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2" r:id="rId5"/>
    <p:sldId id="259" r:id="rId6"/>
    <p:sldId id="263" r:id="rId7"/>
    <p:sldId id="260" r:id="rId8"/>
    <p:sldId id="268" r:id="rId9"/>
    <p:sldId id="267" r:id="rId10"/>
    <p:sldId id="264" r:id="rId11"/>
    <p:sldId id="261" r:id="rId12"/>
    <p:sldId id="269" r:id="rId13"/>
    <p:sldId id="265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600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124-1F4F-4269-B7EB-0017BF0CD360}" type="datetimeFigureOut">
              <a:rPr lang="el-GR" smtClean="0"/>
              <a:pPr/>
              <a:t>16/1/2025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C6DD6DF-8616-4F8A-94BE-6F97C5C4A72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124-1F4F-4269-B7EB-0017BF0CD360}" type="datetimeFigureOut">
              <a:rPr lang="el-GR" smtClean="0"/>
              <a:pPr/>
              <a:t>16/1/2025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D6DF-8616-4F8A-94BE-6F97C5C4A7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124-1F4F-4269-B7EB-0017BF0CD360}" type="datetimeFigureOut">
              <a:rPr lang="el-GR" smtClean="0"/>
              <a:pPr/>
              <a:t>16/1/2025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D6DF-8616-4F8A-94BE-6F97C5C4A7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124-1F4F-4269-B7EB-0017BF0CD360}" type="datetimeFigureOut">
              <a:rPr lang="el-GR" smtClean="0"/>
              <a:pPr/>
              <a:t>16/1/2025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D6DF-8616-4F8A-94BE-6F97C5C4A72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124-1F4F-4269-B7EB-0017BF0CD360}" type="datetimeFigureOut">
              <a:rPr lang="el-GR" smtClean="0"/>
              <a:pPr/>
              <a:t>16/1/2025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C6DD6DF-8616-4F8A-94BE-6F97C5C4A7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124-1F4F-4269-B7EB-0017BF0CD360}" type="datetimeFigureOut">
              <a:rPr lang="el-GR" smtClean="0"/>
              <a:pPr/>
              <a:t>16/1/2025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D6DF-8616-4F8A-94BE-6F97C5C4A72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124-1F4F-4269-B7EB-0017BF0CD360}" type="datetimeFigureOut">
              <a:rPr lang="el-GR" smtClean="0"/>
              <a:pPr/>
              <a:t>16/1/2025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D6DF-8616-4F8A-94BE-6F97C5C4A72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124-1F4F-4269-B7EB-0017BF0CD360}" type="datetimeFigureOut">
              <a:rPr lang="el-GR" smtClean="0"/>
              <a:pPr/>
              <a:t>16/1/2025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D6DF-8616-4F8A-94BE-6F97C5C4A7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124-1F4F-4269-B7EB-0017BF0CD360}" type="datetimeFigureOut">
              <a:rPr lang="el-GR" smtClean="0"/>
              <a:pPr/>
              <a:t>16/1/2025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D6DF-8616-4F8A-94BE-6F97C5C4A7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124-1F4F-4269-B7EB-0017BF0CD360}" type="datetimeFigureOut">
              <a:rPr lang="el-GR" smtClean="0"/>
              <a:pPr/>
              <a:t>16/1/2025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D6DF-8616-4F8A-94BE-6F97C5C4A72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124-1F4F-4269-B7EB-0017BF0CD360}" type="datetimeFigureOut">
              <a:rPr lang="el-GR" smtClean="0"/>
              <a:pPr/>
              <a:t>16/1/2025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C6DD6DF-8616-4F8A-94BE-6F97C5C4A72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6C82124-1F4F-4269-B7EB-0017BF0CD360}" type="datetimeFigureOut">
              <a:rPr lang="el-GR" smtClean="0"/>
              <a:pPr/>
              <a:t>16/1/2025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C6DD6DF-8616-4F8A-94BE-6F97C5C4A72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Δήμητρα Χριστοδούλου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Για ένα παιδί που κοιμάται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User\Desktop\e8ad2ad1042c448bff340acaba68bdd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1505" y="928670"/>
            <a:ext cx="7608147" cy="50720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Σύγκριση της Ελλάδας του δασκάλου και της πραγματικής Ελλάδας</a:t>
            </a:r>
            <a:endParaRPr lang="el-GR" dirty="0"/>
          </a:p>
        </p:txBody>
      </p:sp>
      <p:sp>
        <p:nvSpPr>
          <p:cNvPr id="7" name="6 - Θέση κειμένου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Εικόνα της εξιδανικευμένης Ελλάδας, όπως την παρουσίαζε ο δάσκαλος</a:t>
            </a:r>
            <a:endParaRPr lang="el-GR" dirty="0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Εικόνα της σύγχρονης κοινωνίας στην Ελλάδα – σύγχρονη πραγματικότητα</a:t>
            </a:r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➢ Σαν βότσαλα γυαλιστερά μεγάλης θάλασσας  </a:t>
            </a:r>
            <a:r>
              <a:rPr lang="el-GR" b="1" i="1" dirty="0" smtClean="0"/>
              <a:t>εικόνα ελληνικού τοπίου – ομορφιά της θάλασσας γλώσσα απαλή, όμορφη, ονειρική               </a:t>
            </a:r>
            <a:r>
              <a:rPr lang="el-GR" i="1" dirty="0" smtClean="0"/>
              <a:t>                        </a:t>
            </a:r>
            <a:r>
              <a:rPr lang="el-GR" dirty="0" smtClean="0"/>
              <a:t>➢ Σαν ποδοβολητό του αλόγου ενός ανίκητου στρατηλάτη </a:t>
            </a:r>
            <a:r>
              <a:rPr lang="el-GR" b="1" i="1" dirty="0" smtClean="0"/>
              <a:t>ένδοξο ιστορικό παρελθόν της Ελλάδας – παράδειγμα ο Μ. Αλέξανδρος γλώσσα δυναμική, επιβλητική, ένδοξη</a:t>
            </a:r>
            <a:endParaRPr lang="el-GR" b="1" i="1" dirty="0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➢ Σαν τα κέρματα στην τσέπη</a:t>
            </a:r>
            <a:r>
              <a:rPr lang="el-GR" i="1" dirty="0" smtClean="0"/>
              <a:t>, </a:t>
            </a:r>
            <a:r>
              <a:rPr lang="el-GR" b="1" i="1" dirty="0" smtClean="0"/>
              <a:t>ρατσιστική συμπεριφορά, ταπείνωση που εισπράττει συνεχώς σκληρός, καθημερινός αγώνας επιβίωσης - περιφρονητική</a:t>
            </a:r>
            <a:r>
              <a:rPr lang="el-GR" i="1" dirty="0" smtClean="0"/>
              <a:t>                                           </a:t>
            </a:r>
            <a:r>
              <a:rPr lang="el-GR" dirty="0" smtClean="0"/>
              <a:t>➢ Σαν τούτο εδώ το βουητό της σκάρας που όλο ανεβάζει το θερμό ατμό </a:t>
            </a:r>
            <a:r>
              <a:rPr lang="el-GR" b="1" i="1" dirty="0" smtClean="0"/>
              <a:t>δύσκολες συνθήκες διαβίωσης, απαράδεκτες για ένα μικρό παιδί </a:t>
            </a:r>
            <a:endParaRPr lang="el-GR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C:\Users\User\Desktop\MEGAS-ALEJANDROS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841950"/>
            <a:ext cx="5572164" cy="57093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C:\Users\User\Desktop\0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25" y="752475"/>
            <a:ext cx="7143750" cy="5353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Τίτλος ποιήματος – σύνδεση με το περιεχόμενο: </a:t>
            </a:r>
            <a:endParaRPr lang="el-GR" dirty="0"/>
          </a:p>
        </p:txBody>
      </p:sp>
      <p:pic>
        <p:nvPicPr>
          <p:cNvPr id="7" name="6 - Θέση περιεχομένου" descr="αρχείο λήψης.jfif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42844" y="1571612"/>
            <a:ext cx="4459522" cy="4643470"/>
          </a:xfrm>
        </p:spPr>
      </p:pic>
      <p:sp>
        <p:nvSpPr>
          <p:cNvPr id="6" name="5 - Θέση περιεχομένου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 </a:t>
            </a:r>
            <a:r>
              <a:rPr lang="el-GR" b="1" dirty="0" smtClean="0"/>
              <a:t>Τίτλος παραπλανητικός </a:t>
            </a:r>
            <a:r>
              <a:rPr lang="el-GR" dirty="0" smtClean="0"/>
              <a:t>– θα ταίριαζε σε νανούρισμα                            ➢ Η φράση «για ένα παιδί που κοιμάται» φέρνει στο μυαλό μια εικόνα τρυφερής ανεμελιάς, ζεστασιάς, ασφάλειας.                                                ➢ Αντιθέτως, το ποίημα αναφέρεται στο δράμα και τις σκληρές εμπειρίες ενός παιδιού που δουλεύει εξαντλητικά, για να επιβιώσει. Βιώνει τη μοναξιά, τον φόβο, τη σκληρότητα ενός αφιλόξενου κόσμου.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➢ Στίχοι 1- 15 Οι σκληρές συνθήκες ύπνου και εργασίας του παιδιού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Νύχτα. Η κίνηση αραιή στη λεωφόρο.</a:t>
            </a:r>
          </a:p>
          <a:p>
            <a:r>
              <a:rPr lang="el-GR" dirty="0"/>
              <a:t>Μες στο κλειστό, το φωτισμένο εργοστάσιο,</a:t>
            </a:r>
          </a:p>
          <a:p>
            <a:r>
              <a:rPr lang="el-GR" dirty="0"/>
              <a:t>Οι μηχανές, αποσταμένες μα άγρυπνες,</a:t>
            </a:r>
          </a:p>
          <a:p>
            <a:r>
              <a:rPr lang="el-GR" dirty="0"/>
              <a:t>Επιβλέπουν σαν άκακοι </a:t>
            </a:r>
            <a:r>
              <a:rPr lang="el-GR" dirty="0" smtClean="0"/>
              <a:t>γίγαντες</a:t>
            </a:r>
            <a:r>
              <a:rPr lang="el-GR" dirty="0"/>
              <a:t> </a:t>
            </a:r>
          </a:p>
          <a:p>
            <a:r>
              <a:rPr lang="el-GR" dirty="0"/>
              <a:t>Τον ύπνο του μικρού. Στριμωγμένος  </a:t>
            </a:r>
          </a:p>
          <a:p>
            <a:r>
              <a:rPr lang="el-GR" dirty="0" smtClean="0"/>
              <a:t>Κοντά </a:t>
            </a:r>
            <a:r>
              <a:rPr lang="el-GR" dirty="0"/>
              <a:t>στη σκάρα του ατμού,</a:t>
            </a:r>
          </a:p>
          <a:p>
            <a:r>
              <a:rPr lang="el-GR" dirty="0"/>
              <a:t>Με του αδελφού του το παλτό σκεπασμένος</a:t>
            </a:r>
          </a:p>
          <a:p>
            <a:r>
              <a:rPr lang="el-GR" dirty="0"/>
              <a:t>Ξεκουράζεται.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l-GR" dirty="0" smtClean="0"/>
              <a:t>    Συνθήκες ύπνου του παιδιού:</a:t>
            </a:r>
          </a:p>
          <a:p>
            <a:r>
              <a:rPr lang="el-GR" dirty="0" smtClean="0"/>
              <a:t> ➢ Κοιμάται σε ανθυγιεινό περιβάλλον</a:t>
            </a:r>
          </a:p>
          <a:p>
            <a:r>
              <a:rPr lang="el-GR" dirty="0" smtClean="0"/>
              <a:t> ➢ Άβολος, στενός χώρος, ανάμεσα στον θόρυβο των μηχανών του εργοστασίου</a:t>
            </a:r>
          </a:p>
          <a:p>
            <a:r>
              <a:rPr lang="el-GR" dirty="0" smtClean="0"/>
              <a:t> ➢ Προστατεύεται από το κρύο στριμωγμένος κοντά στη σχάρα των ατμών, χωρίς κανονική θέρμανση</a:t>
            </a:r>
          </a:p>
          <a:p>
            <a:r>
              <a:rPr lang="el-GR" dirty="0" smtClean="0"/>
              <a:t> ➢ Σκεπάζεται με το παλτό του αδελφού του</a:t>
            </a:r>
          </a:p>
          <a:p>
            <a:pPr>
              <a:buNone/>
            </a:pPr>
            <a:r>
              <a:rPr lang="el-GR" b="1" dirty="0" smtClean="0"/>
              <a:t>      Η νύχτα του παιδιού είναι η πιο τραγική επιβεβαίωση της μοναξιάς και της εγκατάλειψής του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fanaria.limghandl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0" y="1638300"/>
            <a:ext cx="6286500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➢ Στίχοι 1- 15 Οι σκληρές συνθήκες ύπνου και εργασίας του παιδιού </a:t>
            </a:r>
            <a:r>
              <a:rPr lang="el-GR" sz="2200" i="1" dirty="0" smtClean="0"/>
              <a:t>–συνέχεια-</a:t>
            </a:r>
            <a:endParaRPr lang="el-GR" sz="2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Όλη τη μέρα δουλεύει στα φανάρια</a:t>
            </a:r>
          </a:p>
          <a:p>
            <a:r>
              <a:rPr lang="el-GR" dirty="0" smtClean="0"/>
              <a:t> </a:t>
            </a:r>
            <a:r>
              <a:rPr lang="el-GR" dirty="0"/>
              <a:t>Σκουπίζει τζάμια βιαστικά με το κόκκινο.    </a:t>
            </a:r>
          </a:p>
          <a:p>
            <a:r>
              <a:rPr lang="el-GR" dirty="0" smtClean="0"/>
              <a:t>Εισπράττει </a:t>
            </a:r>
            <a:r>
              <a:rPr lang="el-GR" dirty="0"/>
              <a:t>κέρματα ή την εύλογη αγανάκτηση.</a:t>
            </a:r>
          </a:p>
          <a:p>
            <a:r>
              <a:rPr lang="el-GR" dirty="0"/>
              <a:t>Περιμένει το επόμενο φανάρι.</a:t>
            </a:r>
          </a:p>
          <a:p>
            <a:r>
              <a:rPr lang="el-GR" dirty="0"/>
              <a:t>Τίμια κερδίζει έτσι και ψωμί</a:t>
            </a:r>
          </a:p>
          <a:p>
            <a:r>
              <a:rPr lang="el-GR" dirty="0"/>
              <a:t>Και το μερίδιο του νυχτοφύλακα,</a:t>
            </a:r>
          </a:p>
          <a:p>
            <a:r>
              <a:rPr lang="el-GR" dirty="0" smtClean="0"/>
              <a:t> </a:t>
            </a:r>
            <a:r>
              <a:rPr lang="el-GR" dirty="0"/>
              <a:t>Που τον αφήνει να κοιμάται εκεί μέσα. </a:t>
            </a:r>
          </a:p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 Συνθήκες εργασίας του παιδιού:                                                ➢ Ολοήμερη, κοπιαστική εργασία, σκληρή βιοπάλη ➢ Σκουπίζει τζάμια αυτοκινήτων στα φανάρια ➢ Εξασφαλίζει την επιβίωσή του και τη «στέγη» για τη νύχτα (πληρωμή του χωροφύλακα)                                                              ➢ Εισπράττει την αγανάκτηση και την υποτίμηση των οδηγών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1rea39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950" y="1339850"/>
            <a:ext cx="7912100" cy="4178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 smtClean="0"/>
              <a:t>➢ Στίχοι 16-21 Αναμνήσεις από τη μακρινή του πατρίδα και η προσγείωση στην σκληρή πραγματικότητα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/>
              <a:t>Τα χιονισμένα βουνά της πατρίδας του,</a:t>
            </a:r>
          </a:p>
          <a:p>
            <a:r>
              <a:rPr lang="el-GR" dirty="0" smtClean="0"/>
              <a:t>Τα χέρια της μάνας του που τύλιγαν γύρω του</a:t>
            </a:r>
          </a:p>
          <a:p>
            <a:r>
              <a:rPr lang="el-GR" dirty="0" smtClean="0"/>
              <a:t>Γυναίκειο μαντίλι για το κρύο,</a:t>
            </a:r>
          </a:p>
          <a:p>
            <a:r>
              <a:rPr lang="el-GR" dirty="0" smtClean="0"/>
              <a:t>Το δάσκαλο που πληρωνότανε με γάλα</a:t>
            </a:r>
          </a:p>
          <a:p>
            <a:r>
              <a:rPr lang="el-GR" dirty="0" smtClean="0"/>
              <a:t> Μόλις θυμάται. </a:t>
            </a:r>
          </a:p>
          <a:p>
            <a:r>
              <a:rPr lang="el-GR" dirty="0" smtClean="0"/>
              <a:t>Θυμάται κάτι ελληνικά από το στόμα του,</a:t>
            </a:r>
          </a:p>
          <a:p>
            <a:r>
              <a:rPr lang="el-GR" dirty="0" smtClean="0"/>
              <a:t>Που τώρα εδώ ακούγονται αλλιώτικα.</a:t>
            </a:r>
          </a:p>
          <a:p>
            <a:r>
              <a:rPr lang="el-GR" dirty="0" smtClean="0"/>
              <a:t>Όχι σαν βότσαλα γυαλιστερά μεγάλης θάλασσας,</a:t>
            </a:r>
          </a:p>
          <a:p>
            <a:r>
              <a:rPr lang="el-GR" dirty="0" smtClean="0"/>
              <a:t>Όχι σαν ποδοβολητό του αλόγου</a:t>
            </a:r>
          </a:p>
          <a:p>
            <a:r>
              <a:rPr lang="el-GR" dirty="0" smtClean="0"/>
              <a:t> Ενός ανίκητου στρατηλάτη,  </a:t>
            </a:r>
          </a:p>
          <a:p>
            <a:r>
              <a:rPr lang="el-GR" dirty="0" smtClean="0"/>
              <a:t>Αλλά να, σαν τα κέρματα στην τσέπη,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/>
              <a:t>Εικόνες – Αναμνήσεις του παιδιού από τη μακρινή του πατρίδα (ενδείξεις για την καταγωγή του): </a:t>
            </a:r>
          </a:p>
          <a:p>
            <a:r>
              <a:rPr lang="el-GR" dirty="0" smtClean="0"/>
              <a:t>                                                                                    ➢ Τα χιονισμένα βουνά </a:t>
            </a:r>
          </a:p>
          <a:p>
            <a:r>
              <a:rPr lang="el-GR" dirty="0" smtClean="0"/>
              <a:t> ➢ Η προστασία και η στοργή της μητέρας του (τύλιγε γύρω του τα χέρια της) </a:t>
            </a:r>
          </a:p>
          <a:p>
            <a:r>
              <a:rPr lang="el-GR" dirty="0" smtClean="0"/>
              <a:t>➢ Το παιδί μάθαινε ελληνικά και ο δάσκαλός του πληρωνόταν με γάλα (φτώχια). Μέσω των μαθημάτων, ο δάσκαλος φιλοτεχνούσε την εικόνα μιας Ελλάδας σπουδαίας και δοξασμένης (του παρελθόντος)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C:\Users\User\Desktop\caucasus-georgia-kazbek-mountain-nature-mountain-summit-sky-travel-sno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657225"/>
            <a:ext cx="8382000" cy="5543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5" name="Picture 3" descr="C:\Users\User\Desktop\αρχείο λήψης (2).jf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714356"/>
            <a:ext cx="8039671" cy="54481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95</TotalTime>
  <Words>485</Words>
  <Application>Microsoft Office PowerPoint</Application>
  <PresentationFormat>Προβολή στην οθόνη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Δικαιοσύνη</vt:lpstr>
      <vt:lpstr>Για ένα παιδί που κοιμάται</vt:lpstr>
      <vt:lpstr>Τίτλος ποιήματος – σύνδεση με το περιεχόμενο: </vt:lpstr>
      <vt:lpstr>➢ Στίχοι 1- 15 Οι σκληρές συνθήκες ύπνου και εργασίας του παιδιού</vt:lpstr>
      <vt:lpstr>Διαφάνεια 4</vt:lpstr>
      <vt:lpstr>➢ Στίχοι 1- 15 Οι σκληρές συνθήκες ύπνου και εργασίας του παιδιού –συνέχεια-</vt:lpstr>
      <vt:lpstr>Διαφάνεια 6</vt:lpstr>
      <vt:lpstr>➢ Στίχοι 16-21 Αναμνήσεις από τη μακρινή του πατρίδα και η προσγείωση στην σκληρή πραγματικότητα</vt:lpstr>
      <vt:lpstr>Διαφάνεια 8</vt:lpstr>
      <vt:lpstr>Διαφάνεια 9</vt:lpstr>
      <vt:lpstr>Διαφάνεια 10</vt:lpstr>
      <vt:lpstr>Σύγκριση της Ελλάδας του δασκάλου και της πραγματικής Ελλάδας</vt:lpstr>
      <vt:lpstr>Διαφάνεια 12</vt:lpstr>
      <vt:lpstr>Διαφάνεια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Για ένα παιδί που κοιμάται</dc:title>
  <dc:creator>User</dc:creator>
  <cp:lastModifiedBy>User</cp:lastModifiedBy>
  <cp:revision>10</cp:revision>
  <dcterms:created xsi:type="dcterms:W3CDTF">2021-01-14T16:48:50Z</dcterms:created>
  <dcterms:modified xsi:type="dcterms:W3CDTF">2025-01-16T06:09:08Z</dcterms:modified>
</cp:coreProperties>
</file>