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6" r:id="rId6"/>
    <p:sldId id="260" r:id="rId7"/>
    <p:sldId id="265" r:id="rId8"/>
    <p:sldId id="262" r:id="rId9"/>
    <p:sldId id="267" r:id="rId10"/>
    <p:sldId id="263" r:id="rId11"/>
    <p:sldId id="264"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624"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89E0C-3E28-44B9-AFDC-E7A36F63AEC0}"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CB1B1735-3E66-488D-A4EA-BF3D7FCC7CCC}">
      <dgm:prSet/>
      <dgm:spPr/>
      <dgm:t>
        <a:bodyPr/>
        <a:lstStyle/>
        <a:p>
          <a:r>
            <a:rPr lang="en-US" dirty="0"/>
            <a:t>• Ο </a:t>
          </a:r>
          <a:r>
            <a:rPr lang="en-US" dirty="0" err="1"/>
            <a:t>ηλεκτρισμένος</a:t>
          </a:r>
          <a:r>
            <a:rPr lang="en-US" dirty="0"/>
            <a:t> </a:t>
          </a:r>
          <a:r>
            <a:rPr lang="en-US" dirty="0" err="1"/>
            <a:t>χάρ</a:t>
          </a:r>
          <a:r>
            <a:rPr lang="en-US" dirty="0"/>
            <a:t>ακας έλκει </a:t>
          </a:r>
          <a:r>
            <a:rPr lang="el-GR" dirty="0"/>
            <a:t>το εκκρεμές</a:t>
          </a:r>
          <a:endParaRPr lang="en-US" dirty="0"/>
        </a:p>
      </dgm:t>
    </dgm:pt>
    <dgm:pt modelId="{260F725C-BBD7-4E43-A332-D263A859CA23}" type="parTrans" cxnId="{816B02CB-D49D-41DC-B093-70EC28F49A2B}">
      <dgm:prSet/>
      <dgm:spPr/>
      <dgm:t>
        <a:bodyPr/>
        <a:lstStyle/>
        <a:p>
          <a:endParaRPr lang="en-US"/>
        </a:p>
      </dgm:t>
    </dgm:pt>
    <dgm:pt modelId="{887DDB19-7150-41B0-B01F-B5945848032C}" type="sibTrans" cxnId="{816B02CB-D49D-41DC-B093-70EC28F49A2B}">
      <dgm:prSet/>
      <dgm:spPr/>
      <dgm:t>
        <a:bodyPr/>
        <a:lstStyle/>
        <a:p>
          <a:endParaRPr lang="en-US"/>
        </a:p>
      </dgm:t>
    </dgm:pt>
    <dgm:pt modelId="{0ABE2E71-3BE1-4434-A299-0904B929EFCC}">
      <dgm:prSet/>
      <dgm:spPr/>
      <dgm:t>
        <a:bodyPr/>
        <a:lstStyle/>
        <a:p>
          <a:r>
            <a:rPr lang="en-US" dirty="0"/>
            <a:t>• </a:t>
          </a:r>
          <a:r>
            <a:rPr lang="en-US" dirty="0" err="1"/>
            <a:t>Χρησιμο</a:t>
          </a:r>
          <a:r>
            <a:rPr lang="en-US" dirty="0"/>
            <a:t>ποιούμε το ηλεκτρικό εκκρεμές</a:t>
          </a:r>
        </a:p>
      </dgm:t>
    </dgm:pt>
    <dgm:pt modelId="{B27095AB-B225-4A67-A594-8B5425652F39}" type="parTrans" cxnId="{EDB3249B-B5CE-4221-B9BF-0CFBEE457106}">
      <dgm:prSet/>
      <dgm:spPr/>
      <dgm:t>
        <a:bodyPr/>
        <a:lstStyle/>
        <a:p>
          <a:endParaRPr lang="en-US"/>
        </a:p>
      </dgm:t>
    </dgm:pt>
    <dgm:pt modelId="{E20E9769-1050-481E-AC5E-FC3D37FD2B9A}" type="sibTrans" cxnId="{EDB3249B-B5CE-4221-B9BF-0CFBEE457106}">
      <dgm:prSet/>
      <dgm:spPr/>
      <dgm:t>
        <a:bodyPr/>
        <a:lstStyle/>
        <a:p>
          <a:endParaRPr lang="en-US"/>
        </a:p>
      </dgm:t>
    </dgm:pt>
    <dgm:pt modelId="{1777734B-E871-4C86-8BAC-B0C26EA4B66D}">
      <dgm:prSet/>
      <dgm:spPr/>
      <dgm:t>
        <a:bodyPr/>
        <a:lstStyle/>
        <a:p>
          <a:r>
            <a:rPr lang="en-US"/>
            <a:t>• Οι δυνάμεις ασκούνται από απόσταση</a:t>
          </a:r>
        </a:p>
      </dgm:t>
    </dgm:pt>
    <dgm:pt modelId="{CDD2DA0C-141E-406E-8FF1-920C6D2F41B7}" type="parTrans" cxnId="{984C8C17-61EA-4FBD-B80C-3C5BC1ABAA14}">
      <dgm:prSet/>
      <dgm:spPr/>
      <dgm:t>
        <a:bodyPr/>
        <a:lstStyle/>
        <a:p>
          <a:endParaRPr lang="en-US"/>
        </a:p>
      </dgm:t>
    </dgm:pt>
    <dgm:pt modelId="{96F53C0F-34AB-4EB2-B0C8-FA135F17ED9D}" type="sibTrans" cxnId="{984C8C17-61EA-4FBD-B80C-3C5BC1ABAA14}">
      <dgm:prSet/>
      <dgm:spPr/>
      <dgm:t>
        <a:bodyPr/>
        <a:lstStyle/>
        <a:p>
          <a:endParaRPr lang="en-US"/>
        </a:p>
      </dgm:t>
    </dgm:pt>
    <dgm:pt modelId="{D1FAC414-ECCD-473E-B262-5A5F3AB9AF7E}" type="pres">
      <dgm:prSet presAssocID="{EF989E0C-3E28-44B9-AFDC-E7A36F63AEC0}" presName="hierChild1" presStyleCnt="0">
        <dgm:presLayoutVars>
          <dgm:chPref val="1"/>
          <dgm:dir/>
          <dgm:animOne val="branch"/>
          <dgm:animLvl val="lvl"/>
          <dgm:resizeHandles/>
        </dgm:presLayoutVars>
      </dgm:prSet>
      <dgm:spPr/>
    </dgm:pt>
    <dgm:pt modelId="{FC06D42C-086B-439C-A7D1-9EB0CB0339C7}" type="pres">
      <dgm:prSet presAssocID="{CB1B1735-3E66-488D-A4EA-BF3D7FCC7CCC}" presName="hierRoot1" presStyleCnt="0"/>
      <dgm:spPr/>
    </dgm:pt>
    <dgm:pt modelId="{5535E49B-567D-48A6-990C-59C063B33D38}" type="pres">
      <dgm:prSet presAssocID="{CB1B1735-3E66-488D-A4EA-BF3D7FCC7CCC}" presName="composite" presStyleCnt="0"/>
      <dgm:spPr/>
    </dgm:pt>
    <dgm:pt modelId="{CDFB5047-E153-4251-82C9-21196CB640F1}" type="pres">
      <dgm:prSet presAssocID="{CB1B1735-3E66-488D-A4EA-BF3D7FCC7CCC}" presName="background" presStyleLbl="node0" presStyleIdx="0" presStyleCnt="3"/>
      <dgm:spPr/>
    </dgm:pt>
    <dgm:pt modelId="{139BDAF7-E813-427E-A4A3-1FCB02215B0C}" type="pres">
      <dgm:prSet presAssocID="{CB1B1735-3E66-488D-A4EA-BF3D7FCC7CCC}" presName="text" presStyleLbl="fgAcc0" presStyleIdx="0" presStyleCnt="3">
        <dgm:presLayoutVars>
          <dgm:chPref val="3"/>
        </dgm:presLayoutVars>
      </dgm:prSet>
      <dgm:spPr/>
    </dgm:pt>
    <dgm:pt modelId="{7F3F04B4-9CB0-4CD3-97AE-29B52E52EB5B}" type="pres">
      <dgm:prSet presAssocID="{CB1B1735-3E66-488D-A4EA-BF3D7FCC7CCC}" presName="hierChild2" presStyleCnt="0"/>
      <dgm:spPr/>
    </dgm:pt>
    <dgm:pt modelId="{2F611A46-E18C-49D7-9033-96D79A2B05FD}" type="pres">
      <dgm:prSet presAssocID="{0ABE2E71-3BE1-4434-A299-0904B929EFCC}" presName="hierRoot1" presStyleCnt="0"/>
      <dgm:spPr/>
    </dgm:pt>
    <dgm:pt modelId="{7F9B0E0C-B403-4DCD-9DEE-BA4E03B32814}" type="pres">
      <dgm:prSet presAssocID="{0ABE2E71-3BE1-4434-A299-0904B929EFCC}" presName="composite" presStyleCnt="0"/>
      <dgm:spPr/>
    </dgm:pt>
    <dgm:pt modelId="{BC5F588F-8F92-4FE9-B836-23E32EE492C1}" type="pres">
      <dgm:prSet presAssocID="{0ABE2E71-3BE1-4434-A299-0904B929EFCC}" presName="background" presStyleLbl="node0" presStyleIdx="1" presStyleCnt="3"/>
      <dgm:spPr/>
    </dgm:pt>
    <dgm:pt modelId="{BAE7D88D-140F-4529-B2B4-CB3BE3E37D8A}" type="pres">
      <dgm:prSet presAssocID="{0ABE2E71-3BE1-4434-A299-0904B929EFCC}" presName="text" presStyleLbl="fgAcc0" presStyleIdx="1" presStyleCnt="3">
        <dgm:presLayoutVars>
          <dgm:chPref val="3"/>
        </dgm:presLayoutVars>
      </dgm:prSet>
      <dgm:spPr/>
    </dgm:pt>
    <dgm:pt modelId="{E12047CD-44B7-4E14-895C-DD18EAEB78D6}" type="pres">
      <dgm:prSet presAssocID="{0ABE2E71-3BE1-4434-A299-0904B929EFCC}" presName="hierChild2" presStyleCnt="0"/>
      <dgm:spPr/>
    </dgm:pt>
    <dgm:pt modelId="{388036D9-648E-4681-8A77-87F43674DDEA}" type="pres">
      <dgm:prSet presAssocID="{1777734B-E871-4C86-8BAC-B0C26EA4B66D}" presName="hierRoot1" presStyleCnt="0"/>
      <dgm:spPr/>
    </dgm:pt>
    <dgm:pt modelId="{DFB73B94-9ABA-4546-A040-03897D5D65A7}" type="pres">
      <dgm:prSet presAssocID="{1777734B-E871-4C86-8BAC-B0C26EA4B66D}" presName="composite" presStyleCnt="0"/>
      <dgm:spPr/>
    </dgm:pt>
    <dgm:pt modelId="{87388075-18F0-4DC9-84DE-E5CDCF6C9807}" type="pres">
      <dgm:prSet presAssocID="{1777734B-E871-4C86-8BAC-B0C26EA4B66D}" presName="background" presStyleLbl="node0" presStyleIdx="2" presStyleCnt="3"/>
      <dgm:spPr/>
    </dgm:pt>
    <dgm:pt modelId="{85258DAE-A33C-4586-97EA-08B285E052AD}" type="pres">
      <dgm:prSet presAssocID="{1777734B-E871-4C86-8BAC-B0C26EA4B66D}" presName="text" presStyleLbl="fgAcc0" presStyleIdx="2" presStyleCnt="3">
        <dgm:presLayoutVars>
          <dgm:chPref val="3"/>
        </dgm:presLayoutVars>
      </dgm:prSet>
      <dgm:spPr/>
    </dgm:pt>
    <dgm:pt modelId="{F6EFC178-207D-4DC1-8123-76B68ED9C179}" type="pres">
      <dgm:prSet presAssocID="{1777734B-E871-4C86-8BAC-B0C26EA4B66D}" presName="hierChild2" presStyleCnt="0"/>
      <dgm:spPr/>
    </dgm:pt>
  </dgm:ptLst>
  <dgm:cxnLst>
    <dgm:cxn modelId="{0450BE0E-04FC-4276-AE2D-323316A81AED}" type="presOf" srcId="{0ABE2E71-3BE1-4434-A299-0904B929EFCC}" destId="{BAE7D88D-140F-4529-B2B4-CB3BE3E37D8A}" srcOrd="0" destOrd="0" presId="urn:microsoft.com/office/officeart/2005/8/layout/hierarchy1"/>
    <dgm:cxn modelId="{984C8C17-61EA-4FBD-B80C-3C5BC1ABAA14}" srcId="{EF989E0C-3E28-44B9-AFDC-E7A36F63AEC0}" destId="{1777734B-E871-4C86-8BAC-B0C26EA4B66D}" srcOrd="2" destOrd="0" parTransId="{CDD2DA0C-141E-406E-8FF1-920C6D2F41B7}" sibTransId="{96F53C0F-34AB-4EB2-B0C8-FA135F17ED9D}"/>
    <dgm:cxn modelId="{FA91A62C-2430-486B-8A3A-4EAA4AD6A4E8}" type="presOf" srcId="{EF989E0C-3E28-44B9-AFDC-E7A36F63AEC0}" destId="{D1FAC414-ECCD-473E-B262-5A5F3AB9AF7E}" srcOrd="0" destOrd="0" presId="urn:microsoft.com/office/officeart/2005/8/layout/hierarchy1"/>
    <dgm:cxn modelId="{A4038671-D4F4-45C4-9FF8-E42771376556}" type="presOf" srcId="{1777734B-E871-4C86-8BAC-B0C26EA4B66D}" destId="{85258DAE-A33C-4586-97EA-08B285E052AD}" srcOrd="0" destOrd="0" presId="urn:microsoft.com/office/officeart/2005/8/layout/hierarchy1"/>
    <dgm:cxn modelId="{EDB3249B-B5CE-4221-B9BF-0CFBEE457106}" srcId="{EF989E0C-3E28-44B9-AFDC-E7A36F63AEC0}" destId="{0ABE2E71-3BE1-4434-A299-0904B929EFCC}" srcOrd="1" destOrd="0" parTransId="{B27095AB-B225-4A67-A594-8B5425652F39}" sibTransId="{E20E9769-1050-481E-AC5E-FC3D37FD2B9A}"/>
    <dgm:cxn modelId="{816B02CB-D49D-41DC-B093-70EC28F49A2B}" srcId="{EF989E0C-3E28-44B9-AFDC-E7A36F63AEC0}" destId="{CB1B1735-3E66-488D-A4EA-BF3D7FCC7CCC}" srcOrd="0" destOrd="0" parTransId="{260F725C-BBD7-4E43-A332-D263A859CA23}" sibTransId="{887DDB19-7150-41B0-B01F-B5945848032C}"/>
    <dgm:cxn modelId="{8418A4E6-ED19-4931-AB7D-11C8276B83EC}" type="presOf" srcId="{CB1B1735-3E66-488D-A4EA-BF3D7FCC7CCC}" destId="{139BDAF7-E813-427E-A4A3-1FCB02215B0C}" srcOrd="0" destOrd="0" presId="urn:microsoft.com/office/officeart/2005/8/layout/hierarchy1"/>
    <dgm:cxn modelId="{8E6743BB-8284-4E7D-A181-9C69C3EF9730}" type="presParOf" srcId="{D1FAC414-ECCD-473E-B262-5A5F3AB9AF7E}" destId="{FC06D42C-086B-439C-A7D1-9EB0CB0339C7}" srcOrd="0" destOrd="0" presId="urn:microsoft.com/office/officeart/2005/8/layout/hierarchy1"/>
    <dgm:cxn modelId="{D4500288-8F0F-4333-A0C7-E98054EFD043}" type="presParOf" srcId="{FC06D42C-086B-439C-A7D1-9EB0CB0339C7}" destId="{5535E49B-567D-48A6-990C-59C063B33D38}" srcOrd="0" destOrd="0" presId="urn:microsoft.com/office/officeart/2005/8/layout/hierarchy1"/>
    <dgm:cxn modelId="{6602999E-A37D-4277-AD5E-30DA89110061}" type="presParOf" srcId="{5535E49B-567D-48A6-990C-59C063B33D38}" destId="{CDFB5047-E153-4251-82C9-21196CB640F1}" srcOrd="0" destOrd="0" presId="urn:microsoft.com/office/officeart/2005/8/layout/hierarchy1"/>
    <dgm:cxn modelId="{76C31D79-0C82-45B6-AC8B-080C65386110}" type="presParOf" srcId="{5535E49B-567D-48A6-990C-59C063B33D38}" destId="{139BDAF7-E813-427E-A4A3-1FCB02215B0C}" srcOrd="1" destOrd="0" presId="urn:microsoft.com/office/officeart/2005/8/layout/hierarchy1"/>
    <dgm:cxn modelId="{7662C341-3AC9-409A-8740-EDE9E51D6DBB}" type="presParOf" srcId="{FC06D42C-086B-439C-A7D1-9EB0CB0339C7}" destId="{7F3F04B4-9CB0-4CD3-97AE-29B52E52EB5B}" srcOrd="1" destOrd="0" presId="urn:microsoft.com/office/officeart/2005/8/layout/hierarchy1"/>
    <dgm:cxn modelId="{B2C72231-258E-4961-9BB2-7499656A087A}" type="presParOf" srcId="{D1FAC414-ECCD-473E-B262-5A5F3AB9AF7E}" destId="{2F611A46-E18C-49D7-9033-96D79A2B05FD}" srcOrd="1" destOrd="0" presId="urn:microsoft.com/office/officeart/2005/8/layout/hierarchy1"/>
    <dgm:cxn modelId="{D279638A-8700-47F7-A2A6-D04492ECB2F9}" type="presParOf" srcId="{2F611A46-E18C-49D7-9033-96D79A2B05FD}" destId="{7F9B0E0C-B403-4DCD-9DEE-BA4E03B32814}" srcOrd="0" destOrd="0" presId="urn:microsoft.com/office/officeart/2005/8/layout/hierarchy1"/>
    <dgm:cxn modelId="{0E8B2F99-E83E-49BA-AE37-79F88483F21F}" type="presParOf" srcId="{7F9B0E0C-B403-4DCD-9DEE-BA4E03B32814}" destId="{BC5F588F-8F92-4FE9-B836-23E32EE492C1}" srcOrd="0" destOrd="0" presId="urn:microsoft.com/office/officeart/2005/8/layout/hierarchy1"/>
    <dgm:cxn modelId="{D1BA3051-D9F7-4FDD-B03D-ABDFDEDACBA1}" type="presParOf" srcId="{7F9B0E0C-B403-4DCD-9DEE-BA4E03B32814}" destId="{BAE7D88D-140F-4529-B2B4-CB3BE3E37D8A}" srcOrd="1" destOrd="0" presId="urn:microsoft.com/office/officeart/2005/8/layout/hierarchy1"/>
    <dgm:cxn modelId="{4EAA9F42-7CFC-483D-90C1-5CBA1C5580E7}" type="presParOf" srcId="{2F611A46-E18C-49D7-9033-96D79A2B05FD}" destId="{E12047CD-44B7-4E14-895C-DD18EAEB78D6}" srcOrd="1" destOrd="0" presId="urn:microsoft.com/office/officeart/2005/8/layout/hierarchy1"/>
    <dgm:cxn modelId="{0C34FB6F-8BE1-4986-94B8-544162C8E792}" type="presParOf" srcId="{D1FAC414-ECCD-473E-B262-5A5F3AB9AF7E}" destId="{388036D9-648E-4681-8A77-87F43674DDEA}" srcOrd="2" destOrd="0" presId="urn:microsoft.com/office/officeart/2005/8/layout/hierarchy1"/>
    <dgm:cxn modelId="{3DDF49CE-5841-4CA0-BCFF-4F261D30FF43}" type="presParOf" srcId="{388036D9-648E-4681-8A77-87F43674DDEA}" destId="{DFB73B94-9ABA-4546-A040-03897D5D65A7}" srcOrd="0" destOrd="0" presId="urn:microsoft.com/office/officeart/2005/8/layout/hierarchy1"/>
    <dgm:cxn modelId="{BE457543-7930-45A7-959A-F9C23E762564}" type="presParOf" srcId="{DFB73B94-9ABA-4546-A040-03897D5D65A7}" destId="{87388075-18F0-4DC9-84DE-E5CDCF6C9807}" srcOrd="0" destOrd="0" presId="urn:microsoft.com/office/officeart/2005/8/layout/hierarchy1"/>
    <dgm:cxn modelId="{89EBCF37-1BB0-478A-A2DC-B07F428A1A66}" type="presParOf" srcId="{DFB73B94-9ABA-4546-A040-03897D5D65A7}" destId="{85258DAE-A33C-4586-97EA-08B285E052AD}" srcOrd="1" destOrd="0" presId="urn:microsoft.com/office/officeart/2005/8/layout/hierarchy1"/>
    <dgm:cxn modelId="{212B8B97-F6A3-407E-BD46-B54ACE881352}" type="presParOf" srcId="{388036D9-648E-4681-8A77-87F43674DDEA}" destId="{F6EFC178-207D-4DC1-8123-76B68ED9C17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FED49B-D56A-4EB3-B5F2-1400E29A9AA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F756659-7A08-4A3F-AFD8-40DE28D577EA}">
      <dgm:prSet/>
      <dgm:spPr/>
      <dgm:t>
        <a:bodyPr/>
        <a:lstStyle/>
        <a:p>
          <a:r>
            <a:rPr lang="en-US"/>
            <a:t>• Υπάρχουν δύο είδη φορτίων: θετικό &amp; αρνητικό</a:t>
          </a:r>
        </a:p>
      </dgm:t>
    </dgm:pt>
    <dgm:pt modelId="{DC3A6314-1978-46AB-9DE4-8ECA71DA55BA}" type="parTrans" cxnId="{C1E55572-D5D3-44AC-A91E-ACF3497B7FC6}">
      <dgm:prSet/>
      <dgm:spPr/>
      <dgm:t>
        <a:bodyPr/>
        <a:lstStyle/>
        <a:p>
          <a:endParaRPr lang="en-US"/>
        </a:p>
      </dgm:t>
    </dgm:pt>
    <dgm:pt modelId="{55C1853C-A5A0-4889-94A1-65DB396B8A52}" type="sibTrans" cxnId="{C1E55572-D5D3-44AC-A91E-ACF3497B7FC6}">
      <dgm:prSet/>
      <dgm:spPr/>
      <dgm:t>
        <a:bodyPr/>
        <a:lstStyle/>
        <a:p>
          <a:endParaRPr lang="en-US"/>
        </a:p>
      </dgm:t>
    </dgm:pt>
    <dgm:pt modelId="{73EC5C9F-3D2B-4ADD-A2D6-C58189CF9635}">
      <dgm:prSet/>
      <dgm:spPr/>
      <dgm:t>
        <a:bodyPr/>
        <a:lstStyle/>
        <a:p>
          <a:r>
            <a:rPr lang="en-US"/>
            <a:t>• Τα όμοια φορτία απωθούνται</a:t>
          </a:r>
        </a:p>
      </dgm:t>
    </dgm:pt>
    <dgm:pt modelId="{6DC0C886-F021-45FE-A717-C3E6ECC16CD6}" type="parTrans" cxnId="{E6CAE7BA-CCBA-4C22-A63C-2EDFD1F64FFE}">
      <dgm:prSet/>
      <dgm:spPr/>
      <dgm:t>
        <a:bodyPr/>
        <a:lstStyle/>
        <a:p>
          <a:endParaRPr lang="en-US"/>
        </a:p>
      </dgm:t>
    </dgm:pt>
    <dgm:pt modelId="{AEC34E09-FD8C-42A7-81D4-D5AF4191996A}" type="sibTrans" cxnId="{E6CAE7BA-CCBA-4C22-A63C-2EDFD1F64FFE}">
      <dgm:prSet/>
      <dgm:spPr/>
      <dgm:t>
        <a:bodyPr/>
        <a:lstStyle/>
        <a:p>
          <a:endParaRPr lang="en-US"/>
        </a:p>
      </dgm:t>
    </dgm:pt>
    <dgm:pt modelId="{09EAA557-9179-48A2-ABCA-7D9D07EE4F78}">
      <dgm:prSet/>
      <dgm:spPr/>
      <dgm:t>
        <a:bodyPr/>
        <a:lstStyle/>
        <a:p>
          <a:r>
            <a:rPr lang="en-US"/>
            <a:t>• Τα αντίθετα φορτία έλκονται</a:t>
          </a:r>
        </a:p>
      </dgm:t>
    </dgm:pt>
    <dgm:pt modelId="{53C894BF-ABD4-4664-95B7-BF5B0E906238}" type="parTrans" cxnId="{DB7DD1CD-4BB2-46D3-B268-7604BD095364}">
      <dgm:prSet/>
      <dgm:spPr/>
      <dgm:t>
        <a:bodyPr/>
        <a:lstStyle/>
        <a:p>
          <a:endParaRPr lang="en-US"/>
        </a:p>
      </dgm:t>
    </dgm:pt>
    <dgm:pt modelId="{8DD43D82-BC85-4F32-BD93-ABFFEA255D79}" type="sibTrans" cxnId="{DB7DD1CD-4BB2-46D3-B268-7604BD095364}">
      <dgm:prSet/>
      <dgm:spPr/>
      <dgm:t>
        <a:bodyPr/>
        <a:lstStyle/>
        <a:p>
          <a:endParaRPr lang="en-US"/>
        </a:p>
      </dgm:t>
    </dgm:pt>
    <dgm:pt modelId="{F20BFA8C-B7C0-4637-B898-469BA1DFAA55}" type="pres">
      <dgm:prSet presAssocID="{6BFED49B-D56A-4EB3-B5F2-1400E29A9AA2}" presName="linear" presStyleCnt="0">
        <dgm:presLayoutVars>
          <dgm:animLvl val="lvl"/>
          <dgm:resizeHandles val="exact"/>
        </dgm:presLayoutVars>
      </dgm:prSet>
      <dgm:spPr/>
    </dgm:pt>
    <dgm:pt modelId="{EACB9E9B-BAF8-4222-88AE-76110F3549EA}" type="pres">
      <dgm:prSet presAssocID="{EF756659-7A08-4A3F-AFD8-40DE28D577EA}" presName="parentText" presStyleLbl="node1" presStyleIdx="0" presStyleCnt="3">
        <dgm:presLayoutVars>
          <dgm:chMax val="0"/>
          <dgm:bulletEnabled val="1"/>
        </dgm:presLayoutVars>
      </dgm:prSet>
      <dgm:spPr/>
    </dgm:pt>
    <dgm:pt modelId="{DCBCE8E2-0F36-42E6-9B03-1E2D44D5C83A}" type="pres">
      <dgm:prSet presAssocID="{55C1853C-A5A0-4889-94A1-65DB396B8A52}" presName="spacer" presStyleCnt="0"/>
      <dgm:spPr/>
    </dgm:pt>
    <dgm:pt modelId="{3715813A-8723-4834-AD8E-6E1FDC5850B6}" type="pres">
      <dgm:prSet presAssocID="{73EC5C9F-3D2B-4ADD-A2D6-C58189CF9635}" presName="parentText" presStyleLbl="node1" presStyleIdx="1" presStyleCnt="3">
        <dgm:presLayoutVars>
          <dgm:chMax val="0"/>
          <dgm:bulletEnabled val="1"/>
        </dgm:presLayoutVars>
      </dgm:prSet>
      <dgm:spPr/>
    </dgm:pt>
    <dgm:pt modelId="{2AA8D396-A707-40EC-B61E-DE182CAB339F}" type="pres">
      <dgm:prSet presAssocID="{AEC34E09-FD8C-42A7-81D4-D5AF4191996A}" presName="spacer" presStyleCnt="0"/>
      <dgm:spPr/>
    </dgm:pt>
    <dgm:pt modelId="{0ACB2802-9D63-46C8-84B3-BB248BF931D4}" type="pres">
      <dgm:prSet presAssocID="{09EAA557-9179-48A2-ABCA-7D9D07EE4F78}" presName="parentText" presStyleLbl="node1" presStyleIdx="2" presStyleCnt="3">
        <dgm:presLayoutVars>
          <dgm:chMax val="0"/>
          <dgm:bulletEnabled val="1"/>
        </dgm:presLayoutVars>
      </dgm:prSet>
      <dgm:spPr/>
    </dgm:pt>
  </dgm:ptLst>
  <dgm:cxnLst>
    <dgm:cxn modelId="{89F61732-FD64-4A40-A210-44CE5EDF6D07}" type="presOf" srcId="{09EAA557-9179-48A2-ABCA-7D9D07EE4F78}" destId="{0ACB2802-9D63-46C8-84B3-BB248BF931D4}" srcOrd="0" destOrd="0" presId="urn:microsoft.com/office/officeart/2005/8/layout/vList2"/>
    <dgm:cxn modelId="{23A24332-9E2D-4CF2-B948-29CBA85CD26E}" type="presOf" srcId="{73EC5C9F-3D2B-4ADD-A2D6-C58189CF9635}" destId="{3715813A-8723-4834-AD8E-6E1FDC5850B6}" srcOrd="0" destOrd="0" presId="urn:microsoft.com/office/officeart/2005/8/layout/vList2"/>
    <dgm:cxn modelId="{71763635-3280-4AEF-AF4E-7243B0DA5F26}" type="presOf" srcId="{EF756659-7A08-4A3F-AFD8-40DE28D577EA}" destId="{EACB9E9B-BAF8-4222-88AE-76110F3549EA}" srcOrd="0" destOrd="0" presId="urn:microsoft.com/office/officeart/2005/8/layout/vList2"/>
    <dgm:cxn modelId="{C1E55572-D5D3-44AC-A91E-ACF3497B7FC6}" srcId="{6BFED49B-D56A-4EB3-B5F2-1400E29A9AA2}" destId="{EF756659-7A08-4A3F-AFD8-40DE28D577EA}" srcOrd="0" destOrd="0" parTransId="{DC3A6314-1978-46AB-9DE4-8ECA71DA55BA}" sibTransId="{55C1853C-A5A0-4889-94A1-65DB396B8A52}"/>
    <dgm:cxn modelId="{E6CAE7BA-CCBA-4C22-A63C-2EDFD1F64FFE}" srcId="{6BFED49B-D56A-4EB3-B5F2-1400E29A9AA2}" destId="{73EC5C9F-3D2B-4ADD-A2D6-C58189CF9635}" srcOrd="1" destOrd="0" parTransId="{6DC0C886-F021-45FE-A717-C3E6ECC16CD6}" sibTransId="{AEC34E09-FD8C-42A7-81D4-D5AF4191996A}"/>
    <dgm:cxn modelId="{DB7DD1CD-4BB2-46D3-B268-7604BD095364}" srcId="{6BFED49B-D56A-4EB3-B5F2-1400E29A9AA2}" destId="{09EAA557-9179-48A2-ABCA-7D9D07EE4F78}" srcOrd="2" destOrd="0" parTransId="{53C894BF-ABD4-4664-95B7-BF5B0E906238}" sibTransId="{8DD43D82-BC85-4F32-BD93-ABFFEA255D79}"/>
    <dgm:cxn modelId="{E66A1DDC-EF1C-4C2D-BBF1-910CE3C46AA0}" type="presOf" srcId="{6BFED49B-D56A-4EB3-B5F2-1400E29A9AA2}" destId="{F20BFA8C-B7C0-4637-B898-469BA1DFAA55}" srcOrd="0" destOrd="0" presId="urn:microsoft.com/office/officeart/2005/8/layout/vList2"/>
    <dgm:cxn modelId="{8AD495A4-35B3-42EB-A8A4-A5316938C8F5}" type="presParOf" srcId="{F20BFA8C-B7C0-4637-B898-469BA1DFAA55}" destId="{EACB9E9B-BAF8-4222-88AE-76110F3549EA}" srcOrd="0" destOrd="0" presId="urn:microsoft.com/office/officeart/2005/8/layout/vList2"/>
    <dgm:cxn modelId="{A2024B95-E069-4A80-9046-40FB73E64E33}" type="presParOf" srcId="{F20BFA8C-B7C0-4637-B898-469BA1DFAA55}" destId="{DCBCE8E2-0F36-42E6-9B03-1E2D44D5C83A}" srcOrd="1" destOrd="0" presId="urn:microsoft.com/office/officeart/2005/8/layout/vList2"/>
    <dgm:cxn modelId="{83730DE6-944E-4AA6-A556-F8BD0935EA9A}" type="presParOf" srcId="{F20BFA8C-B7C0-4637-B898-469BA1DFAA55}" destId="{3715813A-8723-4834-AD8E-6E1FDC5850B6}" srcOrd="2" destOrd="0" presId="urn:microsoft.com/office/officeart/2005/8/layout/vList2"/>
    <dgm:cxn modelId="{96716167-E98E-4DEC-8FEA-A522805EF814}" type="presParOf" srcId="{F20BFA8C-B7C0-4637-B898-469BA1DFAA55}" destId="{2AA8D396-A707-40EC-B61E-DE182CAB339F}" srcOrd="3" destOrd="0" presId="urn:microsoft.com/office/officeart/2005/8/layout/vList2"/>
    <dgm:cxn modelId="{8B978134-9E09-47BD-8957-0824C452CE1A}" type="presParOf" srcId="{F20BFA8C-B7C0-4637-B898-469BA1DFAA55}" destId="{0ACB2802-9D63-46C8-84B3-BB248BF931D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D7F905-2BE4-405A-A1CE-236C781BAF6F}"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7B662F2A-1E01-448B-AD3A-949F6D1150E4}">
      <dgm:prSet/>
      <dgm:spPr/>
      <dgm:t>
        <a:bodyPr/>
        <a:lstStyle/>
        <a:p>
          <a:r>
            <a:rPr lang="el-GR"/>
            <a:t>Κάθε ηλεκτρικά φορτισμένο σώμα έχει περίσσεια ή έλλειμμα ηλεκτρονίων. Ένα ηλεκτρόνιο δεν είναι δυνατόν να διαιρεθεί.</a:t>
          </a:r>
          <a:endParaRPr lang="en-US"/>
        </a:p>
      </dgm:t>
    </dgm:pt>
    <dgm:pt modelId="{0722BFA6-2508-415B-8365-CA2E66DD1CDD}" type="parTrans" cxnId="{322893CE-F63A-4016-A24E-10FF39F17019}">
      <dgm:prSet/>
      <dgm:spPr/>
      <dgm:t>
        <a:bodyPr/>
        <a:lstStyle/>
        <a:p>
          <a:endParaRPr lang="en-US"/>
        </a:p>
      </dgm:t>
    </dgm:pt>
    <dgm:pt modelId="{365A3359-5C15-44DC-BEFA-F646174E96D7}" type="sibTrans" cxnId="{322893CE-F63A-4016-A24E-10FF39F17019}">
      <dgm:prSet/>
      <dgm:spPr/>
      <dgm:t>
        <a:bodyPr/>
        <a:lstStyle/>
        <a:p>
          <a:endParaRPr lang="en-US"/>
        </a:p>
      </dgm:t>
    </dgm:pt>
    <dgm:pt modelId="{21433EA6-ACC0-4382-B31E-879DB851AB89}">
      <dgm:prSet/>
      <dgm:spPr/>
      <dgm:t>
        <a:bodyPr/>
        <a:lstStyle/>
        <a:p>
          <a:r>
            <a:rPr lang="el-GR"/>
            <a:t>ο ηλεκτρικό φορτίο εμφανίζεται σε «πακετάκια» τα οποία ονομάζουμε κβάντα και αυτή του την ιδιότητα την ονομάζουμε κβάντωση.</a:t>
          </a:r>
          <a:endParaRPr lang="en-US"/>
        </a:p>
      </dgm:t>
    </dgm:pt>
    <dgm:pt modelId="{79197254-EA9F-4BB4-8969-F84105BA8AAC}" type="parTrans" cxnId="{8C21F419-B109-4766-83B1-FF9D0A055DCC}">
      <dgm:prSet/>
      <dgm:spPr/>
      <dgm:t>
        <a:bodyPr/>
        <a:lstStyle/>
        <a:p>
          <a:endParaRPr lang="en-US"/>
        </a:p>
      </dgm:t>
    </dgm:pt>
    <dgm:pt modelId="{33D76447-B4B7-4A5C-9A4B-7BEBCE8B299A}" type="sibTrans" cxnId="{8C21F419-B109-4766-83B1-FF9D0A055DCC}">
      <dgm:prSet/>
      <dgm:spPr/>
      <dgm:t>
        <a:bodyPr/>
        <a:lstStyle/>
        <a:p>
          <a:endParaRPr lang="en-US"/>
        </a:p>
      </dgm:t>
    </dgm:pt>
    <dgm:pt modelId="{79E64AF3-7B76-47FF-B92B-EDB4FC0C695A}" type="pres">
      <dgm:prSet presAssocID="{06D7F905-2BE4-405A-A1CE-236C781BAF6F}" presName="linear" presStyleCnt="0">
        <dgm:presLayoutVars>
          <dgm:animLvl val="lvl"/>
          <dgm:resizeHandles val="exact"/>
        </dgm:presLayoutVars>
      </dgm:prSet>
      <dgm:spPr/>
    </dgm:pt>
    <dgm:pt modelId="{E4B4E796-7942-49E6-B67C-14B29CEE958D}" type="pres">
      <dgm:prSet presAssocID="{7B662F2A-1E01-448B-AD3A-949F6D1150E4}" presName="parentText" presStyleLbl="node1" presStyleIdx="0" presStyleCnt="2">
        <dgm:presLayoutVars>
          <dgm:chMax val="0"/>
          <dgm:bulletEnabled val="1"/>
        </dgm:presLayoutVars>
      </dgm:prSet>
      <dgm:spPr/>
    </dgm:pt>
    <dgm:pt modelId="{B14E1744-8726-47F8-A440-70C8AC64F664}" type="pres">
      <dgm:prSet presAssocID="{365A3359-5C15-44DC-BEFA-F646174E96D7}" presName="spacer" presStyleCnt="0"/>
      <dgm:spPr/>
    </dgm:pt>
    <dgm:pt modelId="{DBDBBAEC-4C76-43E2-B801-1A6C30F6AB06}" type="pres">
      <dgm:prSet presAssocID="{21433EA6-ACC0-4382-B31E-879DB851AB89}" presName="parentText" presStyleLbl="node1" presStyleIdx="1" presStyleCnt="2">
        <dgm:presLayoutVars>
          <dgm:chMax val="0"/>
          <dgm:bulletEnabled val="1"/>
        </dgm:presLayoutVars>
      </dgm:prSet>
      <dgm:spPr/>
    </dgm:pt>
  </dgm:ptLst>
  <dgm:cxnLst>
    <dgm:cxn modelId="{8C21F419-B109-4766-83B1-FF9D0A055DCC}" srcId="{06D7F905-2BE4-405A-A1CE-236C781BAF6F}" destId="{21433EA6-ACC0-4382-B31E-879DB851AB89}" srcOrd="1" destOrd="0" parTransId="{79197254-EA9F-4BB4-8969-F84105BA8AAC}" sibTransId="{33D76447-B4B7-4A5C-9A4B-7BEBCE8B299A}"/>
    <dgm:cxn modelId="{F9071D1F-7A3F-4801-AB96-7D036829DB4D}" type="presOf" srcId="{7B662F2A-1E01-448B-AD3A-949F6D1150E4}" destId="{E4B4E796-7942-49E6-B67C-14B29CEE958D}" srcOrd="0" destOrd="0" presId="urn:microsoft.com/office/officeart/2005/8/layout/vList2"/>
    <dgm:cxn modelId="{4F48533A-197E-4BFC-8735-1B7ACF687BA3}" type="presOf" srcId="{21433EA6-ACC0-4382-B31E-879DB851AB89}" destId="{DBDBBAEC-4C76-43E2-B801-1A6C30F6AB06}" srcOrd="0" destOrd="0" presId="urn:microsoft.com/office/officeart/2005/8/layout/vList2"/>
    <dgm:cxn modelId="{322893CE-F63A-4016-A24E-10FF39F17019}" srcId="{06D7F905-2BE4-405A-A1CE-236C781BAF6F}" destId="{7B662F2A-1E01-448B-AD3A-949F6D1150E4}" srcOrd="0" destOrd="0" parTransId="{0722BFA6-2508-415B-8365-CA2E66DD1CDD}" sibTransId="{365A3359-5C15-44DC-BEFA-F646174E96D7}"/>
    <dgm:cxn modelId="{82D768F6-3869-4BE7-B8AC-CAA5AF519498}" type="presOf" srcId="{06D7F905-2BE4-405A-A1CE-236C781BAF6F}" destId="{79E64AF3-7B76-47FF-B92B-EDB4FC0C695A}" srcOrd="0" destOrd="0" presId="urn:microsoft.com/office/officeart/2005/8/layout/vList2"/>
    <dgm:cxn modelId="{A8D5BAFC-F97A-4CEF-90F0-4AD58F5BA108}" type="presParOf" srcId="{79E64AF3-7B76-47FF-B92B-EDB4FC0C695A}" destId="{E4B4E796-7942-49E6-B67C-14B29CEE958D}" srcOrd="0" destOrd="0" presId="urn:microsoft.com/office/officeart/2005/8/layout/vList2"/>
    <dgm:cxn modelId="{9AC1851E-FFC8-419D-B96F-459F59F5AC03}" type="presParOf" srcId="{79E64AF3-7B76-47FF-B92B-EDB4FC0C695A}" destId="{B14E1744-8726-47F8-A440-70C8AC64F664}" srcOrd="1" destOrd="0" presId="urn:microsoft.com/office/officeart/2005/8/layout/vList2"/>
    <dgm:cxn modelId="{2B8A5788-3131-41BF-A3D4-E8E860353EF0}" type="presParOf" srcId="{79E64AF3-7B76-47FF-B92B-EDB4FC0C695A}" destId="{DBDBBAEC-4C76-43E2-B801-1A6C30F6AB0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B5047-E153-4251-82C9-21196CB640F1}">
      <dsp:nvSpPr>
        <dsp:cNvPr id="0" name=""/>
        <dsp:cNvSpPr/>
      </dsp:nvSpPr>
      <dsp:spPr>
        <a:xfrm>
          <a:off x="0" y="622674"/>
          <a:ext cx="2305088" cy="14637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9BDAF7-E813-427E-A4A3-1FCB02215B0C}">
      <dsp:nvSpPr>
        <dsp:cNvPr id="0" name=""/>
        <dsp:cNvSpPr/>
      </dsp:nvSpPr>
      <dsp:spPr>
        <a:xfrm>
          <a:off x="256120" y="865989"/>
          <a:ext cx="2305088" cy="1463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 Ο </a:t>
          </a:r>
          <a:r>
            <a:rPr lang="en-US" sz="2100" kern="1200" dirty="0" err="1"/>
            <a:t>ηλεκτρισμένος</a:t>
          </a:r>
          <a:r>
            <a:rPr lang="en-US" sz="2100" kern="1200" dirty="0"/>
            <a:t> </a:t>
          </a:r>
          <a:r>
            <a:rPr lang="en-US" sz="2100" kern="1200" dirty="0" err="1"/>
            <a:t>χάρ</a:t>
          </a:r>
          <a:r>
            <a:rPr lang="en-US" sz="2100" kern="1200" dirty="0"/>
            <a:t>ακας έλκει </a:t>
          </a:r>
          <a:r>
            <a:rPr lang="el-GR" sz="2100" kern="1200" dirty="0"/>
            <a:t>το εκκρεμές</a:t>
          </a:r>
          <a:endParaRPr lang="en-US" sz="2100" kern="1200" dirty="0"/>
        </a:p>
      </dsp:txBody>
      <dsp:txXfrm>
        <a:off x="298991" y="908860"/>
        <a:ext cx="2219346" cy="1377989"/>
      </dsp:txXfrm>
    </dsp:sp>
    <dsp:sp modelId="{BC5F588F-8F92-4FE9-B836-23E32EE492C1}">
      <dsp:nvSpPr>
        <dsp:cNvPr id="0" name=""/>
        <dsp:cNvSpPr/>
      </dsp:nvSpPr>
      <dsp:spPr>
        <a:xfrm>
          <a:off x="2817330" y="622674"/>
          <a:ext cx="2305088" cy="14637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E7D88D-140F-4529-B2B4-CB3BE3E37D8A}">
      <dsp:nvSpPr>
        <dsp:cNvPr id="0" name=""/>
        <dsp:cNvSpPr/>
      </dsp:nvSpPr>
      <dsp:spPr>
        <a:xfrm>
          <a:off x="3073451" y="865989"/>
          <a:ext cx="2305088" cy="1463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 </a:t>
          </a:r>
          <a:r>
            <a:rPr lang="en-US" sz="2100" kern="1200" dirty="0" err="1"/>
            <a:t>Χρησιμο</a:t>
          </a:r>
          <a:r>
            <a:rPr lang="en-US" sz="2100" kern="1200" dirty="0"/>
            <a:t>ποιούμε το ηλεκτρικό εκκρεμές</a:t>
          </a:r>
        </a:p>
      </dsp:txBody>
      <dsp:txXfrm>
        <a:off x="3116322" y="908860"/>
        <a:ext cx="2219346" cy="1377989"/>
      </dsp:txXfrm>
    </dsp:sp>
    <dsp:sp modelId="{87388075-18F0-4DC9-84DE-E5CDCF6C9807}">
      <dsp:nvSpPr>
        <dsp:cNvPr id="0" name=""/>
        <dsp:cNvSpPr/>
      </dsp:nvSpPr>
      <dsp:spPr>
        <a:xfrm>
          <a:off x="5634661" y="622674"/>
          <a:ext cx="2305088" cy="14637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258DAE-A33C-4586-97EA-08B285E052AD}">
      <dsp:nvSpPr>
        <dsp:cNvPr id="0" name=""/>
        <dsp:cNvSpPr/>
      </dsp:nvSpPr>
      <dsp:spPr>
        <a:xfrm>
          <a:off x="5890782" y="865989"/>
          <a:ext cx="2305088" cy="1463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Οι δυνάμεις ασκούνται από απόσταση</a:t>
          </a:r>
        </a:p>
      </dsp:txBody>
      <dsp:txXfrm>
        <a:off x="5933653" y="908860"/>
        <a:ext cx="2219346" cy="1377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B9E9B-BAF8-4222-88AE-76110F3549EA}">
      <dsp:nvSpPr>
        <dsp:cNvPr id="0" name=""/>
        <dsp:cNvSpPr/>
      </dsp:nvSpPr>
      <dsp:spPr>
        <a:xfrm>
          <a:off x="0" y="20663"/>
          <a:ext cx="4697730" cy="1759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 Υπάρχουν δύο είδη φορτίων: θετικό &amp; αρνητικό</a:t>
          </a:r>
        </a:p>
      </dsp:txBody>
      <dsp:txXfrm>
        <a:off x="85900" y="106563"/>
        <a:ext cx="4525930" cy="1587880"/>
      </dsp:txXfrm>
    </dsp:sp>
    <dsp:sp modelId="{3715813A-8723-4834-AD8E-6E1FDC5850B6}">
      <dsp:nvSpPr>
        <dsp:cNvPr id="0" name=""/>
        <dsp:cNvSpPr/>
      </dsp:nvSpPr>
      <dsp:spPr>
        <a:xfrm>
          <a:off x="0" y="1872503"/>
          <a:ext cx="4697730" cy="17596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 Τα όμοια φορτία απωθούνται</a:t>
          </a:r>
        </a:p>
      </dsp:txBody>
      <dsp:txXfrm>
        <a:off x="85900" y="1958403"/>
        <a:ext cx="4525930" cy="1587880"/>
      </dsp:txXfrm>
    </dsp:sp>
    <dsp:sp modelId="{0ACB2802-9D63-46C8-84B3-BB248BF931D4}">
      <dsp:nvSpPr>
        <dsp:cNvPr id="0" name=""/>
        <dsp:cNvSpPr/>
      </dsp:nvSpPr>
      <dsp:spPr>
        <a:xfrm>
          <a:off x="0" y="3724344"/>
          <a:ext cx="4697730" cy="17596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 Τα αντίθετα φορτία έλκονται</a:t>
          </a:r>
        </a:p>
      </dsp:txBody>
      <dsp:txXfrm>
        <a:off x="85900" y="3810244"/>
        <a:ext cx="4525930" cy="1587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4E796-7942-49E6-B67C-14B29CEE958D}">
      <dsp:nvSpPr>
        <dsp:cNvPr id="0" name=""/>
        <dsp:cNvSpPr/>
      </dsp:nvSpPr>
      <dsp:spPr>
        <a:xfrm>
          <a:off x="0" y="174379"/>
          <a:ext cx="5000124" cy="2510819"/>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kern="1200"/>
            <a:t>Κάθε ηλεκτρικά φορτισμένο σώμα έχει περίσσεια ή έλλειμμα ηλεκτρονίων. Ένα ηλεκτρόνιο δεν είναι δυνατόν να διαιρεθεί.</a:t>
          </a:r>
          <a:endParaRPr lang="en-US" sz="2900" kern="1200"/>
        </a:p>
      </dsp:txBody>
      <dsp:txXfrm>
        <a:off x="122568" y="296947"/>
        <a:ext cx="4754988" cy="2265683"/>
      </dsp:txXfrm>
    </dsp:sp>
    <dsp:sp modelId="{DBDBBAEC-4C76-43E2-B801-1A6C30F6AB06}">
      <dsp:nvSpPr>
        <dsp:cNvPr id="0" name=""/>
        <dsp:cNvSpPr/>
      </dsp:nvSpPr>
      <dsp:spPr>
        <a:xfrm>
          <a:off x="0" y="2768719"/>
          <a:ext cx="5000124" cy="2510819"/>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kern="1200"/>
            <a:t>ο ηλεκτρικό φορτίο εμφανίζεται σε «πακετάκια» τα οποία ονομάζουμε κβάντα και αυτή του την ιδιότητα την ονομάζουμε κβάντωση.</a:t>
          </a:r>
          <a:endParaRPr lang="en-US" sz="2900" kern="1200"/>
        </a:p>
      </dsp:txBody>
      <dsp:txXfrm>
        <a:off x="122568" y="2891287"/>
        <a:ext cx="4754988" cy="22656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hyperlink" Target="https://phet.colorado.edu/sims/html/coulombs-law/latest/coulombs-law_el.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hyperlink" Target="https://photodentro.edu.gr/v/item/ds/8521/1595"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photodentro.edu.gr/v/item/ds/8521/159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7113" y="0"/>
            <a:ext cx="7772400" cy="1470025"/>
          </a:xfrm>
        </p:spPr>
        <p:txBody>
          <a:bodyPr/>
          <a:lstStyle/>
          <a:p>
            <a:r>
              <a:rPr dirty="0" err="1"/>
              <a:t>Ηλεκτρισμός</a:t>
            </a:r>
            <a:r>
              <a:rPr dirty="0"/>
              <a:t> – </a:t>
            </a:r>
            <a:r>
              <a:rPr dirty="0" err="1"/>
              <a:t>Εισ</a:t>
            </a:r>
            <a:r>
              <a:rPr dirty="0"/>
              <a:t>αγωγή</a:t>
            </a:r>
          </a:p>
        </p:txBody>
      </p:sp>
      <p:sp>
        <p:nvSpPr>
          <p:cNvPr id="3" name="Subtitle 2"/>
          <p:cNvSpPr>
            <a:spLocks noGrp="1"/>
          </p:cNvSpPr>
          <p:nvPr>
            <p:ph type="subTitle" idx="1"/>
          </p:nvPr>
        </p:nvSpPr>
        <p:spPr>
          <a:xfrm>
            <a:off x="1590086" y="4938164"/>
            <a:ext cx="6400800" cy="1752600"/>
          </a:xfrm>
        </p:spPr>
        <p:txBody>
          <a:bodyPr/>
          <a:lstStyle/>
          <a:p>
            <a:r>
              <a:rPr lang="en-GB" dirty="0"/>
              <a:t>https://www.youtube.com/watch?v=kcGvV2rByPs</a:t>
            </a:r>
            <a:endParaRPr dirty="0"/>
          </a:p>
        </p:txBody>
      </p:sp>
      <p:sp>
        <p:nvSpPr>
          <p:cNvPr id="5" name="TextBox 4">
            <a:extLst>
              <a:ext uri="{FF2B5EF4-FFF2-40B4-BE49-F238E27FC236}">
                <a16:creationId xmlns:a16="http://schemas.microsoft.com/office/drawing/2014/main" id="{855F5C2C-DA00-C8D9-1454-9043DCD8832A}"/>
              </a:ext>
            </a:extLst>
          </p:cNvPr>
          <p:cNvSpPr txBox="1"/>
          <p:nvPr/>
        </p:nvSpPr>
        <p:spPr>
          <a:xfrm>
            <a:off x="303451" y="2073922"/>
            <a:ext cx="5587551" cy="1569660"/>
          </a:xfrm>
          <a:prstGeom prst="rect">
            <a:avLst/>
          </a:prstGeom>
          <a:noFill/>
        </p:spPr>
        <p:txBody>
          <a:bodyPr wrap="square">
            <a:spAutoFit/>
          </a:bodyPr>
          <a:lstStyle/>
          <a:p>
            <a:pPr algn="just"/>
            <a:r>
              <a:rPr lang="el-GR" sz="3200" dirty="0">
                <a:solidFill>
                  <a:srgbClr val="FF0000"/>
                </a:solidFill>
              </a:rPr>
              <a:t>Έχετε δει ποτέ τα μαλλιά σας να σηκώνονται όταν φοράτε μάλλινο πουλόβερ; </a:t>
            </a:r>
            <a:endParaRPr lang="en-GB" sz="3200" dirty="0">
              <a:solidFill>
                <a:srgbClr val="FF0000"/>
              </a:solidFill>
            </a:endParaRPr>
          </a:p>
        </p:txBody>
      </p:sp>
      <p:pic>
        <p:nvPicPr>
          <p:cNvPr id="7" name="Picture 6">
            <a:extLst>
              <a:ext uri="{FF2B5EF4-FFF2-40B4-BE49-F238E27FC236}">
                <a16:creationId xmlns:a16="http://schemas.microsoft.com/office/drawing/2014/main" id="{8150DB93-AE47-5D30-97D2-7DCF84DF9A29}"/>
              </a:ext>
            </a:extLst>
          </p:cNvPr>
          <p:cNvPicPr>
            <a:picLocks noChangeAspect="1"/>
          </p:cNvPicPr>
          <p:nvPr/>
        </p:nvPicPr>
        <p:blipFill>
          <a:blip r:embed="rId2"/>
          <a:stretch>
            <a:fillRect/>
          </a:stretch>
        </p:blipFill>
        <p:spPr>
          <a:xfrm>
            <a:off x="6020474" y="1782418"/>
            <a:ext cx="2729039" cy="28057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202" y="639520"/>
            <a:ext cx="2571750" cy="1719072"/>
          </a:xfrm>
        </p:spPr>
        <p:txBody>
          <a:bodyPr anchor="b">
            <a:normAutofit/>
          </a:bodyPr>
          <a:lstStyle/>
          <a:p>
            <a:r>
              <a:rPr lang="el-GR" sz="4700"/>
              <a:t>Δομή του Ατόμου</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3202" y="2807208"/>
            <a:ext cx="2571750" cy="3410712"/>
          </a:xfrm>
        </p:spPr>
        <p:txBody>
          <a:bodyPr anchor="t">
            <a:normAutofit/>
          </a:bodyPr>
          <a:lstStyle/>
          <a:p>
            <a:pPr>
              <a:lnSpc>
                <a:spcPct val="90000"/>
              </a:lnSpc>
            </a:pPr>
            <a:r>
              <a:rPr lang="el-GR" sz="1900"/>
              <a:t>• Ο πυρήνας περιέχει πρωτόνια (+) και νετρόνια (ουδέτερα)</a:t>
            </a:r>
          </a:p>
          <a:p>
            <a:pPr>
              <a:lnSpc>
                <a:spcPct val="90000"/>
              </a:lnSpc>
            </a:pPr>
            <a:r>
              <a:rPr lang="el-GR" sz="1900"/>
              <a:t>• Γύρω περιφέρονται ηλεκτρόνια (–)</a:t>
            </a:r>
          </a:p>
          <a:p>
            <a:pPr>
              <a:lnSpc>
                <a:spcPct val="90000"/>
              </a:lnSpc>
            </a:pPr>
            <a:r>
              <a:rPr lang="el-GR" sz="1900"/>
              <a:t>• Το άτομο είναι συνήθως ουδέτερο</a:t>
            </a:r>
          </a:p>
          <a:p>
            <a:pPr>
              <a:lnSpc>
                <a:spcPct val="90000"/>
              </a:lnSpc>
            </a:pPr>
            <a:r>
              <a:rPr lang="el-GR" sz="1900"/>
              <a:t>• Ιόν: όταν χάνει ή κερδίζει ηλεκτρόνια</a:t>
            </a:r>
          </a:p>
        </p:txBody>
      </p:sp>
      <p:pic>
        <p:nvPicPr>
          <p:cNvPr id="5" name="Picture 4">
            <a:extLst>
              <a:ext uri="{FF2B5EF4-FFF2-40B4-BE49-F238E27FC236}">
                <a16:creationId xmlns:a16="http://schemas.microsoft.com/office/drawing/2014/main" id="{E9603160-CA8F-A412-EB2D-35199A2DFA58}"/>
              </a:ext>
            </a:extLst>
          </p:cNvPr>
          <p:cNvPicPr>
            <a:picLocks noChangeAspect="1"/>
          </p:cNvPicPr>
          <p:nvPr/>
        </p:nvPicPr>
        <p:blipFill>
          <a:blip r:embed="rId2"/>
          <a:stretch>
            <a:fillRect/>
          </a:stretch>
        </p:blipFill>
        <p:spPr>
          <a:xfrm>
            <a:off x="3085583" y="1206500"/>
            <a:ext cx="5896613" cy="45846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6ECEE03-918F-43ED-A7B3-F1BDE3FCE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400051"/>
            <a:ext cx="7886700" cy="1270232"/>
          </a:xfrm>
        </p:spPr>
        <p:txBody>
          <a:bodyPr vert="horz" lIns="91440" tIns="45720" rIns="91440" bIns="45720" rtlCol="0" anchor="b">
            <a:normAutofit/>
          </a:bodyPr>
          <a:lstStyle/>
          <a:p>
            <a:pPr defTabSz="914400">
              <a:lnSpc>
                <a:spcPct val="90000"/>
              </a:lnSpc>
            </a:pPr>
            <a:r>
              <a:rPr lang="en-US" sz="4800" kern="1200">
                <a:solidFill>
                  <a:schemeClr val="tx1"/>
                </a:solidFill>
                <a:latin typeface="+mj-lt"/>
                <a:ea typeface="+mj-ea"/>
                <a:cs typeface="+mj-cs"/>
              </a:rPr>
              <a:t>Πώς Φορτίζονται τα Σώματα;</a:t>
            </a:r>
          </a:p>
        </p:txBody>
      </p:sp>
      <p:sp>
        <p:nvSpPr>
          <p:cNvPr id="3" name="Content Placeholder 2"/>
          <p:cNvSpPr>
            <a:spLocks noGrp="1"/>
          </p:cNvSpPr>
          <p:nvPr>
            <p:ph idx="1"/>
          </p:nvPr>
        </p:nvSpPr>
        <p:spPr>
          <a:xfrm>
            <a:off x="628650" y="1762358"/>
            <a:ext cx="7886700" cy="647468"/>
          </a:xfrm>
        </p:spPr>
        <p:txBody>
          <a:bodyPr vert="horz" lIns="91440" tIns="45720" rIns="91440" bIns="45720" rtlCol="0">
            <a:normAutofit/>
          </a:bodyPr>
          <a:lstStyle/>
          <a:p>
            <a:pPr marL="0" indent="0" algn="ctr" defTabSz="914400">
              <a:lnSpc>
                <a:spcPct val="90000"/>
              </a:lnSpc>
              <a:spcBef>
                <a:spcPts val="1000"/>
              </a:spcBef>
              <a:buNone/>
            </a:pPr>
            <a:r>
              <a:rPr lang="en-US" sz="2400" kern="1200">
                <a:solidFill>
                  <a:schemeClr val="tx1"/>
                </a:solidFill>
                <a:latin typeface="+mn-lt"/>
                <a:ea typeface="+mn-ea"/>
                <a:cs typeface="+mn-cs"/>
              </a:rPr>
              <a:t>• Με τριβή: μεταφορά ηλεκτρονίων</a:t>
            </a:r>
          </a:p>
        </p:txBody>
      </p:sp>
      <p:sp>
        <p:nvSpPr>
          <p:cNvPr id="16" name="sketch line">
            <a:extLst>
              <a:ext uri="{FF2B5EF4-FFF2-40B4-BE49-F238E27FC236}">
                <a16:creationId xmlns:a16="http://schemas.microsoft.com/office/drawing/2014/main" id="{010B55F0-C448-403A-8231-AD42A7BA2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9511" y="1661139"/>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1356CE5-7172-A439-3109-4A387B2BDD26}"/>
              </a:ext>
            </a:extLst>
          </p:cNvPr>
          <p:cNvPicPr>
            <a:picLocks noChangeAspect="1"/>
          </p:cNvPicPr>
          <p:nvPr/>
        </p:nvPicPr>
        <p:blipFill>
          <a:blip r:embed="rId2"/>
          <a:srcRect l="17868" r="-4" b="-4"/>
          <a:stretch>
            <a:fillRect/>
          </a:stretch>
        </p:blipFill>
        <p:spPr>
          <a:xfrm>
            <a:off x="382773" y="2604527"/>
            <a:ext cx="2643666" cy="3647338"/>
          </a:xfrm>
          <a:custGeom>
            <a:avLst/>
            <a:gdLst/>
            <a:ahLst/>
            <a:cxnLst/>
            <a:rect l="l" t="t" r="r" b="b"/>
            <a:pathLst>
              <a:path w="3524888" h="3647338">
                <a:moveTo>
                  <a:pt x="887181" y="60"/>
                </a:moveTo>
                <a:cubicBezTo>
                  <a:pt x="945946"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8"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5" y="2178986"/>
                  <a:pt x="3505415" y="2292381"/>
                </a:cubicBezTo>
                <a:cubicBezTo>
                  <a:pt x="3514746" y="2447918"/>
                  <a:pt x="3522761" y="2603544"/>
                  <a:pt x="3508406" y="2759171"/>
                </a:cubicBezTo>
                <a:cubicBezTo>
                  <a:pt x="3497997" y="2866762"/>
                  <a:pt x="3488427"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p:spPr>
      </p:pic>
      <p:pic>
        <p:nvPicPr>
          <p:cNvPr id="5" name="Picture 4">
            <a:extLst>
              <a:ext uri="{FF2B5EF4-FFF2-40B4-BE49-F238E27FC236}">
                <a16:creationId xmlns:a16="http://schemas.microsoft.com/office/drawing/2014/main" id="{403DB44E-F438-4E1E-BF83-4E0B44844300}"/>
              </a:ext>
            </a:extLst>
          </p:cNvPr>
          <p:cNvPicPr>
            <a:picLocks noChangeAspect="1"/>
          </p:cNvPicPr>
          <p:nvPr/>
        </p:nvPicPr>
        <p:blipFill>
          <a:blip r:embed="rId3"/>
          <a:srcRect l="38782" r="6857" b="2"/>
          <a:stretch>
            <a:fillRect/>
          </a:stretch>
        </p:blipFill>
        <p:spPr>
          <a:xfrm>
            <a:off x="3250167" y="2604527"/>
            <a:ext cx="2643666" cy="3647338"/>
          </a:xfrm>
          <a:custGeom>
            <a:avLst/>
            <a:gdLst/>
            <a:ahLst/>
            <a:cxnLst/>
            <a:rect l="l" t="t" r="r" b="b"/>
            <a:pathLst>
              <a:path w="3524888" h="3647338">
                <a:moveTo>
                  <a:pt x="887181" y="60"/>
                </a:moveTo>
                <a:cubicBezTo>
                  <a:pt x="945947"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9"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9"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6" y="2178986"/>
                  <a:pt x="3505415" y="2292381"/>
                </a:cubicBezTo>
                <a:cubicBezTo>
                  <a:pt x="3514746" y="2447918"/>
                  <a:pt x="3522761" y="2603544"/>
                  <a:pt x="3508406" y="2759171"/>
                </a:cubicBezTo>
                <a:cubicBezTo>
                  <a:pt x="3497997" y="2866762"/>
                  <a:pt x="3488428"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8"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p:spPr>
      </p:pic>
      <p:pic>
        <p:nvPicPr>
          <p:cNvPr id="9" name="Picture 8">
            <a:extLst>
              <a:ext uri="{FF2B5EF4-FFF2-40B4-BE49-F238E27FC236}">
                <a16:creationId xmlns:a16="http://schemas.microsoft.com/office/drawing/2014/main" id="{2357EA87-3A38-6B27-0611-5D6543B11E9D}"/>
              </a:ext>
            </a:extLst>
          </p:cNvPr>
          <p:cNvPicPr>
            <a:picLocks noChangeAspect="1"/>
          </p:cNvPicPr>
          <p:nvPr/>
        </p:nvPicPr>
        <p:blipFill>
          <a:blip r:embed="rId4"/>
          <a:srcRect l="60497" r="1" b="1"/>
          <a:stretch>
            <a:fillRect/>
          </a:stretch>
        </p:blipFill>
        <p:spPr>
          <a:xfrm>
            <a:off x="6117560" y="2604528"/>
            <a:ext cx="2643666" cy="3647338"/>
          </a:xfrm>
          <a:custGeom>
            <a:avLst/>
            <a:gdLst/>
            <a:ahLst/>
            <a:cxnLst/>
            <a:rect l="l" t="t" r="r" b="b"/>
            <a:pathLst>
              <a:path w="3524888" h="3647338">
                <a:moveTo>
                  <a:pt x="887180" y="60"/>
                </a:moveTo>
                <a:cubicBezTo>
                  <a:pt x="945946" y="-442"/>
                  <a:pt x="1004683" y="2214"/>
                  <a:pt x="1063120" y="9535"/>
                </a:cubicBezTo>
                <a:cubicBezTo>
                  <a:pt x="1192553" y="25206"/>
                  <a:pt x="1324035" y="29312"/>
                  <a:pt x="1454772" y="21769"/>
                </a:cubicBezTo>
                <a:cubicBezTo>
                  <a:pt x="1583729" y="15160"/>
                  <a:pt x="1712924" y="14714"/>
                  <a:pt x="1842239" y="16589"/>
                </a:cubicBezTo>
                <a:cubicBezTo>
                  <a:pt x="1958874" y="18285"/>
                  <a:pt x="2075628" y="18018"/>
                  <a:pt x="2192263" y="13196"/>
                </a:cubicBezTo>
                <a:cubicBezTo>
                  <a:pt x="2323253" y="7660"/>
                  <a:pt x="2454242" y="2928"/>
                  <a:pt x="2585113"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4" y="161085"/>
                  <a:pt x="3501168" y="229143"/>
                  <a:pt x="3512114" y="297090"/>
                </a:cubicBezTo>
                <a:cubicBezTo>
                  <a:pt x="3519231" y="340796"/>
                  <a:pt x="3524136" y="384681"/>
                  <a:pt x="3524809" y="428543"/>
                </a:cubicBezTo>
                <a:cubicBezTo>
                  <a:pt x="3525482" y="472405"/>
                  <a:pt x="3521923" y="516245"/>
                  <a:pt x="3512114" y="559861"/>
                </a:cubicBezTo>
                <a:cubicBezTo>
                  <a:pt x="3491119" y="656469"/>
                  <a:pt x="3485617" y="754605"/>
                  <a:pt x="3495724" y="852186"/>
                </a:cubicBezTo>
                <a:cubicBezTo>
                  <a:pt x="3504577" y="948437"/>
                  <a:pt x="3505176" y="1044867"/>
                  <a:pt x="3502664" y="1141386"/>
                </a:cubicBezTo>
                <a:cubicBezTo>
                  <a:pt x="3500391" y="1228440"/>
                  <a:pt x="3500749" y="1315584"/>
                  <a:pt x="3507210" y="1402639"/>
                </a:cubicBezTo>
                <a:cubicBezTo>
                  <a:pt x="3514626" y="1500407"/>
                  <a:pt x="3520966" y="1598176"/>
                  <a:pt x="3506251" y="1695857"/>
                </a:cubicBezTo>
                <a:cubicBezTo>
                  <a:pt x="3492089" y="1780866"/>
                  <a:pt x="3485019" y="1866447"/>
                  <a:pt x="3485079" y="1952109"/>
                </a:cubicBezTo>
                <a:cubicBezTo>
                  <a:pt x="3486753" y="2065682"/>
                  <a:pt x="3498595" y="2178986"/>
                  <a:pt x="3505414" y="2292381"/>
                </a:cubicBezTo>
                <a:cubicBezTo>
                  <a:pt x="3514746" y="2447918"/>
                  <a:pt x="3522760" y="2603544"/>
                  <a:pt x="3508405" y="2759171"/>
                </a:cubicBezTo>
                <a:cubicBezTo>
                  <a:pt x="3497997" y="2866762"/>
                  <a:pt x="3488427" y="2974352"/>
                  <a:pt x="3496442" y="3082389"/>
                </a:cubicBezTo>
                <a:cubicBezTo>
                  <a:pt x="3502065"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7" y="3642229"/>
                  <a:pt x="1771055" y="3636431"/>
                </a:cubicBezTo>
                <a:cubicBezTo>
                  <a:pt x="1659183" y="3633576"/>
                  <a:pt x="1547429" y="3634736"/>
                  <a:pt x="1435675" y="3638305"/>
                </a:cubicBezTo>
                <a:cubicBezTo>
                  <a:pt x="1179419" y="3646601"/>
                  <a:pt x="923403" y="3637323"/>
                  <a:pt x="667265" y="3634558"/>
                </a:cubicBezTo>
                <a:cubicBezTo>
                  <a:pt x="569736" y="3633488"/>
                  <a:pt x="472205" y="3633665"/>
                  <a:pt x="374793"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1" y="9535"/>
                </a:cubicBezTo>
                <a:cubicBezTo>
                  <a:pt x="769618" y="4223"/>
                  <a:pt x="828414" y="562"/>
                  <a:pt x="887180" y="60"/>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AECB-77CD-9679-B614-E2AB74D6A40A}"/>
              </a:ext>
            </a:extLst>
          </p:cNvPr>
          <p:cNvSpPr>
            <a:spLocks noGrp="1"/>
          </p:cNvSpPr>
          <p:nvPr>
            <p:ph type="title"/>
          </p:nvPr>
        </p:nvSpPr>
        <p:spPr/>
        <p:txBody>
          <a:bodyPr/>
          <a:lstStyle/>
          <a:p>
            <a:r>
              <a:rPr lang="el-GR" dirty="0"/>
              <a:t>Πως μετράμε το ηλεκτρικό φορτίο?</a:t>
            </a:r>
            <a:endParaRPr lang="en-GB" dirty="0"/>
          </a:p>
        </p:txBody>
      </p:sp>
      <p:sp>
        <p:nvSpPr>
          <p:cNvPr id="3" name="Content Placeholder 2">
            <a:extLst>
              <a:ext uri="{FF2B5EF4-FFF2-40B4-BE49-F238E27FC236}">
                <a16:creationId xmlns:a16="http://schemas.microsoft.com/office/drawing/2014/main" id="{E407E50D-F16B-9EB9-3949-DC19D160C538}"/>
              </a:ext>
            </a:extLst>
          </p:cNvPr>
          <p:cNvSpPr>
            <a:spLocks noGrp="1"/>
          </p:cNvSpPr>
          <p:nvPr>
            <p:ph idx="1"/>
          </p:nvPr>
        </p:nvSpPr>
        <p:spPr/>
        <p:txBody>
          <a:bodyPr>
            <a:normAutofit fontScale="85000" lnSpcReduction="20000"/>
          </a:bodyPr>
          <a:lstStyle/>
          <a:p>
            <a:r>
              <a:rPr lang="en-GB" dirty="0"/>
              <a:t>To </a:t>
            </a:r>
            <a:r>
              <a:rPr lang="el-GR" dirty="0"/>
              <a:t>ηλεκτρικό φορτίο συμβολίζεται με το γράμμα </a:t>
            </a:r>
            <a:r>
              <a:rPr lang="en-GB" dirty="0"/>
              <a:t>q</a:t>
            </a:r>
          </a:p>
          <a:p>
            <a:r>
              <a:rPr lang="el-GR" dirty="0"/>
              <a:t>Μονάδα μέτρησης είναι το </a:t>
            </a:r>
            <a:r>
              <a:rPr lang="en-GB" dirty="0"/>
              <a:t>Coulomb </a:t>
            </a:r>
          </a:p>
          <a:p>
            <a:r>
              <a:rPr lang="el-GR" dirty="0"/>
              <a:t>Συμβολίζεται με </a:t>
            </a:r>
            <a:r>
              <a:rPr lang="en-GB" dirty="0"/>
              <a:t>C</a:t>
            </a:r>
          </a:p>
          <a:p>
            <a:pPr marL="0" indent="0">
              <a:buNone/>
            </a:pPr>
            <a:r>
              <a:rPr lang="el-GR" dirty="0"/>
              <a:t>Πχ Αν έχω δύο σώματα με ηλεκτρικό φορτίο 1</a:t>
            </a:r>
            <a:r>
              <a:rPr lang="en-GB" dirty="0"/>
              <a:t>C </a:t>
            </a:r>
            <a:r>
              <a:rPr lang="el-GR" dirty="0"/>
              <a:t>το κάθε ένα θα το συμβόλιζα </a:t>
            </a:r>
          </a:p>
          <a:p>
            <a:pPr marL="0" indent="0">
              <a:buNone/>
            </a:pPr>
            <a:r>
              <a:rPr lang="en-GB" dirty="0"/>
              <a:t>                               q</a:t>
            </a:r>
            <a:r>
              <a:rPr lang="en-GB" baseline="-25000" dirty="0"/>
              <a:t>1</a:t>
            </a:r>
            <a:r>
              <a:rPr lang="en-GB" dirty="0"/>
              <a:t>= 1C</a:t>
            </a:r>
            <a:r>
              <a:rPr lang="el-GR" dirty="0"/>
              <a:t> και </a:t>
            </a:r>
            <a:r>
              <a:rPr lang="en-GB" dirty="0"/>
              <a:t>q</a:t>
            </a:r>
            <a:r>
              <a:rPr lang="el-GR" baseline="-25000" dirty="0"/>
              <a:t>2</a:t>
            </a:r>
            <a:r>
              <a:rPr lang="en-GB" dirty="0"/>
              <a:t>= 1C</a:t>
            </a:r>
            <a:endParaRPr lang="el-GR" dirty="0"/>
          </a:p>
          <a:p>
            <a:pPr marL="0" indent="0">
              <a:buNone/>
            </a:pPr>
            <a:r>
              <a:rPr lang="el-GR" dirty="0"/>
              <a:t>Συνήθως χρησιμοποιούμε </a:t>
            </a:r>
            <a:r>
              <a:rPr lang="el-GR" dirty="0" err="1"/>
              <a:t>υποπολλάπλασια</a:t>
            </a:r>
            <a:r>
              <a:rPr lang="el-GR" dirty="0"/>
              <a:t> για να εκφράσουμε το ηλεκτρικό φορτίο δηλαδή:</a:t>
            </a:r>
          </a:p>
          <a:p>
            <a:pPr marL="0" indent="0">
              <a:buNone/>
            </a:pPr>
            <a:r>
              <a:rPr lang="el-GR" dirty="0"/>
              <a:t>1μ</a:t>
            </a:r>
            <a:r>
              <a:rPr lang="en-GB" dirty="0"/>
              <a:t>C=10</a:t>
            </a:r>
            <a:r>
              <a:rPr lang="en-GB" baseline="30000" dirty="0"/>
              <a:t>-6</a:t>
            </a:r>
            <a:r>
              <a:rPr lang="en-GB" dirty="0"/>
              <a:t>C </a:t>
            </a:r>
            <a:r>
              <a:rPr lang="el-GR" dirty="0"/>
              <a:t>ή 1</a:t>
            </a:r>
            <a:r>
              <a:rPr lang="en-GB" dirty="0" err="1"/>
              <a:t>nC</a:t>
            </a:r>
            <a:r>
              <a:rPr lang="en-GB" dirty="0"/>
              <a:t>=10</a:t>
            </a:r>
            <a:r>
              <a:rPr lang="en-GB" baseline="30000" dirty="0"/>
              <a:t>-9</a:t>
            </a:r>
            <a:r>
              <a:rPr lang="en-GB" dirty="0"/>
              <a:t>C </a:t>
            </a:r>
          </a:p>
          <a:p>
            <a:pPr marL="0" indent="0">
              <a:buNone/>
            </a:pPr>
            <a:r>
              <a:rPr lang="en-GB" dirty="0">
                <a:hlinkClick r:id="rId2"/>
              </a:rPr>
              <a:t>https://phet.colorado.edu/sims/html/coulombs-law/latest/coulombs-law_el.html</a:t>
            </a:r>
            <a:endParaRPr lang="en-GB" dirty="0"/>
          </a:p>
          <a:p>
            <a:pPr marL="0" indent="0">
              <a:buNone/>
            </a:pPr>
            <a:endParaRPr lang="en-GB" dirty="0"/>
          </a:p>
        </p:txBody>
      </p:sp>
    </p:spTree>
    <p:extLst>
      <p:ext uri="{BB962C8B-B14F-4D97-AF65-F5344CB8AC3E}">
        <p14:creationId xmlns:p14="http://schemas.microsoft.com/office/powerpoint/2010/main" val="1865530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7E27C4-7F8A-5882-7F7B-F0DADC320C08}"/>
              </a:ext>
            </a:extLst>
          </p:cNvPr>
          <p:cNvSpPr>
            <a:spLocks noGrp="1"/>
          </p:cNvSpPr>
          <p:nvPr>
            <p:ph type="title"/>
          </p:nvPr>
        </p:nvSpPr>
        <p:spPr>
          <a:xfrm>
            <a:off x="473202" y="639520"/>
            <a:ext cx="2571750" cy="1719072"/>
          </a:xfrm>
        </p:spPr>
        <p:txBody>
          <a:bodyPr anchor="b">
            <a:normAutofit/>
          </a:bodyPr>
          <a:lstStyle/>
          <a:p>
            <a:pPr>
              <a:lnSpc>
                <a:spcPct val="90000"/>
              </a:lnSpc>
            </a:pPr>
            <a:r>
              <a:rPr lang="en-GB" sz="2900"/>
              <a:t>A</a:t>
            </a:r>
            <a:r>
              <a:rPr lang="el-GR" sz="2900"/>
              <a:t>ρχή διατήρησης του ηλεκτρικού φορτίου</a:t>
            </a:r>
            <a:endParaRPr lang="en-GB" sz="2900"/>
          </a:p>
        </p:txBody>
      </p:sp>
      <p:sp>
        <p:nvSpPr>
          <p:cNvPr id="2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F30708-4ECC-FC25-F4E1-D6F8988B6F95}"/>
              </a:ext>
            </a:extLst>
          </p:cNvPr>
          <p:cNvSpPr>
            <a:spLocks noGrp="1"/>
          </p:cNvSpPr>
          <p:nvPr>
            <p:ph idx="1"/>
          </p:nvPr>
        </p:nvSpPr>
        <p:spPr>
          <a:xfrm>
            <a:off x="473202" y="2807208"/>
            <a:ext cx="4098798" cy="3410712"/>
          </a:xfrm>
        </p:spPr>
        <p:txBody>
          <a:bodyPr anchor="t">
            <a:normAutofit/>
          </a:bodyPr>
          <a:lstStyle/>
          <a:p>
            <a:r>
              <a:rPr lang="el-GR" sz="1900" dirty="0"/>
              <a:t>Η φόρτιση των σωμάτων οφείλεται σε μετακίνηση ηλεκτρονίων. </a:t>
            </a:r>
            <a:r>
              <a:rPr lang="el-GR" sz="1900" dirty="0">
                <a:highlight>
                  <a:srgbClr val="FFFF00"/>
                </a:highlight>
              </a:rPr>
              <a:t>Τα ηλεκτρόνια ούτε παράγονται ούτε καταστρέφονται.</a:t>
            </a:r>
            <a:endParaRPr lang="en-GB" sz="1900" dirty="0">
              <a:highlight>
                <a:srgbClr val="FFFF00"/>
              </a:highlight>
            </a:endParaRPr>
          </a:p>
          <a:p>
            <a:r>
              <a:rPr lang="el-GR" sz="1900" dirty="0">
                <a:highlight>
                  <a:srgbClr val="FFFF00"/>
                </a:highlight>
              </a:rPr>
              <a:t>συνολικός αριθμός των ηλεκτρονίων δεν μεταβάλλεται</a:t>
            </a:r>
            <a:endParaRPr lang="en-GB" sz="1900" dirty="0">
              <a:highlight>
                <a:srgbClr val="FFFF00"/>
              </a:highlight>
            </a:endParaRPr>
          </a:p>
        </p:txBody>
      </p:sp>
      <p:pic>
        <p:nvPicPr>
          <p:cNvPr id="5" name="Picture 4">
            <a:extLst>
              <a:ext uri="{FF2B5EF4-FFF2-40B4-BE49-F238E27FC236}">
                <a16:creationId xmlns:a16="http://schemas.microsoft.com/office/drawing/2014/main" id="{37BFDB83-91AC-91BD-E2AC-D5C32001FB61}"/>
              </a:ext>
            </a:extLst>
          </p:cNvPr>
          <p:cNvPicPr>
            <a:picLocks noChangeAspect="1"/>
          </p:cNvPicPr>
          <p:nvPr/>
        </p:nvPicPr>
        <p:blipFill>
          <a:blip r:embed="rId2"/>
          <a:stretch>
            <a:fillRect/>
          </a:stretch>
        </p:blipFill>
        <p:spPr>
          <a:xfrm>
            <a:off x="4803180" y="1092425"/>
            <a:ext cx="4232224" cy="3311714"/>
          </a:xfrm>
          <a:prstGeom prst="rect">
            <a:avLst/>
          </a:prstGeom>
        </p:spPr>
      </p:pic>
    </p:spTree>
    <p:extLst>
      <p:ext uri="{BB962C8B-B14F-4D97-AF65-F5344CB8AC3E}">
        <p14:creationId xmlns:p14="http://schemas.microsoft.com/office/powerpoint/2010/main" val="3341824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3EED1-F0F5-75D4-44A9-B53D7A0590A1}"/>
              </a:ext>
            </a:extLst>
          </p:cNvPr>
          <p:cNvSpPr>
            <a:spLocks noGrp="1"/>
          </p:cNvSpPr>
          <p:nvPr>
            <p:ph type="title"/>
          </p:nvPr>
        </p:nvSpPr>
        <p:spPr>
          <a:xfrm>
            <a:off x="0" y="303873"/>
            <a:ext cx="8962111" cy="1719072"/>
          </a:xfrm>
        </p:spPr>
        <p:txBody>
          <a:bodyPr anchor="b">
            <a:normAutofit/>
          </a:bodyPr>
          <a:lstStyle/>
          <a:p>
            <a:r>
              <a:rPr lang="el-GR" sz="2800" dirty="0"/>
              <a:t>Ποια βασική αρχή της φυσικής θα χρησιμοποιήσεις για να εξηγήσεις τον τρόπο διαμοιρασμού του φορτίου που παριστάνεται σ’ αυτές</a:t>
            </a:r>
            <a:endParaRPr lang="en-GB" sz="2800" dirty="0"/>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01D66A-FC48-ACD3-3F54-E211633F4FEC}"/>
              </a:ext>
            </a:extLst>
          </p:cNvPr>
          <p:cNvSpPr>
            <a:spLocks noGrp="1"/>
          </p:cNvSpPr>
          <p:nvPr>
            <p:ph idx="1"/>
          </p:nvPr>
        </p:nvSpPr>
        <p:spPr>
          <a:xfrm>
            <a:off x="473202" y="2807208"/>
            <a:ext cx="2571750" cy="3410712"/>
          </a:xfrm>
        </p:spPr>
        <p:txBody>
          <a:bodyPr anchor="t">
            <a:normAutofit/>
          </a:bodyPr>
          <a:lstStyle/>
          <a:p>
            <a:endParaRPr lang="en-GB" sz="1900"/>
          </a:p>
        </p:txBody>
      </p:sp>
      <p:pic>
        <p:nvPicPr>
          <p:cNvPr id="5" name="Picture 4" descr="A collage of several objects&#10;&#10;AI-generated content may be incorrect.">
            <a:extLst>
              <a:ext uri="{FF2B5EF4-FFF2-40B4-BE49-F238E27FC236}">
                <a16:creationId xmlns:a16="http://schemas.microsoft.com/office/drawing/2014/main" id="{A1284AB8-5880-43A8-6AF9-C4E3C7ACF519}"/>
              </a:ext>
            </a:extLst>
          </p:cNvPr>
          <p:cNvPicPr>
            <a:picLocks noChangeAspect="1"/>
          </p:cNvPicPr>
          <p:nvPr/>
        </p:nvPicPr>
        <p:blipFill>
          <a:blip r:embed="rId2"/>
          <a:stretch>
            <a:fillRect/>
          </a:stretch>
        </p:blipFill>
        <p:spPr>
          <a:xfrm>
            <a:off x="3490722" y="2238109"/>
            <a:ext cx="5177790" cy="2381782"/>
          </a:xfrm>
          <a:prstGeom prst="rect">
            <a:avLst/>
          </a:prstGeom>
        </p:spPr>
      </p:pic>
    </p:spTree>
    <p:extLst>
      <p:ext uri="{BB962C8B-B14F-4D97-AF65-F5344CB8AC3E}">
        <p14:creationId xmlns:p14="http://schemas.microsoft.com/office/powerpoint/2010/main" val="14729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22CAA-3337-46BC-4D1C-C245214EA56D}"/>
              </a:ext>
            </a:extLst>
          </p:cNvPr>
          <p:cNvSpPr>
            <a:spLocks noGrp="1"/>
          </p:cNvSpPr>
          <p:nvPr>
            <p:ph type="title"/>
          </p:nvPr>
        </p:nvSpPr>
        <p:spPr>
          <a:xfrm>
            <a:off x="439858" y="1683756"/>
            <a:ext cx="2336449" cy="2396359"/>
          </a:xfrm>
        </p:spPr>
        <p:txBody>
          <a:bodyPr anchor="b">
            <a:normAutofit/>
          </a:bodyPr>
          <a:lstStyle/>
          <a:p>
            <a:pPr algn="r"/>
            <a:r>
              <a:rPr lang="el-GR" sz="3500" dirty="0" err="1">
                <a:solidFill>
                  <a:srgbClr val="FFFFFF"/>
                </a:solidFill>
              </a:rPr>
              <a:t>Κβάντωση</a:t>
            </a:r>
            <a:endParaRPr lang="en-GB" sz="3500" dirty="0">
              <a:solidFill>
                <a:srgbClr val="FFFFFF"/>
              </a:solidFill>
            </a:endParaRPr>
          </a:p>
        </p:txBody>
      </p:sp>
      <p:graphicFrame>
        <p:nvGraphicFramePr>
          <p:cNvPr id="5" name="Content Placeholder 2">
            <a:extLst>
              <a:ext uri="{FF2B5EF4-FFF2-40B4-BE49-F238E27FC236}">
                <a16:creationId xmlns:a16="http://schemas.microsoft.com/office/drawing/2014/main" id="{ED37A551-BA96-1F95-F790-A9FE4DDF74EE}"/>
              </a:ext>
            </a:extLst>
          </p:cNvPr>
          <p:cNvGraphicFramePr>
            <a:graphicFrameLocks noGrp="1"/>
          </p:cNvGraphicFramePr>
          <p:nvPr>
            <p:ph idx="1"/>
            <p:extLst>
              <p:ext uri="{D42A27DB-BD31-4B8C-83A1-F6EECF244321}">
                <p14:modId xmlns:p14="http://schemas.microsoft.com/office/powerpoint/2010/main" val="3752735198"/>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5884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9BE23E-9265-86CA-7AFD-97251FF76FE2}"/>
              </a:ext>
            </a:extLst>
          </p:cNvPr>
          <p:cNvSpPr>
            <a:spLocks noGrp="1"/>
          </p:cNvSpPr>
          <p:nvPr>
            <p:ph type="title"/>
          </p:nvPr>
        </p:nvSpPr>
        <p:spPr>
          <a:xfrm>
            <a:off x="628649" y="564211"/>
            <a:ext cx="3428999" cy="1165002"/>
          </a:xfrm>
        </p:spPr>
        <p:txBody>
          <a:bodyPr anchor="b">
            <a:normAutofit/>
          </a:bodyPr>
          <a:lstStyle/>
          <a:p>
            <a:r>
              <a:rPr lang="el-GR" sz="3100"/>
              <a:t>Τρόποι ηλέκτρισης : </a:t>
            </a:r>
            <a:r>
              <a:rPr lang="el-GR" sz="3100" b="1" i="1"/>
              <a:t>Ηλέκτριση με τριβή</a:t>
            </a:r>
            <a:endParaRPr lang="en-GB" sz="3100"/>
          </a:p>
        </p:txBody>
      </p:sp>
      <p:sp>
        <p:nvSpPr>
          <p:cNvPr id="25" name="Content Placeholder 2">
            <a:extLst>
              <a:ext uri="{FF2B5EF4-FFF2-40B4-BE49-F238E27FC236}">
                <a16:creationId xmlns:a16="http://schemas.microsoft.com/office/drawing/2014/main" id="{2468E685-57DF-D41F-3C33-E98DC3F92BEC}"/>
              </a:ext>
            </a:extLst>
          </p:cNvPr>
          <p:cNvSpPr>
            <a:spLocks noGrp="1"/>
          </p:cNvSpPr>
          <p:nvPr>
            <p:ph idx="1"/>
          </p:nvPr>
        </p:nvSpPr>
        <p:spPr>
          <a:xfrm>
            <a:off x="628649" y="2055327"/>
            <a:ext cx="3428999" cy="3776975"/>
          </a:xfrm>
        </p:spPr>
        <p:txBody>
          <a:bodyPr>
            <a:normAutofit/>
          </a:bodyPr>
          <a:lstStyle/>
          <a:p>
            <a:r>
              <a:rPr lang="el-GR" sz="1600"/>
              <a:t>Όσο πιο μακριά από τον πυρήνα βρίσκεται ένα ηλεκτρόνιο, τόσο μικρότερη είναι η δύναμη που του ασκεί ο πυρήνας και επομένως τόσο λιγότερη ενέργεια απαιτείται για να αποσπαστεί από το άτομο. </a:t>
            </a:r>
            <a:endParaRPr lang="en-GB" sz="1600"/>
          </a:p>
          <a:p>
            <a:r>
              <a:rPr lang="el-GR" sz="1600"/>
              <a:t>Κατά την ηλέκτριση με τριβή λόγω της ισχύος της αρχής διατήρησης του ηλεκτρικού φορτίου προκύπτει ότι τα δύο σώματα που τρίβονται αποκτούν ίσα και αντίθετα φορτία </a:t>
            </a:r>
            <a:endParaRPr lang="en-GB" sz="1600"/>
          </a:p>
        </p:txBody>
      </p:sp>
      <p:pic>
        <p:nvPicPr>
          <p:cNvPr id="7" name="Picture 6" descr="A diagram of a molecule&#10;&#10;AI-generated content may be incorrect.">
            <a:extLst>
              <a:ext uri="{FF2B5EF4-FFF2-40B4-BE49-F238E27FC236}">
                <a16:creationId xmlns:a16="http://schemas.microsoft.com/office/drawing/2014/main" id="{0CD221F0-732A-CFF3-B331-0BEC16C69E6B}"/>
              </a:ext>
            </a:extLst>
          </p:cNvPr>
          <p:cNvPicPr>
            <a:picLocks noChangeAspect="1"/>
          </p:cNvPicPr>
          <p:nvPr/>
        </p:nvPicPr>
        <p:blipFill>
          <a:blip r:embed="rId2"/>
          <a:srcRect l="14339" r="18346" b="2"/>
          <a:stretch>
            <a:fillRect/>
          </a:stretch>
        </p:blipFill>
        <p:spPr>
          <a:xfrm>
            <a:off x="4642866" y="566928"/>
            <a:ext cx="3867912" cy="5286197"/>
          </a:xfrm>
          <a:prstGeom prst="rect">
            <a:avLst/>
          </a:prstGeom>
        </p:spPr>
      </p:pic>
      <p:sp>
        <p:nvSpPr>
          <p:cNvPr id="39" name="Rectangle 38">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6112341"/>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 name="Rectangle 40">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15718" y="4388904"/>
            <a:ext cx="54864"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TextBox 28">
            <a:extLst>
              <a:ext uri="{FF2B5EF4-FFF2-40B4-BE49-F238E27FC236}">
                <a16:creationId xmlns:a16="http://schemas.microsoft.com/office/drawing/2014/main" id="{28A3E714-9761-906F-54A0-94DBC5501975}"/>
              </a:ext>
            </a:extLst>
          </p:cNvPr>
          <p:cNvSpPr txBox="1"/>
          <p:nvPr/>
        </p:nvSpPr>
        <p:spPr>
          <a:xfrm>
            <a:off x="343911" y="5289621"/>
            <a:ext cx="4572000" cy="923330"/>
          </a:xfrm>
          <a:prstGeom prst="rect">
            <a:avLst/>
          </a:prstGeom>
          <a:noFill/>
        </p:spPr>
        <p:txBody>
          <a:bodyPr wrap="square">
            <a:spAutoFit/>
          </a:bodyPr>
          <a:lstStyle/>
          <a:p>
            <a:r>
              <a:rPr lang="en-GB" dirty="0">
                <a:hlinkClick r:id="rId3"/>
              </a:rPr>
              <a:t>https://photodentro.edu.gr/v/item/ds/8521/1595</a:t>
            </a:r>
            <a:endParaRPr lang="en-GB" dirty="0"/>
          </a:p>
          <a:p>
            <a:endParaRPr lang="en-GB" dirty="0"/>
          </a:p>
        </p:txBody>
      </p:sp>
    </p:spTree>
    <p:extLst>
      <p:ext uri="{BB962C8B-B14F-4D97-AF65-F5344CB8AC3E}">
        <p14:creationId xmlns:p14="http://schemas.microsoft.com/office/powerpoint/2010/main" val="255832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ACB41E-1DFE-ACBE-878D-C68B47E94371}"/>
              </a:ext>
            </a:extLst>
          </p:cNvPr>
          <p:cNvSpPr>
            <a:spLocks noGrp="1"/>
          </p:cNvSpPr>
          <p:nvPr>
            <p:ph type="title"/>
          </p:nvPr>
        </p:nvSpPr>
        <p:spPr>
          <a:xfrm>
            <a:off x="628649" y="564211"/>
            <a:ext cx="3428999" cy="1165002"/>
          </a:xfrm>
        </p:spPr>
        <p:txBody>
          <a:bodyPr anchor="b">
            <a:normAutofit/>
          </a:bodyPr>
          <a:lstStyle/>
          <a:p>
            <a:r>
              <a:rPr lang="el-GR" sz="3100"/>
              <a:t>Ηλέκτριση με επαφή</a:t>
            </a:r>
            <a:endParaRPr lang="en-GB" sz="3100"/>
          </a:p>
        </p:txBody>
      </p:sp>
      <p:sp>
        <p:nvSpPr>
          <p:cNvPr id="3" name="Content Placeholder 2">
            <a:extLst>
              <a:ext uri="{FF2B5EF4-FFF2-40B4-BE49-F238E27FC236}">
                <a16:creationId xmlns:a16="http://schemas.microsoft.com/office/drawing/2014/main" id="{89373FC1-20ED-0FDE-F56C-067E65B7555D}"/>
              </a:ext>
            </a:extLst>
          </p:cNvPr>
          <p:cNvSpPr>
            <a:spLocks noGrp="1"/>
          </p:cNvSpPr>
          <p:nvPr>
            <p:ph idx="1"/>
          </p:nvPr>
        </p:nvSpPr>
        <p:spPr>
          <a:xfrm>
            <a:off x="628649" y="2055327"/>
            <a:ext cx="3428999" cy="3776975"/>
          </a:xfrm>
        </p:spPr>
        <p:txBody>
          <a:bodyPr>
            <a:normAutofit/>
          </a:bodyPr>
          <a:lstStyle/>
          <a:p>
            <a:r>
              <a:rPr lang="el-GR" sz="1600"/>
              <a:t>Αν το φορτισμένο σώμα έχει αρνητικό φορτίο, έρχεται σε επαφή με το αφόρτιστο μερικά από τα πλεονάζοντα ηλεκτρόνια, επειδή απωθούνται μεταξύ τους, μετακινούνται προς το δεύτερο σώμα και έτσι φορτίζεται και αυτό αρνητικά</a:t>
            </a:r>
            <a:endParaRPr lang="en-GB" sz="1600"/>
          </a:p>
          <a:p>
            <a:r>
              <a:rPr lang="en-GB" sz="1600">
                <a:hlinkClick r:id="rId2"/>
              </a:rPr>
              <a:t>https://photodentro.edu.gr/v/item/ds/8521/1598</a:t>
            </a:r>
            <a:endParaRPr lang="en-GB" sz="1600"/>
          </a:p>
          <a:p>
            <a:endParaRPr lang="en-GB" sz="1600"/>
          </a:p>
        </p:txBody>
      </p:sp>
      <p:pic>
        <p:nvPicPr>
          <p:cNvPr id="5" name="Picture 4">
            <a:extLst>
              <a:ext uri="{FF2B5EF4-FFF2-40B4-BE49-F238E27FC236}">
                <a16:creationId xmlns:a16="http://schemas.microsoft.com/office/drawing/2014/main" id="{AE9579E6-9DD4-7C06-99D9-C22094F9B836}"/>
              </a:ext>
            </a:extLst>
          </p:cNvPr>
          <p:cNvPicPr>
            <a:picLocks noChangeAspect="1"/>
          </p:cNvPicPr>
          <p:nvPr/>
        </p:nvPicPr>
        <p:blipFill>
          <a:blip r:embed="rId3"/>
          <a:srcRect l="33526" r="7205" b="-3"/>
          <a:stretch>
            <a:fillRect/>
          </a:stretch>
        </p:blipFill>
        <p:spPr>
          <a:xfrm>
            <a:off x="4642866" y="566928"/>
            <a:ext cx="3867912" cy="5286197"/>
          </a:xfrm>
          <a:prstGeom prst="rect">
            <a:avLst/>
          </a:prstGeom>
        </p:spPr>
      </p:pic>
      <p:sp>
        <p:nvSpPr>
          <p:cNvPr id="12" name="Rectangle 11">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6112341"/>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15718" y="4388904"/>
            <a:ext cx="54864"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578533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202" y="4440365"/>
            <a:ext cx="3184398" cy="1722691"/>
          </a:xfrm>
        </p:spPr>
        <p:txBody>
          <a:bodyPr anchor="ctr">
            <a:normAutofit/>
          </a:bodyPr>
          <a:lstStyle/>
          <a:p>
            <a:r>
              <a:rPr lang="el-GR" sz="4700"/>
              <a:t>Από την Αρχαιότητα</a:t>
            </a:r>
          </a:p>
        </p:txBody>
      </p:sp>
      <p:pic>
        <p:nvPicPr>
          <p:cNvPr id="5" name="Picture 4">
            <a:extLst>
              <a:ext uri="{FF2B5EF4-FFF2-40B4-BE49-F238E27FC236}">
                <a16:creationId xmlns:a16="http://schemas.microsoft.com/office/drawing/2014/main" id="{30105B20-01F2-55D8-1612-8983CFD25C33}"/>
              </a:ext>
            </a:extLst>
          </p:cNvPr>
          <p:cNvPicPr>
            <a:picLocks noChangeAspect="1"/>
          </p:cNvPicPr>
          <p:nvPr/>
        </p:nvPicPr>
        <p:blipFill>
          <a:blip r:embed="rId2"/>
          <a:stretch>
            <a:fillRect/>
          </a:stretch>
        </p:blipFill>
        <p:spPr>
          <a:xfrm>
            <a:off x="347472" y="519106"/>
            <a:ext cx="4103370" cy="3528898"/>
          </a:xfrm>
          <a:prstGeom prst="rect">
            <a:avLst/>
          </a:prstGeom>
        </p:spPr>
      </p:pic>
      <p:pic>
        <p:nvPicPr>
          <p:cNvPr id="7" name="Picture 6">
            <a:extLst>
              <a:ext uri="{FF2B5EF4-FFF2-40B4-BE49-F238E27FC236}">
                <a16:creationId xmlns:a16="http://schemas.microsoft.com/office/drawing/2014/main" id="{CCC309E8-36CF-3896-A046-316250D98887}"/>
              </a:ext>
            </a:extLst>
          </p:cNvPr>
          <p:cNvPicPr>
            <a:picLocks noChangeAspect="1"/>
          </p:cNvPicPr>
          <p:nvPr/>
        </p:nvPicPr>
        <p:blipFill>
          <a:blip r:embed="rId3"/>
          <a:stretch>
            <a:fillRect/>
          </a:stretch>
        </p:blipFill>
        <p:spPr>
          <a:xfrm>
            <a:off x="4690872" y="606303"/>
            <a:ext cx="4103370" cy="3354505"/>
          </a:xfrm>
          <a:prstGeom prst="rect">
            <a:avLst/>
          </a:prstGeom>
        </p:spPr>
      </p:pic>
      <p:sp>
        <p:nvSpPr>
          <p:cNvPr id="14" name="sketchy line">
            <a:extLst>
              <a:ext uri="{FF2B5EF4-FFF2-40B4-BE49-F238E27FC236}">
                <a16:creationId xmlns:a16="http://schemas.microsoft.com/office/drawing/2014/main" id="{35D99776-4B38-47DF-A302-11AD9AF87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58668" y="5294852"/>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000499" y="4440365"/>
            <a:ext cx="4661153" cy="1722691"/>
          </a:xfrm>
        </p:spPr>
        <p:txBody>
          <a:bodyPr anchor="ctr">
            <a:normAutofit/>
          </a:bodyPr>
          <a:lstStyle/>
          <a:p>
            <a:r>
              <a:rPr lang="el-GR" sz="1900"/>
              <a:t>• Θαλής ο Μιλήσιος (6ος αι. π.Χ.)</a:t>
            </a:r>
          </a:p>
          <a:p>
            <a:r>
              <a:rPr lang="el-GR" sz="1900"/>
              <a:t>• Παρατήρησε το ήλεκτρο (κεχριμπάρι)</a:t>
            </a:r>
          </a:p>
          <a:p>
            <a:r>
              <a:rPr lang="el-GR" sz="1900"/>
              <a:t>• Έλκει ελαφρά αντικείμενα μετά από τρίψιμο</a:t>
            </a:r>
          </a:p>
          <a:p>
            <a:r>
              <a:rPr lang="el-GR" sz="1900"/>
              <a:t>• Γέννηση της έννοιας του ηλεκτρισμού</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762001"/>
            <a:ext cx="4000647" cy="1708242"/>
          </a:xfrm>
        </p:spPr>
        <p:txBody>
          <a:bodyPr anchor="ctr">
            <a:normAutofit/>
          </a:bodyPr>
          <a:lstStyle/>
          <a:p>
            <a:r>
              <a:rPr lang="el-GR" sz="3500"/>
              <a:t>Γουίλιαμ Γκίλμπερτ (16ος αιώνας)</a:t>
            </a:r>
          </a:p>
        </p:txBody>
      </p:sp>
      <p:sp>
        <p:nvSpPr>
          <p:cNvPr id="3" name="Content Placeholder 2"/>
          <p:cNvSpPr>
            <a:spLocks noGrp="1"/>
          </p:cNvSpPr>
          <p:nvPr>
            <p:ph idx="1"/>
          </p:nvPr>
        </p:nvSpPr>
        <p:spPr>
          <a:xfrm>
            <a:off x="571350" y="2470244"/>
            <a:ext cx="4000647" cy="3769835"/>
          </a:xfrm>
        </p:spPr>
        <p:txBody>
          <a:bodyPr anchor="ctr">
            <a:normAutofit/>
          </a:bodyPr>
          <a:lstStyle/>
          <a:p>
            <a:r>
              <a:rPr lang="el-GR" sz="1700"/>
              <a:t>• Πρώτος που μελέτησε συστηματικά τα ηλεκτρικά φαινόμενα</a:t>
            </a:r>
          </a:p>
          <a:p>
            <a:r>
              <a:rPr lang="el-GR" sz="1700"/>
              <a:t>• Χρησιμοποίησε τους όρους: ηλεκτρική δύναμη, πόλος</a:t>
            </a:r>
          </a:p>
          <a:p>
            <a:r>
              <a:rPr lang="el-GR" sz="1700"/>
              <a:t>• Θεωρείται πατέρας του ηλεκτρισμού</a:t>
            </a:r>
          </a:p>
        </p:txBody>
      </p:sp>
      <p:pic>
        <p:nvPicPr>
          <p:cNvPr id="5" name="Picture 4">
            <a:extLst>
              <a:ext uri="{FF2B5EF4-FFF2-40B4-BE49-F238E27FC236}">
                <a16:creationId xmlns:a16="http://schemas.microsoft.com/office/drawing/2014/main" id="{9E166644-A1C6-C206-F685-343FD587772F}"/>
              </a:ext>
            </a:extLst>
          </p:cNvPr>
          <p:cNvPicPr>
            <a:picLocks noChangeAspect="1"/>
          </p:cNvPicPr>
          <p:nvPr/>
        </p:nvPicPr>
        <p:blipFill>
          <a:blip r:embed="rId2"/>
          <a:srcRect l="15893" r="11529" b="-1"/>
          <a:stretch>
            <a:fillRect/>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4" y="550258"/>
            <a:ext cx="6900614" cy="1375053"/>
          </a:xfrm>
        </p:spPr>
        <p:txBody>
          <a:bodyPr anchor="ctr">
            <a:normAutofit/>
          </a:bodyPr>
          <a:lstStyle/>
          <a:p>
            <a:r>
              <a:rPr lang="el-GR" sz="3500" dirty="0">
                <a:solidFill>
                  <a:srgbClr val="FFFFFF"/>
                </a:solidFill>
              </a:rPr>
              <a:t>Γνωριμία με την Ηλεκτρική Δύναμη</a:t>
            </a:r>
          </a:p>
        </p:txBody>
      </p:sp>
      <p:graphicFrame>
        <p:nvGraphicFramePr>
          <p:cNvPr id="17" name="Content Placeholder 2">
            <a:extLst>
              <a:ext uri="{FF2B5EF4-FFF2-40B4-BE49-F238E27FC236}">
                <a16:creationId xmlns:a16="http://schemas.microsoft.com/office/drawing/2014/main" id="{FDDB3EB0-6BFA-9CAD-71B8-4FE128DE9449}"/>
              </a:ext>
            </a:extLst>
          </p:cNvPr>
          <p:cNvGraphicFramePr>
            <a:graphicFrameLocks noGrp="1"/>
          </p:cNvGraphicFramePr>
          <p:nvPr>
            <p:ph idx="1"/>
            <p:extLst>
              <p:ext uri="{D42A27DB-BD31-4B8C-83A1-F6EECF244321}">
                <p14:modId xmlns:p14="http://schemas.microsoft.com/office/powerpoint/2010/main" val="3335649893"/>
              </p:ext>
            </p:extLst>
          </p:nvPr>
        </p:nvGraphicFramePr>
        <p:xfrm>
          <a:off x="390045" y="1560979"/>
          <a:ext cx="8195871" cy="2952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AC6CE167-C2A6-D979-2541-0F59FC855D1E}"/>
              </a:ext>
            </a:extLst>
          </p:cNvPr>
          <p:cNvPicPr>
            <a:picLocks noChangeAspect="1"/>
          </p:cNvPicPr>
          <p:nvPr/>
        </p:nvPicPr>
        <p:blipFill>
          <a:blip r:embed="rId7"/>
          <a:stretch>
            <a:fillRect/>
          </a:stretch>
        </p:blipFill>
        <p:spPr>
          <a:xfrm>
            <a:off x="49954" y="4006722"/>
            <a:ext cx="3057388" cy="2748530"/>
          </a:xfrm>
          <a:prstGeom prst="rect">
            <a:avLst/>
          </a:prstGeom>
        </p:spPr>
      </p:pic>
      <p:sp>
        <p:nvSpPr>
          <p:cNvPr id="8" name="TextBox 7">
            <a:extLst>
              <a:ext uri="{FF2B5EF4-FFF2-40B4-BE49-F238E27FC236}">
                <a16:creationId xmlns:a16="http://schemas.microsoft.com/office/drawing/2014/main" id="{FED64F60-4AA1-137B-1693-59C605EB1728}"/>
              </a:ext>
            </a:extLst>
          </p:cNvPr>
          <p:cNvSpPr txBox="1"/>
          <p:nvPr/>
        </p:nvSpPr>
        <p:spPr>
          <a:xfrm>
            <a:off x="3107342" y="4642323"/>
            <a:ext cx="6027680" cy="1477328"/>
          </a:xfrm>
          <a:prstGeom prst="rect">
            <a:avLst/>
          </a:prstGeom>
          <a:noFill/>
        </p:spPr>
        <p:txBody>
          <a:bodyPr wrap="square">
            <a:spAutoFit/>
          </a:bodyPr>
          <a:lstStyle/>
          <a:p>
            <a:r>
              <a:rPr lang="el-GR" dirty="0"/>
              <a:t>Σ</a:t>
            </a:r>
            <a:r>
              <a:rPr lang="el-GR" sz="1800" dirty="0"/>
              <a:t>ώματα που αποκτούν την ιδιότητα να ασκούν δύναμη σε ελαφρά αντικείμενα, όταν τα τρίψουμε με κάποιο άλλο σώμα, λέμε ότι είναι</a:t>
            </a:r>
            <a:r>
              <a:rPr lang="el-GR" dirty="0"/>
              <a:t> ηλεκτρισμένα. </a:t>
            </a:r>
          </a:p>
          <a:p>
            <a:r>
              <a:rPr lang="el-GR" dirty="0">
                <a:solidFill>
                  <a:srgbClr val="FF0000"/>
                </a:solidFill>
                <a:highlight>
                  <a:srgbClr val="FFFF00"/>
                </a:highlight>
              </a:rPr>
              <a:t>Η ΔΥΝΑΜΗ που ασκείται μεταξύ των ηλεκτρισμένων σωμάτων ονομάζεται ΗΛΕΚΤΡΙΚΗ.</a:t>
            </a:r>
            <a:r>
              <a:rPr lang="el-GR" sz="1800" dirty="0">
                <a:solidFill>
                  <a:srgbClr val="FF0000"/>
                </a:solidFill>
                <a:highlight>
                  <a:srgbClr val="FFFF00"/>
                </a:highlight>
              </a:rPr>
              <a:t> </a:t>
            </a:r>
            <a:endParaRPr lang="en-GB" dirty="0">
              <a:solidFill>
                <a:srgbClr val="FF0000"/>
              </a:solidFill>
              <a:highlight>
                <a:srgbClr val="FFFF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46305B-56AC-92B1-20FF-8DED72FBA4B6}"/>
              </a:ext>
            </a:extLst>
          </p:cNvPr>
          <p:cNvPicPr>
            <a:picLocks noChangeAspect="1"/>
          </p:cNvPicPr>
          <p:nvPr/>
        </p:nvPicPr>
        <p:blipFill>
          <a:blip r:embed="rId2"/>
          <a:stretch>
            <a:fillRect/>
          </a:stretch>
        </p:blipFill>
        <p:spPr>
          <a:xfrm>
            <a:off x="530437" y="968670"/>
            <a:ext cx="8083125" cy="4137403"/>
          </a:xfrm>
          <a:prstGeom prst="rect">
            <a:avLst/>
          </a:prstGeom>
        </p:spPr>
      </p:pic>
    </p:spTree>
    <p:extLst>
      <p:ext uri="{BB962C8B-B14F-4D97-AF65-F5344CB8AC3E}">
        <p14:creationId xmlns:p14="http://schemas.microsoft.com/office/powerpoint/2010/main" val="290010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Ηλεκτρική ≠ Μαγνητική Δύναμη</a:t>
            </a:r>
          </a:p>
        </p:txBody>
      </p:sp>
      <p:sp>
        <p:nvSpPr>
          <p:cNvPr id="3" name="Content Placeholder 2"/>
          <p:cNvSpPr>
            <a:spLocks noGrp="1"/>
          </p:cNvSpPr>
          <p:nvPr>
            <p:ph idx="1"/>
          </p:nvPr>
        </p:nvSpPr>
        <p:spPr>
          <a:xfrm>
            <a:off x="457200" y="1236058"/>
            <a:ext cx="8229600" cy="4525963"/>
          </a:xfrm>
        </p:spPr>
        <p:txBody>
          <a:bodyPr/>
          <a:lstStyle/>
          <a:p>
            <a:r>
              <a:rPr dirty="0"/>
              <a:t>• Ο μα</a:t>
            </a:r>
            <a:r>
              <a:rPr dirty="0" err="1"/>
              <a:t>γνήτης</a:t>
            </a:r>
            <a:r>
              <a:rPr dirty="0"/>
              <a:t> </a:t>
            </a:r>
            <a:r>
              <a:rPr dirty="0" err="1"/>
              <a:t>έλκει</a:t>
            </a:r>
            <a:r>
              <a:rPr dirty="0"/>
              <a:t> </a:t>
            </a:r>
            <a:r>
              <a:rPr dirty="0" err="1"/>
              <a:t>μόνο</a:t>
            </a:r>
            <a:r>
              <a:rPr dirty="0"/>
              <a:t> </a:t>
            </a:r>
            <a:r>
              <a:rPr dirty="0" err="1"/>
              <a:t>σιδηρομ</a:t>
            </a:r>
            <a:r>
              <a:rPr dirty="0"/>
              <a:t>αγνητικά υλικά</a:t>
            </a:r>
          </a:p>
          <a:p>
            <a:r>
              <a:rPr dirty="0"/>
              <a:t>• Η </a:t>
            </a:r>
            <a:r>
              <a:rPr dirty="0" err="1"/>
              <a:t>ηλεκτρική</a:t>
            </a:r>
            <a:r>
              <a:rPr dirty="0"/>
              <a:t> </a:t>
            </a:r>
            <a:r>
              <a:rPr dirty="0" err="1"/>
              <a:t>δύν</a:t>
            </a:r>
            <a:r>
              <a:rPr dirty="0"/>
              <a:t>αμη ασκείται σε άλλα σώματα</a:t>
            </a:r>
          </a:p>
        </p:txBody>
      </p:sp>
      <p:pic>
        <p:nvPicPr>
          <p:cNvPr id="5" name="Picture 4">
            <a:extLst>
              <a:ext uri="{FF2B5EF4-FFF2-40B4-BE49-F238E27FC236}">
                <a16:creationId xmlns:a16="http://schemas.microsoft.com/office/drawing/2014/main" id="{D3BD2741-59E1-11C5-D418-178EE7E3308D}"/>
              </a:ext>
            </a:extLst>
          </p:cNvPr>
          <p:cNvPicPr>
            <a:picLocks noChangeAspect="1"/>
          </p:cNvPicPr>
          <p:nvPr/>
        </p:nvPicPr>
        <p:blipFill>
          <a:blip r:embed="rId2"/>
          <a:stretch>
            <a:fillRect/>
          </a:stretch>
        </p:blipFill>
        <p:spPr>
          <a:xfrm>
            <a:off x="4780568" y="3987087"/>
            <a:ext cx="3305199" cy="28003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55C18-497E-8C55-974C-48D3B8E8C208}"/>
              </a:ext>
            </a:extLst>
          </p:cNvPr>
          <p:cNvSpPr>
            <a:spLocks noGrp="1"/>
          </p:cNvSpPr>
          <p:nvPr>
            <p:ph type="title"/>
          </p:nvPr>
        </p:nvSpPr>
        <p:spPr>
          <a:xfrm>
            <a:off x="303452" y="525491"/>
            <a:ext cx="8229600" cy="1143000"/>
          </a:xfrm>
        </p:spPr>
        <p:txBody>
          <a:bodyPr>
            <a:normAutofit fontScale="90000"/>
          </a:bodyPr>
          <a:lstStyle/>
          <a:p>
            <a:r>
              <a:rPr lang="el-GR" dirty="0"/>
              <a:t>• Οι ηλεκτρικές δυνάμεις μπορεί να είναι ελκτικές ή </a:t>
            </a:r>
            <a:r>
              <a:rPr lang="el-GR" dirty="0" err="1"/>
              <a:t>απωστικές</a:t>
            </a:r>
            <a:br>
              <a:rPr lang="el-GR" dirty="0"/>
            </a:br>
            <a:endParaRPr lang="en-GB" dirty="0"/>
          </a:p>
        </p:txBody>
      </p:sp>
      <p:pic>
        <p:nvPicPr>
          <p:cNvPr id="5" name="Picture 4">
            <a:extLst>
              <a:ext uri="{FF2B5EF4-FFF2-40B4-BE49-F238E27FC236}">
                <a16:creationId xmlns:a16="http://schemas.microsoft.com/office/drawing/2014/main" id="{977BF2E0-C98C-D42B-A98C-CF330597749B}"/>
              </a:ext>
            </a:extLst>
          </p:cNvPr>
          <p:cNvPicPr>
            <a:picLocks noChangeAspect="1"/>
          </p:cNvPicPr>
          <p:nvPr/>
        </p:nvPicPr>
        <p:blipFill>
          <a:blip r:embed="rId2"/>
          <a:stretch>
            <a:fillRect/>
          </a:stretch>
        </p:blipFill>
        <p:spPr>
          <a:xfrm>
            <a:off x="219086" y="1745849"/>
            <a:ext cx="8543987" cy="2453917"/>
          </a:xfrm>
          <a:prstGeom prst="rect">
            <a:avLst/>
          </a:prstGeom>
        </p:spPr>
      </p:pic>
      <p:pic>
        <p:nvPicPr>
          <p:cNvPr id="7" name="Picture 6">
            <a:extLst>
              <a:ext uri="{FF2B5EF4-FFF2-40B4-BE49-F238E27FC236}">
                <a16:creationId xmlns:a16="http://schemas.microsoft.com/office/drawing/2014/main" id="{1867E971-66AB-EDD0-BAC9-779E36E0B194}"/>
              </a:ext>
            </a:extLst>
          </p:cNvPr>
          <p:cNvPicPr>
            <a:picLocks noChangeAspect="1"/>
          </p:cNvPicPr>
          <p:nvPr/>
        </p:nvPicPr>
        <p:blipFill>
          <a:blip r:embed="rId3"/>
          <a:stretch>
            <a:fillRect/>
          </a:stretch>
        </p:blipFill>
        <p:spPr>
          <a:xfrm>
            <a:off x="3158830" y="4413482"/>
            <a:ext cx="5256885" cy="2203030"/>
          </a:xfrm>
          <a:prstGeom prst="rect">
            <a:avLst/>
          </a:prstGeom>
        </p:spPr>
      </p:pic>
    </p:spTree>
    <p:extLst>
      <p:ext uri="{BB962C8B-B14F-4D97-AF65-F5344CB8AC3E}">
        <p14:creationId xmlns:p14="http://schemas.microsoft.com/office/powerpoint/2010/main" val="2670423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7189"/>
            <a:ext cx="2530602" cy="5567891"/>
          </a:xfrm>
        </p:spPr>
        <p:txBody>
          <a:bodyPr vert="horz" lIns="91440" tIns="45720" rIns="91440" bIns="45720" rtlCol="0">
            <a:normAutofit/>
          </a:bodyPr>
          <a:lstStyle/>
          <a:p>
            <a:pPr defTabSz="914400">
              <a:lnSpc>
                <a:spcPct val="90000"/>
              </a:lnSpc>
            </a:pPr>
            <a:r>
              <a:rPr lang="en-US" sz="3100" b="1" kern="1200">
                <a:latin typeface="+mj-lt"/>
                <a:ea typeface="+mj-ea"/>
                <a:cs typeface="+mj-cs"/>
              </a:rPr>
              <a:t>Γιατί τα σώματα έλκονται ή απωθούνται?</a:t>
            </a:r>
            <a:br>
              <a:rPr lang="en-US" sz="3100" kern="1200">
                <a:latin typeface="+mj-lt"/>
                <a:ea typeface="+mj-ea"/>
                <a:cs typeface="+mj-cs"/>
              </a:rPr>
            </a:br>
            <a:r>
              <a:rPr lang="en-US" sz="3100" kern="1200">
                <a:latin typeface="+mj-lt"/>
                <a:ea typeface="+mj-ea"/>
                <a:cs typeface="+mj-cs"/>
              </a:rPr>
              <a:t>Ηλεκτρικό Φορτίο</a:t>
            </a:r>
          </a:p>
        </p:txBody>
      </p:sp>
      <p:graphicFrame>
        <p:nvGraphicFramePr>
          <p:cNvPr id="5" name="Content Placeholder 2">
            <a:extLst>
              <a:ext uri="{FF2B5EF4-FFF2-40B4-BE49-F238E27FC236}">
                <a16:creationId xmlns:a16="http://schemas.microsoft.com/office/drawing/2014/main" id="{6875F97A-520F-2609-1FE1-B4781CC9BD25}"/>
              </a:ext>
            </a:extLst>
          </p:cNvPr>
          <p:cNvGraphicFramePr>
            <a:graphicFrameLocks noGrp="1"/>
          </p:cNvGraphicFramePr>
          <p:nvPr>
            <p:ph idx="1"/>
            <p:extLst>
              <p:ext uri="{D42A27DB-BD31-4B8C-83A1-F6EECF244321}">
                <p14:modId xmlns:p14="http://schemas.microsoft.com/office/powerpoint/2010/main" val="3550005655"/>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13FCAB-DE9C-CBEC-2F19-33E3FB6F2AE1}"/>
              </a:ext>
            </a:extLst>
          </p:cNvPr>
          <p:cNvPicPr>
            <a:picLocks noChangeAspect="1"/>
          </p:cNvPicPr>
          <p:nvPr/>
        </p:nvPicPr>
        <p:blipFill>
          <a:blip r:embed="rId2"/>
          <a:stretch>
            <a:fillRect/>
          </a:stretch>
        </p:blipFill>
        <p:spPr>
          <a:xfrm>
            <a:off x="2372685" y="341957"/>
            <a:ext cx="4635018" cy="6007592"/>
          </a:xfrm>
          <a:prstGeom prst="rect">
            <a:avLst/>
          </a:prstGeom>
        </p:spPr>
      </p:pic>
    </p:spTree>
    <p:extLst>
      <p:ext uri="{BB962C8B-B14F-4D97-AF65-F5344CB8AC3E}">
        <p14:creationId xmlns:p14="http://schemas.microsoft.com/office/powerpoint/2010/main" val="1206698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454</TotalTime>
  <Words>564</Words>
  <Application>Microsoft Office PowerPoint</Application>
  <PresentationFormat>On-screen Show (4:3)</PresentationFormat>
  <Paragraphs>56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Ηλεκτρισμός – Εισαγωγή</vt:lpstr>
      <vt:lpstr>Από την Αρχαιότητα</vt:lpstr>
      <vt:lpstr>Γουίλιαμ Γκίλμπερτ (16ος αιώνας)</vt:lpstr>
      <vt:lpstr>Γνωριμία με την Ηλεκτρική Δύναμη</vt:lpstr>
      <vt:lpstr>PowerPoint Presentation</vt:lpstr>
      <vt:lpstr>Ηλεκτρική ≠ Μαγνητική Δύναμη</vt:lpstr>
      <vt:lpstr>• Οι ηλεκτρικές δυνάμεις μπορεί να είναι ελκτικές ή απωστικές </vt:lpstr>
      <vt:lpstr>Γιατί τα σώματα έλκονται ή απωθούνται? Ηλεκτρικό Φορτίο</vt:lpstr>
      <vt:lpstr>PowerPoint Presentation</vt:lpstr>
      <vt:lpstr>Δομή του Ατόμου</vt:lpstr>
      <vt:lpstr>Πώς Φορτίζονται τα Σώματα;</vt:lpstr>
      <vt:lpstr>Πως μετράμε το ηλεκτρικό φορτίο?</vt:lpstr>
      <vt:lpstr>Aρχή διατήρησης του ηλεκτρικού φορτίου</vt:lpstr>
      <vt:lpstr>Ποια βασική αρχή της φυσικής θα χρησιμοποιήσεις για να εξηγήσεις τον τρόπο διαμοιρασμού του φορτίου που παριστάνεται σ’ αυτές</vt:lpstr>
      <vt:lpstr>Κβάντωση</vt:lpstr>
      <vt:lpstr>Τρόποι ηλέκτρισης : Ηλέκτριση με τριβή</vt:lpstr>
      <vt:lpstr>Ηλέκτριση με επαφή</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Aggelos</dc:creator>
  <cp:keywords/>
  <dc:description>generated using python-pptx</dc:description>
  <cp:lastModifiedBy>Artemis Varidaki</cp:lastModifiedBy>
  <cp:revision>4</cp:revision>
  <dcterms:created xsi:type="dcterms:W3CDTF">2013-01-27T09:14:16Z</dcterms:created>
  <dcterms:modified xsi:type="dcterms:W3CDTF">2025-09-19T04:06:18Z</dcterms:modified>
  <cp:category/>
</cp:coreProperties>
</file>