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2" r:id="rId5"/>
    <p:sldId id="258" r:id="rId6"/>
    <p:sldId id="261" r:id="rId7"/>
    <p:sldId id="25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hyperlink" Target="https://photodentro.edu.gr/v/item/ds/8521/9642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3VpcBOV8N0" TargetMode="External"/><Relationship Id="rId2" Type="http://schemas.openxmlformats.org/officeDocument/2006/relationships/hyperlink" Target="https://ierapostoles.gr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hotodentro.edu.gr/v/item/ds/8521/8785" TargetMode="External"/><Relationship Id="rId4" Type="http://schemas.openxmlformats.org/officeDocument/2006/relationships/hyperlink" Target="https://photodentro.edu.gr/v/item/ds/8521/4236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thimerini.gr/society/346547/oi-neoi-echoyn-dikio-na-einai-orgismenoi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47E635D-C3B4-465B-AF24-991B6BF63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0623D0-396B-499E-BBFB-C17F1BB0F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7" name="Εικόνα 6" descr="Εικόνα που περιέχει ρουχισμός, εξωτερικός χώρος/ύπαιθρος, άτομο, αγόρι&#10;&#10;Περιγραφή που δημιουργήθηκε αυτόματα">
            <a:extLst>
              <a:ext uri="{FF2B5EF4-FFF2-40B4-BE49-F238E27FC236}">
                <a16:creationId xmlns:a16="http://schemas.microsoft.com/office/drawing/2014/main" id="{86B7B798-23D9-0A6B-5B14-8A76FE9AF9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35000"/>
          </a:blip>
          <a:srcRect t="16467" r="-1" b="8530"/>
          <a:stretch/>
        </p:blipFill>
        <p:spPr>
          <a:xfrm>
            <a:off x="19965" y="-2"/>
            <a:ext cx="12191695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4E56C4B-C9E0-4F01-AF43-E69279A06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CCFC05F-DF0D-4B1B-8FD8-51B508CBC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042" y="0"/>
            <a:ext cx="11228892" cy="6858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C654A17-56DA-4921-A42B-DE255FA66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2BC0C10E-05D1-C77C-5562-64BC61B6D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92054" y="3428998"/>
            <a:ext cx="5816024" cy="2623459"/>
          </a:xfrm>
        </p:spPr>
        <p:txBody>
          <a:bodyPr>
            <a:normAutofit/>
          </a:bodyPr>
          <a:lstStyle/>
          <a:p>
            <a:r>
              <a:rPr lang="el-GR" sz="6100"/>
              <a:t>ΙΕΡΑΠΟΣΤΟΛΗ ΚΑΙ ΔΙΑΚΟΝΙΑ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299C064B-70A3-C7DE-A923-873BFBA447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51093" y="2268786"/>
            <a:ext cx="5676648" cy="1160213"/>
          </a:xfrm>
        </p:spPr>
        <p:txBody>
          <a:bodyPr>
            <a:normAutofit/>
          </a:bodyPr>
          <a:lstStyle/>
          <a:p>
            <a:endParaRPr lang="el-GR" sz="2000"/>
          </a:p>
        </p:txBody>
      </p:sp>
    </p:spTree>
    <p:extLst>
      <p:ext uri="{BB962C8B-B14F-4D97-AF65-F5344CB8AC3E}">
        <p14:creationId xmlns:p14="http://schemas.microsoft.com/office/powerpoint/2010/main" val="557829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C2A30E-271E-81D7-B9BF-742DC2182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ΙΕΡΑΠΟΣΤΟΛΗ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D899EB3-04AA-D428-16F9-B650B1725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l-GR" dirty="0"/>
              <a:t>Ιεραποστολή ονομάζεται η αποστολή κηρύκων του Ευαγγελίου στις μη χριστιανικές χώρες με σκοπό τη διάδοση της διδασκαλίας του Χριστού.</a:t>
            </a:r>
          </a:p>
          <a:p>
            <a:pPr algn="just"/>
            <a:r>
              <a:rPr lang="el-GR" dirty="0"/>
              <a:t>Ποιοι ήταν οι πρώτοι Ιεραπόστολοι;</a:t>
            </a:r>
          </a:p>
        </p:txBody>
      </p:sp>
    </p:spTree>
    <p:extLst>
      <p:ext uri="{BB962C8B-B14F-4D97-AF65-F5344CB8AC3E}">
        <p14:creationId xmlns:p14="http://schemas.microsoft.com/office/powerpoint/2010/main" val="157969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FDE2196-C793-E3C5-C4EE-067B78AFA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ΔΙΑΚΟΝΙΑ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41EC6416-5B15-3C6B-3E04-0B90C159D0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διακονία είναι πράξη ανιδιοτελούς αγάπης και θυσίας.</a:t>
            </a:r>
          </a:p>
        </p:txBody>
      </p:sp>
    </p:spTree>
    <p:extLst>
      <p:ext uri="{BB962C8B-B14F-4D97-AF65-F5344CB8AC3E}">
        <p14:creationId xmlns:p14="http://schemas.microsoft.com/office/powerpoint/2010/main" val="186668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9EEB229-3EBA-4333-B94C-ED62EC1014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4666C73-1C44-4BD3-9529-A7E02C6A8A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3E4E2F-EA2E-477B-A595-C5A5F62E93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6500FA0-D185-45FF-9F47-EF5FB71580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73825F-243F-467C-8349-B97E81C3E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55659AF-6F61-42EF-B761-0862A79DBE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E802D68F-81C3-32B8-BF0A-37FEC34F2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4" y="808056"/>
            <a:ext cx="3969504" cy="1077229"/>
          </a:xfrm>
        </p:spPr>
        <p:txBody>
          <a:bodyPr>
            <a:normAutofit/>
          </a:bodyPr>
          <a:lstStyle/>
          <a:p>
            <a:pPr algn="l"/>
            <a:r>
              <a:rPr lang="el-GR" dirty="0"/>
              <a:t>Οι πρώτοι Ιεραπόστολοι</a:t>
            </a:r>
            <a:endParaRPr lang="el-GR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642550D-11AF-30C0-8C81-B55BC13FB5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9803" y="2052116"/>
            <a:ext cx="3969505" cy="3997828"/>
          </a:xfrm>
        </p:spPr>
        <p:txBody>
          <a:bodyPr>
            <a:normAutofit/>
          </a:bodyPr>
          <a:lstStyle/>
          <a:p>
            <a:r>
              <a:rPr lang="el-GR" sz="1800"/>
              <a:t>Οι 12 Απόστολοι και μαθητές του Χριστού</a:t>
            </a:r>
          </a:p>
          <a:p>
            <a:r>
              <a:rPr lang="el-GR" sz="1800"/>
              <a:t>Ο Απόστολος Παύλος ή Απόστολος των «Εθνών».</a:t>
            </a:r>
          </a:p>
        </p:txBody>
      </p:sp>
      <p:pic>
        <p:nvPicPr>
          <p:cNvPr id="5" name="Εικόνα 4" descr="Εικόνα που περιέχει ανθρώπινο πρόσωπο, ζωγραφική, άνδρας, τέχνη&#10;&#10;Περιγραφή που δημιουργήθηκε αυτόματα">
            <a:extLst>
              <a:ext uri="{FF2B5EF4-FFF2-40B4-BE49-F238E27FC236}">
                <a16:creationId xmlns:a16="http://schemas.microsoft.com/office/drawing/2014/main" id="{4DE58235-A9B6-5C95-6038-53E0153D1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837" y="3553676"/>
            <a:ext cx="3566360" cy="2621275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pic>
        <p:nvPicPr>
          <p:cNvPr id="7" name="Εικόνα 6" descr="Εικόνα που περιέχει ρουχισμός, άτομο, ανθρώπινο πρόσωπο, ζωγραφική&#10;&#10;Περιγραφή που δημιουργήθηκε αυτόματα">
            <a:extLst>
              <a:ext uri="{FF2B5EF4-FFF2-40B4-BE49-F238E27FC236}">
                <a16:creationId xmlns:a16="http://schemas.microsoft.com/office/drawing/2014/main" id="{7921C8EF-2C7E-43F6-005F-B04D80D8B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81032" y="983556"/>
            <a:ext cx="3994617" cy="2137119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0650157-038B-4377-BAFA-B12FF57E0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081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3F5617FE-C08B-48ED-918D-23B9220389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9867" cy="685528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099CF5C8-EC2B-40AD-81BF-A66A059E3A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9BF8968F-0460-47B4-90FA-E3D3AD6636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27" name="Rectangle 15">
            <a:extLst>
              <a:ext uri="{FF2B5EF4-FFF2-40B4-BE49-F238E27FC236}">
                <a16:creationId xmlns:a16="http://schemas.microsoft.com/office/drawing/2014/main" id="{925B37D9-BF8F-4A6E-A59A-1573BC0F49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7">
            <a:extLst>
              <a:ext uri="{FF2B5EF4-FFF2-40B4-BE49-F238E27FC236}">
                <a16:creationId xmlns:a16="http://schemas.microsoft.com/office/drawing/2014/main" id="{0604FACE-81BE-43B8-B14B-1C9DE2275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19">
            <a:extLst>
              <a:ext uri="{FF2B5EF4-FFF2-40B4-BE49-F238E27FC236}">
                <a16:creationId xmlns:a16="http://schemas.microsoft.com/office/drawing/2014/main" id="{F63220D3-7CD4-4BB8-989A-00E976F14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7533" y="0"/>
            <a:ext cx="10378001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Τίτλος 1">
            <a:extLst>
              <a:ext uri="{FF2B5EF4-FFF2-40B4-BE49-F238E27FC236}">
                <a16:creationId xmlns:a16="http://schemas.microsoft.com/office/drawing/2014/main" id="{F4C2E681-8154-C313-43D8-A7201EE3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803" y="808056"/>
            <a:ext cx="8608037" cy="1077229"/>
          </a:xfrm>
        </p:spPr>
        <p:txBody>
          <a:bodyPr>
            <a:normAutofit/>
          </a:bodyPr>
          <a:lstStyle/>
          <a:p>
            <a:pPr algn="l"/>
            <a:r>
              <a:rPr lang="el-GR"/>
              <a:t>Οι Άγιοι Κύριλλος και Μεθόδιος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04A1F8-D623-6516-9170-17BD3832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75805" y="2052116"/>
            <a:ext cx="2908167" cy="3997828"/>
          </a:xfrm>
        </p:spPr>
        <p:txBody>
          <a:bodyPr>
            <a:normAutofit/>
          </a:bodyPr>
          <a:lstStyle/>
          <a:p>
            <a:r>
              <a:rPr lang="el-GR" sz="1600" dirty="0"/>
              <a:t>Ήταν οι πρώτοι Ιεραπόστολοι και φωτιστές των Σλάβων.</a:t>
            </a:r>
          </a:p>
          <a:p>
            <a:r>
              <a:rPr lang="en-US" sz="1600" dirty="0">
                <a:hlinkClick r:id="rId5"/>
              </a:rPr>
              <a:t>https://photodentro.edu.gr/v/item/ds/8521/9642</a:t>
            </a:r>
            <a:endParaRPr lang="el-GR" sz="1600" dirty="0"/>
          </a:p>
          <a:p>
            <a:endParaRPr lang="el-GR" sz="1600" dirty="0"/>
          </a:p>
        </p:txBody>
      </p:sp>
      <p:pic>
        <p:nvPicPr>
          <p:cNvPr id="5" name="Εικόνα 4" descr="Εικόνα που περιέχει ρουχισμός, ανθρώπινο πρόσωπο, Προφήτης, άτομο">
            <a:extLst>
              <a:ext uri="{FF2B5EF4-FFF2-40B4-BE49-F238E27FC236}">
                <a16:creationId xmlns:a16="http://schemas.microsoft.com/office/drawing/2014/main" id="{6870386A-6C2C-5711-88B0-93617D34E23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4" b="4753"/>
          <a:stretch/>
        </p:blipFill>
        <p:spPr>
          <a:xfrm>
            <a:off x="5432992" y="2348779"/>
            <a:ext cx="4818974" cy="3373468"/>
          </a:xfrm>
          <a:prstGeom prst="rect">
            <a:avLst/>
          </a:prstGeom>
          <a:ln>
            <a:gradFill flip="none" rotWithShape="1">
              <a:gsLst>
                <a:gs pos="86000">
                  <a:schemeClr val="accent6">
                    <a:lumMod val="67000"/>
                  </a:schemeClr>
                </a:gs>
                <a:gs pos="20000">
                  <a:schemeClr val="accent6">
                    <a:lumMod val="97000"/>
                    <a:lumOff val="3000"/>
                  </a:schemeClr>
                </a:gs>
                <a:gs pos="100000">
                  <a:schemeClr val="accent6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</a:ln>
          <a:effectLst>
            <a:innerShdw blurRad="127000">
              <a:prstClr val="black">
                <a:alpha val="90000"/>
              </a:prstClr>
            </a:innerShdw>
          </a:effectLst>
        </p:spPr>
      </p:pic>
      <p:sp>
        <p:nvSpPr>
          <p:cNvPr id="30" name="Rectangle 21">
            <a:extLst>
              <a:ext uri="{FF2B5EF4-FFF2-40B4-BE49-F238E27FC236}">
                <a16:creationId xmlns:a16="http://schemas.microsoft.com/office/drawing/2014/main" id="{9DA6A5E4-5476-47B9-8B91-5A041824A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7666" y="-2718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740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AB8A251-5D36-CC11-ED7C-E28AF916F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Ιεραποστολή στην Αφρική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98EF7B7-086E-B824-EFB4-A8C54B0E6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https://ierapostoles.gr/</a:t>
            </a:r>
            <a:r>
              <a:rPr lang="el-GR" dirty="0"/>
              <a:t> (Εργασία </a:t>
            </a:r>
            <a:r>
              <a:rPr lang="el-GR"/>
              <a:t>στο σπίτι)</a:t>
            </a:r>
            <a:endParaRPr lang="el-GR" dirty="0"/>
          </a:p>
          <a:p>
            <a:r>
              <a:rPr lang="en-US" dirty="0">
                <a:hlinkClick r:id="rId3"/>
              </a:rPr>
              <a:t>https://www.youtube.com/watch?v=53VpcBOV8N0</a:t>
            </a:r>
            <a:endParaRPr lang="el-GR" dirty="0"/>
          </a:p>
          <a:p>
            <a:r>
              <a:rPr lang="en-US" dirty="0">
                <a:hlinkClick r:id="rId4"/>
              </a:rPr>
              <a:t>https://photodentro.edu.gr/v/item/ds/8521/4236</a:t>
            </a:r>
            <a:endParaRPr lang="el-GR" dirty="0"/>
          </a:p>
          <a:p>
            <a:r>
              <a:rPr lang="en-US" dirty="0">
                <a:hlinkClick r:id="rId5"/>
              </a:rPr>
              <a:t>https://photodentro.edu.gr/v/item/ds/8521/8785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84175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36AA61B-94D7-BF16-87C5-4D3A0A871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Συνέντευξη Αρχιεπισκόπου Αλβανίας Αναστάσιου</a:t>
            </a:r>
            <a:br>
              <a:rPr lang="el-GR" dirty="0"/>
            </a:b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C3CB5B18-F0A9-DD1F-56B4-8B35006E5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https://www.kathimerini.gr/society/346547/oi-neoi-echoyn-dikio-na-einai-orgismenoi/</a:t>
            </a:r>
            <a:endParaRPr lang="el-GR" dirty="0"/>
          </a:p>
          <a:p>
            <a:endParaRPr lang="el-GR" dirty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40037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άντισον">
  <a:themeElements>
    <a:clrScheme name="Madison">
      <a:dk1>
        <a:sysClr val="windowText" lastClr="000000"/>
      </a:dk1>
      <a:lt1>
        <a:sysClr val="window" lastClr="FFFFFF"/>
      </a:lt1>
      <a:dk2>
        <a:srgbClr val="2C2D1F"/>
      </a:dk2>
      <a:lt2>
        <a:srgbClr val="FAF2C5"/>
      </a:lt2>
      <a:accent1>
        <a:srgbClr val="EA9736"/>
      </a:accent1>
      <a:accent2>
        <a:srgbClr val="EACF56"/>
      </a:accent2>
      <a:accent3>
        <a:srgbClr val="77D4D6"/>
      </a:accent3>
      <a:accent4>
        <a:srgbClr val="54AFDC"/>
      </a:accent4>
      <a:accent5>
        <a:srgbClr val="88C363"/>
      </a:accent5>
      <a:accent6>
        <a:srgbClr val="D9D899"/>
      </a:accent6>
      <a:hlink>
        <a:srgbClr val="A7A574"/>
      </a:hlink>
      <a:folHlink>
        <a:srgbClr val="8B887A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9B359FC9-1E88-4883-B31D-CCECAE2A7B3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TM16401375[[fn=Μάντισον]]</Template>
  <TotalTime>71</TotalTime>
  <Words>164</Words>
  <Application>Microsoft Office PowerPoint</Application>
  <PresentationFormat>Ευρεία οθόνη</PresentationFormat>
  <Paragraphs>20</Paragraphs>
  <Slides>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12" baseType="lpstr">
      <vt:lpstr>Arial</vt:lpstr>
      <vt:lpstr>MS Shell Dlg 2</vt:lpstr>
      <vt:lpstr>Wingdings</vt:lpstr>
      <vt:lpstr>Wingdings 3</vt:lpstr>
      <vt:lpstr>Μάντισον</vt:lpstr>
      <vt:lpstr>ΙΕΡΑΠΟΣΤΟΛΗ ΚΑΙ ΔΙΑΚΟΝΙΑ</vt:lpstr>
      <vt:lpstr>ΙΕΡΑΠΟΣΤΟΛΗ</vt:lpstr>
      <vt:lpstr>ΔΙΑΚΟΝΙΑ</vt:lpstr>
      <vt:lpstr>Οι πρώτοι Ιεραπόστολοι</vt:lpstr>
      <vt:lpstr>Οι Άγιοι Κύριλλος και Μεθόδιος</vt:lpstr>
      <vt:lpstr>Ιεραποστολή στην Αφρική</vt:lpstr>
      <vt:lpstr>Συνέντευξη Αρχιεπισκόπου Αλβανίας Αναστάσιου 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ΙΕΡΑΠΟΣΤΟΛΗ ΚΑΙ ΔΙΑΚΟΝΙΑ</dc:title>
  <dc:creator>ΙΩΑΝΝΗΣ ΜΠΑΜΠΑΤΖΙΑΝΗΣ</dc:creator>
  <cp:lastModifiedBy>ΙΩΑΝΝΗΣ ΜΠΑΜΠΑΤΖΙΑΝΗΣ</cp:lastModifiedBy>
  <cp:revision>12</cp:revision>
  <dcterms:created xsi:type="dcterms:W3CDTF">2023-11-13T16:58:11Z</dcterms:created>
  <dcterms:modified xsi:type="dcterms:W3CDTF">2025-02-01T09:19:09Z</dcterms:modified>
</cp:coreProperties>
</file>