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58" r:id="rId5"/>
    <p:sldId id="281" r:id="rId6"/>
    <p:sldId id="276" r:id="rId7"/>
    <p:sldId id="279" r:id="rId8"/>
    <p:sldId id="262" r:id="rId9"/>
    <p:sldId id="263" r:id="rId10"/>
    <p:sldId id="259" r:id="rId11"/>
    <p:sldId id="260" r:id="rId12"/>
    <p:sldId id="261" r:id="rId13"/>
    <p:sldId id="264" r:id="rId14"/>
    <p:sldId id="265" r:id="rId15"/>
    <p:sldId id="266" r:id="rId16"/>
    <p:sldId id="267" r:id="rId17"/>
    <p:sldId id="268" r:id="rId18"/>
    <p:sldId id="269" r:id="rId19"/>
    <p:sldId id="270" r:id="rId20"/>
    <p:sldId id="271" r:id="rId21"/>
    <p:sldId id="272" r:id="rId22"/>
    <p:sldId id="273" r:id="rId23"/>
    <p:sldId id="285" r:id="rId24"/>
    <p:sldId id="286" r:id="rId25"/>
    <p:sldId id="282" r:id="rId26"/>
    <p:sldId id="283" r:id="rId27"/>
    <p:sldId id="287" r:id="rId28"/>
    <p:sldId id="277" r:id="rId29"/>
    <p:sldId id="278" r:id="rId30"/>
    <p:sldId id="274" r:id="rId31"/>
    <p:sldId id="275"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Στυλ κύριου τίτλου</a:t>
            </a:r>
            <a:endParaRPr kumimoji="0" lang="en-US"/>
          </a:p>
        </p:txBody>
      </p:sp>
      <p:sp>
        <p:nvSpPr>
          <p:cNvPr id="28" name="Θέση ημερομηνίας 27"/>
          <p:cNvSpPr>
            <a:spLocks noGrp="1"/>
          </p:cNvSpPr>
          <p:nvPr>
            <p:ph type="dt" sz="half" idx="10"/>
          </p:nvPr>
        </p:nvSpPr>
        <p:spPr/>
        <p:txBody>
          <a:bodyPr/>
          <a:lstStyle/>
          <a:p>
            <a:fld id="{7F6E7EE8-7D0E-42BF-BC33-61CE4C5DBEA1}" type="datetimeFigureOut">
              <a:rPr lang="el-GR" smtClean="0"/>
              <a:t>20/11/2023</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95EDDACD-47D3-4B65-A511-CB4D4A9DA007}"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F6E7EE8-7D0E-42BF-BC33-61CE4C5DBEA1}"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F6E7EE8-7D0E-42BF-BC33-61CE4C5DBEA1}"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7F6E7EE8-7D0E-42BF-BC33-61CE4C5DBEA1}"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7F6E7EE8-7D0E-42BF-BC33-61CE4C5DBEA1}"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95EDDACD-47D3-4B65-A511-CB4D4A9DA007}"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7F6E7EE8-7D0E-42BF-BC33-61CE4C5DBEA1}" type="datetimeFigureOut">
              <a:rPr lang="el-GR" smtClean="0"/>
              <a:t>20/11/2023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7F6E7EE8-7D0E-42BF-BC33-61CE4C5DBEA1}" type="datetimeFigureOut">
              <a:rPr lang="el-GR" smtClean="0"/>
              <a:t>20/11/2023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7F6E7EE8-7D0E-42BF-BC33-61CE4C5DBEA1}" type="datetimeFigureOut">
              <a:rPr lang="el-GR" smtClean="0"/>
              <a:t>20/11/2023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F6E7EE8-7D0E-42BF-BC33-61CE4C5DBEA1}" type="datetimeFigureOut">
              <a:rPr lang="el-GR" smtClean="0"/>
              <a:t>20/11/2023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7F6E7EE8-7D0E-42BF-BC33-61CE4C5DBEA1}" type="datetimeFigureOut">
              <a:rPr lang="el-GR" smtClean="0"/>
              <a:t>20/11/2023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7F6E7EE8-7D0E-42BF-BC33-61CE4C5DBEA1}" type="datetimeFigureOut">
              <a:rPr lang="el-GR" smtClean="0"/>
              <a:t>20/11/2023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5EDDACD-47D3-4B65-A511-CB4D4A9DA00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F6E7EE8-7D0E-42BF-BC33-61CE4C5DBEA1}" type="datetimeFigureOut">
              <a:rPr lang="el-GR" smtClean="0"/>
              <a:t>20/11/2023</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EDDACD-47D3-4B65-A511-CB4D4A9DA007}"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a:t>ΙΟΥΔΑϊΣΜΟΣ</a:t>
            </a:r>
            <a:endParaRPr lang="el-GR" dirty="0"/>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894675"/>
            <a:ext cx="3449960" cy="2928154"/>
          </a:xfrm>
          <a:prstGeom prst="rect">
            <a:avLst/>
          </a:prstGeom>
        </p:spPr>
      </p:pic>
    </p:spTree>
    <p:extLst>
      <p:ext uri="{BB962C8B-B14F-4D97-AF65-F5344CB8AC3E}">
        <p14:creationId xmlns:p14="http://schemas.microsoft.com/office/powerpoint/2010/main" val="288694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Ιερα</a:t>
            </a:r>
            <a:r>
              <a:rPr lang="el-GR" b="1" dirty="0"/>
              <a:t> </a:t>
            </a:r>
            <a:r>
              <a:rPr lang="el-GR" b="1" dirty="0" err="1"/>
              <a:t>βιβλια</a:t>
            </a:r>
            <a:endParaRPr lang="el-GR" b="1" dirty="0"/>
          </a:p>
        </p:txBody>
      </p:sp>
      <p:sp>
        <p:nvSpPr>
          <p:cNvPr id="3" name="Θέση περιεχομένου 2"/>
          <p:cNvSpPr>
            <a:spLocks noGrp="1"/>
          </p:cNvSpPr>
          <p:nvPr>
            <p:ph idx="1"/>
          </p:nvPr>
        </p:nvSpPr>
        <p:spPr/>
        <p:txBody>
          <a:bodyPr/>
          <a:lstStyle/>
          <a:p>
            <a:r>
              <a:rPr lang="el-GR" dirty="0"/>
              <a:t>ΤΟΡΑ</a:t>
            </a:r>
          </a:p>
          <a:p>
            <a:r>
              <a:rPr lang="el-GR" dirty="0"/>
              <a:t>ΤΑΛΜΟΥΔ</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1" y="2454750"/>
            <a:ext cx="4514453" cy="3817462"/>
          </a:xfrm>
          <a:prstGeom prst="rect">
            <a:avLst/>
          </a:prstGeom>
        </p:spPr>
      </p:pic>
    </p:spTree>
    <p:extLst>
      <p:ext uri="{BB962C8B-B14F-4D97-AF65-F5344CB8AC3E}">
        <p14:creationId xmlns:p14="http://schemas.microsoft.com/office/powerpoint/2010/main" val="328665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ΤΟΡΑ</a:t>
            </a:r>
          </a:p>
        </p:txBody>
      </p:sp>
      <p:sp>
        <p:nvSpPr>
          <p:cNvPr id="3" name="Θέση περιεχομένου 2"/>
          <p:cNvSpPr>
            <a:spLocks noGrp="1"/>
          </p:cNvSpPr>
          <p:nvPr>
            <p:ph idx="1"/>
          </p:nvPr>
        </p:nvSpPr>
        <p:spPr/>
        <p:txBody>
          <a:bodyPr>
            <a:normAutofit fontScale="92500" lnSpcReduction="10000"/>
          </a:bodyPr>
          <a:lstStyle/>
          <a:p>
            <a:pPr algn="just"/>
            <a:r>
              <a:rPr lang="el-GR" dirty="0"/>
              <a:t>Τορά (Εβραϊκή γλώσσα: </a:t>
            </a:r>
            <a:r>
              <a:rPr lang="he-IL" dirty="0"/>
              <a:t>תּוֹרָה, </a:t>
            </a:r>
            <a:r>
              <a:rPr lang="el-GR" dirty="0"/>
              <a:t>δηλαδή ο Νόμος) ονομάζεται στον Ιουδαϊσμό ο Νόμος, οι διδασκαλίες που έδωσε ο Μωυσής στους Εβραίους στην Πεντάτευχο (που και αυτή ονομάζεται Τορά), αλλά και στις προφορικές παραδόσεις που αργότερα καταγράφηκαν στο Ταλμούδ και στο </a:t>
            </a:r>
            <a:r>
              <a:rPr lang="el-GR" dirty="0" err="1"/>
              <a:t>Μιδρά</a:t>
            </a:r>
            <a:r>
              <a:rPr lang="el-GR" dirty="0"/>
              <a:t> που είναι μέρος του Εβραϊκού </a:t>
            </a:r>
            <a:r>
              <a:rPr lang="el-GR" dirty="0" err="1"/>
              <a:t>Νόμου.Η</a:t>
            </a:r>
            <a:r>
              <a:rPr lang="el-GR" dirty="0"/>
              <a:t> Πεντάτευχος ή και απλά Τορά, αναφέρεται ως Τορά </a:t>
            </a:r>
            <a:r>
              <a:rPr lang="el-GR" dirty="0" err="1"/>
              <a:t>Σεμπιχτάβ</a:t>
            </a:r>
            <a:r>
              <a:rPr lang="el-GR" dirty="0"/>
              <a:t> (</a:t>
            </a:r>
            <a:r>
              <a:rPr lang="he-IL" dirty="0"/>
              <a:t>תורה שבכתב, «</a:t>
            </a:r>
            <a:r>
              <a:rPr lang="el-GR" dirty="0"/>
              <a:t>Νόμος που έχει γραφεί»), ενώ οι προφορικές παραδόσεις αναφέρονται ως Τορά </a:t>
            </a:r>
            <a:r>
              <a:rPr lang="el-GR" dirty="0" err="1"/>
              <a:t>Σεμπέ'αλ</a:t>
            </a:r>
            <a:r>
              <a:rPr lang="el-GR" dirty="0"/>
              <a:t> </a:t>
            </a:r>
            <a:r>
              <a:rPr lang="el-GR" dirty="0" err="1"/>
              <a:t>Πεχ</a:t>
            </a:r>
            <a:r>
              <a:rPr lang="el-GR" dirty="0"/>
              <a:t> (</a:t>
            </a:r>
            <a:r>
              <a:rPr lang="he-IL" dirty="0"/>
              <a:t>תורה שבעל פה, «</a:t>
            </a:r>
            <a:r>
              <a:rPr lang="el-GR" dirty="0"/>
              <a:t>Νόμος που είναι προφορικός»).</a:t>
            </a:r>
            <a:br>
              <a:rPr lang="el-GR" dirty="0"/>
            </a:br>
            <a:endParaRPr lang="el-GR" dirty="0"/>
          </a:p>
          <a:p>
            <a:pPr marL="0" indent="0" algn="just">
              <a:buNone/>
            </a:pPr>
            <a:endParaRPr lang="el-GR" dirty="0"/>
          </a:p>
        </p:txBody>
      </p:sp>
    </p:spTree>
    <p:extLst>
      <p:ext uri="{BB962C8B-B14F-4D97-AF65-F5344CB8AC3E}">
        <p14:creationId xmlns:p14="http://schemas.microsoft.com/office/powerpoint/2010/main" val="204012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ΤΑΛΜΟΥΔ</a:t>
            </a:r>
          </a:p>
        </p:txBody>
      </p:sp>
      <p:sp>
        <p:nvSpPr>
          <p:cNvPr id="3" name="Θέση περιεχομένου 2"/>
          <p:cNvSpPr>
            <a:spLocks noGrp="1"/>
          </p:cNvSpPr>
          <p:nvPr>
            <p:ph idx="1"/>
          </p:nvPr>
        </p:nvSpPr>
        <p:spPr/>
        <p:txBody>
          <a:bodyPr>
            <a:normAutofit fontScale="70000" lnSpcReduction="20000"/>
          </a:bodyPr>
          <a:lstStyle/>
          <a:p>
            <a:pPr algn="just"/>
            <a:r>
              <a:rPr lang="el-GR" dirty="0"/>
              <a:t>Το </a:t>
            </a:r>
            <a:r>
              <a:rPr lang="el-GR" dirty="0" err="1"/>
              <a:t>Ταλμούδ</a:t>
            </a:r>
            <a:r>
              <a:rPr lang="el-GR" dirty="0"/>
              <a:t> είναι ογκώδης </a:t>
            </a:r>
            <a:r>
              <a:rPr lang="el-GR" dirty="0" err="1"/>
              <a:t>εξωβιβλική</a:t>
            </a:r>
            <a:r>
              <a:rPr lang="el-GR" dirty="0"/>
              <a:t> συλλογή εβραϊκών κειμένων, προϊόν του μεσαιωνικού Ιουδαϊσμού, που αποτελεί τη συνέχεια της ιουδαϊκής Βίβλου και περιλαμβάνει όχι μόνο κείμενα που αφορούν την ερμηνεία του μωσαϊκού Νόμου αλλά και ποικίλο άλλο υλικό, νομικό, θεολογικό, ηθικό, επιστημονικό, ιστορικό, λαογραφικό κ.λπ. έχοντας έτσι και εγκυκλοπαιδικό χαρακτήρα.</a:t>
            </a:r>
          </a:p>
          <a:p>
            <a:pPr algn="just"/>
            <a:r>
              <a:rPr lang="el-GR" dirty="0"/>
              <a:t>Το Ταλμούδ ερμηνεύεται ως μελέτη ή διδασκαλία, κατά σύντμηση του Ταλμούδ Τορά που σημαίνει μελέτη ή διδασκαλία του νόμου και ήταν έργο μορφωμένων ραβίνων, οι περισσότεροι από τους οποίους είναι ανώνυμοι. Μετά τον μωσαϊκό Νόμο, είναι το έργο που επέδρασε όσο κανένα άλλο στη ζωή και τη σκέψη του ιουδαϊσμού.</a:t>
            </a:r>
          </a:p>
          <a:p>
            <a:pPr algn="just"/>
            <a:r>
              <a:rPr lang="el-GR" dirty="0"/>
              <a:t>Το Ταλμούδ, αποτελείται από δύο βασικά τμήματα:</a:t>
            </a:r>
            <a:r>
              <a:rPr lang="en-US" dirty="0"/>
              <a:t> </a:t>
            </a:r>
            <a:r>
              <a:rPr lang="el-GR" dirty="0"/>
              <a:t>Τη </a:t>
            </a:r>
            <a:r>
              <a:rPr lang="el-GR" dirty="0" err="1"/>
              <a:t>Μισνά</a:t>
            </a:r>
            <a:r>
              <a:rPr lang="el-GR" dirty="0"/>
              <a:t>, που σημαίνει μελέτη, μάθηση, από το ρήμα σανά που σημαίνει διδάσκω </a:t>
            </a:r>
            <a:r>
              <a:rPr lang="el-GR" dirty="0" err="1"/>
              <a:t>δι</a:t>
            </a:r>
            <a:r>
              <a:rPr lang="el-GR" dirty="0"/>
              <a:t>' επαναλήψεως και</a:t>
            </a:r>
            <a:r>
              <a:rPr lang="en-US" dirty="0"/>
              <a:t> </a:t>
            </a:r>
            <a:r>
              <a:rPr lang="el-GR" dirty="0"/>
              <a:t>Την Γκεμαρά, που σημαίνει τελείωση ή ολοκλήρωση.</a:t>
            </a:r>
          </a:p>
        </p:txBody>
      </p:sp>
    </p:spTree>
    <p:extLst>
      <p:ext uri="{BB962C8B-B14F-4D97-AF65-F5344CB8AC3E}">
        <p14:creationId xmlns:p14="http://schemas.microsoft.com/office/powerpoint/2010/main" val="405346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ΕΟΡΤΕΣ ΙΟΥΔΑΙΣΜΟΥ</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348880"/>
            <a:ext cx="5639653" cy="25496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2906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8229600" cy="1143000"/>
          </a:xfrm>
        </p:spPr>
        <p:txBody>
          <a:bodyPr/>
          <a:lstStyle/>
          <a:p>
            <a:r>
              <a:rPr lang="el-GR" b="1" dirty="0"/>
              <a:t>ΤΟ ΠΑΣΧΑ (ΠΕΣΑΧ)</a:t>
            </a:r>
          </a:p>
        </p:txBody>
      </p:sp>
      <p:sp>
        <p:nvSpPr>
          <p:cNvPr id="3" name="Θέση περιεχομένου 2"/>
          <p:cNvSpPr>
            <a:spLocks noGrp="1"/>
          </p:cNvSpPr>
          <p:nvPr>
            <p:ph idx="1"/>
          </p:nvPr>
        </p:nvSpPr>
        <p:spPr/>
        <p:txBody>
          <a:bodyPr>
            <a:normAutofit fontScale="85000" lnSpcReduction="20000"/>
          </a:bodyPr>
          <a:lstStyle/>
          <a:p>
            <a:pPr algn="just"/>
            <a:r>
              <a:rPr lang="el-GR" dirty="0"/>
              <a:t>Πάσχα ονομάζεται η μεγάλη γιορτή του ιουδαϊσμού και του Χριστιανισμού. Στον Ιουδαϊσμό καθιερώθηκε ως ανάμνηση της Εξόδου, που ελευθέρωσε τους Εβραίους από την αιγυπτιακή δουλεία.</a:t>
            </a:r>
          </a:p>
          <a:p>
            <a:pPr algn="just"/>
            <a:r>
              <a:rPr lang="el-GR" dirty="0"/>
              <a:t>Μεταγενέστερα υιοθετήθηκε ως εορτασμός από τους Χριστιανούς αναφορικά με το θυσιαστικό θάνατο και την ανάσταση του Ιησού Χριστού.</a:t>
            </a:r>
          </a:p>
          <a:p>
            <a:pPr algn="just"/>
            <a:r>
              <a:rPr lang="el-GR" dirty="0"/>
              <a:t>Το γεγονός της απελευθέρωσης αυτής συνέβη με μια σειρά θεϊκών </a:t>
            </a:r>
            <a:r>
              <a:rPr lang="el-GR" dirty="0" err="1"/>
              <a:t>προνοιακών</a:t>
            </a:r>
            <a:r>
              <a:rPr lang="el-GR" dirty="0"/>
              <a:t> παρεμβάσεων, από τις οποίες η σημαντικότερη εκδηλώνεται τη νύχτα κατά την οποία θα εξολοθρεύονταν τα πρωτότοκα των ανθρώπων και των ζώων των Αιγυπτίων, ενώ τα σπίτια των Εβραίων θα προστατεύονταν αφού οι πόρτες τους είχαν σημαδευτεί με το αίμα του αρνιού που είχαν θυσιάσει.</a:t>
            </a:r>
          </a:p>
        </p:txBody>
      </p:sp>
    </p:spTree>
    <p:extLst>
      <p:ext uri="{BB962C8B-B14F-4D97-AF65-F5344CB8AC3E}">
        <p14:creationId xmlns:p14="http://schemas.microsoft.com/office/powerpoint/2010/main" val="142784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ΠΕΝΤΗΚΟΣΤΗ ΙΟΥΔΑΙΣΜΟΥ (ΣΑΒΟΥΟΤ)</a:t>
            </a:r>
            <a:endParaRPr lang="el-GR" dirty="0"/>
          </a:p>
        </p:txBody>
      </p:sp>
      <p:sp>
        <p:nvSpPr>
          <p:cNvPr id="3" name="Θέση περιεχομένου 2"/>
          <p:cNvSpPr>
            <a:spLocks noGrp="1"/>
          </p:cNvSpPr>
          <p:nvPr>
            <p:ph idx="1"/>
          </p:nvPr>
        </p:nvSpPr>
        <p:spPr/>
        <p:txBody>
          <a:bodyPr/>
          <a:lstStyle/>
          <a:p>
            <a:pPr algn="just"/>
            <a:r>
              <a:rPr lang="el-GR" dirty="0"/>
              <a:t>Επτά εβδομάδες μετά την γιορτή του Πάσχα οι ισραηλίτες γιορτάζουν την πεντηκοστή. Με αυτή θυμούνται την προσφορά του Νόμου από τον θεό στο όρος Σινά.</a:t>
            </a:r>
            <a:br>
              <a:rPr lang="el-GR" dirty="0"/>
            </a:br>
            <a:endParaRPr lang="el-GR" dirty="0"/>
          </a:p>
        </p:txBody>
      </p:sp>
    </p:spTree>
    <p:extLst>
      <p:ext uri="{BB962C8B-B14F-4D97-AF65-F5344CB8AC3E}">
        <p14:creationId xmlns:p14="http://schemas.microsoft.com/office/powerpoint/2010/main" val="254775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ΣΚΗΝΟΠΗΓΙΑ (ΣΟΥΚΟΤ)</a:t>
            </a:r>
          </a:p>
        </p:txBody>
      </p:sp>
      <p:sp>
        <p:nvSpPr>
          <p:cNvPr id="3" name="Θέση περιεχομένου 2"/>
          <p:cNvSpPr>
            <a:spLocks noGrp="1"/>
          </p:cNvSpPr>
          <p:nvPr>
            <p:ph idx="1"/>
          </p:nvPr>
        </p:nvSpPr>
        <p:spPr/>
        <p:txBody>
          <a:bodyPr>
            <a:normAutofit fontScale="85000" lnSpcReduction="20000"/>
          </a:bodyPr>
          <a:lstStyle/>
          <a:p>
            <a:pPr algn="just"/>
            <a:r>
              <a:rPr lang="el-GR" dirty="0"/>
              <a:t>Σκηνοπηγία ή εορτή της Συγκομιδής ή εορτή των Σκηνών, ονομαζόταν και ονομάζεται η τελευταία από τις τρεις μεγάλες γιορτές των Ιουδαίων, μετά το Πάσχα και την Πεντηκοστή, διάρκειας επτά ημερών, που "τελείται προς </a:t>
            </a:r>
            <a:r>
              <a:rPr lang="el-GR" dirty="0" err="1"/>
              <a:t>ευχαριστίαν</a:t>
            </a:r>
            <a:r>
              <a:rPr lang="el-GR" dirty="0"/>
              <a:t> για την συγκομιδή των καρπών και προς ανάμνηση της καθοδήγησης του Ισραήλ από τον Θεό στην Έρημο του Σινά μετά την έξοδο των Εβραίων από την Αίγυπτο και την διαμονή τους σε σκηνές.</a:t>
            </a:r>
          </a:p>
          <a:p>
            <a:pPr algn="just"/>
            <a:r>
              <a:rPr lang="el-GR" dirty="0"/>
              <a:t>Ήταν ετήσια γιορτή και ξεκινούσε πέντε μέρες μετά την ημέρα του Εξιλασμού, δηλ. τη 15η ημέρα του μήνα </a:t>
            </a:r>
            <a:r>
              <a:rPr lang="el-GR" dirty="0" err="1"/>
              <a:t>Τισρί</a:t>
            </a:r>
            <a:r>
              <a:rPr lang="el-GR" dirty="0"/>
              <a:t> (τέλη Σεπτεμβρίου - αρχές Οκτωβρίου), του έβδομου μήνα του εβραϊκού ημερολόγιου. Ο </a:t>
            </a:r>
            <a:r>
              <a:rPr lang="el-GR" dirty="0" err="1"/>
              <a:t>Ιώσηπος</a:t>
            </a:r>
            <a:r>
              <a:rPr lang="el-GR" dirty="0"/>
              <a:t> την χαρακτηρίζει ως "</a:t>
            </a:r>
            <a:r>
              <a:rPr lang="el-GR" dirty="0" err="1"/>
              <a:t>εορτήν</a:t>
            </a:r>
            <a:r>
              <a:rPr lang="el-GR" dirty="0"/>
              <a:t> σφόδρα παρά τοις </a:t>
            </a:r>
            <a:r>
              <a:rPr lang="el-GR" dirty="0" err="1"/>
              <a:t>Εβραίοις</a:t>
            </a:r>
            <a:r>
              <a:rPr lang="el-GR" dirty="0"/>
              <a:t> </a:t>
            </a:r>
            <a:r>
              <a:rPr lang="el-GR" dirty="0" err="1"/>
              <a:t>αγιωτάτην</a:t>
            </a:r>
            <a:r>
              <a:rPr lang="el-GR" dirty="0"/>
              <a:t> και </a:t>
            </a:r>
            <a:r>
              <a:rPr lang="el-GR" dirty="0" err="1"/>
              <a:t>μεγίστην</a:t>
            </a:r>
            <a:r>
              <a:rPr lang="el-GR" dirty="0"/>
              <a:t>.</a:t>
            </a:r>
          </a:p>
        </p:txBody>
      </p:sp>
    </p:spTree>
    <p:extLst>
      <p:ext uri="{BB962C8B-B14F-4D97-AF65-F5344CB8AC3E}">
        <p14:creationId xmlns:p14="http://schemas.microsoft.com/office/powerpoint/2010/main" val="397395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ΠΟΥΡΙΜ</a:t>
            </a:r>
          </a:p>
        </p:txBody>
      </p:sp>
      <p:sp>
        <p:nvSpPr>
          <p:cNvPr id="3" name="Θέση περιεχομένου 2"/>
          <p:cNvSpPr>
            <a:spLocks noGrp="1"/>
          </p:cNvSpPr>
          <p:nvPr>
            <p:ph idx="1"/>
          </p:nvPr>
        </p:nvSpPr>
        <p:spPr/>
        <p:txBody>
          <a:bodyPr>
            <a:normAutofit fontScale="85000" lnSpcReduction="10000"/>
          </a:bodyPr>
          <a:lstStyle/>
          <a:p>
            <a:pPr algn="just"/>
            <a:r>
              <a:rPr lang="el-GR" dirty="0"/>
              <a:t>Η 13η μέρα του μήνα </a:t>
            </a:r>
            <a:r>
              <a:rPr lang="el-GR" dirty="0" err="1"/>
              <a:t>Αντάρ</a:t>
            </a:r>
            <a:r>
              <a:rPr lang="el-GR" dirty="0"/>
              <a:t> (</a:t>
            </a:r>
            <a:r>
              <a:rPr lang="el-GR" dirty="0" err="1"/>
              <a:t>Φεβροάριος</a:t>
            </a:r>
            <a:r>
              <a:rPr lang="el-GR" dirty="0"/>
              <a:t>-Μάρτιος) που είναι παραμονή της γιορτής του </a:t>
            </a:r>
            <a:r>
              <a:rPr lang="el-GR" dirty="0" err="1"/>
              <a:t>Πουρίμ</a:t>
            </a:r>
            <a:r>
              <a:rPr lang="el-GR" dirty="0"/>
              <a:t>, είναι ημέρα νηστείας, σε ανάμνηση των σκληρών μαχών που έλαβαν χώρα μεταξύ των Εβραίων της Περσίας και των στρατευμάτων του Αμμάν. Είναι μέρα αγωνίας, άγχους και έντασης, η μέρα που οι Εβραίοι της Περσίας έδιναν τη μάχη τους για την ίδια τους τη ζωή. Για να τονιστεί ο εορτασμός του </a:t>
            </a:r>
            <a:r>
              <a:rPr lang="el-GR" dirty="0" err="1"/>
              <a:t>Πουρίμ</a:t>
            </a:r>
            <a:r>
              <a:rPr lang="el-GR" dirty="0"/>
              <a:t>, οι </a:t>
            </a:r>
            <a:r>
              <a:rPr lang="el-GR" dirty="0" err="1"/>
              <a:t>χαχαμίμ</a:t>
            </a:r>
            <a:r>
              <a:rPr lang="el-GR" dirty="0"/>
              <a:t> όρισαν τέσσερις ειδικές  Εντολές (</a:t>
            </a:r>
            <a:r>
              <a:rPr lang="el-GR" dirty="0" err="1"/>
              <a:t>Μιτσβότ</a:t>
            </a:r>
            <a:r>
              <a:rPr lang="el-GR" dirty="0"/>
              <a:t>) που σκοπό έχουν να μας φέρουν </a:t>
            </a:r>
            <a:r>
              <a:rPr lang="el-GR" dirty="0" err="1"/>
              <a:t>πιό</a:t>
            </a:r>
            <a:r>
              <a:rPr lang="el-GR" dirty="0"/>
              <a:t> κοντά τον έναν στον άλλο, να δυναμώσουν τους κοινωνικούς δεσμούς μεταξύ μας και να εκφράσουν την ανάγκη προσφοράς αγάπης, ζεστασιάς κι’ ευτυχίας προς τους φτωχούς και ανήμπορους συνανθρώπους μας</a:t>
            </a:r>
            <a:br>
              <a:rPr lang="el-GR" dirty="0"/>
            </a:br>
            <a:endParaRPr lang="el-GR" dirty="0"/>
          </a:p>
        </p:txBody>
      </p:sp>
    </p:spTree>
    <p:extLst>
      <p:ext uri="{BB962C8B-B14F-4D97-AF65-F5344CB8AC3E}">
        <p14:creationId xmlns:p14="http://schemas.microsoft.com/office/powerpoint/2010/main" val="19351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ΧΑΝΟΥΚΑ</a:t>
            </a:r>
          </a:p>
        </p:txBody>
      </p:sp>
      <p:sp>
        <p:nvSpPr>
          <p:cNvPr id="3" name="Θέση περιεχομένου 2"/>
          <p:cNvSpPr>
            <a:spLocks noGrp="1"/>
          </p:cNvSpPr>
          <p:nvPr>
            <p:ph idx="1"/>
          </p:nvPr>
        </p:nvSpPr>
        <p:spPr/>
        <p:txBody>
          <a:bodyPr>
            <a:normAutofit fontScale="77500" lnSpcReduction="20000"/>
          </a:bodyPr>
          <a:lstStyle/>
          <a:p>
            <a:pPr algn="just"/>
            <a:r>
              <a:rPr lang="el-GR" dirty="0"/>
              <a:t>Κατά την ιουδαϊκή εορτή </a:t>
            </a:r>
            <a:r>
              <a:rPr lang="el-GR" dirty="0" err="1"/>
              <a:t>Χανουκά</a:t>
            </a:r>
            <a:r>
              <a:rPr lang="el-GR" dirty="0"/>
              <a:t> που αντιστοιχεί στα... Χριστιανικό « των Φώτων») η οποία γιορτάζεται κάθε χρόνο στις 25 του Εβραϊκού μήνα </a:t>
            </a:r>
            <a:r>
              <a:rPr lang="el-GR" dirty="0" err="1"/>
              <a:t>Κισλέβ</a:t>
            </a:r>
            <a:r>
              <a:rPr lang="el-GR" dirty="0"/>
              <a:t> (Νοέμβριος – Δεκέμβριος) και διαρκεί οκτώ ημέρες, εορτάζεται σύμφωνα με τα βιβλία των Μακκαβαίων, η νίκη των Εβραίων επί των στρατευμάτων του επιγόνου του Μεγάλου Αλεξάνδρου, </a:t>
            </a:r>
            <a:r>
              <a:rPr lang="el-GR" dirty="0" err="1"/>
              <a:t>Αντίοχου</a:t>
            </a:r>
            <a:r>
              <a:rPr lang="el-GR" dirty="0"/>
              <a:t> του Επιφανούς και η σφαγή των Ελλήνων που κατοικούσαν στην </a:t>
            </a:r>
            <a:r>
              <a:rPr lang="el-GR" dirty="0" err="1"/>
              <a:t>ΠαλαιστίνηΑπό</a:t>
            </a:r>
            <a:r>
              <a:rPr lang="el-GR" dirty="0"/>
              <a:t> τον Ιουδαϊσμό κι όχι από τις εθνικές ηλιακές γιορτές η προέλευση των Χριστουγέννων  Υποστηρίζεται έντονα τα τελευταία χρόνια η δήθεν καταγωγή των Χριστουγέννων από παλαιότερες εθνικές γιορτές, που είχαν σχέση με τον Ήλιο και το χειμερινό ηλιοστάσιο. Αυτό είναι απόλυτα ανακριβές. Η καταγωγή των Χριστουγέννων -όπως και </a:t>
            </a:r>
            <a:r>
              <a:rPr lang="el-GR" dirty="0" err="1"/>
              <a:t>ο,τιδήποτε</a:t>
            </a:r>
            <a:r>
              <a:rPr lang="el-GR" dirty="0"/>
              <a:t> Χριστιανικού- δεν έχει τις ρίζες του στον Αρχαίο Κόσμο, αλλά στον Ιουδαϊσμό. </a:t>
            </a:r>
            <a:br>
              <a:rPr lang="el-GR" dirty="0"/>
            </a:br>
            <a:endParaRPr lang="el-GR" dirty="0"/>
          </a:p>
        </p:txBody>
      </p:sp>
    </p:spTree>
    <p:extLst>
      <p:ext uri="{BB962C8B-B14F-4D97-AF65-F5344CB8AC3E}">
        <p14:creationId xmlns:p14="http://schemas.microsoft.com/office/powerpoint/2010/main" val="54742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ΕΞΙΛΑΣΜΟΣ</a:t>
            </a:r>
          </a:p>
        </p:txBody>
      </p:sp>
      <p:sp>
        <p:nvSpPr>
          <p:cNvPr id="3" name="Θέση περιεχομένου 2"/>
          <p:cNvSpPr>
            <a:spLocks noGrp="1"/>
          </p:cNvSpPr>
          <p:nvPr>
            <p:ph idx="1"/>
          </p:nvPr>
        </p:nvSpPr>
        <p:spPr/>
        <p:txBody>
          <a:bodyPr/>
          <a:lstStyle/>
          <a:p>
            <a:r>
              <a:rPr lang="el-GR" dirty="0"/>
              <a:t>Ημέρα νηστείας</a:t>
            </a:r>
          </a:p>
          <a:p>
            <a:r>
              <a:rPr lang="el-GR" dirty="0"/>
              <a:t>Προσευχής</a:t>
            </a:r>
          </a:p>
          <a:p>
            <a:r>
              <a:rPr lang="el-GR" dirty="0"/>
              <a:t>Μετάνοιας</a:t>
            </a:r>
          </a:p>
        </p:txBody>
      </p:sp>
    </p:spTree>
    <p:extLst>
      <p:ext uri="{BB962C8B-B14F-4D97-AF65-F5344CB8AC3E}">
        <p14:creationId xmlns:p14="http://schemas.microsoft.com/office/powerpoint/2010/main" val="332425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ΙΟΥΔΑΙΣΜΟΣ</a:t>
            </a:r>
          </a:p>
        </p:txBody>
      </p:sp>
      <p:sp>
        <p:nvSpPr>
          <p:cNvPr id="3" name="Θέση περιεχομένου 2"/>
          <p:cNvSpPr>
            <a:spLocks noGrp="1"/>
          </p:cNvSpPr>
          <p:nvPr>
            <p:ph idx="1"/>
          </p:nvPr>
        </p:nvSpPr>
        <p:spPr/>
        <p:txBody>
          <a:bodyPr>
            <a:normAutofit fontScale="92500" lnSpcReduction="10000"/>
          </a:bodyPr>
          <a:lstStyle/>
          <a:p>
            <a:pPr algn="just"/>
            <a:r>
              <a:rPr lang="el-GR" dirty="0"/>
              <a:t>Ο Ιουδαϊσμός  είναι η παραδοσιακή θρησκεία των Εβραίων ανά τον κόσμο με περίπου 15 εκατομμύρια πιστούς το 2006, γεγονός που τον κατατάσσει ως δωδέκατη σε τάξη μεγέθους οργανωμένη τηρούμενη μονοθεϊστική θρησκεία και μία από τις αρχαιότερες θρησκευτικές παραδόσεις που τελούνται στον σύγχρονο κόσμο. Οι αξίες και η ιστορία του εβραϊκού λαού συνιστούν μείζον θεμέλιο των άλλων </a:t>
            </a:r>
            <a:r>
              <a:rPr lang="el-GR" dirty="0" err="1"/>
              <a:t>Αβρααμικών</a:t>
            </a:r>
            <a:r>
              <a:rPr lang="el-GR" dirty="0"/>
              <a:t> θρησκειών όπως είναι ο Χριστιανισμός, το Ισλάμ, οι </a:t>
            </a:r>
            <a:r>
              <a:rPr lang="el-GR" dirty="0" err="1"/>
              <a:t>Σαμαρίτες</a:t>
            </a:r>
            <a:r>
              <a:rPr lang="el-GR" dirty="0"/>
              <a:t> και η Πίστη </a:t>
            </a:r>
            <a:r>
              <a:rPr lang="el-GR" dirty="0" err="1"/>
              <a:t>Μπαχάι</a:t>
            </a:r>
            <a:r>
              <a:rPr lang="el-GR" dirty="0"/>
              <a:t>.</a:t>
            </a:r>
            <a:br>
              <a:rPr lang="el-GR" dirty="0"/>
            </a:br>
            <a:endParaRPr lang="el-GR" dirty="0"/>
          </a:p>
        </p:txBody>
      </p:sp>
    </p:spTree>
    <p:extLst>
      <p:ext uri="{BB962C8B-B14F-4D97-AF65-F5344CB8AC3E}">
        <p14:creationId xmlns:p14="http://schemas.microsoft.com/office/powerpoint/2010/main" val="61191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ΜΠΑΡΤ ΜΙΤΣΒΑ</a:t>
            </a:r>
          </a:p>
        </p:txBody>
      </p:sp>
      <p:sp>
        <p:nvSpPr>
          <p:cNvPr id="3" name="Θέση περιεχομένου 2"/>
          <p:cNvSpPr>
            <a:spLocks noGrp="1"/>
          </p:cNvSpPr>
          <p:nvPr>
            <p:ph idx="1"/>
          </p:nvPr>
        </p:nvSpPr>
        <p:spPr/>
        <p:txBody>
          <a:bodyPr/>
          <a:lstStyle/>
          <a:p>
            <a:r>
              <a:rPr lang="el-GR" dirty="0"/>
              <a:t>Είναι η τελετή στην οποία ενηλικιώνονται θρησκευτικά τα αγόρια και τα κορίτσια των Ιουδαίων.</a:t>
            </a:r>
          </a:p>
        </p:txBody>
      </p:sp>
    </p:spTree>
    <p:extLst>
      <p:ext uri="{BB962C8B-B14F-4D97-AF65-F5344CB8AC3E}">
        <p14:creationId xmlns:p14="http://schemas.microsoft.com/office/powerpoint/2010/main" val="269505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ΣΥΝΑΓΩΓΗ</a:t>
            </a:r>
          </a:p>
        </p:txBody>
      </p:sp>
      <p:sp>
        <p:nvSpPr>
          <p:cNvPr id="3" name="Θέση περιεχομένου 2"/>
          <p:cNvSpPr>
            <a:spLocks noGrp="1"/>
          </p:cNvSpPr>
          <p:nvPr>
            <p:ph idx="1"/>
          </p:nvPr>
        </p:nvSpPr>
        <p:spPr/>
        <p:txBody>
          <a:bodyPr>
            <a:normAutofit fontScale="77500" lnSpcReduction="20000"/>
          </a:bodyPr>
          <a:lstStyle/>
          <a:p>
            <a:pPr algn="just"/>
            <a:r>
              <a:rPr lang="el-GR" dirty="0"/>
              <a:t>Συναγωγή, Εβρ. </a:t>
            </a:r>
            <a:r>
              <a:rPr lang="he-IL" dirty="0"/>
              <a:t>בית כנסת‎ </a:t>
            </a:r>
            <a:r>
              <a:rPr lang="el-GR" dirty="0" err="1"/>
              <a:t>μπέιτ</a:t>
            </a:r>
            <a:r>
              <a:rPr lang="el-GR" dirty="0"/>
              <a:t> </a:t>
            </a:r>
            <a:r>
              <a:rPr lang="el-GR" dirty="0" err="1"/>
              <a:t>κνεσέτ</a:t>
            </a:r>
            <a:r>
              <a:rPr lang="el-GR" dirty="0"/>
              <a:t>, είναι ο τόπος λατρείας της Ιουδαϊκής θρησκείας.</a:t>
            </a:r>
          </a:p>
          <a:p>
            <a:pPr algn="just"/>
            <a:r>
              <a:rPr lang="el-GR" dirty="0"/>
              <a:t>Ο όρος συναγωγή προέρχεται από το ρήμα συνάγω και σημαίνει «τόπος συγκέντρωσης». Ο αντίστοιχος εβραϊκός όρος </a:t>
            </a:r>
            <a:r>
              <a:rPr lang="el-GR" dirty="0" err="1"/>
              <a:t>μπέιτ</a:t>
            </a:r>
            <a:r>
              <a:rPr lang="el-GR" dirty="0"/>
              <a:t> </a:t>
            </a:r>
            <a:r>
              <a:rPr lang="el-GR" dirty="0" err="1"/>
              <a:t>κνεσέτ</a:t>
            </a:r>
            <a:r>
              <a:rPr lang="el-GR" dirty="0"/>
              <a:t> σημαίνει «οίκος συνέλευσης».</a:t>
            </a:r>
          </a:p>
          <a:p>
            <a:pPr algn="just"/>
            <a:r>
              <a:rPr lang="el-GR" dirty="0"/>
              <a:t>Μια τυπική συναγωγή αποτελείται από ένα μεγάλο χώρο προσευχής και μικρότερα δωμάτια μελέτης. Συνήθως περιλαμβάνει και χώρο κοινωνικών συναθροίσεων, καθώς και γραφεία.</a:t>
            </a:r>
          </a:p>
          <a:p>
            <a:pPr algn="just"/>
            <a:r>
              <a:rPr lang="el-GR" dirty="0"/>
              <a:t>Στις Ορθόδοξες συναγωγές επιτρέπεται στον κύριο χώρο να εισέρχονται μόνο άντρες. Γυναίκες εισέρχονται μόνο για την τελετή του γάμου, τον υπόλοιπο καιρό </a:t>
            </a:r>
            <a:r>
              <a:rPr lang="el-GR" dirty="0" err="1"/>
              <a:t>συμπροσεύχονται</a:t>
            </a:r>
            <a:r>
              <a:rPr lang="el-GR" dirty="0"/>
              <a:t> από γειτονικά δωμάτια. Στις προοδευτικές ή μεταρρυθμισμένες (ρεφορμιστικές) ιουδαϊκές κοινότητες επιτρέπεται η είσοδος και στις γυναίκες</a:t>
            </a:r>
            <a:br>
              <a:rPr lang="el-GR" dirty="0"/>
            </a:br>
            <a:endParaRPr lang="el-GR" dirty="0"/>
          </a:p>
        </p:txBody>
      </p:sp>
    </p:spTree>
    <p:extLst>
      <p:ext uri="{BB962C8B-B14F-4D97-AF65-F5344CB8AC3E}">
        <p14:creationId xmlns:p14="http://schemas.microsoft.com/office/powerpoint/2010/main" val="197811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916832"/>
            <a:ext cx="5834929" cy="3785384"/>
          </a:xfrm>
        </p:spPr>
      </p:pic>
    </p:spTree>
    <p:extLst>
      <p:ext uri="{BB962C8B-B14F-4D97-AF65-F5344CB8AC3E}">
        <p14:creationId xmlns:p14="http://schemas.microsoft.com/office/powerpoint/2010/main" val="428154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Εχάλ</a:t>
            </a:r>
            <a:endParaRPr lang="el-GR" dirty="0"/>
          </a:p>
        </p:txBody>
      </p:sp>
      <p:sp>
        <p:nvSpPr>
          <p:cNvPr id="3" name="Θέση περιεχομένου 2"/>
          <p:cNvSpPr>
            <a:spLocks noGrp="1"/>
          </p:cNvSpPr>
          <p:nvPr>
            <p:ph sz="half" idx="1"/>
          </p:nvPr>
        </p:nvSpPr>
        <p:spPr/>
        <p:txBody>
          <a:bodyPr/>
          <a:lstStyle/>
          <a:p>
            <a:r>
              <a:rPr lang="el-GR" dirty="0"/>
              <a:t>Η Ιερή Κιβωτός όπου βρίσκεται η Τορά.</a:t>
            </a:r>
          </a:p>
          <a:p>
            <a:r>
              <a:rPr lang="el-GR" dirty="0"/>
              <a:t>Ένα ερμάριο δηλαδή, το οποίο είναι συχνά ενσωματωμένο σε μια περίτεχνη κατασκευή κτισμένη στον ανατολικό τοίχο της συναγωγής.  </a:t>
            </a:r>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68306" y="1600200"/>
            <a:ext cx="3398387" cy="4525963"/>
          </a:xfrm>
        </p:spPr>
      </p:pic>
    </p:spTree>
    <p:extLst>
      <p:ext uri="{BB962C8B-B14F-4D97-AF65-F5344CB8AC3E}">
        <p14:creationId xmlns:p14="http://schemas.microsoft.com/office/powerpoint/2010/main" val="195621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Βήμα</a:t>
            </a:r>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027666"/>
            <a:ext cx="4038600" cy="3671031"/>
          </a:xfrm>
        </p:spPr>
      </p:pic>
      <p:sp>
        <p:nvSpPr>
          <p:cNvPr id="4" name="Θέση περιεχομένου 3"/>
          <p:cNvSpPr>
            <a:spLocks noGrp="1"/>
          </p:cNvSpPr>
          <p:nvPr>
            <p:ph sz="half" idx="2"/>
          </p:nvPr>
        </p:nvSpPr>
        <p:spPr/>
        <p:txBody>
          <a:bodyPr/>
          <a:lstStyle/>
          <a:p>
            <a:r>
              <a:rPr lang="el-GR" dirty="0"/>
              <a:t>Το Βήμα ανάγνωσης της Τορά από τον ραβίνο.</a:t>
            </a:r>
          </a:p>
        </p:txBody>
      </p:sp>
    </p:spTree>
    <p:extLst>
      <p:ext uri="{BB962C8B-B14F-4D97-AF65-F5344CB8AC3E}">
        <p14:creationId xmlns:p14="http://schemas.microsoft.com/office/powerpoint/2010/main" val="395063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Μίκβε</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916832"/>
            <a:ext cx="4120852" cy="4120852"/>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843" y="2204864"/>
            <a:ext cx="3472780" cy="3472780"/>
          </a:xfrm>
          <a:prstGeom prst="rect">
            <a:avLst/>
          </a:prstGeom>
        </p:spPr>
      </p:pic>
    </p:spTree>
    <p:extLst>
      <p:ext uri="{BB962C8B-B14F-4D97-AF65-F5344CB8AC3E}">
        <p14:creationId xmlns:p14="http://schemas.microsoft.com/office/powerpoint/2010/main" val="14610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pPr algn="just"/>
            <a:r>
              <a:rPr lang="el-GR" dirty="0"/>
              <a:t>Το μέρος όπου πραγματοποιείται αυτός ο καθαρισμός ονομάζεται </a:t>
            </a:r>
            <a:r>
              <a:rPr lang="el-GR" dirty="0" err="1"/>
              <a:t>mikveh</a:t>
            </a:r>
            <a:r>
              <a:rPr lang="el-GR" dirty="0"/>
              <a:t> (</a:t>
            </a:r>
            <a:r>
              <a:rPr lang="el-GR" dirty="0" err="1"/>
              <a:t>μίκβε</a:t>
            </a:r>
            <a:r>
              <a:rPr lang="el-GR" dirty="0"/>
              <a:t>).</a:t>
            </a:r>
          </a:p>
          <a:p>
            <a:pPr algn="just"/>
            <a:r>
              <a:rPr lang="el-GR" dirty="0"/>
              <a:t> Πρόκειται για ένα άνοιγμα, έναν χώρο επαρκή για ένα άτομο να μπορεί να βυθιστεί εντελώς στο νερό.</a:t>
            </a:r>
          </a:p>
          <a:p>
            <a:pPr algn="just"/>
            <a:r>
              <a:rPr lang="el-GR" dirty="0"/>
              <a:t> Μία γυναίκα, φτάνοντας στην ωριμότητά της, καλείται να </a:t>
            </a:r>
            <a:r>
              <a:rPr lang="el-GR" dirty="0" err="1"/>
              <a:t>εμβυθιστεί</a:t>
            </a:r>
            <a:r>
              <a:rPr lang="el-GR" dirty="0"/>
              <a:t> τρεις φορές στο νερό μετά τη μηνιαία έμμηνο ρύση της. Το Μίκβε, επίσης, είναι τρόπος κάθαρσης μετά από ερωτική συνεύρεση. Παράλληλα, οι νύφες προετοιμάζονται για τον γάμο τους με αυτόν τον τελετουργικό καθαρισμό. </a:t>
            </a:r>
          </a:p>
          <a:p>
            <a:pPr algn="just"/>
            <a:r>
              <a:rPr lang="el-GR" dirty="0"/>
              <a:t>Το Μίκβε χρησιμοποιείται, επίσης, για τον καθαρισμό πιάτων που θεωρούνται ύποπτα μόλυνσης λόγω απαγορευμένων συνδυασμών φαγητών, όπως για παράδειγμα γαλακτοκομικών και κρέατος. Είναι σύνηθες για πιάτα και μαχαιροπίρουνα που χρησιμοποιούνται στο μαγείρεμα, να καθαρίζονται στο Μίκβε, ιδιαίτερα πριν το Πάσχα.</a:t>
            </a:r>
          </a:p>
        </p:txBody>
      </p:sp>
    </p:spTree>
    <p:extLst>
      <p:ext uri="{BB962C8B-B14F-4D97-AF65-F5344CB8AC3E}">
        <p14:creationId xmlns:p14="http://schemas.microsoft.com/office/powerpoint/2010/main" val="4266048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F16C5-E6B2-86F3-6C1F-2C0352C68DF9}"/>
              </a:ext>
            </a:extLst>
          </p:cNvPr>
          <p:cNvSpPr>
            <a:spLocks noGrp="1"/>
          </p:cNvSpPr>
          <p:nvPr>
            <p:ph type="title"/>
          </p:nvPr>
        </p:nvSpPr>
        <p:spPr>
          <a:xfrm>
            <a:off x="457200" y="274638"/>
            <a:ext cx="8229600" cy="1143000"/>
          </a:xfrm>
        </p:spPr>
        <p:txBody>
          <a:bodyPr anchor="ctr">
            <a:normAutofit/>
          </a:bodyPr>
          <a:lstStyle/>
          <a:p>
            <a:r>
              <a:rPr lang="el-GR" dirty="0"/>
              <a:t>Ραββίνος</a:t>
            </a:r>
          </a:p>
        </p:txBody>
      </p:sp>
      <p:sp>
        <p:nvSpPr>
          <p:cNvPr id="3" name="Θέση περιεχομένου 2">
            <a:extLst>
              <a:ext uri="{FF2B5EF4-FFF2-40B4-BE49-F238E27FC236}">
                <a16:creationId xmlns:a16="http://schemas.microsoft.com/office/drawing/2014/main" id="{89999BB0-FC4F-814F-0CF5-82C8ADC6CE7D}"/>
              </a:ext>
            </a:extLst>
          </p:cNvPr>
          <p:cNvSpPr>
            <a:spLocks noGrp="1"/>
          </p:cNvSpPr>
          <p:nvPr>
            <p:ph sz="half" idx="1"/>
          </p:nvPr>
        </p:nvSpPr>
        <p:spPr>
          <a:xfrm>
            <a:off x="457200" y="1600200"/>
            <a:ext cx="4038600" cy="4525963"/>
          </a:xfrm>
        </p:spPr>
        <p:txBody>
          <a:bodyPr>
            <a:normAutofit/>
          </a:bodyPr>
          <a:lstStyle/>
          <a:p>
            <a:pPr>
              <a:lnSpc>
                <a:spcPct val="90000"/>
              </a:lnSpc>
            </a:pPr>
            <a:r>
              <a:rPr lang="el-GR" sz="2200"/>
              <a:t>Ο όρος ραββίνος προέρχεται από την εβραϊκή λέξη ραβί που σημαίνει «μεγάλος, έξοχος».</a:t>
            </a:r>
          </a:p>
          <a:p>
            <a:pPr>
              <a:lnSpc>
                <a:spcPct val="90000"/>
              </a:lnSpc>
            </a:pPr>
            <a:r>
              <a:rPr lang="el-GR" sz="2200"/>
              <a:t>Είναι ο εβραίος διδάσκαλος- θρησκευτικός ηγέτης. Προΐσταται της κοινότητας. </a:t>
            </a:r>
          </a:p>
          <a:p>
            <a:pPr>
              <a:lnSpc>
                <a:spcPct val="90000"/>
              </a:lnSpc>
            </a:pPr>
            <a:r>
              <a:rPr lang="el-GR" sz="2200"/>
              <a:t>Τελεί τις θρησκευτικές τελετές.</a:t>
            </a:r>
          </a:p>
          <a:p>
            <a:pPr>
              <a:lnSpc>
                <a:spcPct val="90000"/>
              </a:lnSpc>
            </a:pPr>
            <a:r>
              <a:rPr lang="el-GR" sz="2200"/>
              <a:t>Κηρύττει και διδάσκει τα θρησκευτικά στις σχολές. </a:t>
            </a:r>
          </a:p>
          <a:p>
            <a:pPr>
              <a:lnSpc>
                <a:spcPct val="90000"/>
              </a:lnSpc>
            </a:pPr>
            <a:r>
              <a:rPr lang="el-GR" sz="2200"/>
              <a:t>Διορίζεται μετά από δοκιμασία και χειροτονείται.</a:t>
            </a:r>
          </a:p>
        </p:txBody>
      </p:sp>
      <p:pic>
        <p:nvPicPr>
          <p:cNvPr id="5" name="Εικόνα 4" descr="Εικόνα που περιέχει ανθρώπινο πρόσωπο, άνδρας, ρουχισμός, άτομο">
            <a:extLst>
              <a:ext uri="{FF2B5EF4-FFF2-40B4-BE49-F238E27FC236}">
                <a16:creationId xmlns:a16="http://schemas.microsoft.com/office/drawing/2014/main" id="{2B2C0D32-14D5-BA4B-0C1C-25A29DC0D61E}"/>
              </a:ext>
            </a:extLst>
          </p:cNvPr>
          <p:cNvPicPr>
            <a:picLocks noChangeAspect="1"/>
          </p:cNvPicPr>
          <p:nvPr/>
        </p:nvPicPr>
        <p:blipFill rotWithShape="1">
          <a:blip r:embed="rId2">
            <a:extLst>
              <a:ext uri="{28A0092B-C50C-407E-A947-70E740481C1C}">
                <a14:useLocalDpi xmlns:a14="http://schemas.microsoft.com/office/drawing/2010/main" val="0"/>
              </a:ext>
            </a:extLst>
          </a:blip>
          <a:srcRect l="22584" r="10494" b="3"/>
          <a:stretch/>
        </p:blipFill>
        <p:spPr>
          <a:xfrm>
            <a:off x="4648200" y="1600200"/>
            <a:ext cx="4038600" cy="4525963"/>
          </a:xfrm>
          <a:prstGeom prst="rect">
            <a:avLst/>
          </a:prstGeom>
          <a:noFill/>
        </p:spPr>
      </p:pic>
    </p:spTree>
    <p:extLst>
      <p:ext uri="{BB962C8B-B14F-4D97-AF65-F5344CB8AC3E}">
        <p14:creationId xmlns:p14="http://schemas.microsoft.com/office/powerpoint/2010/main" val="281753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ΝΑΟΣ ΤΟΥ ΣΟΛΟΜΩΝΤΑ</a:t>
            </a:r>
          </a:p>
        </p:txBody>
      </p:sp>
      <p:sp>
        <p:nvSpPr>
          <p:cNvPr id="3" name="Θέση περιεχομένου 2"/>
          <p:cNvSpPr>
            <a:spLocks noGrp="1"/>
          </p:cNvSpPr>
          <p:nvPr>
            <p:ph idx="1"/>
          </p:nvPr>
        </p:nvSpPr>
        <p:spPr/>
        <p:txBody>
          <a:bodyPr>
            <a:normAutofit fontScale="77500" lnSpcReduction="20000"/>
          </a:bodyPr>
          <a:lstStyle/>
          <a:p>
            <a:pPr algn="just"/>
            <a:r>
              <a:rPr lang="el-GR" dirty="0"/>
              <a:t>Ο Ναός του Σολομώντα κατασκευάστηκε σύμφωνα με ακριβή σχέδια που ο Θεός έδωσε στον Δαβίδ. Ο Δαβίδ ήλπιζε να τον οικοδομήσει, αλλά ο Θεός του είπε πως ο γιος του θα ήταν αυτός που θα ολοκλήρωνε τον Ναό. Κατά την διάρκεια της βασιλείας του ο Δαβίδ άρχισε την συγκέντρωση των οικοδομικών υλικών και πολύτιμων μετάλλων που θα απαιτούνταν για την οικοδόμηση του Ναού. Ο Ναός θα εξυπηρετούσε ως τόπος λατρείας του </a:t>
            </a:r>
            <a:r>
              <a:rPr lang="el-GR" dirty="0" err="1"/>
              <a:t>Γιαχβέ</a:t>
            </a:r>
            <a:r>
              <a:rPr lang="el-GR" dirty="0"/>
              <a:t> και ως μόνιμη στέγη για την Κιβωτό της Διαθήκης.</a:t>
            </a:r>
          </a:p>
          <a:p>
            <a:pPr algn="just"/>
            <a:r>
              <a:rPr lang="el-GR" dirty="0"/>
              <a:t>Ο πρώτος Ναός κατασκευάστηκε με τη βοήθεια μελών και από τις 12 φυλές του Ισραήλ, αφού όλες οι φυλές ήταν ενωμένες κάτω από την ηγεμονία του Δαβίδ και του Σολομώντα. Ο πρώτος Ναός του Σολομώντα καταστράφηκε από τους Βαβυλώνιους το 587 π. Χ.</a:t>
            </a:r>
          </a:p>
          <a:p>
            <a:pPr algn="just"/>
            <a:r>
              <a:rPr lang="el-GR" dirty="0"/>
              <a:t> Ο δεύτερος Ναός οικοδομήθηκε από μέλη της φυλής του Ιούδα και μόνο. Καταστράφηκε ολοκληρωτικά από τους Ρωμαίους το 70 μ. Χ.</a:t>
            </a:r>
          </a:p>
        </p:txBody>
      </p:sp>
    </p:spTree>
    <p:extLst>
      <p:ext uri="{BB962C8B-B14F-4D97-AF65-F5344CB8AC3E}">
        <p14:creationId xmlns:p14="http://schemas.microsoft.com/office/powerpoint/2010/main" val="3298802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377" y="1916832"/>
            <a:ext cx="6686457" cy="3744416"/>
          </a:xfrm>
        </p:spPr>
      </p:pic>
    </p:spTree>
    <p:extLst>
      <p:ext uri="{BB962C8B-B14F-4D97-AF65-F5344CB8AC3E}">
        <p14:creationId xmlns:p14="http://schemas.microsoft.com/office/powerpoint/2010/main" val="287401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30302F-EA4A-47D5-81A5-4224DF83C0B1}"/>
              </a:ext>
            </a:extLst>
          </p:cNvPr>
          <p:cNvSpPr>
            <a:spLocks noGrp="1"/>
          </p:cNvSpPr>
          <p:nvPr>
            <p:ph type="title"/>
          </p:nvPr>
        </p:nvSpPr>
        <p:spPr/>
        <p:txBody>
          <a:bodyPr/>
          <a:lstStyle/>
          <a:p>
            <a:r>
              <a:rPr lang="el-GR" dirty="0"/>
              <a:t>Αίγυπτος – Όρος Σινά - Ισραήλ</a:t>
            </a:r>
          </a:p>
        </p:txBody>
      </p:sp>
      <p:pic>
        <p:nvPicPr>
          <p:cNvPr id="5" name="Θέση περιεχομένου 4" descr="Εικόνα που περιέχει χάρτης&#10;&#10;Περιγραφή που δημιουργήθηκε αυτόματα">
            <a:extLst>
              <a:ext uri="{FF2B5EF4-FFF2-40B4-BE49-F238E27FC236}">
                <a16:creationId xmlns:a16="http://schemas.microsoft.com/office/drawing/2014/main" id="{7816C6D9-6940-442B-B9EF-D87B2A4BB8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023" y="1600200"/>
            <a:ext cx="7057953" cy="4708525"/>
          </a:xfrm>
        </p:spPr>
      </p:pic>
    </p:spTree>
    <p:extLst>
      <p:ext uri="{BB962C8B-B14F-4D97-AF65-F5344CB8AC3E}">
        <p14:creationId xmlns:p14="http://schemas.microsoft.com/office/powerpoint/2010/main" val="3135496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ΤΕΙΧΟΣ ΤΩΝ ΔΑΚΡΥΩΝ</a:t>
            </a:r>
          </a:p>
        </p:txBody>
      </p:sp>
      <p:sp>
        <p:nvSpPr>
          <p:cNvPr id="3" name="Θέση περιεχομένου 2"/>
          <p:cNvSpPr>
            <a:spLocks noGrp="1"/>
          </p:cNvSpPr>
          <p:nvPr>
            <p:ph idx="1"/>
          </p:nvPr>
        </p:nvSpPr>
        <p:spPr/>
        <p:txBody>
          <a:bodyPr>
            <a:normAutofit fontScale="77500" lnSpcReduction="20000"/>
          </a:bodyPr>
          <a:lstStyle/>
          <a:p>
            <a:pPr algn="just"/>
            <a:r>
              <a:rPr lang="en-US" dirty="0"/>
              <a:t>To </a:t>
            </a:r>
            <a:r>
              <a:rPr lang="el-GR" dirty="0"/>
              <a:t>Δυτικό Τείχος ή Τείχος των Δακρύων (εβραϊκά: </a:t>
            </a:r>
            <a:r>
              <a:rPr lang="he-IL" dirty="0"/>
              <a:t>הַכֹּתֶל הַמַּעֲרָבִי (</a:t>
            </a:r>
            <a:r>
              <a:rPr lang="el-GR" dirty="0" err="1"/>
              <a:t>βοήθεια·πολυμέσα</a:t>
            </a:r>
            <a:r>
              <a:rPr lang="el-GR" dirty="0"/>
              <a:t>), </a:t>
            </a:r>
            <a:r>
              <a:rPr lang="el-GR" dirty="0" err="1"/>
              <a:t>ΧαΚότελ</a:t>
            </a:r>
            <a:r>
              <a:rPr lang="el-GR" dirty="0"/>
              <a:t> </a:t>
            </a:r>
            <a:r>
              <a:rPr lang="el-GR" dirty="0" err="1"/>
              <a:t>ΧαΜαάραβιτ</a:t>
            </a:r>
            <a:r>
              <a:rPr lang="el-GR" dirty="0"/>
              <a:t>, αραβικά: </a:t>
            </a:r>
            <a:r>
              <a:rPr lang="ar-AE" dirty="0"/>
              <a:t>حائط البراق, </a:t>
            </a:r>
            <a:r>
              <a:rPr lang="el-GR" dirty="0" err="1"/>
              <a:t>Χαΐτ</a:t>
            </a:r>
            <a:r>
              <a:rPr lang="el-GR" dirty="0"/>
              <a:t> Αλ-</a:t>
            </a:r>
            <a:r>
              <a:rPr lang="el-GR" dirty="0" err="1"/>
              <a:t>Μπουράκ</a:t>
            </a:r>
            <a:r>
              <a:rPr lang="el-GR" dirty="0"/>
              <a:t>) είναι τμήμα του αρχαίου τείχους του όρους του Ναού και αποτελεί ίσως το πιο ιερό σημείο για τους Εβραίους εκτός του ίδιου του όρους. Σύμφωνα με την εβραϊκή παράδοση, το τείχος είναι τμήμα του Δεύτερου Ναού της Ιερουσαλήμ. Βρίσκεται στη παλαιά πόλη της Ιερουσαλήμ, στους ανατολικούς πρόποδες του όρους του Ναού. Το σήμερα εκτεθειμένο μέρος του τείχους στη πλατεία της εβραϊκής συνοικίας έχει 19 μέτρα ύψος (από συνόλου 32 μέτρων) και 57 μέτρα μήκος. Άλλα </a:t>
            </a:r>
            <a:r>
              <a:rPr lang="el-GR" dirty="0" err="1"/>
              <a:t>εκτεθημένα</a:t>
            </a:r>
            <a:r>
              <a:rPr lang="el-GR" dirty="0"/>
              <a:t> τμήματα είναι το νότιο τμήμα μήκους 80 μέτρων και ένα κομμάτι που βρίσκεται στη μουσουλμανική συνοικία μήκους 8 μέτρων. Συνολικά, το Δυτικό Τείχος έχει μήκος 488 μέτρα. Είναι κατασκευασμένο από ασβεστολιθικούς ογκόλιθους.</a:t>
            </a:r>
            <a:br>
              <a:rPr lang="el-GR" dirty="0"/>
            </a:br>
            <a:endParaRPr lang="el-GR" dirty="0"/>
          </a:p>
        </p:txBody>
      </p:sp>
    </p:spTree>
    <p:extLst>
      <p:ext uri="{BB962C8B-B14F-4D97-AF65-F5344CB8AC3E}">
        <p14:creationId xmlns:p14="http://schemas.microsoft.com/office/powerpoint/2010/main" val="81198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1284" y="3140968"/>
            <a:ext cx="3653106" cy="2736303"/>
          </a:xfr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916832"/>
            <a:ext cx="3860255" cy="2592288"/>
          </a:xfrm>
          <a:prstGeom prst="rect">
            <a:avLst/>
          </a:prstGeom>
        </p:spPr>
      </p:pic>
    </p:spTree>
    <p:extLst>
      <p:ext uri="{BB962C8B-B14F-4D97-AF65-F5344CB8AC3E}">
        <p14:creationId xmlns:p14="http://schemas.microsoft.com/office/powerpoint/2010/main" val="399495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Βασικές αρχές του ιουδαϊσμού</a:t>
            </a:r>
            <a:endParaRPr lang="el-GR" dirty="0"/>
          </a:p>
        </p:txBody>
      </p:sp>
      <p:sp>
        <p:nvSpPr>
          <p:cNvPr id="3" name="Θέση περιεχομένου 2"/>
          <p:cNvSpPr>
            <a:spLocks noGrp="1"/>
          </p:cNvSpPr>
          <p:nvPr>
            <p:ph idx="1"/>
          </p:nvPr>
        </p:nvSpPr>
        <p:spPr/>
        <p:txBody>
          <a:bodyPr>
            <a:normAutofit fontScale="70000" lnSpcReduction="20000"/>
          </a:bodyPr>
          <a:lstStyle/>
          <a:p>
            <a:pPr algn="just"/>
            <a:r>
              <a:rPr lang="el-GR" dirty="0"/>
              <a:t>Σύμφωνα με τον Ορθόδοξο Ιουδαϊσμό και τους βαθιά θρησκευόμενους Εβραίους, ο βιβλικός πατριάρχης Αβραάμ ήταν ο πρώτος Εβραίος. Η </a:t>
            </a:r>
            <a:r>
              <a:rPr lang="el-GR" dirty="0" err="1"/>
              <a:t>ραββινική</a:t>
            </a:r>
            <a:r>
              <a:rPr lang="el-GR" dirty="0"/>
              <a:t> φιλολογία αναφέρει ότι ήταν ο πρώτος από γενεάς του Νώε που αποκήρυξε δημόσια την ειδωλολατρία και κήρυξε τον μονοθεϊσμό.</a:t>
            </a:r>
            <a:endParaRPr lang="en-US" dirty="0"/>
          </a:p>
          <a:p>
            <a:pPr algn="just"/>
            <a:r>
              <a:rPr lang="el-GR" dirty="0"/>
              <a:t> Το αποτέλεσμα ήταν η υπόσχεση του Θεού ότι θα αποκτούσε τέκνα (Γένεση 15:5) και μέσω του "σπέρματός του θα ευλογούνταν όλα τα έθνη της γης" (Γένεση 22:15-18). Πρωτότοκος του Αβραάμ ήταν ο Ισμαήλ και δευτερότοκος ο Ισαάκ, για τον οποίο ο Θεός προσδιόρισε ότι θα συνέχιζε το έργο του Αβραάμ και θα κληρονομούσε τη γη του Ισραήλ -επονομαζόμενη τότε Χαναάν- μετά την εξορία και τη λύτρωσή του.</a:t>
            </a:r>
            <a:endParaRPr lang="en-US" dirty="0"/>
          </a:p>
          <a:p>
            <a:pPr algn="just"/>
            <a:r>
              <a:rPr lang="el-GR" dirty="0"/>
              <a:t> Ο Θεός έστειλε τον πατριάρχη Ιακώβ και τα παιδιά του στην Αίγυπτο, όπου μετά από πολλές γενεές έγιναν σκλάβοι. Τότε ο Θεός έστειλε τον Μωυσή να απελευθερώσει τους Ισραηλίτες από τη δουλεία. Μετά την Έξοδο από την Αίγυπτο, ο Θεός οδήγησε τους Ισραηλίτες στο όρος Σινά όπου τους έδωσε την Τορά, για να καταλήξουν τελικά στη γη του Ισραήλ.</a:t>
            </a:r>
          </a:p>
        </p:txBody>
      </p:sp>
    </p:spTree>
    <p:extLst>
      <p:ext uri="{BB962C8B-B14F-4D97-AF65-F5344CB8AC3E}">
        <p14:creationId xmlns:p14="http://schemas.microsoft.com/office/powerpoint/2010/main" val="22586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969ED7-E994-4A55-A3C9-3D8674A44F1B}"/>
              </a:ext>
            </a:extLst>
          </p:cNvPr>
          <p:cNvSpPr>
            <a:spLocks noGrp="1"/>
          </p:cNvSpPr>
          <p:nvPr>
            <p:ph type="title"/>
          </p:nvPr>
        </p:nvSpPr>
        <p:spPr/>
        <p:txBody>
          <a:bodyPr/>
          <a:lstStyle/>
          <a:p>
            <a:r>
              <a:rPr lang="el-GR" dirty="0"/>
              <a:t>Χαναάν </a:t>
            </a:r>
          </a:p>
        </p:txBody>
      </p:sp>
      <p:pic>
        <p:nvPicPr>
          <p:cNvPr id="5" name="Θέση περιεχομένου 4" descr="Εικόνα που περιέχει χάρτης&#10;&#10;Περιγραφή που δημιουργήθηκε αυτόματα">
            <a:extLst>
              <a:ext uri="{FF2B5EF4-FFF2-40B4-BE49-F238E27FC236}">
                <a16:creationId xmlns:a16="http://schemas.microsoft.com/office/drawing/2014/main" id="{FC14074A-881F-4AD8-82FD-1F50AEA18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533" y="1600200"/>
            <a:ext cx="2880933" cy="4708525"/>
          </a:xfrm>
        </p:spPr>
      </p:pic>
    </p:spTree>
    <p:extLst>
      <p:ext uri="{BB962C8B-B14F-4D97-AF65-F5344CB8AC3E}">
        <p14:creationId xmlns:p14="http://schemas.microsoft.com/office/powerpoint/2010/main" val="353620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10 ΕΝΤΟΛΕΣ</a:t>
            </a:r>
            <a:r>
              <a:rPr lang="el-GR" dirty="0"/>
              <a:t> </a:t>
            </a:r>
          </a:p>
        </p:txBody>
      </p:sp>
      <p:sp>
        <p:nvSpPr>
          <p:cNvPr id="3" name="Θέση περιεχομένου 2"/>
          <p:cNvSpPr>
            <a:spLocks noGrp="1"/>
          </p:cNvSpPr>
          <p:nvPr>
            <p:ph idx="1"/>
          </p:nvPr>
        </p:nvSpPr>
        <p:spPr/>
        <p:txBody>
          <a:bodyPr>
            <a:normAutofit lnSpcReduction="10000"/>
          </a:bodyPr>
          <a:lstStyle/>
          <a:p>
            <a:pPr algn="just"/>
            <a:r>
              <a:rPr lang="el-GR" dirty="0"/>
              <a:t>Οι Δέκα εντολές, λεγόμενες και "Δεκάλογος", είναι ένας κατάλογος δέκα ηθικών εντολών, οι οποίες, σύμφωνα με τη Βίβλο, υπαγορεύτηκαν στον Μωυσή από τον Θεό στο όρος Σινά και του δόθηκαν, (δύο φορές), χαραγμένες σε δύο πέτρινες πλάκες, όπου αφήνεται να εννοηθεί ότι ο ίδιος ο Θεός (και τις δύο φορές) λατόμησε και εγχάραξε. Οι εντολές αυτές αποτέλεσαν τη βάση ενός ολόκληρου κώδικα ηθικής και θρησκείας, πολιτικής και κοινωνικής οργάνωσης, που αποτελούν ως πρώτη Διαθήκη τις βασικές ηθικές αρχές του Ιουδαϊσμού και του Χριστιανισμού.</a:t>
            </a:r>
          </a:p>
        </p:txBody>
      </p:sp>
    </p:spTree>
    <p:extLst>
      <p:ext uri="{BB962C8B-B14F-4D97-AF65-F5344CB8AC3E}">
        <p14:creationId xmlns:p14="http://schemas.microsoft.com/office/powerpoint/2010/main" val="299576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525" y="1673225"/>
            <a:ext cx="6076950" cy="4562475"/>
          </a:xfrm>
        </p:spPr>
      </p:pic>
    </p:spTree>
    <p:extLst>
      <p:ext uri="{BB962C8B-B14F-4D97-AF65-F5344CB8AC3E}">
        <p14:creationId xmlns:p14="http://schemas.microsoft.com/office/powerpoint/2010/main" val="117895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Άστρο του Δαβίδ</a:t>
            </a:r>
          </a:p>
        </p:txBody>
      </p:sp>
      <p:sp>
        <p:nvSpPr>
          <p:cNvPr id="3" name="Θέση περιεχομένου 2"/>
          <p:cNvSpPr>
            <a:spLocks noGrp="1"/>
          </p:cNvSpPr>
          <p:nvPr>
            <p:ph idx="1"/>
          </p:nvPr>
        </p:nvSpPr>
        <p:spPr/>
        <p:txBody>
          <a:bodyPr>
            <a:normAutofit lnSpcReduction="10000"/>
          </a:bodyPr>
          <a:lstStyle/>
          <a:p>
            <a:pPr algn="just"/>
            <a:r>
              <a:rPr lang="el-GR" dirty="0"/>
              <a:t>Το Άστρο του Δαβίδ είναι εβραϊκό σύμβολο το οποίο αποτελείται από δυο ισόπλευρα τρίγωνα, το ένα προς τα επάνω και το άλλο προς τα κάτω, που σχηματίζουν έξι κορυφές. Σύμφωνα με την παράδοση των Εβραίων είναι σύμβολο του Ιεχωβά. Το τρίγωνο με την μια γωνία προς τα πάνω συμβολίζει τον πνευματικό κόσμο του και τον Ουρανό, ενώ το κάτω τρίγωνο την σαρκική φύση του και την Γη. Επίσης αντιπροσωπεύει την ένωση αρσενικού και </a:t>
            </a:r>
            <a:r>
              <a:rPr lang="el-GR" dirty="0" err="1"/>
              <a:t>θηλυκού.Το</a:t>
            </a:r>
            <a:r>
              <a:rPr lang="el-GR" dirty="0"/>
              <a:t> σύμβολο αυτό υπάρχει και στην σημαία του κράτους του Ισραήλ, η οποία καθιερώθηκε στις 28 Οκτωβρίου του 1948</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188640"/>
            <a:ext cx="1238250" cy="1428750"/>
          </a:xfrm>
          <a:prstGeom prst="rect">
            <a:avLst/>
          </a:prstGeom>
        </p:spPr>
      </p:pic>
    </p:spTree>
    <p:extLst>
      <p:ext uri="{BB962C8B-B14F-4D97-AF65-F5344CB8AC3E}">
        <p14:creationId xmlns:p14="http://schemas.microsoft.com/office/powerpoint/2010/main" val="135562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Επτάφωτος λυχνία ή ΜΕΝΟΡΑ</a:t>
            </a:r>
          </a:p>
        </p:txBody>
      </p:sp>
      <p:sp>
        <p:nvSpPr>
          <p:cNvPr id="3" name="Θέση περιεχομένου 2"/>
          <p:cNvSpPr>
            <a:spLocks noGrp="1"/>
          </p:cNvSpPr>
          <p:nvPr>
            <p:ph idx="1"/>
          </p:nvPr>
        </p:nvSpPr>
        <p:spPr/>
        <p:txBody>
          <a:bodyPr>
            <a:normAutofit fontScale="92500" lnSpcReduction="20000"/>
          </a:bodyPr>
          <a:lstStyle/>
          <a:p>
            <a:r>
              <a:rPr lang="el-GR" dirty="0"/>
              <a:t>Η επτάφωτος λυχνία (στα εβραϊκά </a:t>
            </a:r>
            <a:r>
              <a:rPr lang="el-GR" dirty="0" err="1"/>
              <a:t>μενορά</a:t>
            </a:r>
            <a:r>
              <a:rPr lang="el-GR" dirty="0"/>
              <a:t>, </a:t>
            </a:r>
            <a:r>
              <a:rPr lang="he-IL" dirty="0"/>
              <a:t>מְנוֹרָה ) </a:t>
            </a:r>
            <a:r>
              <a:rPr lang="el-GR" dirty="0"/>
              <a:t>ήταν φωτιστικό σκεύος με επτά λυχνάρια, που έκαιγε αρχικώς στα άγια της Σκηνής του Μαρτυρίου στην έρημο και στη συνέχεια στον Ναό του Σολομώντα. Με τον καιρό έγινε σύμβολο των Ισραηλιτών και της ιουδαϊκής θρησκείας, ενώ σήμερα εμφανίζεται και ως ένα από τα σύμβολα του κράτους του Ισραήλ μαζί με το </a:t>
            </a:r>
            <a:r>
              <a:rPr lang="el-GR" dirty="0" err="1"/>
              <a:t>εξάκτινο</a:t>
            </a:r>
            <a:r>
              <a:rPr lang="el-GR" dirty="0"/>
              <a:t> Αστέρι του Δαβίδ.</a:t>
            </a:r>
          </a:p>
          <a:p>
            <a:r>
              <a:rPr lang="el-GR" dirty="0"/>
              <a:t>Επτάφωτες λυχνίες εισήχθηκαν στους χριστιανικούς ναούς κατά το πρότυπο της βιβλικής και συμβολίζουν τα επτά χαρίσματα του Αγίου Πνεύματος ή τα επτά μυστήρια της Εκκλησίας.</a:t>
            </a:r>
            <a:br>
              <a:rPr lang="el-GR" dirty="0"/>
            </a:b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368063"/>
            <a:ext cx="1028116" cy="1455812"/>
          </a:xfrm>
          <a:prstGeom prst="rect">
            <a:avLst/>
          </a:prstGeom>
        </p:spPr>
      </p:pic>
    </p:spTree>
    <p:extLst>
      <p:ext uri="{BB962C8B-B14F-4D97-AF65-F5344CB8AC3E}">
        <p14:creationId xmlns:p14="http://schemas.microsoft.com/office/powerpoint/2010/main" val="946267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2037</Words>
  <Application>Microsoft Office PowerPoint</Application>
  <PresentationFormat>Προβολή στην οθόνη (4:3)</PresentationFormat>
  <Paragraphs>72</Paragraphs>
  <Slides>31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31</vt:i4>
      </vt:variant>
    </vt:vector>
  </HeadingPairs>
  <TitlesOfParts>
    <vt:vector size="39" baseType="lpstr">
      <vt:lpstr>Arial</vt:lpstr>
      <vt:lpstr>Book Antiqua</vt:lpstr>
      <vt:lpstr>Lucida Sans</vt:lpstr>
      <vt:lpstr>Times New Roman</vt:lpstr>
      <vt:lpstr>Wingdings</vt:lpstr>
      <vt:lpstr>Wingdings 2</vt:lpstr>
      <vt:lpstr>Wingdings 3</vt:lpstr>
      <vt:lpstr>Αποκορύφωμα</vt:lpstr>
      <vt:lpstr>ΙΟΥΔΑϊΣΜΟΣ</vt:lpstr>
      <vt:lpstr>ΤΙ ΕΊΝΑΙ ΙΟΥΔΑΙΣΜΟΣ</vt:lpstr>
      <vt:lpstr>Αίγυπτος – Όρος Σινά - Ισραήλ</vt:lpstr>
      <vt:lpstr>Βασικές αρχές του ιουδαϊσμού</vt:lpstr>
      <vt:lpstr>Χαναάν </vt:lpstr>
      <vt:lpstr>10 ΕΝΤΟΛΕΣ </vt:lpstr>
      <vt:lpstr>Παρουσίαση του PowerPoint</vt:lpstr>
      <vt:lpstr>Άστρο του Δαβίδ</vt:lpstr>
      <vt:lpstr>Επτάφωτος λυχνία ή ΜΕΝΟΡΑ</vt:lpstr>
      <vt:lpstr>Ιερα βιβλια</vt:lpstr>
      <vt:lpstr>ΤΟΡΑ</vt:lpstr>
      <vt:lpstr>ΤΑΛΜΟΥΔ</vt:lpstr>
      <vt:lpstr>ΕΟΡΤΕΣ ΙΟΥΔΑΙΣΜΟΥ</vt:lpstr>
      <vt:lpstr>ΤΟ ΠΑΣΧΑ (ΠΕΣΑΧ)</vt:lpstr>
      <vt:lpstr>ΠΕΝΤΗΚΟΣΤΗ ΙΟΥΔΑΙΣΜΟΥ (ΣΑΒΟΥΟΤ)</vt:lpstr>
      <vt:lpstr>ΣΚΗΝΟΠΗΓΙΑ (ΣΟΥΚΟΤ)</vt:lpstr>
      <vt:lpstr>ΠΟΥΡΙΜ</vt:lpstr>
      <vt:lpstr>ΧΑΝΟΥΚΑ</vt:lpstr>
      <vt:lpstr>ΕΞΙΛΑΣΜΟΣ</vt:lpstr>
      <vt:lpstr>ΜΠΑΡΤ ΜΙΤΣΒΑ</vt:lpstr>
      <vt:lpstr>ΣΥΝΑΓΩΓΗ</vt:lpstr>
      <vt:lpstr>Παρουσίαση του PowerPoint</vt:lpstr>
      <vt:lpstr>Εχάλ</vt:lpstr>
      <vt:lpstr>Βήμα</vt:lpstr>
      <vt:lpstr>Μίκβε</vt:lpstr>
      <vt:lpstr>Παρουσίαση του PowerPoint</vt:lpstr>
      <vt:lpstr>Ραββίνος</vt:lpstr>
      <vt:lpstr>ΝΑΟΣ ΤΟΥ ΣΟΛΟΜΩΝΤΑ</vt:lpstr>
      <vt:lpstr>Παρουσίαση του PowerPoint</vt:lpstr>
      <vt:lpstr>ΤΕΙΧΟΣ ΤΩΝ ΔΑΚΡΥΩΝ</vt:lpstr>
      <vt:lpstr>Παρουσίαση του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ΙΟΥΔΑϊΣΜΟΣ</dc:title>
  <dc:creator>ismail - [2010]</dc:creator>
  <cp:lastModifiedBy>ΙΩΑΝΝΗΣ ΜΠΑΜΠΑΤΖΙΑΝΗΣ</cp:lastModifiedBy>
  <cp:revision>41</cp:revision>
  <dcterms:created xsi:type="dcterms:W3CDTF">2022-03-24T19:37:38Z</dcterms:created>
  <dcterms:modified xsi:type="dcterms:W3CDTF">2023-11-20T16:31:29Z</dcterms:modified>
</cp:coreProperties>
</file>