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83" r:id="rId5"/>
    <p:sldId id="280" r:id="rId6"/>
    <p:sldId id="258" r:id="rId7"/>
    <p:sldId id="259" r:id="rId8"/>
    <p:sldId id="281" r:id="rId9"/>
    <p:sldId id="260" r:id="rId10"/>
    <p:sldId id="261" r:id="rId11"/>
    <p:sldId id="272" r:id="rId12"/>
    <p:sldId id="262" r:id="rId13"/>
    <p:sldId id="263" r:id="rId14"/>
    <p:sldId id="284" r:id="rId15"/>
    <p:sldId id="264" r:id="rId16"/>
    <p:sldId id="265" r:id="rId17"/>
    <p:sldId id="266" r:id="rId18"/>
    <p:sldId id="273" r:id="rId19"/>
    <p:sldId id="267" r:id="rId20"/>
    <p:sldId id="268" r:id="rId21"/>
    <p:sldId id="274" r:id="rId22"/>
    <p:sldId id="269" r:id="rId23"/>
    <p:sldId id="271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94A61F-45A3-4E6D-BEA5-E1053F5423C7}" type="datetimeFigureOut">
              <a:rPr lang="el-GR" smtClean="0"/>
              <a:t>20/11/2023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532938-5890-42F2-B15C-FCCB7902C1F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Ισλάμ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6542"/>
            <a:ext cx="3703960" cy="27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Η λέξη «Κοράνι» σημαίνει "απαγγελία" στα αραβικά. Θεωρείται από τους άραβες ο νόμος του Θεού, όπως τον αποκάλυψε ο αρχάγγελος Γαβριήλ στον Μωάμεθ.</a:t>
            </a:r>
            <a:endParaRPr lang="en-US" dirty="0"/>
          </a:p>
          <a:p>
            <a:pPr algn="just"/>
            <a:r>
              <a:rPr lang="el-GR" dirty="0"/>
              <a:t>Έχει τη θέση της απόλυτης αυθεντίας καθώς θεωρείται αλάθητο και θείο.</a:t>
            </a:r>
            <a:endParaRPr lang="en-US" dirty="0"/>
          </a:p>
          <a:p>
            <a:pPr algn="just"/>
            <a:r>
              <a:rPr lang="el-GR" dirty="0"/>
              <a:t>Το Κοράνι αποτελείται από 114 κεφάλαια που ονομάζονται σούρες δηλ. αποκαλύψεις.</a:t>
            </a:r>
          </a:p>
          <a:p>
            <a:pPr algn="just"/>
            <a:r>
              <a:rPr lang="el-GR" dirty="0"/>
              <a:t>Τα πρόσωπα που αναφέρονται στο Κοράνι και έχουν να κάνουν με τον Χριστιανισμό είναι τα εξής: Παναγία (ως Μαριάμ), Χριστός (ως προφήτης), ο αρχάγγελος Γαβριήλ και ο Άγιος Γεώργιος.</a:t>
            </a: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Κοράνι</a:t>
            </a:r>
          </a:p>
        </p:txBody>
      </p:sp>
    </p:spTree>
    <p:extLst>
      <p:ext uri="{BB962C8B-B14F-4D97-AF65-F5344CB8AC3E}">
        <p14:creationId xmlns:p14="http://schemas.microsoft.com/office/powerpoint/2010/main" val="261910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34" y="2247900"/>
            <a:ext cx="5386131" cy="3878263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85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Θεός είναι ένας, ο Αλλάχ, και ο Μωάμεθ είναι ο προφήτης του. Άλλοι προφήτες ήταν ο Μωυσής, ο Νώε, ο Αβραάμ και ο Χριστός. Ο Μωάμεθ είναι ο τελευταίος προφήτης και ο ανώτερος από όλους.</a:t>
            </a:r>
          </a:p>
          <a:p>
            <a:r>
              <a:rPr lang="el-GR" dirty="0"/>
              <a:t>Οι άγγελοι είναι δημιουργήματα του Αλλάχ και έργο τους είναι να εκτελούν τις εντολές του. Ο </a:t>
            </a:r>
            <a:r>
              <a:rPr lang="el-GR" dirty="0" err="1"/>
              <a:t>Ιμπλίς</a:t>
            </a:r>
            <a:r>
              <a:rPr lang="el-GR" dirty="0"/>
              <a:t> (ο διάβολος) εξέπεσε.</a:t>
            </a: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Βασικές διδασκαλίες του Κορανίου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40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ζωή και οι πράξεις των ανθρώπων προκαθορίζονται από τη βούληση του Αλλάχ (κισμέτ), αλλά στην τελική κρίση ο άνθρωπος ανταμείβεται ή καταδικάζεται ως υπεύθυνος για τις πράξεις του.</a:t>
            </a:r>
          </a:p>
          <a:p>
            <a:r>
              <a:rPr lang="el-GR" dirty="0"/>
              <a:t>Η ανταμοιβή για τον πιστό είναι ο παράδεισος ενώ η καταδίκη συνίσταται σε βασανιστήρια στην κόλαση. Ιδιαίτερα τονίζεται η ανταμοιβή για το θάνατο στη μάχη κατά των απίστων.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Βασικές διδασκαλίες του Κορανίου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261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CE5E7891-2561-F17E-9139-EABB9D23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>
            <a:normAutofit/>
          </a:bodyPr>
          <a:lstStyle/>
          <a:p>
            <a:r>
              <a:rPr lang="el-GR" dirty="0"/>
              <a:t>Τι είναι τα Χαντίθ;</a:t>
            </a:r>
          </a:p>
        </p:txBody>
      </p:sp>
      <p:pic>
        <p:nvPicPr>
          <p:cNvPr id="5" name="Εικόνα 4" descr="Εικόνα που περιέχει κείμενο, Δημοσίευση, εσωτερικός χώρος, τοποθέτηση ραφιών">
            <a:extLst>
              <a:ext uri="{FF2B5EF4-FFF2-40B4-BE49-F238E27FC236}">
                <a16:creationId xmlns:a16="http://schemas.microsoft.com/office/drawing/2014/main" id="{CD5C8CCE-DE4A-396A-B2F9-E3B766143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5" r="-3" b="-3"/>
          <a:stretch/>
        </p:blipFill>
        <p:spPr>
          <a:xfrm rot="240000">
            <a:off x="2183792" y="666965"/>
            <a:ext cx="4772156" cy="3598016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0594E99B-A796-A63F-1F8D-BA264825A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Τα Χαντίθ είναι οι διδασκαλίες, οι πράξεις και τα ΄λόγια του προφήτη Μωάμεθ. </a:t>
            </a:r>
            <a:endParaRPr lang="el-GR"/>
          </a:p>
          <a:p>
            <a:pPr>
              <a:lnSpc>
                <a:spcPct val="90000"/>
              </a:lnSpc>
            </a:pPr>
            <a:r>
              <a:rPr lang="el-GR" dirty="0"/>
              <a:t>Οι Ισλαμολόγοι – ιστορικοί (Σουνίτες) ισχυρίζονται πως μετά από το Κοράνι τα Χαντίθ είναι ότι πιο </a:t>
            </a:r>
            <a:r>
              <a:rPr lang="el-GR" dirty="0" err="1"/>
              <a:t>αυθεντικόι</a:t>
            </a:r>
            <a:r>
              <a:rPr lang="el-GR" dirty="0"/>
              <a:t> υπάρχει σε βιβλίο.  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87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357393" cy="345638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Τα 5 υποχρεωτικά καθήκοντα του μουσουλμάνου πιστού («πέντε στύλοι» του Ισλάμ)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8886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επανάληψη της φράσης «δεν υπάρχει άλλος Θεός παρά μόνο ο Αλλάχ και ο Μωάμεθ είναι ο προφήτης του». Πρόκειται για σύντομη ομολογία πίστης.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Πίστη</a:t>
            </a:r>
          </a:p>
        </p:txBody>
      </p:sp>
    </p:spTree>
    <p:extLst>
      <p:ext uri="{BB962C8B-B14F-4D97-AF65-F5344CB8AC3E}">
        <p14:creationId xmlns:p14="http://schemas.microsoft.com/office/powerpoint/2010/main" val="278306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καθημερινή προσευχή στρεφόμενοι προς την κατεύθυνση της Μέκκας. </a:t>
            </a:r>
          </a:p>
          <a:p>
            <a:r>
              <a:rPr lang="el-GR" dirty="0"/>
              <a:t>Οι μουσουλμάνοι προσεύχονται πέντε φορές την ημέρα:</a:t>
            </a:r>
          </a:p>
          <a:p>
            <a:r>
              <a:rPr lang="el-GR" dirty="0"/>
              <a:t>Το πρωί</a:t>
            </a:r>
          </a:p>
          <a:p>
            <a:r>
              <a:rPr lang="el-GR" dirty="0"/>
              <a:t>Το μεσημέρι</a:t>
            </a:r>
          </a:p>
          <a:p>
            <a:r>
              <a:rPr lang="el-GR" dirty="0"/>
              <a:t>Το απόγευμα</a:t>
            </a:r>
          </a:p>
          <a:p>
            <a:r>
              <a:rPr lang="el-GR" dirty="0"/>
              <a:t>Μετά τη Δύση του ηλίου</a:t>
            </a:r>
          </a:p>
          <a:p>
            <a:r>
              <a:rPr lang="el-GR" dirty="0"/>
              <a:t>Το βράδυ όταν έχει πέσει το σκοτάδι</a:t>
            </a:r>
          </a:p>
          <a:p>
            <a:r>
              <a:rPr lang="el-GR" dirty="0"/>
              <a:t>Πριν την προσευχή επιβάλλεται τελετουργικό πλύσιμο του προσώπου, των χεριών και των ποδιών με νερό ή άμμο. Μέρα αφιερωμένη στην προσευχή είναι η Παρασκευή, όπου οι πιστοί συγκεντρώνονται στο τζαμί.</a:t>
            </a: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Η καθημερινή προσευχή στρεφόμενοι προς την κατεύθυνση της Μέκκας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15873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9" y="2247900"/>
            <a:ext cx="6878962" cy="3878263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67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ελεημοσύνη των φτωχών (</a:t>
            </a:r>
            <a:r>
              <a:rPr lang="el-GR" dirty="0" err="1"/>
              <a:t>zakat</a:t>
            </a:r>
            <a:r>
              <a:rPr lang="el-GR" dirty="0"/>
              <a:t>). Θεωρείται καθήκον κάθε μουσουλμάνου να δίνει ελεημοσύνη σε χρήμα ή σε είδος, αν και σήμερα το </a:t>
            </a:r>
            <a:r>
              <a:rPr lang="el-GR" dirty="0" err="1"/>
              <a:t>zakat</a:t>
            </a:r>
            <a:r>
              <a:rPr lang="el-GR" dirty="0"/>
              <a:t> έχει τη μορφή εθελοντικής προσφοράς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ελεημοσύνη των φτωχών (</a:t>
            </a:r>
            <a:r>
              <a:rPr lang="el-GR" b="1" dirty="0" err="1"/>
              <a:t>zakat</a:t>
            </a:r>
            <a:r>
              <a:rPr lang="el-GR" b="1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7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Ισλάμ είναι η θρησκεία της υποταγής στο θέλημα του Θεού, όπως αυτό αποκαλύφθηκε στον προφήτη Μωάμεθ. Αριθμεί εκατομμύρια πιστούς στον  τον κόσμο.</a:t>
            </a:r>
          </a:p>
          <a:p>
            <a:pPr algn="just"/>
            <a:r>
              <a:rPr lang="el-GR" dirty="0"/>
              <a:t>Οι πιστοί του Ισλάμ χωρίζονται σε δυο μεγάλες κατηγορίες: τους σουνίτες 90% και τους σιίτες 10%.</a:t>
            </a:r>
          </a:p>
          <a:p>
            <a:pPr algn="just"/>
            <a:r>
              <a:rPr lang="el-GR" dirty="0"/>
              <a:t>Οι Σουνίτες εξέλεξαν ως χαλίφη τον Αμπού </a:t>
            </a:r>
            <a:r>
              <a:rPr lang="el-GR" dirty="0" err="1"/>
              <a:t>Μπάκρ</a:t>
            </a:r>
            <a:r>
              <a:rPr lang="el-GR" dirty="0"/>
              <a:t>, έναν από τους πρώτους πιστούς στον προφήτη Μωάμεθ.</a:t>
            </a:r>
          </a:p>
          <a:p>
            <a:pPr algn="just"/>
            <a:r>
              <a:rPr lang="el-GR" dirty="0"/>
              <a:t>Οι Σιίτες ακολούθησαν τον Αλή που ήταν ξάδελφος του Μωάμεθ και σύζυγος της κόρης του </a:t>
            </a:r>
            <a:r>
              <a:rPr lang="el-GR" dirty="0" err="1"/>
              <a:t>Φατιμά</a:t>
            </a:r>
            <a:r>
              <a:rPr lang="el-GR" dirty="0"/>
              <a:t>.  </a:t>
            </a:r>
          </a:p>
          <a:p>
            <a:pPr algn="just"/>
            <a:r>
              <a:rPr lang="el-GR" dirty="0"/>
              <a:t>Στο Ομάν είναι Ιμπαντίτες (Ιμπαντισμός).</a:t>
            </a:r>
          </a:p>
          <a:p>
            <a:pPr algn="just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Ισλάμ σημαίνει υποταγή στο Θεό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188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Όλοι οι μουσουλμάνοι άνω των δέκα ετών τηρούν τη νηστεία του </a:t>
            </a:r>
            <a:r>
              <a:rPr lang="el-GR" dirty="0" err="1"/>
              <a:t>Ραμαζανιού</a:t>
            </a:r>
            <a:r>
              <a:rPr lang="el-GR" dirty="0"/>
              <a:t>, η οποία γίνεται τον 9ο μήνα (</a:t>
            </a:r>
            <a:r>
              <a:rPr lang="el-GR" dirty="0" err="1"/>
              <a:t>Ramadan</a:t>
            </a:r>
            <a:r>
              <a:rPr lang="el-GR" dirty="0"/>
              <a:t>) του σεληνιακού ημερολογίου. </a:t>
            </a:r>
          </a:p>
          <a:p>
            <a:r>
              <a:rPr lang="el-GR" dirty="0"/>
              <a:t>Διαρκεί 29-30 ημέρες το χρόνο</a:t>
            </a:r>
          </a:p>
          <a:p>
            <a:r>
              <a:rPr lang="el-GR" dirty="0"/>
              <a:t>Απαγορεύεται η λήψη τροφής (ειδικά του χοιρινού) ακόμα και νερού, η όσφρηση αρωμάτων, το κάπνισμα κτλ.</a:t>
            </a:r>
          </a:p>
          <a:p>
            <a:r>
              <a:rPr lang="el-GR" dirty="0"/>
              <a:t>Από την Ανατολή έως την Δύση του ήλιου.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νηστεία</a:t>
            </a:r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670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14" y="2247900"/>
            <a:ext cx="6463771" cy="3878263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601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Ιερή αποδημία ή προσκύνημα (</a:t>
            </a:r>
            <a:r>
              <a:rPr lang="el-GR" dirty="0" err="1"/>
              <a:t>Χατζ</a:t>
            </a:r>
            <a:r>
              <a:rPr lang="el-GR" dirty="0"/>
              <a:t>) στα ιερά μνημεία της Μέκκας. Ο πιστός πρέπει τουλάχιστον μια φορά στη ζωή του να πραγματοποιήσει αυτό το ταξίδι.</a:t>
            </a:r>
          </a:p>
          <a:p>
            <a:r>
              <a:rPr lang="el-GR" dirty="0"/>
              <a:t>Ο ιερός χώρος της </a:t>
            </a:r>
            <a:r>
              <a:rPr lang="el-GR" dirty="0" err="1"/>
              <a:t>Καάμπα</a:t>
            </a:r>
            <a:r>
              <a:rPr lang="el-GR" dirty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Η Ιερή αποδημία ή προσκύνημα (</a:t>
            </a:r>
            <a:r>
              <a:rPr lang="el-GR" sz="3600" b="1" dirty="0" err="1"/>
              <a:t>Χατζ</a:t>
            </a:r>
            <a:r>
              <a:rPr lang="el-GR" sz="3600" b="1" dirty="0"/>
              <a:t>) στα ιερά μνημεία της Μέκκας</a:t>
            </a:r>
            <a:endParaRPr lang="el-GR" sz="3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6152232" cy="25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Απαγορεύεται η κατανάλωση χοιρινού και αλκοόλ καθώς και τα τυχερά παιχνίδια.</a:t>
            </a:r>
          </a:p>
          <a:p>
            <a:r>
              <a:rPr lang="el-GR" dirty="0"/>
              <a:t>Συνηθίζεται η περιτομή στα αγόρια και στα κορίτσια (κυρίως Αφρική).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Επιτρέπεται η πολυγαμία στους άνδρες (μέχρι και τέσσερις συζύγους).</a:t>
            </a:r>
          </a:p>
          <a:p>
            <a:r>
              <a:rPr lang="el-GR" dirty="0"/>
              <a:t>Οι γυναίκες οφείλουν να καλύπτουν την κεφαλή, το πρόσωπο, έως και τα χέρια και τους αστραγάλους καθώς θεωρούνται «απόκρυφα σημεία» (μαντίλα-τσαντόρ-</a:t>
            </a:r>
            <a:r>
              <a:rPr lang="el-GR" dirty="0" err="1"/>
              <a:t>μπούργκ</a:t>
            </a:r>
            <a:r>
              <a:rPr lang="el-GR" dirty="0"/>
              <a:t>α).</a:t>
            </a: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Άλλες υποχρεώσεις των μουσουλμάνων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140968"/>
            <a:ext cx="3238500" cy="1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0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77306"/>
            <a:ext cx="5715000" cy="321945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79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Το Τζαμί είναι ο τρόπος λατρείας των Μουσουλμάνων.</a:t>
            </a:r>
          </a:p>
          <a:p>
            <a:r>
              <a:rPr lang="el-GR" dirty="0">
                <a:solidFill>
                  <a:schemeClr val="tx1"/>
                </a:solidFill>
              </a:rPr>
              <a:t> Όλα τα τζαμιά είναι προσανατολισμένα προς την </a:t>
            </a:r>
            <a:r>
              <a:rPr lang="el-GR" dirty="0" err="1">
                <a:solidFill>
                  <a:schemeClr val="tx1"/>
                </a:solidFill>
              </a:rPr>
              <a:t>Κάαμπα</a:t>
            </a:r>
            <a:r>
              <a:rPr lang="el-GR" dirty="0">
                <a:solidFill>
                  <a:schemeClr val="tx1"/>
                </a:solidFill>
              </a:rPr>
              <a:t> της Μέκκας.</a:t>
            </a:r>
          </a:p>
          <a:p>
            <a:r>
              <a:rPr lang="el-GR" dirty="0">
                <a:solidFill>
                  <a:schemeClr val="tx1"/>
                </a:solidFill>
              </a:rPr>
              <a:t>Από το τζαμί γίνεται πρόσκληση (</a:t>
            </a:r>
            <a:r>
              <a:rPr lang="el-GR" i="1" dirty="0" err="1">
                <a:solidFill>
                  <a:schemeClr val="tx1"/>
                </a:solidFill>
              </a:rPr>
              <a:t>αντάν</a:t>
            </a:r>
            <a:r>
              <a:rPr lang="el-GR" dirty="0">
                <a:solidFill>
                  <a:schemeClr val="tx1"/>
                </a:solidFill>
              </a:rPr>
              <a:t>) πέντε φορές την ημέρα, για να υπενθυμίσει στους πιστούς ότι έφτασε η ώρα της προσευχής.</a:t>
            </a:r>
          </a:p>
          <a:p>
            <a:r>
              <a:rPr lang="el-GR" dirty="0">
                <a:solidFill>
                  <a:schemeClr val="tx1"/>
                </a:solidFill>
              </a:rPr>
              <a:t>Μέσα στο Τζαμί δεν υπάρχουν αγιογραφίες ούτε αγάλματα (απαγορεύονται στο Ισλάμ) και </a:t>
            </a:r>
            <a:r>
              <a:rPr lang="el-GR" dirty="0" err="1">
                <a:solidFill>
                  <a:schemeClr val="tx1"/>
                </a:solidFill>
              </a:rPr>
              <a:t>αντ΄</a:t>
            </a:r>
            <a:r>
              <a:rPr lang="el-GR" dirty="0">
                <a:solidFill>
                  <a:schemeClr val="tx1"/>
                </a:solidFill>
              </a:rPr>
              <a:t> αυτών φέρονται σε περικαλλή πλαίσια ρήσεις από το Κοράνι. </a:t>
            </a:r>
          </a:p>
          <a:p>
            <a:r>
              <a:rPr lang="el-GR" dirty="0">
                <a:solidFill>
                  <a:schemeClr val="tx1"/>
                </a:solidFill>
              </a:rPr>
              <a:t>Επίσης μέσα σε κάθε τζαμί ξεχωρίζουν το "</a:t>
            </a:r>
            <a:r>
              <a:rPr lang="el-GR" dirty="0" err="1">
                <a:solidFill>
                  <a:schemeClr val="tx1"/>
                </a:solidFill>
              </a:rPr>
              <a:t>μιχράμπ</a:t>
            </a:r>
            <a:r>
              <a:rPr lang="el-GR" dirty="0">
                <a:solidFill>
                  <a:schemeClr val="tx1"/>
                </a:solidFill>
              </a:rPr>
              <a:t>", είδος ιερού που βρίσκεται επί έδρας λεγόμενης "</a:t>
            </a:r>
            <a:r>
              <a:rPr lang="el-GR" dirty="0" err="1">
                <a:solidFill>
                  <a:schemeClr val="tx1"/>
                </a:solidFill>
              </a:rPr>
              <a:t>μινμπάρ</a:t>
            </a:r>
            <a:r>
              <a:rPr lang="el-GR" dirty="0">
                <a:solidFill>
                  <a:schemeClr val="tx1"/>
                </a:solidFill>
              </a:rPr>
              <a:t>", τύπου άμβωνα ή δεσποτικού που στέκεται ο Ιμάμης.</a:t>
            </a:r>
          </a:p>
          <a:p>
            <a:r>
              <a:rPr lang="el-GR" dirty="0"/>
              <a:t>Χαρακτηριστικό του κάθε τζαμιού αποτελεί ο μιναρές.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Τζαμί</a:t>
            </a:r>
          </a:p>
        </p:txBody>
      </p:sp>
    </p:spTree>
    <p:extLst>
      <p:ext uri="{BB962C8B-B14F-4D97-AF65-F5344CB8AC3E}">
        <p14:creationId xmlns:p14="http://schemas.microsoft.com/office/powerpoint/2010/main" val="156801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589660" cy="3878263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72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4259846" cy="2254399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4" y="2276872"/>
            <a:ext cx="2719928" cy="44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EEE0917-2550-AE95-E32A-A4771ED5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 τον όρο </a:t>
            </a:r>
            <a:r>
              <a:rPr lang="el-GR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Σούφι</a:t>
            </a:r>
            <a:r>
              <a:rPr lang="el-G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εννοούμε εκείνες τις πρώτες ασκητικές κοινότητες του 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</a:rPr>
              <a:t>Ισλάμ,</a:t>
            </a:r>
            <a:r>
              <a:rPr lang="el-G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οι οποίες εγκατέλειψαν τα εγκόσμια, πρεσβεύοντας ότι το ανθρώπινο πεπρωμένο εξαρτάται από την ανεξιχνίαστη θέληση του Θεού. </a:t>
            </a:r>
          </a:p>
          <a:p>
            <a:pPr algn="just"/>
            <a:r>
              <a:rPr lang="el-G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Σε αυτές τις κοινότητες επικράτησε αρχικά το ασκητικό στοιχείο του 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</a:rPr>
              <a:t>μυστικισμού.</a:t>
            </a:r>
          </a:p>
          <a:p>
            <a:pPr algn="just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</a:rPr>
              <a:t>Αντλεί στοιχεία Νεοπλατωνικά, Βουδιστικά(Νιρβάνα), Χριστιανικά(Ασκητές) και από τον Γνωστικισμό.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FED0DC6-A4D0-CF3D-68F7-8A3A905B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Σουφισμός-Σούφι.</a:t>
            </a:r>
          </a:p>
        </p:txBody>
      </p:sp>
    </p:spTree>
    <p:extLst>
      <p:ext uri="{BB962C8B-B14F-4D97-AF65-F5344CB8AC3E}">
        <p14:creationId xmlns:p14="http://schemas.microsoft.com/office/powerpoint/2010/main" val="387914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74831C4-1CF5-8E39-0C2B-005A3F876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ένα σουφικό τάγμα. </a:t>
            </a:r>
          </a:p>
          <a:p>
            <a:r>
              <a:rPr lang="el-GR" dirty="0"/>
              <a:t>Μια ασκητική – μοναχική κοινότητα.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921D917-329F-11B7-50B2-8BE30C8A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Δερβίσιδες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C5A9517-C7F4-4701-3248-B9F9B4D29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71" y="3351946"/>
            <a:ext cx="4762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πράσινο σουνίτες – Το μωβ σιίτες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08920"/>
            <a:ext cx="785975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Η </a:t>
            </a:r>
            <a:r>
              <a:rPr lang="el-GR" dirty="0" err="1"/>
              <a:t>προϊσλαμική</a:t>
            </a:r>
            <a:r>
              <a:rPr lang="el-GR" dirty="0"/>
              <a:t> θρησκεία των Αράβων ήταν ένας συνδυασμός ανιμισμού και πολυθεϊσμού.</a:t>
            </a:r>
            <a:endParaRPr lang="en-US" dirty="0"/>
          </a:p>
          <a:p>
            <a:pPr algn="just"/>
            <a:r>
              <a:rPr lang="el-GR" dirty="0"/>
              <a:t>Υπήρχε πληθώρα ειδώλων.</a:t>
            </a:r>
            <a:endParaRPr lang="en-US" dirty="0"/>
          </a:p>
          <a:p>
            <a:pPr algn="just"/>
            <a:r>
              <a:rPr lang="el-GR" dirty="0"/>
              <a:t>Διαδεδομένη ήταν η λατρεία των λίθων που πίστευαν ότι έκρυβαν μυστική δύναμη που μεταδιδόταν στον πιστό με την επαφή. </a:t>
            </a:r>
            <a:endParaRPr lang="en-US" dirty="0"/>
          </a:p>
          <a:p>
            <a:pPr algn="just"/>
            <a:r>
              <a:rPr lang="el-GR" dirty="0"/>
              <a:t>Σημαντικό ιερό στο οποίο γίνονταν ετήσια προσκυνήματα ήταν η </a:t>
            </a:r>
            <a:r>
              <a:rPr lang="el-GR" dirty="0" err="1"/>
              <a:t>Καάμπα</a:t>
            </a:r>
            <a:r>
              <a:rPr lang="el-GR" dirty="0"/>
              <a:t> στη Μέκκα, ένα μεγάλο οικοδόμημα κυβικού σχήματος, χτισμένο πάνω τέτοιους λίθους.</a:t>
            </a:r>
            <a:br>
              <a:rPr lang="el-GR" dirty="0"/>
            </a:b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err="1"/>
              <a:t>προϊσλαμική</a:t>
            </a:r>
            <a:r>
              <a:rPr lang="el-GR" b="1" dirty="0"/>
              <a:t> θρησκεία στην Αραβία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23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Ο Μωάμεθ γεννήθηκε το 570 </a:t>
            </a:r>
            <a:r>
              <a:rPr lang="el-GR" dirty="0" err="1"/>
              <a:t>μ.Χ</a:t>
            </a:r>
            <a:r>
              <a:rPr lang="el-GR" dirty="0"/>
              <a:t>. Εργάστηκε στα καραβάνια της πλούσιας χήρας </a:t>
            </a:r>
            <a:r>
              <a:rPr lang="el-GR" dirty="0" err="1"/>
              <a:t>Χαντίτζα</a:t>
            </a:r>
            <a:r>
              <a:rPr lang="el-GR" dirty="0"/>
              <a:t> με την οποία αργότερα παντρεύτηκε. </a:t>
            </a:r>
            <a:endParaRPr lang="en-US" dirty="0"/>
          </a:p>
          <a:p>
            <a:pPr algn="just"/>
            <a:r>
              <a:rPr lang="el-GR" dirty="0"/>
              <a:t>Ο ίδιος είχε έντονα θρησκευτική φύση. Στα ταξίδια του γνώρισε πολλούς Ιουδαίους και Χριστιανούς (μονοθεϊστικές θρησκείες).</a:t>
            </a:r>
            <a:endParaRPr lang="en-US" dirty="0"/>
          </a:p>
          <a:p>
            <a:pPr algn="just"/>
            <a:r>
              <a:rPr lang="el-GR" dirty="0"/>
              <a:t> Ο ίδιος ήταν αγράμματος. Δεν μπορούσε να διαβάσει την Αγία Γραφή, είχε όμως πολλές επαφές με χριστιανούς και εβραίους. Οραματίστηκε έναν ισχυρό μονοθεϊστικό αραβικό κόσμο.</a:t>
            </a:r>
            <a:endParaRPr lang="en-US" dirty="0"/>
          </a:p>
          <a:p>
            <a:pPr algn="just"/>
            <a:r>
              <a:rPr lang="el-GR" dirty="0"/>
              <a:t>Το 610 άρχισε να έχει οράματα και "άμεση" επικοινωνία με τον θεό, (άγγελος Γαβριήλ) ο οποίος του υπαγόρευε το Κοράνι.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 </a:t>
            </a:r>
            <a:r>
              <a:rPr lang="el-GR" b="1" dirty="0"/>
              <a:t>Μωάμεθ: ο προφήτης των Αράβων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7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799E237-0ED1-ED8E-CA62-AB2F9152A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1" y="2247900"/>
            <a:ext cx="5210917" cy="3878263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C104EFD-D6CB-0498-A61F-C0604A6A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Αποκάλυψη του Γαβριήλ στον Μωάμεθ</a:t>
            </a:r>
          </a:p>
        </p:txBody>
      </p:sp>
    </p:spTree>
    <p:extLst>
      <p:ext uri="{BB962C8B-B14F-4D97-AF65-F5344CB8AC3E}">
        <p14:creationId xmlns:p14="http://schemas.microsoft.com/office/powerpoint/2010/main" val="100101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Το πολυθεϊστικό περιβάλλον στο οποίο απευθυνόταν δεν μπορούσε να δεχθεί τον μονοθεϊσμό και τον αντιμετώπισε εχθρικά.</a:t>
            </a:r>
            <a:endParaRPr lang="en-US" dirty="0"/>
          </a:p>
          <a:p>
            <a:pPr algn="just"/>
            <a:r>
              <a:rPr lang="el-GR" dirty="0"/>
              <a:t>Το 622 μ. Χ. μετέβη από τη Μέκκα στη Μεδίνα. Το γεγονός αυτό ονομάστηκε Εγίρα και καθιερώθηκε αργότερα ως η αρχή της μουσουλμανικής χρονολογίας.</a:t>
            </a:r>
            <a:endParaRPr lang="en-US" dirty="0"/>
          </a:p>
          <a:p>
            <a:pPr algn="just"/>
            <a:r>
              <a:rPr lang="el-GR" dirty="0"/>
              <a:t>Στη Μεδίνα η διδασκαλία του βρήκε απήχηση. Κατήργησε την ειδωλολατρία και όταν απέκτησε αρκετή δύναμη επιτέθηκε εναντίον της Μέκκας και την κυρίευσε το 630 μ. Χ. Πέθανε το 632 μ. Χ.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Μωάμεθ: ο προφήτης των Αράβων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41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</TotalTime>
  <Words>1162</Words>
  <Application>Microsoft Office PowerPoint</Application>
  <PresentationFormat>Προβολή στην οθόνη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Times New Roman</vt:lpstr>
      <vt:lpstr>Wingdings</vt:lpstr>
      <vt:lpstr>Εξώφυλλο</vt:lpstr>
      <vt:lpstr>Το Ισλάμ</vt:lpstr>
      <vt:lpstr>Ισλάμ σημαίνει υποταγή στο Θεό</vt:lpstr>
      <vt:lpstr>Σουφισμός-Σούφι.</vt:lpstr>
      <vt:lpstr>Δερβίσιδες</vt:lpstr>
      <vt:lpstr>Παρουσίαση του PowerPoint</vt:lpstr>
      <vt:lpstr>Η προϊσλαμική θρησκεία στην Αραβία</vt:lpstr>
      <vt:lpstr> Μωάμεθ: ο προφήτης των Αράβων</vt:lpstr>
      <vt:lpstr>Αποκάλυψη του Γαβριήλ στον Μωάμεθ</vt:lpstr>
      <vt:lpstr>Μωάμεθ: ο προφήτης των Αράβων</vt:lpstr>
      <vt:lpstr>Το Κοράνι</vt:lpstr>
      <vt:lpstr>Παρουσίαση του PowerPoint</vt:lpstr>
      <vt:lpstr>Βασικές διδασκαλίες του Κορανίου</vt:lpstr>
      <vt:lpstr>Βασικές διδασκαλίες του Κορανίου</vt:lpstr>
      <vt:lpstr>Τι είναι τα Χαντίθ;</vt:lpstr>
      <vt:lpstr>Τα 5 υποχρεωτικά καθήκοντα του μουσουλμάνου πιστού («πέντε στύλοι» του Ισλάμ)</vt:lpstr>
      <vt:lpstr>Πίστη</vt:lpstr>
      <vt:lpstr>Η καθημερινή προσευχή στρεφόμενοι προς την κατεύθυνση της Μέκκας</vt:lpstr>
      <vt:lpstr>Παρουσίαση του PowerPoint</vt:lpstr>
      <vt:lpstr>Η ελεημοσύνη των φτωχών (zakat)</vt:lpstr>
      <vt:lpstr>Η νηστεία </vt:lpstr>
      <vt:lpstr>Παρουσίαση του PowerPoint</vt:lpstr>
      <vt:lpstr>Η Ιερή αποδημία ή προσκύνημα (Χατζ) στα ιερά μνημεία της Μέκκας</vt:lpstr>
      <vt:lpstr>Άλλες υποχρεώσεις των μουσουλμάνων</vt:lpstr>
      <vt:lpstr>Παρουσίαση του PowerPoint</vt:lpstr>
      <vt:lpstr>Τζαμί</vt:lpstr>
      <vt:lpstr>Παρουσίαση του PowerPoint</vt:lpstr>
      <vt:lpstr>Παρουσίαση του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Ισλάμ</dc:title>
  <dc:creator>ismail - [2010]</dc:creator>
  <cp:lastModifiedBy>ΙΩΑΝΝΗΣ ΜΠΑΜΠΑΤΖΙΑΝΗΣ</cp:lastModifiedBy>
  <cp:revision>38</cp:revision>
  <dcterms:created xsi:type="dcterms:W3CDTF">2022-03-24T18:45:44Z</dcterms:created>
  <dcterms:modified xsi:type="dcterms:W3CDTF">2023-11-20T16:20:52Z</dcterms:modified>
</cp:coreProperties>
</file>