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65" r:id="rId4"/>
    <p:sldId id="284" r:id="rId5"/>
    <p:sldId id="257" r:id="rId6"/>
    <p:sldId id="274" r:id="rId7"/>
    <p:sldId id="279" r:id="rId8"/>
    <p:sldId id="288" r:id="rId9"/>
    <p:sldId id="289" r:id="rId10"/>
    <p:sldId id="290" r:id="rId11"/>
    <p:sldId id="258" r:id="rId12"/>
    <p:sldId id="282" r:id="rId13"/>
    <p:sldId id="286" r:id="rId14"/>
    <p:sldId id="283" r:id="rId15"/>
    <p:sldId id="287" r:id="rId16"/>
    <p:sldId id="266" r:id="rId17"/>
    <p:sldId id="259" r:id="rId18"/>
    <p:sldId id="267" r:id="rId19"/>
    <p:sldId id="260" r:id="rId20"/>
    <p:sldId id="261" r:id="rId21"/>
    <p:sldId id="268" r:id="rId22"/>
    <p:sldId id="262" r:id="rId23"/>
    <p:sldId id="263" r:id="rId24"/>
    <p:sldId id="285"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82"/>
      </p:cViewPr>
      <p:guideLst>
        <p:guide orient="horz" pos="2160"/>
        <p:guide pos="2880"/>
      </p:guideLst>
    </p:cSldViewPr>
  </p:slideViewPr>
  <p:notesTextViewPr>
    <p:cViewPr>
      <p:scale>
        <a:sx n="100" d="100"/>
        <a:sy n="100" d="100"/>
      </p:scale>
      <p:origin x="0" y="-3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C1626-1BE6-45B3-9863-2A352DFCB895}" type="datetimeFigureOut">
              <a:rPr lang="el-GR" smtClean="0"/>
              <a:t>20/11/2022</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70114-A19F-49A1-B2B7-93E65001921F}" type="slidenum">
              <a:rPr lang="el-GR" smtClean="0"/>
              <a:t>‹#›</a:t>
            </a:fld>
            <a:endParaRPr lang="el-GR"/>
          </a:p>
        </p:txBody>
      </p:sp>
    </p:spTree>
    <p:extLst>
      <p:ext uri="{BB962C8B-B14F-4D97-AF65-F5344CB8AC3E}">
        <p14:creationId xmlns:p14="http://schemas.microsoft.com/office/powerpoint/2010/main" val="153357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 σύγχρονη εποχή έχουμε σε μεγάλη κλίμακα</a:t>
            </a:r>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3</a:t>
            </a:fld>
            <a:endParaRPr lang="el-GR"/>
          </a:p>
        </p:txBody>
      </p:sp>
    </p:spTree>
    <p:extLst>
      <p:ext uri="{BB962C8B-B14F-4D97-AF65-F5344CB8AC3E}">
        <p14:creationId xmlns:p14="http://schemas.microsoft.com/office/powerpoint/2010/main" val="409999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Η απελευθερωτική  σημασία της γλώσσας. Διαμόρφωση του κόσμου του «άλλου» μέσω της γλώσσας. Απελευθερωτικό όραμα της κοινωνίας</a:t>
            </a:r>
            <a:r>
              <a:rPr lang="en-US" sz="1200" dirty="0"/>
              <a:t>.</a:t>
            </a:r>
          </a:p>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22</a:t>
            </a:fld>
            <a:endParaRPr lang="el-GR"/>
          </a:p>
        </p:txBody>
      </p:sp>
    </p:spTree>
    <p:extLst>
      <p:ext uri="{BB962C8B-B14F-4D97-AF65-F5344CB8AC3E}">
        <p14:creationId xmlns:p14="http://schemas.microsoft.com/office/powerpoint/2010/main" val="245732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-Προσφορά ευκαιριών για επικοινωνία μεταξύ των μαθητών.</a:t>
            </a:r>
          </a:p>
          <a:p>
            <a:r>
              <a:rPr lang="el-GR" dirty="0"/>
              <a:t>-Οι μαθητές και οι γονείς τους δεν πρέπει να βιώνουν τη διάκριση και τον αποκλεισμό.</a:t>
            </a:r>
          </a:p>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23</a:t>
            </a:fld>
            <a:endParaRPr lang="el-GR"/>
          </a:p>
        </p:txBody>
      </p:sp>
    </p:spTree>
    <p:extLst>
      <p:ext uri="{BB962C8B-B14F-4D97-AF65-F5344CB8AC3E}">
        <p14:creationId xmlns:p14="http://schemas.microsoft.com/office/powerpoint/2010/main" val="141047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Δημιουργουνται</a:t>
            </a:r>
            <a:r>
              <a:rPr lang="el-GR" dirty="0"/>
              <a:t> από όλα τα προαναφερόμενα πολλά προβλήματα, όπως</a:t>
            </a:r>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4</a:t>
            </a:fld>
            <a:endParaRPr lang="el-GR"/>
          </a:p>
        </p:txBody>
      </p:sp>
    </p:spTree>
    <p:extLst>
      <p:ext uri="{BB962C8B-B14F-4D97-AF65-F5344CB8AC3E}">
        <p14:creationId xmlns:p14="http://schemas.microsoft.com/office/powerpoint/2010/main" val="167371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el-GR" sz="1200" dirty="0">
                <a:latin typeface="Comic Sans MS" panose="030F0702030302020204" pitchFamily="66" charset="0"/>
                <a:ea typeface="MS PGothic" pitchFamily="34" charset="-128"/>
              </a:rPr>
              <a:t>Το στερεότυπο βασίζεται πάνω στην άγνοια. Για το λόγο αυτό προκύπτουν και οι υπερβολές, οι οποίες αποτελούν χαρακτηριστικό στοιχείο των στερεοτύπων. </a:t>
            </a:r>
            <a:endParaRPr lang="el-GR" sz="1200" u="sng" dirty="0">
              <a:latin typeface="Comic Sans MS" panose="030F0702030302020204" pitchFamily="66" charset="0"/>
            </a:endParaRPr>
          </a:p>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5</a:t>
            </a:fld>
            <a:endParaRPr lang="el-GR"/>
          </a:p>
        </p:txBody>
      </p:sp>
    </p:spTree>
    <p:extLst>
      <p:ext uri="{BB962C8B-B14F-4D97-AF65-F5344CB8AC3E}">
        <p14:creationId xmlns:p14="http://schemas.microsoft.com/office/powerpoint/2010/main" val="27914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Comic Sans MS" panose="030F0702030302020204" pitchFamily="66" charset="0"/>
              </a:rPr>
              <a:t>Με τον όρο «στάσεις» εννοείται το σύνολο των υποκειμενικών  - σταθερών αντιλήψεων, των πεποιθήσεων, των συναισθημάτων, των προτιμήσεων και των φόβων για ανθρώπους, καταστάσεις, γεγονότα και κοινωνικά φαινόμενα.</a:t>
            </a:r>
          </a:p>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7</a:t>
            </a:fld>
            <a:endParaRPr lang="el-GR"/>
          </a:p>
        </p:txBody>
      </p:sp>
    </p:spTree>
    <p:extLst>
      <p:ext uri="{BB962C8B-B14F-4D97-AF65-F5344CB8AC3E}">
        <p14:creationId xmlns:p14="http://schemas.microsoft.com/office/powerpoint/2010/main" val="167684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1. Συνεπώς, το τίμημα που πληρώνει ένας άνθρωπος για τις προκαταλήψεις του είναι κυρίως ένας αυτοπεριορισμός σε πολλούς τομείς της ζωής. Με την παραπάνω έννοια οι προκαταλήψεις αποτελούν προσωπικό πρόβλημα  του φορέα τους.</a:t>
            </a:r>
          </a:p>
          <a:p>
            <a:r>
              <a:rPr lang="el-GR" sz="1200" dirty="0"/>
              <a:t>2.Μπορεί να παρεμποδίσουν τη συνεργασία μας με έναν ενδιαφέροντα και σημαντικό συνάδελφο, τη δημιουργία μιας σχέσης με ένα άτομο με το οποίο θα ταιριάζαμε, την απόλαυση μιας καλλιτεχνικής εκδήλωσης, τη σύναψη κοινωνικών συμμαχιών με ανθρώπους κοινών αντιλήψεων κ.λπ.</a:t>
            </a:r>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8</a:t>
            </a:fld>
            <a:endParaRPr lang="el-GR"/>
          </a:p>
        </p:txBody>
      </p:sp>
    </p:spTree>
    <p:extLst>
      <p:ext uri="{BB962C8B-B14F-4D97-AF65-F5344CB8AC3E}">
        <p14:creationId xmlns:p14="http://schemas.microsoft.com/office/powerpoint/2010/main" val="191671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10</a:t>
            </a:fld>
            <a:endParaRPr lang="el-GR"/>
          </a:p>
        </p:txBody>
      </p:sp>
    </p:spTree>
    <p:extLst>
      <p:ext uri="{BB962C8B-B14F-4D97-AF65-F5344CB8AC3E}">
        <p14:creationId xmlns:p14="http://schemas.microsoft.com/office/powerpoint/2010/main" val="335853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Συχνές μετακινήσεις και επαφή με το διαφορετικό. Έχουν ωστόσο μια έντονη κοινωνική οργάνωση που τους βοηθά να επιβιώνουν μέσα στις μεταβολές.</a:t>
            </a:r>
          </a:p>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11</a:t>
            </a:fld>
            <a:endParaRPr lang="el-GR"/>
          </a:p>
        </p:txBody>
      </p:sp>
    </p:spTree>
    <p:extLst>
      <p:ext uri="{BB962C8B-B14F-4D97-AF65-F5344CB8AC3E}">
        <p14:creationId xmlns:p14="http://schemas.microsoft.com/office/powerpoint/2010/main" val="411439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a:t>Υπάρχουν διαφορές οι οποίες πρέπει να αντιμετωπίζονται με εποικοδομητικό τρόπο. </a:t>
            </a:r>
          </a:p>
          <a:p>
            <a:r>
              <a:rPr lang="el-GR" sz="1200" dirty="0"/>
              <a:t>Ανταλλαγή ρόλων, </a:t>
            </a:r>
            <a:r>
              <a:rPr lang="el-GR" sz="1200" dirty="0" err="1"/>
              <a:t>ενσυναίσθηση</a:t>
            </a:r>
            <a:r>
              <a:rPr lang="el-GR" sz="1200" dirty="0"/>
              <a:t>.</a:t>
            </a:r>
          </a:p>
          <a:p>
            <a:endParaRPr lang="el-GR" sz="1200" dirty="0"/>
          </a:p>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13</a:t>
            </a:fld>
            <a:endParaRPr lang="el-GR"/>
          </a:p>
        </p:txBody>
      </p:sp>
    </p:spTree>
    <p:extLst>
      <p:ext uri="{BB962C8B-B14F-4D97-AF65-F5344CB8AC3E}">
        <p14:creationId xmlns:p14="http://schemas.microsoft.com/office/powerpoint/2010/main" val="311885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342900" indent="-342900" algn="just">
              <a:buFont typeface="Wingdings"/>
              <a:buChar char="L"/>
            </a:pPr>
            <a:r>
              <a:rPr lang="el-GR" dirty="0"/>
              <a:t>Το κράτος και το σχολείο προσπαθεί να γεφυρώσει αυτές τις διάφορες με διάφορους τρόπους. </a:t>
            </a:r>
            <a:r>
              <a:rPr lang="el-GR" sz="1200" dirty="0">
                <a:solidFill>
                  <a:srgbClr val="FF0000"/>
                </a:solidFill>
                <a:latin typeface="Times New Roman" pitchFamily="18" charset="0"/>
                <a:cs typeface="Times New Roman" pitchFamily="18" charset="0"/>
              </a:rPr>
              <a:t>Το σχολείο είναι το αμόνι στο οποίο </a:t>
            </a:r>
            <a:r>
              <a:rPr lang="en-US" sz="1200" dirty="0">
                <a:solidFill>
                  <a:srgbClr val="FF0000"/>
                </a:solidFill>
                <a:latin typeface="Times New Roman" pitchFamily="18" charset="0"/>
                <a:cs typeface="Times New Roman" pitchFamily="18" charset="0"/>
              </a:rPr>
              <a:t> </a:t>
            </a:r>
            <a:r>
              <a:rPr lang="el-GR" sz="1200" dirty="0">
                <a:solidFill>
                  <a:srgbClr val="FF0000"/>
                </a:solidFill>
                <a:latin typeface="Times New Roman" pitchFamily="18" charset="0"/>
                <a:cs typeface="Times New Roman" pitchFamily="18" charset="0"/>
              </a:rPr>
              <a:t>λειαίνονται οι συγκρούσεις, ρίχνονται γέφυρες επικοινωνίας, αναγνωρίζεται το διαφορετικό και  προβάλλεται μια ανοικτή στάση απέναντι στη </a:t>
            </a:r>
            <a:r>
              <a:rPr lang="en-US" sz="1200" dirty="0">
                <a:solidFill>
                  <a:srgbClr val="FF0000"/>
                </a:solidFill>
                <a:latin typeface="Times New Roman" pitchFamily="18" charset="0"/>
                <a:cs typeface="Times New Roman" pitchFamily="18" charset="0"/>
              </a:rPr>
              <a:t> </a:t>
            </a:r>
            <a:r>
              <a:rPr lang="el-GR" sz="1200" dirty="0">
                <a:solidFill>
                  <a:srgbClr val="FF0000"/>
                </a:solidFill>
                <a:latin typeface="Times New Roman" pitchFamily="18" charset="0"/>
                <a:cs typeface="Times New Roman" pitchFamily="18" charset="0"/>
              </a:rPr>
              <a:t>διαφορετικότητα.</a:t>
            </a:r>
          </a:p>
          <a:p>
            <a:endParaRPr lang="el-GR" dirty="0"/>
          </a:p>
          <a:p>
            <a:endParaRPr lang="el-GR" dirty="0"/>
          </a:p>
        </p:txBody>
      </p:sp>
      <p:sp>
        <p:nvSpPr>
          <p:cNvPr id="4" name="Θέση αριθμού διαφάνειας 3"/>
          <p:cNvSpPr>
            <a:spLocks noGrp="1"/>
          </p:cNvSpPr>
          <p:nvPr>
            <p:ph type="sldNum" sz="quarter" idx="5"/>
          </p:nvPr>
        </p:nvSpPr>
        <p:spPr/>
        <p:txBody>
          <a:bodyPr/>
          <a:lstStyle/>
          <a:p>
            <a:fld id="{66A70114-A19F-49A1-B2B7-93E65001921F}" type="slidenum">
              <a:rPr lang="el-GR" smtClean="0"/>
              <a:t>17</a:t>
            </a:fld>
            <a:endParaRPr lang="el-GR"/>
          </a:p>
        </p:txBody>
      </p:sp>
    </p:spTree>
    <p:extLst>
      <p:ext uri="{BB962C8B-B14F-4D97-AF65-F5344CB8AC3E}">
        <p14:creationId xmlns:p14="http://schemas.microsoft.com/office/powerpoint/2010/main" val="410688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0F05032B-54FE-4BCD-A657-5436905E4615}"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79116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F05032B-54FE-4BCD-A657-5436905E4615}"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39186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0F05032B-54FE-4BCD-A657-5436905E4615}"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2764088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F05032B-54FE-4BCD-A657-5436905E4615}" type="datetimeFigureOut">
              <a:rPr lang="el-GR" smtClean="0"/>
              <a:t>20/11/2022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7212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0F05032B-54FE-4BCD-A657-5436905E4615}" type="datetimeFigureOut">
              <a:rPr lang="el-GR" smtClean="0"/>
              <a:t>20/11/2022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293419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0F05032B-54FE-4BCD-A657-5436905E4615}" type="datetimeFigureOut">
              <a:rPr lang="el-GR" smtClean="0"/>
              <a:t>20/11/2022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2273782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F05032B-54FE-4BCD-A657-5436905E4615}" type="datetimeFigureOut">
              <a:rPr lang="el-GR" smtClean="0"/>
              <a:t>20/11/2022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3291299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F05032B-54FE-4BCD-A657-5436905E4615}" type="datetimeFigureOut">
              <a:rPr lang="el-GR" smtClean="0"/>
              <a:t>20/11/2022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92194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F05032B-54FE-4BCD-A657-5436905E4615}" type="datetimeFigureOut">
              <a:rPr lang="el-GR" smtClean="0"/>
              <a:t>20/11/2022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138601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F05032B-54FE-4BCD-A657-5436905E4615}"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3874748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F05032B-54FE-4BCD-A657-5436905E4615}"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0E2E649-CEAA-495D-8116-279D8B067E94}" type="slidenum">
              <a:rPr lang="el-GR" smtClean="0"/>
              <a:t>‹#›</a:t>
            </a:fld>
            <a:endParaRPr lang="el-GR"/>
          </a:p>
        </p:txBody>
      </p:sp>
    </p:spTree>
    <p:extLst>
      <p:ext uri="{BB962C8B-B14F-4D97-AF65-F5344CB8AC3E}">
        <p14:creationId xmlns:p14="http://schemas.microsoft.com/office/powerpoint/2010/main" val="11620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B2ADD0-7895-EF6B-0D7F-071ADBB16FB7}"/>
              </a:ext>
            </a:extLst>
          </p:cNvPr>
          <p:cNvSpPr>
            <a:spLocks noGrp="1"/>
          </p:cNvSpPr>
          <p:nvPr>
            <p:ph type="title"/>
          </p:nvPr>
        </p:nvSpPr>
        <p:spPr>
          <a:xfrm>
            <a:off x="457200" y="274638"/>
            <a:ext cx="8229600" cy="1143000"/>
          </a:xfrm>
        </p:spPr>
        <p:txBody>
          <a:bodyPr/>
          <a:lstStyle/>
          <a:p>
            <a:r>
              <a:rPr lang="el-GR"/>
              <a:t>Κάντε κλικ για να επεξεργαστείτε τον τίτλο υποδείγματος</a:t>
            </a:r>
          </a:p>
        </p:txBody>
      </p:sp>
      <p:sp>
        <p:nvSpPr>
          <p:cNvPr id="3" name="Θέση πίνακα 2">
            <a:extLst>
              <a:ext uri="{FF2B5EF4-FFF2-40B4-BE49-F238E27FC236}">
                <a16:creationId xmlns:a16="http://schemas.microsoft.com/office/drawing/2014/main" id="{257E0B63-FCF7-7BF5-9D06-7471B1B7609B}"/>
              </a:ext>
            </a:extLst>
          </p:cNvPr>
          <p:cNvSpPr>
            <a:spLocks noGrp="1"/>
          </p:cNvSpPr>
          <p:nvPr>
            <p:ph type="tbl" idx="1"/>
          </p:nvPr>
        </p:nvSpPr>
        <p:spPr>
          <a:xfrm>
            <a:off x="457200" y="1600200"/>
            <a:ext cx="8229600" cy="4495800"/>
          </a:xfrm>
        </p:spPr>
        <p:txBody>
          <a:bodyPr/>
          <a:lstStyle/>
          <a:p>
            <a:endParaRPr lang="el-GR"/>
          </a:p>
        </p:txBody>
      </p:sp>
      <p:sp>
        <p:nvSpPr>
          <p:cNvPr id="4" name="Θέση ημερομηνίας 3">
            <a:extLst>
              <a:ext uri="{FF2B5EF4-FFF2-40B4-BE49-F238E27FC236}">
                <a16:creationId xmlns:a16="http://schemas.microsoft.com/office/drawing/2014/main" id="{AA724062-C55E-CEE2-84D1-494C6B093138}"/>
              </a:ext>
            </a:extLst>
          </p:cNvPr>
          <p:cNvSpPr>
            <a:spLocks noGrp="1"/>
          </p:cNvSpPr>
          <p:nvPr>
            <p:ph type="dt" sz="half" idx="10"/>
          </p:nvPr>
        </p:nvSpPr>
        <p:spPr>
          <a:xfrm>
            <a:off x="457200" y="6248400"/>
            <a:ext cx="2133600" cy="457200"/>
          </a:xfrm>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A73A7B45-9D2A-D607-BFC6-1891B615F3D2}"/>
              </a:ext>
            </a:extLst>
          </p:cNvPr>
          <p:cNvSpPr>
            <a:spLocks noGrp="1"/>
          </p:cNvSpPr>
          <p:nvPr>
            <p:ph type="ftr" sz="quarter" idx="11"/>
          </p:nvPr>
        </p:nvSpPr>
        <p:spPr>
          <a:xfrm>
            <a:off x="3124200" y="6248400"/>
            <a:ext cx="2895600" cy="457200"/>
          </a:xfrm>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A79D627F-6EFD-2F62-ED3C-BDF2E79C1A91}"/>
              </a:ext>
            </a:extLst>
          </p:cNvPr>
          <p:cNvSpPr>
            <a:spLocks noGrp="1"/>
          </p:cNvSpPr>
          <p:nvPr>
            <p:ph type="sldNum" sz="quarter" idx="12"/>
          </p:nvPr>
        </p:nvSpPr>
        <p:spPr>
          <a:xfrm>
            <a:off x="6553200" y="6248400"/>
            <a:ext cx="2133600" cy="457200"/>
          </a:xfrm>
        </p:spPr>
        <p:txBody>
          <a:bodyPr/>
          <a:lstStyle>
            <a:lvl1pPr>
              <a:defRPr/>
            </a:lvl1pPr>
          </a:lstStyle>
          <a:p>
            <a:fld id="{7267B61C-CE3A-4088-A21F-A446CD367301}" type="slidenum">
              <a:rPr lang="el-GR" altLang="el-GR"/>
              <a:pPr/>
              <a:t>‹#›</a:t>
            </a:fld>
            <a:endParaRPr lang="el-GR" altLang="el-GR"/>
          </a:p>
        </p:txBody>
      </p:sp>
    </p:spTree>
    <p:extLst>
      <p:ext uri="{BB962C8B-B14F-4D97-AF65-F5344CB8AC3E}">
        <p14:creationId xmlns:p14="http://schemas.microsoft.com/office/powerpoint/2010/main" val="189213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5032B-54FE-4BCD-A657-5436905E4615}" type="datetimeFigureOut">
              <a:rPr lang="el-GR" smtClean="0"/>
              <a:t>20/11/2022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2E649-CEAA-495D-8116-279D8B067E94}" type="slidenum">
              <a:rPr lang="el-GR" smtClean="0"/>
              <a:t>‹#›</a:t>
            </a:fld>
            <a:endParaRPr lang="el-GR"/>
          </a:p>
        </p:txBody>
      </p:sp>
    </p:spTree>
    <p:extLst>
      <p:ext uri="{BB962C8B-B14F-4D97-AF65-F5344CB8AC3E}">
        <p14:creationId xmlns:p14="http://schemas.microsoft.com/office/powerpoint/2010/main" val="1517480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ΕΡΜΙΟΝΗ\Pictures\ΚΑΛΛΙΤΕΧΝΕΣ\ΕΞΠΡΕΣΙΟΝΙΣΜΟΣ\klee-19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73570"/>
            <a:ext cx="5048250" cy="3838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9584" y="244136"/>
            <a:ext cx="6437082" cy="830997"/>
          </a:xfrm>
          <a:prstGeom prst="rect">
            <a:avLst/>
          </a:prstGeom>
          <a:noFill/>
        </p:spPr>
        <p:txBody>
          <a:bodyPr wrap="none" lIns="91440" tIns="45720" rIns="91440" bIns="45720">
            <a:spAutoFit/>
          </a:bodyPr>
          <a:lstStyle/>
          <a:p>
            <a:pPr algn="ctr"/>
            <a:r>
              <a:rPr lang="el-G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ΠΟΛΥΠΟΛΙΤΙΣΜΙΚΟΤΗΤΑ</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5134490" y="5367368"/>
            <a:ext cx="3485120"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στερεοτυπα</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7121525" y="5071289"/>
            <a:ext cx="1143133" cy="276999"/>
          </a:xfrm>
          <a:prstGeom prst="rect">
            <a:avLst/>
          </a:prstGeom>
        </p:spPr>
        <p:txBody>
          <a:bodyPr wrap="none">
            <a:spAutoFit/>
          </a:bodyPr>
          <a:lstStyle/>
          <a:p>
            <a:r>
              <a:rPr lang="en-US" sz="1200" dirty="0"/>
              <a:t>Paul Klee, 1927</a:t>
            </a:r>
            <a:endParaRPr lang="el-GR" sz="1200" dirty="0"/>
          </a:p>
        </p:txBody>
      </p:sp>
      <p:sp>
        <p:nvSpPr>
          <p:cNvPr id="7" name="TextBox 6">
            <a:extLst>
              <a:ext uri="{FF2B5EF4-FFF2-40B4-BE49-F238E27FC236}">
                <a16:creationId xmlns:a16="http://schemas.microsoft.com/office/drawing/2014/main" id="{6EC9B5DB-10F8-E5E4-5257-4B3053AB0FE6}"/>
              </a:ext>
            </a:extLst>
          </p:cNvPr>
          <p:cNvSpPr txBox="1"/>
          <p:nvPr/>
        </p:nvSpPr>
        <p:spPr>
          <a:xfrm>
            <a:off x="381000" y="6027003"/>
            <a:ext cx="4586140" cy="830997"/>
          </a:xfrm>
          <a:prstGeom prst="rect">
            <a:avLst/>
          </a:prstGeom>
          <a:noFill/>
        </p:spPr>
        <p:txBody>
          <a:bodyPr wrap="square">
            <a:spAutoFit/>
          </a:bodyPr>
          <a:lstStyle/>
          <a:p>
            <a:r>
              <a:rPr kumimoji="0" lang="el-GR" sz="4800" b="1" i="0" u="none" strike="noStrike" kern="1200" cap="all" spc="0" normalizeH="0" baseline="0" noProof="0"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Calibri"/>
                <a:ea typeface="+mn-ea"/>
                <a:cs typeface="+mn-cs"/>
              </a:rPr>
              <a:t>προκαταληψεισ</a:t>
            </a:r>
            <a:endParaRPr lang="el-GR" dirty="0"/>
          </a:p>
        </p:txBody>
      </p:sp>
    </p:spTree>
    <p:extLst>
      <p:ext uri="{BB962C8B-B14F-4D97-AF65-F5344CB8AC3E}">
        <p14:creationId xmlns:p14="http://schemas.microsoft.com/office/powerpoint/2010/main" val="12012974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599" y="176193"/>
            <a:ext cx="7696200" cy="954107"/>
          </a:xfrm>
          <a:prstGeom prst="rect">
            <a:avLst/>
          </a:prstGeom>
        </p:spPr>
        <p:txBody>
          <a:bodyPr wrap="square">
            <a:spAutoFit/>
          </a:bodyPr>
          <a:lstStyle/>
          <a:p>
            <a:pPr algn="ctr"/>
            <a:r>
              <a:rPr lang="el-GR" sz="2800" dirty="0"/>
              <a:t>Μειονότητες στην Ελλάδα: </a:t>
            </a:r>
            <a:endParaRPr lang="en-US" sz="2800" dirty="0"/>
          </a:p>
          <a:p>
            <a:pPr algn="ctr"/>
            <a:r>
              <a:rPr lang="el-GR" sz="2800" dirty="0"/>
              <a:t>Τσιγγάνοι-</a:t>
            </a:r>
            <a:r>
              <a:rPr lang="el-GR" sz="2800" dirty="0" err="1"/>
              <a:t>Ρομά</a:t>
            </a:r>
            <a:r>
              <a:rPr lang="el-GR" sz="2800" dirty="0"/>
              <a:t>, Μουσουλμάνοι, Παλιννοστούντες</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130299"/>
            <a:ext cx="3962400" cy="5463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57600" y="6593701"/>
            <a:ext cx="2106731" cy="276999"/>
          </a:xfrm>
          <a:prstGeom prst="rect">
            <a:avLst/>
          </a:prstGeom>
        </p:spPr>
        <p:txBody>
          <a:bodyPr wrap="none">
            <a:spAutoFit/>
          </a:bodyPr>
          <a:lstStyle/>
          <a:p>
            <a:r>
              <a:rPr lang="en-US" sz="1200" dirty="0"/>
              <a:t>Paul Klee, Fright of a Girl, 1922</a:t>
            </a:r>
            <a:endParaRPr lang="el-GR" sz="1200" dirty="0"/>
          </a:p>
        </p:txBody>
      </p:sp>
    </p:spTree>
    <p:extLst>
      <p:ext uri="{BB962C8B-B14F-4D97-AF65-F5344CB8AC3E}">
        <p14:creationId xmlns:p14="http://schemas.microsoft.com/office/powerpoint/2010/main" val="33331113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0686704-4D58-201F-0B49-4EBB774C8E50}"/>
              </a:ext>
            </a:extLst>
          </p:cNvPr>
          <p:cNvPicPr>
            <a:picLocks noChangeAspect="1"/>
          </p:cNvPicPr>
          <p:nvPr/>
        </p:nvPicPr>
        <p:blipFill rotWithShape="1">
          <a:blip r:embed="rId3"/>
          <a:srcRect l="8773" t="9091" r="23046"/>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TextBox"/>
          <p:cNvSpPr txBox="1"/>
          <p:nvPr/>
        </p:nvSpPr>
        <p:spPr>
          <a:xfrm>
            <a:off x="252663" y="878445"/>
            <a:ext cx="3176338" cy="3773010"/>
          </a:xfrm>
          <a:prstGeom prst="rect">
            <a:avLst/>
          </a:prstGeom>
        </p:spPr>
        <p:txBody>
          <a:bodyPr vert="horz" lIns="91440" tIns="45720" rIns="91440" bIns="45720" rtlCol="0">
            <a:noAutofit/>
          </a:bodyPr>
          <a:lstStyle/>
          <a:p>
            <a:pPr>
              <a:lnSpc>
                <a:spcPct val="90000"/>
              </a:lnSpc>
              <a:spcAft>
                <a:spcPts val="600"/>
              </a:spcAft>
            </a:pPr>
            <a:r>
              <a:rPr lang="en-US" sz="2400" dirty="0" err="1"/>
              <a:t>Οι</a:t>
            </a:r>
            <a:r>
              <a:rPr lang="en-US" sz="2400" dirty="0"/>
              <a:t> </a:t>
            </a:r>
            <a:r>
              <a:rPr lang="en-US" sz="2400" dirty="0" err="1"/>
              <a:t>Τσιγγάνοι-Ρομά</a:t>
            </a:r>
            <a:r>
              <a:rPr lang="en-US" sz="2400" dirty="0"/>
              <a:t>: </a:t>
            </a:r>
            <a:r>
              <a:rPr lang="en-US" sz="2400" dirty="0" err="1"/>
              <a:t>μειονότητ</a:t>
            </a:r>
            <a:r>
              <a:rPr lang="en-US" sz="2400" dirty="0"/>
              <a:t>α με  ξεχωριστή εθνοτική ταυτότητα (εκφράζεται με την πολιτισμική τους προέλευση, την κοινωνική οργάνωση, τις αξίες και τη γλώσσα «ρομανί»). </a:t>
            </a:r>
            <a:r>
              <a:rPr lang="en-US" sz="2400" dirty="0" err="1"/>
              <a:t>Το</a:t>
            </a:r>
            <a:r>
              <a:rPr lang="en-US" sz="2400" dirty="0"/>
              <a:t> </a:t>
            </a:r>
            <a:r>
              <a:rPr lang="en-US" sz="2400" dirty="0" err="1"/>
              <a:t>μεγ</a:t>
            </a:r>
            <a:r>
              <a:rPr lang="en-US" sz="2400" dirty="0"/>
              <a:t>αλύτερο ποσοστό είναι χριστιανοί ορθόδοξοι και αυτοί που ζουν στη Δυτική Θράκη είναι μουσουλμάνοι.1</a:t>
            </a:r>
          </a:p>
          <a:p>
            <a:pPr algn="just">
              <a:lnSpc>
                <a:spcPct val="90000"/>
              </a:lnSpc>
              <a:spcAft>
                <a:spcPts val="600"/>
              </a:spcAft>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04800" y="315744"/>
            <a:ext cx="7924800" cy="3108543"/>
          </a:xfrm>
          <a:prstGeom prst="rect">
            <a:avLst/>
          </a:prstGeom>
          <a:noFill/>
        </p:spPr>
        <p:txBody>
          <a:bodyPr wrap="square" rtlCol="0">
            <a:spAutoFit/>
          </a:bodyPr>
          <a:lstStyle/>
          <a:p>
            <a:r>
              <a:rPr lang="el-GR" sz="2800" dirty="0">
                <a:latin typeface="Times New Roman" pitchFamily="18" charset="0"/>
                <a:cs typeface="Times New Roman" pitchFamily="18" charset="0"/>
              </a:rPr>
              <a:t>Στερεοτυπικοί χαρακτηρισμοί-  </a:t>
            </a:r>
            <a:r>
              <a:rPr lang="el-GR" sz="2800" dirty="0" err="1">
                <a:latin typeface="Times New Roman" pitchFamily="18" charset="0"/>
                <a:cs typeface="Times New Roman" pitchFamily="18" charset="0"/>
              </a:rPr>
              <a:t>αυτοχαρακτηρισμοί</a:t>
            </a:r>
            <a:endParaRPr lang="el-GR" sz="2800" dirty="0">
              <a:latin typeface="Times New Roman" pitchFamily="18" charset="0"/>
              <a:cs typeface="Times New Roman" pitchFamily="18" charset="0"/>
            </a:endParaRPr>
          </a:p>
          <a:p>
            <a:r>
              <a:rPr lang="el-GR" sz="2800" dirty="0">
                <a:latin typeface="Times New Roman" pitchFamily="18" charset="0"/>
                <a:cs typeface="Times New Roman" pitchFamily="18" charset="0"/>
              </a:rPr>
              <a:t>Ανεργία στον δημόσιο τομέα- γυναίκες με χαμηλή αυτοαντίληψη.</a:t>
            </a:r>
          </a:p>
          <a:p>
            <a:r>
              <a:rPr lang="el-GR" sz="2800" dirty="0">
                <a:latin typeface="Times New Roman" pitchFamily="18" charset="0"/>
                <a:cs typeface="Times New Roman" pitchFamily="18" charset="0"/>
              </a:rPr>
              <a:t>Οι μισοί δεν είναι γραμμένοι σε δημοτολόγια. </a:t>
            </a:r>
          </a:p>
          <a:p>
            <a:r>
              <a:rPr lang="el-GR" sz="2800" dirty="0">
                <a:latin typeface="Times New Roman" pitchFamily="18" charset="0"/>
                <a:cs typeface="Times New Roman" pitchFamily="18" charset="0"/>
              </a:rPr>
              <a:t>Αν και πολλοί πήραν την ελληνική ιθαγένεια,  </a:t>
            </a:r>
          </a:p>
          <a:p>
            <a:r>
              <a:rPr lang="el-GR" sz="2800" dirty="0">
                <a:latin typeface="Times New Roman" pitchFamily="18" charset="0"/>
                <a:cs typeface="Times New Roman" pitchFamily="18" charset="0"/>
              </a:rPr>
              <a:t>δεν έχουν ταυτότητα και υπάρχει δυσκολία επικοινωνίας με τις κρατικές αρχές. </a:t>
            </a:r>
          </a:p>
        </p:txBody>
      </p:sp>
      <p:pic>
        <p:nvPicPr>
          <p:cNvPr id="3" name="Εικόνα 2">
            <a:extLst>
              <a:ext uri="{FF2B5EF4-FFF2-40B4-BE49-F238E27FC236}">
                <a16:creationId xmlns:a16="http://schemas.microsoft.com/office/drawing/2014/main" id="{80BC28CE-B38F-7A52-8357-668B801557E9}"/>
              </a:ext>
            </a:extLst>
          </p:cNvPr>
          <p:cNvPicPr>
            <a:picLocks noChangeAspect="1"/>
          </p:cNvPicPr>
          <p:nvPr/>
        </p:nvPicPr>
        <p:blipFill>
          <a:blip r:embed="rId2"/>
          <a:stretch>
            <a:fillRect/>
          </a:stretch>
        </p:blipFill>
        <p:spPr>
          <a:xfrm rot="2479130">
            <a:off x="5511087" y="3267771"/>
            <a:ext cx="3195959" cy="2895600"/>
          </a:xfrm>
          <a:prstGeom prst="rect">
            <a:avLst/>
          </a:prstGeom>
        </p:spPr>
      </p:pic>
      <p:pic>
        <p:nvPicPr>
          <p:cNvPr id="4" name="Εικόνα 3">
            <a:extLst>
              <a:ext uri="{FF2B5EF4-FFF2-40B4-BE49-F238E27FC236}">
                <a16:creationId xmlns:a16="http://schemas.microsoft.com/office/drawing/2014/main" id="{BBDAC3E6-7A2F-85EA-EB8E-F96A801EA2D1}"/>
              </a:ext>
            </a:extLst>
          </p:cNvPr>
          <p:cNvPicPr>
            <a:picLocks noChangeAspect="1"/>
          </p:cNvPicPr>
          <p:nvPr/>
        </p:nvPicPr>
        <p:blipFill>
          <a:blip r:embed="rId3"/>
          <a:stretch>
            <a:fillRect/>
          </a:stretch>
        </p:blipFill>
        <p:spPr>
          <a:xfrm>
            <a:off x="533400" y="3962400"/>
            <a:ext cx="3886200" cy="1885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530161E5-6B1A-BE6D-0EE7-911447EE4889}"/>
              </a:ext>
            </a:extLst>
          </p:cNvPr>
          <p:cNvPicPr>
            <a:picLocks noChangeAspect="1"/>
          </p:cNvPicPr>
          <p:nvPr/>
        </p:nvPicPr>
        <p:blipFill rotWithShape="1">
          <a:blip r:embed="rId3"/>
          <a:srcRect r="1" b="18581"/>
          <a:stretch/>
        </p:blipFill>
        <p:spPr>
          <a:xfrm>
            <a:off x="20" y="10"/>
            <a:ext cx="9171076" cy="4038590"/>
          </a:xfrm>
          <a:prstGeom prst="rect">
            <a:avLst/>
          </a:prstGeom>
        </p:spPr>
      </p:pic>
      <p:grpSp>
        <p:nvGrpSpPr>
          <p:cNvPr id="10" name="Group 9">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987478"/>
            <a:ext cx="9171095" cy="1828800"/>
            <a:chOff x="-305" y="2987478"/>
            <a:chExt cx="12188952" cy="1828800"/>
          </a:xfrm>
        </p:grpSpPr>
        <p:sp>
          <p:nvSpPr>
            <p:cNvPr id="11" name="Freeform: Shape 10">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 name="Freeform: Shape 13">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1 - TextBox"/>
          <p:cNvSpPr txBox="1"/>
          <p:nvPr/>
        </p:nvSpPr>
        <p:spPr>
          <a:xfrm>
            <a:off x="228600" y="4102075"/>
            <a:ext cx="8776093" cy="3317772"/>
          </a:xfrm>
          <a:prstGeom prst="rect">
            <a:avLst/>
          </a:prstGeom>
        </p:spPr>
        <p:txBody>
          <a:bodyPr vert="horz" lIns="91440" tIns="45720" rIns="91440" bIns="45720" rtlCol="0" anchor="ctr">
            <a:noAutofit/>
          </a:bodyPr>
          <a:lstStyle/>
          <a:p>
            <a:pPr algn="just">
              <a:lnSpc>
                <a:spcPct val="90000"/>
              </a:lnSpc>
              <a:spcAft>
                <a:spcPts val="600"/>
              </a:spcAft>
            </a:pPr>
            <a:r>
              <a:rPr lang="en-US" sz="2400" dirty="0" err="1">
                <a:solidFill>
                  <a:schemeClr val="tx2"/>
                </a:solidFill>
              </a:rPr>
              <a:t>Μουσουλμάνοι</a:t>
            </a:r>
            <a:r>
              <a:rPr lang="en-US" sz="2400" dirty="0">
                <a:solidFill>
                  <a:schemeClr val="tx2"/>
                </a:solidFill>
              </a:rPr>
              <a:t> </a:t>
            </a:r>
            <a:r>
              <a:rPr lang="en-US" sz="2400" dirty="0" err="1">
                <a:solidFill>
                  <a:schemeClr val="tx2"/>
                </a:solidFill>
              </a:rPr>
              <a:t>της</a:t>
            </a:r>
            <a:r>
              <a:rPr lang="en-US" sz="2400" dirty="0">
                <a:solidFill>
                  <a:schemeClr val="tx2"/>
                </a:solidFill>
              </a:rPr>
              <a:t> </a:t>
            </a:r>
            <a:r>
              <a:rPr lang="en-US" sz="2400" dirty="0" err="1">
                <a:solidFill>
                  <a:schemeClr val="tx2"/>
                </a:solidFill>
              </a:rPr>
              <a:t>Δυτικής</a:t>
            </a:r>
            <a:r>
              <a:rPr lang="en-US" sz="2400" dirty="0">
                <a:solidFill>
                  <a:schemeClr val="tx2"/>
                </a:solidFill>
              </a:rPr>
              <a:t> </a:t>
            </a:r>
            <a:r>
              <a:rPr lang="en-US" sz="2400" dirty="0" err="1">
                <a:solidFill>
                  <a:schemeClr val="tx2"/>
                </a:solidFill>
              </a:rPr>
              <a:t>Θράκης</a:t>
            </a:r>
            <a:r>
              <a:rPr lang="en-US" sz="2400" dirty="0">
                <a:solidFill>
                  <a:schemeClr val="tx2"/>
                </a:solidFill>
              </a:rPr>
              <a:t>: </a:t>
            </a:r>
            <a:r>
              <a:rPr lang="en-US" sz="2400" dirty="0" err="1">
                <a:solidFill>
                  <a:schemeClr val="tx2"/>
                </a:solidFill>
              </a:rPr>
              <a:t>δι</a:t>
            </a:r>
            <a:r>
              <a:rPr lang="en-US" sz="2400" dirty="0">
                <a:solidFill>
                  <a:schemeClr val="tx2"/>
                </a:solidFill>
              </a:rPr>
              <a:t>αφορετικά πολιτισμικά χαρακτηριστικά, γλώσσα και καταγωγή: Τούρκοι, Πομάκοι, Μουσουλμάνοι Τσιγγάνοι. </a:t>
            </a:r>
          </a:p>
          <a:p>
            <a:pPr algn="just">
              <a:lnSpc>
                <a:spcPct val="90000"/>
              </a:lnSpc>
              <a:spcAft>
                <a:spcPts val="600"/>
              </a:spcAft>
            </a:pPr>
            <a:endParaRPr lang="en-US" sz="2400" dirty="0">
              <a:solidFill>
                <a:schemeClr val="tx2"/>
              </a:solidFill>
            </a:endParaRPr>
          </a:p>
          <a:p>
            <a:pPr algn="just">
              <a:lnSpc>
                <a:spcPct val="90000"/>
              </a:lnSpc>
              <a:spcAft>
                <a:spcPts val="600"/>
              </a:spcAft>
            </a:pPr>
            <a:r>
              <a:rPr lang="en-US" sz="2400" dirty="0" err="1">
                <a:solidFill>
                  <a:schemeClr val="tx2"/>
                </a:solidFill>
              </a:rPr>
              <a:t>Οι</a:t>
            </a:r>
            <a:r>
              <a:rPr lang="en-US" sz="2400" dirty="0">
                <a:solidFill>
                  <a:schemeClr val="tx2"/>
                </a:solidFill>
              </a:rPr>
              <a:t> </a:t>
            </a:r>
            <a:r>
              <a:rPr lang="en-US" sz="2400" dirty="0" err="1">
                <a:solidFill>
                  <a:schemeClr val="tx2"/>
                </a:solidFill>
              </a:rPr>
              <a:t>Πομάκοι</a:t>
            </a:r>
            <a:r>
              <a:rPr lang="en-US" sz="2400" dirty="0">
                <a:solidFill>
                  <a:schemeClr val="tx2"/>
                </a:solidFill>
              </a:rPr>
              <a:t> </a:t>
            </a:r>
            <a:r>
              <a:rPr lang="en-US" sz="2400" dirty="0" err="1">
                <a:solidFill>
                  <a:schemeClr val="tx2"/>
                </a:solidFill>
              </a:rPr>
              <a:t>είν</a:t>
            </a:r>
            <a:r>
              <a:rPr lang="en-US" sz="2400" dirty="0">
                <a:solidFill>
                  <a:schemeClr val="tx2"/>
                </a:solidFill>
              </a:rPr>
              <a:t>αι μια ιδιαίτερη ομάδα. </a:t>
            </a:r>
            <a:r>
              <a:rPr lang="en-US" sz="2400" dirty="0" err="1">
                <a:solidFill>
                  <a:schemeClr val="tx2"/>
                </a:solidFill>
              </a:rPr>
              <a:t>Έν</a:t>
            </a:r>
            <a:r>
              <a:rPr lang="en-US" sz="2400" dirty="0">
                <a:solidFill>
                  <a:schemeClr val="tx2"/>
                </a:solidFill>
              </a:rPr>
              <a:t>α μεγάλο ποσοστό δεν τελειώνει τη βασική Εκπαίδευση.</a:t>
            </a:r>
          </a:p>
          <a:p>
            <a:pPr algn="just">
              <a:lnSpc>
                <a:spcPct val="90000"/>
              </a:lnSpc>
              <a:spcAft>
                <a:spcPts val="600"/>
              </a:spcAft>
            </a:pPr>
            <a:endParaRPr lang="en-US" sz="2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EF753C25-68D7-E999-16E9-F709F4B31448}"/>
              </a:ext>
            </a:extLst>
          </p:cNvPr>
          <p:cNvPicPr>
            <a:picLocks noChangeAspect="1"/>
          </p:cNvPicPr>
          <p:nvPr/>
        </p:nvPicPr>
        <p:blipFill rotWithShape="1">
          <a:blip r:embed="rId2"/>
          <a:srcRect l="21684" r="19361" b="-1"/>
          <a:stretch/>
        </p:blipFill>
        <p:spPr>
          <a:xfrm>
            <a:off x="1891767" y="10"/>
            <a:ext cx="7252231"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 TextBox"/>
          <p:cNvSpPr txBox="1"/>
          <p:nvPr/>
        </p:nvSpPr>
        <p:spPr>
          <a:xfrm>
            <a:off x="152400" y="1371600"/>
            <a:ext cx="3581400" cy="3742762"/>
          </a:xfrm>
          <a:prstGeom prst="rect">
            <a:avLst/>
          </a:prstGeom>
        </p:spPr>
        <p:txBody>
          <a:bodyPr vert="horz" lIns="91440" tIns="45720" rIns="91440" bIns="45720" rtlCol="0">
            <a:noAutofit/>
          </a:bodyPr>
          <a:lstStyle/>
          <a:p>
            <a:pPr algn="just">
              <a:lnSpc>
                <a:spcPct val="90000"/>
              </a:lnSpc>
              <a:spcAft>
                <a:spcPts val="600"/>
              </a:spcAft>
            </a:pPr>
            <a:r>
              <a:rPr lang="en-US" sz="2400" dirty="0"/>
              <a:t>Πα</a:t>
            </a:r>
            <a:r>
              <a:rPr lang="en-US" sz="2400" dirty="0" err="1"/>
              <a:t>λιννοστούντες</a:t>
            </a:r>
            <a:r>
              <a:rPr lang="en-US" sz="2400" dirty="0"/>
              <a:t>: </a:t>
            </a:r>
            <a:r>
              <a:rPr lang="en-US" sz="2400" dirty="0" err="1"/>
              <a:t>δι</a:t>
            </a:r>
            <a:r>
              <a:rPr lang="en-US" sz="2400" dirty="0"/>
              <a:t>αφέρουν ως προς τη γλώσσα, τον τόπο προέλευσης, τις αιτίες</a:t>
            </a:r>
            <a:r>
              <a:rPr lang="el-GR" sz="2400" dirty="0"/>
              <a:t> </a:t>
            </a:r>
            <a:r>
              <a:rPr lang="en-US" sz="2400" dirty="0" err="1"/>
              <a:t>μετ</a:t>
            </a:r>
            <a:r>
              <a:rPr lang="en-US" sz="2400" dirty="0"/>
              <a:t>ανάστευσης και παλιννόστησης.  </a:t>
            </a:r>
            <a:r>
              <a:rPr lang="en-US" sz="2400" dirty="0" err="1"/>
              <a:t>Δι</a:t>
            </a:r>
            <a:r>
              <a:rPr lang="en-US" sz="2400" dirty="0"/>
              <a:t>ατηρούν τον πολιτισμό της χώρας τους και προσπαθούν να προσαρμοσθούν στην ελληνική πραγματικότητα. </a:t>
            </a:r>
          </a:p>
          <a:p>
            <a:pPr algn="just">
              <a:lnSpc>
                <a:spcPct val="90000"/>
              </a:lnSpc>
              <a:spcAft>
                <a:spcPts val="600"/>
              </a:spcAft>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ΕΡΜΙΟΝΗ\Pictures\ΚΑΛΛΙΤΕΧΝΕΣ\ΕΞΠΡΕΣΙΟΝΙΣΜΟΣ\kandinsky-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71600"/>
            <a:ext cx="63246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76200"/>
            <a:ext cx="3919598" cy="923330"/>
          </a:xfrm>
          <a:prstGeom prst="rect">
            <a:avLst/>
          </a:prstGeom>
          <a:noFill/>
        </p:spPr>
        <p:txBody>
          <a:bodyPr wrap="none" lIns="91440" tIns="45720" rIns="91440" bIns="45720">
            <a:spAutoFit/>
          </a:bodyPr>
          <a:lstStyle/>
          <a:p>
            <a:pPr algn="ctr"/>
            <a:r>
              <a:rPr lang="el-G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Προβλήματα</a:t>
            </a:r>
          </a:p>
        </p:txBody>
      </p:sp>
      <p:sp>
        <p:nvSpPr>
          <p:cNvPr id="3" name="Rectangle 2"/>
          <p:cNvSpPr/>
          <p:nvPr/>
        </p:nvSpPr>
        <p:spPr>
          <a:xfrm>
            <a:off x="3352800" y="6500336"/>
            <a:ext cx="2923108" cy="307777"/>
          </a:xfrm>
          <a:prstGeom prst="rect">
            <a:avLst/>
          </a:prstGeom>
        </p:spPr>
        <p:txBody>
          <a:bodyPr wrap="none">
            <a:spAutoFit/>
          </a:bodyPr>
          <a:lstStyle/>
          <a:p>
            <a:r>
              <a:rPr lang="en-US" sz="1400" dirty="0"/>
              <a:t>Wassily Kandinsky - Red Spot II - 1921</a:t>
            </a:r>
            <a:endParaRPr lang="el-GR" sz="1400" dirty="0"/>
          </a:p>
        </p:txBody>
      </p:sp>
    </p:spTree>
    <p:extLst>
      <p:ext uri="{BB962C8B-B14F-4D97-AF65-F5344CB8AC3E}">
        <p14:creationId xmlns:p14="http://schemas.microsoft.com/office/powerpoint/2010/main" val="30130120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7467600" cy="5262979"/>
          </a:xfrm>
          <a:prstGeom prst="rect">
            <a:avLst/>
          </a:prstGeom>
        </p:spPr>
        <p:txBody>
          <a:bodyPr wrap="square">
            <a:spAutoFit/>
          </a:bodyPr>
          <a:lstStyle/>
          <a:p>
            <a:endParaRPr lang="el-GR" sz="2800" dirty="0"/>
          </a:p>
          <a:p>
            <a:pPr marL="457200" indent="-457200" algn="just">
              <a:buFont typeface="Wingdings" panose="05000000000000000000" pitchFamily="2" charset="2"/>
              <a:buChar char="x"/>
            </a:pPr>
            <a:r>
              <a:rPr lang="el-GR" sz="2800" dirty="0"/>
              <a:t>Παρερμηνεύεται η συμπεριφορά του ‘άλλου’, γιατί ερμηνεύεται από μια συγκεκριμένη οπτική γωνία χωρίς την τοποθέτηση στη θέση του ‘άλλου’</a:t>
            </a:r>
            <a:endParaRPr lang="en-US" sz="2800" dirty="0"/>
          </a:p>
          <a:p>
            <a:pPr marL="457200" indent="-457200" algn="just">
              <a:buFont typeface="Wingdings" panose="05000000000000000000" pitchFamily="2" charset="2"/>
              <a:buChar char="x"/>
            </a:pPr>
            <a:endParaRPr lang="el-GR" sz="2800" dirty="0"/>
          </a:p>
          <a:p>
            <a:pPr marL="457200" indent="-457200" algn="just">
              <a:buFont typeface="Wingdings" panose="05000000000000000000" pitchFamily="2" charset="2"/>
              <a:buChar char="x"/>
            </a:pPr>
            <a:r>
              <a:rPr lang="el-GR" sz="2800" dirty="0"/>
              <a:t>Ανασφάλεια, αβεβαιότητα, καχυποψία μεταξύ «των μεν» και «των δε»</a:t>
            </a:r>
            <a:endParaRPr lang="en-US" sz="2800" dirty="0"/>
          </a:p>
          <a:p>
            <a:pPr marL="457200" indent="-457200" algn="just">
              <a:buFont typeface="Wingdings" panose="05000000000000000000" pitchFamily="2" charset="2"/>
              <a:buChar char="x"/>
            </a:pPr>
            <a:endParaRPr lang="el-GR" sz="2800" dirty="0"/>
          </a:p>
          <a:p>
            <a:pPr marL="457200" indent="-457200" algn="just">
              <a:buFont typeface="Wingdings" panose="05000000000000000000" pitchFamily="2" charset="2"/>
              <a:buChar char="x"/>
            </a:pPr>
            <a:r>
              <a:rPr lang="el-GR" sz="2800" dirty="0"/>
              <a:t>Στερεότυπα και καχυποψία</a:t>
            </a:r>
            <a:endParaRPr lang="en-US" sz="2800" dirty="0"/>
          </a:p>
          <a:p>
            <a:pPr algn="just"/>
            <a:endParaRPr lang="el-GR" sz="2800" dirty="0"/>
          </a:p>
          <a:p>
            <a:pPr marL="457200" indent="-457200" algn="just">
              <a:buFont typeface="Wingdings" panose="05000000000000000000" pitchFamily="2" charset="2"/>
              <a:buChar char="x"/>
            </a:pPr>
            <a:r>
              <a:rPr lang="el-GR" sz="2800" dirty="0"/>
              <a:t>Ανισότητα ευκαιριών και σχολική αποτυχία</a:t>
            </a:r>
          </a:p>
        </p:txBody>
      </p:sp>
    </p:spTree>
    <p:extLst>
      <p:ext uri="{BB962C8B-B14F-4D97-AF65-F5344CB8AC3E}">
        <p14:creationId xmlns:p14="http://schemas.microsoft.com/office/powerpoint/2010/main" val="20336015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954" y="50800"/>
            <a:ext cx="659045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Διαμόρφωση μοντέλων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l-G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διαπολιτισμικής αγωγής</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883" y="1981198"/>
            <a:ext cx="5562600" cy="419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29000" y="6319103"/>
            <a:ext cx="2971800" cy="276999"/>
          </a:xfrm>
          <a:prstGeom prst="rect">
            <a:avLst/>
          </a:prstGeom>
        </p:spPr>
        <p:txBody>
          <a:bodyPr wrap="square">
            <a:spAutoFit/>
          </a:bodyPr>
          <a:lstStyle/>
          <a:p>
            <a:r>
              <a:rPr lang="el-GR" sz="1200" dirty="0"/>
              <a:t>Αλέξης </a:t>
            </a:r>
            <a:r>
              <a:rPr lang="el-GR" sz="1200" dirty="0" err="1"/>
              <a:t>Ακριθάκης</a:t>
            </a:r>
            <a:r>
              <a:rPr lang="en-US" sz="1200" dirty="0"/>
              <a:t>, </a:t>
            </a:r>
            <a:r>
              <a:rPr lang="el-GR" sz="1200" dirty="0"/>
              <a:t>Το μεγάλο ταξίδι 1977</a:t>
            </a:r>
          </a:p>
        </p:txBody>
      </p:sp>
    </p:spTree>
    <p:extLst>
      <p:ext uri="{BB962C8B-B14F-4D97-AF65-F5344CB8AC3E}">
        <p14:creationId xmlns:p14="http://schemas.microsoft.com/office/powerpoint/2010/main" val="1440473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01000" cy="3539430"/>
          </a:xfrm>
          <a:prstGeom prst="rect">
            <a:avLst/>
          </a:prstGeom>
        </p:spPr>
        <p:txBody>
          <a:bodyPr wrap="square">
            <a:spAutoFit/>
          </a:bodyPr>
          <a:lstStyle/>
          <a:p>
            <a:pPr algn="just"/>
            <a:r>
              <a:rPr lang="el-GR" sz="2800" dirty="0">
                <a:sym typeface="Wingdings"/>
              </a:rPr>
              <a:t></a:t>
            </a:r>
            <a:r>
              <a:rPr lang="en-US" sz="2800" dirty="0">
                <a:sym typeface="Wingdings"/>
              </a:rPr>
              <a:t> </a:t>
            </a:r>
            <a:r>
              <a:rPr lang="el-GR" sz="2800" dirty="0">
                <a:effectLst>
                  <a:glow rad="228600">
                    <a:schemeClr val="accent2">
                      <a:satMod val="175000"/>
                      <a:alpha val="40000"/>
                    </a:schemeClr>
                  </a:glow>
                </a:effectLst>
              </a:rPr>
              <a:t>Το μοντέλο της αφομοίωσης</a:t>
            </a:r>
            <a:r>
              <a:rPr lang="el-GR" sz="2800" dirty="0"/>
              <a:t>: συγχώνευση πολιτισμών, κοινός εθνικός πολιτισμός</a:t>
            </a:r>
            <a:r>
              <a:rPr lang="en-US" sz="2800" dirty="0"/>
              <a:t>.</a:t>
            </a:r>
          </a:p>
          <a:p>
            <a:pPr algn="just"/>
            <a:endParaRPr lang="el-GR" sz="2800" dirty="0"/>
          </a:p>
          <a:p>
            <a:pPr algn="just"/>
            <a:r>
              <a:rPr lang="el-GR" sz="2800" dirty="0">
                <a:sym typeface="Wingdings"/>
              </a:rPr>
              <a:t></a:t>
            </a:r>
            <a:r>
              <a:rPr lang="en-US" sz="2800" dirty="0">
                <a:sym typeface="Wingdings"/>
              </a:rPr>
              <a:t> </a:t>
            </a:r>
            <a:r>
              <a:rPr lang="el-GR" sz="2800" dirty="0">
                <a:effectLst>
                  <a:glow rad="228600">
                    <a:schemeClr val="accent5">
                      <a:satMod val="175000"/>
                      <a:alpha val="40000"/>
                    </a:schemeClr>
                  </a:glow>
                </a:effectLst>
              </a:rPr>
              <a:t>Το  μοντέλο της ενσωμάτωσης</a:t>
            </a:r>
            <a:r>
              <a:rPr lang="el-GR" sz="2800" dirty="0"/>
              <a:t>: μέσα από συγκεκριμένα προγράμματα ενισχύονται τα παιδιά  των μεταναστών για την αποτελεσματικότερη ενσωμάτωσή τους στην κοινωνία και στο σχολείο.</a:t>
            </a:r>
          </a:p>
          <a:p>
            <a:pPr algn="just"/>
            <a:endParaRPr lang="el-GR" sz="2800" dirty="0"/>
          </a:p>
        </p:txBody>
      </p:sp>
      <p:pic>
        <p:nvPicPr>
          <p:cNvPr id="3" name="Εικόνα 2">
            <a:extLst>
              <a:ext uri="{FF2B5EF4-FFF2-40B4-BE49-F238E27FC236}">
                <a16:creationId xmlns:a16="http://schemas.microsoft.com/office/drawing/2014/main" id="{37EA90B8-B0BB-4AA8-541D-5CDD38FA1893}"/>
              </a:ext>
            </a:extLst>
          </p:cNvPr>
          <p:cNvPicPr>
            <a:picLocks noChangeAspect="1"/>
          </p:cNvPicPr>
          <p:nvPr/>
        </p:nvPicPr>
        <p:blipFill>
          <a:blip r:embed="rId2"/>
          <a:stretch>
            <a:fillRect/>
          </a:stretch>
        </p:blipFill>
        <p:spPr>
          <a:xfrm>
            <a:off x="0" y="3415645"/>
            <a:ext cx="9144000" cy="3442355"/>
          </a:xfrm>
          <a:prstGeom prst="rect">
            <a:avLst/>
          </a:prstGeom>
        </p:spPr>
      </p:pic>
    </p:spTree>
    <p:extLst>
      <p:ext uri="{BB962C8B-B14F-4D97-AF65-F5344CB8AC3E}">
        <p14:creationId xmlns:p14="http://schemas.microsoft.com/office/powerpoint/2010/main" val="927064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7467600" cy="5693866"/>
          </a:xfrm>
          <a:prstGeom prst="rect">
            <a:avLst/>
          </a:prstGeom>
        </p:spPr>
        <p:txBody>
          <a:bodyPr wrap="square">
            <a:spAutoFit/>
          </a:bodyPr>
          <a:lstStyle/>
          <a:p>
            <a:pPr algn="just"/>
            <a:r>
              <a:rPr lang="el-GR" sz="2800" dirty="0">
                <a:sym typeface="Wingdings"/>
              </a:rPr>
              <a:t></a:t>
            </a:r>
            <a:r>
              <a:rPr lang="en-US" sz="2800" dirty="0">
                <a:sym typeface="Wingdings"/>
              </a:rPr>
              <a:t> </a:t>
            </a:r>
            <a:r>
              <a:rPr lang="el-GR" sz="2800" dirty="0">
                <a:effectLst>
                  <a:glow rad="228600">
                    <a:schemeClr val="accent6">
                      <a:satMod val="175000"/>
                      <a:alpha val="40000"/>
                    </a:schemeClr>
                  </a:glow>
                </a:effectLst>
              </a:rPr>
              <a:t>Το πολυπολιτισμικό μοντέλο</a:t>
            </a:r>
            <a:r>
              <a:rPr lang="el-GR" sz="2800" dirty="0"/>
              <a:t>: συνύπαρξη όλων των πολιτισμών, αναγνώριση των ιδιαίτερων χαρακτηριστικών των μεταναστευτικών ομάδων.</a:t>
            </a:r>
          </a:p>
          <a:p>
            <a:pPr algn="just"/>
            <a:endParaRPr lang="en-US" sz="2800" dirty="0"/>
          </a:p>
          <a:p>
            <a:pPr algn="just"/>
            <a:r>
              <a:rPr lang="el-GR" sz="2800" dirty="0">
                <a:sym typeface="Wingdings"/>
              </a:rPr>
              <a:t></a:t>
            </a:r>
            <a:r>
              <a:rPr lang="en-US" sz="2800" dirty="0">
                <a:sym typeface="Wingdings"/>
              </a:rPr>
              <a:t> </a:t>
            </a:r>
            <a:r>
              <a:rPr lang="el-GR" sz="2800" dirty="0">
                <a:effectLst>
                  <a:glow rad="228600">
                    <a:schemeClr val="accent4">
                      <a:satMod val="175000"/>
                      <a:alpha val="40000"/>
                    </a:schemeClr>
                  </a:glow>
                </a:effectLst>
              </a:rPr>
              <a:t>Το αντιρατσιστικό  μοντέλο</a:t>
            </a:r>
            <a:r>
              <a:rPr lang="el-GR" sz="2800" dirty="0"/>
              <a:t>: το ίδιο το κράτος να αποβάλλει ρυθμίσεις και αναφορές με ρατσιστικό περιεχόμενο.</a:t>
            </a:r>
          </a:p>
          <a:p>
            <a:pPr algn="just"/>
            <a:endParaRPr lang="en-US" sz="2800" dirty="0"/>
          </a:p>
          <a:p>
            <a:pPr algn="just"/>
            <a:r>
              <a:rPr lang="el-GR" sz="2800" dirty="0">
                <a:sym typeface="Wingdings"/>
              </a:rPr>
              <a:t></a:t>
            </a:r>
            <a:r>
              <a:rPr lang="en-US" sz="2800" dirty="0">
                <a:sym typeface="Wingdings"/>
              </a:rPr>
              <a:t> </a:t>
            </a:r>
            <a:r>
              <a:rPr lang="el-GR" sz="2800" dirty="0">
                <a:effectLst>
                  <a:glow rad="228600">
                    <a:schemeClr val="accent2">
                      <a:satMod val="175000"/>
                      <a:alpha val="40000"/>
                    </a:schemeClr>
                  </a:glow>
                </a:effectLst>
              </a:rPr>
              <a:t>Το διαπολιτισμικό μοντέλο</a:t>
            </a:r>
            <a:r>
              <a:rPr lang="el-GR" sz="2800" dirty="0"/>
              <a:t>: αναγνώριση και σεβασμός μεταξύ των ατόμων διαφορετικών ομάδων. Ισοτιμία  πολιτισμών, ίσες ευκαιρίες, ισοτιμία μορφωτικού κεφαλαίου μαθητών με διαφορετική πολιτισμική προέλευση.</a:t>
            </a:r>
          </a:p>
        </p:txBody>
      </p:sp>
    </p:spTree>
    <p:extLst>
      <p:ext uri="{BB962C8B-B14F-4D97-AF65-F5344CB8AC3E}">
        <p14:creationId xmlns:p14="http://schemas.microsoft.com/office/powerpoint/2010/main" val="3629982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ΕΡΜΙΟΝΗ\Pictures\ΚΑΛΛΙΤΕΧΝΕΣ\ΜΟΝΤΕΡΝΑ\543px-Marc_-_Der_Tig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44" t="1741" b="1741"/>
          <a:stretch/>
        </p:blipFill>
        <p:spPr bwMode="auto">
          <a:xfrm>
            <a:off x="2603499" y="1539795"/>
            <a:ext cx="3987800" cy="50703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57076" y="20935"/>
            <a:ext cx="7280647" cy="1569660"/>
          </a:xfrm>
          <a:prstGeom prst="rect">
            <a:avLst/>
          </a:prstGeom>
          <a:noFill/>
        </p:spPr>
        <p:txBody>
          <a:bodyPr wrap="none" lIns="91440" tIns="45720" rIns="91440" bIns="45720">
            <a:spAutoFit/>
          </a:bodyPr>
          <a:lstStyle/>
          <a:p>
            <a:pPr algn="ctr"/>
            <a:r>
              <a:rPr lang="el-GR" sz="4800" b="1" dirty="0">
                <a:ln w="10541" cmpd="sng">
                  <a:solidFill>
                    <a:schemeClr val="tx1">
                      <a:lumMod val="75000"/>
                      <a:lumOff val="2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Εθνοπολιτισμική Ετερότητα</a:t>
            </a:r>
          </a:p>
          <a:p>
            <a:pPr algn="ctr"/>
            <a:r>
              <a:rPr lang="el-GR" sz="4800" b="1" dirty="0">
                <a:ln w="10541" cmpd="sng">
                  <a:solidFill>
                    <a:schemeClr val="tx1">
                      <a:lumMod val="75000"/>
                      <a:lumOff val="2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Πολιτισμική Ετερογένεια</a:t>
            </a:r>
          </a:p>
        </p:txBody>
      </p:sp>
      <p:sp>
        <p:nvSpPr>
          <p:cNvPr id="3" name="Rectangle 2"/>
          <p:cNvSpPr/>
          <p:nvPr/>
        </p:nvSpPr>
        <p:spPr>
          <a:xfrm>
            <a:off x="6591299" y="6196399"/>
            <a:ext cx="2052998" cy="276999"/>
          </a:xfrm>
          <a:prstGeom prst="rect">
            <a:avLst/>
          </a:prstGeom>
        </p:spPr>
        <p:txBody>
          <a:bodyPr wrap="none">
            <a:spAutoFit/>
          </a:bodyPr>
          <a:lstStyle/>
          <a:p>
            <a:r>
              <a:rPr lang="el-GR" sz="1200" dirty="0"/>
              <a:t>Φραντς Μαρκ, Η </a:t>
            </a:r>
            <a:r>
              <a:rPr lang="el-GR" sz="1200" dirty="0" err="1"/>
              <a:t>Τίγρις</a:t>
            </a:r>
            <a:r>
              <a:rPr lang="el-GR" sz="1200" dirty="0"/>
              <a:t>, 1912 </a:t>
            </a:r>
          </a:p>
        </p:txBody>
      </p:sp>
    </p:spTree>
    <p:extLst>
      <p:ext uri="{BB962C8B-B14F-4D97-AF65-F5344CB8AC3E}">
        <p14:creationId xmlns:p14="http://schemas.microsoft.com/office/powerpoint/2010/main" val="2231542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ΕΡΜΙΟΝΗ\Pictures\ΚΑΛΛΙΤΕΧΝΕΣ\936718_593513507346202_1774347475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92" b="5021"/>
          <a:stretch/>
        </p:blipFill>
        <p:spPr bwMode="auto">
          <a:xfrm>
            <a:off x="78415" y="2073128"/>
            <a:ext cx="8991600" cy="47721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8953" y="49696"/>
            <a:ext cx="7555915" cy="1569660"/>
          </a:xfrm>
          <a:prstGeom prst="rect">
            <a:avLst/>
          </a:prstGeom>
          <a:noFill/>
        </p:spPr>
        <p:txBody>
          <a:bodyPr wrap="none" lIns="91440" tIns="45720" rIns="91440" bIns="45720">
            <a:spAutoFit/>
          </a:bodyPr>
          <a:lstStyle/>
          <a:p>
            <a:pPr algn="ctr"/>
            <a:r>
              <a:rPr lang="el-GR" sz="3200" dirty="0">
                <a:solidFill>
                  <a:srgbClr val="002060"/>
                </a:solidFill>
              </a:rPr>
              <a:t>Μέτρα για την αντιμετώπιση προβλημάτων </a:t>
            </a:r>
            <a:endParaRPr lang="en-US" sz="3200" dirty="0">
              <a:solidFill>
                <a:srgbClr val="002060"/>
              </a:solidFill>
            </a:endParaRPr>
          </a:p>
          <a:p>
            <a:pPr algn="ctr"/>
            <a:r>
              <a:rPr lang="el-GR" sz="3200" dirty="0">
                <a:solidFill>
                  <a:srgbClr val="002060"/>
                </a:solidFill>
              </a:rPr>
              <a:t>που σχετίζονται με τον σχολικό ρατσισμό  </a:t>
            </a:r>
            <a:endParaRPr lang="en-US" sz="3200" dirty="0">
              <a:solidFill>
                <a:srgbClr val="002060"/>
              </a:solidFill>
            </a:endParaRPr>
          </a:p>
          <a:p>
            <a:pPr algn="ctr"/>
            <a:r>
              <a:rPr lang="el-GR" sz="3200" dirty="0">
                <a:solidFill>
                  <a:srgbClr val="002060"/>
                </a:solidFill>
              </a:rPr>
              <a:t>και την πολιτισμική ετερότητα </a:t>
            </a:r>
            <a:endParaRPr lang="en-US" sz="3200" dirty="0">
              <a:solidFill>
                <a:srgbClr val="002060"/>
              </a:solidFill>
            </a:endParaRPr>
          </a:p>
        </p:txBody>
      </p:sp>
    </p:spTree>
    <p:extLst>
      <p:ext uri="{BB962C8B-B14F-4D97-AF65-F5344CB8AC3E}">
        <p14:creationId xmlns:p14="http://schemas.microsoft.com/office/powerpoint/2010/main" val="4087777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C3F0400-5D64-386B-185C-20984FD39668}"/>
              </a:ext>
            </a:extLst>
          </p:cNvPr>
          <p:cNvPicPr>
            <a:picLocks noChangeAspect="1"/>
          </p:cNvPicPr>
          <p:nvPr/>
        </p:nvPicPr>
        <p:blipFill rotWithShape="1">
          <a:blip r:embed="rId2"/>
          <a:srcRect r="30605" b="9090"/>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990600"/>
            <a:ext cx="5181600" cy="377301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sz="2400" b="1" dirty="0"/>
          </a:p>
          <a:p>
            <a:pPr marL="457200" indent="-228600" algn="just">
              <a:lnSpc>
                <a:spcPct val="90000"/>
              </a:lnSpc>
              <a:spcAft>
                <a:spcPts val="600"/>
              </a:spcAft>
              <a:buFont typeface="Arial" panose="020B0604020202020204" pitchFamily="34" charset="0"/>
              <a:buChar char="•"/>
            </a:pPr>
            <a:r>
              <a:rPr lang="en-US" sz="2400" dirty="0"/>
              <a:t> </a:t>
            </a:r>
            <a:r>
              <a:rPr lang="en-US" sz="2400" dirty="0" err="1"/>
              <a:t>Στρ</a:t>
            </a:r>
            <a:r>
              <a:rPr lang="en-US" sz="2400" dirty="0"/>
              <a:t>ατηγική και εκπαιδευτικές τεχνικές που προωθούν τη διαπολιτισμικότητα.</a:t>
            </a:r>
          </a:p>
          <a:p>
            <a:pPr marL="457200" indent="-228600" algn="just">
              <a:lnSpc>
                <a:spcPct val="90000"/>
              </a:lnSpc>
              <a:spcAft>
                <a:spcPts val="600"/>
              </a:spcAft>
              <a:buFont typeface="Arial" panose="020B0604020202020204" pitchFamily="34" charset="0"/>
              <a:buChar char="•"/>
            </a:pPr>
            <a:endParaRPr lang="en-US" sz="2400" dirty="0"/>
          </a:p>
          <a:p>
            <a:pPr marL="457200" indent="-228600" algn="just">
              <a:lnSpc>
                <a:spcPct val="90000"/>
              </a:lnSpc>
              <a:spcAft>
                <a:spcPts val="600"/>
              </a:spcAft>
              <a:buFont typeface="Arial" panose="020B0604020202020204" pitchFamily="34" charset="0"/>
              <a:buChar char="•"/>
            </a:pPr>
            <a:r>
              <a:rPr lang="en-US" sz="2400" dirty="0"/>
              <a:t> </a:t>
            </a:r>
            <a:r>
              <a:rPr lang="en-US" sz="2400" dirty="0" err="1"/>
              <a:t>Μέτρ</a:t>
            </a:r>
            <a:r>
              <a:rPr lang="en-US" sz="2400" dirty="0"/>
              <a:t>α και τρόποι σύνδεσης των πολιτισμικών θεμάτων. </a:t>
            </a:r>
            <a:r>
              <a:rPr lang="en-US" sz="2400" dirty="0" err="1"/>
              <a:t>Σύγκλιση</a:t>
            </a:r>
            <a:r>
              <a:rPr lang="en-US" sz="2400" dirty="0"/>
              <a:t> π</a:t>
            </a:r>
            <a:r>
              <a:rPr lang="en-US" sz="2400" dirty="0" err="1"/>
              <a:t>ολιτισμών</a:t>
            </a:r>
            <a:r>
              <a:rPr lang="en-US" sz="2400" dirty="0"/>
              <a:t>. </a:t>
            </a:r>
            <a:r>
              <a:rPr lang="en-US" sz="2400" dirty="0" err="1"/>
              <a:t>Ομ</a:t>
            </a:r>
            <a:r>
              <a:rPr lang="en-US" sz="2400" dirty="0"/>
              <a:t>αδοσυνεργατική διδασκαλία, διαθεματική προσέγγιση, σχέδια εργασίας.</a:t>
            </a:r>
          </a:p>
          <a:p>
            <a:pPr indent="-228600" algn="just">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4835016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848600" cy="4832092"/>
          </a:xfrm>
          <a:prstGeom prst="rect">
            <a:avLst/>
          </a:prstGeom>
        </p:spPr>
        <p:txBody>
          <a:bodyPr wrap="square">
            <a:spAutoFit/>
          </a:bodyPr>
          <a:lstStyle/>
          <a:p>
            <a:pPr marL="457200" indent="-457200" algn="just">
              <a:buFont typeface="Wingdings" panose="05000000000000000000" pitchFamily="2" charset="2"/>
              <a:buChar char="þ"/>
            </a:pPr>
            <a:r>
              <a:rPr lang="el-GR" sz="2800" dirty="0"/>
              <a:t>Ο μαθητής ως ελεύθερος πολίτης ανεξάρτητα από πολιτισμική προέλευση.</a:t>
            </a:r>
            <a:endParaRPr lang="en-US" sz="2800" dirty="0"/>
          </a:p>
          <a:p>
            <a:pPr marL="457200" indent="-457200" algn="just">
              <a:buFont typeface="Wingdings" panose="05000000000000000000" pitchFamily="2" charset="2"/>
              <a:buChar char="þ"/>
            </a:pPr>
            <a:endParaRPr lang="el-GR" sz="2800" dirty="0"/>
          </a:p>
          <a:p>
            <a:pPr marL="457200" indent="-457200" algn="just">
              <a:buFont typeface="Wingdings" panose="05000000000000000000" pitchFamily="2" charset="2"/>
              <a:buChar char="þ"/>
            </a:pPr>
            <a:r>
              <a:rPr lang="el-GR" sz="2800" dirty="0"/>
              <a:t>Καταπολέμηση του ρατσισμού στην τάξη: διαχείριση προβληματικών καταστάσεων. Κριτικός διάλογος με αφορμή συγκεκριμένες συμπεριφορές (προσβολές και διαπληκτισμούς).</a:t>
            </a:r>
            <a:endParaRPr lang="en-US" sz="2800" dirty="0"/>
          </a:p>
          <a:p>
            <a:pPr marL="457200" indent="-457200" algn="just">
              <a:buFont typeface="Wingdings" panose="05000000000000000000" pitchFamily="2" charset="2"/>
              <a:buChar char="þ"/>
            </a:pPr>
            <a:endParaRPr lang="el-GR" sz="2800" dirty="0"/>
          </a:p>
          <a:p>
            <a:pPr marL="457200" indent="-457200" algn="just">
              <a:buFont typeface="Wingdings" panose="05000000000000000000" pitchFamily="2" charset="2"/>
              <a:buChar char="þ"/>
            </a:pPr>
            <a:r>
              <a:rPr lang="el-GR" sz="2800" dirty="0"/>
              <a:t>Ευαισθητοποίηση σε πολιτισμικά θέματα. Τρόποι αξιοποίησης της πολιτισμικής ποικιλότητας και διαφοράς.1</a:t>
            </a:r>
          </a:p>
        </p:txBody>
      </p:sp>
    </p:spTree>
    <p:extLst>
      <p:ext uri="{BB962C8B-B14F-4D97-AF65-F5344CB8AC3E}">
        <p14:creationId xmlns:p14="http://schemas.microsoft.com/office/powerpoint/2010/main" val="39505431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64220"/>
            <a:ext cx="8229600" cy="1143000"/>
          </a:xfrm>
        </p:spPr>
        <p:txBody>
          <a:bodyPr/>
          <a:lstStyle/>
          <a:p>
            <a:r>
              <a:rPr lang="el-GR" dirty="0"/>
              <a:t>Αντιμετώπιση προκαταλήψεων</a:t>
            </a:r>
          </a:p>
        </p:txBody>
      </p:sp>
      <p:sp>
        <p:nvSpPr>
          <p:cNvPr id="3" name="2 - Θέση περιεχομένου"/>
          <p:cNvSpPr>
            <a:spLocks noGrp="1"/>
          </p:cNvSpPr>
          <p:nvPr>
            <p:ph idx="1"/>
          </p:nvPr>
        </p:nvSpPr>
        <p:spPr>
          <a:xfrm>
            <a:off x="304800" y="1104704"/>
            <a:ext cx="8229600" cy="4525963"/>
          </a:xfrm>
        </p:spPr>
        <p:txBody>
          <a:bodyPr>
            <a:normAutofit/>
          </a:bodyPr>
          <a:lstStyle/>
          <a:p>
            <a:r>
              <a:rPr lang="el-GR" dirty="0"/>
              <a:t>Προώθηση δραστηριοτήτων για την επίτευξη κοινών στόχων μέσα από τη συνεργασία με τη συμμετοχή του προσωπικού του σχολείου και του συλλόγου γονέων.</a:t>
            </a:r>
            <a:br>
              <a:rPr lang="el-GR" dirty="0"/>
            </a:br>
            <a:endParaRPr lang="el-GR" dirty="0"/>
          </a:p>
          <a:p>
            <a:r>
              <a:rPr lang="el-GR" dirty="0"/>
              <a:t>Ισότιμη αντιμετώπιση</a:t>
            </a:r>
            <a:br>
              <a:rPr lang="el-GR" dirty="0"/>
            </a:br>
            <a:r>
              <a:rPr lang="el-GR" dirty="0"/>
              <a:t> όλων των μαθητών.</a:t>
            </a:r>
          </a:p>
        </p:txBody>
      </p:sp>
      <p:pic>
        <p:nvPicPr>
          <p:cNvPr id="4" name="Εικόνα 3">
            <a:extLst>
              <a:ext uri="{FF2B5EF4-FFF2-40B4-BE49-F238E27FC236}">
                <a16:creationId xmlns:a16="http://schemas.microsoft.com/office/drawing/2014/main" id="{40E96527-5050-242B-3169-D7F87BEC6497}"/>
              </a:ext>
            </a:extLst>
          </p:cNvPr>
          <p:cNvPicPr>
            <a:picLocks noChangeAspect="1"/>
          </p:cNvPicPr>
          <p:nvPr/>
        </p:nvPicPr>
        <p:blipFill>
          <a:blip r:embed="rId3"/>
          <a:stretch>
            <a:fillRect/>
          </a:stretch>
        </p:blipFill>
        <p:spPr>
          <a:xfrm>
            <a:off x="4495799" y="2667000"/>
            <a:ext cx="4638773"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300" y="990600"/>
            <a:ext cx="7162800" cy="48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33061" y="6386898"/>
            <a:ext cx="1903278" cy="276999"/>
          </a:xfrm>
          <a:prstGeom prst="rect">
            <a:avLst/>
          </a:prstGeom>
        </p:spPr>
        <p:txBody>
          <a:bodyPr wrap="none">
            <a:spAutoFit/>
          </a:bodyPr>
          <a:lstStyle/>
          <a:p>
            <a:r>
              <a:rPr lang="fr-FR" sz="1200" dirty="0"/>
              <a:t>Henri Matisse, Dance, 1910</a:t>
            </a:r>
            <a:endParaRPr lang="el-GR" sz="1200" dirty="0"/>
          </a:p>
        </p:txBody>
      </p:sp>
    </p:spTree>
    <p:extLst>
      <p:ext uri="{BB962C8B-B14F-4D97-AF65-F5344CB8AC3E}">
        <p14:creationId xmlns:p14="http://schemas.microsoft.com/office/powerpoint/2010/main" val="17578268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78CBD56-5561-AD7D-9FF1-33566139C5BA}"/>
              </a:ext>
            </a:extLst>
          </p:cNvPr>
          <p:cNvPicPr>
            <a:picLocks noChangeAspect="1"/>
          </p:cNvPicPr>
          <p:nvPr/>
        </p:nvPicPr>
        <p:blipFill rotWithShape="1">
          <a:blip r:embed="rId3"/>
          <a:srcRect l="25580" r="31077" b="1"/>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1 - TextBox"/>
          <p:cNvSpPr txBox="1"/>
          <p:nvPr/>
        </p:nvSpPr>
        <p:spPr>
          <a:xfrm>
            <a:off x="4648200" y="457200"/>
            <a:ext cx="4495799" cy="375284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t>Πα</a:t>
            </a:r>
            <a:r>
              <a:rPr lang="en-US" sz="2400" dirty="0" err="1"/>
              <a:t>γκοσμιο</a:t>
            </a:r>
            <a:r>
              <a:rPr lang="en-US" sz="2400" dirty="0"/>
              <a:t>ποίηση μετανάστευση</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err="1"/>
              <a:t>Ενίσχυση</a:t>
            </a:r>
            <a:r>
              <a:rPr lang="en-US" sz="2400" dirty="0"/>
              <a:t> </a:t>
            </a:r>
            <a:r>
              <a:rPr lang="en-US" sz="2400" dirty="0" err="1"/>
              <a:t>των</a:t>
            </a:r>
            <a:r>
              <a:rPr lang="en-US" sz="2400" dirty="0"/>
              <a:t> </a:t>
            </a:r>
            <a:r>
              <a:rPr lang="en-US" sz="2400" dirty="0" err="1"/>
              <a:t>το</a:t>
            </a:r>
            <a:r>
              <a:rPr lang="en-US" sz="2400" dirty="0"/>
              <a:t>πικών ταυτοτήτων και</a:t>
            </a:r>
            <a:r>
              <a:rPr lang="el-GR" sz="2400" dirty="0"/>
              <a:t> </a:t>
            </a:r>
            <a:r>
              <a:rPr lang="en-US" sz="2400" dirty="0"/>
              <a:t> π</a:t>
            </a:r>
            <a:r>
              <a:rPr lang="en-US" sz="2400" dirty="0" err="1"/>
              <a:t>ολιτισμικός</a:t>
            </a:r>
            <a:r>
              <a:rPr lang="en-US" sz="2400" dirty="0"/>
              <a:t> ρα</a:t>
            </a:r>
            <a:r>
              <a:rPr lang="en-US" sz="2400" dirty="0" err="1"/>
              <a:t>τσισμός</a:t>
            </a:r>
            <a:r>
              <a:rPr lang="en-US" sz="2400" dirty="0"/>
              <a:t>.</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Η </a:t>
            </a:r>
            <a:r>
              <a:rPr lang="en-US" sz="2400" dirty="0" err="1"/>
              <a:t>συνεχής</a:t>
            </a:r>
            <a:r>
              <a:rPr lang="en-US" sz="2400" dirty="0"/>
              <a:t> </a:t>
            </a:r>
            <a:r>
              <a:rPr lang="en-US" sz="2400" dirty="0" err="1"/>
              <a:t>έλευση</a:t>
            </a:r>
            <a:r>
              <a:rPr lang="en-US" sz="2400" dirty="0"/>
              <a:t> </a:t>
            </a:r>
            <a:r>
              <a:rPr lang="en-US" sz="2400" dirty="0" err="1"/>
              <a:t>μετ</a:t>
            </a:r>
            <a:r>
              <a:rPr lang="en-US" sz="2400" dirty="0"/>
              <a:t>αναστών αυξάνει τη γλωσσική και θρησκευτική ανομοιογένεια της χώρας και φέρνει στο προσκήνιο κοινωνικο-πολιτικούς προβληματισμούς.</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4D75D412-EE53-6976-17B0-FA4F65B092BC}"/>
              </a:ext>
            </a:extLst>
          </p:cNvPr>
          <p:cNvPicPr>
            <a:picLocks noChangeAspect="1"/>
          </p:cNvPicPr>
          <p:nvPr/>
        </p:nvPicPr>
        <p:blipFill rotWithShape="1">
          <a:blip r:embed="rId3"/>
          <a:srcRect t="6315" b="19001"/>
          <a:stretch/>
        </p:blipFill>
        <p:spPr>
          <a:xfrm>
            <a:off x="20" y="10"/>
            <a:ext cx="9143980" cy="289559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29000" y="4367688"/>
            <a:ext cx="5173220" cy="1399223"/>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Πολυπ</a:t>
            </a:r>
            <a:r>
              <a:rPr lang="en-US" sz="2400" dirty="0" err="1"/>
              <a:t>ολιτισμική</a:t>
            </a:r>
            <a:r>
              <a:rPr lang="en-US" sz="2400" dirty="0"/>
              <a:t> </a:t>
            </a:r>
            <a:r>
              <a:rPr lang="en-US" sz="2400" dirty="0" err="1"/>
              <a:t>κοινωνί</a:t>
            </a:r>
            <a:r>
              <a:rPr lang="en-US" sz="2400" dirty="0"/>
              <a:t>α</a:t>
            </a:r>
          </a:p>
          <a:p>
            <a:pPr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err="1"/>
              <a:t>Ετερότητ</a:t>
            </a:r>
            <a:r>
              <a:rPr lang="en-US" sz="2400" dirty="0"/>
              <a:t>α και  ξενοφοβία </a:t>
            </a:r>
          </a:p>
          <a:p>
            <a:pPr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err="1"/>
              <a:t>Αξίες</a:t>
            </a:r>
            <a:r>
              <a:rPr lang="en-US" sz="2400" dirty="0"/>
              <a:t>, α</a:t>
            </a:r>
            <a:r>
              <a:rPr lang="en-US" sz="2400" dirty="0" err="1"/>
              <a:t>νθρώ</a:t>
            </a:r>
            <a:r>
              <a:rPr lang="en-US" sz="2400" dirty="0"/>
              <a:t>πινα δικαιώματα, ηθικά διλήμματα.</a:t>
            </a:r>
            <a:br>
              <a:rPr lang="en-US" sz="2400" dirty="0"/>
            </a:br>
            <a:endParaRPr lang="en-US" sz="2400" dirty="0"/>
          </a:p>
          <a:p>
            <a:pPr marL="342900" indent="-228600">
              <a:lnSpc>
                <a:spcPct val="90000"/>
              </a:lnSpc>
              <a:spcAft>
                <a:spcPts val="600"/>
              </a:spcAft>
              <a:buFont typeface="Arial" panose="020B0604020202020204" pitchFamily="34" charset="0"/>
              <a:buChar char="•"/>
            </a:pPr>
            <a:r>
              <a:rPr lang="en-US" sz="2400" dirty="0" err="1"/>
              <a:t>Στερεότυ</a:t>
            </a:r>
            <a:r>
              <a:rPr lang="en-US" sz="2400" dirty="0"/>
              <a:t>πα</a:t>
            </a:r>
            <a:br>
              <a:rPr lang="en-US" sz="2400" dirty="0"/>
            </a:br>
            <a:endParaRPr lang="en-US" sz="2400" dirty="0"/>
          </a:p>
          <a:p>
            <a:pPr marL="342900" indent="-228600">
              <a:lnSpc>
                <a:spcPct val="90000"/>
              </a:lnSpc>
              <a:spcAft>
                <a:spcPts val="600"/>
              </a:spcAft>
              <a:buFont typeface="Arial" panose="020B0604020202020204" pitchFamily="34" charset="0"/>
              <a:buChar char="•"/>
            </a:pPr>
            <a:r>
              <a:rPr lang="en-US" sz="2400" dirty="0" err="1"/>
              <a:t>Προκ</a:t>
            </a:r>
            <a:r>
              <a:rPr lang="en-US" sz="2400" dirty="0"/>
              <a:t>αταλήψεις</a:t>
            </a:r>
            <a:br>
              <a:rPr lang="en-US" sz="2400" dirty="0"/>
            </a:br>
            <a:endParaRPr lang="en-US" sz="2400" dirty="0"/>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027881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r"/>
            <a:br>
              <a:rPr lang="el-GR" sz="2200" b="1" i="1" dirty="0">
                <a:solidFill>
                  <a:srgbClr val="008080"/>
                </a:solidFill>
              </a:rPr>
            </a:br>
            <a:r>
              <a:rPr lang="el-GR" sz="2200" b="1" i="1" dirty="0">
                <a:solidFill>
                  <a:srgbClr val="008080"/>
                </a:solidFill>
              </a:rPr>
              <a:t>Στερεότυπα και Προκαταλήψεις</a:t>
            </a:r>
            <a:br>
              <a:rPr lang="el-GR" sz="2200" b="1" i="1" dirty="0">
                <a:solidFill>
                  <a:srgbClr val="008080"/>
                </a:solidFill>
              </a:rPr>
            </a:br>
            <a:endParaRPr lang="el-GR" sz="2200" dirty="0"/>
          </a:p>
        </p:txBody>
      </p:sp>
      <p:sp>
        <p:nvSpPr>
          <p:cNvPr id="3" name="Θέση περιεχομένου 2"/>
          <p:cNvSpPr>
            <a:spLocks noGrp="1"/>
          </p:cNvSpPr>
          <p:nvPr>
            <p:ph idx="1"/>
          </p:nvPr>
        </p:nvSpPr>
        <p:spPr>
          <a:gradFill>
            <a:gsLst>
              <a:gs pos="0">
                <a:srgbClr val="FFFFFF"/>
              </a:gs>
              <a:gs pos="7001">
                <a:srgbClr val="E6E6E6"/>
              </a:gs>
              <a:gs pos="92000">
                <a:srgbClr val="7D8496"/>
              </a:gs>
              <a:gs pos="73000">
                <a:srgbClr val="E6E6E6"/>
              </a:gs>
              <a:gs pos="97000">
                <a:srgbClr val="7D8496"/>
              </a:gs>
              <a:gs pos="100000">
                <a:srgbClr val="E6E6E6"/>
              </a:gs>
            </a:gsLst>
            <a:lin ang="5400000" scaled="0"/>
          </a:gradFill>
        </p:spPr>
        <p:txBody>
          <a:bodyPr>
            <a:normAutofit/>
          </a:bodyPr>
          <a:lstStyle/>
          <a:p>
            <a:pPr marL="0" indent="0">
              <a:buNone/>
            </a:pPr>
            <a:r>
              <a:rPr lang="el-GR" sz="1600" dirty="0">
                <a:latin typeface="Comic Sans MS" panose="030F0702030302020204" pitchFamily="66" charset="0"/>
              </a:rPr>
              <a:t>     </a:t>
            </a:r>
          </a:p>
          <a:p>
            <a:pPr marL="0" indent="0">
              <a:buNone/>
            </a:pPr>
            <a:r>
              <a:rPr lang="el-GR" sz="1600" dirty="0">
                <a:latin typeface="Comic Sans MS" panose="030F0702030302020204" pitchFamily="66" charset="0"/>
              </a:rPr>
              <a:t>     </a:t>
            </a:r>
            <a:r>
              <a:rPr lang="el-GR" sz="1600" u="sng" dirty="0">
                <a:latin typeface="Comic Sans MS" panose="030F0702030302020204" pitchFamily="66" charset="0"/>
              </a:rPr>
              <a:t>Στερεότυπα</a:t>
            </a:r>
          </a:p>
          <a:p>
            <a:pPr marL="0" indent="0">
              <a:buNone/>
            </a:pPr>
            <a:endParaRPr lang="el-GR" sz="1600" u="sng" dirty="0">
              <a:latin typeface="Comic Sans MS" panose="030F0702030302020204" pitchFamily="66" charset="0"/>
            </a:endParaRPr>
          </a:p>
          <a:p>
            <a:pPr algn="just">
              <a:lnSpc>
                <a:spcPct val="80000"/>
              </a:lnSpc>
            </a:pPr>
            <a:r>
              <a:rPr lang="el-GR" altLang="el-GR" sz="1600" dirty="0">
                <a:latin typeface="Comic Sans MS" panose="030F0702030302020204" pitchFamily="66" charset="0"/>
                <a:ea typeface="MS PGothic" pitchFamily="34" charset="-128"/>
              </a:rPr>
              <a:t>Στερεοτυπική σκέψη ονομάζεται στην κοινωνική ψυχολογία εκείνη η σκέψη, η οποία με αφετηρία την ταξινόμηση ενός ατόμου, οδηγείται σε ατεκμηρίωτες γενικεύσεις ως προς τις ιδιότητες που υποτίθεται ότι έχει κάθε άτομο που ανήκει στις παραπάνω κατηγορίες</a:t>
            </a:r>
            <a:r>
              <a:rPr lang="en-US" altLang="el-GR" sz="1600" dirty="0">
                <a:latin typeface="Comic Sans MS" panose="030F0702030302020204" pitchFamily="66" charset="0"/>
                <a:ea typeface="MS PGothic" pitchFamily="34" charset="-128"/>
              </a:rPr>
              <a:t>.</a:t>
            </a:r>
            <a:endParaRPr lang="el-GR" altLang="el-GR" sz="1600" dirty="0">
              <a:latin typeface="Comic Sans MS" panose="030F0702030302020204" pitchFamily="66" charset="0"/>
              <a:ea typeface="MS PGothic" pitchFamily="34" charset="-128"/>
            </a:endParaRPr>
          </a:p>
          <a:p>
            <a:pPr marL="0" indent="0" algn="just">
              <a:lnSpc>
                <a:spcPct val="80000"/>
              </a:lnSpc>
              <a:buNone/>
            </a:pPr>
            <a:endParaRPr lang="el-GR" altLang="el-GR" sz="1600" dirty="0">
              <a:latin typeface="Comic Sans MS" panose="030F0702030302020204" pitchFamily="66" charset="0"/>
              <a:ea typeface="MS PGothic" pitchFamily="34" charset="-128"/>
            </a:endParaRPr>
          </a:p>
          <a:p>
            <a:pPr algn="just">
              <a:lnSpc>
                <a:spcPct val="80000"/>
              </a:lnSpc>
            </a:pPr>
            <a:r>
              <a:rPr lang="el-GR" altLang="el-GR" sz="1600" dirty="0">
                <a:latin typeface="Comic Sans MS" panose="030F0702030302020204" pitchFamily="66" charset="0"/>
                <a:ea typeface="MS PGothic" pitchFamily="34" charset="-128"/>
              </a:rPr>
              <a:t>Στερεότυπο = γενίκευση για το πώς συγκροτείται ο άλλος</a:t>
            </a:r>
            <a:r>
              <a:rPr lang="en-US" altLang="el-GR" sz="1600" dirty="0">
                <a:latin typeface="Comic Sans MS" panose="030F0702030302020204" pitchFamily="66" charset="0"/>
                <a:ea typeface="MS PGothic" pitchFamily="34" charset="-128"/>
              </a:rPr>
              <a:t>.</a:t>
            </a:r>
            <a:r>
              <a:rPr lang="el-GR" altLang="el-GR" sz="1600" dirty="0">
                <a:latin typeface="Comic Sans MS" panose="030F0702030302020204" pitchFamily="66" charset="0"/>
                <a:ea typeface="MS PGothic" pitchFamily="34" charset="-128"/>
              </a:rPr>
              <a:t> Αποτελεί μια απλοποιημένη κατηγοριοποίηση και γενικευμένη εικόνα για άτομα ή κοινωνικές ομάδες. </a:t>
            </a:r>
          </a:p>
          <a:p>
            <a:pPr marL="0" indent="0" algn="just">
              <a:lnSpc>
                <a:spcPct val="80000"/>
              </a:lnSpc>
              <a:buNone/>
            </a:pPr>
            <a:r>
              <a:rPr lang="el-GR" altLang="el-GR" sz="1600" dirty="0">
                <a:latin typeface="Comic Sans MS" panose="030F0702030302020204" pitchFamily="66" charset="0"/>
                <a:ea typeface="MS PGothic" pitchFamily="34" charset="-128"/>
              </a:rPr>
              <a:t>     Η υιοθέτηση στερεοτύπων παραπέμπει αυτόματα στην αποδοχή της άποψης ότι όλα</a:t>
            </a:r>
          </a:p>
          <a:p>
            <a:pPr marL="0" indent="0" algn="just">
              <a:lnSpc>
                <a:spcPct val="80000"/>
              </a:lnSpc>
              <a:buNone/>
            </a:pPr>
            <a:r>
              <a:rPr lang="el-GR" altLang="el-GR" sz="1600" dirty="0">
                <a:latin typeface="Comic Sans MS" panose="030F0702030302020204" pitchFamily="66" charset="0"/>
                <a:ea typeface="MS PGothic" pitchFamily="34" charset="-128"/>
              </a:rPr>
              <a:t>     τα μέλη της ομάδας στην οποία ανήκουν έχουν τα ίδια χαρακτηριστικά, χωρίς να</a:t>
            </a:r>
          </a:p>
          <a:p>
            <a:pPr marL="0" indent="0" algn="just">
              <a:lnSpc>
                <a:spcPct val="80000"/>
              </a:lnSpc>
              <a:buNone/>
            </a:pPr>
            <a:r>
              <a:rPr lang="el-GR" altLang="el-GR" sz="1600" dirty="0">
                <a:latin typeface="Comic Sans MS" panose="030F0702030302020204" pitchFamily="66" charset="0"/>
                <a:ea typeface="MS PGothic" pitchFamily="34" charset="-128"/>
              </a:rPr>
              <a:t>     εξετασθεί αν πραγματικά ανταποκρίνονται στην πραγματικότητα. (1)</a:t>
            </a:r>
          </a:p>
          <a:p>
            <a:pPr marL="0" indent="0" algn="just">
              <a:lnSpc>
                <a:spcPct val="80000"/>
              </a:lnSpc>
              <a:buNone/>
            </a:pPr>
            <a:endParaRPr lang="el-GR" altLang="el-GR" sz="1600" dirty="0">
              <a:latin typeface="Comic Sans MS" panose="030F0702030302020204" pitchFamily="66" charset="0"/>
              <a:ea typeface="MS PGothic" pitchFamily="34" charset="-128"/>
            </a:endParaRPr>
          </a:p>
          <a:p>
            <a:pPr marL="0" indent="0">
              <a:buNone/>
            </a:pPr>
            <a:endParaRPr lang="el-GR" sz="1900" u="sng" dirty="0">
              <a:latin typeface="Comic Sans MS" panose="030F0702030302020204" pitchFamily="66" charset="0"/>
            </a:endParaRPr>
          </a:p>
        </p:txBody>
      </p:sp>
    </p:spTree>
    <p:extLst>
      <p:ext uri="{BB962C8B-B14F-4D97-AF65-F5344CB8AC3E}">
        <p14:creationId xmlns:p14="http://schemas.microsoft.com/office/powerpoint/2010/main" val="248600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r"/>
            <a:r>
              <a:rPr lang="el-GR" sz="2000" b="1" i="1" dirty="0">
                <a:solidFill>
                  <a:srgbClr val="008080"/>
                </a:solidFill>
              </a:rPr>
              <a:t>Στερεότυπα και Προκαταλήψεις</a:t>
            </a:r>
            <a:endParaRPr lang="el-GR" sz="2000" dirty="0"/>
          </a:p>
        </p:txBody>
      </p:sp>
      <p:sp>
        <p:nvSpPr>
          <p:cNvPr id="3" name="Θέση περιεχομένου 2"/>
          <p:cNvSpPr>
            <a:spLocks noGrp="1"/>
          </p:cNvSpPr>
          <p:nvPr>
            <p:ph idx="1"/>
          </p:nvPr>
        </p:nvSpPr>
        <p:spPr>
          <a:gradFill>
            <a:gsLst>
              <a:gs pos="41000">
                <a:srgbClr val="FFFFFF"/>
              </a:gs>
              <a:gs pos="93000">
                <a:srgbClr val="E6E6E6"/>
              </a:gs>
              <a:gs pos="95000">
                <a:srgbClr val="7D8496"/>
              </a:gs>
              <a:gs pos="98000">
                <a:srgbClr val="E6E6E6"/>
              </a:gs>
              <a:gs pos="97000">
                <a:srgbClr val="7D8496"/>
              </a:gs>
              <a:gs pos="100000">
                <a:srgbClr val="E6E6E6"/>
              </a:gs>
            </a:gsLst>
            <a:lin ang="5400000" scaled="0"/>
          </a:gradFill>
          <a:ln>
            <a:solidFill>
              <a:schemeClr val="tx1"/>
            </a:solidFill>
          </a:ln>
        </p:spPr>
        <p:txBody>
          <a:bodyPr>
            <a:normAutofit/>
          </a:bodyPr>
          <a:lstStyle/>
          <a:p>
            <a:pPr marL="0" indent="0">
              <a:buNone/>
            </a:pPr>
            <a:endParaRPr lang="el-GR" sz="1400" u="sng" dirty="0">
              <a:latin typeface="Comic Sans MS" panose="030F0702030302020204" pitchFamily="66" charset="0"/>
            </a:endParaRPr>
          </a:p>
          <a:p>
            <a:pPr marL="0" indent="0">
              <a:buNone/>
            </a:pPr>
            <a:r>
              <a:rPr lang="el-GR" sz="1400" b="1" dirty="0">
                <a:latin typeface="Comic Sans MS" panose="030F0702030302020204" pitchFamily="66" charset="0"/>
              </a:rPr>
              <a:t>    </a:t>
            </a:r>
            <a:r>
              <a:rPr lang="el-GR" sz="1600" u="sng" dirty="0">
                <a:latin typeface="Comic Sans MS" panose="030F0702030302020204" pitchFamily="66" charset="0"/>
              </a:rPr>
              <a:t>Στερεότυπα</a:t>
            </a:r>
          </a:p>
          <a:p>
            <a:pPr marL="0" indent="0">
              <a:buNone/>
            </a:pPr>
            <a:endParaRPr lang="el-GR" sz="1400" dirty="0">
              <a:latin typeface="Comic Sans MS" panose="030F0702030302020204" pitchFamily="66" charset="0"/>
            </a:endParaRPr>
          </a:p>
          <a:p>
            <a:pPr>
              <a:buFont typeface="Wingdings" panose="05000000000000000000" pitchFamily="2" charset="2"/>
              <a:buChar char="ü"/>
            </a:pPr>
            <a:r>
              <a:rPr lang="el-GR" sz="1400" dirty="0">
                <a:latin typeface="Comic Sans MS" panose="030F0702030302020204" pitchFamily="66" charset="0"/>
              </a:rPr>
              <a:t>Φυλετικά                                                                    </a:t>
            </a:r>
          </a:p>
          <a:p>
            <a:pPr>
              <a:buFont typeface="Wingdings" panose="05000000000000000000" pitchFamily="2" charset="2"/>
              <a:buChar char="ü"/>
            </a:pPr>
            <a:endParaRPr lang="el-GR" sz="1400" dirty="0">
              <a:latin typeface="Comic Sans MS" panose="030F0702030302020204" pitchFamily="66" charset="0"/>
            </a:endParaRPr>
          </a:p>
          <a:p>
            <a:pPr>
              <a:buFont typeface="Wingdings" panose="05000000000000000000" pitchFamily="2" charset="2"/>
              <a:buChar char="ü"/>
            </a:pPr>
            <a:r>
              <a:rPr lang="el-GR" sz="1400" dirty="0">
                <a:latin typeface="Comic Sans MS" panose="030F0702030302020204" pitchFamily="66" charset="0"/>
              </a:rPr>
              <a:t>Θρησκευτικά</a:t>
            </a:r>
          </a:p>
          <a:p>
            <a:pPr>
              <a:buFont typeface="Wingdings" panose="05000000000000000000" pitchFamily="2" charset="2"/>
              <a:buChar char="ü"/>
            </a:pPr>
            <a:endParaRPr lang="el-GR" sz="1400" dirty="0">
              <a:latin typeface="Comic Sans MS" panose="030F0702030302020204" pitchFamily="66" charset="0"/>
            </a:endParaRPr>
          </a:p>
          <a:p>
            <a:pPr>
              <a:buFont typeface="Wingdings" panose="05000000000000000000" pitchFamily="2" charset="2"/>
              <a:buChar char="ü"/>
            </a:pPr>
            <a:r>
              <a:rPr lang="el-GR" sz="1400" dirty="0">
                <a:latin typeface="Comic Sans MS" panose="030F0702030302020204" pitchFamily="66" charset="0"/>
              </a:rPr>
              <a:t>Επαγγελματικά</a:t>
            </a:r>
          </a:p>
          <a:p>
            <a:pPr>
              <a:buFont typeface="Wingdings" panose="05000000000000000000" pitchFamily="2" charset="2"/>
              <a:buChar char="ü"/>
            </a:pPr>
            <a:endParaRPr lang="el-GR" sz="1400" dirty="0">
              <a:latin typeface="Comic Sans MS" panose="030F0702030302020204" pitchFamily="66" charset="0"/>
            </a:endParaRPr>
          </a:p>
          <a:p>
            <a:pPr>
              <a:buFont typeface="Wingdings" panose="05000000000000000000" pitchFamily="2" charset="2"/>
              <a:buChar char="ü"/>
            </a:pPr>
            <a:r>
              <a:rPr lang="el-GR" sz="1400" dirty="0">
                <a:latin typeface="Comic Sans MS" panose="030F0702030302020204" pitchFamily="66" charset="0"/>
              </a:rPr>
              <a:t>Σχετικά με το φύλο</a:t>
            </a:r>
          </a:p>
          <a:p>
            <a:pPr>
              <a:buFont typeface="Wingdings" panose="05000000000000000000" pitchFamily="2" charset="2"/>
              <a:buChar char="ü"/>
            </a:pPr>
            <a:endParaRPr lang="el-GR" sz="1400" dirty="0">
              <a:latin typeface="Comic Sans MS" panose="030F0702030302020204" pitchFamily="66" charset="0"/>
            </a:endParaRPr>
          </a:p>
          <a:p>
            <a:pPr>
              <a:buFont typeface="Wingdings" panose="05000000000000000000" pitchFamily="2" charset="2"/>
              <a:buChar char="ü"/>
            </a:pPr>
            <a:r>
              <a:rPr lang="el-GR" sz="1400" dirty="0">
                <a:latin typeface="Comic Sans MS" panose="030F0702030302020204" pitchFamily="66" charset="0"/>
              </a:rPr>
              <a:t>Την εξωτερική εμφάνιση</a:t>
            </a:r>
          </a:p>
          <a:p>
            <a:pPr>
              <a:buFont typeface="Wingdings" panose="05000000000000000000" pitchFamily="2" charset="2"/>
              <a:buChar char="ü"/>
            </a:pPr>
            <a:endParaRPr lang="el-GR" sz="1400" dirty="0">
              <a:latin typeface="Comic Sans MS" panose="030F0702030302020204" pitchFamily="66" charset="0"/>
            </a:endParaRPr>
          </a:p>
          <a:p>
            <a:pPr>
              <a:buFont typeface="Wingdings" panose="05000000000000000000" pitchFamily="2" charset="2"/>
              <a:buChar char="ü"/>
            </a:pPr>
            <a:r>
              <a:rPr lang="el-GR" sz="1400" dirty="0">
                <a:latin typeface="Comic Sans MS" panose="030F0702030302020204" pitchFamily="66" charset="0"/>
              </a:rPr>
              <a:t>Την κοινωνική θέση</a:t>
            </a:r>
          </a:p>
          <a:p>
            <a:pPr>
              <a:buFont typeface="Wingdings" panose="05000000000000000000" pitchFamily="2" charset="2"/>
              <a:buChar char="ü"/>
            </a:pPr>
            <a:endParaRPr lang="el-GR" sz="1400" dirty="0">
              <a:latin typeface="Comic Sans MS" panose="030F0702030302020204" pitchFamily="66" charset="0"/>
            </a:endParaRPr>
          </a:p>
        </p:txBody>
      </p:sp>
      <p:sp>
        <p:nvSpPr>
          <p:cNvPr id="5" name="Δεξιό άγκιστρο 4"/>
          <p:cNvSpPr/>
          <p:nvPr/>
        </p:nvSpPr>
        <p:spPr>
          <a:xfrm>
            <a:off x="3419872" y="2348880"/>
            <a:ext cx="432048" cy="316835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6" name="Πίνακας 5"/>
          <p:cNvGraphicFramePr>
            <a:graphicFrameLocks noGrp="1"/>
          </p:cNvGraphicFramePr>
          <p:nvPr/>
        </p:nvGraphicFramePr>
        <p:xfrm>
          <a:off x="3861524" y="2028056"/>
          <a:ext cx="4320480" cy="381000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tblGrid>
              <a:tr h="3305552">
                <a:tc>
                  <a:txBody>
                    <a:bodyPr/>
                    <a:lstStyle/>
                    <a:p>
                      <a:r>
                        <a:rPr lang="el-GR" sz="1200" b="0" dirty="0">
                          <a:solidFill>
                            <a:schemeClr val="tx1"/>
                          </a:solidFill>
                          <a:latin typeface="Comic Sans MS" panose="030F0702030302020204" pitchFamily="66" charset="0"/>
                        </a:rPr>
                        <a:t>      Ευάλωτες</a:t>
                      </a:r>
                      <a:r>
                        <a:rPr lang="el-GR" sz="1200" b="0" baseline="0" dirty="0">
                          <a:solidFill>
                            <a:schemeClr val="tx1"/>
                          </a:solidFill>
                          <a:latin typeface="Comic Sans MS" panose="030F0702030302020204" pitchFamily="66" charset="0"/>
                        </a:rPr>
                        <a:t> κοινωνικά ομάδες σε αυτά είναι:</a:t>
                      </a:r>
                    </a:p>
                    <a:p>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Μετανάστες – πρόσφυγες – παλιννοστούντες</a:t>
                      </a:r>
                    </a:p>
                    <a:p>
                      <a:pPr marL="285750" indent="-285750">
                        <a:buFont typeface="Wingdings" panose="05000000000000000000" pitchFamily="2" charset="2"/>
                        <a:buChar char="Ø"/>
                      </a:pP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Άτομα με ειδικές ανάγκες</a:t>
                      </a:r>
                    </a:p>
                    <a:p>
                      <a:pPr marL="285750" indent="-285750">
                        <a:buFont typeface="Wingdings" panose="05000000000000000000" pitchFamily="2" charset="2"/>
                        <a:buChar char="Ø"/>
                      </a:pP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Άνεργοι</a:t>
                      </a:r>
                    </a:p>
                    <a:p>
                      <a:pPr marL="285750" indent="-285750">
                        <a:buFont typeface="Wingdings" panose="05000000000000000000" pitchFamily="2" charset="2"/>
                        <a:buChar char="Ø"/>
                      </a:pP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Ομοφυλόφιλοι</a:t>
                      </a:r>
                    </a:p>
                    <a:p>
                      <a:pPr marL="285750" indent="-285750">
                        <a:buFont typeface="Wingdings" panose="05000000000000000000" pitchFamily="2" charset="2"/>
                        <a:buChar char="Ø"/>
                      </a:pP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Πρώην και νυν εξαρτημένοι από ουσίες</a:t>
                      </a:r>
                    </a:p>
                    <a:p>
                      <a:pPr marL="285750" indent="-285750">
                        <a:buFont typeface="Wingdings" panose="05000000000000000000" pitchFamily="2" charset="2"/>
                        <a:buChar char="Ø"/>
                      </a:pP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Φυλακισμένοι και αποφυλακισμένοι</a:t>
                      </a:r>
                    </a:p>
                    <a:p>
                      <a:pPr marL="285750" indent="-285750">
                        <a:buFont typeface="Wingdings" panose="05000000000000000000" pitchFamily="2" charset="2"/>
                        <a:buChar char="Ø"/>
                      </a:pP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Ασθενείς και φορείς του </a:t>
                      </a:r>
                      <a:r>
                        <a:rPr lang="en-US" sz="1200" b="0" baseline="0" dirty="0">
                          <a:solidFill>
                            <a:schemeClr val="tx1"/>
                          </a:solidFill>
                          <a:latin typeface="Comic Sans MS" panose="030F0702030302020204" pitchFamily="66" charset="0"/>
                        </a:rPr>
                        <a:t>AIDS</a:t>
                      </a: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endParaRPr lang="en-US"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err="1">
                          <a:solidFill>
                            <a:schemeClr val="tx1"/>
                          </a:solidFill>
                          <a:latin typeface="Comic Sans MS" panose="030F0702030302020204" pitchFamily="66" charset="0"/>
                        </a:rPr>
                        <a:t>Ρομά</a:t>
                      </a: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endParaRPr lang="el-GR" sz="1200" b="0" baseline="0" dirty="0">
                        <a:solidFill>
                          <a:schemeClr val="tx1"/>
                        </a:solidFill>
                        <a:latin typeface="Comic Sans MS" panose="030F0702030302020204" pitchFamily="66" charset="0"/>
                      </a:endParaRPr>
                    </a:p>
                    <a:p>
                      <a:pPr marL="285750" indent="-285750">
                        <a:buFont typeface="Wingdings" panose="05000000000000000000" pitchFamily="2" charset="2"/>
                        <a:buChar char="Ø"/>
                      </a:pPr>
                      <a:r>
                        <a:rPr lang="el-GR" sz="1200" b="0" baseline="0" dirty="0">
                          <a:solidFill>
                            <a:schemeClr val="tx1"/>
                          </a:solidFill>
                          <a:latin typeface="Comic Sans MS" panose="030F0702030302020204" pitchFamily="66" charset="0"/>
                        </a:rPr>
                        <a:t>Θρησκευτικές μειονότητες</a:t>
                      </a:r>
                    </a:p>
                    <a:p>
                      <a:endParaRPr lang="el-GR" sz="1600" b="0" dirty="0">
                        <a:solidFill>
                          <a:schemeClr val="tx1"/>
                        </a:solidFill>
                        <a:latin typeface="Comic Sans MS" panose="030F0702030302020204" pitchFamily="66" charset="0"/>
                      </a:endParaRPr>
                    </a:p>
                  </a:txBody>
                  <a:tcPr>
                    <a:gradFill>
                      <a:gsLst>
                        <a:gs pos="82000">
                          <a:srgbClr val="DDEBCF"/>
                        </a:gs>
                        <a:gs pos="98000">
                          <a:srgbClr val="9CB86E"/>
                        </a:gs>
                        <a:gs pos="100000">
                          <a:srgbClr val="156B13"/>
                        </a:gs>
                      </a:gsLst>
                      <a:lin ang="5400000" scaled="0"/>
                    </a:gra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1844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2400" y="228600"/>
            <a:ext cx="8229600" cy="4379912"/>
          </a:xfrm>
          <a:gradFill>
            <a:gsLst>
              <a:gs pos="58000">
                <a:srgbClr val="FFFFFF"/>
              </a:gs>
              <a:gs pos="100000">
                <a:srgbClr val="E6E6E6"/>
              </a:gs>
              <a:gs pos="100000">
                <a:srgbClr val="7D8496"/>
              </a:gs>
              <a:gs pos="100000">
                <a:srgbClr val="E6E6E6"/>
              </a:gs>
              <a:gs pos="100000">
                <a:srgbClr val="7D8496"/>
              </a:gs>
              <a:gs pos="100000">
                <a:srgbClr val="E6E6E6"/>
              </a:gs>
            </a:gsLst>
            <a:lin ang="5400000" scaled="0"/>
          </a:gradFill>
        </p:spPr>
        <p:txBody>
          <a:bodyPr>
            <a:noAutofit/>
          </a:bodyPr>
          <a:lstStyle/>
          <a:p>
            <a:pPr marL="0" indent="0" algn="just">
              <a:buNone/>
            </a:pPr>
            <a:r>
              <a:rPr lang="el-GR" sz="2400" dirty="0">
                <a:latin typeface="Comic Sans MS" panose="030F0702030302020204" pitchFamily="66" charset="0"/>
              </a:rPr>
              <a:t>     </a:t>
            </a:r>
          </a:p>
          <a:p>
            <a:pPr marL="0" indent="0" algn="just">
              <a:buNone/>
            </a:pPr>
            <a:r>
              <a:rPr lang="el-GR" sz="2400" dirty="0">
                <a:latin typeface="Comic Sans MS" panose="030F0702030302020204" pitchFamily="66" charset="0"/>
              </a:rPr>
              <a:t>    </a:t>
            </a:r>
            <a:r>
              <a:rPr lang="el-GR" sz="2400" u="sng" dirty="0">
                <a:latin typeface="Comic Sans MS" panose="030F0702030302020204" pitchFamily="66" charset="0"/>
              </a:rPr>
              <a:t>Προκαταλήψεις</a:t>
            </a:r>
          </a:p>
          <a:p>
            <a:pPr marL="0" indent="0" algn="just">
              <a:buNone/>
            </a:pPr>
            <a:endParaRPr lang="el-GR" sz="2400" dirty="0">
              <a:latin typeface="Comic Sans MS" panose="030F0702030302020204" pitchFamily="66" charset="0"/>
            </a:endParaRPr>
          </a:p>
          <a:p>
            <a:pPr algn="just"/>
            <a:r>
              <a:rPr lang="el-GR" altLang="el-GR" sz="2400" dirty="0">
                <a:latin typeface="Comic Sans MS" panose="030F0702030302020204" pitchFamily="66" charset="0"/>
                <a:ea typeface="MS PGothic" pitchFamily="34" charset="-128"/>
              </a:rPr>
              <a:t>Αν το </a:t>
            </a:r>
            <a:r>
              <a:rPr lang="el-GR" altLang="el-GR" sz="2400" b="1" dirty="0">
                <a:latin typeface="Comic Sans MS" panose="030F0702030302020204" pitchFamily="66" charset="0"/>
                <a:ea typeface="MS PGothic" pitchFamily="34" charset="-128"/>
              </a:rPr>
              <a:t>στερεότυπο</a:t>
            </a:r>
            <a:r>
              <a:rPr lang="el-GR" altLang="el-GR" sz="2400" b="1" dirty="0">
                <a:solidFill>
                  <a:schemeClr val="hlink"/>
                </a:solidFill>
                <a:latin typeface="Comic Sans MS" panose="030F0702030302020204" pitchFamily="66" charset="0"/>
                <a:ea typeface="MS PGothic" pitchFamily="34" charset="-128"/>
              </a:rPr>
              <a:t> </a:t>
            </a:r>
            <a:r>
              <a:rPr lang="el-GR" altLang="el-GR" sz="2400" dirty="0">
                <a:latin typeface="Comic Sans MS" panose="030F0702030302020204" pitchFamily="66" charset="0"/>
                <a:ea typeface="MS PGothic" pitchFamily="34" charset="-128"/>
              </a:rPr>
              <a:t>είναι η εικόνα που έχω για τον «άλλο», ως μέλους μιας συγκεκριμένης κοινωνικής κατηγορίας, η </a:t>
            </a:r>
            <a:r>
              <a:rPr lang="el-GR" altLang="el-GR" sz="2400" b="1" dirty="0">
                <a:latin typeface="Comic Sans MS" panose="030F0702030302020204" pitchFamily="66" charset="0"/>
                <a:ea typeface="MS PGothic" pitchFamily="34" charset="-128"/>
              </a:rPr>
              <a:t>προκατάληψη</a:t>
            </a:r>
            <a:r>
              <a:rPr lang="el-GR" altLang="el-GR" sz="2400" dirty="0">
                <a:solidFill>
                  <a:schemeClr val="hlink"/>
                </a:solidFill>
                <a:latin typeface="Comic Sans MS" panose="030F0702030302020204" pitchFamily="66" charset="0"/>
                <a:ea typeface="MS PGothic" pitchFamily="34" charset="-128"/>
              </a:rPr>
              <a:t> </a:t>
            </a:r>
            <a:r>
              <a:rPr lang="el-GR" altLang="el-GR" sz="2400" dirty="0">
                <a:latin typeface="Comic Sans MS" panose="030F0702030302020204" pitchFamily="66" charset="0"/>
                <a:ea typeface="MS PGothic" pitchFamily="34" charset="-128"/>
              </a:rPr>
              <a:t>περιγράφει τη στάση απέναντι στο συλλογικό «άλλο», που μας προδιαθέτει αρνητικά απέναντί του.  </a:t>
            </a:r>
          </a:p>
          <a:p>
            <a:pPr algn="just"/>
            <a:endParaRPr lang="el-GR" altLang="el-GR" sz="2400" dirty="0">
              <a:latin typeface="Comic Sans MS" panose="030F0702030302020204" pitchFamily="66" charset="0"/>
              <a:ea typeface="MS PGothic" pitchFamily="34" charset="-128"/>
            </a:endParaRPr>
          </a:p>
          <a:p>
            <a:pPr algn="just"/>
            <a:r>
              <a:rPr lang="el-GR" altLang="el-GR" sz="2400" dirty="0">
                <a:latin typeface="Comic Sans MS" panose="030F0702030302020204" pitchFamily="66" charset="0"/>
                <a:ea typeface="MS PGothic" pitchFamily="34" charset="-128"/>
              </a:rPr>
              <a:t>Οι </a:t>
            </a:r>
            <a:r>
              <a:rPr lang="el-GR" altLang="el-GR" sz="2400" b="1" dirty="0">
                <a:latin typeface="Comic Sans MS" panose="030F0702030302020204" pitchFamily="66" charset="0"/>
                <a:ea typeface="MS PGothic" pitchFamily="34" charset="-128"/>
              </a:rPr>
              <a:t>προκαταλήψεις</a:t>
            </a:r>
            <a:r>
              <a:rPr lang="el-GR" altLang="el-GR" sz="2400" dirty="0">
                <a:latin typeface="Comic Sans MS" panose="030F0702030302020204" pitchFamily="66" charset="0"/>
                <a:ea typeface="MS PGothic" pitchFamily="34" charset="-128"/>
              </a:rPr>
              <a:t> είναι οι  </a:t>
            </a:r>
            <a:r>
              <a:rPr lang="en-US" altLang="el-GR" sz="2400" dirty="0">
                <a:latin typeface="Comic Sans MS" panose="030F0702030302020204" pitchFamily="66" charset="0"/>
                <a:ea typeface="MS PGothic" pitchFamily="34" charset="-128"/>
              </a:rPr>
              <a:t>a priori </a:t>
            </a:r>
            <a:r>
              <a:rPr lang="el-GR" altLang="el-GR" sz="2400" dirty="0">
                <a:latin typeface="Comic Sans MS" panose="030F0702030302020204" pitchFamily="66" charset="0"/>
                <a:ea typeface="MS PGothic" pitchFamily="34" charset="-128"/>
              </a:rPr>
              <a:t>στερεοτυπικές αντιλήψεις και στάσεις, οι οποίες χαρακτηρίζονται από αρνητικά συναισθήματα και εχθρική διάθεση. Σχετίζονται με τον τρόπο διαπαιδαγώγησης των παιδιών, διαμορφώνονται υπό την επίδραση διαχρονικών </a:t>
            </a:r>
            <a:r>
              <a:rPr lang="el-GR" altLang="el-GR" sz="2400" dirty="0" err="1">
                <a:latin typeface="Comic Sans MS" panose="030F0702030302020204" pitchFamily="66" charset="0"/>
                <a:ea typeface="MS PGothic" pitchFamily="34" charset="-128"/>
              </a:rPr>
              <a:t>κοινωνικοπολιτισμικών</a:t>
            </a:r>
            <a:r>
              <a:rPr lang="el-GR" altLang="el-GR" sz="2400" dirty="0">
                <a:latin typeface="Comic Sans MS" panose="030F0702030302020204" pitchFamily="66" charset="0"/>
                <a:ea typeface="MS PGothic" pitchFamily="34" charset="-128"/>
              </a:rPr>
              <a:t>  επιρροών και εξαρτώνται από τον τύπο προσωπικότητας των ατόμων που τις έχουν.</a:t>
            </a:r>
            <a:endParaRPr lang="el-GR" sz="2400" dirty="0">
              <a:latin typeface="Comic Sans MS" panose="030F0702030302020204" pitchFamily="66" charset="0"/>
            </a:endParaRPr>
          </a:p>
          <a:p>
            <a:pPr algn="just"/>
            <a:endParaRPr lang="el-GR" altLang="el-GR" sz="2400" dirty="0">
              <a:ea typeface="MS PGothic" pitchFamily="34" charset="-128"/>
            </a:endParaRPr>
          </a:p>
          <a:p>
            <a:pPr algn="just"/>
            <a:endParaRPr lang="el-GR" altLang="el-GR" sz="2400" dirty="0">
              <a:ea typeface="MS PGothic" pitchFamily="34" charset="-128"/>
            </a:endParaRPr>
          </a:p>
          <a:p>
            <a:pPr algn="just"/>
            <a:endParaRPr lang="el-GR" altLang="el-GR" sz="2400" dirty="0">
              <a:ea typeface="MS PGothic" pitchFamily="34" charset="-128"/>
            </a:endParaRPr>
          </a:p>
          <a:p>
            <a:pPr marL="0" indent="0" algn="just">
              <a:buNone/>
            </a:pPr>
            <a:endParaRPr lang="el-GR" sz="2400" dirty="0">
              <a:latin typeface="Comic Sans MS" panose="030F0702030302020204" pitchFamily="66" charset="0"/>
            </a:endParaRPr>
          </a:p>
        </p:txBody>
      </p:sp>
      <p:pic>
        <p:nvPicPr>
          <p:cNvPr id="6" name="Εικόνα 5">
            <a:extLst>
              <a:ext uri="{FF2B5EF4-FFF2-40B4-BE49-F238E27FC236}">
                <a16:creationId xmlns:a16="http://schemas.microsoft.com/office/drawing/2014/main" id="{698AD5B2-6888-6006-FAD4-310C1EF3C512}"/>
              </a:ext>
            </a:extLst>
          </p:cNvPr>
          <p:cNvPicPr>
            <a:picLocks noChangeAspect="1"/>
          </p:cNvPicPr>
          <p:nvPr/>
        </p:nvPicPr>
        <p:blipFill>
          <a:blip r:embed="rId3"/>
          <a:stretch>
            <a:fillRect/>
          </a:stretch>
        </p:blipFill>
        <p:spPr>
          <a:xfrm>
            <a:off x="6553200" y="76200"/>
            <a:ext cx="2438400" cy="1524000"/>
          </a:xfrm>
          <a:prstGeom prst="rect">
            <a:avLst/>
          </a:prstGeom>
        </p:spPr>
      </p:pic>
    </p:spTree>
    <p:extLst>
      <p:ext uri="{BB962C8B-B14F-4D97-AF65-F5344CB8AC3E}">
        <p14:creationId xmlns:p14="http://schemas.microsoft.com/office/powerpoint/2010/main" val="237351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2400" y="1066800"/>
            <a:ext cx="8229600" cy="5181600"/>
          </a:xfrm>
          <a:gradFill>
            <a:gsLst>
              <a:gs pos="58000">
                <a:srgbClr val="FFFFFF"/>
              </a:gs>
              <a:gs pos="99000">
                <a:srgbClr val="E6E6E6"/>
              </a:gs>
              <a:gs pos="100000">
                <a:srgbClr val="7D8496"/>
              </a:gs>
              <a:gs pos="98000">
                <a:srgbClr val="E6E6E6"/>
              </a:gs>
              <a:gs pos="100000">
                <a:srgbClr val="7D8496"/>
              </a:gs>
              <a:gs pos="100000">
                <a:srgbClr val="E6E6E6"/>
              </a:gs>
            </a:gsLst>
            <a:lin ang="5400000" scaled="0"/>
          </a:gradFill>
        </p:spPr>
        <p:txBody>
          <a:bodyPr>
            <a:noAutofit/>
          </a:bodyPr>
          <a:lstStyle/>
          <a:p>
            <a:pPr marL="0" indent="0" algn="just">
              <a:buNone/>
            </a:pPr>
            <a:r>
              <a:rPr lang="el-GR" sz="2400" u="sng" dirty="0">
                <a:latin typeface="Comic Sans MS" panose="030F0702030302020204" pitchFamily="66" charset="0"/>
              </a:rPr>
              <a:t>Προκαταλήψεις</a:t>
            </a:r>
          </a:p>
          <a:p>
            <a:pPr marL="0" indent="0" algn="just">
              <a:buNone/>
            </a:pPr>
            <a:endParaRPr lang="el-GR" sz="2400" dirty="0"/>
          </a:p>
          <a:p>
            <a:pPr algn="just"/>
            <a:r>
              <a:rPr lang="el-GR" sz="2400" dirty="0"/>
              <a:t>Οι προκαταλήψεις είναι πρόβλημα για το άτομο που τις έχει, επειδή εξαιτίας τους αδυνατεί να χρησιμοποιήσει προς όφελός του το σύνολο των δυνατοτήτων και των ευκαιριών που του παρέχει η ανθρώπινη κοινωνία, ιδιαίτερα στον τομέα των κοινωνικών σχέσεων. 1</a:t>
            </a:r>
          </a:p>
          <a:p>
            <a:pPr algn="just"/>
            <a:r>
              <a:rPr lang="el-GR" sz="2400" dirty="0"/>
              <a:t>Οι προκαταλήψεις μπορεί να μας στερήσουν πολλές ευκαιρίες και δυνατότητες στη ζωή μας - για παράδειγμα, να συναναστραφούμε κάποιους από τους οποίους θα είχαμε να κερδίσουμε πολλά. Μπορεί να περιορίσουν τις περιοχές όπου συχνάζουμε, επειδή είναι περιοχές όπου κατοικούν πρόσφυγες τους οποίους θεωρούμε επικίνδυνους. 2</a:t>
            </a:r>
          </a:p>
        </p:txBody>
      </p:sp>
      <p:pic>
        <p:nvPicPr>
          <p:cNvPr id="6" name="Εικόνα 5">
            <a:extLst>
              <a:ext uri="{FF2B5EF4-FFF2-40B4-BE49-F238E27FC236}">
                <a16:creationId xmlns:a16="http://schemas.microsoft.com/office/drawing/2014/main" id="{D4B63E6F-DF8E-BAC2-00BE-16DE3FAC7F46}"/>
              </a:ext>
            </a:extLst>
          </p:cNvPr>
          <p:cNvPicPr>
            <a:picLocks noChangeAspect="1"/>
          </p:cNvPicPr>
          <p:nvPr/>
        </p:nvPicPr>
        <p:blipFill>
          <a:blip r:embed="rId3"/>
          <a:stretch>
            <a:fillRect/>
          </a:stretch>
        </p:blipFill>
        <p:spPr>
          <a:xfrm>
            <a:off x="6096000" y="228600"/>
            <a:ext cx="2743200" cy="1676400"/>
          </a:xfrm>
          <a:prstGeom prst="rect">
            <a:avLst/>
          </a:prstGeom>
        </p:spPr>
      </p:pic>
    </p:spTree>
    <p:extLst>
      <p:ext uri="{BB962C8B-B14F-4D97-AF65-F5344CB8AC3E}">
        <p14:creationId xmlns:p14="http://schemas.microsoft.com/office/powerpoint/2010/main" val="135608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591285D4-B7B3-62BB-0E50-B27CF5C4D9BE}"/>
              </a:ext>
            </a:extLst>
          </p:cNvPr>
          <p:cNvSpPr>
            <a:spLocks noGrp="1" noChangeArrowheads="1"/>
          </p:cNvSpPr>
          <p:nvPr>
            <p:ph type="title"/>
          </p:nvPr>
        </p:nvSpPr>
        <p:spPr/>
        <p:txBody>
          <a:bodyPr/>
          <a:lstStyle/>
          <a:p>
            <a:r>
              <a:rPr lang="el-GR" altLang="el-GR"/>
              <a:t>Προκαταλήψεις </a:t>
            </a:r>
          </a:p>
        </p:txBody>
      </p:sp>
      <p:graphicFrame>
        <p:nvGraphicFramePr>
          <p:cNvPr id="38977" name="Group 65">
            <a:extLst>
              <a:ext uri="{FF2B5EF4-FFF2-40B4-BE49-F238E27FC236}">
                <a16:creationId xmlns:a16="http://schemas.microsoft.com/office/drawing/2014/main" id="{31EA31FC-4481-5F71-BECC-28C3299D7911}"/>
              </a:ext>
            </a:extLst>
          </p:cNvPr>
          <p:cNvGraphicFramePr>
            <a:graphicFrameLocks noGrp="1"/>
          </p:cNvGraphicFramePr>
          <p:nvPr>
            <p:ph type="tbl" idx="1"/>
          </p:nvPr>
        </p:nvGraphicFramePr>
        <p:xfrm>
          <a:off x="457200" y="1600200"/>
          <a:ext cx="8229600" cy="4495800"/>
        </p:xfrm>
        <a:graphic>
          <a:graphicData uri="http://schemas.openxmlformats.org/drawingml/2006/table">
            <a:tbl>
              <a:tblPr/>
              <a:tblGrid>
                <a:gridCol w="2743200">
                  <a:extLst>
                    <a:ext uri="{9D8B030D-6E8A-4147-A177-3AD203B41FA5}">
                      <a16:colId xmlns:a16="http://schemas.microsoft.com/office/drawing/2014/main" val="2972887001"/>
                    </a:ext>
                  </a:extLst>
                </a:gridCol>
                <a:gridCol w="2743200">
                  <a:extLst>
                    <a:ext uri="{9D8B030D-6E8A-4147-A177-3AD203B41FA5}">
                      <a16:colId xmlns:a16="http://schemas.microsoft.com/office/drawing/2014/main" val="3232822461"/>
                    </a:ext>
                  </a:extLst>
                </a:gridCol>
                <a:gridCol w="2743200">
                  <a:extLst>
                    <a:ext uri="{9D8B030D-6E8A-4147-A177-3AD203B41FA5}">
                      <a16:colId xmlns:a16="http://schemas.microsoft.com/office/drawing/2014/main" val="3074500183"/>
                    </a:ext>
                  </a:extLst>
                </a:gridCol>
              </a:tblGrid>
              <a:tr h="14986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Στερεότυπα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Οι Τσιγγάνοι είναι βρώμικοι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 Οι Αλβανοί είναι «βρωμοφάρα»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624069"/>
                  </a:ext>
                </a:extLst>
              </a:tr>
              <a:tr h="14986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Αρνητικά συναισθήματα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Αντιπάθεια, απώθηση, αποστροφή,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Απέχθεια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Αντιπάθεια, απώθηση, αποστροφή,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Απέχθεια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4268494"/>
                  </a:ext>
                </a:extLst>
              </a:tr>
              <a:tr h="14986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Αρνητικές στάσεις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Τάση αποφυγής της επαφής,  Απροθυμία να κάτσω στο ίδιο θρανίο με Τσιγγάνο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el-GR" altLang="el-G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Τάση αποφυγής της επαφής, απροθυμία να προσκαλέσω έναν Αλβανό στα γενέθλια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553473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1235</Words>
  <Application>Microsoft Office PowerPoint</Application>
  <PresentationFormat>Προβολή στην οθόνη (4:3)</PresentationFormat>
  <Paragraphs>164</Paragraphs>
  <Slides>24</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24</vt:i4>
      </vt:variant>
    </vt:vector>
  </HeadingPairs>
  <TitlesOfParts>
    <vt:vector size="32" baseType="lpstr">
      <vt:lpstr>Arial</vt:lpstr>
      <vt:lpstr>Calibri</vt:lpstr>
      <vt:lpstr>Comic Sans MS</vt:lpstr>
      <vt:lpstr>Tahoma</vt:lpstr>
      <vt:lpstr>Times New Roman</vt:lpstr>
      <vt:lpstr>Wingdings</vt:lpstr>
      <vt:lpstr>Office Theme</vt:lpstr>
      <vt:lpstr>Θέμα του Office</vt:lpstr>
      <vt:lpstr>Παρουσίαση του PowerPoint</vt:lpstr>
      <vt:lpstr>Παρουσίαση του PowerPoint</vt:lpstr>
      <vt:lpstr>Παρουσίαση του PowerPoint</vt:lpstr>
      <vt:lpstr>Παρουσίαση του PowerPoint</vt:lpstr>
      <vt:lpstr> Στερεότυπα και Προκαταλήψεις </vt:lpstr>
      <vt:lpstr>Στερεότυπα και Προκαταλήψεις</vt:lpstr>
      <vt:lpstr>Παρουσίαση του PowerPoint</vt:lpstr>
      <vt:lpstr>Παρουσίαση του PowerPoint</vt:lpstr>
      <vt:lpstr>Προκαταλήψεις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Αντιμετώπιση προκαταλήψεων</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ΕΡΜΙΟΝΗ</dc:creator>
  <cp:lastModifiedBy>ΣΟΦΟΚΛΗΣ ΚΛΕΟΒΟΥΛΟΥ</cp:lastModifiedBy>
  <cp:revision>35</cp:revision>
  <dcterms:created xsi:type="dcterms:W3CDTF">2006-08-16T00:00:00Z</dcterms:created>
  <dcterms:modified xsi:type="dcterms:W3CDTF">2022-11-20T16:53:59Z</dcterms:modified>
</cp:coreProperties>
</file>