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83" d="100"/>
          <a:sy n="83" d="100"/>
        </p:scale>
        <p:origin x="-14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70BAA8-84CE-4BD7-BF9D-C03A8650E6AF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5AB301-04E6-4C81-ACE4-E4972F94D78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endParaRPr lang="el-GR" dirty="0" smtClean="0"/>
              </a:p>
              <a:p>
                <a:pPr marL="109728" indent="0">
                  <a:buNone/>
                </a:pPr>
                <a:r>
                  <a:rPr lang="el-GR" sz="2800" dirty="0" smtClean="0"/>
                  <a:t>1.Το σύμβολο α%  ονομάζεται ποσοστό </a:t>
                </a:r>
              </a:p>
              <a:p>
                <a:pPr marL="109728" indent="0">
                  <a:buNone/>
                </a:pPr>
                <a:r>
                  <a:rPr lang="el-GR" sz="2800" dirty="0"/>
                  <a:t> </a:t>
                </a:r>
                <a:r>
                  <a:rPr lang="el-GR" sz="2800" dirty="0" smtClean="0"/>
                  <a:t>   επί τοις εκατό ή απλά ποσοστό</a:t>
                </a:r>
              </a:p>
              <a:p>
                <a:pPr marL="109728" indent="0">
                  <a:buNone/>
                </a:pPr>
                <a:endParaRPr lang="el-GR" sz="2800" dirty="0" smtClean="0"/>
              </a:p>
              <a:p>
                <a:pPr marL="109728" indent="0">
                  <a:buNone/>
                </a:pPr>
                <a:endParaRPr lang="el-GR" sz="2800" dirty="0"/>
              </a:p>
              <a:p>
                <a:pPr marL="109728" indent="0">
                  <a:buNone/>
                </a:pPr>
                <a:r>
                  <a:rPr lang="el-GR" sz="2800" dirty="0" smtClean="0"/>
                  <a:t> 2. το  α%  είναι ίσο με το κλάσμα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l-GR" sz="2800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sz="2800" dirty="0" smtClean="0"/>
                  <a:t>  </a:t>
                </a:r>
              </a:p>
              <a:p>
                <a:pPr marL="109728" indent="0">
                  <a:buNone/>
                </a:pPr>
                <a:endParaRPr lang="el-GR" sz="2800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2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</a:t>
            </a:r>
            <a:r>
              <a:rPr lang="el-GR" sz="6600" dirty="0" smtClean="0"/>
              <a:t>ΠΟΣΟΣΤΑ</a:t>
            </a:r>
            <a:endParaRPr lang="el-GR" sz="6600" dirty="0"/>
          </a:p>
        </p:txBody>
      </p:sp>
    </p:spTree>
    <p:extLst>
      <p:ext uri="{BB962C8B-B14F-4D97-AF65-F5344CB8AC3E}">
        <p14:creationId xmlns:p14="http://schemas.microsoft.com/office/powerpoint/2010/main" val="21663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476672"/>
                <a:ext cx="8424936" cy="5530619"/>
              </a:xfrm>
            </p:spPr>
            <p:txBody>
              <a:bodyPr>
                <a:normAutofit lnSpcReduction="10000"/>
              </a:bodyPr>
              <a:lstStyle/>
              <a:p>
                <a:pPr marL="109728" indent="0">
                  <a:buNone/>
                </a:pPr>
                <a:endParaRPr lang="el-GR" dirty="0" smtClean="0"/>
              </a:p>
              <a:p>
                <a:pPr marL="109728" indent="0">
                  <a:buNone/>
                </a:pPr>
                <a:r>
                  <a:rPr lang="el-GR" b="1" dirty="0" smtClean="0"/>
                  <a:t>Να </a:t>
                </a:r>
                <a:r>
                  <a:rPr lang="el-GR" b="1" dirty="0" smtClean="0"/>
                  <a:t>βρείτε </a:t>
                </a:r>
                <a:r>
                  <a:rPr lang="el-GR" b="1" dirty="0" smtClean="0"/>
                  <a:t> πόσα ευρώ είναι  </a:t>
                </a:r>
                <a:r>
                  <a:rPr lang="el-GR" b="1" dirty="0" smtClean="0"/>
                  <a:t>τα 3%  των 150 ευρώ</a:t>
                </a:r>
              </a:p>
              <a:p>
                <a:pPr marL="109728" indent="0">
                  <a:buNone/>
                </a:pPr>
                <a:endParaRPr lang="el-GR" b="1" dirty="0" smtClean="0"/>
              </a:p>
              <a:p>
                <a:pPr marL="109728" indent="0">
                  <a:buNone/>
                </a:pPr>
                <a:r>
                  <a:rPr lang="el-GR" b="1" dirty="0"/>
                  <a:t> </a:t>
                </a:r>
                <a:r>
                  <a:rPr lang="el-GR" b="1" dirty="0" smtClean="0"/>
                  <a:t>                    </a:t>
                </a:r>
                <a:r>
                  <a:rPr lang="el-GR" b="1" u="sng" dirty="0" smtClean="0"/>
                  <a:t>α΄ τρόπος</a:t>
                </a:r>
              </a:p>
              <a:p>
                <a:pPr marL="109728" indent="0">
                  <a:buNone/>
                </a:pPr>
                <a:r>
                  <a:rPr lang="el-GR" dirty="0" smtClean="0"/>
                  <a:t>Με αναγωγή στη μονάδα( θυμηθείτε 3%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):</a:t>
                </a:r>
              </a:p>
              <a:p>
                <a:pPr marL="109728" indent="0">
                  <a:buNone/>
                </a:pPr>
                <a:r>
                  <a:rPr lang="el-GR" dirty="0" smtClean="0"/>
                  <a:t>Τα  </a:t>
                </a:r>
                <a:r>
                  <a:rPr lang="el-GR" i="0" dirty="0" smtClean="0">
                    <a:latin typeface="+mj-lt"/>
                  </a:rPr>
                  <a:t>100/100</a:t>
                </a:r>
                <a:r>
                  <a:rPr lang="el-GR" dirty="0" smtClean="0"/>
                  <a:t>   είναι 150 ευρώ</a:t>
                </a:r>
              </a:p>
              <a:p>
                <a:pPr marL="109728" indent="0">
                  <a:buNone/>
                </a:pPr>
                <a:endParaRPr lang="el-GR" dirty="0"/>
              </a:p>
              <a:p>
                <a:pPr marL="109728" indent="0">
                  <a:buNone/>
                </a:pPr>
                <a:r>
                  <a:rPr lang="el-GR" dirty="0" smtClean="0"/>
                  <a:t>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είναι   150:100 = 1,5 ευρώ</a:t>
                </a:r>
              </a:p>
              <a:p>
                <a:pPr marL="109728" indent="0">
                  <a:buNone/>
                </a:pPr>
                <a:endParaRPr lang="el-GR" dirty="0"/>
              </a:p>
              <a:p>
                <a:pPr marL="109728" indent="0">
                  <a:buNone/>
                </a:pPr>
                <a:r>
                  <a:rPr lang="el-GR" dirty="0" smtClean="0"/>
                  <a:t>Τα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  είναι 3·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= 3·1,5 = 4,5 ευρώ.</a:t>
                </a:r>
              </a:p>
              <a:p>
                <a:pPr marL="109728" indent="0">
                  <a:buNone/>
                </a:pPr>
                <a:r>
                  <a:rPr lang="el-GR" dirty="0"/>
                  <a:t> 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476672"/>
                <a:ext cx="8424936" cy="5530619"/>
              </a:xfrm>
              <a:blipFill rotWithShape="1">
                <a:blip r:embed="rId2"/>
                <a:stretch>
                  <a:fillRect t="-1544" r="-2243" b="-26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91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l-GR" b="1" dirty="0" smtClean="0"/>
                  <a:t>                 </a:t>
                </a:r>
                <a:r>
                  <a:rPr lang="el-GR" b="1" u="sng" dirty="0" smtClean="0"/>
                  <a:t>β</a:t>
                </a:r>
                <a:r>
                  <a:rPr lang="el-GR" b="1" u="sng" dirty="0"/>
                  <a:t>΄τρόπος</a:t>
                </a:r>
                <a:endParaRPr lang="el-GR" b="1" u="sng" dirty="0" smtClean="0"/>
              </a:p>
              <a:p>
                <a:endParaRPr lang="el-GR" dirty="0"/>
              </a:p>
              <a:p>
                <a:pPr marL="109728" indent="0">
                  <a:buNone/>
                </a:pPr>
                <a:r>
                  <a:rPr lang="el-GR" dirty="0" smtClean="0"/>
                  <a:t>Για να βρω τα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 των 150 ευρώ,</a:t>
                </a:r>
              </a:p>
              <a:p>
                <a:endParaRPr lang="el-GR" dirty="0"/>
              </a:p>
              <a:p>
                <a:pPr marL="109728" indent="0">
                  <a:buNone/>
                </a:pPr>
                <a:r>
                  <a:rPr lang="el-GR" dirty="0"/>
                  <a:t>π</a:t>
                </a:r>
                <a:r>
                  <a:rPr lang="el-GR" dirty="0" smtClean="0"/>
                  <a:t>ολλαπλασιάζω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·150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3∙150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dirty="0" smtClean="0">
                            <a:latin typeface="Cambria Math"/>
                          </a:rPr>
                          <m:t>450</m:t>
                        </m:r>
                      </m:num>
                      <m:den>
                        <m:r>
                          <a:rPr lang="el-GR" b="0" i="1" dirty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=4,5 ευρώ</a:t>
                </a:r>
                <a:endParaRPr lang="el-GR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/>
              <a:t>          </a:t>
            </a:r>
            <a:br>
              <a:rPr lang="el-GR" i="1" dirty="0" smtClean="0"/>
            </a:br>
            <a:r>
              <a:rPr lang="el-GR" dirty="0" smtClean="0"/>
              <a:t>Να </a:t>
            </a:r>
            <a:r>
              <a:rPr lang="el-GR" dirty="0"/>
              <a:t>βρείτε </a:t>
            </a:r>
            <a:r>
              <a:rPr lang="el-GR" dirty="0" smtClean="0"/>
              <a:t>πόσα ευρώ είναι το </a:t>
            </a:r>
            <a:r>
              <a:rPr lang="el-GR" dirty="0"/>
              <a:t>3%  των 150 </a:t>
            </a:r>
            <a:r>
              <a:rPr lang="el-GR" dirty="0" smtClean="0"/>
              <a:t>ευρώ</a:t>
            </a:r>
            <a:r>
              <a:rPr lang="el-GR" dirty="0"/>
              <a:t/>
            </a:r>
            <a:br>
              <a:rPr lang="el-GR" dirty="0"/>
            </a:br>
            <a:r>
              <a:rPr lang="el-GR" i="1" dirty="0" smtClean="0"/>
              <a:t> 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6677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810539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l-GR" dirty="0" smtClean="0"/>
                  <a:t>                     </a:t>
                </a:r>
                <a:endParaRPr lang="el-GR" dirty="0" smtClean="0"/>
              </a:p>
              <a:p>
                <a:pPr marL="109728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                  </a:t>
                </a:r>
                <a:r>
                  <a:rPr lang="el-GR" dirty="0" smtClean="0"/>
                  <a:t>  </a:t>
                </a:r>
                <a:r>
                  <a:rPr lang="el-GR" b="1" u="sng" dirty="0" smtClean="0"/>
                  <a:t>γ΄τρόπος</a:t>
                </a:r>
              </a:p>
              <a:p>
                <a:pPr marL="109728" indent="0" algn="ctr">
                  <a:buNone/>
                </a:pPr>
                <a:r>
                  <a:rPr lang="el-GR" dirty="0" smtClean="0"/>
                  <a:t> </a:t>
                </a:r>
                <a:r>
                  <a:rPr lang="el-GR" dirty="0"/>
                  <a:t>Α</a:t>
                </a:r>
                <a:r>
                  <a:rPr lang="el-GR" dirty="0" smtClean="0"/>
                  <a:t>πλή μέθοδος των τριών</a:t>
                </a:r>
              </a:p>
              <a:p>
                <a:pPr marL="109728" indent="0" algn="ctr">
                  <a:buNone/>
                </a:pPr>
                <a:r>
                  <a:rPr lang="el-GR" dirty="0" smtClean="0"/>
                  <a:t>           Στα 100ευρώ  είναι  </a:t>
                </a:r>
                <a:r>
                  <a:rPr lang="el-GR" dirty="0" smtClean="0"/>
                  <a:t>3 </a:t>
                </a:r>
                <a:r>
                  <a:rPr lang="el-GR" dirty="0" smtClean="0"/>
                  <a:t>ευρώ</a:t>
                </a:r>
              </a:p>
              <a:p>
                <a:pPr marL="109728" indent="0" algn="ctr">
                  <a:buNone/>
                </a:pPr>
                <a:r>
                  <a:rPr lang="el-GR" dirty="0" smtClean="0"/>
                  <a:t>Στα 150 ευρώ είναι </a:t>
                </a:r>
                <a:r>
                  <a:rPr lang="en-US" dirty="0" smtClean="0"/>
                  <a:t>x</a:t>
                </a:r>
                <a:r>
                  <a:rPr lang="el-GR" dirty="0" smtClean="0"/>
                  <a:t> </a:t>
                </a:r>
              </a:p>
              <a:p>
                <a:pPr marL="109728" indent="0" algn="ctr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 ισχύει ότι: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150</m:t>
                        </m:r>
                      </m:den>
                    </m:f>
                    <m:r>
                      <a:rPr lang="el-GR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l-G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den>
                    </m:f>
                  </m:oMath>
                </a14:m>
                <a:r>
                  <a:rPr lang="el-GR" dirty="0" smtClean="0"/>
                  <a:t>   </a:t>
                </a:r>
              </a:p>
              <a:p>
                <a:pPr marL="109728" indent="0" algn="ctr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και λύνουμε την εξίσωση :</a:t>
                </a:r>
              </a:p>
              <a:p>
                <a:pPr marL="109728" indent="0" algn="ctr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100·</a:t>
                </a:r>
                <a:r>
                  <a:rPr lang="en-US" dirty="0" smtClean="0"/>
                  <a:t>x</a:t>
                </a:r>
                <a:r>
                  <a:rPr lang="el-GR" dirty="0" smtClean="0"/>
                  <a:t> = </a:t>
                </a:r>
                <a:r>
                  <a:rPr lang="el-GR" dirty="0" smtClean="0"/>
                  <a:t>150·3</a:t>
                </a:r>
                <a:endParaRPr lang="el-GR" dirty="0" smtClean="0"/>
              </a:p>
              <a:p>
                <a:pPr marL="109728" indent="0" algn="ctr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 100</a:t>
                </a:r>
                <a:r>
                  <a:rPr lang="en-US" dirty="0" smtClean="0"/>
                  <a:t>x = </a:t>
                </a:r>
                <a:r>
                  <a:rPr lang="en-US" dirty="0" smtClean="0"/>
                  <a:t>450 </a:t>
                </a:r>
                <a:r>
                  <a:rPr lang="el-GR" dirty="0" smtClean="0"/>
                  <a:t>ή </a:t>
                </a:r>
                <a:r>
                  <a:rPr lang="en-US" dirty="0" smtClean="0"/>
                  <a:t>x</a:t>
                </a:r>
                <a:r>
                  <a:rPr lang="el-GR" dirty="0" smtClean="0"/>
                  <a:t>=</a:t>
                </a:r>
                <a:r>
                  <a:rPr lang="en-US" dirty="0" smtClean="0"/>
                  <a:t> </a:t>
                </a:r>
                <a:r>
                  <a:rPr lang="en-US" dirty="0" smtClean="0"/>
                  <a:t>450</a:t>
                </a:r>
                <a:r>
                  <a:rPr lang="el-GR" dirty="0" smtClean="0"/>
                  <a:t>:100 </a:t>
                </a:r>
                <a:r>
                  <a:rPr lang="en-US" dirty="0" smtClean="0"/>
                  <a:t>= </a:t>
                </a:r>
                <a:r>
                  <a:rPr lang="en-US" dirty="0" smtClean="0"/>
                  <a:t>4</a:t>
                </a:r>
                <a:r>
                  <a:rPr lang="el-GR" dirty="0" smtClean="0"/>
                  <a:t>,</a:t>
                </a:r>
                <a:r>
                  <a:rPr lang="en-US" dirty="0" smtClean="0"/>
                  <a:t>5</a:t>
                </a:r>
                <a:r>
                  <a:rPr lang="el-GR" dirty="0" smtClean="0"/>
                  <a:t> </a:t>
                </a:r>
                <a:r>
                  <a:rPr lang="el-GR" dirty="0" smtClean="0"/>
                  <a:t>ευρώ    άρα τα 3% των 150 ευρώ</a:t>
                </a:r>
                <a:r>
                  <a:rPr lang="el-GR" dirty="0"/>
                  <a:t> </a:t>
                </a:r>
                <a:r>
                  <a:rPr lang="el-GR" dirty="0" smtClean="0"/>
                  <a:t>είναι </a:t>
                </a:r>
                <a:r>
                  <a:rPr lang="el-GR" dirty="0" smtClean="0"/>
                  <a:t>4,5 </a:t>
                </a:r>
                <a:r>
                  <a:rPr lang="el-GR" dirty="0" smtClean="0"/>
                  <a:t>ευρώ</a:t>
                </a:r>
                <a:endParaRPr lang="el-GR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810539"/>
              </a:xfrm>
              <a:blipFill rotWithShape="1">
                <a:blip r:embed="rId2"/>
                <a:stretch>
                  <a:fillRect t="-1141" r="-1778" b="-278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Να </a:t>
            </a:r>
            <a:r>
              <a:rPr lang="el-GR" dirty="0" smtClean="0"/>
              <a:t>βρείτε πόσα ευρώ είναι  το   3% </a:t>
            </a:r>
            <a:r>
              <a:rPr lang="el-GR" dirty="0" smtClean="0"/>
              <a:t>των </a:t>
            </a:r>
            <a:r>
              <a:rPr lang="el-GR" dirty="0" smtClean="0"/>
              <a:t>150 </a:t>
            </a:r>
            <a:r>
              <a:rPr lang="el-GR" dirty="0" smtClean="0"/>
              <a:t>ευρώ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476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340768"/>
                <a:ext cx="8928992" cy="4680520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el-GR" dirty="0" smtClean="0"/>
                  <a:t>Για να βρω τα α% μια ποσότητας β:   </a:t>
                </a:r>
              </a:p>
              <a:p>
                <a:pPr marL="109728" indent="0">
                  <a:buNone/>
                </a:pPr>
                <a:endParaRPr lang="el-GR" dirty="0"/>
              </a:p>
              <a:p>
                <a:pPr>
                  <a:buFont typeface="Wingdings" pitchFamily="2" charset="2"/>
                  <a:buChar char="v"/>
                </a:pPr>
                <a:r>
                  <a:rPr lang="el-GR" dirty="0" smtClean="0"/>
                  <a:t>  πολλαπλασιάζω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l-GR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l-GR" dirty="0" smtClean="0"/>
                  <a:t> ·β                          </a:t>
                </a:r>
              </a:p>
              <a:p>
                <a:pPr marL="109728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                       ή </a:t>
                </a:r>
              </a:p>
              <a:p>
                <a:pPr>
                  <a:buFont typeface="Wingdings" pitchFamily="2" charset="2"/>
                  <a:buChar char="v"/>
                </a:pPr>
                <a:r>
                  <a:rPr lang="el-GR" dirty="0" smtClean="0"/>
                  <a:t> εφαρμόζω τη μέθοδο της αναγωγής στη μονάδα  </a:t>
                </a:r>
              </a:p>
              <a:p>
                <a:pPr marL="109728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                      ή </a:t>
                </a:r>
              </a:p>
              <a:p>
                <a:pPr>
                  <a:buFont typeface="Wingdings" pitchFamily="2" charset="2"/>
                  <a:buChar char="v"/>
                </a:pPr>
                <a:r>
                  <a:rPr lang="el-GR" dirty="0"/>
                  <a:t> </a:t>
                </a:r>
                <a:r>
                  <a:rPr lang="el-GR" dirty="0" smtClean="0"/>
                  <a:t>εφαρμόζω την απλή μέθοδο των τριών</a:t>
                </a:r>
              </a:p>
              <a:p>
                <a:pPr>
                  <a:buFont typeface="Wingdings" pitchFamily="2" charset="2"/>
                  <a:buChar char="v"/>
                </a:pPr>
                <a:endParaRPr lang="el-GR" dirty="0" smtClean="0"/>
              </a:p>
              <a:p>
                <a:pPr>
                  <a:buFont typeface="Wingdings" pitchFamily="2" charset="2"/>
                  <a:buChar char="v"/>
                </a:pPr>
                <a:endParaRPr lang="el-GR" dirty="0"/>
              </a:p>
              <a:p>
                <a:endParaRPr lang="el-GR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340768"/>
                <a:ext cx="8928992" cy="4680520"/>
              </a:xfrm>
              <a:blipFill rotWithShape="1">
                <a:blip r:embed="rId2"/>
                <a:stretch>
                  <a:fillRect t="-1172" b="-244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Γενικότερα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184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638665"/>
              </p:ext>
            </p:extLst>
          </p:nvPr>
        </p:nvGraphicFramePr>
        <p:xfrm>
          <a:off x="179514" y="1340767"/>
          <a:ext cx="8507288" cy="483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411"/>
                <a:gridCol w="1063411"/>
                <a:gridCol w="1063411"/>
                <a:gridCol w="1063411"/>
                <a:gridCol w="1063411"/>
                <a:gridCol w="1063411"/>
                <a:gridCol w="1063411"/>
                <a:gridCol w="1063411"/>
              </a:tblGrid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ΠΟΣΟ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20%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30%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50%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15%</a:t>
                      </a:r>
                      <a:endParaRPr lang="el-GR" dirty="0"/>
                    </a:p>
                  </a:txBody>
                  <a:tcPr/>
                </a:tc>
              </a:tr>
              <a:tr h="941721"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r>
                        <a:rPr lang="el-GR" dirty="0" smtClean="0"/>
                        <a:t> 30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400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  45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150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 80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 280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56666">
                <a:tc>
                  <a:txBody>
                    <a:bodyPr/>
                    <a:lstStyle/>
                    <a:p>
                      <a:r>
                        <a:rPr lang="el-GR" dirty="0" smtClean="0"/>
                        <a:t>  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Υπολογισμός ποσοστών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221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291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           ΠΟΣΟΣΤΑ</vt:lpstr>
      <vt:lpstr>PowerPoint Presentation</vt:lpstr>
      <vt:lpstr>           Να βρείτε πόσα ευρώ είναι το 3%  των 150 ευρώ  </vt:lpstr>
      <vt:lpstr>Να βρείτε πόσα ευρώ είναι  το   3% των 150 ευρώ</vt:lpstr>
      <vt:lpstr>         Γενικότερα </vt:lpstr>
      <vt:lpstr>  Υπολογισμός ποσοστών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ΟΣΟΣΤΑ</dc:title>
  <dc:creator>HARA VLAMAKI</dc:creator>
  <cp:lastModifiedBy>HARA VLAMAKI</cp:lastModifiedBy>
  <cp:revision>9</cp:revision>
  <dcterms:created xsi:type="dcterms:W3CDTF">2025-03-03T17:52:26Z</dcterms:created>
  <dcterms:modified xsi:type="dcterms:W3CDTF">2025-03-04T19:34:05Z</dcterms:modified>
</cp:coreProperties>
</file>