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6B5131-3DFB-437E-B90C-E07BAE8746DF}" type="doc">
      <dgm:prSet loTypeId="urn:microsoft.com/office/officeart/2005/8/layout/orgChart1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B5F5BC0-2487-4EFE-80ED-9C68A8711C28}">
      <dgm:prSet phldrT="[Text]"/>
      <dgm:spPr/>
      <dgm:t>
        <a:bodyPr/>
        <a:lstStyle/>
        <a:p>
          <a:r>
            <a:rPr lang="el-GR" dirty="0" smtClean="0"/>
            <a:t>Θάλασσες της Ευρώπης</a:t>
          </a:r>
          <a:endParaRPr lang="en-US" dirty="0"/>
        </a:p>
      </dgm:t>
    </dgm:pt>
    <dgm:pt modelId="{48ED6792-D5E5-4210-B0BF-2458F62F2299}" type="parTrans" cxnId="{E71BA8F7-0ACE-438F-B6A7-F4A81AC543DC}">
      <dgm:prSet/>
      <dgm:spPr/>
      <dgm:t>
        <a:bodyPr/>
        <a:lstStyle/>
        <a:p>
          <a:endParaRPr lang="en-US"/>
        </a:p>
      </dgm:t>
    </dgm:pt>
    <dgm:pt modelId="{BD26B452-0281-4502-8D18-993DCDF7FB2A}" type="sibTrans" cxnId="{E71BA8F7-0ACE-438F-B6A7-F4A81AC543DC}">
      <dgm:prSet/>
      <dgm:spPr/>
      <dgm:t>
        <a:bodyPr/>
        <a:lstStyle/>
        <a:p>
          <a:endParaRPr lang="en-US"/>
        </a:p>
      </dgm:t>
    </dgm:pt>
    <dgm:pt modelId="{7374F884-42AF-4401-B6B9-1CD0D9F63207}">
      <dgm:prSet phldrT="[Text]"/>
      <dgm:spPr/>
      <dgm:t>
        <a:bodyPr/>
        <a:lstStyle/>
        <a:p>
          <a:r>
            <a:rPr lang="el-GR" dirty="0" smtClean="0"/>
            <a:t>Αβαθείς</a:t>
          </a:r>
          <a:endParaRPr lang="en-US" dirty="0"/>
        </a:p>
      </dgm:t>
    </dgm:pt>
    <dgm:pt modelId="{66E6B93A-4C2B-4C66-8F80-ADC7EE47B56B}" type="parTrans" cxnId="{8CA5A8DF-096E-4FF5-AEA4-7B05D8532FB2}">
      <dgm:prSet/>
      <dgm:spPr/>
      <dgm:t>
        <a:bodyPr/>
        <a:lstStyle/>
        <a:p>
          <a:endParaRPr lang="en-US"/>
        </a:p>
      </dgm:t>
    </dgm:pt>
    <dgm:pt modelId="{FB21CB3C-D3AA-43E8-8E0B-20E61AD7528A}" type="sibTrans" cxnId="{8CA5A8DF-096E-4FF5-AEA4-7B05D8532FB2}">
      <dgm:prSet/>
      <dgm:spPr/>
      <dgm:t>
        <a:bodyPr/>
        <a:lstStyle/>
        <a:p>
          <a:endParaRPr lang="en-US"/>
        </a:p>
      </dgm:t>
    </dgm:pt>
    <dgm:pt modelId="{22DC6209-BE34-4BA1-8A9B-A9054D4BC578}">
      <dgm:prSet phldrT="[Text]"/>
      <dgm:spPr/>
      <dgm:t>
        <a:bodyPr/>
        <a:lstStyle/>
        <a:p>
          <a:r>
            <a:rPr lang="el-GR" dirty="0" smtClean="0"/>
            <a:t>Βαθιές</a:t>
          </a:r>
          <a:endParaRPr lang="en-US" dirty="0"/>
        </a:p>
      </dgm:t>
    </dgm:pt>
    <dgm:pt modelId="{71B2FBCB-ACB5-40AF-8C0C-9D7A5EA25297}" type="parTrans" cxnId="{4A9AF114-C18C-4BC8-B284-B536EE6E88FE}">
      <dgm:prSet/>
      <dgm:spPr/>
      <dgm:t>
        <a:bodyPr/>
        <a:lstStyle/>
        <a:p>
          <a:endParaRPr lang="en-US"/>
        </a:p>
      </dgm:t>
    </dgm:pt>
    <dgm:pt modelId="{670D36E3-E3B8-47D8-BC09-D74B95F928E3}" type="sibTrans" cxnId="{4A9AF114-C18C-4BC8-B284-B536EE6E88FE}">
      <dgm:prSet/>
      <dgm:spPr/>
      <dgm:t>
        <a:bodyPr/>
        <a:lstStyle/>
        <a:p>
          <a:endParaRPr lang="en-US"/>
        </a:p>
      </dgm:t>
    </dgm:pt>
    <dgm:pt modelId="{B6AE3E5A-A7F2-4F9A-9140-D1DB14BA8703}" type="pres">
      <dgm:prSet presAssocID="{F36B5131-3DFB-437E-B90C-E07BAE8746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1CB993F-06DE-45B9-AD97-3BE5CF1B88C9}" type="pres">
      <dgm:prSet presAssocID="{4B5F5BC0-2487-4EFE-80ED-9C68A8711C28}" presName="hierRoot1" presStyleCnt="0">
        <dgm:presLayoutVars>
          <dgm:hierBranch val="init"/>
        </dgm:presLayoutVars>
      </dgm:prSet>
      <dgm:spPr/>
    </dgm:pt>
    <dgm:pt modelId="{B8FB981C-B46D-4C92-A170-0FF5A4F389BE}" type="pres">
      <dgm:prSet presAssocID="{4B5F5BC0-2487-4EFE-80ED-9C68A8711C28}" presName="rootComposite1" presStyleCnt="0"/>
      <dgm:spPr/>
    </dgm:pt>
    <dgm:pt modelId="{F5F28B90-CD4A-4546-8359-243B5F093B64}" type="pres">
      <dgm:prSet presAssocID="{4B5F5BC0-2487-4EFE-80ED-9C68A8711C2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FF939E-E5A0-44C0-8FA3-A2E817A32456}" type="pres">
      <dgm:prSet presAssocID="{4B5F5BC0-2487-4EFE-80ED-9C68A8711C2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94BD51E-DB7B-4E5A-AB9E-274F0C0DE88A}" type="pres">
      <dgm:prSet presAssocID="{4B5F5BC0-2487-4EFE-80ED-9C68A8711C28}" presName="hierChild2" presStyleCnt="0"/>
      <dgm:spPr/>
    </dgm:pt>
    <dgm:pt modelId="{A62297A9-8064-41EA-AC44-F18CE64827CA}" type="pres">
      <dgm:prSet presAssocID="{66E6B93A-4C2B-4C66-8F80-ADC7EE47B56B}" presName="Name37" presStyleLbl="parChTrans1D2" presStyleIdx="0" presStyleCnt="2"/>
      <dgm:spPr/>
      <dgm:t>
        <a:bodyPr/>
        <a:lstStyle/>
        <a:p>
          <a:endParaRPr lang="en-US"/>
        </a:p>
      </dgm:t>
    </dgm:pt>
    <dgm:pt modelId="{392553D6-CD1F-42E8-90E4-6F71E2EB81F8}" type="pres">
      <dgm:prSet presAssocID="{7374F884-42AF-4401-B6B9-1CD0D9F63207}" presName="hierRoot2" presStyleCnt="0">
        <dgm:presLayoutVars>
          <dgm:hierBranch val="init"/>
        </dgm:presLayoutVars>
      </dgm:prSet>
      <dgm:spPr/>
    </dgm:pt>
    <dgm:pt modelId="{EC7532F0-EE5B-4D3F-AABF-F50A20C2E419}" type="pres">
      <dgm:prSet presAssocID="{7374F884-42AF-4401-B6B9-1CD0D9F63207}" presName="rootComposite" presStyleCnt="0"/>
      <dgm:spPr/>
    </dgm:pt>
    <dgm:pt modelId="{89D87EB8-CB1E-431F-9AA3-8DA95FDB5823}" type="pres">
      <dgm:prSet presAssocID="{7374F884-42AF-4401-B6B9-1CD0D9F6320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493FC1-BDA0-4897-A5E5-83D862D5CBB9}" type="pres">
      <dgm:prSet presAssocID="{7374F884-42AF-4401-B6B9-1CD0D9F63207}" presName="rootConnector" presStyleLbl="node2" presStyleIdx="0" presStyleCnt="2"/>
      <dgm:spPr/>
      <dgm:t>
        <a:bodyPr/>
        <a:lstStyle/>
        <a:p>
          <a:endParaRPr lang="en-US"/>
        </a:p>
      </dgm:t>
    </dgm:pt>
    <dgm:pt modelId="{4A4E180E-A186-40FC-AE85-10905851EAE4}" type="pres">
      <dgm:prSet presAssocID="{7374F884-42AF-4401-B6B9-1CD0D9F63207}" presName="hierChild4" presStyleCnt="0"/>
      <dgm:spPr/>
    </dgm:pt>
    <dgm:pt modelId="{7D99BBCC-A9C1-4A7D-ACA6-93D4F6ECB708}" type="pres">
      <dgm:prSet presAssocID="{7374F884-42AF-4401-B6B9-1CD0D9F63207}" presName="hierChild5" presStyleCnt="0"/>
      <dgm:spPr/>
    </dgm:pt>
    <dgm:pt modelId="{785DAE33-4850-46CD-96F6-60517BE0D82F}" type="pres">
      <dgm:prSet presAssocID="{71B2FBCB-ACB5-40AF-8C0C-9D7A5EA25297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4A38B87-BD3D-46CF-B0C7-C91F3ED70982}" type="pres">
      <dgm:prSet presAssocID="{22DC6209-BE34-4BA1-8A9B-A9054D4BC578}" presName="hierRoot2" presStyleCnt="0">
        <dgm:presLayoutVars>
          <dgm:hierBranch val="init"/>
        </dgm:presLayoutVars>
      </dgm:prSet>
      <dgm:spPr/>
    </dgm:pt>
    <dgm:pt modelId="{A7666C55-04D5-417A-B208-7821490F4BD3}" type="pres">
      <dgm:prSet presAssocID="{22DC6209-BE34-4BA1-8A9B-A9054D4BC578}" presName="rootComposite" presStyleCnt="0"/>
      <dgm:spPr/>
    </dgm:pt>
    <dgm:pt modelId="{C584A844-EFA1-4603-9518-09452BE9F614}" type="pres">
      <dgm:prSet presAssocID="{22DC6209-BE34-4BA1-8A9B-A9054D4BC57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2F046F-DC3B-446E-BCCC-7A5FCF11A0C6}" type="pres">
      <dgm:prSet presAssocID="{22DC6209-BE34-4BA1-8A9B-A9054D4BC578}" presName="rootConnector" presStyleLbl="node2" presStyleIdx="1" presStyleCnt="2"/>
      <dgm:spPr/>
      <dgm:t>
        <a:bodyPr/>
        <a:lstStyle/>
        <a:p>
          <a:endParaRPr lang="en-US"/>
        </a:p>
      </dgm:t>
    </dgm:pt>
    <dgm:pt modelId="{6385598A-32A3-47F2-BE07-458ABAB6756D}" type="pres">
      <dgm:prSet presAssocID="{22DC6209-BE34-4BA1-8A9B-A9054D4BC578}" presName="hierChild4" presStyleCnt="0"/>
      <dgm:spPr/>
    </dgm:pt>
    <dgm:pt modelId="{FFD42F04-A60F-4925-B18C-D14D631A6F2F}" type="pres">
      <dgm:prSet presAssocID="{22DC6209-BE34-4BA1-8A9B-A9054D4BC578}" presName="hierChild5" presStyleCnt="0"/>
      <dgm:spPr/>
    </dgm:pt>
    <dgm:pt modelId="{A883AEDD-1F62-4453-B9E3-DFE5CE12608A}" type="pres">
      <dgm:prSet presAssocID="{4B5F5BC0-2487-4EFE-80ED-9C68A8711C28}" presName="hierChild3" presStyleCnt="0"/>
      <dgm:spPr/>
    </dgm:pt>
  </dgm:ptLst>
  <dgm:cxnLst>
    <dgm:cxn modelId="{22FB51F7-69B8-41EE-B215-5C954432A987}" type="presOf" srcId="{4B5F5BC0-2487-4EFE-80ED-9C68A8711C28}" destId="{F5F28B90-CD4A-4546-8359-243B5F093B64}" srcOrd="0" destOrd="0" presId="urn:microsoft.com/office/officeart/2005/8/layout/orgChart1"/>
    <dgm:cxn modelId="{244DAC99-D0F7-4BC3-94FF-6898ADED7246}" type="presOf" srcId="{22DC6209-BE34-4BA1-8A9B-A9054D4BC578}" destId="{C584A844-EFA1-4603-9518-09452BE9F614}" srcOrd="0" destOrd="0" presId="urn:microsoft.com/office/officeart/2005/8/layout/orgChart1"/>
    <dgm:cxn modelId="{7958D2B3-7623-436A-B7E5-83D3DE3F8055}" type="presOf" srcId="{7374F884-42AF-4401-B6B9-1CD0D9F63207}" destId="{B9493FC1-BDA0-4897-A5E5-83D862D5CBB9}" srcOrd="1" destOrd="0" presId="urn:microsoft.com/office/officeart/2005/8/layout/orgChart1"/>
    <dgm:cxn modelId="{E251D771-6E1E-4929-87B3-7406B4FBAE84}" type="presOf" srcId="{66E6B93A-4C2B-4C66-8F80-ADC7EE47B56B}" destId="{A62297A9-8064-41EA-AC44-F18CE64827CA}" srcOrd="0" destOrd="0" presId="urn:microsoft.com/office/officeart/2005/8/layout/orgChart1"/>
    <dgm:cxn modelId="{55B6EE36-2ED5-404A-8277-EBBE3DD4B4E3}" type="presOf" srcId="{22DC6209-BE34-4BA1-8A9B-A9054D4BC578}" destId="{2A2F046F-DC3B-446E-BCCC-7A5FCF11A0C6}" srcOrd="1" destOrd="0" presId="urn:microsoft.com/office/officeart/2005/8/layout/orgChart1"/>
    <dgm:cxn modelId="{9FC9AD60-EC3A-4ACB-AC28-B16CD98692A8}" type="presOf" srcId="{4B5F5BC0-2487-4EFE-80ED-9C68A8711C28}" destId="{29FF939E-E5A0-44C0-8FA3-A2E817A32456}" srcOrd="1" destOrd="0" presId="urn:microsoft.com/office/officeart/2005/8/layout/orgChart1"/>
    <dgm:cxn modelId="{30B16CFB-DDAB-4E74-83A0-EA74158E0772}" type="presOf" srcId="{7374F884-42AF-4401-B6B9-1CD0D9F63207}" destId="{89D87EB8-CB1E-431F-9AA3-8DA95FDB5823}" srcOrd="0" destOrd="0" presId="urn:microsoft.com/office/officeart/2005/8/layout/orgChart1"/>
    <dgm:cxn modelId="{E71BA8F7-0ACE-438F-B6A7-F4A81AC543DC}" srcId="{F36B5131-3DFB-437E-B90C-E07BAE8746DF}" destId="{4B5F5BC0-2487-4EFE-80ED-9C68A8711C28}" srcOrd="0" destOrd="0" parTransId="{48ED6792-D5E5-4210-B0BF-2458F62F2299}" sibTransId="{BD26B452-0281-4502-8D18-993DCDF7FB2A}"/>
    <dgm:cxn modelId="{8CA5A8DF-096E-4FF5-AEA4-7B05D8532FB2}" srcId="{4B5F5BC0-2487-4EFE-80ED-9C68A8711C28}" destId="{7374F884-42AF-4401-B6B9-1CD0D9F63207}" srcOrd="0" destOrd="0" parTransId="{66E6B93A-4C2B-4C66-8F80-ADC7EE47B56B}" sibTransId="{FB21CB3C-D3AA-43E8-8E0B-20E61AD7528A}"/>
    <dgm:cxn modelId="{3CB4463D-F9DD-4259-8033-013EE88681EC}" type="presOf" srcId="{71B2FBCB-ACB5-40AF-8C0C-9D7A5EA25297}" destId="{785DAE33-4850-46CD-96F6-60517BE0D82F}" srcOrd="0" destOrd="0" presId="urn:microsoft.com/office/officeart/2005/8/layout/orgChart1"/>
    <dgm:cxn modelId="{4A9AF114-C18C-4BC8-B284-B536EE6E88FE}" srcId="{4B5F5BC0-2487-4EFE-80ED-9C68A8711C28}" destId="{22DC6209-BE34-4BA1-8A9B-A9054D4BC578}" srcOrd="1" destOrd="0" parTransId="{71B2FBCB-ACB5-40AF-8C0C-9D7A5EA25297}" sibTransId="{670D36E3-E3B8-47D8-BC09-D74B95F928E3}"/>
    <dgm:cxn modelId="{2ED810B1-62BC-4C2A-8A4A-BD7E903C84E6}" type="presOf" srcId="{F36B5131-3DFB-437E-B90C-E07BAE8746DF}" destId="{B6AE3E5A-A7F2-4F9A-9140-D1DB14BA8703}" srcOrd="0" destOrd="0" presId="urn:microsoft.com/office/officeart/2005/8/layout/orgChart1"/>
    <dgm:cxn modelId="{BD867B83-F029-4C35-B57A-F038F5731907}" type="presParOf" srcId="{B6AE3E5A-A7F2-4F9A-9140-D1DB14BA8703}" destId="{91CB993F-06DE-45B9-AD97-3BE5CF1B88C9}" srcOrd="0" destOrd="0" presId="urn:microsoft.com/office/officeart/2005/8/layout/orgChart1"/>
    <dgm:cxn modelId="{D30861CB-ABD7-40FA-AC27-1D2BEFE7FCE7}" type="presParOf" srcId="{91CB993F-06DE-45B9-AD97-3BE5CF1B88C9}" destId="{B8FB981C-B46D-4C92-A170-0FF5A4F389BE}" srcOrd="0" destOrd="0" presId="urn:microsoft.com/office/officeart/2005/8/layout/orgChart1"/>
    <dgm:cxn modelId="{B088C718-C316-48B2-8512-FA84A750AEFB}" type="presParOf" srcId="{B8FB981C-B46D-4C92-A170-0FF5A4F389BE}" destId="{F5F28B90-CD4A-4546-8359-243B5F093B64}" srcOrd="0" destOrd="0" presId="urn:microsoft.com/office/officeart/2005/8/layout/orgChart1"/>
    <dgm:cxn modelId="{88A7E3CB-DF2F-4EFE-9011-0B9D903FDF07}" type="presParOf" srcId="{B8FB981C-B46D-4C92-A170-0FF5A4F389BE}" destId="{29FF939E-E5A0-44C0-8FA3-A2E817A32456}" srcOrd="1" destOrd="0" presId="urn:microsoft.com/office/officeart/2005/8/layout/orgChart1"/>
    <dgm:cxn modelId="{FF539561-79BC-41A9-BF11-F2BBBF64DE21}" type="presParOf" srcId="{91CB993F-06DE-45B9-AD97-3BE5CF1B88C9}" destId="{694BD51E-DB7B-4E5A-AB9E-274F0C0DE88A}" srcOrd="1" destOrd="0" presId="urn:microsoft.com/office/officeart/2005/8/layout/orgChart1"/>
    <dgm:cxn modelId="{D645D9B3-E75C-4655-AB97-C5A2E58F96AF}" type="presParOf" srcId="{694BD51E-DB7B-4E5A-AB9E-274F0C0DE88A}" destId="{A62297A9-8064-41EA-AC44-F18CE64827CA}" srcOrd="0" destOrd="0" presId="urn:microsoft.com/office/officeart/2005/8/layout/orgChart1"/>
    <dgm:cxn modelId="{40E8C515-54C2-47CA-8950-21297DF7A123}" type="presParOf" srcId="{694BD51E-DB7B-4E5A-AB9E-274F0C0DE88A}" destId="{392553D6-CD1F-42E8-90E4-6F71E2EB81F8}" srcOrd="1" destOrd="0" presId="urn:microsoft.com/office/officeart/2005/8/layout/orgChart1"/>
    <dgm:cxn modelId="{84391B88-AAB4-4D76-A008-876A9EF2F812}" type="presParOf" srcId="{392553D6-CD1F-42E8-90E4-6F71E2EB81F8}" destId="{EC7532F0-EE5B-4D3F-AABF-F50A20C2E419}" srcOrd="0" destOrd="0" presId="urn:microsoft.com/office/officeart/2005/8/layout/orgChart1"/>
    <dgm:cxn modelId="{F9266635-5650-4F07-9048-A5BC0788D8BB}" type="presParOf" srcId="{EC7532F0-EE5B-4D3F-AABF-F50A20C2E419}" destId="{89D87EB8-CB1E-431F-9AA3-8DA95FDB5823}" srcOrd="0" destOrd="0" presId="urn:microsoft.com/office/officeart/2005/8/layout/orgChart1"/>
    <dgm:cxn modelId="{2ED1EA94-CACF-439E-8BEF-27844D6DB6D9}" type="presParOf" srcId="{EC7532F0-EE5B-4D3F-AABF-F50A20C2E419}" destId="{B9493FC1-BDA0-4897-A5E5-83D862D5CBB9}" srcOrd="1" destOrd="0" presId="urn:microsoft.com/office/officeart/2005/8/layout/orgChart1"/>
    <dgm:cxn modelId="{B0F7B68D-E055-41F0-BEDC-8C53D24EAEEF}" type="presParOf" srcId="{392553D6-CD1F-42E8-90E4-6F71E2EB81F8}" destId="{4A4E180E-A186-40FC-AE85-10905851EAE4}" srcOrd="1" destOrd="0" presId="urn:microsoft.com/office/officeart/2005/8/layout/orgChart1"/>
    <dgm:cxn modelId="{5BE3DFBE-55D0-4623-990E-0408ECC456FC}" type="presParOf" srcId="{392553D6-CD1F-42E8-90E4-6F71E2EB81F8}" destId="{7D99BBCC-A9C1-4A7D-ACA6-93D4F6ECB708}" srcOrd="2" destOrd="0" presId="urn:microsoft.com/office/officeart/2005/8/layout/orgChart1"/>
    <dgm:cxn modelId="{D4F1B6FC-8A7E-4B3A-8A29-4718D8BE808A}" type="presParOf" srcId="{694BD51E-DB7B-4E5A-AB9E-274F0C0DE88A}" destId="{785DAE33-4850-46CD-96F6-60517BE0D82F}" srcOrd="2" destOrd="0" presId="urn:microsoft.com/office/officeart/2005/8/layout/orgChart1"/>
    <dgm:cxn modelId="{46430109-73F4-48A4-8ADC-B1B31B30AB1E}" type="presParOf" srcId="{694BD51E-DB7B-4E5A-AB9E-274F0C0DE88A}" destId="{84A38B87-BD3D-46CF-B0C7-C91F3ED70982}" srcOrd="3" destOrd="0" presId="urn:microsoft.com/office/officeart/2005/8/layout/orgChart1"/>
    <dgm:cxn modelId="{9009CC86-DF51-4B0F-9E9D-BE356773D9AE}" type="presParOf" srcId="{84A38B87-BD3D-46CF-B0C7-C91F3ED70982}" destId="{A7666C55-04D5-417A-B208-7821490F4BD3}" srcOrd="0" destOrd="0" presId="urn:microsoft.com/office/officeart/2005/8/layout/orgChart1"/>
    <dgm:cxn modelId="{585E2E12-5286-409E-AB34-06CF923F2EC4}" type="presParOf" srcId="{A7666C55-04D5-417A-B208-7821490F4BD3}" destId="{C584A844-EFA1-4603-9518-09452BE9F614}" srcOrd="0" destOrd="0" presId="urn:microsoft.com/office/officeart/2005/8/layout/orgChart1"/>
    <dgm:cxn modelId="{D7D842FE-FAB3-4CAC-A2BA-061D87D8796A}" type="presParOf" srcId="{A7666C55-04D5-417A-B208-7821490F4BD3}" destId="{2A2F046F-DC3B-446E-BCCC-7A5FCF11A0C6}" srcOrd="1" destOrd="0" presId="urn:microsoft.com/office/officeart/2005/8/layout/orgChart1"/>
    <dgm:cxn modelId="{37772C24-40E0-4886-A4AA-3D0FEF7AB94B}" type="presParOf" srcId="{84A38B87-BD3D-46CF-B0C7-C91F3ED70982}" destId="{6385598A-32A3-47F2-BE07-458ABAB6756D}" srcOrd="1" destOrd="0" presId="urn:microsoft.com/office/officeart/2005/8/layout/orgChart1"/>
    <dgm:cxn modelId="{6C42244D-848B-4E43-B484-277F71F1F20E}" type="presParOf" srcId="{84A38B87-BD3D-46CF-B0C7-C91F3ED70982}" destId="{FFD42F04-A60F-4925-B18C-D14D631A6F2F}" srcOrd="2" destOrd="0" presId="urn:microsoft.com/office/officeart/2005/8/layout/orgChart1"/>
    <dgm:cxn modelId="{9D53BC69-4BCC-42B0-AE3B-98AE89BAA21E}" type="presParOf" srcId="{91CB993F-06DE-45B9-AD97-3BE5CF1B88C9}" destId="{A883AEDD-1F62-4453-B9E3-DFE5CE1260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DAE33-4850-46CD-96F6-60517BE0D82F}">
      <dsp:nvSpPr>
        <dsp:cNvPr id="0" name=""/>
        <dsp:cNvSpPr/>
      </dsp:nvSpPr>
      <dsp:spPr>
        <a:xfrm>
          <a:off x="2776347" y="2352923"/>
          <a:ext cx="1519348" cy="527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688"/>
              </a:lnTo>
              <a:lnTo>
                <a:pt x="1519348" y="263688"/>
              </a:lnTo>
              <a:lnTo>
                <a:pt x="1519348" y="5273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2297A9-8064-41EA-AC44-F18CE64827CA}">
      <dsp:nvSpPr>
        <dsp:cNvPr id="0" name=""/>
        <dsp:cNvSpPr/>
      </dsp:nvSpPr>
      <dsp:spPr>
        <a:xfrm>
          <a:off x="1256998" y="2352923"/>
          <a:ext cx="1519348" cy="527377"/>
        </a:xfrm>
        <a:custGeom>
          <a:avLst/>
          <a:gdLst/>
          <a:ahLst/>
          <a:cxnLst/>
          <a:rect l="0" t="0" r="0" b="0"/>
          <a:pathLst>
            <a:path>
              <a:moveTo>
                <a:pt x="1519348" y="0"/>
              </a:moveTo>
              <a:lnTo>
                <a:pt x="1519348" y="263688"/>
              </a:lnTo>
              <a:lnTo>
                <a:pt x="0" y="263688"/>
              </a:lnTo>
              <a:lnTo>
                <a:pt x="0" y="5273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28B90-CD4A-4546-8359-243B5F093B64}">
      <dsp:nvSpPr>
        <dsp:cNvPr id="0" name=""/>
        <dsp:cNvSpPr/>
      </dsp:nvSpPr>
      <dsp:spPr>
        <a:xfrm>
          <a:off x="1520687" y="1097264"/>
          <a:ext cx="2511319" cy="12556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/>
            <a:t>Θάλασσες της Ευρώπης</a:t>
          </a:r>
          <a:endParaRPr lang="en-US" sz="3600" kern="1200" dirty="0"/>
        </a:p>
      </dsp:txBody>
      <dsp:txXfrm>
        <a:off x="1520687" y="1097264"/>
        <a:ext cx="2511319" cy="1255659"/>
      </dsp:txXfrm>
    </dsp:sp>
    <dsp:sp modelId="{89D87EB8-CB1E-431F-9AA3-8DA95FDB5823}">
      <dsp:nvSpPr>
        <dsp:cNvPr id="0" name=""/>
        <dsp:cNvSpPr/>
      </dsp:nvSpPr>
      <dsp:spPr>
        <a:xfrm>
          <a:off x="1338" y="2880301"/>
          <a:ext cx="2511319" cy="12556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/>
            <a:t>Αβαθείς</a:t>
          </a:r>
          <a:endParaRPr lang="en-US" sz="3600" kern="1200" dirty="0"/>
        </a:p>
      </dsp:txBody>
      <dsp:txXfrm>
        <a:off x="1338" y="2880301"/>
        <a:ext cx="2511319" cy="1255659"/>
      </dsp:txXfrm>
    </dsp:sp>
    <dsp:sp modelId="{C584A844-EFA1-4603-9518-09452BE9F614}">
      <dsp:nvSpPr>
        <dsp:cNvPr id="0" name=""/>
        <dsp:cNvSpPr/>
      </dsp:nvSpPr>
      <dsp:spPr>
        <a:xfrm>
          <a:off x="3040035" y="2880301"/>
          <a:ext cx="2511319" cy="12556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/>
            <a:t>Βαθιές</a:t>
          </a:r>
          <a:endParaRPr lang="en-US" sz="3600" kern="1200" dirty="0"/>
        </a:p>
      </dsp:txBody>
      <dsp:txXfrm>
        <a:off x="3040035" y="2880301"/>
        <a:ext cx="2511319" cy="1255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9328-2B88-46B8-A4C6-4AC095071459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2F2E-5D29-4B53-954F-BE4BADBE6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11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9328-2B88-46B8-A4C6-4AC095071459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2F2E-5D29-4B53-954F-BE4BADBE6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80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9328-2B88-46B8-A4C6-4AC095071459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2F2E-5D29-4B53-954F-BE4BADBE6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85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9328-2B88-46B8-A4C6-4AC095071459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2F2E-5D29-4B53-954F-BE4BADBE6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43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9328-2B88-46B8-A4C6-4AC095071459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2F2E-5D29-4B53-954F-BE4BADBE6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30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9328-2B88-46B8-A4C6-4AC095071459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2F2E-5D29-4B53-954F-BE4BADBE6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04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9328-2B88-46B8-A4C6-4AC095071459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2F2E-5D29-4B53-954F-BE4BADBE6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5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9328-2B88-46B8-A4C6-4AC095071459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2F2E-5D29-4B53-954F-BE4BADBE6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08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9328-2B88-46B8-A4C6-4AC095071459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2F2E-5D29-4B53-954F-BE4BADBE6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15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9328-2B88-46B8-A4C6-4AC095071459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2F2E-5D29-4B53-954F-BE4BADBE6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58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9328-2B88-46B8-A4C6-4AC095071459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2F2E-5D29-4B53-954F-BE4BADBE6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97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69328-2B88-46B8-A4C6-4AC095071459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C2F2E-5D29-4B53-954F-BE4BADBE6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69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503743568?fl=pl&amp;fe=v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Μάθημα 12: </a:t>
            </a:r>
            <a:br>
              <a:rPr lang="el-GR" dirty="0" smtClean="0"/>
            </a:br>
            <a:r>
              <a:rPr lang="el-GR" dirty="0" smtClean="0"/>
              <a:t>«Οι θάλασσες της Ευρώπης»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Γεωγραφία – Γεωλογία Β’ Γυμνασίου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169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θάλασσες  της Ευρώπης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43735" cy="3810065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dirty="0" smtClean="0"/>
              <a:t>Θαλάσσιο εμπόριο </a:t>
            </a:r>
            <a:r>
              <a:rPr lang="el-GR" dirty="0" smtClean="0">
                <a:sym typeface="Wingdings" panose="05000000000000000000" pitchFamily="2" charset="2"/>
              </a:rPr>
              <a:t> διαδεδομένο στην Ευρωπαϊκή ήπειρο  Μεγάλα Ευρωπαϊκά λιμάνια.</a:t>
            </a:r>
          </a:p>
          <a:p>
            <a:pPr algn="just"/>
            <a:endParaRPr lang="el-GR" dirty="0">
              <a:sym typeface="Wingdings" panose="05000000000000000000" pitchFamily="2" charset="2"/>
            </a:endParaRPr>
          </a:p>
          <a:p>
            <a:pPr algn="just"/>
            <a:r>
              <a:rPr lang="el-GR" u="sng" dirty="0" smtClean="0">
                <a:sym typeface="Wingdings" panose="05000000000000000000" pitchFamily="2" charset="2"/>
              </a:rPr>
              <a:t>Ρότερνταμ:</a:t>
            </a:r>
            <a:r>
              <a:rPr lang="el-GR" dirty="0" smtClean="0">
                <a:sym typeface="Wingdings" panose="05000000000000000000" pitchFamily="2" charset="2"/>
              </a:rPr>
              <a:t> 1</a:t>
            </a:r>
            <a:r>
              <a:rPr lang="el-GR" baseline="30000" dirty="0" smtClean="0">
                <a:sym typeface="Wingdings" panose="05000000000000000000" pitchFamily="2" charset="2"/>
              </a:rPr>
              <a:t>ο</a:t>
            </a:r>
            <a:r>
              <a:rPr lang="el-GR" dirty="0" smtClean="0">
                <a:sym typeface="Wingdings" panose="05000000000000000000" pitchFamily="2" charset="2"/>
              </a:rPr>
              <a:t> ευρωπαϊκό λιμάνι κίνησης εμπορευμάτων και 2</a:t>
            </a:r>
            <a:r>
              <a:rPr lang="el-GR" baseline="30000" dirty="0" smtClean="0">
                <a:sym typeface="Wingdings" panose="05000000000000000000" pitchFamily="2" charset="2"/>
              </a:rPr>
              <a:t>ο</a:t>
            </a:r>
            <a:r>
              <a:rPr lang="el-GR" dirty="0" smtClean="0">
                <a:sym typeface="Wingdings" panose="05000000000000000000" pitchFamily="2" charset="2"/>
              </a:rPr>
              <a:t> στον κόσμο.</a:t>
            </a:r>
          </a:p>
          <a:p>
            <a:pPr algn="just"/>
            <a:r>
              <a:rPr lang="el-GR" u="sng" dirty="0" smtClean="0">
                <a:sym typeface="Wingdings" panose="05000000000000000000" pitchFamily="2" charset="2"/>
              </a:rPr>
              <a:t>Πειραιάς:</a:t>
            </a:r>
            <a:r>
              <a:rPr lang="el-GR" dirty="0" smtClean="0">
                <a:sym typeface="Wingdings" panose="05000000000000000000" pitchFamily="2" charset="2"/>
              </a:rPr>
              <a:t> Σημαντικό λιμάνι της Μεσογείου.</a:t>
            </a:r>
          </a:p>
          <a:p>
            <a:pPr algn="just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095" y="2431986"/>
            <a:ext cx="4324350" cy="3524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79094" y="1922106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Πίνακας 1: </a:t>
            </a:r>
            <a:r>
              <a:rPr lang="el-GR" dirty="0" smtClean="0"/>
              <a:t>Τα μεγαλύτερα λιμάνια της Ευρώπης σε εμπορεύματα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18" y="76881"/>
            <a:ext cx="10515600" cy="52128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Οι θάλασσες της Ευρώπης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718" y="951722"/>
            <a:ext cx="5347996" cy="5589037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Πολλά μεγάλα λιμάνια στην Ευρώπη.</a:t>
            </a:r>
          </a:p>
          <a:p>
            <a:r>
              <a:rPr lang="el-GR" dirty="0" smtClean="0"/>
              <a:t>Οι </a:t>
            </a:r>
            <a:r>
              <a:rPr lang="el-GR" u="sng" dirty="0" smtClean="0"/>
              <a:t>ελληνικός</a:t>
            </a:r>
            <a:r>
              <a:rPr lang="el-GR" dirty="0" smtClean="0"/>
              <a:t>, </a:t>
            </a:r>
            <a:r>
              <a:rPr lang="el-GR" u="sng" dirty="0" smtClean="0"/>
              <a:t>γερμανικός</a:t>
            </a:r>
            <a:r>
              <a:rPr lang="el-GR" dirty="0" smtClean="0"/>
              <a:t> και </a:t>
            </a:r>
            <a:r>
              <a:rPr lang="el-GR" u="sng" dirty="0" smtClean="0"/>
              <a:t>νορβηγικός</a:t>
            </a:r>
            <a:r>
              <a:rPr lang="el-GR" dirty="0" smtClean="0"/>
              <a:t> εμπορικοί στόλοι είναι οι 3 πρώτοι στόλοι της Ευρώπης βάσει ΠΛΟΙΟΚΤΗΣΙΑΣ</a:t>
            </a:r>
          </a:p>
          <a:p>
            <a:r>
              <a:rPr lang="el-GR" b="1" dirty="0" smtClean="0"/>
              <a:t>ΑΛΙΕΙΑ: </a:t>
            </a:r>
            <a:r>
              <a:rPr lang="el-GR" dirty="0" smtClean="0"/>
              <a:t>Ιδιαίτερα διαδεδομένη σε κρ</a:t>
            </a:r>
            <a:r>
              <a:rPr lang="el-GR" dirty="0"/>
              <a:t>ά</a:t>
            </a:r>
            <a:r>
              <a:rPr lang="el-GR" dirty="0" smtClean="0"/>
              <a:t>τη που βρίσκονται στον Ατλαντικό, τη Β. θάλασσα και τη Βαλτική (Ιρλανδία, </a:t>
            </a:r>
            <a:r>
              <a:rPr lang="el-GR" dirty="0" err="1" smtClean="0"/>
              <a:t>Ηω</a:t>
            </a:r>
            <a:r>
              <a:rPr lang="el-GR" dirty="0" smtClean="0"/>
              <a:t>. Βασίλειο, Νορβηγία). </a:t>
            </a:r>
            <a:r>
              <a:rPr lang="el-GR" u="sng" dirty="0" smtClean="0"/>
              <a:t>Αλιεύματα: Ρέγκα και Βακαλάος </a:t>
            </a:r>
          </a:p>
          <a:p>
            <a:r>
              <a:rPr lang="el-GR" b="1" u="sng" dirty="0" smtClean="0"/>
              <a:t>Κοιτάσματα Πετρελαίου και Φυσικού αερίου:</a:t>
            </a:r>
            <a:r>
              <a:rPr lang="el-GR" dirty="0" smtClean="0"/>
              <a:t> Β. θάλασσα </a:t>
            </a:r>
            <a:r>
              <a:rPr lang="el-GR" dirty="0" smtClean="0">
                <a:sym typeface="Wingdings" panose="05000000000000000000" pitchFamily="2" charset="2"/>
              </a:rPr>
              <a:t> σημαντική πηγή πλούτου για τα κράτη της περιοχής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279" y="686415"/>
            <a:ext cx="6285722" cy="617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8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18" y="76881"/>
            <a:ext cx="10515600" cy="52128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Οι θάλασσες της Ευρώπης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718" y="951722"/>
            <a:ext cx="5347996" cy="5589037"/>
          </a:xfrm>
        </p:spPr>
        <p:txBody>
          <a:bodyPr>
            <a:normAutofit/>
          </a:bodyPr>
          <a:lstStyle/>
          <a:p>
            <a:r>
              <a:rPr lang="el-GR" dirty="0" smtClean="0"/>
              <a:t>Κίνδυνοι για τις θάλασσες της Ευρώπης:</a:t>
            </a:r>
          </a:p>
          <a:p>
            <a:pPr marL="514350" indent="-514350">
              <a:buAutoNum type="arabicPeriod"/>
            </a:pP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Ρύπανση λόγω ανθρώπινων δραστηριοτήτων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dirty="0" smtClean="0"/>
              <a:t>ναυάγια πετρελαιοφόρων </a:t>
            </a:r>
            <a:r>
              <a:rPr lang="el-GR" dirty="0" smtClean="0">
                <a:sym typeface="Wingdings" panose="05000000000000000000" pitchFamily="2" charset="2"/>
              </a:rPr>
              <a:t> ρύπανση θαλάσσιων οικοσυστημάτων με τόνους πετρέλαιο</a:t>
            </a:r>
          </a:p>
          <a:p>
            <a:pPr marL="514350" indent="-514350">
              <a:buAutoNum type="arabicPeriod"/>
            </a:pPr>
            <a:r>
              <a:rPr lang="el-GR" dirty="0" err="1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Υπεραλίευση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 εξαφάνιση θαλάσσιων ειδών πανίδας</a:t>
            </a:r>
            <a:endParaRPr lang="en-GB" dirty="0"/>
          </a:p>
        </p:txBody>
      </p:sp>
      <p:pic>
        <p:nvPicPr>
          <p:cNvPr id="1026" name="Picture 2" descr="img12.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912" y="839755"/>
            <a:ext cx="6192239" cy="549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955" y="6466111"/>
            <a:ext cx="6204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Εικόνα: </a:t>
            </a:r>
            <a:r>
              <a:rPr lang="el-GR" sz="1200" dirty="0" smtClean="0"/>
              <a:t>Χάρτης ρύπανσης και μεγάλων ναυαγίων πετρελαιοφόρων στις θάλασσες της Ευρώπης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337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63" y="262488"/>
            <a:ext cx="10515600" cy="334671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Ανακεφαλαίωση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623" y="1164292"/>
            <a:ext cx="1707502" cy="1125893"/>
          </a:xfrm>
        </p:spPr>
        <p:txBody>
          <a:bodyPr/>
          <a:lstStyle/>
          <a:p>
            <a:pPr marL="0" indent="0">
              <a:buNone/>
            </a:pPr>
            <a:r>
              <a:rPr lang="el-GR" dirty="0" err="1" smtClean="0"/>
              <a:t>ΘάλασσεςΕυρώπης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98171" y="1268963"/>
            <a:ext cx="774441" cy="373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710612" y="1875453"/>
            <a:ext cx="762000" cy="286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03240" y="1009262"/>
            <a:ext cx="428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Αβαθείς θάλασσες </a:t>
            </a:r>
            <a:r>
              <a:rPr lang="el-GR" dirty="0" smtClean="0"/>
              <a:t>(π.χ. Βαλτική θάλασσα)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606345" y="1973428"/>
            <a:ext cx="472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Βαθιές θάλασσες </a:t>
            </a:r>
            <a:r>
              <a:rPr lang="el-GR" dirty="0" smtClean="0"/>
              <a:t>(π.χ. Μεσόγειος θάλασσα)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764694" y="1194318"/>
            <a:ext cx="10077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898432" y="2167816"/>
            <a:ext cx="10077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72400" y="1009262"/>
            <a:ext cx="382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Κάλυψη ξηράς λόγω τήξης πάγων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906138" y="1973428"/>
            <a:ext cx="3825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Γεωλογικά γεγονότα (</a:t>
            </a:r>
            <a:r>
              <a:rPr lang="el-GR" dirty="0" err="1" smtClean="0"/>
              <a:t>Τηθύς</a:t>
            </a:r>
            <a:r>
              <a:rPr lang="el-GR" dirty="0" smtClean="0"/>
              <a:t> θάλασσα, τεκτονικά γεγονότα)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91886" y="1973428"/>
            <a:ext cx="195943" cy="508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2571759"/>
            <a:ext cx="1698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Αρκτικός Ωκεανός: </a:t>
            </a:r>
            <a:r>
              <a:rPr lang="el-GR" dirty="0" smtClean="0"/>
              <a:t>Βρέχει Βόρειες ακτές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530227" y="1991306"/>
            <a:ext cx="746442" cy="628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70916" y="2618203"/>
            <a:ext cx="472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Ατλαντικός Ωκεανός:</a:t>
            </a:r>
            <a:r>
              <a:rPr lang="el-GR" dirty="0" smtClean="0"/>
              <a:t> Δυτικά της Ευρώπης</a:t>
            </a:r>
          </a:p>
          <a:p>
            <a:r>
              <a:rPr lang="el-GR" dirty="0" smtClean="0"/>
              <a:t>Νορβηγική, Βόρεια, Βαλτική, Μάγχης, Ιρλανδική</a:t>
            </a:r>
            <a:endParaRPr lang="en-GB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212980" y="1991306"/>
            <a:ext cx="765110" cy="1563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95535" y="3564014"/>
            <a:ext cx="4727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Μεσόγειος θάλασσα:</a:t>
            </a:r>
            <a:r>
              <a:rPr lang="el-GR" dirty="0" smtClean="0"/>
              <a:t> Νότια της Ευρώπης</a:t>
            </a:r>
          </a:p>
          <a:p>
            <a:r>
              <a:rPr lang="el-GR" dirty="0" smtClean="0"/>
              <a:t>Αδριατική, Ιόνιο, Αιγαίο, </a:t>
            </a:r>
            <a:r>
              <a:rPr lang="el-GR" dirty="0" err="1" smtClean="0"/>
              <a:t>Λιγυρική</a:t>
            </a:r>
            <a:r>
              <a:rPr lang="el-GR" dirty="0" smtClean="0"/>
              <a:t>, Τυρρηνική</a:t>
            </a:r>
          </a:p>
          <a:p>
            <a:r>
              <a:rPr lang="el-GR" dirty="0" smtClean="0"/>
              <a:t>Μαύρη θάλασσα στα ΝΑ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172623" y="4665304"/>
            <a:ext cx="118452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Ευρωπαίοι στράφηκαν προς το θαλάσσιο στοιχείο – ελάχιστα κράτη δε βρέχονται από τη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θάλασσα.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ym typeface="Wingdings" panose="05000000000000000000" pitchFamily="2" charset="2"/>
              </a:rPr>
              <a:t>Σπουδαίοι Ευρωπαίοι θαλασσοπόροι (15</a:t>
            </a:r>
            <a:r>
              <a:rPr lang="el-GR" baseline="30000" dirty="0" smtClean="0">
                <a:sym typeface="Wingdings" panose="05000000000000000000" pitchFamily="2" charset="2"/>
              </a:rPr>
              <a:t>ος</a:t>
            </a:r>
            <a:r>
              <a:rPr lang="el-GR" dirty="0" smtClean="0">
                <a:sym typeface="Wingdings" panose="05000000000000000000" pitchFamily="2" charset="2"/>
              </a:rPr>
              <a:t> -16</a:t>
            </a:r>
            <a:r>
              <a:rPr lang="el-GR" baseline="30000" dirty="0" smtClean="0">
                <a:sym typeface="Wingdings" panose="05000000000000000000" pitchFamily="2" charset="2"/>
              </a:rPr>
              <a:t>ος</a:t>
            </a:r>
            <a:r>
              <a:rPr lang="el-GR" dirty="0" smtClean="0">
                <a:sym typeface="Wingdings" panose="05000000000000000000" pitchFamily="2" charset="2"/>
              </a:rPr>
              <a:t> αιώνας)  διασπορά πολλών ευρωπαϊκών γλωσσών στον πλανήτη.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Θαλάσσιο εμπόριο </a:t>
            </a:r>
            <a:r>
              <a:rPr lang="el-GR" dirty="0" smtClean="0">
                <a:sym typeface="Wingdings" panose="05000000000000000000" pitchFamily="2" charset="2"/>
              </a:rPr>
              <a:t> διαδεδομένο στην Ευρωπαϊκή ήπειρο  Μεγάλα Ευρωπαϊκά λιμάνια (π.χ. Ρότερνταμ, Πειραιάς)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ym typeface="Wingdings" panose="05000000000000000000" pitchFamily="2" charset="2"/>
              </a:rPr>
              <a:t>Πλοιοκτησία: Ελλάδα, Νορβηγία, Γερμανία.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ym typeface="Wingdings" panose="05000000000000000000" pitchFamily="2" charset="2"/>
              </a:rPr>
              <a:t>Αλιεία: Κράτη που βρέχονται από τον Ατλαντικό, Βαλτική και Β. θάλασσα.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ym typeface="Wingdings" panose="05000000000000000000" pitchFamily="2" charset="2"/>
              </a:rPr>
              <a:t>Κοιτάσματα Πετρελαίου: Κράτη που βρέχονται από τη Β. θάλασσα.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ym typeface="Wingdings" panose="05000000000000000000" pitchFamily="2" charset="2"/>
              </a:rPr>
              <a:t>Κίνδυνος θαλασσών Ευρώπης: Ρύπανση και </a:t>
            </a:r>
            <a:r>
              <a:rPr lang="el-GR" dirty="0" err="1" smtClean="0">
                <a:sym typeface="Wingdings" panose="05000000000000000000" pitchFamily="2" charset="2"/>
              </a:rPr>
              <a:t>Υπεραλίευση</a:t>
            </a:r>
            <a:endParaRPr lang="el-GR" dirty="0" smtClean="0">
              <a:sym typeface="Wingdings" panose="05000000000000000000" pitchFamily="2" charset="2"/>
            </a:endParaRPr>
          </a:p>
          <a:p>
            <a:endParaRPr lang="el-GR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>
              <a:solidFill>
                <a:schemeClr val="accent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1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 το σπίτι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Αξιολογώ τί έμαθα (ασκήσεις βιβλίου) 1,2 σελίδες 47</a:t>
            </a:r>
          </a:p>
          <a:p>
            <a:r>
              <a:rPr lang="el-GR" dirty="0" smtClean="0"/>
              <a:t>Φύλλο </a:t>
            </a:r>
            <a:r>
              <a:rPr lang="el-GR" dirty="0" smtClean="0"/>
              <a:t>εργασίας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7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Μαθήματος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Να διαχωρίζετε τις αβαθείς από τις βαθιές θάλασσες και να συνδέετε τη δημιουργία τους με τα γεωλογικά γεγονότα.</a:t>
            </a:r>
          </a:p>
          <a:p>
            <a:r>
              <a:rPr lang="el-GR" dirty="0" smtClean="0"/>
              <a:t>Να τις εντοπίζετε στο χάρτη της Ευρώπης.</a:t>
            </a:r>
          </a:p>
          <a:p>
            <a:r>
              <a:rPr lang="el-GR" dirty="0" smtClean="0"/>
              <a:t>Να </a:t>
            </a:r>
            <a:r>
              <a:rPr lang="el-GR" dirty="0" err="1" smtClean="0"/>
              <a:t>εντοπισετε</a:t>
            </a:r>
            <a:r>
              <a:rPr lang="el-GR" dirty="0" smtClean="0"/>
              <a:t> τα μεγάλα λιμάνια της Ευρώπης.</a:t>
            </a:r>
          </a:p>
          <a:p>
            <a:r>
              <a:rPr lang="el-GR" dirty="0" smtClean="0"/>
              <a:t>Να αντιληφθείτε τη σπουδαιότητα για την ανάπτυξη ανθρώπινων δραστηριοτήτων.</a:t>
            </a:r>
          </a:p>
          <a:p>
            <a:r>
              <a:rPr lang="el-GR" dirty="0" smtClean="0"/>
              <a:t>Να αναγνωρίσετε τους κινδύνους λόγω της ανθρώπινης παρέμβασης στα θαλάσσια οικοσυστήματα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8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" y="200533"/>
            <a:ext cx="5718048" cy="1325563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Οι θάλασσες της Ευρώπης</a:t>
            </a:r>
            <a:endParaRPr lang="en-GB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208894"/>
              </p:ext>
            </p:extLst>
          </p:nvPr>
        </p:nvGraphicFramePr>
        <p:xfrm>
          <a:off x="80010" y="1414463"/>
          <a:ext cx="5552694" cy="523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8325" y="590550"/>
            <a:ext cx="6543675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5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" y="200533"/>
            <a:ext cx="5718048" cy="1325563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Οι θάλασσες της Ευρώπης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325" y="590550"/>
            <a:ext cx="6543675" cy="62674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58696"/>
            <a:ext cx="5297424" cy="5233543"/>
          </a:xfrm>
        </p:spPr>
        <p:txBody>
          <a:bodyPr/>
          <a:lstStyle/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Αβαθείς θάλασσες:</a:t>
            </a:r>
          </a:p>
          <a:p>
            <a:pPr marL="514350" indent="-514350">
              <a:buAutoNum type="arabicPeriod"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Αδριατική</a:t>
            </a:r>
          </a:p>
          <a:p>
            <a:pPr marL="514350" indent="-514350">
              <a:buAutoNum type="arabicPeriod"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Βαλτική</a:t>
            </a:r>
          </a:p>
          <a:p>
            <a:pPr marL="514350" indent="-514350">
              <a:buAutoNum type="arabicPeriod"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Βόρεια θάλασσα </a:t>
            </a:r>
          </a:p>
          <a:p>
            <a:pPr marL="514350" indent="-514350">
              <a:buAutoNum type="arabicPeriod"/>
            </a:pPr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Λευκή θάλασσα</a:t>
            </a:r>
          </a:p>
          <a:p>
            <a:pPr marL="514350" indent="-514350">
              <a:buAutoNum type="arabicPeriod"/>
            </a:pPr>
            <a:endParaRPr lang="el-G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l-GR" dirty="0" smtClean="0">
                <a:solidFill>
                  <a:srgbClr val="00B050"/>
                </a:solidFill>
              </a:rPr>
              <a:t>Βαθιές Θάλασσες:</a:t>
            </a:r>
          </a:p>
          <a:p>
            <a:pPr marL="514350" indent="-514350">
              <a:buAutoNum type="arabicPeriod"/>
            </a:pPr>
            <a:r>
              <a:rPr lang="el-GR" dirty="0" smtClean="0">
                <a:solidFill>
                  <a:srgbClr val="00B050"/>
                </a:solidFill>
              </a:rPr>
              <a:t>Μεσόγειος</a:t>
            </a:r>
          </a:p>
          <a:p>
            <a:pPr marL="514350" indent="-514350">
              <a:buAutoNum type="arabicPeriod"/>
            </a:pPr>
            <a:r>
              <a:rPr lang="el-GR" dirty="0" smtClean="0">
                <a:solidFill>
                  <a:srgbClr val="00B050"/>
                </a:solidFill>
              </a:rPr>
              <a:t>Μαύρη Θάλασσα</a:t>
            </a:r>
          </a:p>
          <a:p>
            <a:pPr marL="514350" indent="-514350">
              <a:buAutoNum type="arabicPeriod"/>
            </a:pPr>
            <a:r>
              <a:rPr lang="el-GR" dirty="0" err="1" smtClean="0">
                <a:solidFill>
                  <a:srgbClr val="00B050"/>
                </a:solidFill>
              </a:rPr>
              <a:t>Λιγυρική</a:t>
            </a:r>
            <a:r>
              <a:rPr lang="el-GR" dirty="0" smtClean="0">
                <a:solidFill>
                  <a:srgbClr val="00B050"/>
                </a:solidFill>
              </a:rPr>
              <a:t> θάλασσα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375904" y="4453128"/>
            <a:ext cx="722376" cy="731520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558974" y="2667000"/>
            <a:ext cx="722376" cy="731520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735502" y="1258696"/>
            <a:ext cx="722376" cy="731520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421880" y="2301240"/>
            <a:ext cx="722376" cy="731520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0096690" y="4218432"/>
            <a:ext cx="722376" cy="73152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014716" y="5474970"/>
            <a:ext cx="1720786" cy="69723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150132" y="4377690"/>
            <a:ext cx="722376" cy="73152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Brace 13"/>
          <p:cNvSpPr/>
          <p:nvPr/>
        </p:nvSpPr>
        <p:spPr>
          <a:xfrm>
            <a:off x="3630168" y="4949952"/>
            <a:ext cx="466344" cy="1222248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197096" y="5264658"/>
            <a:ext cx="154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Γεωτεκτονική δραστηριότητα</a:t>
            </a:r>
            <a:endParaRPr lang="en-GB" sz="1600" dirty="0"/>
          </a:p>
        </p:txBody>
      </p:sp>
      <p:sp>
        <p:nvSpPr>
          <p:cNvPr id="16" name="Right Brace 15"/>
          <p:cNvSpPr/>
          <p:nvPr/>
        </p:nvSpPr>
        <p:spPr>
          <a:xfrm>
            <a:off x="3258598" y="1973134"/>
            <a:ext cx="466344" cy="1620457"/>
          </a:xfrm>
          <a:prstGeom prst="rightBrac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866626" y="2160806"/>
            <a:ext cx="18819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Έλιωσαν παγετώνες και κάλυψαν μεγάλες περιοχές που ήταν ξηρά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5312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" y="74390"/>
            <a:ext cx="5718048" cy="103232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Οι θάλασσες της Ευρώπης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325" y="590550"/>
            <a:ext cx="6543675" cy="62674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88" y="1371600"/>
            <a:ext cx="5477637" cy="5276087"/>
          </a:xfrm>
        </p:spPr>
        <p:txBody>
          <a:bodyPr>
            <a:normAutofit/>
          </a:bodyPr>
          <a:lstStyle/>
          <a:p>
            <a:r>
              <a:rPr lang="el-GR" sz="2600" dirty="0" smtClean="0"/>
              <a:t>Έντονος οριζόντιος διαμελισμός και μεγάλη ακτογραμμή</a:t>
            </a:r>
          </a:p>
          <a:p>
            <a:r>
              <a:rPr lang="el-GR" sz="2600" u="sng" dirty="0" smtClean="0"/>
              <a:t>Αρκτικός Ωκεανός:</a:t>
            </a:r>
            <a:r>
              <a:rPr lang="el-GR" sz="26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600" dirty="0" smtClean="0"/>
              <a:t>Βρέχει Βόρειες ακτές.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600" dirty="0" smtClean="0"/>
              <a:t>Τμήμα στη Ρωσία: </a:t>
            </a:r>
            <a:r>
              <a:rPr lang="el-GR" sz="2600" b="1" dirty="0" smtClean="0"/>
              <a:t>Θάλασσα </a:t>
            </a:r>
            <a:r>
              <a:rPr lang="el-GR" sz="2600" b="1" dirty="0" err="1" smtClean="0"/>
              <a:t>Μπάρεντς</a:t>
            </a:r>
            <a:r>
              <a:rPr lang="el-GR" sz="26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600" dirty="0" smtClean="0"/>
              <a:t>Τμήμα μεταξύ Φιλανδίας και Ρωσίας: </a:t>
            </a:r>
            <a:r>
              <a:rPr lang="el-GR" sz="2600" b="1" dirty="0" smtClean="0"/>
              <a:t>Λευκή θάλασσα</a:t>
            </a:r>
          </a:p>
        </p:txBody>
      </p:sp>
      <p:sp>
        <p:nvSpPr>
          <p:cNvPr id="6" name="Oval 5"/>
          <p:cNvSpPr/>
          <p:nvPr/>
        </p:nvSpPr>
        <p:spPr>
          <a:xfrm>
            <a:off x="9775126" y="728758"/>
            <a:ext cx="722376" cy="377952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744646" y="1356646"/>
            <a:ext cx="722376" cy="377952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70688" y="3218688"/>
            <a:ext cx="4401312" cy="1609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2368296" y="4828032"/>
            <a:ext cx="0" cy="8686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0688" y="5696712"/>
            <a:ext cx="477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Παγωμένες τους πιο πολλούς μήνες του χρόνου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01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" y="74390"/>
            <a:ext cx="5718048" cy="103232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Οι θάλασσες της Ευρώπης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325" y="590550"/>
            <a:ext cx="6543675" cy="62674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88" y="1371600"/>
            <a:ext cx="5477637" cy="5276087"/>
          </a:xfrm>
        </p:spPr>
        <p:txBody>
          <a:bodyPr>
            <a:normAutofit/>
          </a:bodyPr>
          <a:lstStyle/>
          <a:p>
            <a:r>
              <a:rPr lang="el-GR" sz="2600" b="1" dirty="0" smtClean="0"/>
              <a:t>Ατλαντικός Ωκεανός: </a:t>
            </a:r>
            <a:r>
              <a:rPr lang="el-GR" sz="2600" dirty="0" smtClean="0"/>
              <a:t>Δυτικά της Ευρώπης</a:t>
            </a:r>
          </a:p>
          <a:p>
            <a:r>
              <a:rPr lang="el-GR" sz="2600" dirty="0" smtClean="0"/>
              <a:t>ΒΔ ακτές ηπείρου βρέχονται από τις εξής θάλασσες: </a:t>
            </a:r>
          </a:p>
          <a:p>
            <a:r>
              <a:rPr lang="el-GR" sz="2600" dirty="0" smtClean="0"/>
              <a:t>Νορβηγική, </a:t>
            </a:r>
          </a:p>
          <a:p>
            <a:r>
              <a:rPr lang="el-GR" sz="2600" dirty="0" smtClean="0"/>
              <a:t>Βόρεια, </a:t>
            </a:r>
          </a:p>
          <a:p>
            <a:r>
              <a:rPr lang="el-GR" sz="2600" dirty="0" smtClean="0"/>
              <a:t>Βαλτική, </a:t>
            </a:r>
          </a:p>
          <a:p>
            <a:r>
              <a:rPr lang="el-GR" sz="2600" dirty="0" smtClean="0"/>
              <a:t>Μάγχης, </a:t>
            </a:r>
          </a:p>
          <a:p>
            <a:r>
              <a:rPr lang="el-GR" sz="2600" dirty="0" smtClean="0"/>
              <a:t>Ιρλανδική</a:t>
            </a:r>
          </a:p>
          <a:p>
            <a:endParaRPr lang="el-GR" sz="2600" b="1" dirty="0" smtClean="0"/>
          </a:p>
        </p:txBody>
      </p:sp>
      <p:sp>
        <p:nvSpPr>
          <p:cNvPr id="12" name="Oval 11"/>
          <p:cNvSpPr/>
          <p:nvPr/>
        </p:nvSpPr>
        <p:spPr>
          <a:xfrm>
            <a:off x="7421880" y="2301240"/>
            <a:ext cx="722376" cy="73152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797040" y="3032760"/>
            <a:ext cx="722376" cy="73152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8570595" y="2554224"/>
            <a:ext cx="722376" cy="73152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848218" y="1106710"/>
            <a:ext cx="957453" cy="93645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93776" y="3885914"/>
            <a:ext cx="1161288" cy="62179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655064" y="4187666"/>
            <a:ext cx="1069475" cy="62157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51568" y="4770965"/>
            <a:ext cx="186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Αβαθής </a:t>
            </a:r>
            <a:r>
              <a:rPr lang="el-GR" dirty="0" smtClean="0">
                <a:sym typeface="Wingdings" panose="05000000000000000000" pitchFamily="2" charset="2"/>
              </a:rPr>
              <a:t> Λίμνη πριν από χιλιάδες χρόνια</a:t>
            </a:r>
            <a:endParaRPr lang="en-GB" dirty="0"/>
          </a:p>
        </p:txBody>
      </p:sp>
      <p:sp>
        <p:nvSpPr>
          <p:cNvPr id="19" name="Right Brace 18"/>
          <p:cNvSpPr/>
          <p:nvPr/>
        </p:nvSpPr>
        <p:spPr>
          <a:xfrm>
            <a:off x="1782147" y="3764280"/>
            <a:ext cx="342309" cy="743426"/>
          </a:xfrm>
          <a:prstGeom prst="righ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2273426" y="3554963"/>
            <a:ext cx="3374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Ενώνονται με 2 στενούς πορθμούς (</a:t>
            </a:r>
            <a:r>
              <a:rPr lang="el-GR" dirty="0" err="1" smtClean="0"/>
              <a:t>Σκάγερακ</a:t>
            </a:r>
            <a:r>
              <a:rPr lang="el-GR" dirty="0" smtClean="0"/>
              <a:t> και </a:t>
            </a:r>
            <a:r>
              <a:rPr lang="el-GR" dirty="0" err="1" smtClean="0"/>
              <a:t>Κάτεγατ</a:t>
            </a:r>
            <a:r>
              <a:rPr lang="el-GR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98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5" grpId="0" animBg="1"/>
      <p:bldP spid="5" grpId="1" animBg="1"/>
      <p:bldP spid="18" grpId="0"/>
      <p:bldP spid="18" grpId="1"/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" y="200533"/>
            <a:ext cx="5718048" cy="1325563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Οι θάλασσες της Ευρώπης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325" y="590550"/>
            <a:ext cx="6543675" cy="62674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58696"/>
            <a:ext cx="5297424" cy="5233543"/>
          </a:xfrm>
        </p:spPr>
        <p:txBody>
          <a:bodyPr/>
          <a:lstStyle/>
          <a:p>
            <a:r>
              <a:rPr lang="el-GR" dirty="0" smtClean="0"/>
              <a:t>Ευρωπαϊκός Νότος:</a:t>
            </a:r>
          </a:p>
          <a:p>
            <a:r>
              <a:rPr lang="el-GR" dirty="0" smtClean="0"/>
              <a:t>Βρέχεται από τη Μεσόγειο θάλασσα η οποία διακρίνεται σε μικρότερες θάλασσες:</a:t>
            </a:r>
          </a:p>
          <a:p>
            <a:pPr marL="514350" indent="-514350">
              <a:buAutoNum type="arabicPeriod"/>
            </a:pPr>
            <a:r>
              <a:rPr lang="el-GR" dirty="0" smtClean="0"/>
              <a:t>Αδριατική θάλασσα</a:t>
            </a:r>
          </a:p>
          <a:p>
            <a:pPr marL="514350" indent="-514350">
              <a:buAutoNum type="arabicPeriod"/>
            </a:pPr>
            <a:r>
              <a:rPr lang="el-GR" dirty="0" smtClean="0"/>
              <a:t>Ιόνιο πέλαγος</a:t>
            </a:r>
          </a:p>
          <a:p>
            <a:pPr marL="514350" indent="-514350">
              <a:buAutoNum type="arabicPeriod"/>
            </a:pPr>
            <a:r>
              <a:rPr lang="el-GR" dirty="0" smtClean="0"/>
              <a:t>Αιγαίο πέλαγος</a:t>
            </a:r>
          </a:p>
          <a:p>
            <a:pPr marL="514350" indent="-514350">
              <a:buAutoNum type="arabicPeriod"/>
            </a:pPr>
            <a:r>
              <a:rPr lang="el-GR" dirty="0" err="1" smtClean="0"/>
              <a:t>Λιγυρική</a:t>
            </a:r>
            <a:r>
              <a:rPr lang="el-GR" dirty="0" smtClean="0"/>
              <a:t> θάλασσα</a:t>
            </a:r>
          </a:p>
          <a:p>
            <a:pPr marL="514350" indent="-514350">
              <a:buAutoNum type="arabicPeriod"/>
            </a:pPr>
            <a:r>
              <a:rPr lang="el-GR" dirty="0" smtClean="0"/>
              <a:t>Τυρρηνική θάλασσα</a:t>
            </a:r>
          </a:p>
          <a:p>
            <a:r>
              <a:rPr lang="el-GR" dirty="0" smtClean="0"/>
              <a:t>Στα ΝΑ βρίσκεται η Μαύρη θάλασσα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6120882" y="3974841"/>
            <a:ext cx="5617028" cy="219735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33" y="116554"/>
            <a:ext cx="5718048" cy="1325563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Οι θάλασσες της Ευρώπης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325" y="422595"/>
            <a:ext cx="6543675" cy="62674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58696"/>
            <a:ext cx="5297424" cy="523354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Έντονος οριζόντιος διαμελισμός</a:t>
            </a:r>
          </a:p>
          <a:p>
            <a:pPr marL="514350" indent="-514350">
              <a:buAutoNum type="arabicPeriod"/>
            </a:pPr>
            <a:r>
              <a:rPr lang="el-GR" sz="2400" dirty="0" smtClean="0"/>
              <a:t>30% εδάφους </a:t>
            </a:r>
            <a:r>
              <a:rPr lang="el-GR" sz="2400" dirty="0" smtClean="0">
                <a:sym typeface="Wingdings" panose="05000000000000000000" pitchFamily="2" charset="2"/>
              </a:rPr>
              <a:t> χερσόνησοι</a:t>
            </a:r>
          </a:p>
          <a:p>
            <a:pPr marL="514350" indent="-514350">
              <a:buAutoNum type="arabicPeriod"/>
            </a:pPr>
            <a:r>
              <a:rPr lang="el-GR" sz="2400" dirty="0" smtClean="0">
                <a:sym typeface="Wingdings" panose="05000000000000000000" pitchFamily="2" charset="2"/>
              </a:rPr>
              <a:t>7% εδάφους  νησιά</a:t>
            </a:r>
          </a:p>
          <a:p>
            <a:pPr marL="514350" indent="-514350">
              <a:buAutoNum type="arabicPeriod"/>
            </a:pPr>
            <a:r>
              <a:rPr lang="el-GR" sz="2400" dirty="0" smtClean="0">
                <a:sym typeface="Wingdings" panose="05000000000000000000" pitchFamily="2" charset="2"/>
              </a:rPr>
              <a:t>Ακτογραμμή  80.000 χιλιόμετρα</a:t>
            </a:r>
          </a:p>
          <a:p>
            <a:pPr marL="0" indent="0">
              <a:buNone/>
            </a:pPr>
            <a:r>
              <a:rPr lang="el-GR" sz="2400" dirty="0" smtClean="0">
                <a:sym typeface="Wingdings" panose="05000000000000000000" pitchFamily="2" charset="2"/>
              </a:rPr>
              <a:t>Λόγω αυτού του διαμελισμού, κανένα σημείο της Ευρωπαϊκής ηπείρου δεν απέχει περισσότερο από 1000 χιλιόμετρα από τη θάλασσα.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Τί μας δείχνει αυτό;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Οι Ευρωπαίοι στράφηκαν προς το θαλάσσιο στοιχείο – ελάχιστα κράτη δε βρέχονται από τη θάλασσα 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5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θάλασσες της Ευρώπης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Ευρωπαϊκοί λαοί </a:t>
            </a:r>
            <a:r>
              <a:rPr lang="el-GR" dirty="0" smtClean="0">
                <a:sym typeface="Wingdings" panose="05000000000000000000" pitchFamily="2" charset="2"/>
              </a:rPr>
              <a:t> Ναυτική παράδοση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Σπουδαίοι Ευρωπαίοι θαλασσοπόροι (15</a:t>
            </a:r>
            <a:r>
              <a:rPr lang="el-GR" baseline="30000" dirty="0" smtClean="0">
                <a:sym typeface="Wingdings" panose="05000000000000000000" pitchFamily="2" charset="2"/>
              </a:rPr>
              <a:t>ος</a:t>
            </a:r>
            <a:r>
              <a:rPr lang="el-GR" dirty="0" smtClean="0">
                <a:sym typeface="Wingdings" panose="05000000000000000000" pitchFamily="2" charset="2"/>
              </a:rPr>
              <a:t> -16</a:t>
            </a:r>
            <a:r>
              <a:rPr lang="el-GR" baseline="30000" dirty="0" smtClean="0">
                <a:sym typeface="Wingdings" panose="05000000000000000000" pitchFamily="2" charset="2"/>
              </a:rPr>
              <a:t>ος</a:t>
            </a:r>
            <a:r>
              <a:rPr lang="el-GR" dirty="0" smtClean="0">
                <a:sym typeface="Wingdings" panose="05000000000000000000" pitchFamily="2" charset="2"/>
              </a:rPr>
              <a:t> αιώνας)  διασπορά πολλών ευρωπαϊκών γλωσσών στον πλανήτη.</a:t>
            </a:r>
          </a:p>
          <a:p>
            <a:endParaRPr lang="el-GR" dirty="0">
              <a:sym typeface="Wingdings" panose="05000000000000000000" pitchFamily="2" charset="2"/>
            </a:endParaRPr>
          </a:p>
          <a:p>
            <a:r>
              <a:rPr lang="en-GB" dirty="0" smtClean="0">
                <a:hlinkClick r:id="rId2"/>
              </a:rPr>
              <a:t>https://vimeo.com/503743568?fl=pl&amp;fe=vl</a:t>
            </a:r>
            <a:endParaRPr lang="el-GR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9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661</Words>
  <Application>Microsoft Office PowerPoint</Application>
  <PresentationFormat>Widescreen</PresentationFormat>
  <Paragraphs>103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Μάθημα 12:  «Οι θάλασσες της Ευρώπης»</vt:lpstr>
      <vt:lpstr>Στόχοι Μαθήματος</vt:lpstr>
      <vt:lpstr>Οι θάλασσες της Ευρώπης</vt:lpstr>
      <vt:lpstr>Οι θάλασσες της Ευρώπης</vt:lpstr>
      <vt:lpstr>Οι θάλασσες της Ευρώπης</vt:lpstr>
      <vt:lpstr>Οι θάλασσες της Ευρώπης</vt:lpstr>
      <vt:lpstr>Οι θάλασσες της Ευρώπης</vt:lpstr>
      <vt:lpstr>Οι θάλασσες της Ευρώπης</vt:lpstr>
      <vt:lpstr>Οι θάλασσες της Ευρώπης</vt:lpstr>
      <vt:lpstr>Οι θάλασσες  της Ευρώπης</vt:lpstr>
      <vt:lpstr>Οι θάλασσες της Ευρώπης</vt:lpstr>
      <vt:lpstr>Οι θάλασσες της Ευρώπης</vt:lpstr>
      <vt:lpstr>Ανακεφαλαίωση</vt:lpstr>
      <vt:lpstr>Για το σπίτι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Μάθημα 12:  «Οι θάλασσες της Ευρώπης»</dc:title>
  <dc:creator>Maria Riga</dc:creator>
  <cp:lastModifiedBy>Maria Riga</cp:lastModifiedBy>
  <cp:revision>20</cp:revision>
  <dcterms:created xsi:type="dcterms:W3CDTF">2026-01-06T13:32:18Z</dcterms:created>
  <dcterms:modified xsi:type="dcterms:W3CDTF">2026-01-08T23:22:34Z</dcterms:modified>
</cp:coreProperties>
</file>