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10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9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0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62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49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06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1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90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21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32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70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75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1AD13-6BD4-4CB6-8200-67BAE8FE351E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9639B-CC67-4668-8FD1-F98B9E57D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8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14: </a:t>
            </a:r>
            <a:br>
              <a:rPr lang="el-GR" dirty="0" smtClean="0"/>
            </a:br>
            <a:r>
              <a:rPr lang="el-GR" dirty="0" smtClean="0"/>
              <a:t>«Η Μεσόγειος θάλασσα»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Γεωλογία – Γεωγραφία Β’ Γυμνασίου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400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Στόχοι Μαθήματος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Ποια είναι τα ιδιαίτερα φυσικά χαρακτηριστικά της Μεσογείου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" y="173101"/>
            <a:ext cx="10515600" cy="60413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Μεσόγειος θάλασσα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96" y="1088270"/>
            <a:ext cx="11155680" cy="1536192"/>
          </a:xfrm>
        </p:spPr>
        <p:txBody>
          <a:bodyPr/>
          <a:lstStyle/>
          <a:p>
            <a:pPr algn="just"/>
            <a:r>
              <a:rPr lang="el-GR" dirty="0" smtClean="0"/>
              <a:t>Στο σημείο που συναντώνται η δυτική Ασία, η Βόρεια Αφρική και η Νότια Ευρώπη βρίσκεται μια στενόμακρη λωρίδα θάλασσας, δηλαδή η Μεσόγειος.</a:t>
            </a:r>
            <a:endParaRPr lang="en-GB" dirty="0"/>
          </a:p>
        </p:txBody>
      </p:sp>
      <p:pic>
        <p:nvPicPr>
          <p:cNvPr id="5" name="Picture 2" descr=" Ταξιδεύω στη Μεσόγε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79" y="2588120"/>
            <a:ext cx="9580245" cy="426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1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" y="173101"/>
            <a:ext cx="10515600" cy="60413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Μεσόγειος θάλασσα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96" y="1088270"/>
            <a:ext cx="11475720" cy="1536192"/>
          </a:xfrm>
        </p:spPr>
        <p:txBody>
          <a:bodyPr>
            <a:noAutofit/>
          </a:bodyPr>
          <a:lstStyle/>
          <a:p>
            <a:pPr algn="just"/>
            <a:r>
              <a:rPr lang="el-GR" sz="2000" dirty="0" smtClean="0"/>
              <a:t>Αν παρατηρήσουμε το χάρτη θα δούμε πως είναι μια </a:t>
            </a:r>
            <a:r>
              <a:rPr lang="el-GR" sz="2000" b="1" dirty="0" smtClean="0"/>
              <a:t>ΣΧΕΔΟΝ ΚΛΕΙΣΤΗ </a:t>
            </a:r>
            <a:r>
              <a:rPr lang="el-GR" sz="2000" dirty="0" smtClean="0"/>
              <a:t>θάλασσα.</a:t>
            </a:r>
          </a:p>
          <a:p>
            <a:pPr algn="just"/>
            <a:r>
              <a:rPr lang="el-GR" sz="2000" dirty="0" smtClean="0"/>
              <a:t>Επικοινωνία με γειτονικές θάλασσες:</a:t>
            </a:r>
          </a:p>
          <a:p>
            <a:pPr marL="0" indent="0" algn="just">
              <a:buNone/>
            </a:pPr>
            <a:r>
              <a:rPr lang="el-GR" sz="2000" dirty="0" smtClean="0"/>
              <a:t>Α) Πορθμός του Γιβραλτάρ </a:t>
            </a:r>
            <a:r>
              <a:rPr lang="el-GR" sz="2000" dirty="0" smtClean="0">
                <a:sym typeface="Wingdings" panose="05000000000000000000" pitchFamily="2" charset="2"/>
              </a:rPr>
              <a:t> επικοινωνία με τον Ατλαντικό ωκεανό</a:t>
            </a: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Β) Στενά Ελλησπόντου – Βοσπόρου </a:t>
            </a:r>
            <a:r>
              <a:rPr lang="el-GR" sz="2000" dirty="0" smtClean="0">
                <a:sym typeface="Wingdings" panose="05000000000000000000" pitchFamily="2" charset="2"/>
              </a:rPr>
              <a:t> επικοινωνία με τη Μαύρη θάλασσα</a:t>
            </a:r>
          </a:p>
          <a:p>
            <a:pPr marL="0" indent="0" algn="just">
              <a:buNone/>
            </a:pPr>
            <a:r>
              <a:rPr lang="el-GR" sz="2000" dirty="0" smtClean="0">
                <a:sym typeface="Wingdings" panose="05000000000000000000" pitchFamily="2" charset="2"/>
              </a:rPr>
              <a:t>Γ) Η Διώρυγα του </a:t>
            </a:r>
            <a:r>
              <a:rPr lang="el-GR" sz="2000" dirty="0" err="1" smtClean="0">
                <a:sym typeface="Wingdings" panose="05000000000000000000" pitchFamily="2" charset="2"/>
              </a:rPr>
              <a:t>Σουεζ</a:t>
            </a:r>
            <a:r>
              <a:rPr lang="el-GR" sz="2000" dirty="0" smtClean="0">
                <a:sym typeface="Wingdings" panose="05000000000000000000" pitchFamily="2" charset="2"/>
              </a:rPr>
              <a:t>  επικοινωνία με την Ερυθρά θάλασσα  ανθρώπινο έργο</a:t>
            </a:r>
            <a:endParaRPr lang="en-GB" sz="2000" dirty="0"/>
          </a:p>
        </p:txBody>
      </p:sp>
      <p:sp>
        <p:nvSpPr>
          <p:cNvPr id="5" name="Right Brace 4"/>
          <p:cNvSpPr/>
          <p:nvPr/>
        </p:nvSpPr>
        <p:spPr>
          <a:xfrm>
            <a:off x="8485632" y="1773936"/>
            <a:ext cx="256032" cy="73152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942832" y="1901952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Φυσικά ανοίγματα</a:t>
            </a:r>
            <a:endParaRPr lang="en-GB" dirty="0"/>
          </a:p>
        </p:txBody>
      </p:sp>
      <p:pic>
        <p:nvPicPr>
          <p:cNvPr id="1026" name="Picture 2" descr=" Ταξιδεύω στη Μεσόγε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080" y="3191122"/>
            <a:ext cx="8122920" cy="362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2608" y="3538728"/>
            <a:ext cx="35112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Σχετικά βαθιά θάλασσα </a:t>
            </a:r>
            <a:r>
              <a:rPr lang="el-GR" dirty="0" smtClean="0">
                <a:sym typeface="Wingdings" panose="05000000000000000000" pitchFamily="2" charset="2"/>
              </a:rPr>
              <a:t> 5100 μέτρα βάθος στο Ιόνιο Πέλαγος.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sym typeface="Wingdings" panose="05000000000000000000" pitchFamily="2" charset="2"/>
              </a:rPr>
              <a:t>Μεταξύ Σικελίας και Τυνησίας  πλάτος 120 χιλιόμετρα και βάθος 350 μέτρα.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sym typeface="Wingdings" panose="05000000000000000000" pitchFamily="2" charset="2"/>
              </a:rPr>
              <a:t>Ανατολικά και δυτικά  αρκετά μεγαλύτερα βάθη.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sym typeface="Wingdings" panose="05000000000000000000" pitchFamily="2" charset="2"/>
              </a:rPr>
              <a:t>Η Μεσόγειος «διαιρείται» σε δύο μικρότερες λεκάνες – </a:t>
            </a:r>
            <a:r>
              <a:rPr lang="el-GR" b="1" dirty="0" smtClean="0">
                <a:sym typeface="Wingdings" panose="05000000000000000000" pitchFamily="2" charset="2"/>
              </a:rPr>
              <a:t>Ανατολική και Δυτική Μεσόγειο</a:t>
            </a:r>
            <a:r>
              <a:rPr lang="el-GR" dirty="0" smtClean="0">
                <a:sym typeface="Wingdings" panose="05000000000000000000" pitchFamily="2" charset="2"/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23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" y="173101"/>
            <a:ext cx="10515600" cy="60413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Μεσόγειος θάλασσα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96" y="1088270"/>
            <a:ext cx="11475720" cy="1536192"/>
          </a:xfrm>
        </p:spPr>
        <p:txBody>
          <a:bodyPr>
            <a:noAutofit/>
          </a:bodyPr>
          <a:lstStyle/>
          <a:p>
            <a:pPr algn="just"/>
            <a:r>
              <a:rPr lang="el-GR" sz="2000" dirty="0" smtClean="0"/>
              <a:t>Οριζόντιος διαμελισμός: Έντονος στο βόρειο τμήμα – ηπιότερος στο νότιο τμήμα.</a:t>
            </a:r>
          </a:p>
          <a:p>
            <a:pPr algn="just"/>
            <a:r>
              <a:rPr lang="el-GR" sz="2000" dirty="0" smtClean="0"/>
              <a:t>Βόρειες Μεσογειακές ακτές: </a:t>
            </a:r>
          </a:p>
          <a:p>
            <a:pPr marL="0" indent="0" algn="just">
              <a:buNone/>
            </a:pPr>
            <a:r>
              <a:rPr lang="el-GR" sz="2000" dirty="0" smtClean="0"/>
              <a:t>Α) Απόκρημνες ακτές εναλλάσσονται με αμμώδεις παραλίες </a:t>
            </a:r>
            <a:r>
              <a:rPr lang="el-GR" sz="2000" dirty="0" smtClean="0">
                <a:sym typeface="Wingdings" panose="05000000000000000000" pitchFamily="2" charset="2"/>
              </a:rPr>
              <a:t> ποικιλία τοπίων.</a:t>
            </a:r>
          </a:p>
          <a:p>
            <a:pPr marL="0" indent="0" algn="just">
              <a:buNone/>
            </a:pPr>
            <a:r>
              <a:rPr lang="el-GR" sz="2000" dirty="0" smtClean="0">
                <a:sym typeface="Wingdings" panose="05000000000000000000" pitchFamily="2" charset="2"/>
              </a:rPr>
              <a:t>Β) Μικρότερες θάλασσες και πελάγη σχηματίζονται λόγω: α) Ιταλικής και Ελληνικής χερσονήσου, β) πολυάριθμων νησιών και γ) πολυάριθμων κόλπων</a:t>
            </a:r>
            <a:endParaRPr lang="en-GB" sz="2000" dirty="0"/>
          </a:p>
        </p:txBody>
      </p:sp>
      <p:pic>
        <p:nvPicPr>
          <p:cNvPr id="1026" name="Picture 2" descr=" Ταξιδεύω στη Μεσόγε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080" y="3191122"/>
            <a:ext cx="8122920" cy="362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2880" y="3191122"/>
            <a:ext cx="36210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Παρόμοιες αντιθέσεις υπάρχουν και στη βλάστηση.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Νότιες ακτές </a:t>
            </a:r>
            <a:r>
              <a:rPr lang="el-GR" dirty="0" smtClean="0">
                <a:sym typeface="Wingdings" panose="05000000000000000000" pitchFamily="2" charset="2"/>
              </a:rPr>
              <a:t> πιο άδενδρες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sym typeface="Wingdings" panose="05000000000000000000" pitchFamily="2" charset="2"/>
              </a:rPr>
              <a:t>Τα μεγαλύτερα νησιά:</a:t>
            </a:r>
          </a:p>
          <a:p>
            <a:pPr marL="342900" indent="-342900">
              <a:buAutoNum type="arabicPeriod"/>
            </a:pPr>
            <a:r>
              <a:rPr lang="el-GR" dirty="0" smtClean="0">
                <a:sym typeface="Wingdings" panose="05000000000000000000" pitchFamily="2" charset="2"/>
              </a:rPr>
              <a:t>Σικελία</a:t>
            </a:r>
          </a:p>
          <a:p>
            <a:pPr marL="342900" indent="-342900">
              <a:buAutoNum type="arabicPeriod"/>
            </a:pPr>
            <a:r>
              <a:rPr lang="el-GR" dirty="0" smtClean="0">
                <a:sym typeface="Wingdings" panose="05000000000000000000" pitchFamily="2" charset="2"/>
              </a:rPr>
              <a:t>Σαρδηνία</a:t>
            </a:r>
          </a:p>
          <a:p>
            <a:pPr marL="342900" indent="-342900">
              <a:buAutoNum type="arabicPeriod"/>
            </a:pPr>
            <a:r>
              <a:rPr lang="el-GR" dirty="0" smtClean="0">
                <a:sym typeface="Wingdings" panose="05000000000000000000" pitchFamily="2" charset="2"/>
              </a:rPr>
              <a:t>Κύπρος</a:t>
            </a:r>
          </a:p>
          <a:p>
            <a:pPr marL="342900" indent="-342900">
              <a:buAutoNum type="arabicPeriod"/>
            </a:pPr>
            <a:r>
              <a:rPr lang="el-GR" dirty="0" smtClean="0">
                <a:sym typeface="Wingdings" panose="05000000000000000000" pitchFamily="2" charset="2"/>
              </a:rPr>
              <a:t>Κρήτη</a:t>
            </a:r>
          </a:p>
          <a:p>
            <a:pPr marL="342900" indent="-342900">
              <a:buAutoNum type="arabicPeriod"/>
            </a:pPr>
            <a:r>
              <a:rPr lang="el-GR" dirty="0" smtClean="0">
                <a:sym typeface="Wingdings" panose="05000000000000000000" pitchFamily="2" charset="2"/>
              </a:rPr>
              <a:t>Κορσική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83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" y="173101"/>
            <a:ext cx="10515600" cy="60413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Μεσόγειος θάλασσα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96" y="1088270"/>
            <a:ext cx="11475720" cy="1536192"/>
          </a:xfrm>
        </p:spPr>
        <p:txBody>
          <a:bodyPr>
            <a:noAutofit/>
          </a:bodyPr>
          <a:lstStyle/>
          <a:p>
            <a:pPr algn="just"/>
            <a:r>
              <a:rPr lang="el-GR" sz="2000" dirty="0" smtClean="0"/>
              <a:t>Χαρακτηρίζεται από υψηλή σεισμικότητα.</a:t>
            </a:r>
          </a:p>
          <a:p>
            <a:pPr algn="just"/>
            <a:r>
              <a:rPr lang="el-GR" sz="2000" dirty="0" smtClean="0"/>
              <a:t>Τα μεγαλύτερα ηφαίστεια της Ευρώπης συναντώνται, όπως η Σαντορίνη, η Αίτνα, ο Βεζούβιος κτλ.</a:t>
            </a:r>
          </a:p>
          <a:p>
            <a:pPr algn="just"/>
            <a:r>
              <a:rPr lang="el-GR" sz="2000" b="1" dirty="0" smtClean="0"/>
              <a:t>ΚΛΙΜΑ</a:t>
            </a:r>
            <a:r>
              <a:rPr lang="el-GR" sz="2000" dirty="0" smtClean="0"/>
              <a:t>: Ιδιαίτερο εύκρατο κλίμα που ονομάζεται </a:t>
            </a:r>
            <a:r>
              <a:rPr lang="el-GR" sz="2000" b="1" dirty="0" smtClean="0"/>
              <a:t>ΜΕΣΟΓΕΙΑΚΟ ΚΛΙΜΑ.</a:t>
            </a:r>
          </a:p>
          <a:p>
            <a:pPr algn="just"/>
            <a:r>
              <a:rPr lang="el-GR" sz="2000" dirty="0" smtClean="0"/>
              <a:t>Χαρακτηρίζεται από ήπιους χειμώνες και ξηρά – ζεστά καλοκαίρια.</a:t>
            </a:r>
          </a:p>
          <a:p>
            <a:pPr algn="just"/>
            <a:r>
              <a:rPr lang="el-GR" sz="2000" b="1" dirty="0" smtClean="0"/>
              <a:t>Λιγοστές βροχές – κυρίως κατά τη διάρκεια του φθινοπώρου και του χειμώνα.</a:t>
            </a:r>
            <a:endParaRPr lang="en-GB" sz="2000" b="1" dirty="0"/>
          </a:p>
        </p:txBody>
      </p:sp>
      <p:pic>
        <p:nvPicPr>
          <p:cNvPr id="1026" name="Picture 2" descr=" Ταξιδεύω στη Μεσόγε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080" y="3191122"/>
            <a:ext cx="8122920" cy="362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2880" y="3686422"/>
            <a:ext cx="3621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b="1" dirty="0" smtClean="0"/>
              <a:t>ΒΛΑΣΤΗΣΗ: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 smtClean="0"/>
              <a:t>Φυτά που ευδοκιμούν είναι</a:t>
            </a:r>
          </a:p>
          <a:p>
            <a:pPr marL="457200" indent="-457200">
              <a:buAutoNum type="arabicPeriod"/>
            </a:pPr>
            <a:r>
              <a:rPr lang="el-GR" sz="2000" dirty="0" smtClean="0"/>
              <a:t>Η ελιά</a:t>
            </a:r>
          </a:p>
          <a:p>
            <a:pPr marL="457200" indent="-457200">
              <a:buAutoNum type="arabicPeriod"/>
            </a:pPr>
            <a:r>
              <a:rPr lang="el-GR" sz="2000" dirty="0" smtClean="0"/>
              <a:t>Τα εσπεριδοειδή</a:t>
            </a:r>
          </a:p>
          <a:p>
            <a:pPr marL="457200" indent="-457200">
              <a:buAutoNum type="arabicPeriod"/>
            </a:pPr>
            <a:r>
              <a:rPr lang="el-GR" sz="2000" dirty="0" smtClean="0"/>
              <a:t>Το αμπέλι </a:t>
            </a:r>
          </a:p>
          <a:p>
            <a:pPr marL="457200" indent="-457200">
              <a:buAutoNum type="arabicPeriod"/>
            </a:pPr>
            <a:r>
              <a:rPr lang="el-GR" sz="2000" dirty="0" smtClean="0"/>
              <a:t>Το σιτάρι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7878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" y="173101"/>
            <a:ext cx="10515600" cy="60413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Μεσόγειος θάλασσα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496" y="1088270"/>
            <a:ext cx="11475720" cy="1536192"/>
          </a:xfrm>
        </p:spPr>
        <p:txBody>
          <a:bodyPr>
            <a:noAutofit/>
          </a:bodyPr>
          <a:lstStyle/>
          <a:p>
            <a:pPr algn="just"/>
            <a:r>
              <a:rPr lang="el-GR" sz="2000" dirty="0" smtClean="0"/>
              <a:t>Η Μεσόγειος βρίσκεται κοντά στην τροπική ζώνη.</a:t>
            </a:r>
          </a:p>
          <a:p>
            <a:pPr algn="just"/>
            <a:r>
              <a:rPr lang="el-GR" sz="2000" dirty="0" smtClean="0"/>
              <a:t>Δέχεται τα νερά πολλών ποταμών –και του Νείλου που είναι ο μεγαλύτερος ποταμός του κόσμου.</a:t>
            </a:r>
          </a:p>
          <a:p>
            <a:pPr algn="just"/>
            <a:r>
              <a:rPr lang="el-GR" sz="2000" b="1" dirty="0"/>
              <a:t>Ο</a:t>
            </a:r>
            <a:r>
              <a:rPr lang="el-GR" sz="2000" b="1" dirty="0" smtClean="0"/>
              <a:t>ΜΩΣ</a:t>
            </a:r>
            <a:r>
              <a:rPr lang="el-GR" sz="2000" dirty="0" smtClean="0"/>
              <a:t>, η παροχή των νερών από τους ποταμούς είναι πολύ μικρή.</a:t>
            </a:r>
          </a:p>
          <a:p>
            <a:pPr algn="just"/>
            <a:r>
              <a:rPr lang="el-GR" sz="2000" dirty="0" smtClean="0"/>
              <a:t>Μικρή παροχή νερού είναι και από τις βροχές </a:t>
            </a:r>
            <a:r>
              <a:rPr lang="el-GR" sz="2000" dirty="0" smtClean="0">
                <a:sym typeface="Wingdings" panose="05000000000000000000" pitchFamily="2" charset="2"/>
              </a:rPr>
              <a:t> λιγοστές βροχοπτώσεις και ανομοιόμορφα κατανεμημένες.</a:t>
            </a:r>
          </a:p>
          <a:p>
            <a:pPr algn="just"/>
            <a:r>
              <a:rPr lang="el-GR" sz="2000" dirty="0" smtClean="0">
                <a:sym typeface="Wingdings" panose="05000000000000000000" pitchFamily="2" charset="2"/>
              </a:rPr>
              <a:t>Συνεπώς η εξάτμιση του νερού στη Μεσόγειο είναι υψηλή και ε</a:t>
            </a:r>
            <a:r>
              <a:rPr lang="el-GR" sz="2000" dirty="0">
                <a:sym typeface="Wingdings" panose="05000000000000000000" pitchFamily="2" charset="2"/>
              </a:rPr>
              <a:t>μ</a:t>
            </a:r>
            <a:r>
              <a:rPr lang="el-GR" sz="2000" dirty="0" smtClean="0">
                <a:sym typeface="Wingdings" panose="05000000000000000000" pitchFamily="2" charset="2"/>
              </a:rPr>
              <a:t>φανίζει </a:t>
            </a:r>
            <a:r>
              <a:rPr lang="el-GR" sz="2000" b="1" dirty="0" smtClean="0">
                <a:sym typeface="Wingdings" panose="05000000000000000000" pitchFamily="2" charset="2"/>
              </a:rPr>
              <a:t>ΥΨΗΛΗ ΑΛΑΤΟΤΗΤΑ.</a:t>
            </a:r>
            <a:endParaRPr lang="en-GB" sz="2000" b="1" dirty="0"/>
          </a:p>
        </p:txBody>
      </p:sp>
      <p:pic>
        <p:nvPicPr>
          <p:cNvPr id="1026" name="Picture 2" descr=" Ταξιδεύω στη Μεσόγει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3389800"/>
            <a:ext cx="7677150" cy="3421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2880" y="3686422"/>
            <a:ext cx="36210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 smtClean="0"/>
              <a:t>ΟΜΩΣ</a:t>
            </a:r>
            <a:r>
              <a:rPr lang="el-GR" sz="2000" dirty="0" smtClean="0"/>
              <a:t>, η απώλεια νερού αναπληρώνεται από την εισροή του Ατλαντικού ωκεανού και της Μαύρης θάλασσας.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b="1" dirty="0" smtClean="0"/>
              <a:t>ΑΝ ΔΕΝ ΣΥΝΕΒΑΙΝΕ </a:t>
            </a:r>
            <a:r>
              <a:rPr lang="el-GR" sz="2000" dirty="0" smtClean="0"/>
              <a:t>αυτή η αναπλήρωση και η Μεσόγειος ήταν </a:t>
            </a:r>
            <a:r>
              <a:rPr lang="el-GR" sz="2000" b="1" dirty="0" smtClean="0"/>
              <a:t>ΕΝΤΕΛΩΣ ΚΛΕΙΣΤΗ</a:t>
            </a:r>
            <a:r>
              <a:rPr lang="el-GR" sz="2000" dirty="0" smtClean="0"/>
              <a:t>, υπολογίζεται πως σε 1000 χρόνια θα </a:t>
            </a:r>
            <a:r>
              <a:rPr lang="el-GR" sz="2000" dirty="0"/>
              <a:t>ε</a:t>
            </a:r>
            <a:r>
              <a:rPr lang="el-GR" sz="2000" dirty="0" smtClean="0"/>
              <a:t>ίχε ξεραθεί.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441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Ανακεφαλαίωση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524375" y="1690688"/>
            <a:ext cx="2714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Μεσόγειος θάλασσα</a:t>
            </a:r>
            <a:endParaRPr lang="en-GB" sz="20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2552701" y="1890743"/>
            <a:ext cx="1971674" cy="728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95325" y="2562225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Μεταξύ Νότιας Ευρώπης, δυτικής Ασίας και Βόρειας Αφρικής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371975" y="2105025"/>
            <a:ext cx="704850" cy="933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86125" y="3150929"/>
            <a:ext cx="1704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Σχετικά Κλειστή και Βαθιά θάλασσα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10225" y="2148402"/>
            <a:ext cx="0" cy="1725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24375" y="4029254"/>
            <a:ext cx="20097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Επικοινωνία με άλλες θάλασσες μέσω φυσικών πορθμών αλλά και ανθρωπογενούς κατασκευής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324600" y="2105025"/>
            <a:ext cx="581025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991225" y="2619375"/>
            <a:ext cx="2990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Έντονος οριζόντιος διαμελισμός στις βόρειες ακτές – ηπιότερος στις νότιες ακτές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891298" y="1915391"/>
            <a:ext cx="1133554" cy="17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134350" y="1771650"/>
            <a:ext cx="2276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Σεισμογενής και πολλά ηφαίστεια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610350" y="2060020"/>
            <a:ext cx="2714625" cy="978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486900" y="2838450"/>
            <a:ext cx="170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Μεσογειακό κλίμα</a:t>
            </a:r>
            <a:endParaRPr lang="en-GB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209800" y="2060020"/>
            <a:ext cx="2400301" cy="1969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76350" y="4062978"/>
            <a:ext cx="20097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l-GR" sz="1400" dirty="0" smtClean="0"/>
              <a:t>Αυξημένη εισροή θαλασσινού νερού.</a:t>
            </a:r>
          </a:p>
          <a:p>
            <a:pPr marL="342900" indent="-342900">
              <a:buAutoNum type="arabicPeriod"/>
            </a:pPr>
            <a:r>
              <a:rPr lang="el-GR" sz="1400" dirty="0" smtClean="0"/>
              <a:t>Αν και καταλήγουν πολλοί ποταμοί δεν είναι επαρκής εισροή.</a:t>
            </a:r>
          </a:p>
          <a:p>
            <a:pPr marL="342900" indent="-342900">
              <a:buAutoNum type="arabicPeriod"/>
            </a:pPr>
            <a:r>
              <a:rPr lang="el-GR" sz="1400" dirty="0" smtClean="0"/>
              <a:t>Αυξημένη εξάτμιση</a:t>
            </a:r>
            <a:endParaRPr lang="en-GB" sz="14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276475" y="5722014"/>
            <a:ext cx="0" cy="483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171575" y="6353175"/>
            <a:ext cx="2800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Αυξημένη </a:t>
            </a:r>
            <a:r>
              <a:rPr lang="el-GR" dirty="0" err="1" smtClean="0"/>
              <a:t>αλατότητα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39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το σπίτι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Ασκήσεις βιβλίου 1,2 </a:t>
            </a:r>
            <a:r>
              <a:rPr lang="el-GR" dirty="0" err="1" smtClean="0"/>
              <a:t>σελ</a:t>
            </a:r>
            <a:r>
              <a:rPr lang="el-GR" dirty="0" smtClean="0"/>
              <a:t> 51</a:t>
            </a:r>
          </a:p>
          <a:p>
            <a:r>
              <a:rPr lang="el-GR" dirty="0" smtClean="0"/>
              <a:t>Φύλλο εργασίας 14, </a:t>
            </a:r>
            <a:r>
              <a:rPr lang="el-GR" smtClean="0"/>
              <a:t>τετράδιο εργασιών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32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493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Μάθημα 14:  «Η Μεσόγειος θάλασσα»</vt:lpstr>
      <vt:lpstr>Στόχοι Μαθήματος</vt:lpstr>
      <vt:lpstr>Η Μεσόγειος θάλασσα</vt:lpstr>
      <vt:lpstr>Η Μεσόγειος θάλασσα</vt:lpstr>
      <vt:lpstr>Η Μεσόγειος θάλασσα</vt:lpstr>
      <vt:lpstr>Η Μεσόγειος θάλασσα</vt:lpstr>
      <vt:lpstr>Η Μεσόγειος θάλασσα</vt:lpstr>
      <vt:lpstr>Ανακεφαλαίωση</vt:lpstr>
      <vt:lpstr>Για το σπίτι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14:  «Η Μεσόγειος θάλασσα»</dc:title>
  <dc:creator>Maria Riga</dc:creator>
  <cp:lastModifiedBy>Maria Riga</cp:lastModifiedBy>
  <cp:revision>7</cp:revision>
  <dcterms:created xsi:type="dcterms:W3CDTF">2026-01-09T22:35:00Z</dcterms:created>
  <dcterms:modified xsi:type="dcterms:W3CDTF">2026-01-09T23:12:46Z</dcterms:modified>
</cp:coreProperties>
</file>