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71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97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4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129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518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6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30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14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5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00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98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80CE3-663E-4B49-836E-C1C2C0D0A501}" type="datetimeFigureOut">
              <a:rPr lang="en-GB" smtClean="0"/>
              <a:t>10/01/2026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89F1D-F566-4BE0-BB3C-7330224B8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76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Μάθημα 15: </a:t>
            </a:r>
            <a:br>
              <a:rPr lang="el-GR" dirty="0" smtClean="0"/>
            </a:br>
            <a:r>
              <a:rPr lang="el-GR" dirty="0" smtClean="0"/>
              <a:t>«Οι άνθρωποι στη Μεσόγειο»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Γεωλογία – Γεωγραφία Β’ Γυμνασίου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069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" y="179386"/>
            <a:ext cx="10515600" cy="55841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Οι άνθρωποι στη Μεσόγειο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96" y="1064545"/>
            <a:ext cx="11606784" cy="22364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/>
              <a:t>Στις ακτές της Μεσογείου κατοικούν περισσότερα από 200 εκ. άνθρωποι.</a:t>
            </a:r>
          </a:p>
          <a:p>
            <a:pPr algn="just"/>
            <a:r>
              <a:rPr lang="el-GR" dirty="0" smtClean="0"/>
              <a:t>Το βόρειο τμήμα που αποτελείται από ευρωπαϊκές χώρες είναι περισσότερο ανεπτυγμένο από το νότο που αποτελείται από ασιατικές και αφρικανικές χώρες.</a:t>
            </a:r>
          </a:p>
          <a:p>
            <a:pPr algn="just"/>
            <a:r>
              <a:rPr lang="el-GR" dirty="0" smtClean="0"/>
              <a:t>Παρά τις διαφορές των λαών (θρησκευτικές, οικονομικές, εθνολογικές) και ανεξάρτητα από την ήπειρο που βρίσκονται, υπάρχει η αντίληψη πως η Μεσόγειος είναι το κοινό τους σπίτι.</a:t>
            </a:r>
            <a:endParaRPr lang="en-GB" dirty="0"/>
          </a:p>
        </p:txBody>
      </p:sp>
      <p:pic>
        <p:nvPicPr>
          <p:cNvPr id="1026" name="Picture 2" descr="img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864" y="3427297"/>
            <a:ext cx="7565136" cy="343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8400" b="19778"/>
          <a:stretch/>
        </p:blipFill>
        <p:spPr>
          <a:xfrm>
            <a:off x="0" y="3788059"/>
            <a:ext cx="4626864" cy="17057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4696" y="5824728"/>
            <a:ext cx="3861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Η Κύπρος και η Μάλτα είναι τα δύο νησιωτικά κράτη της Μεσογείου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6664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41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Οι άνθρωποι στη Μεσόγειο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992" y="1222121"/>
            <a:ext cx="11606784" cy="1863978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Σημαντικός οικονομικός πόρος </a:t>
            </a:r>
            <a:r>
              <a:rPr lang="el-GR" dirty="0" smtClean="0">
                <a:sym typeface="Wingdings" panose="05000000000000000000" pitchFamily="2" charset="2"/>
              </a:rPr>
              <a:t> ΤΟΥΡΙΣΜΟΣ, λόγω κλίματος, φυσικά τοπία, ιστορικά μνημεία, φιλόξενη θάλασσα.</a:t>
            </a:r>
          </a:p>
          <a:p>
            <a:pPr algn="just"/>
            <a:r>
              <a:rPr lang="el-GR" dirty="0" smtClean="0">
                <a:sym typeface="Wingdings" panose="05000000000000000000" pitchFamily="2" charset="2"/>
              </a:rPr>
              <a:t>Περίπου το ¼ των τουριστών όλου του πλανήτη έρχονται στη Μεσόγειο.</a:t>
            </a:r>
          </a:p>
          <a:p>
            <a:pPr algn="just"/>
            <a:r>
              <a:rPr lang="el-GR" dirty="0" smtClean="0">
                <a:sym typeface="Wingdings" panose="05000000000000000000" pitchFamily="2" charset="2"/>
              </a:rPr>
              <a:t>Φυτά που καλλιεργούνται και ξεχωρίζουν: Ελιά και Αμπέλι. </a:t>
            </a:r>
            <a:endParaRPr lang="en-GB" dirty="0"/>
          </a:p>
        </p:txBody>
      </p:sp>
      <p:pic>
        <p:nvPicPr>
          <p:cNvPr id="1026" name="Picture 2" descr="img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86099"/>
            <a:ext cx="8382000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9456" y="3465576"/>
            <a:ext cx="324612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600" dirty="0" smtClean="0"/>
              <a:t>Ισπανία, Ιταλία και Ελλάδα </a:t>
            </a:r>
            <a:r>
              <a:rPr lang="el-GR" sz="2600" dirty="0" smtClean="0">
                <a:sym typeface="Wingdings" panose="05000000000000000000" pitchFamily="2" charset="2"/>
              </a:rPr>
              <a:t> από τις μεγαλύτερες ελαιοπαραγωγικές χώρες παγκοσμίως.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31867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408" y="209677"/>
            <a:ext cx="10515600" cy="55841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Οι άνθρωποι στη Μεσόγειο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992" y="984377"/>
            <a:ext cx="11606784" cy="1585088"/>
          </a:xfrm>
        </p:spPr>
        <p:txBody>
          <a:bodyPr>
            <a:normAutofit/>
          </a:bodyPr>
          <a:lstStyle/>
          <a:p>
            <a:pPr algn="just"/>
            <a:r>
              <a:rPr lang="el-GR" sz="2200" dirty="0" smtClean="0"/>
              <a:t>Πολλοί θαλάσσιοι δρόμοι </a:t>
            </a:r>
            <a:r>
              <a:rPr lang="el-GR" sz="2200" dirty="0" smtClean="0">
                <a:sym typeface="Wingdings" panose="05000000000000000000" pitchFamily="2" charset="2"/>
              </a:rPr>
              <a:t> επικοινωνία με άλλες χώρες.</a:t>
            </a:r>
          </a:p>
          <a:p>
            <a:pPr algn="just"/>
            <a:r>
              <a:rPr lang="el-GR" sz="2200" dirty="0" smtClean="0">
                <a:sym typeface="Wingdings" panose="05000000000000000000" pitchFamily="2" charset="2"/>
              </a:rPr>
              <a:t>Από την αρχαιότητα έχουν πραγματοποιηθεί πολλά ταξίδια.</a:t>
            </a:r>
          </a:p>
          <a:p>
            <a:pPr algn="just"/>
            <a:r>
              <a:rPr lang="el-GR" sz="2200" dirty="0" smtClean="0">
                <a:sym typeface="Wingdings" panose="05000000000000000000" pitchFamily="2" charset="2"/>
              </a:rPr>
              <a:t>Σήμερα ταξιδεύουν πετρελαιοφόρα τα οποία περνούν από τη Διώρυγα του Σουέζ μεταφέροντας αργό πετρέλαιο για διύλιση από τον Περσικό κόλπο σε περιοχές της Β. Μεσογείου.</a:t>
            </a:r>
            <a:endParaRPr lang="en-GB" sz="2200" dirty="0"/>
          </a:p>
        </p:txBody>
      </p:sp>
      <p:pic>
        <p:nvPicPr>
          <p:cNvPr id="1026" name="Picture 2" descr="img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264" y="3350818"/>
            <a:ext cx="7793736" cy="350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9456" y="2670048"/>
            <a:ext cx="11704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200" dirty="0"/>
              <a:t>Ο</a:t>
            </a:r>
            <a:r>
              <a:rPr lang="el-GR" sz="2200" dirty="0" smtClean="0"/>
              <a:t>ΜΩΣ, </a:t>
            </a:r>
            <a:r>
              <a:rPr lang="el-GR" sz="2200" dirty="0"/>
              <a:t>ο</a:t>
            </a:r>
            <a:r>
              <a:rPr lang="el-GR" sz="2200" dirty="0" smtClean="0"/>
              <a:t>ι ανθρώπινες δραστηριότητες (βιομηχανίες, γεωργία, τουρισμός, οικιακά λύματα) καταλήγουν στη Μεσόγειο με συνέπεια να τη ΡΥΠΑΙΝΟΥΝ. </a:t>
            </a:r>
            <a:endParaRPr lang="en-GB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316992" y="3657600"/>
            <a:ext cx="37978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dirty="0" smtClean="0"/>
              <a:t>Κάθε μέρα ταξιδεύουν χιλιάδες σκάφη και πετρελαιοφόρα με συνέπεια να ελλοχεύει ο κίνδυνος ναυαγίου κάποιου πετρελαιοφόρου.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b="1" dirty="0" smtClean="0"/>
              <a:t>Αλιεία</a:t>
            </a:r>
            <a:r>
              <a:rPr lang="el-GR" sz="2000" dirty="0" smtClean="0"/>
              <a:t>: </a:t>
            </a:r>
            <a:r>
              <a:rPr lang="el-GR" sz="2000" dirty="0" err="1" smtClean="0"/>
              <a:t>Υπεραλίευση</a:t>
            </a:r>
            <a:r>
              <a:rPr lang="el-GR" sz="2000" dirty="0" smtClean="0">
                <a:sym typeface="Wingdings" panose="05000000000000000000" pitchFamily="2" charset="2"/>
              </a:rPr>
              <a:t> δραματική μείωση πληθυσμών ψαριών  κίνδυνος για πολλά είδη θαλάσσιας πανίδας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93206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408" y="209677"/>
            <a:ext cx="10515600" cy="55841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Οι άνθρωποι στη Μεσόγειο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992" y="984377"/>
            <a:ext cx="11606784" cy="1585088"/>
          </a:xfrm>
        </p:spPr>
        <p:txBody>
          <a:bodyPr>
            <a:noAutofit/>
          </a:bodyPr>
          <a:lstStyle/>
          <a:p>
            <a:pPr algn="just"/>
            <a:r>
              <a:rPr lang="el-GR" sz="2400" dirty="0" smtClean="0"/>
              <a:t>Ελλάδα </a:t>
            </a:r>
            <a:r>
              <a:rPr lang="el-GR" sz="2400" dirty="0" smtClean="0">
                <a:sym typeface="Wingdings" panose="05000000000000000000" pitchFamily="2" charset="2"/>
              </a:rPr>
              <a:t> Ανατολική Μεσόγειος.</a:t>
            </a:r>
          </a:p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Έλληνες ίδρυσαν αποικίες σε πολλές περιοχές της Μεσογείου, από το Γιβραλτάρ </a:t>
            </a:r>
            <a:r>
              <a:rPr lang="el-GR" sz="2400" dirty="0" err="1" smtClean="0">
                <a:sym typeface="Wingdings" panose="05000000000000000000" pitchFamily="2" charset="2"/>
              </a:rPr>
              <a:t>εώς</a:t>
            </a:r>
            <a:r>
              <a:rPr lang="el-GR" sz="2400" dirty="0" smtClean="0">
                <a:sym typeface="Wingdings" panose="05000000000000000000" pitchFamily="2" charset="2"/>
              </a:rPr>
              <a:t> τα μικρασιατικά και αφρικανικά κράτη, φτάνοντας στον Εύξεινο Πόντο.</a:t>
            </a:r>
          </a:p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Πόλεις που ιδρύθηκαν από Έλληνες αποτελούν μεγάλα οικονομικά κέντρα ακόμα και σήμερα.</a:t>
            </a:r>
          </a:p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Ελληνική γλώσσα  διεθνής γλώσσα συνεννόησης στη Μεσόγειο για πολλά χρόνια.</a:t>
            </a:r>
          </a:p>
        </p:txBody>
      </p:sp>
      <p:pic>
        <p:nvPicPr>
          <p:cNvPr id="1026" name="Picture 2" descr="img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264" y="3350818"/>
            <a:ext cx="7793736" cy="350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6992" y="3657600"/>
            <a:ext cx="379780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 smtClean="0">
                <a:sym typeface="Wingdings" panose="05000000000000000000" pitchFamily="2" charset="2"/>
              </a:rPr>
              <a:t>Ελληνικό αλφάβητο  βάση για την ανάπτυξη λατινικού και κυριλλικού αλφαβήτου.</a:t>
            </a:r>
          </a:p>
          <a:p>
            <a:pPr algn="just"/>
            <a:endParaRPr lang="el-GR" sz="2200" dirty="0" smtClean="0">
              <a:sym typeface="Wingdings" panose="05000000000000000000" pitchFamily="2" charset="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 smtClean="0">
                <a:sym typeface="Wingdings" panose="05000000000000000000" pitchFamily="2" charset="2"/>
              </a:rPr>
              <a:t>Και άλλοι πολιτισμοί αναπτύχθηκαν στη </a:t>
            </a:r>
            <a:r>
              <a:rPr lang="el-GR" sz="2200" dirty="0" err="1" smtClean="0">
                <a:sym typeface="Wingdings" panose="05000000000000000000" pitchFamily="2" charset="2"/>
              </a:rPr>
              <a:t>Μεσόγεο</a:t>
            </a:r>
            <a:r>
              <a:rPr lang="el-GR" sz="2200" dirty="0" smtClean="0">
                <a:sym typeface="Wingdings" panose="05000000000000000000" pitchFamily="2" charset="2"/>
              </a:rPr>
              <a:t> (αιγυπτιακός, </a:t>
            </a:r>
            <a:r>
              <a:rPr lang="el-GR" sz="2200" dirty="0" err="1" smtClean="0">
                <a:sym typeface="Wingdings" panose="05000000000000000000" pitchFamily="2" charset="2"/>
              </a:rPr>
              <a:t>ρωμαίκός</a:t>
            </a:r>
            <a:r>
              <a:rPr lang="el-GR" sz="2200" dirty="0" smtClean="0">
                <a:sym typeface="Wingdings" panose="05000000000000000000" pitchFamily="2" charset="2"/>
              </a:rPr>
              <a:t> </a:t>
            </a:r>
            <a:r>
              <a:rPr lang="el-GR" sz="2200" dirty="0" err="1" smtClean="0">
                <a:sym typeface="Wingdings" panose="05000000000000000000" pitchFamily="2" charset="2"/>
              </a:rPr>
              <a:t>κτλ</a:t>
            </a:r>
            <a:r>
              <a:rPr lang="el-GR" sz="2200" dirty="0" smtClean="0">
                <a:sym typeface="Wingdings" panose="05000000000000000000" pitchFamily="2" charset="2"/>
              </a:rPr>
              <a:t>).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765056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408" y="209677"/>
            <a:ext cx="10515600" cy="55841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Κύπρος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992" y="984377"/>
            <a:ext cx="11606784" cy="1585088"/>
          </a:xfrm>
        </p:spPr>
        <p:txBody>
          <a:bodyPr>
            <a:noAutofit/>
          </a:bodyPr>
          <a:lstStyle/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Η Κύπρος βρίσκεται στην ανατολική Μεσόγειο και αποτελεί αδελφό κράτος της Ελλάδας.</a:t>
            </a:r>
          </a:p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Έκταση 9251 τετραγωνικά μέτρα και 867.600 κατοίκους.</a:t>
            </a:r>
          </a:p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Δύο γλώσσες: Ελληνική και Τουρκική.</a:t>
            </a:r>
          </a:p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Μεγαλύτερο μέρος πληθυσμού Ελληνοκύπριοι, ακολουθούν οι Τουρκοκύπριοι και άλλες εθνότητες (</a:t>
            </a:r>
            <a:r>
              <a:rPr lang="el-GR" sz="2400" dirty="0" err="1" smtClean="0">
                <a:sym typeface="Wingdings" panose="05000000000000000000" pitchFamily="2" charset="2"/>
              </a:rPr>
              <a:t>π.χ</a:t>
            </a:r>
            <a:r>
              <a:rPr lang="el-GR" sz="2400" dirty="0" smtClean="0">
                <a:sym typeface="Wingdings" panose="05000000000000000000" pitchFamily="2" charset="2"/>
              </a:rPr>
              <a:t> Αρμένιοι).</a:t>
            </a:r>
          </a:p>
        </p:txBody>
      </p:sp>
      <p:pic>
        <p:nvPicPr>
          <p:cNvPr id="1026" name="Picture 2" descr="img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264" y="3350818"/>
            <a:ext cx="7793736" cy="350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6992" y="3657600"/>
            <a:ext cx="379780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 smtClean="0"/>
              <a:t>Κατοικήθηκε από το 8000 π.Χ.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 smtClean="0"/>
              <a:t>Πρώτοι Έλληνες – 1400 π.Χ.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 smtClean="0"/>
              <a:t>Από τότε πολλές εθνότητες βρέθηκαν στην Κύπρο.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492896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408" y="209677"/>
            <a:ext cx="10515600" cy="55841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Κύπρος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992" y="984377"/>
            <a:ext cx="11606784" cy="1585088"/>
          </a:xfrm>
        </p:spPr>
        <p:txBody>
          <a:bodyPr>
            <a:noAutofit/>
          </a:bodyPr>
          <a:lstStyle/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1974: Τουρκικά στρατεύματα εισέβαλαν στην Κύπρο, καταλαμβάνοντας το 40% του εδάφους της που κατέχουν </a:t>
            </a:r>
            <a:r>
              <a:rPr lang="el-GR" sz="2400" dirty="0" err="1" smtClean="0">
                <a:sym typeface="Wingdings" panose="05000000000000000000" pitchFamily="2" charset="2"/>
              </a:rPr>
              <a:t>εως</a:t>
            </a:r>
            <a:r>
              <a:rPr lang="el-GR" sz="2400" dirty="0" smtClean="0">
                <a:sym typeface="Wingdings" panose="05000000000000000000" pitchFamily="2" charset="2"/>
              </a:rPr>
              <a:t> και σήμερα.</a:t>
            </a:r>
          </a:p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Το 70% του οικονομικού δυναμικού περιήλθε στους εισβολείς.</a:t>
            </a:r>
          </a:p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Το 40% του ελληνοκυπριακού πληθυσμού εκδιώχθηκε και χιλιάδες έγιναν πρόσφυγες στην</a:t>
            </a:r>
            <a:r>
              <a:rPr lang="el-GR" sz="2400" dirty="0">
                <a:sym typeface="Wingdings" panose="05000000000000000000" pitchFamily="2" charset="2"/>
              </a:rPr>
              <a:t> </a:t>
            </a:r>
            <a:r>
              <a:rPr lang="el-GR" sz="2400" dirty="0" smtClean="0">
                <a:sym typeface="Wingdings" panose="05000000000000000000" pitchFamily="2" charset="2"/>
              </a:rPr>
              <a:t>ίδια τους τη χώρα.</a:t>
            </a:r>
          </a:p>
          <a:p>
            <a:pPr algn="just"/>
            <a:r>
              <a:rPr lang="el-GR" sz="2400" dirty="0" smtClean="0">
                <a:sym typeface="Wingdings" panose="05000000000000000000" pitchFamily="2" charset="2"/>
              </a:rPr>
              <a:t>Πολλοί σκοτώθηκαν, τραυματίστηκαν ή αγνοούνται ως και σήμερα</a:t>
            </a:r>
          </a:p>
        </p:txBody>
      </p:sp>
      <p:pic>
        <p:nvPicPr>
          <p:cNvPr id="1026" name="Picture 2" descr="img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264" y="3350818"/>
            <a:ext cx="7793736" cy="350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6992" y="3657600"/>
            <a:ext cx="3797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100" dirty="0" smtClean="0"/>
              <a:t>Η Λευκωσία </a:t>
            </a:r>
            <a:r>
              <a:rPr lang="el-GR" sz="2100" dirty="0"/>
              <a:t>ε</a:t>
            </a:r>
            <a:r>
              <a:rPr lang="el-GR" sz="2100" dirty="0" smtClean="0"/>
              <a:t>ίναι η μοναδική ευρωπαϊκή που είναι χωρισμένη στα δύο.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100" dirty="0" smtClean="0"/>
              <a:t>Ανεπτυγμένη οικονομία: Τουρισμός, εμπόριο, ναυτιλία.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100" dirty="0" smtClean="0"/>
              <a:t>1</a:t>
            </a:r>
            <a:r>
              <a:rPr lang="el-GR" sz="2100" baseline="30000" dirty="0" smtClean="0"/>
              <a:t>η</a:t>
            </a:r>
            <a:r>
              <a:rPr lang="el-GR" sz="2100" dirty="0" smtClean="0"/>
              <a:t> </a:t>
            </a:r>
            <a:r>
              <a:rPr lang="el-GR" sz="2100" dirty="0" err="1" smtClean="0"/>
              <a:t>Μαϊου</a:t>
            </a:r>
            <a:r>
              <a:rPr lang="el-GR" sz="2100" dirty="0" smtClean="0"/>
              <a:t> 2004 </a:t>
            </a:r>
            <a:r>
              <a:rPr lang="el-GR" sz="2100" dirty="0" smtClean="0">
                <a:sym typeface="Wingdings" panose="05000000000000000000" pitchFamily="2" charset="2"/>
              </a:rPr>
              <a:t> Μέλος Ε.Ε.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100" dirty="0" smtClean="0">
                <a:sym typeface="Wingdings" panose="05000000000000000000" pitchFamily="2" charset="2"/>
              </a:rPr>
              <a:t>1</a:t>
            </a:r>
            <a:r>
              <a:rPr lang="el-GR" sz="2100" baseline="30000" dirty="0" smtClean="0">
                <a:sym typeface="Wingdings" panose="05000000000000000000" pitchFamily="2" charset="2"/>
              </a:rPr>
              <a:t>η</a:t>
            </a:r>
            <a:r>
              <a:rPr lang="el-GR" sz="2100" dirty="0" smtClean="0">
                <a:sym typeface="Wingdings" panose="05000000000000000000" pitchFamily="2" charset="2"/>
              </a:rPr>
              <a:t> Ιανουαρίου 2008  ευρώ</a:t>
            </a:r>
            <a:r>
              <a:rPr lang="el-GR" sz="2100" dirty="0" smtClean="0"/>
              <a:t> </a:t>
            </a:r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38502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 το σπίτι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Ασκήσεις βιβλίου 1,2 </a:t>
            </a:r>
            <a:r>
              <a:rPr lang="el-GR" dirty="0" err="1" smtClean="0"/>
              <a:t>σελ</a:t>
            </a:r>
            <a:r>
              <a:rPr lang="el-GR" dirty="0" smtClean="0"/>
              <a:t> 54</a:t>
            </a:r>
          </a:p>
          <a:p>
            <a:r>
              <a:rPr lang="el-GR" dirty="0" smtClean="0"/>
              <a:t>Φ.Ε. 15 </a:t>
            </a:r>
            <a:r>
              <a:rPr lang="el-GR" smtClean="0"/>
              <a:t>τετράδιο εργασιών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6619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502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Μάθημα 15:  «Οι άνθρωποι στη Μεσόγειο»</vt:lpstr>
      <vt:lpstr>Οι άνθρωποι στη Μεσόγειο</vt:lpstr>
      <vt:lpstr>Οι άνθρωποι στη Μεσόγειο</vt:lpstr>
      <vt:lpstr>Οι άνθρωποι στη Μεσόγειο</vt:lpstr>
      <vt:lpstr>Οι άνθρωποι στη Μεσόγειο</vt:lpstr>
      <vt:lpstr>Κύπρος</vt:lpstr>
      <vt:lpstr>Κύπρος</vt:lpstr>
      <vt:lpstr>Για το σπίτι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15:  «Οι άνθρωποι στη Μεσόγειο»</dc:title>
  <dc:creator>Maria Riga</dc:creator>
  <cp:lastModifiedBy>Maria Riga</cp:lastModifiedBy>
  <cp:revision>11</cp:revision>
  <dcterms:created xsi:type="dcterms:W3CDTF">2026-01-10T20:44:13Z</dcterms:created>
  <dcterms:modified xsi:type="dcterms:W3CDTF">2026-01-10T22:09:26Z</dcterms:modified>
</cp:coreProperties>
</file>