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9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3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7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6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4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9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F9A4-823A-4290-A864-BE840097481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E24B-9BA1-4EEB-97BF-9D9676D05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5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19: </a:t>
            </a:r>
            <a:br>
              <a:rPr lang="el-GR" dirty="0" smtClean="0"/>
            </a:br>
            <a:r>
              <a:rPr lang="el-GR" dirty="0" smtClean="0"/>
              <a:t>«Το κλίμα της Ευρώπης»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Γεωλογία – Γεωγραφία Β’ Γυμνασίου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56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365125"/>
            <a:ext cx="11594592" cy="5767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Επιμέρους κλιματικοί τύποι σε περιοχές της Ευρώπης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106424"/>
            <a:ext cx="11676888" cy="5568696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Γενικά – Εύκρατο κλίμα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2" y="1768411"/>
            <a:ext cx="110871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365125"/>
            <a:ext cx="11594592" cy="5767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κλίμα και η ζωή των Ευρωπαίων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106424"/>
            <a:ext cx="11676888" cy="5568696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Ωκεάνιο κλίμα </a:t>
            </a:r>
            <a:r>
              <a:rPr lang="el-GR" dirty="0" smtClean="0">
                <a:sym typeface="Wingdings" panose="05000000000000000000" pitchFamily="2" charset="2"/>
              </a:rPr>
              <a:t> άφθονες βροχοπτώσεις και ήπιοι χειμώνες ευνοούν τις καλλιέργειες.</a:t>
            </a:r>
          </a:p>
          <a:p>
            <a:pPr algn="just"/>
            <a:r>
              <a:rPr lang="el-GR" dirty="0" smtClean="0">
                <a:sym typeface="Wingdings" panose="05000000000000000000" pitchFamily="2" charset="2"/>
              </a:rPr>
              <a:t>Κεντρική ορεινή Ευρώπη ανεπτυγμένος χειμερινός τουρισμός.</a:t>
            </a:r>
          </a:p>
          <a:p>
            <a:pPr algn="just"/>
            <a:r>
              <a:rPr lang="el-GR" dirty="0" smtClean="0">
                <a:sym typeface="Wingdings" panose="05000000000000000000" pitchFamily="2" charset="2"/>
              </a:rPr>
              <a:t>Μεσογειακή Ευρώπη  αύξηση τουρισμού τους καλοκαιρινούς μήνες</a:t>
            </a:r>
          </a:p>
          <a:p>
            <a:pPr algn="just"/>
            <a:r>
              <a:rPr lang="el-GR" dirty="0" smtClean="0">
                <a:sym typeface="Wingdings" panose="05000000000000000000" pitchFamily="2" charset="2"/>
              </a:rPr>
              <a:t>Βόρειες περιοχές με ηπειρωτικό κλίμα  Παγωμένα ποτάμια τον χειμώνα  δυσχέρεια στις μεταφορές.</a:t>
            </a:r>
          </a:p>
          <a:p>
            <a:pPr algn="just"/>
            <a:r>
              <a:rPr lang="el-GR" dirty="0" smtClean="0">
                <a:sym typeface="Wingdings" panose="05000000000000000000" pitchFamily="2" charset="2"/>
              </a:rPr>
              <a:t>Γενικότερα: Η Ευρώπη έχει ευνοϊκό κλίμα  </a:t>
            </a:r>
            <a:r>
              <a:rPr lang="el-GR" dirty="0" err="1" smtClean="0">
                <a:sym typeface="Wingdings" panose="05000000000000000000" pitchFamily="2" charset="2"/>
              </a:rPr>
              <a:t>πυκνοκατοικημένη</a:t>
            </a:r>
            <a:r>
              <a:rPr lang="el-GR" dirty="0" smtClean="0">
                <a:sym typeface="Wingdings" panose="05000000000000000000" pitchFamily="2" charset="2"/>
              </a:rPr>
              <a:t> ήπειρος.</a:t>
            </a:r>
          </a:p>
          <a:p>
            <a:pPr algn="just"/>
            <a:r>
              <a:rPr lang="el-GR" dirty="0" smtClean="0">
                <a:sym typeface="Wingdings" panose="05000000000000000000" pitchFamily="2" charset="2"/>
              </a:rPr>
              <a:t>Παρά το ακραίο κλίμα σε κάποιες περιοχές, η πρόοδος της τεχνολογίας έχει βοηθήσει στο να ξεπεραστούν πολλά εμπόδια.</a:t>
            </a:r>
          </a:p>
          <a:p>
            <a:pPr marL="0" indent="0" algn="just">
              <a:buNone/>
            </a:pPr>
            <a:r>
              <a:rPr lang="el-GR" dirty="0" smtClean="0">
                <a:sym typeface="Wingdings" panose="05000000000000000000" pitchFamily="2" charset="2"/>
              </a:rPr>
              <a:t>Π.χ. : Με τη βοήθεια των θερμοκηπίων παράγονται λαχανικά και </a:t>
            </a:r>
            <a:r>
              <a:rPr lang="el-GR" smtClean="0">
                <a:sym typeface="Wingdings" panose="05000000000000000000" pitchFamily="2" charset="2"/>
              </a:rPr>
              <a:t>στην Ισλανδία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5728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Αναγνώριση τύπων κλίματος και τί κλίμα επικρατεί σε κάθε περιοχή</a:t>
            </a:r>
          </a:p>
          <a:p>
            <a:r>
              <a:rPr lang="el-GR" dirty="0" smtClean="0"/>
              <a:t>Πώς το κλίμα της Ευρώπης επηρεάζει τις ζωές των Ευρωπαίων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3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Κλιματολογικός χάρτης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84" y="1407674"/>
            <a:ext cx="6526904" cy="548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5" y="2903156"/>
            <a:ext cx="5410033" cy="21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τί εξαρτάται το κλίμα του κάθε τόπου;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Γεωγραφικό πλάτος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 smtClean="0"/>
              <a:t>Απόσταση από τη θάλασσα</a:t>
            </a:r>
          </a:p>
          <a:p>
            <a:pPr marL="514350" indent="-514350">
              <a:buAutoNum type="arabicPeriod"/>
            </a:pPr>
            <a:r>
              <a:rPr lang="el-GR" dirty="0" smtClean="0"/>
              <a:t>Υψόμετρο</a:t>
            </a:r>
          </a:p>
          <a:p>
            <a:pPr marL="514350" indent="-514350">
              <a:buAutoNum type="arabicPeriod"/>
            </a:pPr>
            <a:r>
              <a:rPr lang="el-GR" dirty="0" smtClean="0"/>
              <a:t>Ειδικές τοπικές συνθήκες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τί εξαρτάται το κλίμα του κάθε τόπου;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84192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l-GR" b="1" dirty="0" smtClean="0"/>
              <a:t>Γεωγραφικό πλάτος: </a:t>
            </a:r>
            <a:r>
              <a:rPr lang="el-GR" dirty="0" smtClean="0"/>
              <a:t>Η Ευρώπη</a:t>
            </a:r>
            <a:r>
              <a:rPr lang="el-GR" b="1" dirty="0" smtClean="0"/>
              <a:t> </a:t>
            </a:r>
            <a:r>
              <a:rPr lang="el-GR" dirty="0" err="1" smtClean="0"/>
              <a:t>ισαπέχει</a:t>
            </a:r>
            <a:r>
              <a:rPr lang="el-GR" dirty="0" smtClean="0"/>
              <a:t> από τον Ισημερινό και τον Βόρειο Πόλο, εμφανίζοντας ΕΥΚΡΑΤΟ ΚΛΙΜΑ. </a:t>
            </a:r>
          </a:p>
          <a:p>
            <a:pPr algn="just"/>
            <a:r>
              <a:rPr lang="el-GR" b="1" dirty="0" smtClean="0"/>
              <a:t> Ένα μικρό τμήμα της       μόνο βρίσκεται στη βόρεια πολική ζώνη</a:t>
            </a:r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84" y="1407674"/>
            <a:ext cx="6526904" cy="5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85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τί εξαρτάται το κλίμα του κάθε τόπου;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853057"/>
            <a:ext cx="423672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b="1" dirty="0" smtClean="0"/>
              <a:t>2. Απόσταση από τη θάλασσα: </a:t>
            </a:r>
            <a:r>
              <a:rPr lang="el-GR" dirty="0" smtClean="0"/>
              <a:t>Δεν υπάρχει περιοχή που να απέχει περισσότερο από 1000 </a:t>
            </a:r>
            <a:r>
              <a:rPr lang="el-GR" dirty="0" err="1" smtClean="0"/>
              <a:t>χιλ</a:t>
            </a:r>
            <a:r>
              <a:rPr lang="el-GR" dirty="0" smtClean="0"/>
              <a:t>/</a:t>
            </a:r>
            <a:r>
              <a:rPr lang="el-GR" dirty="0" err="1" smtClean="0"/>
              <a:t>ρα</a:t>
            </a:r>
            <a:r>
              <a:rPr lang="el-GR" dirty="0" smtClean="0"/>
              <a:t> από τη θάλασσα.</a:t>
            </a:r>
          </a:p>
          <a:p>
            <a:pPr marL="0" indent="0" algn="just">
              <a:buNone/>
            </a:pPr>
            <a:r>
              <a:rPr lang="el-GR" b="1" dirty="0" smtClean="0"/>
              <a:t>Εξαίρεση: </a:t>
            </a:r>
            <a:r>
              <a:rPr lang="el-GR" dirty="0" smtClean="0"/>
              <a:t>Ανατολική Ευρώπη. Υπόλοιπη ήπειρος βρέχεται από τη θάλασσα.</a:t>
            </a:r>
          </a:p>
          <a:p>
            <a:pPr marL="0" indent="0" algn="just">
              <a:buNone/>
            </a:pPr>
            <a:r>
              <a:rPr lang="el-GR" dirty="0" smtClean="0"/>
              <a:t>Οι παραθαλάσσιες περιοχές έχουν ήπιους χειμώνες και δροσερά καλοκαίρια.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84" y="1407674"/>
            <a:ext cx="6526904" cy="5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8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τί εξαρτάται το κλίμα του κάθε τόπου;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3. Υψόμετρο: </a:t>
            </a:r>
            <a:r>
              <a:rPr lang="el-GR" dirty="0" smtClean="0"/>
              <a:t>Το μέσο υψόμετρο της Ευρώπης είναι 300 μέτρα </a:t>
            </a:r>
            <a:r>
              <a:rPr lang="el-GR" dirty="0" smtClean="0">
                <a:sym typeface="Wingdings" panose="05000000000000000000" pitchFamily="2" charset="2"/>
              </a:rPr>
              <a:t> πεδινή ήπειρος.</a:t>
            </a:r>
          </a:p>
          <a:p>
            <a:r>
              <a:rPr lang="el-GR" b="1" dirty="0" smtClean="0">
                <a:sym typeface="Wingdings" panose="05000000000000000000" pitchFamily="2" charset="2"/>
              </a:rPr>
              <a:t>Ανάγλυφο: </a:t>
            </a:r>
            <a:r>
              <a:rPr lang="el-GR" dirty="0" smtClean="0">
                <a:sym typeface="Wingdings" panose="05000000000000000000" pitchFamily="2" charset="2"/>
              </a:rPr>
              <a:t>Διαφέρει από περιοχή σε περιοχή  Ευρωπαϊκός νότος πιο ορεινός σε σχέση με τον βορρά.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Αύξηση υψομέτρου  ψυχρότερο κλίμα και χαμηλότερες θερμοκρασίες.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7506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τί εξαρτάται το κλίμα του κάθε τόπου;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4</a:t>
            </a:r>
            <a:r>
              <a:rPr lang="el-GR" b="1" dirty="0" smtClean="0"/>
              <a:t>. Ειδικές τοπικές συνθήκες:</a:t>
            </a:r>
          </a:p>
          <a:p>
            <a:r>
              <a:rPr lang="el-GR" dirty="0" smtClean="0"/>
              <a:t>Οροσειρές που μικραίνουν την ημέρα</a:t>
            </a:r>
          </a:p>
          <a:p>
            <a:r>
              <a:rPr lang="el-GR" dirty="0" smtClean="0"/>
              <a:t>Τοπικοί άνεμοι</a:t>
            </a:r>
          </a:p>
          <a:p>
            <a:r>
              <a:rPr lang="el-GR" dirty="0" smtClean="0"/>
              <a:t>Τεχνητές λίμνες</a:t>
            </a:r>
          </a:p>
          <a:p>
            <a:r>
              <a:rPr lang="el-GR" dirty="0" smtClean="0"/>
              <a:t>Καταστροφή δασών</a:t>
            </a:r>
          </a:p>
          <a:p>
            <a:r>
              <a:rPr lang="el-GR" dirty="0" smtClean="0"/>
              <a:t>Επέκταση αστικών περιοχών 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775704" y="2606040"/>
            <a:ext cx="320040" cy="2231136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07808" y="3099816"/>
            <a:ext cx="335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Παράγοντες που καθορίζουν το </a:t>
            </a:r>
            <a:r>
              <a:rPr lang="el-GR" sz="2000" dirty="0" err="1" smtClean="0"/>
              <a:t>μικροκλίμα</a:t>
            </a:r>
            <a:r>
              <a:rPr lang="el-GR" sz="2000" dirty="0" smtClean="0"/>
              <a:t> της περιοχής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529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τί εξαρτάται το κλίμα του κάθε τόπου;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106424"/>
            <a:ext cx="11676888" cy="5568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Εκτός από τις ειδικές τοπικές συνθήκες βασικός παράγοντας που επηρεάζει το κλίμα της Ευρώπης είναι ένας συνδυασμός της επίδρασης του Ατλαντικού Ωκεανού, της ερήμου Σαχάρας και της ψυχρής Σιβηρίας.</a:t>
            </a:r>
          </a:p>
          <a:p>
            <a:pPr algn="just"/>
            <a:r>
              <a:rPr lang="el-GR" b="1" dirty="0" smtClean="0"/>
              <a:t>Ατλαντικός Ωκεανός: Δημιουργεί ΩΚΕΑΝΙΟ ΚΛΙΜΑ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Θερμά ρεύματα του κόλπου του Μεξικού </a:t>
            </a:r>
            <a:r>
              <a:rPr lang="el-GR" dirty="0" smtClean="0">
                <a:sym typeface="Wingdings" panose="05000000000000000000" pitchFamily="2" charset="2"/>
              </a:rPr>
              <a:t> παραθαλάσσιες περιοχές ευρωπαϊκών χωρών.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>
                <a:sym typeface="Wingdings" panose="05000000000000000000" pitchFamily="2" charset="2"/>
              </a:rPr>
              <a:t>Δημιουργία </a:t>
            </a:r>
            <a:r>
              <a:rPr lang="el-GR" dirty="0" err="1" smtClean="0">
                <a:sym typeface="Wingdings" panose="05000000000000000000" pitchFamily="2" charset="2"/>
              </a:rPr>
              <a:t>συννέφων</a:t>
            </a:r>
            <a:r>
              <a:rPr lang="el-GR" dirty="0" smtClean="0">
                <a:sym typeface="Wingdings" panose="05000000000000000000" pitchFamily="2" charset="2"/>
              </a:rPr>
              <a:t> πλούσια σε υγρασία  σημαντικές βροχές στη ΒΔ Ευρώπη </a:t>
            </a:r>
          </a:p>
          <a:p>
            <a:pPr algn="just"/>
            <a:r>
              <a:rPr lang="el-GR" b="1" dirty="0" smtClean="0">
                <a:sym typeface="Wingdings" panose="05000000000000000000" pitchFamily="2" charset="2"/>
              </a:rPr>
              <a:t>Έρημος Σαχάρα: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>
                <a:sym typeface="Wingdings" panose="05000000000000000000" pitchFamily="2" charset="2"/>
              </a:rPr>
              <a:t>Θερμοί άνεμοι Νότια Ευρώπη τον χειμώνα  θερμοί νοτιάδες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>
                <a:sym typeface="Wingdings" panose="05000000000000000000" pitchFamily="2" charset="2"/>
              </a:rPr>
              <a:t>Θερμοί άνεμοι </a:t>
            </a:r>
            <a:r>
              <a:rPr lang="el-GR" dirty="0" smtClean="0">
                <a:sym typeface="Wingdings" panose="05000000000000000000" pitchFamily="2" charset="2"/>
              </a:rPr>
              <a:t>Νότια Ευρώπη το καλοκαίρι  καύσωνες</a:t>
            </a:r>
          </a:p>
          <a:p>
            <a:pPr algn="just"/>
            <a:r>
              <a:rPr lang="el-GR" b="1" dirty="0" smtClean="0">
                <a:sym typeface="Wingdings" panose="05000000000000000000" pitchFamily="2" charset="2"/>
              </a:rPr>
              <a:t>Σιβηρία: </a:t>
            </a:r>
            <a:r>
              <a:rPr lang="el-GR" dirty="0" smtClean="0">
                <a:sym typeface="Wingdings" panose="05000000000000000000" pitchFamily="2" charset="2"/>
              </a:rPr>
              <a:t>Ξεκινούν τον χειμώνα παγωμένοι ξηροί άνεμοι  Μείωση θερμοκρασίας στην Ανατολική και Κεντρική Ευρώπη, </a:t>
            </a:r>
            <a:r>
              <a:rPr lang="el-GR" dirty="0" err="1" smtClean="0">
                <a:sym typeface="Wingdings" panose="05000000000000000000" pitchFamily="2" charset="2"/>
              </a:rPr>
              <a:t>φτλανουν</a:t>
            </a:r>
            <a:r>
              <a:rPr lang="el-GR" dirty="0" smtClean="0">
                <a:sym typeface="Wingdings" panose="05000000000000000000" pitchFamily="2" charset="2"/>
              </a:rPr>
              <a:t> ως </a:t>
            </a:r>
            <a:r>
              <a:rPr lang="el-GR" dirty="0" err="1" smtClean="0">
                <a:sym typeface="Wingdings" panose="05000000000000000000" pitchFamily="2" charset="2"/>
              </a:rPr>
              <a:t>τηεν</a:t>
            </a:r>
            <a:r>
              <a:rPr lang="el-GR" dirty="0" smtClean="0">
                <a:sym typeface="Wingdings" panose="05000000000000000000" pitchFamily="2" charset="2"/>
              </a:rPr>
              <a:t> κεντρική Ελλάδα (ξεροβόρι).</a:t>
            </a:r>
          </a:p>
          <a:p>
            <a:pPr algn="just"/>
            <a:endParaRPr lang="el-GR" dirty="0" smtClean="0"/>
          </a:p>
          <a:p>
            <a:pPr marL="0" indent="0" algn="just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435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452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Μάθημα 19:  «Το κλίμα της Ευρώπης»</vt:lpstr>
      <vt:lpstr>Στόχοι μαθήματος</vt:lpstr>
      <vt:lpstr>Κλιματολογικός χάρτης</vt:lpstr>
      <vt:lpstr>Από τί εξαρτάται το κλίμα του κάθε τόπου;</vt:lpstr>
      <vt:lpstr>Από τί εξαρτάται το κλίμα του κάθε τόπου;</vt:lpstr>
      <vt:lpstr>Από τί εξαρτάται το κλίμα του κάθε τόπου;</vt:lpstr>
      <vt:lpstr>Από τί εξαρτάται το κλίμα του κάθε τόπου;</vt:lpstr>
      <vt:lpstr>Από τί εξαρτάται το κλίμα του κάθε τόπου;</vt:lpstr>
      <vt:lpstr>Από τί εξαρτάται το κλίμα του κάθε τόπου;</vt:lpstr>
      <vt:lpstr>Επιμέρους κλιματικοί τύποι σε περιοχές της Ευρώπης</vt:lpstr>
      <vt:lpstr>Το κλίμα και η ζωή των Ευρωπαίων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19:  «Το κλίμα της Ευρώπης»</dc:title>
  <dc:creator>Maria Riga</dc:creator>
  <cp:lastModifiedBy>Maria Riga</cp:lastModifiedBy>
  <cp:revision>7</cp:revision>
  <dcterms:created xsi:type="dcterms:W3CDTF">2026-01-14T17:25:21Z</dcterms:created>
  <dcterms:modified xsi:type="dcterms:W3CDTF">2026-01-14T21:19:46Z</dcterms:modified>
</cp:coreProperties>
</file>