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58"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B87EB5-3523-4A04-8E9A-278185F8E4BE}"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19144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87EB5-3523-4A04-8E9A-278185F8E4BE}"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81440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87EB5-3523-4A04-8E9A-278185F8E4BE}"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254919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87EB5-3523-4A04-8E9A-278185F8E4BE}"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383107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B87EB5-3523-4A04-8E9A-278185F8E4BE}"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198582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B87EB5-3523-4A04-8E9A-278185F8E4BE}"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193252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B87EB5-3523-4A04-8E9A-278185F8E4BE}" type="datetimeFigureOut">
              <a:rPr lang="en-GB" smtClean="0"/>
              <a:t>16/02/2026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95374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B87EB5-3523-4A04-8E9A-278185F8E4BE}" type="datetimeFigureOut">
              <a:rPr lang="en-GB" smtClean="0"/>
              <a:t>16/02/2026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240242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87EB5-3523-4A04-8E9A-278185F8E4BE}" type="datetimeFigureOut">
              <a:rPr lang="en-GB" smtClean="0"/>
              <a:t>16/02/2026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393136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B87EB5-3523-4A04-8E9A-278185F8E4BE}"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196556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B87EB5-3523-4A04-8E9A-278185F8E4BE}"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8A5F66-5D27-4069-A950-1237A203204A}" type="slidenum">
              <a:rPr lang="en-GB" smtClean="0"/>
              <a:t>‹#›</a:t>
            </a:fld>
            <a:endParaRPr lang="en-GB"/>
          </a:p>
        </p:txBody>
      </p:sp>
    </p:spTree>
    <p:extLst>
      <p:ext uri="{BB962C8B-B14F-4D97-AF65-F5344CB8AC3E}">
        <p14:creationId xmlns:p14="http://schemas.microsoft.com/office/powerpoint/2010/main" val="86882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87EB5-3523-4A04-8E9A-278185F8E4BE}" type="datetimeFigureOut">
              <a:rPr lang="en-GB" smtClean="0"/>
              <a:t>16/02/2026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5F66-5D27-4069-A950-1237A203204A}" type="slidenum">
              <a:rPr lang="en-GB" smtClean="0"/>
              <a:t>‹#›</a:t>
            </a:fld>
            <a:endParaRPr lang="en-GB"/>
          </a:p>
        </p:txBody>
      </p:sp>
    </p:spTree>
    <p:extLst>
      <p:ext uri="{BB962C8B-B14F-4D97-AF65-F5344CB8AC3E}">
        <p14:creationId xmlns:p14="http://schemas.microsoft.com/office/powerpoint/2010/main" val="360589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Μάθημα 20</a:t>
            </a:r>
            <a:br>
              <a:rPr lang="el-GR" dirty="0" smtClean="0"/>
            </a:br>
            <a:r>
              <a:rPr lang="el-GR" dirty="0" smtClean="0"/>
              <a:t>Το κλίμα της Ελλάδας</a:t>
            </a:r>
            <a:endParaRPr lang="en-GB" dirty="0"/>
          </a:p>
        </p:txBody>
      </p:sp>
      <p:sp>
        <p:nvSpPr>
          <p:cNvPr id="3" name="Subtitle 2"/>
          <p:cNvSpPr>
            <a:spLocks noGrp="1"/>
          </p:cNvSpPr>
          <p:nvPr>
            <p:ph type="subTitle" idx="1"/>
          </p:nvPr>
        </p:nvSpPr>
        <p:spPr/>
        <p:txBody>
          <a:bodyPr/>
          <a:lstStyle/>
          <a:p>
            <a:r>
              <a:rPr lang="el-GR" dirty="0" smtClean="0"/>
              <a:t>Γεωλογία – Γεωγραφία Β’ Γυμνασίου</a:t>
            </a:r>
            <a:br>
              <a:rPr lang="el-GR" dirty="0" smtClean="0"/>
            </a:br>
            <a:endParaRPr lang="en-GB" dirty="0"/>
          </a:p>
        </p:txBody>
      </p:sp>
    </p:spTree>
    <p:extLst>
      <p:ext uri="{BB962C8B-B14F-4D97-AF65-F5344CB8AC3E}">
        <p14:creationId xmlns:p14="http://schemas.microsoft.com/office/powerpoint/2010/main" val="88287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 μαθήματος</a:t>
            </a:r>
            <a:endParaRPr lang="en-GB" dirty="0"/>
          </a:p>
        </p:txBody>
      </p:sp>
      <p:sp>
        <p:nvSpPr>
          <p:cNvPr id="3" name="Content Placeholder 2"/>
          <p:cNvSpPr>
            <a:spLocks noGrp="1"/>
          </p:cNvSpPr>
          <p:nvPr>
            <p:ph idx="1"/>
          </p:nvPr>
        </p:nvSpPr>
        <p:spPr/>
        <p:txBody>
          <a:bodyPr/>
          <a:lstStyle/>
          <a:p>
            <a:pPr algn="just"/>
            <a:r>
              <a:rPr lang="el-GR" dirty="0" smtClean="0"/>
              <a:t>Ποιοι τύποι κλίματος επικρατούν στις διάφορες περιοχές της Ελλάδας.</a:t>
            </a:r>
          </a:p>
          <a:p>
            <a:pPr algn="just"/>
            <a:r>
              <a:rPr lang="el-GR" dirty="0" smtClean="0"/>
              <a:t>Πώς το κλίμα της χώρας μας επηρεάζει τη ζωή και τις δραστηριότητές μας.</a:t>
            </a:r>
          </a:p>
          <a:p>
            <a:pPr algn="just"/>
            <a:endParaRPr lang="el-GR" dirty="0" smtClean="0"/>
          </a:p>
        </p:txBody>
      </p:sp>
    </p:spTree>
    <p:extLst>
      <p:ext uri="{BB962C8B-B14F-4D97-AF65-F5344CB8AC3E}">
        <p14:creationId xmlns:p14="http://schemas.microsoft.com/office/powerpoint/2010/main" val="1797576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209677"/>
            <a:ext cx="10515600" cy="457835"/>
          </a:xfrm>
        </p:spPr>
        <p:txBody>
          <a:bodyPr>
            <a:normAutofit fontScale="90000"/>
          </a:bodyPr>
          <a:lstStyle/>
          <a:p>
            <a:r>
              <a:rPr lang="el-GR" sz="3200" dirty="0" smtClean="0"/>
              <a:t>Παράγοντες που διαμορφώνουν το κλίμα της Ελλάδας</a:t>
            </a:r>
            <a:endParaRPr lang="en-GB" sz="3200" dirty="0"/>
          </a:p>
        </p:txBody>
      </p:sp>
      <p:sp>
        <p:nvSpPr>
          <p:cNvPr id="4" name="Rectangle 3"/>
          <p:cNvSpPr/>
          <p:nvPr/>
        </p:nvSpPr>
        <p:spPr>
          <a:xfrm>
            <a:off x="320040" y="994214"/>
            <a:ext cx="11430000" cy="2031325"/>
          </a:xfrm>
          <a:prstGeom prst="rect">
            <a:avLst/>
          </a:prstGeom>
        </p:spPr>
        <p:txBody>
          <a:bodyPr wrap="square">
            <a:spAutoFit/>
          </a:bodyPr>
          <a:lstStyle/>
          <a:p>
            <a:pPr algn="just">
              <a:buFont typeface="Arial" panose="020B0604020202020204" pitchFamily="34" charset="0"/>
              <a:buChar char="•"/>
            </a:pPr>
            <a:r>
              <a:rPr lang="el-GR" b="1" dirty="0" smtClean="0">
                <a:effectLst/>
              </a:rPr>
              <a:t>Γεωγραφικό πλάτος.</a:t>
            </a:r>
            <a:r>
              <a:rPr lang="el-GR" dirty="0" smtClean="0"/>
              <a:t> Η Ελλάδα βρίσκεται στην εύκρατη ζώνη και λόγω της θέσης της έχει μεγάλη ηλιοφάνεια. Στο βόρειο τμήμα της, που βρίσκεται σε μεγαλύτερο γεωγραφικό πλάτος, το κλίμα είναι ψυχρότερο από ό,τι στο νότιο.</a:t>
            </a:r>
          </a:p>
          <a:p>
            <a:pPr algn="just">
              <a:buFont typeface="Arial" panose="020B0604020202020204" pitchFamily="34" charset="0"/>
              <a:buChar char="•"/>
            </a:pPr>
            <a:endParaRPr lang="el-GR" dirty="0" smtClean="0"/>
          </a:p>
          <a:p>
            <a:pPr algn="just">
              <a:buFont typeface="Arial" panose="020B0604020202020204" pitchFamily="34" charset="0"/>
              <a:buChar char="•"/>
            </a:pPr>
            <a:r>
              <a:rPr lang="el-GR" b="1" dirty="0" smtClean="0">
                <a:effectLst/>
              </a:rPr>
              <a:t>Απόσταση από τη θάλασσα.</a:t>
            </a:r>
            <a:r>
              <a:rPr lang="el-GR" dirty="0" smtClean="0"/>
              <a:t> Στην Ελλάδα δεν υπάρχει περιοχή που να απέχει από τη θάλασσα πάνω από 150 χιλιόμετρα, ενώ το μήκος των ακτών της ξεπερνά τα 15.000 χιλιόμετρα. Επομένως ο ρόλος της θάλασσας στο κλίμα της χώρας μας είναι καθοριστικός, αφού η θάλασσα κάνει το κλίμα πιο ήπιο (μέτριες θερμοκρασίες χειμώνα-καλοκαίρι).</a:t>
            </a:r>
          </a:p>
          <a:p>
            <a:pPr algn="just">
              <a:buFont typeface="Arial" panose="020B0604020202020204" pitchFamily="34" charset="0"/>
              <a:buChar char="•"/>
            </a:pPr>
            <a:endParaRPr lang="el-GR" dirty="0" smtClean="0"/>
          </a:p>
        </p:txBody>
      </p:sp>
      <p:pic>
        <p:nvPicPr>
          <p:cNvPr id="5" name="Picture 4"/>
          <p:cNvPicPr>
            <a:picLocks noChangeAspect="1"/>
          </p:cNvPicPr>
          <p:nvPr/>
        </p:nvPicPr>
        <p:blipFill rotWithShape="1">
          <a:blip r:embed="rId2"/>
          <a:srcRect l="20510" t="28240" r="45306" b="9537"/>
          <a:stretch/>
        </p:blipFill>
        <p:spPr>
          <a:xfrm>
            <a:off x="6931152" y="2832182"/>
            <a:ext cx="3931920" cy="4025818"/>
          </a:xfrm>
          <a:prstGeom prst="rect">
            <a:avLst/>
          </a:prstGeom>
        </p:spPr>
      </p:pic>
    </p:spTree>
    <p:extLst>
      <p:ext uri="{BB962C8B-B14F-4D97-AF65-F5344CB8AC3E}">
        <p14:creationId xmlns:p14="http://schemas.microsoft.com/office/powerpoint/2010/main" val="21974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209677"/>
            <a:ext cx="10515600" cy="457835"/>
          </a:xfrm>
        </p:spPr>
        <p:txBody>
          <a:bodyPr>
            <a:normAutofit fontScale="90000"/>
          </a:bodyPr>
          <a:lstStyle/>
          <a:p>
            <a:r>
              <a:rPr lang="el-GR" sz="3200" dirty="0" smtClean="0"/>
              <a:t>Παράγοντες που διαμορφώνουν το κλίμα της Ελλάδας</a:t>
            </a:r>
            <a:endParaRPr lang="en-GB" sz="3200" dirty="0"/>
          </a:p>
        </p:txBody>
      </p:sp>
      <p:sp>
        <p:nvSpPr>
          <p:cNvPr id="4" name="Rectangle 3"/>
          <p:cNvSpPr/>
          <p:nvPr/>
        </p:nvSpPr>
        <p:spPr>
          <a:xfrm>
            <a:off x="320040" y="994214"/>
            <a:ext cx="11430000" cy="2031325"/>
          </a:xfrm>
          <a:prstGeom prst="rect">
            <a:avLst/>
          </a:prstGeom>
        </p:spPr>
        <p:txBody>
          <a:bodyPr wrap="square">
            <a:spAutoFit/>
          </a:bodyPr>
          <a:lstStyle/>
          <a:p>
            <a:pPr algn="just">
              <a:buFont typeface="Arial" panose="020B0604020202020204" pitchFamily="34" charset="0"/>
              <a:buChar char="•"/>
            </a:pPr>
            <a:r>
              <a:rPr lang="el-GR" b="1" dirty="0" smtClean="0">
                <a:effectLst/>
              </a:rPr>
              <a:t>Υψόμετρο.</a:t>
            </a:r>
            <a:r>
              <a:rPr lang="el-GR" dirty="0" smtClean="0"/>
              <a:t> Η Ελλάδα είναι η τρίτη πιο ορεινή χώρα της Ευρώπης, με περισσότερες από 40 βουνοκορφές να ξεπερνούν σε ύψος τα 2.000 μέτρα. Το κλίμα στα μεγάλα υψόμετρα είναι αρκετά ψυχρότερο από ό,τι στις πεδινές περιοχές.</a:t>
            </a:r>
          </a:p>
          <a:p>
            <a:pPr algn="just">
              <a:buFont typeface="Arial" panose="020B0604020202020204" pitchFamily="34" charset="0"/>
              <a:buChar char="•"/>
            </a:pPr>
            <a:endParaRPr lang="el-GR" dirty="0" smtClean="0"/>
          </a:p>
          <a:p>
            <a:pPr algn="just">
              <a:buFont typeface="Arial" panose="020B0604020202020204" pitchFamily="34" charset="0"/>
              <a:buChar char="•"/>
            </a:pPr>
            <a:r>
              <a:rPr lang="el-GR" b="1" dirty="0" smtClean="0">
                <a:effectLst/>
              </a:rPr>
              <a:t>Ειδικές τοπικές συνθήκες.</a:t>
            </a:r>
            <a:r>
              <a:rPr lang="el-GR" dirty="0" smtClean="0"/>
              <a:t> Σε ορισμένες περιοχές της χώρας μας φυσούν τοπικοί άνεμοι. Χαρακτηριστικός νοτιοδυτικός θερμός και ξηρός άνεμος το καλοκαίρι είναι ο λίβας. Χαρακτηριστικός βόρειος άνεμος στην κεντρική Μακεδονία τον χειμώνα είναι ο βαρδάρης, ενώ στο τέλος της άνοιξης και το καλοκαίρι πνέουν στο Αιγαίο τα μελτέμια (οι ετήσιες των αρχαίων Ελλήνων) από τα βορειοανατολικά.</a:t>
            </a:r>
            <a:endParaRPr lang="el-GR" dirty="0"/>
          </a:p>
        </p:txBody>
      </p:sp>
      <p:pic>
        <p:nvPicPr>
          <p:cNvPr id="5" name="Picture 4"/>
          <p:cNvPicPr>
            <a:picLocks noChangeAspect="1"/>
          </p:cNvPicPr>
          <p:nvPr/>
        </p:nvPicPr>
        <p:blipFill rotWithShape="1">
          <a:blip r:embed="rId2"/>
          <a:srcRect l="20510" t="28240" r="45306" b="9537"/>
          <a:stretch/>
        </p:blipFill>
        <p:spPr>
          <a:xfrm>
            <a:off x="6766560" y="2832182"/>
            <a:ext cx="3931920" cy="4025818"/>
          </a:xfrm>
          <a:prstGeom prst="rect">
            <a:avLst/>
          </a:prstGeom>
        </p:spPr>
      </p:pic>
    </p:spTree>
    <p:extLst>
      <p:ext uri="{BB962C8B-B14F-4D97-AF65-F5344CB8AC3E}">
        <p14:creationId xmlns:p14="http://schemas.microsoft.com/office/powerpoint/2010/main" val="237793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209677"/>
            <a:ext cx="10515600" cy="457835"/>
          </a:xfrm>
        </p:spPr>
        <p:txBody>
          <a:bodyPr>
            <a:normAutofit fontScale="90000"/>
          </a:bodyPr>
          <a:lstStyle/>
          <a:p>
            <a:r>
              <a:rPr lang="el-GR" sz="3200" dirty="0" smtClean="0"/>
              <a:t>Επιπλέον παράγοντες που διαμορφώνουν το κλίμα της Ελλάδας</a:t>
            </a:r>
            <a:endParaRPr lang="en-GB" sz="3200" dirty="0"/>
          </a:p>
        </p:txBody>
      </p:sp>
      <p:sp>
        <p:nvSpPr>
          <p:cNvPr id="3" name="TextBox 2"/>
          <p:cNvSpPr txBox="1"/>
          <p:nvPr/>
        </p:nvSpPr>
        <p:spPr>
          <a:xfrm>
            <a:off x="630936" y="1042416"/>
            <a:ext cx="11375136" cy="4893647"/>
          </a:xfrm>
          <a:prstGeom prst="rect">
            <a:avLst/>
          </a:prstGeom>
          <a:noFill/>
        </p:spPr>
        <p:txBody>
          <a:bodyPr wrap="square" rtlCol="0">
            <a:spAutoFit/>
          </a:bodyPr>
          <a:lstStyle/>
          <a:p>
            <a:pPr marL="342900" indent="-342900" algn="just">
              <a:buAutoNum type="arabicPeriod"/>
            </a:pPr>
            <a:r>
              <a:rPr lang="el-GR" sz="2600" b="1" dirty="0" smtClean="0"/>
              <a:t>Θέση της κοντά στη Σαχάρα: </a:t>
            </a:r>
            <a:r>
              <a:rPr lang="el-GR" sz="2600" dirty="0" smtClean="0"/>
              <a:t>ξεκινούν οι νότιοι θερμοί άνεμοι. Οι άνεμοι αυτοί κάνουν ηπιότερο το κλίμα των περιοχών που επηρεάζουν στη διάρκεια του χειμώνα.</a:t>
            </a:r>
          </a:p>
          <a:p>
            <a:pPr marL="342900" indent="-342900" algn="just">
              <a:buAutoNum type="arabicPeriod"/>
            </a:pPr>
            <a:r>
              <a:rPr lang="el-GR" sz="2600" b="1" dirty="0" smtClean="0"/>
              <a:t>Σιβηρία</a:t>
            </a:r>
            <a:r>
              <a:rPr lang="el-GR" sz="2600" dirty="0" smtClean="0"/>
              <a:t>: Την ίδια εποχή πνέουν ξηροί και ψυχροί άνεμοι, που ρίχνουν τη θερμοκρασία στις περιοχές που τους δέχονται.</a:t>
            </a:r>
          </a:p>
          <a:p>
            <a:pPr marL="342900" indent="-342900" algn="just">
              <a:buAutoNum type="arabicPeriod"/>
            </a:pPr>
            <a:r>
              <a:rPr lang="el-GR" sz="2600" b="1" dirty="0" smtClean="0"/>
              <a:t>Οροσειρά της Πίνδου</a:t>
            </a:r>
            <a:r>
              <a:rPr lang="el-GR" sz="2600" dirty="0" smtClean="0"/>
              <a:t>: διαμορφώνει το κλίμα των περιοχών που χωρίζει. Στο δυτικό τμήμα της τα πλούσια σε υδρατμούς σύννεφα που έρχονται από το Ιόνιο, φτάνοντας στα βουνά, μετατρέπονται σε βροχές. Παράλληλα, η ίδια οροσειρά εμποδίζει τους βόρειους ψυχρούς ανέμους να επηρεάσουν πολύ το κλίμα της δυτικής Ελλάδας. Αντίθετα, στο ηπειρωτικό τμήμα της Ελλάδας που βρίσκεται ανατολικά της οροσειράς οι βροχοπτώσεις είναι λιγότερες και η επίδραση των βόρειων ψυχρών ανέμων εντονότερη.</a:t>
            </a:r>
            <a:endParaRPr lang="en-GB" sz="2600" dirty="0"/>
          </a:p>
        </p:txBody>
      </p:sp>
    </p:spTree>
    <p:extLst>
      <p:ext uri="{BB962C8B-B14F-4D97-AF65-F5344CB8AC3E}">
        <p14:creationId xmlns:p14="http://schemas.microsoft.com/office/powerpoint/2010/main" val="3451808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209677"/>
            <a:ext cx="10515600" cy="457835"/>
          </a:xfrm>
        </p:spPr>
        <p:txBody>
          <a:bodyPr>
            <a:normAutofit fontScale="90000"/>
          </a:bodyPr>
          <a:lstStyle/>
          <a:p>
            <a:r>
              <a:rPr lang="el-GR" sz="3200" dirty="0" smtClean="0"/>
              <a:t>Το κλίμα της Ελλάδας</a:t>
            </a:r>
            <a:endParaRPr lang="en-GB" sz="3200" dirty="0"/>
          </a:p>
        </p:txBody>
      </p:sp>
      <p:pic>
        <p:nvPicPr>
          <p:cNvPr id="4" name="Picture 3"/>
          <p:cNvPicPr>
            <a:picLocks noChangeAspect="1"/>
          </p:cNvPicPr>
          <p:nvPr/>
        </p:nvPicPr>
        <p:blipFill>
          <a:blip r:embed="rId2"/>
          <a:stretch>
            <a:fillRect/>
          </a:stretch>
        </p:blipFill>
        <p:spPr>
          <a:xfrm>
            <a:off x="168973" y="1451003"/>
            <a:ext cx="9925050" cy="2352675"/>
          </a:xfrm>
          <a:prstGeom prst="rect">
            <a:avLst/>
          </a:prstGeom>
        </p:spPr>
      </p:pic>
      <p:sp>
        <p:nvSpPr>
          <p:cNvPr id="5" name="TextBox 4"/>
          <p:cNvSpPr txBox="1"/>
          <p:nvPr/>
        </p:nvSpPr>
        <p:spPr>
          <a:xfrm>
            <a:off x="91440" y="804672"/>
            <a:ext cx="10080117" cy="646331"/>
          </a:xfrm>
          <a:prstGeom prst="rect">
            <a:avLst/>
          </a:prstGeom>
          <a:noFill/>
        </p:spPr>
        <p:txBody>
          <a:bodyPr wrap="square" rtlCol="0">
            <a:spAutoFit/>
          </a:bodyPr>
          <a:lstStyle/>
          <a:p>
            <a:r>
              <a:rPr lang="el-GR" dirty="0" smtClean="0"/>
              <a:t>Εξαιτίας όλων των παραπάνω παραγόντων το κλίμα της Ελλάδας είναι, γενικά, εύκρατο μεσογειακό, αλλά σε ορισμένες περιοχές της επικρατούν οι παρακάτω επιμέρους κλιματικοί τύποι:</a:t>
            </a:r>
            <a:endParaRPr lang="en-GB" dirty="0"/>
          </a:p>
        </p:txBody>
      </p:sp>
      <p:pic>
        <p:nvPicPr>
          <p:cNvPr id="6" name="Picture 5"/>
          <p:cNvPicPr>
            <a:picLocks noChangeAspect="1"/>
          </p:cNvPicPr>
          <p:nvPr/>
        </p:nvPicPr>
        <p:blipFill rotWithShape="1">
          <a:blip r:embed="rId3"/>
          <a:srcRect l="20510" t="28240" r="45306" b="9537"/>
          <a:stretch/>
        </p:blipFill>
        <p:spPr>
          <a:xfrm>
            <a:off x="9208917" y="3803678"/>
            <a:ext cx="2983083" cy="3054322"/>
          </a:xfrm>
          <a:prstGeom prst="rect">
            <a:avLst/>
          </a:prstGeom>
        </p:spPr>
      </p:pic>
      <p:pic>
        <p:nvPicPr>
          <p:cNvPr id="7" name="Picture 6"/>
          <p:cNvPicPr>
            <a:picLocks noChangeAspect="1"/>
          </p:cNvPicPr>
          <p:nvPr/>
        </p:nvPicPr>
        <p:blipFill>
          <a:blip r:embed="rId4"/>
          <a:stretch>
            <a:fillRect/>
          </a:stretch>
        </p:blipFill>
        <p:spPr>
          <a:xfrm>
            <a:off x="232981" y="4380786"/>
            <a:ext cx="2099506" cy="1842147"/>
          </a:xfrm>
          <a:prstGeom prst="rect">
            <a:avLst/>
          </a:prstGeom>
        </p:spPr>
      </p:pic>
      <p:sp>
        <p:nvSpPr>
          <p:cNvPr id="8" name="TextBox 7"/>
          <p:cNvSpPr txBox="1"/>
          <p:nvPr/>
        </p:nvSpPr>
        <p:spPr>
          <a:xfrm>
            <a:off x="394805" y="6218956"/>
            <a:ext cx="1964246" cy="307777"/>
          </a:xfrm>
          <a:prstGeom prst="rect">
            <a:avLst/>
          </a:prstGeom>
          <a:noFill/>
        </p:spPr>
        <p:txBody>
          <a:bodyPr wrap="square" rtlCol="0">
            <a:spAutoFit/>
          </a:bodyPr>
          <a:lstStyle/>
          <a:p>
            <a:r>
              <a:rPr lang="el-GR" sz="1400" dirty="0" smtClean="0"/>
              <a:t>Χερσαίο Μεσογειακό</a:t>
            </a:r>
            <a:endParaRPr lang="en-GB" sz="1400" dirty="0"/>
          </a:p>
        </p:txBody>
      </p:sp>
      <p:pic>
        <p:nvPicPr>
          <p:cNvPr id="9" name="Picture 8"/>
          <p:cNvPicPr>
            <a:picLocks noChangeAspect="1"/>
          </p:cNvPicPr>
          <p:nvPr/>
        </p:nvPicPr>
        <p:blipFill>
          <a:blip r:embed="rId5"/>
          <a:stretch>
            <a:fillRect/>
          </a:stretch>
        </p:blipFill>
        <p:spPr>
          <a:xfrm>
            <a:off x="2345167" y="4392477"/>
            <a:ext cx="2100493" cy="1843013"/>
          </a:xfrm>
          <a:prstGeom prst="rect">
            <a:avLst/>
          </a:prstGeom>
        </p:spPr>
      </p:pic>
      <p:sp>
        <p:nvSpPr>
          <p:cNvPr id="10" name="TextBox 9"/>
          <p:cNvSpPr txBox="1"/>
          <p:nvPr/>
        </p:nvSpPr>
        <p:spPr>
          <a:xfrm>
            <a:off x="2377497" y="6235490"/>
            <a:ext cx="1964246" cy="307777"/>
          </a:xfrm>
          <a:prstGeom prst="rect">
            <a:avLst/>
          </a:prstGeom>
          <a:noFill/>
        </p:spPr>
        <p:txBody>
          <a:bodyPr wrap="square" rtlCol="0">
            <a:spAutoFit/>
          </a:bodyPr>
          <a:lstStyle/>
          <a:p>
            <a:pPr algn="ctr"/>
            <a:r>
              <a:rPr lang="el-GR" sz="1400" dirty="0" smtClean="0"/>
              <a:t>Κλίμα ύψους</a:t>
            </a:r>
            <a:endParaRPr lang="en-GB" sz="1400" dirty="0"/>
          </a:p>
        </p:txBody>
      </p:sp>
      <p:pic>
        <p:nvPicPr>
          <p:cNvPr id="11" name="Picture 10"/>
          <p:cNvPicPr>
            <a:picLocks noChangeAspect="1"/>
          </p:cNvPicPr>
          <p:nvPr/>
        </p:nvPicPr>
        <p:blipFill>
          <a:blip r:embed="rId6"/>
          <a:stretch>
            <a:fillRect/>
          </a:stretch>
        </p:blipFill>
        <p:spPr>
          <a:xfrm>
            <a:off x="4445660" y="4392476"/>
            <a:ext cx="2102400" cy="1837904"/>
          </a:xfrm>
          <a:prstGeom prst="rect">
            <a:avLst/>
          </a:prstGeom>
        </p:spPr>
      </p:pic>
      <p:sp>
        <p:nvSpPr>
          <p:cNvPr id="12" name="TextBox 11"/>
          <p:cNvSpPr txBox="1"/>
          <p:nvPr/>
        </p:nvSpPr>
        <p:spPr>
          <a:xfrm>
            <a:off x="4532217" y="6273670"/>
            <a:ext cx="1964246" cy="307777"/>
          </a:xfrm>
          <a:prstGeom prst="rect">
            <a:avLst/>
          </a:prstGeom>
          <a:noFill/>
        </p:spPr>
        <p:txBody>
          <a:bodyPr wrap="square" rtlCol="0">
            <a:spAutoFit/>
          </a:bodyPr>
          <a:lstStyle/>
          <a:p>
            <a:pPr algn="ctr"/>
            <a:r>
              <a:rPr lang="el-GR" sz="1400" dirty="0" smtClean="0"/>
              <a:t>Θαλάσσιο Μεσογειακό</a:t>
            </a:r>
            <a:endParaRPr lang="en-GB" sz="1400" dirty="0"/>
          </a:p>
        </p:txBody>
      </p:sp>
      <p:pic>
        <p:nvPicPr>
          <p:cNvPr id="13" name="Picture 12"/>
          <p:cNvPicPr>
            <a:picLocks noChangeAspect="1"/>
          </p:cNvPicPr>
          <p:nvPr/>
        </p:nvPicPr>
        <p:blipFill>
          <a:blip r:embed="rId7"/>
          <a:stretch>
            <a:fillRect/>
          </a:stretch>
        </p:blipFill>
        <p:spPr>
          <a:xfrm>
            <a:off x="6558833" y="4392476"/>
            <a:ext cx="2100706" cy="1843200"/>
          </a:xfrm>
          <a:prstGeom prst="rect">
            <a:avLst/>
          </a:prstGeom>
        </p:spPr>
      </p:pic>
      <p:sp>
        <p:nvSpPr>
          <p:cNvPr id="15" name="TextBox 14"/>
          <p:cNvSpPr txBox="1"/>
          <p:nvPr/>
        </p:nvSpPr>
        <p:spPr>
          <a:xfrm>
            <a:off x="6677705" y="6261519"/>
            <a:ext cx="1964246" cy="307777"/>
          </a:xfrm>
          <a:prstGeom prst="rect">
            <a:avLst/>
          </a:prstGeom>
          <a:noFill/>
        </p:spPr>
        <p:txBody>
          <a:bodyPr wrap="square" rtlCol="0">
            <a:spAutoFit/>
          </a:bodyPr>
          <a:lstStyle/>
          <a:p>
            <a:pPr algn="ctr"/>
            <a:r>
              <a:rPr lang="el-GR" sz="1400" dirty="0" smtClean="0"/>
              <a:t>Μεταβατικό</a:t>
            </a:r>
            <a:endParaRPr lang="en-GB" sz="1400" dirty="0"/>
          </a:p>
        </p:txBody>
      </p:sp>
    </p:spTree>
    <p:extLst>
      <p:ext uri="{BB962C8B-B14F-4D97-AF65-F5344CB8AC3E}">
        <p14:creationId xmlns:p14="http://schemas.microsoft.com/office/powerpoint/2010/main" val="395106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365125"/>
            <a:ext cx="11887200" cy="732155"/>
          </a:xfrm>
        </p:spPr>
        <p:txBody>
          <a:bodyPr>
            <a:normAutofit fontScale="90000"/>
          </a:bodyPr>
          <a:lstStyle/>
          <a:p>
            <a:r>
              <a:rPr lang="el-GR" sz="3200" dirty="0" smtClean="0"/>
              <a:t>Πώς το κλίμα της χώρας μας επηρεάζει τη ζωή και τις δραστηριότητές μας.</a:t>
            </a:r>
            <a:endParaRPr lang="en-GB" sz="3200" dirty="0"/>
          </a:p>
        </p:txBody>
      </p:sp>
      <p:sp>
        <p:nvSpPr>
          <p:cNvPr id="3" name="Content Placeholder 2"/>
          <p:cNvSpPr>
            <a:spLocks noGrp="1"/>
          </p:cNvSpPr>
          <p:nvPr>
            <p:ph idx="1"/>
          </p:nvPr>
        </p:nvSpPr>
        <p:spPr>
          <a:xfrm>
            <a:off x="280416" y="1286128"/>
            <a:ext cx="11634216" cy="5279263"/>
          </a:xfrm>
        </p:spPr>
        <p:txBody>
          <a:bodyPr/>
          <a:lstStyle/>
          <a:p>
            <a:pPr marL="514350" indent="-514350" algn="just">
              <a:buAutoNum type="arabicPeriod"/>
            </a:pPr>
            <a:r>
              <a:rPr lang="el-GR" dirty="0" smtClean="0"/>
              <a:t>Το ήπιο κλίμα της Ελλάδας είναι ένας από τους παράγοντες που επηρεάζουν μεγάλο αριθμό τουριστών, ώστε να επιλέξουν τη χώρα μας για τις διακοπές τους, κυρίως το καλοκαίρι. </a:t>
            </a:r>
          </a:p>
          <a:p>
            <a:pPr marL="514350" indent="-514350" algn="just">
              <a:buAutoNum type="arabicPeriod"/>
            </a:pPr>
            <a:r>
              <a:rPr lang="el-GR" dirty="0"/>
              <a:t>Κ</a:t>
            </a:r>
            <a:r>
              <a:rPr lang="el-GR" dirty="0" smtClean="0"/>
              <a:t>ατασκευή αιολικών πάρκων για την παραγωγή ηλεκτρικής ενέργειας: Ισχυροί άνεμοι στα νησιά του Αιγαίου και σε περιοχές της Ηπειρωτικής Ελλάδας. Αξιοποίηση στη γεωργία (Αιολικό πάρκο στο Οροπέδιο Λασιθίου).</a:t>
            </a:r>
          </a:p>
          <a:p>
            <a:pPr marL="514350" indent="-514350" algn="just">
              <a:buAutoNum type="arabicPeriod"/>
            </a:pPr>
            <a:r>
              <a:rPr lang="el-GR" dirty="0" smtClean="0"/>
              <a:t>Εγκατάσταση ηλιακών συλλεκτών (ηλιακοί θερμοσίφωνες): Αξιοποίηση ηλιακής ενέργειας για παροχή ζεστού νερού. Στην Ελλάδα είναι τοποθετημένοι πολλοί ηλιακοί συλλέκτες σε σχέση με άλλα </a:t>
            </a:r>
            <a:r>
              <a:rPr lang="el-GR" dirty="0" err="1" smtClean="0"/>
              <a:t>Ευρωπαίκά</a:t>
            </a:r>
            <a:r>
              <a:rPr lang="el-GR" dirty="0" smtClean="0"/>
              <a:t> κράτη</a:t>
            </a:r>
          </a:p>
        </p:txBody>
      </p:sp>
    </p:spTree>
    <p:extLst>
      <p:ext uri="{BB962C8B-B14F-4D97-AF65-F5344CB8AC3E}">
        <p14:creationId xmlns:p14="http://schemas.microsoft.com/office/powerpoint/2010/main" val="102520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https://photodentro.edu.gr/v/item/ds/8521/2856</a:t>
            </a:r>
            <a:endParaRPr lang="en-GB" dirty="0"/>
          </a:p>
        </p:txBody>
      </p:sp>
    </p:spTree>
    <p:extLst>
      <p:ext uri="{BB962C8B-B14F-4D97-AF65-F5344CB8AC3E}">
        <p14:creationId xmlns:p14="http://schemas.microsoft.com/office/powerpoint/2010/main" val="24422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 το σπίτι</a:t>
            </a:r>
            <a:endParaRPr lang="en-GB" dirty="0"/>
          </a:p>
        </p:txBody>
      </p:sp>
      <p:sp>
        <p:nvSpPr>
          <p:cNvPr id="3" name="Content Placeholder 2"/>
          <p:cNvSpPr>
            <a:spLocks noGrp="1"/>
          </p:cNvSpPr>
          <p:nvPr>
            <p:ph idx="1"/>
          </p:nvPr>
        </p:nvSpPr>
        <p:spPr/>
        <p:txBody>
          <a:bodyPr/>
          <a:lstStyle/>
          <a:p>
            <a:r>
              <a:rPr lang="el-GR" dirty="0" smtClean="0"/>
              <a:t>Θεωρία: Σελ.70-71</a:t>
            </a:r>
          </a:p>
          <a:p>
            <a:r>
              <a:rPr lang="el-GR" dirty="0" smtClean="0"/>
              <a:t>Ασκήσεις βιβλίου 1,2 </a:t>
            </a:r>
            <a:r>
              <a:rPr lang="el-GR" dirty="0" err="1" smtClean="0"/>
              <a:t>σελ</a:t>
            </a:r>
            <a:r>
              <a:rPr lang="el-GR" dirty="0" smtClean="0"/>
              <a:t> 71</a:t>
            </a:r>
          </a:p>
          <a:p>
            <a:r>
              <a:rPr lang="el-GR" dirty="0" smtClean="0"/>
              <a:t>Φύλλο 20 Τετράδιο εργασιών, εκτός του 3β</a:t>
            </a:r>
            <a:r>
              <a:rPr lang="el-GR" smtClean="0"/>
              <a:t>, σελίδα 28</a:t>
            </a:r>
            <a:endParaRPr lang="en-GB" dirty="0"/>
          </a:p>
        </p:txBody>
      </p:sp>
    </p:spTree>
    <p:extLst>
      <p:ext uri="{BB962C8B-B14F-4D97-AF65-F5344CB8AC3E}">
        <p14:creationId xmlns:p14="http://schemas.microsoft.com/office/powerpoint/2010/main" val="3063722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552</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Μάθημα 20 Το κλίμα της Ελλάδας</vt:lpstr>
      <vt:lpstr>Στόχοι μαθήματος</vt:lpstr>
      <vt:lpstr>Παράγοντες που διαμορφώνουν το κλίμα της Ελλάδας</vt:lpstr>
      <vt:lpstr>Παράγοντες που διαμορφώνουν το κλίμα της Ελλάδας</vt:lpstr>
      <vt:lpstr>Επιπλέον παράγοντες που διαμορφώνουν το κλίμα της Ελλάδας</vt:lpstr>
      <vt:lpstr>Το κλίμα της Ελλάδας</vt:lpstr>
      <vt:lpstr>Πώς το κλίμα της χώρας μας επηρεάζει τη ζωή και τις δραστηριότητές μας.</vt:lpstr>
      <vt:lpstr>PowerPoint Presentation</vt:lpstr>
      <vt:lpstr>Για το σπίτι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20 Το κλίμα της Ελλάδας</dc:title>
  <dc:creator>Maria Riga</dc:creator>
  <cp:lastModifiedBy>Maria Riga</cp:lastModifiedBy>
  <cp:revision>8</cp:revision>
  <dcterms:created xsi:type="dcterms:W3CDTF">2026-02-16T22:00:43Z</dcterms:created>
  <dcterms:modified xsi:type="dcterms:W3CDTF">2026-02-16T22:39:11Z</dcterms:modified>
</cp:coreProperties>
</file>