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4" d="100"/>
          <a:sy n="84" d="100"/>
        </p:scale>
        <p:origin x="581"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DF5ACF5-A866-490F-9637-2E53E038BD2E}" type="datetimeFigureOut">
              <a:rPr lang="en-GB" smtClean="0"/>
              <a:t>26/02/2026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3F51CB-02AC-4ABE-BE58-BD0BD3115DAA}" type="slidenum">
              <a:rPr lang="en-GB" smtClean="0"/>
              <a:t>‹#›</a:t>
            </a:fld>
            <a:endParaRPr lang="en-GB"/>
          </a:p>
        </p:txBody>
      </p:sp>
    </p:spTree>
    <p:extLst>
      <p:ext uri="{BB962C8B-B14F-4D97-AF65-F5344CB8AC3E}">
        <p14:creationId xmlns:p14="http://schemas.microsoft.com/office/powerpoint/2010/main" val="844216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DF5ACF5-A866-490F-9637-2E53E038BD2E}" type="datetimeFigureOut">
              <a:rPr lang="en-GB" smtClean="0"/>
              <a:t>26/02/2026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3F51CB-02AC-4ABE-BE58-BD0BD3115DAA}" type="slidenum">
              <a:rPr lang="en-GB" smtClean="0"/>
              <a:t>‹#›</a:t>
            </a:fld>
            <a:endParaRPr lang="en-GB"/>
          </a:p>
        </p:txBody>
      </p:sp>
    </p:spTree>
    <p:extLst>
      <p:ext uri="{BB962C8B-B14F-4D97-AF65-F5344CB8AC3E}">
        <p14:creationId xmlns:p14="http://schemas.microsoft.com/office/powerpoint/2010/main" val="3550928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DF5ACF5-A866-490F-9637-2E53E038BD2E}" type="datetimeFigureOut">
              <a:rPr lang="en-GB" smtClean="0"/>
              <a:t>26/02/2026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3F51CB-02AC-4ABE-BE58-BD0BD3115DAA}" type="slidenum">
              <a:rPr lang="en-GB" smtClean="0"/>
              <a:t>‹#›</a:t>
            </a:fld>
            <a:endParaRPr lang="en-GB"/>
          </a:p>
        </p:txBody>
      </p:sp>
    </p:spTree>
    <p:extLst>
      <p:ext uri="{BB962C8B-B14F-4D97-AF65-F5344CB8AC3E}">
        <p14:creationId xmlns:p14="http://schemas.microsoft.com/office/powerpoint/2010/main" val="419664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DF5ACF5-A866-490F-9637-2E53E038BD2E}" type="datetimeFigureOut">
              <a:rPr lang="en-GB" smtClean="0"/>
              <a:t>26/02/2026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3F51CB-02AC-4ABE-BE58-BD0BD3115DAA}" type="slidenum">
              <a:rPr lang="en-GB" smtClean="0"/>
              <a:t>‹#›</a:t>
            </a:fld>
            <a:endParaRPr lang="en-GB"/>
          </a:p>
        </p:txBody>
      </p:sp>
    </p:spTree>
    <p:extLst>
      <p:ext uri="{BB962C8B-B14F-4D97-AF65-F5344CB8AC3E}">
        <p14:creationId xmlns:p14="http://schemas.microsoft.com/office/powerpoint/2010/main" val="624422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DF5ACF5-A866-490F-9637-2E53E038BD2E}" type="datetimeFigureOut">
              <a:rPr lang="en-GB" smtClean="0"/>
              <a:t>26/02/2026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3F51CB-02AC-4ABE-BE58-BD0BD3115DAA}" type="slidenum">
              <a:rPr lang="en-GB" smtClean="0"/>
              <a:t>‹#›</a:t>
            </a:fld>
            <a:endParaRPr lang="en-GB"/>
          </a:p>
        </p:txBody>
      </p:sp>
    </p:spTree>
    <p:extLst>
      <p:ext uri="{BB962C8B-B14F-4D97-AF65-F5344CB8AC3E}">
        <p14:creationId xmlns:p14="http://schemas.microsoft.com/office/powerpoint/2010/main" val="3309535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DF5ACF5-A866-490F-9637-2E53E038BD2E}" type="datetimeFigureOut">
              <a:rPr lang="en-GB" smtClean="0"/>
              <a:t>26/02/2026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E3F51CB-02AC-4ABE-BE58-BD0BD3115DAA}" type="slidenum">
              <a:rPr lang="en-GB" smtClean="0"/>
              <a:t>‹#›</a:t>
            </a:fld>
            <a:endParaRPr lang="en-GB"/>
          </a:p>
        </p:txBody>
      </p:sp>
    </p:spTree>
    <p:extLst>
      <p:ext uri="{BB962C8B-B14F-4D97-AF65-F5344CB8AC3E}">
        <p14:creationId xmlns:p14="http://schemas.microsoft.com/office/powerpoint/2010/main" val="46559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DF5ACF5-A866-490F-9637-2E53E038BD2E}" type="datetimeFigureOut">
              <a:rPr lang="en-GB" smtClean="0"/>
              <a:t>26/02/2026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E3F51CB-02AC-4ABE-BE58-BD0BD3115DAA}" type="slidenum">
              <a:rPr lang="en-GB" smtClean="0"/>
              <a:t>‹#›</a:t>
            </a:fld>
            <a:endParaRPr lang="en-GB"/>
          </a:p>
        </p:txBody>
      </p:sp>
    </p:spTree>
    <p:extLst>
      <p:ext uri="{BB962C8B-B14F-4D97-AF65-F5344CB8AC3E}">
        <p14:creationId xmlns:p14="http://schemas.microsoft.com/office/powerpoint/2010/main" val="1145755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DF5ACF5-A866-490F-9637-2E53E038BD2E}" type="datetimeFigureOut">
              <a:rPr lang="en-GB" smtClean="0"/>
              <a:t>26/02/2026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E3F51CB-02AC-4ABE-BE58-BD0BD3115DAA}" type="slidenum">
              <a:rPr lang="en-GB" smtClean="0"/>
              <a:t>‹#›</a:t>
            </a:fld>
            <a:endParaRPr lang="en-GB"/>
          </a:p>
        </p:txBody>
      </p:sp>
    </p:spTree>
    <p:extLst>
      <p:ext uri="{BB962C8B-B14F-4D97-AF65-F5344CB8AC3E}">
        <p14:creationId xmlns:p14="http://schemas.microsoft.com/office/powerpoint/2010/main" val="3864088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F5ACF5-A866-490F-9637-2E53E038BD2E}" type="datetimeFigureOut">
              <a:rPr lang="en-GB" smtClean="0"/>
              <a:t>26/02/2026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E3F51CB-02AC-4ABE-BE58-BD0BD3115DAA}" type="slidenum">
              <a:rPr lang="en-GB" smtClean="0"/>
              <a:t>‹#›</a:t>
            </a:fld>
            <a:endParaRPr lang="en-GB"/>
          </a:p>
        </p:txBody>
      </p:sp>
    </p:spTree>
    <p:extLst>
      <p:ext uri="{BB962C8B-B14F-4D97-AF65-F5344CB8AC3E}">
        <p14:creationId xmlns:p14="http://schemas.microsoft.com/office/powerpoint/2010/main" val="112378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DF5ACF5-A866-490F-9637-2E53E038BD2E}" type="datetimeFigureOut">
              <a:rPr lang="en-GB" smtClean="0"/>
              <a:t>26/02/2026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E3F51CB-02AC-4ABE-BE58-BD0BD3115DAA}" type="slidenum">
              <a:rPr lang="en-GB" smtClean="0"/>
              <a:t>‹#›</a:t>
            </a:fld>
            <a:endParaRPr lang="en-GB"/>
          </a:p>
        </p:txBody>
      </p:sp>
    </p:spTree>
    <p:extLst>
      <p:ext uri="{BB962C8B-B14F-4D97-AF65-F5344CB8AC3E}">
        <p14:creationId xmlns:p14="http://schemas.microsoft.com/office/powerpoint/2010/main" val="4285498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DF5ACF5-A866-490F-9637-2E53E038BD2E}" type="datetimeFigureOut">
              <a:rPr lang="en-GB" smtClean="0"/>
              <a:t>26/02/2026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E3F51CB-02AC-4ABE-BE58-BD0BD3115DAA}" type="slidenum">
              <a:rPr lang="en-GB" smtClean="0"/>
              <a:t>‹#›</a:t>
            </a:fld>
            <a:endParaRPr lang="en-GB"/>
          </a:p>
        </p:txBody>
      </p:sp>
    </p:spTree>
    <p:extLst>
      <p:ext uri="{BB962C8B-B14F-4D97-AF65-F5344CB8AC3E}">
        <p14:creationId xmlns:p14="http://schemas.microsoft.com/office/powerpoint/2010/main" val="1633225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F5ACF5-A866-490F-9637-2E53E038BD2E}" type="datetimeFigureOut">
              <a:rPr lang="en-GB" smtClean="0"/>
              <a:t>26/02/2026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3F51CB-02AC-4ABE-BE58-BD0BD3115DAA}" type="slidenum">
              <a:rPr lang="en-GB" smtClean="0"/>
              <a:t>‹#›</a:t>
            </a:fld>
            <a:endParaRPr lang="en-GB"/>
          </a:p>
        </p:txBody>
      </p:sp>
    </p:spTree>
    <p:extLst>
      <p:ext uri="{BB962C8B-B14F-4D97-AF65-F5344CB8AC3E}">
        <p14:creationId xmlns:p14="http://schemas.microsoft.com/office/powerpoint/2010/main" val="11632620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prezi.com/view/nx2WKPdIR4SCb1JItjQ7/"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l-GR" dirty="0" smtClean="0"/>
              <a:t>Μάθημα 22</a:t>
            </a:r>
            <a:br>
              <a:rPr lang="el-GR" dirty="0" smtClean="0"/>
            </a:br>
            <a:r>
              <a:rPr lang="el-GR" dirty="0" smtClean="0"/>
              <a:t>Τα ποτάμια και οι λίμνες στη ζωή των Ευρωπαίων</a:t>
            </a:r>
            <a:endParaRPr lang="en-GB" dirty="0"/>
          </a:p>
        </p:txBody>
      </p:sp>
      <p:sp>
        <p:nvSpPr>
          <p:cNvPr id="3" name="Subtitle 2"/>
          <p:cNvSpPr>
            <a:spLocks noGrp="1"/>
          </p:cNvSpPr>
          <p:nvPr>
            <p:ph type="subTitle" idx="1"/>
          </p:nvPr>
        </p:nvSpPr>
        <p:spPr/>
        <p:txBody>
          <a:bodyPr/>
          <a:lstStyle/>
          <a:p>
            <a:r>
              <a:rPr lang="el-GR" dirty="0" smtClean="0"/>
              <a:t>Γεωλογία – Γεωγραφία Β’ Γυμνασίου</a:t>
            </a:r>
            <a:endParaRPr lang="en-GB" dirty="0"/>
          </a:p>
        </p:txBody>
      </p:sp>
    </p:spTree>
    <p:extLst>
      <p:ext uri="{BB962C8B-B14F-4D97-AF65-F5344CB8AC3E}">
        <p14:creationId xmlns:p14="http://schemas.microsoft.com/office/powerpoint/2010/main" val="1438290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Τα ποτάμια και οι λίμνες της Ευρώπης</a:t>
            </a:r>
            <a:endParaRPr lang="en-GB" dirty="0"/>
          </a:p>
        </p:txBody>
      </p:sp>
      <p:sp>
        <p:nvSpPr>
          <p:cNvPr id="3" name="Content Placeholder 2"/>
          <p:cNvSpPr>
            <a:spLocks noGrp="1"/>
          </p:cNvSpPr>
          <p:nvPr>
            <p:ph idx="1"/>
          </p:nvPr>
        </p:nvSpPr>
        <p:spPr/>
        <p:txBody>
          <a:bodyPr/>
          <a:lstStyle/>
          <a:p>
            <a:pPr marL="0" indent="0" algn="just">
              <a:buNone/>
            </a:pPr>
            <a:r>
              <a:rPr lang="el-GR" dirty="0"/>
              <a:t>Α</a:t>
            </a:r>
            <a:r>
              <a:rPr lang="el-GR" dirty="0" smtClean="0"/>
              <a:t>ποτελούν πολύτιμο φυσικό πόρο για τους κατοίκους της ηπείρου. </a:t>
            </a:r>
          </a:p>
          <a:p>
            <a:pPr marL="0" indent="0" algn="just">
              <a:buNone/>
            </a:pPr>
            <a:r>
              <a:rPr lang="el-GR" dirty="0" smtClean="0"/>
              <a:t>Τα νερά τους χρησιμεύουν για:</a:t>
            </a:r>
          </a:p>
          <a:p>
            <a:pPr marL="0" indent="0" algn="just">
              <a:buNone/>
            </a:pP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891499650"/>
              </p:ext>
            </p:extLst>
          </p:nvPr>
        </p:nvGraphicFramePr>
        <p:xfrm>
          <a:off x="975360" y="2949734"/>
          <a:ext cx="10515600" cy="3291840"/>
        </p:xfrm>
        <a:graphic>
          <a:graphicData uri="http://schemas.openxmlformats.org/drawingml/2006/table">
            <a:tbl>
              <a:tblPr/>
              <a:tblGrid>
                <a:gridCol w="10515600">
                  <a:extLst>
                    <a:ext uri="{9D8B030D-6E8A-4147-A177-3AD203B41FA5}">
                      <a16:colId xmlns:a16="http://schemas.microsoft.com/office/drawing/2014/main" val="713674003"/>
                    </a:ext>
                  </a:extLst>
                </a:gridCol>
              </a:tblGrid>
              <a:tr h="0">
                <a:tc>
                  <a:txBody>
                    <a:bodyPr/>
                    <a:lstStyle/>
                    <a:p>
                      <a:pPr>
                        <a:buFont typeface="Arial" panose="020B0604020202020204" pitchFamily="34" charset="0"/>
                        <a:buChar char="•"/>
                      </a:pPr>
                      <a:r>
                        <a:rPr lang="el-GR" sz="2400" dirty="0"/>
                        <a:t>ύδρευση πόλεων,</a:t>
                      </a:r>
                    </a:p>
                    <a:p>
                      <a:pPr>
                        <a:buFont typeface="Arial" panose="020B0604020202020204" pitchFamily="34" charset="0"/>
                        <a:buChar char="•"/>
                      </a:pPr>
                      <a:r>
                        <a:rPr lang="el-GR" sz="2400" dirty="0"/>
                        <a:t>άρδευση γεωργικών εκτάσεων,</a:t>
                      </a:r>
                    </a:p>
                    <a:p>
                      <a:pPr>
                        <a:buFont typeface="Arial" panose="020B0604020202020204" pitchFamily="34" charset="0"/>
                        <a:buChar char="•"/>
                      </a:pPr>
                      <a:r>
                        <a:rPr lang="el-GR" sz="2400" dirty="0"/>
                        <a:t>παραγωγή ηλεκτρικής ενέργειας,</a:t>
                      </a:r>
                    </a:p>
                    <a:p>
                      <a:pPr>
                        <a:buFont typeface="Arial" panose="020B0604020202020204" pitchFamily="34" charset="0"/>
                        <a:buChar char="•"/>
                      </a:pPr>
                      <a:r>
                        <a:rPr lang="el-GR" sz="2400" dirty="0"/>
                        <a:t>τουριστικές δραστηριότητες,</a:t>
                      </a:r>
                    </a:p>
                    <a:p>
                      <a:pPr>
                        <a:buFont typeface="Arial" panose="020B0604020202020204" pitchFamily="34" charset="0"/>
                        <a:buChar char="•"/>
                      </a:pPr>
                      <a:r>
                        <a:rPr lang="el-GR" sz="2400" dirty="0"/>
                        <a:t>ψύξη βιομηχανικών εγκαταστάσεων,</a:t>
                      </a:r>
                    </a:p>
                    <a:p>
                      <a:pPr>
                        <a:buFont typeface="Arial" panose="020B0604020202020204" pitchFamily="34" charset="0"/>
                        <a:buChar char="•"/>
                      </a:pPr>
                      <a:r>
                        <a:rPr lang="el-GR" sz="2400" dirty="0"/>
                        <a:t>αναψυχή,</a:t>
                      </a:r>
                    </a:p>
                    <a:p>
                      <a:pPr>
                        <a:buFont typeface="Arial" panose="020B0604020202020204" pitchFamily="34" charset="0"/>
                        <a:buChar char="•"/>
                      </a:pPr>
                      <a:r>
                        <a:rPr lang="el-GR" sz="2400" dirty="0"/>
                        <a:t>βιομηχανική παραγωγή,</a:t>
                      </a:r>
                    </a:p>
                    <a:p>
                      <a:pPr>
                        <a:buFont typeface="Arial" panose="020B0604020202020204" pitchFamily="34" charset="0"/>
                        <a:buChar char="•"/>
                      </a:pPr>
                      <a:r>
                        <a:rPr lang="el-GR" sz="2400" dirty="0"/>
                        <a:t>αλιεία,</a:t>
                      </a:r>
                    </a:p>
                    <a:p>
                      <a:pPr>
                        <a:buFont typeface="Arial" panose="020B0604020202020204" pitchFamily="34" charset="0"/>
                        <a:buChar char="•"/>
                      </a:pPr>
                      <a:r>
                        <a:rPr lang="el-GR" sz="2400" dirty="0"/>
                        <a:t>μεταφορές κ.ά. </a:t>
                      </a:r>
                    </a:p>
                  </a:txBody>
                  <a:tcPr marL="0" marR="0" marT="0" marB="0" anchor="ctr">
                    <a:lnL>
                      <a:noFill/>
                    </a:lnL>
                    <a:lnR>
                      <a:noFill/>
                    </a:lnR>
                    <a:lnT>
                      <a:noFill/>
                    </a:lnT>
                    <a:lnB>
                      <a:noFill/>
                    </a:lnB>
                  </a:tcPr>
                </a:tc>
                <a:extLst>
                  <a:ext uri="{0D108BD9-81ED-4DB2-BD59-A6C34878D82A}">
                    <a16:rowId xmlns:a16="http://schemas.microsoft.com/office/drawing/2014/main" val="213421656"/>
                  </a:ext>
                </a:extLst>
              </a:tr>
            </a:tbl>
          </a:graphicData>
        </a:graphic>
      </p:graphicFrame>
    </p:spTree>
    <p:extLst>
      <p:ext uri="{BB962C8B-B14F-4D97-AF65-F5344CB8AC3E}">
        <p14:creationId xmlns:p14="http://schemas.microsoft.com/office/powerpoint/2010/main" val="2257802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4632"/>
            <a:ext cx="10515600" cy="5692331"/>
          </a:xfrm>
        </p:spPr>
        <p:txBody>
          <a:bodyPr/>
          <a:lstStyle/>
          <a:p>
            <a:pPr algn="just"/>
            <a:r>
              <a:rPr lang="el-GR" dirty="0" smtClean="0"/>
              <a:t>Πολλές μεγάλες ευρωπαϊκές πόλεις και πρωτεύουσες κρατών είναι χτισμένες στις όχθες ποταμών ή λιμνών.</a:t>
            </a:r>
          </a:p>
          <a:p>
            <a:pPr algn="just"/>
            <a:endParaRPr lang="el-GR" dirty="0" smtClean="0"/>
          </a:p>
          <a:p>
            <a:pPr algn="just"/>
            <a:r>
              <a:rPr lang="el-GR" dirty="0" smtClean="0"/>
              <a:t>Πολλοί ποταμοί στην κεντρική Ευρώπη χρησιμοποιούνται ως υδάτινοι δρόμοι, αφού είναι πλωτοί, και συνδέονται μεταξύ τους με διώρυγες. Σήμερα σε μεγάλο τμήμα της Ευρώπης η ποταμόπλοια είναι ιδιαίτερα αναπτυγμένη. Για να είναι τα ποτάμια πλωτά, θα πρέπει να έχουν σημαντική παροχή νερού όλο τον χρόνο, να μην παγώνουν στη διάρκεια του χειμώνα και να μην έχουν στη διαδρομή τους καταρράκτες.</a:t>
            </a:r>
          </a:p>
          <a:p>
            <a:pPr algn="just"/>
            <a:endParaRPr lang="el-GR" dirty="0" smtClean="0"/>
          </a:p>
          <a:p>
            <a:pPr algn="just"/>
            <a:r>
              <a:rPr lang="el-GR" dirty="0" smtClean="0"/>
              <a:t>Ο Βόλγας και ο Δούναβης, τα δύο μεγαλύτερα ποτάμια της Ευρώπης, είναι πλωτά σε όλο σχεδόν το μήκος τους.</a:t>
            </a:r>
            <a:endParaRPr lang="en-GB" dirty="0"/>
          </a:p>
        </p:txBody>
      </p:sp>
    </p:spTree>
    <p:extLst>
      <p:ext uri="{BB962C8B-B14F-4D97-AF65-F5344CB8AC3E}">
        <p14:creationId xmlns:p14="http://schemas.microsoft.com/office/powerpoint/2010/main" val="3919458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31571"/>
          </a:xfrm>
        </p:spPr>
        <p:txBody>
          <a:bodyPr>
            <a:normAutofit fontScale="90000"/>
          </a:bodyPr>
          <a:lstStyle/>
          <a:p>
            <a:r>
              <a:rPr lang="el-GR" dirty="0" smtClean="0"/>
              <a:t>Ο Βόλγας</a:t>
            </a:r>
            <a:endParaRPr lang="en-GB" dirty="0"/>
          </a:p>
        </p:txBody>
      </p:sp>
      <p:sp>
        <p:nvSpPr>
          <p:cNvPr id="3" name="Content Placeholder 2"/>
          <p:cNvSpPr>
            <a:spLocks noGrp="1"/>
          </p:cNvSpPr>
          <p:nvPr>
            <p:ph idx="1"/>
          </p:nvPr>
        </p:nvSpPr>
        <p:spPr>
          <a:xfrm>
            <a:off x="192024" y="1207008"/>
            <a:ext cx="11777472" cy="5513832"/>
          </a:xfrm>
        </p:spPr>
        <p:txBody>
          <a:bodyPr/>
          <a:lstStyle/>
          <a:p>
            <a:pPr algn="just"/>
            <a:r>
              <a:rPr lang="el-GR" dirty="0" smtClean="0"/>
              <a:t>Ο Βόλγας είναι ένας ήρεμος ποταμός και με πλούσια νερά. Όλη η διαδρομή του βρίσκεται στη Ρωσία και στις όχθες του φιλοξενεί δεκάδες ρωσικές πόλεις. </a:t>
            </a:r>
          </a:p>
          <a:p>
            <a:pPr algn="just"/>
            <a:r>
              <a:rPr lang="el-GR" dirty="0" smtClean="0"/>
              <a:t>Φράγματα που έχουν κατασκευαστεί κατά μήκος της διαδρομής του επιτρέπουν την παραγωγή ηλεκτρικής ενέργειας, ενώ έχουν δημιουργηθεί και πολύ μεγάλες σε έκταση </a:t>
            </a:r>
            <a:r>
              <a:rPr lang="el-GR" b="1" dirty="0" smtClean="0"/>
              <a:t>τεχνητές λίμνες </a:t>
            </a:r>
            <a:r>
              <a:rPr lang="el-GR" dirty="0" smtClean="0"/>
              <a:t>(ταμιευτήρες), που χρησιμεύουν ως αποθήκες γλυκού νερού. Ενδεικτικά, </a:t>
            </a:r>
            <a:r>
              <a:rPr lang="el-GR" b="1" dirty="0" smtClean="0"/>
              <a:t>ο ταμιευτήρας </a:t>
            </a:r>
            <a:r>
              <a:rPr lang="el-GR" b="1" dirty="0" err="1" smtClean="0"/>
              <a:t>Ρίμπινσκ</a:t>
            </a:r>
            <a:r>
              <a:rPr lang="el-GR" b="1" dirty="0" smtClean="0"/>
              <a:t> </a:t>
            </a:r>
            <a:r>
              <a:rPr lang="el-GR" dirty="0" smtClean="0"/>
              <a:t>αποτελεί μία από τις μεγαλύτερες λίμνες της Ευρώπης.</a:t>
            </a:r>
          </a:p>
          <a:p>
            <a:pPr algn="just"/>
            <a:r>
              <a:rPr lang="el-GR" dirty="0" smtClean="0"/>
              <a:t>Ο Βόλγας αποτελεί σημαντική ποτάμια οδό, αφού συνδέει με ένα δίκτυο διωρύγων την </a:t>
            </a:r>
            <a:r>
              <a:rPr lang="el-GR" dirty="0" err="1" smtClean="0"/>
              <a:t>Αζοφική</a:t>
            </a:r>
            <a:r>
              <a:rPr lang="el-GR" dirty="0" smtClean="0"/>
              <a:t>, τη Λευκή, τη Βαλτική και τη Μαύρη θάλασσα (Διώρυγα Βόλγα-Βαλτικής, Διώρυγα Βόλγα-Ντον κ.ά.). Ωστόσο, για αρκετούς μήνες τον χρόνο παγώνει, δυσχεραίνοντας τις μεταφορές εκείνη την περίοδο.</a:t>
            </a:r>
            <a:endParaRPr lang="en-GB" dirty="0"/>
          </a:p>
        </p:txBody>
      </p:sp>
    </p:spTree>
    <p:extLst>
      <p:ext uri="{BB962C8B-B14F-4D97-AF65-F5344CB8AC3E}">
        <p14:creationId xmlns:p14="http://schemas.microsoft.com/office/powerpoint/2010/main" val="2875530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4723"/>
          </a:xfrm>
        </p:spPr>
        <p:txBody>
          <a:bodyPr/>
          <a:lstStyle/>
          <a:p>
            <a:r>
              <a:rPr lang="el-GR" dirty="0" smtClean="0"/>
              <a:t>Ο Δούναβης</a:t>
            </a:r>
            <a:endParaRPr lang="en-GB" dirty="0"/>
          </a:p>
        </p:txBody>
      </p:sp>
      <p:sp>
        <p:nvSpPr>
          <p:cNvPr id="3" name="Content Placeholder 2"/>
          <p:cNvSpPr>
            <a:spLocks noGrp="1"/>
          </p:cNvSpPr>
          <p:nvPr>
            <p:ph idx="1"/>
          </p:nvPr>
        </p:nvSpPr>
        <p:spPr>
          <a:xfrm>
            <a:off x="64008" y="1481328"/>
            <a:ext cx="11998452" cy="4672584"/>
          </a:xfrm>
        </p:spPr>
        <p:txBody>
          <a:bodyPr/>
          <a:lstStyle/>
          <a:p>
            <a:pPr algn="just"/>
            <a:r>
              <a:rPr lang="el-GR" dirty="0" smtClean="0"/>
              <a:t>Ο </a:t>
            </a:r>
            <a:r>
              <a:rPr lang="el-GR" b="1" dirty="0" smtClean="0"/>
              <a:t>Δούναβης</a:t>
            </a:r>
            <a:r>
              <a:rPr lang="el-GR" dirty="0" smtClean="0"/>
              <a:t> (αντίθετα από τον Βόλγα, που ρέει μόνο σε ένα κράτος) είναι το διεθνές ποτάμι της Ευρώπης, αφού διαρρέει εννιά χώρες και περνά από τέσσερις πρωτεύουσες. Η χρήση των νερών του ρυθμίζεται με διεθνείς συνθήκες. </a:t>
            </a:r>
            <a:endParaRPr lang="en-GB" dirty="0"/>
          </a:p>
        </p:txBody>
      </p:sp>
      <p:pic>
        <p:nvPicPr>
          <p:cNvPr id="4" name="Picture 3"/>
          <p:cNvPicPr>
            <a:picLocks noChangeAspect="1"/>
          </p:cNvPicPr>
          <p:nvPr/>
        </p:nvPicPr>
        <p:blipFill rotWithShape="1">
          <a:blip r:embed="rId2"/>
          <a:srcRect r="35067"/>
          <a:stretch/>
        </p:blipFill>
        <p:spPr>
          <a:xfrm>
            <a:off x="838200" y="3490340"/>
            <a:ext cx="9563182" cy="1493140"/>
          </a:xfrm>
          <a:prstGeom prst="rect">
            <a:avLst/>
          </a:prstGeom>
        </p:spPr>
      </p:pic>
    </p:spTree>
    <p:extLst>
      <p:ext uri="{BB962C8B-B14F-4D97-AF65-F5344CB8AC3E}">
        <p14:creationId xmlns:p14="http://schemas.microsoft.com/office/powerpoint/2010/main" val="429726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4723"/>
          </a:xfrm>
        </p:spPr>
        <p:txBody>
          <a:bodyPr/>
          <a:lstStyle/>
          <a:p>
            <a:r>
              <a:rPr lang="el-GR" dirty="0" smtClean="0"/>
              <a:t>Ο Δούναβης</a:t>
            </a:r>
            <a:endParaRPr lang="en-GB" dirty="0"/>
          </a:p>
        </p:txBody>
      </p:sp>
      <p:sp>
        <p:nvSpPr>
          <p:cNvPr id="3" name="Content Placeholder 2"/>
          <p:cNvSpPr>
            <a:spLocks noGrp="1"/>
          </p:cNvSpPr>
          <p:nvPr>
            <p:ph idx="1"/>
          </p:nvPr>
        </p:nvSpPr>
        <p:spPr>
          <a:xfrm>
            <a:off x="96774" y="1572768"/>
            <a:ext cx="11998452" cy="4992624"/>
          </a:xfrm>
        </p:spPr>
        <p:txBody>
          <a:bodyPr>
            <a:normAutofit/>
          </a:bodyPr>
          <a:lstStyle/>
          <a:p>
            <a:pPr algn="just"/>
            <a:r>
              <a:rPr lang="el-GR" dirty="0" smtClean="0"/>
              <a:t>Ο Δούναβης πηγάζει από τον Μέλανα Δρυμό στη Γερμανία και εκβάλλει στη Μαύρη θάλασσα. Με ένα σύστημα διωρύγων ενώνεται με τον </a:t>
            </a:r>
            <a:r>
              <a:rPr lang="el-GR" b="1" dirty="0" smtClean="0"/>
              <a:t>Ρήνο</a:t>
            </a:r>
            <a:r>
              <a:rPr lang="el-GR" dirty="0" smtClean="0"/>
              <a:t> (Διώρυγα </a:t>
            </a:r>
            <a:r>
              <a:rPr lang="el-GR" dirty="0" err="1" smtClean="0"/>
              <a:t>Μάιν</a:t>
            </a:r>
            <a:r>
              <a:rPr lang="el-GR" dirty="0" smtClean="0"/>
              <a:t>-Δούναβη), καθώς και με τους ποταμούς</a:t>
            </a:r>
            <a:r>
              <a:rPr lang="el-GR" b="1" dirty="0" smtClean="0"/>
              <a:t> Έλβα</a:t>
            </a:r>
            <a:r>
              <a:rPr lang="el-GR" dirty="0" smtClean="0"/>
              <a:t> (Διώρυγα Δούναβη-</a:t>
            </a:r>
            <a:r>
              <a:rPr lang="el-GR" dirty="0" err="1" smtClean="0"/>
              <a:t>Μολδάβα</a:t>
            </a:r>
            <a:r>
              <a:rPr lang="el-GR" dirty="0" smtClean="0"/>
              <a:t>) και </a:t>
            </a:r>
            <a:r>
              <a:rPr lang="el-GR" b="1" dirty="0" err="1" smtClean="0"/>
              <a:t>Όντερ</a:t>
            </a:r>
            <a:r>
              <a:rPr lang="el-GR" dirty="0" smtClean="0"/>
              <a:t>. </a:t>
            </a:r>
          </a:p>
          <a:p>
            <a:pPr algn="just"/>
            <a:r>
              <a:rPr lang="el-GR" dirty="0" smtClean="0"/>
              <a:t>Έτσι, συνδέει τη Μαύρη θάλασσα με τον Ατλαντικό Ωκεανό, τη Βόρεια και τη Βαλτική θάλασσα.</a:t>
            </a:r>
          </a:p>
          <a:p>
            <a:pPr algn="just"/>
            <a:r>
              <a:rPr lang="el-GR" dirty="0" smtClean="0"/>
              <a:t>Εκτός από τον Δούναβη, αρκετά ακόμα ευρωπαϊκά ποτάμια, αλλά και λίμνες, μοιράζονται μεταξύ δύο ή περισσότερων κρατών, αποτελώντας πολλές φορές τμήμα των συνόρων τους.</a:t>
            </a:r>
          </a:p>
          <a:p>
            <a:pPr algn="just"/>
            <a:endParaRPr lang="el-GR" dirty="0"/>
          </a:p>
          <a:p>
            <a:pPr algn="just"/>
            <a:r>
              <a:rPr lang="en-GB" dirty="0" smtClean="0">
                <a:hlinkClick r:id="rId2"/>
              </a:rPr>
              <a:t>https://prezi.com/view/nx2WKPdIR4SCb1JItjQ7/</a:t>
            </a:r>
            <a:endParaRPr lang="el-GR" dirty="0" smtClean="0"/>
          </a:p>
          <a:p>
            <a:pPr algn="just"/>
            <a:endParaRPr lang="en-GB" dirty="0"/>
          </a:p>
        </p:txBody>
      </p:sp>
    </p:spTree>
    <p:extLst>
      <p:ext uri="{BB962C8B-B14F-4D97-AF65-F5344CB8AC3E}">
        <p14:creationId xmlns:p14="http://schemas.microsoft.com/office/powerpoint/2010/main" val="3217418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4723"/>
          </a:xfrm>
        </p:spPr>
        <p:txBody>
          <a:bodyPr>
            <a:normAutofit fontScale="90000"/>
          </a:bodyPr>
          <a:lstStyle/>
          <a:p>
            <a:r>
              <a:rPr lang="el-GR" dirty="0" smtClean="0"/>
              <a:t>Επιπτώσεις από την ανθρώπινη δραστηριότητα</a:t>
            </a:r>
            <a:endParaRPr lang="en-GB" dirty="0"/>
          </a:p>
        </p:txBody>
      </p:sp>
      <p:sp>
        <p:nvSpPr>
          <p:cNvPr id="3" name="Content Placeholder 2"/>
          <p:cNvSpPr>
            <a:spLocks noGrp="1"/>
          </p:cNvSpPr>
          <p:nvPr>
            <p:ph idx="1"/>
          </p:nvPr>
        </p:nvSpPr>
        <p:spPr>
          <a:xfrm>
            <a:off x="96774" y="1572768"/>
            <a:ext cx="11998452" cy="4992624"/>
          </a:xfrm>
        </p:spPr>
        <p:txBody>
          <a:bodyPr>
            <a:normAutofit lnSpcReduction="10000"/>
          </a:bodyPr>
          <a:lstStyle/>
          <a:p>
            <a:pPr algn="just"/>
            <a:r>
              <a:rPr lang="el-GR" dirty="0" smtClean="0"/>
              <a:t>Η εντατική χρήση των ευρωπαϊκών ποταμών και λιμνών, καθώς και η μεγάλη συγκέντρωση πληθυσμού κοντά τους έχει βέβαια και επιπτώσεις. Τα ποτάμια της Ευρώπης υπήρξαν για μεγάλο χρονικό διάστημα ο χώρος απόρριψης οικιακών και βιομηχανικών αποβλήτων. </a:t>
            </a:r>
          </a:p>
          <a:p>
            <a:pPr algn="just"/>
            <a:endParaRPr lang="el-GR" dirty="0" smtClean="0"/>
          </a:p>
          <a:p>
            <a:pPr algn="just"/>
            <a:r>
              <a:rPr lang="el-GR" dirty="0" smtClean="0"/>
              <a:t>Η κατάσταση στις περισσότερες χώρες έχει βελτιωθεί τα τελευταία χρόνια, αφού εφαρμόστηκε πιο αυστηρή περιβαλλοντική νομοθεσία, με χαρακτηριστικό παράδειγμα τον ποταμό Ρήνο, στον οποίο επανεμφανίστηκαν είδη ψαριών που είχαν εκλείψει.</a:t>
            </a:r>
          </a:p>
          <a:p>
            <a:pPr algn="just"/>
            <a:endParaRPr lang="el-GR" dirty="0" smtClean="0"/>
          </a:p>
          <a:p>
            <a:pPr algn="just"/>
            <a:r>
              <a:rPr lang="el-GR" dirty="0" smtClean="0"/>
              <a:t>Πάντως, ακόμα και σήμερα δεκάδες μεγάλα ποτάμια της Ευρώπης είναι ρυπασμένα, ανάμεσα στα οποία ο Βόλγας και ο Δούναβης.</a:t>
            </a:r>
            <a:endParaRPr lang="en-GB" dirty="0"/>
          </a:p>
        </p:txBody>
      </p:sp>
    </p:spTree>
    <p:extLst>
      <p:ext uri="{BB962C8B-B14F-4D97-AF65-F5344CB8AC3E}">
        <p14:creationId xmlns:p14="http://schemas.microsoft.com/office/powerpoint/2010/main" val="3747046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Για το σπίτι </a:t>
            </a:r>
            <a:endParaRPr lang="en-GB" dirty="0"/>
          </a:p>
        </p:txBody>
      </p:sp>
      <p:sp>
        <p:nvSpPr>
          <p:cNvPr id="3" name="Content Placeholder 2"/>
          <p:cNvSpPr>
            <a:spLocks noGrp="1"/>
          </p:cNvSpPr>
          <p:nvPr>
            <p:ph idx="1"/>
          </p:nvPr>
        </p:nvSpPr>
        <p:spPr/>
        <p:txBody>
          <a:bodyPr/>
          <a:lstStyle/>
          <a:p>
            <a:r>
              <a:rPr lang="el-GR" dirty="0" smtClean="0"/>
              <a:t>Ασκήσεις </a:t>
            </a:r>
            <a:r>
              <a:rPr lang="el-GR" smtClean="0"/>
              <a:t>1,2 σελίδα 76</a:t>
            </a:r>
            <a:endParaRPr lang="en-GB"/>
          </a:p>
        </p:txBody>
      </p:sp>
    </p:spTree>
    <p:extLst>
      <p:ext uri="{BB962C8B-B14F-4D97-AF65-F5344CB8AC3E}">
        <p14:creationId xmlns:p14="http://schemas.microsoft.com/office/powerpoint/2010/main" val="11076978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534</Words>
  <Application>Microsoft Office PowerPoint</Application>
  <PresentationFormat>Widescreen</PresentationFormat>
  <Paragraphs>39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Μάθημα 22 Τα ποτάμια και οι λίμνες στη ζωή των Ευρωπαίων</vt:lpstr>
      <vt:lpstr>Τα ποτάμια και οι λίμνες της Ευρώπης</vt:lpstr>
      <vt:lpstr>PowerPoint Presentation</vt:lpstr>
      <vt:lpstr>Ο Βόλγας</vt:lpstr>
      <vt:lpstr>Ο Δούναβης</vt:lpstr>
      <vt:lpstr>Ο Δούναβης</vt:lpstr>
      <vt:lpstr>Επιπτώσεις από την ανθρώπινη δραστηριότητα</vt:lpstr>
      <vt:lpstr>Για το σπίτι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Μάθημα 22 Τα ποτάμια και οι λίμνες στη ζωή των Ευρωπαίων</dc:title>
  <dc:creator>Maria Riga</dc:creator>
  <cp:lastModifiedBy>Maria Riga</cp:lastModifiedBy>
  <cp:revision>6</cp:revision>
  <dcterms:created xsi:type="dcterms:W3CDTF">2026-02-26T11:30:42Z</dcterms:created>
  <dcterms:modified xsi:type="dcterms:W3CDTF">2026-02-26T11:47:14Z</dcterms:modified>
</cp:coreProperties>
</file>