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710"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CB8ADB3-A986-441D-998F-649E1B85DAF8}"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390143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8ADB3-A986-441D-998F-649E1B85DAF8}"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1416001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8ADB3-A986-441D-998F-649E1B85DAF8}"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209991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8ADB3-A986-441D-998F-649E1B85DAF8}"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103704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B8ADB3-A986-441D-998F-649E1B85DAF8}"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1183915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CB8ADB3-A986-441D-998F-649E1B85DAF8}"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3447602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CB8ADB3-A986-441D-998F-649E1B85DAF8}" type="datetimeFigureOut">
              <a:rPr lang="en-GB" smtClean="0"/>
              <a:t>02/03/2026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856476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B8ADB3-A986-441D-998F-649E1B85DAF8}" type="datetimeFigureOut">
              <a:rPr lang="en-GB" smtClean="0"/>
              <a:t>02/03/2026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3284224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8ADB3-A986-441D-998F-649E1B85DAF8}" type="datetimeFigureOut">
              <a:rPr lang="en-GB" smtClean="0"/>
              <a:t>02/03/2026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26451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B8ADB3-A986-441D-998F-649E1B85DAF8}"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3319294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B8ADB3-A986-441D-998F-649E1B85DAF8}"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9C35F-C878-4483-ADBD-1D4AD0108EA1}" type="slidenum">
              <a:rPr lang="en-GB" smtClean="0"/>
              <a:t>‹#›</a:t>
            </a:fld>
            <a:endParaRPr lang="en-GB"/>
          </a:p>
        </p:txBody>
      </p:sp>
    </p:spTree>
    <p:extLst>
      <p:ext uri="{BB962C8B-B14F-4D97-AF65-F5344CB8AC3E}">
        <p14:creationId xmlns:p14="http://schemas.microsoft.com/office/powerpoint/2010/main" val="94159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8ADB3-A986-441D-998F-649E1B85DAF8}" type="datetimeFigureOut">
              <a:rPr lang="en-GB" smtClean="0"/>
              <a:t>02/03/2026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9C35F-C878-4483-ADBD-1D4AD0108EA1}" type="slidenum">
              <a:rPr lang="en-GB" smtClean="0"/>
              <a:t>‹#›</a:t>
            </a:fld>
            <a:endParaRPr lang="en-GB"/>
          </a:p>
        </p:txBody>
      </p:sp>
    </p:spTree>
    <p:extLst>
      <p:ext uri="{BB962C8B-B14F-4D97-AF65-F5344CB8AC3E}">
        <p14:creationId xmlns:p14="http://schemas.microsoft.com/office/powerpoint/2010/main" val="306276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hotodentro.edu.gr/v/item/ds/8521/1092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l-GR" dirty="0" smtClean="0"/>
              <a:t>Μάθημα 23</a:t>
            </a:r>
            <a:br>
              <a:rPr lang="el-GR" dirty="0" smtClean="0"/>
            </a:br>
            <a:r>
              <a:rPr lang="el-GR" dirty="0" smtClean="0"/>
              <a:t>«Τα ποτάμια και οι λίμνες της Ελλάδας»</a:t>
            </a:r>
            <a:endParaRPr lang="en-GB" dirty="0"/>
          </a:p>
        </p:txBody>
      </p:sp>
      <p:sp>
        <p:nvSpPr>
          <p:cNvPr id="3" name="Subtitle 2"/>
          <p:cNvSpPr>
            <a:spLocks noGrp="1"/>
          </p:cNvSpPr>
          <p:nvPr>
            <p:ph type="subTitle" idx="1"/>
          </p:nvPr>
        </p:nvSpPr>
        <p:spPr/>
        <p:txBody>
          <a:bodyPr/>
          <a:lstStyle/>
          <a:p>
            <a:r>
              <a:rPr lang="el-GR" dirty="0" smtClean="0"/>
              <a:t>Γεωλογία – Γεωγραφία Β’ Γυμνασίου</a:t>
            </a:r>
            <a:endParaRPr lang="en-GB" dirty="0"/>
          </a:p>
        </p:txBody>
      </p:sp>
    </p:spTree>
    <p:extLst>
      <p:ext uri="{BB962C8B-B14F-4D97-AF65-F5344CB8AC3E}">
        <p14:creationId xmlns:p14="http://schemas.microsoft.com/office/powerpoint/2010/main" val="1900061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39725"/>
          </a:xfrm>
        </p:spPr>
        <p:txBody>
          <a:bodyPr>
            <a:normAutofit fontScale="90000"/>
          </a:bodyPr>
          <a:lstStyle/>
          <a:p>
            <a:r>
              <a:rPr lang="el-GR" dirty="0" smtClean="0"/>
              <a:t>Μείωση στάθμης νερού λιμνών</a:t>
            </a:r>
            <a:endParaRPr lang="en-GB" dirty="0"/>
          </a:p>
        </p:txBody>
      </p:sp>
      <p:sp>
        <p:nvSpPr>
          <p:cNvPr id="3" name="Content Placeholder 2"/>
          <p:cNvSpPr>
            <a:spLocks noGrp="1"/>
          </p:cNvSpPr>
          <p:nvPr>
            <p:ph idx="1"/>
          </p:nvPr>
        </p:nvSpPr>
        <p:spPr>
          <a:xfrm>
            <a:off x="276225" y="1076325"/>
            <a:ext cx="11353799" cy="5334000"/>
          </a:xfrm>
        </p:spPr>
        <p:txBody>
          <a:bodyPr>
            <a:normAutofit/>
          </a:bodyPr>
          <a:lstStyle/>
          <a:p>
            <a:pPr algn="just"/>
            <a:r>
              <a:rPr lang="el-GR" dirty="0" smtClean="0"/>
              <a:t>Και στις λίμνες, όπως και στα ποτάμια, παρατηρείται έλλειψη νερού - η στάθμη πολλών από αυτές παρουσιάζει συνεχή πτώση τα τελευταία χρόνια (Βεγορίτιδα, Κορώνεια, Δοϊράνη κ.ά.).</a:t>
            </a:r>
          </a:p>
          <a:p>
            <a:pPr algn="just"/>
            <a:r>
              <a:rPr lang="el-GR" b="1" dirty="0" smtClean="0"/>
              <a:t>Οι σπουδαιότεροι λόγοι:</a:t>
            </a:r>
          </a:p>
          <a:p>
            <a:pPr marL="0" lvl="0" indent="0" algn="just">
              <a:buNone/>
            </a:pPr>
            <a:r>
              <a:rPr lang="el-GR" dirty="0" smtClean="0"/>
              <a:t>Α. </a:t>
            </a:r>
            <a:r>
              <a:rPr lang="en-US" altLang="en-US" dirty="0"/>
              <a:t>η </a:t>
            </a:r>
            <a:r>
              <a:rPr lang="en-US" altLang="en-US" dirty="0" err="1"/>
              <a:t>εντ</a:t>
            </a:r>
            <a:r>
              <a:rPr lang="en-US" altLang="en-US" dirty="0"/>
              <a:t>ατική άντλησή του για άρδευση καλλιεργειών </a:t>
            </a:r>
            <a:endParaRPr lang="el-GR" altLang="en-US" dirty="0" smtClean="0"/>
          </a:p>
          <a:p>
            <a:pPr marL="0" lvl="0" indent="0" algn="just">
              <a:buNone/>
            </a:pPr>
            <a:r>
              <a:rPr lang="el-GR" altLang="en-US" dirty="0" smtClean="0"/>
              <a:t>Β. </a:t>
            </a:r>
            <a:r>
              <a:rPr lang="en-US" altLang="en-US" dirty="0" smtClean="0"/>
              <a:t>η </a:t>
            </a:r>
            <a:r>
              <a:rPr lang="en-US" altLang="en-US" dirty="0"/>
              <a:t>μείωση </a:t>
            </a:r>
            <a:r>
              <a:rPr lang="en-US" altLang="en-US" dirty="0" err="1"/>
              <a:t>των</a:t>
            </a:r>
            <a:r>
              <a:rPr lang="en-US" altLang="en-US" dirty="0"/>
              <a:t> </a:t>
            </a:r>
            <a:r>
              <a:rPr lang="en-US" altLang="en-US" dirty="0" smtClean="0"/>
              <a:t>β</a:t>
            </a:r>
            <a:r>
              <a:rPr lang="en-US" altLang="en-US" dirty="0" err="1" smtClean="0"/>
              <a:t>ροχο</a:t>
            </a:r>
            <a:r>
              <a:rPr lang="en-US" altLang="en-US" dirty="0" smtClean="0"/>
              <a:t>πτώσεων</a:t>
            </a:r>
            <a:endParaRPr lang="el-GR" altLang="en-US" dirty="0" smtClean="0"/>
          </a:p>
          <a:p>
            <a:pPr marL="0" lvl="0" indent="0" algn="just">
              <a:buNone/>
            </a:pPr>
            <a:r>
              <a:rPr lang="el-GR" altLang="en-US" dirty="0" smtClean="0"/>
              <a:t>Γ. </a:t>
            </a:r>
            <a:r>
              <a:rPr lang="en-US" altLang="en-US" dirty="0" smtClean="0"/>
              <a:t>η </a:t>
            </a:r>
            <a:r>
              <a:rPr lang="en-US" altLang="en-US" dirty="0" err="1"/>
              <a:t>διά</a:t>
            </a:r>
            <a:r>
              <a:rPr lang="en-US" altLang="en-US" dirty="0"/>
              <a:t>βρωση και </a:t>
            </a:r>
            <a:endParaRPr lang="el-GR" altLang="en-US" dirty="0" smtClean="0"/>
          </a:p>
          <a:p>
            <a:pPr marL="0" lvl="0" indent="0" algn="just">
              <a:buNone/>
            </a:pPr>
            <a:r>
              <a:rPr lang="el-GR" altLang="en-US" dirty="0" smtClean="0"/>
              <a:t>Δ. </a:t>
            </a:r>
            <a:r>
              <a:rPr lang="en-US" altLang="en-US" dirty="0" smtClean="0"/>
              <a:t>η </a:t>
            </a:r>
            <a:r>
              <a:rPr lang="en-US" altLang="en-US" dirty="0"/>
              <a:t>απόθεση των φερτών υλικών στις τεχνητές λίμνες μειώνουν τη διάρκεια της ζωής τους, αφού ελαττώνουν σταθερά το βάθος τους, δηλαδή τη χωρητικότητά τους </a:t>
            </a:r>
            <a:r>
              <a:rPr lang="en-US" altLang="en-US" dirty="0" smtClean="0"/>
              <a:t>σε</a:t>
            </a:r>
            <a:r>
              <a:rPr lang="el-GR" altLang="en-US" dirty="0" smtClean="0"/>
              <a:t> νερό.</a:t>
            </a:r>
            <a:r>
              <a:rPr lang="en-US" altLang="en-US" dirty="0" smtClean="0">
                <a:hlinkClick r:id="rId2" tooltip="Λίμνες που χάθηκαν"/>
              </a:rPr>
              <a:t>  </a:t>
            </a:r>
            <a:r>
              <a:rPr kumimoji="0" lang="en-US" altLang="en-US" b="0" i="0" u="none" strike="noStrike" cap="none" normalizeH="0" baseline="0" dirty="0" smtClean="0">
                <a:ln>
                  <a:noFill/>
                </a:ln>
                <a:solidFill>
                  <a:schemeClr val="tx1"/>
                </a:solidFill>
                <a:effectLst/>
              </a:rPr>
              <a:t> </a:t>
            </a:r>
            <a:endParaRPr lang="en-US" altLang="en-US" dirty="0"/>
          </a:p>
          <a:p>
            <a:pPr marL="0" indent="0" algn="just">
              <a:buNone/>
            </a:pPr>
            <a:endParaRPr lang="en-GB" dirty="0"/>
          </a:p>
        </p:txBody>
      </p:sp>
    </p:spTree>
    <p:extLst>
      <p:ext uri="{BB962C8B-B14F-4D97-AF65-F5344CB8AC3E}">
        <p14:creationId xmlns:p14="http://schemas.microsoft.com/office/powerpoint/2010/main" val="631949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Για το σπίτι</a:t>
            </a:r>
            <a:endParaRPr lang="en-GB" dirty="0"/>
          </a:p>
        </p:txBody>
      </p:sp>
      <p:sp>
        <p:nvSpPr>
          <p:cNvPr id="3" name="Content Placeholder 2"/>
          <p:cNvSpPr>
            <a:spLocks noGrp="1"/>
          </p:cNvSpPr>
          <p:nvPr>
            <p:ph idx="1"/>
          </p:nvPr>
        </p:nvSpPr>
        <p:spPr/>
        <p:txBody>
          <a:bodyPr/>
          <a:lstStyle/>
          <a:p>
            <a:r>
              <a:rPr lang="el-GR" dirty="0" smtClean="0"/>
              <a:t>Ασκήσεις σχολικού βιβλίου 1,2 </a:t>
            </a:r>
            <a:r>
              <a:rPr lang="el-GR" dirty="0" err="1" smtClean="0"/>
              <a:t>σελ</a:t>
            </a:r>
            <a:r>
              <a:rPr lang="el-GR" dirty="0" smtClean="0"/>
              <a:t> 79</a:t>
            </a:r>
          </a:p>
          <a:p>
            <a:r>
              <a:rPr lang="el-GR" dirty="0" smtClean="0"/>
              <a:t>Τετράδιο εργασιών Μάθημα 23, σελίδα 31 </a:t>
            </a:r>
            <a:r>
              <a:rPr lang="el-GR" b="1" dirty="0" smtClean="0"/>
              <a:t>ΕΚΤΟΣ</a:t>
            </a:r>
            <a:r>
              <a:rPr lang="el-GR" dirty="0" smtClean="0"/>
              <a:t> το ερώτημα 3</a:t>
            </a:r>
            <a:endParaRPr lang="en-GB" dirty="0"/>
          </a:p>
        </p:txBody>
      </p:sp>
    </p:spTree>
    <p:extLst>
      <p:ext uri="{BB962C8B-B14F-4D97-AF65-F5344CB8AC3E}">
        <p14:creationId xmlns:p14="http://schemas.microsoft.com/office/powerpoint/2010/main" val="1823294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Στόχοι Μαθήματος</a:t>
            </a:r>
            <a:endParaRPr lang="en-GB" dirty="0"/>
          </a:p>
        </p:txBody>
      </p:sp>
      <p:sp>
        <p:nvSpPr>
          <p:cNvPr id="4" name="Rectangle 1"/>
          <p:cNvSpPr>
            <a:spLocks noGrp="1" noChangeArrowheads="1"/>
          </p:cNvSpPr>
          <p:nvPr>
            <p:ph idx="1"/>
          </p:nvPr>
        </p:nvSpPr>
        <p:spPr bwMode="auto">
          <a:xfrm>
            <a:off x="390144" y="2192109"/>
            <a:ext cx="10881049"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err="1" smtClean="0">
                <a:ln>
                  <a:noFill/>
                </a:ln>
                <a:solidFill>
                  <a:schemeClr val="tx1"/>
                </a:solidFill>
                <a:effectLst/>
              </a:rPr>
              <a:t>Ποιά</a:t>
            </a:r>
            <a:r>
              <a:rPr kumimoji="0" lang="en-US" altLang="en-US" b="0" i="0" u="none" strike="noStrike" cap="none" normalizeH="0" baseline="0" dirty="0" smtClean="0">
                <a:ln>
                  <a:noFill/>
                </a:ln>
                <a:solidFill>
                  <a:schemeClr val="tx1"/>
                </a:solidFill>
                <a:effectLst/>
              </a:rPr>
              <a:t> </a:t>
            </a:r>
            <a:r>
              <a:rPr kumimoji="0" lang="en-US" altLang="en-US" b="0" i="0" u="none" strike="noStrike" cap="none" normalizeH="0" baseline="0" dirty="0" err="1" smtClean="0">
                <a:ln>
                  <a:noFill/>
                </a:ln>
                <a:solidFill>
                  <a:schemeClr val="tx1"/>
                </a:solidFill>
                <a:effectLst/>
              </a:rPr>
              <a:t>είν</a:t>
            </a:r>
            <a:r>
              <a:rPr kumimoji="0" lang="en-US" altLang="en-US" b="0" i="0" u="none" strike="noStrike" cap="none" normalizeH="0" baseline="0" dirty="0" smtClean="0">
                <a:ln>
                  <a:noFill/>
                </a:ln>
                <a:solidFill>
                  <a:schemeClr val="tx1"/>
                </a:solidFill>
                <a:effectLst/>
              </a:rPr>
              <a:t>αι τα σημαντικά ποτάμια και ποιές οι σημαντικές λίμνες της Ελλάδας.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err="1" smtClean="0">
                <a:ln>
                  <a:noFill/>
                </a:ln>
                <a:solidFill>
                  <a:schemeClr val="tx1"/>
                </a:solidFill>
                <a:effectLst/>
              </a:rPr>
              <a:t>Ποιά</a:t>
            </a:r>
            <a:r>
              <a:rPr kumimoji="0" lang="en-US" altLang="en-US" b="0" i="0" u="none" strike="noStrike" cap="none" normalizeH="0" baseline="0" dirty="0" smtClean="0">
                <a:ln>
                  <a:noFill/>
                </a:ln>
                <a:solidFill>
                  <a:schemeClr val="tx1"/>
                </a:solidFill>
                <a:effectLst/>
              </a:rPr>
              <a:t> </a:t>
            </a:r>
            <a:r>
              <a:rPr kumimoji="0" lang="en-US" altLang="en-US" b="0" i="0" u="none" strike="noStrike" cap="none" normalizeH="0" baseline="0" dirty="0" err="1" smtClean="0">
                <a:ln>
                  <a:noFill/>
                </a:ln>
                <a:solidFill>
                  <a:schemeClr val="tx1"/>
                </a:solidFill>
                <a:effectLst/>
              </a:rPr>
              <a:t>είν</a:t>
            </a:r>
            <a:r>
              <a:rPr kumimoji="0" lang="en-US" altLang="en-US" b="0" i="0" u="none" strike="noStrike" cap="none" normalizeH="0" baseline="0" dirty="0" smtClean="0">
                <a:ln>
                  <a:noFill/>
                </a:ln>
                <a:solidFill>
                  <a:schemeClr val="tx1"/>
                </a:solidFill>
                <a:effectLst/>
              </a:rPr>
              <a:t>αι τα χαρακτηριστικά των ελληνικών ποταμών.</a:t>
            </a:r>
            <a:endParaRPr lang="el-GR" altLang="en-US" dirty="0"/>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err="1" smtClean="0">
                <a:ln>
                  <a:noFill/>
                </a:ln>
                <a:solidFill>
                  <a:schemeClr val="tx1"/>
                </a:solidFill>
                <a:effectLst/>
              </a:rPr>
              <a:t>Πώς</a:t>
            </a:r>
            <a:r>
              <a:rPr kumimoji="0" lang="en-US" altLang="en-US" b="0" i="0" u="none" strike="noStrike" cap="none" normalizeH="0" baseline="0" dirty="0" smtClean="0">
                <a:ln>
                  <a:noFill/>
                </a:ln>
                <a:solidFill>
                  <a:schemeClr val="tx1"/>
                </a:solidFill>
                <a:effectLst/>
              </a:rPr>
              <a:t> α</a:t>
            </a:r>
            <a:r>
              <a:rPr kumimoji="0" lang="en-US" altLang="en-US" b="0" i="0" u="none" strike="noStrike" cap="none" normalizeH="0" baseline="0" dirty="0" err="1" smtClean="0">
                <a:ln>
                  <a:noFill/>
                </a:ln>
                <a:solidFill>
                  <a:schemeClr val="tx1"/>
                </a:solidFill>
                <a:effectLst/>
              </a:rPr>
              <a:t>ξιο</a:t>
            </a:r>
            <a:r>
              <a:rPr kumimoji="0" lang="en-US" altLang="en-US" b="0" i="0" u="none" strike="noStrike" cap="none" normalizeH="0" baseline="0" dirty="0" smtClean="0">
                <a:ln>
                  <a:noFill/>
                </a:ln>
                <a:solidFill>
                  <a:schemeClr val="tx1"/>
                </a:solidFill>
                <a:effectLst/>
              </a:rPr>
              <a:t>ποιούνται τα ποτάμια και οι λίμνες της Ευρώπης από τους κατοίκους της πατρίδας μας. </a:t>
            </a:r>
          </a:p>
        </p:txBody>
      </p:sp>
    </p:spTree>
    <p:extLst>
      <p:ext uri="{BB962C8B-B14F-4D97-AF65-F5344CB8AC3E}">
        <p14:creationId xmlns:p14="http://schemas.microsoft.com/office/powerpoint/2010/main" val="1186534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36525"/>
            <a:ext cx="10515600" cy="512699"/>
          </a:xfrm>
        </p:spPr>
        <p:txBody>
          <a:bodyPr>
            <a:normAutofit fontScale="90000"/>
          </a:bodyPr>
          <a:lstStyle/>
          <a:p>
            <a:r>
              <a:rPr lang="el-GR" dirty="0" smtClean="0"/>
              <a:t>Τα βουνά και οι λίμνες της Ελλάδας</a:t>
            </a:r>
            <a:endParaRPr lang="en-GB" dirty="0"/>
          </a:p>
        </p:txBody>
      </p:sp>
      <p:sp>
        <p:nvSpPr>
          <p:cNvPr id="3" name="Content Placeholder 2"/>
          <p:cNvSpPr>
            <a:spLocks noGrp="1"/>
          </p:cNvSpPr>
          <p:nvPr>
            <p:ph idx="1"/>
          </p:nvPr>
        </p:nvSpPr>
        <p:spPr>
          <a:xfrm>
            <a:off x="0" y="1441577"/>
            <a:ext cx="6748272" cy="4351338"/>
          </a:xfrm>
        </p:spPr>
        <p:txBody>
          <a:bodyPr/>
          <a:lstStyle/>
          <a:p>
            <a:r>
              <a:rPr lang="el-GR" dirty="0" smtClean="0"/>
              <a:t>Ελλάδα:</a:t>
            </a:r>
          </a:p>
          <a:p>
            <a:pPr>
              <a:buFont typeface="Wingdings" panose="05000000000000000000" pitchFamily="2" charset="2"/>
              <a:buChar char="Ø"/>
            </a:pPr>
            <a:r>
              <a:rPr lang="el-GR" dirty="0" smtClean="0"/>
              <a:t>Χώρα ορεινή και μικρή σε έκταση</a:t>
            </a:r>
          </a:p>
          <a:p>
            <a:pPr>
              <a:buFont typeface="Wingdings" panose="05000000000000000000" pitchFamily="2" charset="2"/>
              <a:buChar char="Ø"/>
            </a:pPr>
            <a:r>
              <a:rPr lang="el-GR" dirty="0" smtClean="0"/>
              <a:t>Ηπειρωτικός κορμός: Κυριαρχεί η οροσειρά της Πίνδου.</a:t>
            </a:r>
          </a:p>
          <a:p>
            <a:pPr algn="just"/>
            <a:r>
              <a:rPr lang="el-GR" dirty="0" smtClean="0"/>
              <a:t>Στη δυτική πλευρά της Ελλάδας και στην Πίνδο οι </a:t>
            </a:r>
            <a:r>
              <a:rPr lang="el-GR" b="1" dirty="0" smtClean="0"/>
              <a:t>βροχοπτώσεις</a:t>
            </a:r>
            <a:r>
              <a:rPr lang="el-GR" dirty="0" smtClean="0"/>
              <a:t> είναι </a:t>
            </a:r>
            <a:r>
              <a:rPr lang="el-GR" b="1" dirty="0" smtClean="0"/>
              <a:t>αρκετές</a:t>
            </a:r>
            <a:r>
              <a:rPr lang="el-GR" dirty="0" smtClean="0"/>
              <a:t> και για αυτό πολλά ποτάμια, μεταξύ αυτών και τα μεγαλύτερα της χώρας μας, έχουν τις πηγές τους σ' αυτή την περιοχή. </a:t>
            </a:r>
            <a:endParaRPr lang="en-GB" dirty="0"/>
          </a:p>
        </p:txBody>
      </p:sp>
      <p:pic>
        <p:nvPicPr>
          <p:cNvPr id="4" name="Picture 6" descr="img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673" y="671349"/>
            <a:ext cx="4529328" cy="6186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485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36525"/>
            <a:ext cx="10515600" cy="512699"/>
          </a:xfrm>
        </p:spPr>
        <p:txBody>
          <a:bodyPr>
            <a:normAutofit fontScale="90000"/>
          </a:bodyPr>
          <a:lstStyle/>
          <a:p>
            <a:r>
              <a:rPr lang="el-GR" dirty="0" smtClean="0"/>
              <a:t>Χαρακτηριστικά των ποταμών της Ελλάδας</a:t>
            </a:r>
            <a:endParaRPr lang="en-GB" dirty="0"/>
          </a:p>
        </p:txBody>
      </p:sp>
      <p:sp>
        <p:nvSpPr>
          <p:cNvPr id="6" name="Rectangle 2"/>
          <p:cNvSpPr>
            <a:spLocks noGrp="1" noChangeArrowheads="1"/>
          </p:cNvSpPr>
          <p:nvPr>
            <p:ph idx="1"/>
          </p:nvPr>
        </p:nvSpPr>
        <p:spPr bwMode="auto">
          <a:xfrm>
            <a:off x="504914" y="662470"/>
            <a:ext cx="10905229"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smtClean="0">
                <a:ln>
                  <a:noFill/>
                </a:ln>
                <a:solidFill>
                  <a:schemeClr val="tx1"/>
                </a:solidFill>
                <a:effectLst/>
              </a:rPr>
              <a:t>Έχουν</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μικρό</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μήκος</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εξ</a:t>
            </a:r>
            <a:r>
              <a:rPr kumimoji="0" lang="en-US" altLang="en-US" sz="1800" b="0" i="0" u="none" strike="noStrike" cap="none" normalizeH="0" baseline="0" dirty="0" smtClean="0">
                <a:ln>
                  <a:noFill/>
                </a:ln>
                <a:solidFill>
                  <a:schemeClr val="tx1"/>
                </a:solidFill>
                <a:effectLst/>
              </a:rPr>
              <a:t>αιτίας του μικρού πλάτους της χώρας μας.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smtClean="0">
                <a:ln>
                  <a:noFill/>
                </a:ln>
                <a:solidFill>
                  <a:schemeClr val="tx1"/>
                </a:solidFill>
                <a:effectLst/>
              </a:rPr>
              <a:t>Έχουν</a:t>
            </a:r>
            <a:r>
              <a:rPr kumimoji="0" lang="en-US" altLang="en-US" sz="1800" b="0" i="0" u="none" strike="noStrike" cap="none" normalizeH="0" baseline="0" dirty="0" smtClean="0">
                <a:ln>
                  <a:noFill/>
                </a:ln>
                <a:solidFill>
                  <a:schemeClr val="tx1"/>
                </a:solidFill>
                <a:effectLst/>
              </a:rPr>
              <a:t> επ</a:t>
            </a:r>
            <a:r>
              <a:rPr kumimoji="0" lang="en-US" altLang="en-US" sz="1800" b="0" i="0" u="none" strike="noStrike" cap="none" normalizeH="0" baseline="0" dirty="0" err="1" smtClean="0">
                <a:ln>
                  <a:noFill/>
                </a:ln>
                <a:solidFill>
                  <a:schemeClr val="tx1"/>
                </a:solidFill>
                <a:effectLst/>
              </a:rPr>
              <a:t>οχική</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ροή</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Ακόμη</a:t>
            </a:r>
            <a:r>
              <a:rPr kumimoji="0" lang="en-US" altLang="en-US" sz="1800" b="0" i="0" u="none" strike="noStrike" cap="none" normalizeH="0" baseline="0" dirty="0" smtClean="0">
                <a:ln>
                  <a:noFill/>
                </a:ln>
                <a:solidFill>
                  <a:schemeClr val="tx1"/>
                </a:solidFill>
                <a:effectLst/>
              </a:rPr>
              <a:t> και </a:t>
            </a:r>
            <a:r>
              <a:rPr kumimoji="0" lang="en-US" altLang="en-US" sz="1800" b="0" i="0" u="none" strike="noStrike" cap="none" normalizeH="0" baseline="0" dirty="0" err="1" smtClean="0">
                <a:ln>
                  <a:noFill/>
                </a:ln>
                <a:solidFill>
                  <a:schemeClr val="tx1"/>
                </a:solidFill>
                <a:effectLst/>
              </a:rPr>
              <a:t>στ</a:t>
            </a:r>
            <a:r>
              <a:rPr kumimoji="0" lang="en-US" altLang="en-US" sz="1800" b="0" i="0" u="none" strike="noStrike" cap="none" normalizeH="0" baseline="0" dirty="0" smtClean="0">
                <a:ln>
                  <a:noFill/>
                </a:ln>
                <a:solidFill>
                  <a:schemeClr val="tx1"/>
                </a:solidFill>
                <a:effectLst/>
              </a:rPr>
              <a:t>α μεγαλύτερα ποτάμια</a:t>
            </a:r>
            <a:r>
              <a:rPr kumimoji="0" lang="el-GR" altLang="en-US" sz="1800" b="0" i="0" u="none" strike="noStrike" cap="none" normalizeH="0" baseline="0" dirty="0" smtClean="0">
                <a:ln>
                  <a:noFill/>
                </a:ln>
                <a:solidFill>
                  <a:schemeClr val="tx1"/>
                </a:solidFill>
                <a:effectLst/>
              </a:rPr>
              <a:t>,</a:t>
            </a:r>
            <a:r>
              <a:rPr kumimoji="0" lang="en-US" altLang="en-US" sz="1800" b="0" i="0" u="none" strike="noStrike" cap="none" normalizeH="0" baseline="0" dirty="0" smtClean="0">
                <a:ln>
                  <a:noFill/>
                </a:ln>
                <a:solidFill>
                  <a:schemeClr val="tx1"/>
                </a:solidFill>
                <a:effectLst/>
              </a:rPr>
              <a:t> η παροχή νερού μειώνεται πάρα πολύ το καλοκαίρι,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err="1" smtClean="0">
                <a:ln>
                  <a:noFill/>
                </a:ln>
                <a:solidFill>
                  <a:schemeClr val="tx1"/>
                </a:solidFill>
                <a:effectLst/>
              </a:rPr>
              <a:t>ενώ</a:t>
            </a:r>
            <a:r>
              <a:rPr kumimoji="0" lang="en-US" altLang="en-US" sz="1800" b="0" i="0" u="none" strike="noStrike" cap="none" normalizeH="0" baseline="0" dirty="0" smtClean="0">
                <a:ln>
                  <a:noFill/>
                </a:ln>
                <a:solidFill>
                  <a:schemeClr val="tx1"/>
                </a:solidFill>
                <a:effectLst/>
              </a:rPr>
              <a:t> τα περισσότερα ξεραίνονται σχεδόν εντελώς. </a:t>
            </a:r>
            <a:r>
              <a:rPr kumimoji="0" lang="en-US" altLang="en-US" sz="1800" b="0" i="0" u="none" strike="noStrike" cap="none" normalizeH="0" baseline="0" dirty="0" err="1" smtClean="0">
                <a:ln>
                  <a:noFill/>
                </a:ln>
                <a:solidFill>
                  <a:schemeClr val="tx1"/>
                </a:solidFill>
                <a:effectLst/>
              </a:rPr>
              <a:t>Οι</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χείμ</a:t>
            </a:r>
            <a:r>
              <a:rPr kumimoji="0" lang="en-US" altLang="en-US" sz="1800" b="0" i="0" u="none" strike="noStrike" cap="none" normalizeH="0" baseline="0" dirty="0" smtClean="0">
                <a:ln>
                  <a:noFill/>
                </a:ln>
                <a:solidFill>
                  <a:schemeClr val="tx1"/>
                </a:solidFill>
                <a:effectLst/>
              </a:rPr>
              <a:t>αρροι που κατεβαίνουν με ορμή από τις πλαγιές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err="1" smtClean="0">
                <a:ln>
                  <a:noFill/>
                </a:ln>
                <a:solidFill>
                  <a:schemeClr val="tx1"/>
                </a:solidFill>
                <a:effectLst/>
              </a:rPr>
              <a:t>των</a:t>
            </a:r>
            <a:r>
              <a:rPr kumimoji="0" lang="en-US" altLang="en-US" sz="1800" b="0" i="0" u="none" strike="noStrike" cap="none" normalizeH="0" baseline="0" dirty="0" smtClean="0">
                <a:ln>
                  <a:noFill/>
                </a:ln>
                <a:solidFill>
                  <a:schemeClr val="tx1"/>
                </a:solidFill>
                <a:effectLst/>
              </a:rPr>
              <a:t> βουνών συχνά καταστρέφουν δρόμους και γεφύρια, ενώ απομακρύνουν το εύφορο έδαφος, προκαλώντας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rPr>
              <a:t>μα</a:t>
            </a:r>
            <a:r>
              <a:rPr kumimoji="0" lang="en-US" altLang="en-US" sz="1800" b="0" i="0" u="none" strike="noStrike" cap="none" normalizeH="0" baseline="0" dirty="0" err="1" smtClean="0">
                <a:ln>
                  <a:noFill/>
                </a:ln>
                <a:solidFill>
                  <a:schemeClr val="tx1"/>
                </a:solidFill>
                <a:effectLst/>
              </a:rPr>
              <a:t>κρο</a:t>
            </a:r>
            <a:r>
              <a:rPr kumimoji="0" lang="en-US" altLang="en-US" sz="1800" b="0" i="0" u="none" strike="noStrike" cap="none" normalizeH="0" baseline="0" dirty="0" smtClean="0">
                <a:ln>
                  <a:noFill/>
                </a:ln>
                <a:solidFill>
                  <a:schemeClr val="tx1"/>
                </a:solidFill>
                <a:effectLst/>
              </a:rPr>
              <a:t>πρόθεσμα </a:t>
            </a:r>
            <a:r>
              <a:rPr kumimoji="0" lang="en-US" altLang="en-US" sz="1800" b="1" i="0" u="none" strike="noStrike" cap="none" normalizeH="0" baseline="0" dirty="0" smtClean="0">
                <a:ln>
                  <a:noFill/>
                </a:ln>
                <a:solidFill>
                  <a:schemeClr val="tx1"/>
                </a:solidFill>
                <a:effectLst/>
              </a:rPr>
              <a:t>ερημοποίηση</a:t>
            </a:r>
            <a:r>
              <a:rPr kumimoji="0" lang="en-US" altLang="en-US" sz="1800" b="0" i="0" u="none" strike="noStrike" cap="none" normalizeH="0" baseline="0" dirty="0" smtClean="0">
                <a:ln>
                  <a:noFill/>
                </a:ln>
                <a:solidFill>
                  <a:schemeClr val="tx1"/>
                </a:solidFill>
                <a:effectLst/>
              </a:rPr>
              <a:t> (χειμαρρικό πρόβλημα).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smtClean="0">
                <a:ln>
                  <a:noFill/>
                </a:ln>
                <a:solidFill>
                  <a:schemeClr val="tx1"/>
                </a:solidFill>
                <a:effectLst/>
              </a:rPr>
              <a:t>Έχουν</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μικρή</a:t>
            </a:r>
            <a:r>
              <a:rPr kumimoji="0" lang="en-US" altLang="en-US" sz="1800" b="0" i="0" u="none" strike="noStrike" cap="none" normalizeH="0" baseline="0" dirty="0" smtClean="0">
                <a:ln>
                  <a:noFill/>
                </a:ln>
                <a:solidFill>
                  <a:schemeClr val="tx1"/>
                </a:solidFill>
                <a:effectLst/>
              </a:rPr>
              <a:t> πα</a:t>
            </a:r>
            <a:r>
              <a:rPr kumimoji="0" lang="en-US" altLang="en-US" sz="1800" b="0" i="0" u="none" strike="noStrike" cap="none" normalizeH="0" baseline="0" dirty="0" err="1" smtClean="0">
                <a:ln>
                  <a:noFill/>
                </a:ln>
                <a:solidFill>
                  <a:schemeClr val="tx1"/>
                </a:solidFill>
                <a:effectLst/>
              </a:rPr>
              <a:t>ροχή</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νερού</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εξ</a:t>
            </a:r>
            <a:r>
              <a:rPr kumimoji="0" lang="en-US" altLang="en-US" sz="1800" b="0" i="0" u="none" strike="noStrike" cap="none" normalizeH="0" baseline="0" dirty="0" smtClean="0">
                <a:ln>
                  <a:noFill/>
                </a:ln>
                <a:solidFill>
                  <a:schemeClr val="tx1"/>
                </a:solidFill>
                <a:effectLst/>
              </a:rPr>
              <a:t>αιτίας του χαμηλού ύψους βροχής που δέχεται γενικά η χώρα μας,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err="1" smtClean="0">
                <a:ln>
                  <a:noFill/>
                </a:ln>
                <a:solidFill>
                  <a:schemeClr val="tx1"/>
                </a:solidFill>
                <a:effectLst/>
              </a:rPr>
              <a:t>με</a:t>
            </a:r>
            <a:r>
              <a:rPr kumimoji="0" lang="en-US" altLang="en-US" sz="1800" b="0" i="0" u="none" strike="noStrike" cap="none" normalizeH="0" baseline="0" dirty="0" smtClean="0">
                <a:ln>
                  <a:noFill/>
                </a:ln>
                <a:solidFill>
                  <a:schemeClr val="tx1"/>
                </a:solidFill>
                <a:effectLst/>
              </a:rPr>
              <a:t> </a:t>
            </a:r>
            <a:r>
              <a:rPr kumimoji="0" lang="en-US" altLang="en-US" sz="1800" b="0" i="0" u="none" strike="noStrike" cap="none" normalizeH="0" baseline="0" dirty="0" err="1" smtClean="0">
                <a:ln>
                  <a:noFill/>
                </a:ln>
                <a:solidFill>
                  <a:schemeClr val="tx1"/>
                </a:solidFill>
                <a:effectLst/>
              </a:rPr>
              <a:t>εξ</a:t>
            </a:r>
            <a:r>
              <a:rPr kumimoji="0" lang="en-US" altLang="en-US" sz="1800" b="0" i="0" u="none" strike="noStrike" cap="none" normalizeH="0" baseline="0" dirty="0" smtClean="0">
                <a:ln>
                  <a:noFill/>
                </a:ln>
                <a:solidFill>
                  <a:schemeClr val="tx1"/>
                </a:solidFill>
                <a:effectLst/>
              </a:rPr>
              <a:t>αίρεση τη δυτική πλευρά της.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smtClean="0">
                <a:ln>
                  <a:noFill/>
                </a:ln>
                <a:solidFill>
                  <a:schemeClr val="tx1"/>
                </a:solidFill>
                <a:effectLst/>
              </a:rPr>
              <a:t>Είν</a:t>
            </a:r>
            <a:r>
              <a:rPr kumimoji="0" lang="en-US" altLang="en-US" sz="1800" b="0" i="0" u="none" strike="noStrike" cap="none" normalizeH="0" baseline="0" dirty="0" smtClean="0">
                <a:ln>
                  <a:noFill/>
                </a:ln>
                <a:solidFill>
                  <a:schemeClr val="tx1"/>
                </a:solidFill>
                <a:effectLst/>
              </a:rPr>
              <a:t>αι ορμητικά, διότι το ανάγλυφο της χώρας είναι ορεινό. </a:t>
            </a:r>
            <a:br>
              <a:rPr kumimoji="0" lang="en-US" altLang="en-US" sz="1800" b="0" i="0" u="none" strike="noStrike" cap="none" normalizeH="0" baseline="0" dirty="0" smtClean="0">
                <a:ln>
                  <a:noFill/>
                </a:ln>
                <a:solidFill>
                  <a:schemeClr val="tx1"/>
                </a:solidFill>
                <a:effectLst/>
              </a:rPr>
            </a:br>
            <a:endParaRPr kumimoji="0" lang="en-US"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smtClean="0">
                <a:ln>
                  <a:noFill/>
                </a:ln>
                <a:solidFill>
                  <a:schemeClr val="tx1"/>
                </a:solidFill>
                <a:effectLst/>
              </a:rPr>
              <a:t>Προκ</a:t>
            </a:r>
            <a:r>
              <a:rPr kumimoji="0" lang="en-US" altLang="en-US" sz="1800" b="0" i="0" u="none" strike="noStrike" cap="none" normalizeH="0" baseline="0" dirty="0" smtClean="0">
                <a:ln>
                  <a:noFill/>
                </a:ln>
                <a:solidFill>
                  <a:schemeClr val="tx1"/>
                </a:solidFill>
                <a:effectLst/>
              </a:rPr>
              <a:t>αλούν μεγάλη διάβρωση, εξαιτίας </a:t>
            </a:r>
            <a:r>
              <a:rPr kumimoji="0" lang="el-GR" altLang="en-US" sz="1800" b="0" i="0" u="none" strike="noStrike" cap="none" normalizeH="0" baseline="0" dirty="0" smtClean="0">
                <a:ln>
                  <a:noFill/>
                </a:ln>
                <a:solidFill>
                  <a:schemeClr val="tx1"/>
                </a:solidFill>
                <a:effectLst/>
              </a:rPr>
              <a:t>:</a:t>
            </a:r>
          </a:p>
          <a:p>
            <a:pPr marL="0" marR="0" lvl="0" indent="0" algn="just" defTabSz="914400" rtl="0" eaLnBrk="0" fontAlgn="base" latinLnBrk="0" hangingPunct="0">
              <a:lnSpc>
                <a:spcPct val="100000"/>
              </a:lnSpc>
              <a:spcBef>
                <a:spcPct val="0"/>
              </a:spcBef>
              <a:spcAft>
                <a:spcPct val="0"/>
              </a:spcAft>
              <a:buClrTx/>
              <a:buSzTx/>
              <a:buNone/>
              <a:tabLst/>
            </a:pPr>
            <a:r>
              <a:rPr lang="el-GR" altLang="en-US" sz="1800" b="1" dirty="0" smtClean="0"/>
              <a:t>Α. </a:t>
            </a:r>
            <a:r>
              <a:rPr kumimoji="0" lang="en-US" altLang="en-US" sz="1800" b="1" i="0" u="none" strike="noStrike" cap="none" normalizeH="0" baseline="0" dirty="0" err="1" smtClean="0">
                <a:ln>
                  <a:noFill/>
                </a:ln>
                <a:solidFill>
                  <a:schemeClr val="tx1"/>
                </a:solidFill>
                <a:effectLst/>
              </a:rPr>
              <a:t>της</a:t>
            </a:r>
            <a:r>
              <a:rPr kumimoji="0" lang="en-US" altLang="en-US" sz="1800" b="1" i="0" u="none" strike="noStrike" cap="none" normalizeH="0" baseline="0" dirty="0" smtClean="0">
                <a:ln>
                  <a:noFill/>
                </a:ln>
                <a:solidFill>
                  <a:schemeClr val="tx1"/>
                </a:solidFill>
                <a:effectLst/>
              </a:rPr>
              <a:t> ορμητικότητάς τους, </a:t>
            </a:r>
            <a:endParaRPr kumimoji="0" lang="el-GR" altLang="en-US" sz="1800" b="1"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lang="el-GR" altLang="en-US" sz="1800" b="1" dirty="0" smtClean="0"/>
              <a:t>Β. </a:t>
            </a:r>
            <a:r>
              <a:rPr kumimoji="0" lang="en-US" altLang="en-US" sz="1800" b="1" i="0" u="none" strike="noStrike" cap="none" normalizeH="0" baseline="0" dirty="0" err="1" smtClean="0">
                <a:ln>
                  <a:noFill/>
                </a:ln>
                <a:solidFill>
                  <a:schemeClr val="tx1"/>
                </a:solidFill>
                <a:effectLst/>
              </a:rPr>
              <a:t>της</a:t>
            </a:r>
            <a:r>
              <a:rPr kumimoji="0" lang="en-US" altLang="en-US" sz="1800" b="1" i="0" u="none" strike="noStrike" cap="none" normalizeH="0" baseline="0" dirty="0" smtClean="0">
                <a:ln>
                  <a:noFill/>
                </a:ln>
                <a:solidFill>
                  <a:schemeClr val="tx1"/>
                </a:solidFill>
                <a:effectLst/>
              </a:rPr>
              <a:t> μεγάλης κλίσης των εδαφών, </a:t>
            </a:r>
            <a:endParaRPr kumimoji="0" lang="el-GR" altLang="en-US" sz="1800" b="1"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l-GR" altLang="en-US" sz="1800" b="1" i="0" u="none" strike="noStrike" cap="none" normalizeH="0" baseline="0" dirty="0" smtClean="0">
                <a:ln>
                  <a:noFill/>
                </a:ln>
                <a:solidFill>
                  <a:schemeClr val="tx1"/>
                </a:solidFill>
                <a:effectLst/>
              </a:rPr>
              <a:t>Γ. </a:t>
            </a:r>
            <a:r>
              <a:rPr kumimoji="0" lang="en-US" altLang="en-US" sz="1800" b="1" i="0" u="none" strike="noStrike" cap="none" normalizeH="0" baseline="0" dirty="0" err="1" smtClean="0">
                <a:ln>
                  <a:noFill/>
                </a:ln>
                <a:solidFill>
                  <a:schemeClr val="tx1"/>
                </a:solidFill>
                <a:effectLst/>
              </a:rPr>
              <a:t>της</a:t>
            </a:r>
            <a:r>
              <a:rPr kumimoji="0" lang="en-US" altLang="en-US" sz="1800" b="1" i="0" u="none" strike="noStrike" cap="none" normalizeH="0" baseline="0" dirty="0" smtClean="0">
                <a:ln>
                  <a:noFill/>
                </a:ln>
                <a:solidFill>
                  <a:schemeClr val="tx1"/>
                </a:solidFill>
                <a:effectLst/>
              </a:rPr>
              <a:t> κατα</a:t>
            </a:r>
            <a:r>
              <a:rPr kumimoji="0" lang="en-US" altLang="en-US" sz="1800" b="1" i="0" u="none" strike="noStrike" cap="none" normalizeH="0" baseline="0" dirty="0" err="1" smtClean="0">
                <a:ln>
                  <a:noFill/>
                </a:ln>
                <a:solidFill>
                  <a:schemeClr val="tx1"/>
                </a:solidFill>
                <a:effectLst/>
              </a:rPr>
              <a:t>στροφής</a:t>
            </a:r>
            <a:r>
              <a:rPr kumimoji="0" lang="en-US" altLang="en-US" sz="1800" b="1" i="0" u="none" strike="noStrike" cap="none" normalizeH="0" baseline="0" dirty="0" smtClean="0">
                <a:ln>
                  <a:noFill/>
                </a:ln>
                <a:solidFill>
                  <a:schemeClr val="tx1"/>
                </a:solidFill>
                <a:effectLst/>
              </a:rPr>
              <a:t> </a:t>
            </a:r>
            <a:r>
              <a:rPr kumimoji="0" lang="en-US" altLang="en-US" sz="1800" b="1" i="0" u="none" strike="noStrike" cap="none" normalizeH="0" baseline="0" dirty="0" err="1" smtClean="0">
                <a:ln>
                  <a:noFill/>
                </a:ln>
                <a:solidFill>
                  <a:schemeClr val="tx1"/>
                </a:solidFill>
                <a:effectLst/>
              </a:rPr>
              <a:t>της</a:t>
            </a:r>
            <a:r>
              <a:rPr kumimoji="0" lang="en-US" altLang="en-US" sz="1800" b="1" i="0" u="none" strike="noStrike" cap="none" normalizeH="0" baseline="0" dirty="0" smtClean="0">
                <a:ln>
                  <a:noFill/>
                </a:ln>
                <a:solidFill>
                  <a:schemeClr val="tx1"/>
                </a:solidFill>
                <a:effectLst/>
              </a:rPr>
              <a:t> δα</a:t>
            </a:r>
            <a:r>
              <a:rPr kumimoji="0" lang="en-US" altLang="en-US" sz="1800" b="1" i="0" u="none" strike="noStrike" cap="none" normalizeH="0" baseline="0" dirty="0" err="1" smtClean="0">
                <a:ln>
                  <a:noFill/>
                </a:ln>
                <a:solidFill>
                  <a:schemeClr val="tx1"/>
                </a:solidFill>
                <a:effectLst/>
              </a:rPr>
              <a:t>σοκάλυψης</a:t>
            </a:r>
            <a:r>
              <a:rPr kumimoji="0" lang="en-US" altLang="en-US" sz="1800" b="1" i="0" u="none" strike="noStrike" cap="none" normalizeH="0" baseline="0" dirty="0" smtClean="0">
                <a:ln>
                  <a:noFill/>
                </a:ln>
                <a:solidFill>
                  <a:schemeClr val="tx1"/>
                </a:solidFill>
                <a:effectLst/>
              </a:rPr>
              <a:t> από </a:t>
            </a:r>
            <a:r>
              <a:rPr kumimoji="0" lang="en-US" altLang="en-US" sz="1800" b="1" i="0" u="none" strike="noStrike" cap="none" normalizeH="0" baseline="0" dirty="0" err="1" smtClean="0">
                <a:ln>
                  <a:noFill/>
                </a:ln>
                <a:solidFill>
                  <a:schemeClr val="tx1"/>
                </a:solidFill>
                <a:effectLst/>
              </a:rPr>
              <a:t>τις</a:t>
            </a:r>
            <a:r>
              <a:rPr kumimoji="0" lang="en-US" altLang="en-US" sz="1800" b="1" i="0" u="none" strike="noStrike" cap="none" normalizeH="0" baseline="0" dirty="0" smtClean="0">
                <a:ln>
                  <a:noFill/>
                </a:ln>
                <a:solidFill>
                  <a:schemeClr val="tx1"/>
                </a:solidFill>
                <a:effectLst/>
              </a:rPr>
              <a:t> π</a:t>
            </a:r>
            <a:r>
              <a:rPr kumimoji="0" lang="en-US" altLang="en-US" sz="1800" b="1" i="0" u="none" strike="noStrike" cap="none" normalizeH="0" baseline="0" dirty="0" err="1" smtClean="0">
                <a:ln>
                  <a:noFill/>
                </a:ln>
                <a:solidFill>
                  <a:schemeClr val="tx1"/>
                </a:solidFill>
                <a:effectLst/>
              </a:rPr>
              <a:t>υρκ</a:t>
            </a:r>
            <a:r>
              <a:rPr kumimoji="0" lang="en-US" altLang="en-US" sz="1800" b="1" i="0" u="none" strike="noStrike" cap="none" normalizeH="0" baseline="0" dirty="0" smtClean="0">
                <a:ln>
                  <a:noFill/>
                </a:ln>
                <a:solidFill>
                  <a:schemeClr val="tx1"/>
                </a:solidFill>
                <a:effectLst/>
              </a:rPr>
              <a:t>αγιές και </a:t>
            </a:r>
            <a:endParaRPr kumimoji="0" lang="el-GR" altLang="en-US" sz="1800" b="1"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lang="el-GR" altLang="en-US" sz="1800" b="1" dirty="0" smtClean="0"/>
              <a:t>Δ. </a:t>
            </a:r>
            <a:r>
              <a:rPr kumimoji="0" lang="en-US" altLang="en-US" sz="1800" b="1" i="0" u="none" strike="noStrike" cap="none" normalizeH="0" baseline="0" dirty="0" err="1" smtClean="0">
                <a:ln>
                  <a:noFill/>
                </a:ln>
                <a:solidFill>
                  <a:schemeClr val="tx1"/>
                </a:solidFill>
                <a:effectLst/>
              </a:rPr>
              <a:t>του</a:t>
            </a:r>
            <a:r>
              <a:rPr kumimoji="0" lang="en-US" altLang="en-US" sz="1800" b="1" i="0" u="none" strike="noStrike" cap="none" normalizeH="0" baseline="0" dirty="0" smtClean="0">
                <a:ln>
                  <a:noFill/>
                </a:ln>
                <a:solidFill>
                  <a:schemeClr val="tx1"/>
                </a:solidFill>
                <a:effectLst/>
              </a:rPr>
              <a:t> είδους των πετρωμάτων της οροσειράς της </a:t>
            </a:r>
            <a:r>
              <a:rPr kumimoji="0" lang="en-US" altLang="en-US" sz="1800" b="1" i="0" u="none" strike="noStrike" cap="none" normalizeH="0" baseline="0" dirty="0" err="1" smtClean="0">
                <a:ln>
                  <a:noFill/>
                </a:ln>
                <a:solidFill>
                  <a:schemeClr val="tx1"/>
                </a:solidFill>
                <a:effectLst/>
              </a:rPr>
              <a:t>Πίνδου</a:t>
            </a:r>
            <a:r>
              <a:rPr kumimoji="0" lang="en-US" altLang="en-US" sz="1800" b="1" i="0" u="none" strike="noStrike" cap="none" normalizeH="0" baseline="0" dirty="0" smtClean="0">
                <a:ln>
                  <a:noFill/>
                </a:ln>
                <a:solidFill>
                  <a:schemeClr val="tx1"/>
                </a:solidFill>
                <a:effectLst/>
              </a:rPr>
              <a:t> (φλύσχης - σχετικά μαλακά πετρώματα). </a:t>
            </a:r>
            <a:endParaRPr kumimoji="0" lang="el-GR" altLang="en-US" sz="1800" b="1"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rPr>
              <a:t>Η </a:t>
            </a:r>
            <a:r>
              <a:rPr kumimoji="0" lang="en-US" altLang="en-US" sz="1800" b="0" i="0" u="none" strike="noStrike" cap="none" normalizeH="0" baseline="0" dirty="0" err="1" smtClean="0">
                <a:ln>
                  <a:noFill/>
                </a:ln>
                <a:solidFill>
                  <a:schemeClr val="tx1"/>
                </a:solidFill>
                <a:effectLst/>
              </a:rPr>
              <a:t>διά</a:t>
            </a:r>
            <a:r>
              <a:rPr kumimoji="0" lang="en-US" altLang="en-US" sz="1800" b="0" i="0" u="none" strike="noStrike" cap="none" normalizeH="0" baseline="0" dirty="0" smtClean="0">
                <a:ln>
                  <a:noFill/>
                </a:ln>
                <a:solidFill>
                  <a:schemeClr val="tx1"/>
                </a:solidFill>
                <a:effectLst/>
              </a:rPr>
              <a:t>βρωση κοντά στις πηγές των ποταμών δημιουργεί υλικά που μεταφέρονται στις εκβολές τους (προσχώσεις)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rPr>
              <a:t>και αποτίθενται στα λιμάνια που βρίσκονται κοντά σ' αυτές, σχηματίζοντας νέα στεριά σε βάρος της θάλασσας, </a:t>
            </a:r>
            <a:endParaRPr kumimoji="0" lang="el-GR" alt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err="1" smtClean="0">
                <a:ln>
                  <a:noFill/>
                </a:ln>
                <a:solidFill>
                  <a:schemeClr val="tx1"/>
                </a:solidFill>
                <a:effectLst/>
              </a:rPr>
              <a:t>δι</a:t>
            </a:r>
            <a:r>
              <a:rPr kumimoji="0" lang="en-US" altLang="en-US" sz="1800" b="0" i="0" u="none" strike="noStrike" cap="none" normalizeH="0" baseline="0" dirty="0" smtClean="0">
                <a:ln>
                  <a:noFill/>
                </a:ln>
                <a:solidFill>
                  <a:schemeClr val="tx1"/>
                </a:solidFill>
                <a:effectLst/>
              </a:rPr>
              <a:t>αμορφώνοντας όμως παράλληλα και πολύτιμους υγρότοπους για σπάνια είδη χλωρίδας και πανίδας. </a:t>
            </a:r>
          </a:p>
        </p:txBody>
      </p:sp>
    </p:spTree>
    <p:extLst>
      <p:ext uri="{BB962C8B-B14F-4D97-AF65-F5344CB8AC3E}">
        <p14:creationId xmlns:p14="http://schemas.microsoft.com/office/powerpoint/2010/main" val="467853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Ερημοποίηση</a:t>
            </a:r>
            <a:endParaRPr lang="en-GB" dirty="0"/>
          </a:p>
        </p:txBody>
      </p:sp>
      <p:sp>
        <p:nvSpPr>
          <p:cNvPr id="3" name="Content Placeholder 2"/>
          <p:cNvSpPr>
            <a:spLocks noGrp="1"/>
          </p:cNvSpPr>
          <p:nvPr>
            <p:ph idx="1"/>
          </p:nvPr>
        </p:nvSpPr>
        <p:spPr/>
        <p:txBody>
          <a:bodyPr>
            <a:normAutofit/>
          </a:bodyPr>
          <a:lstStyle/>
          <a:p>
            <a:r>
              <a:rPr lang="el-GR" dirty="0" smtClean="0"/>
              <a:t>Με τον όρο </a:t>
            </a:r>
            <a:r>
              <a:rPr lang="el-GR" b="1" dirty="0" smtClean="0"/>
              <a:t>ερημοποίηση</a:t>
            </a:r>
            <a:r>
              <a:rPr lang="el-GR" dirty="0" smtClean="0"/>
              <a:t> χαρακτηρίζεται ένας τύπος υποβαθμίσεως της γης, κατά την οποία μια ήδη σχετικώς ξηρή περιοχή γίνεται όλο και ξηρότερη, συνήθως χάνοντας σώματα νερού, βλάστηση και άγρια ζωή.</a:t>
            </a:r>
          </a:p>
          <a:p>
            <a:r>
              <a:rPr lang="el-GR" dirty="0" smtClean="0"/>
              <a:t>Οι λόγοι για τους οποίους ένα οικοσύστημα μπορεί να </a:t>
            </a:r>
            <a:r>
              <a:rPr lang="el-GR" dirty="0" err="1" smtClean="0"/>
              <a:t>ερημοποιηθεί</a:t>
            </a:r>
            <a:r>
              <a:rPr lang="el-GR" dirty="0" smtClean="0"/>
              <a:t> είναι:</a:t>
            </a:r>
          </a:p>
          <a:p>
            <a:r>
              <a:rPr lang="el-GR" dirty="0" smtClean="0"/>
              <a:t>η καταστροφή του από την </a:t>
            </a:r>
            <a:r>
              <a:rPr lang="el-GR" b="1" dirty="0" smtClean="0"/>
              <a:t>όξινη βροχή,</a:t>
            </a:r>
            <a:endParaRPr lang="el-GR" dirty="0" smtClean="0"/>
          </a:p>
          <a:p>
            <a:r>
              <a:rPr lang="el-GR" b="1" dirty="0" smtClean="0"/>
              <a:t>η αποψίλωση των δασών,</a:t>
            </a:r>
          </a:p>
          <a:p>
            <a:r>
              <a:rPr lang="el-GR" dirty="0" smtClean="0"/>
              <a:t>οι </a:t>
            </a:r>
            <a:r>
              <a:rPr lang="el-GR" b="1" dirty="0" smtClean="0"/>
              <a:t>πυρκαγιές</a:t>
            </a:r>
            <a:r>
              <a:rPr lang="el-GR" dirty="0" smtClean="0"/>
              <a:t> και η </a:t>
            </a:r>
            <a:r>
              <a:rPr lang="el-GR" b="1" dirty="0" err="1" smtClean="0"/>
              <a:t>υπερβόσκηση</a:t>
            </a:r>
            <a:r>
              <a:rPr lang="el-GR" dirty="0" smtClean="0"/>
              <a:t> στα μεσογειακά οικοσυστήματα.</a:t>
            </a:r>
          </a:p>
          <a:p>
            <a:endParaRPr lang="en-GB" dirty="0"/>
          </a:p>
        </p:txBody>
      </p:sp>
    </p:spTree>
    <p:extLst>
      <p:ext uri="{BB962C8B-B14F-4D97-AF65-F5344CB8AC3E}">
        <p14:creationId xmlns:p14="http://schemas.microsoft.com/office/powerpoint/2010/main" val="281300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856" y="237109"/>
            <a:ext cx="10515600" cy="384683"/>
          </a:xfrm>
        </p:spPr>
        <p:txBody>
          <a:bodyPr>
            <a:normAutofit fontScale="90000"/>
          </a:bodyPr>
          <a:lstStyle/>
          <a:p>
            <a:r>
              <a:rPr lang="el-GR" dirty="0" smtClean="0"/>
              <a:t>Σημαντικά ποτάμια της Ελλάδας</a:t>
            </a:r>
            <a:endParaRPr lang="en-GB" dirty="0"/>
          </a:p>
        </p:txBody>
      </p:sp>
      <p:sp>
        <p:nvSpPr>
          <p:cNvPr id="3" name="Content Placeholder 2"/>
          <p:cNvSpPr>
            <a:spLocks noGrp="1"/>
          </p:cNvSpPr>
          <p:nvPr>
            <p:ph idx="1"/>
          </p:nvPr>
        </p:nvSpPr>
        <p:spPr>
          <a:xfrm>
            <a:off x="274320" y="950976"/>
            <a:ext cx="5184648" cy="5678424"/>
          </a:xfrm>
        </p:spPr>
        <p:txBody>
          <a:bodyPr>
            <a:normAutofit fontScale="92500" lnSpcReduction="20000"/>
          </a:bodyPr>
          <a:lstStyle/>
          <a:p>
            <a:pPr algn="just"/>
            <a:r>
              <a:rPr lang="el-GR" dirty="0" smtClean="0"/>
              <a:t>Τέσσερα σημαντικά ποτάμια που διαρρέουν την Ελλάδα:</a:t>
            </a:r>
          </a:p>
          <a:p>
            <a:pPr marL="0" indent="0" algn="just">
              <a:buNone/>
            </a:pPr>
            <a:r>
              <a:rPr lang="el-GR" dirty="0" smtClean="0"/>
              <a:t>Α. Έβρος</a:t>
            </a:r>
          </a:p>
          <a:p>
            <a:pPr marL="0" indent="0" algn="just">
              <a:buNone/>
            </a:pPr>
            <a:r>
              <a:rPr lang="el-GR" dirty="0" smtClean="0"/>
              <a:t>Β. Νέστος</a:t>
            </a:r>
          </a:p>
          <a:p>
            <a:pPr marL="0" indent="0" algn="just">
              <a:buNone/>
            </a:pPr>
            <a:r>
              <a:rPr lang="el-GR" dirty="0" smtClean="0"/>
              <a:t>Γ. Στρυμόνας</a:t>
            </a:r>
          </a:p>
          <a:p>
            <a:pPr marL="0" indent="0" algn="just">
              <a:buNone/>
            </a:pPr>
            <a:r>
              <a:rPr lang="el-GR" dirty="0" smtClean="0"/>
              <a:t>Δ. Αξιός</a:t>
            </a:r>
          </a:p>
          <a:p>
            <a:pPr algn="just"/>
            <a:r>
              <a:rPr lang="el-GR" dirty="0" smtClean="0"/>
              <a:t>Τα ποτάμια αυτά πηγάζουν από γειτονικές χώρες, αποτελώντας διακρατικά-διασυνοριακά ποτάμια. Για να εξασφαλίσει η χώρα μας τις απαιτούμενες ποσότητες νερού από τα ποτάμια αυτά, συνάπτει συμφωνίες με αυτές τις χώρες (Βουλγαρία και Δημοκρατία της Βόρειας Μακεδονίας).</a:t>
            </a:r>
            <a:endParaRPr lang="en-GB" dirty="0"/>
          </a:p>
        </p:txBody>
      </p:sp>
      <p:pic>
        <p:nvPicPr>
          <p:cNvPr id="4" name="Picture 6" descr="img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8353" y="506757"/>
            <a:ext cx="4529328" cy="6186651"/>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p:cNvSpPr/>
          <p:nvPr/>
        </p:nvSpPr>
        <p:spPr>
          <a:xfrm>
            <a:off x="11662410" y="1459230"/>
            <a:ext cx="255271" cy="2819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9940290" y="1341120"/>
            <a:ext cx="544830" cy="35052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0615041" y="1283970"/>
            <a:ext cx="544830" cy="35052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9384220" y="1565910"/>
            <a:ext cx="491109" cy="35052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29693" b="75534"/>
          <a:stretch/>
        </p:blipFill>
        <p:spPr bwMode="auto">
          <a:xfrm>
            <a:off x="5721278" y="2353818"/>
            <a:ext cx="6470722" cy="3075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2108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175" y="155575"/>
            <a:ext cx="10515600" cy="396875"/>
          </a:xfrm>
        </p:spPr>
        <p:txBody>
          <a:bodyPr>
            <a:normAutofit fontScale="90000"/>
          </a:bodyPr>
          <a:lstStyle/>
          <a:p>
            <a:r>
              <a:rPr lang="el-GR" dirty="0" smtClean="0"/>
              <a:t>Τα μεγαλύτερα Ελληνικά ποτάμια</a:t>
            </a:r>
            <a:endParaRPr lang="en-GB" dirty="0"/>
          </a:p>
        </p:txBody>
      </p:sp>
      <p:sp>
        <p:nvSpPr>
          <p:cNvPr id="3" name="Content Placeholder 2"/>
          <p:cNvSpPr>
            <a:spLocks noGrp="1"/>
          </p:cNvSpPr>
          <p:nvPr>
            <p:ph idx="1"/>
          </p:nvPr>
        </p:nvSpPr>
        <p:spPr>
          <a:xfrm>
            <a:off x="257176" y="1666874"/>
            <a:ext cx="3829050" cy="5076825"/>
          </a:xfrm>
        </p:spPr>
        <p:txBody>
          <a:bodyPr/>
          <a:lstStyle/>
          <a:p>
            <a:pPr marL="0" indent="0">
              <a:buNone/>
            </a:pPr>
            <a:r>
              <a:rPr lang="el-GR" dirty="0" smtClean="0"/>
              <a:t>Α. Αλιάκμονας</a:t>
            </a:r>
          </a:p>
          <a:p>
            <a:pPr marL="0" indent="0">
              <a:buNone/>
            </a:pPr>
            <a:r>
              <a:rPr lang="el-GR" dirty="0" smtClean="0"/>
              <a:t>Β. Αχελώος</a:t>
            </a:r>
          </a:p>
          <a:p>
            <a:pPr marL="0" indent="0">
              <a:buNone/>
            </a:pPr>
            <a:r>
              <a:rPr lang="el-GR" dirty="0" smtClean="0"/>
              <a:t>Γ. Πηνειός (Θεσσαλίας)</a:t>
            </a:r>
          </a:p>
          <a:p>
            <a:pPr marL="0" indent="0">
              <a:buNone/>
            </a:pPr>
            <a:r>
              <a:rPr lang="el-GR" dirty="0" smtClean="0"/>
              <a:t>Δ. Έβρος</a:t>
            </a:r>
          </a:p>
          <a:p>
            <a:pPr marL="0" indent="0">
              <a:buNone/>
            </a:pPr>
            <a:r>
              <a:rPr lang="el-GR" dirty="0" smtClean="0"/>
              <a:t>Ε. Νέστος</a:t>
            </a:r>
            <a:endParaRPr lang="en-GB" dirty="0"/>
          </a:p>
        </p:txBody>
      </p:sp>
      <p:pic>
        <p:nvPicPr>
          <p:cNvPr id="4" name="Picture 6" descr="img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8353" y="506757"/>
            <a:ext cx="4529328" cy="6186651"/>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p:cNvSpPr/>
          <p:nvPr/>
        </p:nvSpPr>
        <p:spPr>
          <a:xfrm>
            <a:off x="11662410" y="1459230"/>
            <a:ext cx="255271" cy="2819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8616315" y="1676397"/>
            <a:ext cx="1127760" cy="561977"/>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0615041" y="1283970"/>
            <a:ext cx="544830" cy="35052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9003220" y="2238375"/>
            <a:ext cx="740855" cy="60198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8439340" y="2738438"/>
            <a:ext cx="740855" cy="968692"/>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21399" t="40157" r="45794" b="48911"/>
          <a:stretch/>
        </p:blipFill>
        <p:spPr bwMode="auto">
          <a:xfrm>
            <a:off x="4912076" y="3707130"/>
            <a:ext cx="4039137" cy="183832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87382" t="7205" r="-631" b="80016"/>
          <a:stretch/>
        </p:blipFill>
        <p:spPr bwMode="auto">
          <a:xfrm>
            <a:off x="10261663" y="1906163"/>
            <a:ext cx="1998727" cy="263324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64617" t="6441" r="19400" b="78933"/>
          <a:stretch/>
        </p:blipFill>
        <p:spPr bwMode="auto">
          <a:xfrm>
            <a:off x="9871805" y="91796"/>
            <a:ext cx="1907476" cy="238434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24092" t="16057" r="49529" b="70555"/>
          <a:stretch/>
        </p:blipFill>
        <p:spPr bwMode="auto">
          <a:xfrm>
            <a:off x="5090635" y="91796"/>
            <a:ext cx="3943350" cy="273367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30857" t="27153" r="49165" b="60530"/>
          <a:stretch/>
        </p:blipFill>
        <p:spPr bwMode="auto">
          <a:xfrm>
            <a:off x="5930359" y="1342060"/>
            <a:ext cx="2843595" cy="2394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22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96975"/>
          </a:xfrm>
        </p:spPr>
        <p:txBody>
          <a:bodyPr>
            <a:normAutofit/>
          </a:bodyPr>
          <a:lstStyle/>
          <a:p>
            <a:r>
              <a:rPr lang="el-GR" dirty="0" smtClean="0"/>
              <a:t>Αξιοποίηση νερού ποταμών</a:t>
            </a:r>
            <a:endParaRPr lang="en-GB" dirty="0"/>
          </a:p>
        </p:txBody>
      </p:sp>
      <p:sp>
        <p:nvSpPr>
          <p:cNvPr id="3" name="Content Placeholder 2"/>
          <p:cNvSpPr>
            <a:spLocks noGrp="1"/>
          </p:cNvSpPr>
          <p:nvPr>
            <p:ph idx="1"/>
          </p:nvPr>
        </p:nvSpPr>
        <p:spPr/>
        <p:txBody>
          <a:bodyPr/>
          <a:lstStyle/>
          <a:p>
            <a:pPr algn="just"/>
            <a:r>
              <a:rPr lang="el-GR" dirty="0" smtClean="0"/>
              <a:t>Η χώρα μας, προσπαθώντας να διασφαλίσει το πολύτιμο γλυκό νερό για όλες τις εποχές του χρόνου και για όλες τις ανάγκες της, έχει κατασκευάσει φράγματα και έχει δημιουργήσει τεχνητές λίμνες σε όλα τα σημαντικά ποτάμια. </a:t>
            </a:r>
          </a:p>
          <a:p>
            <a:pPr algn="just"/>
            <a:r>
              <a:rPr lang="el-GR" dirty="0" smtClean="0"/>
              <a:t>Το νερό των ποταμών και των λιμνών μας χρησιμοποιείται για:</a:t>
            </a:r>
          </a:p>
          <a:p>
            <a:pPr marL="0" indent="0" algn="just">
              <a:buNone/>
            </a:pPr>
            <a:r>
              <a:rPr lang="el-GR" dirty="0" smtClean="0"/>
              <a:t>Α. άρδευση γεωργικών καλλιεργειών,</a:t>
            </a:r>
          </a:p>
          <a:p>
            <a:pPr marL="0" indent="0" algn="just">
              <a:buNone/>
            </a:pPr>
            <a:r>
              <a:rPr lang="el-GR" dirty="0" smtClean="0"/>
              <a:t>Β. ύδρευση πόλεων, </a:t>
            </a:r>
          </a:p>
          <a:p>
            <a:pPr marL="0" indent="0" algn="just">
              <a:buNone/>
            </a:pPr>
            <a:r>
              <a:rPr lang="el-GR" dirty="0" smtClean="0"/>
              <a:t>Γ. παραγωγή ηλεκτρικού ρεύματος και </a:t>
            </a:r>
            <a:endParaRPr lang="el-GR" dirty="0"/>
          </a:p>
          <a:p>
            <a:pPr marL="0" indent="0" algn="just">
              <a:buNone/>
            </a:pPr>
            <a:r>
              <a:rPr lang="el-GR" dirty="0" smtClean="0"/>
              <a:t>Δ. </a:t>
            </a:r>
            <a:r>
              <a:rPr lang="el-GR" dirty="0" err="1" smtClean="0"/>
              <a:t>οικοτουριστικές</a:t>
            </a:r>
            <a:r>
              <a:rPr lang="el-GR" dirty="0" smtClean="0"/>
              <a:t> δραστηριότητες.</a:t>
            </a:r>
            <a:endParaRPr lang="en-GB" dirty="0"/>
          </a:p>
        </p:txBody>
      </p:sp>
    </p:spTree>
    <p:extLst>
      <p:ext uri="{BB962C8B-B14F-4D97-AF65-F5344CB8AC3E}">
        <p14:creationId xmlns:p14="http://schemas.microsoft.com/office/powerpoint/2010/main" val="159347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Οι λίμνες της Ελλάδας</a:t>
            </a:r>
            <a:endParaRPr lang="en-GB" dirty="0"/>
          </a:p>
        </p:txBody>
      </p:sp>
      <p:sp>
        <p:nvSpPr>
          <p:cNvPr id="3" name="Content Placeholder 2"/>
          <p:cNvSpPr>
            <a:spLocks noGrp="1"/>
          </p:cNvSpPr>
          <p:nvPr>
            <p:ph idx="1"/>
          </p:nvPr>
        </p:nvSpPr>
        <p:spPr>
          <a:xfrm>
            <a:off x="838200" y="1825625"/>
            <a:ext cx="4343400" cy="4351338"/>
          </a:xfrm>
        </p:spPr>
        <p:txBody>
          <a:bodyPr/>
          <a:lstStyle/>
          <a:p>
            <a:r>
              <a:rPr lang="el-GR" dirty="0" smtClean="0"/>
              <a:t>Λιγοστές και με μικρή επιφάνεια</a:t>
            </a:r>
          </a:p>
          <a:p>
            <a:r>
              <a:rPr lang="el-GR" dirty="0" smtClean="0"/>
              <a:t>Μεγαλύτερη ΦΥΣΙΚΗ λίμνη: Τριχωνίδα</a:t>
            </a:r>
          </a:p>
          <a:p>
            <a:r>
              <a:rPr lang="el-GR" dirty="0" smtClean="0"/>
              <a:t>Μεγαλύτερη ΤΕΧΝΗΤΗ λίμνη: Λίμνη των Κρεμαστών</a:t>
            </a:r>
          </a:p>
          <a:p>
            <a:r>
              <a:rPr lang="el-GR" dirty="0" smtClean="0"/>
              <a:t>Βρίσκονται στη ΔΥΤΙΚΗ Ελλάδα</a:t>
            </a:r>
            <a:endParaRPr lang="en-GB" dirty="0"/>
          </a:p>
        </p:txBody>
      </p:sp>
      <p:pic>
        <p:nvPicPr>
          <p:cNvPr id="4" name="Picture 6" descr="img1.3"/>
          <p:cNvPicPr>
            <a:picLocks noChangeAspect="1" noChangeArrowheads="1"/>
          </p:cNvPicPr>
          <p:nvPr/>
        </p:nvPicPr>
        <p:blipFill rotWithShape="1">
          <a:blip r:embed="rId2">
            <a:extLst>
              <a:ext uri="{28A0092B-C50C-407E-A947-70E740481C1C}">
                <a14:useLocalDpi xmlns:a14="http://schemas.microsoft.com/office/drawing/2010/main" val="0"/>
              </a:ext>
            </a:extLst>
          </a:blip>
          <a:srcRect l="16774" t="33850" r="31828" b="47886"/>
          <a:stretch/>
        </p:blipFill>
        <p:spPr bwMode="auto">
          <a:xfrm>
            <a:off x="5095875" y="2187575"/>
            <a:ext cx="6855594" cy="3327400"/>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p:cNvSpPr/>
          <p:nvPr/>
        </p:nvSpPr>
        <p:spPr>
          <a:xfrm>
            <a:off x="6905625" y="3333750"/>
            <a:ext cx="723900" cy="667544"/>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6905625" y="4344591"/>
            <a:ext cx="723900" cy="667544"/>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79896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582</Words>
  <Application>Microsoft Office PowerPoint</Application>
  <PresentationFormat>Widescreen</PresentationFormat>
  <Paragraphs>73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Μάθημα 23 «Τα ποτάμια και οι λίμνες της Ελλάδας»</vt:lpstr>
      <vt:lpstr>Στόχοι Μαθήματος</vt:lpstr>
      <vt:lpstr>Τα βουνά και οι λίμνες της Ελλάδας</vt:lpstr>
      <vt:lpstr>Χαρακτηριστικά των ποταμών της Ελλάδας</vt:lpstr>
      <vt:lpstr>Ερημοποίηση</vt:lpstr>
      <vt:lpstr>Σημαντικά ποτάμια της Ελλάδας</vt:lpstr>
      <vt:lpstr>Τα μεγαλύτερα Ελληνικά ποτάμια</vt:lpstr>
      <vt:lpstr>Αξιοποίηση νερού ποταμών</vt:lpstr>
      <vt:lpstr>Οι λίμνες της Ελλάδας</vt:lpstr>
      <vt:lpstr>Μείωση στάθμης νερού λιμνών</vt:lpstr>
      <vt:lpstr>Για το σπίτι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23 «Τα ποτάμια και οι λίμνες της Ελλάδας»</dc:title>
  <dc:creator>Maria Riga</dc:creator>
  <cp:lastModifiedBy>Maria Riga</cp:lastModifiedBy>
  <cp:revision>6</cp:revision>
  <dcterms:created xsi:type="dcterms:W3CDTF">2026-03-02T12:34:59Z</dcterms:created>
  <dcterms:modified xsi:type="dcterms:W3CDTF">2026-03-02T13:17:31Z</dcterms:modified>
</cp:coreProperties>
</file>