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5" r:id="rId3"/>
    <p:sldId id="274" r:id="rId4"/>
    <p:sldId id="285" r:id="rId5"/>
    <p:sldId id="263" r:id="rId6"/>
    <p:sldId id="282" r:id="rId7"/>
    <p:sldId id="264" r:id="rId8"/>
    <p:sldId id="278" r:id="rId9"/>
    <p:sldId id="276" r:id="rId10"/>
    <p:sldId id="265" r:id="rId11"/>
    <p:sldId id="277" r:id="rId12"/>
    <p:sldId id="266" r:id="rId13"/>
    <p:sldId id="267" r:id="rId14"/>
    <p:sldId id="279" r:id="rId15"/>
    <p:sldId id="268" r:id="rId16"/>
    <p:sldId id="262" r:id="rId17"/>
    <p:sldId id="269" r:id="rId18"/>
    <p:sldId id="284" r:id="rId19"/>
    <p:sldId id="286" r:id="rId20"/>
    <p:sldId id="28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52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5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454819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0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061322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77634" y="54929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07372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3262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9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520197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008226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2522576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005847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520197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69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3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0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1503758" cy="38862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457200"/>
            <a:ext cx="5811443" cy="388620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5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8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6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9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64345"/>
            <a:ext cx="7429500" cy="110847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687115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305048"/>
            <a:ext cx="3658793" cy="203835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687114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5048"/>
            <a:ext cx="3656408" cy="203835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7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5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9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3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de10.com/archives/13544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rkasaurus.com/can-more-than-one-ssd-be-installed/" TargetMode="Externa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ellvalefarms.com/creamery-store/?b=bel261c2715087-new-ssd-drive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photodentro.edu.gr/v/item/ds/8521/61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dentro.edu.gr/v/item/ds/8521/117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v=xofKQv7uDN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create.kahoot.it/details/9cb42063-64f0-4a34-9b09-0a9c315c13c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photodentro.edu.gr/v/item/ds/8521/95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ideplayer.gr/slide/13907123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ables.com/data-storage/random-access-memory/ram-compatibility-important-things-you-should-know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omnia.gr/classifieds/item/2222805-2-%CE%BA%CE%B1%CF%81%CF%84%CE%B5%CF%83-%CE%B3%CF%81%CE%B1%CF%86%CE%B9%CE%BA%CF%89%CE%BD-nvidia-geforce-gt520-kai-nvidia-quadro-k420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280" y="790015"/>
            <a:ext cx="6593681" cy="1790700"/>
          </a:xfrm>
        </p:spPr>
        <p:txBody>
          <a:bodyPr>
            <a:normAutofit fontScale="90000"/>
          </a:bodyPr>
          <a:lstStyle/>
          <a:p>
            <a:pPr algn="ctr">
              <a:defRPr sz="5200"/>
            </a:pPr>
            <a:r>
              <a:rPr lang="el-GR" b="1" dirty="0"/>
              <a:t>ΤΟ ΕΣΩΤΕΡΙΚΟ ΤΟΥ ΥΠΟΛΟΓΙΣΤΗ</a:t>
            </a:r>
            <a:br>
              <a:rPr lang="el-GR" b="1" dirty="0"/>
            </a:br>
            <a:endParaRPr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8D650-7653-8B43-6A3F-EB5A6C6CFD7B}"/>
              </a:ext>
            </a:extLst>
          </p:cNvPr>
          <p:cNvSpPr txBox="1"/>
          <p:nvPr/>
        </p:nvSpPr>
        <p:spPr>
          <a:xfrm>
            <a:off x="3356386" y="4185158"/>
            <a:ext cx="301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/>
              <a:t>ΚΑΘ. ΠΛΗΡΟΦΟΡΙΚΗΣ (ΠΕ86)</a:t>
            </a:r>
          </a:p>
          <a:p>
            <a:pPr algn="ctr"/>
            <a:r>
              <a:rPr lang="el-GR" b="1" i="1" dirty="0"/>
              <a:t>ΑΝΑΣΤΑΣΑΚΗ ΕΥΑ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4276D-05F5-EA06-E483-66AB00B5EF14}"/>
              </a:ext>
            </a:extLst>
          </p:cNvPr>
          <p:cNvSpPr txBox="1"/>
          <p:nvPr/>
        </p:nvSpPr>
        <p:spPr>
          <a:xfrm>
            <a:off x="2318256" y="2102906"/>
            <a:ext cx="466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ΚΕΦΑΛΑΙΟ 3 </a:t>
            </a:r>
            <a:r>
              <a:rPr lang="el-GR"/>
              <a:t>– Α‘ </a:t>
            </a:r>
            <a:r>
              <a:rPr lang="el-GR" dirty="0"/>
              <a:t>ΓΥΜΝΑΣΙΟΥ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/>
          <a:srcRect t="42541" r="55953"/>
          <a:stretch/>
        </p:blipFill>
        <p:spPr>
          <a:xfrm>
            <a:off x="3451630" y="2671263"/>
            <a:ext cx="2400536" cy="13987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48" y="375320"/>
            <a:ext cx="5135950" cy="1108928"/>
          </a:xfrm>
        </p:spPr>
        <p:txBody>
          <a:bodyPr>
            <a:normAutofit/>
          </a:bodyPr>
          <a:lstStyle/>
          <a:p>
            <a:pPr algn="l"/>
            <a:r>
              <a:rPr b="1" dirty="0" err="1"/>
              <a:t>Μν</a:t>
            </a:r>
            <a:r>
              <a:rPr lang="el-GR" b="1" dirty="0"/>
              <a:t>η</a:t>
            </a:r>
            <a:r>
              <a:rPr b="1" dirty="0" err="1"/>
              <a:t>μη</a:t>
            </a:r>
            <a:r>
              <a:rPr b="1" dirty="0"/>
              <a:t> 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79" y="1319048"/>
            <a:ext cx="4491790" cy="3496232"/>
          </a:xfrm>
        </p:spPr>
        <p:txBody>
          <a:bodyPr wrap="square">
            <a:noAutofit/>
          </a:bodyPr>
          <a:lstStyle/>
          <a:p>
            <a:r>
              <a:rPr sz="2000" b="1" dirty="0"/>
              <a:t>Διαχείριση της ROM: </a:t>
            </a:r>
            <a:r>
              <a:rPr sz="2000" dirty="0"/>
              <a:t>Η μνήμη ROM αποθηκεύει μόνιμα κρίσιμες πληροφορίες συστήματος, απαραίτητες για τη λειτουργία του υπολογιστή.</a:t>
            </a:r>
            <a:endParaRPr lang="en-US" sz="2000" dirty="0"/>
          </a:p>
          <a:p>
            <a:r>
              <a:rPr lang="el-GR" sz="2000" dirty="0"/>
              <a:t>Επίσης, έχει το πρόγραμμα ΒΙΟΣ. Το ΒΙΟΣ εκτελεί εκκίνηση του ΛΣ και έλεγχο καλής λειτουργίας του Η/Υ</a:t>
            </a:r>
            <a:endParaRPr lang="en-US" sz="20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EBD14A0-F1CE-9382-FD27-A061C2816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376" y="317986"/>
            <a:ext cx="4114800" cy="2038635"/>
          </a:xfrm>
          <a:prstGeom prst="rect">
            <a:avLst/>
          </a:prstGeom>
        </p:spPr>
      </p:pic>
      <p:pic>
        <p:nvPicPr>
          <p:cNvPr id="1026" name="Picture 2" descr="How to enter the BIOS on Windows 10 or 11">
            <a:extLst>
              <a:ext uri="{FF2B5EF4-FFF2-40B4-BE49-F238E27FC236}">
                <a16:creationId xmlns:a16="http://schemas.microsoft.com/office/drawing/2014/main" id="{E8485F9D-8EA0-DCA5-6EBD-C85E81FFB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98" y="284127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59286F-35F4-0FBC-1D17-06B8D136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154" y="214967"/>
            <a:ext cx="7429499" cy="1108928"/>
          </a:xfrm>
        </p:spPr>
        <p:txBody>
          <a:bodyPr>
            <a:normAutofit/>
          </a:bodyPr>
          <a:lstStyle/>
          <a:p>
            <a:r>
              <a:rPr lang="el-GR" b="1" dirty="0" err="1"/>
              <a:t>Μοναδες</a:t>
            </a:r>
            <a:r>
              <a:rPr lang="el-GR" b="1" dirty="0"/>
              <a:t> </a:t>
            </a:r>
            <a:r>
              <a:rPr lang="el-GR" b="1" dirty="0" err="1"/>
              <a:t>Αποθηκευσης</a:t>
            </a:r>
            <a:r>
              <a:rPr lang="el-GR" b="1" dirty="0"/>
              <a:t> (</a:t>
            </a:r>
            <a:r>
              <a:rPr lang="en-US" b="1" dirty="0"/>
              <a:t>HDD/SSD)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CBC595-2A95-02E9-B4A1-006DA78F4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1243607"/>
            <a:ext cx="7429499" cy="2656286"/>
          </a:xfrm>
        </p:spPr>
        <p:txBody>
          <a:bodyPr/>
          <a:lstStyle/>
          <a:p>
            <a:r>
              <a:rPr lang="el-GR" dirty="0"/>
              <a:t>Οι μονάδες αποθήκευσης, όπως οι σκληροί δίσκοι (HDD) και οι δίσκοι στερεάς κατάστασης (SSD), παρέχουν τον χώρο για την αποθήκευση των δεδομένων και των εφαρμογών.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ABAEBA3-951A-5212-EA44-323935E3A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182373" y="2782575"/>
            <a:ext cx="2057891" cy="205789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6721BAF-6114-DEBA-A499-0EBA08092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0809" y="2467463"/>
            <a:ext cx="3637053" cy="23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9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b="1" dirty="0" err="1"/>
              <a:t>Μον</a:t>
            </a:r>
            <a:r>
              <a:rPr lang="el-GR" b="1" dirty="0"/>
              <a:t>α</a:t>
            </a:r>
            <a:r>
              <a:rPr b="1" dirty="0" err="1"/>
              <a:t>δες</a:t>
            </a:r>
            <a:r>
              <a:rPr b="1" dirty="0"/>
              <a:t> Απ</a:t>
            </a:r>
            <a:r>
              <a:rPr b="1" dirty="0" err="1"/>
              <a:t>οθ</a:t>
            </a:r>
            <a:r>
              <a:rPr lang="el-GR" b="1" dirty="0"/>
              <a:t>η</a:t>
            </a:r>
            <a:r>
              <a:rPr b="1" dirty="0" err="1"/>
              <a:t>κευσης</a:t>
            </a:r>
            <a:r>
              <a:rPr b="1" dirty="0"/>
              <a:t> (HDD/SSD)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wrap="square">
            <a:noAutofit/>
          </a:bodyPr>
          <a:lstStyle/>
          <a:p>
            <a:r>
              <a:rPr sz="1400" b="1" dirty="0" err="1"/>
              <a:t>Σκληροί</a:t>
            </a:r>
            <a:r>
              <a:rPr sz="1400" b="1" dirty="0"/>
              <a:t> </a:t>
            </a:r>
            <a:r>
              <a:rPr sz="1400" b="1" dirty="0" err="1"/>
              <a:t>Δίσκοι</a:t>
            </a:r>
            <a:r>
              <a:rPr sz="1400" b="1" dirty="0"/>
              <a:t> (HDD): </a:t>
            </a:r>
            <a:r>
              <a:rPr sz="1400" dirty="0" err="1"/>
              <a:t>Οι</a:t>
            </a:r>
            <a:r>
              <a:rPr sz="1400" dirty="0"/>
              <a:t> HDD </a:t>
            </a:r>
            <a:r>
              <a:rPr sz="1400" dirty="0" err="1"/>
              <a:t>είν</a:t>
            </a:r>
            <a:r>
              <a:rPr sz="1400" dirty="0"/>
              <a:t>αι μηχανικές μονάδες αποθήκευσης που προσφέρουν υψηλή χωρητικότητα με χαμηλότερες ταχύτητες.</a:t>
            </a:r>
          </a:p>
          <a:p>
            <a:r>
              <a:rPr sz="1400" b="1" dirty="0" err="1"/>
              <a:t>Δι</a:t>
            </a:r>
            <a:r>
              <a:rPr sz="1400" b="1" dirty="0"/>
              <a:t>αφορετικά SSDs: </a:t>
            </a:r>
            <a:r>
              <a:rPr sz="1400" dirty="0"/>
              <a:t>Τα SSDs χρησιμοποιούν μνήμη flash για γρήγορη πρόσβαση, επιτρέποντας ταχύτερους χρόνους φόρτωσης και καλύτερη απόδοση.</a:t>
            </a:r>
          </a:p>
          <a:p>
            <a:r>
              <a:rPr sz="1400" b="1" dirty="0" err="1"/>
              <a:t>Σύγκριση</a:t>
            </a:r>
            <a:r>
              <a:rPr sz="1400" b="1" dirty="0"/>
              <a:t> Απ</a:t>
            </a:r>
            <a:r>
              <a:rPr sz="1400" b="1" dirty="0" err="1"/>
              <a:t>οθήκευσης</a:t>
            </a:r>
            <a:r>
              <a:rPr sz="1400" b="1" dirty="0"/>
              <a:t>: </a:t>
            </a:r>
            <a:r>
              <a:rPr sz="1400" dirty="0"/>
              <a:t>Η επ</a:t>
            </a:r>
            <a:r>
              <a:rPr sz="1400" dirty="0" err="1"/>
              <a:t>ιλογή</a:t>
            </a:r>
            <a:r>
              <a:rPr sz="1400" dirty="0"/>
              <a:t> α</a:t>
            </a:r>
            <a:r>
              <a:rPr sz="1400" dirty="0" err="1"/>
              <a:t>νάμεσ</a:t>
            </a:r>
            <a:r>
              <a:rPr sz="1400" dirty="0"/>
              <a:t>α σε HDD και SSD εξαρτάται από το κόστος, την ταχύτητα και τις ανάγκες αποθήκευσης.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779541C-EB41-3E7F-633C-1F6E3A1B1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0809" y="1789579"/>
            <a:ext cx="4368714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b="1" dirty="0" err="1"/>
              <a:t>καρτα</a:t>
            </a:r>
            <a:r>
              <a:rPr lang="el-GR" b="1" dirty="0"/>
              <a:t> ήχου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wrap="square">
            <a:noAutofit/>
          </a:bodyPr>
          <a:lstStyle/>
          <a:p>
            <a:r>
              <a:rPr lang="el-GR" sz="2000" dirty="0"/>
              <a:t>Χ</a:t>
            </a:r>
            <a:r>
              <a:rPr sz="2000" dirty="0" err="1"/>
              <a:t>ειρίζετ</a:t>
            </a:r>
            <a:r>
              <a:rPr sz="2000" dirty="0"/>
              <a:t>αι ήχο, υποστηρίζοντας πολυκάναλη αναπαραγωγή για αυθεντική εμπειρία ηχούς στον χρήστη.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4D7387-1B71-05A4-2674-F9A359A5E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092" y="1572816"/>
            <a:ext cx="3848199" cy="29502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603967-3D2C-B296-4664-52E5CB24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Καρτα</a:t>
            </a:r>
            <a:r>
              <a:rPr lang="el-GR" b="1" dirty="0"/>
              <a:t> </a:t>
            </a:r>
            <a:r>
              <a:rPr lang="el-GR" b="1" dirty="0" err="1"/>
              <a:t>δικτυου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AFC249-EFB0-2B1D-2626-ACA390307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κάρτα δικτύου διαχειρίζεται τη σύνδεση στο διαδίκτυο, άμεσες μεταφορές δεδομένων και επικοινωνία μεταξύ υπολογιστών.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48F6090-175F-F560-2A34-619066D81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284" y="2841292"/>
            <a:ext cx="3665860" cy="15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6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96" y="-59241"/>
            <a:ext cx="7429499" cy="1108928"/>
          </a:xfrm>
        </p:spPr>
        <p:txBody>
          <a:bodyPr>
            <a:normAutofit/>
          </a:bodyPr>
          <a:lstStyle/>
          <a:p>
            <a:pPr algn="l"/>
            <a:r>
              <a:rPr b="1" dirty="0"/>
              <a:t>Κ</a:t>
            </a:r>
            <a:r>
              <a:rPr lang="el-GR" b="1" dirty="0"/>
              <a:t>Α</a:t>
            </a:r>
            <a:r>
              <a:rPr b="1" dirty="0" err="1"/>
              <a:t>ρτες</a:t>
            </a:r>
            <a:r>
              <a:rPr b="1" dirty="0"/>
              <a:t> Επ</a:t>
            </a:r>
            <a:r>
              <a:rPr lang="el-GR" b="1" dirty="0"/>
              <a:t>Ε</a:t>
            </a:r>
            <a:r>
              <a:rPr b="1" dirty="0" err="1"/>
              <a:t>κτ</a:t>
            </a:r>
            <a:r>
              <a:rPr b="1" dirty="0"/>
              <a:t>ασης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20" y="1933148"/>
            <a:ext cx="4665166" cy="1136429"/>
          </a:xfrm>
          <a:solidFill>
            <a:schemeClr val="bg2"/>
          </a:solidFill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l-GR" b="1" dirty="0"/>
              <a:t>Όπως κάρτα ραδιοφώνου, κάρτα τηλεόρασης, κάρτα βίντεο, κάρτα δικτύου κ.α.</a:t>
            </a:r>
            <a:endParaRPr b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BEAAE87-F67B-74B7-45C1-5A7388CB2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325" y="87505"/>
            <a:ext cx="2937619" cy="18074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0D979ED-A441-274E-26AC-C13FA43E2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760"/>
          <a:stretch/>
        </p:blipFill>
        <p:spPr>
          <a:xfrm>
            <a:off x="140920" y="991245"/>
            <a:ext cx="4665166" cy="1001537"/>
          </a:xfrm>
          <a:prstGeom prst="rect">
            <a:avLst/>
          </a:prstGeom>
          <a:ln>
            <a:solidFill>
              <a:srgbClr val="4499B3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3074" name="Picture 2" descr="SIS κάρτα βίντεο-6202 - DiGi Shop">
            <a:extLst>
              <a:ext uri="{FF2B5EF4-FFF2-40B4-BE49-F238E27FC236}">
                <a16:creationId xmlns:a16="http://schemas.microsoft.com/office/drawing/2014/main" id="{FFC44B57-02C5-6573-F65A-B77366F64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94" y="3186030"/>
            <a:ext cx="2529221" cy="1681649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Κάρτες Τηλεόρασης και Video">
            <a:extLst>
              <a:ext uri="{FF2B5EF4-FFF2-40B4-BE49-F238E27FC236}">
                <a16:creationId xmlns:a16="http://schemas.microsoft.com/office/drawing/2014/main" id="{DA28FFD3-4FD6-D692-4888-89CCFAA7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6253"/>
            <a:ext cx="1678356" cy="16783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ackmagic DeckLink Micro Recorder | Καρτα καταγραφης βιντεο για ολα τα  format SD και HD εως 1080p30.">
            <a:extLst>
              <a:ext uri="{FF2B5EF4-FFF2-40B4-BE49-F238E27FC236}">
                <a16:creationId xmlns:a16="http://schemas.microsoft.com/office/drawing/2014/main" id="{21672576-D386-CB58-A726-57C0C95B7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0" t="25623" r="2036" b="16817"/>
          <a:stretch/>
        </p:blipFill>
        <p:spPr bwMode="auto">
          <a:xfrm>
            <a:off x="912396" y="2934685"/>
            <a:ext cx="3056075" cy="17084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Κάρτα TV/FM radio AVerTV CaptureHD H727 DVB-T analog Composite Component  HDMI PCIe PCI express">
            <a:extLst>
              <a:ext uri="{FF2B5EF4-FFF2-40B4-BE49-F238E27FC236}">
                <a16:creationId xmlns:a16="http://schemas.microsoft.com/office/drawing/2014/main" id="{836AB917-B692-83E1-E2FC-2B389D2A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76" y="1472963"/>
            <a:ext cx="2379439" cy="15174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41" y="57525"/>
            <a:ext cx="7429499" cy="1108928"/>
          </a:xfrm>
        </p:spPr>
        <p:txBody>
          <a:bodyPr>
            <a:normAutofit/>
          </a:bodyPr>
          <a:lstStyle/>
          <a:p>
            <a:pPr algn="l"/>
            <a:r>
              <a:rPr b="1" dirty="0" err="1"/>
              <a:t>Τροφοδοτικ</a:t>
            </a:r>
            <a:r>
              <a:rPr lang="el-GR" b="1" dirty="0"/>
              <a:t>Ο</a:t>
            </a:r>
            <a:r>
              <a:rPr b="1" dirty="0"/>
              <a:t> (PSU)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07" y="1278355"/>
            <a:ext cx="4774719" cy="2586790"/>
          </a:xfrm>
        </p:spPr>
        <p:txBody>
          <a:bodyPr>
            <a:noAutofit/>
          </a:bodyPr>
          <a:lstStyle/>
          <a:p>
            <a:r>
              <a:rPr lang="el-GR" sz="1600" b="1" dirty="0"/>
              <a:t>Το τροφοδοτικό παρέχει ηλεκτρική ενέργεια σε όλα τα εξαρτήματα του υπολογιστή.</a:t>
            </a:r>
            <a:endParaRPr sz="1600" b="1" dirty="0"/>
          </a:p>
          <a:p>
            <a:r>
              <a:rPr lang="el-GR" sz="1600" b="1" dirty="0"/>
              <a:t>Αποτελεί μία σημαντικότατη συσκευή, η καλή λειτουργία της οποίας, επηρεάζει σημαντικά όλο τον ηλεκτρονικό εξοπλισμό. </a:t>
            </a:r>
          </a:p>
          <a:p>
            <a:r>
              <a:rPr lang="el-GR" sz="1600" b="1" dirty="0"/>
              <a:t>Η σωστή επιλογή και εγκατάσταση ενός τροφοδοτικού στη καρδιά του υπολογιστικού συστήματος αποτελεί το βασικό συστατικό της καλής μακροχρόνιας λειτουργίας του</a:t>
            </a:r>
            <a:endParaRPr lang="en-US" sz="1600" b="1" dirty="0"/>
          </a:p>
          <a:p>
            <a:pPr marL="0" indent="0">
              <a:buNone/>
            </a:pPr>
            <a:endParaRPr sz="16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80D2576-E5DD-ABFE-14B4-6C13BE32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998" y="565436"/>
            <a:ext cx="2724561" cy="2656286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7D7EF67-9376-77F5-F7BC-789ECB805F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7248" b="33456"/>
          <a:stretch/>
        </p:blipFill>
        <p:spPr>
          <a:xfrm>
            <a:off x="5560998" y="2876398"/>
            <a:ext cx="2724561" cy="13885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22E53A2-6487-1579-5234-67D11F430965}"/>
              </a:ext>
            </a:extLst>
          </p:cNvPr>
          <p:cNvSpPr txBox="1"/>
          <p:nvPr/>
        </p:nvSpPr>
        <p:spPr>
          <a:xfrm>
            <a:off x="184641" y="1737052"/>
            <a:ext cx="1933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https://photodentro.edu.gr/v/item/ds/8521/616</a:t>
            </a:r>
            <a:endParaRPr lang="el-GR" dirty="0"/>
          </a:p>
        </p:txBody>
      </p:sp>
      <p:pic>
        <p:nvPicPr>
          <p:cNvPr id="4" name="Picture 2" descr="Βασικές έννοιες της αρχιτεκτονικής των Η/Υ. Τι θα μάθουμε σήμερα: Να  αναγνωρίζουμε τα κύρια μέρη του εσωτερικού ενός Η/Υ και να αναφέρουμε το  ρόλο και. - ppt κατέβασμα">
            <a:extLst>
              <a:ext uri="{FF2B5EF4-FFF2-40B4-BE49-F238E27FC236}">
                <a16:creationId xmlns:a16="http://schemas.microsoft.com/office/drawing/2014/main" id="{CB5FE7C9-29CD-AA4C-14A5-0B42C05B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98" y="42169"/>
            <a:ext cx="6745549" cy="50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.2 Θύρες Σύνδεσης - Γνωρίζοντας τον υπολογιστή">
            <a:extLst>
              <a:ext uri="{FF2B5EF4-FFF2-40B4-BE49-F238E27FC236}">
                <a16:creationId xmlns:a16="http://schemas.microsoft.com/office/drawing/2014/main" id="{7B00C9B5-68BE-CAC9-3CD1-9C4AF7861D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532512"/>
            <a:ext cx="6272463" cy="40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DB7CAC-FBD1-50A8-0BD8-DFB723B6F8F1}"/>
              </a:ext>
            </a:extLst>
          </p:cNvPr>
          <p:cNvSpPr txBox="1"/>
          <p:nvPr/>
        </p:nvSpPr>
        <p:spPr>
          <a:xfrm>
            <a:off x="218573" y="1785917"/>
            <a:ext cx="22198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3"/>
              </a:rPr>
              <a:t>https://photodentro.edu.gr/v/item/ds/8521/1170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8567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D3007C-CB87-056D-ED6F-D734B735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859" y="37760"/>
            <a:ext cx="7429499" cy="1108928"/>
          </a:xfrm>
        </p:spPr>
        <p:txBody>
          <a:bodyPr/>
          <a:lstStyle/>
          <a:p>
            <a:r>
              <a:rPr lang="el-GR" b="1" dirty="0" err="1"/>
              <a:t>Συναρμολογηση</a:t>
            </a:r>
            <a:r>
              <a:rPr lang="el-GR" b="1" dirty="0"/>
              <a:t> η/υ (</a:t>
            </a:r>
            <a:r>
              <a:rPr lang="el-GR" b="1" dirty="0" err="1"/>
              <a:t>βιντεο</a:t>
            </a:r>
            <a:r>
              <a:rPr lang="el-GR" b="1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46EA3-A051-362C-F387-DE1DD01B4043}"/>
              </a:ext>
            </a:extLst>
          </p:cNvPr>
          <p:cNvSpPr txBox="1"/>
          <p:nvPr/>
        </p:nvSpPr>
        <p:spPr>
          <a:xfrm>
            <a:off x="5874162" y="2394183"/>
            <a:ext cx="2638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2"/>
              </a:rPr>
              <a:t>ΛΙΝΚ ΣΤΟ </a:t>
            </a:r>
            <a:r>
              <a:rPr lang="en-US" dirty="0">
                <a:hlinkClick r:id="rId2"/>
              </a:rPr>
              <a:t>YOUTUBE</a:t>
            </a:r>
            <a:endParaRPr lang="el-GR" dirty="0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F020C5C9-51A6-6D8E-F6E8-2A85166F5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3447" y="1066789"/>
            <a:ext cx="4526320" cy="3626922"/>
          </a:xfrm>
        </p:spPr>
      </p:pic>
    </p:spTree>
    <p:extLst>
      <p:ext uri="{BB962C8B-B14F-4D97-AF65-F5344CB8AC3E}">
        <p14:creationId xmlns:p14="http://schemas.microsoft.com/office/powerpoint/2010/main" val="163162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B027FB-9B8E-003F-3F2A-AFE68130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331" y="675"/>
            <a:ext cx="7429499" cy="1108928"/>
          </a:xfrm>
        </p:spPr>
        <p:txBody>
          <a:bodyPr/>
          <a:lstStyle/>
          <a:p>
            <a:r>
              <a:rPr lang="en-US" b="1" dirty="0"/>
              <a:t>TO </a:t>
            </a:r>
            <a:r>
              <a:rPr lang="el-GR" b="1" dirty="0"/>
              <a:t>ΕΣΩΤΕΡΙΚΟ</a:t>
            </a:r>
            <a:r>
              <a:rPr lang="en-US" b="1" dirty="0"/>
              <a:t> TOY</a:t>
            </a:r>
            <a:r>
              <a:rPr lang="el-GR" b="1" dirty="0"/>
              <a:t> </a:t>
            </a:r>
            <a:r>
              <a:rPr lang="en-US" b="1" dirty="0"/>
              <a:t>H/Y</a:t>
            </a:r>
            <a:endParaRPr lang="el-GR" b="1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817047ED-0B4A-FC47-5763-6544263DF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414" y="1042548"/>
            <a:ext cx="5797375" cy="387275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3965ED-77EF-E09B-8E5A-58084F21980C}"/>
              </a:ext>
            </a:extLst>
          </p:cNvPr>
          <p:cNvSpPr txBox="1"/>
          <p:nvPr/>
        </p:nvSpPr>
        <p:spPr>
          <a:xfrm>
            <a:off x="204211" y="2889749"/>
            <a:ext cx="2794552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Στο εσωτερικό, όμως, της Κεντρικής Μονάδας (ΚΜΕ) κρύβονται τα σημαντικότερα εξαρτήματά του.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30DA293-2694-9580-2AEA-300FB7624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33" t="42541"/>
          <a:stretch/>
        </p:blipFill>
        <p:spPr>
          <a:xfrm>
            <a:off x="280736" y="1291985"/>
            <a:ext cx="2576997" cy="12032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7556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96CEB-A8FE-8748-20E3-DDBC9851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92" y="70602"/>
            <a:ext cx="4255993" cy="2313112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4000" b="1" dirty="0" err="1"/>
              <a:t>Ωρα</a:t>
            </a:r>
            <a:r>
              <a:rPr lang="el-GR" sz="4000" b="1" dirty="0"/>
              <a:t> για </a:t>
            </a:r>
            <a:r>
              <a:rPr lang="en-US" sz="4000" b="1" dirty="0"/>
              <a:t>quiz</a:t>
            </a:r>
            <a:endParaRPr lang="el-GR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181D35-6096-C8F3-A92D-A1BCF8EA6FEC}"/>
              </a:ext>
            </a:extLst>
          </p:cNvPr>
          <p:cNvSpPr txBox="1"/>
          <p:nvPr/>
        </p:nvSpPr>
        <p:spPr>
          <a:xfrm>
            <a:off x="3583405" y="2864808"/>
            <a:ext cx="37996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hlinkClick r:id="rId2"/>
              </a:rPr>
              <a:t>Kahoot!!!!</a:t>
            </a:r>
            <a:endParaRPr lang="el-GR" sz="4400" b="1" dirty="0"/>
          </a:p>
        </p:txBody>
      </p:sp>
      <p:pic>
        <p:nvPicPr>
          <p:cNvPr id="5" name="Google Shape;46;p11">
            <a:extLst>
              <a:ext uri="{FF2B5EF4-FFF2-40B4-BE49-F238E27FC236}">
                <a16:creationId xmlns:a16="http://schemas.microsoft.com/office/drawing/2014/main" id="{C2B7EB0A-4921-C0EB-1521-BC741CE497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8224" y="1811007"/>
            <a:ext cx="2393834" cy="287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0;p14">
            <a:extLst>
              <a:ext uri="{FF2B5EF4-FFF2-40B4-BE49-F238E27FC236}">
                <a16:creationId xmlns:a16="http://schemas.microsoft.com/office/drawing/2014/main" id="{4E7F9796-0123-3791-3657-694B981CDDC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36763" y="1811007"/>
            <a:ext cx="2632139" cy="3261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07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C68FCB-A7D1-3D95-4D82-2CCBAABC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229712"/>
            <a:ext cx="7429499" cy="991839"/>
          </a:xfrm>
        </p:spPr>
        <p:txBody>
          <a:bodyPr/>
          <a:lstStyle/>
          <a:p>
            <a:r>
              <a:rPr lang="el-GR" b="1" dirty="0"/>
              <a:t>μητρικη πλακετα (</a:t>
            </a:r>
            <a:r>
              <a:rPr lang="en-US" b="1" dirty="0"/>
              <a:t>motherboard</a:t>
            </a:r>
            <a:r>
              <a:rPr lang="el-GR" b="1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290950-130A-1CFD-C7AD-8A23C0B1D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99" y="1115122"/>
            <a:ext cx="3706422" cy="4072983"/>
          </a:xfrm>
        </p:spPr>
        <p:txBody>
          <a:bodyPr>
            <a:normAutofit/>
          </a:bodyPr>
          <a:lstStyle/>
          <a:p>
            <a:r>
              <a:rPr lang="el-GR" dirty="0"/>
              <a:t>Η μητρική πλακέτα (motherboard) είναι το κύριο κύκλωμα, στο οποίο συνδέονται όλα τα υπόλοιπα εξαρτήματα.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https://photodentro.edu.gr/v/item/ds/8521/954</a:t>
            </a:r>
            <a:endParaRPr lang="el-GR" dirty="0"/>
          </a:p>
          <a:p>
            <a:r>
              <a:rPr lang="el-GR" dirty="0"/>
              <a:t>Περιλαμβάνει τις θύρες εισόδου/εξόδου, τους διαύλους δεδομένων, και τις υποδοχές για την τοποθέτηση της μνήμης και του επεξεργαστή.</a:t>
            </a:r>
          </a:p>
          <a:p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0977C21-FC7C-4D5B-23B1-A904F0FD6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069"/>
          <a:stretch/>
        </p:blipFill>
        <p:spPr>
          <a:xfrm>
            <a:off x="4194695" y="1070517"/>
            <a:ext cx="4670525" cy="374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6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therboard">
            <a:extLst>
              <a:ext uri="{FF2B5EF4-FFF2-40B4-BE49-F238E27FC236}">
                <a16:creationId xmlns:a16="http://schemas.microsoft.com/office/drawing/2014/main" id="{DC88E345-10D2-457C-429D-6D152D82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05" y="114955"/>
            <a:ext cx="5541986" cy="49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1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262" y="37803"/>
            <a:ext cx="5950420" cy="1108471"/>
          </a:xfrm>
        </p:spPr>
        <p:txBody>
          <a:bodyPr>
            <a:normAutofit/>
          </a:bodyPr>
          <a:lstStyle/>
          <a:p>
            <a:pPr algn="l"/>
            <a:r>
              <a:rPr b="1" dirty="0" err="1"/>
              <a:t>Μητρικ</a:t>
            </a:r>
            <a:r>
              <a:rPr lang="el-GR" b="1" dirty="0"/>
              <a:t>η</a:t>
            </a:r>
            <a:r>
              <a:rPr b="1" dirty="0"/>
              <a:t> </a:t>
            </a:r>
            <a:r>
              <a:rPr b="1" dirty="0" err="1"/>
              <a:t>Πλ</a:t>
            </a:r>
            <a:r>
              <a:rPr b="1" dirty="0"/>
              <a:t>ακ</a:t>
            </a:r>
            <a:r>
              <a:rPr lang="el-GR" b="1" dirty="0"/>
              <a:t>ε</a:t>
            </a:r>
            <a:r>
              <a:rPr b="1" dirty="0"/>
              <a:t>τα (Motherboard)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4368" y="1146274"/>
            <a:ext cx="3715941" cy="3554818"/>
          </a:xfrm>
        </p:spPr>
        <p:txBody>
          <a:bodyPr>
            <a:normAutofit/>
          </a:bodyPr>
          <a:lstStyle/>
          <a:p>
            <a:r>
              <a:rPr lang="el-GR" sz="1600" b="1" dirty="0"/>
              <a:t>Υποδοχές </a:t>
            </a:r>
            <a:r>
              <a:rPr lang="en-US" sz="1600" b="1" dirty="0"/>
              <a:t>CPU </a:t>
            </a:r>
            <a:r>
              <a:rPr lang="el-GR" sz="1600" b="1" dirty="0"/>
              <a:t>και </a:t>
            </a:r>
            <a:r>
              <a:rPr lang="en-US" sz="1600" b="1" dirty="0"/>
              <a:t>RAM: </a:t>
            </a:r>
            <a:r>
              <a:rPr sz="1600" dirty="0"/>
              <a:t>Οι υπ</a:t>
            </a:r>
            <a:r>
              <a:rPr sz="1600" dirty="0" err="1"/>
              <a:t>οδοχές</a:t>
            </a:r>
            <a:r>
              <a:rPr sz="1600" dirty="0"/>
              <a:t> α</a:t>
            </a:r>
            <a:r>
              <a:rPr sz="1600" dirty="0" err="1"/>
              <a:t>υτές</a:t>
            </a:r>
            <a:r>
              <a:rPr sz="1600" dirty="0"/>
              <a:t> είναι κρίσιμες για την εγκατάσταση επεξεργαστών και μνημών, καθορίζοντας τις επιδόσεις.</a:t>
            </a:r>
            <a:endParaRPr lang="el-GR" sz="1600" dirty="0"/>
          </a:p>
          <a:p>
            <a:pPr marL="0" indent="0">
              <a:buNone/>
            </a:pPr>
            <a:endParaRPr sz="1600" dirty="0"/>
          </a:p>
          <a:p>
            <a:r>
              <a:rPr sz="1600" b="1" dirty="0" err="1"/>
              <a:t>Θύρες</a:t>
            </a:r>
            <a:r>
              <a:rPr sz="1600" b="1" dirty="0"/>
              <a:t> I/O: </a:t>
            </a:r>
            <a:r>
              <a:rPr sz="1600" dirty="0" err="1"/>
              <a:t>Οι</a:t>
            </a:r>
            <a:r>
              <a:rPr sz="1600" dirty="0"/>
              <a:t> </a:t>
            </a:r>
            <a:r>
              <a:rPr sz="1600" dirty="0" err="1"/>
              <a:t>θύρες</a:t>
            </a:r>
            <a:r>
              <a:rPr sz="1600" dirty="0"/>
              <a:t> </a:t>
            </a:r>
            <a:r>
              <a:rPr sz="1600" dirty="0" err="1"/>
              <a:t>εισόδου</a:t>
            </a:r>
            <a:r>
              <a:rPr sz="1600" dirty="0"/>
              <a:t>/</a:t>
            </a:r>
            <a:r>
              <a:rPr sz="1600" dirty="0" err="1"/>
              <a:t>εξόδου</a:t>
            </a:r>
            <a:r>
              <a:rPr sz="1600" dirty="0"/>
              <a:t> </a:t>
            </a:r>
            <a:r>
              <a:rPr sz="1600" dirty="0" err="1"/>
              <a:t>διευκολύνουν</a:t>
            </a:r>
            <a:r>
              <a:rPr sz="1600" dirty="0"/>
              <a:t> </a:t>
            </a:r>
            <a:r>
              <a:rPr sz="1600" dirty="0" err="1"/>
              <a:t>την</a:t>
            </a:r>
            <a:r>
              <a:rPr sz="1600" dirty="0"/>
              <a:t> απ</a:t>
            </a:r>
            <a:r>
              <a:rPr sz="1600" dirty="0" err="1"/>
              <a:t>ομ</a:t>
            </a:r>
            <a:r>
              <a:rPr sz="1600" dirty="0"/>
              <a:t>ακρυσμένη σύνδεση περιφερειακών συσκευών στον υπολογιστή</a:t>
            </a:r>
            <a:r>
              <a:rPr sz="1400" dirty="0"/>
              <a:t>.</a:t>
            </a: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995C93AA-98A2-DD22-52D0-28D372061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90309" y="1303329"/>
            <a:ext cx="4578041" cy="30535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F5A115-9926-6376-302D-4FE6DB78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89" y="43332"/>
            <a:ext cx="7429499" cy="1108928"/>
          </a:xfrm>
        </p:spPr>
        <p:txBody>
          <a:bodyPr/>
          <a:lstStyle/>
          <a:p>
            <a:r>
              <a:rPr lang="el-GR" b="1" dirty="0" err="1"/>
              <a:t>Επεξεργαστησ</a:t>
            </a:r>
            <a:r>
              <a:rPr lang="el-GR" b="1" dirty="0"/>
              <a:t> (</a:t>
            </a:r>
            <a:r>
              <a:rPr lang="en-US" b="1" dirty="0" err="1"/>
              <a:t>cpu</a:t>
            </a:r>
            <a:r>
              <a:rPr lang="en-US" b="1" dirty="0"/>
              <a:t>)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4930E8-7F73-B7D8-DDAA-93297E2EB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27" y="1044312"/>
            <a:ext cx="4960502" cy="2375922"/>
          </a:xfrm>
        </p:spPr>
        <p:txBody>
          <a:bodyPr>
            <a:noAutofit/>
          </a:bodyPr>
          <a:lstStyle/>
          <a:p>
            <a:r>
              <a:rPr lang="el-GR" sz="1400" dirty="0"/>
              <a:t>Είναι το πιο σημαντικό εξάρτημα</a:t>
            </a:r>
            <a:r>
              <a:rPr lang="en-US" sz="1400" dirty="0"/>
              <a:t> (</a:t>
            </a:r>
            <a:r>
              <a:rPr lang="el-GR" sz="1400" dirty="0"/>
              <a:t>εγκέφαλος του υπολογιστή), καθώς είναι υπεύθυνο για </a:t>
            </a:r>
            <a:r>
              <a:rPr lang="el-GR" sz="1400" b="1" dirty="0"/>
              <a:t>τις κυριότερες επεξεργασίες </a:t>
            </a:r>
            <a:r>
              <a:rPr lang="el-GR" sz="1400" dirty="0"/>
              <a:t>που γίνονται στον υπολογιστή. </a:t>
            </a:r>
            <a:endParaRPr lang="en-US" sz="1400" dirty="0"/>
          </a:p>
          <a:p>
            <a:pPr defTabSz="4933950"/>
            <a:r>
              <a:rPr lang="el-GR" sz="1400" dirty="0"/>
              <a:t>Άλλα ονόματα:  μικροεπεξεργαστής  (</a:t>
            </a:r>
            <a:r>
              <a:rPr lang="el-GR" sz="1400" i="1" dirty="0" err="1"/>
              <a:t>microprocessor</a:t>
            </a:r>
            <a:r>
              <a:rPr lang="el-GR" sz="1400" dirty="0"/>
              <a:t>)</a:t>
            </a:r>
            <a:r>
              <a:rPr lang="en-US" sz="1400" dirty="0"/>
              <a:t> </a:t>
            </a:r>
            <a:r>
              <a:rPr lang="el-GR" sz="1400" dirty="0"/>
              <a:t>ή </a:t>
            </a:r>
            <a:r>
              <a:rPr lang="el-GR" sz="1400" dirty="0" err="1"/>
              <a:t>μικροελεγκτής</a:t>
            </a:r>
            <a:r>
              <a:rPr lang="el-GR" sz="1400" dirty="0"/>
              <a:t> (</a:t>
            </a:r>
            <a:r>
              <a:rPr lang="el-GR" sz="1400" i="1" dirty="0" err="1"/>
              <a:t>microcontroller</a:t>
            </a:r>
            <a:r>
              <a:rPr lang="el-GR" sz="1400" dirty="0"/>
              <a:t>).</a:t>
            </a:r>
            <a:endParaRPr lang="en-US" sz="1400" dirty="0"/>
          </a:p>
          <a:p>
            <a:r>
              <a:rPr lang="el-GR" sz="1400" dirty="0"/>
              <a:t>Όλα τα δεδομένα </a:t>
            </a:r>
            <a:r>
              <a:rPr lang="el-GR" sz="1400" b="1" dirty="0"/>
              <a:t>μεταφέρονται από την Κύρια Μνήμη στον επεξεργαστή</a:t>
            </a:r>
            <a:r>
              <a:rPr lang="el-GR" sz="1400" dirty="0"/>
              <a:t>, ώστε να γίνει η απαραίτητη επεξεργασία τους σύμφωνα με τις εντολές μας. </a:t>
            </a:r>
            <a:endParaRPr lang="en-US" sz="1400" dirty="0"/>
          </a:p>
          <a:p>
            <a:r>
              <a:rPr lang="el-GR" sz="1400" dirty="0"/>
              <a:t>Μετά την επεξεργασία τους τα δεδομένα επιστρέφουν </a:t>
            </a:r>
            <a:r>
              <a:rPr lang="el-GR" sz="1400" b="1" dirty="0"/>
              <a:t>και τοποθετούνται προσωρινά στην Κύρια Μνήμη του υπολογιστή</a:t>
            </a:r>
            <a:r>
              <a:rPr lang="el-GR" sz="1400" dirty="0"/>
              <a:t>.</a:t>
            </a:r>
          </a:p>
        </p:txBody>
      </p:sp>
      <p:pic>
        <p:nvPicPr>
          <p:cNvPr id="4" name="Picture 2" descr="How a CPU Works on Make a GIF">
            <a:extLst>
              <a:ext uri="{FF2B5EF4-FFF2-40B4-BE49-F238E27FC236}">
                <a16:creationId xmlns:a16="http://schemas.microsoft.com/office/drawing/2014/main" id="{CCF6FB4B-1B69-39B4-47EC-EC47FDD88F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97" y="298267"/>
            <a:ext cx="2843173" cy="15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tel Launches Core i7 -- Fastest Processor on the Planet">
            <a:extLst>
              <a:ext uri="{FF2B5EF4-FFF2-40B4-BE49-F238E27FC236}">
                <a16:creationId xmlns:a16="http://schemas.microsoft.com/office/drawing/2014/main" id="{B489FDA0-91BF-624C-21E7-04F3EE628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 r="18007" b="23450"/>
          <a:stretch/>
        </p:blipFill>
        <p:spPr bwMode="auto">
          <a:xfrm>
            <a:off x="6067324" y="3136708"/>
            <a:ext cx="763204" cy="8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ntel Pentium Dual Core Gold G6400 Tray - Skroutz.gr">
            <a:extLst>
              <a:ext uri="{FF2B5EF4-FFF2-40B4-BE49-F238E27FC236}">
                <a16:creationId xmlns:a16="http://schemas.microsoft.com/office/drawing/2014/main" id="{EBB4F2C4-5C06-0CEA-9E95-D446BF9EC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54" y="2037375"/>
            <a:ext cx="825250" cy="82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ual Core Intel Processor at Rs 600/piece | Intel CPU, Intel Processor,  इंटेल सीपीयू प्रोसेसर - AD TECH, Hooghly | ID: 19708404455">
            <a:extLst>
              <a:ext uri="{FF2B5EF4-FFF2-40B4-BE49-F238E27FC236}">
                <a16:creationId xmlns:a16="http://schemas.microsoft.com/office/drawing/2014/main" id="{78D43118-CC02-B2DC-56B4-68EBB0E2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30" y="2097240"/>
            <a:ext cx="900929" cy="8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ntel Core i3-7100 3.9 GHz Dual-Core Processor (BX80677I37100) -  PCPartPicker">
            <a:extLst>
              <a:ext uri="{FF2B5EF4-FFF2-40B4-BE49-F238E27FC236}">
                <a16:creationId xmlns:a16="http://schemas.microsoft.com/office/drawing/2014/main" id="{1B207F10-8428-500A-EACF-1385BFF47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240" y="3043770"/>
            <a:ext cx="1119605" cy="11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Octa-core vs Quad-core: Differences explained - Gizbot News">
            <a:extLst>
              <a:ext uri="{FF2B5EF4-FFF2-40B4-BE49-F238E27FC236}">
                <a16:creationId xmlns:a16="http://schemas.microsoft.com/office/drawing/2014/main" id="{8E0B9BF2-3FF4-B0BE-9A93-9C1A14AA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45" y="4029531"/>
            <a:ext cx="1942693" cy="9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1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22730"/>
            <a:ext cx="7429499" cy="1108928"/>
          </a:xfrm>
        </p:spPr>
        <p:txBody>
          <a:bodyPr>
            <a:normAutofit/>
          </a:bodyPr>
          <a:lstStyle/>
          <a:p>
            <a:pPr algn="l"/>
            <a:r>
              <a:rPr b="1" dirty="0"/>
              <a:t>Επ</a:t>
            </a:r>
            <a:r>
              <a:rPr b="1" dirty="0" err="1"/>
              <a:t>εξεργ</a:t>
            </a:r>
            <a:r>
              <a:rPr b="1" dirty="0"/>
              <a:t>αστ</a:t>
            </a:r>
            <a:r>
              <a:rPr lang="en-US" b="1" dirty="0"/>
              <a:t>h</a:t>
            </a:r>
            <a:r>
              <a:rPr b="1" dirty="0"/>
              <a:t>ς (CPU)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935" y="1215790"/>
            <a:ext cx="6825917" cy="3909753"/>
          </a:xfrm>
        </p:spPr>
        <p:txBody>
          <a:bodyPr wrap="square">
            <a:noAutofit/>
          </a:bodyPr>
          <a:lstStyle/>
          <a:p>
            <a:r>
              <a:rPr lang="el-GR" sz="1400" dirty="0"/>
              <a:t>Εκτός από τους Η/Υ ενσωματώνεται και σε πολλές ηλεκτρονικές συσκευές όπως κινητά τηλέφωνα, ψηφιακές φωτογραφικές μηχανές, βιντεοκάμερες, κονσόλες ηλεκτρονικών παιχνιδιών και άλλα. </a:t>
            </a:r>
          </a:p>
          <a:p>
            <a:r>
              <a:rPr lang="el-GR" sz="1400" dirty="0"/>
              <a:t>Για την ακρίβεια, επεξεργαστές ενσωματώνονται σε κάθε είδους συσκευή στην οποία απαιτείται ύπαρξη υπολογιστικής ικανότητας</a:t>
            </a:r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sz="1400" dirty="0"/>
          </a:p>
          <a:p>
            <a:r>
              <a:rPr sz="1400" b="1" dirty="0" err="1"/>
              <a:t>Έλεγχος</a:t>
            </a:r>
            <a:r>
              <a:rPr sz="1400" b="1" dirty="0"/>
              <a:t> υπ</a:t>
            </a:r>
            <a:r>
              <a:rPr sz="1400" b="1" dirty="0" err="1"/>
              <a:t>ερθέρμ</a:t>
            </a:r>
            <a:r>
              <a:rPr sz="1400" b="1" dirty="0"/>
              <a:t>ανσης: </a:t>
            </a:r>
            <a:r>
              <a:rPr sz="1400" dirty="0"/>
              <a:t>Η ψύκτρα διασφαλίζει τη σωστή λειτουργία της Κ.Μ.Ε., αποφεύγοντας ζημιές από υπερθέρμανση.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09FBC27-F965-2404-9D45-6EF48D81D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239" y="2737131"/>
            <a:ext cx="4044310" cy="16671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0CDA02-6AF5-8526-C823-C4C85507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καρτα</a:t>
            </a:r>
            <a:r>
              <a:rPr lang="el-GR" b="1" dirty="0"/>
              <a:t> </a:t>
            </a:r>
            <a:r>
              <a:rPr lang="el-GR" b="1" dirty="0" err="1"/>
              <a:t>γραφικων</a:t>
            </a:r>
            <a:r>
              <a:rPr lang="el-GR" b="1" dirty="0"/>
              <a:t> (</a:t>
            </a:r>
            <a:r>
              <a:rPr lang="en-US" b="1" dirty="0"/>
              <a:t>GPU) </a:t>
            </a:r>
            <a:r>
              <a:rPr lang="el-GR" b="1" dirty="0"/>
              <a:t>‘η </a:t>
            </a:r>
            <a:r>
              <a:rPr lang="el-GR" b="1" dirty="0" err="1"/>
              <a:t>καρτα</a:t>
            </a:r>
            <a:r>
              <a:rPr lang="el-GR" b="1" dirty="0"/>
              <a:t> </a:t>
            </a:r>
            <a:r>
              <a:rPr lang="el-GR" b="1" dirty="0" err="1"/>
              <a:t>οθονησ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B7449-8014-31CC-69E6-BF143D6A2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59" y="1332112"/>
            <a:ext cx="7429499" cy="2656286"/>
          </a:xfrm>
        </p:spPr>
        <p:txBody>
          <a:bodyPr/>
          <a:lstStyle/>
          <a:p>
            <a:r>
              <a:rPr lang="el-GR" dirty="0"/>
              <a:t>Η κάρτα γραφικών (GPU) είναι υπεύθυνη για την επεξεργασία των γραφικών και την απόδοση της εικόνας στην οθόνη. 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B611102-3DD9-2B47-3A18-72874142B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38312" y="2240434"/>
            <a:ext cx="3547334" cy="26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3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3C2B44-DF94-B045-70C2-8024EDA1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310" y="162532"/>
            <a:ext cx="7429500" cy="1108471"/>
          </a:xfrm>
        </p:spPr>
        <p:txBody>
          <a:bodyPr/>
          <a:lstStyle/>
          <a:p>
            <a:r>
              <a:rPr lang="el-GR" b="1" dirty="0" err="1"/>
              <a:t>Μνημη</a:t>
            </a:r>
            <a:r>
              <a:rPr lang="el-GR" b="1" dirty="0"/>
              <a:t> </a:t>
            </a:r>
            <a:r>
              <a:rPr lang="en-US" b="1" dirty="0"/>
              <a:t>ram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76D8BF-B67E-1CFF-9D9F-A38E10080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083" y="1505763"/>
            <a:ext cx="4280535" cy="300495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μνήμη (RAM) λειτουργεί ως προσωρινός χώρος αποθήκευσης δεδομένων, επιτρέποντας την ταχεία πρόσβαση σε πληροφορίες που χρησιμοποιούνται συχνά</a:t>
            </a:r>
            <a:r>
              <a:rPr lang="en-US" dirty="0"/>
              <a:t>.</a:t>
            </a:r>
            <a:endParaRPr lang="el-GR" dirty="0"/>
          </a:p>
          <a:p>
            <a:r>
              <a:rPr lang="el-GR" sz="1800" dirty="0"/>
              <a:t>Η RAM συνεργάζεται με την ROM, προσφέροντας ταχύτητα πρόσβασης ενώ η ROM διασφαλίζει σταθερότητα δεδομένων.</a:t>
            </a:r>
            <a:endParaRPr lang="en-US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F41D2BE-630D-3178-B140-646A5A40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329" y="1799652"/>
            <a:ext cx="4513334" cy="16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60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Κύκλωμα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Κύκλωμα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Κύκλωμα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0</TotalTime>
  <Words>685</Words>
  <Application>Microsoft Office PowerPoint</Application>
  <PresentationFormat>Προβολή στην οθόνη (16:9)</PresentationFormat>
  <Paragraphs>58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Arial</vt:lpstr>
      <vt:lpstr>Tw Cen MT</vt:lpstr>
      <vt:lpstr>Κύκλωμα</vt:lpstr>
      <vt:lpstr>ΤΟ ΕΣΩΤΕΡΙΚΟ ΤΟΥ ΥΠΟΛΟΓΙΣΤΗ </vt:lpstr>
      <vt:lpstr>TO ΕΣΩΤΕΡΙΚΟ TOY H/Y</vt:lpstr>
      <vt:lpstr>μητρικη πλακετα (motherboard)</vt:lpstr>
      <vt:lpstr>Παρουσίαση του PowerPoint</vt:lpstr>
      <vt:lpstr>Μητρικη Πλακετα (Motherboard)</vt:lpstr>
      <vt:lpstr>Επεξεργαστησ (cpu)</vt:lpstr>
      <vt:lpstr>Επεξεργαστhς (CPU)</vt:lpstr>
      <vt:lpstr>καρτα γραφικων (GPU) ‘η καρτα οθονησ</vt:lpstr>
      <vt:lpstr>Μνημη ram</vt:lpstr>
      <vt:lpstr>Μνημη ROM</vt:lpstr>
      <vt:lpstr>Μοναδες Αποθηκευσης (HDD/SSD)</vt:lpstr>
      <vt:lpstr>Μοναδες Αποθηκευσης (HDD/SSD)</vt:lpstr>
      <vt:lpstr>καρτα ήχου</vt:lpstr>
      <vt:lpstr>Καρτα δικτυου</vt:lpstr>
      <vt:lpstr>ΚΑρτες ΕπΕκτασης</vt:lpstr>
      <vt:lpstr>ΤροφοδοτικΟ (PSU)</vt:lpstr>
      <vt:lpstr>Παρουσίαση του PowerPoint</vt:lpstr>
      <vt:lpstr>Παρουσίαση του PowerPoint</vt:lpstr>
      <vt:lpstr>Συναρμολογηση η/υ (βιντεο)</vt:lpstr>
      <vt:lpstr>Ωρα για quiz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Eva Anastasaki</cp:lastModifiedBy>
  <cp:revision>55</cp:revision>
  <dcterms:created xsi:type="dcterms:W3CDTF">2013-01-27T09:14:16Z</dcterms:created>
  <dcterms:modified xsi:type="dcterms:W3CDTF">2024-10-31T23:03:01Z</dcterms:modified>
  <cp:category/>
</cp:coreProperties>
</file>