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81" r:id="rId4"/>
    <p:sldId id="261" r:id="rId5"/>
    <p:sldId id="268" r:id="rId6"/>
    <p:sldId id="262" r:id="rId7"/>
    <p:sldId id="269" r:id="rId8"/>
    <p:sldId id="267" r:id="rId9"/>
    <p:sldId id="270" r:id="rId10"/>
    <p:sldId id="271" r:id="rId11"/>
    <p:sldId id="272" r:id="rId12"/>
    <p:sldId id="277" r:id="rId13"/>
    <p:sldId id="273" r:id="rId14"/>
    <p:sldId id="274" r:id="rId15"/>
    <p:sldId id="278" r:id="rId16"/>
    <p:sldId id="279" r:id="rId17"/>
    <p:sldId id="280" r:id="rId18"/>
  </p:sldIdLst>
  <p:sldSz cx="9144000" cy="6858000" type="screen4x3"/>
  <p:notesSz cx="6881813" cy="100028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Μεσαίο στυλ 4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Μεσαίο στυλ 4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Μεσαίο στυλ 4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F28A6-35D6-412C-B4F1-6960822F773F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45C7539-071D-4DE9-8F0C-6D3A9FC2EBA0}">
      <dgm:prSet/>
      <dgm:spPr/>
      <dgm:t>
        <a:bodyPr/>
        <a:lstStyle/>
        <a:p>
          <a:pPr rtl="0"/>
          <a:r>
            <a:rPr lang="el-GR" b="1" dirty="0"/>
            <a:t>Τι είναι πρόβλημα</a:t>
          </a:r>
          <a:endParaRPr lang="el-GR" dirty="0"/>
        </a:p>
      </dgm:t>
    </dgm:pt>
    <dgm:pt modelId="{E14AC626-5C7C-4094-A6EF-6369C016E004}" type="parTrans" cxnId="{C36ACA73-0559-4B28-8C2E-9C0C3C9F249F}">
      <dgm:prSet/>
      <dgm:spPr/>
      <dgm:t>
        <a:bodyPr/>
        <a:lstStyle/>
        <a:p>
          <a:endParaRPr lang="el-GR"/>
        </a:p>
      </dgm:t>
    </dgm:pt>
    <dgm:pt modelId="{2446708B-AF61-4A4F-9CE8-FEDF9BA01D42}" type="sibTrans" cxnId="{C36ACA73-0559-4B28-8C2E-9C0C3C9F249F}">
      <dgm:prSet/>
      <dgm:spPr/>
      <dgm:t>
        <a:bodyPr/>
        <a:lstStyle/>
        <a:p>
          <a:endParaRPr lang="el-GR"/>
        </a:p>
      </dgm:t>
    </dgm:pt>
    <dgm:pt modelId="{11DD8EBF-A7BE-4DC9-92D1-730EF1090BB2}">
      <dgm:prSet/>
      <dgm:spPr/>
      <dgm:t>
        <a:bodyPr/>
        <a:lstStyle/>
        <a:p>
          <a:pPr rtl="0"/>
          <a:r>
            <a:rPr lang="el-GR" dirty="0"/>
            <a:t>μια κατάσταση που μας απασχολεί και πρέπει να αντιμετωπιστεί</a:t>
          </a:r>
        </a:p>
      </dgm:t>
    </dgm:pt>
    <dgm:pt modelId="{DC087EDA-739F-44BC-A3A4-748C813CBF10}" type="parTrans" cxnId="{F1C941CD-9A31-4B2C-BE4E-11008E6D5E25}">
      <dgm:prSet/>
      <dgm:spPr/>
      <dgm:t>
        <a:bodyPr/>
        <a:lstStyle/>
        <a:p>
          <a:endParaRPr lang="el-GR"/>
        </a:p>
      </dgm:t>
    </dgm:pt>
    <dgm:pt modelId="{AADDA41F-F7FF-4467-A130-BC0FAB583F05}" type="sibTrans" cxnId="{F1C941CD-9A31-4B2C-BE4E-11008E6D5E25}">
      <dgm:prSet/>
      <dgm:spPr/>
      <dgm:t>
        <a:bodyPr/>
        <a:lstStyle/>
        <a:p>
          <a:endParaRPr lang="el-GR"/>
        </a:p>
      </dgm:t>
    </dgm:pt>
    <dgm:pt modelId="{81EA0818-5497-4BBE-ADF4-EA0B0B9734F6}">
      <dgm:prSet/>
      <dgm:spPr/>
      <dgm:t>
        <a:bodyPr/>
        <a:lstStyle/>
        <a:p>
          <a:pPr rtl="0"/>
          <a:r>
            <a:rPr lang="el-GR" b="1"/>
            <a:t>Πως κατανοούμε ένα πρόβλημα </a:t>
          </a:r>
          <a:endParaRPr lang="el-GR"/>
        </a:p>
      </dgm:t>
    </dgm:pt>
    <dgm:pt modelId="{63FB4D64-E21D-440D-9C44-C2045D462B9C}" type="parTrans" cxnId="{E2ECED80-DE35-4881-B050-6EF2D4DB4808}">
      <dgm:prSet/>
      <dgm:spPr/>
      <dgm:t>
        <a:bodyPr/>
        <a:lstStyle/>
        <a:p>
          <a:endParaRPr lang="el-GR"/>
        </a:p>
      </dgm:t>
    </dgm:pt>
    <dgm:pt modelId="{E21DB515-BE06-457A-93D5-86B5368B5904}" type="sibTrans" cxnId="{E2ECED80-DE35-4881-B050-6EF2D4DB4808}">
      <dgm:prSet/>
      <dgm:spPr/>
      <dgm:t>
        <a:bodyPr/>
        <a:lstStyle/>
        <a:p>
          <a:endParaRPr lang="el-GR"/>
        </a:p>
      </dgm:t>
    </dgm:pt>
    <dgm:pt modelId="{DAD22999-6EF7-463E-9664-F85164B7C1A5}">
      <dgm:prSet/>
      <dgm:spPr/>
      <dgm:t>
        <a:bodyPr/>
        <a:lstStyle/>
        <a:p>
          <a:pPr rtl="0"/>
          <a:r>
            <a:rPr lang="el-GR" dirty="0"/>
            <a:t>ως προς το περιεχόμενό του, </a:t>
          </a:r>
        </a:p>
      </dgm:t>
    </dgm:pt>
    <dgm:pt modelId="{258FA412-82FC-46F9-8299-AD34C081F8A0}" type="parTrans" cxnId="{242452CA-34DC-42AD-B275-D386804D9BA6}">
      <dgm:prSet/>
      <dgm:spPr/>
      <dgm:t>
        <a:bodyPr/>
        <a:lstStyle/>
        <a:p>
          <a:endParaRPr lang="el-GR"/>
        </a:p>
      </dgm:t>
    </dgm:pt>
    <dgm:pt modelId="{5876D204-E651-4689-8988-CFAA6DD5BEAE}" type="sibTrans" cxnId="{242452CA-34DC-42AD-B275-D386804D9BA6}">
      <dgm:prSet/>
      <dgm:spPr/>
      <dgm:t>
        <a:bodyPr/>
        <a:lstStyle/>
        <a:p>
          <a:endParaRPr lang="el-GR"/>
        </a:p>
      </dgm:t>
    </dgm:pt>
    <dgm:pt modelId="{6F017BB9-178F-4709-AAEC-7052B4423B3F}">
      <dgm:prSet/>
      <dgm:spPr/>
      <dgm:t>
        <a:bodyPr/>
        <a:lstStyle/>
        <a:p>
          <a:pPr rtl="0"/>
          <a:r>
            <a:rPr lang="el-GR" dirty="0"/>
            <a:t>τα δεδομένα και </a:t>
          </a:r>
        </a:p>
      </dgm:t>
    </dgm:pt>
    <dgm:pt modelId="{6AF12AF3-E9DB-427C-9D22-DE7A3083E6E6}" type="parTrans" cxnId="{64E7B2D4-5B54-4D83-BB89-085599A455C7}">
      <dgm:prSet/>
      <dgm:spPr/>
      <dgm:t>
        <a:bodyPr/>
        <a:lstStyle/>
        <a:p>
          <a:endParaRPr lang="el-GR"/>
        </a:p>
      </dgm:t>
    </dgm:pt>
    <dgm:pt modelId="{E89F6A50-AEC9-4B99-8AF9-3189F5C25B5D}" type="sibTrans" cxnId="{64E7B2D4-5B54-4D83-BB89-085599A455C7}">
      <dgm:prSet/>
      <dgm:spPr/>
      <dgm:t>
        <a:bodyPr/>
        <a:lstStyle/>
        <a:p>
          <a:endParaRPr lang="el-GR"/>
        </a:p>
      </dgm:t>
    </dgm:pt>
    <dgm:pt modelId="{D105388C-4B88-44B2-AD07-989D589AFC97}">
      <dgm:prSet/>
      <dgm:spPr/>
      <dgm:t>
        <a:bodyPr/>
        <a:lstStyle/>
        <a:p>
          <a:pPr rtl="0"/>
          <a:r>
            <a:rPr lang="el-GR"/>
            <a:t>το περιβάλλον στο οποίο εντάσσεται.</a:t>
          </a:r>
        </a:p>
      </dgm:t>
    </dgm:pt>
    <dgm:pt modelId="{C59EBBE6-C20D-4F22-A23C-38921C7231BB}" type="parTrans" cxnId="{8AF6099F-09E7-4C44-A749-815C2F3621D0}">
      <dgm:prSet/>
      <dgm:spPr/>
      <dgm:t>
        <a:bodyPr/>
        <a:lstStyle/>
        <a:p>
          <a:endParaRPr lang="el-GR"/>
        </a:p>
      </dgm:t>
    </dgm:pt>
    <dgm:pt modelId="{F3D1BE7F-D14F-4B68-BF76-A8BAD5793150}" type="sibTrans" cxnId="{8AF6099F-09E7-4C44-A749-815C2F3621D0}">
      <dgm:prSet/>
      <dgm:spPr/>
      <dgm:t>
        <a:bodyPr/>
        <a:lstStyle/>
        <a:p>
          <a:endParaRPr lang="el-GR"/>
        </a:p>
      </dgm:t>
    </dgm:pt>
    <dgm:pt modelId="{96392F62-7B20-4913-9A63-7BFB6F675A0B}">
      <dgm:prSet/>
      <dgm:spPr/>
      <dgm:t>
        <a:bodyPr/>
        <a:lstStyle/>
        <a:p>
          <a:pPr rtl="0"/>
          <a:r>
            <a:rPr lang="el-GR" dirty="0"/>
            <a:t>κάθε ζήτημα που τίθεται προς επίλυση</a:t>
          </a:r>
        </a:p>
      </dgm:t>
    </dgm:pt>
    <dgm:pt modelId="{3EFA0C4B-E497-4EC0-9C92-75E02B8AD784}" type="parTrans" cxnId="{F36DA226-D729-4D22-A2F1-2E180480AE01}">
      <dgm:prSet/>
      <dgm:spPr/>
      <dgm:t>
        <a:bodyPr/>
        <a:lstStyle/>
        <a:p>
          <a:endParaRPr lang="el-GR"/>
        </a:p>
      </dgm:t>
    </dgm:pt>
    <dgm:pt modelId="{505C95C7-E213-4670-B8DD-BEB702FFB5A2}" type="sibTrans" cxnId="{F36DA226-D729-4D22-A2F1-2E180480AE01}">
      <dgm:prSet/>
      <dgm:spPr/>
      <dgm:t>
        <a:bodyPr/>
        <a:lstStyle/>
        <a:p>
          <a:endParaRPr lang="el-GR"/>
        </a:p>
      </dgm:t>
    </dgm:pt>
    <dgm:pt modelId="{C91C22D9-2284-4F23-AE12-C08CF0619568}" type="pres">
      <dgm:prSet presAssocID="{C0CF28A6-35D6-412C-B4F1-6960822F773F}" presName="Name0" presStyleCnt="0">
        <dgm:presLayoutVars>
          <dgm:dir/>
          <dgm:animLvl val="lvl"/>
          <dgm:resizeHandles val="exact"/>
        </dgm:presLayoutVars>
      </dgm:prSet>
      <dgm:spPr/>
    </dgm:pt>
    <dgm:pt modelId="{F71C1FEC-3DF6-4D1A-846B-BAEE78451679}" type="pres">
      <dgm:prSet presAssocID="{F45C7539-071D-4DE9-8F0C-6D3A9FC2EBA0}" presName="linNode" presStyleCnt="0"/>
      <dgm:spPr/>
    </dgm:pt>
    <dgm:pt modelId="{C7A75335-2723-4FDF-B23F-8E17B6015426}" type="pres">
      <dgm:prSet presAssocID="{F45C7539-071D-4DE9-8F0C-6D3A9FC2EBA0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95D1F86A-E047-4B9A-A7DC-BA4628DE32BE}" type="pres">
      <dgm:prSet presAssocID="{F45C7539-071D-4DE9-8F0C-6D3A9FC2EBA0}" presName="descendantText" presStyleLbl="alignAccFollowNode1" presStyleIdx="0" presStyleCnt="2">
        <dgm:presLayoutVars>
          <dgm:bulletEnabled val="1"/>
        </dgm:presLayoutVars>
      </dgm:prSet>
      <dgm:spPr/>
    </dgm:pt>
    <dgm:pt modelId="{215D4F68-4DD1-46CB-9E30-F51148FBC191}" type="pres">
      <dgm:prSet presAssocID="{2446708B-AF61-4A4F-9CE8-FEDF9BA01D42}" presName="sp" presStyleCnt="0"/>
      <dgm:spPr/>
    </dgm:pt>
    <dgm:pt modelId="{95D3BCFB-A5D6-4A33-B185-66E347CE996E}" type="pres">
      <dgm:prSet presAssocID="{81EA0818-5497-4BBE-ADF4-EA0B0B9734F6}" presName="linNode" presStyleCnt="0"/>
      <dgm:spPr/>
    </dgm:pt>
    <dgm:pt modelId="{7633B783-786C-42E0-90BB-9225270D510F}" type="pres">
      <dgm:prSet presAssocID="{81EA0818-5497-4BBE-ADF4-EA0B0B9734F6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F3A8F51B-4E2E-4503-9155-BA6C41E34DCB}" type="pres">
      <dgm:prSet presAssocID="{81EA0818-5497-4BBE-ADF4-EA0B0B9734F6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36DA226-D729-4D22-A2F1-2E180480AE01}" srcId="{F45C7539-071D-4DE9-8F0C-6D3A9FC2EBA0}" destId="{96392F62-7B20-4913-9A63-7BFB6F675A0B}" srcOrd="0" destOrd="0" parTransId="{3EFA0C4B-E497-4EC0-9C92-75E02B8AD784}" sibTransId="{505C95C7-E213-4670-B8DD-BEB702FFB5A2}"/>
    <dgm:cxn modelId="{66059B3F-2456-49BE-869C-365390BA4021}" type="presOf" srcId="{F45C7539-071D-4DE9-8F0C-6D3A9FC2EBA0}" destId="{C7A75335-2723-4FDF-B23F-8E17B6015426}" srcOrd="0" destOrd="0" presId="urn:microsoft.com/office/officeart/2005/8/layout/vList5"/>
    <dgm:cxn modelId="{C36ACA73-0559-4B28-8C2E-9C0C3C9F249F}" srcId="{C0CF28A6-35D6-412C-B4F1-6960822F773F}" destId="{F45C7539-071D-4DE9-8F0C-6D3A9FC2EBA0}" srcOrd="0" destOrd="0" parTransId="{E14AC626-5C7C-4094-A6EF-6369C016E004}" sibTransId="{2446708B-AF61-4A4F-9CE8-FEDF9BA01D42}"/>
    <dgm:cxn modelId="{9E327F77-FDC7-4A9B-AE31-272838EEA34D}" type="presOf" srcId="{11DD8EBF-A7BE-4DC9-92D1-730EF1090BB2}" destId="{95D1F86A-E047-4B9A-A7DC-BA4628DE32BE}" srcOrd="0" destOrd="1" presId="urn:microsoft.com/office/officeart/2005/8/layout/vList5"/>
    <dgm:cxn modelId="{9BB06A59-664E-48E6-83D5-E4AB17F53CD9}" type="presOf" srcId="{96392F62-7B20-4913-9A63-7BFB6F675A0B}" destId="{95D1F86A-E047-4B9A-A7DC-BA4628DE32BE}" srcOrd="0" destOrd="0" presId="urn:microsoft.com/office/officeart/2005/8/layout/vList5"/>
    <dgm:cxn modelId="{6EEF125A-E869-4152-B1F8-26733C21C6F4}" type="presOf" srcId="{6F017BB9-178F-4709-AAEC-7052B4423B3F}" destId="{F3A8F51B-4E2E-4503-9155-BA6C41E34DCB}" srcOrd="0" destOrd="1" presId="urn:microsoft.com/office/officeart/2005/8/layout/vList5"/>
    <dgm:cxn modelId="{E2ECED80-DE35-4881-B050-6EF2D4DB4808}" srcId="{C0CF28A6-35D6-412C-B4F1-6960822F773F}" destId="{81EA0818-5497-4BBE-ADF4-EA0B0B9734F6}" srcOrd="1" destOrd="0" parTransId="{63FB4D64-E21D-440D-9C44-C2045D462B9C}" sibTransId="{E21DB515-BE06-457A-93D5-86B5368B5904}"/>
    <dgm:cxn modelId="{8AF6099F-09E7-4C44-A749-815C2F3621D0}" srcId="{81EA0818-5497-4BBE-ADF4-EA0B0B9734F6}" destId="{D105388C-4B88-44B2-AD07-989D589AFC97}" srcOrd="2" destOrd="0" parTransId="{C59EBBE6-C20D-4F22-A23C-38921C7231BB}" sibTransId="{F3D1BE7F-D14F-4B68-BF76-A8BAD5793150}"/>
    <dgm:cxn modelId="{80EBE4B4-9A9B-4E58-8ACD-82D16290A0E4}" type="presOf" srcId="{DAD22999-6EF7-463E-9664-F85164B7C1A5}" destId="{F3A8F51B-4E2E-4503-9155-BA6C41E34DCB}" srcOrd="0" destOrd="0" presId="urn:microsoft.com/office/officeart/2005/8/layout/vList5"/>
    <dgm:cxn modelId="{242452CA-34DC-42AD-B275-D386804D9BA6}" srcId="{81EA0818-5497-4BBE-ADF4-EA0B0B9734F6}" destId="{DAD22999-6EF7-463E-9664-F85164B7C1A5}" srcOrd="0" destOrd="0" parTransId="{258FA412-82FC-46F9-8299-AD34C081F8A0}" sibTransId="{5876D204-E651-4689-8988-CFAA6DD5BEAE}"/>
    <dgm:cxn modelId="{F1C941CD-9A31-4B2C-BE4E-11008E6D5E25}" srcId="{F45C7539-071D-4DE9-8F0C-6D3A9FC2EBA0}" destId="{11DD8EBF-A7BE-4DC9-92D1-730EF1090BB2}" srcOrd="1" destOrd="0" parTransId="{DC087EDA-739F-44BC-A3A4-748C813CBF10}" sibTransId="{AADDA41F-F7FF-4467-A130-BC0FAB583F05}"/>
    <dgm:cxn modelId="{8DC9E3D3-6D7A-4F12-BB11-02698A4CE356}" type="presOf" srcId="{C0CF28A6-35D6-412C-B4F1-6960822F773F}" destId="{C91C22D9-2284-4F23-AE12-C08CF0619568}" srcOrd="0" destOrd="0" presId="urn:microsoft.com/office/officeart/2005/8/layout/vList5"/>
    <dgm:cxn modelId="{64E7B2D4-5B54-4D83-BB89-085599A455C7}" srcId="{81EA0818-5497-4BBE-ADF4-EA0B0B9734F6}" destId="{6F017BB9-178F-4709-AAEC-7052B4423B3F}" srcOrd="1" destOrd="0" parTransId="{6AF12AF3-E9DB-427C-9D22-DE7A3083E6E6}" sibTransId="{E89F6A50-AEC9-4B99-8AF9-3189F5C25B5D}"/>
    <dgm:cxn modelId="{A0F34DE7-8260-4EBC-B078-0BA6EEEA7A35}" type="presOf" srcId="{81EA0818-5497-4BBE-ADF4-EA0B0B9734F6}" destId="{7633B783-786C-42E0-90BB-9225270D510F}" srcOrd="0" destOrd="0" presId="urn:microsoft.com/office/officeart/2005/8/layout/vList5"/>
    <dgm:cxn modelId="{67B1C2FE-FC64-451D-B683-6533D61DBEF5}" type="presOf" srcId="{D105388C-4B88-44B2-AD07-989D589AFC97}" destId="{F3A8F51B-4E2E-4503-9155-BA6C41E34DCB}" srcOrd="0" destOrd="2" presId="urn:microsoft.com/office/officeart/2005/8/layout/vList5"/>
    <dgm:cxn modelId="{ADED0156-BF42-4AB0-B095-E400C8525A16}" type="presParOf" srcId="{C91C22D9-2284-4F23-AE12-C08CF0619568}" destId="{F71C1FEC-3DF6-4D1A-846B-BAEE78451679}" srcOrd="0" destOrd="0" presId="urn:microsoft.com/office/officeart/2005/8/layout/vList5"/>
    <dgm:cxn modelId="{ED4E6EDA-E154-4CF2-B95E-1138F850CDBC}" type="presParOf" srcId="{F71C1FEC-3DF6-4D1A-846B-BAEE78451679}" destId="{C7A75335-2723-4FDF-B23F-8E17B6015426}" srcOrd="0" destOrd="0" presId="urn:microsoft.com/office/officeart/2005/8/layout/vList5"/>
    <dgm:cxn modelId="{9F4F13F1-4578-4B2A-935B-08D6725236F5}" type="presParOf" srcId="{F71C1FEC-3DF6-4D1A-846B-BAEE78451679}" destId="{95D1F86A-E047-4B9A-A7DC-BA4628DE32BE}" srcOrd="1" destOrd="0" presId="urn:microsoft.com/office/officeart/2005/8/layout/vList5"/>
    <dgm:cxn modelId="{E69BE4B2-BF56-46AC-B7C9-8D2CE599B4EA}" type="presParOf" srcId="{C91C22D9-2284-4F23-AE12-C08CF0619568}" destId="{215D4F68-4DD1-46CB-9E30-F51148FBC191}" srcOrd="1" destOrd="0" presId="urn:microsoft.com/office/officeart/2005/8/layout/vList5"/>
    <dgm:cxn modelId="{FFF0DD2A-11C3-4DBE-BCDC-EACD69AF2823}" type="presParOf" srcId="{C91C22D9-2284-4F23-AE12-C08CF0619568}" destId="{95D3BCFB-A5D6-4A33-B185-66E347CE996E}" srcOrd="2" destOrd="0" presId="urn:microsoft.com/office/officeart/2005/8/layout/vList5"/>
    <dgm:cxn modelId="{28CB0316-CED7-436B-A6F6-040DACC824CB}" type="presParOf" srcId="{95D3BCFB-A5D6-4A33-B185-66E347CE996E}" destId="{7633B783-786C-42E0-90BB-9225270D510F}" srcOrd="0" destOrd="0" presId="urn:microsoft.com/office/officeart/2005/8/layout/vList5"/>
    <dgm:cxn modelId="{83D2FF7B-D7F0-4370-BB87-16354B19F59A}" type="presParOf" srcId="{95D3BCFB-A5D6-4A33-B185-66E347CE996E}" destId="{F3A8F51B-4E2E-4503-9155-BA6C41E34D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5B5AF7-FF10-4425-B7FA-235C714593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5746244-9BAB-40F2-8E52-F226ECBDD4C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dirty="0"/>
            <a:t>Αν αντιμεταθέσουμε την  οδηγία 1 και 2, θα υπάρξει κάποιο πρόβλημα στον αλγόριθμο;</a:t>
          </a:r>
        </a:p>
      </dgm:t>
    </dgm:pt>
    <dgm:pt modelId="{98DC52B9-4FDB-44F5-A4F2-AD6D3A75F6B9}" type="parTrans" cxnId="{21D5B70F-7F21-42E8-B7EA-2332B788A676}">
      <dgm:prSet/>
      <dgm:spPr/>
      <dgm:t>
        <a:bodyPr/>
        <a:lstStyle/>
        <a:p>
          <a:endParaRPr lang="el-GR"/>
        </a:p>
      </dgm:t>
    </dgm:pt>
    <dgm:pt modelId="{20E21654-35D8-482F-A3D4-6705FD823470}" type="sibTrans" cxnId="{21D5B70F-7F21-42E8-B7EA-2332B788A676}">
      <dgm:prSet/>
      <dgm:spPr/>
      <dgm:t>
        <a:bodyPr/>
        <a:lstStyle/>
        <a:p>
          <a:endParaRPr lang="el-GR"/>
        </a:p>
      </dgm:t>
    </dgm:pt>
    <dgm:pt modelId="{13B3F760-54DA-4116-BB6B-0763FF856FDC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dirty="0"/>
            <a:t>Μπορούμε να αντιμεταθέσουμε τις οδηγίες 7 και 8;</a:t>
          </a:r>
        </a:p>
      </dgm:t>
    </dgm:pt>
    <dgm:pt modelId="{6762A45C-678F-4248-AA78-4AAD0DC5CF6D}" type="parTrans" cxnId="{F346B253-D2E5-42C1-9DEE-A1D8165314BF}">
      <dgm:prSet/>
      <dgm:spPr/>
      <dgm:t>
        <a:bodyPr/>
        <a:lstStyle/>
        <a:p>
          <a:endParaRPr lang="el-GR"/>
        </a:p>
      </dgm:t>
    </dgm:pt>
    <dgm:pt modelId="{A94E8922-59F5-4BF0-BDE2-3BA9DF7772CC}" type="sibTrans" cxnId="{F346B253-D2E5-42C1-9DEE-A1D8165314BF}">
      <dgm:prSet/>
      <dgm:spPr/>
      <dgm:t>
        <a:bodyPr/>
        <a:lstStyle/>
        <a:p>
          <a:endParaRPr lang="el-GR"/>
        </a:p>
      </dgm:t>
    </dgm:pt>
    <dgm:pt modelId="{9CF3A0AD-1102-46D1-B19A-0726ABB9E65C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dirty="0"/>
            <a:t>Τι  θα συμβεί, αν ξεχάσουμε την οδηγία  9 στο παραπάνω αλγόριθμο; </a:t>
          </a:r>
        </a:p>
      </dgm:t>
    </dgm:pt>
    <dgm:pt modelId="{79974EE6-5BD6-49F2-96B7-28C7630DF803}" type="parTrans" cxnId="{347BC4C6-9970-41A7-8437-B5E21A04B10D}">
      <dgm:prSet/>
      <dgm:spPr/>
      <dgm:t>
        <a:bodyPr/>
        <a:lstStyle/>
        <a:p>
          <a:endParaRPr lang="el-GR"/>
        </a:p>
      </dgm:t>
    </dgm:pt>
    <dgm:pt modelId="{43841DF3-1777-4B1C-833D-1E4CAF07829F}" type="sibTrans" cxnId="{347BC4C6-9970-41A7-8437-B5E21A04B10D}">
      <dgm:prSet/>
      <dgm:spPr/>
      <dgm:t>
        <a:bodyPr/>
        <a:lstStyle/>
        <a:p>
          <a:endParaRPr lang="el-GR"/>
        </a:p>
      </dgm:t>
    </dgm:pt>
    <dgm:pt modelId="{AC5F80B2-3ABC-4965-83EE-616FD82C5EDB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dirty="0"/>
            <a:t>Τι  θα συμβεί, αν αντικαταστήσουμε την οδηγία στο βήμα 4 με την οδηγία «Πρόσθεσε Αλάτι»;</a:t>
          </a:r>
        </a:p>
      </dgm:t>
    </dgm:pt>
    <dgm:pt modelId="{208725F4-97D0-46D9-8A27-BC8FA4D854C4}" type="parTrans" cxnId="{C1577FF8-F69E-46F9-996B-25F4D9138437}">
      <dgm:prSet/>
      <dgm:spPr/>
      <dgm:t>
        <a:bodyPr/>
        <a:lstStyle/>
        <a:p>
          <a:endParaRPr lang="el-GR"/>
        </a:p>
      </dgm:t>
    </dgm:pt>
    <dgm:pt modelId="{97500A3A-0FB4-4FF8-9D00-5959273E29A3}" type="sibTrans" cxnId="{C1577FF8-F69E-46F9-996B-25F4D9138437}">
      <dgm:prSet/>
      <dgm:spPr/>
      <dgm:t>
        <a:bodyPr/>
        <a:lstStyle/>
        <a:p>
          <a:endParaRPr lang="el-GR"/>
        </a:p>
      </dgm:t>
    </dgm:pt>
    <dgm:pt modelId="{029B082A-42DE-49B6-8515-EF9DF6149C08}" type="pres">
      <dgm:prSet presAssocID="{955B5AF7-FF10-4425-B7FA-235C714593C4}" presName="linear" presStyleCnt="0">
        <dgm:presLayoutVars>
          <dgm:animLvl val="lvl"/>
          <dgm:resizeHandles val="exact"/>
        </dgm:presLayoutVars>
      </dgm:prSet>
      <dgm:spPr/>
    </dgm:pt>
    <dgm:pt modelId="{EB2D4AAA-A5B5-448D-BDC8-2A7D7370F9DA}" type="pres">
      <dgm:prSet presAssocID="{E5746244-9BAB-40F2-8E52-F226ECBDD4C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0C17C8F-78AA-4DC4-BD19-066848345610}" type="pres">
      <dgm:prSet presAssocID="{20E21654-35D8-482F-A3D4-6705FD823470}" presName="spacer" presStyleCnt="0"/>
      <dgm:spPr/>
    </dgm:pt>
    <dgm:pt modelId="{6EC01ACB-725C-492A-9228-F115D95989B9}" type="pres">
      <dgm:prSet presAssocID="{AC5F80B2-3ABC-4965-83EE-616FD82C5ED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5CCDE31-EA03-4CB9-9A87-29DB32C33965}" type="pres">
      <dgm:prSet presAssocID="{97500A3A-0FB4-4FF8-9D00-5959273E29A3}" presName="spacer" presStyleCnt="0"/>
      <dgm:spPr/>
    </dgm:pt>
    <dgm:pt modelId="{CBCCF9E1-7DF8-4056-B05F-F691EF1D3B29}" type="pres">
      <dgm:prSet presAssocID="{13B3F760-54DA-4116-BB6B-0763FF856FD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628426A-5AFA-4BE4-9309-6C9390165B99}" type="pres">
      <dgm:prSet presAssocID="{A94E8922-59F5-4BF0-BDE2-3BA9DF7772CC}" presName="spacer" presStyleCnt="0"/>
      <dgm:spPr/>
    </dgm:pt>
    <dgm:pt modelId="{1D43C4BA-D389-4EA2-92F8-E8A33B78DFC8}" type="pres">
      <dgm:prSet presAssocID="{9CF3A0AD-1102-46D1-B19A-0726ABB9E65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1D5B70F-7F21-42E8-B7EA-2332B788A676}" srcId="{955B5AF7-FF10-4425-B7FA-235C714593C4}" destId="{E5746244-9BAB-40F2-8E52-F226ECBDD4C1}" srcOrd="0" destOrd="0" parTransId="{98DC52B9-4FDB-44F5-A4F2-AD6D3A75F6B9}" sibTransId="{20E21654-35D8-482F-A3D4-6705FD823470}"/>
    <dgm:cxn modelId="{B2C15119-C7C5-4C64-AE48-00C57D2DD084}" type="presOf" srcId="{9CF3A0AD-1102-46D1-B19A-0726ABB9E65C}" destId="{1D43C4BA-D389-4EA2-92F8-E8A33B78DFC8}" srcOrd="0" destOrd="0" presId="urn:microsoft.com/office/officeart/2005/8/layout/vList2"/>
    <dgm:cxn modelId="{4750AE35-7C68-409B-8ECE-C74537B153D1}" type="presOf" srcId="{E5746244-9BAB-40F2-8E52-F226ECBDD4C1}" destId="{EB2D4AAA-A5B5-448D-BDC8-2A7D7370F9DA}" srcOrd="0" destOrd="0" presId="urn:microsoft.com/office/officeart/2005/8/layout/vList2"/>
    <dgm:cxn modelId="{54E5CD3F-332F-46EC-ADA9-BA15D306A980}" type="presOf" srcId="{955B5AF7-FF10-4425-B7FA-235C714593C4}" destId="{029B082A-42DE-49B6-8515-EF9DF6149C08}" srcOrd="0" destOrd="0" presId="urn:microsoft.com/office/officeart/2005/8/layout/vList2"/>
    <dgm:cxn modelId="{F346B253-D2E5-42C1-9DEE-A1D8165314BF}" srcId="{955B5AF7-FF10-4425-B7FA-235C714593C4}" destId="{13B3F760-54DA-4116-BB6B-0763FF856FDC}" srcOrd="2" destOrd="0" parTransId="{6762A45C-678F-4248-AA78-4AAD0DC5CF6D}" sibTransId="{A94E8922-59F5-4BF0-BDE2-3BA9DF7772CC}"/>
    <dgm:cxn modelId="{347BC4C6-9970-41A7-8437-B5E21A04B10D}" srcId="{955B5AF7-FF10-4425-B7FA-235C714593C4}" destId="{9CF3A0AD-1102-46D1-B19A-0726ABB9E65C}" srcOrd="3" destOrd="0" parTransId="{79974EE6-5BD6-49F2-96B7-28C7630DF803}" sibTransId="{43841DF3-1777-4B1C-833D-1E4CAF07829F}"/>
    <dgm:cxn modelId="{AA5CDFDB-BB5E-45E0-BDC8-5FC419E47B63}" type="presOf" srcId="{13B3F760-54DA-4116-BB6B-0763FF856FDC}" destId="{CBCCF9E1-7DF8-4056-B05F-F691EF1D3B29}" srcOrd="0" destOrd="0" presId="urn:microsoft.com/office/officeart/2005/8/layout/vList2"/>
    <dgm:cxn modelId="{C1577FF8-F69E-46F9-996B-25F4D9138437}" srcId="{955B5AF7-FF10-4425-B7FA-235C714593C4}" destId="{AC5F80B2-3ABC-4965-83EE-616FD82C5EDB}" srcOrd="1" destOrd="0" parTransId="{208725F4-97D0-46D9-8A27-BC8FA4D854C4}" sibTransId="{97500A3A-0FB4-4FF8-9D00-5959273E29A3}"/>
    <dgm:cxn modelId="{765928FA-F90A-4EAB-842F-C8E0E72A3D79}" type="presOf" srcId="{AC5F80B2-3ABC-4965-83EE-616FD82C5EDB}" destId="{6EC01ACB-725C-492A-9228-F115D95989B9}" srcOrd="0" destOrd="0" presId="urn:microsoft.com/office/officeart/2005/8/layout/vList2"/>
    <dgm:cxn modelId="{373F19AB-E7D5-4735-9ACE-81FF626987B9}" type="presParOf" srcId="{029B082A-42DE-49B6-8515-EF9DF6149C08}" destId="{EB2D4AAA-A5B5-448D-BDC8-2A7D7370F9DA}" srcOrd="0" destOrd="0" presId="urn:microsoft.com/office/officeart/2005/8/layout/vList2"/>
    <dgm:cxn modelId="{88770E5D-F9A9-4E62-9C31-53A13BE3267E}" type="presParOf" srcId="{029B082A-42DE-49B6-8515-EF9DF6149C08}" destId="{A0C17C8F-78AA-4DC4-BD19-066848345610}" srcOrd="1" destOrd="0" presId="urn:microsoft.com/office/officeart/2005/8/layout/vList2"/>
    <dgm:cxn modelId="{80BF403C-7866-421A-9033-BAAA1B0BC885}" type="presParOf" srcId="{029B082A-42DE-49B6-8515-EF9DF6149C08}" destId="{6EC01ACB-725C-492A-9228-F115D95989B9}" srcOrd="2" destOrd="0" presId="urn:microsoft.com/office/officeart/2005/8/layout/vList2"/>
    <dgm:cxn modelId="{9A3B1AF3-A6A4-4A80-8835-9CA478F34017}" type="presParOf" srcId="{029B082A-42DE-49B6-8515-EF9DF6149C08}" destId="{55CCDE31-EA03-4CB9-9A87-29DB32C33965}" srcOrd="3" destOrd="0" presId="urn:microsoft.com/office/officeart/2005/8/layout/vList2"/>
    <dgm:cxn modelId="{580C79C0-C42B-480C-A2AD-2E6878E71AEF}" type="presParOf" srcId="{029B082A-42DE-49B6-8515-EF9DF6149C08}" destId="{CBCCF9E1-7DF8-4056-B05F-F691EF1D3B29}" srcOrd="4" destOrd="0" presId="urn:microsoft.com/office/officeart/2005/8/layout/vList2"/>
    <dgm:cxn modelId="{6D1FC2C5-D77A-46AE-AEC6-AC5D4C61A9BA}" type="presParOf" srcId="{029B082A-42DE-49B6-8515-EF9DF6149C08}" destId="{7628426A-5AFA-4BE4-9309-6C9390165B99}" srcOrd="5" destOrd="0" presId="urn:microsoft.com/office/officeart/2005/8/layout/vList2"/>
    <dgm:cxn modelId="{1E036E01-073B-47C2-BCC4-E9122DA2613C}" type="presParOf" srcId="{029B082A-42DE-49B6-8515-EF9DF6149C08}" destId="{1D43C4BA-D389-4EA2-92F8-E8A33B78DFC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E76B15-4FE4-4252-9242-43429A5062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E47712C-2150-4753-AE8F-4C5ED6E4CFEB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i="1" dirty="0"/>
            <a:t>Τι θεωρείται ότι πρέπει να προκύπτει, αν ακολουθηθούν σωστά οι οδηγίες ενός αλγόριθμου;</a:t>
          </a:r>
        </a:p>
      </dgm:t>
    </dgm:pt>
    <dgm:pt modelId="{A9A6801A-CC0E-47A9-9F18-FC2CF7AA753E}" type="parTrans" cxnId="{7DC03AC0-3A08-4754-8CB8-464A6F939EF3}">
      <dgm:prSet/>
      <dgm:spPr/>
      <dgm:t>
        <a:bodyPr/>
        <a:lstStyle/>
        <a:p>
          <a:endParaRPr lang="el-GR"/>
        </a:p>
      </dgm:t>
    </dgm:pt>
    <dgm:pt modelId="{FEB36E65-C8FD-40FD-BD70-36C60C2A43F8}" type="sibTrans" cxnId="{7DC03AC0-3A08-4754-8CB8-464A6F939EF3}">
      <dgm:prSet/>
      <dgm:spPr/>
      <dgm:t>
        <a:bodyPr/>
        <a:lstStyle/>
        <a:p>
          <a:endParaRPr lang="el-GR"/>
        </a:p>
      </dgm:t>
    </dgm:pt>
    <dgm:pt modelId="{3BCA4FBB-B502-437C-ACDB-026439BBB750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i="1" dirty="0"/>
            <a:t>Για να μπορέσουμε να πάρουμε αποτελέσματα από έναν αλγόριθμο κάποιος πρέπει να τον υλοποιήσει. </a:t>
          </a:r>
        </a:p>
        <a:p>
          <a:pPr rtl="0"/>
          <a:r>
            <a:rPr lang="el-GR" i="1" dirty="0"/>
            <a:t>Ποιός πιστεύετε ότι μπορεί να είναι αυτός;</a:t>
          </a:r>
        </a:p>
        <a:p>
          <a:pPr rtl="0"/>
          <a:r>
            <a:rPr lang="el-GR" i="1" dirty="0"/>
            <a:t>	Σ</a:t>
          </a:r>
          <a:r>
            <a:rPr lang="el-GR" b="1" i="1" dirty="0"/>
            <a:t>το παράδειγμα με τη συνταγή, ποιος θα υλοποιήσει τον αλγόριθμο; </a:t>
          </a:r>
        </a:p>
        <a:p>
          <a:pPr rtl="0"/>
          <a:r>
            <a:rPr lang="el-GR" b="1" i="1" dirty="0"/>
            <a:t>	Για τον υπολογισμό μιας αριθμητικής  πράξης; Ποιος;</a:t>
          </a:r>
        </a:p>
      </dgm:t>
    </dgm:pt>
    <dgm:pt modelId="{5115C18D-118D-459D-BE3D-52103DD56DAB}" type="parTrans" cxnId="{D038E4DB-D976-45A9-B064-5E252EF2EC83}">
      <dgm:prSet/>
      <dgm:spPr/>
      <dgm:t>
        <a:bodyPr/>
        <a:lstStyle/>
        <a:p>
          <a:endParaRPr lang="el-GR"/>
        </a:p>
      </dgm:t>
    </dgm:pt>
    <dgm:pt modelId="{8606549F-5764-4186-8127-373280B32B39}" type="sibTrans" cxnId="{D038E4DB-D976-45A9-B064-5E252EF2EC83}">
      <dgm:prSet/>
      <dgm:spPr/>
      <dgm:t>
        <a:bodyPr/>
        <a:lstStyle/>
        <a:p>
          <a:endParaRPr lang="el-GR"/>
        </a:p>
      </dgm:t>
    </dgm:pt>
    <dgm:pt modelId="{F060C58C-44A0-463C-9D45-A99491E50A24}" type="pres">
      <dgm:prSet presAssocID="{A1E76B15-4FE4-4252-9242-43429A50625B}" presName="linear" presStyleCnt="0">
        <dgm:presLayoutVars>
          <dgm:animLvl val="lvl"/>
          <dgm:resizeHandles val="exact"/>
        </dgm:presLayoutVars>
      </dgm:prSet>
      <dgm:spPr/>
    </dgm:pt>
    <dgm:pt modelId="{5E3219BF-F98E-414A-820D-E95FC6AB3289}" type="pres">
      <dgm:prSet presAssocID="{1E47712C-2150-4753-AE8F-4C5ED6E4CFEB}" presName="parentText" presStyleLbl="node1" presStyleIdx="0" presStyleCnt="2" custScaleY="49904" custLinFactNeighborX="48" custLinFactNeighborY="-27798">
        <dgm:presLayoutVars>
          <dgm:chMax val="0"/>
          <dgm:bulletEnabled val="1"/>
        </dgm:presLayoutVars>
      </dgm:prSet>
      <dgm:spPr/>
    </dgm:pt>
    <dgm:pt modelId="{E425A2AE-FA87-4157-8852-3E88749EA117}" type="pres">
      <dgm:prSet presAssocID="{FEB36E65-C8FD-40FD-BD70-36C60C2A43F8}" presName="spacer" presStyleCnt="0"/>
      <dgm:spPr/>
    </dgm:pt>
    <dgm:pt modelId="{547D43BA-57CF-4392-B755-1CBE839A3027}" type="pres">
      <dgm:prSet presAssocID="{3BCA4FBB-B502-437C-ACDB-026439BBB75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3CC8444-1E76-44B4-9FB9-A517C81EA1CA}" type="presOf" srcId="{A1E76B15-4FE4-4252-9242-43429A50625B}" destId="{F060C58C-44A0-463C-9D45-A99491E50A24}" srcOrd="0" destOrd="0" presId="urn:microsoft.com/office/officeart/2005/8/layout/vList2"/>
    <dgm:cxn modelId="{DE6A5D4A-3362-403F-909D-82DFE08CF91A}" type="presOf" srcId="{3BCA4FBB-B502-437C-ACDB-026439BBB750}" destId="{547D43BA-57CF-4392-B755-1CBE839A3027}" srcOrd="0" destOrd="0" presId="urn:microsoft.com/office/officeart/2005/8/layout/vList2"/>
    <dgm:cxn modelId="{24FC4CAA-E824-4DEC-9DF7-722D6D87683A}" type="presOf" srcId="{1E47712C-2150-4753-AE8F-4C5ED6E4CFEB}" destId="{5E3219BF-F98E-414A-820D-E95FC6AB3289}" srcOrd="0" destOrd="0" presId="urn:microsoft.com/office/officeart/2005/8/layout/vList2"/>
    <dgm:cxn modelId="{7DC03AC0-3A08-4754-8CB8-464A6F939EF3}" srcId="{A1E76B15-4FE4-4252-9242-43429A50625B}" destId="{1E47712C-2150-4753-AE8F-4C5ED6E4CFEB}" srcOrd="0" destOrd="0" parTransId="{A9A6801A-CC0E-47A9-9F18-FC2CF7AA753E}" sibTransId="{FEB36E65-C8FD-40FD-BD70-36C60C2A43F8}"/>
    <dgm:cxn modelId="{D038E4DB-D976-45A9-B064-5E252EF2EC83}" srcId="{A1E76B15-4FE4-4252-9242-43429A50625B}" destId="{3BCA4FBB-B502-437C-ACDB-026439BBB750}" srcOrd="1" destOrd="0" parTransId="{5115C18D-118D-459D-BE3D-52103DD56DAB}" sibTransId="{8606549F-5764-4186-8127-373280B32B39}"/>
    <dgm:cxn modelId="{83F59FEA-F6F9-469C-B2C9-B9CE67E7DCBA}" type="presParOf" srcId="{F060C58C-44A0-463C-9D45-A99491E50A24}" destId="{5E3219BF-F98E-414A-820D-E95FC6AB3289}" srcOrd="0" destOrd="0" presId="urn:microsoft.com/office/officeart/2005/8/layout/vList2"/>
    <dgm:cxn modelId="{71A8C463-3B18-4B85-B8AF-78B7D04DC7C3}" type="presParOf" srcId="{F060C58C-44A0-463C-9D45-A99491E50A24}" destId="{E425A2AE-FA87-4157-8852-3E88749EA117}" srcOrd="1" destOrd="0" presId="urn:microsoft.com/office/officeart/2005/8/layout/vList2"/>
    <dgm:cxn modelId="{D79614E6-83C5-4E8A-8907-47FB8E477B09}" type="presParOf" srcId="{F060C58C-44A0-463C-9D45-A99491E50A24}" destId="{547D43BA-57CF-4392-B755-1CBE839A302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7210CF-82C7-4651-8D8D-BC68205C50C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B9A033D-BA03-4C3F-858C-2C5F9062CAB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l-GR" dirty="0"/>
            <a:t>Τι πιστεύετε ότι θα γινόταν, εάν στην εντολή </a:t>
          </a:r>
          <a:r>
            <a: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«Επανέλαβε 10 φορές» </a:t>
          </a:r>
          <a:r>
            <a:rPr lang="el-GR" dirty="0"/>
            <a:t>δεν αναφέραμε τον αριθμό των πετάλων που θα έχει το λουλούδι και την αντικαθιστούσαμε με την εντολή </a:t>
          </a:r>
          <a:r>
            <a: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«Επανέλαβε συνεχώς»;  </a:t>
          </a:r>
        </a:p>
      </dgm:t>
    </dgm:pt>
    <dgm:pt modelId="{797D663C-563B-426F-8ED8-84B5BDF66867}" type="parTrans" cxnId="{356EE75B-05BC-4D82-B688-D112F91906E8}">
      <dgm:prSet/>
      <dgm:spPr/>
      <dgm:t>
        <a:bodyPr/>
        <a:lstStyle/>
        <a:p>
          <a:endParaRPr lang="el-GR"/>
        </a:p>
      </dgm:t>
    </dgm:pt>
    <dgm:pt modelId="{CD37B55C-0F55-4D4E-89DA-3CEAB3504675}" type="sibTrans" cxnId="{356EE75B-05BC-4D82-B688-D112F91906E8}">
      <dgm:prSet/>
      <dgm:spPr/>
      <dgm:t>
        <a:bodyPr/>
        <a:lstStyle/>
        <a:p>
          <a:endParaRPr lang="el-GR"/>
        </a:p>
      </dgm:t>
    </dgm:pt>
    <dgm:pt modelId="{8679D7D0-9E93-4E6C-B682-1F413B580BC2}" type="pres">
      <dgm:prSet presAssocID="{AF7210CF-82C7-4651-8D8D-BC68205C50C3}" presName="linear" presStyleCnt="0">
        <dgm:presLayoutVars>
          <dgm:animLvl val="lvl"/>
          <dgm:resizeHandles val="exact"/>
        </dgm:presLayoutVars>
      </dgm:prSet>
      <dgm:spPr/>
    </dgm:pt>
    <dgm:pt modelId="{6598BF95-7226-427D-9CC6-47277DC28DCB}" type="pres">
      <dgm:prSet presAssocID="{CB9A033D-BA03-4C3F-858C-2C5F9062CAB4}" presName="parentText" presStyleLbl="node1" presStyleIdx="0" presStyleCnt="1" custLinFactNeighborX="1636" custLinFactNeighborY="14099">
        <dgm:presLayoutVars>
          <dgm:chMax val="0"/>
          <dgm:bulletEnabled val="1"/>
        </dgm:presLayoutVars>
      </dgm:prSet>
      <dgm:spPr/>
    </dgm:pt>
  </dgm:ptLst>
  <dgm:cxnLst>
    <dgm:cxn modelId="{356EE75B-05BC-4D82-B688-D112F91906E8}" srcId="{AF7210CF-82C7-4651-8D8D-BC68205C50C3}" destId="{CB9A033D-BA03-4C3F-858C-2C5F9062CAB4}" srcOrd="0" destOrd="0" parTransId="{797D663C-563B-426F-8ED8-84B5BDF66867}" sibTransId="{CD37B55C-0F55-4D4E-89DA-3CEAB3504675}"/>
    <dgm:cxn modelId="{925B2BA6-DDD9-41AA-AA78-AF7F3B5C45F6}" type="presOf" srcId="{AF7210CF-82C7-4651-8D8D-BC68205C50C3}" destId="{8679D7D0-9E93-4E6C-B682-1F413B580BC2}" srcOrd="0" destOrd="0" presId="urn:microsoft.com/office/officeart/2005/8/layout/vList2"/>
    <dgm:cxn modelId="{3872F7D4-7F2A-41E8-9E46-5CA15F347E2B}" type="presOf" srcId="{CB9A033D-BA03-4C3F-858C-2C5F9062CAB4}" destId="{6598BF95-7226-427D-9CC6-47277DC28DCB}" srcOrd="0" destOrd="0" presId="urn:microsoft.com/office/officeart/2005/8/layout/vList2"/>
    <dgm:cxn modelId="{7A6BDCF5-369A-4071-902E-802531A2038F}" type="presParOf" srcId="{8679D7D0-9E93-4E6C-B682-1F413B580BC2}" destId="{6598BF95-7226-427D-9CC6-47277DC28DC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780A1A-A922-4D41-A303-4E0363A38EFF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l-GR"/>
        </a:p>
      </dgm:t>
    </dgm:pt>
    <dgm:pt modelId="{E6BEBD67-64C4-454C-8755-1DBDEB2407BF}">
      <dgm:prSet/>
      <dgm:spPr/>
      <dgm:t>
        <a:bodyPr/>
        <a:lstStyle/>
        <a:p>
          <a:pPr rtl="0"/>
          <a:r>
            <a:rPr lang="el-G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Αλγόριθμο</a:t>
          </a:r>
          <a:r>
            <a:rPr lang="el-GR" i="1" dirty="0"/>
            <a:t> ονομάζουμε τη σαφή και ακριβή περιγραφή μιας σειράς ξεχωριστών οδηγιών – βημάτων, με σκοπό την επίλυση ενός προβλήματος. </a:t>
          </a:r>
        </a:p>
      </dgm:t>
    </dgm:pt>
    <dgm:pt modelId="{BAC3671B-EE52-4332-9A68-696C72CBE252}" type="parTrans" cxnId="{3AAFB4ED-F3D4-4559-91DE-479EDA2CA15F}">
      <dgm:prSet/>
      <dgm:spPr/>
      <dgm:t>
        <a:bodyPr/>
        <a:lstStyle/>
        <a:p>
          <a:endParaRPr lang="el-GR"/>
        </a:p>
      </dgm:t>
    </dgm:pt>
    <dgm:pt modelId="{887CEFA5-87E9-4EB7-8866-3B68DE33387D}" type="sibTrans" cxnId="{3AAFB4ED-F3D4-4559-91DE-479EDA2CA15F}">
      <dgm:prSet/>
      <dgm:spPr/>
      <dgm:t>
        <a:bodyPr/>
        <a:lstStyle/>
        <a:p>
          <a:endParaRPr lang="el-GR"/>
        </a:p>
      </dgm:t>
    </dgm:pt>
    <dgm:pt modelId="{56CD9A56-1007-4BF9-A9C2-5586EF533BC6}">
      <dgm:prSet/>
      <dgm:spPr/>
      <dgm:t>
        <a:bodyPr/>
        <a:lstStyle/>
        <a:p>
          <a:pPr rtl="0"/>
          <a:r>
            <a:rPr lang="el-GR" dirty="0"/>
            <a:t>Αλγόριθμος  μπορεί να είναι μια </a:t>
          </a:r>
          <a:r>
            <a: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συνταγή μαγειρικής </a:t>
          </a:r>
          <a:r>
            <a:rPr lang="el-GR" dirty="0"/>
            <a:t>ή η βήμα προς βήμα </a:t>
          </a:r>
          <a:r>
            <a: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περιγραφή της λύσης ενός μαθηματικού προβλήματος .</a:t>
          </a:r>
          <a:endParaRPr lang="el-G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233B2A-8C38-4070-AB65-DA6493EDC6C1}" type="parTrans" cxnId="{B02E7472-3639-4BB8-8F59-E9366A7FEC3E}">
      <dgm:prSet/>
      <dgm:spPr/>
      <dgm:t>
        <a:bodyPr/>
        <a:lstStyle/>
        <a:p>
          <a:endParaRPr lang="el-GR"/>
        </a:p>
      </dgm:t>
    </dgm:pt>
    <dgm:pt modelId="{0BC63FBC-CC41-4CAE-BD92-AEFCDD394827}" type="sibTrans" cxnId="{B02E7472-3639-4BB8-8F59-E9366A7FEC3E}">
      <dgm:prSet/>
      <dgm:spPr/>
      <dgm:t>
        <a:bodyPr/>
        <a:lstStyle/>
        <a:p>
          <a:endParaRPr lang="el-GR"/>
        </a:p>
      </dgm:t>
    </dgm:pt>
    <dgm:pt modelId="{CB86C048-3CFE-419E-A2AB-4C441905BA9A}" type="pres">
      <dgm:prSet presAssocID="{42780A1A-A922-4D41-A303-4E0363A38EFF}" presName="rootnode" presStyleCnt="0">
        <dgm:presLayoutVars>
          <dgm:chMax/>
          <dgm:chPref/>
          <dgm:dir/>
          <dgm:animLvl val="lvl"/>
        </dgm:presLayoutVars>
      </dgm:prSet>
      <dgm:spPr/>
    </dgm:pt>
    <dgm:pt modelId="{3641AEF4-F548-4F93-9901-BEC49CAA9EB3}" type="pres">
      <dgm:prSet presAssocID="{E6BEBD67-64C4-454C-8755-1DBDEB2407BF}" presName="composite" presStyleCnt="0"/>
      <dgm:spPr/>
    </dgm:pt>
    <dgm:pt modelId="{574FC818-FFE4-479B-9669-10A3C8F898DA}" type="pres">
      <dgm:prSet presAssocID="{E6BEBD67-64C4-454C-8755-1DBDEB2407BF}" presName="bentUpArrow1" presStyleLbl="alignImgPlace1" presStyleIdx="0" presStyleCnt="1"/>
      <dgm:spPr/>
    </dgm:pt>
    <dgm:pt modelId="{2996D828-A8DF-41BE-A22E-9AE319767F9E}" type="pres">
      <dgm:prSet presAssocID="{E6BEBD67-64C4-454C-8755-1DBDEB2407BF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6DD20B80-EA19-49E6-9198-77AC737506AD}" type="pres">
      <dgm:prSet presAssocID="{E6BEBD67-64C4-454C-8755-1DBDEB2407BF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ED37296-6BFE-4175-91B2-BDFA738E7209}" type="pres">
      <dgm:prSet presAssocID="{887CEFA5-87E9-4EB7-8866-3B68DE33387D}" presName="sibTrans" presStyleCnt="0"/>
      <dgm:spPr/>
    </dgm:pt>
    <dgm:pt modelId="{381B87B3-D25C-4A92-8123-FD9B81530510}" type="pres">
      <dgm:prSet presAssocID="{56CD9A56-1007-4BF9-A9C2-5586EF533BC6}" presName="composite" presStyleCnt="0"/>
      <dgm:spPr/>
    </dgm:pt>
    <dgm:pt modelId="{6670875C-C60B-4571-8D83-D1BF89B4DB0D}" type="pres">
      <dgm:prSet presAssocID="{56CD9A56-1007-4BF9-A9C2-5586EF533BC6}" presName="ParentText" presStyleLbl="node1" presStyleIdx="1" presStyleCnt="2" custScaleX="134266">
        <dgm:presLayoutVars>
          <dgm:chMax val="1"/>
          <dgm:chPref val="1"/>
          <dgm:bulletEnabled val="1"/>
        </dgm:presLayoutVars>
      </dgm:prSet>
      <dgm:spPr/>
    </dgm:pt>
  </dgm:ptLst>
  <dgm:cxnLst>
    <dgm:cxn modelId="{9FBC1A1D-D797-4E1B-81C5-60AF84822DA8}" type="presOf" srcId="{E6BEBD67-64C4-454C-8755-1DBDEB2407BF}" destId="{2996D828-A8DF-41BE-A22E-9AE319767F9E}" srcOrd="0" destOrd="0" presId="urn:microsoft.com/office/officeart/2005/8/layout/StepDownProcess"/>
    <dgm:cxn modelId="{F167A364-E5B1-424B-909A-3C32D7F3A350}" type="presOf" srcId="{56CD9A56-1007-4BF9-A9C2-5586EF533BC6}" destId="{6670875C-C60B-4571-8D83-D1BF89B4DB0D}" srcOrd="0" destOrd="0" presId="urn:microsoft.com/office/officeart/2005/8/layout/StepDownProcess"/>
    <dgm:cxn modelId="{B02E7472-3639-4BB8-8F59-E9366A7FEC3E}" srcId="{42780A1A-A922-4D41-A303-4E0363A38EFF}" destId="{56CD9A56-1007-4BF9-A9C2-5586EF533BC6}" srcOrd="1" destOrd="0" parTransId="{1B233B2A-8C38-4070-AB65-DA6493EDC6C1}" sibTransId="{0BC63FBC-CC41-4CAE-BD92-AEFCDD394827}"/>
    <dgm:cxn modelId="{3AAFB4ED-F3D4-4559-91DE-479EDA2CA15F}" srcId="{42780A1A-A922-4D41-A303-4E0363A38EFF}" destId="{E6BEBD67-64C4-454C-8755-1DBDEB2407BF}" srcOrd="0" destOrd="0" parTransId="{BAC3671B-EE52-4332-9A68-696C72CBE252}" sibTransId="{887CEFA5-87E9-4EB7-8866-3B68DE33387D}"/>
    <dgm:cxn modelId="{A15E78FE-B79D-44F2-B0D2-946FA650DA74}" type="presOf" srcId="{42780A1A-A922-4D41-A303-4E0363A38EFF}" destId="{CB86C048-3CFE-419E-A2AB-4C441905BA9A}" srcOrd="0" destOrd="0" presId="urn:microsoft.com/office/officeart/2005/8/layout/StepDownProcess"/>
    <dgm:cxn modelId="{BA314AA9-A34C-4E99-A22D-295E4416EC75}" type="presParOf" srcId="{CB86C048-3CFE-419E-A2AB-4C441905BA9A}" destId="{3641AEF4-F548-4F93-9901-BEC49CAA9EB3}" srcOrd="0" destOrd="0" presId="urn:microsoft.com/office/officeart/2005/8/layout/StepDownProcess"/>
    <dgm:cxn modelId="{59DD9FED-1FAD-4671-BE4F-F73F9575EE7C}" type="presParOf" srcId="{3641AEF4-F548-4F93-9901-BEC49CAA9EB3}" destId="{574FC818-FFE4-479B-9669-10A3C8F898DA}" srcOrd="0" destOrd="0" presId="urn:microsoft.com/office/officeart/2005/8/layout/StepDownProcess"/>
    <dgm:cxn modelId="{757EA0D0-927E-4E21-9B7C-C47D2CB6FF99}" type="presParOf" srcId="{3641AEF4-F548-4F93-9901-BEC49CAA9EB3}" destId="{2996D828-A8DF-41BE-A22E-9AE319767F9E}" srcOrd="1" destOrd="0" presId="urn:microsoft.com/office/officeart/2005/8/layout/StepDownProcess"/>
    <dgm:cxn modelId="{17DF9403-BE00-4E05-A327-10E62FBD837C}" type="presParOf" srcId="{3641AEF4-F548-4F93-9901-BEC49CAA9EB3}" destId="{6DD20B80-EA19-49E6-9198-77AC737506AD}" srcOrd="2" destOrd="0" presId="urn:microsoft.com/office/officeart/2005/8/layout/StepDownProcess"/>
    <dgm:cxn modelId="{A85CF985-0DFE-4C9C-9AD4-D2AEA039A392}" type="presParOf" srcId="{CB86C048-3CFE-419E-A2AB-4C441905BA9A}" destId="{DED37296-6BFE-4175-91B2-BDFA738E7209}" srcOrd="1" destOrd="0" presId="urn:microsoft.com/office/officeart/2005/8/layout/StepDownProcess"/>
    <dgm:cxn modelId="{2B2D12BA-6095-4367-9BA5-3D533851D826}" type="presParOf" srcId="{CB86C048-3CFE-419E-A2AB-4C441905BA9A}" destId="{381B87B3-D25C-4A92-8123-FD9B81530510}" srcOrd="2" destOrd="0" presId="urn:microsoft.com/office/officeart/2005/8/layout/StepDownProcess"/>
    <dgm:cxn modelId="{16410919-D003-47F7-8A25-B5271BD3AA4A}" type="presParOf" srcId="{381B87B3-D25C-4A92-8123-FD9B81530510}" destId="{6670875C-C60B-4571-8D83-D1BF89B4DB0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3561BE-1569-40FF-91A4-2C08D8CEA63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FCFB730-28FE-4C99-AE92-12CB12C6C20E}">
      <dgm:prSet/>
      <dgm:spPr/>
      <dgm:t>
        <a:bodyPr/>
        <a:lstStyle/>
        <a:p>
          <a:pPr rtl="0"/>
          <a:r>
            <a:rPr lang="el-GR" dirty="0"/>
            <a:t>Τα βήματα που αποτελούν έναν αλγόριθμο ονομάζονται </a:t>
          </a:r>
          <a:r>
            <a:rPr lang="el-GR" b="1" dirty="0"/>
            <a:t>οδηγίες ή εντολές.</a:t>
          </a:r>
          <a:endParaRPr lang="el-GR" dirty="0"/>
        </a:p>
      </dgm:t>
    </dgm:pt>
    <dgm:pt modelId="{33F93EA9-ADCD-4EF5-A132-2C68AE900BE2}" type="parTrans" cxnId="{2A9B2260-8C9D-4F4D-934D-355E28060C80}">
      <dgm:prSet/>
      <dgm:spPr/>
      <dgm:t>
        <a:bodyPr/>
        <a:lstStyle/>
        <a:p>
          <a:endParaRPr lang="el-GR"/>
        </a:p>
      </dgm:t>
    </dgm:pt>
    <dgm:pt modelId="{0AEACFDD-52B5-4FF0-B83A-B4B55FB81960}" type="sibTrans" cxnId="{2A9B2260-8C9D-4F4D-934D-355E28060C80}">
      <dgm:prSet/>
      <dgm:spPr/>
      <dgm:t>
        <a:bodyPr/>
        <a:lstStyle/>
        <a:p>
          <a:endParaRPr lang="el-GR"/>
        </a:p>
      </dgm:t>
    </dgm:pt>
    <dgm:pt modelId="{E85D617C-D995-4814-93B5-0E19838C76A2}">
      <dgm:prSet/>
      <dgm:spPr/>
      <dgm:t>
        <a:bodyPr/>
        <a:lstStyle/>
        <a:p>
          <a:pPr rtl="0"/>
          <a:r>
            <a:rPr lang="el-GR" dirty="0"/>
            <a:t>Αν ακολουθηθούν οι οδηγίες ενός αλγορίθμου, στο τέλος, θα πρέπει να προκύπτει ένα </a:t>
          </a:r>
          <a:r>
            <a:rPr lang="el-GR" b="1" dirty="0"/>
            <a:t>αποτέλεσμα,</a:t>
          </a:r>
          <a:r>
            <a:rPr lang="el-GR" dirty="0"/>
            <a:t> ένα έργο.</a:t>
          </a:r>
        </a:p>
      </dgm:t>
    </dgm:pt>
    <dgm:pt modelId="{551DB0DB-F40C-4634-9E2B-388FA80CA511}" type="parTrans" cxnId="{9BA5EF84-ECB3-4DC1-B87D-F9081F2A9D7B}">
      <dgm:prSet/>
      <dgm:spPr/>
      <dgm:t>
        <a:bodyPr/>
        <a:lstStyle/>
        <a:p>
          <a:endParaRPr lang="el-GR"/>
        </a:p>
      </dgm:t>
    </dgm:pt>
    <dgm:pt modelId="{561CC5CA-11C1-4793-ACA6-79EE137FE334}" type="sibTrans" cxnId="{9BA5EF84-ECB3-4DC1-B87D-F9081F2A9D7B}">
      <dgm:prSet/>
      <dgm:spPr/>
      <dgm:t>
        <a:bodyPr/>
        <a:lstStyle/>
        <a:p>
          <a:endParaRPr lang="el-GR"/>
        </a:p>
      </dgm:t>
    </dgm:pt>
    <dgm:pt modelId="{960DD603-BFE8-4AB4-BFC6-DED90F8A1A79}">
      <dgm:prSet/>
      <dgm:spPr/>
      <dgm:t>
        <a:bodyPr/>
        <a:lstStyle/>
        <a:p>
          <a:pPr rtl="0"/>
          <a:r>
            <a:rPr lang="el-GR" dirty="0"/>
            <a:t>Για να μπορέσουμε από έναν αλγόριθμο να πάρουμε αποτελέσματα χρειαζόμαστε </a:t>
          </a:r>
          <a:r>
            <a:rPr lang="el-GR" b="1" dirty="0"/>
            <a:t>κάποιον που θα υλοποιήσει τον αλγόριθμο. </a:t>
          </a:r>
          <a:r>
            <a:rPr lang="el-GR" dirty="0"/>
            <a:t>Δηλαδή κάποιον που θα υλοποιήσει της οδηγίες. </a:t>
          </a:r>
        </a:p>
      </dgm:t>
    </dgm:pt>
    <dgm:pt modelId="{7BDA95F6-4F3A-4B5F-B71E-C5333A1A9146}" type="parTrans" cxnId="{57AC216E-B62B-422F-AC49-3F7BAE063BF5}">
      <dgm:prSet/>
      <dgm:spPr/>
      <dgm:t>
        <a:bodyPr/>
        <a:lstStyle/>
        <a:p>
          <a:endParaRPr lang="el-GR"/>
        </a:p>
      </dgm:t>
    </dgm:pt>
    <dgm:pt modelId="{EA44ACD5-EA44-47BA-A4B7-9B1F280300B8}" type="sibTrans" cxnId="{57AC216E-B62B-422F-AC49-3F7BAE063BF5}">
      <dgm:prSet/>
      <dgm:spPr/>
      <dgm:t>
        <a:bodyPr/>
        <a:lstStyle/>
        <a:p>
          <a:endParaRPr lang="el-GR"/>
        </a:p>
      </dgm:t>
    </dgm:pt>
    <dgm:pt modelId="{75F5EA6B-C286-4982-90E3-708DC99A60BF}">
      <dgm:prSet/>
      <dgm:spPr/>
      <dgm:t>
        <a:bodyPr/>
        <a:lstStyle/>
        <a:p>
          <a:pPr rtl="0"/>
          <a:r>
            <a:rPr lang="el-GR" dirty="0"/>
            <a:t>Αυτός που υλοποιεί μπορεί να είναι ένας </a:t>
          </a:r>
          <a:r>
            <a:rPr lang="el-GR" b="1" dirty="0"/>
            <a:t>άνθρωπος </a:t>
          </a:r>
          <a:r>
            <a:rPr lang="el-GR" b="0" dirty="0"/>
            <a:t>ή ένας </a:t>
          </a:r>
          <a:r>
            <a:rPr lang="el-GR" b="1" dirty="0"/>
            <a:t>υπολογιστής. </a:t>
          </a:r>
        </a:p>
        <a:p>
          <a:pPr rtl="0"/>
          <a:r>
            <a:rPr lang="el-GR" b="1" dirty="0"/>
            <a:t>	π.χ. </a:t>
          </a:r>
          <a:r>
            <a:rPr lang="el-GR" b="1" i="1" dirty="0"/>
            <a:t>Για την υλοποίηση μιας συνταγής μαγειρικής υπεύθυνος είναι ο μάγειρας. Για τον υπολογισμό μια αριθμητικής πράξης  μπορεί να είναι ένας υπολογιστής. </a:t>
          </a:r>
          <a:endParaRPr lang="el-GR" i="1" dirty="0"/>
        </a:p>
      </dgm:t>
    </dgm:pt>
    <dgm:pt modelId="{BAE7CB04-119A-4738-8EEE-6D0891EA0995}" type="parTrans" cxnId="{EEBC07FE-E624-4253-B5DA-9DFCE69C613B}">
      <dgm:prSet/>
      <dgm:spPr/>
      <dgm:t>
        <a:bodyPr/>
        <a:lstStyle/>
        <a:p>
          <a:endParaRPr lang="el-GR"/>
        </a:p>
      </dgm:t>
    </dgm:pt>
    <dgm:pt modelId="{263DEC64-898C-4AD0-830A-2BC405D6E66C}" type="sibTrans" cxnId="{EEBC07FE-E624-4253-B5DA-9DFCE69C613B}">
      <dgm:prSet/>
      <dgm:spPr/>
      <dgm:t>
        <a:bodyPr/>
        <a:lstStyle/>
        <a:p>
          <a:endParaRPr lang="el-GR"/>
        </a:p>
      </dgm:t>
    </dgm:pt>
    <dgm:pt modelId="{70F1D940-9005-4527-A85A-A7584116A4C0}" type="pres">
      <dgm:prSet presAssocID="{E53561BE-1569-40FF-91A4-2C08D8CEA635}" presName="linear" presStyleCnt="0">
        <dgm:presLayoutVars>
          <dgm:animLvl val="lvl"/>
          <dgm:resizeHandles val="exact"/>
        </dgm:presLayoutVars>
      </dgm:prSet>
      <dgm:spPr/>
    </dgm:pt>
    <dgm:pt modelId="{A4C6C6A1-F9EE-4970-8F6A-B2BF19CF8D3A}" type="pres">
      <dgm:prSet presAssocID="{AFCFB730-28FE-4C99-AE92-12CB12C6C20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9BFED7E-663D-4342-9B89-C60C8ED3D99B}" type="pres">
      <dgm:prSet presAssocID="{0AEACFDD-52B5-4FF0-B83A-B4B55FB81960}" presName="spacer" presStyleCnt="0"/>
      <dgm:spPr/>
    </dgm:pt>
    <dgm:pt modelId="{71812444-6DF7-4FE7-AAF2-FA851DA72E9F}" type="pres">
      <dgm:prSet presAssocID="{E85D617C-D995-4814-93B5-0E19838C76A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459C1D8-219D-4285-9D67-FB200784DED1}" type="pres">
      <dgm:prSet presAssocID="{561CC5CA-11C1-4793-ACA6-79EE137FE334}" presName="spacer" presStyleCnt="0"/>
      <dgm:spPr/>
    </dgm:pt>
    <dgm:pt modelId="{BF907116-C8A5-414C-BC3E-938A616FCBDE}" type="pres">
      <dgm:prSet presAssocID="{960DD603-BFE8-4AB4-BFC6-DED90F8A1A7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E0EB325-E202-4F8B-8785-A7ED5E6B91A7}" type="pres">
      <dgm:prSet presAssocID="{EA44ACD5-EA44-47BA-A4B7-9B1F280300B8}" presName="spacer" presStyleCnt="0"/>
      <dgm:spPr/>
    </dgm:pt>
    <dgm:pt modelId="{F72D9D0F-11BF-4020-8948-6E74DDD80AC7}" type="pres">
      <dgm:prSet presAssocID="{75F5EA6B-C286-4982-90E3-708DC99A60B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337E121-1041-4EEE-88B4-A391A8F95CC4}" type="presOf" srcId="{E85D617C-D995-4814-93B5-0E19838C76A2}" destId="{71812444-6DF7-4FE7-AAF2-FA851DA72E9F}" srcOrd="0" destOrd="0" presId="urn:microsoft.com/office/officeart/2005/8/layout/vList2"/>
    <dgm:cxn modelId="{EB85C25E-3B35-41C5-BDD9-168436B192C7}" type="presOf" srcId="{AFCFB730-28FE-4C99-AE92-12CB12C6C20E}" destId="{A4C6C6A1-F9EE-4970-8F6A-B2BF19CF8D3A}" srcOrd="0" destOrd="0" presId="urn:microsoft.com/office/officeart/2005/8/layout/vList2"/>
    <dgm:cxn modelId="{2A9B2260-8C9D-4F4D-934D-355E28060C80}" srcId="{E53561BE-1569-40FF-91A4-2C08D8CEA635}" destId="{AFCFB730-28FE-4C99-AE92-12CB12C6C20E}" srcOrd="0" destOrd="0" parTransId="{33F93EA9-ADCD-4EF5-A132-2C68AE900BE2}" sibTransId="{0AEACFDD-52B5-4FF0-B83A-B4B55FB81960}"/>
    <dgm:cxn modelId="{57AC216E-B62B-422F-AC49-3F7BAE063BF5}" srcId="{E53561BE-1569-40FF-91A4-2C08D8CEA635}" destId="{960DD603-BFE8-4AB4-BFC6-DED90F8A1A79}" srcOrd="2" destOrd="0" parTransId="{7BDA95F6-4F3A-4B5F-B71E-C5333A1A9146}" sibTransId="{EA44ACD5-EA44-47BA-A4B7-9B1F280300B8}"/>
    <dgm:cxn modelId="{9BA5EF84-ECB3-4DC1-B87D-F9081F2A9D7B}" srcId="{E53561BE-1569-40FF-91A4-2C08D8CEA635}" destId="{E85D617C-D995-4814-93B5-0E19838C76A2}" srcOrd="1" destOrd="0" parTransId="{551DB0DB-F40C-4634-9E2B-388FA80CA511}" sibTransId="{561CC5CA-11C1-4793-ACA6-79EE137FE334}"/>
    <dgm:cxn modelId="{4DB0318A-96B1-4448-87F6-9BDFEC320A9C}" type="presOf" srcId="{E53561BE-1569-40FF-91A4-2C08D8CEA635}" destId="{70F1D940-9005-4527-A85A-A7584116A4C0}" srcOrd="0" destOrd="0" presId="urn:microsoft.com/office/officeart/2005/8/layout/vList2"/>
    <dgm:cxn modelId="{E7ADD9BC-1627-40C3-B886-828D7ACFFB92}" type="presOf" srcId="{75F5EA6B-C286-4982-90E3-708DC99A60BF}" destId="{F72D9D0F-11BF-4020-8948-6E74DDD80AC7}" srcOrd="0" destOrd="0" presId="urn:microsoft.com/office/officeart/2005/8/layout/vList2"/>
    <dgm:cxn modelId="{4F29CED5-FD44-4E73-A572-93314564101C}" type="presOf" srcId="{960DD603-BFE8-4AB4-BFC6-DED90F8A1A79}" destId="{BF907116-C8A5-414C-BC3E-938A616FCBDE}" srcOrd="0" destOrd="0" presId="urn:microsoft.com/office/officeart/2005/8/layout/vList2"/>
    <dgm:cxn modelId="{EEBC07FE-E624-4253-B5DA-9DFCE69C613B}" srcId="{E53561BE-1569-40FF-91A4-2C08D8CEA635}" destId="{75F5EA6B-C286-4982-90E3-708DC99A60BF}" srcOrd="3" destOrd="0" parTransId="{BAE7CB04-119A-4738-8EEE-6D0891EA0995}" sibTransId="{263DEC64-898C-4AD0-830A-2BC405D6E66C}"/>
    <dgm:cxn modelId="{39E0ECD4-4B88-41D9-B994-391B1452C9EB}" type="presParOf" srcId="{70F1D940-9005-4527-A85A-A7584116A4C0}" destId="{A4C6C6A1-F9EE-4970-8F6A-B2BF19CF8D3A}" srcOrd="0" destOrd="0" presId="urn:microsoft.com/office/officeart/2005/8/layout/vList2"/>
    <dgm:cxn modelId="{9AD0139A-41E7-4F2F-85B3-99E8BF531A25}" type="presParOf" srcId="{70F1D940-9005-4527-A85A-A7584116A4C0}" destId="{B9BFED7E-663D-4342-9B89-C60C8ED3D99B}" srcOrd="1" destOrd="0" presId="urn:microsoft.com/office/officeart/2005/8/layout/vList2"/>
    <dgm:cxn modelId="{55EA01E3-B149-4C93-8368-416ACCD4AAA8}" type="presParOf" srcId="{70F1D940-9005-4527-A85A-A7584116A4C0}" destId="{71812444-6DF7-4FE7-AAF2-FA851DA72E9F}" srcOrd="2" destOrd="0" presId="urn:microsoft.com/office/officeart/2005/8/layout/vList2"/>
    <dgm:cxn modelId="{CDC1FF94-3245-45D9-A9F8-69452575EF6D}" type="presParOf" srcId="{70F1D940-9005-4527-A85A-A7584116A4C0}" destId="{D459C1D8-219D-4285-9D67-FB200784DED1}" srcOrd="3" destOrd="0" presId="urn:microsoft.com/office/officeart/2005/8/layout/vList2"/>
    <dgm:cxn modelId="{4749707E-1E95-458C-B1CF-0C94724A92EC}" type="presParOf" srcId="{70F1D940-9005-4527-A85A-A7584116A4C0}" destId="{BF907116-C8A5-414C-BC3E-938A616FCBDE}" srcOrd="4" destOrd="0" presId="urn:microsoft.com/office/officeart/2005/8/layout/vList2"/>
    <dgm:cxn modelId="{5227D605-F7D3-4640-A8DB-28FE554FE5E3}" type="presParOf" srcId="{70F1D940-9005-4527-A85A-A7584116A4C0}" destId="{1E0EB325-E202-4F8B-8785-A7ED5E6B91A7}" srcOrd="5" destOrd="0" presId="urn:microsoft.com/office/officeart/2005/8/layout/vList2"/>
    <dgm:cxn modelId="{B6E9CB9C-4921-485E-8802-37E3B5A9CD19}" type="presParOf" srcId="{70F1D940-9005-4527-A85A-A7584116A4C0}" destId="{F72D9D0F-11BF-4020-8948-6E74DDD80A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83C99D-9ECC-4BAD-96E5-010D6A02793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F76A815-CB52-485A-930D-1F18628B03BE}">
      <dgm:prSet/>
      <dgm:spPr/>
      <dgm:t>
        <a:bodyPr/>
        <a:lstStyle/>
        <a:p>
          <a:pPr rtl="0"/>
          <a:r>
            <a:rPr lang="el-GR" dirty="0"/>
            <a:t>Οι αλγόριθμοι που κατασκευάζουμε πρέπει να έχουν </a:t>
          </a:r>
          <a:r>
            <a:rPr lang="el-GR" b="1" dirty="0"/>
            <a:t>κάποιες προϋποθέσεις:</a:t>
          </a:r>
          <a:endParaRPr lang="el-GR" dirty="0"/>
        </a:p>
      </dgm:t>
    </dgm:pt>
    <dgm:pt modelId="{4B4BA038-838E-4D03-B4AB-1A72C46B4AC9}" type="parTrans" cxnId="{8EAD0500-E2E9-447E-AD5C-5D57B04F134D}">
      <dgm:prSet/>
      <dgm:spPr/>
      <dgm:t>
        <a:bodyPr/>
        <a:lstStyle/>
        <a:p>
          <a:endParaRPr lang="el-GR"/>
        </a:p>
      </dgm:t>
    </dgm:pt>
    <dgm:pt modelId="{B97854AC-5229-4D8E-9DA2-CAE3494A2B3D}" type="sibTrans" cxnId="{8EAD0500-E2E9-447E-AD5C-5D57B04F134D}">
      <dgm:prSet/>
      <dgm:spPr/>
      <dgm:t>
        <a:bodyPr/>
        <a:lstStyle/>
        <a:p>
          <a:endParaRPr lang="el-GR"/>
        </a:p>
      </dgm:t>
    </dgm:pt>
    <dgm:pt modelId="{FBCA75D7-3813-4359-B17C-7263259D3E0F}">
      <dgm:prSet/>
      <dgm:spPr/>
      <dgm:t>
        <a:bodyPr/>
        <a:lstStyle/>
        <a:p>
          <a:pPr rtl="0"/>
          <a:r>
            <a:rPr lang="el-GR"/>
            <a:t>Πρώτα απ’όλα, πρέπει να είμαστε σίγουροι ότι, αν υλοποιήσουμε τον αλγόριθμο </a:t>
          </a:r>
          <a:r>
            <a:rPr lang="el-GR" b="1"/>
            <a:t>κάποτε θα τελειώσει</a:t>
          </a:r>
          <a:r>
            <a:rPr lang="el-GR"/>
            <a:t>, επιτυγχάνοντας τον αρχικό σκοπό.</a:t>
          </a:r>
        </a:p>
      </dgm:t>
    </dgm:pt>
    <dgm:pt modelId="{9028D639-0A31-4582-8A91-98F10F6C4EBD}" type="parTrans" cxnId="{A3AED1C0-85BE-410C-93A7-D32EEE1EC41A}">
      <dgm:prSet/>
      <dgm:spPr/>
      <dgm:t>
        <a:bodyPr/>
        <a:lstStyle/>
        <a:p>
          <a:endParaRPr lang="el-GR"/>
        </a:p>
      </dgm:t>
    </dgm:pt>
    <dgm:pt modelId="{FDA64ECE-E703-47CB-B5C6-A8B61C1F6B60}" type="sibTrans" cxnId="{A3AED1C0-85BE-410C-93A7-D32EEE1EC41A}">
      <dgm:prSet/>
      <dgm:spPr/>
      <dgm:t>
        <a:bodyPr/>
        <a:lstStyle/>
        <a:p>
          <a:endParaRPr lang="el-GR"/>
        </a:p>
      </dgm:t>
    </dgm:pt>
    <dgm:pt modelId="{7B1EA519-01E1-47E8-8782-C0DB6D4514F1}">
      <dgm:prSet/>
      <dgm:spPr/>
      <dgm:t>
        <a:bodyPr/>
        <a:lstStyle/>
        <a:p>
          <a:pPr rtl="0"/>
          <a:r>
            <a: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π.χ</a:t>
          </a:r>
          <a:r>
            <a: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Φανταστείτε να δώσουμε μια εντολή σε έναν δρομέα, να αρχίσει να τρέχει και να μην του πούμε πότε θα σταματήσει.</a:t>
          </a:r>
        </a:p>
      </dgm:t>
    </dgm:pt>
    <dgm:pt modelId="{BF920D27-08A2-477B-9FE5-5B326A12BD9B}" type="parTrans" cxnId="{5E30A776-6881-4D77-B870-D1288A5836C9}">
      <dgm:prSet/>
      <dgm:spPr/>
      <dgm:t>
        <a:bodyPr/>
        <a:lstStyle/>
        <a:p>
          <a:endParaRPr lang="el-GR"/>
        </a:p>
      </dgm:t>
    </dgm:pt>
    <dgm:pt modelId="{3BF37509-524E-4397-ADBF-C73304141641}" type="sibTrans" cxnId="{5E30A776-6881-4D77-B870-D1288A5836C9}">
      <dgm:prSet/>
      <dgm:spPr/>
      <dgm:t>
        <a:bodyPr/>
        <a:lstStyle/>
        <a:p>
          <a:endParaRPr lang="el-GR"/>
        </a:p>
      </dgm:t>
    </dgm:pt>
    <dgm:pt modelId="{16BDECEA-F20C-4E87-8E87-3446BB0F45EA}">
      <dgm:prSet/>
      <dgm:spPr/>
      <dgm:t>
        <a:bodyPr/>
        <a:lstStyle/>
        <a:p>
          <a:pPr rtl="0"/>
          <a:r>
            <a:rPr lang="el-GR"/>
            <a:t>Οι εντολές πρέπει να έχουν </a:t>
          </a:r>
          <a:r>
            <a:rPr lang="el-GR" b="1"/>
            <a:t>ακρίβεια</a:t>
          </a:r>
          <a:r>
            <a:rPr lang="el-GR"/>
            <a:t>, </a:t>
          </a:r>
          <a:r>
            <a:rPr lang="el-GR" b="1"/>
            <a:t>σαφήνεια</a:t>
          </a:r>
          <a:r>
            <a:rPr lang="el-GR"/>
            <a:t> και να είναι </a:t>
          </a:r>
          <a:r>
            <a:rPr lang="el-GR" b="1"/>
            <a:t>εκφρασμένες με απλά λόγια</a:t>
          </a:r>
          <a:r>
            <a:rPr lang="el-GR"/>
            <a:t>, ώστε να μην μπερδευτεί αυτός που θα υλοποιήσει τον αλγόριθμο και τον εκτελέσει λάθος.</a:t>
          </a:r>
        </a:p>
      </dgm:t>
    </dgm:pt>
    <dgm:pt modelId="{7EA236F0-34A5-4F76-9979-B7356F192304}" type="parTrans" cxnId="{AE8FE5AA-46D8-4DA2-9880-1CD8DB144492}">
      <dgm:prSet/>
      <dgm:spPr/>
      <dgm:t>
        <a:bodyPr/>
        <a:lstStyle/>
        <a:p>
          <a:endParaRPr lang="el-GR"/>
        </a:p>
      </dgm:t>
    </dgm:pt>
    <dgm:pt modelId="{310CE244-A8D5-4C4E-93B2-66CD028ACCCE}" type="sibTrans" cxnId="{AE8FE5AA-46D8-4DA2-9880-1CD8DB144492}">
      <dgm:prSet/>
      <dgm:spPr/>
      <dgm:t>
        <a:bodyPr/>
        <a:lstStyle/>
        <a:p>
          <a:endParaRPr lang="el-GR"/>
        </a:p>
      </dgm:t>
    </dgm:pt>
    <dgm:pt modelId="{818ED048-E686-4F70-A8E1-F889C6A551F2}">
      <dgm:prSet/>
      <dgm:spPr/>
      <dgm:t>
        <a:bodyPr/>
        <a:lstStyle/>
        <a:p>
          <a:pPr rtl="0"/>
          <a:r>
            <a: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π.χ</a:t>
          </a:r>
          <a:r>
            <a: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Πρέπει να περιγράψουμε ακριβώς την ποσότητα αλατιού που θα ρίξει ο μάγειρας.</a:t>
          </a:r>
        </a:p>
      </dgm:t>
    </dgm:pt>
    <dgm:pt modelId="{E40A7E32-642F-4A30-8713-C2C1CF3C80AA}" type="parTrans" cxnId="{DFCBF8DF-3209-46B7-89B3-8AF9AAA0962F}">
      <dgm:prSet/>
      <dgm:spPr/>
      <dgm:t>
        <a:bodyPr/>
        <a:lstStyle/>
        <a:p>
          <a:endParaRPr lang="el-GR"/>
        </a:p>
      </dgm:t>
    </dgm:pt>
    <dgm:pt modelId="{91C761D2-5504-47A9-BAAF-22F8E3EDFB64}" type="sibTrans" cxnId="{DFCBF8DF-3209-46B7-89B3-8AF9AAA0962F}">
      <dgm:prSet/>
      <dgm:spPr/>
      <dgm:t>
        <a:bodyPr/>
        <a:lstStyle/>
        <a:p>
          <a:endParaRPr lang="el-GR"/>
        </a:p>
      </dgm:t>
    </dgm:pt>
    <dgm:pt modelId="{630CC143-B042-4644-A1AF-8AEC27959B44}" type="pres">
      <dgm:prSet presAssocID="{5B83C99D-9ECC-4BAD-96E5-010D6A027937}" presName="linear" presStyleCnt="0">
        <dgm:presLayoutVars>
          <dgm:animLvl val="lvl"/>
          <dgm:resizeHandles val="exact"/>
        </dgm:presLayoutVars>
      </dgm:prSet>
      <dgm:spPr/>
    </dgm:pt>
    <dgm:pt modelId="{87BAD079-16C1-49C6-B093-95B5A1F39AB5}" type="pres">
      <dgm:prSet presAssocID="{9F76A815-CB52-485A-930D-1F18628B03B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04ABBC7-3C9B-473A-BA49-B2C1D2EEE427}" type="pres">
      <dgm:prSet presAssocID="{B97854AC-5229-4D8E-9DA2-CAE3494A2B3D}" presName="spacer" presStyleCnt="0"/>
      <dgm:spPr/>
    </dgm:pt>
    <dgm:pt modelId="{3A149F81-75AD-42AD-911C-A63346DA2619}" type="pres">
      <dgm:prSet presAssocID="{FBCA75D7-3813-4359-B17C-7263259D3E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0371D6-3ECF-4F12-8B4E-0E88FA766896}" type="pres">
      <dgm:prSet presAssocID="{FBCA75D7-3813-4359-B17C-7263259D3E0F}" presName="childText" presStyleLbl="revTx" presStyleIdx="0" presStyleCnt="2">
        <dgm:presLayoutVars>
          <dgm:bulletEnabled val="1"/>
        </dgm:presLayoutVars>
      </dgm:prSet>
      <dgm:spPr/>
    </dgm:pt>
    <dgm:pt modelId="{51F78CC7-CAF7-45BF-A425-6E0B9C4C6347}" type="pres">
      <dgm:prSet presAssocID="{16BDECEA-F20C-4E87-8E87-3446BB0F45E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678D6FF-A755-48F9-8582-6BB2B5124A51}" type="pres">
      <dgm:prSet presAssocID="{16BDECEA-F20C-4E87-8E87-3446BB0F45E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EAD0500-E2E9-447E-AD5C-5D57B04F134D}" srcId="{5B83C99D-9ECC-4BAD-96E5-010D6A027937}" destId="{9F76A815-CB52-485A-930D-1F18628B03BE}" srcOrd="0" destOrd="0" parTransId="{4B4BA038-838E-4D03-B4AB-1A72C46B4AC9}" sibTransId="{B97854AC-5229-4D8E-9DA2-CAE3494A2B3D}"/>
    <dgm:cxn modelId="{AF974E19-F01D-45B1-A515-D3BBE6E05EE9}" type="presOf" srcId="{818ED048-E686-4F70-A8E1-F889C6A551F2}" destId="{5678D6FF-A755-48F9-8582-6BB2B5124A51}" srcOrd="0" destOrd="0" presId="urn:microsoft.com/office/officeart/2005/8/layout/vList2"/>
    <dgm:cxn modelId="{8A586A2A-40E3-42D2-A1B8-60F3614235F9}" type="presOf" srcId="{FBCA75D7-3813-4359-B17C-7263259D3E0F}" destId="{3A149F81-75AD-42AD-911C-A63346DA2619}" srcOrd="0" destOrd="0" presId="urn:microsoft.com/office/officeart/2005/8/layout/vList2"/>
    <dgm:cxn modelId="{BD24755D-700F-462E-8057-B07252617BEB}" type="presOf" srcId="{5B83C99D-9ECC-4BAD-96E5-010D6A027937}" destId="{630CC143-B042-4644-A1AF-8AEC27959B44}" srcOrd="0" destOrd="0" presId="urn:microsoft.com/office/officeart/2005/8/layout/vList2"/>
    <dgm:cxn modelId="{5E30A776-6881-4D77-B870-D1288A5836C9}" srcId="{FBCA75D7-3813-4359-B17C-7263259D3E0F}" destId="{7B1EA519-01E1-47E8-8782-C0DB6D4514F1}" srcOrd="0" destOrd="0" parTransId="{BF920D27-08A2-477B-9FE5-5B326A12BD9B}" sibTransId="{3BF37509-524E-4397-ADBF-C73304141641}"/>
    <dgm:cxn modelId="{AA05F699-5309-463B-BB7B-D9DDC7D0EB18}" type="presOf" srcId="{16BDECEA-F20C-4E87-8E87-3446BB0F45EA}" destId="{51F78CC7-CAF7-45BF-A425-6E0B9C4C6347}" srcOrd="0" destOrd="0" presId="urn:microsoft.com/office/officeart/2005/8/layout/vList2"/>
    <dgm:cxn modelId="{AE8FE5AA-46D8-4DA2-9880-1CD8DB144492}" srcId="{5B83C99D-9ECC-4BAD-96E5-010D6A027937}" destId="{16BDECEA-F20C-4E87-8E87-3446BB0F45EA}" srcOrd="2" destOrd="0" parTransId="{7EA236F0-34A5-4F76-9979-B7356F192304}" sibTransId="{310CE244-A8D5-4C4E-93B2-66CD028ACCCE}"/>
    <dgm:cxn modelId="{A3AED1C0-85BE-410C-93A7-D32EEE1EC41A}" srcId="{5B83C99D-9ECC-4BAD-96E5-010D6A027937}" destId="{FBCA75D7-3813-4359-B17C-7263259D3E0F}" srcOrd="1" destOrd="0" parTransId="{9028D639-0A31-4582-8A91-98F10F6C4EBD}" sibTransId="{FDA64ECE-E703-47CB-B5C6-A8B61C1F6B60}"/>
    <dgm:cxn modelId="{B5E6D6CF-17D6-4447-A127-3B37FB252569}" type="presOf" srcId="{9F76A815-CB52-485A-930D-1F18628B03BE}" destId="{87BAD079-16C1-49C6-B093-95B5A1F39AB5}" srcOrd="0" destOrd="0" presId="urn:microsoft.com/office/officeart/2005/8/layout/vList2"/>
    <dgm:cxn modelId="{DFCBF8DF-3209-46B7-89B3-8AF9AAA0962F}" srcId="{16BDECEA-F20C-4E87-8E87-3446BB0F45EA}" destId="{818ED048-E686-4F70-A8E1-F889C6A551F2}" srcOrd="0" destOrd="0" parTransId="{E40A7E32-642F-4A30-8713-C2C1CF3C80AA}" sibTransId="{91C761D2-5504-47A9-BAAF-22F8E3EDFB64}"/>
    <dgm:cxn modelId="{D14732EE-8A3B-4B22-9C58-CFDA6549D286}" type="presOf" srcId="{7B1EA519-01E1-47E8-8782-C0DB6D4514F1}" destId="{950371D6-3ECF-4F12-8B4E-0E88FA766896}" srcOrd="0" destOrd="0" presId="urn:microsoft.com/office/officeart/2005/8/layout/vList2"/>
    <dgm:cxn modelId="{69CA75FB-EE69-49C4-97D9-2A0F1B28903D}" type="presParOf" srcId="{630CC143-B042-4644-A1AF-8AEC27959B44}" destId="{87BAD079-16C1-49C6-B093-95B5A1F39AB5}" srcOrd="0" destOrd="0" presId="urn:microsoft.com/office/officeart/2005/8/layout/vList2"/>
    <dgm:cxn modelId="{C3D968D6-970E-4B1C-B19B-D7C1D1902F05}" type="presParOf" srcId="{630CC143-B042-4644-A1AF-8AEC27959B44}" destId="{F04ABBC7-3C9B-473A-BA49-B2C1D2EEE427}" srcOrd="1" destOrd="0" presId="urn:microsoft.com/office/officeart/2005/8/layout/vList2"/>
    <dgm:cxn modelId="{FCA16181-5EEB-456C-8375-786BDAA36A28}" type="presParOf" srcId="{630CC143-B042-4644-A1AF-8AEC27959B44}" destId="{3A149F81-75AD-42AD-911C-A63346DA2619}" srcOrd="2" destOrd="0" presId="urn:microsoft.com/office/officeart/2005/8/layout/vList2"/>
    <dgm:cxn modelId="{17CAEFDB-ABE1-4B3B-88F5-FA025867A125}" type="presParOf" srcId="{630CC143-B042-4644-A1AF-8AEC27959B44}" destId="{950371D6-3ECF-4F12-8B4E-0E88FA766896}" srcOrd="3" destOrd="0" presId="urn:microsoft.com/office/officeart/2005/8/layout/vList2"/>
    <dgm:cxn modelId="{63BA1A10-230C-4AF3-94E2-672F8C4BCF7B}" type="presParOf" srcId="{630CC143-B042-4644-A1AF-8AEC27959B44}" destId="{51F78CC7-CAF7-45BF-A425-6E0B9C4C6347}" srcOrd="4" destOrd="0" presId="urn:microsoft.com/office/officeart/2005/8/layout/vList2"/>
    <dgm:cxn modelId="{A3D6A154-F703-441E-8627-98A87ED23937}" type="presParOf" srcId="{630CC143-B042-4644-A1AF-8AEC27959B44}" destId="{5678D6FF-A755-48F9-8582-6BB2B5124A5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AF0D11A-E27B-4C94-A01C-EA7424E78BAC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6061A29-207F-4314-AEFA-F4D459B418AA}">
      <dgm:prSet/>
      <dgm:spPr/>
      <dgm:t>
        <a:bodyPr/>
        <a:lstStyle/>
        <a:p>
          <a:pPr rtl="0"/>
          <a:r>
            <a:rPr lang="el-GR" dirty="0"/>
            <a:t>Αναφέραμε τις ιδιότητες ενός σωστού Αλγόριθμου</a:t>
          </a:r>
        </a:p>
      </dgm:t>
    </dgm:pt>
    <dgm:pt modelId="{7716F272-B4F9-40A4-A447-FD133B716CFA}" type="parTrans" cxnId="{E99B302C-2397-4998-B1DC-18CBE09E849B}">
      <dgm:prSet/>
      <dgm:spPr/>
      <dgm:t>
        <a:bodyPr/>
        <a:lstStyle/>
        <a:p>
          <a:endParaRPr lang="el-GR"/>
        </a:p>
      </dgm:t>
    </dgm:pt>
    <dgm:pt modelId="{0D33142B-47A1-4803-8238-F9422349E401}" type="sibTrans" cxnId="{E99B302C-2397-4998-B1DC-18CBE09E849B}">
      <dgm:prSet/>
      <dgm:spPr/>
      <dgm:t>
        <a:bodyPr/>
        <a:lstStyle/>
        <a:p>
          <a:endParaRPr lang="el-GR"/>
        </a:p>
      </dgm:t>
    </dgm:pt>
    <dgm:pt modelId="{F1CA51E2-505E-4FCA-882E-0A5C6608BCAD}">
      <dgm:prSet/>
      <dgm:spPr/>
      <dgm:t>
        <a:bodyPr/>
        <a:lstStyle/>
        <a:p>
          <a:pPr rtl="0"/>
          <a:r>
            <a:rPr lang="el-GR" dirty="0"/>
            <a:t>Ορίσαμε «τι είναι αλγόριθμος»</a:t>
          </a:r>
        </a:p>
      </dgm:t>
    </dgm:pt>
    <dgm:pt modelId="{9CBAB1AF-014F-4763-9078-880D0F0E81B1}" type="parTrans" cxnId="{926F35EB-742F-4819-803E-84D87DBE0B9F}">
      <dgm:prSet/>
      <dgm:spPr/>
      <dgm:t>
        <a:bodyPr/>
        <a:lstStyle/>
        <a:p>
          <a:endParaRPr lang="el-GR"/>
        </a:p>
      </dgm:t>
    </dgm:pt>
    <dgm:pt modelId="{889766D2-6088-4681-8EAD-48E0FF7700FF}" type="sibTrans" cxnId="{926F35EB-742F-4819-803E-84D87DBE0B9F}">
      <dgm:prSet/>
      <dgm:spPr/>
      <dgm:t>
        <a:bodyPr/>
        <a:lstStyle/>
        <a:p>
          <a:endParaRPr lang="el-GR"/>
        </a:p>
      </dgm:t>
    </dgm:pt>
    <dgm:pt modelId="{7087B157-B87D-497C-9053-E2FECF600772}">
      <dgm:prSet/>
      <dgm:spPr/>
      <dgm:t>
        <a:bodyPr/>
        <a:lstStyle/>
        <a:p>
          <a:pPr rtl="0"/>
          <a:r>
            <a:rPr lang="el-GR" dirty="0"/>
            <a:t>Συζητήσαμε και Υλοποιήσαμε Παραδείγματα Αλγορίθμων </a:t>
          </a:r>
        </a:p>
      </dgm:t>
    </dgm:pt>
    <dgm:pt modelId="{CA549754-7656-45BE-90E0-323F7DDBAE08}" type="parTrans" cxnId="{213EF843-B33A-46AD-AC1D-4D0A81002F0E}">
      <dgm:prSet/>
      <dgm:spPr/>
      <dgm:t>
        <a:bodyPr/>
        <a:lstStyle/>
        <a:p>
          <a:endParaRPr lang="el-GR"/>
        </a:p>
      </dgm:t>
    </dgm:pt>
    <dgm:pt modelId="{13E7FAAD-7F9B-4BF2-82A9-6190B7C60D62}" type="sibTrans" cxnId="{213EF843-B33A-46AD-AC1D-4D0A81002F0E}">
      <dgm:prSet/>
      <dgm:spPr/>
      <dgm:t>
        <a:bodyPr/>
        <a:lstStyle/>
        <a:p>
          <a:endParaRPr lang="el-GR"/>
        </a:p>
      </dgm:t>
    </dgm:pt>
    <dgm:pt modelId="{F301F238-494C-4DFD-B46A-8629855157C0}" type="pres">
      <dgm:prSet presAssocID="{8AF0D11A-E27B-4C94-A01C-EA7424E78BAC}" presName="compositeShape" presStyleCnt="0">
        <dgm:presLayoutVars>
          <dgm:dir/>
          <dgm:resizeHandles/>
        </dgm:presLayoutVars>
      </dgm:prSet>
      <dgm:spPr/>
    </dgm:pt>
    <dgm:pt modelId="{F7A84980-3161-4696-A152-80B98825CF3B}" type="pres">
      <dgm:prSet presAssocID="{8AF0D11A-E27B-4C94-A01C-EA7424E78BAC}" presName="pyramid" presStyleLbl="node1" presStyleIdx="0" presStyleCnt="1"/>
      <dgm:spPr/>
    </dgm:pt>
    <dgm:pt modelId="{FC672DEE-FD3B-4A17-AC10-CEE3982D9F9D}" type="pres">
      <dgm:prSet presAssocID="{8AF0D11A-E27B-4C94-A01C-EA7424E78BAC}" presName="theList" presStyleCnt="0"/>
      <dgm:spPr/>
    </dgm:pt>
    <dgm:pt modelId="{366CB616-2D49-4C70-AFFE-A4C1F74E7DA4}" type="pres">
      <dgm:prSet presAssocID="{36061A29-207F-4314-AEFA-F4D459B418AA}" presName="aNode" presStyleLbl="fgAcc1" presStyleIdx="0" presStyleCnt="3" custLinFactNeighborX="-1438" custLinFactNeighborY="29583">
        <dgm:presLayoutVars>
          <dgm:bulletEnabled val="1"/>
        </dgm:presLayoutVars>
      </dgm:prSet>
      <dgm:spPr/>
    </dgm:pt>
    <dgm:pt modelId="{AF25B2FE-28AB-4DE2-A82C-E7B66767E5DE}" type="pres">
      <dgm:prSet presAssocID="{36061A29-207F-4314-AEFA-F4D459B418AA}" presName="aSpace" presStyleCnt="0"/>
      <dgm:spPr/>
    </dgm:pt>
    <dgm:pt modelId="{A5326C61-42A0-48DA-BDE3-8B1844782A23}" type="pres">
      <dgm:prSet presAssocID="{F1CA51E2-505E-4FCA-882E-0A5C6608BCAD}" presName="aNode" presStyleLbl="fgAcc1" presStyleIdx="1" presStyleCnt="3">
        <dgm:presLayoutVars>
          <dgm:bulletEnabled val="1"/>
        </dgm:presLayoutVars>
      </dgm:prSet>
      <dgm:spPr/>
    </dgm:pt>
    <dgm:pt modelId="{63649078-C07D-4892-B015-A8F7FA1D1CF0}" type="pres">
      <dgm:prSet presAssocID="{F1CA51E2-505E-4FCA-882E-0A5C6608BCAD}" presName="aSpace" presStyleCnt="0"/>
      <dgm:spPr/>
    </dgm:pt>
    <dgm:pt modelId="{3BF05B72-711D-4677-BBAB-06CE03648471}" type="pres">
      <dgm:prSet presAssocID="{7087B157-B87D-497C-9053-E2FECF600772}" presName="aNode" presStyleLbl="fgAcc1" presStyleIdx="2" presStyleCnt="3">
        <dgm:presLayoutVars>
          <dgm:bulletEnabled val="1"/>
        </dgm:presLayoutVars>
      </dgm:prSet>
      <dgm:spPr/>
    </dgm:pt>
    <dgm:pt modelId="{D08EDD9F-543D-4674-8A80-3F247FADE20E}" type="pres">
      <dgm:prSet presAssocID="{7087B157-B87D-497C-9053-E2FECF600772}" presName="aSpace" presStyleCnt="0"/>
      <dgm:spPr/>
    </dgm:pt>
  </dgm:ptLst>
  <dgm:cxnLst>
    <dgm:cxn modelId="{E99B302C-2397-4998-B1DC-18CBE09E849B}" srcId="{8AF0D11A-E27B-4C94-A01C-EA7424E78BAC}" destId="{36061A29-207F-4314-AEFA-F4D459B418AA}" srcOrd="0" destOrd="0" parTransId="{7716F272-B4F9-40A4-A447-FD133B716CFA}" sibTransId="{0D33142B-47A1-4803-8238-F9422349E401}"/>
    <dgm:cxn modelId="{213EF843-B33A-46AD-AC1D-4D0A81002F0E}" srcId="{8AF0D11A-E27B-4C94-A01C-EA7424E78BAC}" destId="{7087B157-B87D-497C-9053-E2FECF600772}" srcOrd="2" destOrd="0" parTransId="{CA549754-7656-45BE-90E0-323F7DDBAE08}" sibTransId="{13E7FAAD-7F9B-4BF2-82A9-6190B7C60D62}"/>
    <dgm:cxn modelId="{9C082664-15FB-47C9-8CCF-F812F3C854AF}" type="presOf" srcId="{36061A29-207F-4314-AEFA-F4D459B418AA}" destId="{366CB616-2D49-4C70-AFFE-A4C1F74E7DA4}" srcOrd="0" destOrd="0" presId="urn:microsoft.com/office/officeart/2005/8/layout/pyramid2"/>
    <dgm:cxn modelId="{5AA0F781-3298-4B78-9396-5FFE968C6081}" type="presOf" srcId="{8AF0D11A-E27B-4C94-A01C-EA7424E78BAC}" destId="{F301F238-494C-4DFD-B46A-8629855157C0}" srcOrd="0" destOrd="0" presId="urn:microsoft.com/office/officeart/2005/8/layout/pyramid2"/>
    <dgm:cxn modelId="{D5AB3F86-AAE7-44BF-AF28-FD3CBD74E8BD}" type="presOf" srcId="{7087B157-B87D-497C-9053-E2FECF600772}" destId="{3BF05B72-711D-4677-BBAB-06CE03648471}" srcOrd="0" destOrd="0" presId="urn:microsoft.com/office/officeart/2005/8/layout/pyramid2"/>
    <dgm:cxn modelId="{612ABE9A-5798-482E-B702-5606F3B799F8}" type="presOf" srcId="{F1CA51E2-505E-4FCA-882E-0A5C6608BCAD}" destId="{A5326C61-42A0-48DA-BDE3-8B1844782A23}" srcOrd="0" destOrd="0" presId="urn:microsoft.com/office/officeart/2005/8/layout/pyramid2"/>
    <dgm:cxn modelId="{926F35EB-742F-4819-803E-84D87DBE0B9F}" srcId="{8AF0D11A-E27B-4C94-A01C-EA7424E78BAC}" destId="{F1CA51E2-505E-4FCA-882E-0A5C6608BCAD}" srcOrd="1" destOrd="0" parTransId="{9CBAB1AF-014F-4763-9078-880D0F0E81B1}" sibTransId="{889766D2-6088-4681-8EAD-48E0FF7700FF}"/>
    <dgm:cxn modelId="{785EAD54-3559-4A61-B84B-C37D884B6E35}" type="presParOf" srcId="{F301F238-494C-4DFD-B46A-8629855157C0}" destId="{F7A84980-3161-4696-A152-80B98825CF3B}" srcOrd="0" destOrd="0" presId="urn:microsoft.com/office/officeart/2005/8/layout/pyramid2"/>
    <dgm:cxn modelId="{7DC11654-9E74-4DC9-A7D4-A006E3D30D21}" type="presParOf" srcId="{F301F238-494C-4DFD-B46A-8629855157C0}" destId="{FC672DEE-FD3B-4A17-AC10-CEE3982D9F9D}" srcOrd="1" destOrd="0" presId="urn:microsoft.com/office/officeart/2005/8/layout/pyramid2"/>
    <dgm:cxn modelId="{AF7C1821-4966-4F9A-9315-269E8E9FF40D}" type="presParOf" srcId="{FC672DEE-FD3B-4A17-AC10-CEE3982D9F9D}" destId="{366CB616-2D49-4C70-AFFE-A4C1F74E7DA4}" srcOrd="0" destOrd="0" presId="urn:microsoft.com/office/officeart/2005/8/layout/pyramid2"/>
    <dgm:cxn modelId="{FB991F69-922A-4D5B-A28A-F94582C408A5}" type="presParOf" srcId="{FC672DEE-FD3B-4A17-AC10-CEE3982D9F9D}" destId="{AF25B2FE-28AB-4DE2-A82C-E7B66767E5DE}" srcOrd="1" destOrd="0" presId="urn:microsoft.com/office/officeart/2005/8/layout/pyramid2"/>
    <dgm:cxn modelId="{38218510-A179-47B4-9868-80F3E528408A}" type="presParOf" srcId="{FC672DEE-FD3B-4A17-AC10-CEE3982D9F9D}" destId="{A5326C61-42A0-48DA-BDE3-8B1844782A23}" srcOrd="2" destOrd="0" presId="urn:microsoft.com/office/officeart/2005/8/layout/pyramid2"/>
    <dgm:cxn modelId="{214B02DC-7A96-4F3B-8AE4-815515CC7262}" type="presParOf" srcId="{FC672DEE-FD3B-4A17-AC10-CEE3982D9F9D}" destId="{63649078-C07D-4892-B015-A8F7FA1D1CF0}" srcOrd="3" destOrd="0" presId="urn:microsoft.com/office/officeart/2005/8/layout/pyramid2"/>
    <dgm:cxn modelId="{4618C9EB-89F7-475E-A41B-22D02A562C18}" type="presParOf" srcId="{FC672DEE-FD3B-4A17-AC10-CEE3982D9F9D}" destId="{3BF05B72-711D-4677-BBAB-06CE03648471}" srcOrd="4" destOrd="0" presId="urn:microsoft.com/office/officeart/2005/8/layout/pyramid2"/>
    <dgm:cxn modelId="{8ADE6E89-3154-465F-9188-5DD4845BC2B5}" type="presParOf" srcId="{FC672DEE-FD3B-4A17-AC10-CEE3982D9F9D}" destId="{D08EDD9F-543D-4674-8A80-3F247FADE20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3CF657-365B-492E-8777-470252E3CE63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BF36AC0-0087-4FBC-A037-6991B597E619}">
      <dgm:prSet/>
      <dgm:spPr/>
      <dgm:t>
        <a:bodyPr/>
        <a:lstStyle/>
        <a:p>
          <a:pPr rtl="0"/>
          <a:r>
            <a:rPr lang="el-GR" dirty="0"/>
            <a:t>πως υλοποιούμε </a:t>
          </a:r>
          <a:r>
            <a: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αλγόριθμο με διάγραμμα ροής.</a:t>
          </a:r>
        </a:p>
      </dgm:t>
    </dgm:pt>
    <dgm:pt modelId="{F9691A54-2389-4787-8CF0-2D24A690CD18}" type="parTrans" cxnId="{06E2DC6B-1AFB-47F6-8DE1-9C1A14C789C6}">
      <dgm:prSet/>
      <dgm:spPr/>
      <dgm:t>
        <a:bodyPr/>
        <a:lstStyle/>
        <a:p>
          <a:endParaRPr lang="el-GR"/>
        </a:p>
      </dgm:t>
    </dgm:pt>
    <dgm:pt modelId="{87DD1861-2ECA-418C-87D9-2623C06BBD4E}" type="sibTrans" cxnId="{06E2DC6B-1AFB-47F6-8DE1-9C1A14C789C6}">
      <dgm:prSet/>
      <dgm:spPr/>
      <dgm:t>
        <a:bodyPr/>
        <a:lstStyle/>
        <a:p>
          <a:endParaRPr lang="el-GR"/>
        </a:p>
      </dgm:t>
    </dgm:pt>
    <dgm:pt modelId="{A163B770-564E-4F3A-8D3E-B20E0011B397}">
      <dgm:prSet/>
      <dgm:spPr/>
      <dgm:t>
        <a:bodyPr/>
        <a:lstStyle/>
        <a:p>
          <a:pPr rtl="0"/>
          <a:r>
            <a:rPr lang="el-GR" dirty="0"/>
            <a:t>τα βασικά σημεία του </a:t>
          </a:r>
          <a:r>
            <a: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προγραμματιστικού περιβάλλοντος</a:t>
          </a:r>
          <a:r>
            <a:rPr lang="el-GR" dirty="0"/>
            <a:t>, που θα μας απασχολήσει κατά τη διάρκεια του τριμήνου. </a:t>
          </a:r>
        </a:p>
      </dgm:t>
    </dgm:pt>
    <dgm:pt modelId="{66BEF5EA-5E2F-4D0E-A13A-EAD2E83B90AD}" type="parTrans" cxnId="{CBF61E1B-93DB-4FEC-A272-DF2181E94350}">
      <dgm:prSet/>
      <dgm:spPr/>
      <dgm:t>
        <a:bodyPr/>
        <a:lstStyle/>
        <a:p>
          <a:endParaRPr lang="el-GR"/>
        </a:p>
      </dgm:t>
    </dgm:pt>
    <dgm:pt modelId="{ED1074A8-152F-437E-9BC9-54D2D70061C3}" type="sibTrans" cxnId="{CBF61E1B-93DB-4FEC-A272-DF2181E94350}">
      <dgm:prSet/>
      <dgm:spPr/>
      <dgm:t>
        <a:bodyPr/>
        <a:lstStyle/>
        <a:p>
          <a:endParaRPr lang="el-GR"/>
        </a:p>
      </dgm:t>
    </dgm:pt>
    <dgm:pt modelId="{0DEEC5DD-5F34-4764-955B-A4A5195107C9}">
      <dgm:prSet/>
      <dgm:spPr/>
      <dgm:t>
        <a:bodyPr/>
        <a:lstStyle/>
        <a:p>
          <a:pPr rtl="0"/>
          <a:r>
            <a:rPr lang="el-GR" dirty="0"/>
            <a:t>θα υλοποιήσουμε τον </a:t>
          </a:r>
          <a:r>
            <a: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αλγόριθμο της εργασίας με το ορθογώνιο παραλληλόγραμμο στον υπολογιστή</a:t>
          </a:r>
          <a:r>
            <a:rPr lang="el-GR" dirty="0"/>
            <a:t>. </a:t>
          </a:r>
        </a:p>
      </dgm:t>
    </dgm:pt>
    <dgm:pt modelId="{109A09CA-858B-4454-B676-6CD2E9650E26}" type="parTrans" cxnId="{FFDC6DB0-2715-48E3-8009-DB833264C52F}">
      <dgm:prSet/>
      <dgm:spPr/>
      <dgm:t>
        <a:bodyPr/>
        <a:lstStyle/>
        <a:p>
          <a:endParaRPr lang="el-GR"/>
        </a:p>
      </dgm:t>
    </dgm:pt>
    <dgm:pt modelId="{09721A7D-3B9B-4A43-845C-1D3D90AA53E6}" type="sibTrans" cxnId="{FFDC6DB0-2715-48E3-8009-DB833264C52F}">
      <dgm:prSet/>
      <dgm:spPr/>
      <dgm:t>
        <a:bodyPr/>
        <a:lstStyle/>
        <a:p>
          <a:endParaRPr lang="el-GR"/>
        </a:p>
      </dgm:t>
    </dgm:pt>
    <dgm:pt modelId="{DF1E7BBF-6B08-476B-B7C5-9AFF005EBD1F}" type="pres">
      <dgm:prSet presAssocID="{ED3CF657-365B-492E-8777-470252E3CE63}" presName="vert0" presStyleCnt="0">
        <dgm:presLayoutVars>
          <dgm:dir/>
          <dgm:animOne val="branch"/>
          <dgm:animLvl val="lvl"/>
        </dgm:presLayoutVars>
      </dgm:prSet>
      <dgm:spPr/>
    </dgm:pt>
    <dgm:pt modelId="{48CFB3AA-D474-4271-9744-F8A510F00692}" type="pres">
      <dgm:prSet presAssocID="{7BF36AC0-0087-4FBC-A037-6991B597E619}" presName="thickLine" presStyleLbl="alignNode1" presStyleIdx="0" presStyleCnt="3"/>
      <dgm:spPr/>
    </dgm:pt>
    <dgm:pt modelId="{C1E4EF70-BC18-43FD-B0A2-E145D4A78135}" type="pres">
      <dgm:prSet presAssocID="{7BF36AC0-0087-4FBC-A037-6991B597E619}" presName="horz1" presStyleCnt="0"/>
      <dgm:spPr/>
    </dgm:pt>
    <dgm:pt modelId="{C903F25A-6887-4020-877D-09459BBFD154}" type="pres">
      <dgm:prSet presAssocID="{7BF36AC0-0087-4FBC-A037-6991B597E619}" presName="tx1" presStyleLbl="revTx" presStyleIdx="0" presStyleCnt="3"/>
      <dgm:spPr/>
    </dgm:pt>
    <dgm:pt modelId="{DF1E3498-B62A-471C-9789-096D2EA5D37F}" type="pres">
      <dgm:prSet presAssocID="{7BF36AC0-0087-4FBC-A037-6991B597E619}" presName="vert1" presStyleCnt="0"/>
      <dgm:spPr/>
    </dgm:pt>
    <dgm:pt modelId="{C0FAADF7-3422-4CB3-B774-A62C69F0AD86}" type="pres">
      <dgm:prSet presAssocID="{A163B770-564E-4F3A-8D3E-B20E0011B397}" presName="thickLine" presStyleLbl="alignNode1" presStyleIdx="1" presStyleCnt="3"/>
      <dgm:spPr/>
    </dgm:pt>
    <dgm:pt modelId="{73EC27BB-2E35-4795-AFAA-6F6EEFCCFB71}" type="pres">
      <dgm:prSet presAssocID="{A163B770-564E-4F3A-8D3E-B20E0011B397}" presName="horz1" presStyleCnt="0"/>
      <dgm:spPr/>
    </dgm:pt>
    <dgm:pt modelId="{E4CEAD5D-98CC-4224-B6EE-ADE2DEF58D98}" type="pres">
      <dgm:prSet presAssocID="{A163B770-564E-4F3A-8D3E-B20E0011B397}" presName="tx1" presStyleLbl="revTx" presStyleIdx="1" presStyleCnt="3" custScaleY="154793"/>
      <dgm:spPr/>
    </dgm:pt>
    <dgm:pt modelId="{3813AC62-D2AB-470B-AA5D-F76E8C7BEAD9}" type="pres">
      <dgm:prSet presAssocID="{A163B770-564E-4F3A-8D3E-B20E0011B397}" presName="vert1" presStyleCnt="0"/>
      <dgm:spPr/>
    </dgm:pt>
    <dgm:pt modelId="{E0896A7C-0F46-4615-8023-7070183F353D}" type="pres">
      <dgm:prSet presAssocID="{0DEEC5DD-5F34-4764-955B-A4A5195107C9}" presName="thickLine" presStyleLbl="alignNode1" presStyleIdx="2" presStyleCnt="3"/>
      <dgm:spPr/>
    </dgm:pt>
    <dgm:pt modelId="{DD2F1B9C-20BB-4694-B359-AF39541E4CA1}" type="pres">
      <dgm:prSet presAssocID="{0DEEC5DD-5F34-4764-955B-A4A5195107C9}" presName="horz1" presStyleCnt="0"/>
      <dgm:spPr/>
    </dgm:pt>
    <dgm:pt modelId="{ED6B5A46-7029-4991-9CBE-F76637654D59}" type="pres">
      <dgm:prSet presAssocID="{0DEEC5DD-5F34-4764-955B-A4A5195107C9}" presName="tx1" presStyleLbl="revTx" presStyleIdx="2" presStyleCnt="3"/>
      <dgm:spPr/>
    </dgm:pt>
    <dgm:pt modelId="{9024B2B5-9032-4BA3-B09C-055B71C27554}" type="pres">
      <dgm:prSet presAssocID="{0DEEC5DD-5F34-4764-955B-A4A5195107C9}" presName="vert1" presStyleCnt="0"/>
      <dgm:spPr/>
    </dgm:pt>
  </dgm:ptLst>
  <dgm:cxnLst>
    <dgm:cxn modelId="{2C4F631A-F779-4A77-A97A-6E7EA4C05E5F}" type="presOf" srcId="{7BF36AC0-0087-4FBC-A037-6991B597E619}" destId="{C903F25A-6887-4020-877D-09459BBFD154}" srcOrd="0" destOrd="0" presId="urn:microsoft.com/office/officeart/2008/layout/LinedList"/>
    <dgm:cxn modelId="{CBF61E1B-93DB-4FEC-A272-DF2181E94350}" srcId="{ED3CF657-365B-492E-8777-470252E3CE63}" destId="{A163B770-564E-4F3A-8D3E-B20E0011B397}" srcOrd="1" destOrd="0" parTransId="{66BEF5EA-5E2F-4D0E-A13A-EAD2E83B90AD}" sibTransId="{ED1074A8-152F-437E-9BC9-54D2D70061C3}"/>
    <dgm:cxn modelId="{A5D8721D-A2AA-4662-9918-F4A6C4C350F0}" type="presOf" srcId="{ED3CF657-365B-492E-8777-470252E3CE63}" destId="{DF1E7BBF-6B08-476B-B7C5-9AFF005EBD1F}" srcOrd="0" destOrd="0" presId="urn:microsoft.com/office/officeart/2008/layout/LinedList"/>
    <dgm:cxn modelId="{06E2DC6B-1AFB-47F6-8DE1-9C1A14C789C6}" srcId="{ED3CF657-365B-492E-8777-470252E3CE63}" destId="{7BF36AC0-0087-4FBC-A037-6991B597E619}" srcOrd="0" destOrd="0" parTransId="{F9691A54-2389-4787-8CF0-2D24A690CD18}" sibTransId="{87DD1861-2ECA-418C-87D9-2623C06BBD4E}"/>
    <dgm:cxn modelId="{4CFBB87B-CC06-43B4-98F7-B6E5716A9647}" type="presOf" srcId="{A163B770-564E-4F3A-8D3E-B20E0011B397}" destId="{E4CEAD5D-98CC-4224-B6EE-ADE2DEF58D98}" srcOrd="0" destOrd="0" presId="urn:microsoft.com/office/officeart/2008/layout/LinedList"/>
    <dgm:cxn modelId="{4A020C8B-4757-44A5-B681-4FBBECC9CE17}" type="presOf" srcId="{0DEEC5DD-5F34-4764-955B-A4A5195107C9}" destId="{ED6B5A46-7029-4991-9CBE-F76637654D59}" srcOrd="0" destOrd="0" presId="urn:microsoft.com/office/officeart/2008/layout/LinedList"/>
    <dgm:cxn modelId="{FFDC6DB0-2715-48E3-8009-DB833264C52F}" srcId="{ED3CF657-365B-492E-8777-470252E3CE63}" destId="{0DEEC5DD-5F34-4764-955B-A4A5195107C9}" srcOrd="2" destOrd="0" parTransId="{109A09CA-858B-4454-B676-6CD2E9650E26}" sibTransId="{09721A7D-3B9B-4A43-845C-1D3D90AA53E6}"/>
    <dgm:cxn modelId="{AFBD5AA1-1237-4892-94E6-065961D15C6E}" type="presParOf" srcId="{DF1E7BBF-6B08-476B-B7C5-9AFF005EBD1F}" destId="{48CFB3AA-D474-4271-9744-F8A510F00692}" srcOrd="0" destOrd="0" presId="urn:microsoft.com/office/officeart/2008/layout/LinedList"/>
    <dgm:cxn modelId="{B08FE72D-951E-4B71-ADE0-01423EB05E45}" type="presParOf" srcId="{DF1E7BBF-6B08-476B-B7C5-9AFF005EBD1F}" destId="{C1E4EF70-BC18-43FD-B0A2-E145D4A78135}" srcOrd="1" destOrd="0" presId="urn:microsoft.com/office/officeart/2008/layout/LinedList"/>
    <dgm:cxn modelId="{EE153B8E-02E8-4761-99E9-9E862EE8BFAC}" type="presParOf" srcId="{C1E4EF70-BC18-43FD-B0A2-E145D4A78135}" destId="{C903F25A-6887-4020-877D-09459BBFD154}" srcOrd="0" destOrd="0" presId="urn:microsoft.com/office/officeart/2008/layout/LinedList"/>
    <dgm:cxn modelId="{B983ABFF-1940-41A3-A661-8C2CC802C791}" type="presParOf" srcId="{C1E4EF70-BC18-43FD-B0A2-E145D4A78135}" destId="{DF1E3498-B62A-471C-9789-096D2EA5D37F}" srcOrd="1" destOrd="0" presId="urn:microsoft.com/office/officeart/2008/layout/LinedList"/>
    <dgm:cxn modelId="{045BF16A-74AF-4059-9E90-4B88B0ABB4DD}" type="presParOf" srcId="{DF1E7BBF-6B08-476B-B7C5-9AFF005EBD1F}" destId="{C0FAADF7-3422-4CB3-B774-A62C69F0AD86}" srcOrd="2" destOrd="0" presId="urn:microsoft.com/office/officeart/2008/layout/LinedList"/>
    <dgm:cxn modelId="{B539BDE2-52B4-41CE-A835-9DFD2FA698AD}" type="presParOf" srcId="{DF1E7BBF-6B08-476B-B7C5-9AFF005EBD1F}" destId="{73EC27BB-2E35-4795-AFAA-6F6EEFCCFB71}" srcOrd="3" destOrd="0" presId="urn:microsoft.com/office/officeart/2008/layout/LinedList"/>
    <dgm:cxn modelId="{89B00C6A-2BC3-43FB-83AA-9C2431F6723E}" type="presParOf" srcId="{73EC27BB-2E35-4795-AFAA-6F6EEFCCFB71}" destId="{E4CEAD5D-98CC-4224-B6EE-ADE2DEF58D98}" srcOrd="0" destOrd="0" presId="urn:microsoft.com/office/officeart/2008/layout/LinedList"/>
    <dgm:cxn modelId="{DF2EE652-B0A3-4244-A546-0FE468174FD0}" type="presParOf" srcId="{73EC27BB-2E35-4795-AFAA-6F6EEFCCFB71}" destId="{3813AC62-D2AB-470B-AA5D-F76E8C7BEAD9}" srcOrd="1" destOrd="0" presId="urn:microsoft.com/office/officeart/2008/layout/LinedList"/>
    <dgm:cxn modelId="{8F6D1A07-1671-4D7B-BC30-83800F1C3DA7}" type="presParOf" srcId="{DF1E7BBF-6B08-476B-B7C5-9AFF005EBD1F}" destId="{E0896A7C-0F46-4615-8023-7070183F353D}" srcOrd="4" destOrd="0" presId="urn:microsoft.com/office/officeart/2008/layout/LinedList"/>
    <dgm:cxn modelId="{1135A322-C496-4644-9146-66D32791D657}" type="presParOf" srcId="{DF1E7BBF-6B08-476B-B7C5-9AFF005EBD1F}" destId="{DD2F1B9C-20BB-4694-B359-AF39541E4CA1}" srcOrd="5" destOrd="0" presId="urn:microsoft.com/office/officeart/2008/layout/LinedList"/>
    <dgm:cxn modelId="{6930D783-BAF8-4BF1-BAF1-7CBE1C549CE9}" type="presParOf" srcId="{DD2F1B9C-20BB-4694-B359-AF39541E4CA1}" destId="{ED6B5A46-7029-4991-9CBE-F76637654D59}" srcOrd="0" destOrd="0" presId="urn:microsoft.com/office/officeart/2008/layout/LinedList"/>
    <dgm:cxn modelId="{B944DB09-9C8A-48C7-B7FE-EBC3604C0E47}" type="presParOf" srcId="{DD2F1B9C-20BB-4694-B359-AF39541E4CA1}" destId="{9024B2B5-9032-4BA3-B09C-055B71C2755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1F86A-E047-4B9A-A7DC-BA4628DE32BE}">
      <dsp:nvSpPr>
        <dsp:cNvPr id="0" name=""/>
        <dsp:cNvSpPr/>
      </dsp:nvSpPr>
      <dsp:spPr>
        <a:xfrm rot="5400000">
          <a:off x="4487216" y="-1443583"/>
          <a:ext cx="1714099" cy="502989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300" kern="1200" dirty="0"/>
            <a:t>κάθε ζήτημα που τίθεται προς επίλυση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300" kern="1200" dirty="0"/>
            <a:t>μια κατάσταση που μας απασχολεί και πρέπει να αντιμετωπιστεί</a:t>
          </a:r>
        </a:p>
      </dsp:txBody>
      <dsp:txXfrm rot="-5400000">
        <a:off x="2829317" y="297991"/>
        <a:ext cx="4946223" cy="1546749"/>
      </dsp:txXfrm>
    </dsp:sp>
    <dsp:sp modelId="{C7A75335-2723-4FDF-B23F-8E17B6015426}">
      <dsp:nvSpPr>
        <dsp:cNvPr id="0" name=""/>
        <dsp:cNvSpPr/>
      </dsp:nvSpPr>
      <dsp:spPr>
        <a:xfrm>
          <a:off x="0" y="53"/>
          <a:ext cx="2829317" cy="21426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b="1" kern="1200" dirty="0"/>
            <a:t>Τι είναι πρόβλημα</a:t>
          </a:r>
          <a:endParaRPr lang="el-GR" sz="2900" kern="1200" dirty="0"/>
        </a:p>
      </dsp:txBody>
      <dsp:txXfrm>
        <a:off x="104594" y="104647"/>
        <a:ext cx="2620129" cy="1933436"/>
      </dsp:txXfrm>
    </dsp:sp>
    <dsp:sp modelId="{F3A8F51B-4E2E-4503-9155-BA6C41E34DCB}">
      <dsp:nvSpPr>
        <dsp:cNvPr id="0" name=""/>
        <dsp:cNvSpPr/>
      </dsp:nvSpPr>
      <dsp:spPr>
        <a:xfrm rot="5400000">
          <a:off x="4487216" y="806172"/>
          <a:ext cx="1714099" cy="502989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300" kern="1200" dirty="0"/>
            <a:t>ως προς το περιεχόμενό του,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300" kern="1200" dirty="0"/>
            <a:t>τα δεδομένα και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300" kern="1200"/>
            <a:t>το περιβάλλον στο οποίο εντάσσεται.</a:t>
          </a:r>
        </a:p>
      </dsp:txBody>
      <dsp:txXfrm rot="-5400000">
        <a:off x="2829317" y="2547747"/>
        <a:ext cx="4946223" cy="1546749"/>
      </dsp:txXfrm>
    </dsp:sp>
    <dsp:sp modelId="{7633B783-786C-42E0-90BB-9225270D510F}">
      <dsp:nvSpPr>
        <dsp:cNvPr id="0" name=""/>
        <dsp:cNvSpPr/>
      </dsp:nvSpPr>
      <dsp:spPr>
        <a:xfrm>
          <a:off x="0" y="2249809"/>
          <a:ext cx="2829317" cy="21426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b="1" kern="1200"/>
            <a:t>Πως κατανοούμε ένα πρόβλημα </a:t>
          </a:r>
          <a:endParaRPr lang="el-GR" sz="2900" kern="1200"/>
        </a:p>
      </dsp:txBody>
      <dsp:txXfrm>
        <a:off x="104594" y="2354403"/>
        <a:ext cx="2620129" cy="1933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D4AAA-A5B5-448D-BDC8-2A7D7370F9DA}">
      <dsp:nvSpPr>
        <dsp:cNvPr id="0" name=""/>
        <dsp:cNvSpPr/>
      </dsp:nvSpPr>
      <dsp:spPr>
        <a:xfrm>
          <a:off x="0" y="38363"/>
          <a:ext cx="3456384" cy="397800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Αν αντιμεταθέσουμε την  οδηγία 1 και 2, θα υπάρξει κάποιο πρόβλημα στον αλγόριθμο;</a:t>
          </a:r>
        </a:p>
      </dsp:txBody>
      <dsp:txXfrm>
        <a:off x="19419" y="57782"/>
        <a:ext cx="3417546" cy="358962"/>
      </dsp:txXfrm>
    </dsp:sp>
    <dsp:sp modelId="{6EC01ACB-725C-492A-9228-F115D95989B9}">
      <dsp:nvSpPr>
        <dsp:cNvPr id="0" name=""/>
        <dsp:cNvSpPr/>
      </dsp:nvSpPr>
      <dsp:spPr>
        <a:xfrm>
          <a:off x="0" y="464963"/>
          <a:ext cx="3456384" cy="397800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Τι  θα συμβεί, αν αντικαταστήσουμε την οδηγία στο βήμα 4 με την οδηγία «Πρόσθεσε Αλάτι»;</a:t>
          </a:r>
        </a:p>
      </dsp:txBody>
      <dsp:txXfrm>
        <a:off x="19419" y="484382"/>
        <a:ext cx="3417546" cy="358962"/>
      </dsp:txXfrm>
    </dsp:sp>
    <dsp:sp modelId="{CBCCF9E1-7DF8-4056-B05F-F691EF1D3B29}">
      <dsp:nvSpPr>
        <dsp:cNvPr id="0" name=""/>
        <dsp:cNvSpPr/>
      </dsp:nvSpPr>
      <dsp:spPr>
        <a:xfrm>
          <a:off x="0" y="891563"/>
          <a:ext cx="3456384" cy="397800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Μπορούμε να αντιμεταθέσουμε τις οδηγίες 7 και 8;</a:t>
          </a:r>
        </a:p>
      </dsp:txBody>
      <dsp:txXfrm>
        <a:off x="19419" y="910982"/>
        <a:ext cx="3417546" cy="358962"/>
      </dsp:txXfrm>
    </dsp:sp>
    <dsp:sp modelId="{1D43C4BA-D389-4EA2-92F8-E8A33B78DFC8}">
      <dsp:nvSpPr>
        <dsp:cNvPr id="0" name=""/>
        <dsp:cNvSpPr/>
      </dsp:nvSpPr>
      <dsp:spPr>
        <a:xfrm>
          <a:off x="0" y="1318163"/>
          <a:ext cx="3456384" cy="397800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Τι  θα συμβεί, αν ξεχάσουμε την οδηγία  9 στο παραπάνω αλγόριθμο; </a:t>
          </a:r>
        </a:p>
      </dsp:txBody>
      <dsp:txXfrm>
        <a:off x="19419" y="1337582"/>
        <a:ext cx="3417546" cy="358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219BF-F98E-414A-820D-E95FC6AB3289}">
      <dsp:nvSpPr>
        <dsp:cNvPr id="0" name=""/>
        <dsp:cNvSpPr/>
      </dsp:nvSpPr>
      <dsp:spPr>
        <a:xfrm>
          <a:off x="0" y="70882"/>
          <a:ext cx="7704856" cy="1540996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Τι θεωρείται ότι πρέπει να προκύπτει, αν ακολουθηθούν σωστά οι οδηγίες ενός αλγόριθμου;</a:t>
          </a:r>
        </a:p>
      </dsp:txBody>
      <dsp:txXfrm>
        <a:off x="75225" y="146107"/>
        <a:ext cx="7554406" cy="1390546"/>
      </dsp:txXfrm>
    </dsp:sp>
    <dsp:sp modelId="{547D43BA-57CF-4392-B755-1CBE839A3027}">
      <dsp:nvSpPr>
        <dsp:cNvPr id="0" name=""/>
        <dsp:cNvSpPr/>
      </dsp:nvSpPr>
      <dsp:spPr>
        <a:xfrm>
          <a:off x="0" y="1696533"/>
          <a:ext cx="7704856" cy="3087922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Για να μπορέσουμε να πάρουμε αποτελέσματα από έναν αλγόριθμο κάποιος πρέπει να τον υλοποιήσει. </a:t>
          </a:r>
        </a:p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Ποιός πιστεύετε ότι μπορεί να είναι αυτός;</a:t>
          </a:r>
        </a:p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	Σ</a:t>
          </a:r>
          <a:r>
            <a:rPr lang="el-GR" sz="2300" b="1" i="1" kern="1200" dirty="0"/>
            <a:t>το παράδειγμα με τη συνταγή, ποιος θα υλοποιήσει τον αλγόριθμο; </a:t>
          </a:r>
        </a:p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b="1" i="1" kern="1200" dirty="0"/>
            <a:t>	Για τον υπολογισμό μιας αριθμητικής  πράξης; Ποιος;</a:t>
          </a:r>
        </a:p>
      </dsp:txBody>
      <dsp:txXfrm>
        <a:off x="150740" y="1847273"/>
        <a:ext cx="7403376" cy="27864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8BF95-7226-427D-9CC6-47277DC28DCB}">
      <dsp:nvSpPr>
        <dsp:cNvPr id="0" name=""/>
        <dsp:cNvSpPr/>
      </dsp:nvSpPr>
      <dsp:spPr>
        <a:xfrm>
          <a:off x="0" y="180175"/>
          <a:ext cx="6912768" cy="1404000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Τι πιστεύετε ότι θα γινόταν, εάν στην εντολή </a:t>
          </a:r>
          <a:r>
            <a:rPr lang="el-GR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«Επανέλαβε 10 φορές» </a:t>
          </a:r>
          <a:r>
            <a:rPr lang="el-GR" sz="2000" kern="1200" dirty="0"/>
            <a:t>δεν αναφέραμε τον αριθμό των πετάλων που θα έχει το λουλούδι και την αντικαθιστούσαμε με την εντολή </a:t>
          </a:r>
          <a:r>
            <a:rPr lang="el-GR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«Επανέλαβε συνεχώς»;  </a:t>
          </a:r>
        </a:p>
      </dsp:txBody>
      <dsp:txXfrm>
        <a:off x="68538" y="248713"/>
        <a:ext cx="6775692" cy="12669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FC818-FFE4-479B-9669-10A3C8F898DA}">
      <dsp:nvSpPr>
        <dsp:cNvPr id="0" name=""/>
        <dsp:cNvSpPr/>
      </dsp:nvSpPr>
      <dsp:spPr>
        <a:xfrm rot="5400000">
          <a:off x="980191" y="2161466"/>
          <a:ext cx="1933032" cy="220068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96D828-A8DF-41BE-A22E-9AE319767F9E}">
      <dsp:nvSpPr>
        <dsp:cNvPr id="0" name=""/>
        <dsp:cNvSpPr/>
      </dsp:nvSpPr>
      <dsp:spPr>
        <a:xfrm>
          <a:off x="468055" y="18661"/>
          <a:ext cx="3254089" cy="227775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Αλγόριθμο</a:t>
          </a:r>
          <a:r>
            <a:rPr lang="el-GR" sz="1900" i="1" kern="1200" dirty="0"/>
            <a:t> ονομάζουμε τη σαφή και ακριβή περιγραφή μιας σειράς ξεχωριστών οδηγιών – βημάτων, με σκοπό την επίλυση ενός προβλήματος. </a:t>
          </a:r>
        </a:p>
      </dsp:txBody>
      <dsp:txXfrm>
        <a:off x="579266" y="129872"/>
        <a:ext cx="3031667" cy="2055335"/>
      </dsp:txXfrm>
    </dsp:sp>
    <dsp:sp modelId="{6DD20B80-EA19-49E6-9198-77AC737506AD}">
      <dsp:nvSpPr>
        <dsp:cNvPr id="0" name=""/>
        <dsp:cNvSpPr/>
      </dsp:nvSpPr>
      <dsp:spPr>
        <a:xfrm>
          <a:off x="3722144" y="235897"/>
          <a:ext cx="2366714" cy="1840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0875C-C60B-4571-8D83-D1BF89B4DB0D}">
      <dsp:nvSpPr>
        <dsp:cNvPr id="0" name=""/>
        <dsp:cNvSpPr/>
      </dsp:nvSpPr>
      <dsp:spPr>
        <a:xfrm>
          <a:off x="3166041" y="2577333"/>
          <a:ext cx="4369135" cy="227775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Αλγόριθμος  μπορεί να είναι μια </a:t>
          </a:r>
          <a:r>
            <a:rPr lang="el-GR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συνταγή μαγειρικής </a:t>
          </a:r>
          <a:r>
            <a:rPr lang="el-GR" sz="1900" kern="1200" dirty="0"/>
            <a:t>ή η βήμα προς βήμα </a:t>
          </a:r>
          <a:r>
            <a:rPr lang="el-GR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περιγραφή της λύσης ενός μαθηματικού προβλήματος .</a:t>
          </a:r>
          <a:endParaRPr lang="el-GR" sz="1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7252" y="2688544"/>
        <a:ext cx="4146713" cy="20553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6C6A1-F9EE-4970-8F6A-B2BF19CF8D3A}">
      <dsp:nvSpPr>
        <dsp:cNvPr id="0" name=""/>
        <dsp:cNvSpPr/>
      </dsp:nvSpPr>
      <dsp:spPr>
        <a:xfrm>
          <a:off x="0" y="111185"/>
          <a:ext cx="7467600" cy="1130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Τα βήματα που αποτελούν έναν αλγόριθμο ονομάζονται </a:t>
          </a:r>
          <a:r>
            <a:rPr lang="el-GR" sz="1500" b="1" kern="1200" dirty="0"/>
            <a:t>οδηγίες ή εντολές.</a:t>
          </a:r>
          <a:endParaRPr lang="el-GR" sz="1500" kern="1200" dirty="0"/>
        </a:p>
      </dsp:txBody>
      <dsp:txXfrm>
        <a:off x="55184" y="166369"/>
        <a:ext cx="7357232" cy="1020077"/>
      </dsp:txXfrm>
    </dsp:sp>
    <dsp:sp modelId="{71812444-6DF7-4FE7-AAF2-FA851DA72E9F}">
      <dsp:nvSpPr>
        <dsp:cNvPr id="0" name=""/>
        <dsp:cNvSpPr/>
      </dsp:nvSpPr>
      <dsp:spPr>
        <a:xfrm>
          <a:off x="0" y="1284830"/>
          <a:ext cx="7467600" cy="1130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Αν ακολουθηθούν οι οδηγίες ενός αλγορίθμου, στο τέλος, θα πρέπει να προκύπτει ένα </a:t>
          </a:r>
          <a:r>
            <a:rPr lang="el-GR" sz="1500" b="1" kern="1200" dirty="0"/>
            <a:t>αποτέλεσμα,</a:t>
          </a:r>
          <a:r>
            <a:rPr lang="el-GR" sz="1500" kern="1200" dirty="0"/>
            <a:t> ένα έργο.</a:t>
          </a:r>
        </a:p>
      </dsp:txBody>
      <dsp:txXfrm>
        <a:off x="55184" y="1340014"/>
        <a:ext cx="7357232" cy="1020077"/>
      </dsp:txXfrm>
    </dsp:sp>
    <dsp:sp modelId="{BF907116-C8A5-414C-BC3E-938A616FCBDE}">
      <dsp:nvSpPr>
        <dsp:cNvPr id="0" name=""/>
        <dsp:cNvSpPr/>
      </dsp:nvSpPr>
      <dsp:spPr>
        <a:xfrm>
          <a:off x="0" y="2458476"/>
          <a:ext cx="7467600" cy="1130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Για να μπορέσουμε από έναν αλγόριθμο να πάρουμε αποτελέσματα χρειαζόμαστε </a:t>
          </a:r>
          <a:r>
            <a:rPr lang="el-GR" sz="1500" b="1" kern="1200" dirty="0"/>
            <a:t>κάποιον που θα υλοποιήσει τον αλγόριθμο. </a:t>
          </a:r>
          <a:r>
            <a:rPr lang="el-GR" sz="1500" kern="1200" dirty="0"/>
            <a:t>Δηλαδή κάποιον που θα υλοποιήσει της οδηγίες. </a:t>
          </a:r>
        </a:p>
      </dsp:txBody>
      <dsp:txXfrm>
        <a:off x="55184" y="2513660"/>
        <a:ext cx="7357232" cy="1020077"/>
      </dsp:txXfrm>
    </dsp:sp>
    <dsp:sp modelId="{F72D9D0F-11BF-4020-8948-6E74DDD80AC7}">
      <dsp:nvSpPr>
        <dsp:cNvPr id="0" name=""/>
        <dsp:cNvSpPr/>
      </dsp:nvSpPr>
      <dsp:spPr>
        <a:xfrm>
          <a:off x="0" y="3632121"/>
          <a:ext cx="7467600" cy="1130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Αυτός που υλοποιεί μπορεί να είναι ένας </a:t>
          </a:r>
          <a:r>
            <a:rPr lang="el-GR" sz="1500" b="1" kern="1200" dirty="0"/>
            <a:t>άνθρωπος </a:t>
          </a:r>
          <a:r>
            <a:rPr lang="el-GR" sz="1500" b="0" kern="1200" dirty="0"/>
            <a:t>ή ένας </a:t>
          </a:r>
          <a:r>
            <a:rPr lang="el-GR" sz="1500" b="1" kern="1200" dirty="0"/>
            <a:t>υπολογιστής. 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kern="1200" dirty="0"/>
            <a:t>	π.χ. </a:t>
          </a:r>
          <a:r>
            <a:rPr lang="el-GR" sz="1500" b="1" i="1" kern="1200" dirty="0"/>
            <a:t>Για την υλοποίηση μιας συνταγής μαγειρικής υπεύθυνος είναι ο μάγειρας. Για τον υπολογισμό μια αριθμητικής πράξης  μπορεί να είναι ένας υπολογιστής. </a:t>
          </a:r>
          <a:endParaRPr lang="el-GR" sz="1500" i="1" kern="1200" dirty="0"/>
        </a:p>
      </dsp:txBody>
      <dsp:txXfrm>
        <a:off x="55184" y="3687305"/>
        <a:ext cx="7357232" cy="10200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AD079-16C1-49C6-B093-95B5A1F39AB5}">
      <dsp:nvSpPr>
        <dsp:cNvPr id="0" name=""/>
        <dsp:cNvSpPr/>
      </dsp:nvSpPr>
      <dsp:spPr>
        <a:xfrm>
          <a:off x="0" y="98947"/>
          <a:ext cx="7190538" cy="14016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Οι αλγόριθμοι που κατασκευάζουμε πρέπει να έχουν </a:t>
          </a:r>
          <a:r>
            <a:rPr lang="el-GR" sz="2000" b="1" kern="1200" dirty="0"/>
            <a:t>κάποιες προϋποθέσεις:</a:t>
          </a:r>
          <a:endParaRPr lang="el-GR" sz="2000" kern="1200" dirty="0"/>
        </a:p>
      </dsp:txBody>
      <dsp:txXfrm>
        <a:off x="68422" y="167369"/>
        <a:ext cx="7053694" cy="1264779"/>
      </dsp:txXfrm>
    </dsp:sp>
    <dsp:sp modelId="{3A149F81-75AD-42AD-911C-A63346DA2619}">
      <dsp:nvSpPr>
        <dsp:cNvPr id="0" name=""/>
        <dsp:cNvSpPr/>
      </dsp:nvSpPr>
      <dsp:spPr>
        <a:xfrm>
          <a:off x="0" y="1558170"/>
          <a:ext cx="7190538" cy="14016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Πρώτα απ’όλα, πρέπει να είμαστε σίγουροι ότι, αν υλοποιήσουμε τον αλγόριθμο </a:t>
          </a:r>
          <a:r>
            <a:rPr lang="el-GR" sz="2000" b="1" kern="1200"/>
            <a:t>κάποτε θα τελειώσει</a:t>
          </a:r>
          <a:r>
            <a:rPr lang="el-GR" sz="2000" kern="1200"/>
            <a:t>, επιτυγχάνοντας τον αρχικό σκοπό.</a:t>
          </a:r>
        </a:p>
      </dsp:txBody>
      <dsp:txXfrm>
        <a:off x="68422" y="1626592"/>
        <a:ext cx="7053694" cy="1264779"/>
      </dsp:txXfrm>
    </dsp:sp>
    <dsp:sp modelId="{950371D6-3ECF-4F12-8B4E-0E88FA766896}">
      <dsp:nvSpPr>
        <dsp:cNvPr id="0" name=""/>
        <dsp:cNvSpPr/>
      </dsp:nvSpPr>
      <dsp:spPr>
        <a:xfrm>
          <a:off x="0" y="2959794"/>
          <a:ext cx="719053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00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6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π.χ</a:t>
          </a:r>
          <a:r>
            <a:rPr lang="el-GR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Φανταστείτε να δώσουμε μια εντολή σε έναν δρομέα, να αρχίσει να τρέχει και να μην του πούμε πότε θα σταματήσει.</a:t>
          </a:r>
        </a:p>
      </dsp:txBody>
      <dsp:txXfrm>
        <a:off x="0" y="2959794"/>
        <a:ext cx="7190538" cy="496800"/>
      </dsp:txXfrm>
    </dsp:sp>
    <dsp:sp modelId="{51F78CC7-CAF7-45BF-A425-6E0B9C4C6347}">
      <dsp:nvSpPr>
        <dsp:cNvPr id="0" name=""/>
        <dsp:cNvSpPr/>
      </dsp:nvSpPr>
      <dsp:spPr>
        <a:xfrm>
          <a:off x="0" y="3456594"/>
          <a:ext cx="7190538" cy="14016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Οι εντολές πρέπει να έχουν </a:t>
          </a:r>
          <a:r>
            <a:rPr lang="el-GR" sz="2000" b="1" kern="1200"/>
            <a:t>ακρίβεια</a:t>
          </a:r>
          <a:r>
            <a:rPr lang="el-GR" sz="2000" kern="1200"/>
            <a:t>, </a:t>
          </a:r>
          <a:r>
            <a:rPr lang="el-GR" sz="2000" b="1" kern="1200"/>
            <a:t>σαφήνεια</a:t>
          </a:r>
          <a:r>
            <a:rPr lang="el-GR" sz="2000" kern="1200"/>
            <a:t> και να είναι </a:t>
          </a:r>
          <a:r>
            <a:rPr lang="el-GR" sz="2000" b="1" kern="1200"/>
            <a:t>εκφρασμένες με απλά λόγια</a:t>
          </a:r>
          <a:r>
            <a:rPr lang="el-GR" sz="2000" kern="1200"/>
            <a:t>, ώστε να μην μπερδευτεί αυτός που θα υλοποιήσει τον αλγόριθμο και τον εκτελέσει λάθος.</a:t>
          </a:r>
        </a:p>
      </dsp:txBody>
      <dsp:txXfrm>
        <a:off x="68422" y="3525016"/>
        <a:ext cx="7053694" cy="1264779"/>
      </dsp:txXfrm>
    </dsp:sp>
    <dsp:sp modelId="{5678D6FF-A755-48F9-8582-6BB2B5124A51}">
      <dsp:nvSpPr>
        <dsp:cNvPr id="0" name=""/>
        <dsp:cNvSpPr/>
      </dsp:nvSpPr>
      <dsp:spPr>
        <a:xfrm>
          <a:off x="0" y="4858217"/>
          <a:ext cx="719053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00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6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π.χ</a:t>
          </a:r>
          <a:r>
            <a:rPr lang="el-GR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Πρέπει να περιγράψουμε ακριβώς την ποσότητα αλατιού που θα ρίξει ο μάγειρας.</a:t>
          </a:r>
        </a:p>
      </dsp:txBody>
      <dsp:txXfrm>
        <a:off x="0" y="4858217"/>
        <a:ext cx="7190538" cy="4968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84980-3161-4696-A152-80B98825CF3B}">
      <dsp:nvSpPr>
        <dsp:cNvPr id="0" name=""/>
        <dsp:cNvSpPr/>
      </dsp:nvSpPr>
      <dsp:spPr>
        <a:xfrm>
          <a:off x="931392" y="0"/>
          <a:ext cx="4873752" cy="487375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66CB616-2D49-4C70-AFFE-A4C1F74E7DA4}">
      <dsp:nvSpPr>
        <dsp:cNvPr id="0" name=""/>
        <dsp:cNvSpPr/>
      </dsp:nvSpPr>
      <dsp:spPr>
        <a:xfrm>
          <a:off x="3322713" y="532655"/>
          <a:ext cx="3167938" cy="1153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Αναφέραμε τις ιδιότητες ενός σωστού Αλγόριθμου</a:t>
          </a:r>
        </a:p>
      </dsp:txBody>
      <dsp:txXfrm>
        <a:off x="3379032" y="588974"/>
        <a:ext cx="3055300" cy="1041070"/>
      </dsp:txXfrm>
    </dsp:sp>
    <dsp:sp modelId="{A5326C61-42A0-48DA-BDE3-8B1844782A23}">
      <dsp:nvSpPr>
        <dsp:cNvPr id="0" name=""/>
        <dsp:cNvSpPr/>
      </dsp:nvSpPr>
      <dsp:spPr>
        <a:xfrm>
          <a:off x="3368268" y="1787914"/>
          <a:ext cx="3167938" cy="1153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Ορίσαμε «τι είναι αλγόριθμος»</a:t>
          </a:r>
        </a:p>
      </dsp:txBody>
      <dsp:txXfrm>
        <a:off x="3424587" y="1844233"/>
        <a:ext cx="3055300" cy="1041070"/>
      </dsp:txXfrm>
    </dsp:sp>
    <dsp:sp modelId="{3BF05B72-711D-4677-BBAB-06CE03648471}">
      <dsp:nvSpPr>
        <dsp:cNvPr id="0" name=""/>
        <dsp:cNvSpPr/>
      </dsp:nvSpPr>
      <dsp:spPr>
        <a:xfrm>
          <a:off x="3368268" y="3085837"/>
          <a:ext cx="3167938" cy="1153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Συζητήσαμε και Υλοποιήσαμε Παραδείγματα Αλγορίθμων </a:t>
          </a:r>
        </a:p>
      </dsp:txBody>
      <dsp:txXfrm>
        <a:off x="3424587" y="3142156"/>
        <a:ext cx="3055300" cy="10410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FB3AA-D474-4271-9744-F8A510F00692}">
      <dsp:nvSpPr>
        <dsp:cNvPr id="0" name=""/>
        <dsp:cNvSpPr/>
      </dsp:nvSpPr>
      <dsp:spPr>
        <a:xfrm>
          <a:off x="0" y="1004"/>
          <a:ext cx="7467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03F25A-6887-4020-877D-09459BBFD154}">
      <dsp:nvSpPr>
        <dsp:cNvPr id="0" name=""/>
        <dsp:cNvSpPr/>
      </dsp:nvSpPr>
      <dsp:spPr>
        <a:xfrm>
          <a:off x="0" y="1004"/>
          <a:ext cx="7467600" cy="1373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πως υλοποιούμε </a:t>
          </a:r>
          <a:r>
            <a:rPr lang="el-GR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αλγόριθμο με διάγραμμα ροής.</a:t>
          </a:r>
        </a:p>
      </dsp:txBody>
      <dsp:txXfrm>
        <a:off x="0" y="1004"/>
        <a:ext cx="7467600" cy="1373122"/>
      </dsp:txXfrm>
    </dsp:sp>
    <dsp:sp modelId="{C0FAADF7-3422-4CB3-B774-A62C69F0AD86}">
      <dsp:nvSpPr>
        <dsp:cNvPr id="0" name=""/>
        <dsp:cNvSpPr/>
      </dsp:nvSpPr>
      <dsp:spPr>
        <a:xfrm>
          <a:off x="0" y="1374127"/>
          <a:ext cx="7467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CEAD5D-98CC-4224-B6EE-ADE2DEF58D98}">
      <dsp:nvSpPr>
        <dsp:cNvPr id="0" name=""/>
        <dsp:cNvSpPr/>
      </dsp:nvSpPr>
      <dsp:spPr>
        <a:xfrm>
          <a:off x="0" y="1374127"/>
          <a:ext cx="7453021" cy="2125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τα βασικά σημεία του </a:t>
          </a:r>
          <a:r>
            <a:rPr lang="el-GR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προγραμματιστικού περιβάλλοντος</a:t>
          </a:r>
          <a:r>
            <a:rPr lang="el-GR" sz="2800" kern="1200" dirty="0"/>
            <a:t>, που θα μας απασχολήσει κατά τη διάρκεια του τριμήνου. </a:t>
          </a:r>
        </a:p>
      </dsp:txBody>
      <dsp:txXfrm>
        <a:off x="0" y="1374127"/>
        <a:ext cx="7453021" cy="2125497"/>
      </dsp:txXfrm>
    </dsp:sp>
    <dsp:sp modelId="{E0896A7C-0F46-4615-8023-7070183F353D}">
      <dsp:nvSpPr>
        <dsp:cNvPr id="0" name=""/>
        <dsp:cNvSpPr/>
      </dsp:nvSpPr>
      <dsp:spPr>
        <a:xfrm>
          <a:off x="0" y="3499624"/>
          <a:ext cx="7467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D6B5A46-7029-4991-9CBE-F76637654D59}">
      <dsp:nvSpPr>
        <dsp:cNvPr id="0" name=""/>
        <dsp:cNvSpPr/>
      </dsp:nvSpPr>
      <dsp:spPr>
        <a:xfrm>
          <a:off x="0" y="3499624"/>
          <a:ext cx="7467600" cy="1373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θα υλοποιήσουμε τον </a:t>
          </a:r>
          <a:r>
            <a:rPr lang="el-GR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αλγόριθμο της εργασίας με το ορθογώνιο παραλληλόγραμμο στον υπολογιστή</a:t>
          </a:r>
          <a:r>
            <a:rPr lang="el-GR" sz="2800" kern="1200" dirty="0"/>
            <a:t>. </a:t>
          </a:r>
        </a:p>
      </dsp:txBody>
      <dsp:txXfrm>
        <a:off x="0" y="3499624"/>
        <a:ext cx="7467600" cy="1373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C98AB0BD-86DE-4B21-9CCD-5F4C0788D6B3}" type="datetimeFigureOut">
              <a:rPr lang="el-GR" smtClean="0"/>
              <a:t>20/9/2024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5BC82161-0759-42A2-BA53-D1DCB67910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923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82161-0759-42A2-BA53-D1DCB6791018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948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6663EA-659E-4B46-97FC-9D5AF3FC23E3}" type="datetime1">
              <a:rPr lang="el-GR" smtClean="0"/>
              <a:t>20/9/2024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Ορθογώνιο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Ορθογώνιο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Ευθεία γραμμή σύνδεσης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Ευθεία γραμμή σύνδεσης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Ορθογώνιο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Έλλειψη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Έλλειψη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Έλλειψη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2801-D845-4903-A8ED-BFA95F2C982E}" type="datetime1">
              <a:rPr lang="el-GR" smtClean="0"/>
              <a:t>20/9/2024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3BC8-43A3-4F16-8B75-D2FDDC0754D2}" type="datetime1">
              <a:rPr lang="el-GR" smtClean="0"/>
              <a:t>20/9/2024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A138A3-93C6-4420-A998-2CB6727B2321}" type="datetime1">
              <a:rPr lang="el-GR" smtClean="0"/>
              <a:t>20/9/2024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AC83A6-E2C0-4848-8020-677B89BB4FFE}" type="datetime1">
              <a:rPr lang="el-GR" smtClean="0"/>
              <a:t>20/9/2024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Ορθογώνιο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Ευθεία γραμμή σύνδεσης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Ευθεία γραμμή σύνδεσης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Ορθογώνιο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Έλλειψη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Έλλειψη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Έλλειψη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Ευθεία γραμμή σύνδεσης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3B49F-63D7-4DB6-9C01-2CE861044E2E}" type="datetime1">
              <a:rPr lang="el-GR" smtClean="0"/>
              <a:t>20/9/2024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D8B-9260-44ED-9D53-93E8DFA8CF26}" type="datetime1">
              <a:rPr lang="el-GR" smtClean="0"/>
              <a:t>20/9/2024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4425A4-FF8A-40B7-8E5A-96A2E019D147}" type="datetime1">
              <a:rPr lang="el-GR" smtClean="0"/>
              <a:t>20/9/2024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09A2-F254-4D8D-B5F0-4B2F0803DC08}" type="datetime1">
              <a:rPr lang="el-GR" smtClean="0"/>
              <a:t>20/9/2024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Θέση περιεχομένου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C677CA-7F4E-4A5A-9223-94CE52DEF656}" type="datetime1">
              <a:rPr lang="el-GR" smtClean="0"/>
              <a:t>20/9/2024</a:t>
            </a:fld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Θέση υποσέλιδου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Ευθεία γραμμή σύνδεσης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Θέση ημερομηνίας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63C437-846B-440A-A4EA-CBBE0F90AC99}" type="datetime1">
              <a:rPr lang="el-GR" smtClean="0"/>
              <a:t>20/9/2024</a:t>
            </a:fld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7EDC22-174C-4F84-AB30-9DC735DCBC61}" type="datetime1">
              <a:rPr lang="el-GR" smtClean="0"/>
              <a:t>20/9/2024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Ορθογώνιο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E8A1EE-231C-4BD1-A059-34A92758EE6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9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microsoft.com/office/2007/relationships/hdphoto" Target="../media/hdphoto2.wdp"/><Relationship Id="rId7" Type="http://schemas.openxmlformats.org/officeDocument/2006/relationships/diagramColors" Target="../diagrams/colors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771800" y="2276872"/>
            <a:ext cx="6172200" cy="621392"/>
          </a:xfrm>
        </p:spPr>
        <p:txBody>
          <a:bodyPr/>
          <a:lstStyle/>
          <a:p>
            <a:r>
              <a:rPr lang="el-GR" dirty="0"/>
              <a:t>Πληροφορική – Γ</a:t>
            </a:r>
            <a:r>
              <a:rPr lang="en-US" dirty="0"/>
              <a:t> </a:t>
            </a:r>
            <a:r>
              <a:rPr lang="el-GR" dirty="0"/>
              <a:t>’ Γυμνασίου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06281" y="3292624"/>
            <a:ext cx="6152728" cy="1224136"/>
          </a:xfrm>
        </p:spPr>
        <p:txBody>
          <a:bodyPr/>
          <a:lstStyle/>
          <a:p>
            <a:pPr algn="r"/>
            <a:r>
              <a:rPr lang="el-G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Κεφάλαιο 1: Εισαγωγή στην έννοια του αλγόριθμου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97814" y="4797152"/>
            <a:ext cx="211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l-GR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Αναστασάκη Εύα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08" y="3281928"/>
            <a:ext cx="1680944" cy="16809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32656"/>
            <a:ext cx="2200315" cy="14875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15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Ορισμός Αλγορίθμου…</a:t>
            </a:r>
          </a:p>
        </p:txBody>
      </p:sp>
      <p:graphicFrame>
        <p:nvGraphicFramePr>
          <p:cNvPr id="8" name="Θέση περιεχομένου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3356899"/>
              </p:ext>
            </p:extLst>
          </p:nvPr>
        </p:nvGraphicFramePr>
        <p:xfrm>
          <a:off x="457200" y="1556792"/>
          <a:ext cx="8003232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Εικόνα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95875"/>
            <a:ext cx="1224136" cy="1281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31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74FC818-FFE4-479B-9669-10A3C8F89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96D828-A8DF-41BE-A22E-9AE319767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670875C-C60B-4571-8D83-D1BF89B4DB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D20B80-EA19-49E6-9198-77AC73750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11</a:t>
            </a:fld>
            <a:endParaRPr lang="el-GR"/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95875"/>
            <a:ext cx="1224136" cy="1281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Ορισμός Αλγορίθμου…</a:t>
            </a:r>
          </a:p>
        </p:txBody>
      </p:sp>
      <p:graphicFrame>
        <p:nvGraphicFramePr>
          <p:cNvPr id="21" name="Θέση περιεχομένου 2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7865794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631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A4C6C6A1-F9EE-4970-8F6A-B2BF19CF8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71812444-6DF7-4FE7-AAF2-FA851DA72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BF907116-C8A5-414C-BC3E-938A616FC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dgm id="{F72D9D0F-11BF-4020-8948-6E74DDD80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Θέση περιεχομένου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81804543"/>
              </p:ext>
            </p:extLst>
          </p:nvPr>
        </p:nvGraphicFramePr>
        <p:xfrm>
          <a:off x="801842" y="1404035"/>
          <a:ext cx="7190538" cy="5453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12</a:t>
            </a:fld>
            <a:endParaRPr lang="el-GR"/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505934" y="234739"/>
            <a:ext cx="7467600" cy="1143000"/>
          </a:xfrm>
        </p:spPr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Ιδιότητες ενός σωστού Αλγορίθμου…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95875"/>
            <a:ext cx="1224136" cy="1281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284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BAD079-16C1-49C6-B093-95B5A1F39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A149F81-75AD-42AD-911C-A63346DA2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0371D6-3ECF-4F12-8B4E-0E88FA766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F78CC7-CAF7-45BF-A425-6E0B9C4C63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78D6FF-A755-48F9-8582-6BB2B5124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13</a:t>
            </a:fld>
            <a:endParaRPr lang="el-GR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2656"/>
            <a:ext cx="4457700" cy="2257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389325" y="350100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Αξιολόγηση… (3’)</a:t>
            </a:r>
          </a:p>
        </p:txBody>
      </p:sp>
    </p:spTree>
    <p:extLst>
      <p:ext uri="{BB962C8B-B14F-4D97-AF65-F5344CB8AC3E}">
        <p14:creationId xmlns:p14="http://schemas.microsoft.com/office/powerpoint/2010/main" val="345717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Θέση περιεχομένου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1804171"/>
              </p:ext>
            </p:extLst>
          </p:nvPr>
        </p:nvGraphicFramePr>
        <p:xfrm>
          <a:off x="395536" y="1556792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14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539552" y="62068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μάθαμε σήμερα…</a:t>
            </a:r>
          </a:p>
        </p:txBody>
      </p:sp>
    </p:spTree>
    <p:extLst>
      <p:ext uri="{BB962C8B-B14F-4D97-AF65-F5344CB8AC3E}">
        <p14:creationId xmlns:p14="http://schemas.microsoft.com/office/powerpoint/2010/main" val="218337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A84980-3161-4696-A152-80B98825C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F7A84980-3161-4696-A152-80B98825CF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6CB616-2D49-4C70-AFFE-A4C1F74E7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366CB616-2D49-4C70-AFFE-A4C1F74E7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326C61-42A0-48DA-BDE3-8B1844782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graphicEl>
                                              <a:dgm id="{A5326C61-42A0-48DA-BDE3-8B1844782A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F05B72-711D-4677-BBAB-06CE036484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dgm id="{3BF05B72-711D-4677-BBAB-06CE036484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643192" cy="4989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800" dirty="0"/>
          </a:p>
          <a:p>
            <a:r>
              <a:rPr lang="el-GR" dirty="0"/>
              <a:t>Να γραφεί αλγόριθμος, που να περιγράφει σε ένα μικρό παιδί πώς να σχηματίσει ένα ορθογώνιο παραλληλόγραμμο με τα βήματά του στην άμμο. </a:t>
            </a:r>
          </a:p>
          <a:p>
            <a:pPr marL="0" indent="0">
              <a:buNone/>
            </a:pPr>
            <a:r>
              <a:rPr lang="el-GR" b="1" dirty="0"/>
              <a:t>    Α) </a:t>
            </a:r>
            <a:r>
              <a:rPr lang="el-GR" dirty="0"/>
              <a:t>Να αναλύσετε την έννοια «ορθογώνιο παραλληλόγραμμο».</a:t>
            </a:r>
            <a:r>
              <a:rPr lang="el-GR" b="1" dirty="0"/>
              <a:t> 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    Β) </a:t>
            </a:r>
            <a:r>
              <a:rPr lang="el-GR" dirty="0"/>
              <a:t>Ποιες είναι οι κατάλληλες οδηγίες που πρέπει να δοθούν, ώστε η υλοποίηση του αλγόριθμου να επιτύχει το σχεδιασμό του ορθογωνίου παραλληλογράμμου;</a:t>
            </a:r>
          </a:p>
          <a:p>
            <a:pPr lvl="1">
              <a:buFont typeface="Wingdings" pitchFamily="2" charset="2"/>
              <a:buChar char="v"/>
            </a:pPr>
            <a:r>
              <a:rPr lang="el-GR" b="1" i="1" u="sng" dirty="0"/>
              <a:t>Σημείωση</a:t>
            </a:r>
            <a:r>
              <a:rPr lang="el-GR" b="1" i="1" dirty="0"/>
              <a:t>:</a:t>
            </a:r>
            <a:r>
              <a:rPr lang="el-GR" i="1" dirty="0"/>
              <a:t> Συμβουλευτείτε το παράδειγμα του βιβλίου στη σελίδα 181. </a:t>
            </a:r>
            <a:endParaRPr lang="el-GR" dirty="0"/>
          </a:p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Άσκηση για το σπίτι…</a:t>
            </a:r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323528" y="1232756"/>
            <a:ext cx="7776864" cy="5436604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15</a:t>
            </a:fld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830" y="0"/>
            <a:ext cx="1800200" cy="18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31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74460741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16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95536" y="69269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επόμενο μάθημα…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57606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3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CFB3AA-D474-4271-9744-F8A510F00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03F25A-6887-4020-877D-09459BBFD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FAADF7-3422-4CB3-B774-A62C69F0AD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CEAD5D-98CC-4224-B6EE-ADE2DEF58D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896A7C-0F46-4615-8023-7070183F3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6B5A46-7029-4991-9CBE-F76637654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55776" y="3645578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Ευχαριστώ πολύ για τη προσοχή σας!!!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17</a:t>
            </a:fld>
            <a:endParaRPr lang="el-GR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5" t="18308" r="6716" b="14826"/>
          <a:stretch/>
        </p:blipFill>
        <p:spPr>
          <a:xfrm>
            <a:off x="4932040" y="856505"/>
            <a:ext cx="2160240" cy="14204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5469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40590331"/>
              </p:ext>
            </p:extLst>
          </p:nvPr>
        </p:nvGraphicFramePr>
        <p:xfrm>
          <a:off x="539552" y="1556792"/>
          <a:ext cx="785921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Εικόνα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5794"/>
            <a:ext cx="864096" cy="760404"/>
          </a:xfrm>
          <a:prstGeom prst="rect">
            <a:avLst/>
          </a:prstGeom>
        </p:spPr>
      </p:pic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2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763688" y="328711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Πρόβλημα (1/3)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28711"/>
            <a:ext cx="1368152" cy="108419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352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F7135E07-738A-0D6B-B05B-3DBD2A00F46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7859216" cy="3971612"/>
          </a:xfr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95581E-67EA-4E9A-BF2A-4466BBF2CF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3</a:t>
            </a:fld>
            <a:endParaRPr lang="el-G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E5E1EB-6950-629A-8D2A-CEAFB010E67D}"/>
              </a:ext>
            </a:extLst>
          </p:cNvPr>
          <p:cNvSpPr txBox="1"/>
          <p:nvPr/>
        </p:nvSpPr>
        <p:spPr>
          <a:xfrm>
            <a:off x="971600" y="33265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Πρόβλημα (1/3)</a:t>
            </a:r>
          </a:p>
        </p:txBody>
      </p:sp>
    </p:spTree>
    <p:extLst>
      <p:ext uri="{BB962C8B-B14F-4D97-AF65-F5344CB8AC3E}">
        <p14:creationId xmlns:p14="http://schemas.microsoft.com/office/powerpoint/2010/main" val="164781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23528" y="632084"/>
            <a:ext cx="7643192" cy="5317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>
              <a:solidFill>
                <a:schemeClr val="accent3"/>
              </a:solidFill>
            </a:endParaRPr>
          </a:p>
          <a:p>
            <a:pPr lvl="0"/>
            <a:endParaRPr lang="el-GR" dirty="0"/>
          </a:p>
          <a:p>
            <a:pPr lvl="0"/>
            <a:r>
              <a:rPr lang="el-GR" dirty="0"/>
              <a:t>Για να μπορέσουμε να επιλύσουμε ένα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σύνθετο</a:t>
            </a:r>
            <a:r>
              <a:rPr lang="el-GR" b="1" dirty="0">
                <a:solidFill>
                  <a:srgbClr val="C00000"/>
                </a:solidFill>
              </a:rPr>
              <a:t>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πρόβλημα,</a:t>
            </a:r>
            <a:r>
              <a:rPr lang="el-GR" dirty="0"/>
              <a:t> είναι αναγκαίο να το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αναλύσουμε</a:t>
            </a:r>
            <a:r>
              <a:rPr lang="el-GR" b="1" dirty="0">
                <a:solidFill>
                  <a:srgbClr val="C00000"/>
                </a:solidFill>
              </a:rPr>
              <a:t> </a:t>
            </a:r>
            <a:r>
              <a:rPr lang="el-GR" dirty="0"/>
              <a:t>σε</a:t>
            </a:r>
            <a:r>
              <a:rPr lang="el-GR" b="1" u="sng" dirty="0">
                <a:solidFill>
                  <a:srgbClr val="C00000"/>
                </a:solidFill>
              </a:rPr>
              <a:t> </a:t>
            </a:r>
            <a:r>
              <a:rPr lang="el-G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απλούστερα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προβλήματα </a:t>
            </a:r>
            <a:r>
              <a:rPr lang="el-GR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π.χ.</a:t>
            </a:r>
            <a:r>
              <a:rPr lang="el-GR" sz="19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900" i="1" dirty="0"/>
              <a:t>το πρόβλημα </a:t>
            </a:r>
            <a:r>
              <a:rPr lang="el-GR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«οργάνωσης μιας εκπαιδευτικής εκδρομής».</a:t>
            </a:r>
          </a:p>
          <a:p>
            <a:pPr marL="0" lvl="0" indent="0">
              <a:buNone/>
            </a:pPr>
            <a:endParaRPr lang="el-GR" sz="1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Για να περιγράψουμε τη λύση ενός προβλήματος, απαιτείται η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διατύπωση σωστών και σαφή οδηγιών.</a:t>
            </a:r>
          </a:p>
          <a:p>
            <a:pPr marL="0" lvl="0" indent="0" algn="r">
              <a:buNone/>
            </a:pP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el-GR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763687" y="46526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Πρόβλημα (3/3)</a:t>
            </a: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9724"/>
            <a:ext cx="864096" cy="760404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53994"/>
            <a:ext cx="1368152" cy="108419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4" name="Θέση αριθμού διαφάνειας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4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000" y="3068960"/>
            <a:ext cx="5795992" cy="160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30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Ομάδα 11"/>
          <p:cNvGrpSpPr/>
          <p:nvPr/>
        </p:nvGrpSpPr>
        <p:grpSpPr>
          <a:xfrm>
            <a:off x="539552" y="2636912"/>
            <a:ext cx="7984936" cy="1944216"/>
            <a:chOff x="539552" y="2348880"/>
            <a:chExt cx="7984936" cy="1944216"/>
          </a:xfrm>
        </p:grpSpPr>
        <p:sp>
          <p:nvSpPr>
            <p:cNvPr id="13" name="Πίτα 12"/>
            <p:cNvSpPr/>
            <p:nvPr/>
          </p:nvSpPr>
          <p:spPr>
            <a:xfrm>
              <a:off x="539552" y="2348880"/>
              <a:ext cx="1944216" cy="1944216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14" name="Ελεύθερη σχεδίαση 13"/>
            <p:cNvSpPr/>
            <p:nvPr/>
          </p:nvSpPr>
          <p:spPr>
            <a:xfrm>
              <a:off x="1511660" y="2348880"/>
              <a:ext cx="7012828" cy="1944216"/>
            </a:xfrm>
            <a:custGeom>
              <a:avLst/>
              <a:gdLst>
                <a:gd name="connsiteX0" fmla="*/ 0 w 7012828"/>
                <a:gd name="connsiteY0" fmla="*/ 0 h 1944216"/>
                <a:gd name="connsiteX1" fmla="*/ 7012828 w 7012828"/>
                <a:gd name="connsiteY1" fmla="*/ 0 h 1944216"/>
                <a:gd name="connsiteX2" fmla="*/ 7012828 w 7012828"/>
                <a:gd name="connsiteY2" fmla="*/ 1944216 h 1944216"/>
                <a:gd name="connsiteX3" fmla="*/ 0 w 7012828"/>
                <a:gd name="connsiteY3" fmla="*/ 1944216 h 1944216"/>
                <a:gd name="connsiteX4" fmla="*/ 0 w 7012828"/>
                <a:gd name="connsiteY4" fmla="*/ 0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12828" h="1944216">
                  <a:moveTo>
                    <a:pt x="0" y="0"/>
                  </a:moveTo>
                  <a:lnTo>
                    <a:pt x="7012828" y="0"/>
                  </a:lnTo>
                  <a:lnTo>
                    <a:pt x="7012828" y="1944216"/>
                  </a:lnTo>
                  <a:lnTo>
                    <a:pt x="0" y="19442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800" i="1" kern="1200" dirty="0"/>
                <a:t>Προσπαθήστε να γράψετε στο χαρτί, πως θα δίνατε σε έναν συμμαθητή σας σαφείς και ακριβείς οδηγίες για να παρασκευάσει ένα ποτήρι φρέσκο χυμό πορτοκαλιού. </a:t>
              </a:r>
              <a:endParaRPr lang="el-GR" sz="2800" kern="1200" dirty="0"/>
            </a:p>
          </p:txBody>
        </p:sp>
      </p:grp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5385"/>
            <a:ext cx="2112992" cy="21129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899592" y="98072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Δραστηριότητα…</a:t>
            </a:r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626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Θέση περιεχομένου 13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643192" cy="4873752"/>
          </a:xfrm>
        </p:spPr>
        <p:txBody>
          <a:bodyPr numCol="2">
            <a:normAutofit/>
          </a:bodyPr>
          <a:lstStyle/>
          <a:p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Περιγραφή βημάτων για να φτιάξουμε μια μακαρονάδα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b="1" dirty="0"/>
              <a:t>  </a:t>
            </a:r>
            <a:r>
              <a:rPr lang="el-GR" sz="1400" dirty="0"/>
              <a:t>Άνοιξε το μάτι της κουζίνας στο 9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Βάλε 3 λίτρα νερό σε μία κατσαρόλα χωρητικότητας 4 λίτρων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Τοποθέτησε την κατσαρόλα στο μάτι της κουζίνας, που έχεις ήδη ανάψει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Πρόσθεσε στην κατσαρόλα μία κουταλιά του γλυκού αλάτι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Περίμενε μέχρι να βράσει το νερό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Βγάλε τα μακαρόνια από το πακέτο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Βάλε τα μακαρόνια στην κατσαρόλα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Ανακάτευε τα μακαρόνια για 10’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Κλείσε το μάτι της κουζίνας που άνοιξες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Βγάλε την κατσαρόλα από το μάτι της κουζίνας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Άδειασε τα μακαρόνια από την κατσαρόλα σε ένα σουρωτήρι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Ρίξε κρύο νερό από τη βρύση στα μακαρόνια για 20’’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Άφησε για 2’ τα μακαρόνια να στραγγίξουν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Σερβίρισε τα μακαρόνια στο πιάτο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400" dirty="0"/>
              <a:t>Πρόσθεσε σε κάθε πιάτο 3 κουταλιές της σούπας τριμμένο τυρί</a:t>
            </a:r>
          </a:p>
        </p:txBody>
      </p:sp>
      <p:graphicFrame>
        <p:nvGraphicFramePr>
          <p:cNvPr id="18" name="Διάγραμμα 17"/>
          <p:cNvGraphicFramePr/>
          <p:nvPr>
            <p:extLst>
              <p:ext uri="{D42A27DB-BD31-4B8C-83A1-F6EECF244321}">
                <p14:modId xmlns:p14="http://schemas.microsoft.com/office/powerpoint/2010/main" val="1933593263"/>
              </p:ext>
            </p:extLst>
          </p:nvPr>
        </p:nvGraphicFramePr>
        <p:xfrm>
          <a:off x="4572000" y="3789040"/>
          <a:ext cx="345638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Θέση αριθμού διαφάνειας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6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95536" y="548680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l-GR" sz="2000" b="1" baseline="30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</a:t>
            </a:r>
            <a:r>
              <a:rPr 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Παράδειγμα Αλγόριθμου</a:t>
            </a:r>
          </a:p>
        </p:txBody>
      </p:sp>
    </p:spTree>
    <p:extLst>
      <p:ext uri="{BB962C8B-B14F-4D97-AF65-F5344CB8AC3E}">
        <p14:creationId xmlns:p14="http://schemas.microsoft.com/office/powerpoint/2010/main" val="362956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3765959"/>
              </p:ext>
            </p:extLst>
          </p:nvPr>
        </p:nvGraphicFramePr>
        <p:xfrm>
          <a:off x="467544" y="1412776"/>
          <a:ext cx="7704856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486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Συζήτηση</a:t>
            </a:r>
            <a:r>
              <a:rPr lang="el-G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77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3219BF-F98E-414A-820D-E95FC6AB3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7D43BA-57CF-4392-B755-1CBE839A30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430804"/>
              </p:ext>
            </p:extLst>
          </p:nvPr>
        </p:nvGraphicFramePr>
        <p:xfrm>
          <a:off x="395536" y="1412776"/>
          <a:ext cx="7529264" cy="165884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764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8848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Αλγόριθμος λουλουδιού με 10 πέταλα</a:t>
                      </a:r>
                    </a:p>
                    <a:p>
                      <a:endParaRPr lang="el-GR" dirty="0"/>
                    </a:p>
                    <a:p>
                      <a:endParaRPr lang="el-GR" sz="1400" i="1" dirty="0">
                        <a:effectLst/>
                      </a:endParaRPr>
                    </a:p>
                    <a:p>
                      <a:r>
                        <a:rPr lang="el-GR" sz="1400" i="1" dirty="0">
                          <a:effectLst/>
                        </a:rPr>
                        <a:t>  Επανέλαβε</a:t>
                      </a:r>
                      <a:r>
                        <a:rPr lang="el-GR" sz="1400" i="1" baseline="0" dirty="0">
                          <a:effectLst/>
                        </a:rPr>
                        <a:t> </a:t>
                      </a:r>
                      <a:r>
                        <a:rPr lang="el-GR" sz="1400" i="1" dirty="0">
                          <a:effectLst/>
                        </a:rPr>
                        <a:t>10 φορές [σχεδίασε_πέταλο]</a:t>
                      </a:r>
                      <a:endParaRPr lang="el-GR" sz="1600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Το αποτέλεσμα υλοποίησης του </a:t>
                      </a:r>
                    </a:p>
                    <a:p>
                      <a:pPr algn="ctr"/>
                      <a:r>
                        <a:rPr lang="el-GR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Αλγόριθμου</a:t>
                      </a:r>
                    </a:p>
                    <a:p>
                      <a:endParaRPr lang="el-G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l-G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548680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l-GR" sz="2000" b="1" baseline="30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</a:t>
            </a:r>
            <a:r>
              <a:rPr 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Παράδειγμα Αλγόριθμου</a:t>
            </a:r>
          </a:p>
        </p:txBody>
      </p:sp>
      <p:cxnSp>
        <p:nvCxnSpPr>
          <p:cNvPr id="9" name="Ευθεία γραμμή σύνδεσης 8"/>
          <p:cNvCxnSpPr/>
          <p:nvPr/>
        </p:nvCxnSpPr>
        <p:spPr>
          <a:xfrm>
            <a:off x="405705" y="2130552"/>
            <a:ext cx="7550671" cy="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224" y="2182310"/>
            <a:ext cx="813372" cy="8619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" name="Διάγραμμα 19"/>
          <p:cNvGraphicFramePr/>
          <p:nvPr>
            <p:extLst>
              <p:ext uri="{D42A27DB-BD31-4B8C-83A1-F6EECF244321}">
                <p14:modId xmlns:p14="http://schemas.microsoft.com/office/powerpoint/2010/main" val="1295370081"/>
              </p:ext>
            </p:extLst>
          </p:nvPr>
        </p:nvGraphicFramePr>
        <p:xfrm>
          <a:off x="611560" y="3356992"/>
          <a:ext cx="6912768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1" name="Θέση αριθμού διαφάνειας 2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39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1EE-231C-4BD1-A059-34A92758EE6C}" type="slidenum">
              <a:rPr lang="el-GR" smtClean="0"/>
              <a:t>9</a:t>
            </a:fld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94" y="3226784"/>
            <a:ext cx="1860939" cy="1858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203848" y="2813064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τελικά Αλγόριθμος;</a:t>
            </a:r>
            <a:br>
              <a:rPr lang="el-G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3375</TotalTime>
  <Words>867</Words>
  <Application>Microsoft Office PowerPoint</Application>
  <PresentationFormat>Προβολή στην οθόνη (4:3)</PresentationFormat>
  <Paragraphs>108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Calibri</vt:lpstr>
      <vt:lpstr>Century Schoolbook</vt:lpstr>
      <vt:lpstr>Wingdings</vt:lpstr>
      <vt:lpstr>Wingdings 2</vt:lpstr>
      <vt:lpstr>Προεξοχή</vt:lpstr>
      <vt:lpstr>Πληροφορική – Γ ’ Γυμνασίου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Ορισμός Αλγορίθμου…</vt:lpstr>
      <vt:lpstr>Ορισμός Αλγορίθμου…</vt:lpstr>
      <vt:lpstr>Ιδιότητες ενός σωστού Αλγορίθμου…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Πληροφορική - Γ’ Γυμνασίου</dc:title>
  <dc:creator>EVA</dc:creator>
  <cp:lastModifiedBy>Pc</cp:lastModifiedBy>
  <cp:revision>195</cp:revision>
  <cp:lastPrinted>2017-11-22T23:29:27Z</cp:lastPrinted>
  <dcterms:created xsi:type="dcterms:W3CDTF">2017-11-16T15:40:36Z</dcterms:created>
  <dcterms:modified xsi:type="dcterms:W3CDTF">2024-09-20T07:12:01Z</dcterms:modified>
</cp:coreProperties>
</file>