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9" r:id="rId14"/>
    <p:sldId id="277" r:id="rId15"/>
    <p:sldId id="278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C275-04A7-493B-9459-06086BBEB236}" type="datetimeFigureOut">
              <a:rPr lang="el-GR" smtClean="0"/>
              <a:pPr/>
              <a:t>2/5/2012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4849-EF24-4379-A692-C1606BF21E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C275-04A7-493B-9459-06086BBEB236}" type="datetimeFigureOut">
              <a:rPr lang="el-GR" smtClean="0"/>
              <a:pPr/>
              <a:t>2/5/2012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4849-EF24-4379-A692-C1606BF21E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C275-04A7-493B-9459-06086BBEB236}" type="datetimeFigureOut">
              <a:rPr lang="el-GR" smtClean="0"/>
              <a:pPr/>
              <a:t>2/5/2012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4849-EF24-4379-A692-C1606BF21E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C275-04A7-493B-9459-06086BBEB236}" type="datetimeFigureOut">
              <a:rPr lang="el-GR" smtClean="0"/>
              <a:pPr/>
              <a:t>2/5/2012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4849-EF24-4379-A692-C1606BF21E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C275-04A7-493B-9459-06086BBEB236}" type="datetimeFigureOut">
              <a:rPr lang="el-GR" smtClean="0"/>
              <a:pPr/>
              <a:t>2/5/2012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4849-EF24-4379-A692-C1606BF21E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C275-04A7-493B-9459-06086BBEB236}" type="datetimeFigureOut">
              <a:rPr lang="el-GR" smtClean="0"/>
              <a:pPr/>
              <a:t>2/5/2012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4849-EF24-4379-A692-C1606BF21E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C275-04A7-493B-9459-06086BBEB236}" type="datetimeFigureOut">
              <a:rPr lang="el-GR" smtClean="0"/>
              <a:pPr/>
              <a:t>2/5/2012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4849-EF24-4379-A692-C1606BF21E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C275-04A7-493B-9459-06086BBEB236}" type="datetimeFigureOut">
              <a:rPr lang="el-GR" smtClean="0"/>
              <a:pPr/>
              <a:t>2/5/2012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4849-EF24-4379-A692-C1606BF21E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C275-04A7-493B-9459-06086BBEB236}" type="datetimeFigureOut">
              <a:rPr lang="el-GR" smtClean="0"/>
              <a:pPr/>
              <a:t>2/5/2012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4849-EF24-4379-A692-C1606BF21E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C275-04A7-493B-9459-06086BBEB236}" type="datetimeFigureOut">
              <a:rPr lang="el-GR" smtClean="0"/>
              <a:pPr/>
              <a:t>2/5/2012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4849-EF24-4379-A692-C1606BF21E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C275-04A7-493B-9459-06086BBEB236}" type="datetimeFigureOut">
              <a:rPr lang="el-GR" smtClean="0"/>
              <a:pPr/>
              <a:t>2/5/2012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4849-EF24-4379-A692-C1606BF21E6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6C275-04A7-493B-9459-06086BBEB236}" type="datetimeFigureOut">
              <a:rPr lang="el-GR" smtClean="0"/>
              <a:pPr/>
              <a:t>2/5/2012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74849-EF24-4379-A692-C1606BF21E6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3312368"/>
          </a:xfrm>
        </p:spPr>
        <p:txBody>
          <a:bodyPr>
            <a:normAutofit fontScale="90000"/>
          </a:bodyPr>
          <a:lstStyle/>
          <a:p>
            <a:r>
              <a:rPr lang="el-GR" sz="4000" dirty="0" smtClean="0"/>
              <a:t>ΙΣΤΟΡΙΑ ΤΟΥ ΜΕΣΑΙΩΝΙΚΟΥ ΚΑΙ ΤΟΥ ΝΕΟΤΕΡΟΥ ΚΟΣΜΟΥ</a:t>
            </a:r>
            <a:br>
              <a:rPr lang="el-GR" sz="4000" dirty="0" smtClean="0"/>
            </a:br>
            <a:r>
              <a:rPr lang="el-GR" sz="3200" dirty="0"/>
              <a:t/>
            </a:r>
            <a:br>
              <a:rPr lang="el-GR" sz="3200" dirty="0"/>
            </a:b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600" b="1" dirty="0" smtClean="0"/>
              <a:t>Κεφ. 7.1.</a:t>
            </a:r>
            <a:br>
              <a:rPr lang="el-GR" sz="3600" b="1" dirty="0" smtClean="0"/>
            </a:br>
            <a:r>
              <a:rPr lang="el-GR" sz="3600" b="1" dirty="0" smtClean="0"/>
              <a:t>Ο   Δ ι α φ ω τ ι σ μ ό ς</a:t>
            </a:r>
            <a:r>
              <a:rPr lang="el-GR" sz="3200" b="1" dirty="0" smtClean="0"/>
              <a:t/>
            </a:r>
            <a:br>
              <a:rPr lang="el-GR" sz="3200" b="1" dirty="0" smtClean="0"/>
            </a:br>
            <a:endParaRPr lang="el-GR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395536" y="4581128"/>
            <a:ext cx="8352928" cy="576064"/>
          </a:xfrm>
        </p:spPr>
        <p:txBody>
          <a:bodyPr>
            <a:normAutofit lnSpcReduction="10000"/>
          </a:bodyPr>
          <a:lstStyle/>
          <a:p>
            <a:endParaRPr lang="el-G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Διαφωτισμός: </a:t>
            </a:r>
            <a:r>
              <a:rPr lang="el-GR" b="1" dirty="0" smtClean="0"/>
              <a:t>Εκπαίδευση και κοινωνικές μεταρρυθμίσεις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lnSpcReduction="10000"/>
          </a:bodyPr>
          <a:lstStyle/>
          <a:p>
            <a:r>
              <a:rPr lang="el-GR" u="sng" dirty="0" smtClean="0"/>
              <a:t>Ρουσσό</a:t>
            </a:r>
            <a:r>
              <a:rPr lang="el-GR" dirty="0" smtClean="0"/>
              <a:t>: απόλυτος σεβασμός στην προσωπικότητα του μαθητή, παιδαγωγική μέθοδος που στηρίζεται στη </a:t>
            </a:r>
            <a:r>
              <a:rPr lang="el-GR" smtClean="0"/>
              <a:t>φυσική </a:t>
            </a:r>
            <a:r>
              <a:rPr lang="el-GR" smtClean="0"/>
              <a:t>διδασκαλία (ο δάσκαλος πρέπει να οδηγεί το μαθητή στην ανακάλυψη της γνώσης)</a:t>
            </a:r>
            <a:endParaRPr lang="el-GR" dirty="0" smtClean="0"/>
          </a:p>
          <a:p>
            <a:r>
              <a:rPr lang="el-GR" u="sng" dirty="0" smtClean="0"/>
              <a:t>Μπεκαρία</a:t>
            </a:r>
            <a:r>
              <a:rPr lang="el-GR" dirty="0" smtClean="0"/>
              <a:t>: εξανθρωπισμός ποινικής δικαιοσύνης (σκοπός της ποινής δεν είναι η εκδίκηση αλλά ο σωφρονισμός του δράστη και ο παραδειγματισμός των υπολοίπων)</a:t>
            </a:r>
          </a:p>
          <a:p>
            <a:r>
              <a:rPr lang="el-GR" dirty="0" smtClean="0"/>
              <a:t>Άλλοι διαφωτιστές: κατάργηση της δουλείας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Διαφωτισμός: </a:t>
            </a:r>
            <a:r>
              <a:rPr lang="el-GR" sz="3200" b="1" dirty="0" smtClean="0"/>
              <a:t>Οικονομία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el-GR" b="1" i="1" dirty="0" smtClean="0"/>
              <a:t>Οικονομικός φιλελευθερισμός/φυσιοκρατία</a:t>
            </a:r>
            <a:r>
              <a:rPr lang="el-GR" dirty="0" smtClean="0"/>
              <a:t>: αποδέσμευση της οικονομικής ζωής από το μ</a:t>
            </a:r>
            <a:r>
              <a:rPr lang="el-GR" i="1" dirty="0" smtClean="0"/>
              <a:t>ερκαντιλισμό</a:t>
            </a:r>
            <a:r>
              <a:rPr lang="el-GR" dirty="0" smtClean="0"/>
              <a:t>, δηλαδή τον κρατικό παρεμβατισμό και εφαρμογή των νόμων της φύσης στην οικονομία («</a:t>
            </a:r>
            <a:r>
              <a:rPr lang="en-US" dirty="0" smtClean="0"/>
              <a:t>laissez faire, laissez passer</a:t>
            </a:r>
            <a:r>
              <a:rPr lang="el-GR" dirty="0" smtClean="0"/>
              <a:t>» = αφήστε τους ανθρώπους να δρουν ελεύθεροι στην οικονομική ζωή, αφήστε τα αγαθά να διακινούνται ελεύθερα)</a:t>
            </a:r>
          </a:p>
          <a:p>
            <a:r>
              <a:rPr lang="el-GR" dirty="0" smtClean="0"/>
              <a:t>Σπουδαιότερος εκπρόσωπος ο Άνταμ Σμιθ (νόμος προσφοράς και ζήτησης)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u="sng" dirty="0" smtClean="0"/>
              <a:t>Διάδοση ιδεών του διαφωτισμού</a:t>
            </a:r>
            <a:endParaRPr lang="el-GR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85740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dirty="0" smtClean="0"/>
              <a:t>Σύνταξη </a:t>
            </a:r>
            <a:r>
              <a:rPr lang="el-GR" i="1" dirty="0" smtClean="0"/>
              <a:t>Γαλλικής εγκυκλοπαίδειας: </a:t>
            </a:r>
            <a:r>
              <a:rPr lang="el-GR" dirty="0" smtClean="0"/>
              <a:t>Ένα συλλογικό έργο 33 τόμων στο οποίο συνοψίστηκαν οι ιδέες του Διαφωτισμού.</a:t>
            </a:r>
          </a:p>
          <a:p>
            <a:pPr>
              <a:lnSpc>
                <a:spcPct val="80000"/>
              </a:lnSpc>
            </a:pPr>
            <a:r>
              <a:rPr lang="el-GR" dirty="0" smtClean="0"/>
              <a:t>Πρωτεργάτες της Εγκυκλοπαίδειας οι διαφωτιστές </a:t>
            </a:r>
            <a:r>
              <a:rPr lang="el-GR" b="1" dirty="0" smtClean="0"/>
              <a:t>Ν τ ι ν τ ε ρ ό</a:t>
            </a:r>
            <a:r>
              <a:rPr lang="el-GR" dirty="0" smtClean="0"/>
              <a:t> και </a:t>
            </a:r>
            <a:r>
              <a:rPr lang="el-GR" b="1" dirty="0" smtClean="0"/>
              <a:t>Ν τ'  Α λ α μ π έ ρ</a:t>
            </a:r>
          </a:p>
          <a:p>
            <a:pPr>
              <a:lnSpc>
                <a:spcPct val="80000"/>
              </a:lnSpc>
            </a:pPr>
            <a:r>
              <a:rPr lang="el-GR" dirty="0" smtClean="0"/>
              <a:t>Σύνταξη λεξικών</a:t>
            </a:r>
          </a:p>
          <a:p>
            <a:pPr>
              <a:lnSpc>
                <a:spcPct val="80000"/>
              </a:lnSpc>
            </a:pPr>
            <a:r>
              <a:rPr lang="el-GR" dirty="0" smtClean="0"/>
              <a:t>Εφημερίδες</a:t>
            </a:r>
          </a:p>
          <a:p>
            <a:pPr>
              <a:lnSpc>
                <a:spcPct val="80000"/>
              </a:lnSpc>
            </a:pPr>
            <a:r>
              <a:rPr lang="el-GR" dirty="0" smtClean="0"/>
              <a:t>βιβλία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l-GR" sz="3200" u="sng" dirty="0" smtClean="0"/>
              <a:t>Διάδοση ιδεών του διαφωτισμού στην τουρκοκρατούμενη Ελλάδα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124744"/>
            <a:ext cx="4244280" cy="5001419"/>
          </a:xfrm>
        </p:spPr>
        <p:txBody>
          <a:bodyPr>
            <a:normAutofit/>
          </a:bodyPr>
          <a:lstStyle/>
          <a:p>
            <a:r>
              <a:rPr lang="el-GR" dirty="0" smtClean="0"/>
              <a:t>Νεοελληνικός διαφωτισμός  (1750-1821)</a:t>
            </a:r>
            <a:r>
              <a:rPr lang="el-GR" dirty="0" smtClean="0">
                <a:solidFill>
                  <a:srgbClr val="000000"/>
                </a:solidFill>
                <a:cs typeface="Times New Roman" pitchFamily="18" charset="0"/>
              </a:rPr>
              <a:t> Σκοπός του κινήματος ήταν </a:t>
            </a:r>
            <a:r>
              <a:rPr lang="el-GR" i="1" u="sng" dirty="0" smtClean="0">
                <a:solidFill>
                  <a:srgbClr val="FF0000"/>
                </a:solidFill>
                <a:cs typeface="Times New Roman" pitchFamily="18" charset="0"/>
              </a:rPr>
              <a:t>η ιδεολογική προετοιμασία του αγώνα για την ελευθερία</a:t>
            </a:r>
          </a:p>
          <a:p>
            <a:r>
              <a:rPr lang="el-GR" dirty="0" smtClean="0">
                <a:cs typeface="Times New Roman" pitchFamily="18" charset="0"/>
              </a:rPr>
              <a:t>Σπουδαιότεροι εκπρόσωποι ο Ρήγας Βελεστινλής και ο Αδαμάντιος Κοραής</a:t>
            </a:r>
            <a:endParaRPr lang="el-GR" dirty="0"/>
          </a:p>
        </p:txBody>
      </p:sp>
      <p:pic>
        <p:nvPicPr>
          <p:cNvPr id="5" name="Picture 9" descr="Ρήγας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690992" y="1556792"/>
            <a:ext cx="2453007" cy="2607196"/>
          </a:xfrm>
        </p:spPr>
      </p:pic>
      <p:pic>
        <p:nvPicPr>
          <p:cNvPr id="6" name="Picture 7" descr="Κοραής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995936" y="3284984"/>
            <a:ext cx="2348707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l-GR" sz="3200" dirty="0" smtClean="0"/>
              <a:t>Επιδράσεις του διαφωτισμού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u="sng" dirty="0" smtClean="0"/>
              <a:t>Α. ΠΟΛΙΤΙΚΕΣ</a:t>
            </a:r>
            <a:r>
              <a:rPr lang="el-GR" dirty="0" smtClean="0"/>
              <a:t>	</a:t>
            </a:r>
          </a:p>
          <a:p>
            <a:pPr>
              <a:lnSpc>
                <a:spcPct val="80000"/>
              </a:lnSpc>
            </a:pPr>
            <a:r>
              <a:rPr lang="el-GR" dirty="0" smtClean="0"/>
              <a:t>Ο Διαφωτισμός υπήρξε κίνημα βαθύτατα πολιτικό. Μέσα απ' αυτόν η ανερχόμενη κοινωνικά αστική τάξη διαμόρφωσε τα πολιτικά της επιχειρήματα για να διεκδικήσει τη συμμετοχή της στη λήψη των πολιτικών αποφάσεων, πράγμα που την οδήγησε σε επαναστάσεις → </a:t>
            </a:r>
            <a:r>
              <a:rPr lang="el-GR" dirty="0" smtClean="0"/>
              <a:t> Αμερικανική Επανάσταση (1776), Γαλλική </a:t>
            </a:r>
            <a:r>
              <a:rPr lang="el-GR" dirty="0" smtClean="0"/>
              <a:t>επανάσταση (1789)</a:t>
            </a:r>
          </a:p>
          <a:p>
            <a:pPr>
              <a:lnSpc>
                <a:spcPct val="80000"/>
              </a:lnSpc>
            </a:pPr>
            <a:r>
              <a:rPr lang="el-GR" dirty="0" smtClean="0"/>
              <a:t>Επίδραση των ιδεών του Λοκ στην Αμερικανική Διακήρυξη της Ανεξαρτησίας, του Μοντεσκιέ  στα άρθρα του Αμερικανικού Συντάγματος, του Ρουσό στη Γαλλική </a:t>
            </a:r>
            <a:r>
              <a:rPr lang="el-GR" dirty="0" smtClean="0"/>
              <a:t>Επανάσταση</a:t>
            </a:r>
          </a:p>
          <a:p>
            <a:pPr>
              <a:lnSpc>
                <a:spcPct val="80000"/>
              </a:lnSpc>
            </a:pPr>
            <a:r>
              <a:rPr lang="el-GR" dirty="0" smtClean="0"/>
              <a:t>Ορισμένοι μονάρχες εφάρμοσαν κάποιες ιδέες των διαφωτιστών (π.χ. περιορισμό προνομίων των ανώτερων τάξεων, μέτρα κοινωνικής πρόνοιας) με αποτέλεσμα να δημιουργηθεί μια παραλλαγή της απόλυτης μοναρχίας, η </a:t>
            </a:r>
            <a:r>
              <a:rPr lang="el-GR" b="1" i="1" dirty="0" smtClean="0"/>
              <a:t>φωτισμένη δεσποτεία</a:t>
            </a:r>
            <a:r>
              <a:rPr lang="el-GR" dirty="0" smtClean="0"/>
              <a:t>.</a:t>
            </a:r>
            <a:endParaRPr lang="el-GR" dirty="0" smtClean="0"/>
          </a:p>
          <a:p>
            <a:pPr>
              <a:lnSpc>
                <a:spcPct val="80000"/>
              </a:lnSpc>
              <a:buNone/>
            </a:pPr>
            <a:endParaRPr lang="el-GR" dirty="0" smtClean="0"/>
          </a:p>
          <a:p>
            <a:pPr>
              <a:lnSpc>
                <a:spcPct val="80000"/>
              </a:lnSpc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Επιδράσεις του διαφωτισμού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616624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l-GR" u="sng" dirty="0" smtClean="0"/>
              <a:t>Β. ΚΟΙΝΩΝΙΚΕΣ</a:t>
            </a:r>
          </a:p>
          <a:p>
            <a:pPr>
              <a:lnSpc>
                <a:spcPct val="80000"/>
              </a:lnSpc>
            </a:pPr>
            <a:r>
              <a:rPr lang="el-GR" dirty="0" smtClean="0"/>
              <a:t>Υποχώρηση θρησκευτικού φανατισμού</a:t>
            </a:r>
          </a:p>
          <a:p>
            <a:pPr>
              <a:lnSpc>
                <a:spcPct val="80000"/>
              </a:lnSpc>
            </a:pPr>
            <a:r>
              <a:rPr lang="el-GR" dirty="0" smtClean="0"/>
              <a:t>Βελτίωση ποινικής νομοθεσίας</a:t>
            </a:r>
          </a:p>
          <a:p>
            <a:pPr>
              <a:lnSpc>
                <a:spcPct val="80000"/>
              </a:lnSpc>
            </a:pPr>
            <a:r>
              <a:rPr lang="el-GR" dirty="0" smtClean="0"/>
              <a:t>Διεύρυνση εκπαίδευσης</a:t>
            </a:r>
          </a:p>
          <a:p>
            <a:pPr>
              <a:lnSpc>
                <a:spcPct val="80000"/>
              </a:lnSpc>
            </a:pPr>
            <a:r>
              <a:rPr lang="el-GR" dirty="0" smtClean="0"/>
              <a:t>Ενίσχυση του αιτήματος για κατάργηση της δουλείας που πραγματοποιήθηκε από τη Γαλλική επανάσταση</a:t>
            </a:r>
          </a:p>
          <a:p>
            <a:pPr>
              <a:lnSpc>
                <a:spcPct val="80000"/>
              </a:lnSpc>
              <a:buNone/>
            </a:pPr>
            <a:endParaRPr lang="el-GR" u="sng" dirty="0" smtClean="0"/>
          </a:p>
          <a:p>
            <a:pPr>
              <a:lnSpc>
                <a:spcPct val="80000"/>
              </a:lnSpc>
              <a:buNone/>
            </a:pPr>
            <a:r>
              <a:rPr lang="el-GR" u="sng" dirty="0" smtClean="0"/>
              <a:t>Γ. ΟΙΚΟΝΟΜΙΚΕΣ</a:t>
            </a:r>
          </a:p>
          <a:p>
            <a:pPr>
              <a:lnSpc>
                <a:spcPct val="80000"/>
              </a:lnSpc>
              <a:buNone/>
            </a:pPr>
            <a:r>
              <a:rPr lang="el-GR" dirty="0" smtClean="0"/>
              <a:t>Διαμόρφωση κεφαλαιοκρατικού ή καπιταλιστικού συστήματος</a:t>
            </a:r>
          </a:p>
          <a:p>
            <a:pPr>
              <a:lnSpc>
                <a:spcPct val="80000"/>
              </a:lnSpc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u="sng" dirty="0" smtClean="0"/>
              <a:t>Οικονομικές και πολιτικές συνθήκες διαμόρφωσης του Διαφωτισμού</a:t>
            </a:r>
            <a:endParaRPr lang="el-GR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Οικονομική ανάπτυξη στις χώρες της δυτικής Ευρώπης</a:t>
            </a:r>
          </a:p>
          <a:p>
            <a:pPr>
              <a:buNone/>
            </a:pPr>
            <a:r>
              <a:rPr lang="el-GR" u="sng" dirty="0" smtClean="0"/>
              <a:t>Αγγλία</a:t>
            </a:r>
            <a:r>
              <a:rPr lang="el-GR" dirty="0" smtClean="0"/>
              <a:t>:  </a:t>
            </a:r>
          </a:p>
          <a:p>
            <a:r>
              <a:rPr lang="el-GR" dirty="0" smtClean="0"/>
              <a:t>η μεγαλύτερη εμπορική και ναυτική δύναμη του κόσμου</a:t>
            </a:r>
          </a:p>
          <a:p>
            <a:r>
              <a:rPr lang="el-GR" dirty="0" smtClean="0"/>
              <a:t>Επικράτηση αστικής τάξης→ συνταγματική μοναρχία, κοινοβουλευτισμός</a:t>
            </a:r>
          </a:p>
          <a:p>
            <a:r>
              <a:rPr lang="el-GR" dirty="0" smtClean="0"/>
              <a:t>Πόλος έλξης όσων επιθυμούν συνθήκες φιλελευθερισμού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πλαίσιο διαμόρφωσής του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u="sng" dirty="0" smtClean="0"/>
              <a:t>Γαλλία</a:t>
            </a:r>
            <a:r>
              <a:rPr lang="el-GR" dirty="0" smtClean="0"/>
              <a:t>: </a:t>
            </a:r>
          </a:p>
          <a:p>
            <a:r>
              <a:rPr lang="el-GR" dirty="0" smtClean="0"/>
              <a:t>Κρίση</a:t>
            </a:r>
          </a:p>
          <a:p>
            <a:r>
              <a:rPr lang="el-GR" dirty="0" smtClean="0"/>
              <a:t>Απόλυτη μοναρχία</a:t>
            </a:r>
          </a:p>
          <a:p>
            <a:r>
              <a:rPr lang="el-GR" dirty="0" smtClean="0"/>
              <a:t>Η αστική τάξη θα προσπαθήσει να την ανατρέψει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ΔΙΑΦΩΤΙΣΜΟΣ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l-GR" u="sng" dirty="0" smtClean="0"/>
              <a:t>Ορισμός</a:t>
            </a:r>
            <a:r>
              <a:rPr lang="el-GR" dirty="0" smtClean="0"/>
              <a:t>: ευρωπαϊκό ιδεολογικό-πνευματικό και πολιτικό κίνημα του 18</a:t>
            </a:r>
            <a:r>
              <a:rPr lang="el-GR" baseline="30000" dirty="0" smtClean="0"/>
              <a:t>ου</a:t>
            </a:r>
            <a:r>
              <a:rPr lang="el-GR" dirty="0" smtClean="0"/>
              <a:t> αιώνα (1688-1789) με βασικά χαρακτηριστικά τον </a:t>
            </a:r>
            <a:r>
              <a:rPr lang="el-GR" i="1" dirty="0" smtClean="0"/>
              <a:t>ορθολογισμό</a:t>
            </a:r>
            <a:r>
              <a:rPr lang="el-GR" dirty="0" smtClean="0"/>
              <a:t> και τον </a:t>
            </a:r>
            <a:r>
              <a:rPr lang="el-GR" i="1" dirty="0" smtClean="0"/>
              <a:t>φιλελευθερισμό</a:t>
            </a:r>
            <a:r>
              <a:rPr lang="el-GR" dirty="0" smtClean="0"/>
              <a:t> και σημαντικές πολιτικές, οικονομικές και κοινωνικές επιδράσεις </a:t>
            </a:r>
          </a:p>
          <a:p>
            <a:r>
              <a:rPr lang="el-GR" u="sng" dirty="0" smtClean="0"/>
              <a:t>Από πού ξεκίνησε</a:t>
            </a:r>
            <a:r>
              <a:rPr lang="el-GR" dirty="0" smtClean="0"/>
              <a:t>:  Από την Αγγλία λόγω των ευνοϊκών πολιτικών συνθηκών</a:t>
            </a:r>
            <a:endParaRPr lang="el-GR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Βασικές αρχές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el-GR" dirty="0"/>
              <a:t> </a:t>
            </a:r>
            <a:r>
              <a:rPr lang="el-GR" b="1" dirty="0" smtClean="0"/>
              <a:t>Ορθολογισμός</a:t>
            </a:r>
            <a:r>
              <a:rPr lang="el-GR" dirty="0" smtClean="0"/>
              <a:t>: αποδοχή της λογικής ως του μόνου ασφαλούς τρόπου ερμηνείας του κόσμου → πρόοδος επιστημών</a:t>
            </a:r>
          </a:p>
          <a:p>
            <a:r>
              <a:rPr lang="el-GR" dirty="0" smtClean="0"/>
              <a:t>απόρριψη </a:t>
            </a:r>
            <a:r>
              <a:rPr lang="el-GR" dirty="0"/>
              <a:t>κάθε αυθεντίας </a:t>
            </a:r>
            <a:endParaRPr lang="el-GR" dirty="0" smtClean="0"/>
          </a:p>
          <a:p>
            <a:r>
              <a:rPr lang="el-GR" dirty="0" smtClean="0"/>
              <a:t>Ανάπτυξη κριτικής σκέψης και επιστήμης</a:t>
            </a:r>
          </a:p>
          <a:p>
            <a:r>
              <a:rPr lang="el-GR" dirty="0" smtClean="0"/>
              <a:t>Πεποίθηση </a:t>
            </a:r>
            <a:r>
              <a:rPr lang="el-GR" dirty="0"/>
              <a:t>ότι ο άνθρωπος μπορεί να προοδεύει </a:t>
            </a:r>
            <a:r>
              <a:rPr lang="el-GR" dirty="0" smtClean="0"/>
              <a:t>διαρκώς</a:t>
            </a:r>
          </a:p>
          <a:p>
            <a:r>
              <a:rPr lang="el-GR" b="1" dirty="0" smtClean="0"/>
              <a:t>Φιλελευθερισμός</a:t>
            </a:r>
            <a:r>
              <a:rPr lang="el-GR" dirty="0" smtClean="0"/>
              <a:t>: φυσικά δικαιώματα του ανθρώπου, πολιτική ελευθερία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Διαφωτισμός: </a:t>
            </a:r>
            <a:r>
              <a:rPr lang="el-GR" sz="3200" b="1" dirty="0" smtClean="0"/>
              <a:t>Θρησκεία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552" y="1124744"/>
            <a:ext cx="3956248" cy="5328592"/>
          </a:xfrm>
        </p:spPr>
        <p:txBody>
          <a:bodyPr>
            <a:normAutofit fontScale="92500"/>
          </a:bodyPr>
          <a:lstStyle/>
          <a:p>
            <a:r>
              <a:rPr lang="el-GR" b="1" dirty="0" smtClean="0"/>
              <a:t>Β ο λ τ α ί ρ ο ς</a:t>
            </a:r>
            <a:r>
              <a:rPr lang="el-GR" dirty="0" smtClean="0"/>
              <a:t>: κατά του θρησκευτικού φανατισμού, υπέρ της </a:t>
            </a:r>
            <a:r>
              <a:rPr lang="el-GR" i="1" dirty="0" smtClean="0"/>
              <a:t>ανεξιθρησκίας</a:t>
            </a:r>
            <a:r>
              <a:rPr lang="el-GR" dirty="0" smtClean="0"/>
              <a:t> και της πνευματικής ανεκτικότητας</a:t>
            </a:r>
          </a:p>
          <a:p>
            <a:pPr>
              <a:buNone/>
            </a:pPr>
            <a:r>
              <a:rPr lang="el-GR" dirty="0" smtClean="0"/>
              <a:t>   «Δε συμφωνώ ούτε με μια λέξη από όσα λες, αλλά θα υπερασπίζω –και με το τίμημα της ζωής μου ακόμη- το δικαίωμά σου ελεύθερα να λες όσα πρεσβεύεις»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861048"/>
            <a:ext cx="4087972" cy="27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340768"/>
            <a:ext cx="2019048" cy="2257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778098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Διαφωτισμός: </a:t>
            </a:r>
            <a:r>
              <a:rPr lang="el-GR" sz="3200" b="1" dirty="0" smtClean="0"/>
              <a:t>πολιτική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196752"/>
            <a:ext cx="4176464" cy="547260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l-GR" dirty="0" smtClean="0"/>
              <a:t>Πρόδρομος του διαφωτισμού ο  Άγγλος </a:t>
            </a:r>
          </a:p>
          <a:p>
            <a:pPr algn="ctr">
              <a:buNone/>
            </a:pPr>
            <a:r>
              <a:rPr lang="el-GR" b="1" dirty="0" smtClean="0"/>
              <a:t>Τ ζ ο ν   Λ ο κ </a:t>
            </a:r>
          </a:p>
          <a:p>
            <a:pPr algn="ctr">
              <a:buNone/>
            </a:pPr>
            <a:r>
              <a:rPr lang="el-GR" dirty="0" smtClean="0"/>
              <a:t>(1632-1704)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9952" y="1124744"/>
            <a:ext cx="4546848" cy="547260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u="sng" dirty="0" smtClean="0"/>
              <a:t>Αρχή κοινωνικού συμβολαίου</a:t>
            </a:r>
            <a:r>
              <a:rPr lang="el-GR" dirty="0" smtClean="0"/>
              <a:t>: οι άνθρωποι έχουν απαραβίαστα φυσικά δικαιώματα (ζωής, ελευθερίας, περιουσίας). Όταν συγκρότησαν κοινωνίες και όρισαν κυβερνήσεις, τους έδωσαν εξουσία για να προστατεύουν αυτά τα δικαιώματα. Έγινε δηλαδή μεταξύ μια συμφωνία, ένα </a:t>
            </a:r>
            <a:r>
              <a:rPr lang="el-GR" i="1" dirty="0" smtClean="0"/>
              <a:t>κοινωνικό συμβόλαιο</a:t>
            </a:r>
            <a:r>
              <a:rPr lang="el-GR" dirty="0" smtClean="0"/>
              <a:t>. Αν οι κυβερνώντες το παραβιάσουν, ο λαός έχει το δικαίωμα  της αντίστασης και επανάστασης.</a:t>
            </a:r>
            <a:endParaRPr lang="el-GR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708920"/>
            <a:ext cx="2677911" cy="3450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Διαφωτισμός: </a:t>
            </a:r>
            <a:r>
              <a:rPr lang="el-GR" sz="3200" b="1" dirty="0" smtClean="0"/>
              <a:t>πολιτική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l-GR" b="1" dirty="0" smtClean="0"/>
              <a:t>Μ ο ν τ ε σ κ ι έ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5976" y="1268760"/>
            <a:ext cx="4330824" cy="5256584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Αναγκαία η διάκριση των εξουσιών</a:t>
            </a:r>
          </a:p>
          <a:p>
            <a:r>
              <a:rPr lang="el-GR" dirty="0" smtClean="0"/>
              <a:t>Επίδρασή της: συστατικό στοιχείο σημαντικών πολιτειακών κειμένων της εποχής (</a:t>
            </a:r>
            <a:r>
              <a:rPr lang="el-GR" i="1" dirty="0" smtClean="0"/>
              <a:t>Διακήρυξη των δικαιωμάτων του ανθρώπου και του πολίτη </a:t>
            </a:r>
            <a:r>
              <a:rPr lang="el-GR" dirty="0" smtClean="0"/>
              <a:t>κατά τη Γαλλική Επανάσταση)</a:t>
            </a:r>
          </a:p>
          <a:p>
            <a:r>
              <a:rPr lang="el-GR" dirty="0" smtClean="0"/>
              <a:t>Γιατί είναι αναγκαία η διάκρισή τους; </a:t>
            </a:r>
          </a:p>
          <a:p>
            <a:r>
              <a:rPr lang="el-GR" dirty="0" smtClean="0"/>
              <a:t>Ισχύει αυτή η διάκριση στο δικό μας πολίτευμα;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6" name="Picture 6" descr="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2659294" cy="44008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Διαφωτισμός: </a:t>
            </a:r>
            <a:r>
              <a:rPr lang="el-GR" b="1" dirty="0" smtClean="0"/>
              <a:t>πολιτική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b="1" dirty="0" smtClean="0"/>
              <a:t>Ρ ο υ σ σ ό</a:t>
            </a:r>
          </a:p>
          <a:p>
            <a:pPr algn="ctr">
              <a:buNone/>
            </a:pP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1920" y="1268760"/>
            <a:ext cx="4834880" cy="5400600"/>
          </a:xfrm>
        </p:spPr>
        <p:txBody>
          <a:bodyPr/>
          <a:lstStyle/>
          <a:p>
            <a:r>
              <a:rPr lang="el-GR" dirty="0" smtClean="0"/>
              <a:t>«Κοινωνικό συμβόλαιο»: υποστήριξη της ελευθερίας  του ατόμου, κυρίαρχη η γενική βούληση</a:t>
            </a:r>
          </a:p>
          <a:p>
            <a:r>
              <a:rPr lang="el-GR" dirty="0" smtClean="0"/>
              <a:t>Δημοκρατικό πολίτευμα που απαιτεί σεβασμό των νόμων</a:t>
            </a:r>
          </a:p>
          <a:p>
            <a:r>
              <a:rPr lang="el-GR" dirty="0" smtClean="0"/>
              <a:t>Ριζική αναμόρφωση της κοινωνίας για να υπάρχει ελευθερία και ισότητα → επιστροφή σε μια κοινωνία πιο κοντά στη φυσική κοινωνία</a:t>
            </a:r>
            <a:endParaRPr lang="el-GR" dirty="0"/>
          </a:p>
        </p:txBody>
      </p:sp>
      <p:pic>
        <p:nvPicPr>
          <p:cNvPr id="5" name="Picture 4" descr="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276872"/>
            <a:ext cx="3031375" cy="40123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599</Words>
  <Application>Microsoft Office PowerPoint</Application>
  <PresentationFormat>On-screen Show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ΙΣΤΟΡΙΑ ΤΟΥ ΜΕΣΑΙΩΝΙΚΟΥ ΚΑΙ ΤΟΥ ΝΕΟΤΕΡΟΥ ΚΟΣΜΟΥ   Κεφ. 7.1. Ο   Δ ι α φ ω τ ι σ μ ό ς </vt:lpstr>
      <vt:lpstr>Οικονομικές και πολιτικές συνθήκες διαμόρφωσης του Διαφωτισμού</vt:lpstr>
      <vt:lpstr>Το πλαίσιο διαμόρφωσής του</vt:lpstr>
      <vt:lpstr>ΔΙΑΦΩΤΙΣΜΟΣ</vt:lpstr>
      <vt:lpstr>Βασικές αρχές </vt:lpstr>
      <vt:lpstr>Διαφωτισμός: Θρησκεία</vt:lpstr>
      <vt:lpstr>Διαφωτισμός: πολιτική</vt:lpstr>
      <vt:lpstr>Διαφωτισμός: πολιτική</vt:lpstr>
      <vt:lpstr>Διαφωτισμός: πολιτική</vt:lpstr>
      <vt:lpstr>Διαφωτισμός: Εκπαίδευση και κοινωνικές μεταρρυθμίσεις</vt:lpstr>
      <vt:lpstr>Διαφωτισμός: Οικονομία</vt:lpstr>
      <vt:lpstr>Διάδοση ιδεών του διαφωτισμού</vt:lpstr>
      <vt:lpstr>Διάδοση ιδεών του διαφωτισμού στην τουρκοκρατούμενη Ελλάδα</vt:lpstr>
      <vt:lpstr>Επιδράσεις του διαφωτισμού</vt:lpstr>
      <vt:lpstr>Επιδράσεις του διαφωτισμού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ΙΣΤΟΡΙΑ ΤΟΥ ΜΕΣΑΙΩΝΙΚΟΥ ΚΑΙ ΤΟΥ ΝΕΟΤΕΡΟΥ ΚΟΣΜΟΥ   Κεφ. 7.1. Ο   Δ ι α φ ω τ ι σ μ ό ς </dc:title>
  <dc:creator>Μυρσίνη</dc:creator>
  <cp:lastModifiedBy>Μυρσίνη</cp:lastModifiedBy>
  <cp:revision>27</cp:revision>
  <dcterms:created xsi:type="dcterms:W3CDTF">2012-04-18T14:11:19Z</dcterms:created>
  <dcterms:modified xsi:type="dcterms:W3CDTF">2012-05-02T20:43:02Z</dcterms:modified>
</cp:coreProperties>
</file>