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6" r:id="rId4"/>
    <p:sldId id="267" r:id="rId5"/>
    <p:sldId id="269" r:id="rId6"/>
    <p:sldId id="270" r:id="rId7"/>
    <p:sldId id="271" r:id="rId8"/>
    <p:sldId id="272" r:id="rId9"/>
    <p:sldId id="273" r:id="rId10"/>
    <p:sldId id="274" r:id="rId11"/>
    <p:sldId id="275" r:id="rId12"/>
    <p:sldId id="276" r:id="rId13"/>
    <p:sldId id="279" r:id="rId14"/>
    <p:sldId id="277" r:id="rId15"/>
    <p:sldId id="278" r:id="rId16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6C275-04A7-493B-9459-06086BBEB236}" type="datetimeFigureOut">
              <a:rPr lang="el-GR" smtClean="0"/>
              <a:pPr/>
              <a:t>2/5/2012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74849-EF24-4379-A692-C1606BF21E60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6C275-04A7-493B-9459-06086BBEB236}" type="datetimeFigureOut">
              <a:rPr lang="el-GR" smtClean="0"/>
              <a:pPr/>
              <a:t>2/5/2012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74849-EF24-4379-A692-C1606BF21E60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6C275-04A7-493B-9459-06086BBEB236}" type="datetimeFigureOut">
              <a:rPr lang="el-GR" smtClean="0"/>
              <a:pPr/>
              <a:t>2/5/2012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74849-EF24-4379-A692-C1606BF21E60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6C275-04A7-493B-9459-06086BBEB236}" type="datetimeFigureOut">
              <a:rPr lang="el-GR" smtClean="0"/>
              <a:pPr/>
              <a:t>2/5/2012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74849-EF24-4379-A692-C1606BF21E60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6C275-04A7-493B-9459-06086BBEB236}" type="datetimeFigureOut">
              <a:rPr lang="el-GR" smtClean="0"/>
              <a:pPr/>
              <a:t>2/5/2012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74849-EF24-4379-A692-C1606BF21E60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6C275-04A7-493B-9459-06086BBEB236}" type="datetimeFigureOut">
              <a:rPr lang="el-GR" smtClean="0"/>
              <a:pPr/>
              <a:t>2/5/2012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74849-EF24-4379-A692-C1606BF21E60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6C275-04A7-493B-9459-06086BBEB236}" type="datetimeFigureOut">
              <a:rPr lang="el-GR" smtClean="0"/>
              <a:pPr/>
              <a:t>2/5/2012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74849-EF24-4379-A692-C1606BF21E60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6C275-04A7-493B-9459-06086BBEB236}" type="datetimeFigureOut">
              <a:rPr lang="el-GR" smtClean="0"/>
              <a:pPr/>
              <a:t>2/5/2012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74849-EF24-4379-A692-C1606BF21E60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6C275-04A7-493B-9459-06086BBEB236}" type="datetimeFigureOut">
              <a:rPr lang="el-GR" smtClean="0"/>
              <a:pPr/>
              <a:t>2/5/2012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74849-EF24-4379-A692-C1606BF21E60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6C275-04A7-493B-9459-06086BBEB236}" type="datetimeFigureOut">
              <a:rPr lang="el-GR" smtClean="0"/>
              <a:pPr/>
              <a:t>2/5/2012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74849-EF24-4379-A692-C1606BF21E60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6C275-04A7-493B-9459-06086BBEB236}" type="datetimeFigureOut">
              <a:rPr lang="el-GR" smtClean="0"/>
              <a:pPr/>
              <a:t>2/5/2012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74849-EF24-4379-A692-C1606BF21E60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56C275-04A7-493B-9459-06086BBEB236}" type="datetimeFigureOut">
              <a:rPr lang="el-GR" smtClean="0"/>
              <a:pPr/>
              <a:t>2/5/2012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574849-EF24-4379-A692-C1606BF21E60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80729"/>
            <a:ext cx="7772400" cy="3312368"/>
          </a:xfrm>
        </p:spPr>
        <p:txBody>
          <a:bodyPr>
            <a:normAutofit fontScale="90000"/>
          </a:bodyPr>
          <a:lstStyle/>
          <a:p>
            <a:r>
              <a:rPr lang="el-GR" sz="4000" dirty="0" smtClean="0"/>
              <a:t>ΙΣΤΟΡΙΑ ΤΟΥ ΜΕΣΑΙΩΝΙΚΟΥ ΚΑΙ ΤΟΥ ΝΕΟΤΕΡΟΥ ΚΟΣΜΟΥ</a:t>
            </a:r>
            <a:br>
              <a:rPr lang="el-GR" sz="4000" dirty="0" smtClean="0"/>
            </a:br>
            <a:r>
              <a:rPr lang="el-GR" sz="3200" dirty="0"/>
              <a:t/>
            </a:r>
            <a:br>
              <a:rPr lang="el-GR" sz="3200" dirty="0"/>
            </a:br>
            <a:r>
              <a:rPr lang="el-GR" sz="3200" dirty="0" smtClean="0"/>
              <a:t/>
            </a:r>
            <a:br>
              <a:rPr lang="el-GR" sz="3200" dirty="0" smtClean="0"/>
            </a:br>
            <a:r>
              <a:rPr lang="el-GR" sz="3600" b="1" dirty="0" smtClean="0"/>
              <a:t>Κεφ. 7.1.</a:t>
            </a:r>
            <a:br>
              <a:rPr lang="el-GR" sz="3600" b="1" dirty="0" smtClean="0"/>
            </a:br>
            <a:r>
              <a:rPr lang="el-GR" sz="3600" b="1" dirty="0" smtClean="0"/>
              <a:t>Ο   Δ ι α φ ω τ ι σ μ ό ς</a:t>
            </a:r>
            <a:r>
              <a:rPr lang="el-GR" sz="3200" b="1" dirty="0" smtClean="0"/>
              <a:t/>
            </a:r>
            <a:br>
              <a:rPr lang="el-GR" sz="3200" b="1" dirty="0" smtClean="0"/>
            </a:br>
            <a:endParaRPr lang="el-GR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flipV="1">
            <a:off x="395536" y="4581128"/>
            <a:ext cx="8352928" cy="576064"/>
          </a:xfrm>
        </p:spPr>
        <p:txBody>
          <a:bodyPr>
            <a:normAutofit lnSpcReduction="10000"/>
          </a:bodyPr>
          <a:lstStyle/>
          <a:p>
            <a:endParaRPr lang="el-GR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Διαφωτισμός: </a:t>
            </a:r>
            <a:r>
              <a:rPr lang="el-GR" b="1" dirty="0" smtClean="0"/>
              <a:t>Εκπαίδευση και κοινωνικές μεταρρυθμίσεις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040560"/>
          </a:xfrm>
        </p:spPr>
        <p:txBody>
          <a:bodyPr>
            <a:normAutofit lnSpcReduction="10000"/>
          </a:bodyPr>
          <a:lstStyle/>
          <a:p>
            <a:r>
              <a:rPr lang="el-GR" u="sng" dirty="0" smtClean="0"/>
              <a:t>Ρουσσό</a:t>
            </a:r>
            <a:r>
              <a:rPr lang="el-GR" dirty="0" smtClean="0"/>
              <a:t>: απόλυτος σεβασμός στην προσωπικότητα του μαθητή, παιδαγωγική μέθοδος που στηρίζεται στη </a:t>
            </a:r>
            <a:r>
              <a:rPr lang="el-GR" smtClean="0"/>
              <a:t>φυσική </a:t>
            </a:r>
            <a:r>
              <a:rPr lang="el-GR" smtClean="0"/>
              <a:t>διδασκαλία (ο δάσκαλος πρέπει να οδηγεί το μαθητή στην ανακάλυψη της γνώσης)</a:t>
            </a:r>
            <a:endParaRPr lang="el-GR" dirty="0" smtClean="0"/>
          </a:p>
          <a:p>
            <a:r>
              <a:rPr lang="el-GR" u="sng" dirty="0" smtClean="0"/>
              <a:t>Μπεκαρία</a:t>
            </a:r>
            <a:r>
              <a:rPr lang="el-GR" dirty="0" smtClean="0"/>
              <a:t>: εξανθρωπισμός ποινικής δικαιοσύνης (σκοπός της ποινής δεν είναι η εκδίκηση αλλά ο σωφρονισμός του δράστη και ο παραδειγματισμός των υπολοίπων)</a:t>
            </a:r>
          </a:p>
          <a:p>
            <a:r>
              <a:rPr lang="el-GR" dirty="0" smtClean="0"/>
              <a:t>Άλλοι διαφωτιστές: κατάργηση της δουλείας</a:t>
            </a:r>
            <a:endParaRPr lang="el-G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200" dirty="0" smtClean="0"/>
              <a:t>Διαφωτισμός: </a:t>
            </a:r>
            <a:r>
              <a:rPr lang="el-GR" sz="3200" b="1" dirty="0" smtClean="0"/>
              <a:t>Οικονομία</a:t>
            </a:r>
            <a:endParaRPr lang="el-GR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 lnSpcReduction="10000"/>
          </a:bodyPr>
          <a:lstStyle/>
          <a:p>
            <a:r>
              <a:rPr lang="el-GR" b="1" i="1" dirty="0" smtClean="0"/>
              <a:t>Οικονομικός φιλελευθερισμός/φυσιοκρατία</a:t>
            </a:r>
            <a:r>
              <a:rPr lang="el-GR" dirty="0" smtClean="0"/>
              <a:t>: αποδέσμευση της οικονομικής ζωής από το μ</a:t>
            </a:r>
            <a:r>
              <a:rPr lang="el-GR" i="1" dirty="0" smtClean="0"/>
              <a:t>ερκαντιλισμό</a:t>
            </a:r>
            <a:r>
              <a:rPr lang="el-GR" dirty="0" smtClean="0"/>
              <a:t>, δηλαδή τον κρατικό παρεμβατισμό και εφαρμογή των νόμων της φύσης στην οικονομία («</a:t>
            </a:r>
            <a:r>
              <a:rPr lang="en-US" dirty="0" smtClean="0"/>
              <a:t>laissez faire, laissez passer</a:t>
            </a:r>
            <a:r>
              <a:rPr lang="el-GR" dirty="0" smtClean="0"/>
              <a:t>» = αφήστε τους ανθρώπους να δρουν ελεύθεροι στην οικονομική ζωή, αφήστε τα αγαθά να διακινούνται ελεύθερα)</a:t>
            </a:r>
          </a:p>
          <a:p>
            <a:r>
              <a:rPr lang="el-GR" dirty="0" smtClean="0"/>
              <a:t>Σπουδαιότερος εκπρόσωπος ο Άνταμ Σμιθ (νόμος προσφοράς και ζήτησης)</a:t>
            </a:r>
            <a:endParaRPr lang="el-G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200" u="sng" dirty="0" smtClean="0"/>
              <a:t>Διάδοση ιδεών του διαφωτισμού</a:t>
            </a:r>
            <a:endParaRPr lang="el-GR" sz="32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268760"/>
            <a:ext cx="8712968" cy="485740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l-GR" dirty="0" smtClean="0"/>
              <a:t>Σύνταξη </a:t>
            </a:r>
            <a:r>
              <a:rPr lang="el-GR" i="1" dirty="0" smtClean="0"/>
              <a:t>Γαλλικής εγκυκλοπαίδειας: </a:t>
            </a:r>
            <a:r>
              <a:rPr lang="el-GR" dirty="0" smtClean="0"/>
              <a:t>Ένα συλλογικό έργο 33 τόμων στο οποίο συνοψίστηκαν οι ιδέες του Διαφωτισμού.</a:t>
            </a:r>
          </a:p>
          <a:p>
            <a:pPr>
              <a:lnSpc>
                <a:spcPct val="80000"/>
              </a:lnSpc>
            </a:pPr>
            <a:r>
              <a:rPr lang="el-GR" dirty="0" smtClean="0"/>
              <a:t>Πρωτεργάτες της Εγκυκλοπαίδειας οι διαφωτιστές </a:t>
            </a:r>
            <a:r>
              <a:rPr lang="el-GR" b="1" dirty="0" smtClean="0"/>
              <a:t>Ν τ ι ν τ ε ρ ό</a:t>
            </a:r>
            <a:r>
              <a:rPr lang="el-GR" dirty="0" smtClean="0"/>
              <a:t> και </a:t>
            </a:r>
            <a:r>
              <a:rPr lang="el-GR" b="1" dirty="0" smtClean="0"/>
              <a:t>Ν τ'  Α λ α μ π έ ρ</a:t>
            </a:r>
          </a:p>
          <a:p>
            <a:pPr>
              <a:lnSpc>
                <a:spcPct val="80000"/>
              </a:lnSpc>
            </a:pPr>
            <a:r>
              <a:rPr lang="el-GR" dirty="0" smtClean="0"/>
              <a:t>Σύνταξη λεξικών</a:t>
            </a:r>
          </a:p>
          <a:p>
            <a:pPr>
              <a:lnSpc>
                <a:spcPct val="80000"/>
              </a:lnSpc>
            </a:pPr>
            <a:r>
              <a:rPr lang="el-GR" dirty="0" smtClean="0"/>
              <a:t>Εφημερίδες</a:t>
            </a:r>
          </a:p>
          <a:p>
            <a:pPr>
              <a:lnSpc>
                <a:spcPct val="80000"/>
              </a:lnSpc>
            </a:pPr>
            <a:r>
              <a:rPr lang="el-GR" dirty="0" smtClean="0"/>
              <a:t>βιβλία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 fontScale="90000"/>
          </a:bodyPr>
          <a:lstStyle/>
          <a:p>
            <a:r>
              <a:rPr lang="el-GR" sz="3200" u="sng" dirty="0" smtClean="0"/>
              <a:t>Διάδοση ιδεών του διαφωτισμού στην τουρκοκρατούμενη Ελλάδα</a:t>
            </a:r>
            <a:endParaRPr lang="el-GR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1520" y="1124744"/>
            <a:ext cx="4244280" cy="5001419"/>
          </a:xfrm>
        </p:spPr>
        <p:txBody>
          <a:bodyPr>
            <a:normAutofit/>
          </a:bodyPr>
          <a:lstStyle/>
          <a:p>
            <a:r>
              <a:rPr lang="el-GR" dirty="0" smtClean="0"/>
              <a:t>Νεοελληνικός διαφωτισμός  (1750-1821)</a:t>
            </a:r>
            <a:r>
              <a:rPr lang="el-GR" dirty="0" smtClean="0">
                <a:solidFill>
                  <a:srgbClr val="000000"/>
                </a:solidFill>
                <a:cs typeface="Times New Roman" pitchFamily="18" charset="0"/>
              </a:rPr>
              <a:t> Σκοπός του κινήματος ήταν </a:t>
            </a:r>
            <a:r>
              <a:rPr lang="el-GR" i="1" u="sng" dirty="0" smtClean="0">
                <a:solidFill>
                  <a:srgbClr val="FF0000"/>
                </a:solidFill>
                <a:cs typeface="Times New Roman" pitchFamily="18" charset="0"/>
              </a:rPr>
              <a:t>η ιδεολογική προετοιμασία του αγώνα για την ελευθερία</a:t>
            </a:r>
          </a:p>
          <a:p>
            <a:r>
              <a:rPr lang="el-GR" dirty="0" smtClean="0">
                <a:cs typeface="Times New Roman" pitchFamily="18" charset="0"/>
              </a:rPr>
              <a:t>Σπουδαιότεροι εκπρόσωποι ο Ρήγας Βελεστινλής και ο Αδαμάντιος Κοραής</a:t>
            </a:r>
            <a:endParaRPr lang="el-GR" dirty="0"/>
          </a:p>
        </p:txBody>
      </p:sp>
      <p:pic>
        <p:nvPicPr>
          <p:cNvPr id="5" name="Picture 9" descr="Ρήγας 3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690992" y="1556792"/>
            <a:ext cx="2453007" cy="2607196"/>
          </a:xfrm>
        </p:spPr>
      </p:pic>
      <p:pic>
        <p:nvPicPr>
          <p:cNvPr id="6" name="Picture 7" descr="Κοραής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3995936" y="3284984"/>
            <a:ext cx="2348707" cy="3429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Autofit/>
          </a:bodyPr>
          <a:lstStyle/>
          <a:p>
            <a:r>
              <a:rPr lang="el-GR" sz="3200" dirty="0" smtClean="0"/>
              <a:t>Επιδράσεις του διαφωτισμού</a:t>
            </a:r>
            <a:endParaRPr lang="el-GR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616624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l-GR" u="sng" dirty="0" smtClean="0"/>
              <a:t>Α. ΠΟΛΙΤΙΚΕΣ</a:t>
            </a:r>
            <a:r>
              <a:rPr lang="el-GR" dirty="0" smtClean="0"/>
              <a:t>	</a:t>
            </a:r>
          </a:p>
          <a:p>
            <a:pPr>
              <a:lnSpc>
                <a:spcPct val="80000"/>
              </a:lnSpc>
            </a:pPr>
            <a:r>
              <a:rPr lang="el-GR" dirty="0" smtClean="0"/>
              <a:t>Ο Διαφωτισμός υπήρξε κίνημα βαθύτατα πολιτικό. Μέσα απ' αυτόν η ανερχόμενη κοινωνικά αστική τάξη διαμόρφωσε τα πολιτικά της επιχειρήματα για να διεκδικήσει τη συμμετοχή της στη λήψη των πολιτικών αποφάσεων, πράγμα που την οδήγησε σε επαναστάσεις → </a:t>
            </a:r>
            <a:r>
              <a:rPr lang="el-GR" dirty="0" smtClean="0"/>
              <a:t> Αμερικανική Επανάσταση (1776), Γαλλική </a:t>
            </a:r>
            <a:r>
              <a:rPr lang="el-GR" dirty="0" smtClean="0"/>
              <a:t>επανάσταση (1789)</a:t>
            </a:r>
          </a:p>
          <a:p>
            <a:pPr>
              <a:lnSpc>
                <a:spcPct val="80000"/>
              </a:lnSpc>
            </a:pPr>
            <a:r>
              <a:rPr lang="el-GR" dirty="0" smtClean="0"/>
              <a:t>Επίδραση των ιδεών του Λοκ στην Αμερικανική Διακήρυξη της Ανεξαρτησίας, του Μοντεσκιέ  στα άρθρα του Αμερικανικού Συντάγματος, του Ρουσό στη Γαλλική </a:t>
            </a:r>
            <a:r>
              <a:rPr lang="el-GR" dirty="0" smtClean="0"/>
              <a:t>Επανάσταση</a:t>
            </a:r>
          </a:p>
          <a:p>
            <a:pPr>
              <a:lnSpc>
                <a:spcPct val="80000"/>
              </a:lnSpc>
            </a:pPr>
            <a:r>
              <a:rPr lang="el-GR" dirty="0" smtClean="0"/>
              <a:t>Ορισμένοι μονάρχες εφάρμοσαν κάποιες ιδέες των διαφωτιστών (π.χ. περιορισμό προνομίων των ανώτερων τάξεων, μέτρα κοινωνικής πρόνοιας) με αποτέλεσμα να δημιουργηθεί μια παραλλαγή της απόλυτης μοναρχίας, η </a:t>
            </a:r>
            <a:r>
              <a:rPr lang="el-GR" b="1" i="1" dirty="0" smtClean="0"/>
              <a:t>φωτισμένη δεσποτεία</a:t>
            </a:r>
            <a:r>
              <a:rPr lang="el-GR" dirty="0" smtClean="0"/>
              <a:t>.</a:t>
            </a:r>
            <a:endParaRPr lang="el-GR" dirty="0" smtClean="0"/>
          </a:p>
          <a:p>
            <a:pPr>
              <a:lnSpc>
                <a:spcPct val="80000"/>
              </a:lnSpc>
              <a:buNone/>
            </a:pPr>
            <a:endParaRPr lang="el-GR" dirty="0" smtClean="0"/>
          </a:p>
          <a:p>
            <a:pPr>
              <a:lnSpc>
                <a:spcPct val="80000"/>
              </a:lnSpc>
              <a:buNone/>
            </a:pPr>
            <a:endParaRPr lang="el-GR" dirty="0" smtClean="0"/>
          </a:p>
          <a:p>
            <a:endParaRPr lang="el-GR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/>
          </a:bodyPr>
          <a:lstStyle/>
          <a:p>
            <a:r>
              <a:rPr lang="el-GR" sz="3200" dirty="0" smtClean="0"/>
              <a:t>Επιδράσεις του διαφωτισμού</a:t>
            </a:r>
            <a:endParaRPr lang="el-GR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052736"/>
            <a:ext cx="8291264" cy="5616624"/>
          </a:xfrm>
        </p:spPr>
        <p:txBody>
          <a:bodyPr/>
          <a:lstStyle/>
          <a:p>
            <a:pPr>
              <a:lnSpc>
                <a:spcPct val="80000"/>
              </a:lnSpc>
              <a:buNone/>
            </a:pPr>
            <a:r>
              <a:rPr lang="el-GR" u="sng" dirty="0" smtClean="0"/>
              <a:t>Β. ΚΟΙΝΩΝΙΚΕΣ</a:t>
            </a:r>
          </a:p>
          <a:p>
            <a:pPr>
              <a:lnSpc>
                <a:spcPct val="80000"/>
              </a:lnSpc>
            </a:pPr>
            <a:r>
              <a:rPr lang="el-GR" dirty="0" smtClean="0"/>
              <a:t>Υποχώρηση θρησκευτικού φανατισμού</a:t>
            </a:r>
          </a:p>
          <a:p>
            <a:pPr>
              <a:lnSpc>
                <a:spcPct val="80000"/>
              </a:lnSpc>
            </a:pPr>
            <a:r>
              <a:rPr lang="el-GR" dirty="0" smtClean="0"/>
              <a:t>Βελτίωση ποινικής νομοθεσίας</a:t>
            </a:r>
          </a:p>
          <a:p>
            <a:pPr>
              <a:lnSpc>
                <a:spcPct val="80000"/>
              </a:lnSpc>
            </a:pPr>
            <a:r>
              <a:rPr lang="el-GR" dirty="0" smtClean="0"/>
              <a:t>Διεύρυνση εκπαίδευσης</a:t>
            </a:r>
          </a:p>
          <a:p>
            <a:pPr>
              <a:lnSpc>
                <a:spcPct val="80000"/>
              </a:lnSpc>
            </a:pPr>
            <a:r>
              <a:rPr lang="el-GR" dirty="0" smtClean="0"/>
              <a:t>Ενίσχυση του αιτήματος για κατάργηση της δουλείας που πραγματοποιήθηκε από τη Γαλλική επανάσταση</a:t>
            </a:r>
          </a:p>
          <a:p>
            <a:pPr>
              <a:lnSpc>
                <a:spcPct val="80000"/>
              </a:lnSpc>
              <a:buNone/>
            </a:pPr>
            <a:endParaRPr lang="el-GR" u="sng" dirty="0" smtClean="0"/>
          </a:p>
          <a:p>
            <a:pPr>
              <a:lnSpc>
                <a:spcPct val="80000"/>
              </a:lnSpc>
              <a:buNone/>
            </a:pPr>
            <a:r>
              <a:rPr lang="el-GR" u="sng" dirty="0" smtClean="0"/>
              <a:t>Γ. ΟΙΚΟΝΟΜΙΚΕΣ</a:t>
            </a:r>
          </a:p>
          <a:p>
            <a:pPr>
              <a:lnSpc>
                <a:spcPct val="80000"/>
              </a:lnSpc>
              <a:buNone/>
            </a:pPr>
            <a:r>
              <a:rPr lang="el-GR" dirty="0" smtClean="0"/>
              <a:t>Διαμόρφωση κεφαλαιοκρατικού ή καπιταλιστικού συστήματος</a:t>
            </a:r>
          </a:p>
          <a:p>
            <a:pPr>
              <a:lnSpc>
                <a:spcPct val="80000"/>
              </a:lnSpc>
              <a:buNone/>
            </a:pPr>
            <a:endParaRPr lang="el-G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200" b="1" u="sng" dirty="0" smtClean="0"/>
              <a:t>Οικονομικές και πολιτικές συνθήκες διαμόρφωσης του Διαφωτισμού</a:t>
            </a:r>
            <a:endParaRPr lang="el-GR" sz="32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 smtClean="0"/>
              <a:t>Οικονομική ανάπτυξη στις χώρες της δυτικής Ευρώπης</a:t>
            </a:r>
          </a:p>
          <a:p>
            <a:pPr>
              <a:buNone/>
            </a:pPr>
            <a:r>
              <a:rPr lang="el-GR" u="sng" dirty="0" smtClean="0"/>
              <a:t>Αγγλία</a:t>
            </a:r>
            <a:r>
              <a:rPr lang="el-GR" dirty="0" smtClean="0"/>
              <a:t>:  </a:t>
            </a:r>
          </a:p>
          <a:p>
            <a:r>
              <a:rPr lang="el-GR" dirty="0" smtClean="0"/>
              <a:t>η μεγαλύτερη εμπορική και ναυτική δύναμη του κόσμου</a:t>
            </a:r>
          </a:p>
          <a:p>
            <a:r>
              <a:rPr lang="el-GR" dirty="0" smtClean="0"/>
              <a:t>Επικράτηση αστικής τάξης→ συνταγματική μοναρχία, κοινοβουλευτισμός</a:t>
            </a:r>
          </a:p>
          <a:p>
            <a:r>
              <a:rPr lang="el-GR" dirty="0" smtClean="0"/>
              <a:t>Πόλος έλξης όσων επιθυμούν συνθήκες φιλελευθερισμού</a:t>
            </a:r>
          </a:p>
          <a:p>
            <a:pPr>
              <a:buNone/>
            </a:pPr>
            <a:endParaRPr lang="el-G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Το πλαίσιο διαμόρφωσής του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l-GR" u="sng" dirty="0" smtClean="0"/>
              <a:t>Γαλλία</a:t>
            </a:r>
            <a:r>
              <a:rPr lang="el-GR" dirty="0" smtClean="0"/>
              <a:t>: </a:t>
            </a:r>
          </a:p>
          <a:p>
            <a:r>
              <a:rPr lang="el-GR" dirty="0" smtClean="0"/>
              <a:t>Κρίση</a:t>
            </a:r>
          </a:p>
          <a:p>
            <a:r>
              <a:rPr lang="el-GR" dirty="0" smtClean="0"/>
              <a:t>Απόλυτη μοναρχία</a:t>
            </a:r>
          </a:p>
          <a:p>
            <a:r>
              <a:rPr lang="el-GR" dirty="0" smtClean="0"/>
              <a:t>Η αστική τάξη θα προσπαθήσει να την ανατρέψει</a:t>
            </a:r>
            <a:endParaRPr lang="el-G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ΔΙΑΦΩΤΙΣΜΟΣ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/>
          <a:lstStyle/>
          <a:p>
            <a:r>
              <a:rPr lang="el-GR" u="sng" dirty="0" smtClean="0"/>
              <a:t>Ορισμός</a:t>
            </a:r>
            <a:r>
              <a:rPr lang="el-GR" dirty="0" smtClean="0"/>
              <a:t>: ευρωπαϊκό ιδεολογικό-πνευματικό και πολιτικό κίνημα του 18</a:t>
            </a:r>
            <a:r>
              <a:rPr lang="el-GR" baseline="30000" dirty="0" smtClean="0"/>
              <a:t>ου</a:t>
            </a:r>
            <a:r>
              <a:rPr lang="el-GR" dirty="0" smtClean="0"/>
              <a:t> αιώνα (1688-1789) με βασικά χαρακτηριστικά τον </a:t>
            </a:r>
            <a:r>
              <a:rPr lang="el-GR" i="1" dirty="0" smtClean="0"/>
              <a:t>ορθολογισμό</a:t>
            </a:r>
            <a:r>
              <a:rPr lang="el-GR" dirty="0" smtClean="0"/>
              <a:t> και τον </a:t>
            </a:r>
            <a:r>
              <a:rPr lang="el-GR" i="1" dirty="0" smtClean="0"/>
              <a:t>φιλελευθερισμό</a:t>
            </a:r>
            <a:r>
              <a:rPr lang="el-GR" dirty="0" smtClean="0"/>
              <a:t> και σημαντικές πολιτικές, οικονομικές και κοινωνικές επιδράσεις </a:t>
            </a:r>
          </a:p>
          <a:p>
            <a:r>
              <a:rPr lang="el-GR" u="sng" dirty="0" smtClean="0"/>
              <a:t>Από πού ξεκίνησε</a:t>
            </a:r>
            <a:r>
              <a:rPr lang="el-GR" dirty="0" smtClean="0"/>
              <a:t>:  Από την Αγγλία λόγω των ευνοϊκών πολιτικών συνθηκών</a:t>
            </a:r>
            <a:endParaRPr lang="el-GR" u="sng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Βασικές αρχές 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911741"/>
          </a:xfrm>
        </p:spPr>
        <p:txBody>
          <a:bodyPr>
            <a:normAutofit/>
          </a:bodyPr>
          <a:lstStyle/>
          <a:p>
            <a:r>
              <a:rPr lang="el-GR" dirty="0"/>
              <a:t> </a:t>
            </a:r>
            <a:r>
              <a:rPr lang="el-GR" b="1" dirty="0" smtClean="0"/>
              <a:t>Ορθολογισμός</a:t>
            </a:r>
            <a:r>
              <a:rPr lang="el-GR" dirty="0" smtClean="0"/>
              <a:t>: αποδοχή της λογικής ως του μόνου ασφαλούς τρόπου ερμηνείας του κόσμου → πρόοδος επιστημών</a:t>
            </a:r>
          </a:p>
          <a:p>
            <a:r>
              <a:rPr lang="el-GR" dirty="0" smtClean="0"/>
              <a:t>απόρριψη </a:t>
            </a:r>
            <a:r>
              <a:rPr lang="el-GR" dirty="0"/>
              <a:t>κάθε αυθεντίας </a:t>
            </a:r>
            <a:endParaRPr lang="el-GR" dirty="0" smtClean="0"/>
          </a:p>
          <a:p>
            <a:r>
              <a:rPr lang="el-GR" dirty="0" smtClean="0"/>
              <a:t>Ανάπτυξη κριτικής σκέψης και επιστήμης</a:t>
            </a:r>
          </a:p>
          <a:p>
            <a:r>
              <a:rPr lang="el-GR" dirty="0" smtClean="0"/>
              <a:t>Πεποίθηση </a:t>
            </a:r>
            <a:r>
              <a:rPr lang="el-GR" dirty="0"/>
              <a:t>ότι ο άνθρωπος μπορεί να προοδεύει </a:t>
            </a:r>
            <a:r>
              <a:rPr lang="el-GR" dirty="0" smtClean="0"/>
              <a:t>διαρκώς</a:t>
            </a:r>
          </a:p>
          <a:p>
            <a:r>
              <a:rPr lang="el-GR" b="1" dirty="0" smtClean="0"/>
              <a:t>Φιλελευθερισμός</a:t>
            </a:r>
            <a:r>
              <a:rPr lang="el-GR" dirty="0" smtClean="0"/>
              <a:t>: φυσικά δικαιώματα του ανθρώπου, πολιτική ελευθερία </a:t>
            </a:r>
            <a:endParaRPr lang="el-G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200" dirty="0" smtClean="0"/>
              <a:t>Διαφωτισμός: </a:t>
            </a:r>
            <a:r>
              <a:rPr lang="el-GR" sz="3200" b="1" dirty="0" smtClean="0"/>
              <a:t>Θρησκεία</a:t>
            </a:r>
            <a:endParaRPr lang="el-GR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9552" y="1124744"/>
            <a:ext cx="3956248" cy="5328592"/>
          </a:xfrm>
        </p:spPr>
        <p:txBody>
          <a:bodyPr>
            <a:normAutofit fontScale="92500"/>
          </a:bodyPr>
          <a:lstStyle/>
          <a:p>
            <a:r>
              <a:rPr lang="el-GR" b="1" dirty="0" smtClean="0"/>
              <a:t>Β ο λ τ α ί ρ ο ς</a:t>
            </a:r>
            <a:r>
              <a:rPr lang="el-GR" dirty="0" smtClean="0"/>
              <a:t>: κατά του θρησκευτικού φανατισμού, υπέρ της </a:t>
            </a:r>
            <a:r>
              <a:rPr lang="el-GR" i="1" dirty="0" smtClean="0"/>
              <a:t>ανεξιθρησκίας</a:t>
            </a:r>
            <a:r>
              <a:rPr lang="el-GR" dirty="0" smtClean="0"/>
              <a:t> και της πνευματικής ανεκτικότητας</a:t>
            </a:r>
          </a:p>
          <a:p>
            <a:pPr>
              <a:buNone/>
            </a:pPr>
            <a:r>
              <a:rPr lang="el-GR" dirty="0" smtClean="0"/>
              <a:t>   «Δε συμφωνώ ούτε με μια λέξη από όσα λες, αλλά θα υπερασπίζω –και με το τίμημα της ζωής μου ακόμη- το δικαίωμά σου ελεύθερα να λες όσα πρεσβεύεις»</a:t>
            </a:r>
          </a:p>
          <a:p>
            <a:pPr>
              <a:buNone/>
            </a:pPr>
            <a:endParaRPr lang="el-GR" dirty="0"/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8024" y="3861048"/>
            <a:ext cx="4087972" cy="2770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4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64088" y="1340768"/>
            <a:ext cx="2019048" cy="22577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274638"/>
            <a:ext cx="7643192" cy="778098"/>
          </a:xfrm>
        </p:spPr>
        <p:txBody>
          <a:bodyPr>
            <a:normAutofit/>
          </a:bodyPr>
          <a:lstStyle/>
          <a:p>
            <a:r>
              <a:rPr lang="el-GR" sz="3200" dirty="0" smtClean="0"/>
              <a:t>Διαφωτισμός: </a:t>
            </a:r>
            <a:r>
              <a:rPr lang="el-GR" sz="3200" b="1" dirty="0" smtClean="0"/>
              <a:t>πολιτική</a:t>
            </a:r>
            <a:endParaRPr lang="el-GR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9512" y="1196752"/>
            <a:ext cx="4176464" cy="5472608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el-GR" dirty="0" smtClean="0"/>
              <a:t>Πρόδρομος του διαφωτισμού ο  Άγγλος </a:t>
            </a:r>
          </a:p>
          <a:p>
            <a:pPr algn="ctr">
              <a:buNone/>
            </a:pPr>
            <a:r>
              <a:rPr lang="el-GR" b="1" dirty="0" smtClean="0"/>
              <a:t>Τ ζ ο ν   Λ ο κ </a:t>
            </a:r>
          </a:p>
          <a:p>
            <a:pPr algn="ctr">
              <a:buNone/>
            </a:pPr>
            <a:r>
              <a:rPr lang="el-GR" dirty="0" smtClean="0"/>
              <a:t>(1632-1704)</a:t>
            </a:r>
          </a:p>
          <a:p>
            <a:pPr>
              <a:buNone/>
            </a:pPr>
            <a:endParaRPr lang="el-GR" dirty="0" smtClean="0"/>
          </a:p>
          <a:p>
            <a:pPr>
              <a:buNone/>
            </a:pPr>
            <a:endParaRPr lang="el-G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39952" y="1124744"/>
            <a:ext cx="4546848" cy="5472608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l-GR" u="sng" dirty="0" smtClean="0"/>
              <a:t>Αρχή κοινωνικού συμβολαίου</a:t>
            </a:r>
            <a:r>
              <a:rPr lang="el-GR" dirty="0" smtClean="0"/>
              <a:t>: οι άνθρωποι έχουν απαραβίαστα φυσικά δικαιώματα (ζωής, ελευθερίας, περιουσίας). Όταν συγκρότησαν κοινωνίες και όρισαν κυβερνήσεις, τους έδωσαν εξουσία για να προστατεύουν αυτά τα δικαιώματα. Έγινε δηλαδή μεταξύ μια συμφωνία, ένα </a:t>
            </a:r>
            <a:r>
              <a:rPr lang="el-GR" i="1" dirty="0" smtClean="0"/>
              <a:t>κοινωνικό συμβόλαιο</a:t>
            </a:r>
            <a:r>
              <a:rPr lang="el-GR" dirty="0" smtClean="0"/>
              <a:t>. Αν οι κυβερνώντες το παραβιάσουν, ο λαός έχει το δικαίωμα  της αντίστασης και επανάστασης.</a:t>
            </a:r>
            <a:endParaRPr lang="el-GR" dirty="0"/>
          </a:p>
        </p:txBody>
      </p:sp>
      <p:pic>
        <p:nvPicPr>
          <p:cNvPr id="5" name="Picture 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2708920"/>
            <a:ext cx="2677911" cy="3450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200" dirty="0" smtClean="0"/>
              <a:t>Διαφωτισμός: </a:t>
            </a:r>
            <a:r>
              <a:rPr lang="el-GR" sz="3200" b="1" dirty="0" smtClean="0"/>
              <a:t>πολιτική</a:t>
            </a:r>
            <a:endParaRPr lang="el-GR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752"/>
            <a:ext cx="4038600" cy="4929411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el-GR" b="1" dirty="0" smtClean="0"/>
              <a:t>Μ ο ν τ ε σ κ ι έ</a:t>
            </a:r>
          </a:p>
          <a:p>
            <a:pPr>
              <a:buNone/>
            </a:pPr>
            <a:endParaRPr lang="el-G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55976" y="1268760"/>
            <a:ext cx="4330824" cy="5256584"/>
          </a:xfrm>
        </p:spPr>
        <p:txBody>
          <a:bodyPr>
            <a:normAutofit fontScale="92500" lnSpcReduction="20000"/>
          </a:bodyPr>
          <a:lstStyle/>
          <a:p>
            <a:r>
              <a:rPr lang="el-GR" dirty="0" smtClean="0"/>
              <a:t>Αναγκαία η διάκριση των εξουσιών</a:t>
            </a:r>
          </a:p>
          <a:p>
            <a:r>
              <a:rPr lang="el-GR" dirty="0" smtClean="0"/>
              <a:t>Επίδρασή της: συστατικό στοιχείο σημαντικών πολιτειακών κειμένων της εποχής (</a:t>
            </a:r>
            <a:r>
              <a:rPr lang="el-GR" i="1" dirty="0" smtClean="0"/>
              <a:t>Διακήρυξη των δικαιωμάτων του ανθρώπου και του πολίτη </a:t>
            </a:r>
            <a:r>
              <a:rPr lang="el-GR" dirty="0" smtClean="0"/>
              <a:t>κατά τη Γαλλική Επανάσταση)</a:t>
            </a:r>
          </a:p>
          <a:p>
            <a:r>
              <a:rPr lang="el-GR" dirty="0" smtClean="0"/>
              <a:t>Γιατί είναι αναγκαία η διάκρισή τους; </a:t>
            </a:r>
          </a:p>
          <a:p>
            <a:r>
              <a:rPr lang="el-GR" dirty="0" smtClean="0"/>
              <a:t>Ισχύει αυτή η διάκριση στο δικό μας πολίτευμα;</a:t>
            </a:r>
          </a:p>
          <a:p>
            <a:pPr>
              <a:buNone/>
            </a:pPr>
            <a:endParaRPr lang="el-GR" dirty="0"/>
          </a:p>
        </p:txBody>
      </p:sp>
      <p:pic>
        <p:nvPicPr>
          <p:cNvPr id="6" name="Picture 6" descr="image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1700808"/>
            <a:ext cx="2659294" cy="440084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el-GR" dirty="0" smtClean="0"/>
              <a:t>Διαφωτισμός: </a:t>
            </a:r>
            <a:r>
              <a:rPr lang="el-GR" b="1" dirty="0" smtClean="0"/>
              <a:t>πολιτική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algn="ctr">
              <a:buNone/>
            </a:pPr>
            <a:r>
              <a:rPr lang="el-GR" b="1" dirty="0" smtClean="0"/>
              <a:t>Ρ ο υ σ σ ό</a:t>
            </a:r>
          </a:p>
          <a:p>
            <a:pPr algn="ctr">
              <a:buNone/>
            </a:pPr>
            <a:endParaRPr lang="el-G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51920" y="1268760"/>
            <a:ext cx="4834880" cy="5400600"/>
          </a:xfrm>
        </p:spPr>
        <p:txBody>
          <a:bodyPr/>
          <a:lstStyle/>
          <a:p>
            <a:r>
              <a:rPr lang="el-GR" dirty="0" smtClean="0"/>
              <a:t>«Κοινωνικό συμβόλαιο»: υποστήριξη της ελευθερίας  του ατόμου, κυρίαρχη η γενική βούληση</a:t>
            </a:r>
          </a:p>
          <a:p>
            <a:r>
              <a:rPr lang="el-GR" dirty="0" smtClean="0"/>
              <a:t>Δημοκρατικό πολίτευμα που απαιτεί σεβασμό των νόμων</a:t>
            </a:r>
          </a:p>
          <a:p>
            <a:r>
              <a:rPr lang="el-GR" dirty="0" smtClean="0"/>
              <a:t>Ριζική αναμόρφωση της κοινωνίας για να υπάρχει ελευθερία και ισότητα → επιστροφή σε μια κοινωνία πιο κοντά στη φυσική κοινωνία</a:t>
            </a:r>
            <a:endParaRPr lang="el-GR" dirty="0"/>
          </a:p>
        </p:txBody>
      </p:sp>
      <p:pic>
        <p:nvPicPr>
          <p:cNvPr id="5" name="Picture 4" descr="image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2276872"/>
            <a:ext cx="3031375" cy="401235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</TotalTime>
  <Words>599</Words>
  <Application>Microsoft Office PowerPoint</Application>
  <PresentationFormat>On-screen Show (4:3)</PresentationFormat>
  <Paragraphs>71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ΙΣΤΟΡΙΑ ΤΟΥ ΜΕΣΑΙΩΝΙΚΟΥ ΚΑΙ ΤΟΥ ΝΕΟΤΕΡΟΥ ΚΟΣΜΟΥ   Κεφ. 7.1. Ο   Δ ι α φ ω τ ι σ μ ό ς </vt:lpstr>
      <vt:lpstr>Οικονομικές και πολιτικές συνθήκες διαμόρφωσης του Διαφωτισμού</vt:lpstr>
      <vt:lpstr>Το πλαίσιο διαμόρφωσής του</vt:lpstr>
      <vt:lpstr>ΔΙΑΦΩΤΙΣΜΟΣ</vt:lpstr>
      <vt:lpstr>Βασικές αρχές </vt:lpstr>
      <vt:lpstr>Διαφωτισμός: Θρησκεία</vt:lpstr>
      <vt:lpstr>Διαφωτισμός: πολιτική</vt:lpstr>
      <vt:lpstr>Διαφωτισμός: πολιτική</vt:lpstr>
      <vt:lpstr>Διαφωτισμός: πολιτική</vt:lpstr>
      <vt:lpstr>Διαφωτισμός: Εκπαίδευση και κοινωνικές μεταρρυθμίσεις</vt:lpstr>
      <vt:lpstr>Διαφωτισμός: Οικονομία</vt:lpstr>
      <vt:lpstr>Διάδοση ιδεών του διαφωτισμού</vt:lpstr>
      <vt:lpstr>Διάδοση ιδεών του διαφωτισμού στην τουρκοκρατούμενη Ελλάδα</vt:lpstr>
      <vt:lpstr>Επιδράσεις του διαφωτισμού</vt:lpstr>
      <vt:lpstr>Επιδράσεις του διαφωτισμού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ΙΣΤΟΡΙΑ ΤΟΥ ΜΕΣΑΙΩΝΙΚΟΥ ΚΑΙ ΤΟΥ ΝΕΟΤΕΡΟΥ ΚΟΣΜΟΥ   Κεφ. 7.1. Ο   Δ ι α φ ω τ ι σ μ ό ς </dc:title>
  <dc:creator>Μυρσίνη</dc:creator>
  <cp:lastModifiedBy>Μυρσίνη</cp:lastModifiedBy>
  <cp:revision>27</cp:revision>
  <dcterms:created xsi:type="dcterms:W3CDTF">2012-04-18T14:11:19Z</dcterms:created>
  <dcterms:modified xsi:type="dcterms:W3CDTF">2012-05-02T20:43:02Z</dcterms:modified>
</cp:coreProperties>
</file>