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5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9/24/2025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9/24/2025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9/24/2025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9/24/2025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9/24/2025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9/24/2025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pPr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z="4000" b="1" dirty="0" err="1">
                <a:solidFill>
                  <a:srgbClr val="003366"/>
                </a:solidFill>
              </a:rPr>
              <a:t>Αφηγηματολογία</a:t>
            </a:r>
            <a:r>
              <a:rPr sz="4000" b="1" dirty="0">
                <a:solidFill>
                  <a:srgbClr val="003366"/>
                </a:solidFill>
              </a:rPr>
              <a:t> </a:t>
            </a:r>
            <a:r>
              <a:rPr lang="el-GR" sz="4000" b="1" dirty="0" smtClean="0">
                <a:solidFill>
                  <a:srgbClr val="003366"/>
                </a:solidFill>
              </a:rPr>
              <a:t/>
            </a:r>
            <a:br>
              <a:rPr lang="el-GR" sz="4000" b="1" dirty="0" smtClean="0">
                <a:solidFill>
                  <a:srgbClr val="003366"/>
                </a:solidFill>
              </a:rPr>
            </a:br>
            <a:r>
              <a:rPr sz="4000" b="1" dirty="0" smtClean="0">
                <a:solidFill>
                  <a:srgbClr val="003366"/>
                </a:solidFill>
              </a:rPr>
              <a:t>Β</a:t>
            </a:r>
            <a:r>
              <a:rPr sz="4000" b="1" dirty="0">
                <a:solidFill>
                  <a:srgbClr val="003366"/>
                </a:solidFill>
              </a:rPr>
              <a:t>΄ </a:t>
            </a:r>
            <a:r>
              <a:rPr sz="4000" b="1" dirty="0" err="1">
                <a:solidFill>
                  <a:srgbClr val="003366"/>
                </a:solidFill>
              </a:rPr>
              <a:t>Λυκείου</a:t>
            </a:r>
            <a:endParaRPr sz="4000" b="1" dirty="0">
              <a:solidFill>
                <a:srgbClr val="003366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Αφηγηματικοί τρόποι · Είδη αφηγητή · Εστίαση · Παραδείγματα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000" b="1">
                <a:solidFill>
                  <a:srgbClr val="003366"/>
                </a:solidFill>
              </a:rPr>
              <a:t>Τι είναι αφηγηματολογία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r>
              <a:rPr dirty="0" err="1">
                <a:solidFill>
                  <a:srgbClr val="323232"/>
                </a:solidFill>
              </a:rPr>
              <a:t>Μελέτη</a:t>
            </a:r>
            <a:r>
              <a:rPr dirty="0">
                <a:solidFill>
                  <a:srgbClr val="323232"/>
                </a:solidFill>
              </a:rPr>
              <a:t> </a:t>
            </a:r>
            <a:r>
              <a:rPr dirty="0" err="1">
                <a:solidFill>
                  <a:srgbClr val="323232"/>
                </a:solidFill>
              </a:rPr>
              <a:t>του</a:t>
            </a:r>
            <a:r>
              <a:rPr dirty="0">
                <a:solidFill>
                  <a:srgbClr val="323232"/>
                </a:solidFill>
              </a:rPr>
              <a:t> </a:t>
            </a:r>
            <a:r>
              <a:rPr dirty="0" err="1">
                <a:solidFill>
                  <a:srgbClr val="323232"/>
                </a:solidFill>
              </a:rPr>
              <a:t>πώς</a:t>
            </a:r>
            <a:r>
              <a:rPr dirty="0">
                <a:solidFill>
                  <a:srgbClr val="323232"/>
                </a:solidFill>
              </a:rPr>
              <a:t> </a:t>
            </a:r>
            <a:r>
              <a:rPr dirty="0" err="1">
                <a:solidFill>
                  <a:srgbClr val="323232"/>
                </a:solidFill>
              </a:rPr>
              <a:t>λέγεται</a:t>
            </a:r>
            <a:r>
              <a:rPr dirty="0">
                <a:solidFill>
                  <a:srgbClr val="323232"/>
                </a:solidFill>
              </a:rPr>
              <a:t> η </a:t>
            </a:r>
            <a:r>
              <a:rPr dirty="0" err="1">
                <a:solidFill>
                  <a:srgbClr val="323232"/>
                </a:solidFill>
              </a:rPr>
              <a:t>ιστορία</a:t>
            </a:r>
            <a:r>
              <a:rPr dirty="0">
                <a:solidFill>
                  <a:srgbClr val="323232"/>
                </a:solidFill>
              </a:rPr>
              <a:t>.</a:t>
            </a:r>
          </a:p>
          <a:p>
            <a:r>
              <a:rPr dirty="0" err="1">
                <a:solidFill>
                  <a:srgbClr val="323232"/>
                </a:solidFill>
              </a:rPr>
              <a:t>Συγγραφέας</a:t>
            </a:r>
            <a:r>
              <a:rPr dirty="0">
                <a:solidFill>
                  <a:srgbClr val="323232"/>
                </a:solidFill>
              </a:rPr>
              <a:t> ≠ </a:t>
            </a:r>
            <a:r>
              <a:rPr dirty="0" err="1">
                <a:solidFill>
                  <a:srgbClr val="323232"/>
                </a:solidFill>
              </a:rPr>
              <a:t>Αφηγητής</a:t>
            </a:r>
            <a:r>
              <a:rPr dirty="0">
                <a:solidFill>
                  <a:srgbClr val="323232"/>
                </a:solidFill>
              </a:rPr>
              <a:t>:</a:t>
            </a:r>
          </a:p>
          <a:p>
            <a:r>
              <a:rPr dirty="0">
                <a:solidFill>
                  <a:srgbClr val="323232"/>
                </a:solidFill>
              </a:rPr>
              <a:t> - </a:t>
            </a:r>
            <a:r>
              <a:rPr dirty="0" err="1">
                <a:solidFill>
                  <a:srgbClr val="323232"/>
                </a:solidFill>
              </a:rPr>
              <a:t>Συγγραφέας</a:t>
            </a:r>
            <a:r>
              <a:rPr dirty="0">
                <a:solidFill>
                  <a:srgbClr val="323232"/>
                </a:solidFill>
              </a:rPr>
              <a:t>: </a:t>
            </a:r>
            <a:r>
              <a:rPr dirty="0" err="1">
                <a:solidFill>
                  <a:srgbClr val="323232"/>
                </a:solidFill>
              </a:rPr>
              <a:t>πραγματικός</a:t>
            </a:r>
            <a:r>
              <a:rPr dirty="0">
                <a:solidFill>
                  <a:srgbClr val="323232"/>
                </a:solidFill>
              </a:rPr>
              <a:t> </a:t>
            </a:r>
            <a:r>
              <a:rPr dirty="0" err="1">
                <a:solidFill>
                  <a:srgbClr val="323232"/>
                </a:solidFill>
              </a:rPr>
              <a:t>δημιουργός</a:t>
            </a:r>
            <a:r>
              <a:rPr dirty="0">
                <a:solidFill>
                  <a:srgbClr val="323232"/>
                </a:solidFill>
              </a:rPr>
              <a:t> </a:t>
            </a:r>
            <a:r>
              <a:rPr dirty="0" err="1">
                <a:solidFill>
                  <a:srgbClr val="323232"/>
                </a:solidFill>
              </a:rPr>
              <a:t>του</a:t>
            </a:r>
            <a:r>
              <a:rPr dirty="0">
                <a:solidFill>
                  <a:srgbClr val="323232"/>
                </a:solidFill>
              </a:rPr>
              <a:t> </a:t>
            </a:r>
            <a:r>
              <a:rPr dirty="0" err="1">
                <a:solidFill>
                  <a:srgbClr val="323232"/>
                </a:solidFill>
              </a:rPr>
              <a:t>έργου</a:t>
            </a:r>
            <a:r>
              <a:rPr dirty="0">
                <a:solidFill>
                  <a:srgbClr val="323232"/>
                </a:solidFill>
              </a:rPr>
              <a:t>.</a:t>
            </a:r>
          </a:p>
          <a:p>
            <a:r>
              <a:rPr dirty="0">
                <a:solidFill>
                  <a:srgbClr val="323232"/>
                </a:solidFill>
              </a:rPr>
              <a:t> - </a:t>
            </a:r>
            <a:r>
              <a:rPr dirty="0" err="1">
                <a:solidFill>
                  <a:srgbClr val="323232"/>
                </a:solidFill>
              </a:rPr>
              <a:t>Αφηγητής</a:t>
            </a:r>
            <a:r>
              <a:rPr dirty="0">
                <a:solidFill>
                  <a:srgbClr val="323232"/>
                </a:solidFill>
              </a:rPr>
              <a:t>: η </a:t>
            </a:r>
            <a:r>
              <a:rPr dirty="0" err="1">
                <a:solidFill>
                  <a:srgbClr val="323232"/>
                </a:solidFill>
              </a:rPr>
              <a:t>φωνή</a:t>
            </a:r>
            <a:r>
              <a:rPr dirty="0">
                <a:solidFill>
                  <a:srgbClr val="323232"/>
                </a:solidFill>
              </a:rPr>
              <a:t> </a:t>
            </a:r>
            <a:r>
              <a:rPr dirty="0" err="1">
                <a:solidFill>
                  <a:srgbClr val="323232"/>
                </a:solidFill>
              </a:rPr>
              <a:t>που</a:t>
            </a:r>
            <a:r>
              <a:rPr dirty="0">
                <a:solidFill>
                  <a:srgbClr val="323232"/>
                </a:solidFill>
              </a:rPr>
              <a:t> </a:t>
            </a:r>
            <a:r>
              <a:rPr dirty="0" err="1">
                <a:solidFill>
                  <a:srgbClr val="323232"/>
                </a:solidFill>
              </a:rPr>
              <a:t>διηγείται</a:t>
            </a:r>
            <a:r>
              <a:rPr dirty="0">
                <a:solidFill>
                  <a:srgbClr val="323232"/>
                </a:solidFill>
              </a:rPr>
              <a:t> </a:t>
            </a:r>
            <a:r>
              <a:rPr dirty="0" err="1">
                <a:solidFill>
                  <a:srgbClr val="323232"/>
                </a:solidFill>
              </a:rPr>
              <a:t>την</a:t>
            </a:r>
            <a:r>
              <a:rPr dirty="0">
                <a:solidFill>
                  <a:srgbClr val="323232"/>
                </a:solidFill>
              </a:rPr>
              <a:t> </a:t>
            </a:r>
            <a:r>
              <a:rPr dirty="0" err="1">
                <a:solidFill>
                  <a:srgbClr val="323232"/>
                </a:solidFill>
              </a:rPr>
              <a:t>ιστορία</a:t>
            </a:r>
            <a:r>
              <a:rPr dirty="0">
                <a:solidFill>
                  <a:srgbClr val="323232"/>
                </a:solidFill>
              </a:rPr>
              <a:t> </a:t>
            </a:r>
            <a:r>
              <a:rPr dirty="0" err="1">
                <a:solidFill>
                  <a:srgbClr val="323232"/>
                </a:solidFill>
              </a:rPr>
              <a:t>στο</a:t>
            </a:r>
            <a:r>
              <a:rPr dirty="0">
                <a:solidFill>
                  <a:srgbClr val="323232"/>
                </a:solidFill>
              </a:rPr>
              <a:t> </a:t>
            </a:r>
            <a:r>
              <a:rPr dirty="0" err="1" smtClean="0">
                <a:solidFill>
                  <a:srgbClr val="323232"/>
                </a:solidFill>
              </a:rPr>
              <a:t>έργο</a:t>
            </a:r>
            <a:r>
              <a:rPr dirty="0" smtClean="0">
                <a:solidFill>
                  <a:srgbClr val="323232"/>
                </a:solidFill>
              </a:rPr>
              <a:t>.</a:t>
            </a:r>
            <a:endParaRPr dirty="0">
              <a:solidFill>
                <a:srgbClr val="323232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0779"/>
          </a:xfrm>
        </p:spPr>
        <p:txBody>
          <a:bodyPr/>
          <a:lstStyle/>
          <a:p>
            <a:r>
              <a:rPr sz="3000" b="1" u="sng" dirty="0" err="1">
                <a:solidFill>
                  <a:srgbClr val="003366"/>
                </a:solidFill>
              </a:rPr>
              <a:t>Αφηγηματικοί</a:t>
            </a:r>
            <a:r>
              <a:rPr sz="3000" b="1" u="sng" dirty="0">
                <a:solidFill>
                  <a:srgbClr val="003366"/>
                </a:solidFill>
              </a:rPr>
              <a:t> </a:t>
            </a:r>
            <a:r>
              <a:rPr sz="3000" b="1" u="sng" dirty="0" err="1">
                <a:solidFill>
                  <a:srgbClr val="003366"/>
                </a:solidFill>
              </a:rPr>
              <a:t>τρόποι</a:t>
            </a:r>
            <a:r>
              <a:rPr sz="3000" b="1" u="sng" dirty="0">
                <a:solidFill>
                  <a:srgbClr val="003366"/>
                </a:solidFill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82198"/>
            <a:ext cx="8229600" cy="5927074"/>
          </a:xfrm>
        </p:spPr>
        <p:txBody>
          <a:bodyPr>
            <a:normAutofit lnSpcReduction="10000"/>
          </a:bodyPr>
          <a:lstStyle/>
          <a:p>
            <a:r>
              <a:rPr sz="2000" dirty="0" smtClean="0">
                <a:solidFill>
                  <a:srgbClr val="323232"/>
                </a:solidFill>
              </a:rPr>
              <a:t>📖 </a:t>
            </a:r>
            <a:r>
              <a:rPr sz="2000" b="1" dirty="0" err="1" smtClean="0">
                <a:solidFill>
                  <a:srgbClr val="323232"/>
                </a:solidFill>
              </a:rPr>
              <a:t>Διήγηση</a:t>
            </a:r>
            <a:r>
              <a:rPr lang="el-GR" sz="2000" b="1" dirty="0" smtClean="0">
                <a:solidFill>
                  <a:srgbClr val="323232"/>
                </a:solidFill>
              </a:rPr>
              <a:t>/Αφήγηση</a:t>
            </a:r>
            <a:r>
              <a:rPr lang="el-GR" sz="2000" dirty="0" smtClean="0">
                <a:solidFill>
                  <a:srgbClr val="323232"/>
                </a:solidFill>
              </a:rPr>
              <a:t>: </a:t>
            </a:r>
            <a:r>
              <a:rPr lang="el-GR" sz="2000" dirty="0" smtClean="0"/>
              <a:t>Ο αφηγητής αφηγείται τις πράξεις και τα γεγονότα.</a:t>
            </a:r>
          </a:p>
          <a:p>
            <a:pPr>
              <a:buNone/>
            </a:pPr>
            <a:r>
              <a:rPr lang="el-GR" sz="2000" dirty="0" smtClean="0"/>
              <a:t>Τα λόγια των ηρώων συνήθως σε πλάγιο λόγο.</a:t>
            </a:r>
          </a:p>
          <a:p>
            <a:endParaRPr sz="2000" dirty="0">
              <a:solidFill>
                <a:srgbClr val="323232"/>
              </a:solidFill>
            </a:endParaRPr>
          </a:p>
          <a:p>
            <a:r>
              <a:rPr sz="2000" dirty="0">
                <a:solidFill>
                  <a:srgbClr val="323232"/>
                </a:solidFill>
              </a:rPr>
              <a:t>🏞️ </a:t>
            </a:r>
            <a:r>
              <a:rPr sz="2000" b="1" dirty="0" err="1" smtClean="0">
                <a:solidFill>
                  <a:srgbClr val="323232"/>
                </a:solidFill>
              </a:rPr>
              <a:t>Περιγραφή</a:t>
            </a:r>
            <a:r>
              <a:rPr lang="el-GR" sz="2000" dirty="0" smtClean="0">
                <a:solidFill>
                  <a:srgbClr val="323232"/>
                </a:solidFill>
              </a:rPr>
              <a:t>: </a:t>
            </a:r>
            <a:r>
              <a:rPr lang="el-GR" sz="2000" dirty="0" smtClean="0"/>
              <a:t>Παρουσίαση τόπων, </a:t>
            </a:r>
            <a:r>
              <a:rPr lang="el-GR" sz="2000" dirty="0" smtClean="0"/>
              <a:t>προσώπων</a:t>
            </a:r>
            <a:endParaRPr sz="2000" dirty="0">
              <a:solidFill>
                <a:srgbClr val="323232"/>
              </a:solidFill>
            </a:endParaRPr>
          </a:p>
          <a:p>
            <a:r>
              <a:rPr sz="2000" dirty="0">
                <a:solidFill>
                  <a:srgbClr val="323232"/>
                </a:solidFill>
              </a:rPr>
              <a:t>💬 </a:t>
            </a:r>
            <a:r>
              <a:rPr sz="2000" b="1" dirty="0" err="1" smtClean="0">
                <a:solidFill>
                  <a:srgbClr val="323232"/>
                </a:solidFill>
              </a:rPr>
              <a:t>Διάλογος</a:t>
            </a:r>
            <a:r>
              <a:rPr lang="el-GR" sz="2000" dirty="0" smtClean="0">
                <a:solidFill>
                  <a:srgbClr val="323232"/>
                </a:solidFill>
              </a:rPr>
              <a:t>: </a:t>
            </a:r>
            <a:r>
              <a:rPr lang="el-GR" sz="2000" dirty="0" smtClean="0"/>
              <a:t>Τα πρόσωπα “μιλούν” άμεσα — αποδίδονται τα λόγια τους με παύλες ή εισαγωγικά.</a:t>
            </a:r>
            <a:endParaRPr sz="2000" dirty="0">
              <a:solidFill>
                <a:srgbClr val="323232"/>
              </a:solidFill>
            </a:endParaRPr>
          </a:p>
          <a:p>
            <a:r>
              <a:rPr sz="2000" dirty="0">
                <a:solidFill>
                  <a:srgbClr val="323232"/>
                </a:solidFill>
              </a:rPr>
              <a:t>🧠 </a:t>
            </a:r>
            <a:r>
              <a:rPr sz="2000" b="1" dirty="0" err="1">
                <a:solidFill>
                  <a:srgbClr val="323232"/>
                </a:solidFill>
              </a:rPr>
              <a:t>Εσωτερικός</a:t>
            </a:r>
            <a:r>
              <a:rPr sz="2000" b="1" dirty="0">
                <a:solidFill>
                  <a:srgbClr val="323232"/>
                </a:solidFill>
              </a:rPr>
              <a:t> </a:t>
            </a:r>
            <a:r>
              <a:rPr sz="2000" b="1" dirty="0" err="1" smtClean="0">
                <a:solidFill>
                  <a:srgbClr val="323232"/>
                </a:solidFill>
              </a:rPr>
              <a:t>μονόλογος</a:t>
            </a:r>
            <a:r>
              <a:rPr lang="el-GR" sz="2000" dirty="0" smtClean="0">
                <a:solidFill>
                  <a:srgbClr val="323232"/>
                </a:solidFill>
              </a:rPr>
              <a:t>: ο </a:t>
            </a:r>
            <a:r>
              <a:rPr lang="el-GR" sz="2000" dirty="0" smtClean="0"/>
              <a:t>ήρωας </a:t>
            </a:r>
            <a:r>
              <a:rPr lang="el-GR" sz="2000" dirty="0" smtClean="0"/>
              <a:t>παρουσιάζει τις </a:t>
            </a:r>
            <a:r>
              <a:rPr lang="el-GR" sz="2000" dirty="0" smtClean="0"/>
              <a:t>σκέψεις/συναισθήματά </a:t>
            </a:r>
            <a:r>
              <a:rPr lang="el-GR" sz="2000" dirty="0" smtClean="0"/>
              <a:t>του εσωτερικά, χωρίς παρεμβολή αφηγητή.</a:t>
            </a:r>
          </a:p>
          <a:p>
            <a:pPr>
              <a:buNone/>
            </a:pPr>
            <a:r>
              <a:rPr lang="el-GR" sz="2000" dirty="0" smtClean="0"/>
              <a:t>Η ροή είναι συνειρμική, προσωπική.</a:t>
            </a:r>
          </a:p>
          <a:p>
            <a:endParaRPr sz="2000" dirty="0">
              <a:solidFill>
                <a:srgbClr val="323232"/>
              </a:solidFill>
            </a:endParaRPr>
          </a:p>
          <a:p>
            <a:r>
              <a:rPr sz="2000" dirty="0">
                <a:solidFill>
                  <a:srgbClr val="323232"/>
                </a:solidFill>
              </a:rPr>
              <a:t>↔️ </a:t>
            </a:r>
            <a:r>
              <a:rPr sz="2000" b="1" dirty="0" err="1">
                <a:solidFill>
                  <a:srgbClr val="323232"/>
                </a:solidFill>
              </a:rPr>
              <a:t>Ελεύθερος</a:t>
            </a:r>
            <a:r>
              <a:rPr sz="2000" b="1" dirty="0">
                <a:solidFill>
                  <a:srgbClr val="323232"/>
                </a:solidFill>
              </a:rPr>
              <a:t> </a:t>
            </a:r>
            <a:r>
              <a:rPr sz="2000" b="1" dirty="0" err="1" smtClean="0">
                <a:solidFill>
                  <a:srgbClr val="323232"/>
                </a:solidFill>
              </a:rPr>
              <a:t>πλάγιος</a:t>
            </a:r>
            <a:r>
              <a:rPr lang="el-GR" sz="2000" b="1" dirty="0" smtClean="0">
                <a:solidFill>
                  <a:srgbClr val="323232"/>
                </a:solidFill>
              </a:rPr>
              <a:t> </a:t>
            </a:r>
            <a:r>
              <a:rPr lang="el-GR" sz="2000" b="1" dirty="0" smtClean="0">
                <a:solidFill>
                  <a:srgbClr val="323232"/>
                </a:solidFill>
              </a:rPr>
              <a:t>λόγος </a:t>
            </a:r>
            <a:r>
              <a:rPr lang="el-GR" sz="2000" dirty="0" smtClean="0"/>
              <a:t>: Μια </a:t>
            </a:r>
            <a:r>
              <a:rPr lang="el-GR" sz="2000" dirty="0" smtClean="0"/>
              <a:t>ενδιάμεση φωνή: τα λόγια ή σκέψεις των ηρώων “διέρχονται” μέσα από το ύφος του αφηγητή χωρίς ρήμα εξάρτησης.</a:t>
            </a:r>
          </a:p>
          <a:p>
            <a:pPr>
              <a:buNone/>
            </a:pPr>
            <a:r>
              <a:rPr lang="el-GR" sz="2000" dirty="0" smtClean="0"/>
              <a:t>Δεν είναι πάντα ξεκάθαρο τι ανήκει στον ήρωα και τι στον αφηγητή. </a:t>
            </a:r>
          </a:p>
          <a:p>
            <a:r>
              <a:rPr sz="2000" dirty="0" smtClean="0">
                <a:solidFill>
                  <a:srgbClr val="323232"/>
                </a:solidFill>
              </a:rPr>
              <a:t>📝 </a:t>
            </a:r>
            <a:r>
              <a:rPr sz="2000" b="1" dirty="0" err="1">
                <a:solidFill>
                  <a:srgbClr val="323232"/>
                </a:solidFill>
              </a:rPr>
              <a:t>Σχόλιο</a:t>
            </a:r>
            <a:r>
              <a:rPr sz="2000" b="1" dirty="0">
                <a:solidFill>
                  <a:srgbClr val="323232"/>
                </a:solidFill>
              </a:rPr>
              <a:t> </a:t>
            </a:r>
            <a:r>
              <a:rPr lang="el-GR" sz="2000" b="1" dirty="0" smtClean="0">
                <a:solidFill>
                  <a:srgbClr val="323232"/>
                </a:solidFill>
              </a:rPr>
              <a:t> </a:t>
            </a:r>
            <a:r>
              <a:rPr lang="el-GR" sz="2000" b="1" dirty="0" smtClean="0">
                <a:solidFill>
                  <a:srgbClr val="323232"/>
                </a:solidFill>
              </a:rPr>
              <a:t>αφηγητή:</a:t>
            </a:r>
            <a:r>
              <a:rPr lang="el-GR" sz="2000" b="1" dirty="0" smtClean="0"/>
              <a:t> </a:t>
            </a:r>
            <a:r>
              <a:rPr lang="el-GR" sz="2000" dirty="0" smtClean="0"/>
              <a:t>Ο</a:t>
            </a:r>
            <a:r>
              <a:rPr lang="el-GR" sz="2000" b="1" dirty="0" smtClean="0"/>
              <a:t> </a:t>
            </a:r>
            <a:r>
              <a:rPr lang="el-GR" sz="2000" dirty="0" smtClean="0"/>
              <a:t>αφηγητής σχολιάζει, σταματά για να παρέμβει ή να τονίσει κάτι.</a:t>
            </a:r>
          </a:p>
          <a:p>
            <a:pPr>
              <a:buNone/>
            </a:pPr>
            <a:r>
              <a:rPr lang="el-GR" sz="2000" dirty="0" smtClean="0"/>
              <a:t>Δημιουργεί διάλογο με τον αναγνώστη ή κατευθύνει την ερμηνεία.</a:t>
            </a:r>
          </a:p>
          <a:p>
            <a:endParaRPr sz="2000" dirty="0">
              <a:solidFill>
                <a:srgbClr val="323232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2475"/>
          </a:xfrm>
        </p:spPr>
        <p:txBody>
          <a:bodyPr>
            <a:normAutofit fontScale="90000"/>
          </a:bodyPr>
          <a:lstStyle/>
          <a:p>
            <a:r>
              <a:rPr sz="3000" b="1" u="sng" dirty="0" err="1">
                <a:solidFill>
                  <a:srgbClr val="003366"/>
                </a:solidFill>
              </a:rPr>
              <a:t>Είδη</a:t>
            </a:r>
            <a:r>
              <a:rPr sz="3000" b="1" u="sng" dirty="0">
                <a:solidFill>
                  <a:srgbClr val="003366"/>
                </a:solidFill>
              </a:rPr>
              <a:t> </a:t>
            </a:r>
            <a:r>
              <a:rPr sz="3000" b="1" u="sng" dirty="0" err="1" smtClean="0">
                <a:solidFill>
                  <a:srgbClr val="003366"/>
                </a:solidFill>
              </a:rPr>
              <a:t>αφηγητή</a:t>
            </a:r>
            <a:r>
              <a:rPr lang="el-GR" sz="3000" b="1" u="sng" dirty="0" smtClean="0">
                <a:solidFill>
                  <a:srgbClr val="003366"/>
                </a:solidFill>
              </a:rPr>
              <a:t> (με βάση τη συμμετοχή στην ιστορία)</a:t>
            </a:r>
            <a:endParaRPr sz="3000" b="1" u="sng" dirty="0">
              <a:solidFill>
                <a:srgbClr val="0033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47451"/>
            <a:ext cx="8229600" cy="5596567"/>
          </a:xfrm>
        </p:spPr>
        <p:txBody>
          <a:bodyPr>
            <a:normAutofit fontScale="70000" lnSpcReduction="20000"/>
          </a:bodyPr>
          <a:lstStyle/>
          <a:p>
            <a:endParaRPr dirty="0"/>
          </a:p>
          <a:p>
            <a:pPr>
              <a:buNone/>
            </a:pPr>
            <a:r>
              <a:rPr lang="el-GR" sz="2000" dirty="0" smtClean="0">
                <a:solidFill>
                  <a:srgbClr val="323232"/>
                </a:solidFill>
              </a:rPr>
              <a:t>1)</a:t>
            </a:r>
            <a:r>
              <a:rPr lang="el-GR" sz="2000" dirty="0" smtClean="0">
                <a:solidFill>
                  <a:srgbClr val="323232"/>
                </a:solidFill>
              </a:rPr>
              <a:t> </a:t>
            </a:r>
            <a:r>
              <a:rPr sz="2000" dirty="0" smtClean="0">
                <a:solidFill>
                  <a:srgbClr val="323232"/>
                </a:solidFill>
              </a:rPr>
              <a:t>👤 </a:t>
            </a:r>
            <a:r>
              <a:rPr sz="2800" b="1" dirty="0" err="1" smtClean="0">
                <a:solidFill>
                  <a:srgbClr val="323232"/>
                </a:solidFill>
              </a:rPr>
              <a:t>Ετεροδιηγητικός</a:t>
            </a:r>
            <a:r>
              <a:rPr lang="el-GR" sz="2800" b="1" dirty="0" smtClean="0">
                <a:solidFill>
                  <a:srgbClr val="323232"/>
                </a:solidFill>
              </a:rPr>
              <a:t>/</a:t>
            </a:r>
            <a:r>
              <a:rPr sz="2800" b="1" dirty="0" err="1" smtClean="0">
                <a:solidFill>
                  <a:srgbClr val="323232"/>
                </a:solidFill>
              </a:rPr>
              <a:t>μη</a:t>
            </a:r>
            <a:r>
              <a:rPr sz="2800" b="1" dirty="0" smtClean="0">
                <a:solidFill>
                  <a:srgbClr val="323232"/>
                </a:solidFill>
              </a:rPr>
              <a:t> </a:t>
            </a:r>
            <a:r>
              <a:rPr sz="2800" b="1" dirty="0" err="1">
                <a:solidFill>
                  <a:srgbClr val="323232"/>
                </a:solidFill>
              </a:rPr>
              <a:t>δραματοποιημένος</a:t>
            </a:r>
            <a:r>
              <a:rPr sz="2800" dirty="0">
                <a:solidFill>
                  <a:srgbClr val="323232"/>
                </a:solidFill>
              </a:rPr>
              <a:t>: </a:t>
            </a:r>
            <a:r>
              <a:rPr sz="2800" dirty="0" err="1">
                <a:solidFill>
                  <a:srgbClr val="323232"/>
                </a:solidFill>
              </a:rPr>
              <a:t>αφηγητής</a:t>
            </a:r>
            <a:r>
              <a:rPr sz="2800" dirty="0">
                <a:solidFill>
                  <a:srgbClr val="323232"/>
                </a:solidFill>
              </a:rPr>
              <a:t> </a:t>
            </a:r>
            <a:r>
              <a:rPr sz="2800" dirty="0" err="1">
                <a:solidFill>
                  <a:srgbClr val="323232"/>
                </a:solidFill>
              </a:rPr>
              <a:t>που</a:t>
            </a:r>
            <a:r>
              <a:rPr sz="2800" dirty="0">
                <a:solidFill>
                  <a:srgbClr val="323232"/>
                </a:solidFill>
              </a:rPr>
              <a:t> </a:t>
            </a:r>
            <a:r>
              <a:rPr sz="2800" dirty="0" err="1">
                <a:solidFill>
                  <a:srgbClr val="323232"/>
                </a:solidFill>
              </a:rPr>
              <a:t>δεν</a:t>
            </a:r>
            <a:r>
              <a:rPr sz="2800" dirty="0">
                <a:solidFill>
                  <a:srgbClr val="323232"/>
                </a:solidFill>
              </a:rPr>
              <a:t> </a:t>
            </a:r>
            <a:r>
              <a:rPr sz="2800" dirty="0" err="1">
                <a:solidFill>
                  <a:srgbClr val="323232"/>
                </a:solidFill>
              </a:rPr>
              <a:t>συμμετέχει</a:t>
            </a:r>
            <a:r>
              <a:rPr sz="2800" dirty="0">
                <a:solidFill>
                  <a:srgbClr val="323232"/>
                </a:solidFill>
              </a:rPr>
              <a:t> </a:t>
            </a:r>
            <a:r>
              <a:rPr sz="2800" dirty="0" err="1">
                <a:solidFill>
                  <a:srgbClr val="323232"/>
                </a:solidFill>
              </a:rPr>
              <a:t>στα</a:t>
            </a:r>
            <a:r>
              <a:rPr sz="2800" dirty="0">
                <a:solidFill>
                  <a:srgbClr val="323232"/>
                </a:solidFill>
              </a:rPr>
              <a:t> </a:t>
            </a:r>
            <a:r>
              <a:rPr sz="2800" dirty="0" err="1" smtClean="0">
                <a:solidFill>
                  <a:srgbClr val="323232"/>
                </a:solidFill>
              </a:rPr>
              <a:t>γεγονότα</a:t>
            </a:r>
            <a:r>
              <a:rPr lang="el-GR" sz="2800" dirty="0" smtClean="0">
                <a:solidFill>
                  <a:srgbClr val="323232"/>
                </a:solidFill>
              </a:rPr>
              <a:t> (αφηγητής</a:t>
            </a:r>
            <a:r>
              <a:rPr lang="el-GR" sz="2800" dirty="0" smtClean="0">
                <a:solidFill>
                  <a:srgbClr val="323232"/>
                </a:solidFill>
                <a:cs typeface="Times New Roman"/>
              </a:rPr>
              <a:t># ήρωες</a:t>
            </a:r>
            <a:r>
              <a:rPr lang="el-GR" sz="2800" dirty="0" smtClean="0">
                <a:solidFill>
                  <a:srgbClr val="323232"/>
                </a:solidFill>
                <a:latin typeface="Times New Roman"/>
                <a:cs typeface="Times New Roman"/>
              </a:rPr>
              <a:t>)</a:t>
            </a:r>
            <a:r>
              <a:rPr lang="el-GR" sz="2800" dirty="0" smtClean="0">
                <a:solidFill>
                  <a:srgbClr val="323232"/>
                </a:solidFill>
              </a:rPr>
              <a:t>, απρόσωπος, παντογνώστης, αφήγηση σε </a:t>
            </a:r>
            <a:r>
              <a:rPr lang="el-GR" sz="2800" dirty="0" err="1" smtClean="0">
                <a:solidFill>
                  <a:srgbClr val="323232"/>
                </a:solidFill>
              </a:rPr>
              <a:t>γ΄</a:t>
            </a:r>
            <a:r>
              <a:rPr lang="el-GR" sz="2800" dirty="0" smtClean="0">
                <a:solidFill>
                  <a:srgbClr val="323232"/>
                </a:solidFill>
              </a:rPr>
              <a:t> πρόσωπο</a:t>
            </a:r>
            <a:r>
              <a:rPr sz="2800" dirty="0" smtClean="0">
                <a:solidFill>
                  <a:srgbClr val="323232"/>
                </a:solidFill>
              </a:rPr>
              <a:t> </a:t>
            </a:r>
            <a:endParaRPr lang="el-GR" sz="2800" dirty="0" smtClean="0">
              <a:solidFill>
                <a:srgbClr val="323232"/>
              </a:solidFill>
            </a:endParaRPr>
          </a:p>
          <a:p>
            <a:pPr>
              <a:buNone/>
            </a:pPr>
            <a:r>
              <a:rPr lang="el-GR" sz="2800" dirty="0" smtClean="0">
                <a:solidFill>
                  <a:srgbClr val="323232"/>
                </a:solidFill>
              </a:rPr>
              <a:t>Παράδειγμα: </a:t>
            </a:r>
            <a:r>
              <a:rPr sz="2800" dirty="0" err="1" smtClean="0">
                <a:solidFill>
                  <a:srgbClr val="323232"/>
                </a:solidFill>
              </a:rPr>
              <a:t>Αφηγητής</a:t>
            </a:r>
            <a:r>
              <a:rPr sz="2800" dirty="0" smtClean="0">
                <a:solidFill>
                  <a:srgbClr val="323232"/>
                </a:solidFill>
              </a:rPr>
              <a:t> </a:t>
            </a:r>
            <a:r>
              <a:rPr sz="2800" dirty="0" err="1">
                <a:solidFill>
                  <a:srgbClr val="323232"/>
                </a:solidFill>
              </a:rPr>
              <a:t>στα</a:t>
            </a:r>
            <a:r>
              <a:rPr sz="2800" dirty="0">
                <a:solidFill>
                  <a:srgbClr val="323232"/>
                </a:solidFill>
              </a:rPr>
              <a:t> </a:t>
            </a:r>
            <a:r>
              <a:rPr sz="2800" dirty="0" err="1">
                <a:solidFill>
                  <a:srgbClr val="323232"/>
                </a:solidFill>
              </a:rPr>
              <a:t>ομηρικά</a:t>
            </a:r>
            <a:r>
              <a:rPr sz="2800" dirty="0">
                <a:solidFill>
                  <a:srgbClr val="323232"/>
                </a:solidFill>
              </a:rPr>
              <a:t> </a:t>
            </a:r>
            <a:r>
              <a:rPr sz="2800" dirty="0" err="1" smtClean="0">
                <a:solidFill>
                  <a:srgbClr val="323232"/>
                </a:solidFill>
              </a:rPr>
              <a:t>έπη</a:t>
            </a:r>
            <a:r>
              <a:rPr lang="el-GR" sz="2800" dirty="0" smtClean="0">
                <a:solidFill>
                  <a:srgbClr val="323232"/>
                </a:solidFill>
              </a:rPr>
              <a:t>                                                 ΔΙΗΓΗΣΗ</a:t>
            </a:r>
          </a:p>
          <a:p>
            <a:pPr>
              <a:buNone/>
            </a:pPr>
            <a:endParaRPr sz="2800" dirty="0">
              <a:solidFill>
                <a:srgbClr val="323232"/>
              </a:solidFill>
            </a:endParaRPr>
          </a:p>
          <a:p>
            <a:pPr>
              <a:buNone/>
            </a:pPr>
            <a:r>
              <a:rPr lang="el-GR" sz="2800" dirty="0" smtClean="0">
                <a:solidFill>
                  <a:srgbClr val="323232"/>
                </a:solidFill>
              </a:rPr>
              <a:t>2) </a:t>
            </a:r>
            <a:r>
              <a:rPr sz="2800" dirty="0" smtClean="0">
                <a:solidFill>
                  <a:srgbClr val="323232"/>
                </a:solidFill>
              </a:rPr>
              <a:t>👥 </a:t>
            </a:r>
            <a:r>
              <a:rPr sz="2800" b="1" dirty="0" err="1" smtClean="0">
                <a:solidFill>
                  <a:srgbClr val="323232"/>
                </a:solidFill>
              </a:rPr>
              <a:t>Ομοδιηγητικός</a:t>
            </a:r>
            <a:r>
              <a:rPr lang="el-GR" sz="2800" b="1" dirty="0" smtClean="0">
                <a:solidFill>
                  <a:srgbClr val="323232"/>
                </a:solidFill>
              </a:rPr>
              <a:t>/</a:t>
            </a:r>
            <a:r>
              <a:rPr sz="2800" b="1" dirty="0" err="1" smtClean="0">
                <a:solidFill>
                  <a:srgbClr val="323232"/>
                </a:solidFill>
              </a:rPr>
              <a:t>δραματοποιημένος</a:t>
            </a:r>
            <a:r>
              <a:rPr sz="2800" dirty="0">
                <a:solidFill>
                  <a:srgbClr val="323232"/>
                </a:solidFill>
              </a:rPr>
              <a:t>: </a:t>
            </a:r>
            <a:r>
              <a:rPr sz="2800" dirty="0" err="1">
                <a:solidFill>
                  <a:srgbClr val="323232"/>
                </a:solidFill>
              </a:rPr>
              <a:t>παρών</a:t>
            </a:r>
            <a:r>
              <a:rPr sz="2800" dirty="0">
                <a:solidFill>
                  <a:srgbClr val="323232"/>
                </a:solidFill>
              </a:rPr>
              <a:t> </a:t>
            </a:r>
            <a:r>
              <a:rPr sz="2800" dirty="0" err="1">
                <a:solidFill>
                  <a:srgbClr val="323232"/>
                </a:solidFill>
              </a:rPr>
              <a:t>στην</a:t>
            </a:r>
            <a:r>
              <a:rPr sz="2800" dirty="0">
                <a:solidFill>
                  <a:srgbClr val="323232"/>
                </a:solidFill>
              </a:rPr>
              <a:t> </a:t>
            </a:r>
            <a:r>
              <a:rPr sz="2800" dirty="0" err="1">
                <a:solidFill>
                  <a:srgbClr val="323232"/>
                </a:solidFill>
              </a:rPr>
              <a:t>ιστορία</a:t>
            </a:r>
            <a:r>
              <a:rPr sz="2800" dirty="0">
                <a:solidFill>
                  <a:srgbClr val="323232"/>
                </a:solidFill>
              </a:rPr>
              <a:t>, </a:t>
            </a:r>
            <a:r>
              <a:rPr sz="2800" dirty="0" err="1">
                <a:solidFill>
                  <a:srgbClr val="323232"/>
                </a:solidFill>
              </a:rPr>
              <a:t>αλλά</a:t>
            </a:r>
            <a:r>
              <a:rPr sz="2800" dirty="0">
                <a:solidFill>
                  <a:srgbClr val="323232"/>
                </a:solidFill>
              </a:rPr>
              <a:t> </a:t>
            </a:r>
            <a:r>
              <a:rPr sz="2800" dirty="0" err="1">
                <a:solidFill>
                  <a:srgbClr val="323232"/>
                </a:solidFill>
              </a:rPr>
              <a:t>όχι</a:t>
            </a:r>
            <a:r>
              <a:rPr sz="2800" dirty="0">
                <a:solidFill>
                  <a:srgbClr val="323232"/>
                </a:solidFill>
              </a:rPr>
              <a:t> </a:t>
            </a:r>
            <a:r>
              <a:rPr sz="2800" dirty="0" err="1" smtClean="0">
                <a:solidFill>
                  <a:srgbClr val="323232"/>
                </a:solidFill>
              </a:rPr>
              <a:t>πρωταγωνιστής</a:t>
            </a:r>
            <a:r>
              <a:rPr lang="el-GR" sz="2800" dirty="0" smtClean="0">
                <a:solidFill>
                  <a:srgbClr val="323232"/>
                </a:solidFill>
              </a:rPr>
              <a:t>, (αφηγητής = ήρωας), αφήγηση συνήθως σε </a:t>
            </a:r>
            <a:r>
              <a:rPr lang="el-GR" sz="2800" dirty="0" err="1" smtClean="0">
                <a:solidFill>
                  <a:srgbClr val="323232"/>
                </a:solidFill>
              </a:rPr>
              <a:t>α</a:t>
            </a:r>
            <a:r>
              <a:rPr lang="el-GR" sz="2800" dirty="0" err="1" smtClean="0">
                <a:solidFill>
                  <a:srgbClr val="323232"/>
                </a:solidFill>
              </a:rPr>
              <a:t>΄</a:t>
            </a:r>
            <a:r>
              <a:rPr lang="el-GR" sz="2800" dirty="0" smtClean="0">
                <a:solidFill>
                  <a:srgbClr val="323232"/>
                </a:solidFill>
              </a:rPr>
              <a:t> πρόσωπο</a:t>
            </a:r>
            <a:r>
              <a:rPr lang="el-GR" sz="2800" dirty="0" smtClean="0">
                <a:solidFill>
                  <a:srgbClr val="323232"/>
                </a:solidFill>
              </a:rPr>
              <a:t>   </a:t>
            </a:r>
          </a:p>
          <a:p>
            <a:pPr>
              <a:buNone/>
            </a:pPr>
            <a:r>
              <a:rPr lang="el-GR" sz="2800" dirty="0" smtClean="0">
                <a:solidFill>
                  <a:srgbClr val="323232"/>
                </a:solidFill>
              </a:rPr>
              <a:t>Παράδειγμα: ο αφηγητής στο διήγημα «Πατέρα στο σπίτι» αφηγείται την ιστορία της οικογένειας ενός φτωχού παιδιού που του ζητά ελεημοσύνη.</a:t>
            </a:r>
            <a:r>
              <a:rPr lang="el-GR" sz="2800" dirty="0" smtClean="0">
                <a:solidFill>
                  <a:srgbClr val="323232"/>
                </a:solidFill>
              </a:rPr>
              <a:t>                                     </a:t>
            </a:r>
          </a:p>
          <a:p>
            <a:pPr>
              <a:buNone/>
            </a:pPr>
            <a:r>
              <a:rPr lang="el-GR" sz="2800" dirty="0" smtClean="0">
                <a:solidFill>
                  <a:srgbClr val="323232"/>
                </a:solidFill>
              </a:rPr>
              <a:t> </a:t>
            </a:r>
            <a:r>
              <a:rPr lang="el-GR" sz="2800" dirty="0" smtClean="0">
                <a:solidFill>
                  <a:srgbClr val="323232"/>
                </a:solidFill>
              </a:rPr>
              <a:t>                                                                                                                         </a:t>
            </a:r>
            <a:r>
              <a:rPr lang="el-GR" sz="2800" dirty="0" smtClean="0">
                <a:solidFill>
                  <a:srgbClr val="323232"/>
                </a:solidFill>
              </a:rPr>
              <a:t>ΜΙΜΗΣΗ</a:t>
            </a:r>
          </a:p>
          <a:p>
            <a:pPr>
              <a:buNone/>
            </a:pPr>
            <a:endParaRPr sz="2800" dirty="0">
              <a:solidFill>
                <a:srgbClr val="323232"/>
              </a:solidFill>
            </a:endParaRPr>
          </a:p>
          <a:p>
            <a:pPr>
              <a:buNone/>
            </a:pPr>
            <a:r>
              <a:rPr lang="el-GR" sz="2800" dirty="0" smtClean="0">
                <a:solidFill>
                  <a:srgbClr val="323232"/>
                </a:solidFill>
              </a:rPr>
              <a:t>3) </a:t>
            </a:r>
            <a:r>
              <a:rPr sz="2800" dirty="0" smtClean="0">
                <a:solidFill>
                  <a:srgbClr val="323232"/>
                </a:solidFill>
              </a:rPr>
              <a:t>🧍 </a:t>
            </a:r>
            <a:r>
              <a:rPr sz="2800" b="1" dirty="0" err="1" smtClean="0">
                <a:solidFill>
                  <a:srgbClr val="323232"/>
                </a:solidFill>
              </a:rPr>
              <a:t>Αυτοδιηγητικός</a:t>
            </a:r>
            <a:r>
              <a:rPr lang="el-GR" sz="2800" b="1" dirty="0" smtClean="0">
                <a:solidFill>
                  <a:srgbClr val="323232"/>
                </a:solidFill>
              </a:rPr>
              <a:t>/</a:t>
            </a:r>
            <a:r>
              <a:rPr sz="2800" b="1" dirty="0" err="1" smtClean="0">
                <a:solidFill>
                  <a:srgbClr val="323232"/>
                </a:solidFill>
              </a:rPr>
              <a:t>δραματοποιημένος</a:t>
            </a:r>
            <a:r>
              <a:rPr sz="2800" dirty="0">
                <a:solidFill>
                  <a:srgbClr val="323232"/>
                </a:solidFill>
              </a:rPr>
              <a:t>: </a:t>
            </a:r>
            <a:r>
              <a:rPr sz="2800" dirty="0" err="1">
                <a:solidFill>
                  <a:srgbClr val="323232"/>
                </a:solidFill>
              </a:rPr>
              <a:t>αφηγείται</a:t>
            </a:r>
            <a:r>
              <a:rPr sz="2800" dirty="0">
                <a:solidFill>
                  <a:srgbClr val="323232"/>
                </a:solidFill>
              </a:rPr>
              <a:t> </a:t>
            </a:r>
            <a:r>
              <a:rPr sz="2800" dirty="0" err="1">
                <a:solidFill>
                  <a:srgbClr val="323232"/>
                </a:solidFill>
              </a:rPr>
              <a:t>τη</a:t>
            </a:r>
            <a:r>
              <a:rPr sz="2800" dirty="0">
                <a:solidFill>
                  <a:srgbClr val="323232"/>
                </a:solidFill>
              </a:rPr>
              <a:t> </a:t>
            </a:r>
            <a:r>
              <a:rPr sz="2800" dirty="0" err="1">
                <a:solidFill>
                  <a:srgbClr val="323232"/>
                </a:solidFill>
              </a:rPr>
              <a:t>δική</a:t>
            </a:r>
            <a:r>
              <a:rPr sz="2800" dirty="0">
                <a:solidFill>
                  <a:srgbClr val="323232"/>
                </a:solidFill>
              </a:rPr>
              <a:t> </a:t>
            </a:r>
            <a:r>
              <a:rPr sz="2800" dirty="0" err="1">
                <a:solidFill>
                  <a:srgbClr val="323232"/>
                </a:solidFill>
              </a:rPr>
              <a:t>του</a:t>
            </a:r>
            <a:r>
              <a:rPr sz="2800" dirty="0">
                <a:solidFill>
                  <a:srgbClr val="323232"/>
                </a:solidFill>
              </a:rPr>
              <a:t> </a:t>
            </a:r>
            <a:r>
              <a:rPr sz="2800" dirty="0" err="1" smtClean="0">
                <a:solidFill>
                  <a:srgbClr val="323232"/>
                </a:solidFill>
              </a:rPr>
              <a:t>ιστορία</a:t>
            </a:r>
            <a:r>
              <a:rPr lang="el-GR" sz="2800" dirty="0" smtClean="0">
                <a:solidFill>
                  <a:srgbClr val="323232"/>
                </a:solidFill>
              </a:rPr>
              <a:t> σε </a:t>
            </a:r>
            <a:r>
              <a:rPr lang="el-GR" sz="2800" dirty="0" err="1" smtClean="0">
                <a:solidFill>
                  <a:srgbClr val="323232"/>
                </a:solidFill>
              </a:rPr>
              <a:t>α΄</a:t>
            </a:r>
            <a:r>
              <a:rPr lang="el-GR" sz="2800" dirty="0" smtClean="0">
                <a:solidFill>
                  <a:srgbClr val="323232"/>
                </a:solidFill>
              </a:rPr>
              <a:t> πρόσωπο</a:t>
            </a:r>
            <a:r>
              <a:rPr sz="2800" dirty="0" smtClean="0">
                <a:solidFill>
                  <a:srgbClr val="323232"/>
                </a:solidFill>
              </a:rPr>
              <a:t> </a:t>
            </a:r>
            <a:r>
              <a:rPr lang="el-GR" sz="2800" dirty="0" smtClean="0">
                <a:solidFill>
                  <a:srgbClr val="323232"/>
                </a:solidFill>
              </a:rPr>
              <a:t>(αφηγητής = ήρωας)</a:t>
            </a:r>
            <a:endParaRPr lang="el-GR" sz="2800" dirty="0" smtClean="0">
              <a:solidFill>
                <a:srgbClr val="323232"/>
              </a:solidFill>
            </a:endParaRPr>
          </a:p>
          <a:p>
            <a:pPr>
              <a:buNone/>
            </a:pPr>
            <a:r>
              <a:rPr lang="el-GR" sz="2800" dirty="0" smtClean="0">
                <a:solidFill>
                  <a:srgbClr val="323232"/>
                </a:solidFill>
              </a:rPr>
              <a:t>Παράδειγμα: </a:t>
            </a:r>
            <a:r>
              <a:rPr sz="2800" dirty="0" smtClean="0">
                <a:solidFill>
                  <a:srgbClr val="323232"/>
                </a:solidFill>
              </a:rPr>
              <a:t>Ο </a:t>
            </a:r>
            <a:r>
              <a:rPr sz="2800" dirty="0" err="1">
                <a:solidFill>
                  <a:srgbClr val="323232"/>
                </a:solidFill>
              </a:rPr>
              <a:t>Οδυσσέας</a:t>
            </a:r>
            <a:r>
              <a:rPr sz="2800" dirty="0">
                <a:solidFill>
                  <a:srgbClr val="323232"/>
                </a:solidFill>
              </a:rPr>
              <a:t> </a:t>
            </a:r>
            <a:r>
              <a:rPr sz="2800" dirty="0" err="1">
                <a:solidFill>
                  <a:srgbClr val="323232"/>
                </a:solidFill>
              </a:rPr>
              <a:t>που</a:t>
            </a:r>
            <a:r>
              <a:rPr sz="2800" dirty="0">
                <a:solidFill>
                  <a:srgbClr val="323232"/>
                </a:solidFill>
              </a:rPr>
              <a:t> </a:t>
            </a:r>
            <a:r>
              <a:rPr sz="2800" dirty="0" err="1">
                <a:solidFill>
                  <a:srgbClr val="323232"/>
                </a:solidFill>
              </a:rPr>
              <a:t>αφηγείται</a:t>
            </a:r>
            <a:r>
              <a:rPr sz="2800" dirty="0">
                <a:solidFill>
                  <a:srgbClr val="323232"/>
                </a:solidFill>
              </a:rPr>
              <a:t> </a:t>
            </a:r>
            <a:r>
              <a:rPr sz="2800" dirty="0" err="1">
                <a:solidFill>
                  <a:srgbClr val="323232"/>
                </a:solidFill>
              </a:rPr>
              <a:t>στους</a:t>
            </a:r>
            <a:r>
              <a:rPr sz="2800" dirty="0">
                <a:solidFill>
                  <a:srgbClr val="323232"/>
                </a:solidFill>
              </a:rPr>
              <a:t> </a:t>
            </a:r>
            <a:r>
              <a:rPr sz="2800" dirty="0" err="1" smtClean="0">
                <a:solidFill>
                  <a:srgbClr val="323232"/>
                </a:solidFill>
              </a:rPr>
              <a:t>Φαίακες</a:t>
            </a:r>
            <a:r>
              <a:rPr lang="el-GR" sz="2800" dirty="0" smtClean="0">
                <a:solidFill>
                  <a:srgbClr val="323232"/>
                </a:solidFill>
              </a:rPr>
              <a:t> τις περιπέτειές του. </a:t>
            </a:r>
          </a:p>
          <a:p>
            <a:pPr algn="r">
              <a:buNone/>
            </a:pPr>
            <a:r>
              <a:rPr lang="el-GR" sz="2800" dirty="0" smtClean="0">
                <a:solidFill>
                  <a:srgbClr val="323232"/>
                </a:solidFill>
              </a:rPr>
              <a:t>                                                                      ΜΙΜΗΣΗ</a:t>
            </a:r>
          </a:p>
          <a:p>
            <a:pPr>
              <a:buNone/>
            </a:pPr>
            <a:endParaRPr lang="el-GR" sz="2800" dirty="0" smtClean="0">
              <a:solidFill>
                <a:srgbClr val="323232"/>
              </a:solidFill>
            </a:endParaRPr>
          </a:p>
          <a:p>
            <a:pPr algn="ctr">
              <a:buNone/>
            </a:pPr>
            <a:endParaRPr sz="2800" dirty="0">
              <a:solidFill>
                <a:srgbClr val="323232"/>
              </a:solidFill>
            </a:endParaRPr>
          </a:p>
        </p:txBody>
      </p:sp>
      <p:sp>
        <p:nvSpPr>
          <p:cNvPr id="5" name="4 - Στρογγυλεμένο ορθογώνιο"/>
          <p:cNvSpPr/>
          <p:nvPr/>
        </p:nvSpPr>
        <p:spPr>
          <a:xfrm>
            <a:off x="1415668" y="5431316"/>
            <a:ext cx="6070294" cy="111270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000" dirty="0" smtClean="0"/>
              <a:t>Συνηθέστερος αφηγηματικός τρόπος: </a:t>
            </a:r>
          </a:p>
          <a:p>
            <a:pPr algn="ctr"/>
            <a:r>
              <a:rPr lang="el-GR" sz="2000" dirty="0" smtClean="0"/>
              <a:t>ΜΕΙΚΤΟΣ ΤΡΟΠΟΣ =</a:t>
            </a:r>
          </a:p>
          <a:p>
            <a:pPr algn="ctr"/>
            <a:r>
              <a:rPr lang="el-GR" sz="2000" dirty="0" smtClean="0"/>
              <a:t>ΔΙΗΓΗΣΗ ή ΜΙΜΗΣΗ + ΔΙΑΛΟΓΟΣ</a:t>
            </a:r>
            <a:endParaRPr lang="el-GR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000" b="1" smtClean="0">
                <a:solidFill>
                  <a:srgbClr val="003366"/>
                </a:solidFill>
              </a:rPr>
              <a:t>Εστίαση</a:t>
            </a:r>
            <a:r>
              <a:rPr lang="el-GR" sz="3000" b="1" smtClean="0">
                <a:solidFill>
                  <a:srgbClr val="003366"/>
                </a:solidFill>
              </a:rPr>
              <a:t>= </a:t>
            </a:r>
            <a:r>
              <a:rPr lang="el-GR" sz="3000" b="1" dirty="0" smtClean="0">
                <a:solidFill>
                  <a:srgbClr val="003366"/>
                </a:solidFill>
              </a:rPr>
              <a:t>οπτική γωνία της αφήγησης</a:t>
            </a:r>
            <a:endParaRPr sz="3000" b="1" dirty="0">
              <a:solidFill>
                <a:srgbClr val="0033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69484"/>
            <a:ext cx="8229600" cy="5156679"/>
          </a:xfrm>
        </p:spPr>
        <p:txBody>
          <a:bodyPr>
            <a:normAutofit lnSpcReduction="10000"/>
          </a:bodyPr>
          <a:lstStyle/>
          <a:p>
            <a:endParaRPr dirty="0"/>
          </a:p>
          <a:p>
            <a:r>
              <a:rPr sz="2800" dirty="0">
                <a:solidFill>
                  <a:srgbClr val="323232"/>
                </a:solidFill>
              </a:rPr>
              <a:t>🔭 </a:t>
            </a:r>
            <a:r>
              <a:rPr sz="2800" b="1" dirty="0" err="1">
                <a:solidFill>
                  <a:srgbClr val="323232"/>
                </a:solidFill>
              </a:rPr>
              <a:t>Μηδενική</a:t>
            </a:r>
            <a:r>
              <a:rPr sz="2800" dirty="0" smtClean="0">
                <a:solidFill>
                  <a:srgbClr val="323232"/>
                </a:solidFill>
              </a:rPr>
              <a:t>:</a:t>
            </a:r>
            <a:r>
              <a:rPr lang="el-GR" sz="2800" dirty="0" smtClean="0"/>
              <a:t> ο αφηγητής γνωρίζει τα πάντα — εσωτερικές σκέψεις όλων των </a:t>
            </a:r>
            <a:r>
              <a:rPr lang="el-GR" sz="2800" dirty="0" smtClean="0"/>
              <a:t>ηρώων. Ο </a:t>
            </a:r>
            <a:r>
              <a:rPr sz="2800" dirty="0" err="1" smtClean="0">
                <a:solidFill>
                  <a:srgbClr val="323232"/>
                </a:solidFill>
              </a:rPr>
              <a:t>αφηγητής</a:t>
            </a:r>
            <a:r>
              <a:rPr sz="2800" dirty="0" smtClean="0">
                <a:solidFill>
                  <a:srgbClr val="323232"/>
                </a:solidFill>
              </a:rPr>
              <a:t> </a:t>
            </a:r>
            <a:r>
              <a:rPr sz="2800" dirty="0" err="1">
                <a:solidFill>
                  <a:srgbClr val="323232"/>
                </a:solidFill>
              </a:rPr>
              <a:t>ξέρει</a:t>
            </a:r>
            <a:r>
              <a:rPr sz="2800" dirty="0">
                <a:solidFill>
                  <a:srgbClr val="323232"/>
                </a:solidFill>
              </a:rPr>
              <a:t> </a:t>
            </a:r>
            <a:r>
              <a:rPr sz="2800" dirty="0" err="1">
                <a:solidFill>
                  <a:srgbClr val="323232"/>
                </a:solidFill>
              </a:rPr>
              <a:t>περισσότερα</a:t>
            </a:r>
            <a:r>
              <a:rPr sz="2800" dirty="0">
                <a:solidFill>
                  <a:srgbClr val="323232"/>
                </a:solidFill>
              </a:rPr>
              <a:t> </a:t>
            </a:r>
            <a:r>
              <a:rPr sz="2800" dirty="0" err="1">
                <a:solidFill>
                  <a:srgbClr val="323232"/>
                </a:solidFill>
              </a:rPr>
              <a:t>από</a:t>
            </a:r>
            <a:r>
              <a:rPr sz="2800" dirty="0">
                <a:solidFill>
                  <a:srgbClr val="323232"/>
                </a:solidFill>
              </a:rPr>
              <a:t> </a:t>
            </a:r>
            <a:r>
              <a:rPr sz="2800" dirty="0" err="1">
                <a:solidFill>
                  <a:srgbClr val="323232"/>
                </a:solidFill>
              </a:rPr>
              <a:t>τους</a:t>
            </a:r>
            <a:r>
              <a:rPr sz="2800" dirty="0">
                <a:solidFill>
                  <a:srgbClr val="323232"/>
                </a:solidFill>
              </a:rPr>
              <a:t> </a:t>
            </a:r>
            <a:r>
              <a:rPr sz="2800" dirty="0" err="1">
                <a:solidFill>
                  <a:srgbClr val="323232"/>
                </a:solidFill>
              </a:rPr>
              <a:t>ήρωες</a:t>
            </a:r>
            <a:r>
              <a:rPr sz="2800" dirty="0" smtClean="0">
                <a:solidFill>
                  <a:srgbClr val="323232"/>
                </a:solidFill>
              </a:rPr>
              <a:t>.</a:t>
            </a:r>
            <a:r>
              <a:rPr lang="el-GR" sz="2800" dirty="0" smtClean="0">
                <a:solidFill>
                  <a:srgbClr val="323232"/>
                </a:solidFill>
              </a:rPr>
              <a:t> </a:t>
            </a:r>
          </a:p>
          <a:p>
            <a:pPr>
              <a:buNone/>
            </a:pPr>
            <a:r>
              <a:rPr lang="el-GR" sz="2800" dirty="0" smtClean="0">
                <a:solidFill>
                  <a:srgbClr val="323232"/>
                </a:solidFill>
              </a:rPr>
              <a:t>Αφηγητής&gt; ήρωας</a:t>
            </a:r>
            <a:endParaRPr sz="2800" dirty="0">
              <a:solidFill>
                <a:srgbClr val="323232"/>
              </a:solidFill>
            </a:endParaRPr>
          </a:p>
          <a:p>
            <a:r>
              <a:rPr sz="2800" dirty="0">
                <a:solidFill>
                  <a:srgbClr val="323232"/>
                </a:solidFill>
              </a:rPr>
              <a:t>👁️ </a:t>
            </a:r>
            <a:r>
              <a:rPr sz="2800" b="1" dirty="0" err="1">
                <a:solidFill>
                  <a:srgbClr val="323232"/>
                </a:solidFill>
              </a:rPr>
              <a:t>Εσωτερική</a:t>
            </a:r>
            <a:r>
              <a:rPr sz="2800" dirty="0" smtClean="0">
                <a:solidFill>
                  <a:srgbClr val="323232"/>
                </a:solidFill>
              </a:rPr>
              <a:t>:</a:t>
            </a:r>
            <a:r>
              <a:rPr lang="el-GR" sz="2800" dirty="0" smtClean="0">
                <a:solidFill>
                  <a:srgbClr val="323232"/>
                </a:solidFill>
              </a:rPr>
              <a:t> ο αφηγητής</a:t>
            </a:r>
            <a:r>
              <a:rPr sz="2800" dirty="0" smtClean="0">
                <a:solidFill>
                  <a:srgbClr val="323232"/>
                </a:solidFill>
              </a:rPr>
              <a:t> </a:t>
            </a:r>
            <a:r>
              <a:rPr sz="2800" dirty="0" err="1">
                <a:solidFill>
                  <a:srgbClr val="323232"/>
                </a:solidFill>
              </a:rPr>
              <a:t>αφηγείται</a:t>
            </a:r>
            <a:r>
              <a:rPr sz="2800" dirty="0">
                <a:solidFill>
                  <a:srgbClr val="323232"/>
                </a:solidFill>
              </a:rPr>
              <a:t> </a:t>
            </a:r>
            <a:r>
              <a:rPr sz="2800" dirty="0" err="1">
                <a:solidFill>
                  <a:srgbClr val="323232"/>
                </a:solidFill>
              </a:rPr>
              <a:t>μέσα</a:t>
            </a:r>
            <a:r>
              <a:rPr sz="2800" dirty="0">
                <a:solidFill>
                  <a:srgbClr val="323232"/>
                </a:solidFill>
              </a:rPr>
              <a:t> </a:t>
            </a:r>
            <a:r>
              <a:rPr sz="2800" dirty="0" err="1">
                <a:solidFill>
                  <a:srgbClr val="323232"/>
                </a:solidFill>
              </a:rPr>
              <a:t>από</a:t>
            </a:r>
            <a:r>
              <a:rPr sz="2800" dirty="0">
                <a:solidFill>
                  <a:srgbClr val="323232"/>
                </a:solidFill>
              </a:rPr>
              <a:t> </a:t>
            </a:r>
            <a:r>
              <a:rPr sz="2800" dirty="0" err="1">
                <a:solidFill>
                  <a:srgbClr val="323232"/>
                </a:solidFill>
              </a:rPr>
              <a:t>τα</a:t>
            </a:r>
            <a:r>
              <a:rPr sz="2800" dirty="0">
                <a:solidFill>
                  <a:srgbClr val="323232"/>
                </a:solidFill>
              </a:rPr>
              <a:t> </a:t>
            </a:r>
            <a:r>
              <a:rPr sz="2800" dirty="0" err="1">
                <a:solidFill>
                  <a:srgbClr val="323232"/>
                </a:solidFill>
              </a:rPr>
              <a:t>μάτια</a:t>
            </a:r>
            <a:r>
              <a:rPr sz="2800" dirty="0">
                <a:solidFill>
                  <a:srgbClr val="323232"/>
                </a:solidFill>
              </a:rPr>
              <a:t> </a:t>
            </a:r>
            <a:r>
              <a:rPr sz="2800" dirty="0" err="1">
                <a:solidFill>
                  <a:srgbClr val="323232"/>
                </a:solidFill>
              </a:rPr>
              <a:t>ενός</a:t>
            </a:r>
            <a:r>
              <a:rPr sz="2800" dirty="0">
                <a:solidFill>
                  <a:srgbClr val="323232"/>
                </a:solidFill>
              </a:rPr>
              <a:t> </a:t>
            </a:r>
            <a:r>
              <a:rPr sz="2800" dirty="0" err="1" smtClean="0">
                <a:solidFill>
                  <a:srgbClr val="323232"/>
                </a:solidFill>
              </a:rPr>
              <a:t>ήρωα</a:t>
            </a:r>
            <a:r>
              <a:rPr lang="el-GR" sz="2800" dirty="0" smtClean="0">
                <a:solidFill>
                  <a:srgbClr val="323232"/>
                </a:solidFill>
              </a:rPr>
              <a:t> </a:t>
            </a:r>
            <a:r>
              <a:rPr lang="el-GR" sz="2800" dirty="0" smtClean="0"/>
              <a:t>— γνωρίζουμε </a:t>
            </a:r>
            <a:r>
              <a:rPr lang="el-GR" sz="2800" dirty="0" err="1" smtClean="0"/>
              <a:t>ό,τι</a:t>
            </a:r>
            <a:r>
              <a:rPr lang="el-GR" sz="2800" dirty="0" smtClean="0"/>
              <a:t> γνωρίζει αυτός.</a:t>
            </a:r>
            <a:endParaRPr lang="el-GR" sz="2800" dirty="0" smtClean="0">
              <a:solidFill>
                <a:srgbClr val="323232"/>
              </a:solidFill>
            </a:endParaRPr>
          </a:p>
          <a:p>
            <a:pPr>
              <a:buNone/>
            </a:pPr>
            <a:r>
              <a:rPr lang="el-GR" sz="2800" dirty="0" smtClean="0">
                <a:solidFill>
                  <a:srgbClr val="323232"/>
                </a:solidFill>
              </a:rPr>
              <a:t>Αφηγητής = ήρωας</a:t>
            </a:r>
            <a:endParaRPr sz="2800" dirty="0">
              <a:solidFill>
                <a:srgbClr val="323232"/>
              </a:solidFill>
            </a:endParaRPr>
          </a:p>
          <a:p>
            <a:r>
              <a:rPr sz="2800" dirty="0" smtClean="0">
                <a:solidFill>
                  <a:srgbClr val="323232"/>
                </a:solidFill>
              </a:rPr>
              <a:t>🎥 </a:t>
            </a:r>
            <a:r>
              <a:rPr sz="2800" b="1" dirty="0" err="1" smtClean="0">
                <a:solidFill>
                  <a:srgbClr val="323232"/>
                </a:solidFill>
              </a:rPr>
              <a:t>Εξωτερική</a:t>
            </a:r>
            <a:r>
              <a:rPr sz="2800" dirty="0" smtClean="0">
                <a:solidFill>
                  <a:srgbClr val="323232"/>
                </a:solidFill>
              </a:rPr>
              <a:t>:</a:t>
            </a:r>
            <a:r>
              <a:rPr lang="el-GR" sz="2800" dirty="0" smtClean="0">
                <a:solidFill>
                  <a:srgbClr val="323232"/>
                </a:solidFill>
              </a:rPr>
              <a:t> ο αφηγητής ξέρει </a:t>
            </a:r>
            <a:r>
              <a:rPr lang="el-GR" sz="2800" dirty="0" smtClean="0">
                <a:solidFill>
                  <a:srgbClr val="323232"/>
                </a:solidFill>
              </a:rPr>
              <a:t>λιγότερα </a:t>
            </a:r>
            <a:r>
              <a:rPr lang="el-GR" sz="2800" dirty="0" smtClean="0">
                <a:solidFill>
                  <a:srgbClr val="323232"/>
                </a:solidFill>
              </a:rPr>
              <a:t>από τους </a:t>
            </a:r>
            <a:r>
              <a:rPr lang="el-GR" sz="2800" dirty="0" smtClean="0">
                <a:solidFill>
                  <a:srgbClr val="323232"/>
                </a:solidFill>
              </a:rPr>
              <a:t>ήρωες</a:t>
            </a:r>
            <a:r>
              <a:rPr lang="el-GR" sz="2800" dirty="0" smtClean="0">
                <a:solidFill>
                  <a:srgbClr val="323232"/>
                </a:solidFill>
              </a:rPr>
              <a:t> </a:t>
            </a:r>
            <a:r>
              <a:rPr lang="el-GR" sz="2800" dirty="0" smtClean="0">
                <a:solidFill>
                  <a:srgbClr val="323232"/>
                </a:solidFill>
              </a:rPr>
              <a:t>(π.χ. αστυνομικά έργα)</a:t>
            </a:r>
          </a:p>
          <a:p>
            <a:pPr>
              <a:buNone/>
            </a:pPr>
            <a:r>
              <a:rPr lang="el-GR" sz="2800" dirty="0" smtClean="0">
                <a:solidFill>
                  <a:srgbClr val="323232"/>
                </a:solidFill>
              </a:rPr>
              <a:t> Αφηγητής &lt; </a:t>
            </a:r>
            <a:r>
              <a:rPr lang="el-GR" sz="2800" dirty="0" smtClean="0">
                <a:solidFill>
                  <a:srgbClr val="323232"/>
                </a:solidFill>
              </a:rPr>
              <a:t>ήρωας</a:t>
            </a:r>
            <a:endParaRPr sz="2800" dirty="0">
              <a:solidFill>
                <a:srgbClr val="323232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74509"/>
          </a:xfrm>
        </p:spPr>
        <p:txBody>
          <a:bodyPr>
            <a:normAutofit fontScale="90000"/>
          </a:bodyPr>
          <a:lstStyle/>
          <a:p>
            <a:r>
              <a:rPr lang="el-GR" sz="3000" b="1" dirty="0" smtClean="0">
                <a:solidFill>
                  <a:srgbClr val="003366"/>
                </a:solidFill>
              </a:rPr>
              <a:t>Παραδείγματα</a:t>
            </a:r>
            <a:endParaRPr sz="3000" b="1" dirty="0">
              <a:solidFill>
                <a:srgbClr val="0033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0336" y="749147"/>
            <a:ext cx="8769427" cy="5761822"/>
          </a:xfrm>
        </p:spPr>
        <p:txBody>
          <a:bodyPr>
            <a:normAutofit lnSpcReduction="10000"/>
          </a:bodyPr>
          <a:lstStyle/>
          <a:p>
            <a:endParaRPr dirty="0"/>
          </a:p>
          <a:p>
            <a:pPr>
              <a:buNone/>
            </a:pPr>
            <a:r>
              <a:rPr lang="el-GR" sz="2000" dirty="0" smtClean="0">
                <a:solidFill>
                  <a:srgbClr val="323232"/>
                </a:solidFill>
              </a:rPr>
              <a:t>1) </a:t>
            </a:r>
            <a:r>
              <a:rPr sz="2000" dirty="0" smtClean="0">
                <a:solidFill>
                  <a:srgbClr val="323232"/>
                </a:solidFill>
              </a:rPr>
              <a:t>«</a:t>
            </a:r>
            <a:r>
              <a:rPr sz="2000" i="1" dirty="0" smtClean="0">
                <a:solidFill>
                  <a:srgbClr val="323232"/>
                </a:solidFill>
              </a:rPr>
              <a:t>Η</a:t>
            </a:r>
            <a:r>
              <a:rPr sz="2000" dirty="0" smtClean="0">
                <a:solidFill>
                  <a:srgbClr val="323232"/>
                </a:solidFill>
              </a:rPr>
              <a:t> </a:t>
            </a:r>
            <a:r>
              <a:rPr sz="2000" i="1" dirty="0" err="1">
                <a:solidFill>
                  <a:srgbClr val="323232"/>
                </a:solidFill>
              </a:rPr>
              <a:t>γραία</a:t>
            </a:r>
            <a:r>
              <a:rPr sz="2000" i="1" dirty="0">
                <a:solidFill>
                  <a:srgbClr val="323232"/>
                </a:solidFill>
              </a:rPr>
              <a:t> </a:t>
            </a:r>
            <a:r>
              <a:rPr sz="2000" i="1" dirty="0" err="1">
                <a:solidFill>
                  <a:srgbClr val="323232"/>
                </a:solidFill>
              </a:rPr>
              <a:t>Χαδούλα</a:t>
            </a:r>
            <a:r>
              <a:rPr sz="2000" i="1" dirty="0">
                <a:solidFill>
                  <a:srgbClr val="323232"/>
                </a:solidFill>
              </a:rPr>
              <a:t> </a:t>
            </a:r>
            <a:r>
              <a:rPr sz="2000" i="1" dirty="0" err="1">
                <a:solidFill>
                  <a:srgbClr val="323232"/>
                </a:solidFill>
              </a:rPr>
              <a:t>είχε</a:t>
            </a:r>
            <a:r>
              <a:rPr sz="2000" i="1" dirty="0">
                <a:solidFill>
                  <a:srgbClr val="323232"/>
                </a:solidFill>
              </a:rPr>
              <a:t> </a:t>
            </a:r>
            <a:r>
              <a:rPr sz="2000" i="1" dirty="0" err="1">
                <a:solidFill>
                  <a:srgbClr val="323232"/>
                </a:solidFill>
              </a:rPr>
              <a:t>κάμει</a:t>
            </a:r>
            <a:r>
              <a:rPr sz="2000" i="1" dirty="0">
                <a:solidFill>
                  <a:srgbClr val="323232"/>
                </a:solidFill>
              </a:rPr>
              <a:t> </a:t>
            </a:r>
            <a:r>
              <a:rPr sz="2000" i="1" dirty="0" err="1">
                <a:solidFill>
                  <a:srgbClr val="323232"/>
                </a:solidFill>
              </a:rPr>
              <a:t>πολλά</a:t>
            </a:r>
            <a:r>
              <a:rPr sz="2000" i="1" dirty="0">
                <a:solidFill>
                  <a:srgbClr val="323232"/>
                </a:solidFill>
              </a:rPr>
              <a:t> </a:t>
            </a:r>
            <a:r>
              <a:rPr sz="2000" i="1" dirty="0" err="1">
                <a:solidFill>
                  <a:srgbClr val="323232"/>
                </a:solidFill>
              </a:rPr>
              <a:t>και</a:t>
            </a:r>
            <a:r>
              <a:rPr sz="2000" i="1" dirty="0">
                <a:solidFill>
                  <a:srgbClr val="323232"/>
                </a:solidFill>
              </a:rPr>
              <a:t> </a:t>
            </a:r>
            <a:r>
              <a:rPr sz="2000" i="1" dirty="0" err="1">
                <a:solidFill>
                  <a:srgbClr val="323232"/>
                </a:solidFill>
              </a:rPr>
              <a:t>διάφορα</a:t>
            </a:r>
            <a:r>
              <a:rPr sz="2000" i="1" dirty="0">
                <a:solidFill>
                  <a:srgbClr val="323232"/>
                </a:solidFill>
              </a:rPr>
              <a:t> </a:t>
            </a:r>
            <a:r>
              <a:rPr sz="2000" i="1" dirty="0" err="1">
                <a:solidFill>
                  <a:srgbClr val="323232"/>
                </a:solidFill>
              </a:rPr>
              <a:t>εις</a:t>
            </a:r>
            <a:r>
              <a:rPr sz="2000" i="1" dirty="0">
                <a:solidFill>
                  <a:srgbClr val="323232"/>
                </a:solidFill>
              </a:rPr>
              <a:t> </a:t>
            </a:r>
            <a:r>
              <a:rPr sz="2000" i="1" dirty="0" err="1">
                <a:solidFill>
                  <a:srgbClr val="323232"/>
                </a:solidFill>
              </a:rPr>
              <a:t>την</a:t>
            </a:r>
            <a:r>
              <a:rPr sz="2000" i="1" dirty="0">
                <a:solidFill>
                  <a:srgbClr val="323232"/>
                </a:solidFill>
              </a:rPr>
              <a:t> </a:t>
            </a:r>
            <a:r>
              <a:rPr sz="2000" i="1" dirty="0" err="1">
                <a:solidFill>
                  <a:srgbClr val="323232"/>
                </a:solidFill>
              </a:rPr>
              <a:t>ζωήν</a:t>
            </a:r>
            <a:r>
              <a:rPr sz="2000" i="1" dirty="0">
                <a:solidFill>
                  <a:srgbClr val="323232"/>
                </a:solidFill>
              </a:rPr>
              <a:t> </a:t>
            </a:r>
            <a:r>
              <a:rPr sz="2000" i="1" dirty="0" err="1">
                <a:solidFill>
                  <a:srgbClr val="323232"/>
                </a:solidFill>
              </a:rPr>
              <a:t>της</a:t>
            </a:r>
            <a:r>
              <a:rPr sz="2000" i="1" dirty="0">
                <a:solidFill>
                  <a:srgbClr val="323232"/>
                </a:solidFill>
              </a:rPr>
              <a:t>...</a:t>
            </a:r>
            <a:r>
              <a:rPr sz="2000" dirty="0">
                <a:solidFill>
                  <a:srgbClr val="323232"/>
                </a:solidFill>
              </a:rPr>
              <a:t>»</a:t>
            </a:r>
          </a:p>
          <a:p>
            <a:pPr>
              <a:buNone/>
            </a:pPr>
            <a:r>
              <a:rPr sz="2000" dirty="0" smtClean="0">
                <a:solidFill>
                  <a:srgbClr val="323232"/>
                </a:solidFill>
              </a:rPr>
              <a:t> </a:t>
            </a:r>
            <a:r>
              <a:rPr lang="el-GR" sz="2000" dirty="0" smtClean="0">
                <a:solidFill>
                  <a:srgbClr val="323232"/>
                </a:solidFill>
              </a:rPr>
              <a:t>Διήγηση, ε</a:t>
            </a:r>
            <a:r>
              <a:rPr sz="2000" dirty="0" err="1" smtClean="0">
                <a:solidFill>
                  <a:srgbClr val="323232"/>
                </a:solidFill>
              </a:rPr>
              <a:t>τεροδιηγητικός</a:t>
            </a:r>
            <a:r>
              <a:rPr sz="2000" dirty="0" smtClean="0">
                <a:solidFill>
                  <a:srgbClr val="323232"/>
                </a:solidFill>
              </a:rPr>
              <a:t> </a:t>
            </a:r>
            <a:r>
              <a:rPr sz="2000" dirty="0">
                <a:solidFill>
                  <a:srgbClr val="323232"/>
                </a:solidFill>
              </a:rPr>
              <a:t>(</a:t>
            </a:r>
            <a:r>
              <a:rPr sz="2000" dirty="0" err="1">
                <a:solidFill>
                  <a:srgbClr val="323232"/>
                </a:solidFill>
              </a:rPr>
              <a:t>μη</a:t>
            </a:r>
            <a:r>
              <a:rPr sz="2000" dirty="0">
                <a:solidFill>
                  <a:srgbClr val="323232"/>
                </a:solidFill>
              </a:rPr>
              <a:t> </a:t>
            </a:r>
            <a:r>
              <a:rPr sz="2000" dirty="0" err="1" smtClean="0">
                <a:solidFill>
                  <a:srgbClr val="323232"/>
                </a:solidFill>
              </a:rPr>
              <a:t>δραματοποιημένος</a:t>
            </a:r>
            <a:r>
              <a:rPr sz="2000" dirty="0" smtClean="0">
                <a:solidFill>
                  <a:srgbClr val="323232"/>
                </a:solidFill>
              </a:rPr>
              <a:t>)</a:t>
            </a:r>
            <a:r>
              <a:rPr lang="el-GR" sz="2000" dirty="0" smtClean="0">
                <a:solidFill>
                  <a:srgbClr val="323232"/>
                </a:solidFill>
              </a:rPr>
              <a:t>, </a:t>
            </a:r>
            <a:r>
              <a:rPr lang="el-GR" sz="2000" dirty="0" smtClean="0">
                <a:solidFill>
                  <a:srgbClr val="323232"/>
                </a:solidFill>
              </a:rPr>
              <a:t>μ</a:t>
            </a:r>
            <a:r>
              <a:rPr sz="2000" dirty="0" err="1" smtClean="0">
                <a:solidFill>
                  <a:srgbClr val="323232"/>
                </a:solidFill>
              </a:rPr>
              <a:t>ηδενική</a:t>
            </a:r>
            <a:r>
              <a:rPr sz="2000" dirty="0" smtClean="0">
                <a:solidFill>
                  <a:srgbClr val="323232"/>
                </a:solidFill>
              </a:rPr>
              <a:t> </a:t>
            </a:r>
            <a:r>
              <a:rPr sz="2000" dirty="0" err="1" smtClean="0">
                <a:solidFill>
                  <a:srgbClr val="323232"/>
                </a:solidFill>
              </a:rPr>
              <a:t>εστίαση</a:t>
            </a:r>
            <a:endParaRPr sz="2000" dirty="0">
              <a:solidFill>
                <a:srgbClr val="323232"/>
              </a:solidFill>
            </a:endParaRPr>
          </a:p>
          <a:p>
            <a:pPr>
              <a:buNone/>
            </a:pPr>
            <a:r>
              <a:rPr lang="el-GR" sz="2000" dirty="0" smtClean="0">
                <a:solidFill>
                  <a:srgbClr val="323232"/>
                </a:solidFill>
              </a:rPr>
              <a:t>2) </a:t>
            </a:r>
            <a:r>
              <a:rPr sz="2000" dirty="0" smtClean="0">
                <a:solidFill>
                  <a:srgbClr val="323232"/>
                </a:solidFill>
              </a:rPr>
              <a:t>«</a:t>
            </a:r>
            <a:r>
              <a:rPr lang="el-GR" sz="2000" i="1" dirty="0" smtClean="0">
                <a:solidFill>
                  <a:srgbClr val="323232"/>
                </a:solidFill>
              </a:rPr>
              <a:t>-Τι να σας πω!... Έτσι του ‘ρχεται τ’ ανθρώπου, την ώρα που </a:t>
            </a:r>
            <a:r>
              <a:rPr lang="el-GR" sz="2000" i="1" dirty="0" err="1" smtClean="0">
                <a:solidFill>
                  <a:srgbClr val="323232"/>
                </a:solidFill>
              </a:rPr>
              <a:t>γεννιώνται</a:t>
            </a:r>
            <a:r>
              <a:rPr lang="el-GR" sz="2000" i="1" dirty="0" smtClean="0">
                <a:solidFill>
                  <a:srgbClr val="323232"/>
                </a:solidFill>
              </a:rPr>
              <a:t>, να τα </a:t>
            </a:r>
            <a:r>
              <a:rPr lang="el-GR" sz="2000" i="1" dirty="0" err="1" smtClean="0">
                <a:solidFill>
                  <a:srgbClr val="323232"/>
                </a:solidFill>
              </a:rPr>
              <a:t>καρυδοπνίγη</a:t>
            </a:r>
            <a:r>
              <a:rPr lang="el-GR" sz="2000" i="1" dirty="0" smtClean="0">
                <a:solidFill>
                  <a:srgbClr val="323232"/>
                </a:solidFill>
              </a:rPr>
              <a:t>!...</a:t>
            </a:r>
          </a:p>
          <a:p>
            <a:pPr>
              <a:buNone/>
            </a:pPr>
            <a:r>
              <a:rPr lang="el-GR" sz="2000" i="1" dirty="0" smtClean="0">
                <a:solidFill>
                  <a:srgbClr val="323232"/>
                </a:solidFill>
              </a:rPr>
              <a:t>      Ναι μεν το </a:t>
            </a:r>
            <a:r>
              <a:rPr lang="el-GR" sz="2000" i="1" dirty="0" err="1" smtClean="0">
                <a:solidFill>
                  <a:srgbClr val="323232"/>
                </a:solidFill>
              </a:rPr>
              <a:t>είπεν</a:t>
            </a:r>
            <a:r>
              <a:rPr lang="el-GR" sz="2000" i="1" dirty="0" smtClean="0">
                <a:solidFill>
                  <a:srgbClr val="323232"/>
                </a:solidFill>
              </a:rPr>
              <a:t>, αλλά βεβαίως δε θα </a:t>
            </a:r>
            <a:r>
              <a:rPr lang="el-GR" sz="2000" i="1" dirty="0" err="1" smtClean="0">
                <a:solidFill>
                  <a:srgbClr val="323232"/>
                </a:solidFill>
              </a:rPr>
              <a:t>ήτον</a:t>
            </a:r>
            <a:r>
              <a:rPr lang="el-GR" sz="2000" i="1" dirty="0" smtClean="0">
                <a:solidFill>
                  <a:srgbClr val="323232"/>
                </a:solidFill>
              </a:rPr>
              <a:t> ικανή να το </a:t>
            </a:r>
            <a:r>
              <a:rPr lang="el-GR" sz="2000" i="1" dirty="0" err="1" smtClean="0">
                <a:solidFill>
                  <a:srgbClr val="323232"/>
                </a:solidFill>
              </a:rPr>
              <a:t>κάμη</a:t>
            </a:r>
            <a:r>
              <a:rPr lang="el-GR" sz="2000" i="1" dirty="0" smtClean="0">
                <a:solidFill>
                  <a:srgbClr val="323232"/>
                </a:solidFill>
              </a:rPr>
              <a:t> ποτέ</a:t>
            </a:r>
            <a:r>
              <a:rPr sz="2000" i="1" dirty="0" smtClean="0">
                <a:solidFill>
                  <a:srgbClr val="323232"/>
                </a:solidFill>
              </a:rPr>
              <a:t>...</a:t>
            </a:r>
            <a:r>
              <a:rPr lang="el-GR" sz="2000" i="1" dirty="0" smtClean="0">
                <a:solidFill>
                  <a:srgbClr val="323232"/>
                </a:solidFill>
              </a:rPr>
              <a:t>Και η ιδία δεν το </a:t>
            </a:r>
            <a:r>
              <a:rPr lang="el-GR" sz="2000" i="1" dirty="0" err="1" smtClean="0">
                <a:solidFill>
                  <a:srgbClr val="323232"/>
                </a:solidFill>
              </a:rPr>
              <a:t>επίστευε</a:t>
            </a:r>
            <a:r>
              <a:rPr lang="el-GR" sz="2000" i="1" dirty="0" smtClean="0">
                <a:solidFill>
                  <a:srgbClr val="323232"/>
                </a:solidFill>
              </a:rPr>
              <a:t>.</a:t>
            </a:r>
            <a:r>
              <a:rPr sz="2000" dirty="0" smtClean="0">
                <a:solidFill>
                  <a:srgbClr val="323232"/>
                </a:solidFill>
              </a:rPr>
              <a:t>»</a:t>
            </a:r>
            <a:endParaRPr sz="2000" dirty="0">
              <a:solidFill>
                <a:srgbClr val="323232"/>
              </a:solidFill>
            </a:endParaRPr>
          </a:p>
          <a:p>
            <a:pPr>
              <a:buNone/>
            </a:pPr>
            <a:r>
              <a:rPr lang="el-GR" sz="2000" dirty="0" smtClean="0">
                <a:solidFill>
                  <a:srgbClr val="323232"/>
                </a:solidFill>
              </a:rPr>
              <a:t>Μεικτός τρόπος, σ</a:t>
            </a:r>
            <a:r>
              <a:rPr sz="2000" dirty="0" err="1" smtClean="0">
                <a:solidFill>
                  <a:srgbClr val="323232"/>
                </a:solidFill>
              </a:rPr>
              <a:t>χόλιο</a:t>
            </a:r>
            <a:r>
              <a:rPr sz="2000" dirty="0" smtClean="0">
                <a:solidFill>
                  <a:srgbClr val="323232"/>
                </a:solidFill>
              </a:rPr>
              <a:t> </a:t>
            </a:r>
            <a:r>
              <a:rPr lang="el-GR" sz="2000" dirty="0" smtClean="0">
                <a:solidFill>
                  <a:srgbClr val="323232"/>
                </a:solidFill>
              </a:rPr>
              <a:t>αφηγητή</a:t>
            </a:r>
            <a:endParaRPr lang="el-GR" sz="2000" dirty="0" smtClean="0">
              <a:solidFill>
                <a:srgbClr val="323232"/>
              </a:solidFill>
            </a:endParaRPr>
          </a:p>
          <a:p>
            <a:pPr>
              <a:buNone/>
            </a:pPr>
            <a:r>
              <a:rPr lang="el-GR" sz="2000" dirty="0" smtClean="0">
                <a:solidFill>
                  <a:srgbClr val="323232"/>
                </a:solidFill>
              </a:rPr>
              <a:t>3) </a:t>
            </a:r>
            <a:r>
              <a:rPr sz="2000" dirty="0" smtClean="0">
                <a:solidFill>
                  <a:srgbClr val="323232"/>
                </a:solidFill>
              </a:rPr>
              <a:t>«— </a:t>
            </a:r>
            <a:r>
              <a:rPr sz="2000" dirty="0" err="1">
                <a:solidFill>
                  <a:srgbClr val="323232"/>
                </a:solidFill>
              </a:rPr>
              <a:t>Τι</a:t>
            </a:r>
            <a:r>
              <a:rPr sz="2000" dirty="0">
                <a:solidFill>
                  <a:srgbClr val="323232"/>
                </a:solidFill>
              </a:rPr>
              <a:t> </a:t>
            </a:r>
            <a:r>
              <a:rPr sz="2000" dirty="0" err="1">
                <a:solidFill>
                  <a:srgbClr val="323232"/>
                </a:solidFill>
              </a:rPr>
              <a:t>να</a:t>
            </a:r>
            <a:r>
              <a:rPr sz="2000" dirty="0">
                <a:solidFill>
                  <a:srgbClr val="323232"/>
                </a:solidFill>
              </a:rPr>
              <a:t> </a:t>
            </a:r>
            <a:r>
              <a:rPr sz="2000" dirty="0" err="1">
                <a:solidFill>
                  <a:srgbClr val="323232"/>
                </a:solidFill>
              </a:rPr>
              <a:t>κάμω</a:t>
            </a:r>
            <a:r>
              <a:rPr sz="2000" dirty="0">
                <a:solidFill>
                  <a:srgbClr val="323232"/>
                </a:solidFill>
              </a:rPr>
              <a:t>, </a:t>
            </a:r>
            <a:r>
              <a:rPr sz="2000" dirty="0" err="1">
                <a:solidFill>
                  <a:srgbClr val="323232"/>
                </a:solidFill>
              </a:rPr>
              <a:t>κυρά-Φραγκογιαννού</a:t>
            </a:r>
            <a:r>
              <a:rPr sz="2000" dirty="0">
                <a:solidFill>
                  <a:srgbClr val="323232"/>
                </a:solidFill>
              </a:rPr>
              <a:t>; </a:t>
            </a:r>
            <a:endParaRPr lang="el-GR" sz="2000" dirty="0" smtClean="0">
              <a:solidFill>
                <a:srgbClr val="323232"/>
              </a:solidFill>
            </a:endParaRPr>
          </a:p>
          <a:p>
            <a:pPr>
              <a:buNone/>
            </a:pPr>
            <a:r>
              <a:rPr sz="2000" dirty="0" smtClean="0">
                <a:solidFill>
                  <a:srgbClr val="323232"/>
                </a:solidFill>
              </a:rPr>
              <a:t>— </a:t>
            </a:r>
            <a:r>
              <a:rPr sz="2000" dirty="0" err="1">
                <a:solidFill>
                  <a:srgbClr val="323232"/>
                </a:solidFill>
              </a:rPr>
              <a:t>Σώπα</a:t>
            </a:r>
            <a:r>
              <a:rPr sz="2000" dirty="0">
                <a:solidFill>
                  <a:srgbClr val="323232"/>
                </a:solidFill>
              </a:rPr>
              <a:t>, </a:t>
            </a:r>
            <a:r>
              <a:rPr sz="2000" dirty="0" err="1">
                <a:solidFill>
                  <a:srgbClr val="323232"/>
                </a:solidFill>
              </a:rPr>
              <a:t>κόρη</a:t>
            </a:r>
            <a:r>
              <a:rPr sz="2000" dirty="0">
                <a:solidFill>
                  <a:srgbClr val="323232"/>
                </a:solidFill>
              </a:rPr>
              <a:t> </a:t>
            </a:r>
            <a:r>
              <a:rPr sz="2000" dirty="0" err="1" smtClean="0">
                <a:solidFill>
                  <a:srgbClr val="323232"/>
                </a:solidFill>
              </a:rPr>
              <a:t>μου</a:t>
            </a:r>
            <a:r>
              <a:rPr sz="2000" dirty="0" smtClean="0">
                <a:solidFill>
                  <a:srgbClr val="323232"/>
                </a:solidFill>
              </a:rPr>
              <a:t>…»</a:t>
            </a:r>
            <a:endParaRPr lang="el-GR" sz="2000" dirty="0" smtClean="0">
              <a:solidFill>
                <a:srgbClr val="323232"/>
              </a:solidFill>
            </a:endParaRPr>
          </a:p>
          <a:p>
            <a:pPr>
              <a:buNone/>
            </a:pPr>
            <a:r>
              <a:rPr lang="el-GR" sz="2000" dirty="0" smtClean="0">
                <a:solidFill>
                  <a:srgbClr val="323232"/>
                </a:solidFill>
              </a:rPr>
              <a:t> Διάλογος</a:t>
            </a:r>
            <a:endParaRPr lang="el-GR" sz="2000" dirty="0" smtClean="0">
              <a:solidFill>
                <a:srgbClr val="323232"/>
              </a:solidFill>
            </a:endParaRPr>
          </a:p>
          <a:p>
            <a:pPr algn="r">
              <a:buNone/>
            </a:pPr>
            <a:r>
              <a:rPr lang="el-GR" sz="2000" b="1" dirty="0" smtClean="0">
                <a:solidFill>
                  <a:srgbClr val="003366"/>
                </a:solidFill>
              </a:rPr>
              <a:t>Παπαδιαμάντης</a:t>
            </a:r>
            <a:r>
              <a:rPr lang="el-GR" sz="2000" b="1" dirty="0" smtClean="0">
                <a:solidFill>
                  <a:srgbClr val="003366"/>
                </a:solidFill>
              </a:rPr>
              <a:t>, «Η Φόνισσα</a:t>
            </a:r>
            <a:r>
              <a:rPr lang="el-GR" sz="2000" b="1" dirty="0" smtClean="0">
                <a:solidFill>
                  <a:srgbClr val="003366"/>
                </a:solidFill>
              </a:rPr>
              <a:t>»</a:t>
            </a:r>
          </a:p>
          <a:p>
            <a:pPr>
              <a:buNone/>
            </a:pPr>
            <a:r>
              <a:rPr lang="el-GR" sz="2000" dirty="0" smtClean="0"/>
              <a:t>4) «</a:t>
            </a:r>
            <a:r>
              <a:rPr lang="el-GR" sz="2000" i="1" dirty="0" smtClean="0"/>
              <a:t>Εγώ </a:t>
            </a:r>
            <a:r>
              <a:rPr lang="el-GR" sz="2000" i="1" dirty="0" err="1" smtClean="0"/>
              <a:t>ήμην</a:t>
            </a:r>
            <a:r>
              <a:rPr lang="el-GR" sz="2000" i="1" dirty="0" smtClean="0"/>
              <a:t> το τέταρτον </a:t>
            </a:r>
            <a:r>
              <a:rPr lang="el-GR" sz="2000" i="1" dirty="0" err="1" smtClean="0"/>
              <a:t>παιδίον</a:t>
            </a:r>
            <a:r>
              <a:rPr lang="el-GR" sz="2000" i="1" dirty="0" smtClean="0"/>
              <a:t> της μητρός μου· εκείνη έμελλε να με μεγαλώσει με διπλή στοργή και πίκρα.»</a:t>
            </a:r>
          </a:p>
          <a:p>
            <a:pPr>
              <a:buNone/>
            </a:pPr>
            <a:r>
              <a:rPr lang="el-GR" sz="2000" dirty="0" smtClean="0">
                <a:solidFill>
                  <a:srgbClr val="323232"/>
                </a:solidFill>
              </a:rPr>
              <a:t>Μίμηση, </a:t>
            </a:r>
            <a:r>
              <a:rPr lang="el-GR" sz="2000" dirty="0" err="1" smtClean="0">
                <a:solidFill>
                  <a:srgbClr val="323232"/>
                </a:solidFill>
              </a:rPr>
              <a:t>α</a:t>
            </a:r>
            <a:r>
              <a:rPr lang="el-GR" sz="2000" dirty="0" err="1" smtClean="0">
                <a:solidFill>
                  <a:srgbClr val="323232"/>
                </a:solidFill>
              </a:rPr>
              <a:t>υτοδιηγητικός</a:t>
            </a:r>
            <a:r>
              <a:rPr lang="el-GR" sz="2000" dirty="0" smtClean="0">
                <a:solidFill>
                  <a:srgbClr val="323232"/>
                </a:solidFill>
              </a:rPr>
              <a:t> </a:t>
            </a:r>
            <a:r>
              <a:rPr lang="el-GR" sz="2000" dirty="0" smtClean="0">
                <a:solidFill>
                  <a:srgbClr val="323232"/>
                </a:solidFill>
              </a:rPr>
              <a:t>(δραματοποιημένος</a:t>
            </a:r>
            <a:r>
              <a:rPr lang="el-GR" sz="2000" dirty="0" smtClean="0">
                <a:solidFill>
                  <a:srgbClr val="323232"/>
                </a:solidFill>
              </a:rPr>
              <a:t>), εσωτερική </a:t>
            </a:r>
            <a:r>
              <a:rPr lang="el-GR" sz="2000" dirty="0" smtClean="0">
                <a:solidFill>
                  <a:srgbClr val="323232"/>
                </a:solidFill>
              </a:rPr>
              <a:t>εστίαση</a:t>
            </a:r>
          </a:p>
          <a:p>
            <a:pPr algn="r">
              <a:buNone/>
            </a:pPr>
            <a:r>
              <a:rPr lang="el-GR" sz="2000" b="1" dirty="0" smtClean="0">
                <a:solidFill>
                  <a:srgbClr val="003366"/>
                </a:solidFill>
              </a:rPr>
              <a:t>Βιζυηνός, «Το αμάρτημα της μητρός μου»</a:t>
            </a:r>
            <a:endParaRPr lang="el-GR" sz="2000" dirty="0" smtClean="0">
              <a:solidFill>
                <a:srgbClr val="323232"/>
              </a:solidFill>
            </a:endParaRPr>
          </a:p>
          <a:p>
            <a:pPr algn="r">
              <a:buNone/>
            </a:pPr>
            <a:endParaRPr sz="2000" dirty="0">
              <a:solidFill>
                <a:srgbClr val="323232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000" b="1" dirty="0" smtClean="0">
                <a:solidFill>
                  <a:srgbClr val="003366"/>
                </a:solidFill>
              </a:rPr>
              <a:t>Χρονική σειρά στην αφήγηση</a:t>
            </a:r>
            <a:endParaRPr sz="3000" b="1" dirty="0">
              <a:solidFill>
                <a:srgbClr val="0033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1856"/>
            <a:ext cx="8229600" cy="4914308"/>
          </a:xfrm>
        </p:spPr>
        <p:txBody>
          <a:bodyPr>
            <a:normAutofit fontScale="92500" lnSpcReduction="20000"/>
          </a:bodyPr>
          <a:lstStyle/>
          <a:p>
            <a:r>
              <a:rPr lang="el-GR" b="1" dirty="0" smtClean="0"/>
              <a:t>ΑΝΑΔΡΟΜΗ (</a:t>
            </a:r>
            <a:r>
              <a:rPr lang="en-US" b="1" dirty="0" smtClean="0"/>
              <a:t>flashback)</a:t>
            </a:r>
            <a:r>
              <a:rPr lang="el-GR" dirty="0" smtClean="0"/>
              <a:t>: ο αφηγητής αφηγείται γεγονότα παλαιότερα από το χρονικό σημείο στο οποίο βρίσκεται η αφήγηση εκείνη τη στιγμή (π.χ. αναμνήσεις από το παρελθόν)</a:t>
            </a:r>
          </a:p>
          <a:p>
            <a:endParaRPr lang="el-GR" dirty="0" smtClean="0"/>
          </a:p>
          <a:p>
            <a:r>
              <a:rPr lang="el-GR" b="1" dirty="0" smtClean="0"/>
              <a:t>ΠΡΟΛΗΨΗ</a:t>
            </a:r>
            <a:r>
              <a:rPr lang="el-GR" dirty="0" smtClean="0"/>
              <a:t>: ο αφηγητής μας προετοιμάζει για γεγονότα που θα ακολουθήσουν στην ιστορία (</a:t>
            </a:r>
            <a:r>
              <a:rPr lang="el-GR" dirty="0" err="1" smtClean="0"/>
              <a:t>προοικονομία</a:t>
            </a:r>
            <a:r>
              <a:rPr lang="el-GR" dirty="0" smtClean="0"/>
              <a:t>)</a:t>
            </a:r>
          </a:p>
          <a:p>
            <a:endParaRPr lang="el-GR" dirty="0" smtClean="0"/>
          </a:p>
          <a:p>
            <a:r>
              <a:rPr lang="en-US" b="1" dirty="0" smtClean="0"/>
              <a:t>In medias res</a:t>
            </a:r>
            <a:r>
              <a:rPr lang="el-GR" dirty="0" smtClean="0"/>
              <a:t>: η αφήγηση δεν ξεκινάει από την αρχή της ιστορίας, αλλά από τη μέση (βλ. Οδύσσεια)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629</Words>
  <Application>Microsoft Office PowerPoint</Application>
  <PresentationFormat>Προβολή στην οθόνη (4:3)</PresentationFormat>
  <Paragraphs>64</Paragraphs>
  <Slides>7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8" baseType="lpstr">
      <vt:lpstr>Office Theme</vt:lpstr>
      <vt:lpstr>Αφηγηματολογία  Β΄ Λυκείου</vt:lpstr>
      <vt:lpstr>Τι είναι αφηγηματολογία</vt:lpstr>
      <vt:lpstr>Αφηγηματικοί τρόποι </vt:lpstr>
      <vt:lpstr>Είδη αφηγητή (με βάση τη συμμετοχή στην ιστορία)</vt:lpstr>
      <vt:lpstr>Εστίαση= οπτική γωνία της αφήγησης</vt:lpstr>
      <vt:lpstr>Παραδείγματα</vt:lpstr>
      <vt:lpstr>Χρονική σειρά στην αφήγηση</vt:lpstr>
    </vt:vector>
  </TitlesOfParts>
  <Manager/>
  <Company/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Αφηγηματολογία στη Β΄ Λυκείου</dc:title>
  <dc:subject/>
  <dc:creator/>
  <cp:keywords/>
  <dc:description>generated using python-pptx</dc:description>
  <cp:lastModifiedBy>Χρήστης των Windows</cp:lastModifiedBy>
  <cp:revision>15</cp:revision>
  <dcterms:created xsi:type="dcterms:W3CDTF">2013-01-27T09:14:16Z</dcterms:created>
  <dcterms:modified xsi:type="dcterms:W3CDTF">2025-09-24T20:47:32Z</dcterms:modified>
  <cp:category/>
</cp:coreProperties>
</file>