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9" r:id="rId4"/>
    <p:sldId id="260" r:id="rId5"/>
    <p:sldId id="270" r:id="rId6"/>
    <p:sldId id="272" r:id="rId7"/>
    <p:sldId id="271" r:id="rId8"/>
    <p:sldId id="262" r:id="rId9"/>
    <p:sldId id="264" r:id="rId10"/>
    <p:sldId id="265" r:id="rId11"/>
    <p:sldId id="267" r:id="rId12"/>
    <p:sldId id="268" r:id="rId13"/>
    <p:sldId id="273" r:id="rId14"/>
    <p:sldId id="274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9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20/12/2016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20/12/2016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20/12/2016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20/12/2016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20/12/2016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20/12/2016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20/12/2016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20/12/2016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20/12/2016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20/12/2016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20/12/2016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53615-BFDE-46DE-814C-47EC6EF6D371}" type="datetimeFigureOut">
              <a:rPr lang="el-GR" smtClean="0"/>
              <a:t>20/12/2016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4297" y="116632"/>
            <a:ext cx="8330151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l-GR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1) ΟΞΕΑ</a:t>
            </a:r>
            <a:endParaRPr lang="el-GR" sz="32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8" name="Ορθογώνιο 7"/>
          <p:cNvSpPr/>
          <p:nvPr/>
        </p:nvSpPr>
        <p:spPr>
          <a:xfrm>
            <a:off x="624011" y="1484784"/>
            <a:ext cx="825703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/>
              <a:buChar char="@"/>
            </a:pPr>
            <a:r>
              <a:rPr lang="el-GR" sz="2000" b="1" dirty="0" smtClean="0">
                <a:solidFill>
                  <a:srgbClr val="FF0000"/>
                </a:solidFill>
                <a:latin typeface="Cambria"/>
                <a:ea typeface="Times New Roman"/>
                <a:cs typeface="Times New Roman"/>
              </a:rPr>
              <a:t>  Α</a:t>
            </a:r>
            <a:r>
              <a:rPr lang="el-GR" sz="2000" dirty="0" smtClean="0">
                <a:latin typeface="Cambria"/>
                <a:ea typeface="Times New Roman"/>
                <a:cs typeface="Times New Roman"/>
              </a:rPr>
              <a:t> </a:t>
            </a:r>
            <a:r>
              <a:rPr lang="el-GR" sz="2000" dirty="0">
                <a:latin typeface="Cambria"/>
                <a:ea typeface="Times New Roman"/>
                <a:cs typeface="Times New Roman"/>
              </a:rPr>
              <a:t>: αμέταλλο (</a:t>
            </a:r>
            <a:r>
              <a:rPr lang="en-US" sz="2000" dirty="0">
                <a:latin typeface="Cambria"/>
                <a:ea typeface="Times New Roman"/>
                <a:cs typeface="Times New Roman"/>
              </a:rPr>
              <a:t>F</a:t>
            </a:r>
            <a:r>
              <a:rPr lang="el-GR" sz="2000" dirty="0">
                <a:latin typeface="Cambria"/>
                <a:ea typeface="Times New Roman"/>
                <a:cs typeface="Times New Roman"/>
              </a:rPr>
              <a:t>, </a:t>
            </a:r>
            <a:r>
              <a:rPr lang="en-US" sz="2000" dirty="0">
                <a:latin typeface="Cambria"/>
                <a:ea typeface="Times New Roman"/>
                <a:cs typeface="Times New Roman"/>
              </a:rPr>
              <a:t>Cl</a:t>
            </a:r>
            <a:r>
              <a:rPr lang="el-GR" sz="2000" dirty="0">
                <a:latin typeface="Cambria"/>
                <a:ea typeface="Times New Roman"/>
                <a:cs typeface="Times New Roman"/>
              </a:rPr>
              <a:t>, </a:t>
            </a:r>
            <a:r>
              <a:rPr lang="en-US" sz="2000" dirty="0">
                <a:latin typeface="Cambria"/>
                <a:ea typeface="Times New Roman"/>
                <a:cs typeface="Times New Roman"/>
              </a:rPr>
              <a:t>Br</a:t>
            </a:r>
            <a:r>
              <a:rPr lang="el-GR" sz="2000" dirty="0">
                <a:latin typeface="Cambria"/>
                <a:ea typeface="Times New Roman"/>
                <a:cs typeface="Times New Roman"/>
              </a:rPr>
              <a:t>, </a:t>
            </a:r>
            <a:r>
              <a:rPr lang="en-US" sz="2000" dirty="0">
                <a:latin typeface="Cambria"/>
                <a:ea typeface="Times New Roman"/>
                <a:cs typeface="Times New Roman"/>
              </a:rPr>
              <a:t>I</a:t>
            </a:r>
            <a:r>
              <a:rPr lang="el-GR" sz="2000" dirty="0">
                <a:latin typeface="Cambria"/>
                <a:ea typeface="Times New Roman"/>
                <a:cs typeface="Times New Roman"/>
              </a:rPr>
              <a:t>, </a:t>
            </a:r>
            <a:r>
              <a:rPr lang="en-US" sz="2000" dirty="0">
                <a:latin typeface="Cambria"/>
                <a:ea typeface="Times New Roman"/>
                <a:cs typeface="Times New Roman"/>
              </a:rPr>
              <a:t>S</a:t>
            </a:r>
            <a:r>
              <a:rPr lang="el-GR" sz="2000" dirty="0">
                <a:latin typeface="Cambria"/>
                <a:ea typeface="Times New Roman"/>
                <a:cs typeface="Times New Roman"/>
              </a:rPr>
              <a:t> ) ή </a:t>
            </a:r>
            <a:r>
              <a:rPr lang="el-GR" sz="2000" dirty="0" err="1">
                <a:latin typeface="Cambria"/>
                <a:ea typeface="Times New Roman"/>
                <a:cs typeface="Times New Roman"/>
              </a:rPr>
              <a:t>πολυατομικό</a:t>
            </a:r>
            <a:r>
              <a:rPr lang="el-GR" sz="2000" dirty="0">
                <a:latin typeface="Cambria"/>
                <a:ea typeface="Times New Roman"/>
                <a:cs typeface="Times New Roman"/>
              </a:rPr>
              <a:t> ανιόν (</a:t>
            </a:r>
            <a:r>
              <a:rPr lang="en-US" sz="2000" dirty="0">
                <a:latin typeface="Cambria"/>
                <a:ea typeface="Times New Roman"/>
                <a:cs typeface="Times New Roman"/>
              </a:rPr>
              <a:t>CN</a:t>
            </a:r>
            <a:r>
              <a:rPr lang="el-GR" sz="2000" baseline="30000" dirty="0">
                <a:latin typeface="Cambria"/>
                <a:ea typeface="Times New Roman"/>
                <a:cs typeface="Times New Roman"/>
              </a:rPr>
              <a:t>—</a:t>
            </a:r>
            <a:r>
              <a:rPr lang="el-GR" sz="2000" dirty="0">
                <a:latin typeface="Cambria"/>
                <a:ea typeface="Times New Roman"/>
                <a:cs typeface="Times New Roman"/>
              </a:rPr>
              <a:t>, ΝΟ</a:t>
            </a:r>
            <a:r>
              <a:rPr lang="el-GR" sz="2000" baseline="-25000" dirty="0">
                <a:latin typeface="Cambria"/>
                <a:ea typeface="Times New Roman"/>
                <a:cs typeface="Times New Roman"/>
              </a:rPr>
              <a:t>3</a:t>
            </a:r>
            <a:r>
              <a:rPr lang="el-GR" sz="2000" baseline="30000" dirty="0">
                <a:latin typeface="Cambria"/>
                <a:ea typeface="Times New Roman"/>
                <a:cs typeface="Times New Roman"/>
              </a:rPr>
              <a:t>—</a:t>
            </a:r>
            <a:r>
              <a:rPr lang="el-GR" sz="2000" dirty="0">
                <a:latin typeface="Cambria"/>
                <a:ea typeface="Times New Roman"/>
                <a:cs typeface="Times New Roman"/>
              </a:rPr>
              <a:t>, </a:t>
            </a:r>
            <a:r>
              <a:rPr lang="en-US" sz="2000" dirty="0">
                <a:latin typeface="Cambria"/>
                <a:ea typeface="Times New Roman"/>
                <a:cs typeface="Times New Roman"/>
              </a:rPr>
              <a:t>SO</a:t>
            </a:r>
            <a:r>
              <a:rPr lang="el-GR" sz="2000" baseline="-25000" dirty="0">
                <a:latin typeface="Cambria"/>
                <a:ea typeface="Times New Roman"/>
                <a:cs typeface="Times New Roman"/>
              </a:rPr>
              <a:t>4</a:t>
            </a:r>
            <a:r>
              <a:rPr lang="el-GR" sz="2000" baseline="30000" dirty="0">
                <a:latin typeface="Cambria"/>
                <a:ea typeface="Times New Roman"/>
                <a:cs typeface="Times New Roman"/>
              </a:rPr>
              <a:t>2—</a:t>
            </a:r>
            <a:r>
              <a:rPr lang="el-GR" sz="2000" baseline="-25000" dirty="0">
                <a:latin typeface="Cambria"/>
                <a:ea typeface="Times New Roman"/>
                <a:cs typeface="Times New Roman"/>
              </a:rPr>
              <a:t>…</a:t>
            </a:r>
            <a:r>
              <a:rPr lang="el-GR" sz="2000" dirty="0">
                <a:latin typeface="Cambria"/>
                <a:ea typeface="Times New Roman"/>
                <a:cs typeface="Times New Roman"/>
              </a:rPr>
              <a:t>)  </a:t>
            </a:r>
            <a:endParaRPr lang="el-GR" sz="2000" dirty="0" smtClean="0">
              <a:latin typeface="Cambria"/>
              <a:ea typeface="Times New Roman"/>
              <a:cs typeface="Times New Roman"/>
            </a:endParaRPr>
          </a:p>
          <a:p>
            <a:pPr marL="285750" indent="-285750">
              <a:buFont typeface="Wingdings"/>
              <a:buChar char="@"/>
            </a:pPr>
            <a:r>
              <a:rPr lang="el-GR" sz="2000" dirty="0" smtClean="0">
                <a:latin typeface="Cambria"/>
                <a:ea typeface="Times New Roman"/>
                <a:cs typeface="Times New Roman"/>
              </a:rPr>
              <a:t>   </a:t>
            </a:r>
            <a:r>
              <a:rPr lang="en-US" sz="2000" b="1" dirty="0" smtClean="0">
                <a:solidFill>
                  <a:srgbClr val="FF0000"/>
                </a:solidFill>
                <a:latin typeface="Cambria"/>
                <a:ea typeface="Times New Roman"/>
                <a:cs typeface="Times New Roman"/>
              </a:rPr>
              <a:t>x</a:t>
            </a:r>
            <a:r>
              <a:rPr lang="el-GR" sz="2000" dirty="0" smtClean="0">
                <a:latin typeface="Cambria"/>
                <a:ea typeface="Times New Roman"/>
                <a:cs typeface="Times New Roman"/>
              </a:rPr>
              <a:t> </a:t>
            </a:r>
            <a:r>
              <a:rPr lang="el-GR" sz="2000" dirty="0">
                <a:latin typeface="Cambria"/>
                <a:ea typeface="Times New Roman"/>
                <a:cs typeface="Times New Roman"/>
              </a:rPr>
              <a:t>:  αριθμός οξείδωσης του Α ( </a:t>
            </a:r>
            <a:r>
              <a:rPr lang="en-US" sz="2000" dirty="0">
                <a:latin typeface="Cambria"/>
                <a:ea typeface="Times New Roman"/>
                <a:cs typeface="Times New Roman"/>
              </a:rPr>
              <a:t>x</a:t>
            </a:r>
            <a:r>
              <a:rPr lang="el-GR" sz="2000" dirty="0">
                <a:latin typeface="Cambria"/>
                <a:ea typeface="Times New Roman"/>
                <a:cs typeface="Times New Roman"/>
              </a:rPr>
              <a:t> = 1,  2,  3 )</a:t>
            </a:r>
            <a:endParaRPr lang="el-GR" sz="2000" dirty="0"/>
          </a:p>
        </p:txBody>
      </p:sp>
      <p:cxnSp>
        <p:nvCxnSpPr>
          <p:cNvPr id="14" name="Ευθύγραμμο βέλος σύνδεσης 13"/>
          <p:cNvCxnSpPr/>
          <p:nvPr/>
        </p:nvCxnSpPr>
        <p:spPr>
          <a:xfrm flipH="1">
            <a:off x="2051719" y="2221483"/>
            <a:ext cx="2030349" cy="7236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Ευθύγραμμο βέλος σύνδεσης 15"/>
          <p:cNvCxnSpPr/>
          <p:nvPr/>
        </p:nvCxnSpPr>
        <p:spPr>
          <a:xfrm>
            <a:off x="4053136" y="2221483"/>
            <a:ext cx="2002099" cy="7236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" name="Ορθογώνιο 16"/>
          <p:cNvSpPr/>
          <p:nvPr/>
        </p:nvSpPr>
        <p:spPr>
          <a:xfrm>
            <a:off x="246578" y="3009355"/>
            <a:ext cx="39837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/>
                <a:ea typeface="Times New Roman"/>
                <a:cs typeface="Times New Roman"/>
              </a:rPr>
              <a:t> ΜΗ  ΟΞΥΓΟΝΟΥΧΑ ΟΞΕΑ </a:t>
            </a:r>
            <a:endParaRPr lang="el-GR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Ορθογώνιο 18"/>
          <p:cNvSpPr/>
          <p:nvPr/>
        </p:nvSpPr>
        <p:spPr>
          <a:xfrm>
            <a:off x="4939102" y="2996952"/>
            <a:ext cx="341151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/>
                <a:ea typeface="Times New Roman"/>
                <a:cs typeface="Times New Roman"/>
              </a:rPr>
              <a:t>  </a:t>
            </a:r>
            <a:r>
              <a:rPr lang="el-GR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/>
                <a:ea typeface="Times New Roman"/>
                <a:cs typeface="Times New Roman"/>
              </a:rPr>
              <a:t>ΟΞΥΓΟΝΟΥΧΑ</a:t>
            </a:r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/>
                <a:ea typeface="Times New Roman"/>
                <a:cs typeface="Times New Roman"/>
              </a:rPr>
              <a:t> </a:t>
            </a:r>
            <a:r>
              <a:rPr 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/>
                <a:ea typeface="Times New Roman"/>
                <a:cs typeface="Times New Roman"/>
              </a:rPr>
              <a:t>ΟΞΕΑ </a:t>
            </a:r>
            <a:endParaRPr lang="el-GR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Ορθογώνιο 19"/>
          <p:cNvSpPr/>
          <p:nvPr/>
        </p:nvSpPr>
        <p:spPr>
          <a:xfrm>
            <a:off x="274297" y="3436035"/>
            <a:ext cx="4095349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l-GR" sz="2800" b="1" dirty="0">
                <a:latin typeface="Segoe Script"/>
                <a:ea typeface="Times New Roman"/>
                <a:cs typeface="Times New Roman"/>
              </a:rPr>
              <a:t> </a:t>
            </a:r>
            <a:endParaRPr lang="el-GR" sz="2800" b="1" dirty="0" smtClean="0">
              <a:latin typeface="Segoe Script"/>
              <a:ea typeface="Times New Roman"/>
              <a:cs typeface="Times New Roman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endParaRPr lang="el-GR" sz="28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Segoe Script"/>
              <a:ea typeface="Times New Roman"/>
              <a:cs typeface="Times New Roman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l-GR" sz="3200" b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Segoe Script"/>
                <a:ea typeface="Times New Roman"/>
                <a:cs typeface="Times New Roman"/>
              </a:rPr>
              <a:t>Υδρο</a:t>
            </a:r>
            <a:r>
              <a:rPr lang="el-GR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Georgia Ref"/>
                <a:ea typeface="Times New Roman"/>
                <a:cs typeface="Times New Roman"/>
              </a:rPr>
              <a:t> </a:t>
            </a:r>
            <a:r>
              <a:rPr lang="el-GR" sz="8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Georgia Ref"/>
                <a:ea typeface="Times New Roman"/>
                <a:cs typeface="Times New Roman"/>
              </a:rPr>
              <a:t> </a:t>
            </a:r>
            <a:r>
              <a:rPr lang="el-GR" sz="800" b="1" dirty="0">
                <a:latin typeface="Georgia Ref"/>
                <a:ea typeface="Times New Roman"/>
                <a:cs typeface="Times New Roman"/>
              </a:rPr>
              <a:t>…………………………………………………….…………</a:t>
            </a:r>
            <a:r>
              <a:rPr lang="el-GR" dirty="0">
                <a:latin typeface="Georgia Ref"/>
                <a:ea typeface="Times New Roman"/>
                <a:cs typeface="Times New Roman"/>
              </a:rPr>
              <a:t>     </a:t>
            </a:r>
            <a:endParaRPr lang="el-GR" sz="2400" dirty="0">
              <a:ea typeface="Calibri"/>
              <a:cs typeface="Times New Roman"/>
            </a:endParaRPr>
          </a:p>
          <a:p>
            <a:r>
              <a:rPr lang="el-GR" dirty="0">
                <a:latin typeface="Georgia Ref"/>
                <a:ea typeface="Times New Roman"/>
                <a:cs typeface="Times New Roman"/>
              </a:rPr>
              <a:t>                           </a:t>
            </a:r>
            <a:r>
              <a:rPr lang="el-GR" sz="1400" dirty="0">
                <a:latin typeface="Georgia Ref"/>
                <a:ea typeface="Times New Roman"/>
                <a:cs typeface="Times New Roman"/>
              </a:rPr>
              <a:t>(όνομα </a:t>
            </a:r>
            <a:r>
              <a:rPr lang="el-GR" sz="1400" dirty="0" err="1">
                <a:latin typeface="Georgia Ref"/>
                <a:ea typeface="Times New Roman"/>
                <a:cs typeface="Times New Roman"/>
              </a:rPr>
              <a:t>αμετάλλου</a:t>
            </a:r>
            <a:r>
              <a:rPr lang="el-GR" sz="1400" dirty="0">
                <a:latin typeface="Georgia Ref"/>
                <a:ea typeface="Times New Roman"/>
                <a:cs typeface="Times New Roman"/>
              </a:rPr>
              <a:t> ή </a:t>
            </a:r>
            <a:r>
              <a:rPr lang="en-US" sz="1400" dirty="0">
                <a:latin typeface="Georgia Ref"/>
                <a:ea typeface="Times New Roman"/>
                <a:cs typeface="Times New Roman"/>
              </a:rPr>
              <a:t>CN</a:t>
            </a:r>
            <a:r>
              <a:rPr lang="el-GR" sz="1400" dirty="0">
                <a:latin typeface="Georgia Ref"/>
                <a:ea typeface="Times New Roman"/>
                <a:cs typeface="Times New Roman"/>
              </a:rPr>
              <a:t>)</a:t>
            </a:r>
            <a:endParaRPr lang="el-GR" dirty="0"/>
          </a:p>
        </p:txBody>
      </p:sp>
      <p:sp>
        <p:nvSpPr>
          <p:cNvPr id="21" name="Ορθογώνιο 20"/>
          <p:cNvSpPr/>
          <p:nvPr/>
        </p:nvSpPr>
        <p:spPr>
          <a:xfrm>
            <a:off x="251780" y="4365104"/>
            <a:ext cx="4572000" cy="204774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Ravie"/>
                <a:ea typeface="Times New Roman"/>
                <a:cs typeface="Times New Roman"/>
              </a:rPr>
              <a:t>H</a:t>
            </a:r>
            <a:r>
              <a:rPr lang="en-US" sz="3200" b="1" dirty="0">
                <a:latin typeface="Candara"/>
                <a:ea typeface="Times New Roman"/>
                <a:cs typeface="Times New Roman"/>
              </a:rPr>
              <a:t>C</a:t>
            </a:r>
            <a:r>
              <a:rPr lang="en-GB" sz="3200" b="1" dirty="0">
                <a:latin typeface="Candara"/>
                <a:ea typeface="Times New Roman"/>
                <a:cs typeface="Times New Roman"/>
              </a:rPr>
              <a:t>l</a:t>
            </a:r>
            <a:endParaRPr lang="el-GR" sz="4000" b="1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Ravie"/>
                <a:ea typeface="Times New Roman"/>
                <a:cs typeface="Times New Roman"/>
              </a:rPr>
              <a:t>H</a:t>
            </a:r>
            <a:r>
              <a:rPr lang="el-GR" sz="3200" b="1" baseline="-25000" dirty="0">
                <a:latin typeface="Candara"/>
                <a:ea typeface="Times New Roman"/>
                <a:cs typeface="Times New Roman"/>
              </a:rPr>
              <a:t>2</a:t>
            </a:r>
            <a:r>
              <a:rPr lang="en-US" sz="3200" b="1" dirty="0">
                <a:latin typeface="Candara"/>
                <a:ea typeface="Times New Roman"/>
                <a:cs typeface="Times New Roman"/>
              </a:rPr>
              <a:t>S</a:t>
            </a:r>
            <a:endParaRPr lang="el-GR" sz="4000" b="1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Ravie"/>
                <a:ea typeface="Times New Roman"/>
                <a:cs typeface="Times New Roman"/>
              </a:rPr>
              <a:t>H</a:t>
            </a:r>
            <a:r>
              <a:rPr lang="en-US" sz="3200" b="1" dirty="0">
                <a:latin typeface="Candara"/>
                <a:ea typeface="Times New Roman"/>
                <a:cs typeface="Times New Roman"/>
              </a:rPr>
              <a:t>CN</a:t>
            </a:r>
            <a:endParaRPr lang="el-GR" sz="4000" b="1" dirty="0">
              <a:ea typeface="Calibri"/>
              <a:cs typeface="Times New Roman"/>
            </a:endParaRPr>
          </a:p>
        </p:txBody>
      </p:sp>
      <p:sp>
        <p:nvSpPr>
          <p:cNvPr id="22" name="Ορθογώνιο 21"/>
          <p:cNvSpPr/>
          <p:nvPr/>
        </p:nvSpPr>
        <p:spPr>
          <a:xfrm>
            <a:off x="1187624" y="4473946"/>
            <a:ext cx="4572000" cy="183537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2800" b="1" dirty="0">
                <a:solidFill>
                  <a:srgbClr val="FF0000"/>
                </a:solidFill>
                <a:ea typeface="Times New Roman"/>
                <a:cs typeface="Calibri"/>
              </a:rPr>
              <a:t>Υδρο</a:t>
            </a:r>
            <a:r>
              <a:rPr lang="el-GR" sz="2800" dirty="0">
                <a:ea typeface="Times New Roman"/>
                <a:cs typeface="Calibri"/>
              </a:rPr>
              <a:t>χλώριο </a:t>
            </a:r>
            <a:endParaRPr lang="el-GR" sz="36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2800" b="1" dirty="0">
                <a:solidFill>
                  <a:srgbClr val="FF0000"/>
                </a:solidFill>
                <a:ea typeface="Times New Roman"/>
                <a:cs typeface="Calibri"/>
              </a:rPr>
              <a:t>Υδρό</a:t>
            </a:r>
            <a:r>
              <a:rPr lang="el-GR" sz="2800" dirty="0">
                <a:ea typeface="Times New Roman"/>
                <a:cs typeface="Calibri"/>
              </a:rPr>
              <a:t>θειο</a:t>
            </a:r>
            <a:endParaRPr lang="el-GR" sz="36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2800" b="1" dirty="0">
                <a:solidFill>
                  <a:srgbClr val="FF0000"/>
                </a:solidFill>
                <a:ea typeface="Times New Roman"/>
                <a:cs typeface="Calibri"/>
              </a:rPr>
              <a:t>Υδρο</a:t>
            </a:r>
            <a:r>
              <a:rPr lang="el-GR" sz="2800" dirty="0">
                <a:ea typeface="Times New Roman"/>
                <a:cs typeface="Calibri"/>
              </a:rPr>
              <a:t>κυάνιο</a:t>
            </a:r>
            <a:endParaRPr lang="el-GR" sz="3600" dirty="0">
              <a:ea typeface="Calibri"/>
              <a:cs typeface="Times New Roman"/>
            </a:endParaRPr>
          </a:p>
        </p:txBody>
      </p:sp>
      <p:sp>
        <p:nvSpPr>
          <p:cNvPr id="23" name="Ορθογώνιο 22"/>
          <p:cNvSpPr/>
          <p:nvPr/>
        </p:nvSpPr>
        <p:spPr>
          <a:xfrm>
            <a:off x="4572000" y="3451423"/>
            <a:ext cx="4309045" cy="80021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l-GR" sz="800" b="1" dirty="0" smtClean="0">
                <a:latin typeface="Georgia Ref"/>
                <a:ea typeface="Times New Roman"/>
                <a:cs typeface="Times New Roman"/>
              </a:rPr>
              <a:t>…………………….…………………</a:t>
            </a:r>
            <a:r>
              <a:rPr lang="el-GR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Segoe Script"/>
                <a:ea typeface="Times New Roman"/>
                <a:cs typeface="Times New Roman"/>
              </a:rPr>
              <a:t>ικό </a:t>
            </a:r>
            <a:r>
              <a:rPr lang="el-GR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Segoe Script"/>
                <a:ea typeface="Times New Roman"/>
                <a:cs typeface="Times New Roman"/>
              </a:rPr>
              <a:t>οξύ</a:t>
            </a:r>
            <a:endParaRPr lang="el-GR" sz="3200" dirty="0">
              <a:ln>
                <a:solidFill>
                  <a:sysClr val="windowText" lastClr="000000"/>
                </a:solidFill>
              </a:ln>
              <a:solidFill>
                <a:srgbClr val="C00000"/>
              </a:solidFill>
              <a:ea typeface="Calibri"/>
              <a:cs typeface="Times New Roman"/>
            </a:endParaRPr>
          </a:p>
        </p:txBody>
      </p:sp>
      <p:sp>
        <p:nvSpPr>
          <p:cNvPr id="25" name="Ορθογώνιο 24"/>
          <p:cNvSpPr/>
          <p:nvPr/>
        </p:nvSpPr>
        <p:spPr>
          <a:xfrm>
            <a:off x="4752528" y="4365104"/>
            <a:ext cx="4572000" cy="204774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Ravie"/>
                <a:ea typeface="Times New Roman"/>
                <a:cs typeface="Times New Roman"/>
              </a:rPr>
              <a:t>H</a:t>
            </a:r>
            <a:r>
              <a:rPr lang="el-GR" sz="3200" baseline="-25000" dirty="0" smtClean="0">
                <a:latin typeface="Candara"/>
                <a:ea typeface="Times New Roman"/>
                <a:cs typeface="Times New Roman"/>
              </a:rPr>
              <a:t>3 </a:t>
            </a:r>
            <a:r>
              <a:rPr lang="en-US" sz="3200" b="1" dirty="0">
                <a:latin typeface="Candara"/>
                <a:ea typeface="Times New Roman"/>
                <a:cs typeface="Times New Roman"/>
              </a:rPr>
              <a:t>P</a:t>
            </a:r>
            <a:r>
              <a:rPr lang="en-US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Candara"/>
                <a:ea typeface="Times New Roman"/>
                <a:cs typeface="Times New Roman"/>
              </a:rPr>
              <a:t>O</a:t>
            </a:r>
            <a:r>
              <a:rPr lang="el-GR" sz="3200" b="1" baseline="-25000" dirty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Candara"/>
                <a:ea typeface="Times New Roman"/>
                <a:cs typeface="Times New Roman"/>
              </a:rPr>
              <a:t>4</a:t>
            </a:r>
            <a:endParaRPr lang="el-GR" sz="4000" b="1" dirty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Ravie"/>
                <a:ea typeface="Times New Roman"/>
                <a:cs typeface="Times New Roman"/>
              </a:rPr>
              <a:t>H</a:t>
            </a:r>
            <a:r>
              <a:rPr lang="en-US" sz="3200" b="1" baseline="-25000" dirty="0">
                <a:latin typeface="Candara"/>
                <a:ea typeface="Times New Roman"/>
                <a:cs typeface="Times New Roman"/>
              </a:rPr>
              <a:t>2</a:t>
            </a:r>
            <a:r>
              <a:rPr lang="en-US" sz="3200" b="1" dirty="0">
                <a:latin typeface="Candara"/>
                <a:ea typeface="Times New Roman"/>
                <a:cs typeface="Times New Roman"/>
              </a:rPr>
              <a:t>C</a:t>
            </a:r>
            <a:r>
              <a:rPr lang="en-US" sz="3200" b="1" dirty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Candara"/>
                <a:ea typeface="Times New Roman"/>
                <a:cs typeface="Times New Roman"/>
              </a:rPr>
              <a:t>O</a:t>
            </a:r>
            <a:r>
              <a:rPr lang="en-US" sz="3200" b="1" baseline="-25000" dirty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Candara"/>
                <a:ea typeface="Times New Roman"/>
                <a:cs typeface="Times New Roman"/>
              </a:rPr>
              <a:t>3</a:t>
            </a:r>
            <a:endParaRPr lang="el-GR" sz="4000" dirty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Ravie"/>
                <a:ea typeface="Times New Roman"/>
                <a:cs typeface="Times New Roman"/>
              </a:rPr>
              <a:t>H</a:t>
            </a:r>
            <a:r>
              <a:rPr lang="el-GR" sz="3200" baseline="-25000" dirty="0">
                <a:latin typeface="Candara"/>
                <a:ea typeface="Times New Roman"/>
                <a:cs typeface="Times New Roman"/>
              </a:rPr>
              <a:t>2</a:t>
            </a:r>
            <a:r>
              <a:rPr lang="en-US" sz="3200" b="1" dirty="0" smtClean="0">
                <a:latin typeface="Candara"/>
                <a:ea typeface="Times New Roman"/>
                <a:cs typeface="Times New Roman"/>
              </a:rPr>
              <a:t>S</a:t>
            </a:r>
            <a:r>
              <a:rPr lang="en-US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Candara"/>
                <a:ea typeface="Times New Roman"/>
                <a:cs typeface="Times New Roman"/>
              </a:rPr>
              <a:t>O</a:t>
            </a:r>
            <a:r>
              <a:rPr lang="en-US" sz="3200" b="1" baseline="-25000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Candara"/>
                <a:ea typeface="Times New Roman"/>
                <a:cs typeface="Times New Roman"/>
              </a:rPr>
              <a:t>4</a:t>
            </a:r>
            <a:r>
              <a:rPr lang="el-GR" sz="3200" dirty="0" smtClean="0">
                <a:latin typeface="Candara"/>
                <a:ea typeface="Times New Roman"/>
                <a:cs typeface="Times New Roman"/>
              </a:rPr>
              <a:t> </a:t>
            </a:r>
            <a:r>
              <a:rPr lang="el-GR" sz="3200" dirty="0" smtClean="0">
                <a:latin typeface="Broadway"/>
                <a:ea typeface="Times New Roman"/>
                <a:cs typeface="Times New Roman"/>
              </a:rPr>
              <a:t> </a:t>
            </a:r>
            <a:endParaRPr lang="el-GR" sz="4000" dirty="0">
              <a:ea typeface="Calibri"/>
              <a:cs typeface="Times New Roman"/>
            </a:endParaRPr>
          </a:p>
        </p:txBody>
      </p:sp>
      <p:sp>
        <p:nvSpPr>
          <p:cNvPr id="26" name="Ορθογώνιο 25"/>
          <p:cNvSpPr/>
          <p:nvPr/>
        </p:nvSpPr>
        <p:spPr>
          <a:xfrm>
            <a:off x="6192688" y="4401938"/>
            <a:ext cx="4572000" cy="183537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2800" dirty="0" err="1" smtClean="0">
                <a:ea typeface="Times New Roman"/>
                <a:cs typeface="Calibri"/>
              </a:rPr>
              <a:t>Φωσφ</a:t>
            </a:r>
            <a:r>
              <a:rPr lang="en-US" sz="2800" dirty="0" smtClean="0">
                <a:ea typeface="Times New Roman"/>
                <a:cs typeface="Calibri"/>
              </a:rPr>
              <a:t>o</a:t>
            </a:r>
            <a:r>
              <a:rPr lang="el-GR" sz="2800" dirty="0" err="1" smtClean="0">
                <a:ea typeface="Times New Roman"/>
                <a:cs typeface="Calibri"/>
              </a:rPr>
              <a:t>ρ</a:t>
            </a:r>
            <a:r>
              <a:rPr lang="el-GR" sz="2800" b="1" dirty="0" err="1" smtClean="0">
                <a:solidFill>
                  <a:srgbClr val="FF0000"/>
                </a:solidFill>
                <a:ea typeface="Times New Roman"/>
                <a:cs typeface="Calibri"/>
              </a:rPr>
              <a:t>ικό</a:t>
            </a:r>
            <a:r>
              <a:rPr lang="el-GR" sz="2800" b="1" dirty="0" smtClean="0">
                <a:solidFill>
                  <a:srgbClr val="FF0000"/>
                </a:solidFill>
                <a:ea typeface="Times New Roman"/>
                <a:cs typeface="Calibri"/>
              </a:rPr>
              <a:t> </a:t>
            </a:r>
            <a:r>
              <a:rPr lang="el-GR" sz="2800" b="1" dirty="0">
                <a:solidFill>
                  <a:srgbClr val="FF0000"/>
                </a:solidFill>
                <a:ea typeface="Times New Roman"/>
                <a:cs typeface="Calibri"/>
              </a:rPr>
              <a:t>οξύ</a:t>
            </a:r>
            <a:endParaRPr lang="el-GR" sz="3600" b="1" dirty="0">
              <a:solidFill>
                <a:srgbClr val="FF0000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2800" dirty="0">
                <a:ea typeface="Times New Roman"/>
                <a:cs typeface="Times New Roman"/>
              </a:rPr>
              <a:t>Ανθρακ</a:t>
            </a:r>
            <a:r>
              <a:rPr lang="el-GR" sz="2800" b="1" dirty="0">
                <a:solidFill>
                  <a:srgbClr val="FF0000"/>
                </a:solidFill>
                <a:ea typeface="Times New Roman"/>
                <a:cs typeface="Times New Roman"/>
              </a:rPr>
              <a:t>ικό</a:t>
            </a:r>
            <a:r>
              <a:rPr lang="el-GR" sz="2800" b="1" dirty="0">
                <a:solidFill>
                  <a:srgbClr val="FF0000"/>
                </a:solidFill>
                <a:ea typeface="Times New Roman"/>
                <a:cs typeface="Calibri"/>
              </a:rPr>
              <a:t> οξύ</a:t>
            </a:r>
            <a:endParaRPr lang="el-GR" sz="3600" b="1" dirty="0">
              <a:solidFill>
                <a:srgbClr val="FF0000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2800" dirty="0" smtClean="0">
                <a:ea typeface="Times New Roman"/>
                <a:cs typeface="Calibri"/>
              </a:rPr>
              <a:t>Θει</a:t>
            </a:r>
            <a:r>
              <a:rPr lang="el-G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Calibri"/>
              </a:rPr>
              <a:t>ικό</a:t>
            </a:r>
            <a:r>
              <a:rPr lang="el-GR" sz="2800" dirty="0" smtClean="0">
                <a:solidFill>
                  <a:srgbClr val="FF0000"/>
                </a:solidFill>
                <a:ea typeface="Times New Roman"/>
                <a:cs typeface="Calibri"/>
              </a:rPr>
              <a:t> </a:t>
            </a:r>
            <a:r>
              <a:rPr lang="el-GR" sz="2800" b="1" dirty="0">
                <a:solidFill>
                  <a:srgbClr val="FF0000"/>
                </a:solidFill>
                <a:ea typeface="Times New Roman"/>
                <a:cs typeface="Calibri"/>
              </a:rPr>
              <a:t>οξύ</a:t>
            </a:r>
            <a:endParaRPr lang="el-GR" sz="3600" b="1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1520" y="701407"/>
            <a:ext cx="8352928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l-GR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sym typeface="Wingdings 3"/>
              </a:rPr>
              <a:t></a:t>
            </a:r>
            <a:r>
              <a:rPr lang="el-GR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sym typeface="Wingdings 3"/>
              </a:rPr>
              <a:t> </a:t>
            </a:r>
            <a:r>
              <a:rPr lang="el-GR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Ονοματολογία</a:t>
            </a:r>
            <a:endParaRPr lang="el-GR" sz="24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3741165" y="0"/>
            <a:ext cx="2626040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6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Comic Sans MS"/>
                <a:ea typeface="Times New Roman"/>
                <a:cs typeface="Times New Roman"/>
              </a:rPr>
              <a:t>H</a:t>
            </a:r>
            <a:r>
              <a:rPr lang="en-US" sz="9600" b="1" baseline="-25000" dirty="0">
                <a:latin typeface="Comic Sans MS"/>
                <a:ea typeface="Times New Roman"/>
                <a:cs typeface="Times New Roman"/>
              </a:rPr>
              <a:t>X</a:t>
            </a:r>
            <a:r>
              <a:rPr lang="en-US" sz="9600" b="1" dirty="0">
                <a:latin typeface="Comic Sans MS"/>
                <a:ea typeface="Times New Roman"/>
                <a:cs typeface="Times New Roman"/>
              </a:rPr>
              <a:t>A</a:t>
            </a:r>
            <a:endParaRPr lang="el-GR" sz="9600" dirty="0"/>
          </a:p>
        </p:txBody>
      </p:sp>
    </p:spTree>
    <p:extLst>
      <p:ext uri="{BB962C8B-B14F-4D97-AF65-F5344CB8AC3E}">
        <p14:creationId xmlns:p14="http://schemas.microsoft.com/office/powerpoint/2010/main" val="1882387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7" grpId="0"/>
      <p:bldP spid="19" grpId="0"/>
      <p:bldP spid="20" grpId="0" animBg="1"/>
      <p:bldP spid="21" grpId="0"/>
      <p:bldP spid="23" grpId="0" animBg="1"/>
      <p:bldP spid="15" grpId="0" animBg="1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116632"/>
            <a:ext cx="8568952" cy="5847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l-GR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4) ΑΛΑΤΑ</a:t>
            </a:r>
            <a:endParaRPr lang="el-GR" sz="3200" b="1" dirty="0">
              <a:ln>
                <a:solidFill>
                  <a:sysClr val="windowText" lastClr="000000"/>
                </a:solidFill>
              </a:ln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8" name="Ορθογώνιο 7"/>
          <p:cNvSpPr/>
          <p:nvPr/>
        </p:nvSpPr>
        <p:spPr>
          <a:xfrm>
            <a:off x="2877350" y="1412776"/>
            <a:ext cx="56647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/>
              <a:buChar char="@"/>
            </a:pPr>
            <a:r>
              <a:rPr lang="el-GR" b="1" dirty="0"/>
              <a:t>Μ</a:t>
            </a:r>
            <a:r>
              <a:rPr lang="en-US" b="1" baseline="30000" dirty="0"/>
              <a:t>y</a:t>
            </a:r>
            <a:r>
              <a:rPr lang="el-GR" baseline="30000" dirty="0"/>
              <a:t>+ </a:t>
            </a:r>
            <a:r>
              <a:rPr lang="el-GR" dirty="0"/>
              <a:t>:  μέταλλο , </a:t>
            </a:r>
            <a:r>
              <a:rPr lang="el-GR" b="1" dirty="0"/>
              <a:t>Α</a:t>
            </a:r>
            <a:r>
              <a:rPr lang="el-GR" b="1" baseline="30000" dirty="0"/>
              <a:t>χ-</a:t>
            </a:r>
            <a:r>
              <a:rPr lang="el-GR" baseline="30000" dirty="0"/>
              <a:t> </a:t>
            </a:r>
            <a:r>
              <a:rPr lang="el-GR" dirty="0"/>
              <a:t>: αμέταλλο ή </a:t>
            </a:r>
            <a:r>
              <a:rPr lang="el-GR" dirty="0" err="1"/>
              <a:t>πολυατομικό</a:t>
            </a:r>
            <a:r>
              <a:rPr lang="el-GR" dirty="0"/>
              <a:t> ανιόν</a:t>
            </a:r>
          </a:p>
        </p:txBody>
      </p:sp>
      <p:cxnSp>
        <p:nvCxnSpPr>
          <p:cNvPr id="14" name="Ευθύγραμμο βέλος σύνδεσης 13"/>
          <p:cNvCxnSpPr/>
          <p:nvPr/>
        </p:nvCxnSpPr>
        <p:spPr>
          <a:xfrm flipH="1">
            <a:off x="3193869" y="1917464"/>
            <a:ext cx="1566838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6" name="Ευθύγραμμο βέλος σύνδεσης 15"/>
          <p:cNvCxnSpPr/>
          <p:nvPr/>
        </p:nvCxnSpPr>
        <p:spPr>
          <a:xfrm>
            <a:off x="5364088" y="1917464"/>
            <a:ext cx="1824378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7" name="Ορθογώνιο 16"/>
          <p:cNvSpPr/>
          <p:nvPr/>
        </p:nvSpPr>
        <p:spPr>
          <a:xfrm>
            <a:off x="-168909" y="2447310"/>
            <a:ext cx="50289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/>
                <a:ea typeface="Times New Roman"/>
                <a:cs typeface="Times New Roman"/>
              </a:rPr>
              <a:t> ΜΗ  ΟΞΥΓΟΝΟΥΧΑ </a:t>
            </a:r>
            <a:r>
              <a:rPr lang="el-GR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/>
                <a:ea typeface="Times New Roman"/>
                <a:cs typeface="Times New Roman"/>
              </a:rPr>
              <a:t>ΑΛΑΤΑ </a:t>
            </a:r>
            <a:endParaRPr lang="el-GR" sz="24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Ορθογώνιο 18"/>
          <p:cNvSpPr/>
          <p:nvPr/>
        </p:nvSpPr>
        <p:spPr>
          <a:xfrm>
            <a:off x="4801144" y="2450965"/>
            <a:ext cx="43428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/>
                <a:ea typeface="Times New Roman"/>
                <a:cs typeface="Times New Roman"/>
              </a:rPr>
              <a:t>  </a:t>
            </a:r>
            <a:r>
              <a:rPr lang="el-GR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/>
                <a:ea typeface="Times New Roman"/>
                <a:cs typeface="Times New Roman"/>
              </a:rPr>
              <a:t>ΟΞΥΓΟΝΟΥΧΑ ΑΛΑΤΑ </a:t>
            </a:r>
            <a:endParaRPr lang="el-GR" sz="24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Ορθογώνιο 19"/>
          <p:cNvSpPr/>
          <p:nvPr/>
        </p:nvSpPr>
        <p:spPr>
          <a:xfrm>
            <a:off x="124200" y="2908975"/>
            <a:ext cx="4095349" cy="40011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l-GR" sz="2800" b="1" dirty="0">
                <a:solidFill>
                  <a:srgbClr val="7030A0"/>
                </a:solidFill>
                <a:latin typeface="Segoe Script"/>
                <a:ea typeface="Times New Roman"/>
                <a:cs typeface="Times New Roman"/>
              </a:rPr>
              <a:t> </a:t>
            </a:r>
            <a:endParaRPr lang="el-GR" sz="2800" b="1" dirty="0" smtClean="0">
              <a:solidFill>
                <a:srgbClr val="7030A0"/>
              </a:solidFill>
              <a:latin typeface="Segoe Script"/>
              <a:ea typeface="Times New Roman"/>
              <a:cs typeface="Times New Roman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l-GR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7030A0"/>
                </a:solidFill>
                <a:latin typeface="Segoe Script"/>
                <a:ea typeface="Times New Roman"/>
                <a:cs typeface="Times New Roman"/>
              </a:rPr>
              <a:t>…………</a:t>
            </a:r>
            <a:r>
              <a:rPr lang="en-US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7030A0"/>
                </a:solidFill>
                <a:latin typeface="Segoe Script"/>
                <a:ea typeface="Times New Roman"/>
                <a:cs typeface="Times New Roman"/>
              </a:rPr>
              <a:t> </a:t>
            </a:r>
            <a:r>
              <a:rPr lang="el-GR" sz="2800" b="1" dirty="0" err="1" smtClean="0">
                <a:ln>
                  <a:solidFill>
                    <a:sysClr val="windowText" lastClr="000000"/>
                  </a:solidFill>
                </a:ln>
                <a:solidFill>
                  <a:srgbClr val="7030A0"/>
                </a:solidFill>
                <a:latin typeface="Segoe Script"/>
                <a:ea typeface="Times New Roman"/>
                <a:cs typeface="Times New Roman"/>
              </a:rPr>
              <a:t>ούχο</a:t>
            </a:r>
            <a:r>
              <a:rPr lang="el-GR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7030A0"/>
                </a:solidFill>
                <a:latin typeface="Segoe Script"/>
                <a:ea typeface="Times New Roman"/>
                <a:cs typeface="Times New Roman"/>
              </a:rPr>
              <a:t> </a:t>
            </a:r>
            <a:r>
              <a:rPr lang="en-US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7030A0"/>
                </a:solidFill>
                <a:latin typeface="Segoe Script"/>
                <a:ea typeface="Times New Roman"/>
                <a:cs typeface="Times New Roman"/>
              </a:rPr>
              <a:t>……...</a:t>
            </a:r>
            <a:endParaRPr lang="el-GR" dirty="0">
              <a:solidFill>
                <a:srgbClr val="7030A0"/>
              </a:solidFill>
            </a:endParaRPr>
          </a:p>
        </p:txBody>
      </p:sp>
      <p:sp>
        <p:nvSpPr>
          <p:cNvPr id="21" name="Ορθογώνιο 20"/>
          <p:cNvSpPr/>
          <p:nvPr/>
        </p:nvSpPr>
        <p:spPr>
          <a:xfrm>
            <a:off x="-36512" y="4051468"/>
            <a:ext cx="4162713" cy="2905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 err="1" smtClean="0">
                <a:ln>
                  <a:solidFill>
                    <a:sysClr val="windowText" lastClr="000000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Times New Roman"/>
                <a:cs typeface="Times New Roman"/>
              </a:rPr>
              <a:t>N</a:t>
            </a:r>
            <a:r>
              <a:rPr lang="en-US" sz="2800" b="1" dirty="0" err="1" smtClean="0">
                <a:ln>
                  <a:solidFill>
                    <a:sysClr val="windowText" lastClr="000000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/>
                <a:ea typeface="Times New Roman"/>
                <a:cs typeface="Times New Roman"/>
              </a:rPr>
              <a:t>a</a:t>
            </a:r>
            <a:r>
              <a:rPr lang="en-US" sz="3200" b="1" dirty="0" err="1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  <a:ea typeface="Times New Roman"/>
                <a:cs typeface="Times New Roman"/>
              </a:rPr>
              <a:t>C</a:t>
            </a:r>
            <a:r>
              <a:rPr lang="en-GB" sz="3200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  <a:ea typeface="Times New Roman"/>
                <a:cs typeface="Times New Roman"/>
              </a:rPr>
              <a:t>l</a:t>
            </a:r>
            <a:endParaRPr lang="el-GR" sz="3200" b="1" dirty="0" smtClean="0">
              <a:ln>
                <a:solidFill>
                  <a:schemeClr val="tx1"/>
                </a:solidFill>
              </a:ln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l-GR" sz="16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/>
                <a:ea typeface="Times New Roman"/>
                <a:cs typeface="Times New Roman"/>
              </a:rPr>
              <a:t>K</a:t>
            </a:r>
            <a:r>
              <a:rPr lang="el-GR" sz="3200" b="1" baseline="-25000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  <a:ea typeface="Times New Roman"/>
                <a:cs typeface="Times New Roman"/>
              </a:rPr>
              <a:t>2</a:t>
            </a:r>
            <a:r>
              <a:rPr lang="en-US" sz="3200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  <a:ea typeface="Times New Roman"/>
                <a:cs typeface="Times New Roman"/>
              </a:rPr>
              <a:t>S</a:t>
            </a:r>
            <a:endParaRPr lang="el-GR" sz="3200" b="1" dirty="0" smtClean="0">
              <a:ln>
                <a:solidFill>
                  <a:schemeClr val="tx1"/>
                </a:solidFill>
              </a:ln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l-GR" sz="12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Times New Roman"/>
                <a:cs typeface="Times New Roman"/>
              </a:rPr>
              <a:t>N</a:t>
            </a:r>
            <a:r>
              <a:rPr lang="en-US" sz="2800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/>
                <a:ea typeface="Times New Roman"/>
                <a:cs typeface="Times New Roman"/>
              </a:rPr>
              <a:t>H</a:t>
            </a:r>
            <a:r>
              <a:rPr lang="en-US" sz="2800" b="1" baseline="-25000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/>
                <a:ea typeface="Times New Roman"/>
                <a:cs typeface="Times New Roman"/>
              </a:rPr>
              <a:t>4</a:t>
            </a:r>
            <a:r>
              <a:rPr lang="en-US" sz="3200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  <a:ea typeface="Times New Roman"/>
                <a:cs typeface="Times New Roman"/>
              </a:rPr>
              <a:t>CN</a:t>
            </a:r>
            <a:endParaRPr lang="el-GR" sz="4000" b="1" dirty="0">
              <a:ln>
                <a:solidFill>
                  <a:schemeClr val="tx1"/>
                </a:solidFill>
              </a:ln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</p:txBody>
      </p:sp>
      <p:sp>
        <p:nvSpPr>
          <p:cNvPr id="23" name="Ορθογώνιο 22"/>
          <p:cNvSpPr/>
          <p:nvPr/>
        </p:nvSpPr>
        <p:spPr>
          <a:xfrm>
            <a:off x="4860032" y="2851001"/>
            <a:ext cx="4104456" cy="80021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l-GR" sz="800" b="1" dirty="0" smtClean="0">
                <a:solidFill>
                  <a:srgbClr val="7030A0"/>
                </a:solidFill>
                <a:latin typeface="Georgia Ref"/>
                <a:ea typeface="Times New Roman"/>
                <a:cs typeface="Times New Roman"/>
              </a:rPr>
              <a:t>…………………….……………</a:t>
            </a:r>
            <a:r>
              <a:rPr lang="el-GR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7030A0"/>
                </a:solidFill>
                <a:latin typeface="Segoe Script"/>
                <a:ea typeface="Times New Roman"/>
                <a:cs typeface="Times New Roman"/>
              </a:rPr>
              <a:t>ικό </a:t>
            </a:r>
            <a:r>
              <a:rPr lang="el-GR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7030A0"/>
                </a:solidFill>
                <a:latin typeface="Segoe Script"/>
                <a:ea typeface="Times New Roman"/>
                <a:cs typeface="Times New Roman"/>
              </a:rPr>
              <a:t>……</a:t>
            </a:r>
            <a:endParaRPr lang="el-GR" sz="3200" dirty="0">
              <a:ln>
                <a:solidFill>
                  <a:sysClr val="windowText" lastClr="000000"/>
                </a:solidFill>
              </a:ln>
              <a:solidFill>
                <a:srgbClr val="7030A0"/>
              </a:solidFill>
              <a:ea typeface="Calibri"/>
              <a:cs typeface="Times New Roman"/>
            </a:endParaRPr>
          </a:p>
        </p:txBody>
      </p:sp>
      <p:sp>
        <p:nvSpPr>
          <p:cNvPr id="25" name="Ορθογώνιο 24"/>
          <p:cNvSpPr/>
          <p:nvPr/>
        </p:nvSpPr>
        <p:spPr>
          <a:xfrm>
            <a:off x="4788024" y="3651220"/>
            <a:ext cx="4572000" cy="315368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/>
                <a:ea typeface="Times New Roman"/>
                <a:cs typeface="Times New Roman"/>
              </a:rPr>
              <a:t>K</a:t>
            </a:r>
            <a:r>
              <a:rPr lang="en-US" sz="2800" b="1" baseline="-25000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/>
                <a:ea typeface="Times New Roman"/>
                <a:cs typeface="Times New Roman"/>
              </a:rPr>
              <a:t>3</a:t>
            </a:r>
            <a:r>
              <a:rPr lang="en-US" sz="3200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  <a:ea typeface="Times New Roman"/>
                <a:cs typeface="Times New Roman"/>
              </a:rPr>
              <a:t>PO</a:t>
            </a:r>
            <a:r>
              <a:rPr lang="el-GR" sz="3200" b="1" baseline="-25000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  <a:ea typeface="Times New Roman"/>
                <a:cs typeface="Times New Roman"/>
              </a:rPr>
              <a:t>4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l-GR" sz="20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/>
                <a:ea typeface="Times New Roman"/>
                <a:cs typeface="Times New Roman"/>
              </a:rPr>
              <a:t>Ca</a:t>
            </a:r>
            <a:r>
              <a:rPr lang="en-US" sz="3200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  <a:ea typeface="Times New Roman"/>
                <a:cs typeface="Times New Roman"/>
              </a:rPr>
              <a:t>CO</a:t>
            </a:r>
            <a:r>
              <a:rPr lang="en-US" sz="3200" b="1" baseline="-25000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  <a:ea typeface="Times New Roman"/>
                <a:cs typeface="Times New Roman"/>
              </a:rPr>
              <a:t>3</a:t>
            </a:r>
            <a:endParaRPr lang="el-GR" sz="3200" b="1" baseline="-25000" dirty="0" smtClean="0">
              <a:ln>
                <a:solidFill>
                  <a:schemeClr val="tx1"/>
                </a:solidFill>
              </a:ln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l-GR" sz="28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Times New Roman"/>
                <a:cs typeface="Times New Roman"/>
              </a:rPr>
              <a:t>M</a:t>
            </a:r>
            <a:r>
              <a:rPr lang="en-US" sz="2800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/>
                <a:ea typeface="Times New Roman"/>
                <a:cs typeface="Times New Roman"/>
              </a:rPr>
              <a:t>g</a:t>
            </a:r>
            <a:r>
              <a:rPr lang="en-US" sz="3200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  <a:ea typeface="Times New Roman"/>
                <a:cs typeface="Times New Roman"/>
              </a:rPr>
              <a:t>SO</a:t>
            </a:r>
            <a:r>
              <a:rPr lang="en-US" sz="3200" b="1" baseline="-25000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  <a:ea typeface="Times New Roman"/>
                <a:cs typeface="Times New Roman"/>
              </a:rPr>
              <a:t>4</a:t>
            </a:r>
            <a:r>
              <a:rPr lang="el-GR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  <a:ea typeface="Times New Roman"/>
                <a:cs typeface="Times New Roman"/>
              </a:rPr>
              <a:t> </a:t>
            </a:r>
            <a:r>
              <a:rPr lang="el-GR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/>
                <a:ea typeface="Times New Roman"/>
                <a:cs typeface="Times New Roman"/>
              </a:rPr>
              <a:t> </a:t>
            </a:r>
            <a:endParaRPr lang="el-GR" sz="40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</p:txBody>
      </p:sp>
      <p:sp>
        <p:nvSpPr>
          <p:cNvPr id="26" name="Ορθογώνιο 25"/>
          <p:cNvSpPr/>
          <p:nvPr/>
        </p:nvSpPr>
        <p:spPr>
          <a:xfrm>
            <a:off x="6516216" y="6290156"/>
            <a:ext cx="58623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el-GR" sz="2400" dirty="0" smtClean="0">
                <a:ea typeface="Times New Roman"/>
                <a:cs typeface="Calibri"/>
              </a:rPr>
              <a:t>Θει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Calibri"/>
              </a:rPr>
              <a:t>ικό </a:t>
            </a:r>
            <a:r>
              <a:rPr lang="el-GR" sz="2400" b="1" dirty="0" smtClean="0">
                <a:solidFill>
                  <a:sysClr val="windowText" lastClr="000000"/>
                </a:solidFill>
                <a:ea typeface="Times New Roman"/>
                <a:cs typeface="Calibri"/>
              </a:rPr>
              <a:t>μαγνήσιο</a:t>
            </a:r>
            <a:endParaRPr lang="el-GR" sz="3200" b="1" dirty="0">
              <a:solidFill>
                <a:sysClr val="windowText" lastClr="000000"/>
              </a:solidFill>
              <a:ea typeface="Calibri"/>
              <a:cs typeface="Times New Roman"/>
            </a:endParaRPr>
          </a:p>
        </p:txBody>
      </p:sp>
      <p:sp>
        <p:nvSpPr>
          <p:cNvPr id="18" name="Ορθογώνιο 17"/>
          <p:cNvSpPr/>
          <p:nvPr/>
        </p:nvSpPr>
        <p:spPr>
          <a:xfrm>
            <a:off x="124199" y="3309085"/>
            <a:ext cx="4095349" cy="40011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endParaRPr lang="el-GR" sz="2800" b="1" dirty="0" smtClean="0">
              <a:solidFill>
                <a:srgbClr val="7030A0"/>
              </a:solidFill>
              <a:latin typeface="Segoe Script"/>
              <a:ea typeface="Times New Roman"/>
              <a:cs typeface="Times New Roman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l-GR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7030A0"/>
                </a:solidFill>
                <a:latin typeface="Segoe Script"/>
                <a:ea typeface="Times New Roman"/>
                <a:cs typeface="Times New Roman"/>
              </a:rPr>
              <a:t>………ίδιο του </a:t>
            </a:r>
            <a:r>
              <a:rPr lang="en-US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7030A0"/>
                </a:solidFill>
                <a:latin typeface="Segoe Script"/>
                <a:ea typeface="Times New Roman"/>
                <a:cs typeface="Times New Roman"/>
              </a:rPr>
              <a:t>……...</a:t>
            </a:r>
            <a:endParaRPr lang="el-GR" dirty="0">
              <a:solidFill>
                <a:srgbClr val="7030A0"/>
              </a:solidFill>
            </a:endParaRPr>
          </a:p>
        </p:txBody>
      </p:sp>
      <p:sp>
        <p:nvSpPr>
          <p:cNvPr id="6" name="Ορθογώνιο 5"/>
          <p:cNvSpPr/>
          <p:nvPr/>
        </p:nvSpPr>
        <p:spPr>
          <a:xfrm>
            <a:off x="1362415" y="3993275"/>
            <a:ext cx="3209585" cy="492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l-GR" sz="2400" b="1" dirty="0">
                <a:solidFill>
                  <a:srgbClr val="7030A0"/>
                </a:solidFill>
                <a:ea typeface="Times New Roman"/>
                <a:cs typeface="Calibri"/>
              </a:rPr>
              <a:t>Χλωρι</a:t>
            </a:r>
            <a:r>
              <a:rPr lang="el-G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Calibri"/>
              </a:rPr>
              <a:t>ούχο</a:t>
            </a:r>
            <a:r>
              <a:rPr lang="el-GR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Calibri"/>
              </a:rPr>
              <a:t> </a:t>
            </a:r>
            <a:r>
              <a:rPr lang="el-GR" sz="2400" b="1" dirty="0">
                <a:solidFill>
                  <a:srgbClr val="7030A0"/>
                </a:solidFill>
                <a:ea typeface="Times New Roman"/>
                <a:cs typeface="Calibri"/>
              </a:rPr>
              <a:t>νάτριο</a:t>
            </a:r>
            <a:endParaRPr lang="el-GR" sz="3200" dirty="0">
              <a:solidFill>
                <a:srgbClr val="7030A0"/>
              </a:solidFill>
              <a:ea typeface="Calibri"/>
              <a:cs typeface="Times New Roman"/>
            </a:endParaRPr>
          </a:p>
        </p:txBody>
      </p:sp>
      <p:sp>
        <p:nvSpPr>
          <p:cNvPr id="9" name="Ορθογώνιο 8"/>
          <p:cNvSpPr/>
          <p:nvPr/>
        </p:nvSpPr>
        <p:spPr>
          <a:xfrm>
            <a:off x="1484763" y="4941168"/>
            <a:ext cx="3303261" cy="492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l-GR" sz="2400" b="1" dirty="0">
                <a:solidFill>
                  <a:srgbClr val="7030A0"/>
                </a:solidFill>
                <a:ea typeface="Times New Roman"/>
                <a:cs typeface="Calibri"/>
              </a:rPr>
              <a:t>Θειο</a:t>
            </a:r>
            <a:r>
              <a:rPr lang="el-G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Calibri"/>
              </a:rPr>
              <a:t>ύχο</a:t>
            </a:r>
            <a:r>
              <a:rPr lang="el-GR" sz="2400" b="1" dirty="0">
                <a:solidFill>
                  <a:srgbClr val="7030A0"/>
                </a:solidFill>
                <a:ea typeface="Times New Roman"/>
                <a:cs typeface="Calibri"/>
              </a:rPr>
              <a:t> κάλιο</a:t>
            </a:r>
            <a:endParaRPr lang="el-GR" sz="3200" dirty="0">
              <a:solidFill>
                <a:srgbClr val="7030A0"/>
              </a:solidFill>
              <a:ea typeface="Calibri"/>
              <a:cs typeface="Times New Roman"/>
            </a:endParaRPr>
          </a:p>
        </p:txBody>
      </p:sp>
      <p:sp>
        <p:nvSpPr>
          <p:cNvPr id="10" name="Ορθογώνιο 9"/>
          <p:cNvSpPr/>
          <p:nvPr/>
        </p:nvSpPr>
        <p:spPr>
          <a:xfrm>
            <a:off x="1475656" y="5949280"/>
            <a:ext cx="3888432" cy="492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l-GR" sz="2400" b="1" dirty="0">
                <a:solidFill>
                  <a:srgbClr val="7030A0"/>
                </a:solidFill>
                <a:ea typeface="Times New Roman"/>
                <a:cs typeface="Calibri"/>
              </a:rPr>
              <a:t>Κυανι</a:t>
            </a:r>
            <a:r>
              <a:rPr lang="el-G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Calibri"/>
              </a:rPr>
              <a:t>ούχο</a:t>
            </a:r>
            <a:r>
              <a:rPr lang="el-GR" sz="2400" b="1" dirty="0">
                <a:solidFill>
                  <a:srgbClr val="7030A0"/>
                </a:solidFill>
                <a:ea typeface="Times New Roman"/>
                <a:cs typeface="Calibri"/>
              </a:rPr>
              <a:t> </a:t>
            </a:r>
            <a:r>
              <a:rPr lang="el-GR" sz="2400" b="1" dirty="0" smtClean="0">
                <a:solidFill>
                  <a:srgbClr val="7030A0"/>
                </a:solidFill>
                <a:ea typeface="Times New Roman"/>
                <a:cs typeface="Calibri"/>
              </a:rPr>
              <a:t>αμμώνιο</a:t>
            </a:r>
            <a:endParaRPr lang="el-GR" sz="3200" dirty="0">
              <a:solidFill>
                <a:srgbClr val="7030A0"/>
              </a:solidFill>
              <a:ea typeface="Calibri"/>
              <a:cs typeface="Times New Roman"/>
            </a:endParaRPr>
          </a:p>
        </p:txBody>
      </p:sp>
      <p:sp>
        <p:nvSpPr>
          <p:cNvPr id="22" name="Ορθογώνιο 21"/>
          <p:cNvSpPr/>
          <p:nvPr/>
        </p:nvSpPr>
        <p:spPr>
          <a:xfrm>
            <a:off x="971600" y="4353315"/>
            <a:ext cx="3888432" cy="492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l-GR" sz="2400" b="1" dirty="0" smtClean="0">
                <a:solidFill>
                  <a:srgbClr val="7030A0"/>
                </a:solidFill>
                <a:ea typeface="Times New Roman"/>
                <a:cs typeface="Calibri"/>
              </a:rPr>
              <a:t>(Χλωρ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Calibri"/>
              </a:rPr>
              <a:t>ίδιο</a:t>
            </a:r>
            <a:r>
              <a:rPr lang="el-GR" sz="2400" b="1" dirty="0" smtClean="0">
                <a:solidFill>
                  <a:srgbClr val="FF0000"/>
                </a:solidFill>
                <a:ea typeface="Times New Roman"/>
                <a:cs typeface="Calibri"/>
              </a:rPr>
              <a:t> </a:t>
            </a:r>
            <a:r>
              <a:rPr lang="el-GR" sz="2400" b="1" dirty="0" smtClean="0">
                <a:solidFill>
                  <a:srgbClr val="7030A0"/>
                </a:solidFill>
                <a:ea typeface="Times New Roman"/>
                <a:cs typeface="Calibri"/>
              </a:rPr>
              <a:t> του νατρίου)</a:t>
            </a:r>
            <a:endParaRPr lang="el-GR" sz="3200" dirty="0">
              <a:solidFill>
                <a:srgbClr val="7030A0"/>
              </a:solidFill>
              <a:ea typeface="Calibri"/>
              <a:cs typeface="Times New Roman"/>
            </a:endParaRPr>
          </a:p>
        </p:txBody>
      </p:sp>
      <p:sp>
        <p:nvSpPr>
          <p:cNvPr id="27" name="Ορθογώνιο 26"/>
          <p:cNvSpPr/>
          <p:nvPr/>
        </p:nvSpPr>
        <p:spPr>
          <a:xfrm>
            <a:off x="899592" y="5373216"/>
            <a:ext cx="3641363" cy="492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l-GR" sz="2400" b="1" dirty="0" smtClean="0">
                <a:solidFill>
                  <a:srgbClr val="7030A0"/>
                </a:solidFill>
                <a:ea typeface="Times New Roman"/>
                <a:cs typeface="Calibri"/>
              </a:rPr>
              <a:t>(</a:t>
            </a:r>
            <a:r>
              <a:rPr lang="el-GR" sz="2400" b="1" dirty="0" err="1" smtClean="0">
                <a:solidFill>
                  <a:srgbClr val="7030A0"/>
                </a:solidFill>
                <a:ea typeface="Times New Roman"/>
                <a:cs typeface="Calibri"/>
              </a:rPr>
              <a:t>Σουλφ</a:t>
            </a:r>
            <a:r>
              <a:rPr lang="el-GR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Calibri"/>
              </a:rPr>
              <a:t>ίδιο</a:t>
            </a:r>
            <a:r>
              <a:rPr lang="el-GR" sz="2400" b="1" dirty="0" smtClean="0">
                <a:solidFill>
                  <a:srgbClr val="FF0000"/>
                </a:solidFill>
                <a:ea typeface="Times New Roman"/>
                <a:cs typeface="Calibri"/>
              </a:rPr>
              <a:t> </a:t>
            </a:r>
            <a:r>
              <a:rPr lang="el-GR" sz="2400" b="1" dirty="0" smtClean="0">
                <a:solidFill>
                  <a:srgbClr val="7030A0"/>
                </a:solidFill>
                <a:ea typeface="Times New Roman"/>
                <a:cs typeface="Calibri"/>
              </a:rPr>
              <a:t> του καλίου</a:t>
            </a:r>
            <a:endParaRPr lang="el-GR" sz="3200" dirty="0">
              <a:solidFill>
                <a:srgbClr val="7030A0"/>
              </a:solidFill>
              <a:ea typeface="Calibri"/>
              <a:cs typeface="Times New Roman"/>
            </a:endParaRPr>
          </a:p>
        </p:txBody>
      </p:sp>
      <p:sp>
        <p:nvSpPr>
          <p:cNvPr id="28" name="Ορθογώνιο 27"/>
          <p:cNvSpPr/>
          <p:nvPr/>
        </p:nvSpPr>
        <p:spPr>
          <a:xfrm>
            <a:off x="1337872" y="6316313"/>
            <a:ext cx="4746296" cy="492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l-GR" sz="2400" b="1" dirty="0" smtClean="0">
                <a:solidFill>
                  <a:srgbClr val="7030A0"/>
                </a:solidFill>
                <a:ea typeface="Times New Roman"/>
                <a:cs typeface="Calibri"/>
              </a:rPr>
              <a:t>(</a:t>
            </a:r>
            <a:r>
              <a:rPr lang="el-GR" sz="2400" b="1" dirty="0" err="1" smtClean="0">
                <a:solidFill>
                  <a:srgbClr val="7030A0"/>
                </a:solidFill>
                <a:ea typeface="Times New Roman"/>
                <a:cs typeface="Calibri"/>
              </a:rPr>
              <a:t>Κυαν</a:t>
            </a:r>
            <a:r>
              <a:rPr lang="el-GR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Calibri"/>
              </a:rPr>
              <a:t>ίδιο</a:t>
            </a:r>
            <a:r>
              <a:rPr lang="el-GR" sz="2400" b="1" dirty="0" smtClean="0">
                <a:solidFill>
                  <a:srgbClr val="FF0000"/>
                </a:solidFill>
                <a:ea typeface="Times New Roman"/>
                <a:cs typeface="Calibri"/>
              </a:rPr>
              <a:t> </a:t>
            </a:r>
            <a:r>
              <a:rPr lang="el-GR" sz="2400" b="1" dirty="0" smtClean="0">
                <a:solidFill>
                  <a:srgbClr val="7030A0"/>
                </a:solidFill>
                <a:ea typeface="Times New Roman"/>
                <a:cs typeface="Calibri"/>
              </a:rPr>
              <a:t>του</a:t>
            </a:r>
            <a:r>
              <a:rPr lang="el-GR" sz="2400" b="1" dirty="0" smtClean="0">
                <a:solidFill>
                  <a:srgbClr val="FF0000"/>
                </a:solidFill>
                <a:ea typeface="Times New Roman"/>
                <a:cs typeface="Calibri"/>
              </a:rPr>
              <a:t> </a:t>
            </a:r>
            <a:r>
              <a:rPr lang="el-GR" sz="2400" b="1" dirty="0" smtClean="0">
                <a:solidFill>
                  <a:srgbClr val="7030A0"/>
                </a:solidFill>
                <a:ea typeface="Times New Roman"/>
                <a:cs typeface="Calibri"/>
              </a:rPr>
              <a:t> αμμωνίου)</a:t>
            </a:r>
            <a:endParaRPr lang="el-GR" sz="3200" dirty="0">
              <a:solidFill>
                <a:srgbClr val="7030A0"/>
              </a:solidFill>
              <a:ea typeface="Calibri"/>
              <a:cs typeface="Times New Roman"/>
            </a:endParaRPr>
          </a:p>
        </p:txBody>
      </p:sp>
      <p:sp>
        <p:nvSpPr>
          <p:cNvPr id="15" name="Ορθογώνιο 14"/>
          <p:cNvSpPr/>
          <p:nvPr/>
        </p:nvSpPr>
        <p:spPr>
          <a:xfrm>
            <a:off x="6300192" y="3780909"/>
            <a:ext cx="3130179" cy="492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l-GR" sz="2400" dirty="0" smtClean="0">
                <a:solidFill>
                  <a:prstClr val="black"/>
                </a:solidFill>
                <a:ea typeface="Times New Roman"/>
                <a:cs typeface="Calibri"/>
              </a:rPr>
              <a:t>Φωσφορ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Calibri"/>
              </a:rPr>
              <a:t>ικό </a:t>
            </a:r>
            <a:r>
              <a:rPr lang="el-GR" sz="2400" b="1" dirty="0" smtClean="0">
                <a:solidFill>
                  <a:sysClr val="windowText" lastClr="000000"/>
                </a:solidFill>
                <a:ea typeface="Times New Roman"/>
                <a:cs typeface="Calibri"/>
              </a:rPr>
              <a:t>κάλιο</a:t>
            </a:r>
            <a:endParaRPr lang="el-GR" sz="3200" b="1" dirty="0">
              <a:solidFill>
                <a:sysClr val="windowText" lastClr="000000"/>
              </a:solidFill>
              <a:ea typeface="Calibri"/>
              <a:cs typeface="Times New Roman"/>
            </a:endParaRPr>
          </a:p>
        </p:txBody>
      </p:sp>
      <p:sp>
        <p:nvSpPr>
          <p:cNvPr id="30" name="Ορθογώνιο 29"/>
          <p:cNvSpPr/>
          <p:nvPr/>
        </p:nvSpPr>
        <p:spPr>
          <a:xfrm>
            <a:off x="6300192" y="4881094"/>
            <a:ext cx="3203848" cy="492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l-GR" sz="2400" dirty="0">
                <a:solidFill>
                  <a:prstClr val="black"/>
                </a:solidFill>
                <a:ea typeface="Times New Roman"/>
                <a:cs typeface="Times New Roman"/>
              </a:rPr>
              <a:t>Ανθρακ</a:t>
            </a:r>
            <a:r>
              <a:rPr lang="el-G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  <a:t>ικό</a:t>
            </a:r>
            <a:r>
              <a:rPr lang="el-GR" sz="2400" b="1" dirty="0">
                <a:solidFill>
                  <a:srgbClr val="FF0000"/>
                </a:solidFill>
                <a:ea typeface="Times New Roman"/>
                <a:cs typeface="Calibri"/>
              </a:rPr>
              <a:t> </a:t>
            </a:r>
            <a:r>
              <a:rPr lang="el-GR" sz="2400" b="1" dirty="0" smtClean="0">
                <a:solidFill>
                  <a:srgbClr val="FF0000"/>
                </a:solidFill>
                <a:ea typeface="Times New Roman"/>
                <a:cs typeface="Calibri"/>
              </a:rPr>
              <a:t> </a:t>
            </a:r>
            <a:r>
              <a:rPr lang="el-GR" sz="2400" b="1" dirty="0" smtClean="0">
                <a:solidFill>
                  <a:sysClr val="windowText" lastClr="000000"/>
                </a:solidFill>
                <a:ea typeface="Times New Roman"/>
                <a:cs typeface="Calibri"/>
              </a:rPr>
              <a:t>ασβέστιο</a:t>
            </a:r>
            <a:endParaRPr lang="el-GR" sz="3200" b="1" dirty="0">
              <a:solidFill>
                <a:sysClr val="windowText" lastClr="000000"/>
              </a:solidFill>
              <a:ea typeface="Calibri"/>
              <a:cs typeface="Times New Roman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95536" y="755993"/>
            <a:ext cx="8568952" cy="461665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4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4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sym typeface="Wingdings 3"/>
              </a:rPr>
              <a:t></a:t>
            </a:r>
            <a:r>
              <a:rPr lang="en-US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sym typeface="Wingdings 3"/>
              </a:rPr>
              <a:t> </a:t>
            </a:r>
            <a:r>
              <a:rPr lang="el-GR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Ονοματολογία</a:t>
            </a:r>
            <a:endParaRPr lang="el-GR" sz="2400" b="1" dirty="0">
              <a:ln>
                <a:solidFill>
                  <a:sysClr val="windowText" lastClr="000000"/>
                </a:solidFill>
              </a:ln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3032158" y="272160"/>
            <a:ext cx="189026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5400" b="1" dirty="0">
                <a:ln>
                  <a:solidFill>
                    <a:sysClr val="windowText" lastClr="000000"/>
                  </a:solidFill>
                </a:ln>
                <a:solidFill>
                  <a:srgbClr val="7030A0"/>
                </a:solidFill>
                <a:latin typeface="Comic Sans MS"/>
                <a:ea typeface="Times New Roman"/>
                <a:cs typeface="Times New Roman"/>
              </a:rPr>
              <a:t>Μ</a:t>
            </a:r>
            <a:r>
              <a:rPr lang="en-US" sz="5400" b="1" baseline="-25000" dirty="0" err="1" smtClean="0">
                <a:ln>
                  <a:solidFill>
                    <a:sysClr val="windowText" lastClr="000000"/>
                  </a:solidFill>
                </a:ln>
                <a:solidFill>
                  <a:srgbClr val="7030A0"/>
                </a:solidFill>
                <a:latin typeface="Comic Sans MS"/>
                <a:ea typeface="Times New Roman"/>
                <a:cs typeface="Times New Roman"/>
              </a:rPr>
              <a:t>X</a:t>
            </a:r>
            <a:r>
              <a:rPr lang="en-US" sz="5400" b="1" dirty="0" err="1" smtClean="0">
                <a:ln>
                  <a:solidFill>
                    <a:sysClr val="windowText" lastClr="000000"/>
                  </a:solidFill>
                </a:ln>
                <a:solidFill>
                  <a:srgbClr val="7030A0"/>
                </a:solidFill>
                <a:latin typeface="Comic Sans MS"/>
                <a:ea typeface="Times New Roman"/>
                <a:cs typeface="Times New Roman"/>
              </a:rPr>
              <a:t>A</a:t>
            </a:r>
            <a:r>
              <a:rPr lang="en-US" sz="5400" b="1" baseline="-25000" dirty="0" err="1">
                <a:ln>
                  <a:solidFill>
                    <a:sysClr val="windowText" lastClr="000000"/>
                  </a:solidFill>
                </a:ln>
                <a:solidFill>
                  <a:srgbClr val="7030A0"/>
                </a:solidFill>
                <a:latin typeface="Comic Sans MS"/>
                <a:ea typeface="Times New Roman"/>
                <a:cs typeface="Times New Roman"/>
              </a:rPr>
              <a:t>y</a:t>
            </a:r>
            <a:endParaRPr lang="el-GR" sz="5400" dirty="0">
              <a:ln>
                <a:solidFill>
                  <a:sysClr val="windowText" lastClr="000000"/>
                </a:solidFill>
              </a:ln>
              <a:solidFill>
                <a:srgbClr val="7030A0"/>
              </a:solidFill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5164354" y="542936"/>
            <a:ext cx="3994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dirty="0">
                <a:solidFill>
                  <a:prstClr val="black"/>
                </a:solidFill>
                <a:latin typeface="Comic Sans MS"/>
                <a:ea typeface="Times New Roman"/>
                <a:cs typeface="Times New Roman"/>
              </a:rPr>
              <a:t>ή</a:t>
            </a:r>
            <a:endParaRPr lang="el-GR" dirty="0"/>
          </a:p>
        </p:txBody>
      </p:sp>
      <p:sp>
        <p:nvSpPr>
          <p:cNvPr id="2" name="Ορθογώνιο 1"/>
          <p:cNvSpPr/>
          <p:nvPr/>
        </p:nvSpPr>
        <p:spPr>
          <a:xfrm>
            <a:off x="5674207" y="409019"/>
            <a:ext cx="28039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dirty="0" smtClean="0">
                <a:latin typeface="Comic Sans MS"/>
                <a:ea typeface="Times New Roman"/>
                <a:cs typeface="Times New Roman"/>
              </a:rPr>
              <a:t>    </a:t>
            </a:r>
            <a:r>
              <a:rPr lang="el-GR" sz="4000" b="1" dirty="0">
                <a:ln>
                  <a:solidFill>
                    <a:sysClr val="windowText" lastClr="000000"/>
                  </a:solidFill>
                </a:ln>
                <a:solidFill>
                  <a:srgbClr val="7030A0"/>
                </a:solidFill>
                <a:latin typeface="Comic Sans MS"/>
                <a:ea typeface="Times New Roman"/>
                <a:cs typeface="Times New Roman"/>
              </a:rPr>
              <a:t>(ΝΗ</a:t>
            </a:r>
            <a:r>
              <a:rPr lang="el-GR" sz="4000" b="1" baseline="-25000" dirty="0">
                <a:ln>
                  <a:solidFill>
                    <a:sysClr val="windowText" lastClr="000000"/>
                  </a:solidFill>
                </a:ln>
                <a:solidFill>
                  <a:srgbClr val="7030A0"/>
                </a:solidFill>
                <a:latin typeface="Comic Sans MS"/>
                <a:ea typeface="Times New Roman"/>
                <a:cs typeface="Times New Roman"/>
              </a:rPr>
              <a:t>4</a:t>
            </a:r>
            <a:r>
              <a:rPr lang="el-GR" sz="4000" b="1" dirty="0">
                <a:ln>
                  <a:solidFill>
                    <a:sysClr val="windowText" lastClr="000000"/>
                  </a:solidFill>
                </a:ln>
                <a:solidFill>
                  <a:srgbClr val="7030A0"/>
                </a:solidFill>
                <a:latin typeface="Comic Sans MS"/>
                <a:ea typeface="Times New Roman"/>
                <a:cs typeface="Times New Roman"/>
              </a:rPr>
              <a:t>)</a:t>
            </a:r>
            <a:r>
              <a:rPr lang="en-US" sz="4000" b="1" baseline="-25000" dirty="0" err="1">
                <a:ln>
                  <a:solidFill>
                    <a:sysClr val="windowText" lastClr="000000"/>
                  </a:solidFill>
                </a:ln>
                <a:solidFill>
                  <a:srgbClr val="7030A0"/>
                </a:solidFill>
                <a:latin typeface="Comic Sans MS"/>
                <a:ea typeface="Times New Roman"/>
                <a:cs typeface="Times New Roman"/>
              </a:rPr>
              <a:t>x</a:t>
            </a:r>
            <a:r>
              <a:rPr lang="en-US" sz="4000" b="1" dirty="0" err="1">
                <a:ln>
                  <a:solidFill>
                    <a:sysClr val="windowText" lastClr="000000"/>
                  </a:solidFill>
                </a:ln>
                <a:solidFill>
                  <a:srgbClr val="7030A0"/>
                </a:solidFill>
                <a:latin typeface="Comic Sans MS"/>
                <a:ea typeface="Times New Roman"/>
                <a:cs typeface="Times New Roman"/>
              </a:rPr>
              <a:t>A</a:t>
            </a:r>
            <a:r>
              <a:rPr lang="el-GR" sz="4000" dirty="0">
                <a:ln>
                  <a:solidFill>
                    <a:sysClr val="windowText" lastClr="000000"/>
                  </a:solidFill>
                </a:ln>
                <a:solidFill>
                  <a:srgbClr val="7030A0"/>
                </a:solidFill>
                <a:latin typeface="Comic Sans MS"/>
                <a:ea typeface="Times New Roman"/>
                <a:cs typeface="Times New Roman"/>
              </a:rPr>
              <a:t> </a:t>
            </a:r>
            <a:endParaRPr lang="el-GR" sz="3200" dirty="0">
              <a:ln>
                <a:solidFill>
                  <a:sysClr val="windowText" lastClr="000000"/>
                </a:solidFill>
              </a:ln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851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7" grpId="0"/>
      <p:bldP spid="19" grpId="0"/>
      <p:bldP spid="20" grpId="0" animBg="1"/>
      <p:bldP spid="21" grpId="0"/>
      <p:bldP spid="23" grpId="0" animBg="1"/>
      <p:bldP spid="18" grpId="0" animBg="1"/>
      <p:bldP spid="6" grpId="0"/>
      <p:bldP spid="9" grpId="0"/>
      <p:bldP spid="10" grpId="0"/>
      <p:bldP spid="22" grpId="0"/>
      <p:bldP spid="27" grpId="0"/>
      <p:bldP spid="28" grpId="0"/>
      <p:bldP spid="15" grpId="0"/>
      <p:bldP spid="30" grpId="0"/>
      <p:bldP spid="29" grpId="0" animBg="1"/>
      <p:bldP spid="7" grpId="0"/>
      <p:bldP spid="3" grpId="0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116632"/>
            <a:ext cx="8568952" cy="5847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l-GR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4) ΑΛΑΤΑ</a:t>
            </a:r>
            <a:endParaRPr lang="el-GR" sz="3200" b="1" dirty="0">
              <a:ln>
                <a:solidFill>
                  <a:sysClr val="windowText" lastClr="000000"/>
                </a:solidFill>
              </a:ln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755993"/>
            <a:ext cx="8568952" cy="461665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4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4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l-GR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sym typeface="Wingdings 2"/>
              </a:rPr>
              <a:t></a:t>
            </a:r>
            <a:r>
              <a:rPr lang="en-US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sym typeface="Wingdings 2"/>
              </a:rPr>
              <a:t> </a:t>
            </a:r>
            <a:r>
              <a:rPr lang="el-GR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Που συναντώνται ;</a:t>
            </a:r>
            <a:endParaRPr lang="el-GR" sz="2400" b="1" dirty="0">
              <a:ln>
                <a:solidFill>
                  <a:sysClr val="windowText" lastClr="000000"/>
                </a:solidFill>
              </a:ln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395536" y="2204864"/>
            <a:ext cx="34563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457200" algn="l"/>
              </a:tabLst>
            </a:pPr>
            <a:r>
              <a:rPr lang="el-GR" sz="2000" dirty="0">
                <a:solidFill>
                  <a:srgbClr val="000000"/>
                </a:solidFill>
                <a:ea typeface="Times New Roman"/>
                <a:sym typeface="Wingdings"/>
              </a:rPr>
              <a:t></a:t>
            </a:r>
            <a:r>
              <a:rPr lang="el-GR" sz="2000" dirty="0">
                <a:solidFill>
                  <a:srgbClr val="000000"/>
                </a:solidFill>
                <a:ea typeface="Times New Roman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a typeface="Times New Roman"/>
              </a:rPr>
              <a:t>NaCl</a:t>
            </a:r>
            <a:r>
              <a:rPr lang="el-GR" sz="2000" dirty="0">
                <a:solidFill>
                  <a:srgbClr val="000000"/>
                </a:solidFill>
                <a:ea typeface="Times New Roman"/>
              </a:rPr>
              <a:t>	:  Μαγειρικό αλάτι		  	</a:t>
            </a:r>
            <a:endParaRPr lang="el-GR" sz="32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285750" indent="-285750">
              <a:spcAft>
                <a:spcPts val="0"/>
              </a:spcAft>
              <a:buFont typeface="Wingdings" pitchFamily="2" charset="2"/>
              <a:buChar char="Ø"/>
              <a:tabLst>
                <a:tab pos="457200" algn="l"/>
              </a:tabLst>
            </a:pPr>
            <a:r>
              <a:rPr lang="en-US" sz="2000" b="1" dirty="0" err="1" smtClean="0">
                <a:solidFill>
                  <a:srgbClr val="000000"/>
                </a:solidFill>
                <a:ea typeface="Times New Roman"/>
              </a:rPr>
              <a:t>SnF</a:t>
            </a:r>
            <a:r>
              <a:rPr lang="el-GR" sz="2000" b="1" baseline="-25000" dirty="0">
                <a:solidFill>
                  <a:srgbClr val="000000"/>
                </a:solidFill>
                <a:ea typeface="Times New Roman"/>
              </a:rPr>
              <a:t>2  </a:t>
            </a:r>
            <a:r>
              <a:rPr lang="el-GR" sz="2000" baseline="-25000" dirty="0">
                <a:solidFill>
                  <a:srgbClr val="000000"/>
                </a:solidFill>
                <a:ea typeface="Times New Roman"/>
              </a:rPr>
              <a:t>   </a:t>
            </a:r>
            <a:r>
              <a:rPr lang="el-GR" sz="2000" dirty="0">
                <a:solidFill>
                  <a:srgbClr val="000000"/>
                </a:solidFill>
                <a:ea typeface="Times New Roman"/>
              </a:rPr>
              <a:t>:  Σε οδοντόπαστες </a:t>
            </a:r>
            <a:endParaRPr lang="el-GR" sz="2000" dirty="0" smtClean="0">
              <a:solidFill>
                <a:srgbClr val="000000"/>
              </a:solidFill>
              <a:ea typeface="Times New Roman"/>
            </a:endParaRPr>
          </a:p>
          <a:p>
            <a:pPr>
              <a:spcAft>
                <a:spcPts val="0"/>
              </a:spcAft>
              <a:tabLst>
                <a:tab pos="457200" algn="l"/>
              </a:tabLst>
            </a:pPr>
            <a:r>
              <a:rPr lang="el-GR" sz="2000" dirty="0">
                <a:solidFill>
                  <a:srgbClr val="000000"/>
                </a:solidFill>
                <a:ea typeface="Times New Roman"/>
              </a:rPr>
              <a:t> </a:t>
            </a:r>
            <a:r>
              <a:rPr lang="el-GR" sz="2000" dirty="0" smtClean="0">
                <a:solidFill>
                  <a:srgbClr val="000000"/>
                </a:solidFill>
                <a:ea typeface="Times New Roman"/>
              </a:rPr>
              <a:t>                   (</a:t>
            </a:r>
            <a:r>
              <a:rPr lang="el-GR" sz="2000" dirty="0">
                <a:solidFill>
                  <a:srgbClr val="000000"/>
                </a:solidFill>
                <a:ea typeface="Times New Roman"/>
              </a:rPr>
              <a:t>φθοριούχα άλατα</a:t>
            </a:r>
            <a:r>
              <a:rPr lang="el-GR" sz="2000" dirty="0" smtClean="0">
                <a:solidFill>
                  <a:srgbClr val="000000"/>
                </a:solidFill>
                <a:ea typeface="Times New Roman"/>
              </a:rPr>
              <a:t>)</a:t>
            </a:r>
          </a:p>
          <a:p>
            <a:pPr>
              <a:spcAft>
                <a:spcPts val="0"/>
              </a:spcAft>
              <a:tabLst>
                <a:tab pos="457200" algn="l"/>
              </a:tabLst>
            </a:pPr>
            <a:r>
              <a:rPr lang="el-GR" sz="2000" dirty="0">
                <a:solidFill>
                  <a:srgbClr val="000000"/>
                </a:solidFill>
                <a:ea typeface="Times New Roman"/>
              </a:rPr>
              <a:t>	</a:t>
            </a:r>
            <a:endParaRPr lang="el-GR" sz="32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r>
              <a:rPr lang="en-US" sz="2000" dirty="0">
                <a:ea typeface="Times New Roman"/>
                <a:cs typeface="Times New Roman"/>
                <a:sym typeface="Wingdings"/>
              </a:rPr>
              <a:t></a:t>
            </a:r>
            <a:r>
              <a:rPr lang="en-US" sz="2000" dirty="0">
                <a:ea typeface="Times New Roman"/>
                <a:cs typeface="Times New Roman"/>
              </a:rPr>
              <a:t> </a:t>
            </a:r>
            <a:r>
              <a:rPr lang="en-US" sz="2000" b="1" dirty="0" err="1">
                <a:ea typeface="Times New Roman"/>
                <a:cs typeface="Times New Roman"/>
              </a:rPr>
              <a:t>CaCl</a:t>
            </a:r>
            <a:r>
              <a:rPr lang="el-GR" sz="2000" b="1" baseline="-25000" dirty="0">
                <a:ea typeface="Times New Roman"/>
                <a:cs typeface="Times New Roman"/>
              </a:rPr>
              <a:t>2   </a:t>
            </a:r>
            <a:r>
              <a:rPr lang="el-GR" sz="2000" dirty="0">
                <a:ea typeface="Times New Roman"/>
                <a:cs typeface="Times New Roman"/>
              </a:rPr>
              <a:t>:  Σε </a:t>
            </a:r>
            <a:r>
              <a:rPr lang="el-GR" sz="2000" dirty="0" err="1">
                <a:ea typeface="Times New Roman"/>
                <a:cs typeface="Times New Roman"/>
              </a:rPr>
              <a:t>αφυγραντήρες</a:t>
            </a:r>
            <a:endParaRPr lang="el-GR" sz="2000" dirty="0"/>
          </a:p>
        </p:txBody>
      </p:sp>
      <p:sp>
        <p:nvSpPr>
          <p:cNvPr id="6" name="Ορθογώνιο 5"/>
          <p:cNvSpPr/>
          <p:nvPr/>
        </p:nvSpPr>
        <p:spPr>
          <a:xfrm>
            <a:off x="4385151" y="2063164"/>
            <a:ext cx="4572000" cy="4678204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l-GR" sz="2000" b="1" dirty="0" smtClean="0"/>
              <a:t>CaCO</a:t>
            </a:r>
            <a:r>
              <a:rPr lang="el-GR" sz="2000" b="1" baseline="-25000" dirty="0" smtClean="0"/>
              <a:t>3</a:t>
            </a:r>
            <a:r>
              <a:rPr lang="el-GR" sz="2000" b="1" dirty="0" smtClean="0"/>
              <a:t> </a:t>
            </a:r>
            <a:r>
              <a:rPr lang="el-GR" sz="2000" b="1" dirty="0"/>
              <a:t>:</a:t>
            </a:r>
            <a:r>
              <a:rPr lang="el-GR" sz="2000" dirty="0"/>
              <a:t> Ασβεστόλιθος, μάρμαρα, κιμωλία , </a:t>
            </a:r>
            <a:r>
              <a:rPr lang="el-GR" sz="2000" dirty="0" smtClean="0"/>
              <a:t>κέλυφος αυγών</a:t>
            </a:r>
            <a:r>
              <a:rPr lang="el-GR" sz="2000" dirty="0"/>
              <a:t>,  όστρακα</a:t>
            </a:r>
            <a:r>
              <a:rPr lang="el-GR" sz="2000" dirty="0" smtClean="0"/>
              <a:t>…</a:t>
            </a:r>
          </a:p>
          <a:p>
            <a:endParaRPr lang="el-GR" sz="1200" dirty="0"/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dirty="0" err="1" smtClean="0"/>
              <a:t>CaSO</a:t>
            </a:r>
            <a:r>
              <a:rPr lang="el-GR" sz="2000" b="1" baseline="-25000" dirty="0"/>
              <a:t>4 </a:t>
            </a:r>
            <a:r>
              <a:rPr lang="el-GR" sz="2000" b="1" dirty="0"/>
              <a:t>: </a:t>
            </a:r>
            <a:r>
              <a:rPr lang="el-GR" sz="2000" dirty="0"/>
              <a:t>Γύψος </a:t>
            </a:r>
            <a:endParaRPr lang="el-GR" sz="2000" dirty="0" smtClean="0"/>
          </a:p>
          <a:p>
            <a:endParaRPr lang="el-GR" sz="1400" dirty="0"/>
          </a:p>
          <a:p>
            <a:pPr marL="342900" indent="-342900">
              <a:buFont typeface="Wingdings" pitchFamily="2" charset="2"/>
              <a:buChar char="Ø"/>
            </a:pPr>
            <a:r>
              <a:rPr lang="el-GR" sz="2000" b="1" dirty="0" smtClean="0"/>
              <a:t>(</a:t>
            </a:r>
            <a:r>
              <a:rPr lang="el-GR" sz="2000" b="1" dirty="0"/>
              <a:t>ΝΗ</a:t>
            </a:r>
            <a:r>
              <a:rPr lang="el-GR" sz="2000" b="1" baseline="-25000" dirty="0"/>
              <a:t>4</a:t>
            </a:r>
            <a:r>
              <a:rPr lang="el-GR" sz="2000" b="1" dirty="0"/>
              <a:t>)</a:t>
            </a:r>
            <a:r>
              <a:rPr lang="el-GR" sz="2000" b="1" baseline="-25000" dirty="0"/>
              <a:t>2</a:t>
            </a:r>
            <a:r>
              <a:rPr lang="en-US" sz="2000" b="1" dirty="0"/>
              <a:t>SO</a:t>
            </a:r>
            <a:r>
              <a:rPr lang="el-GR" sz="2000" b="1" baseline="-25000" dirty="0"/>
              <a:t>4</a:t>
            </a:r>
            <a:r>
              <a:rPr lang="el-GR" sz="2000" b="1" dirty="0"/>
              <a:t>, ΝΗ</a:t>
            </a:r>
            <a:r>
              <a:rPr lang="el-GR" sz="2000" b="1" baseline="-25000" dirty="0"/>
              <a:t>4</a:t>
            </a:r>
            <a:r>
              <a:rPr lang="el-GR" sz="2000" b="1" dirty="0"/>
              <a:t>Ν</a:t>
            </a:r>
            <a:r>
              <a:rPr lang="en-US" sz="2000" b="1" dirty="0"/>
              <a:t>O</a:t>
            </a:r>
            <a:r>
              <a:rPr lang="el-GR" sz="2000" b="1" baseline="-25000" dirty="0"/>
              <a:t>3</a:t>
            </a:r>
            <a:r>
              <a:rPr lang="el-GR" sz="2000" b="1" dirty="0"/>
              <a:t>,  (ΝΗ</a:t>
            </a:r>
            <a:r>
              <a:rPr lang="el-GR" sz="2000" b="1" baseline="-25000" dirty="0"/>
              <a:t>4</a:t>
            </a:r>
            <a:r>
              <a:rPr lang="el-GR" sz="2000" b="1" dirty="0"/>
              <a:t>)</a:t>
            </a:r>
            <a:r>
              <a:rPr lang="el-GR" sz="2000" b="1" baseline="-25000" dirty="0"/>
              <a:t>3</a:t>
            </a:r>
            <a:r>
              <a:rPr lang="en-US" sz="2000" b="1" dirty="0"/>
              <a:t>PO</a:t>
            </a:r>
            <a:r>
              <a:rPr lang="el-GR" sz="2000" b="1" baseline="-25000" dirty="0"/>
              <a:t>4</a:t>
            </a:r>
            <a:r>
              <a:rPr lang="el-GR" sz="2000" b="1" dirty="0"/>
              <a:t> : </a:t>
            </a:r>
            <a:r>
              <a:rPr lang="el-GR" sz="2000" dirty="0"/>
              <a:t> λιπάσματα                    </a:t>
            </a:r>
            <a:endParaRPr lang="el-GR" sz="2000" dirty="0" smtClean="0"/>
          </a:p>
          <a:p>
            <a:endParaRPr lang="el-GR" sz="1200" dirty="0"/>
          </a:p>
          <a:p>
            <a:pPr marL="342900" indent="-342900">
              <a:buFont typeface="Wingdings" pitchFamily="2" charset="2"/>
              <a:buChar char="Ø"/>
            </a:pPr>
            <a:r>
              <a:rPr lang="el-GR" sz="2000" b="1" dirty="0" smtClean="0"/>
              <a:t>NaHCO</a:t>
            </a:r>
            <a:r>
              <a:rPr lang="el-GR" sz="2000" b="1" baseline="-25000" dirty="0" smtClean="0"/>
              <a:t>3</a:t>
            </a:r>
            <a:r>
              <a:rPr lang="el-GR" sz="2000" dirty="0" smtClean="0"/>
              <a:t> </a:t>
            </a:r>
            <a:r>
              <a:rPr lang="el-GR" sz="2000" dirty="0"/>
              <a:t>: Φαρμακευτική σόδα (Μαγειρική</a:t>
            </a:r>
            <a:r>
              <a:rPr lang="el-GR" sz="2000" dirty="0" smtClean="0"/>
              <a:t>)</a:t>
            </a:r>
          </a:p>
          <a:p>
            <a:endParaRPr lang="el-GR" sz="1200" dirty="0"/>
          </a:p>
          <a:p>
            <a:pPr marL="342900" indent="-342900">
              <a:buFont typeface="Wingdings" pitchFamily="2" charset="2"/>
              <a:buChar char="Ø"/>
            </a:pPr>
            <a:r>
              <a:rPr lang="el-GR" sz="2000" b="1" dirty="0" smtClean="0"/>
              <a:t>Na</a:t>
            </a:r>
            <a:r>
              <a:rPr lang="el-GR" sz="2000" b="1" baseline="-25000" dirty="0" smtClean="0"/>
              <a:t>2</a:t>
            </a:r>
            <a:r>
              <a:rPr lang="el-GR" sz="2000" b="1" dirty="0" smtClean="0"/>
              <a:t>CO</a:t>
            </a:r>
            <a:r>
              <a:rPr lang="el-GR" sz="2000" b="1" baseline="-25000" dirty="0" smtClean="0"/>
              <a:t>3</a:t>
            </a:r>
            <a:r>
              <a:rPr lang="el-GR" sz="2000" dirty="0" smtClean="0"/>
              <a:t> </a:t>
            </a:r>
            <a:r>
              <a:rPr lang="el-GR" sz="2000" dirty="0"/>
              <a:t>: Σόδα πλυσίματος,  χρήση σε υαλουργία, </a:t>
            </a:r>
            <a:r>
              <a:rPr lang="el-GR" sz="2000" dirty="0" smtClean="0"/>
              <a:t>σαπωνοποιία</a:t>
            </a:r>
          </a:p>
          <a:p>
            <a:endParaRPr lang="el-GR" sz="1200" dirty="0"/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dirty="0" err="1" smtClean="0"/>
              <a:t>CuSO</a:t>
            </a:r>
            <a:r>
              <a:rPr lang="el-GR" sz="2000" b="1" baseline="-25000" dirty="0"/>
              <a:t>4 </a:t>
            </a:r>
            <a:r>
              <a:rPr lang="el-GR" sz="2000" dirty="0"/>
              <a:t>: Γαλαζόπετρα (μυκητοκτόνο</a:t>
            </a:r>
            <a:r>
              <a:rPr lang="el-GR" sz="2000" dirty="0" smtClean="0"/>
              <a:t>)</a:t>
            </a:r>
          </a:p>
          <a:p>
            <a:endParaRPr lang="el-GR" sz="1200" dirty="0"/>
          </a:p>
          <a:p>
            <a:r>
              <a:rPr lang="en-US" sz="2000" dirty="0">
                <a:sym typeface="Wingdings"/>
              </a:rPr>
              <a:t></a:t>
            </a:r>
            <a:r>
              <a:rPr lang="el-GR" sz="2000" dirty="0"/>
              <a:t> διάλυμα</a:t>
            </a:r>
            <a:r>
              <a:rPr lang="el-GR" sz="2000" b="1" dirty="0"/>
              <a:t> </a:t>
            </a:r>
            <a:r>
              <a:rPr lang="en-US" sz="2000" b="1" dirty="0" err="1"/>
              <a:t>NaClO</a:t>
            </a:r>
            <a:r>
              <a:rPr lang="el-GR" sz="2000" dirty="0"/>
              <a:t> : Χλωρίνη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5536" y="1556792"/>
            <a:ext cx="3024336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Μη Οξυγονούχα</a:t>
            </a: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85151" y="1507441"/>
            <a:ext cx="4572000" cy="37388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l-G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Οξυγονούχα</a:t>
            </a: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45993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rot="19869211">
            <a:off x="-25003" y="692696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1) ΟΞΕΑ</a:t>
            </a:r>
            <a:endParaRPr lang="el-GR" sz="32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rot="19738127">
            <a:off x="2026651" y="725031"/>
            <a:ext cx="25118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2) ΒΑΣΕΙΣ</a:t>
            </a:r>
            <a:endParaRPr lang="el-GR" sz="3200" b="1" dirty="0">
              <a:ln>
                <a:solidFill>
                  <a:sysClr val="windowText" lastClr="000000"/>
                </a:solidFill>
              </a:ln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19587211">
            <a:off x="6834571" y="725032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4) ΑΛΑΤΑ</a:t>
            </a:r>
            <a:endParaRPr lang="el-GR" sz="3200" b="1" dirty="0">
              <a:ln>
                <a:solidFill>
                  <a:sysClr val="windowText" lastClr="000000"/>
                </a:solidFill>
              </a:ln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163802" y="3172818"/>
            <a:ext cx="155683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Comic Sans MS"/>
                <a:ea typeface="Times New Roman"/>
                <a:cs typeface="Times New Roman"/>
              </a:rPr>
              <a:t>H</a:t>
            </a:r>
            <a:r>
              <a:rPr lang="en-US" sz="5400" b="1" baseline="-25000" dirty="0">
                <a:latin typeface="Comic Sans MS"/>
                <a:ea typeface="Times New Roman"/>
                <a:cs typeface="Times New Roman"/>
              </a:rPr>
              <a:t>X</a:t>
            </a:r>
            <a:r>
              <a:rPr lang="en-US" sz="5400" b="1" dirty="0">
                <a:latin typeface="Comic Sans MS"/>
                <a:ea typeface="Times New Roman"/>
                <a:cs typeface="Times New Roman"/>
              </a:rPr>
              <a:t>A</a:t>
            </a:r>
            <a:endParaRPr lang="el-GR" sz="5400" dirty="0"/>
          </a:p>
        </p:txBody>
      </p:sp>
      <p:sp>
        <p:nvSpPr>
          <p:cNvPr id="9" name="TextBox 8"/>
          <p:cNvSpPr txBox="1"/>
          <p:nvPr/>
        </p:nvSpPr>
        <p:spPr>
          <a:xfrm rot="19883551">
            <a:off x="4256431" y="631037"/>
            <a:ext cx="2744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3) ΟΞΕΙΔΙΑ</a:t>
            </a:r>
            <a:endParaRPr lang="el-GR" sz="3200" b="1" dirty="0">
              <a:ln>
                <a:solidFill>
                  <a:sysClr val="windowText" lastClr="000000"/>
                </a:solidFill>
              </a:ln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0" name="Ορθογώνιο 9"/>
          <p:cNvSpPr/>
          <p:nvPr/>
        </p:nvSpPr>
        <p:spPr>
          <a:xfrm>
            <a:off x="2116172" y="3280540"/>
            <a:ext cx="201850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latin typeface="Comic Sans MS"/>
                <a:ea typeface="Times New Roman"/>
                <a:cs typeface="Times New Roman"/>
              </a:rPr>
              <a:t>M</a:t>
            </a:r>
            <a:r>
              <a:rPr lang="el-GR" sz="4000" b="1" dirty="0">
                <a:latin typeface="Comic Sans MS"/>
                <a:ea typeface="Times New Roman"/>
                <a:cs typeface="Times New Roman"/>
              </a:rPr>
              <a:t>(</a:t>
            </a:r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Comic Sans MS"/>
                <a:ea typeface="Times New Roman"/>
                <a:cs typeface="Times New Roman"/>
              </a:rPr>
              <a:t>OH</a:t>
            </a:r>
            <a:r>
              <a:rPr lang="el-GR" sz="4000" b="1" dirty="0">
                <a:latin typeface="Comic Sans MS"/>
                <a:ea typeface="Times New Roman"/>
                <a:cs typeface="Times New Roman"/>
              </a:rPr>
              <a:t>)</a:t>
            </a:r>
            <a:r>
              <a:rPr lang="en-US" sz="4000" b="1" baseline="-25000" dirty="0">
                <a:latin typeface="Comic Sans MS"/>
                <a:ea typeface="Times New Roman"/>
                <a:cs typeface="Times New Roman"/>
              </a:rPr>
              <a:t>x</a:t>
            </a:r>
            <a:endParaRPr lang="el-GR" sz="4000" dirty="0"/>
          </a:p>
        </p:txBody>
      </p:sp>
      <p:sp>
        <p:nvSpPr>
          <p:cNvPr id="11" name="Ορθογώνιο 10"/>
          <p:cNvSpPr/>
          <p:nvPr/>
        </p:nvSpPr>
        <p:spPr>
          <a:xfrm>
            <a:off x="4816563" y="3225170"/>
            <a:ext cx="164339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>
                <a:latin typeface="Comic Sans MS"/>
                <a:ea typeface="Times New Roman"/>
                <a:cs typeface="Times New Roman"/>
              </a:rPr>
              <a:t>Σ</a:t>
            </a:r>
            <a:r>
              <a:rPr lang="el-GR" sz="4000" b="1" baseline="-25000" dirty="0">
                <a:latin typeface="Comic Sans MS"/>
                <a:ea typeface="Times New Roman"/>
                <a:cs typeface="Times New Roman"/>
              </a:rPr>
              <a:t>2</a:t>
            </a:r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latin typeface="Comic Sans MS"/>
                <a:ea typeface="Times New Roman"/>
                <a:cs typeface="Times New Roman"/>
              </a:rPr>
              <a:t>O</a:t>
            </a:r>
            <a:r>
              <a:rPr lang="en-US" sz="4000" b="1" baseline="-25000" dirty="0">
                <a:latin typeface="Comic Sans MS"/>
                <a:ea typeface="Times New Roman"/>
                <a:cs typeface="Times New Roman"/>
              </a:rPr>
              <a:t>X</a:t>
            </a:r>
            <a:r>
              <a:rPr lang="en-US" sz="4000" b="1" dirty="0">
                <a:latin typeface="Comic Sans MS"/>
                <a:ea typeface="Times New Roman"/>
                <a:cs typeface="Times New Roman"/>
              </a:rPr>
              <a:t> </a:t>
            </a:r>
            <a:endParaRPr lang="el-GR" sz="4000" dirty="0"/>
          </a:p>
        </p:txBody>
      </p:sp>
      <p:sp>
        <p:nvSpPr>
          <p:cNvPr id="12" name="Ορθογώνιο 11"/>
          <p:cNvSpPr/>
          <p:nvPr/>
        </p:nvSpPr>
        <p:spPr>
          <a:xfrm>
            <a:off x="7060829" y="3170448"/>
            <a:ext cx="2310248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latin typeface="Comic Sans MS"/>
                <a:ea typeface="Times New Roman"/>
                <a:cs typeface="Times New Roman"/>
              </a:rPr>
              <a:t>M</a:t>
            </a:r>
            <a:r>
              <a:rPr lang="el-GR" sz="4000" b="1" baseline="-25000" dirty="0">
                <a:latin typeface="Comic Sans MS"/>
                <a:ea typeface="Times New Roman"/>
                <a:cs typeface="Times New Roman"/>
              </a:rPr>
              <a:t>x</a:t>
            </a:r>
            <a:r>
              <a:rPr lang="en-US" sz="4000" b="1" dirty="0">
                <a:latin typeface="Comic Sans MS"/>
                <a:ea typeface="Times New Roman"/>
                <a:cs typeface="Times New Roman"/>
              </a:rPr>
              <a:t>A</a:t>
            </a:r>
            <a:r>
              <a:rPr lang="en-US" sz="4000" b="1" baseline="-25000" dirty="0">
                <a:latin typeface="Comic Sans MS"/>
                <a:ea typeface="Times New Roman"/>
                <a:cs typeface="Times New Roman"/>
              </a:rPr>
              <a:t>y</a:t>
            </a:r>
            <a:r>
              <a:rPr lang="el-GR" sz="4000" b="1" dirty="0">
                <a:latin typeface="Comic Sans MS"/>
                <a:ea typeface="Times New Roman"/>
                <a:cs typeface="Times New Roman"/>
              </a:rPr>
              <a:t>   </a:t>
            </a:r>
            <a:endParaRPr lang="el-GR" sz="4000" b="1" dirty="0" smtClean="0">
              <a:latin typeface="Comic Sans MS"/>
              <a:ea typeface="Times New Roman"/>
              <a:cs typeface="Times New Roman"/>
            </a:endParaRPr>
          </a:p>
          <a:p>
            <a:r>
              <a:rPr lang="el-GR" sz="4000" dirty="0" smtClean="0">
                <a:latin typeface="Comic Sans MS"/>
                <a:ea typeface="Times New Roman"/>
                <a:cs typeface="Times New Roman"/>
              </a:rPr>
              <a:t>   </a:t>
            </a:r>
            <a:r>
              <a:rPr lang="el-GR" sz="2800" dirty="0" smtClean="0">
                <a:latin typeface="Comic Sans MS"/>
                <a:ea typeface="Times New Roman"/>
                <a:cs typeface="Times New Roman"/>
              </a:rPr>
              <a:t>ή </a:t>
            </a:r>
            <a:r>
              <a:rPr lang="el-GR" sz="4000" dirty="0" smtClean="0">
                <a:latin typeface="Comic Sans MS"/>
                <a:ea typeface="Times New Roman"/>
                <a:cs typeface="Times New Roman"/>
              </a:rPr>
              <a:t>   </a:t>
            </a:r>
          </a:p>
          <a:p>
            <a:r>
              <a:rPr lang="el-GR" sz="4000" b="1" dirty="0" smtClean="0">
                <a:latin typeface="Comic Sans MS"/>
                <a:ea typeface="Times New Roman"/>
                <a:cs typeface="Times New Roman"/>
              </a:rPr>
              <a:t>(</a:t>
            </a:r>
            <a:r>
              <a:rPr lang="el-GR" sz="4000" b="1" dirty="0">
                <a:latin typeface="Comic Sans MS"/>
                <a:ea typeface="Times New Roman"/>
                <a:cs typeface="Times New Roman"/>
              </a:rPr>
              <a:t>ΝΗ</a:t>
            </a:r>
            <a:r>
              <a:rPr lang="el-GR" sz="4000" b="1" baseline="-25000" dirty="0">
                <a:latin typeface="Comic Sans MS"/>
                <a:ea typeface="Times New Roman"/>
                <a:cs typeface="Times New Roman"/>
              </a:rPr>
              <a:t>4</a:t>
            </a:r>
            <a:r>
              <a:rPr lang="el-GR" sz="4000" b="1" dirty="0">
                <a:latin typeface="Comic Sans MS"/>
                <a:ea typeface="Times New Roman"/>
                <a:cs typeface="Times New Roman"/>
              </a:rPr>
              <a:t>)</a:t>
            </a:r>
            <a:r>
              <a:rPr lang="en-US" sz="4000" b="1" baseline="-25000" dirty="0" err="1">
                <a:latin typeface="Comic Sans MS"/>
                <a:ea typeface="Times New Roman"/>
                <a:cs typeface="Times New Roman"/>
              </a:rPr>
              <a:t>x</a:t>
            </a:r>
            <a:r>
              <a:rPr lang="en-US" sz="4000" b="1" dirty="0" err="1">
                <a:latin typeface="Comic Sans MS"/>
                <a:ea typeface="Times New Roman"/>
                <a:cs typeface="Times New Roman"/>
              </a:rPr>
              <a:t>A</a:t>
            </a:r>
            <a:r>
              <a:rPr lang="en-US" sz="4000" dirty="0">
                <a:latin typeface="Comic Sans MS"/>
                <a:ea typeface="Times New Roman"/>
                <a:cs typeface="Times New Roman"/>
              </a:rPr>
              <a:t> </a:t>
            </a:r>
            <a:endParaRPr lang="el-GR" sz="4000" dirty="0"/>
          </a:p>
        </p:txBody>
      </p:sp>
      <p:sp>
        <p:nvSpPr>
          <p:cNvPr id="2" name="Ραβδωτό δεξιό βέλος 1"/>
          <p:cNvSpPr/>
          <p:nvPr/>
        </p:nvSpPr>
        <p:spPr>
          <a:xfrm rot="5400000">
            <a:off x="187061" y="1906874"/>
            <a:ext cx="1224136" cy="951201"/>
          </a:xfrm>
          <a:prstGeom prst="strip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Ραβδωτό δεξιό βέλος 12"/>
          <p:cNvSpPr/>
          <p:nvPr/>
        </p:nvSpPr>
        <p:spPr>
          <a:xfrm rot="5400000">
            <a:off x="2670531" y="1859061"/>
            <a:ext cx="1224136" cy="951201"/>
          </a:xfrm>
          <a:prstGeom prst="striped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Ραβδωτό δεξιό βέλος 13"/>
          <p:cNvSpPr/>
          <p:nvPr/>
        </p:nvSpPr>
        <p:spPr>
          <a:xfrm rot="5400000">
            <a:off x="4867581" y="1926229"/>
            <a:ext cx="1224136" cy="951201"/>
          </a:xfrm>
          <a:prstGeom prst="striped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Ραβδωτό δεξιό βέλος 14"/>
          <p:cNvSpPr/>
          <p:nvPr/>
        </p:nvSpPr>
        <p:spPr>
          <a:xfrm rot="5400000">
            <a:off x="7603885" y="1859061"/>
            <a:ext cx="1224136" cy="951201"/>
          </a:xfrm>
          <a:prstGeom prst="striped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6952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9" grpId="0"/>
      <p:bldP spid="10" grpId="0"/>
      <p:bldP spid="11" grpId="0"/>
      <p:bldP spid="12" grpId="0"/>
      <p:bldP spid="2" grpId="0" animBg="1"/>
      <p:bldP spid="13" grpId="0" animBg="1"/>
      <p:bldP spid="14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571"/>
          <a:stretch/>
        </p:blipFill>
        <p:spPr bwMode="auto">
          <a:xfrm>
            <a:off x="251519" y="188640"/>
            <a:ext cx="8391128" cy="3024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501008"/>
            <a:ext cx="7936226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Ευθεία γραμμή σύνδεσης 4"/>
          <p:cNvCxnSpPr/>
          <p:nvPr/>
        </p:nvCxnSpPr>
        <p:spPr>
          <a:xfrm>
            <a:off x="2915816" y="1196752"/>
            <a:ext cx="1800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Ευθεία γραμμή σύνδεσης 8"/>
          <p:cNvCxnSpPr/>
          <p:nvPr/>
        </p:nvCxnSpPr>
        <p:spPr>
          <a:xfrm>
            <a:off x="6156176" y="2564904"/>
            <a:ext cx="1800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Ευθεία γραμμή σύνδεσης 9"/>
          <p:cNvCxnSpPr/>
          <p:nvPr/>
        </p:nvCxnSpPr>
        <p:spPr>
          <a:xfrm>
            <a:off x="611560" y="5733256"/>
            <a:ext cx="1800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497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712725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3285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73472"/>
            <a:ext cx="8352928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l-GR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1) ΟΞΕΑ</a:t>
            </a:r>
            <a:endParaRPr lang="el-GR" sz="32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9396536" y="3584178"/>
            <a:ext cx="782637" cy="99695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3" name="TextBox 12"/>
          <p:cNvSpPr txBox="1"/>
          <p:nvPr/>
        </p:nvSpPr>
        <p:spPr>
          <a:xfrm>
            <a:off x="539552" y="701407"/>
            <a:ext cx="8352928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/>
            <a:r>
              <a:rPr lang="el-G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sym typeface="Wingdings 3"/>
              </a:rPr>
              <a:t></a:t>
            </a:r>
            <a:r>
              <a:rPr lang="el-GR" sz="24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sym typeface="Wingdings 3"/>
              </a:rPr>
              <a:t> </a:t>
            </a:r>
            <a:r>
              <a:rPr lang="el-GR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Ονοματολογία – 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Εμπειρικές ονομασίες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2" name="Ορθογώνιο 1"/>
          <p:cNvSpPr/>
          <p:nvPr/>
        </p:nvSpPr>
        <p:spPr>
          <a:xfrm>
            <a:off x="512714" y="5108228"/>
            <a:ext cx="4878645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l-GR" sz="2400" u="sng" dirty="0" smtClean="0">
                <a:latin typeface="Cambria"/>
                <a:ea typeface="Times New Roman"/>
                <a:cs typeface="Times New Roman"/>
              </a:rPr>
              <a:t>Π.χ</a:t>
            </a:r>
            <a:r>
              <a:rPr lang="el-GR" sz="2400" dirty="0">
                <a:latin typeface="Cambria"/>
                <a:ea typeface="Times New Roman"/>
                <a:cs typeface="Times New Roman"/>
              </a:rPr>
              <a:t>. διάλυμα </a:t>
            </a:r>
            <a:r>
              <a:rPr lang="el-GR" sz="2400" b="1" dirty="0" smtClean="0">
                <a:solidFill>
                  <a:srgbClr val="FF0000"/>
                </a:solidFill>
                <a:latin typeface="Cambria"/>
                <a:ea typeface="Times New Roman"/>
                <a:cs typeface="Times New Roman"/>
              </a:rPr>
              <a:t>υδρο</a:t>
            </a:r>
            <a:r>
              <a:rPr lang="el-GR" sz="2400" b="1" dirty="0" smtClean="0">
                <a:solidFill>
                  <a:srgbClr val="00B050"/>
                </a:solidFill>
                <a:latin typeface="Cambria"/>
                <a:ea typeface="Times New Roman"/>
                <a:cs typeface="Times New Roman"/>
              </a:rPr>
              <a:t>χλωρίου</a:t>
            </a:r>
            <a:r>
              <a:rPr lang="el-GR" sz="2400" dirty="0" smtClean="0">
                <a:latin typeface="Cambria"/>
                <a:ea typeface="Times New Roman"/>
                <a:cs typeface="Times New Roman"/>
              </a:rPr>
              <a:t> (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Times New Roman"/>
                <a:cs typeface="Times New Roman"/>
              </a:rPr>
              <a:t>Η</a:t>
            </a:r>
            <a:r>
              <a:rPr lang="en-US" sz="2400" b="1" dirty="0" smtClean="0">
                <a:solidFill>
                  <a:srgbClr val="00B050"/>
                </a:solidFill>
                <a:latin typeface="Cambria"/>
                <a:ea typeface="Times New Roman"/>
                <a:cs typeface="Times New Roman"/>
              </a:rPr>
              <a:t>Cl</a:t>
            </a:r>
            <a:r>
              <a:rPr lang="el-GR" sz="2400" dirty="0" smtClean="0">
                <a:latin typeface="Cambria"/>
                <a:ea typeface="Times New Roman"/>
                <a:cs typeface="Times New Roman"/>
              </a:rPr>
              <a:t>) </a:t>
            </a:r>
            <a:r>
              <a:rPr lang="el-GR" sz="2400" dirty="0">
                <a:latin typeface="Cambria"/>
                <a:ea typeface="Times New Roman"/>
                <a:cs typeface="Times New Roman"/>
              </a:rPr>
              <a:t>: </a:t>
            </a:r>
            <a:endParaRPr lang="el-GR" sz="2400" dirty="0"/>
          </a:p>
        </p:txBody>
      </p:sp>
      <p:sp>
        <p:nvSpPr>
          <p:cNvPr id="5" name="Ορθογώνιο 4"/>
          <p:cNvSpPr/>
          <p:nvPr/>
        </p:nvSpPr>
        <p:spPr>
          <a:xfrm>
            <a:off x="574107" y="3060958"/>
            <a:ext cx="28993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Cambria"/>
                <a:ea typeface="Times New Roman"/>
                <a:cs typeface="Times New Roman"/>
                <a:sym typeface="Wingdings 2"/>
              </a:rPr>
              <a:t></a:t>
            </a:r>
            <a:r>
              <a:rPr lang="el-GR" sz="2800" b="1" dirty="0">
                <a:solidFill>
                  <a:prstClr val="black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l-GR" sz="2800" dirty="0">
                <a:solidFill>
                  <a:prstClr val="black"/>
                </a:solidFill>
                <a:latin typeface="Cambria"/>
                <a:ea typeface="Times New Roman"/>
                <a:cs typeface="Times New Roman"/>
              </a:rPr>
              <a:t>Διάλυμα </a:t>
            </a:r>
            <a:r>
              <a:rPr lang="en-US" sz="2800" b="1" dirty="0">
                <a:solidFill>
                  <a:srgbClr val="FF0000"/>
                </a:solidFill>
                <a:latin typeface="Cambria"/>
                <a:ea typeface="Times New Roman"/>
                <a:cs typeface="Times New Roman"/>
              </a:rPr>
              <a:t>H</a:t>
            </a:r>
            <a:r>
              <a:rPr lang="en-US" sz="2800" b="1" dirty="0">
                <a:solidFill>
                  <a:prstClr val="black"/>
                </a:solidFill>
                <a:latin typeface="Cambria"/>
                <a:ea typeface="Times New Roman"/>
                <a:cs typeface="Times New Roman"/>
              </a:rPr>
              <a:t>Cl</a:t>
            </a:r>
            <a:r>
              <a:rPr lang="el-GR" sz="2800" b="1" dirty="0">
                <a:solidFill>
                  <a:prstClr val="black"/>
                </a:solidFill>
                <a:latin typeface="Cambria"/>
                <a:ea typeface="Times New Roman"/>
                <a:cs typeface="Times New Roman"/>
              </a:rPr>
              <a:t> : </a:t>
            </a:r>
            <a:endParaRPr lang="el-GR" sz="2800" b="1" dirty="0"/>
          </a:p>
        </p:txBody>
      </p:sp>
      <p:sp>
        <p:nvSpPr>
          <p:cNvPr id="7" name="Ορθογώνιο 6"/>
          <p:cNvSpPr/>
          <p:nvPr/>
        </p:nvSpPr>
        <p:spPr>
          <a:xfrm>
            <a:off x="3649278" y="3044607"/>
            <a:ext cx="2697533" cy="5559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15000"/>
              </a:lnSpc>
            </a:pPr>
            <a:r>
              <a:rPr lang="el-GR" sz="2800" b="1" dirty="0">
                <a:solidFill>
                  <a:srgbClr val="FF0000"/>
                </a:solidFill>
                <a:latin typeface="Cambria"/>
                <a:ea typeface="Times New Roman"/>
                <a:cs typeface="Times New Roman"/>
              </a:rPr>
              <a:t>σπίρτο άλατος</a:t>
            </a:r>
            <a:r>
              <a:rPr lang="el-GR" sz="2800" dirty="0">
                <a:solidFill>
                  <a:srgbClr val="FF0000"/>
                </a:solidFill>
                <a:latin typeface="Cambria"/>
                <a:ea typeface="Times New Roman"/>
                <a:cs typeface="Times New Roman"/>
              </a:rPr>
              <a:t> </a:t>
            </a:r>
            <a:endParaRPr lang="el-GR" sz="3600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8" name="Ορθογώνιο 7"/>
          <p:cNvSpPr/>
          <p:nvPr/>
        </p:nvSpPr>
        <p:spPr>
          <a:xfrm>
            <a:off x="539552" y="4082653"/>
            <a:ext cx="8352928" cy="941796"/>
          </a:xfrm>
          <a:prstGeom prst="rect">
            <a:avLst/>
          </a:prstGeom>
          <a:noFill/>
          <a:ln w="1905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>
              <a:lnSpc>
                <a:spcPct val="115000"/>
              </a:lnSpc>
            </a:pPr>
            <a:r>
              <a:rPr lang="en-US" sz="2400" dirty="0">
                <a:solidFill>
                  <a:prstClr val="black"/>
                </a:solidFill>
                <a:latin typeface="Cambria"/>
                <a:ea typeface="Times New Roman"/>
                <a:cs typeface="Times New Roman"/>
                <a:sym typeface="Wingdings 2"/>
              </a:rPr>
              <a:t></a:t>
            </a:r>
            <a:r>
              <a:rPr lang="el-GR" sz="2400" dirty="0">
                <a:solidFill>
                  <a:prstClr val="black"/>
                </a:solidFill>
                <a:latin typeface="Cambria"/>
                <a:ea typeface="Times New Roman"/>
                <a:cs typeface="Times New Roman"/>
              </a:rPr>
              <a:t> Το υδατικό </a:t>
            </a:r>
            <a:r>
              <a:rPr lang="el-GR" sz="2400" b="1" dirty="0">
                <a:solidFill>
                  <a:prstClr val="black"/>
                </a:solidFill>
                <a:latin typeface="Cambria"/>
                <a:ea typeface="Times New Roman"/>
                <a:cs typeface="Times New Roman"/>
              </a:rPr>
              <a:t>διάλυμα </a:t>
            </a:r>
            <a:r>
              <a:rPr lang="el-GR" sz="2400" dirty="0" err="1">
                <a:solidFill>
                  <a:prstClr val="black"/>
                </a:solidFill>
                <a:latin typeface="Cambria"/>
                <a:ea typeface="Times New Roman"/>
                <a:cs typeface="Times New Roman"/>
              </a:rPr>
              <a:t>υδροαλογόνου</a:t>
            </a:r>
            <a:r>
              <a:rPr lang="el-GR" sz="2400" dirty="0">
                <a:solidFill>
                  <a:prstClr val="black"/>
                </a:solidFill>
                <a:latin typeface="Cambria"/>
                <a:ea typeface="Times New Roman"/>
                <a:cs typeface="Times New Roman"/>
              </a:rPr>
              <a:t> Η</a:t>
            </a:r>
            <a:r>
              <a:rPr lang="en-US" sz="2400" dirty="0">
                <a:solidFill>
                  <a:prstClr val="black"/>
                </a:solidFill>
                <a:latin typeface="Cambria"/>
                <a:ea typeface="Times New Roman"/>
                <a:cs typeface="Times New Roman"/>
              </a:rPr>
              <a:t>X</a:t>
            </a:r>
            <a:r>
              <a:rPr lang="el-GR" sz="2400" dirty="0">
                <a:solidFill>
                  <a:prstClr val="black"/>
                </a:solidFill>
                <a:latin typeface="Cambria"/>
                <a:ea typeface="Times New Roman"/>
                <a:cs typeface="Times New Roman"/>
              </a:rPr>
              <a:t> (</a:t>
            </a:r>
            <a:r>
              <a:rPr lang="en-US" sz="2400" dirty="0">
                <a:solidFill>
                  <a:prstClr val="black"/>
                </a:solidFill>
                <a:latin typeface="Cambria"/>
                <a:ea typeface="Times New Roman"/>
                <a:cs typeface="Times New Roman"/>
              </a:rPr>
              <a:t>X</a:t>
            </a:r>
            <a:r>
              <a:rPr lang="el-GR" sz="2400" dirty="0">
                <a:solidFill>
                  <a:prstClr val="black"/>
                </a:solidFill>
                <a:latin typeface="Cambria"/>
                <a:ea typeface="Times New Roman"/>
                <a:cs typeface="Times New Roman"/>
              </a:rPr>
              <a:t>= αλογόνο) ονομάζεται</a:t>
            </a:r>
            <a:r>
              <a:rPr lang="el-GR" sz="2400" b="1" dirty="0">
                <a:solidFill>
                  <a:prstClr val="black"/>
                </a:solidFill>
                <a:latin typeface="Cambria"/>
                <a:ea typeface="Times New Roman"/>
                <a:cs typeface="Times New Roman"/>
              </a:rPr>
              <a:t>   </a:t>
            </a:r>
            <a:r>
              <a:rPr lang="el-GR" sz="2400" b="1" dirty="0" err="1" smtClean="0">
                <a:solidFill>
                  <a:prstClr val="black"/>
                </a:solidFill>
                <a:latin typeface="Cambria"/>
                <a:ea typeface="Times New Roman"/>
                <a:cs typeface="Times New Roman"/>
              </a:rPr>
              <a:t>υδρο</a:t>
            </a:r>
            <a:r>
              <a:rPr lang="el-GR" sz="2400" dirty="0" err="1" smtClean="0">
                <a:solidFill>
                  <a:prstClr val="black"/>
                </a:solidFill>
                <a:latin typeface="Cambria"/>
                <a:ea typeface="Times New Roman"/>
                <a:cs typeface="Times New Roman"/>
              </a:rPr>
              <a:t>αλογον</a:t>
            </a:r>
            <a:r>
              <a:rPr lang="el-GR" sz="2400" b="1" dirty="0" err="1" smtClean="0">
                <a:solidFill>
                  <a:prstClr val="black"/>
                </a:solidFill>
                <a:latin typeface="Cambria"/>
                <a:ea typeface="Times New Roman"/>
                <a:cs typeface="Times New Roman"/>
              </a:rPr>
              <a:t>ικό</a:t>
            </a:r>
            <a:r>
              <a:rPr lang="el-GR" sz="2400" b="1" dirty="0" smtClean="0">
                <a:solidFill>
                  <a:prstClr val="black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l-GR" sz="2400" b="1" dirty="0">
                <a:solidFill>
                  <a:prstClr val="black"/>
                </a:solidFill>
                <a:latin typeface="Cambria"/>
                <a:ea typeface="Times New Roman"/>
                <a:cs typeface="Times New Roman"/>
              </a:rPr>
              <a:t>οξύ </a:t>
            </a:r>
            <a:r>
              <a:rPr lang="el-GR" sz="2400" dirty="0">
                <a:solidFill>
                  <a:prstClr val="black"/>
                </a:solidFill>
                <a:latin typeface="Cambria"/>
                <a:ea typeface="Times New Roman"/>
                <a:cs typeface="Times New Roman"/>
              </a:rPr>
              <a:t>: </a:t>
            </a:r>
            <a:endParaRPr lang="el-GR" sz="2400" dirty="0"/>
          </a:p>
        </p:txBody>
      </p:sp>
      <p:sp>
        <p:nvSpPr>
          <p:cNvPr id="9" name="Ορθογώνιο 8"/>
          <p:cNvSpPr/>
          <p:nvPr/>
        </p:nvSpPr>
        <p:spPr>
          <a:xfrm>
            <a:off x="4790073" y="1919911"/>
            <a:ext cx="19972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  <a:latin typeface="Cambria"/>
                <a:ea typeface="Times New Roman"/>
                <a:cs typeface="Times New Roman"/>
              </a:rPr>
              <a:t>βιτριόλι</a:t>
            </a:r>
            <a:endParaRPr lang="el-GR" sz="2800" dirty="0">
              <a:solidFill>
                <a:srgbClr val="FF0000"/>
              </a:solidFill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2289433" y="5664149"/>
            <a:ext cx="3101926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</a:pPr>
            <a:r>
              <a:rPr lang="el-GR" sz="2400" b="1" dirty="0">
                <a:solidFill>
                  <a:srgbClr val="FF0000"/>
                </a:solidFill>
                <a:latin typeface="Cambria"/>
                <a:ea typeface="Times New Roman"/>
                <a:cs typeface="Times New Roman"/>
              </a:rPr>
              <a:t>υδρο</a:t>
            </a:r>
            <a:r>
              <a:rPr lang="el-GR" sz="2400" b="1" dirty="0">
                <a:solidFill>
                  <a:srgbClr val="00B050"/>
                </a:solidFill>
                <a:latin typeface="Cambria"/>
                <a:ea typeface="Times New Roman"/>
                <a:cs typeface="Times New Roman"/>
              </a:rPr>
              <a:t>χλωρ</a:t>
            </a:r>
            <a:r>
              <a:rPr lang="el-GR" sz="2400" b="1" dirty="0">
                <a:solidFill>
                  <a:prstClr val="black"/>
                </a:solidFill>
                <a:latin typeface="Cambria"/>
                <a:ea typeface="Times New Roman"/>
                <a:cs typeface="Times New Roman"/>
              </a:rPr>
              <a:t>ικό οξύ : </a:t>
            </a:r>
            <a:endParaRPr lang="el-GR" sz="2400" b="1" dirty="0">
              <a:solidFill>
                <a:prstClr val="black"/>
              </a:solidFill>
            </a:endParaRPr>
          </a:p>
        </p:txBody>
      </p:sp>
      <p:sp>
        <p:nvSpPr>
          <p:cNvPr id="10" name="Ορθογώνιο 9"/>
          <p:cNvSpPr/>
          <p:nvPr/>
        </p:nvSpPr>
        <p:spPr>
          <a:xfrm>
            <a:off x="3227888" y="6181214"/>
            <a:ext cx="1225015" cy="5559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15000"/>
              </a:lnSpc>
            </a:pPr>
            <a:r>
              <a:rPr lang="el-GR" sz="2800" b="1" dirty="0">
                <a:solidFill>
                  <a:srgbClr val="FF0000"/>
                </a:solidFill>
                <a:latin typeface="Cambria"/>
                <a:ea typeface="Times New Roman"/>
                <a:cs typeface="Times New Roman"/>
              </a:rPr>
              <a:t>Η</a:t>
            </a:r>
            <a:r>
              <a:rPr lang="en-US" sz="2800" b="1" dirty="0">
                <a:solidFill>
                  <a:prstClr val="black"/>
                </a:solidFill>
                <a:latin typeface="Cambria"/>
                <a:ea typeface="Times New Roman"/>
                <a:cs typeface="Times New Roman"/>
              </a:rPr>
              <a:t>Cl</a:t>
            </a:r>
            <a:r>
              <a:rPr lang="el-GR" sz="2800" b="1" baseline="-25000" dirty="0">
                <a:solidFill>
                  <a:srgbClr val="0070C0"/>
                </a:solidFill>
                <a:latin typeface="Cambria"/>
                <a:ea typeface="Times New Roman"/>
                <a:cs typeface="Times New Roman"/>
              </a:rPr>
              <a:t>(</a:t>
            </a:r>
            <a:r>
              <a:rPr lang="en-US" sz="2800" b="1" baseline="-25000" dirty="0" err="1">
                <a:solidFill>
                  <a:srgbClr val="0070C0"/>
                </a:solidFill>
                <a:latin typeface="Cambria"/>
                <a:ea typeface="Times New Roman"/>
                <a:cs typeface="Times New Roman"/>
              </a:rPr>
              <a:t>aq</a:t>
            </a:r>
            <a:r>
              <a:rPr lang="el-GR" sz="2800" b="1" baseline="-25000" dirty="0">
                <a:solidFill>
                  <a:srgbClr val="0070C0"/>
                </a:solidFill>
                <a:latin typeface="Cambria"/>
                <a:ea typeface="Times New Roman"/>
                <a:cs typeface="Times New Roman"/>
              </a:rPr>
              <a:t>)</a:t>
            </a:r>
            <a:endParaRPr lang="el-GR" sz="2800" b="1" dirty="0">
              <a:solidFill>
                <a:srgbClr val="0070C0"/>
              </a:solidFill>
            </a:endParaRPr>
          </a:p>
        </p:txBody>
      </p:sp>
      <p:sp>
        <p:nvSpPr>
          <p:cNvPr id="11" name="Ορθογώνιο 10"/>
          <p:cNvSpPr/>
          <p:nvPr/>
        </p:nvSpPr>
        <p:spPr>
          <a:xfrm>
            <a:off x="523940" y="1355568"/>
            <a:ext cx="3168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Cambria"/>
                <a:ea typeface="Times New Roman"/>
                <a:cs typeface="Times New Roman"/>
                <a:sym typeface="Wingdings 2"/>
              </a:rPr>
              <a:t></a:t>
            </a:r>
            <a:r>
              <a:rPr lang="el-GR" sz="2800" dirty="0">
                <a:solidFill>
                  <a:prstClr val="black"/>
                </a:solidFill>
                <a:latin typeface="Cambria"/>
                <a:ea typeface="Times New Roman"/>
                <a:cs typeface="Times New Roman"/>
              </a:rPr>
              <a:t> Διάλυμα </a:t>
            </a:r>
            <a:r>
              <a:rPr lang="en-US" sz="2800" b="1" dirty="0">
                <a:solidFill>
                  <a:srgbClr val="FF0000"/>
                </a:solidFill>
                <a:latin typeface="Cambria"/>
                <a:ea typeface="Times New Roman"/>
                <a:cs typeface="Times New Roman"/>
              </a:rPr>
              <a:t>H</a:t>
            </a:r>
            <a:r>
              <a:rPr lang="en-US" sz="2800" b="1" dirty="0">
                <a:solidFill>
                  <a:prstClr val="black"/>
                </a:solidFill>
                <a:latin typeface="Cambria"/>
                <a:ea typeface="Times New Roman"/>
                <a:cs typeface="Times New Roman"/>
              </a:rPr>
              <a:t>NO</a:t>
            </a:r>
            <a:r>
              <a:rPr lang="el-GR" sz="2800" b="1" baseline="-25000" dirty="0">
                <a:solidFill>
                  <a:prstClr val="black"/>
                </a:solidFill>
                <a:latin typeface="Cambria"/>
                <a:ea typeface="Times New Roman"/>
                <a:cs typeface="Times New Roman"/>
              </a:rPr>
              <a:t>3</a:t>
            </a:r>
            <a:r>
              <a:rPr lang="el-GR" sz="2800" b="1" dirty="0">
                <a:solidFill>
                  <a:prstClr val="black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l-GR" sz="2800" dirty="0">
                <a:solidFill>
                  <a:prstClr val="black"/>
                </a:solidFill>
                <a:latin typeface="Cambria"/>
                <a:ea typeface="Times New Roman"/>
                <a:cs typeface="Times New Roman"/>
              </a:rPr>
              <a:t>: </a:t>
            </a:r>
            <a:endParaRPr lang="el-GR" dirty="0"/>
          </a:p>
        </p:txBody>
      </p:sp>
      <p:sp>
        <p:nvSpPr>
          <p:cNvPr id="12" name="Ορθογώνιο 11"/>
          <p:cNvSpPr/>
          <p:nvPr/>
        </p:nvSpPr>
        <p:spPr>
          <a:xfrm>
            <a:off x="3649278" y="1381823"/>
            <a:ext cx="5371606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</a:pPr>
            <a:r>
              <a:rPr lang="el-GR" sz="2800" b="1" dirty="0">
                <a:solidFill>
                  <a:srgbClr val="FF0000"/>
                </a:solidFill>
                <a:latin typeface="Cambria"/>
                <a:ea typeface="Times New Roman"/>
                <a:cs typeface="Times New Roman"/>
              </a:rPr>
              <a:t>ακουαφόρτε</a:t>
            </a:r>
            <a:r>
              <a:rPr lang="el-GR" sz="2800" dirty="0">
                <a:solidFill>
                  <a:srgbClr val="FF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l-GR" sz="2800" dirty="0">
                <a:solidFill>
                  <a:prstClr val="black"/>
                </a:solidFill>
                <a:latin typeface="Cambria"/>
                <a:ea typeface="Times New Roman"/>
                <a:cs typeface="Times New Roman"/>
              </a:rPr>
              <a:t>(</a:t>
            </a:r>
            <a:r>
              <a:rPr lang="en-US" sz="2800" dirty="0" err="1">
                <a:solidFill>
                  <a:prstClr val="black"/>
                </a:solidFill>
                <a:latin typeface="Cambria"/>
                <a:ea typeface="Times New Roman"/>
                <a:cs typeface="Times New Roman"/>
              </a:rPr>
              <a:t>aquaforte</a:t>
            </a:r>
            <a:r>
              <a:rPr lang="el-GR" sz="2800" dirty="0">
                <a:solidFill>
                  <a:prstClr val="black"/>
                </a:solidFill>
                <a:latin typeface="Cambria"/>
                <a:ea typeface="Times New Roman"/>
                <a:cs typeface="Times New Roman"/>
              </a:rPr>
              <a:t>)</a:t>
            </a:r>
            <a:endParaRPr lang="el-GR" sz="36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14" name="Ορθογώνιο 13"/>
          <p:cNvSpPr/>
          <p:nvPr/>
        </p:nvSpPr>
        <p:spPr>
          <a:xfrm>
            <a:off x="556579" y="1919911"/>
            <a:ext cx="45661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Cambria"/>
                <a:ea typeface="Times New Roman"/>
                <a:cs typeface="Times New Roman"/>
                <a:sym typeface="Wingdings 2"/>
              </a:rPr>
              <a:t></a:t>
            </a:r>
            <a:r>
              <a:rPr lang="el-GR" sz="2800" dirty="0">
                <a:solidFill>
                  <a:prstClr val="black"/>
                </a:solidFill>
                <a:latin typeface="Cambria"/>
                <a:ea typeface="Times New Roman"/>
                <a:cs typeface="Times New Roman"/>
              </a:rPr>
              <a:t> Πυκνό διάλυμα </a:t>
            </a:r>
            <a:r>
              <a:rPr lang="en-US" sz="2800" b="1" dirty="0">
                <a:solidFill>
                  <a:srgbClr val="FF0000"/>
                </a:solidFill>
                <a:latin typeface="Cambria"/>
                <a:ea typeface="Times New Roman"/>
                <a:cs typeface="Times New Roman"/>
              </a:rPr>
              <a:t>H</a:t>
            </a:r>
            <a:r>
              <a:rPr lang="el-GR" sz="2800" b="1" baseline="-25000" dirty="0">
                <a:solidFill>
                  <a:srgbClr val="FF0000"/>
                </a:solidFill>
                <a:latin typeface="Cambria"/>
                <a:ea typeface="Times New Roman"/>
                <a:cs typeface="Times New Roman"/>
              </a:rPr>
              <a:t>2</a:t>
            </a:r>
            <a:r>
              <a:rPr lang="en-US" sz="2800" b="1" dirty="0">
                <a:solidFill>
                  <a:prstClr val="black"/>
                </a:solidFill>
                <a:latin typeface="Cambria"/>
                <a:ea typeface="Times New Roman"/>
                <a:cs typeface="Times New Roman"/>
              </a:rPr>
              <a:t>SO</a:t>
            </a:r>
            <a:r>
              <a:rPr lang="el-GR" sz="2800" b="1" baseline="-25000" dirty="0">
                <a:solidFill>
                  <a:prstClr val="black"/>
                </a:solidFill>
                <a:latin typeface="Cambria"/>
                <a:ea typeface="Times New Roman"/>
                <a:cs typeface="Times New Roman"/>
              </a:rPr>
              <a:t>4</a:t>
            </a:r>
            <a:r>
              <a:rPr lang="el-GR" sz="2800" b="1" dirty="0">
                <a:solidFill>
                  <a:prstClr val="black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l-GR" sz="2800" dirty="0">
                <a:solidFill>
                  <a:prstClr val="black"/>
                </a:solidFill>
                <a:latin typeface="Cambria"/>
                <a:ea typeface="Times New Roman"/>
                <a:cs typeface="Times New Roman"/>
              </a:rPr>
              <a:t>: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11450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" grpId="0"/>
      <p:bldP spid="5" grpId="0"/>
      <p:bldP spid="7" grpId="0"/>
      <p:bldP spid="8" grpId="0" animBg="1"/>
      <p:bldP spid="9" grpId="0"/>
      <p:bldP spid="3" grpId="0"/>
      <p:bldP spid="10" grpId="0"/>
      <p:bldP spid="11" grpId="0"/>
      <p:bldP spid="12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116632"/>
            <a:ext cx="8352928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l-GR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1) ΟΞΕΑ</a:t>
            </a:r>
            <a:endParaRPr lang="el-GR" sz="32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659188" y="4232250"/>
            <a:ext cx="782637" cy="99695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3" name="TextBox 12"/>
          <p:cNvSpPr txBox="1"/>
          <p:nvPr/>
        </p:nvSpPr>
        <p:spPr>
          <a:xfrm>
            <a:off x="539552" y="701407"/>
            <a:ext cx="8352928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l-GR" sz="24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sym typeface="Wingdings 2"/>
              </a:rPr>
              <a:t></a:t>
            </a:r>
            <a:r>
              <a:rPr lang="el-GR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sym typeface="Wingdings 3"/>
              </a:rPr>
              <a:t> </a:t>
            </a:r>
            <a:r>
              <a:rPr lang="el-GR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Που συναντώνται;</a:t>
            </a:r>
            <a:endParaRPr lang="el-GR" sz="24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516162" y="1700808"/>
            <a:ext cx="823230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Wingdings 3"/>
              </a:rPr>
              <a:t></a:t>
            </a:r>
            <a:r>
              <a:rPr lang="en-US" sz="2400" dirty="0"/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H</a:t>
            </a:r>
            <a:r>
              <a:rPr lang="en-US" sz="2400" b="1" dirty="0" err="1"/>
              <a:t>Cl</a:t>
            </a:r>
            <a:r>
              <a:rPr lang="el-GR" sz="2400" dirty="0"/>
              <a:t> :  γαστρικό υγρό, καθαριστικό κουζίνας  </a:t>
            </a:r>
          </a:p>
          <a:p>
            <a:r>
              <a:rPr lang="en-US" sz="2400" dirty="0">
                <a:sym typeface="Wingdings 3"/>
              </a:rPr>
              <a:t></a:t>
            </a:r>
            <a:r>
              <a:rPr lang="en-US" sz="2400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H</a:t>
            </a:r>
            <a:r>
              <a:rPr lang="el-GR" sz="2400" b="1" baseline="-25000" dirty="0">
                <a:solidFill>
                  <a:srgbClr val="FF0000"/>
                </a:solidFill>
              </a:rPr>
              <a:t>2­</a:t>
            </a:r>
            <a:r>
              <a:rPr lang="en-US" sz="2400" b="1" dirty="0"/>
              <a:t>SO</a:t>
            </a:r>
            <a:r>
              <a:rPr lang="el-GR" sz="2400" b="1" baseline="-25000" dirty="0"/>
              <a:t>4</a:t>
            </a:r>
            <a:r>
              <a:rPr lang="el-GR" sz="2400" dirty="0"/>
              <a:t> :  υγρό μπαταρίας αυτοκινήτου</a:t>
            </a:r>
          </a:p>
          <a:p>
            <a:r>
              <a:rPr lang="en-US" sz="2400" dirty="0">
                <a:sym typeface="Wingdings 3"/>
              </a:rPr>
              <a:t></a:t>
            </a:r>
            <a:r>
              <a:rPr lang="en-US" sz="2400" dirty="0"/>
              <a:t> </a:t>
            </a:r>
            <a:r>
              <a:rPr lang="en-US" sz="2400" b="1" dirty="0"/>
              <a:t>CH</a:t>
            </a:r>
            <a:r>
              <a:rPr lang="el-GR" sz="2400" b="1" baseline="-25000" dirty="0"/>
              <a:t>3</a:t>
            </a:r>
            <a:r>
              <a:rPr lang="en-US" sz="2400" b="1" dirty="0"/>
              <a:t>COO</a:t>
            </a:r>
            <a:r>
              <a:rPr lang="en-US" sz="2400" b="1" dirty="0">
                <a:solidFill>
                  <a:srgbClr val="FF0000"/>
                </a:solidFill>
              </a:rPr>
              <a:t>H</a:t>
            </a:r>
            <a:r>
              <a:rPr lang="el-GR" sz="2400" dirty="0"/>
              <a:t> :  ξίδι</a:t>
            </a:r>
          </a:p>
          <a:p>
            <a:r>
              <a:rPr lang="en-US" sz="2400" dirty="0">
                <a:sym typeface="Wingdings 3"/>
              </a:rPr>
              <a:t></a:t>
            </a:r>
            <a:r>
              <a:rPr lang="en-US" sz="2400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H</a:t>
            </a:r>
            <a:r>
              <a:rPr lang="el-GR" sz="2400" b="1" baseline="-25000" dirty="0">
                <a:solidFill>
                  <a:srgbClr val="FF0000"/>
                </a:solidFill>
              </a:rPr>
              <a:t>3</a:t>
            </a:r>
            <a:r>
              <a:rPr lang="en-US" sz="2400" b="1" dirty="0"/>
              <a:t>PO</a:t>
            </a:r>
            <a:r>
              <a:rPr lang="el-GR" sz="2400" b="1" baseline="-25000" dirty="0"/>
              <a:t>4</a:t>
            </a:r>
            <a:r>
              <a:rPr lang="el-GR" sz="2400" dirty="0"/>
              <a:t> :  </a:t>
            </a:r>
            <a:r>
              <a:rPr lang="en-US" sz="2400" dirty="0"/>
              <a:t>coca cola</a:t>
            </a:r>
            <a:endParaRPr lang="el-GR" sz="2400" dirty="0"/>
          </a:p>
          <a:p>
            <a:pPr marL="342900" indent="-342900">
              <a:buFont typeface="Wingdings 3"/>
              <a:buChar char="º"/>
            </a:pPr>
            <a:r>
              <a:rPr lang="en-US" sz="2400" b="1" dirty="0" smtClean="0">
                <a:solidFill>
                  <a:srgbClr val="FF0000"/>
                </a:solidFill>
              </a:rPr>
              <a:t>H</a:t>
            </a:r>
            <a:r>
              <a:rPr lang="el-GR" sz="2400" b="1" baseline="-25000" dirty="0">
                <a:solidFill>
                  <a:srgbClr val="FF0000"/>
                </a:solidFill>
              </a:rPr>
              <a:t>2</a:t>
            </a:r>
            <a:r>
              <a:rPr lang="en-US" sz="2400" b="1" dirty="0"/>
              <a:t>CO</a:t>
            </a:r>
            <a:r>
              <a:rPr lang="el-GR" sz="2400" b="1" baseline="-25000" dirty="0"/>
              <a:t>3</a:t>
            </a:r>
            <a:r>
              <a:rPr lang="el-GR" sz="2400" dirty="0"/>
              <a:t> :   </a:t>
            </a:r>
            <a:r>
              <a:rPr lang="en-US" sz="2400" dirty="0"/>
              <a:t>coca cola</a:t>
            </a:r>
            <a:r>
              <a:rPr lang="el-GR" sz="2400" dirty="0"/>
              <a:t>, αεριούχα αναψυκτικά, σαμπάνια </a:t>
            </a:r>
            <a:r>
              <a:rPr lang="el-GR" sz="2400" dirty="0" smtClean="0"/>
              <a:t>...</a:t>
            </a:r>
          </a:p>
          <a:p>
            <a:endParaRPr lang="el-GR" sz="2400" dirty="0"/>
          </a:p>
          <a:p>
            <a:r>
              <a:rPr lang="en-US" sz="2400" dirty="0">
                <a:sym typeface="Wingdings 3"/>
              </a:rPr>
              <a:t></a:t>
            </a:r>
            <a:r>
              <a:rPr lang="en-US" sz="2400" dirty="0"/>
              <a:t> </a:t>
            </a:r>
            <a:r>
              <a:rPr lang="el-GR" sz="2400" b="1" dirty="0"/>
              <a:t>Κιτρικό οξύ</a:t>
            </a:r>
            <a:r>
              <a:rPr lang="el-GR" sz="2400" dirty="0"/>
              <a:t> : λεμόνια</a:t>
            </a:r>
          </a:p>
          <a:p>
            <a:r>
              <a:rPr lang="en-US" sz="2400" dirty="0">
                <a:sym typeface="Wingdings 3"/>
              </a:rPr>
              <a:t></a:t>
            </a:r>
            <a:r>
              <a:rPr lang="en-US" sz="2400" dirty="0"/>
              <a:t> </a:t>
            </a:r>
            <a:r>
              <a:rPr lang="el-GR" sz="2400" b="1" dirty="0" err="1"/>
              <a:t>Ακετυλοσαλικυλικό</a:t>
            </a:r>
            <a:r>
              <a:rPr lang="el-GR" sz="2400" b="1" dirty="0"/>
              <a:t> οξύ : </a:t>
            </a:r>
            <a:r>
              <a:rPr lang="el-GR" sz="2400" dirty="0"/>
              <a:t> ασπιρίνη</a:t>
            </a:r>
          </a:p>
          <a:p>
            <a:r>
              <a:rPr lang="en-US" sz="2400" dirty="0">
                <a:sym typeface="Wingdings 3"/>
              </a:rPr>
              <a:t></a:t>
            </a:r>
            <a:r>
              <a:rPr lang="en-US" sz="2400" dirty="0"/>
              <a:t> </a:t>
            </a:r>
            <a:r>
              <a:rPr lang="el-GR" sz="2400" b="1" dirty="0"/>
              <a:t>Γαλακτικό οξύ</a:t>
            </a:r>
            <a:r>
              <a:rPr lang="el-GR" sz="2400" dirty="0"/>
              <a:t> : γιαούρτι, μυς σε άσκηση</a:t>
            </a:r>
          </a:p>
          <a:p>
            <a:r>
              <a:rPr lang="en-US" sz="2400" dirty="0">
                <a:sym typeface="Wingdings 3"/>
              </a:rPr>
              <a:t></a:t>
            </a:r>
            <a:r>
              <a:rPr lang="en-US" sz="2400" dirty="0"/>
              <a:t> </a:t>
            </a:r>
            <a:r>
              <a:rPr lang="el-GR" sz="2400" b="1" dirty="0" err="1"/>
              <a:t>Ασκορβικό</a:t>
            </a:r>
            <a:r>
              <a:rPr lang="el-GR" sz="2400" b="1" dirty="0"/>
              <a:t> οξύ</a:t>
            </a:r>
            <a:r>
              <a:rPr lang="el-GR" sz="2400" dirty="0"/>
              <a:t> : βιταμίνη </a:t>
            </a:r>
            <a:r>
              <a:rPr lang="en-US" sz="2400" dirty="0"/>
              <a:t>C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198951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Ορθογώνιο 7"/>
          <p:cNvSpPr/>
          <p:nvPr/>
        </p:nvSpPr>
        <p:spPr>
          <a:xfrm>
            <a:off x="539110" y="1179537"/>
            <a:ext cx="835336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/>
              <a:buChar char="@"/>
            </a:pPr>
            <a:r>
              <a:rPr lang="el-GR" sz="2000" b="1" dirty="0" smtClean="0"/>
              <a:t>Μ</a:t>
            </a:r>
            <a:r>
              <a:rPr lang="el-GR" sz="2000" dirty="0" smtClean="0"/>
              <a:t> </a:t>
            </a:r>
            <a:r>
              <a:rPr lang="el-GR" sz="2000" dirty="0"/>
              <a:t>: </a:t>
            </a:r>
            <a:r>
              <a:rPr lang="el-GR" sz="2000" b="1" dirty="0"/>
              <a:t>μέταλλο </a:t>
            </a:r>
            <a:r>
              <a:rPr lang="el-GR" sz="2000" dirty="0"/>
              <a:t>(Κ, </a:t>
            </a:r>
            <a:r>
              <a:rPr lang="en-US" sz="2000" dirty="0"/>
              <a:t>Ba</a:t>
            </a:r>
            <a:r>
              <a:rPr lang="el-GR" sz="2000" dirty="0"/>
              <a:t> , </a:t>
            </a:r>
            <a:r>
              <a:rPr lang="en-US" sz="2000" dirty="0"/>
              <a:t>Ca</a:t>
            </a:r>
            <a:r>
              <a:rPr lang="el-GR" sz="2000" dirty="0"/>
              <a:t>,  Ν</a:t>
            </a:r>
            <a:r>
              <a:rPr lang="en-US" sz="2000" dirty="0"/>
              <a:t>a</a:t>
            </a:r>
            <a:r>
              <a:rPr lang="el-GR" sz="2000" dirty="0"/>
              <a:t>, Μ</a:t>
            </a:r>
            <a:r>
              <a:rPr lang="en-US" sz="2000" dirty="0"/>
              <a:t>g</a:t>
            </a:r>
            <a:r>
              <a:rPr lang="el-GR" sz="2000" dirty="0"/>
              <a:t>, </a:t>
            </a:r>
            <a:r>
              <a:rPr lang="en-US" sz="2000" dirty="0"/>
              <a:t>Al</a:t>
            </a:r>
            <a:r>
              <a:rPr lang="el-GR" sz="2000" dirty="0"/>
              <a:t>, </a:t>
            </a:r>
            <a:r>
              <a:rPr lang="en-US" sz="2000" dirty="0" err="1"/>
              <a:t>Mn</a:t>
            </a:r>
            <a:r>
              <a:rPr lang="el-GR" sz="2000" dirty="0"/>
              <a:t>, </a:t>
            </a:r>
            <a:r>
              <a:rPr lang="en-US" sz="2000" dirty="0"/>
              <a:t>Zn</a:t>
            </a:r>
            <a:r>
              <a:rPr lang="el-GR" sz="2000" dirty="0"/>
              <a:t>, </a:t>
            </a:r>
            <a:r>
              <a:rPr lang="en-US" sz="2000" dirty="0"/>
              <a:t>Cr</a:t>
            </a:r>
            <a:r>
              <a:rPr lang="el-GR" sz="2000" dirty="0"/>
              <a:t>, </a:t>
            </a:r>
            <a:r>
              <a:rPr lang="en-US" sz="2000" dirty="0"/>
              <a:t>Fe</a:t>
            </a:r>
            <a:r>
              <a:rPr lang="el-GR" sz="2000" dirty="0"/>
              <a:t>, </a:t>
            </a:r>
            <a:r>
              <a:rPr lang="en-US" sz="2000" dirty="0"/>
              <a:t>Ni</a:t>
            </a:r>
            <a:r>
              <a:rPr lang="el-GR" sz="2000" dirty="0"/>
              <a:t>, </a:t>
            </a:r>
            <a:r>
              <a:rPr lang="en-US" sz="2000" dirty="0"/>
              <a:t>Sn</a:t>
            </a:r>
            <a:r>
              <a:rPr lang="el-GR" sz="2000" dirty="0"/>
              <a:t>, </a:t>
            </a:r>
            <a:r>
              <a:rPr lang="en-US" sz="2000" dirty="0" err="1"/>
              <a:t>Pb</a:t>
            </a:r>
            <a:r>
              <a:rPr lang="el-GR" sz="2000" dirty="0"/>
              <a:t>, </a:t>
            </a:r>
            <a:r>
              <a:rPr lang="en-US" sz="2000" dirty="0"/>
              <a:t>Hg</a:t>
            </a:r>
            <a:r>
              <a:rPr lang="el-GR" sz="2000" dirty="0"/>
              <a:t>, </a:t>
            </a:r>
            <a:r>
              <a:rPr lang="en-US" sz="2000" dirty="0"/>
              <a:t>Cu</a:t>
            </a:r>
            <a:r>
              <a:rPr lang="el-GR" sz="2000" dirty="0"/>
              <a:t> …)   </a:t>
            </a:r>
            <a:r>
              <a:rPr lang="el-GR" sz="2000" dirty="0" smtClean="0"/>
              <a:t>και</a:t>
            </a:r>
          </a:p>
          <a:p>
            <a:pPr marL="285750" indent="-285750">
              <a:buFont typeface="Wingdings"/>
              <a:buChar char="@"/>
            </a:pPr>
            <a:r>
              <a:rPr lang="el-GR" sz="2000" dirty="0" smtClean="0"/>
              <a:t> </a:t>
            </a:r>
            <a:r>
              <a:rPr lang="en-US" sz="2000" b="1" dirty="0"/>
              <a:t>x</a:t>
            </a:r>
            <a:r>
              <a:rPr lang="el-GR" sz="2000" dirty="0"/>
              <a:t> :  αριθμός οξείδωσης του Μ </a:t>
            </a:r>
          </a:p>
        </p:txBody>
      </p:sp>
      <p:cxnSp>
        <p:nvCxnSpPr>
          <p:cNvPr id="14" name="Ευθύγραμμο βέλος σύνδεσης 13"/>
          <p:cNvCxnSpPr/>
          <p:nvPr/>
        </p:nvCxnSpPr>
        <p:spPr>
          <a:xfrm flipH="1">
            <a:off x="2731589" y="1985737"/>
            <a:ext cx="1436983" cy="53563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Ευθύγραμμο βέλος σύνδεσης 15"/>
          <p:cNvCxnSpPr/>
          <p:nvPr/>
        </p:nvCxnSpPr>
        <p:spPr>
          <a:xfrm>
            <a:off x="4653211" y="1932801"/>
            <a:ext cx="3498565" cy="77611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7" name="Ορθογώνιο 16"/>
          <p:cNvSpPr/>
          <p:nvPr/>
        </p:nvSpPr>
        <p:spPr>
          <a:xfrm>
            <a:off x="283071" y="2685126"/>
            <a:ext cx="39982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/>
                <a:ea typeface="Times New Roman"/>
                <a:cs typeface="Times New Roman"/>
              </a:rPr>
              <a:t> </a:t>
            </a:r>
            <a:r>
              <a:rPr lang="el-GR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/>
                <a:ea typeface="Times New Roman"/>
                <a:cs typeface="Times New Roman"/>
              </a:rPr>
              <a:t>ΥΔΡΟΞΕΙΔΙΑ </a:t>
            </a: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/>
                <a:ea typeface="Times New Roman"/>
                <a:cs typeface="Times New Roman"/>
              </a:rPr>
              <a:t>ΜΕΤΑΛΛΩΝ</a:t>
            </a:r>
            <a:endParaRPr lang="el-G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Ορθογώνιο 18"/>
          <p:cNvSpPr/>
          <p:nvPr/>
        </p:nvSpPr>
        <p:spPr>
          <a:xfrm>
            <a:off x="7260317" y="2900786"/>
            <a:ext cx="13003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/>
                <a:ea typeface="Times New Roman"/>
                <a:cs typeface="Times New Roman"/>
              </a:rPr>
              <a:t>  </a:t>
            </a:r>
            <a:r>
              <a:rPr lang="el-GR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/>
                <a:ea typeface="Times New Roman"/>
                <a:cs typeface="Times New Roman"/>
              </a:rPr>
              <a:t>άλλα …</a:t>
            </a:r>
            <a:endParaRPr lang="el-GR" sz="20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Ορθογώνιο 19"/>
          <p:cNvSpPr/>
          <p:nvPr/>
        </p:nvSpPr>
        <p:spPr>
          <a:xfrm>
            <a:off x="284393" y="3100841"/>
            <a:ext cx="5809871" cy="70788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l-GR" sz="1600" b="1" dirty="0">
                <a:ln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Segoe Script"/>
                <a:ea typeface="Times New Roman"/>
                <a:cs typeface="Times New Roman"/>
              </a:rPr>
              <a:t> </a:t>
            </a:r>
            <a:endParaRPr lang="el-GR" sz="1600" b="1" dirty="0" smtClean="0">
              <a:ln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Segoe Script"/>
              <a:ea typeface="Times New Roman"/>
              <a:cs typeface="Times New Roman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endParaRPr lang="el-GR" sz="1600" b="1" dirty="0" smtClean="0">
              <a:ln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Segoe Script"/>
              <a:ea typeface="Times New Roman"/>
              <a:cs typeface="Times New Roman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l-GR" sz="3600" b="1" dirty="0">
                <a:ln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Segoe Script"/>
                <a:ea typeface="Times New Roman"/>
                <a:cs typeface="Times New Roman"/>
              </a:rPr>
              <a:t>Υδροξείδιο του</a:t>
            </a:r>
            <a:r>
              <a:rPr lang="el-GR" sz="2000" b="1" dirty="0">
                <a:ln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Segoe Script"/>
                <a:ea typeface="Times New Roman"/>
                <a:cs typeface="Times New Roman"/>
              </a:rPr>
              <a:t>  </a:t>
            </a:r>
            <a:r>
              <a:rPr lang="el-GR" sz="400" b="1" dirty="0" smtClean="0">
                <a:solidFill>
                  <a:schemeClr val="tx1"/>
                </a:solidFill>
                <a:latin typeface="Segoe Script"/>
                <a:ea typeface="Times New Roman"/>
                <a:cs typeface="Times New Roman"/>
              </a:rPr>
              <a:t>…………………………………………………………………………………………………..………….…………</a:t>
            </a: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l-GR" sz="400" b="1" dirty="0">
                <a:solidFill>
                  <a:schemeClr val="tx1"/>
                </a:solidFill>
                <a:latin typeface="Segoe Script"/>
                <a:ea typeface="Times New Roman"/>
                <a:cs typeface="Times New Roman"/>
              </a:rPr>
              <a:t> </a:t>
            </a:r>
            <a:r>
              <a:rPr lang="el-GR" sz="400" b="1" dirty="0" smtClean="0">
                <a:solidFill>
                  <a:schemeClr val="tx1"/>
                </a:solidFill>
                <a:latin typeface="Segoe Script"/>
                <a:ea typeface="Times New Roman"/>
                <a:cs typeface="Times New Roman"/>
              </a:rPr>
              <a:t>                         				…</a:t>
            </a:r>
            <a:r>
              <a:rPr lang="el-GR" sz="1600" dirty="0" smtClean="0">
                <a:solidFill>
                  <a:schemeClr val="tx1"/>
                </a:solidFill>
                <a:latin typeface="Book Antiqua"/>
                <a:ea typeface="Times New Roman"/>
                <a:cs typeface="Times New Roman"/>
              </a:rPr>
              <a:t>(</a:t>
            </a:r>
            <a:r>
              <a:rPr lang="el-GR" sz="1600" dirty="0">
                <a:solidFill>
                  <a:schemeClr val="tx1"/>
                </a:solidFill>
                <a:latin typeface="Book Antiqua"/>
                <a:ea typeface="Times New Roman"/>
                <a:cs typeface="Times New Roman"/>
              </a:rPr>
              <a:t>όνομα μετάλλου Μ)</a:t>
            </a:r>
            <a:r>
              <a:rPr lang="el-GR" sz="1600" b="1" dirty="0">
                <a:solidFill>
                  <a:schemeClr val="tx1"/>
                </a:solidFill>
                <a:latin typeface="Book Antiqua"/>
                <a:ea typeface="Times New Roman"/>
                <a:cs typeface="Times New Roman"/>
              </a:rPr>
              <a:t> </a:t>
            </a:r>
            <a:endParaRPr lang="el-GR" sz="1100" dirty="0">
              <a:solidFill>
                <a:schemeClr val="tx1"/>
              </a:solidFill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235506" y="3718715"/>
            <a:ext cx="4572000" cy="204774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>
                <a:latin typeface="Candara"/>
                <a:ea typeface="Times New Roman"/>
                <a:cs typeface="Times New Roman"/>
              </a:rPr>
              <a:t>Na</a:t>
            </a:r>
            <a:r>
              <a:rPr lang="en-US" sz="2800" b="1" dirty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  <a:latin typeface="Ravie"/>
                <a:ea typeface="Times New Roman"/>
                <a:cs typeface="Times New Roman"/>
              </a:rPr>
              <a:t>OH</a:t>
            </a:r>
            <a:endParaRPr lang="el-GR" sz="4000" b="1" dirty="0">
              <a:ln>
                <a:solidFill>
                  <a:schemeClr val="tx1"/>
                </a:solidFill>
              </a:ln>
              <a:solidFill>
                <a:srgbClr val="00B050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>
                <a:latin typeface="Candara"/>
                <a:ea typeface="Times New Roman"/>
                <a:cs typeface="Times New Roman"/>
              </a:rPr>
              <a:t>Fe</a:t>
            </a:r>
            <a:r>
              <a:rPr lang="el-GR" sz="3200" b="1" dirty="0">
                <a:latin typeface="Candara"/>
                <a:ea typeface="Times New Roman"/>
                <a:cs typeface="Times New Roman"/>
              </a:rPr>
              <a:t>(</a:t>
            </a:r>
            <a:r>
              <a:rPr lang="en-US" sz="2800" b="1" dirty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  <a:latin typeface="Ravie"/>
                <a:ea typeface="Times New Roman"/>
                <a:cs typeface="Times New Roman"/>
              </a:rPr>
              <a:t>OH</a:t>
            </a:r>
            <a:r>
              <a:rPr lang="el-GR" sz="3200" b="1" dirty="0">
                <a:latin typeface="Candara"/>
                <a:ea typeface="Times New Roman"/>
                <a:cs typeface="Times New Roman"/>
              </a:rPr>
              <a:t>)</a:t>
            </a:r>
            <a:r>
              <a:rPr lang="el-GR" sz="3200" b="1" baseline="-25000" dirty="0">
                <a:latin typeface="Candara"/>
                <a:ea typeface="Times New Roman"/>
                <a:cs typeface="Times New Roman"/>
              </a:rPr>
              <a:t>2</a:t>
            </a:r>
            <a:endParaRPr lang="el-GR" sz="4000" b="1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>
                <a:latin typeface="Candara"/>
                <a:ea typeface="Times New Roman"/>
                <a:cs typeface="Times New Roman"/>
              </a:rPr>
              <a:t>Ca</a:t>
            </a:r>
            <a:r>
              <a:rPr lang="el-GR" sz="3200" b="1" dirty="0">
                <a:latin typeface="Candara"/>
                <a:ea typeface="Times New Roman"/>
                <a:cs typeface="Times New Roman"/>
              </a:rPr>
              <a:t>(</a:t>
            </a:r>
            <a:r>
              <a:rPr lang="en-US" sz="2800" b="1" dirty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  <a:latin typeface="Ravie"/>
                <a:ea typeface="Times New Roman"/>
                <a:cs typeface="Times New Roman"/>
              </a:rPr>
              <a:t>OH</a:t>
            </a:r>
            <a:r>
              <a:rPr lang="el-GR" sz="3200" b="1" dirty="0">
                <a:latin typeface="Candara"/>
                <a:ea typeface="Times New Roman"/>
                <a:cs typeface="Times New Roman"/>
              </a:rPr>
              <a:t>)</a:t>
            </a:r>
            <a:r>
              <a:rPr lang="el-GR" sz="3200" b="1" baseline="-25000" dirty="0">
                <a:latin typeface="Candara"/>
                <a:ea typeface="Times New Roman"/>
                <a:cs typeface="Times New Roman"/>
              </a:rPr>
              <a:t>2</a:t>
            </a:r>
            <a:r>
              <a:rPr lang="el-GR" sz="3200" b="1" dirty="0">
                <a:latin typeface="Times New Roman"/>
                <a:ea typeface="Times New Roman"/>
                <a:cs typeface="Times New Roman"/>
              </a:rPr>
              <a:t>      </a:t>
            </a:r>
            <a:r>
              <a:rPr lang="el-GR" sz="3200" dirty="0">
                <a:latin typeface="Times New Roman"/>
                <a:ea typeface="Times New Roman"/>
                <a:cs typeface="Times New Roman"/>
              </a:rPr>
              <a:t>        </a:t>
            </a:r>
            <a:endParaRPr lang="el-GR" sz="4000" dirty="0">
              <a:ea typeface="Calibri"/>
              <a:cs typeface="Times New Roman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1907704" y="3867890"/>
            <a:ext cx="4572000" cy="183537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Calibri"/>
              </a:rPr>
              <a:t>Υδροξείδιο του</a:t>
            </a:r>
            <a:r>
              <a:rPr lang="el-GR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Calibri"/>
              </a:rPr>
              <a:t> </a:t>
            </a:r>
            <a:r>
              <a:rPr lang="el-GR" sz="2800" dirty="0">
                <a:ea typeface="Times New Roman"/>
                <a:cs typeface="Calibri"/>
              </a:rPr>
              <a:t>νατρίου </a:t>
            </a:r>
            <a:endParaRPr lang="el-GR" sz="36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Calibri"/>
              </a:rPr>
              <a:t>Υδροξείδιο του</a:t>
            </a:r>
            <a:r>
              <a:rPr lang="el-GR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Calibri"/>
              </a:rPr>
              <a:t> </a:t>
            </a:r>
            <a:r>
              <a:rPr lang="el-GR" sz="2800" dirty="0">
                <a:ea typeface="Times New Roman"/>
                <a:cs typeface="Calibri"/>
              </a:rPr>
              <a:t>σιδήρου (ΙΙ)</a:t>
            </a:r>
            <a:endParaRPr lang="el-GR" sz="36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Calibri"/>
              </a:rPr>
              <a:t>Υδροξείδιο του</a:t>
            </a:r>
            <a:r>
              <a:rPr lang="el-GR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Calibri"/>
              </a:rPr>
              <a:t> </a:t>
            </a:r>
            <a:r>
              <a:rPr lang="el-GR" sz="2800" dirty="0">
                <a:ea typeface="Times New Roman"/>
                <a:cs typeface="Calibri"/>
              </a:rPr>
              <a:t>ασβεστίου</a:t>
            </a:r>
            <a:r>
              <a:rPr lang="el-GR" sz="2800" dirty="0">
                <a:latin typeface="Times New Roman"/>
                <a:ea typeface="Times New Roman"/>
                <a:cs typeface="Times New Roman"/>
              </a:rPr>
              <a:t>          </a:t>
            </a:r>
            <a:endParaRPr lang="el-GR" sz="3600" dirty="0">
              <a:ea typeface="Calibri"/>
              <a:cs typeface="Times New Roman"/>
            </a:endParaRPr>
          </a:p>
        </p:txBody>
      </p:sp>
      <p:sp>
        <p:nvSpPr>
          <p:cNvPr id="6" name="Ορθογώνιο 5"/>
          <p:cNvSpPr/>
          <p:nvPr/>
        </p:nvSpPr>
        <p:spPr>
          <a:xfrm>
            <a:off x="7260317" y="3432252"/>
            <a:ext cx="179728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  <a:latin typeface="Cambria"/>
                <a:ea typeface="Times New Roman"/>
                <a:cs typeface="Times New Roman"/>
              </a:rPr>
              <a:t>NH</a:t>
            </a:r>
            <a:r>
              <a:rPr lang="el-GR" sz="4400" b="1" baseline="-25000" dirty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  <a:latin typeface="Cambria"/>
                <a:ea typeface="Times New Roman"/>
                <a:cs typeface="Times New Roman"/>
              </a:rPr>
              <a:t>3</a:t>
            </a:r>
            <a:r>
              <a:rPr lang="el-GR" sz="4400" b="1" dirty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  <a:latin typeface="Cambria"/>
                <a:ea typeface="Times New Roman"/>
                <a:cs typeface="Times New Roman"/>
              </a:rPr>
              <a:t>   </a:t>
            </a:r>
            <a:r>
              <a:rPr lang="el-GR" sz="4000" b="1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Times New Roman"/>
                <a:cs typeface="Times New Roman"/>
              </a:rPr>
              <a:t>  </a:t>
            </a:r>
            <a:endParaRPr lang="el-GR" sz="3600" b="1" dirty="0">
              <a:ln>
                <a:solidFill>
                  <a:schemeClr val="tx1"/>
                </a:solidFill>
              </a:ln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Ορθογώνιο 8"/>
          <p:cNvSpPr/>
          <p:nvPr/>
        </p:nvSpPr>
        <p:spPr>
          <a:xfrm>
            <a:off x="7082383" y="4216822"/>
            <a:ext cx="197522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l-GR" sz="3200" b="1" dirty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Times New Roman"/>
                <a:cs typeface="Times New Roman"/>
              </a:rPr>
              <a:t>αμμωνία </a:t>
            </a:r>
            <a:endParaRPr lang="el-GR" sz="2800" b="1" dirty="0">
              <a:ln>
                <a:solidFill>
                  <a:schemeClr val="tx1"/>
                </a:solidFill>
              </a:ln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9552" y="701407"/>
            <a:ext cx="8352928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sym typeface="Wingdings 3"/>
              </a:rPr>
              <a:t></a:t>
            </a:r>
            <a:r>
              <a:rPr lang="el-GR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sym typeface="Wingdings 3"/>
              </a:rPr>
              <a:t> </a:t>
            </a:r>
            <a:r>
              <a:rPr lang="el-GR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Ονοματολογία</a:t>
            </a:r>
            <a:endParaRPr lang="el-GR" sz="2400" b="1" dirty="0">
              <a:ln>
                <a:solidFill>
                  <a:sysClr val="windowText" lastClr="000000"/>
                </a:solidFill>
              </a:ln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62213" y="116632"/>
            <a:ext cx="8330267" cy="58477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l-GR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2) ΒΑΣΕΙΣ</a:t>
            </a:r>
            <a:endParaRPr lang="el-GR" sz="3200" b="1" dirty="0">
              <a:ln>
                <a:solidFill>
                  <a:sysClr val="windowText" lastClr="000000"/>
                </a:solidFill>
              </a:ln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3450081" y="17329"/>
            <a:ext cx="405431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8000" b="1" dirty="0" err="1" smtClean="0">
                <a:latin typeface="Comic Sans MS"/>
                <a:ea typeface="Times New Roman"/>
                <a:cs typeface="Times New Roman"/>
              </a:rPr>
              <a:t>Μ(</a:t>
            </a:r>
            <a:r>
              <a:rPr lang="el-GR" sz="8000" b="1" dirty="0" err="1" smtClean="0">
                <a:ln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Comic Sans MS"/>
                <a:ea typeface="Times New Roman"/>
                <a:cs typeface="Times New Roman"/>
              </a:rPr>
              <a:t>ΟΗ</a:t>
            </a:r>
            <a:r>
              <a:rPr lang="el-GR" sz="8000" b="1" dirty="0" err="1" smtClean="0">
                <a:latin typeface="Comic Sans MS"/>
                <a:ea typeface="Times New Roman"/>
                <a:cs typeface="Times New Roman"/>
              </a:rPr>
              <a:t>)χ</a:t>
            </a:r>
            <a:endParaRPr lang="el-GR" sz="8000" dirty="0"/>
          </a:p>
        </p:txBody>
      </p:sp>
      <p:sp>
        <p:nvSpPr>
          <p:cNvPr id="2" name="Ορθογώνιο 1"/>
          <p:cNvSpPr/>
          <p:nvPr/>
        </p:nvSpPr>
        <p:spPr>
          <a:xfrm>
            <a:off x="213726" y="5662931"/>
            <a:ext cx="8930274" cy="100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l-GR" dirty="0">
                <a:latin typeface="Cambria"/>
                <a:ea typeface="Times New Roman"/>
                <a:cs typeface="Times New Roman"/>
                <a:sym typeface="Wingdings 2"/>
              </a:rPr>
              <a:t></a:t>
            </a:r>
            <a:r>
              <a:rPr lang="el-GR" dirty="0">
                <a:latin typeface="Cambria"/>
                <a:ea typeface="Times New Roman"/>
                <a:cs typeface="Times New Roman"/>
              </a:rPr>
              <a:t> Όταν το μέταλλο έχει πολλούς Α.Ο., τον αναφέρουμε στο τέλος του ονόματος με </a:t>
            </a:r>
            <a:r>
              <a:rPr lang="el-GR" b="1" dirty="0">
                <a:latin typeface="Cambria"/>
                <a:ea typeface="Times New Roman"/>
                <a:cs typeface="Times New Roman"/>
              </a:rPr>
              <a:t>λατινικό αριθμό</a:t>
            </a:r>
            <a:r>
              <a:rPr lang="el-GR" dirty="0">
                <a:latin typeface="Cambria"/>
                <a:ea typeface="Times New Roman"/>
                <a:cs typeface="Times New Roman"/>
              </a:rPr>
              <a:t> (</a:t>
            </a:r>
            <a:r>
              <a:rPr lang="en-US" dirty="0">
                <a:latin typeface="Cambria"/>
                <a:ea typeface="Times New Roman"/>
                <a:cs typeface="Times New Roman"/>
              </a:rPr>
              <a:t>Fe</a:t>
            </a:r>
            <a:r>
              <a:rPr lang="el-GR" baseline="30000" dirty="0">
                <a:latin typeface="Cambria"/>
                <a:ea typeface="Times New Roman"/>
                <a:cs typeface="Times New Roman"/>
              </a:rPr>
              <a:t>2+, 3+</a:t>
            </a:r>
            <a:r>
              <a:rPr lang="el-GR" dirty="0">
                <a:latin typeface="Cambria"/>
                <a:ea typeface="Times New Roman"/>
                <a:cs typeface="Times New Roman"/>
              </a:rPr>
              <a:t>, </a:t>
            </a:r>
            <a:r>
              <a:rPr lang="en-US" dirty="0">
                <a:latin typeface="Cambria"/>
                <a:ea typeface="Times New Roman"/>
                <a:cs typeface="Times New Roman"/>
              </a:rPr>
              <a:t>Cu</a:t>
            </a:r>
            <a:r>
              <a:rPr lang="el-GR" baseline="30000" dirty="0">
                <a:latin typeface="Cambria"/>
                <a:ea typeface="Times New Roman"/>
                <a:cs typeface="Times New Roman"/>
              </a:rPr>
              <a:t>+, 2+</a:t>
            </a:r>
            <a:r>
              <a:rPr lang="el-GR" dirty="0">
                <a:latin typeface="Cambria"/>
                <a:ea typeface="Times New Roman"/>
                <a:cs typeface="Times New Roman"/>
              </a:rPr>
              <a:t> … )</a:t>
            </a:r>
            <a:endParaRPr lang="el-GR" sz="2400" dirty="0">
              <a:ea typeface="Calibri"/>
              <a:cs typeface="Times New Roman"/>
            </a:endParaRPr>
          </a:p>
          <a:p>
            <a:r>
              <a:rPr lang="el-GR" dirty="0" smtClean="0">
                <a:latin typeface="Cambria"/>
                <a:ea typeface="Times New Roman"/>
                <a:cs typeface="Times New Roman"/>
                <a:sym typeface="Wingdings 2"/>
              </a:rPr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22742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 animBg="1"/>
      <p:bldP spid="6" grpId="0"/>
      <p:bldP spid="9" grpId="0"/>
      <p:bldP spid="15" grpId="0" animBg="1"/>
      <p:bldP spid="18" grpId="0" animBg="1"/>
      <p:bldP spid="7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39552" y="701407"/>
            <a:ext cx="8352928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sym typeface="Wingdings 3"/>
              </a:rPr>
              <a:t></a:t>
            </a:r>
            <a:r>
              <a:rPr lang="el-GR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sym typeface="Wingdings 3"/>
              </a:rPr>
              <a:t> </a:t>
            </a:r>
            <a:r>
              <a:rPr lang="el-GR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Ονοματολογία</a:t>
            </a:r>
            <a:r>
              <a:rPr lang="el-GR" sz="2400" dirty="0">
                <a:latin typeface="Cambria"/>
                <a:ea typeface="Times New Roman"/>
                <a:cs typeface="Times New Roman"/>
              </a:rPr>
              <a:t> </a:t>
            </a:r>
            <a:r>
              <a:rPr lang="el-GR" sz="2400" dirty="0" smtClean="0">
                <a:solidFill>
                  <a:schemeClr val="tx1"/>
                </a:solidFill>
                <a:latin typeface="Cambria"/>
                <a:ea typeface="Times New Roman"/>
                <a:cs typeface="Times New Roman"/>
              </a:rPr>
              <a:t>-</a:t>
            </a:r>
            <a:r>
              <a:rPr lang="el-GR" sz="2400" dirty="0" smtClean="0">
                <a:latin typeface="Cambria"/>
                <a:ea typeface="Times New Roman"/>
                <a:cs typeface="Times New Roman"/>
              </a:rPr>
              <a:t> </a:t>
            </a:r>
            <a:r>
              <a:rPr lang="el-GR" sz="2400" b="1" dirty="0" smtClean="0">
                <a:solidFill>
                  <a:schemeClr val="tx1"/>
                </a:solidFill>
                <a:latin typeface="Cambria"/>
                <a:ea typeface="Times New Roman"/>
                <a:cs typeface="Times New Roman"/>
              </a:rPr>
              <a:t>Εμπειρικά </a:t>
            </a:r>
            <a:r>
              <a:rPr lang="el-GR" sz="2400" b="1" dirty="0">
                <a:solidFill>
                  <a:schemeClr val="tx1"/>
                </a:solidFill>
                <a:latin typeface="Cambria"/>
                <a:ea typeface="Times New Roman"/>
                <a:cs typeface="Times New Roman"/>
              </a:rPr>
              <a:t>ονόματα </a:t>
            </a:r>
            <a:endParaRPr lang="el-GR" sz="2400" b="1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62213" y="116632"/>
            <a:ext cx="8330267" cy="58477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l-GR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2) ΒΑΣΕΙΣ</a:t>
            </a:r>
            <a:endParaRPr lang="el-GR" sz="3200" b="1" dirty="0">
              <a:ln>
                <a:solidFill>
                  <a:sysClr val="windowText" lastClr="000000"/>
                </a:solidFill>
              </a:ln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6228184" y="285908"/>
            <a:ext cx="250902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dirty="0" err="1" smtClean="0">
                <a:latin typeface="Comic Sans MS"/>
                <a:ea typeface="Times New Roman"/>
                <a:cs typeface="Times New Roman"/>
              </a:rPr>
              <a:t>Μ(</a:t>
            </a:r>
            <a:r>
              <a:rPr lang="el-GR" sz="4800" b="1" dirty="0" err="1" smtClean="0">
                <a:ln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Comic Sans MS"/>
                <a:ea typeface="Times New Roman"/>
                <a:cs typeface="Times New Roman"/>
              </a:rPr>
              <a:t>ΟΗ</a:t>
            </a:r>
            <a:r>
              <a:rPr lang="el-GR" sz="4800" b="1" dirty="0" err="1" smtClean="0">
                <a:latin typeface="Comic Sans MS"/>
                <a:ea typeface="Times New Roman"/>
                <a:cs typeface="Times New Roman"/>
              </a:rPr>
              <a:t>)χ</a:t>
            </a:r>
            <a:endParaRPr lang="el-GR" sz="4800" dirty="0"/>
          </a:p>
        </p:txBody>
      </p:sp>
      <p:sp>
        <p:nvSpPr>
          <p:cNvPr id="4" name="Ορθογώνιο 3"/>
          <p:cNvSpPr/>
          <p:nvPr/>
        </p:nvSpPr>
        <p:spPr>
          <a:xfrm>
            <a:off x="772415" y="4167594"/>
            <a:ext cx="1684784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dirty="0" smtClean="0">
                <a:solidFill>
                  <a:prstClr val="black"/>
                </a:solidFill>
                <a:latin typeface="Cambria"/>
                <a:ea typeface="Times New Roman"/>
                <a:cs typeface="Times New Roman"/>
                <a:sym typeface="Wingdings 2"/>
              </a:rPr>
              <a:t></a:t>
            </a:r>
            <a:r>
              <a:rPr lang="en-US" sz="2800" b="1" dirty="0" smtClean="0">
                <a:solidFill>
                  <a:prstClr val="black"/>
                </a:solidFill>
                <a:latin typeface="Cambria"/>
                <a:ea typeface="Times New Roman"/>
                <a:cs typeface="Times New Roman"/>
                <a:sym typeface="Wingdings 2"/>
              </a:rPr>
              <a:t> </a:t>
            </a:r>
            <a:r>
              <a:rPr lang="en-US" sz="2800" b="1" dirty="0" smtClean="0">
                <a:latin typeface="Cambria"/>
                <a:ea typeface="Times New Roman"/>
                <a:cs typeface="Times New Roman"/>
              </a:rPr>
              <a:t>K</a:t>
            </a:r>
            <a:r>
              <a:rPr lang="en-US" sz="2800" b="1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  <a:latin typeface="Cambria"/>
                <a:ea typeface="Times New Roman"/>
                <a:cs typeface="Times New Roman"/>
              </a:rPr>
              <a:t>OH</a:t>
            </a:r>
            <a:r>
              <a:rPr lang="el-GR" sz="2800" b="1" dirty="0" smtClean="0">
                <a:latin typeface="Cambria"/>
                <a:ea typeface="Times New Roman"/>
                <a:cs typeface="Times New Roman"/>
              </a:rPr>
              <a:t> :</a:t>
            </a:r>
            <a:endParaRPr lang="el-GR" sz="2800" b="1" dirty="0"/>
          </a:p>
        </p:txBody>
      </p:sp>
      <p:sp>
        <p:nvSpPr>
          <p:cNvPr id="2" name="Ορθογώνιο 1"/>
          <p:cNvSpPr/>
          <p:nvPr/>
        </p:nvSpPr>
        <p:spPr>
          <a:xfrm>
            <a:off x="562213" y="1572346"/>
            <a:ext cx="19319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prstClr val="black"/>
                </a:solidFill>
                <a:latin typeface="Cambria"/>
                <a:ea typeface="Times New Roman"/>
                <a:cs typeface="Times New Roman"/>
                <a:sym typeface="Wingdings 2"/>
              </a:rPr>
              <a:t></a:t>
            </a:r>
            <a:r>
              <a:rPr lang="el-GR" sz="3600" b="1" dirty="0">
                <a:solidFill>
                  <a:prstClr val="black"/>
                </a:solidFill>
                <a:latin typeface="Cambria"/>
                <a:ea typeface="Times New Roman"/>
                <a:cs typeface="Times New Roman"/>
              </a:rPr>
              <a:t>  </a:t>
            </a:r>
            <a:r>
              <a:rPr lang="en-US" sz="3600" b="1" dirty="0">
                <a:solidFill>
                  <a:prstClr val="black"/>
                </a:solidFill>
                <a:latin typeface="Cambria"/>
                <a:ea typeface="Times New Roman"/>
                <a:cs typeface="Times New Roman"/>
              </a:rPr>
              <a:t>NH</a:t>
            </a:r>
            <a:r>
              <a:rPr lang="el-GR" sz="3600" b="1" baseline="-25000" dirty="0">
                <a:solidFill>
                  <a:prstClr val="black"/>
                </a:solidFill>
                <a:latin typeface="Cambria"/>
                <a:ea typeface="Times New Roman"/>
                <a:cs typeface="Times New Roman"/>
              </a:rPr>
              <a:t>3</a:t>
            </a:r>
            <a:r>
              <a:rPr lang="el-GR" sz="3600" b="1" dirty="0">
                <a:solidFill>
                  <a:prstClr val="black"/>
                </a:solidFill>
                <a:latin typeface="Cambria"/>
                <a:ea typeface="Times New Roman"/>
                <a:cs typeface="Times New Roman"/>
              </a:rPr>
              <a:t>   </a:t>
            </a:r>
            <a:endParaRPr lang="el-GR" sz="3600" b="1" dirty="0"/>
          </a:p>
        </p:txBody>
      </p:sp>
      <p:sp>
        <p:nvSpPr>
          <p:cNvPr id="3" name="Ορθογώνιο 2"/>
          <p:cNvSpPr/>
          <p:nvPr/>
        </p:nvSpPr>
        <p:spPr>
          <a:xfrm>
            <a:off x="2488654" y="1638866"/>
            <a:ext cx="20008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  <a:latin typeface="Cambria"/>
                <a:ea typeface="Times New Roman"/>
                <a:cs typeface="Times New Roman"/>
              </a:rPr>
              <a:t>   </a:t>
            </a:r>
            <a:r>
              <a:rPr lang="el-GR" sz="2800" b="1" dirty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  <a:latin typeface="Cambria"/>
                <a:ea typeface="Times New Roman"/>
                <a:cs typeface="Times New Roman"/>
              </a:rPr>
              <a:t>αμμωνία</a:t>
            </a:r>
            <a:r>
              <a:rPr lang="el-GR" sz="2800" dirty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  <a:latin typeface="Cambria"/>
                <a:ea typeface="Times New Roman"/>
                <a:cs typeface="Times New Roman"/>
              </a:rPr>
              <a:t> </a:t>
            </a:r>
            <a:endParaRPr lang="el-GR" dirty="0">
              <a:ln>
                <a:solidFill>
                  <a:schemeClr val="tx1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683568" y="2951672"/>
            <a:ext cx="18101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Cambria"/>
                <a:ea typeface="Times New Roman"/>
                <a:cs typeface="Times New Roman"/>
                <a:sym typeface="Wingdings 2"/>
              </a:rPr>
              <a:t></a:t>
            </a:r>
            <a:r>
              <a:rPr lang="en-US" sz="3200" b="1" dirty="0">
                <a:solidFill>
                  <a:prstClr val="black"/>
                </a:solidFill>
                <a:latin typeface="Cambria"/>
                <a:ea typeface="Times New Roman"/>
                <a:cs typeface="Times New Roman"/>
                <a:sym typeface="Wingdings 2"/>
              </a:rPr>
              <a:t> </a:t>
            </a:r>
            <a:r>
              <a:rPr lang="en-US" sz="3200" b="1" dirty="0">
                <a:solidFill>
                  <a:prstClr val="black"/>
                </a:solidFill>
                <a:latin typeface="Cambria"/>
                <a:ea typeface="Times New Roman"/>
                <a:cs typeface="Times New Roman"/>
              </a:rPr>
              <a:t>Na</a:t>
            </a:r>
            <a:r>
              <a:rPr lang="en-US" sz="3200" b="1" dirty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  <a:latin typeface="Cambria"/>
                <a:ea typeface="Times New Roman"/>
                <a:cs typeface="Times New Roman"/>
              </a:rPr>
              <a:t>OH</a:t>
            </a:r>
            <a:r>
              <a:rPr lang="el-GR" sz="3200" b="1" dirty="0">
                <a:solidFill>
                  <a:prstClr val="black"/>
                </a:solidFill>
                <a:latin typeface="Cambria"/>
                <a:ea typeface="Times New Roman"/>
                <a:cs typeface="Times New Roman"/>
              </a:rPr>
              <a:t> </a:t>
            </a:r>
            <a:endParaRPr lang="el-GR" sz="3200" b="1" dirty="0"/>
          </a:p>
        </p:txBody>
      </p:sp>
      <p:sp>
        <p:nvSpPr>
          <p:cNvPr id="8" name="Ορθογώνιο 7"/>
          <p:cNvSpPr/>
          <p:nvPr/>
        </p:nvSpPr>
        <p:spPr>
          <a:xfrm>
            <a:off x="2699792" y="3013460"/>
            <a:ext cx="53285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>
                <a:solidFill>
                  <a:prstClr val="black"/>
                </a:solidFill>
                <a:latin typeface="Cambria"/>
                <a:ea typeface="Times New Roman"/>
                <a:cs typeface="Times New Roman"/>
              </a:rPr>
              <a:t>: καυστική σόδα (νάτριο) </a:t>
            </a:r>
            <a:endParaRPr lang="el-GR" sz="2400" b="1" dirty="0"/>
          </a:p>
        </p:txBody>
      </p:sp>
      <p:sp>
        <p:nvSpPr>
          <p:cNvPr id="9" name="Ορθογώνιο 8"/>
          <p:cNvSpPr/>
          <p:nvPr/>
        </p:nvSpPr>
        <p:spPr>
          <a:xfrm>
            <a:off x="2718124" y="4293782"/>
            <a:ext cx="41581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l-GR" sz="2400" b="1" dirty="0">
                <a:solidFill>
                  <a:prstClr val="black"/>
                </a:solidFill>
                <a:latin typeface="Cambria"/>
                <a:ea typeface="Times New Roman"/>
                <a:cs typeface="Times New Roman"/>
              </a:rPr>
              <a:t>καυστική ποτάσα (κάλιο)</a:t>
            </a:r>
            <a:endParaRPr lang="el-GR" sz="2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787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8" grpId="0" animBg="1"/>
      <p:bldP spid="7" grpId="0"/>
      <p:bldP spid="4" grpId="0"/>
      <p:bldP spid="2" grpId="0"/>
      <p:bldP spid="3" grpId="0"/>
      <p:bldP spid="5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539552" y="701407"/>
            <a:ext cx="8352928" cy="461665"/>
          </a:xfrm>
          <a:prstGeom prst="rect">
            <a:avLst/>
          </a:prstGeom>
          <a:solidFill>
            <a:srgbClr val="92D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l-GR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sym typeface="Wingdings 2"/>
              </a:rPr>
              <a:t> </a:t>
            </a:r>
            <a:r>
              <a:rPr lang="el-GR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Που </a:t>
            </a:r>
            <a:r>
              <a:rPr lang="el-GR" sz="2400" b="1" dirty="0" err="1" smtClean="0">
                <a:ln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συναντωνται</a:t>
            </a:r>
            <a:r>
              <a:rPr lang="el-GR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;</a:t>
            </a:r>
            <a:endParaRPr lang="el-GR" sz="2400" b="1" dirty="0">
              <a:ln>
                <a:solidFill>
                  <a:sysClr val="windowText" lastClr="000000"/>
                </a:solidFill>
              </a:ln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62213" y="116632"/>
            <a:ext cx="8330267" cy="58477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l-GR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2) ΒΑΣΕΙΣ</a:t>
            </a:r>
            <a:endParaRPr lang="el-GR" sz="3200" b="1" dirty="0">
              <a:ln>
                <a:solidFill>
                  <a:sysClr val="windowText" lastClr="000000"/>
                </a:solidFill>
              </a:ln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395536" y="1416748"/>
            <a:ext cx="803901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0"/>
              </a:spcAft>
              <a:buFont typeface="Wingdings 3" pitchFamily="18" charset="2"/>
              <a:buChar char="º"/>
            </a:pPr>
            <a:r>
              <a:rPr lang="en-US" sz="3200" b="1" dirty="0" smtClean="0">
                <a:solidFill>
                  <a:srgbClr val="000000"/>
                </a:solidFill>
                <a:ea typeface="Times New Roman"/>
              </a:rPr>
              <a:t>Na</a:t>
            </a:r>
            <a:r>
              <a:rPr lang="en-US" sz="3200" b="1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  <a:ea typeface="Times New Roman"/>
              </a:rPr>
              <a:t>OH</a:t>
            </a:r>
            <a:r>
              <a:rPr lang="en-US" sz="3200" dirty="0" smtClean="0">
                <a:solidFill>
                  <a:srgbClr val="000000"/>
                </a:solidFill>
                <a:ea typeface="Times New Roman"/>
              </a:rPr>
              <a:t> </a:t>
            </a:r>
            <a:r>
              <a:rPr lang="el-GR" sz="3200" dirty="0">
                <a:solidFill>
                  <a:srgbClr val="000000"/>
                </a:solidFill>
                <a:ea typeface="Times New Roman"/>
              </a:rPr>
              <a:t>: 	</a:t>
            </a:r>
            <a:endParaRPr lang="el-GR" sz="3200" dirty="0" smtClean="0">
              <a:solidFill>
                <a:srgbClr val="000000"/>
              </a:solidFill>
              <a:ea typeface="Times New Roman"/>
            </a:endParaRPr>
          </a:p>
          <a:p>
            <a:pPr>
              <a:spcAft>
                <a:spcPts val="0"/>
              </a:spcAft>
            </a:pPr>
            <a:endParaRPr lang="el-GR" sz="44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457200" indent="-457200">
              <a:spcAft>
                <a:spcPts val="0"/>
              </a:spcAft>
              <a:buFont typeface="Wingdings 3" pitchFamily="18" charset="2"/>
              <a:buChar char="º"/>
            </a:pPr>
            <a:r>
              <a:rPr lang="en-US" sz="3200" b="1" dirty="0" smtClean="0">
                <a:solidFill>
                  <a:srgbClr val="000000"/>
                </a:solidFill>
                <a:ea typeface="Times New Roman"/>
              </a:rPr>
              <a:t>Ca</a:t>
            </a:r>
            <a:r>
              <a:rPr lang="el-GR" sz="3200" b="1" dirty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  <a:ea typeface="Times New Roman"/>
              </a:rPr>
              <a:t>(</a:t>
            </a:r>
            <a:r>
              <a:rPr lang="en-US" sz="3200" b="1" dirty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  <a:ea typeface="Times New Roman"/>
              </a:rPr>
              <a:t>OH</a:t>
            </a:r>
            <a:r>
              <a:rPr lang="el-GR" sz="3200" b="1" dirty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  <a:ea typeface="Times New Roman"/>
              </a:rPr>
              <a:t>)</a:t>
            </a:r>
            <a:r>
              <a:rPr lang="el-GR" sz="3200" b="1" baseline="-25000" dirty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  <a:ea typeface="Times New Roman"/>
              </a:rPr>
              <a:t>2</a:t>
            </a:r>
            <a:r>
              <a:rPr lang="el-GR" sz="3200" b="1" dirty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  <a:ea typeface="Times New Roman"/>
              </a:rPr>
              <a:t>  </a:t>
            </a:r>
            <a:r>
              <a:rPr lang="el-GR" sz="3200" dirty="0">
                <a:solidFill>
                  <a:srgbClr val="000000"/>
                </a:solidFill>
                <a:ea typeface="Times New Roman"/>
              </a:rPr>
              <a:t>: </a:t>
            </a:r>
            <a:endParaRPr lang="el-GR" sz="3200" dirty="0" smtClean="0">
              <a:solidFill>
                <a:srgbClr val="000000"/>
              </a:solidFill>
              <a:ea typeface="Times New Roman"/>
            </a:endParaRPr>
          </a:p>
          <a:p>
            <a:pPr>
              <a:spcAft>
                <a:spcPts val="0"/>
              </a:spcAft>
            </a:pPr>
            <a:endParaRPr lang="el-GR" sz="44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457200" indent="-457200">
              <a:spcAft>
                <a:spcPts val="0"/>
              </a:spcAft>
              <a:buFont typeface="Wingdings 3" pitchFamily="18" charset="2"/>
              <a:buChar char="º"/>
            </a:pPr>
            <a:r>
              <a:rPr lang="en-US" sz="3200" b="1" dirty="0" smtClean="0">
                <a:solidFill>
                  <a:srgbClr val="000000"/>
                </a:solidFill>
                <a:ea typeface="Times New Roman"/>
              </a:rPr>
              <a:t>Mg</a:t>
            </a:r>
            <a:r>
              <a:rPr lang="el-GR" sz="3200" b="1" dirty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  <a:ea typeface="Times New Roman"/>
              </a:rPr>
              <a:t>(</a:t>
            </a:r>
            <a:r>
              <a:rPr lang="en-US" sz="3200" b="1" dirty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  <a:ea typeface="Times New Roman"/>
              </a:rPr>
              <a:t>OH</a:t>
            </a:r>
            <a:r>
              <a:rPr lang="el-GR" sz="3200" b="1" dirty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  <a:ea typeface="Times New Roman"/>
              </a:rPr>
              <a:t>)</a:t>
            </a:r>
            <a:r>
              <a:rPr lang="el-GR" sz="3200" b="1" baseline="-25000" dirty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  <a:ea typeface="Times New Roman"/>
              </a:rPr>
              <a:t>2</a:t>
            </a:r>
            <a:r>
              <a:rPr lang="el-GR" sz="3200" b="1" dirty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  <a:ea typeface="Times New Roman"/>
              </a:rPr>
              <a:t> </a:t>
            </a:r>
            <a:r>
              <a:rPr lang="el-GR" sz="3200" dirty="0" smtClean="0">
                <a:solidFill>
                  <a:srgbClr val="000000"/>
                </a:solidFill>
                <a:ea typeface="Times New Roman"/>
              </a:rPr>
              <a:t>:</a:t>
            </a:r>
          </a:p>
          <a:p>
            <a:pPr>
              <a:spcAft>
                <a:spcPts val="0"/>
              </a:spcAft>
            </a:pPr>
            <a:endParaRPr lang="el-GR" sz="44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l-GR" sz="2800" dirty="0">
                <a:solidFill>
                  <a:srgbClr val="000000"/>
                </a:solidFill>
                <a:latin typeface="Times New Roman"/>
                <a:ea typeface="Times New Roman"/>
                <a:sym typeface="Wingdings 3"/>
              </a:rPr>
              <a:t></a:t>
            </a:r>
            <a:r>
              <a:rPr lang="el-GR" sz="28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l-GR" sz="3200" b="1" dirty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  <a:ea typeface="Times New Roman"/>
              </a:rPr>
              <a:t>ΝΗ</a:t>
            </a:r>
            <a:r>
              <a:rPr lang="el-GR" sz="3200" b="1" baseline="-25000" dirty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  <a:ea typeface="Times New Roman"/>
              </a:rPr>
              <a:t>3</a:t>
            </a:r>
            <a:r>
              <a:rPr lang="el-GR" sz="3200" b="1" dirty="0">
                <a:solidFill>
                  <a:srgbClr val="FF0000"/>
                </a:solidFill>
                <a:ea typeface="Times New Roman"/>
              </a:rPr>
              <a:t> </a:t>
            </a:r>
            <a:r>
              <a:rPr lang="el-GR" sz="3200" dirty="0">
                <a:solidFill>
                  <a:srgbClr val="000000"/>
                </a:solidFill>
                <a:ea typeface="Times New Roman"/>
              </a:rPr>
              <a:t>: </a:t>
            </a:r>
            <a:endParaRPr lang="el-GR" sz="4400" dirty="0">
              <a:solidFill>
                <a:srgbClr val="000000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2" name="Ορθογώνιο 1"/>
          <p:cNvSpPr/>
          <p:nvPr/>
        </p:nvSpPr>
        <p:spPr>
          <a:xfrm>
            <a:off x="2627784" y="1425439"/>
            <a:ext cx="14077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>
                <a:solidFill>
                  <a:srgbClr val="000000"/>
                </a:solidFill>
                <a:ea typeface="Times New Roman"/>
              </a:rPr>
              <a:t>tuboflo</a:t>
            </a:r>
            <a:endParaRPr lang="el-GR" dirty="0"/>
          </a:p>
        </p:txBody>
      </p:sp>
      <p:sp>
        <p:nvSpPr>
          <p:cNvPr id="4" name="Ορθογώνιο 3"/>
          <p:cNvSpPr/>
          <p:nvPr/>
        </p:nvSpPr>
        <p:spPr>
          <a:xfrm>
            <a:off x="2892542" y="2636912"/>
            <a:ext cx="391170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dirty="0">
                <a:solidFill>
                  <a:srgbClr val="000000"/>
                </a:solidFill>
                <a:ea typeface="Times New Roman"/>
              </a:rPr>
              <a:t>ασβεστόνερο	</a:t>
            </a:r>
            <a:endParaRPr lang="el-GR" dirty="0"/>
          </a:p>
        </p:txBody>
      </p:sp>
      <p:sp>
        <p:nvSpPr>
          <p:cNvPr id="5" name="Ορθογώνιο 4"/>
          <p:cNvSpPr/>
          <p:nvPr/>
        </p:nvSpPr>
        <p:spPr>
          <a:xfrm>
            <a:off x="3059832" y="3755850"/>
            <a:ext cx="48245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l-GR" sz="3200" dirty="0" err="1">
                <a:solidFill>
                  <a:srgbClr val="000000"/>
                </a:solidFill>
                <a:ea typeface="Times New Roman"/>
              </a:rPr>
              <a:t>αντιόξινα</a:t>
            </a:r>
            <a:r>
              <a:rPr lang="el-GR" sz="3200" dirty="0">
                <a:solidFill>
                  <a:srgbClr val="000000"/>
                </a:solidFill>
                <a:ea typeface="Times New Roman"/>
              </a:rPr>
              <a:t> χάπια</a:t>
            </a:r>
          </a:p>
        </p:txBody>
      </p:sp>
      <p:sp>
        <p:nvSpPr>
          <p:cNvPr id="6" name="Ορθογώνιο 5"/>
          <p:cNvSpPr/>
          <p:nvPr/>
        </p:nvSpPr>
        <p:spPr>
          <a:xfrm>
            <a:off x="2255845" y="4925401"/>
            <a:ext cx="49203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l-GR" sz="3200" dirty="0">
                <a:solidFill>
                  <a:srgbClr val="000000"/>
                </a:solidFill>
                <a:ea typeface="Times New Roman"/>
              </a:rPr>
              <a:t>καθαριστικά τζαμιών (</a:t>
            </a:r>
            <a:r>
              <a:rPr lang="en-US" sz="3200" dirty="0" err="1">
                <a:solidFill>
                  <a:srgbClr val="000000"/>
                </a:solidFill>
                <a:ea typeface="Times New Roman"/>
              </a:rPr>
              <a:t>Azax</a:t>
            </a:r>
            <a:r>
              <a:rPr lang="el-GR" sz="3200" dirty="0">
                <a:solidFill>
                  <a:srgbClr val="000000"/>
                </a:solidFill>
                <a:ea typeface="Times New Roman"/>
              </a:rPr>
              <a:t>)</a:t>
            </a:r>
            <a:endParaRPr lang="el-GR" sz="4400" dirty="0">
              <a:solidFill>
                <a:srgbClr val="000000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35738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8" grpId="0" animBg="1"/>
      <p:bldP spid="2" grpId="0"/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7102" y="86118"/>
            <a:ext cx="8453370" cy="584775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l-GR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3) ΟΞΕΙΔΙΑ</a:t>
            </a:r>
            <a:endParaRPr lang="el-GR" sz="3200" b="1" dirty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8" name="Ορθογώνιο 7"/>
          <p:cNvSpPr/>
          <p:nvPr/>
        </p:nvSpPr>
        <p:spPr>
          <a:xfrm>
            <a:off x="367102" y="1179748"/>
            <a:ext cx="84533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>
                <a:latin typeface="Cambria"/>
                <a:ea typeface="Times New Roman"/>
                <a:cs typeface="Times New Roman"/>
                <a:sym typeface="Wingdings"/>
              </a:rPr>
              <a:t></a:t>
            </a:r>
            <a:r>
              <a:rPr lang="el-GR" sz="2400" b="1" dirty="0">
                <a:latin typeface="Cambria"/>
                <a:ea typeface="Times New Roman"/>
                <a:cs typeface="Times New Roman"/>
              </a:rPr>
              <a:t> Σ</a:t>
            </a:r>
            <a:r>
              <a:rPr lang="el-GR" sz="2400" dirty="0">
                <a:latin typeface="Cambria"/>
                <a:ea typeface="Times New Roman"/>
                <a:cs typeface="Times New Roman"/>
              </a:rPr>
              <a:t> :   </a:t>
            </a:r>
            <a:r>
              <a:rPr lang="el-GR" sz="2400" b="1" dirty="0">
                <a:latin typeface="Cambria"/>
                <a:ea typeface="Times New Roman"/>
                <a:cs typeface="Times New Roman"/>
              </a:rPr>
              <a:t>μέταλλο</a:t>
            </a:r>
            <a:r>
              <a:rPr lang="el-GR" sz="2400" dirty="0">
                <a:latin typeface="Cambria"/>
                <a:ea typeface="Times New Roman"/>
                <a:cs typeface="Times New Roman"/>
              </a:rPr>
              <a:t>(</a:t>
            </a:r>
            <a:r>
              <a:rPr lang="en-US" sz="2400" dirty="0">
                <a:latin typeface="Cambria"/>
                <a:ea typeface="Times New Roman"/>
                <a:cs typeface="Times New Roman"/>
              </a:rPr>
              <a:t>Na</a:t>
            </a:r>
            <a:r>
              <a:rPr lang="el-GR" sz="2400" dirty="0">
                <a:latin typeface="Cambria"/>
                <a:ea typeface="Times New Roman"/>
                <a:cs typeface="Times New Roman"/>
              </a:rPr>
              <a:t>, </a:t>
            </a:r>
            <a:r>
              <a:rPr lang="en-US" sz="2400" dirty="0">
                <a:latin typeface="Cambria"/>
                <a:ea typeface="Times New Roman"/>
                <a:cs typeface="Times New Roman"/>
              </a:rPr>
              <a:t>Mg</a:t>
            </a:r>
            <a:r>
              <a:rPr lang="el-GR" sz="2400" dirty="0">
                <a:latin typeface="Cambria"/>
                <a:ea typeface="Times New Roman"/>
                <a:cs typeface="Times New Roman"/>
              </a:rPr>
              <a:t>, </a:t>
            </a:r>
            <a:r>
              <a:rPr lang="en-US" sz="2400" dirty="0">
                <a:latin typeface="Cambria"/>
                <a:ea typeface="Times New Roman"/>
                <a:cs typeface="Times New Roman"/>
              </a:rPr>
              <a:t>Al</a:t>
            </a:r>
            <a:r>
              <a:rPr lang="el-GR" sz="2400" dirty="0">
                <a:latin typeface="Cambria"/>
                <a:ea typeface="Times New Roman"/>
                <a:cs typeface="Times New Roman"/>
              </a:rPr>
              <a:t>, </a:t>
            </a:r>
            <a:r>
              <a:rPr lang="en-US" sz="2400" dirty="0">
                <a:latin typeface="Cambria"/>
                <a:ea typeface="Times New Roman"/>
                <a:cs typeface="Times New Roman"/>
              </a:rPr>
              <a:t>Ag</a:t>
            </a:r>
            <a:r>
              <a:rPr lang="el-GR" sz="2400" dirty="0">
                <a:latin typeface="Cambria"/>
                <a:ea typeface="Times New Roman"/>
                <a:cs typeface="Times New Roman"/>
              </a:rPr>
              <a:t>, </a:t>
            </a:r>
            <a:r>
              <a:rPr lang="en-US" sz="2400" dirty="0">
                <a:latin typeface="Cambria"/>
                <a:ea typeface="Times New Roman"/>
                <a:cs typeface="Times New Roman"/>
              </a:rPr>
              <a:t>Zn</a:t>
            </a:r>
            <a:r>
              <a:rPr lang="el-GR" sz="2400" dirty="0">
                <a:latin typeface="Cambria"/>
                <a:ea typeface="Times New Roman"/>
                <a:cs typeface="Times New Roman"/>
              </a:rPr>
              <a:t>, </a:t>
            </a:r>
            <a:r>
              <a:rPr lang="en-US" sz="2400" dirty="0">
                <a:latin typeface="Cambria"/>
                <a:ea typeface="Times New Roman"/>
                <a:cs typeface="Times New Roman"/>
              </a:rPr>
              <a:t>Fe</a:t>
            </a:r>
            <a:r>
              <a:rPr lang="el-GR" sz="2400" dirty="0">
                <a:latin typeface="Cambria"/>
                <a:ea typeface="Times New Roman"/>
                <a:cs typeface="Times New Roman"/>
              </a:rPr>
              <a:t>, </a:t>
            </a:r>
            <a:r>
              <a:rPr lang="en-US" sz="2400" dirty="0">
                <a:latin typeface="Cambria"/>
                <a:ea typeface="Times New Roman"/>
                <a:cs typeface="Times New Roman"/>
              </a:rPr>
              <a:t>Cu</a:t>
            </a:r>
            <a:r>
              <a:rPr lang="el-GR" sz="2400" dirty="0">
                <a:latin typeface="Cambria"/>
                <a:ea typeface="Times New Roman"/>
                <a:cs typeface="Times New Roman"/>
              </a:rPr>
              <a:t>, </a:t>
            </a:r>
            <a:r>
              <a:rPr lang="en-US" sz="2400" dirty="0">
                <a:latin typeface="Cambria"/>
                <a:ea typeface="Times New Roman"/>
                <a:cs typeface="Times New Roman"/>
              </a:rPr>
              <a:t>Cr</a:t>
            </a:r>
            <a:r>
              <a:rPr lang="el-GR" sz="2400" dirty="0">
                <a:latin typeface="Cambria"/>
                <a:ea typeface="Times New Roman"/>
                <a:cs typeface="Times New Roman"/>
              </a:rPr>
              <a:t>)</a:t>
            </a:r>
            <a:r>
              <a:rPr lang="el-GR" sz="2400" b="1" dirty="0">
                <a:latin typeface="Cambria"/>
                <a:ea typeface="Times New Roman"/>
                <a:cs typeface="Times New Roman"/>
              </a:rPr>
              <a:t>  </a:t>
            </a:r>
            <a:r>
              <a:rPr lang="el-GR" sz="2400" dirty="0">
                <a:latin typeface="Cambria"/>
                <a:ea typeface="Times New Roman"/>
                <a:cs typeface="Times New Roman"/>
              </a:rPr>
              <a:t>ή </a:t>
            </a:r>
            <a:r>
              <a:rPr lang="el-GR" sz="2400" dirty="0" smtClean="0">
                <a:latin typeface="Cambria"/>
                <a:ea typeface="Times New Roman"/>
                <a:cs typeface="Times New Roman"/>
              </a:rPr>
              <a:t>       </a:t>
            </a:r>
          </a:p>
          <a:p>
            <a:r>
              <a:rPr lang="el-GR" sz="2400" b="1" dirty="0">
                <a:latin typeface="Cambria"/>
                <a:ea typeface="Times New Roman"/>
                <a:cs typeface="Times New Roman"/>
              </a:rPr>
              <a:t> </a:t>
            </a:r>
            <a:r>
              <a:rPr lang="el-GR" sz="2400" b="1" dirty="0" smtClean="0">
                <a:latin typeface="Cambria"/>
                <a:ea typeface="Times New Roman"/>
                <a:cs typeface="Times New Roman"/>
              </a:rPr>
              <a:t>            αμέταλλο </a:t>
            </a:r>
            <a:r>
              <a:rPr lang="el-GR" sz="2400" dirty="0">
                <a:latin typeface="Cambria"/>
                <a:ea typeface="Times New Roman"/>
                <a:cs typeface="Times New Roman"/>
              </a:rPr>
              <a:t>(</a:t>
            </a:r>
            <a:r>
              <a:rPr lang="en-US" sz="2400" dirty="0">
                <a:latin typeface="Cambria"/>
                <a:ea typeface="Times New Roman"/>
                <a:cs typeface="Times New Roman"/>
              </a:rPr>
              <a:t>Cl</a:t>
            </a:r>
            <a:r>
              <a:rPr lang="el-GR" sz="2400" dirty="0">
                <a:latin typeface="Cambria"/>
                <a:ea typeface="Times New Roman"/>
                <a:cs typeface="Times New Roman"/>
              </a:rPr>
              <a:t>, </a:t>
            </a:r>
            <a:r>
              <a:rPr lang="en-US" sz="2400" dirty="0">
                <a:latin typeface="Cambria"/>
                <a:ea typeface="Times New Roman"/>
                <a:cs typeface="Times New Roman"/>
              </a:rPr>
              <a:t>C</a:t>
            </a:r>
            <a:r>
              <a:rPr lang="el-GR" sz="2400" dirty="0">
                <a:latin typeface="Cambria"/>
                <a:ea typeface="Times New Roman"/>
                <a:cs typeface="Times New Roman"/>
              </a:rPr>
              <a:t>, </a:t>
            </a:r>
            <a:r>
              <a:rPr lang="en-US" sz="2400" dirty="0">
                <a:latin typeface="Cambria"/>
                <a:ea typeface="Times New Roman"/>
                <a:cs typeface="Times New Roman"/>
              </a:rPr>
              <a:t>S</a:t>
            </a:r>
            <a:r>
              <a:rPr lang="el-GR" sz="2400" dirty="0">
                <a:latin typeface="Cambria"/>
                <a:ea typeface="Times New Roman"/>
                <a:cs typeface="Times New Roman"/>
              </a:rPr>
              <a:t>, </a:t>
            </a:r>
            <a:r>
              <a:rPr lang="en-US" sz="2400" dirty="0">
                <a:latin typeface="Cambria"/>
                <a:ea typeface="Times New Roman"/>
                <a:cs typeface="Times New Roman"/>
              </a:rPr>
              <a:t>N</a:t>
            </a:r>
            <a:r>
              <a:rPr lang="el-GR" sz="2400" dirty="0">
                <a:latin typeface="Cambria"/>
                <a:ea typeface="Times New Roman"/>
                <a:cs typeface="Times New Roman"/>
              </a:rPr>
              <a:t>, </a:t>
            </a:r>
            <a:r>
              <a:rPr lang="en-US" sz="2400" dirty="0">
                <a:latin typeface="Cambria"/>
                <a:ea typeface="Times New Roman"/>
                <a:cs typeface="Times New Roman"/>
              </a:rPr>
              <a:t>P</a:t>
            </a:r>
            <a:r>
              <a:rPr lang="el-GR" sz="2400" dirty="0">
                <a:latin typeface="Cambria"/>
                <a:ea typeface="Times New Roman"/>
                <a:cs typeface="Times New Roman"/>
              </a:rPr>
              <a:t> ….)</a:t>
            </a:r>
            <a:r>
              <a:rPr lang="el-GR" sz="2400" dirty="0" smtClean="0">
                <a:latin typeface="Cambria"/>
                <a:ea typeface="Times New Roman"/>
                <a:cs typeface="Times New Roman"/>
              </a:rPr>
              <a:t>  </a:t>
            </a:r>
            <a:r>
              <a:rPr lang="el-GR" sz="2400" b="1" dirty="0" smtClean="0">
                <a:latin typeface="Cambria"/>
                <a:ea typeface="Times New Roman"/>
                <a:cs typeface="Times New Roman"/>
              </a:rPr>
              <a:t> </a:t>
            </a:r>
            <a:endParaRPr lang="el-GR" sz="2400" dirty="0"/>
          </a:p>
        </p:txBody>
      </p:sp>
      <p:cxnSp>
        <p:nvCxnSpPr>
          <p:cNvPr id="14" name="Ευθύγραμμο βέλος σύνδεσης 13"/>
          <p:cNvCxnSpPr>
            <a:stCxn id="8" idx="2"/>
          </p:cNvCxnSpPr>
          <p:nvPr/>
        </p:nvCxnSpPr>
        <p:spPr>
          <a:xfrm flipH="1">
            <a:off x="2051725" y="2010745"/>
            <a:ext cx="2542062" cy="93793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Ευθύγραμμο βέλος σύνδεσης 15"/>
          <p:cNvCxnSpPr>
            <a:stCxn id="8" idx="2"/>
          </p:cNvCxnSpPr>
          <p:nvPr/>
        </p:nvCxnSpPr>
        <p:spPr>
          <a:xfrm>
            <a:off x="4593787" y="2010745"/>
            <a:ext cx="1490382" cy="93793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7" name="Ορθογώνιο 16"/>
          <p:cNvSpPr/>
          <p:nvPr/>
        </p:nvSpPr>
        <p:spPr>
          <a:xfrm>
            <a:off x="246578" y="3068960"/>
            <a:ext cx="33618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/>
                <a:ea typeface="Times New Roman"/>
                <a:cs typeface="Times New Roman"/>
              </a:rPr>
              <a:t> </a:t>
            </a:r>
            <a:r>
              <a:rPr lang="el-GR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/>
                <a:ea typeface="Times New Roman"/>
                <a:cs typeface="Times New Roman"/>
              </a:rPr>
              <a:t>ΟΞΕΙΔΙΑ </a:t>
            </a:r>
            <a:r>
              <a:rPr lang="el-GR" sz="2000" b="1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/>
                <a:ea typeface="Times New Roman"/>
                <a:cs typeface="Times New Roman"/>
              </a:rPr>
              <a:t>Μ</a:t>
            </a: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/>
                <a:ea typeface="Times New Roman"/>
                <a:cs typeface="Times New Roman"/>
              </a:rPr>
              <a:t>ΕΤΑΛΛΩΝ</a:t>
            </a:r>
            <a:endParaRPr lang="el-G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Ορθογώνιο 18"/>
          <p:cNvSpPr/>
          <p:nvPr/>
        </p:nvSpPr>
        <p:spPr>
          <a:xfrm>
            <a:off x="4939102" y="3068960"/>
            <a:ext cx="36792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/>
                <a:ea typeface="Times New Roman"/>
                <a:cs typeface="Times New Roman"/>
              </a:rPr>
              <a:t>  </a:t>
            </a:r>
            <a:r>
              <a:rPr lang="el-GR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/>
                <a:ea typeface="Times New Roman"/>
                <a:cs typeface="Times New Roman"/>
              </a:rPr>
              <a:t>ΟΞΕΙΔΙΑ </a:t>
            </a:r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/>
                <a:ea typeface="Times New Roman"/>
                <a:cs typeface="Times New Roman"/>
              </a:rPr>
              <a:t>Α</a:t>
            </a: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/>
                <a:ea typeface="Times New Roman"/>
                <a:cs typeface="Times New Roman"/>
              </a:rPr>
              <a:t>ΜΕΤΑΛΛΩΝ</a:t>
            </a:r>
            <a:endParaRPr lang="el-G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Ορθογώνιο 19"/>
          <p:cNvSpPr/>
          <p:nvPr/>
        </p:nvSpPr>
        <p:spPr>
          <a:xfrm>
            <a:off x="274298" y="3645024"/>
            <a:ext cx="8546174" cy="67710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l-GR" sz="2800" b="1" dirty="0">
                <a:solidFill>
                  <a:srgbClr val="0070C0"/>
                </a:solidFill>
                <a:latin typeface="Segoe Script"/>
                <a:ea typeface="Times New Roman"/>
                <a:cs typeface="Times New Roman"/>
              </a:rPr>
              <a:t> </a:t>
            </a:r>
            <a:endParaRPr lang="el-GR" sz="2800" b="1" dirty="0" smtClean="0">
              <a:solidFill>
                <a:srgbClr val="0070C0"/>
              </a:solidFill>
              <a:latin typeface="Segoe Script"/>
              <a:ea typeface="Times New Roman"/>
              <a:cs typeface="Times New Roman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l-GR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Segoe Script"/>
                <a:ea typeface="Times New Roman"/>
                <a:cs typeface="Times New Roman"/>
              </a:rPr>
              <a:t>                  Οξείδιο του </a:t>
            </a:r>
            <a:r>
              <a:rPr lang="el-GR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Georgia Ref"/>
                <a:ea typeface="Times New Roman"/>
                <a:cs typeface="Times New Roman"/>
              </a:rPr>
              <a:t> </a:t>
            </a:r>
            <a:r>
              <a:rPr lang="el-GR" sz="800" b="1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Georgia Ref"/>
                <a:ea typeface="Times New Roman"/>
                <a:cs typeface="Times New Roman"/>
              </a:rPr>
              <a:t> </a:t>
            </a:r>
            <a:r>
              <a:rPr lang="el-GR" sz="800" b="1" dirty="0">
                <a:solidFill>
                  <a:srgbClr val="0070C0"/>
                </a:solidFill>
                <a:latin typeface="Georgia Ref"/>
                <a:ea typeface="Times New Roman"/>
                <a:cs typeface="Times New Roman"/>
              </a:rPr>
              <a:t>…………………………………………………….…………</a:t>
            </a:r>
            <a:r>
              <a:rPr lang="el-GR" dirty="0">
                <a:solidFill>
                  <a:srgbClr val="0070C0"/>
                </a:solidFill>
                <a:latin typeface="Georgia Ref"/>
                <a:ea typeface="Times New Roman"/>
                <a:cs typeface="Times New Roman"/>
              </a:rPr>
              <a:t>     </a:t>
            </a:r>
            <a:endParaRPr lang="el-GR" sz="2400" dirty="0">
              <a:solidFill>
                <a:srgbClr val="0070C0"/>
              </a:solidFill>
              <a:ea typeface="Calibri"/>
              <a:cs typeface="Times New Roman"/>
            </a:endParaRPr>
          </a:p>
          <a:p>
            <a:r>
              <a:rPr lang="el-GR" dirty="0">
                <a:solidFill>
                  <a:schemeClr val="tx1"/>
                </a:solidFill>
                <a:latin typeface="Georgia Ref"/>
                <a:ea typeface="Times New Roman"/>
                <a:cs typeface="Times New Roman"/>
              </a:rPr>
              <a:t>                      </a:t>
            </a:r>
            <a:r>
              <a:rPr lang="el-GR" dirty="0" smtClean="0">
                <a:solidFill>
                  <a:schemeClr val="tx1"/>
                </a:solidFill>
                <a:latin typeface="Georgia Ref"/>
                <a:ea typeface="Times New Roman"/>
                <a:cs typeface="Times New Roman"/>
              </a:rPr>
              <a:t>                                                          </a:t>
            </a:r>
            <a:r>
              <a:rPr lang="el-GR" sz="1400" dirty="0">
                <a:solidFill>
                  <a:schemeClr val="tx1"/>
                </a:solidFill>
                <a:latin typeface="Georgia Ref"/>
                <a:ea typeface="Times New Roman"/>
                <a:cs typeface="Times New Roman"/>
              </a:rPr>
              <a:t>(όνομα </a:t>
            </a:r>
            <a:r>
              <a:rPr lang="el-GR" sz="1400" dirty="0" smtClean="0">
                <a:solidFill>
                  <a:schemeClr val="tx1"/>
                </a:solidFill>
                <a:latin typeface="Georgia Ref"/>
                <a:ea typeface="Times New Roman"/>
                <a:cs typeface="Times New Roman"/>
              </a:rPr>
              <a:t>μετάλλου ή </a:t>
            </a:r>
            <a:r>
              <a:rPr lang="el-GR" sz="1400" dirty="0" err="1" smtClean="0">
                <a:solidFill>
                  <a:schemeClr val="tx1"/>
                </a:solidFill>
                <a:latin typeface="Georgia Ref"/>
                <a:ea typeface="Times New Roman"/>
                <a:cs typeface="Times New Roman"/>
              </a:rPr>
              <a:t>αμετάλλου</a:t>
            </a:r>
            <a:r>
              <a:rPr lang="el-GR" sz="1400" dirty="0" smtClean="0">
                <a:solidFill>
                  <a:schemeClr val="tx1"/>
                </a:solidFill>
                <a:latin typeface="Georgia Ref"/>
                <a:ea typeface="Times New Roman"/>
                <a:cs typeface="Times New Roman"/>
              </a:rPr>
              <a:t>)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2" name="Ορθογώνιο 1"/>
          <p:cNvSpPr/>
          <p:nvPr/>
        </p:nvSpPr>
        <p:spPr>
          <a:xfrm>
            <a:off x="367102" y="4221088"/>
            <a:ext cx="4572000" cy="274228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>
                <a:latin typeface="Candara"/>
                <a:ea typeface="Times New Roman"/>
                <a:cs typeface="Times New Roman"/>
              </a:rPr>
              <a:t>Na</a:t>
            </a:r>
            <a:r>
              <a:rPr lang="en-US" sz="3200" b="1" baseline="-25000" dirty="0">
                <a:latin typeface="Candara"/>
                <a:ea typeface="Times New Roman"/>
                <a:cs typeface="Times New Roman"/>
              </a:rPr>
              <a:t>2</a:t>
            </a:r>
            <a:r>
              <a:rPr lang="en-US" sz="2800" b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latin typeface="Ravie"/>
                <a:ea typeface="Times New Roman"/>
                <a:cs typeface="Times New Roman"/>
              </a:rPr>
              <a:t>O</a:t>
            </a:r>
            <a:endParaRPr lang="el-GR" sz="4000" b="1" dirty="0">
              <a:ln>
                <a:solidFill>
                  <a:schemeClr val="tx1"/>
                </a:solidFill>
              </a:ln>
              <a:solidFill>
                <a:srgbClr val="0070C0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 err="1">
                <a:latin typeface="Candara"/>
                <a:ea typeface="Times New Roman"/>
                <a:cs typeface="Times New Roman"/>
              </a:rPr>
              <a:t>Ca</a:t>
            </a:r>
            <a:r>
              <a:rPr lang="en-US" sz="2800" b="1" dirty="0" err="1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latin typeface="Ravie"/>
                <a:ea typeface="Times New Roman"/>
                <a:cs typeface="Times New Roman"/>
              </a:rPr>
              <a:t>O</a:t>
            </a:r>
            <a:endParaRPr lang="el-GR" sz="4000" b="1" dirty="0">
              <a:ln>
                <a:solidFill>
                  <a:schemeClr val="tx1"/>
                </a:solidFill>
              </a:ln>
              <a:solidFill>
                <a:srgbClr val="0070C0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 err="1">
                <a:latin typeface="Candara"/>
                <a:ea typeface="Times New Roman"/>
                <a:cs typeface="Times New Roman"/>
              </a:rPr>
              <a:t>Cu</a:t>
            </a:r>
            <a:r>
              <a:rPr lang="en-US" sz="2800" b="1" dirty="0" err="1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latin typeface="Ravie"/>
                <a:ea typeface="Times New Roman"/>
                <a:cs typeface="Times New Roman"/>
              </a:rPr>
              <a:t>O</a:t>
            </a:r>
            <a:endParaRPr lang="el-GR" sz="4000" b="1" dirty="0">
              <a:ln>
                <a:solidFill>
                  <a:schemeClr val="tx1"/>
                </a:solidFill>
              </a:ln>
              <a:solidFill>
                <a:srgbClr val="0070C0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>
                <a:latin typeface="Candara"/>
                <a:ea typeface="Times New Roman"/>
                <a:cs typeface="Times New Roman"/>
              </a:rPr>
              <a:t>Cu</a:t>
            </a:r>
            <a:r>
              <a:rPr lang="el-GR" sz="3200" b="1" baseline="-25000" dirty="0">
                <a:latin typeface="Candara"/>
                <a:ea typeface="Times New Roman"/>
                <a:cs typeface="Times New Roman"/>
              </a:rPr>
              <a:t>2</a:t>
            </a:r>
            <a:r>
              <a:rPr lang="en-US" sz="2800" b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latin typeface="Ravie"/>
                <a:ea typeface="Times New Roman"/>
                <a:cs typeface="Times New Roman"/>
              </a:rPr>
              <a:t>O</a:t>
            </a:r>
            <a:endParaRPr lang="el-GR" sz="4000" b="1" dirty="0">
              <a:ln>
                <a:solidFill>
                  <a:schemeClr val="tx1"/>
                </a:solidFill>
              </a:ln>
              <a:solidFill>
                <a:srgbClr val="0070C0"/>
              </a:solidFill>
              <a:ea typeface="Calibri"/>
              <a:cs typeface="Times New Roman"/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1331640" y="4365104"/>
            <a:ext cx="4572000" cy="245913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Calibri"/>
              </a:rPr>
              <a:t>Οξείδιο</a:t>
            </a:r>
            <a:r>
              <a:rPr lang="el-GR" sz="2800" b="1" dirty="0">
                <a:solidFill>
                  <a:srgbClr val="0070C0"/>
                </a:solidFill>
                <a:ea typeface="Times New Roman"/>
                <a:cs typeface="Calibri"/>
              </a:rPr>
              <a:t> </a:t>
            </a:r>
            <a:r>
              <a:rPr lang="el-GR" sz="2800" b="1" dirty="0">
                <a:ea typeface="Times New Roman"/>
                <a:cs typeface="Calibri"/>
              </a:rPr>
              <a:t>του νατρίου</a:t>
            </a:r>
            <a:endParaRPr lang="el-GR" sz="3600" b="1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Calibri"/>
              </a:rPr>
              <a:t>Οξείδιο</a:t>
            </a:r>
            <a:r>
              <a:rPr lang="el-GR" sz="2800" b="1" dirty="0">
                <a:solidFill>
                  <a:srgbClr val="0070C0"/>
                </a:solidFill>
                <a:ea typeface="Times New Roman"/>
                <a:cs typeface="Calibri"/>
              </a:rPr>
              <a:t> </a:t>
            </a:r>
            <a:r>
              <a:rPr lang="el-GR" sz="2800" b="1" dirty="0">
                <a:ea typeface="Times New Roman"/>
                <a:cs typeface="Calibri"/>
              </a:rPr>
              <a:t>του ασβεστίου</a:t>
            </a:r>
            <a:endParaRPr lang="el-GR" sz="3600" b="1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Calibri"/>
              </a:rPr>
              <a:t>Οξείδιο</a:t>
            </a:r>
            <a:r>
              <a:rPr lang="el-GR" sz="2800" b="1" dirty="0">
                <a:ea typeface="Times New Roman"/>
                <a:cs typeface="Calibri"/>
              </a:rPr>
              <a:t> του χαλκού (</a:t>
            </a:r>
            <a:r>
              <a:rPr lang="el-GR" sz="2800" b="1" dirty="0" smtClean="0">
                <a:ea typeface="Times New Roman"/>
                <a:cs typeface="Calibri"/>
              </a:rPr>
              <a:t>ΙΙ)</a:t>
            </a:r>
            <a:endParaRPr lang="el-GR" sz="3600" b="1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Calibri"/>
              </a:rPr>
              <a:t>Οξείδιο</a:t>
            </a: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Calibri"/>
              </a:rPr>
              <a:t> </a:t>
            </a:r>
            <a:r>
              <a:rPr lang="el-GR" sz="2800" b="1" dirty="0">
                <a:ea typeface="Times New Roman"/>
                <a:cs typeface="Calibri"/>
              </a:rPr>
              <a:t>του χαλκού </a:t>
            </a:r>
            <a:r>
              <a:rPr lang="el-GR" sz="2800" b="1" dirty="0" smtClean="0">
                <a:ea typeface="Times New Roman"/>
                <a:cs typeface="Calibri"/>
              </a:rPr>
              <a:t>(Ι</a:t>
            </a:r>
            <a:r>
              <a:rPr lang="el-GR" sz="2800" b="1" dirty="0">
                <a:ea typeface="Times New Roman"/>
                <a:cs typeface="Calibri"/>
              </a:rPr>
              <a:t>)</a:t>
            </a:r>
            <a:endParaRPr lang="el-GR" sz="3600" b="1" dirty="0">
              <a:ea typeface="Calibri"/>
              <a:cs typeface="Times New Roman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5076056" y="4293096"/>
            <a:ext cx="4572000" cy="252992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>
                <a:latin typeface="Candara"/>
                <a:ea typeface="Times New Roman"/>
                <a:cs typeface="Times New Roman"/>
              </a:rPr>
              <a:t>N</a:t>
            </a:r>
            <a:r>
              <a:rPr lang="en-US" sz="2400" b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latin typeface="Ravie"/>
                <a:ea typeface="Times New Roman"/>
                <a:cs typeface="Times New Roman"/>
              </a:rPr>
              <a:t>O</a:t>
            </a:r>
            <a:endParaRPr lang="el-GR" sz="3600" b="1" dirty="0">
              <a:ln>
                <a:solidFill>
                  <a:schemeClr val="tx1"/>
                </a:solidFill>
              </a:ln>
              <a:solidFill>
                <a:srgbClr val="0070C0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>
                <a:latin typeface="Candara"/>
                <a:ea typeface="Times New Roman"/>
                <a:cs typeface="Times New Roman"/>
              </a:rPr>
              <a:t>N</a:t>
            </a:r>
            <a:r>
              <a:rPr lang="en-US" sz="2400" b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latin typeface="Ravie"/>
                <a:ea typeface="Times New Roman"/>
                <a:cs typeface="Times New Roman"/>
              </a:rPr>
              <a:t>O</a:t>
            </a:r>
            <a:r>
              <a:rPr lang="el-GR" sz="3200" b="1" baseline="-250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Candara"/>
                <a:ea typeface="Times New Roman"/>
                <a:cs typeface="Times New Roman"/>
              </a:rPr>
              <a:t>2</a:t>
            </a:r>
            <a:endParaRPr lang="el-GR" sz="3600" b="1" dirty="0">
              <a:ln>
                <a:solidFill>
                  <a:schemeClr val="tx1"/>
                </a:solidFill>
              </a:ln>
              <a:solidFill>
                <a:srgbClr val="FF0000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>
                <a:latin typeface="Candara"/>
                <a:ea typeface="Times New Roman"/>
                <a:cs typeface="Times New Roman"/>
              </a:rPr>
              <a:t>N</a:t>
            </a:r>
            <a:r>
              <a:rPr lang="el-GR" sz="2800" b="1" baseline="-25000" dirty="0">
                <a:latin typeface="Candara"/>
                <a:ea typeface="Times New Roman"/>
                <a:cs typeface="Times New Roman"/>
              </a:rPr>
              <a:t> 2</a:t>
            </a:r>
            <a:r>
              <a:rPr lang="en-US" sz="2400" b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latin typeface="Ravie"/>
                <a:ea typeface="Times New Roman"/>
                <a:cs typeface="Times New Roman"/>
              </a:rPr>
              <a:t>O</a:t>
            </a:r>
            <a:r>
              <a:rPr lang="el-GR" sz="3200" b="1" baseline="-250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Candara"/>
                <a:ea typeface="Times New Roman"/>
                <a:cs typeface="Times New Roman"/>
              </a:rPr>
              <a:t>3</a:t>
            </a:r>
            <a:r>
              <a:rPr lang="el-GR" sz="2800" b="1" baseline="-25000" dirty="0">
                <a:latin typeface="Broadway"/>
                <a:ea typeface="Times New Roman"/>
                <a:cs typeface="Times New Roman"/>
              </a:rPr>
              <a:t>      </a:t>
            </a:r>
            <a:r>
              <a:rPr lang="el-GR" sz="2800" b="1" dirty="0">
                <a:latin typeface="Broadway"/>
                <a:ea typeface="Times New Roman"/>
                <a:cs typeface="Times New Roman"/>
              </a:rPr>
              <a:t> </a:t>
            </a:r>
            <a:r>
              <a:rPr lang="el-GR" sz="2800" b="1" dirty="0">
                <a:ea typeface="Times New Roman"/>
                <a:cs typeface="Times New Roman"/>
              </a:rPr>
              <a:t>          </a:t>
            </a:r>
            <a:r>
              <a:rPr lang="el-GR" sz="2800" b="1" dirty="0">
                <a:latin typeface="Broadway"/>
                <a:ea typeface="Times New Roman"/>
                <a:cs typeface="Times New Roman"/>
              </a:rPr>
              <a:t>  </a:t>
            </a:r>
            <a:endParaRPr lang="el-GR" sz="3600" b="1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>
                <a:latin typeface="Candara"/>
                <a:ea typeface="Times New Roman"/>
                <a:cs typeface="Times New Roman"/>
              </a:rPr>
              <a:t>N</a:t>
            </a:r>
            <a:r>
              <a:rPr lang="el-GR" sz="2800" b="1" baseline="-25000" dirty="0">
                <a:latin typeface="Candara"/>
                <a:ea typeface="Times New Roman"/>
                <a:cs typeface="Times New Roman"/>
              </a:rPr>
              <a:t>2</a:t>
            </a:r>
            <a:r>
              <a:rPr lang="en-US" sz="2400" b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latin typeface="Ravie"/>
                <a:ea typeface="Times New Roman"/>
                <a:cs typeface="Times New Roman"/>
              </a:rPr>
              <a:t>O</a:t>
            </a:r>
            <a:r>
              <a:rPr lang="el-GR" sz="3200" b="1" baseline="-250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Candara"/>
                <a:ea typeface="Times New Roman"/>
                <a:cs typeface="Times New Roman"/>
              </a:rPr>
              <a:t>5</a:t>
            </a:r>
            <a:r>
              <a:rPr lang="el-GR" sz="2800" b="1" dirty="0">
                <a:latin typeface="Broadway"/>
                <a:ea typeface="Times New Roman"/>
                <a:cs typeface="Times New Roman"/>
              </a:rPr>
              <a:t> </a:t>
            </a:r>
            <a:endParaRPr lang="el-GR" sz="3600" b="1" dirty="0">
              <a:ea typeface="Calibri"/>
              <a:cs typeface="Times New Roman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7102" y="683985"/>
            <a:ext cx="8453370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sym typeface="Wingdings 3"/>
              </a:rPr>
              <a:t> </a:t>
            </a:r>
            <a:r>
              <a:rPr lang="el-GR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Ονοματολογία</a:t>
            </a:r>
            <a:endParaRPr lang="el-GR" sz="2400" b="1" dirty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4721585" y="-99392"/>
            <a:ext cx="2807179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8800" b="1" dirty="0" smtClean="0">
                <a:latin typeface="Comic Sans MS"/>
                <a:cs typeface="Times New Roman"/>
              </a:rPr>
              <a:t>Σ</a:t>
            </a:r>
            <a:r>
              <a:rPr lang="el-GR" sz="8800" b="1" baseline="-25000" dirty="0" smtClean="0">
                <a:latin typeface="Comic Sans MS"/>
                <a:cs typeface="Times New Roman"/>
              </a:rPr>
              <a:t>2</a:t>
            </a:r>
            <a:r>
              <a:rPr lang="el-GR" sz="8800" b="1" dirty="0" smtClean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latin typeface="Comic Sans MS"/>
                <a:cs typeface="Times New Roman"/>
              </a:rPr>
              <a:t>Ο</a:t>
            </a:r>
            <a:r>
              <a:rPr lang="el-GR" sz="8800" b="1" baseline="-25000" dirty="0" smtClean="0">
                <a:latin typeface="Comic Sans MS"/>
                <a:cs typeface="Times New Roman"/>
              </a:rPr>
              <a:t>χ</a:t>
            </a:r>
            <a:endParaRPr lang="el-GR" sz="8800" dirty="0"/>
          </a:p>
        </p:txBody>
      </p:sp>
      <p:sp>
        <p:nvSpPr>
          <p:cNvPr id="6" name="Ορθογώνιο 5"/>
          <p:cNvSpPr/>
          <p:nvPr/>
        </p:nvSpPr>
        <p:spPr>
          <a:xfrm>
            <a:off x="6012160" y="6249246"/>
            <a:ext cx="4572000" cy="49212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Calibri"/>
              </a:rPr>
              <a:t>Πεντ</a:t>
            </a:r>
            <a:r>
              <a:rPr lang="el-GR" sz="2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Calibri"/>
              </a:rPr>
              <a:t>οξείδι</a:t>
            </a:r>
            <a:r>
              <a:rPr lang="el-GR" sz="2400" b="1" dirty="0" err="1" smtClean="0">
                <a:ea typeface="Times New Roman"/>
                <a:cs typeface="Calibri"/>
              </a:rPr>
              <a:t>ο</a:t>
            </a:r>
            <a:r>
              <a:rPr lang="el-GR" sz="2400" b="1" dirty="0" smtClean="0">
                <a:ea typeface="Times New Roman"/>
                <a:cs typeface="Calibri"/>
              </a:rPr>
              <a:t> </a:t>
            </a:r>
            <a:r>
              <a:rPr lang="el-GR" sz="2400" b="1" dirty="0">
                <a:ea typeface="Times New Roman"/>
                <a:cs typeface="Calibri"/>
              </a:rPr>
              <a:t>του αζώτου</a:t>
            </a:r>
            <a:endParaRPr lang="el-GR" sz="3200" b="1" dirty="0">
              <a:ea typeface="Calibri"/>
              <a:cs typeface="Times New Roman"/>
            </a:endParaRPr>
          </a:p>
        </p:txBody>
      </p:sp>
      <p:sp>
        <p:nvSpPr>
          <p:cNvPr id="11" name="Ορθογώνιο 10"/>
          <p:cNvSpPr/>
          <p:nvPr/>
        </p:nvSpPr>
        <p:spPr>
          <a:xfrm>
            <a:off x="5868144" y="4365104"/>
            <a:ext cx="3240360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l-G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Calibri"/>
              </a:rPr>
              <a:t>Μον</a:t>
            </a:r>
            <a:r>
              <a:rPr lang="el-GR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Calibri"/>
              </a:rPr>
              <a:t>οξείδιο</a:t>
            </a:r>
            <a:r>
              <a:rPr lang="el-GR" sz="2400" b="1" dirty="0">
                <a:solidFill>
                  <a:prstClr val="black"/>
                </a:solidFill>
                <a:ea typeface="Times New Roman"/>
                <a:cs typeface="Calibri"/>
              </a:rPr>
              <a:t> του αζώτου</a:t>
            </a:r>
          </a:p>
        </p:txBody>
      </p:sp>
      <p:sp>
        <p:nvSpPr>
          <p:cNvPr id="12" name="Ορθογώνιο 11"/>
          <p:cNvSpPr/>
          <p:nvPr/>
        </p:nvSpPr>
        <p:spPr>
          <a:xfrm>
            <a:off x="5940152" y="5013176"/>
            <a:ext cx="3340326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l-G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Calibri"/>
              </a:rPr>
              <a:t>Δ</a:t>
            </a:r>
            <a:r>
              <a:rPr lang="el-GR" sz="2400" b="1" dirty="0">
                <a:solidFill>
                  <a:srgbClr val="FF0000"/>
                </a:solidFill>
                <a:ea typeface="Times New Roman"/>
                <a:cs typeface="Calibri"/>
              </a:rPr>
              <a:t>ι</a:t>
            </a:r>
            <a:r>
              <a:rPr lang="el-GR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Calibri"/>
              </a:rPr>
              <a:t>οξείδιο</a:t>
            </a:r>
            <a:r>
              <a:rPr lang="el-GR" sz="2400" b="1" dirty="0">
                <a:solidFill>
                  <a:prstClr val="black"/>
                </a:solidFill>
                <a:ea typeface="Times New Roman"/>
                <a:cs typeface="Calibri"/>
              </a:rPr>
              <a:t> του αζώτου</a:t>
            </a:r>
          </a:p>
        </p:txBody>
      </p:sp>
      <p:sp>
        <p:nvSpPr>
          <p:cNvPr id="13" name="Ορθογώνιο 12"/>
          <p:cNvSpPr/>
          <p:nvPr/>
        </p:nvSpPr>
        <p:spPr>
          <a:xfrm>
            <a:off x="6012160" y="5648239"/>
            <a:ext cx="3340326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l-G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Calibri"/>
              </a:rPr>
              <a:t>Τρι</a:t>
            </a:r>
            <a:r>
              <a:rPr lang="el-GR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Calibri"/>
              </a:rPr>
              <a:t>οξείδιο</a:t>
            </a:r>
            <a:r>
              <a:rPr lang="el-GR" sz="2400" b="1" dirty="0">
                <a:solidFill>
                  <a:prstClr val="black"/>
                </a:solidFill>
                <a:ea typeface="Times New Roman"/>
                <a:cs typeface="Calibri"/>
              </a:rPr>
              <a:t> του αζώτου</a:t>
            </a:r>
          </a:p>
        </p:txBody>
      </p:sp>
    </p:spTree>
    <p:extLst>
      <p:ext uri="{BB962C8B-B14F-4D97-AF65-F5344CB8AC3E}">
        <p14:creationId xmlns:p14="http://schemas.microsoft.com/office/powerpoint/2010/main" val="3090943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7" grpId="0"/>
      <p:bldP spid="19" grpId="0"/>
      <p:bldP spid="20" grpId="0" animBg="1"/>
      <p:bldP spid="15" grpId="0" animBg="1"/>
      <p:bldP spid="7" grpId="0"/>
      <p:bldP spid="6" grpId="0"/>
      <p:bldP spid="11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7102" y="86118"/>
            <a:ext cx="8453370" cy="584775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l-GR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3) ΟΞΕΙΔΙΑ</a:t>
            </a:r>
            <a:endParaRPr lang="el-GR" sz="3200" b="1" dirty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9" name="Ορθογώνιο 18"/>
          <p:cNvSpPr/>
          <p:nvPr/>
        </p:nvSpPr>
        <p:spPr>
          <a:xfrm>
            <a:off x="624447" y="1441910"/>
            <a:ext cx="544091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/>
                <a:ea typeface="Times New Roman"/>
                <a:cs typeface="Times New Roman"/>
              </a:rPr>
              <a:t>ΟΞΕΙΔΙΑ </a:t>
            </a:r>
            <a:r>
              <a:rPr lang="el-GR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/>
                <a:ea typeface="Times New Roman"/>
                <a:cs typeface="Times New Roman"/>
              </a:rPr>
              <a:t>Α</a:t>
            </a:r>
            <a:r>
              <a:rPr lang="el-GR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/>
                <a:ea typeface="Times New Roman"/>
                <a:cs typeface="Times New Roman"/>
              </a:rPr>
              <a:t>ΜΕΤΑΛΛΩΝ</a:t>
            </a:r>
            <a:endParaRPr lang="el-GR" sz="32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7102" y="683985"/>
            <a:ext cx="8453370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sym typeface="Wingdings 3"/>
              </a:rPr>
              <a:t> </a:t>
            </a:r>
            <a:r>
              <a:rPr lang="el-GR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Ονοματολογία</a:t>
            </a:r>
            <a:endParaRPr lang="el-GR" sz="2400" b="1" dirty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4721585" y="0"/>
            <a:ext cx="2807179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8800" b="1" dirty="0" smtClean="0">
                <a:latin typeface="Comic Sans MS"/>
                <a:cs typeface="Times New Roman"/>
              </a:rPr>
              <a:t>Σ</a:t>
            </a:r>
            <a:r>
              <a:rPr lang="el-GR" sz="8800" b="1" baseline="-25000" dirty="0" smtClean="0">
                <a:latin typeface="Comic Sans MS"/>
                <a:cs typeface="Times New Roman"/>
              </a:rPr>
              <a:t>2</a:t>
            </a:r>
            <a:r>
              <a:rPr lang="el-GR" sz="8800" b="1" dirty="0" smtClean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latin typeface="Comic Sans MS"/>
                <a:cs typeface="Times New Roman"/>
              </a:rPr>
              <a:t>Ο</a:t>
            </a:r>
            <a:r>
              <a:rPr lang="el-GR" sz="8800" b="1" baseline="-25000" dirty="0" smtClean="0">
                <a:latin typeface="Comic Sans MS"/>
                <a:cs typeface="Times New Roman"/>
              </a:rPr>
              <a:t>χ</a:t>
            </a:r>
            <a:endParaRPr lang="el-GR" sz="8800" dirty="0"/>
          </a:p>
        </p:txBody>
      </p:sp>
      <p:sp>
        <p:nvSpPr>
          <p:cNvPr id="11" name="Ορθογώνιο 10"/>
          <p:cNvSpPr/>
          <p:nvPr/>
        </p:nvSpPr>
        <p:spPr>
          <a:xfrm>
            <a:off x="807763" y="3246973"/>
            <a:ext cx="3726321" cy="492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l-G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Calibri"/>
              </a:rPr>
              <a:t>Δ</a:t>
            </a:r>
            <a:r>
              <a:rPr lang="el-GR" sz="2400" b="1" dirty="0">
                <a:solidFill>
                  <a:srgbClr val="FF0000"/>
                </a:solidFill>
                <a:ea typeface="Times New Roman"/>
                <a:cs typeface="Calibri"/>
              </a:rPr>
              <a:t>ι</a:t>
            </a:r>
            <a:r>
              <a:rPr lang="el-GR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Calibri"/>
              </a:rPr>
              <a:t>οξείδιο</a:t>
            </a:r>
            <a:r>
              <a:rPr lang="el-GR" sz="2400" b="1" dirty="0">
                <a:solidFill>
                  <a:prstClr val="black"/>
                </a:solidFill>
                <a:ea typeface="Times New Roman"/>
                <a:cs typeface="Calibri"/>
              </a:rPr>
              <a:t> του </a:t>
            </a:r>
            <a:r>
              <a:rPr lang="el-GR" sz="2400" b="1" dirty="0" smtClean="0">
                <a:solidFill>
                  <a:prstClr val="black"/>
                </a:solidFill>
                <a:ea typeface="Times New Roman"/>
                <a:cs typeface="Calibri"/>
              </a:rPr>
              <a:t>στοιχείου (Σ)</a:t>
            </a:r>
            <a:endParaRPr lang="el-GR" sz="2400" b="1" dirty="0">
              <a:solidFill>
                <a:prstClr val="black"/>
              </a:solidFill>
              <a:ea typeface="Times New Roman"/>
              <a:cs typeface="Calibri"/>
            </a:endParaRPr>
          </a:p>
        </p:txBody>
      </p:sp>
      <p:sp>
        <p:nvSpPr>
          <p:cNvPr id="12" name="Ορθογώνιο 11"/>
          <p:cNvSpPr/>
          <p:nvPr/>
        </p:nvSpPr>
        <p:spPr>
          <a:xfrm>
            <a:off x="4640962" y="3092923"/>
            <a:ext cx="1138453" cy="7571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l-GR" sz="4000" b="1" dirty="0" smtClean="0">
                <a:solidFill>
                  <a:prstClr val="black"/>
                </a:solidFill>
                <a:latin typeface="Comic Sans MS" panose="030F0702030302020204" pitchFamily="66" charset="0"/>
                <a:ea typeface="Times New Roman"/>
                <a:cs typeface="Times New Roman"/>
              </a:rPr>
              <a:t>Σ</a:t>
            </a:r>
            <a:r>
              <a:rPr lang="en-US" sz="4000" b="1" dirty="0" smtClean="0">
                <a:ln>
                  <a:solidFill>
                    <a:prstClr val="black"/>
                  </a:solidFill>
                </a:ln>
                <a:solidFill>
                  <a:srgbClr val="0070C0"/>
                </a:solidFill>
                <a:latin typeface="Ravie"/>
                <a:ea typeface="Times New Roman"/>
                <a:cs typeface="Times New Roman"/>
              </a:rPr>
              <a:t>O</a:t>
            </a:r>
            <a:r>
              <a:rPr lang="el-GR" sz="4000" b="1" baseline="-25000" dirty="0">
                <a:ln>
                  <a:solidFill>
                    <a:schemeClr val="tx1"/>
                  </a:solidFill>
                </a:ln>
                <a:solidFill>
                  <a:srgbClr val="00B0F0"/>
                </a:solidFill>
                <a:latin typeface="Candara"/>
                <a:ea typeface="Times New Roman"/>
                <a:cs typeface="Times New Roman"/>
              </a:rPr>
              <a:t>2</a:t>
            </a:r>
            <a:endParaRPr lang="el-GR" sz="4000" b="1" dirty="0">
              <a:ln>
                <a:solidFill>
                  <a:schemeClr val="tx1"/>
                </a:solidFill>
              </a:ln>
              <a:solidFill>
                <a:srgbClr val="00B0F0"/>
              </a:solidFill>
              <a:ea typeface="Calibri"/>
              <a:cs typeface="Times New Roman"/>
            </a:endParaRPr>
          </a:p>
        </p:txBody>
      </p:sp>
      <p:pic>
        <p:nvPicPr>
          <p:cNvPr id="1026" name="Picture 2" descr="C:\Users\ΜΙΧΑΛΗΣ\Downloads\4) GIFSSSSSSSSSSSSSSSSSSSS\ΣΥΜΒΟΛΑ ΑΡΙΘΜΟΙ ΓΡΑΜΜΑΤΑ\arrow.rt.spin_e0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400" y="3377145"/>
            <a:ext cx="476250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Ορθογώνιο 20"/>
          <p:cNvSpPr/>
          <p:nvPr/>
        </p:nvSpPr>
        <p:spPr>
          <a:xfrm>
            <a:off x="745937" y="2249831"/>
            <a:ext cx="4230063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Calibri"/>
              </a:rPr>
              <a:t>Μον</a:t>
            </a:r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Calibri"/>
              </a:rPr>
              <a:t>οξείδιο</a:t>
            </a:r>
            <a:r>
              <a:rPr lang="el-GR" sz="2400" b="1" dirty="0" smtClean="0">
                <a:solidFill>
                  <a:prstClr val="black"/>
                </a:solidFill>
                <a:ea typeface="Times New Roman"/>
                <a:cs typeface="Calibri"/>
              </a:rPr>
              <a:t> </a:t>
            </a:r>
            <a:r>
              <a:rPr lang="el-GR" sz="2400" b="1" dirty="0">
                <a:solidFill>
                  <a:prstClr val="black"/>
                </a:solidFill>
                <a:ea typeface="Times New Roman"/>
                <a:cs typeface="Calibri"/>
              </a:rPr>
              <a:t>του </a:t>
            </a:r>
            <a:r>
              <a:rPr lang="el-GR" sz="2400" b="1" dirty="0" smtClean="0">
                <a:solidFill>
                  <a:prstClr val="black"/>
                </a:solidFill>
                <a:ea typeface="Times New Roman"/>
                <a:cs typeface="Calibri"/>
              </a:rPr>
              <a:t>στοιχείου (Σ)</a:t>
            </a:r>
            <a:endParaRPr lang="el-GR" sz="2400" b="1" dirty="0">
              <a:solidFill>
                <a:prstClr val="black"/>
              </a:solidFill>
              <a:ea typeface="Times New Roman"/>
              <a:cs typeface="Calibri"/>
            </a:endParaRPr>
          </a:p>
        </p:txBody>
      </p:sp>
      <p:sp>
        <p:nvSpPr>
          <p:cNvPr id="22" name="Ορθογώνιο 21"/>
          <p:cNvSpPr/>
          <p:nvPr/>
        </p:nvSpPr>
        <p:spPr>
          <a:xfrm>
            <a:off x="4644008" y="2095910"/>
            <a:ext cx="974947" cy="7571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l-GR" sz="4000" b="1" dirty="0" smtClean="0">
                <a:solidFill>
                  <a:prstClr val="black"/>
                </a:solidFill>
                <a:latin typeface="Comic Sans MS" panose="030F0702030302020204" pitchFamily="66" charset="0"/>
                <a:ea typeface="Times New Roman"/>
                <a:cs typeface="Times New Roman"/>
              </a:rPr>
              <a:t>Σ</a:t>
            </a:r>
            <a:r>
              <a:rPr lang="en-US" sz="4000" b="1" dirty="0" smtClean="0">
                <a:ln>
                  <a:solidFill>
                    <a:prstClr val="black"/>
                  </a:solidFill>
                </a:ln>
                <a:solidFill>
                  <a:srgbClr val="0070C0"/>
                </a:solidFill>
                <a:latin typeface="Ravie"/>
                <a:ea typeface="Times New Roman"/>
                <a:cs typeface="Times New Roman"/>
              </a:rPr>
              <a:t>O</a:t>
            </a:r>
            <a:endParaRPr lang="el-GR" sz="4000" b="1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pic>
        <p:nvPicPr>
          <p:cNvPr id="23" name="Picture 2" descr="C:\Users\ΜΙΧΑΛΗΣ\Downloads\4) GIFSSSSSSSSSSSSSSSSSSSS\ΣΥΜΒΟΛΑ ΑΡΙΘΜΟΙ ΓΡΑΜΜΑΤΑ\arrow.rt.spin_e0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88" y="2327389"/>
            <a:ext cx="476250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Ορθογώνιο 23"/>
          <p:cNvSpPr/>
          <p:nvPr/>
        </p:nvSpPr>
        <p:spPr>
          <a:xfrm>
            <a:off x="901883" y="4640127"/>
            <a:ext cx="3726321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Calibri"/>
              </a:rPr>
              <a:t>Τρι</a:t>
            </a:r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Calibri"/>
              </a:rPr>
              <a:t>οξείδιο</a:t>
            </a:r>
            <a:r>
              <a:rPr lang="el-GR" sz="2400" b="1" dirty="0" smtClean="0">
                <a:solidFill>
                  <a:prstClr val="black"/>
                </a:solidFill>
                <a:ea typeface="Times New Roman"/>
                <a:cs typeface="Calibri"/>
              </a:rPr>
              <a:t> </a:t>
            </a:r>
            <a:r>
              <a:rPr lang="el-GR" sz="2400" b="1" dirty="0">
                <a:solidFill>
                  <a:prstClr val="black"/>
                </a:solidFill>
                <a:ea typeface="Times New Roman"/>
                <a:cs typeface="Calibri"/>
              </a:rPr>
              <a:t>του </a:t>
            </a:r>
            <a:r>
              <a:rPr lang="el-GR" sz="2400" b="1" dirty="0" smtClean="0">
                <a:solidFill>
                  <a:prstClr val="black"/>
                </a:solidFill>
                <a:ea typeface="Times New Roman"/>
                <a:cs typeface="Calibri"/>
              </a:rPr>
              <a:t>στοιχείου (Σ)</a:t>
            </a:r>
            <a:endParaRPr lang="el-GR" sz="2400" b="1" dirty="0">
              <a:solidFill>
                <a:prstClr val="black"/>
              </a:solidFill>
              <a:ea typeface="Times New Roman"/>
              <a:cs typeface="Calibri"/>
            </a:endParaRPr>
          </a:p>
        </p:txBody>
      </p:sp>
      <p:sp>
        <p:nvSpPr>
          <p:cNvPr id="25" name="Ορθογώνιο 24"/>
          <p:cNvSpPr/>
          <p:nvPr/>
        </p:nvSpPr>
        <p:spPr>
          <a:xfrm>
            <a:off x="4711758" y="4472005"/>
            <a:ext cx="1343638" cy="7571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l-GR" sz="4000" b="1" dirty="0" smtClean="0">
                <a:solidFill>
                  <a:prstClr val="black"/>
                </a:solidFill>
                <a:latin typeface="Comic Sans MS" panose="030F0702030302020204" pitchFamily="66" charset="0"/>
                <a:ea typeface="Times New Roman"/>
                <a:cs typeface="Times New Roman"/>
              </a:rPr>
              <a:t>Σ</a:t>
            </a:r>
            <a:r>
              <a:rPr lang="el-GR" sz="4000" b="1" baseline="-25000" dirty="0" smtClean="0">
                <a:solidFill>
                  <a:prstClr val="black"/>
                </a:solidFill>
                <a:latin typeface="Comic Sans MS" panose="030F0702030302020204" pitchFamily="66" charset="0"/>
                <a:ea typeface="Times New Roman"/>
                <a:cs typeface="Times New Roman"/>
              </a:rPr>
              <a:t>2</a:t>
            </a:r>
            <a:r>
              <a:rPr lang="en-US" sz="4000" b="1" dirty="0" smtClean="0">
                <a:ln>
                  <a:solidFill>
                    <a:prstClr val="black"/>
                  </a:solidFill>
                </a:ln>
                <a:solidFill>
                  <a:srgbClr val="0070C0"/>
                </a:solidFill>
                <a:latin typeface="Ravie"/>
                <a:ea typeface="Times New Roman"/>
                <a:cs typeface="Times New Roman"/>
              </a:rPr>
              <a:t>O</a:t>
            </a:r>
            <a:r>
              <a:rPr lang="el-GR" sz="4000" b="1" baseline="-25000" dirty="0" smtClean="0">
                <a:ln>
                  <a:solidFill>
                    <a:schemeClr val="tx1"/>
                  </a:solidFill>
                </a:ln>
                <a:solidFill>
                  <a:srgbClr val="00B0F0"/>
                </a:solidFill>
                <a:latin typeface="Candara"/>
                <a:ea typeface="Times New Roman"/>
                <a:cs typeface="Times New Roman"/>
              </a:rPr>
              <a:t>3</a:t>
            </a:r>
            <a:endParaRPr lang="el-GR" sz="4000" b="1" dirty="0">
              <a:ln>
                <a:solidFill>
                  <a:schemeClr val="tx1"/>
                </a:solidFill>
              </a:ln>
              <a:solidFill>
                <a:srgbClr val="00B0F0"/>
              </a:solidFill>
              <a:ea typeface="Calibri"/>
              <a:cs typeface="Times New Roman"/>
            </a:endParaRPr>
          </a:p>
        </p:txBody>
      </p:sp>
      <p:pic>
        <p:nvPicPr>
          <p:cNvPr id="26" name="Picture 2" descr="C:\Users\ΜΙΧΑΛΗΣ\Downloads\4) GIFSSSSSSSSSSSSSSSSSSSS\ΣΥΜΒΟΛΑ ΑΡΙΘΜΟΙ ΓΡΑΜΜΑΤΑ\arrow.rt.spin_e0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70299"/>
            <a:ext cx="476250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Ορθογώνιο 26"/>
          <p:cNvSpPr/>
          <p:nvPr/>
        </p:nvSpPr>
        <p:spPr>
          <a:xfrm>
            <a:off x="1022939" y="6104239"/>
            <a:ext cx="4276868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l-GR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Calibri"/>
              </a:rPr>
              <a:t>Πεντ</a:t>
            </a:r>
            <a:r>
              <a:rPr lang="el-GR" sz="2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Calibri"/>
              </a:rPr>
              <a:t>οξείδιο</a:t>
            </a:r>
            <a:r>
              <a:rPr lang="el-GR" sz="2400" b="1" dirty="0" smtClean="0">
                <a:solidFill>
                  <a:prstClr val="black"/>
                </a:solidFill>
                <a:ea typeface="Times New Roman"/>
                <a:cs typeface="Calibri"/>
              </a:rPr>
              <a:t> </a:t>
            </a:r>
            <a:r>
              <a:rPr lang="el-GR" sz="2400" b="1" dirty="0">
                <a:solidFill>
                  <a:prstClr val="black"/>
                </a:solidFill>
                <a:ea typeface="Times New Roman"/>
                <a:cs typeface="Calibri"/>
              </a:rPr>
              <a:t>του </a:t>
            </a:r>
            <a:r>
              <a:rPr lang="el-GR" sz="2400" b="1" dirty="0" smtClean="0">
                <a:solidFill>
                  <a:prstClr val="black"/>
                </a:solidFill>
                <a:ea typeface="Times New Roman"/>
                <a:cs typeface="Calibri"/>
              </a:rPr>
              <a:t>στοιχείου (Σ)</a:t>
            </a:r>
            <a:endParaRPr lang="el-GR" sz="2400" b="1" dirty="0">
              <a:solidFill>
                <a:prstClr val="black"/>
              </a:solidFill>
              <a:ea typeface="Times New Roman"/>
              <a:cs typeface="Calibri"/>
            </a:endParaRPr>
          </a:p>
        </p:txBody>
      </p:sp>
      <p:sp>
        <p:nvSpPr>
          <p:cNvPr id="28" name="Ορθογώνιο 27"/>
          <p:cNvSpPr/>
          <p:nvPr/>
        </p:nvSpPr>
        <p:spPr>
          <a:xfrm>
            <a:off x="4930416" y="5984173"/>
            <a:ext cx="1364476" cy="7571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l-GR" sz="4000" b="1" dirty="0" smtClean="0">
                <a:solidFill>
                  <a:prstClr val="black"/>
                </a:solidFill>
                <a:latin typeface="Comic Sans MS" panose="030F0702030302020204" pitchFamily="66" charset="0"/>
                <a:ea typeface="Times New Roman"/>
                <a:cs typeface="Times New Roman"/>
              </a:rPr>
              <a:t>Σ</a:t>
            </a:r>
            <a:r>
              <a:rPr lang="el-GR" sz="4000" b="1" baseline="-25000" dirty="0" smtClean="0">
                <a:solidFill>
                  <a:prstClr val="black"/>
                </a:solidFill>
                <a:latin typeface="Comic Sans MS" panose="030F0702030302020204" pitchFamily="66" charset="0"/>
                <a:ea typeface="Times New Roman"/>
                <a:cs typeface="Times New Roman"/>
              </a:rPr>
              <a:t>2</a:t>
            </a:r>
            <a:r>
              <a:rPr lang="en-US" sz="4000" b="1" dirty="0" smtClean="0">
                <a:ln>
                  <a:solidFill>
                    <a:prstClr val="black"/>
                  </a:solidFill>
                </a:ln>
                <a:solidFill>
                  <a:srgbClr val="0070C0"/>
                </a:solidFill>
                <a:latin typeface="Ravie"/>
                <a:ea typeface="Times New Roman"/>
                <a:cs typeface="Times New Roman"/>
              </a:rPr>
              <a:t>O</a:t>
            </a:r>
            <a:r>
              <a:rPr lang="el-GR" sz="4000" b="1" baseline="-25000" dirty="0" smtClean="0">
                <a:ln>
                  <a:solidFill>
                    <a:schemeClr val="tx1"/>
                  </a:solidFill>
                </a:ln>
                <a:solidFill>
                  <a:srgbClr val="00B0F0"/>
                </a:solidFill>
                <a:latin typeface="Candara"/>
                <a:ea typeface="Times New Roman"/>
                <a:cs typeface="Times New Roman"/>
              </a:rPr>
              <a:t>5</a:t>
            </a:r>
            <a:endParaRPr lang="el-GR" sz="4000" b="1" dirty="0">
              <a:ln>
                <a:solidFill>
                  <a:schemeClr val="tx1"/>
                </a:solidFill>
              </a:ln>
              <a:solidFill>
                <a:srgbClr val="00B0F0"/>
              </a:solidFill>
              <a:ea typeface="Calibri"/>
              <a:cs typeface="Times New Roman"/>
            </a:endParaRPr>
          </a:p>
        </p:txBody>
      </p:sp>
      <p:pic>
        <p:nvPicPr>
          <p:cNvPr id="29" name="Picture 2" descr="C:\Users\ΜΙΧΑΛΗΣ\Downloads\4) GIFSSSSSSSSSSSSSSSSSSSS\ΣΥΜΒΟΛΑ ΑΡΙΘΜΟΙ ΓΡΑΜΜΑΤΑ\arrow.rt.spin_e0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576" y="6234411"/>
            <a:ext cx="476250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Ορθογώνιο 29"/>
          <p:cNvSpPr/>
          <p:nvPr/>
        </p:nvSpPr>
        <p:spPr>
          <a:xfrm>
            <a:off x="6444208" y="2182121"/>
            <a:ext cx="6769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C</a:t>
            </a:r>
            <a:r>
              <a:rPr lang="en-US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O</a:t>
            </a:r>
            <a:endParaRPr lang="el-GR" dirty="0"/>
          </a:p>
        </p:txBody>
      </p:sp>
      <p:sp>
        <p:nvSpPr>
          <p:cNvPr id="31" name="Ορθογώνιο 30"/>
          <p:cNvSpPr/>
          <p:nvPr/>
        </p:nvSpPr>
        <p:spPr>
          <a:xfrm>
            <a:off x="7777045" y="2182121"/>
            <a:ext cx="7328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Ν</a:t>
            </a:r>
            <a:r>
              <a:rPr lang="en-US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O</a:t>
            </a:r>
            <a:endParaRPr lang="el-GR" dirty="0"/>
          </a:p>
        </p:txBody>
      </p:sp>
      <p:sp>
        <p:nvSpPr>
          <p:cNvPr id="32" name="Ορθογώνιο 31"/>
          <p:cNvSpPr/>
          <p:nvPr/>
        </p:nvSpPr>
        <p:spPr>
          <a:xfrm>
            <a:off x="6156176" y="3179132"/>
            <a:ext cx="8164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C</a:t>
            </a:r>
            <a:r>
              <a:rPr lang="en-US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O</a:t>
            </a:r>
            <a:r>
              <a:rPr lang="el-GR" sz="3200" b="1" baseline="-25000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2</a:t>
            </a:r>
            <a:endParaRPr lang="el-GR" dirty="0"/>
          </a:p>
        </p:txBody>
      </p:sp>
      <p:sp>
        <p:nvSpPr>
          <p:cNvPr id="33" name="Ορθογώνιο 32"/>
          <p:cNvSpPr/>
          <p:nvPr/>
        </p:nvSpPr>
        <p:spPr>
          <a:xfrm>
            <a:off x="7236296" y="3190154"/>
            <a:ext cx="87235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Ν</a:t>
            </a:r>
            <a:r>
              <a:rPr lang="en-US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O</a:t>
            </a:r>
            <a:r>
              <a:rPr lang="el-GR" sz="3200" b="1" baseline="-25000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2</a:t>
            </a:r>
            <a:endParaRPr lang="el-GR" dirty="0"/>
          </a:p>
        </p:txBody>
      </p:sp>
      <p:sp>
        <p:nvSpPr>
          <p:cNvPr id="34" name="Ορθογώνιο 33"/>
          <p:cNvSpPr/>
          <p:nvPr/>
        </p:nvSpPr>
        <p:spPr>
          <a:xfrm>
            <a:off x="6080465" y="4572417"/>
            <a:ext cx="101181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N</a:t>
            </a:r>
            <a:r>
              <a:rPr lang="en-US" sz="3200" b="1" baseline="-25000" dirty="0" smtClean="0">
                <a:ln>
                  <a:solidFill>
                    <a:sysClr val="windowText" lastClr="000000"/>
                  </a:solidFill>
                </a:ln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2</a:t>
            </a:r>
            <a:r>
              <a:rPr lang="en-US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O</a:t>
            </a:r>
            <a:r>
              <a:rPr lang="en-US" sz="3200" b="1" baseline="-25000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3</a:t>
            </a:r>
            <a:endParaRPr lang="el-GR" dirty="0"/>
          </a:p>
        </p:txBody>
      </p:sp>
      <p:sp>
        <p:nvSpPr>
          <p:cNvPr id="35" name="Ορθογώνιο 34"/>
          <p:cNvSpPr/>
          <p:nvPr/>
        </p:nvSpPr>
        <p:spPr>
          <a:xfrm>
            <a:off x="8244408" y="3179131"/>
            <a:ext cx="7954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S</a:t>
            </a:r>
            <a:r>
              <a:rPr lang="en-US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O</a:t>
            </a:r>
            <a:r>
              <a:rPr lang="en-US" sz="3200" b="1" baseline="-25000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2</a:t>
            </a:r>
            <a:endParaRPr lang="el-GR" dirty="0"/>
          </a:p>
        </p:txBody>
      </p:sp>
      <p:sp>
        <p:nvSpPr>
          <p:cNvPr id="36" name="Ορθογώνιο 35"/>
          <p:cNvSpPr/>
          <p:nvPr/>
        </p:nvSpPr>
        <p:spPr>
          <a:xfrm>
            <a:off x="7236296" y="4572417"/>
            <a:ext cx="9589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P</a:t>
            </a:r>
            <a:r>
              <a:rPr lang="en-US" sz="3200" b="1" baseline="-25000" dirty="0" smtClean="0">
                <a:ln>
                  <a:solidFill>
                    <a:sysClr val="windowText" lastClr="000000"/>
                  </a:solidFill>
                </a:ln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2</a:t>
            </a:r>
            <a:r>
              <a:rPr lang="en-US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O</a:t>
            </a:r>
            <a:r>
              <a:rPr lang="en-US" sz="3200" b="1" baseline="-25000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3</a:t>
            </a:r>
            <a:endParaRPr lang="el-GR" dirty="0"/>
          </a:p>
        </p:txBody>
      </p:sp>
      <p:sp>
        <p:nvSpPr>
          <p:cNvPr id="37" name="Ορθογώνιο 36"/>
          <p:cNvSpPr/>
          <p:nvPr/>
        </p:nvSpPr>
        <p:spPr>
          <a:xfrm>
            <a:off x="8399252" y="4581128"/>
            <a:ext cx="10692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S</a:t>
            </a:r>
            <a:r>
              <a:rPr lang="en-US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O</a:t>
            </a:r>
            <a:r>
              <a:rPr lang="en-US" sz="3200" b="1" baseline="-25000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3</a:t>
            </a:r>
            <a:endParaRPr lang="el-GR" dirty="0"/>
          </a:p>
        </p:txBody>
      </p:sp>
      <p:sp>
        <p:nvSpPr>
          <p:cNvPr id="38" name="Ορθογώνιο 37"/>
          <p:cNvSpPr/>
          <p:nvPr/>
        </p:nvSpPr>
        <p:spPr>
          <a:xfrm>
            <a:off x="6459980" y="6108508"/>
            <a:ext cx="101181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N</a:t>
            </a:r>
            <a:r>
              <a:rPr lang="en-US" sz="3200" b="1" baseline="-25000" dirty="0" smtClean="0">
                <a:ln>
                  <a:solidFill>
                    <a:sysClr val="windowText" lastClr="000000"/>
                  </a:solidFill>
                </a:ln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2</a:t>
            </a:r>
            <a:r>
              <a:rPr lang="en-US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O</a:t>
            </a:r>
            <a:r>
              <a:rPr lang="en-US" sz="3200" b="1" baseline="-25000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5</a:t>
            </a:r>
            <a:endParaRPr lang="el-GR" dirty="0"/>
          </a:p>
        </p:txBody>
      </p:sp>
      <p:sp>
        <p:nvSpPr>
          <p:cNvPr id="39" name="Ορθογώνιο 38"/>
          <p:cNvSpPr/>
          <p:nvPr/>
        </p:nvSpPr>
        <p:spPr>
          <a:xfrm>
            <a:off x="7819597" y="6070383"/>
            <a:ext cx="9589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P</a:t>
            </a:r>
            <a:r>
              <a:rPr lang="en-US" sz="3200" b="1" baseline="-25000" dirty="0" smtClean="0">
                <a:ln>
                  <a:solidFill>
                    <a:sysClr val="windowText" lastClr="000000"/>
                  </a:solidFill>
                </a:ln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2</a:t>
            </a:r>
            <a:r>
              <a:rPr lang="en-US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O</a:t>
            </a:r>
            <a:r>
              <a:rPr lang="en-US" sz="3200" b="1" baseline="-25000" dirty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5</a:t>
            </a:r>
            <a:endParaRPr lang="el-GR" dirty="0"/>
          </a:p>
        </p:txBody>
      </p:sp>
      <p:pic>
        <p:nvPicPr>
          <p:cNvPr id="1027" name="Picture 3" descr="C:\Users\ΜΙΧΑΛΗΣ\Downloads\4) GIFSSSSSSSSSSSSSSSSSSSS\ΠΡΟΣΟΧΗ - alarm\alarm14-animated-images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9889" y="4074153"/>
            <a:ext cx="85725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4965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9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0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5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6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1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2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5" grpId="0" animBg="1"/>
      <p:bldP spid="7" grpId="0"/>
      <p:bldP spid="11" grpId="0"/>
      <p:bldP spid="12" grpId="0"/>
      <p:bldP spid="21" grpId="0"/>
      <p:bldP spid="22" grpId="0"/>
      <p:bldP spid="24" grpId="0"/>
      <p:bldP spid="25" grpId="0"/>
      <p:bldP spid="27" grpId="0"/>
      <p:bldP spid="28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7102" y="86118"/>
            <a:ext cx="8453370" cy="584775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l-GR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3) ΟΞΕΙΔΙΑ</a:t>
            </a:r>
            <a:endParaRPr lang="el-GR" sz="3200" b="1" dirty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7102" y="683985"/>
            <a:ext cx="8453370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l-GR" sz="2400" b="1" dirty="0">
                <a:ln>
                  <a:solidFill>
                    <a:sysClr val="windowText" lastClr="000000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sym typeface="Wingdings 2"/>
              </a:rPr>
              <a:t></a:t>
            </a:r>
            <a:r>
              <a:rPr lang="el-GR" sz="2400" b="1" dirty="0">
                <a:ln>
                  <a:solidFill>
                    <a:sysClr val="windowText" lastClr="000000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sym typeface="Wingdings 2"/>
              </a:rPr>
              <a:t> </a:t>
            </a:r>
            <a:r>
              <a:rPr lang="el-GR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Που</a:t>
            </a:r>
            <a:r>
              <a:rPr lang="en-US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l-GR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συναντώνται;</a:t>
            </a:r>
            <a:endParaRPr lang="el-GR" sz="2400" b="1" dirty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2" name="Ορθογώνιο 1"/>
          <p:cNvSpPr/>
          <p:nvPr/>
        </p:nvSpPr>
        <p:spPr>
          <a:xfrm>
            <a:off x="1" y="1638092"/>
            <a:ext cx="501821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l-GR" sz="2000" dirty="0">
                <a:solidFill>
                  <a:srgbClr val="000000"/>
                </a:solidFill>
                <a:ea typeface="Times New Roman"/>
              </a:rPr>
              <a:t> </a:t>
            </a:r>
            <a:r>
              <a:rPr lang="en-GB" sz="2000" dirty="0">
                <a:solidFill>
                  <a:srgbClr val="000000"/>
                </a:solidFill>
                <a:ea typeface="Times New Roman"/>
                <a:sym typeface="Wingdings 3"/>
              </a:rPr>
              <a:t></a:t>
            </a:r>
            <a:r>
              <a:rPr lang="en-GB" sz="2000" dirty="0">
                <a:solidFill>
                  <a:srgbClr val="000000"/>
                </a:solidFill>
                <a:ea typeface="Times New Roman"/>
              </a:rPr>
              <a:t> </a:t>
            </a:r>
            <a:r>
              <a:rPr lang="el-GR" sz="2000" dirty="0" smtClean="0">
                <a:solidFill>
                  <a:srgbClr val="000000"/>
                </a:solidFill>
                <a:ea typeface="Times New Roman"/>
              </a:rPr>
              <a:t> </a:t>
            </a:r>
            <a:r>
              <a:rPr lang="en-GB" sz="2000" b="1" dirty="0" smtClean="0">
                <a:solidFill>
                  <a:srgbClr val="000000"/>
                </a:solidFill>
                <a:ea typeface="Times New Roman"/>
              </a:rPr>
              <a:t>C</a:t>
            </a:r>
            <a:r>
              <a:rPr lang="en-GB" sz="2000" b="1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a typeface="Times New Roman"/>
              </a:rPr>
              <a:t>O</a:t>
            </a:r>
            <a:r>
              <a:rPr lang="el-GR" sz="2000" b="1" baseline="-25000" dirty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a typeface="Times New Roman"/>
              </a:rPr>
              <a:t>2</a:t>
            </a:r>
            <a:r>
              <a:rPr lang="el-GR" sz="2000" b="1" dirty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a typeface="Times New Roman"/>
              </a:rPr>
              <a:t> </a:t>
            </a:r>
            <a:r>
              <a:rPr lang="el-GR" sz="2000" dirty="0">
                <a:solidFill>
                  <a:srgbClr val="000000"/>
                </a:solidFill>
                <a:ea typeface="Times New Roman"/>
              </a:rPr>
              <a:t>: προϊόν αναπνοής και καύσεων ,</a:t>
            </a:r>
            <a:endParaRPr lang="el-GR" sz="20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l-GR" sz="2000" dirty="0">
                <a:solidFill>
                  <a:srgbClr val="000000"/>
                </a:solidFill>
                <a:ea typeface="Times New Roman"/>
              </a:rPr>
              <a:t>         </a:t>
            </a:r>
            <a:r>
              <a:rPr lang="el-GR" sz="2000" dirty="0" smtClean="0">
                <a:solidFill>
                  <a:srgbClr val="000000"/>
                </a:solidFill>
                <a:ea typeface="Times New Roman"/>
              </a:rPr>
              <a:t>υπεύθυνο </a:t>
            </a:r>
            <a:r>
              <a:rPr lang="el-GR" sz="2000" dirty="0">
                <a:solidFill>
                  <a:srgbClr val="000000"/>
                </a:solidFill>
                <a:ea typeface="Times New Roman"/>
              </a:rPr>
              <a:t>για φαινόμενο θερμοκηπίου, </a:t>
            </a:r>
            <a:endParaRPr lang="el-GR" sz="20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l-GR" sz="2000" dirty="0">
                <a:solidFill>
                  <a:srgbClr val="000000"/>
                </a:solidFill>
                <a:ea typeface="Times New Roman"/>
              </a:rPr>
              <a:t>        </a:t>
            </a:r>
            <a:r>
              <a:rPr lang="el-GR" sz="2000" dirty="0" smtClean="0">
                <a:solidFill>
                  <a:srgbClr val="000000"/>
                </a:solidFill>
                <a:ea typeface="Times New Roman"/>
              </a:rPr>
              <a:t> </a:t>
            </a:r>
            <a:r>
              <a:rPr lang="el-GR" sz="2000" dirty="0">
                <a:solidFill>
                  <a:srgbClr val="000000"/>
                </a:solidFill>
                <a:ea typeface="Times New Roman"/>
              </a:rPr>
              <a:t>πυροσβεστήρες,</a:t>
            </a:r>
            <a:endParaRPr lang="el-GR" sz="20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l-GR" sz="2000" dirty="0">
                <a:solidFill>
                  <a:srgbClr val="000000"/>
                </a:solidFill>
                <a:ea typeface="Times New Roman"/>
              </a:rPr>
              <a:t>        </a:t>
            </a:r>
            <a:r>
              <a:rPr lang="el-GR" sz="2000" dirty="0" smtClean="0">
                <a:solidFill>
                  <a:srgbClr val="000000"/>
                </a:solidFill>
                <a:ea typeface="Times New Roman"/>
              </a:rPr>
              <a:t> </a:t>
            </a:r>
            <a:r>
              <a:rPr lang="el-GR" sz="2000" dirty="0">
                <a:solidFill>
                  <a:srgbClr val="000000"/>
                </a:solidFill>
                <a:ea typeface="Times New Roman"/>
              </a:rPr>
              <a:t>αεριούχα αναψυκτικά</a:t>
            </a:r>
            <a:r>
              <a:rPr lang="el-GR" sz="2000" dirty="0" smtClean="0">
                <a:solidFill>
                  <a:srgbClr val="000000"/>
                </a:solidFill>
                <a:ea typeface="Times New Roman"/>
              </a:rPr>
              <a:t>, ξηρός </a:t>
            </a:r>
            <a:r>
              <a:rPr lang="el-GR" sz="2000" dirty="0">
                <a:solidFill>
                  <a:srgbClr val="000000"/>
                </a:solidFill>
                <a:ea typeface="Times New Roman"/>
              </a:rPr>
              <a:t>πάγος</a:t>
            </a:r>
            <a:endParaRPr lang="el-GR" sz="20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l-GR" sz="2000" dirty="0">
                <a:solidFill>
                  <a:srgbClr val="000000"/>
                </a:solidFill>
                <a:ea typeface="Times New Roman"/>
              </a:rPr>
              <a:t> </a:t>
            </a:r>
            <a:r>
              <a:rPr lang="en-GB" sz="2000" dirty="0" smtClean="0">
                <a:solidFill>
                  <a:srgbClr val="000000"/>
                </a:solidFill>
                <a:ea typeface="Times New Roman"/>
                <a:sym typeface="Wingdings 3"/>
              </a:rPr>
              <a:t></a:t>
            </a:r>
            <a:r>
              <a:rPr lang="en-GB" sz="2000" dirty="0" smtClean="0">
                <a:solidFill>
                  <a:srgbClr val="000000"/>
                </a:solidFill>
                <a:ea typeface="Times New Roman"/>
              </a:rPr>
              <a:t> </a:t>
            </a:r>
            <a:r>
              <a:rPr lang="en-GB" sz="2000" b="1" dirty="0">
                <a:solidFill>
                  <a:srgbClr val="000000"/>
                </a:solidFill>
                <a:ea typeface="Times New Roman"/>
              </a:rPr>
              <a:t>C</a:t>
            </a:r>
            <a:r>
              <a:rPr lang="en-GB" sz="2000" b="1" dirty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a typeface="Times New Roman"/>
              </a:rPr>
              <a:t>O</a:t>
            </a:r>
            <a:r>
              <a:rPr lang="el-GR" sz="2000" dirty="0">
                <a:solidFill>
                  <a:srgbClr val="000000"/>
                </a:solidFill>
                <a:ea typeface="Times New Roman"/>
              </a:rPr>
              <a:t> : ατμοσφαιρικός ρύπος ,</a:t>
            </a:r>
            <a:endParaRPr lang="el-GR" sz="20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l-GR" sz="2000" dirty="0">
                <a:solidFill>
                  <a:srgbClr val="000000"/>
                </a:solidFill>
                <a:ea typeface="Times New Roman"/>
              </a:rPr>
              <a:t>            </a:t>
            </a:r>
            <a:r>
              <a:rPr lang="el-GR" sz="2000" dirty="0" smtClean="0">
                <a:solidFill>
                  <a:srgbClr val="000000"/>
                </a:solidFill>
                <a:ea typeface="Times New Roman"/>
              </a:rPr>
              <a:t>«</a:t>
            </a:r>
            <a:r>
              <a:rPr lang="el-GR" sz="2000" dirty="0">
                <a:solidFill>
                  <a:srgbClr val="000000"/>
                </a:solidFill>
                <a:ea typeface="Times New Roman"/>
              </a:rPr>
              <a:t>σιωπηλός δολοφόνος» : </a:t>
            </a:r>
            <a:endParaRPr lang="el-GR" sz="2000" dirty="0" smtClean="0">
              <a:solidFill>
                <a:srgbClr val="000000"/>
              </a:solidFill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l-GR" sz="2000" dirty="0">
                <a:solidFill>
                  <a:srgbClr val="000000"/>
                </a:solidFill>
                <a:ea typeface="Times New Roman"/>
              </a:rPr>
              <a:t> </a:t>
            </a:r>
            <a:r>
              <a:rPr lang="el-GR" sz="2000" dirty="0" smtClean="0">
                <a:solidFill>
                  <a:srgbClr val="000000"/>
                </a:solidFill>
                <a:ea typeface="Times New Roman"/>
              </a:rPr>
              <a:t>          αέριο </a:t>
            </a:r>
            <a:r>
              <a:rPr lang="el-GR" sz="2000" dirty="0">
                <a:solidFill>
                  <a:srgbClr val="000000"/>
                </a:solidFill>
                <a:ea typeface="Times New Roman"/>
              </a:rPr>
              <a:t>άχρωμο, άγευστο,  </a:t>
            </a:r>
            <a:r>
              <a:rPr lang="el-GR" sz="2000" dirty="0" smtClean="0">
                <a:solidFill>
                  <a:srgbClr val="000000"/>
                </a:solidFill>
                <a:ea typeface="Times New Roman"/>
              </a:rPr>
              <a:t>άοσμο</a:t>
            </a:r>
            <a:r>
              <a:rPr lang="el-GR" sz="2000" dirty="0">
                <a:solidFill>
                  <a:srgbClr val="000000"/>
                </a:solidFill>
                <a:ea typeface="Times New Roman"/>
              </a:rPr>
              <a:t>, </a:t>
            </a:r>
            <a:endParaRPr lang="el-GR" sz="2000" dirty="0" smtClean="0">
              <a:solidFill>
                <a:srgbClr val="000000"/>
              </a:solidFill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l-GR" sz="2000" dirty="0">
                <a:solidFill>
                  <a:srgbClr val="000000"/>
                </a:solidFill>
                <a:ea typeface="Times New Roman"/>
              </a:rPr>
              <a:t> </a:t>
            </a:r>
            <a:r>
              <a:rPr lang="el-GR" sz="2000" dirty="0" smtClean="0">
                <a:solidFill>
                  <a:srgbClr val="000000"/>
                </a:solidFill>
                <a:ea typeface="Times New Roman"/>
              </a:rPr>
              <a:t>           προκαλεί </a:t>
            </a:r>
            <a:r>
              <a:rPr lang="el-GR" sz="2000" dirty="0">
                <a:solidFill>
                  <a:srgbClr val="000000"/>
                </a:solidFill>
                <a:ea typeface="Times New Roman"/>
              </a:rPr>
              <a:t>ασφυξία.</a:t>
            </a:r>
            <a:endParaRPr lang="el-GR" sz="20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l-GR" sz="2000" dirty="0">
                <a:solidFill>
                  <a:srgbClr val="000000"/>
                </a:solidFill>
                <a:ea typeface="Times New Roman"/>
              </a:rPr>
              <a:t> </a:t>
            </a:r>
            <a:r>
              <a:rPr lang="en-GB" sz="2000" dirty="0" smtClean="0">
                <a:solidFill>
                  <a:srgbClr val="000000"/>
                </a:solidFill>
                <a:ea typeface="Times New Roman"/>
                <a:sym typeface="Wingdings 3"/>
              </a:rPr>
              <a:t></a:t>
            </a:r>
            <a:r>
              <a:rPr lang="en-GB" sz="2000" dirty="0" smtClean="0">
                <a:solidFill>
                  <a:srgbClr val="000000"/>
                </a:solidFill>
                <a:ea typeface="Times New Roman"/>
              </a:rPr>
              <a:t> </a:t>
            </a:r>
            <a:r>
              <a:rPr lang="en-GB" sz="2000" b="1" dirty="0">
                <a:solidFill>
                  <a:srgbClr val="000000"/>
                </a:solidFill>
                <a:ea typeface="Times New Roman"/>
              </a:rPr>
              <a:t>N</a:t>
            </a:r>
            <a:r>
              <a:rPr lang="en-GB" sz="2000" b="1" dirty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a typeface="Times New Roman"/>
              </a:rPr>
              <a:t>O</a:t>
            </a:r>
            <a:r>
              <a:rPr lang="el-GR" sz="2000" b="1" dirty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a typeface="Times New Roman"/>
              </a:rPr>
              <a:t>, </a:t>
            </a:r>
            <a:r>
              <a:rPr lang="en-GB" sz="2000" b="1" dirty="0">
                <a:solidFill>
                  <a:srgbClr val="000000"/>
                </a:solidFill>
                <a:ea typeface="Times New Roman"/>
              </a:rPr>
              <a:t>N</a:t>
            </a:r>
            <a:r>
              <a:rPr lang="en-GB" sz="2000" b="1" dirty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a typeface="Times New Roman"/>
              </a:rPr>
              <a:t>O</a:t>
            </a:r>
            <a:r>
              <a:rPr lang="el-GR" sz="2000" b="1" baseline="-25000" dirty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a typeface="Times New Roman"/>
              </a:rPr>
              <a:t>2  </a:t>
            </a:r>
            <a:r>
              <a:rPr lang="el-GR" sz="2000" b="1" dirty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a typeface="Times New Roman"/>
              </a:rPr>
              <a:t> </a:t>
            </a:r>
            <a:r>
              <a:rPr lang="el-GR" sz="2000" b="1" dirty="0">
                <a:solidFill>
                  <a:srgbClr val="000000"/>
                </a:solidFill>
                <a:ea typeface="Times New Roman"/>
              </a:rPr>
              <a:t>: </a:t>
            </a:r>
            <a:r>
              <a:rPr lang="el-GR" sz="2000" dirty="0">
                <a:solidFill>
                  <a:srgbClr val="000000"/>
                </a:solidFill>
                <a:ea typeface="Times New Roman"/>
              </a:rPr>
              <a:t>ατμοσφαιρικοί ρύποι, </a:t>
            </a:r>
            <a:r>
              <a:rPr lang="el-GR" sz="2000" dirty="0" smtClean="0">
                <a:solidFill>
                  <a:srgbClr val="000000"/>
                </a:solidFill>
                <a:ea typeface="Times New Roman"/>
              </a:rPr>
              <a:t> </a:t>
            </a:r>
          </a:p>
          <a:p>
            <a:pPr>
              <a:spcAft>
                <a:spcPts val="0"/>
              </a:spcAft>
            </a:pPr>
            <a:r>
              <a:rPr lang="el-GR" sz="2000" dirty="0">
                <a:solidFill>
                  <a:srgbClr val="000000"/>
                </a:solidFill>
                <a:ea typeface="Times New Roman"/>
              </a:rPr>
              <a:t> </a:t>
            </a:r>
            <a:r>
              <a:rPr lang="el-GR" sz="2000" dirty="0" smtClean="0">
                <a:solidFill>
                  <a:srgbClr val="000000"/>
                </a:solidFill>
                <a:ea typeface="Times New Roman"/>
              </a:rPr>
              <a:t>                        προκαλούν                          </a:t>
            </a:r>
          </a:p>
          <a:p>
            <a:pPr>
              <a:spcAft>
                <a:spcPts val="0"/>
              </a:spcAft>
            </a:pPr>
            <a:r>
              <a:rPr lang="el-GR" sz="2000" dirty="0">
                <a:solidFill>
                  <a:srgbClr val="000000"/>
                </a:solidFill>
                <a:ea typeface="Times New Roman"/>
              </a:rPr>
              <a:t> </a:t>
            </a:r>
            <a:r>
              <a:rPr lang="el-GR" sz="2000" dirty="0" smtClean="0">
                <a:solidFill>
                  <a:srgbClr val="000000"/>
                </a:solidFill>
                <a:ea typeface="Times New Roman"/>
              </a:rPr>
              <a:t>               αναπνευστικά </a:t>
            </a:r>
            <a:r>
              <a:rPr lang="el-GR" sz="2000" dirty="0">
                <a:solidFill>
                  <a:srgbClr val="000000"/>
                </a:solidFill>
                <a:ea typeface="Times New Roman"/>
              </a:rPr>
              <a:t>προβλήματα κ.ά.</a:t>
            </a:r>
            <a:endParaRPr lang="el-GR" sz="20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l-GR" sz="2000" dirty="0">
                <a:solidFill>
                  <a:srgbClr val="000000"/>
                </a:solidFill>
                <a:ea typeface="Times New Roman"/>
              </a:rPr>
              <a:t> </a:t>
            </a:r>
            <a:r>
              <a:rPr lang="en-GB" sz="2000" dirty="0" smtClean="0">
                <a:solidFill>
                  <a:srgbClr val="000000"/>
                </a:solidFill>
                <a:ea typeface="Times New Roman"/>
                <a:sym typeface="Wingdings 3"/>
              </a:rPr>
              <a:t></a:t>
            </a:r>
            <a:r>
              <a:rPr lang="en-GB" sz="2000" dirty="0" smtClean="0">
                <a:solidFill>
                  <a:srgbClr val="000000"/>
                </a:solidFill>
                <a:ea typeface="Times New Roman"/>
              </a:rPr>
              <a:t> </a:t>
            </a:r>
            <a:r>
              <a:rPr lang="en-GB" sz="2000" b="1" dirty="0">
                <a:solidFill>
                  <a:srgbClr val="000000"/>
                </a:solidFill>
                <a:ea typeface="Times New Roman"/>
              </a:rPr>
              <a:t>S</a:t>
            </a:r>
            <a:r>
              <a:rPr lang="en-GB" sz="2000" b="1" dirty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a typeface="Times New Roman"/>
              </a:rPr>
              <a:t>O</a:t>
            </a:r>
            <a:r>
              <a:rPr lang="el-GR" sz="2000" b="1" baseline="-25000" dirty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a typeface="Times New Roman"/>
              </a:rPr>
              <a:t>2</a:t>
            </a:r>
            <a:r>
              <a:rPr lang="el-GR" sz="2000" b="1" dirty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a typeface="Times New Roman"/>
              </a:rPr>
              <a:t>   </a:t>
            </a:r>
            <a:r>
              <a:rPr lang="el-GR" sz="2000" dirty="0">
                <a:solidFill>
                  <a:srgbClr val="000000"/>
                </a:solidFill>
                <a:ea typeface="Times New Roman"/>
              </a:rPr>
              <a:t>: ατμοσφαιρικός ρύπος, </a:t>
            </a:r>
            <a:endParaRPr lang="el-GR" sz="20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l-GR" sz="2000" dirty="0">
                <a:solidFill>
                  <a:srgbClr val="000000"/>
                </a:solidFill>
                <a:ea typeface="Times New Roman"/>
              </a:rPr>
              <a:t>            </a:t>
            </a:r>
            <a:r>
              <a:rPr lang="el-GR" sz="2000" dirty="0" smtClean="0">
                <a:solidFill>
                  <a:srgbClr val="000000"/>
                </a:solidFill>
                <a:ea typeface="Times New Roman"/>
              </a:rPr>
              <a:t>συντηρητικό </a:t>
            </a:r>
            <a:r>
              <a:rPr lang="el-GR" sz="2000" dirty="0">
                <a:solidFill>
                  <a:srgbClr val="000000"/>
                </a:solidFill>
                <a:ea typeface="Times New Roman"/>
              </a:rPr>
              <a:t>τροφίμων </a:t>
            </a:r>
            <a:endParaRPr lang="el-GR" sz="2000" dirty="0" smtClean="0">
              <a:solidFill>
                <a:srgbClr val="000000"/>
              </a:solidFill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l-GR" sz="2000" dirty="0">
                <a:solidFill>
                  <a:srgbClr val="000000"/>
                </a:solidFill>
                <a:ea typeface="Times New Roman"/>
              </a:rPr>
              <a:t> </a:t>
            </a:r>
            <a:r>
              <a:rPr lang="el-GR" sz="2000" dirty="0" smtClean="0">
                <a:solidFill>
                  <a:srgbClr val="000000"/>
                </a:solidFill>
                <a:ea typeface="Times New Roman"/>
              </a:rPr>
              <a:t>            (</a:t>
            </a:r>
            <a:r>
              <a:rPr lang="el-GR" sz="2000" dirty="0">
                <a:solidFill>
                  <a:srgbClr val="000000"/>
                </a:solidFill>
                <a:ea typeface="Times New Roman"/>
              </a:rPr>
              <a:t>αναφέρεται και ως  </a:t>
            </a:r>
            <a:r>
              <a:rPr lang="el-GR" sz="2000" dirty="0" smtClean="0">
                <a:solidFill>
                  <a:srgbClr val="000000"/>
                </a:solidFill>
                <a:ea typeface="Times New Roman"/>
              </a:rPr>
              <a:t>θειώδης   </a:t>
            </a:r>
          </a:p>
          <a:p>
            <a:pPr>
              <a:spcAft>
                <a:spcPts val="0"/>
              </a:spcAft>
            </a:pPr>
            <a:r>
              <a:rPr lang="el-GR" sz="2000" dirty="0">
                <a:solidFill>
                  <a:srgbClr val="000000"/>
                </a:solidFill>
                <a:ea typeface="Times New Roman"/>
              </a:rPr>
              <a:t> </a:t>
            </a:r>
            <a:r>
              <a:rPr lang="el-GR" sz="2000" dirty="0" smtClean="0">
                <a:solidFill>
                  <a:srgbClr val="000000"/>
                </a:solidFill>
                <a:ea typeface="Times New Roman"/>
              </a:rPr>
              <a:t>            </a:t>
            </a:r>
            <a:r>
              <a:rPr lang="el-GR" sz="2000" dirty="0" err="1" smtClean="0">
                <a:solidFill>
                  <a:srgbClr val="000000"/>
                </a:solidFill>
                <a:ea typeface="Times New Roman"/>
              </a:rPr>
              <a:t>ανυδρίτης</a:t>
            </a:r>
            <a:r>
              <a:rPr lang="el-GR" sz="2000" dirty="0" smtClean="0">
                <a:solidFill>
                  <a:srgbClr val="000000"/>
                </a:solidFill>
                <a:ea typeface="Times New Roman"/>
              </a:rPr>
              <a:t>      : </a:t>
            </a:r>
            <a:r>
              <a:rPr lang="el-GR" sz="2000" dirty="0">
                <a:solidFill>
                  <a:srgbClr val="000000"/>
                </a:solidFill>
                <a:ea typeface="Times New Roman"/>
              </a:rPr>
              <a:t>π.χ. σε κρασί)</a:t>
            </a:r>
            <a:endParaRPr lang="el-GR" sz="20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l-GR" sz="2000" dirty="0">
                <a:solidFill>
                  <a:srgbClr val="000000"/>
                </a:solidFill>
                <a:ea typeface="Times New Roman"/>
              </a:rPr>
              <a:t> </a:t>
            </a:r>
            <a:r>
              <a:rPr lang="en-GB" sz="2000" dirty="0" smtClean="0">
                <a:solidFill>
                  <a:srgbClr val="000000"/>
                </a:solidFill>
                <a:ea typeface="Times New Roman"/>
                <a:sym typeface="Wingdings 3"/>
              </a:rPr>
              <a:t></a:t>
            </a:r>
            <a:r>
              <a:rPr lang="en-GB" sz="2000" dirty="0" smtClean="0">
                <a:solidFill>
                  <a:srgbClr val="000000"/>
                </a:solidFill>
                <a:ea typeface="Times New Roman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a typeface="Times New Roman"/>
              </a:rPr>
              <a:t>Si</a:t>
            </a:r>
            <a:r>
              <a:rPr lang="en-US" sz="2000" b="1" dirty="0" err="1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a typeface="Times New Roman"/>
              </a:rPr>
              <a:t>O</a:t>
            </a:r>
            <a:r>
              <a:rPr lang="el-GR" sz="2000" b="1" baseline="-25000" dirty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a typeface="Times New Roman"/>
              </a:rPr>
              <a:t>2</a:t>
            </a:r>
            <a:r>
              <a:rPr lang="el-GR" sz="2000" b="1" dirty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a typeface="Times New Roman"/>
              </a:rPr>
              <a:t>  </a:t>
            </a:r>
            <a:r>
              <a:rPr lang="el-GR" sz="2000" dirty="0">
                <a:solidFill>
                  <a:srgbClr val="000000"/>
                </a:solidFill>
                <a:ea typeface="Times New Roman"/>
              </a:rPr>
              <a:t>:  άμμος </a:t>
            </a:r>
            <a:endParaRPr lang="el-GR" sz="2000" dirty="0">
              <a:solidFill>
                <a:srgbClr val="000000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4789269" y="1770489"/>
            <a:ext cx="4572000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en-GB" sz="2000" dirty="0">
                <a:solidFill>
                  <a:srgbClr val="000000"/>
                </a:solidFill>
                <a:ea typeface="Times New Roman"/>
                <a:sym typeface="Wingdings 3"/>
              </a:rPr>
              <a:t></a:t>
            </a:r>
            <a:r>
              <a:rPr lang="en-GB" sz="2000" dirty="0">
                <a:solidFill>
                  <a:srgbClr val="000000"/>
                </a:solidFill>
                <a:ea typeface="Times New Roman"/>
              </a:rPr>
              <a:t> </a:t>
            </a:r>
            <a:r>
              <a:rPr lang="en-GB" sz="2000" b="1" dirty="0" err="1">
                <a:solidFill>
                  <a:srgbClr val="000000"/>
                </a:solidFill>
                <a:ea typeface="Times New Roman"/>
              </a:rPr>
              <a:t>Ca</a:t>
            </a:r>
            <a:r>
              <a:rPr lang="en-GB" sz="2000" b="1" dirty="0" err="1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a typeface="Times New Roman"/>
              </a:rPr>
              <a:t>O</a:t>
            </a:r>
            <a:r>
              <a:rPr lang="el-GR" sz="2000" dirty="0">
                <a:solidFill>
                  <a:srgbClr val="000000"/>
                </a:solidFill>
                <a:ea typeface="Times New Roman"/>
              </a:rPr>
              <a:t> : 	ασβέστης</a:t>
            </a:r>
            <a:endParaRPr lang="el-GR" sz="20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l-GR" sz="2000" dirty="0">
                <a:solidFill>
                  <a:srgbClr val="000000"/>
                </a:solidFill>
                <a:ea typeface="Times New Roman"/>
              </a:rPr>
              <a:t> </a:t>
            </a:r>
            <a:endParaRPr lang="el-GR" sz="20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GB" sz="2000" dirty="0">
                <a:solidFill>
                  <a:srgbClr val="000000"/>
                </a:solidFill>
                <a:ea typeface="Times New Roman"/>
                <a:sym typeface="Wingdings 3"/>
              </a:rPr>
              <a:t></a:t>
            </a:r>
            <a:r>
              <a:rPr lang="en-GB" sz="2000" dirty="0">
                <a:solidFill>
                  <a:srgbClr val="000000"/>
                </a:solidFill>
                <a:ea typeface="Times New Roman"/>
              </a:rPr>
              <a:t> </a:t>
            </a:r>
            <a:r>
              <a:rPr lang="en-US" sz="2000" b="1" dirty="0">
                <a:solidFill>
                  <a:srgbClr val="000000"/>
                </a:solidFill>
                <a:ea typeface="Times New Roman"/>
              </a:rPr>
              <a:t>Mg</a:t>
            </a:r>
            <a:r>
              <a:rPr lang="en-GB" sz="2000" b="1" dirty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a typeface="Times New Roman"/>
              </a:rPr>
              <a:t>O</a:t>
            </a:r>
            <a:r>
              <a:rPr lang="el-GR" sz="2000" dirty="0">
                <a:solidFill>
                  <a:srgbClr val="000000"/>
                </a:solidFill>
                <a:ea typeface="Times New Roman"/>
              </a:rPr>
              <a:t> : συστατικό πυρίμαχων τούβλων</a:t>
            </a:r>
            <a:endParaRPr lang="el-GR" sz="20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l-GR" sz="2000" dirty="0">
                <a:solidFill>
                  <a:srgbClr val="000000"/>
                </a:solidFill>
                <a:ea typeface="Times New Roman"/>
              </a:rPr>
              <a:t> </a:t>
            </a:r>
            <a:endParaRPr lang="el-GR" sz="20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GB" sz="2000" dirty="0">
                <a:solidFill>
                  <a:srgbClr val="000000"/>
                </a:solidFill>
                <a:ea typeface="Times New Roman"/>
                <a:sym typeface="Wingdings 3"/>
              </a:rPr>
              <a:t></a:t>
            </a:r>
            <a:r>
              <a:rPr lang="en-GB" sz="2000" dirty="0">
                <a:solidFill>
                  <a:srgbClr val="000000"/>
                </a:solidFill>
                <a:ea typeface="Times New Roman"/>
              </a:rPr>
              <a:t> </a:t>
            </a:r>
            <a:r>
              <a:rPr lang="en-GB" sz="2000" b="1" dirty="0">
                <a:solidFill>
                  <a:srgbClr val="000000"/>
                </a:solidFill>
                <a:ea typeface="Times New Roman"/>
              </a:rPr>
              <a:t>Fe</a:t>
            </a:r>
            <a:r>
              <a:rPr lang="el-GR" sz="2000" b="1" baseline="-25000" dirty="0">
                <a:solidFill>
                  <a:srgbClr val="000000"/>
                </a:solidFill>
                <a:ea typeface="Times New Roman"/>
              </a:rPr>
              <a:t>2</a:t>
            </a:r>
            <a:r>
              <a:rPr lang="en-GB" sz="2000" b="1" dirty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a typeface="Times New Roman"/>
              </a:rPr>
              <a:t>O</a:t>
            </a:r>
            <a:r>
              <a:rPr lang="el-GR" sz="2000" b="1" baseline="-25000" dirty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a typeface="Times New Roman"/>
              </a:rPr>
              <a:t>3</a:t>
            </a:r>
            <a:r>
              <a:rPr lang="el-GR" sz="2000" b="1" dirty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a typeface="Times New Roman"/>
              </a:rPr>
              <a:t> </a:t>
            </a:r>
            <a:r>
              <a:rPr lang="el-GR" sz="2000" b="1" dirty="0">
                <a:solidFill>
                  <a:srgbClr val="000000"/>
                </a:solidFill>
                <a:ea typeface="Times New Roman"/>
              </a:rPr>
              <a:t>: </a:t>
            </a:r>
            <a:r>
              <a:rPr lang="el-GR" sz="2000" dirty="0">
                <a:solidFill>
                  <a:srgbClr val="000000"/>
                </a:solidFill>
                <a:ea typeface="Times New Roman"/>
              </a:rPr>
              <a:t>σε ορυκτά, χρησιμοποιείται στη </a:t>
            </a:r>
            <a:endParaRPr lang="el-GR" sz="20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l-GR" sz="2000" dirty="0">
                <a:solidFill>
                  <a:srgbClr val="000000"/>
                </a:solidFill>
                <a:ea typeface="Times New Roman"/>
              </a:rPr>
              <a:t>     μεταλλουργία του </a:t>
            </a:r>
            <a:r>
              <a:rPr lang="el-GR" sz="2000" dirty="0" err="1">
                <a:solidFill>
                  <a:srgbClr val="000000"/>
                </a:solidFill>
                <a:ea typeface="Times New Roman"/>
              </a:rPr>
              <a:t>Fe</a:t>
            </a:r>
            <a:r>
              <a:rPr lang="el-GR" sz="2000" dirty="0">
                <a:solidFill>
                  <a:srgbClr val="000000"/>
                </a:solidFill>
                <a:ea typeface="Times New Roman"/>
              </a:rPr>
              <a:t> .</a:t>
            </a:r>
            <a:endParaRPr lang="el-GR" sz="20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l-GR" sz="2000" dirty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</a:p>
          <a:p>
            <a:pPr marL="285750" indent="-285750">
              <a:spcAft>
                <a:spcPts val="0"/>
              </a:spcAft>
              <a:buFont typeface="Wingdings 3" pitchFamily="18" charset="2"/>
              <a:buChar char="Ê"/>
            </a:pPr>
            <a:r>
              <a:rPr lang="en-GB" sz="2000" b="1" dirty="0" smtClean="0">
                <a:solidFill>
                  <a:srgbClr val="000000"/>
                </a:solidFill>
                <a:ea typeface="Times New Roman"/>
              </a:rPr>
              <a:t>Al</a:t>
            </a:r>
            <a:r>
              <a:rPr lang="el-GR" sz="2000" b="1" baseline="-25000" dirty="0">
                <a:solidFill>
                  <a:srgbClr val="000000"/>
                </a:solidFill>
                <a:ea typeface="Times New Roman"/>
              </a:rPr>
              <a:t>2</a:t>
            </a:r>
            <a:r>
              <a:rPr lang="en-GB" sz="2000" b="1" dirty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a typeface="Times New Roman"/>
              </a:rPr>
              <a:t>O</a:t>
            </a:r>
            <a:r>
              <a:rPr lang="el-GR" sz="2000" b="1" baseline="-25000" dirty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a typeface="Times New Roman"/>
              </a:rPr>
              <a:t>3</a:t>
            </a:r>
            <a:r>
              <a:rPr lang="el-GR" sz="2000" dirty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a typeface="Times New Roman"/>
              </a:rPr>
              <a:t> </a:t>
            </a:r>
            <a:r>
              <a:rPr lang="el-GR" sz="2000" dirty="0">
                <a:solidFill>
                  <a:srgbClr val="000000"/>
                </a:solidFill>
                <a:ea typeface="Times New Roman"/>
              </a:rPr>
              <a:t>: σε ορυκτά (βωξίτης), </a:t>
            </a:r>
            <a:endParaRPr lang="el-GR" sz="2000" dirty="0" smtClean="0">
              <a:solidFill>
                <a:srgbClr val="000000"/>
              </a:solidFill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l-GR" sz="2000" dirty="0">
                <a:solidFill>
                  <a:srgbClr val="000000"/>
                </a:solidFill>
                <a:ea typeface="Times New Roman"/>
              </a:rPr>
              <a:t> </a:t>
            </a:r>
            <a:r>
              <a:rPr lang="el-GR" sz="2000" dirty="0" smtClean="0">
                <a:solidFill>
                  <a:srgbClr val="000000"/>
                </a:solidFill>
                <a:ea typeface="Times New Roman"/>
              </a:rPr>
              <a:t>    χρησιμοποιείται </a:t>
            </a:r>
            <a:r>
              <a:rPr lang="el-GR" sz="2000" dirty="0">
                <a:solidFill>
                  <a:srgbClr val="000000"/>
                </a:solidFill>
                <a:ea typeface="Times New Roman"/>
              </a:rPr>
              <a:t>στη </a:t>
            </a:r>
            <a:endParaRPr lang="el-GR" sz="20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l-GR" sz="2000" dirty="0">
                <a:solidFill>
                  <a:srgbClr val="000000"/>
                </a:solidFill>
                <a:ea typeface="Times New Roman"/>
              </a:rPr>
              <a:t>     μεταλλουργία του </a:t>
            </a:r>
            <a:r>
              <a:rPr lang="en-US" sz="2000" dirty="0">
                <a:solidFill>
                  <a:srgbClr val="000000"/>
                </a:solidFill>
                <a:ea typeface="Times New Roman"/>
              </a:rPr>
              <a:t>Al.</a:t>
            </a:r>
            <a:endParaRPr lang="el-GR" sz="2000" dirty="0">
              <a:solidFill>
                <a:srgbClr val="000000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7102" y="1268760"/>
            <a:ext cx="4060882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l-GR" dirty="0" smtClean="0"/>
              <a:t>Οξείδια μετάλλων</a:t>
            </a:r>
            <a:endParaRPr lang="el-GR" dirty="0"/>
          </a:p>
        </p:txBody>
      </p:sp>
      <p:sp>
        <p:nvSpPr>
          <p:cNvPr id="14" name="TextBox 13"/>
          <p:cNvSpPr txBox="1"/>
          <p:nvPr/>
        </p:nvSpPr>
        <p:spPr>
          <a:xfrm>
            <a:off x="4759590" y="1277749"/>
            <a:ext cx="4060882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l-GR" dirty="0" smtClean="0"/>
              <a:t>Οξείδια </a:t>
            </a:r>
            <a:r>
              <a:rPr lang="el-GR" b="1" dirty="0" smtClean="0"/>
              <a:t>α</a:t>
            </a:r>
            <a:r>
              <a:rPr lang="el-GR" dirty="0" smtClean="0"/>
              <a:t>μετάλλων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46320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14" grpId="0" animBg="1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757</Words>
  <Application>Microsoft Office PowerPoint</Application>
  <PresentationFormat>Προβολή στην οθόνη (4:3)</PresentationFormat>
  <Paragraphs>233</Paragraphs>
  <Slides>14</Slides>
  <Notes>0</Notes>
  <HiddenSlides>4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ΜΙΧΑΛΗΣ</dc:creator>
  <cp:lastModifiedBy>ΜΙΧΑΛΗΣ</cp:lastModifiedBy>
  <cp:revision>14</cp:revision>
  <dcterms:created xsi:type="dcterms:W3CDTF">2016-12-11T12:01:26Z</dcterms:created>
  <dcterms:modified xsi:type="dcterms:W3CDTF">2016-12-20T06:54:59Z</dcterms:modified>
</cp:coreProperties>
</file>