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60" r:id="rId5"/>
    <p:sldId id="270" r:id="rId6"/>
    <p:sldId id="272" r:id="rId7"/>
    <p:sldId id="271" r:id="rId8"/>
    <p:sldId id="262" r:id="rId9"/>
    <p:sldId id="264" r:id="rId10"/>
    <p:sldId id="265" r:id="rId11"/>
    <p:sldId id="267" r:id="rId12"/>
    <p:sldId id="268" r:id="rId13"/>
    <p:sldId id="273" r:id="rId14"/>
    <p:sldId id="274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297" y="116632"/>
            <a:ext cx="8330151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1) ΟΞΕΑ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24011" y="1484784"/>
            <a:ext cx="8257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@"/>
            </a:pPr>
            <a:r>
              <a:rPr lang="el-GR" sz="20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  Α</a:t>
            </a:r>
            <a:r>
              <a:rPr lang="el-GR" sz="2000" dirty="0" smtClean="0">
                <a:latin typeface="Cambria"/>
                <a:ea typeface="Times New Roman"/>
                <a:cs typeface="Times New Roman"/>
              </a:rPr>
              <a:t> 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: αμέταλλο (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F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Cl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Br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I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S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 ) ή </a:t>
            </a:r>
            <a:r>
              <a:rPr lang="el-GR" sz="2000" dirty="0" err="1">
                <a:latin typeface="Cambria"/>
                <a:ea typeface="Times New Roman"/>
                <a:cs typeface="Times New Roman"/>
              </a:rPr>
              <a:t>πολυατομικό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 ανιόν (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CN</a:t>
            </a:r>
            <a:r>
              <a:rPr lang="el-GR" sz="2000" baseline="30000" dirty="0">
                <a:latin typeface="Cambria"/>
                <a:ea typeface="Times New Roman"/>
                <a:cs typeface="Times New Roman"/>
              </a:rPr>
              <a:t>—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, ΝΟ</a:t>
            </a:r>
            <a:r>
              <a:rPr lang="el-GR" sz="2000" baseline="-25000" dirty="0">
                <a:latin typeface="Cambria"/>
                <a:ea typeface="Times New Roman"/>
                <a:cs typeface="Times New Roman"/>
              </a:rPr>
              <a:t>3</a:t>
            </a:r>
            <a:r>
              <a:rPr lang="el-GR" sz="2000" baseline="30000" dirty="0">
                <a:latin typeface="Cambria"/>
                <a:ea typeface="Times New Roman"/>
                <a:cs typeface="Times New Roman"/>
              </a:rPr>
              <a:t>—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SO</a:t>
            </a:r>
            <a:r>
              <a:rPr lang="el-GR" sz="2000" baseline="-25000" dirty="0">
                <a:latin typeface="Cambria"/>
                <a:ea typeface="Times New Roman"/>
                <a:cs typeface="Times New Roman"/>
              </a:rPr>
              <a:t>4</a:t>
            </a:r>
            <a:r>
              <a:rPr lang="el-GR" sz="2000" baseline="30000" dirty="0">
                <a:latin typeface="Cambria"/>
                <a:ea typeface="Times New Roman"/>
                <a:cs typeface="Times New Roman"/>
              </a:rPr>
              <a:t>2—</a:t>
            </a:r>
            <a:r>
              <a:rPr lang="el-GR" sz="2000" baseline="-25000" dirty="0">
                <a:latin typeface="Cambria"/>
                <a:ea typeface="Times New Roman"/>
                <a:cs typeface="Times New Roman"/>
              </a:rPr>
              <a:t>…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)  </a:t>
            </a:r>
            <a:endParaRPr lang="el-GR" sz="2000" dirty="0" smtClean="0">
              <a:latin typeface="Cambria"/>
              <a:ea typeface="Times New Roman"/>
              <a:cs typeface="Times New Roman"/>
            </a:endParaRPr>
          </a:p>
          <a:p>
            <a:pPr marL="285750" indent="-285750">
              <a:buFont typeface="Wingdings"/>
              <a:buChar char="@"/>
            </a:pPr>
            <a:r>
              <a:rPr lang="el-GR" sz="2000" dirty="0" smtClean="0">
                <a:latin typeface="Cambria"/>
                <a:ea typeface="Times New Roman"/>
                <a:cs typeface="Times New Roman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x</a:t>
            </a:r>
            <a:r>
              <a:rPr lang="el-GR" sz="2000" dirty="0" smtClean="0">
                <a:latin typeface="Cambria"/>
                <a:ea typeface="Times New Roman"/>
                <a:cs typeface="Times New Roman"/>
              </a:rPr>
              <a:t> 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:  αριθμός οξείδωσης του Α ( </a:t>
            </a:r>
            <a:r>
              <a:rPr lang="en-US" sz="2000" dirty="0">
                <a:latin typeface="Cambria"/>
                <a:ea typeface="Times New Roman"/>
                <a:cs typeface="Times New Roman"/>
              </a:rPr>
              <a:t>x</a:t>
            </a:r>
            <a:r>
              <a:rPr lang="el-GR" sz="2000" dirty="0">
                <a:latin typeface="Cambria"/>
                <a:ea typeface="Times New Roman"/>
                <a:cs typeface="Times New Roman"/>
              </a:rPr>
              <a:t> = 1,  2,  3 )</a:t>
            </a:r>
            <a:endParaRPr lang="el-GR" sz="2000" dirty="0"/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 flipH="1">
            <a:off x="2051719" y="2221483"/>
            <a:ext cx="2030349" cy="7236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/>
          <p:nvPr/>
        </p:nvCxnSpPr>
        <p:spPr>
          <a:xfrm>
            <a:off x="4053136" y="2221483"/>
            <a:ext cx="2002099" cy="7236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246578" y="3009355"/>
            <a:ext cx="3983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ΜΗ  ΟΞΥΓΟΝΟΥΧΑ ΟΞΕΑ </a:t>
            </a:r>
            <a:endParaRPr lang="el-G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4939102" y="2996952"/>
            <a:ext cx="3411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 </a:t>
            </a:r>
            <a:r>
              <a:rPr lang="el-G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ΟΞΥΓΟΝΟΥΧΑ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ΟΞΕΑ </a:t>
            </a:r>
            <a:endParaRPr lang="el-G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274297" y="3436035"/>
            <a:ext cx="409534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2800" b="1" dirty="0">
                <a:latin typeface="Segoe Script"/>
                <a:ea typeface="Times New Roman"/>
                <a:cs typeface="Times New Roman"/>
              </a:rPr>
              <a:t> </a:t>
            </a:r>
            <a:endParaRPr lang="el-GR" sz="2800" b="1" dirty="0" smtClean="0">
              <a:latin typeface="Segoe Script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l-GR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egoe Script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32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egoe Script"/>
                <a:ea typeface="Times New Roman"/>
                <a:cs typeface="Times New Roman"/>
              </a:rPr>
              <a:t>Υδρο</a:t>
            </a:r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Georgia Ref"/>
                <a:ea typeface="Times New Roman"/>
                <a:cs typeface="Times New Roman"/>
              </a:rPr>
              <a:t> </a:t>
            </a:r>
            <a:r>
              <a:rPr lang="el-GR" sz="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Georgia Ref"/>
                <a:ea typeface="Times New Roman"/>
                <a:cs typeface="Times New Roman"/>
              </a:rPr>
              <a:t> </a:t>
            </a:r>
            <a:r>
              <a:rPr lang="el-GR" sz="800" b="1" dirty="0">
                <a:latin typeface="Georgia Ref"/>
                <a:ea typeface="Times New Roman"/>
                <a:cs typeface="Times New Roman"/>
              </a:rPr>
              <a:t>…………………………………………………….…………</a:t>
            </a:r>
            <a:r>
              <a:rPr lang="el-GR" dirty="0">
                <a:latin typeface="Georgia Ref"/>
                <a:ea typeface="Times New Roman"/>
                <a:cs typeface="Times New Roman"/>
              </a:rPr>
              <a:t>     </a:t>
            </a:r>
            <a:endParaRPr lang="el-GR" sz="2400" dirty="0">
              <a:ea typeface="Calibri"/>
              <a:cs typeface="Times New Roman"/>
            </a:endParaRPr>
          </a:p>
          <a:p>
            <a:r>
              <a:rPr lang="el-GR" dirty="0">
                <a:latin typeface="Georgia Ref"/>
                <a:ea typeface="Times New Roman"/>
                <a:cs typeface="Times New Roman"/>
              </a:rPr>
              <a:t>                           </a:t>
            </a:r>
            <a:r>
              <a:rPr lang="el-GR" sz="1400" dirty="0">
                <a:latin typeface="Georgia Ref"/>
                <a:ea typeface="Times New Roman"/>
                <a:cs typeface="Times New Roman"/>
              </a:rPr>
              <a:t>(όνομα </a:t>
            </a:r>
            <a:r>
              <a:rPr lang="el-GR" sz="1400" dirty="0" err="1">
                <a:latin typeface="Georgia Ref"/>
                <a:ea typeface="Times New Roman"/>
                <a:cs typeface="Times New Roman"/>
              </a:rPr>
              <a:t>αμετάλλου</a:t>
            </a:r>
            <a:r>
              <a:rPr lang="el-GR" sz="1400" dirty="0">
                <a:latin typeface="Georgia Ref"/>
                <a:ea typeface="Times New Roman"/>
                <a:cs typeface="Times New Roman"/>
              </a:rPr>
              <a:t> ή </a:t>
            </a:r>
            <a:r>
              <a:rPr lang="en-US" sz="1400" dirty="0">
                <a:latin typeface="Georgia Ref"/>
                <a:ea typeface="Times New Roman"/>
                <a:cs typeface="Times New Roman"/>
              </a:rPr>
              <a:t>CN</a:t>
            </a:r>
            <a:r>
              <a:rPr lang="el-GR" sz="1400" dirty="0">
                <a:latin typeface="Georgia Ref"/>
                <a:ea typeface="Times New Roman"/>
                <a:cs typeface="Times New Roman"/>
              </a:rPr>
              <a:t>)</a:t>
            </a:r>
            <a:endParaRPr lang="el-GR" dirty="0"/>
          </a:p>
        </p:txBody>
      </p:sp>
      <p:sp>
        <p:nvSpPr>
          <p:cNvPr id="21" name="Ορθογώνιο 20"/>
          <p:cNvSpPr/>
          <p:nvPr/>
        </p:nvSpPr>
        <p:spPr>
          <a:xfrm>
            <a:off x="251780" y="4365104"/>
            <a:ext cx="4572000" cy="2047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Ravie"/>
                <a:ea typeface="Times New Roman"/>
                <a:cs typeface="Times New Roman"/>
              </a:rPr>
              <a:t>H</a:t>
            </a:r>
            <a:r>
              <a:rPr lang="en-US" sz="3200" b="1" dirty="0">
                <a:latin typeface="Candara"/>
                <a:ea typeface="Times New Roman"/>
                <a:cs typeface="Times New Roman"/>
              </a:rPr>
              <a:t>C</a:t>
            </a:r>
            <a:r>
              <a:rPr lang="en-GB" sz="3200" b="1" dirty="0">
                <a:latin typeface="Candara"/>
                <a:ea typeface="Times New Roman"/>
                <a:cs typeface="Times New Roman"/>
              </a:rPr>
              <a:t>l</a:t>
            </a:r>
            <a:endParaRPr lang="el-GR" sz="4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Ravie"/>
                <a:ea typeface="Times New Roman"/>
                <a:cs typeface="Times New Roman"/>
              </a:rPr>
              <a:t>H</a:t>
            </a:r>
            <a:r>
              <a:rPr lang="el-GR" sz="3200" b="1" baseline="-25000" dirty="0">
                <a:latin typeface="Candara"/>
                <a:ea typeface="Times New Roman"/>
                <a:cs typeface="Times New Roman"/>
              </a:rPr>
              <a:t>2</a:t>
            </a:r>
            <a:r>
              <a:rPr lang="en-US" sz="3200" b="1" dirty="0">
                <a:latin typeface="Candara"/>
                <a:ea typeface="Times New Roman"/>
                <a:cs typeface="Times New Roman"/>
              </a:rPr>
              <a:t>S</a:t>
            </a:r>
            <a:endParaRPr lang="el-GR" sz="4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Ravie"/>
                <a:ea typeface="Times New Roman"/>
                <a:cs typeface="Times New Roman"/>
              </a:rPr>
              <a:t>H</a:t>
            </a:r>
            <a:r>
              <a:rPr lang="en-US" sz="3200" b="1" dirty="0">
                <a:latin typeface="Candara"/>
                <a:ea typeface="Times New Roman"/>
                <a:cs typeface="Times New Roman"/>
              </a:rPr>
              <a:t>CN</a:t>
            </a:r>
            <a:endParaRPr lang="el-GR" sz="4000" b="1" dirty="0">
              <a:ea typeface="Calibri"/>
              <a:cs typeface="Times New Roman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1187624" y="4473946"/>
            <a:ext cx="4572000" cy="1835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FF0000"/>
                </a:solidFill>
                <a:ea typeface="Times New Roman"/>
                <a:cs typeface="Calibri"/>
              </a:rPr>
              <a:t>Υδρο</a:t>
            </a:r>
            <a:r>
              <a:rPr lang="el-GR" sz="2800" dirty="0">
                <a:ea typeface="Times New Roman"/>
                <a:cs typeface="Calibri"/>
              </a:rPr>
              <a:t>χλώριο </a:t>
            </a:r>
            <a:endParaRPr lang="el-GR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FF0000"/>
                </a:solidFill>
                <a:ea typeface="Times New Roman"/>
                <a:cs typeface="Calibri"/>
              </a:rPr>
              <a:t>Υδρό</a:t>
            </a:r>
            <a:r>
              <a:rPr lang="el-GR" sz="2800" dirty="0">
                <a:ea typeface="Times New Roman"/>
                <a:cs typeface="Calibri"/>
              </a:rPr>
              <a:t>θειο</a:t>
            </a:r>
            <a:endParaRPr lang="el-GR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FF0000"/>
                </a:solidFill>
                <a:ea typeface="Times New Roman"/>
                <a:cs typeface="Calibri"/>
              </a:rPr>
              <a:t>Υδρο</a:t>
            </a:r>
            <a:r>
              <a:rPr lang="el-GR" sz="2800" dirty="0">
                <a:ea typeface="Times New Roman"/>
                <a:cs typeface="Calibri"/>
              </a:rPr>
              <a:t>κυάνιο</a:t>
            </a:r>
            <a:endParaRPr lang="el-GR" sz="3600" dirty="0">
              <a:ea typeface="Calibri"/>
              <a:cs typeface="Times New Roman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4572000" y="3451423"/>
            <a:ext cx="4309045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800" b="1" dirty="0" smtClean="0">
                <a:latin typeface="Georgia Ref"/>
                <a:ea typeface="Times New Roman"/>
                <a:cs typeface="Times New Roman"/>
              </a:rPr>
              <a:t>…………………….…………………</a:t>
            </a:r>
            <a:r>
              <a:rPr lang="el-G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egoe Script"/>
                <a:ea typeface="Times New Roman"/>
                <a:cs typeface="Times New Roman"/>
              </a:rPr>
              <a:t>ικό </a:t>
            </a:r>
            <a:r>
              <a:rPr lang="el-G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egoe Script"/>
                <a:ea typeface="Times New Roman"/>
                <a:cs typeface="Times New Roman"/>
              </a:rPr>
              <a:t>οξύ</a:t>
            </a:r>
            <a:endParaRPr lang="el-GR" sz="32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a typeface="Calibri"/>
              <a:cs typeface="Times New Roman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4752528" y="4365104"/>
            <a:ext cx="4572000" cy="2047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Ravie"/>
                <a:ea typeface="Times New Roman"/>
                <a:cs typeface="Times New Roman"/>
              </a:rPr>
              <a:t>H</a:t>
            </a:r>
            <a:r>
              <a:rPr lang="el-GR" sz="3200" baseline="-25000" dirty="0" smtClean="0">
                <a:latin typeface="Candara"/>
                <a:ea typeface="Times New Roman"/>
                <a:cs typeface="Times New Roman"/>
              </a:rPr>
              <a:t>3 </a:t>
            </a:r>
            <a:r>
              <a:rPr lang="en-US" sz="3200" b="1" dirty="0">
                <a:latin typeface="Candara"/>
                <a:ea typeface="Times New Roman"/>
                <a:cs typeface="Times New Roman"/>
              </a:rPr>
              <a:t>P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andara"/>
                <a:ea typeface="Times New Roman"/>
                <a:cs typeface="Times New Roman"/>
              </a:rPr>
              <a:t>O</a:t>
            </a:r>
            <a:r>
              <a:rPr lang="el-GR" sz="32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andara"/>
                <a:ea typeface="Times New Roman"/>
                <a:cs typeface="Times New Roman"/>
              </a:rPr>
              <a:t>4</a:t>
            </a:r>
            <a:endParaRPr lang="el-GR" sz="40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Ravie"/>
                <a:ea typeface="Times New Roman"/>
                <a:cs typeface="Times New Roman"/>
              </a:rPr>
              <a:t>H</a:t>
            </a:r>
            <a:r>
              <a:rPr lang="en-US" sz="3200" b="1" baseline="-25000" dirty="0">
                <a:latin typeface="Candara"/>
                <a:ea typeface="Times New Roman"/>
                <a:cs typeface="Times New Roman"/>
              </a:rPr>
              <a:t>2</a:t>
            </a:r>
            <a:r>
              <a:rPr lang="en-US" sz="3200" b="1" dirty="0">
                <a:latin typeface="Candara"/>
                <a:ea typeface="Times New Roman"/>
                <a:cs typeface="Times New Roman"/>
              </a:rPr>
              <a:t>C</a:t>
            </a: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andara"/>
                <a:ea typeface="Times New Roman"/>
                <a:cs typeface="Times New Roman"/>
              </a:rPr>
              <a:t>O</a:t>
            </a:r>
            <a:r>
              <a:rPr lang="en-US" sz="32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andara"/>
                <a:ea typeface="Times New Roman"/>
                <a:cs typeface="Times New Roman"/>
              </a:rPr>
              <a:t>3</a:t>
            </a:r>
            <a:endParaRPr lang="el-GR" sz="4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Ravie"/>
                <a:ea typeface="Times New Roman"/>
                <a:cs typeface="Times New Roman"/>
              </a:rPr>
              <a:t>H</a:t>
            </a:r>
            <a:r>
              <a:rPr lang="el-GR" sz="3200" baseline="-25000" dirty="0">
                <a:latin typeface="Candara"/>
                <a:ea typeface="Times New Roman"/>
                <a:cs typeface="Times New Roman"/>
              </a:rPr>
              <a:t>2</a:t>
            </a:r>
            <a:r>
              <a:rPr lang="en-US" sz="3200" b="1" dirty="0" smtClean="0">
                <a:latin typeface="Candara"/>
                <a:ea typeface="Times New Roman"/>
                <a:cs typeface="Times New Roman"/>
              </a:rPr>
              <a:t>S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andara"/>
                <a:ea typeface="Times New Roman"/>
                <a:cs typeface="Times New Roman"/>
              </a:rPr>
              <a:t>O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Candara"/>
                <a:ea typeface="Times New Roman"/>
                <a:cs typeface="Times New Roman"/>
              </a:rPr>
              <a:t>4</a:t>
            </a:r>
            <a:r>
              <a:rPr lang="el-GR" sz="3200" dirty="0" smtClean="0">
                <a:latin typeface="Candara"/>
                <a:ea typeface="Times New Roman"/>
                <a:cs typeface="Times New Roman"/>
              </a:rPr>
              <a:t> </a:t>
            </a:r>
            <a:r>
              <a:rPr lang="el-GR" sz="3200" dirty="0" smtClean="0">
                <a:latin typeface="Broadway"/>
                <a:ea typeface="Times New Roman"/>
                <a:cs typeface="Times New Roman"/>
              </a:rPr>
              <a:t> </a:t>
            </a:r>
            <a:endParaRPr lang="el-GR" sz="4000" dirty="0">
              <a:ea typeface="Calibri"/>
              <a:cs typeface="Times New Roman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6192688" y="4401938"/>
            <a:ext cx="4572000" cy="1835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 err="1" smtClean="0">
                <a:ea typeface="Times New Roman"/>
                <a:cs typeface="Calibri"/>
              </a:rPr>
              <a:t>Φωσφ</a:t>
            </a:r>
            <a:r>
              <a:rPr lang="en-US" sz="2800" dirty="0" smtClean="0">
                <a:ea typeface="Times New Roman"/>
                <a:cs typeface="Calibri"/>
              </a:rPr>
              <a:t>o</a:t>
            </a:r>
            <a:r>
              <a:rPr lang="el-GR" sz="2800" dirty="0" err="1" smtClean="0">
                <a:ea typeface="Times New Roman"/>
                <a:cs typeface="Calibri"/>
              </a:rPr>
              <a:t>ρ</a:t>
            </a:r>
            <a:r>
              <a:rPr lang="el-GR" sz="2800" b="1" dirty="0" err="1" smtClean="0">
                <a:solidFill>
                  <a:srgbClr val="FF0000"/>
                </a:solidFill>
                <a:ea typeface="Times New Roman"/>
                <a:cs typeface="Calibri"/>
              </a:rPr>
              <a:t>ικό</a:t>
            </a:r>
            <a:r>
              <a:rPr lang="el-GR" sz="2800" b="1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800" b="1" dirty="0">
                <a:solidFill>
                  <a:srgbClr val="FF0000"/>
                </a:solidFill>
                <a:ea typeface="Times New Roman"/>
                <a:cs typeface="Calibri"/>
              </a:rPr>
              <a:t>οξύ</a:t>
            </a:r>
            <a:endParaRPr lang="el-GR" sz="3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>
                <a:ea typeface="Times New Roman"/>
                <a:cs typeface="Times New Roman"/>
              </a:rPr>
              <a:t>Ανθρακ</a:t>
            </a:r>
            <a:r>
              <a:rPr lang="el-GR" sz="2800" b="1" dirty="0">
                <a:solidFill>
                  <a:srgbClr val="FF0000"/>
                </a:solidFill>
                <a:ea typeface="Times New Roman"/>
                <a:cs typeface="Times New Roman"/>
              </a:rPr>
              <a:t>ικό</a:t>
            </a:r>
            <a:r>
              <a:rPr lang="el-GR" sz="2800" b="1" dirty="0">
                <a:solidFill>
                  <a:srgbClr val="FF0000"/>
                </a:solidFill>
                <a:ea typeface="Times New Roman"/>
                <a:cs typeface="Calibri"/>
              </a:rPr>
              <a:t> οξύ</a:t>
            </a:r>
            <a:endParaRPr lang="el-GR" sz="3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dirty="0" smtClean="0">
                <a:ea typeface="Times New Roman"/>
                <a:cs typeface="Calibri"/>
              </a:rPr>
              <a:t>Θει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ικό</a:t>
            </a:r>
            <a:r>
              <a:rPr lang="el-GR" sz="2800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800" b="1" dirty="0">
                <a:solidFill>
                  <a:srgbClr val="FF0000"/>
                </a:solidFill>
                <a:ea typeface="Times New Roman"/>
                <a:cs typeface="Calibri"/>
              </a:rPr>
              <a:t>οξύ</a:t>
            </a:r>
            <a:endParaRPr lang="el-GR" sz="36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701407"/>
            <a:ext cx="835292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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Ονοματολογία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741165" y="0"/>
            <a:ext cx="26260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9600" b="1" baseline="-25000" dirty="0"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9600" b="1" dirty="0">
                <a:latin typeface="Comic Sans MS"/>
                <a:ea typeface="Times New Roman"/>
                <a:cs typeface="Times New Roman"/>
              </a:rPr>
              <a:t>A</a:t>
            </a:r>
            <a:endParaRPr lang="el-GR" sz="9600" dirty="0"/>
          </a:p>
        </p:txBody>
      </p:sp>
    </p:spTree>
    <p:extLst>
      <p:ext uri="{BB962C8B-B14F-4D97-AF65-F5344CB8AC3E}">
        <p14:creationId xmlns:p14="http://schemas.microsoft.com/office/powerpoint/2010/main" val="188238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9" grpId="0"/>
      <p:bldP spid="20" grpId="0" animBg="1"/>
      <p:bldP spid="21" grpId="0"/>
      <p:bldP spid="23" grpId="0" animBg="1"/>
      <p:bldP spid="1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6632"/>
            <a:ext cx="856895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4) ΑΛΑΤΑ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2877350" y="1412776"/>
            <a:ext cx="56647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@"/>
            </a:pPr>
            <a:r>
              <a:rPr lang="el-GR" b="1" dirty="0"/>
              <a:t>Μ</a:t>
            </a:r>
            <a:r>
              <a:rPr lang="en-US" b="1" baseline="30000" dirty="0"/>
              <a:t>y</a:t>
            </a:r>
            <a:r>
              <a:rPr lang="el-GR" baseline="30000" dirty="0"/>
              <a:t>+ </a:t>
            </a:r>
            <a:r>
              <a:rPr lang="el-GR" dirty="0"/>
              <a:t>:  μέταλλο , </a:t>
            </a:r>
            <a:r>
              <a:rPr lang="el-GR" b="1" dirty="0"/>
              <a:t>Α</a:t>
            </a:r>
            <a:r>
              <a:rPr lang="el-GR" b="1" baseline="30000" dirty="0"/>
              <a:t>χ-</a:t>
            </a:r>
            <a:r>
              <a:rPr lang="el-GR" baseline="30000" dirty="0"/>
              <a:t> </a:t>
            </a:r>
            <a:r>
              <a:rPr lang="el-GR" dirty="0"/>
              <a:t>: αμέταλλο ή </a:t>
            </a:r>
            <a:r>
              <a:rPr lang="el-GR" dirty="0" err="1"/>
              <a:t>πολυατομικό</a:t>
            </a:r>
            <a:r>
              <a:rPr lang="el-GR" dirty="0"/>
              <a:t> ανιόν</a:t>
            </a:r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 flipH="1">
            <a:off x="3193869" y="1917464"/>
            <a:ext cx="156683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/>
          <p:nvPr/>
        </p:nvCxnSpPr>
        <p:spPr>
          <a:xfrm>
            <a:off x="5364088" y="1917464"/>
            <a:ext cx="182437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-168909" y="2447310"/>
            <a:ext cx="5028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ΜΗ  ΟΞΥΓΟΝΟΥΧΑ 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ΑΛΑΤΑ </a:t>
            </a:r>
            <a:endParaRPr lang="el-GR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4801144" y="2450965"/>
            <a:ext cx="4342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 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ΟΞΥΓΟΝΟΥΧΑ ΑΛΑΤΑ </a:t>
            </a:r>
            <a:endParaRPr lang="el-GR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124200" y="2908975"/>
            <a:ext cx="4095349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2800" b="1" dirty="0"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 </a:t>
            </a:r>
            <a:endParaRPr lang="el-GR" sz="2800" b="1" dirty="0" smtClean="0">
              <a:solidFill>
                <a:srgbClr val="7030A0"/>
              </a:solidFill>
              <a:latin typeface="Segoe Script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…………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 </a:t>
            </a:r>
            <a:r>
              <a:rPr lang="el-GR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ούχο</a:t>
            </a:r>
            <a:r>
              <a:rPr lang="el-GR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 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……...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21" name="Ορθογώνιο 20"/>
          <p:cNvSpPr/>
          <p:nvPr/>
        </p:nvSpPr>
        <p:spPr>
          <a:xfrm>
            <a:off x="-36512" y="4051468"/>
            <a:ext cx="4162713" cy="2905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/>
                <a:cs typeface="Times New Roman"/>
              </a:rPr>
              <a:t>N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a</a:t>
            </a:r>
            <a:r>
              <a:rPr lang="en-US" sz="3200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C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l</a:t>
            </a:r>
            <a:endParaRPr lang="el-GR" sz="3200" b="1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K</a:t>
            </a:r>
            <a:r>
              <a:rPr lang="el-GR" sz="3200" b="1" baseline="-25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2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S</a:t>
            </a:r>
            <a:endParaRPr lang="el-GR" sz="3200" b="1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1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/>
                <a:cs typeface="Times New Roman"/>
              </a:rPr>
              <a:t>N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H</a:t>
            </a:r>
            <a:r>
              <a:rPr lang="en-US" sz="2800" b="1" baseline="-25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4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CN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3" name="Ορθογώνιο 22"/>
          <p:cNvSpPr/>
          <p:nvPr/>
        </p:nvSpPr>
        <p:spPr>
          <a:xfrm>
            <a:off x="4860032" y="2851001"/>
            <a:ext cx="4104456" cy="8002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800" b="1" dirty="0" smtClean="0">
                <a:solidFill>
                  <a:srgbClr val="7030A0"/>
                </a:solidFill>
                <a:latin typeface="Georgia Ref"/>
                <a:ea typeface="Times New Roman"/>
                <a:cs typeface="Times New Roman"/>
              </a:rPr>
              <a:t>…………………….……………</a:t>
            </a:r>
            <a:r>
              <a:rPr lang="el-G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ικό </a:t>
            </a:r>
            <a:r>
              <a:rPr lang="el-G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……</a:t>
            </a:r>
            <a:endParaRPr lang="el-GR" sz="3200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4788024" y="3651220"/>
            <a:ext cx="4572000" cy="31536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K</a:t>
            </a:r>
            <a:r>
              <a:rPr lang="en-US" sz="2800" b="1" baseline="-25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3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PO</a:t>
            </a:r>
            <a:r>
              <a:rPr lang="el-GR" sz="3200" b="1" baseline="-25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Ca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CO</a:t>
            </a:r>
            <a:r>
              <a:rPr lang="en-US" sz="3200" b="1" baseline="-25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3</a:t>
            </a:r>
            <a:endParaRPr lang="el-GR" sz="3200" b="1" baseline="-25000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/>
                <a:cs typeface="Times New Roman"/>
              </a:rPr>
              <a:t>M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/>
                <a:ea typeface="Times New Roman"/>
                <a:cs typeface="Times New Roman"/>
              </a:rPr>
              <a:t>g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SO</a:t>
            </a:r>
            <a:r>
              <a:rPr lang="en-US" sz="3200" b="1" baseline="-25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4</a:t>
            </a:r>
            <a:r>
              <a:rPr lang="el-G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imes New Roman"/>
                <a:cs typeface="Times New Roman"/>
              </a:rPr>
              <a:t> </a:t>
            </a:r>
            <a:r>
              <a:rPr lang="el-G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/>
                <a:ea typeface="Times New Roman"/>
                <a:cs typeface="Times New Roman"/>
              </a:rPr>
              <a:t> </a:t>
            </a:r>
            <a:endParaRPr lang="el-G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26" name="Ορθογώνιο 25"/>
          <p:cNvSpPr/>
          <p:nvPr/>
        </p:nvSpPr>
        <p:spPr>
          <a:xfrm>
            <a:off x="6516216" y="6290156"/>
            <a:ext cx="5862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l-GR" sz="2400" dirty="0" smtClean="0">
                <a:ea typeface="Times New Roman"/>
                <a:cs typeface="Calibri"/>
              </a:rPr>
              <a:t>Θει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ικό </a:t>
            </a:r>
            <a:r>
              <a:rPr lang="el-GR" sz="2400" b="1" dirty="0" smtClean="0">
                <a:solidFill>
                  <a:sysClr val="windowText" lastClr="000000"/>
                </a:solidFill>
                <a:ea typeface="Times New Roman"/>
                <a:cs typeface="Calibri"/>
              </a:rPr>
              <a:t>μαγνήσιο</a:t>
            </a:r>
            <a:endParaRPr lang="el-GR" sz="3200" b="1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124199" y="3309085"/>
            <a:ext cx="4095349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endParaRPr lang="el-GR" sz="2800" b="1" dirty="0" smtClean="0">
              <a:solidFill>
                <a:srgbClr val="7030A0"/>
              </a:solidFill>
              <a:latin typeface="Segoe Script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………ίδιο του 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Segoe Script"/>
                <a:ea typeface="Times New Roman"/>
                <a:cs typeface="Times New Roman"/>
              </a:rPr>
              <a:t>……...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362415" y="3993275"/>
            <a:ext cx="3209585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7030A0"/>
                </a:solidFill>
                <a:ea typeface="Times New Roman"/>
                <a:cs typeface="Calibri"/>
              </a:rPr>
              <a:t>Χλωρι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ούχο</a:t>
            </a:r>
            <a:r>
              <a:rPr lang="el-GR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 </a:t>
            </a:r>
            <a:r>
              <a:rPr lang="el-GR" sz="2400" b="1" dirty="0">
                <a:solidFill>
                  <a:srgbClr val="7030A0"/>
                </a:solidFill>
                <a:ea typeface="Times New Roman"/>
                <a:cs typeface="Calibri"/>
              </a:rPr>
              <a:t>νάτριο</a:t>
            </a:r>
            <a:endParaRPr lang="el-GR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1484763" y="4941168"/>
            <a:ext cx="3303261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7030A0"/>
                </a:solidFill>
                <a:ea typeface="Times New Roman"/>
                <a:cs typeface="Calibri"/>
              </a:rPr>
              <a:t>Θειο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ύχο</a:t>
            </a:r>
            <a:r>
              <a:rPr lang="el-GR" sz="2400" b="1" dirty="0">
                <a:solidFill>
                  <a:srgbClr val="7030A0"/>
                </a:solidFill>
                <a:ea typeface="Times New Roman"/>
                <a:cs typeface="Calibri"/>
              </a:rPr>
              <a:t> κάλιο</a:t>
            </a:r>
            <a:endParaRPr lang="el-GR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1475656" y="5949280"/>
            <a:ext cx="3888432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7030A0"/>
                </a:solidFill>
                <a:ea typeface="Times New Roman"/>
                <a:cs typeface="Calibri"/>
              </a:rPr>
              <a:t>Κυανι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ούχο</a:t>
            </a:r>
            <a:r>
              <a:rPr lang="el-GR" sz="2400" b="1" dirty="0">
                <a:solidFill>
                  <a:srgbClr val="7030A0"/>
                </a:solidFill>
                <a:ea typeface="Times New Roman"/>
                <a:cs typeface="Calibri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αμμώνιο</a:t>
            </a:r>
            <a:endParaRPr lang="el-GR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971600" y="4353315"/>
            <a:ext cx="3888432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(Χλωρ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ίδιο</a:t>
            </a:r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 του νατρίου)</a:t>
            </a:r>
            <a:endParaRPr lang="el-GR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27" name="Ορθογώνιο 26"/>
          <p:cNvSpPr/>
          <p:nvPr/>
        </p:nvSpPr>
        <p:spPr>
          <a:xfrm>
            <a:off x="899592" y="5373216"/>
            <a:ext cx="3641363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(</a:t>
            </a:r>
            <a:r>
              <a:rPr lang="el-GR" sz="2400" b="1" dirty="0" err="1" smtClean="0">
                <a:solidFill>
                  <a:srgbClr val="7030A0"/>
                </a:solidFill>
                <a:ea typeface="Times New Roman"/>
                <a:cs typeface="Calibri"/>
              </a:rPr>
              <a:t>Σουλφ</a:t>
            </a: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ίδιο</a:t>
            </a:r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 του καλίου</a:t>
            </a:r>
            <a:endParaRPr lang="el-GR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1337872" y="6316313"/>
            <a:ext cx="4746296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(</a:t>
            </a:r>
            <a:r>
              <a:rPr lang="el-GR" sz="2400" b="1" dirty="0" err="1" smtClean="0">
                <a:solidFill>
                  <a:srgbClr val="7030A0"/>
                </a:solidFill>
                <a:ea typeface="Times New Roman"/>
                <a:cs typeface="Calibri"/>
              </a:rPr>
              <a:t>Κυαν</a:t>
            </a: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ίδιο</a:t>
            </a:r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του</a:t>
            </a:r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ea typeface="Times New Roman"/>
                <a:cs typeface="Calibri"/>
              </a:rPr>
              <a:t> αμμωνίου)</a:t>
            </a:r>
            <a:endParaRPr lang="el-GR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6300192" y="3780909"/>
            <a:ext cx="3130179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dirty="0" smtClean="0">
                <a:solidFill>
                  <a:prstClr val="black"/>
                </a:solidFill>
                <a:ea typeface="Times New Roman"/>
                <a:cs typeface="Calibri"/>
              </a:rPr>
              <a:t>Φωσφορ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ικό </a:t>
            </a:r>
            <a:r>
              <a:rPr lang="el-GR" sz="2400" b="1" dirty="0" smtClean="0">
                <a:solidFill>
                  <a:sysClr val="windowText" lastClr="000000"/>
                </a:solidFill>
                <a:ea typeface="Times New Roman"/>
                <a:cs typeface="Calibri"/>
              </a:rPr>
              <a:t>κάλιο</a:t>
            </a:r>
            <a:endParaRPr lang="el-GR" sz="3200" b="1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6300192" y="4881094"/>
            <a:ext cx="3203848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solidFill>
                  <a:prstClr val="black"/>
                </a:solidFill>
                <a:ea typeface="Times New Roman"/>
                <a:cs typeface="Times New Roman"/>
              </a:rPr>
              <a:t>Ανθρακ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ικό</a:t>
            </a:r>
            <a:r>
              <a:rPr lang="el-GR" sz="2400" b="1" dirty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 </a:t>
            </a:r>
            <a:r>
              <a:rPr lang="el-GR" sz="2400" b="1" dirty="0" smtClean="0">
                <a:solidFill>
                  <a:sysClr val="windowText" lastClr="000000"/>
                </a:solidFill>
                <a:ea typeface="Times New Roman"/>
                <a:cs typeface="Calibri"/>
              </a:rPr>
              <a:t>ασβέστιο</a:t>
            </a:r>
            <a:endParaRPr lang="el-GR" sz="3200" b="1" dirty="0">
              <a:solidFill>
                <a:sysClr val="windowText" lastClr="000000"/>
              </a:solidFill>
              <a:ea typeface="Calibri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755993"/>
            <a:ext cx="8568952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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Ονοματολογία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032158" y="272160"/>
            <a:ext cx="18902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Μ</a:t>
            </a:r>
            <a:r>
              <a:rPr lang="en-US" sz="5400" b="1" baseline="-25000" dirty="0" err="1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5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5400" b="1" baseline="-25000" dirty="0" err="1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y</a:t>
            </a:r>
            <a:endParaRPr lang="el-GR" sz="5400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5164354" y="542936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prstClr val="black"/>
                </a:solidFill>
                <a:latin typeface="Comic Sans MS"/>
                <a:ea typeface="Times New Roman"/>
                <a:cs typeface="Times New Roman"/>
              </a:rPr>
              <a:t>ή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5674207" y="409019"/>
            <a:ext cx="2803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>
                <a:latin typeface="Comic Sans MS"/>
                <a:ea typeface="Times New Roman"/>
                <a:cs typeface="Times New Roman"/>
              </a:rPr>
              <a:t>    </a:t>
            </a:r>
            <a:r>
              <a:rPr lang="el-GR" sz="40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(ΝΗ</a:t>
            </a:r>
            <a:r>
              <a:rPr lang="el-GR" sz="40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4</a:t>
            </a:r>
            <a:r>
              <a:rPr lang="el-GR" sz="40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)</a:t>
            </a:r>
            <a:r>
              <a:rPr lang="en-US" sz="4000" b="1" baseline="-25000" dirty="0" err="1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4000" b="1" dirty="0" err="1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l-GR" sz="4000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l-GR" sz="3200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5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9" grpId="0"/>
      <p:bldP spid="20" grpId="0" animBg="1"/>
      <p:bldP spid="21" grpId="0"/>
      <p:bldP spid="23" grpId="0" animBg="1"/>
      <p:bldP spid="18" grpId="0" animBg="1"/>
      <p:bldP spid="6" grpId="0"/>
      <p:bldP spid="9" grpId="0"/>
      <p:bldP spid="10" grpId="0"/>
      <p:bldP spid="22" grpId="0"/>
      <p:bldP spid="27" grpId="0"/>
      <p:bldP spid="28" grpId="0"/>
      <p:bldP spid="15" grpId="0"/>
      <p:bldP spid="30" grpId="0"/>
      <p:bldP spid="29" grpId="0" animBg="1"/>
      <p:bldP spid="7" grpId="0"/>
      <p:bldP spid="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6632"/>
            <a:ext cx="856895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4) ΑΛΑΤΑ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755993"/>
            <a:ext cx="8568952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2"/>
              </a:rPr>
              <a:t>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2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Που συναντώνται ;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95536" y="2204864"/>
            <a:ext cx="3456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l-GR" sz="2000" dirty="0">
                <a:solidFill>
                  <a:srgbClr val="000000"/>
                </a:solidFill>
                <a:ea typeface="Times New Roman"/>
                <a:sym typeface="Wingdings"/>
              </a:rPr>
              <a:t>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a typeface="Times New Roman"/>
              </a:rPr>
              <a:t>NaCl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	:  Μαγειρικό αλάτι		  	</a:t>
            </a:r>
            <a:endParaRPr lang="el-GR" sz="3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ea typeface="Times New Roman"/>
              </a:rPr>
              <a:t>SnF</a:t>
            </a:r>
            <a:r>
              <a:rPr lang="el-GR" sz="2000" b="1" baseline="-25000" dirty="0">
                <a:solidFill>
                  <a:srgbClr val="000000"/>
                </a:solidFill>
                <a:ea typeface="Times New Roman"/>
              </a:rPr>
              <a:t>2  </a:t>
            </a:r>
            <a:r>
              <a:rPr lang="el-GR" sz="2000" baseline="-25000" dirty="0">
                <a:solidFill>
                  <a:srgbClr val="000000"/>
                </a:solidFill>
                <a:ea typeface="Times New Roman"/>
              </a:rPr>
              <a:t>  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:  Σε οδοντόπαστες </a:t>
            </a:r>
            <a:endParaRPr lang="el-GR" sz="2000" dirty="0" smtClean="0">
              <a:solidFill>
                <a:srgbClr val="000000"/>
              </a:solidFill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             (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φθοριούχα άλατα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)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	</a:t>
            </a:r>
            <a:endParaRPr lang="el-GR" sz="3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sz="2000" dirty="0">
                <a:ea typeface="Times New Roman"/>
                <a:cs typeface="Times New Roman"/>
                <a:sym typeface="Wingdings"/>
              </a:rPr>
              <a:t></a:t>
            </a:r>
            <a:r>
              <a:rPr lang="en-US" sz="2000" dirty="0">
                <a:ea typeface="Times New Roman"/>
                <a:cs typeface="Times New Roman"/>
              </a:rPr>
              <a:t> </a:t>
            </a:r>
            <a:r>
              <a:rPr lang="en-US" sz="2000" b="1" dirty="0" err="1">
                <a:ea typeface="Times New Roman"/>
                <a:cs typeface="Times New Roman"/>
              </a:rPr>
              <a:t>CaCl</a:t>
            </a:r>
            <a:r>
              <a:rPr lang="el-GR" sz="2000" b="1" baseline="-25000" dirty="0">
                <a:ea typeface="Times New Roman"/>
                <a:cs typeface="Times New Roman"/>
              </a:rPr>
              <a:t>2   </a:t>
            </a:r>
            <a:r>
              <a:rPr lang="el-GR" sz="2000" dirty="0">
                <a:ea typeface="Times New Roman"/>
                <a:cs typeface="Times New Roman"/>
              </a:rPr>
              <a:t>:  Σε </a:t>
            </a:r>
            <a:r>
              <a:rPr lang="el-GR" sz="2000" dirty="0" err="1">
                <a:ea typeface="Times New Roman"/>
                <a:cs typeface="Times New Roman"/>
              </a:rPr>
              <a:t>αφυγραντήρες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4385151" y="2063164"/>
            <a:ext cx="4572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l-GR" sz="2000" b="1" dirty="0" smtClean="0"/>
              <a:t>CaCO</a:t>
            </a:r>
            <a:r>
              <a:rPr lang="el-GR" sz="2000" b="1" baseline="-25000" dirty="0" smtClean="0"/>
              <a:t>3</a:t>
            </a:r>
            <a:r>
              <a:rPr lang="el-GR" sz="2000" b="1" dirty="0" smtClean="0"/>
              <a:t> </a:t>
            </a:r>
            <a:r>
              <a:rPr lang="el-GR" sz="2000" b="1" dirty="0"/>
              <a:t>:</a:t>
            </a:r>
            <a:r>
              <a:rPr lang="el-GR" sz="2000" dirty="0"/>
              <a:t> Ασβεστόλιθος, μάρμαρα, κιμωλία , </a:t>
            </a:r>
            <a:r>
              <a:rPr lang="el-GR" sz="2000" dirty="0" smtClean="0"/>
              <a:t>κέλυφος αυγών</a:t>
            </a:r>
            <a:r>
              <a:rPr lang="el-GR" sz="2000" dirty="0"/>
              <a:t>,  όστρακα</a:t>
            </a:r>
            <a:r>
              <a:rPr lang="el-GR" sz="2000" dirty="0" smtClean="0"/>
              <a:t>…</a:t>
            </a:r>
          </a:p>
          <a:p>
            <a:endParaRPr lang="el-GR" sz="12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err="1" smtClean="0"/>
              <a:t>CaSO</a:t>
            </a:r>
            <a:r>
              <a:rPr lang="el-GR" sz="2000" b="1" baseline="-25000" dirty="0"/>
              <a:t>4 </a:t>
            </a:r>
            <a:r>
              <a:rPr lang="el-GR" sz="2000" b="1" dirty="0"/>
              <a:t>: </a:t>
            </a:r>
            <a:r>
              <a:rPr lang="el-GR" sz="2000" dirty="0"/>
              <a:t>Γύψος </a:t>
            </a:r>
            <a:endParaRPr lang="el-GR" sz="2000" dirty="0" smtClean="0"/>
          </a:p>
          <a:p>
            <a:endParaRPr lang="el-GR" sz="1400" dirty="0"/>
          </a:p>
          <a:p>
            <a:pPr marL="342900" indent="-342900">
              <a:buFont typeface="Wingdings" pitchFamily="2" charset="2"/>
              <a:buChar char="Ø"/>
            </a:pPr>
            <a:r>
              <a:rPr lang="el-GR" sz="2000" b="1" dirty="0" smtClean="0"/>
              <a:t>(</a:t>
            </a:r>
            <a:r>
              <a:rPr lang="el-GR" sz="2000" b="1" dirty="0"/>
              <a:t>ΝΗ</a:t>
            </a:r>
            <a:r>
              <a:rPr lang="el-GR" sz="2000" b="1" baseline="-25000" dirty="0"/>
              <a:t>4</a:t>
            </a:r>
            <a:r>
              <a:rPr lang="el-GR" sz="2000" b="1" dirty="0"/>
              <a:t>)</a:t>
            </a:r>
            <a:r>
              <a:rPr lang="el-GR" sz="2000" b="1" baseline="-25000" dirty="0"/>
              <a:t>2</a:t>
            </a:r>
            <a:r>
              <a:rPr lang="en-US" sz="2000" b="1" dirty="0"/>
              <a:t>SO</a:t>
            </a:r>
            <a:r>
              <a:rPr lang="el-GR" sz="2000" b="1" baseline="-25000" dirty="0"/>
              <a:t>4</a:t>
            </a:r>
            <a:r>
              <a:rPr lang="el-GR" sz="2000" b="1" dirty="0"/>
              <a:t>, ΝΗ</a:t>
            </a:r>
            <a:r>
              <a:rPr lang="el-GR" sz="2000" b="1" baseline="-25000" dirty="0"/>
              <a:t>4</a:t>
            </a:r>
            <a:r>
              <a:rPr lang="el-GR" sz="2000" b="1" dirty="0"/>
              <a:t>Ν</a:t>
            </a:r>
            <a:r>
              <a:rPr lang="en-US" sz="2000" b="1" dirty="0"/>
              <a:t>O</a:t>
            </a:r>
            <a:r>
              <a:rPr lang="el-GR" sz="2000" b="1" baseline="-25000" dirty="0"/>
              <a:t>3</a:t>
            </a:r>
            <a:r>
              <a:rPr lang="el-GR" sz="2000" b="1" dirty="0"/>
              <a:t>,  (ΝΗ</a:t>
            </a:r>
            <a:r>
              <a:rPr lang="el-GR" sz="2000" b="1" baseline="-25000" dirty="0"/>
              <a:t>4</a:t>
            </a:r>
            <a:r>
              <a:rPr lang="el-GR" sz="2000" b="1" dirty="0"/>
              <a:t>)</a:t>
            </a:r>
            <a:r>
              <a:rPr lang="el-GR" sz="2000" b="1" baseline="-25000" dirty="0"/>
              <a:t>3</a:t>
            </a:r>
            <a:r>
              <a:rPr lang="en-US" sz="2000" b="1" dirty="0"/>
              <a:t>PO</a:t>
            </a:r>
            <a:r>
              <a:rPr lang="el-GR" sz="2000" b="1" baseline="-25000" dirty="0"/>
              <a:t>4</a:t>
            </a:r>
            <a:r>
              <a:rPr lang="el-GR" sz="2000" b="1" dirty="0"/>
              <a:t> : </a:t>
            </a:r>
            <a:r>
              <a:rPr lang="el-GR" sz="2000" dirty="0"/>
              <a:t> λιπάσματα                    </a:t>
            </a:r>
            <a:endParaRPr lang="el-GR" sz="2000" dirty="0" smtClean="0"/>
          </a:p>
          <a:p>
            <a:endParaRPr lang="el-GR" sz="1200" dirty="0"/>
          </a:p>
          <a:p>
            <a:pPr marL="342900" indent="-342900">
              <a:buFont typeface="Wingdings" pitchFamily="2" charset="2"/>
              <a:buChar char="Ø"/>
            </a:pPr>
            <a:r>
              <a:rPr lang="el-GR" sz="2000" b="1" dirty="0" smtClean="0"/>
              <a:t>NaHCO</a:t>
            </a:r>
            <a:r>
              <a:rPr lang="el-GR" sz="2000" b="1" baseline="-25000" dirty="0" smtClean="0"/>
              <a:t>3</a:t>
            </a:r>
            <a:r>
              <a:rPr lang="el-GR" sz="2000" dirty="0" smtClean="0"/>
              <a:t> </a:t>
            </a:r>
            <a:r>
              <a:rPr lang="el-GR" sz="2000" dirty="0"/>
              <a:t>: Φαρμακευτική σόδα (Μαγειρική</a:t>
            </a:r>
            <a:r>
              <a:rPr lang="el-GR" sz="2000" dirty="0" smtClean="0"/>
              <a:t>)</a:t>
            </a:r>
          </a:p>
          <a:p>
            <a:endParaRPr lang="el-GR" sz="1200" dirty="0"/>
          </a:p>
          <a:p>
            <a:pPr marL="342900" indent="-342900">
              <a:buFont typeface="Wingdings" pitchFamily="2" charset="2"/>
              <a:buChar char="Ø"/>
            </a:pPr>
            <a:r>
              <a:rPr lang="el-GR" sz="2000" b="1" dirty="0" smtClean="0"/>
              <a:t>Na</a:t>
            </a:r>
            <a:r>
              <a:rPr lang="el-GR" sz="2000" b="1" baseline="-25000" dirty="0" smtClean="0"/>
              <a:t>2</a:t>
            </a:r>
            <a:r>
              <a:rPr lang="el-GR" sz="2000" b="1" dirty="0" smtClean="0"/>
              <a:t>CO</a:t>
            </a:r>
            <a:r>
              <a:rPr lang="el-GR" sz="2000" b="1" baseline="-25000" dirty="0" smtClean="0"/>
              <a:t>3</a:t>
            </a:r>
            <a:r>
              <a:rPr lang="el-GR" sz="2000" dirty="0" smtClean="0"/>
              <a:t> </a:t>
            </a:r>
            <a:r>
              <a:rPr lang="el-GR" sz="2000" dirty="0"/>
              <a:t>: Σόδα πλυσίματος,  χρήση σε υαλουργία, </a:t>
            </a:r>
            <a:r>
              <a:rPr lang="el-GR" sz="2000" dirty="0" smtClean="0"/>
              <a:t>σαπωνοποιία</a:t>
            </a:r>
          </a:p>
          <a:p>
            <a:endParaRPr lang="el-GR" sz="12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b="1" dirty="0" err="1" smtClean="0"/>
              <a:t>CuSO</a:t>
            </a:r>
            <a:r>
              <a:rPr lang="el-GR" sz="2000" b="1" baseline="-25000" dirty="0"/>
              <a:t>4 </a:t>
            </a:r>
            <a:r>
              <a:rPr lang="el-GR" sz="2000" dirty="0"/>
              <a:t>: Γαλαζόπετρα (μυκητοκτόνο</a:t>
            </a:r>
            <a:r>
              <a:rPr lang="el-GR" sz="2000" dirty="0" smtClean="0"/>
              <a:t>)</a:t>
            </a:r>
          </a:p>
          <a:p>
            <a:endParaRPr lang="el-GR" sz="1200" dirty="0"/>
          </a:p>
          <a:p>
            <a:r>
              <a:rPr lang="en-US" sz="2000" dirty="0">
                <a:sym typeface="Wingdings"/>
              </a:rPr>
              <a:t></a:t>
            </a:r>
            <a:r>
              <a:rPr lang="el-GR" sz="2000" dirty="0"/>
              <a:t> διάλυμα</a:t>
            </a:r>
            <a:r>
              <a:rPr lang="el-GR" sz="2000" b="1" dirty="0"/>
              <a:t> </a:t>
            </a:r>
            <a:r>
              <a:rPr lang="en-US" sz="2000" b="1" dirty="0" err="1"/>
              <a:t>NaClO</a:t>
            </a:r>
            <a:r>
              <a:rPr lang="el-GR" sz="2000" dirty="0"/>
              <a:t> : Χλωρίνη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556792"/>
            <a:ext cx="302433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 Οξυγονούχα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5151" y="1507441"/>
            <a:ext cx="4572000" cy="3738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Οξυγονούχα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599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869211">
            <a:off x="-25003" y="69269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1) ΟΞΕΑ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738127">
            <a:off x="2026651" y="725031"/>
            <a:ext cx="2511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2) ΒΑΣΕΙΣ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587211">
            <a:off x="6834571" y="72503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4) ΑΛΑΤΑ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63802" y="3172818"/>
            <a:ext cx="15568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5400" b="1" baseline="-25000" dirty="0"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5400" b="1" dirty="0">
                <a:latin typeface="Comic Sans MS"/>
                <a:ea typeface="Times New Roman"/>
                <a:cs typeface="Times New Roman"/>
              </a:rPr>
              <a:t>A</a:t>
            </a:r>
            <a:endParaRPr lang="el-GR" sz="5400" dirty="0"/>
          </a:p>
        </p:txBody>
      </p:sp>
      <p:sp>
        <p:nvSpPr>
          <p:cNvPr id="9" name="TextBox 8"/>
          <p:cNvSpPr txBox="1"/>
          <p:nvPr/>
        </p:nvSpPr>
        <p:spPr>
          <a:xfrm rot="19883551">
            <a:off x="4256431" y="631037"/>
            <a:ext cx="274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3) ΟΞΕΙΔΙΑ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2116172" y="3280540"/>
            <a:ext cx="20185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Comic Sans MS"/>
                <a:ea typeface="Times New Roman"/>
                <a:cs typeface="Times New Roman"/>
              </a:rPr>
              <a:t>M</a:t>
            </a:r>
            <a:r>
              <a:rPr lang="el-GR" sz="4000" b="1" dirty="0">
                <a:latin typeface="Comic Sans MS"/>
                <a:ea typeface="Times New Roman"/>
                <a:cs typeface="Times New Roman"/>
              </a:rPr>
              <a:t>(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OH</a:t>
            </a:r>
            <a:r>
              <a:rPr lang="el-GR" sz="4000" b="1" dirty="0">
                <a:latin typeface="Comic Sans MS"/>
                <a:ea typeface="Times New Roman"/>
                <a:cs typeface="Times New Roman"/>
              </a:rPr>
              <a:t>)</a:t>
            </a:r>
            <a:r>
              <a:rPr lang="en-US" sz="4000" b="1" baseline="-25000" dirty="0">
                <a:latin typeface="Comic Sans MS"/>
                <a:ea typeface="Times New Roman"/>
                <a:cs typeface="Times New Roman"/>
              </a:rPr>
              <a:t>x</a:t>
            </a:r>
            <a:endParaRPr lang="el-GR" sz="4000" dirty="0"/>
          </a:p>
        </p:txBody>
      </p:sp>
      <p:sp>
        <p:nvSpPr>
          <p:cNvPr id="11" name="Ορθογώνιο 10"/>
          <p:cNvSpPr/>
          <p:nvPr/>
        </p:nvSpPr>
        <p:spPr>
          <a:xfrm>
            <a:off x="4816563" y="3225170"/>
            <a:ext cx="16433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>
                <a:latin typeface="Comic Sans MS"/>
                <a:ea typeface="Times New Roman"/>
                <a:cs typeface="Times New Roman"/>
              </a:rPr>
              <a:t>Σ</a:t>
            </a:r>
            <a:r>
              <a:rPr lang="el-GR" sz="4000" b="1" baseline="-25000" dirty="0"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/>
                <a:ea typeface="Times New Roman"/>
                <a:cs typeface="Times New Roman"/>
              </a:rPr>
              <a:t>O</a:t>
            </a:r>
            <a:r>
              <a:rPr lang="en-US" sz="4000" b="1" baseline="-25000" dirty="0"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4000" b="1" dirty="0">
                <a:latin typeface="Comic Sans MS"/>
                <a:ea typeface="Times New Roman"/>
                <a:cs typeface="Times New Roman"/>
              </a:rPr>
              <a:t> </a:t>
            </a:r>
            <a:endParaRPr lang="el-GR" sz="4000" dirty="0"/>
          </a:p>
        </p:txBody>
      </p:sp>
      <p:sp>
        <p:nvSpPr>
          <p:cNvPr id="12" name="Ορθογώνιο 11"/>
          <p:cNvSpPr/>
          <p:nvPr/>
        </p:nvSpPr>
        <p:spPr>
          <a:xfrm>
            <a:off x="7060829" y="3170448"/>
            <a:ext cx="231024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Comic Sans MS"/>
                <a:ea typeface="Times New Roman"/>
                <a:cs typeface="Times New Roman"/>
              </a:rPr>
              <a:t>M</a:t>
            </a:r>
            <a:r>
              <a:rPr lang="el-GR" sz="4000" b="1" baseline="-25000" dirty="0"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4000" b="1" dirty="0"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4000" b="1" baseline="-25000" dirty="0">
                <a:latin typeface="Comic Sans MS"/>
                <a:ea typeface="Times New Roman"/>
                <a:cs typeface="Times New Roman"/>
              </a:rPr>
              <a:t>y</a:t>
            </a:r>
            <a:r>
              <a:rPr lang="el-GR" sz="4000" b="1" dirty="0">
                <a:latin typeface="Comic Sans MS"/>
                <a:ea typeface="Times New Roman"/>
                <a:cs typeface="Times New Roman"/>
              </a:rPr>
              <a:t>   </a:t>
            </a:r>
            <a:endParaRPr lang="el-GR" sz="4000" b="1" dirty="0" smtClean="0">
              <a:latin typeface="Comic Sans MS"/>
              <a:ea typeface="Times New Roman"/>
              <a:cs typeface="Times New Roman"/>
            </a:endParaRPr>
          </a:p>
          <a:p>
            <a:r>
              <a:rPr lang="el-GR" sz="4000" dirty="0" smtClean="0">
                <a:latin typeface="Comic Sans MS"/>
                <a:ea typeface="Times New Roman"/>
                <a:cs typeface="Times New Roman"/>
              </a:rPr>
              <a:t>   </a:t>
            </a:r>
            <a:r>
              <a:rPr lang="el-GR" sz="2800" dirty="0" smtClean="0">
                <a:latin typeface="Comic Sans MS"/>
                <a:ea typeface="Times New Roman"/>
                <a:cs typeface="Times New Roman"/>
              </a:rPr>
              <a:t>ή </a:t>
            </a:r>
            <a:r>
              <a:rPr lang="el-GR" sz="4000" dirty="0" smtClean="0">
                <a:latin typeface="Comic Sans MS"/>
                <a:ea typeface="Times New Roman"/>
                <a:cs typeface="Times New Roman"/>
              </a:rPr>
              <a:t>   </a:t>
            </a:r>
          </a:p>
          <a:p>
            <a:r>
              <a:rPr lang="el-GR" sz="4000" b="1" dirty="0" smtClean="0">
                <a:latin typeface="Comic Sans MS"/>
                <a:ea typeface="Times New Roman"/>
                <a:cs typeface="Times New Roman"/>
              </a:rPr>
              <a:t>(</a:t>
            </a:r>
            <a:r>
              <a:rPr lang="el-GR" sz="4000" b="1" dirty="0">
                <a:latin typeface="Comic Sans MS"/>
                <a:ea typeface="Times New Roman"/>
                <a:cs typeface="Times New Roman"/>
              </a:rPr>
              <a:t>ΝΗ</a:t>
            </a:r>
            <a:r>
              <a:rPr lang="el-GR" sz="4000" b="1" baseline="-25000" dirty="0">
                <a:latin typeface="Comic Sans MS"/>
                <a:ea typeface="Times New Roman"/>
                <a:cs typeface="Times New Roman"/>
              </a:rPr>
              <a:t>4</a:t>
            </a:r>
            <a:r>
              <a:rPr lang="el-GR" sz="4000" b="1" dirty="0">
                <a:latin typeface="Comic Sans MS"/>
                <a:ea typeface="Times New Roman"/>
                <a:cs typeface="Times New Roman"/>
              </a:rPr>
              <a:t>)</a:t>
            </a:r>
            <a:r>
              <a:rPr lang="en-US" sz="4000" b="1" baseline="-25000" dirty="0" err="1">
                <a:latin typeface="Comic Sans MS"/>
                <a:ea typeface="Times New Roman"/>
                <a:cs typeface="Times New Roman"/>
              </a:rPr>
              <a:t>x</a:t>
            </a:r>
            <a:r>
              <a:rPr lang="en-US" sz="4000" b="1" dirty="0" err="1"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4000" dirty="0">
                <a:latin typeface="Comic Sans MS"/>
                <a:ea typeface="Times New Roman"/>
                <a:cs typeface="Times New Roman"/>
              </a:rPr>
              <a:t> </a:t>
            </a:r>
            <a:endParaRPr lang="el-GR" sz="4000" dirty="0"/>
          </a:p>
        </p:txBody>
      </p:sp>
      <p:sp>
        <p:nvSpPr>
          <p:cNvPr id="2" name="Ραβδωτό δεξιό βέλος 1"/>
          <p:cNvSpPr/>
          <p:nvPr/>
        </p:nvSpPr>
        <p:spPr>
          <a:xfrm rot="5400000">
            <a:off x="187061" y="1906874"/>
            <a:ext cx="1224136" cy="951201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Ραβδωτό δεξιό βέλος 12"/>
          <p:cNvSpPr/>
          <p:nvPr/>
        </p:nvSpPr>
        <p:spPr>
          <a:xfrm rot="5400000">
            <a:off x="2670531" y="1859061"/>
            <a:ext cx="1224136" cy="951201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Ραβδωτό δεξιό βέλος 13"/>
          <p:cNvSpPr/>
          <p:nvPr/>
        </p:nvSpPr>
        <p:spPr>
          <a:xfrm rot="5400000">
            <a:off x="4867581" y="1926229"/>
            <a:ext cx="1224136" cy="951201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Ραβδωτό δεξιό βέλος 14"/>
          <p:cNvSpPr/>
          <p:nvPr/>
        </p:nvSpPr>
        <p:spPr>
          <a:xfrm rot="5400000">
            <a:off x="7603885" y="1859061"/>
            <a:ext cx="1224136" cy="951201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95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1"/>
          <a:stretch/>
        </p:blipFill>
        <p:spPr bwMode="auto">
          <a:xfrm>
            <a:off x="251519" y="188640"/>
            <a:ext cx="839112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793622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Ευθεία γραμμή σύνδεσης 4"/>
          <p:cNvCxnSpPr/>
          <p:nvPr/>
        </p:nvCxnSpPr>
        <p:spPr>
          <a:xfrm>
            <a:off x="2915816" y="1196752"/>
            <a:ext cx="18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>
            <a:off x="6156176" y="2564904"/>
            <a:ext cx="18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/>
          <p:cNvCxnSpPr/>
          <p:nvPr/>
        </p:nvCxnSpPr>
        <p:spPr>
          <a:xfrm>
            <a:off x="611560" y="5733256"/>
            <a:ext cx="18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9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12725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28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3472"/>
            <a:ext cx="835292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1) ΟΞΕΑ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396536" y="3584178"/>
            <a:ext cx="782637" cy="9969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539552" y="701407"/>
            <a:ext cx="835292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</a:t>
            </a:r>
            <a:r>
              <a:rPr lang="el-GR" sz="2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Ονοματολογία –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Εμπειρικές ονομασίες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512714" y="5108228"/>
            <a:ext cx="487864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sz="2400" u="sng" dirty="0" smtClean="0">
                <a:latin typeface="Cambria"/>
                <a:ea typeface="Times New Roman"/>
                <a:cs typeface="Times New Roman"/>
              </a:rPr>
              <a:t>Π.χ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. διάλυμα </a:t>
            </a:r>
            <a:r>
              <a:rPr lang="el-GR" sz="24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υδρο</a:t>
            </a:r>
            <a:r>
              <a:rPr lang="el-GR" sz="2400" b="1" dirty="0" smtClean="0"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χλωρίου</a:t>
            </a:r>
            <a:r>
              <a:rPr lang="el-GR" sz="2400" dirty="0" smtClean="0">
                <a:latin typeface="Cambria"/>
                <a:ea typeface="Times New Roman"/>
                <a:cs typeface="Times New Roman"/>
              </a:rPr>
              <a:t> (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Η</a:t>
            </a:r>
            <a:r>
              <a:rPr lang="en-US" sz="2400" b="1" dirty="0" smtClean="0"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Cl</a:t>
            </a:r>
            <a:r>
              <a:rPr lang="el-GR" sz="2400" dirty="0" smtClean="0">
                <a:latin typeface="Cambria"/>
                <a:ea typeface="Times New Roman"/>
                <a:cs typeface="Times New Roman"/>
              </a:rPr>
              <a:t>) 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: </a:t>
            </a:r>
            <a:endParaRPr lang="el-GR" sz="2400" dirty="0"/>
          </a:p>
        </p:txBody>
      </p:sp>
      <p:sp>
        <p:nvSpPr>
          <p:cNvPr id="5" name="Ορθογώνιο 4"/>
          <p:cNvSpPr/>
          <p:nvPr/>
        </p:nvSpPr>
        <p:spPr>
          <a:xfrm>
            <a:off x="574107" y="3060958"/>
            <a:ext cx="2899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</a:t>
            </a:r>
            <a:r>
              <a:rPr lang="el-GR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l-GR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Διάλυμα </a:t>
            </a:r>
            <a:r>
              <a:rPr lang="en-US" sz="28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H</a:t>
            </a:r>
            <a:r>
              <a:rPr lang="en-US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Cl</a:t>
            </a:r>
            <a:r>
              <a:rPr lang="el-GR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: </a:t>
            </a:r>
            <a:endParaRPr lang="el-GR" sz="2800" b="1" dirty="0"/>
          </a:p>
        </p:txBody>
      </p:sp>
      <p:sp>
        <p:nvSpPr>
          <p:cNvPr id="7" name="Ορθογώνιο 6"/>
          <p:cNvSpPr/>
          <p:nvPr/>
        </p:nvSpPr>
        <p:spPr>
          <a:xfrm>
            <a:off x="3649278" y="3044607"/>
            <a:ext cx="2697533" cy="5559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el-GR" sz="28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σπίρτο άλατος</a:t>
            </a:r>
            <a:r>
              <a:rPr lang="el-GR" sz="2800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 </a:t>
            </a:r>
            <a:endParaRPr lang="el-GR" sz="36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539552" y="4082653"/>
            <a:ext cx="8352928" cy="941796"/>
          </a:xfrm>
          <a:prstGeom prst="rect">
            <a:avLst/>
          </a:prstGeom>
          <a:noFill/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</a:t>
            </a:r>
            <a:r>
              <a:rPr lang="el-GR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Το υδατικό </a:t>
            </a:r>
            <a:r>
              <a:rPr lang="el-GR" sz="24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διάλυμα </a:t>
            </a:r>
            <a:r>
              <a:rPr lang="el-GR" sz="2400" dirty="0" err="1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υδροαλογόνου</a:t>
            </a:r>
            <a:r>
              <a:rPr lang="el-GR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Η</a:t>
            </a:r>
            <a:r>
              <a:rPr lang="en-US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X</a:t>
            </a:r>
            <a:r>
              <a:rPr lang="el-GR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(</a:t>
            </a:r>
            <a:r>
              <a:rPr lang="en-US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X</a:t>
            </a:r>
            <a:r>
              <a:rPr lang="el-GR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= αλογόνο) ονομάζεται</a:t>
            </a:r>
            <a:r>
              <a:rPr lang="el-GR" sz="24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  </a:t>
            </a:r>
            <a:r>
              <a:rPr lang="el-GR" sz="2400" b="1" dirty="0" err="1" smtClean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υδρο</a:t>
            </a:r>
            <a:r>
              <a:rPr lang="el-GR" sz="2400" dirty="0" err="1" smtClean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αλογον</a:t>
            </a:r>
            <a:r>
              <a:rPr lang="el-GR" sz="2400" b="1" dirty="0" err="1" smtClean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ικό</a:t>
            </a:r>
            <a:r>
              <a:rPr lang="el-GR" sz="2400" b="1" dirty="0" smtClean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l-GR" sz="24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οξύ </a:t>
            </a:r>
            <a:r>
              <a:rPr lang="el-GR" sz="24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: </a:t>
            </a:r>
            <a:endParaRPr lang="el-GR" sz="2400" dirty="0"/>
          </a:p>
        </p:txBody>
      </p:sp>
      <p:sp>
        <p:nvSpPr>
          <p:cNvPr id="9" name="Ορθογώνιο 8"/>
          <p:cNvSpPr/>
          <p:nvPr/>
        </p:nvSpPr>
        <p:spPr>
          <a:xfrm>
            <a:off x="4790073" y="1919911"/>
            <a:ext cx="19972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βιτριόλι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2289433" y="5664149"/>
            <a:ext cx="310192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l-GR" sz="24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υδρο</a:t>
            </a:r>
            <a:r>
              <a:rPr lang="el-GR" sz="2400" b="1" dirty="0"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χλωρ</a:t>
            </a:r>
            <a:r>
              <a:rPr lang="el-GR" sz="24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ικό οξύ : </a:t>
            </a:r>
            <a:endParaRPr lang="el-GR" sz="2400" b="1" dirty="0">
              <a:solidFill>
                <a:prstClr val="black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3227888" y="6181214"/>
            <a:ext cx="1225015" cy="5559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el-GR" sz="28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Η</a:t>
            </a:r>
            <a:r>
              <a:rPr lang="en-US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Cl</a:t>
            </a:r>
            <a:r>
              <a:rPr lang="el-GR" sz="2800" b="1" baseline="-25000" dirty="0">
                <a:solidFill>
                  <a:srgbClr val="0070C0"/>
                </a:solidFill>
                <a:latin typeface="Cambria"/>
                <a:ea typeface="Times New Roman"/>
                <a:cs typeface="Times New Roman"/>
              </a:rPr>
              <a:t>(</a:t>
            </a:r>
            <a:r>
              <a:rPr lang="en-US" sz="2800" b="1" baseline="-25000" dirty="0" err="1">
                <a:solidFill>
                  <a:srgbClr val="0070C0"/>
                </a:solidFill>
                <a:latin typeface="Cambria"/>
                <a:ea typeface="Times New Roman"/>
                <a:cs typeface="Times New Roman"/>
              </a:rPr>
              <a:t>aq</a:t>
            </a:r>
            <a:r>
              <a:rPr lang="el-GR" sz="2800" b="1" baseline="-25000" dirty="0">
                <a:solidFill>
                  <a:srgbClr val="0070C0"/>
                </a:solidFill>
                <a:latin typeface="Cambria"/>
                <a:ea typeface="Times New Roman"/>
                <a:cs typeface="Times New Roman"/>
              </a:rPr>
              <a:t>)</a:t>
            </a:r>
            <a:endParaRPr lang="el-GR" sz="2800" b="1" dirty="0">
              <a:solidFill>
                <a:srgbClr val="0070C0"/>
              </a:solidFill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523940" y="1355568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</a:t>
            </a:r>
            <a:r>
              <a:rPr lang="el-GR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Διάλυμα </a:t>
            </a:r>
            <a:r>
              <a:rPr lang="en-US" sz="28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H</a:t>
            </a:r>
            <a:r>
              <a:rPr lang="en-US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NO</a:t>
            </a:r>
            <a:r>
              <a:rPr lang="el-GR" sz="2800" b="1" baseline="-250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3</a:t>
            </a:r>
            <a:r>
              <a:rPr lang="el-GR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l-GR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: </a:t>
            </a:r>
            <a:endParaRPr lang="el-GR" dirty="0"/>
          </a:p>
        </p:txBody>
      </p:sp>
      <p:sp>
        <p:nvSpPr>
          <p:cNvPr id="12" name="Ορθογώνιο 11"/>
          <p:cNvSpPr/>
          <p:nvPr/>
        </p:nvSpPr>
        <p:spPr>
          <a:xfrm>
            <a:off x="3649278" y="1381823"/>
            <a:ext cx="537160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l-GR" sz="28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ακουαφόρτε</a:t>
            </a:r>
            <a:r>
              <a:rPr lang="el-GR" sz="2800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l-GR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(</a:t>
            </a:r>
            <a:r>
              <a:rPr lang="en-US" sz="2800" dirty="0" err="1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aquaforte</a:t>
            </a:r>
            <a:r>
              <a:rPr lang="el-GR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)</a:t>
            </a:r>
            <a:endParaRPr lang="el-GR" sz="3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556579" y="1919911"/>
            <a:ext cx="4566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</a:t>
            </a:r>
            <a:r>
              <a:rPr lang="el-GR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Πυκνό διάλυμα </a:t>
            </a:r>
            <a:r>
              <a:rPr lang="en-US" sz="28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H</a:t>
            </a:r>
            <a:r>
              <a:rPr lang="el-GR" sz="2800" b="1" baseline="-25000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2</a:t>
            </a:r>
            <a:r>
              <a:rPr lang="en-US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SO</a:t>
            </a:r>
            <a:r>
              <a:rPr lang="el-GR" sz="2800" b="1" baseline="-250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4</a:t>
            </a:r>
            <a:r>
              <a:rPr lang="el-GR" sz="28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l-GR" sz="28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: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145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5" grpId="0"/>
      <p:bldP spid="7" grpId="0"/>
      <p:bldP spid="8" grpId="0" animBg="1"/>
      <p:bldP spid="9" grpId="0"/>
      <p:bldP spid="3" grpId="0"/>
      <p:bldP spid="10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16632"/>
            <a:ext cx="835292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1) ΟΞΕΑ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59188" y="4232250"/>
            <a:ext cx="782637" cy="9969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3" name="TextBox 12"/>
          <p:cNvSpPr txBox="1"/>
          <p:nvPr/>
        </p:nvSpPr>
        <p:spPr>
          <a:xfrm>
            <a:off x="539552" y="701407"/>
            <a:ext cx="835292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2"/>
              </a:rPr>
              <a:t>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Που συναντώνται;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516162" y="1700808"/>
            <a:ext cx="82323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</a:t>
            </a:r>
            <a:r>
              <a:rPr lang="en-US" sz="2400" b="1" dirty="0" err="1"/>
              <a:t>Cl</a:t>
            </a:r>
            <a:r>
              <a:rPr lang="el-GR" sz="2400" dirty="0"/>
              <a:t> :  γαστρικό υγρό, καθαριστικό κουζίνας  </a:t>
            </a:r>
          </a:p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H</a:t>
            </a:r>
            <a:r>
              <a:rPr lang="el-GR" sz="2400" b="1" baseline="-25000" dirty="0">
                <a:solidFill>
                  <a:srgbClr val="FF0000"/>
                </a:solidFill>
              </a:rPr>
              <a:t>2­</a:t>
            </a:r>
            <a:r>
              <a:rPr lang="en-US" sz="2400" b="1" dirty="0"/>
              <a:t>SO</a:t>
            </a:r>
            <a:r>
              <a:rPr lang="el-GR" sz="2400" b="1" baseline="-25000" dirty="0"/>
              <a:t>4</a:t>
            </a:r>
            <a:r>
              <a:rPr lang="el-GR" sz="2400" dirty="0"/>
              <a:t> :  υγρό μπαταρίας αυτοκινήτου</a:t>
            </a:r>
          </a:p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n-US" sz="2400" b="1" dirty="0"/>
              <a:t>CH</a:t>
            </a:r>
            <a:r>
              <a:rPr lang="el-GR" sz="2400" b="1" baseline="-25000" dirty="0"/>
              <a:t>3</a:t>
            </a:r>
            <a:r>
              <a:rPr lang="en-US" sz="2400" b="1" dirty="0"/>
              <a:t>COO</a:t>
            </a:r>
            <a:r>
              <a:rPr lang="en-US" sz="2400" b="1" dirty="0">
                <a:solidFill>
                  <a:srgbClr val="FF0000"/>
                </a:solidFill>
              </a:rPr>
              <a:t>H</a:t>
            </a:r>
            <a:r>
              <a:rPr lang="el-GR" sz="2400" dirty="0"/>
              <a:t> :  ξίδι</a:t>
            </a:r>
          </a:p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H</a:t>
            </a:r>
            <a:r>
              <a:rPr lang="el-GR" sz="2400" b="1" baseline="-25000" dirty="0">
                <a:solidFill>
                  <a:srgbClr val="FF0000"/>
                </a:solidFill>
              </a:rPr>
              <a:t>3</a:t>
            </a:r>
            <a:r>
              <a:rPr lang="en-US" sz="2400" b="1" dirty="0"/>
              <a:t>PO</a:t>
            </a:r>
            <a:r>
              <a:rPr lang="el-GR" sz="2400" b="1" baseline="-25000" dirty="0"/>
              <a:t>4</a:t>
            </a:r>
            <a:r>
              <a:rPr lang="el-GR" sz="2400" dirty="0"/>
              <a:t> :  </a:t>
            </a:r>
            <a:r>
              <a:rPr lang="en-US" sz="2400" dirty="0"/>
              <a:t>coca cola</a:t>
            </a:r>
            <a:endParaRPr lang="el-GR" sz="2400" dirty="0"/>
          </a:p>
          <a:p>
            <a:pPr marL="342900" indent="-342900">
              <a:buFont typeface="Wingdings 3"/>
              <a:buChar char="º"/>
            </a:pP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el-GR" sz="2400" b="1" baseline="-25000" dirty="0">
                <a:solidFill>
                  <a:srgbClr val="FF0000"/>
                </a:solidFill>
              </a:rPr>
              <a:t>2</a:t>
            </a:r>
            <a:r>
              <a:rPr lang="en-US" sz="2400" b="1" dirty="0"/>
              <a:t>CO</a:t>
            </a:r>
            <a:r>
              <a:rPr lang="el-GR" sz="2400" b="1" baseline="-25000" dirty="0"/>
              <a:t>3</a:t>
            </a:r>
            <a:r>
              <a:rPr lang="el-GR" sz="2400" dirty="0"/>
              <a:t> :   </a:t>
            </a:r>
            <a:r>
              <a:rPr lang="en-US" sz="2400" dirty="0"/>
              <a:t>coca cola</a:t>
            </a:r>
            <a:r>
              <a:rPr lang="el-GR" sz="2400" dirty="0"/>
              <a:t>, αεριούχα αναψυκτικά, σαμπάνια </a:t>
            </a:r>
            <a:r>
              <a:rPr lang="el-GR" sz="2400" dirty="0" smtClean="0"/>
              <a:t>...</a:t>
            </a:r>
          </a:p>
          <a:p>
            <a:endParaRPr lang="el-GR" sz="2400" dirty="0"/>
          </a:p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l-GR" sz="2400" b="1" dirty="0"/>
              <a:t>Κιτρικό οξύ</a:t>
            </a:r>
            <a:r>
              <a:rPr lang="el-GR" sz="2400" dirty="0"/>
              <a:t> : λεμόνια</a:t>
            </a:r>
          </a:p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l-GR" sz="2400" b="1" dirty="0" err="1"/>
              <a:t>Ακετυλοσαλικυλικό</a:t>
            </a:r>
            <a:r>
              <a:rPr lang="el-GR" sz="2400" b="1" dirty="0"/>
              <a:t> οξύ : </a:t>
            </a:r>
            <a:r>
              <a:rPr lang="el-GR" sz="2400" dirty="0"/>
              <a:t> ασπιρίνη</a:t>
            </a:r>
          </a:p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l-GR" sz="2400" b="1" dirty="0"/>
              <a:t>Γαλακτικό οξύ</a:t>
            </a:r>
            <a:r>
              <a:rPr lang="el-GR" sz="2400" dirty="0"/>
              <a:t> : γιαούρτι, μυς σε άσκηση</a:t>
            </a:r>
          </a:p>
          <a:p>
            <a:r>
              <a:rPr lang="en-US" sz="2400" dirty="0">
                <a:sym typeface="Wingdings 3"/>
              </a:rPr>
              <a:t></a:t>
            </a:r>
            <a:r>
              <a:rPr lang="en-US" sz="2400" dirty="0"/>
              <a:t> </a:t>
            </a:r>
            <a:r>
              <a:rPr lang="el-GR" sz="2400" b="1" dirty="0" err="1"/>
              <a:t>Ασκορβικό</a:t>
            </a:r>
            <a:r>
              <a:rPr lang="el-GR" sz="2400" b="1" dirty="0"/>
              <a:t> οξύ</a:t>
            </a:r>
            <a:r>
              <a:rPr lang="el-GR" sz="2400" dirty="0"/>
              <a:t> : βιταμίνη </a:t>
            </a:r>
            <a:r>
              <a:rPr lang="en-US" sz="2400" dirty="0"/>
              <a:t>C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9895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539110" y="1179537"/>
            <a:ext cx="83533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/>
              <a:buChar char="@"/>
            </a:pPr>
            <a:r>
              <a:rPr lang="el-GR" sz="2000" b="1" dirty="0" smtClean="0"/>
              <a:t>Μ</a:t>
            </a:r>
            <a:r>
              <a:rPr lang="el-GR" sz="2000" dirty="0" smtClean="0"/>
              <a:t> </a:t>
            </a:r>
            <a:r>
              <a:rPr lang="el-GR" sz="2000" dirty="0"/>
              <a:t>: </a:t>
            </a:r>
            <a:r>
              <a:rPr lang="el-GR" sz="2000" b="1" dirty="0"/>
              <a:t>μέταλλο </a:t>
            </a:r>
            <a:r>
              <a:rPr lang="el-GR" sz="2000" dirty="0"/>
              <a:t>(Κ, </a:t>
            </a:r>
            <a:r>
              <a:rPr lang="en-US" sz="2000" dirty="0"/>
              <a:t>Ba</a:t>
            </a:r>
            <a:r>
              <a:rPr lang="el-GR" sz="2000" dirty="0"/>
              <a:t> , </a:t>
            </a:r>
            <a:r>
              <a:rPr lang="en-US" sz="2000" dirty="0"/>
              <a:t>Ca</a:t>
            </a:r>
            <a:r>
              <a:rPr lang="el-GR" sz="2000" dirty="0"/>
              <a:t>,  Ν</a:t>
            </a:r>
            <a:r>
              <a:rPr lang="en-US" sz="2000" dirty="0"/>
              <a:t>a</a:t>
            </a:r>
            <a:r>
              <a:rPr lang="el-GR" sz="2000" dirty="0"/>
              <a:t>, Μ</a:t>
            </a:r>
            <a:r>
              <a:rPr lang="en-US" sz="2000" dirty="0"/>
              <a:t>g</a:t>
            </a:r>
            <a:r>
              <a:rPr lang="el-GR" sz="2000" dirty="0"/>
              <a:t>, </a:t>
            </a:r>
            <a:r>
              <a:rPr lang="en-US" sz="2000" dirty="0"/>
              <a:t>Al</a:t>
            </a:r>
            <a:r>
              <a:rPr lang="el-GR" sz="2000" dirty="0"/>
              <a:t>, </a:t>
            </a:r>
            <a:r>
              <a:rPr lang="en-US" sz="2000" dirty="0" err="1"/>
              <a:t>Mn</a:t>
            </a:r>
            <a:r>
              <a:rPr lang="el-GR" sz="2000" dirty="0"/>
              <a:t>, </a:t>
            </a:r>
            <a:r>
              <a:rPr lang="en-US" sz="2000" dirty="0"/>
              <a:t>Zn</a:t>
            </a:r>
            <a:r>
              <a:rPr lang="el-GR" sz="2000" dirty="0"/>
              <a:t>, </a:t>
            </a:r>
            <a:r>
              <a:rPr lang="en-US" sz="2000" dirty="0"/>
              <a:t>Cr</a:t>
            </a:r>
            <a:r>
              <a:rPr lang="el-GR" sz="2000" dirty="0"/>
              <a:t>, </a:t>
            </a:r>
            <a:r>
              <a:rPr lang="en-US" sz="2000" dirty="0"/>
              <a:t>Fe</a:t>
            </a:r>
            <a:r>
              <a:rPr lang="el-GR" sz="2000" dirty="0"/>
              <a:t>, </a:t>
            </a:r>
            <a:r>
              <a:rPr lang="en-US" sz="2000" dirty="0"/>
              <a:t>Ni</a:t>
            </a:r>
            <a:r>
              <a:rPr lang="el-GR" sz="2000" dirty="0"/>
              <a:t>, </a:t>
            </a:r>
            <a:r>
              <a:rPr lang="en-US" sz="2000" dirty="0"/>
              <a:t>Sn</a:t>
            </a:r>
            <a:r>
              <a:rPr lang="el-GR" sz="2000" dirty="0"/>
              <a:t>, </a:t>
            </a:r>
            <a:r>
              <a:rPr lang="en-US" sz="2000" dirty="0" err="1"/>
              <a:t>Pb</a:t>
            </a:r>
            <a:r>
              <a:rPr lang="el-GR" sz="2000" dirty="0"/>
              <a:t>, </a:t>
            </a:r>
            <a:r>
              <a:rPr lang="en-US" sz="2000" dirty="0"/>
              <a:t>Hg</a:t>
            </a:r>
            <a:r>
              <a:rPr lang="el-GR" sz="2000" dirty="0"/>
              <a:t>, </a:t>
            </a:r>
            <a:r>
              <a:rPr lang="en-US" sz="2000" dirty="0"/>
              <a:t>Cu</a:t>
            </a:r>
            <a:r>
              <a:rPr lang="el-GR" sz="2000" dirty="0"/>
              <a:t> …)   </a:t>
            </a:r>
            <a:r>
              <a:rPr lang="el-GR" sz="2000" dirty="0" smtClean="0"/>
              <a:t>και</a:t>
            </a:r>
          </a:p>
          <a:p>
            <a:pPr marL="285750" indent="-285750">
              <a:buFont typeface="Wingdings"/>
              <a:buChar char="@"/>
            </a:pPr>
            <a:r>
              <a:rPr lang="el-GR" sz="2000" dirty="0" smtClean="0"/>
              <a:t> </a:t>
            </a:r>
            <a:r>
              <a:rPr lang="en-US" sz="2000" b="1" dirty="0"/>
              <a:t>x</a:t>
            </a:r>
            <a:r>
              <a:rPr lang="el-GR" sz="2000" dirty="0"/>
              <a:t> :  αριθμός οξείδωσης του Μ </a:t>
            </a:r>
          </a:p>
        </p:txBody>
      </p:sp>
      <p:cxnSp>
        <p:nvCxnSpPr>
          <p:cNvPr id="14" name="Ευθύγραμμο βέλος σύνδεσης 13"/>
          <p:cNvCxnSpPr/>
          <p:nvPr/>
        </p:nvCxnSpPr>
        <p:spPr>
          <a:xfrm flipH="1">
            <a:off x="2731589" y="1985737"/>
            <a:ext cx="1436983" cy="5356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/>
          <p:nvPr/>
        </p:nvCxnSpPr>
        <p:spPr>
          <a:xfrm>
            <a:off x="4653211" y="1932801"/>
            <a:ext cx="3498565" cy="7761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283071" y="2685126"/>
            <a:ext cx="3998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</a:t>
            </a:r>
            <a:r>
              <a:rPr lang="el-G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ΥΔΡΟΞΕΙΔΙΑ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ΜΕΤΑΛΛΩΝ</a:t>
            </a:r>
            <a:endParaRPr lang="el-G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7260317" y="2900786"/>
            <a:ext cx="13003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 </a:t>
            </a:r>
            <a:r>
              <a:rPr lang="el-GR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άλλα …</a:t>
            </a:r>
            <a:endParaRPr lang="el-GR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284393" y="3100841"/>
            <a:ext cx="5809871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16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Segoe Script"/>
                <a:ea typeface="Times New Roman"/>
                <a:cs typeface="Times New Roman"/>
              </a:rPr>
              <a:t> </a:t>
            </a:r>
            <a:endParaRPr lang="el-GR" sz="1600" b="1" dirty="0" smtClean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Segoe Script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l-GR" sz="1600" b="1" dirty="0" smtClean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Segoe Script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36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Segoe Script"/>
                <a:ea typeface="Times New Roman"/>
                <a:cs typeface="Times New Roman"/>
              </a:rPr>
              <a:t>Υδροξείδιο του</a:t>
            </a:r>
            <a:r>
              <a:rPr lang="el-GR" sz="20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Segoe Script"/>
                <a:ea typeface="Times New Roman"/>
                <a:cs typeface="Times New Roman"/>
              </a:rPr>
              <a:t>  </a:t>
            </a:r>
            <a:r>
              <a:rPr lang="el-GR" sz="400" b="1" dirty="0" smtClean="0">
                <a:solidFill>
                  <a:schemeClr val="tx1"/>
                </a:solidFill>
                <a:latin typeface="Segoe Script"/>
                <a:ea typeface="Times New Roman"/>
                <a:cs typeface="Times New Roman"/>
              </a:rPr>
              <a:t>…………………………………………………………………………………………………..………….…………</a:t>
            </a: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400" b="1" dirty="0">
                <a:solidFill>
                  <a:schemeClr val="tx1"/>
                </a:solidFill>
                <a:latin typeface="Segoe Script"/>
                <a:ea typeface="Times New Roman"/>
                <a:cs typeface="Times New Roman"/>
              </a:rPr>
              <a:t> </a:t>
            </a:r>
            <a:r>
              <a:rPr lang="el-GR" sz="400" b="1" dirty="0" smtClean="0">
                <a:solidFill>
                  <a:schemeClr val="tx1"/>
                </a:solidFill>
                <a:latin typeface="Segoe Script"/>
                <a:ea typeface="Times New Roman"/>
                <a:cs typeface="Times New Roman"/>
              </a:rPr>
              <a:t>                         				…</a:t>
            </a:r>
            <a:r>
              <a:rPr lang="el-GR" sz="1600" dirty="0" smtClean="0">
                <a:solidFill>
                  <a:schemeClr val="tx1"/>
                </a:solidFill>
                <a:latin typeface="Book Antiqua"/>
                <a:ea typeface="Times New Roman"/>
                <a:cs typeface="Times New Roman"/>
              </a:rPr>
              <a:t>(</a:t>
            </a:r>
            <a:r>
              <a:rPr lang="el-GR" sz="1600" dirty="0">
                <a:solidFill>
                  <a:schemeClr val="tx1"/>
                </a:solidFill>
                <a:latin typeface="Book Antiqua"/>
                <a:ea typeface="Times New Roman"/>
                <a:cs typeface="Times New Roman"/>
              </a:rPr>
              <a:t>όνομα μετάλλου Μ)</a:t>
            </a:r>
            <a:r>
              <a:rPr lang="el-GR" sz="1600" b="1" dirty="0">
                <a:solidFill>
                  <a:schemeClr val="tx1"/>
                </a:solidFill>
                <a:latin typeface="Book Antiqua"/>
                <a:ea typeface="Times New Roman"/>
                <a:cs typeface="Times New Roman"/>
              </a:rPr>
              <a:t> </a:t>
            </a:r>
            <a:endParaRPr lang="el-GR" sz="1100" dirty="0">
              <a:solidFill>
                <a:schemeClr val="tx1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235506" y="3718715"/>
            <a:ext cx="4572000" cy="2047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ndara"/>
                <a:ea typeface="Times New Roman"/>
                <a:cs typeface="Times New Roman"/>
              </a:rPr>
              <a:t>Na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Ravie"/>
                <a:ea typeface="Times New Roman"/>
                <a:cs typeface="Times New Roman"/>
              </a:rPr>
              <a:t>OH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ndara"/>
                <a:ea typeface="Times New Roman"/>
                <a:cs typeface="Times New Roman"/>
              </a:rPr>
              <a:t>Fe</a:t>
            </a:r>
            <a:r>
              <a:rPr lang="el-GR" sz="3200" b="1" dirty="0">
                <a:latin typeface="Candara"/>
                <a:ea typeface="Times New Roman"/>
                <a:cs typeface="Times New Roman"/>
              </a:rPr>
              <a:t>(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Ravie"/>
                <a:ea typeface="Times New Roman"/>
                <a:cs typeface="Times New Roman"/>
              </a:rPr>
              <a:t>OH</a:t>
            </a:r>
            <a:r>
              <a:rPr lang="el-GR" sz="3200" b="1" dirty="0">
                <a:latin typeface="Candara"/>
                <a:ea typeface="Times New Roman"/>
                <a:cs typeface="Times New Roman"/>
              </a:rPr>
              <a:t>)</a:t>
            </a:r>
            <a:r>
              <a:rPr lang="el-GR" sz="3200" b="1" baseline="-25000" dirty="0">
                <a:latin typeface="Candara"/>
                <a:ea typeface="Times New Roman"/>
                <a:cs typeface="Times New Roman"/>
              </a:rPr>
              <a:t>2</a:t>
            </a:r>
            <a:endParaRPr lang="el-GR" sz="4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ndara"/>
                <a:ea typeface="Times New Roman"/>
                <a:cs typeface="Times New Roman"/>
              </a:rPr>
              <a:t>Ca</a:t>
            </a:r>
            <a:r>
              <a:rPr lang="el-GR" sz="3200" b="1" dirty="0">
                <a:latin typeface="Candara"/>
                <a:ea typeface="Times New Roman"/>
                <a:cs typeface="Times New Roman"/>
              </a:rPr>
              <a:t>(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Ravie"/>
                <a:ea typeface="Times New Roman"/>
                <a:cs typeface="Times New Roman"/>
              </a:rPr>
              <a:t>OH</a:t>
            </a:r>
            <a:r>
              <a:rPr lang="el-GR" sz="3200" b="1" dirty="0">
                <a:latin typeface="Candara"/>
                <a:ea typeface="Times New Roman"/>
                <a:cs typeface="Times New Roman"/>
              </a:rPr>
              <a:t>)</a:t>
            </a:r>
            <a:r>
              <a:rPr lang="el-GR" sz="3200" b="1" baseline="-25000" dirty="0">
                <a:latin typeface="Candara"/>
                <a:ea typeface="Times New Roman"/>
                <a:cs typeface="Times New Roman"/>
              </a:rPr>
              <a:t>2</a:t>
            </a:r>
            <a:r>
              <a:rPr lang="el-GR" sz="3200" b="1" dirty="0">
                <a:latin typeface="Times New Roman"/>
                <a:ea typeface="Times New Roman"/>
                <a:cs typeface="Times New Roman"/>
              </a:rPr>
              <a:t>      </a:t>
            </a:r>
            <a:r>
              <a:rPr lang="el-GR" sz="3200" dirty="0">
                <a:latin typeface="Times New Roman"/>
                <a:ea typeface="Times New Roman"/>
                <a:cs typeface="Times New Roman"/>
              </a:rPr>
              <a:t>        </a:t>
            </a:r>
            <a:endParaRPr lang="el-GR" sz="4000" dirty="0">
              <a:ea typeface="Calibri"/>
              <a:cs typeface="Times New Roman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907704" y="3867890"/>
            <a:ext cx="4572000" cy="1835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Υδροξείδιο του</a:t>
            </a:r>
            <a:r>
              <a:rPr lang="el-G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 </a:t>
            </a:r>
            <a:r>
              <a:rPr lang="el-GR" sz="2800" dirty="0">
                <a:ea typeface="Times New Roman"/>
                <a:cs typeface="Calibri"/>
              </a:rPr>
              <a:t>νατρίου </a:t>
            </a:r>
            <a:endParaRPr lang="el-GR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Υδροξείδιο του</a:t>
            </a:r>
            <a:r>
              <a:rPr lang="el-G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 </a:t>
            </a:r>
            <a:r>
              <a:rPr lang="el-GR" sz="2800" dirty="0">
                <a:ea typeface="Times New Roman"/>
                <a:cs typeface="Calibri"/>
              </a:rPr>
              <a:t>σιδήρου (ΙΙ)</a:t>
            </a:r>
            <a:endParaRPr lang="el-GR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Υδροξείδιο του</a:t>
            </a:r>
            <a:r>
              <a:rPr lang="el-GR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 </a:t>
            </a:r>
            <a:r>
              <a:rPr lang="el-GR" sz="2800" dirty="0">
                <a:ea typeface="Times New Roman"/>
                <a:cs typeface="Calibri"/>
              </a:rPr>
              <a:t>ασβεστίου</a:t>
            </a:r>
            <a:r>
              <a:rPr lang="el-GR" sz="2800" dirty="0">
                <a:latin typeface="Times New Roman"/>
                <a:ea typeface="Times New Roman"/>
                <a:cs typeface="Times New Roman"/>
              </a:rPr>
              <a:t>          </a:t>
            </a:r>
            <a:endParaRPr lang="el-GR" sz="3600" dirty="0">
              <a:ea typeface="Calibri"/>
              <a:cs typeface="Times New Roman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7260317" y="3432252"/>
            <a:ext cx="17972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NH</a:t>
            </a:r>
            <a:r>
              <a:rPr lang="el-GR" sz="4400" b="1" baseline="-250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3</a:t>
            </a:r>
            <a:r>
              <a:rPr lang="el-GR" sz="44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   </a:t>
            </a:r>
            <a:r>
              <a:rPr lang="el-GR" sz="40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  </a:t>
            </a:r>
            <a:endParaRPr lang="el-GR" sz="36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7082383" y="4216822"/>
            <a:ext cx="19752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αμμωνία </a:t>
            </a:r>
            <a:endParaRPr lang="el-GR" sz="2800" b="1" dirty="0">
              <a:ln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701407"/>
            <a:ext cx="835292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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Ονοματολογία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213" y="116632"/>
            <a:ext cx="8330267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2) ΒΑΣΕΙΣ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3450081" y="17329"/>
            <a:ext cx="40543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000" b="1" dirty="0" err="1" smtClean="0">
                <a:latin typeface="Comic Sans MS"/>
                <a:ea typeface="Times New Roman"/>
                <a:cs typeface="Times New Roman"/>
              </a:rPr>
              <a:t>Μ(</a:t>
            </a:r>
            <a:r>
              <a:rPr lang="el-GR" sz="8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ΟΗ</a:t>
            </a:r>
            <a:r>
              <a:rPr lang="el-GR" sz="8000" b="1" dirty="0" err="1" smtClean="0">
                <a:latin typeface="Comic Sans MS"/>
                <a:ea typeface="Times New Roman"/>
                <a:cs typeface="Times New Roman"/>
              </a:rPr>
              <a:t>)χ</a:t>
            </a:r>
            <a:endParaRPr lang="el-GR" sz="8000" dirty="0"/>
          </a:p>
        </p:txBody>
      </p:sp>
      <p:sp>
        <p:nvSpPr>
          <p:cNvPr id="2" name="Ορθογώνιο 1"/>
          <p:cNvSpPr/>
          <p:nvPr/>
        </p:nvSpPr>
        <p:spPr>
          <a:xfrm>
            <a:off x="213726" y="5662931"/>
            <a:ext cx="8930274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l-GR" dirty="0">
                <a:latin typeface="Cambria"/>
                <a:ea typeface="Times New Roman"/>
                <a:cs typeface="Times New Roman"/>
                <a:sym typeface="Wingdings 2"/>
              </a:rPr>
              <a:t></a:t>
            </a:r>
            <a:r>
              <a:rPr lang="el-GR" dirty="0">
                <a:latin typeface="Cambria"/>
                <a:ea typeface="Times New Roman"/>
                <a:cs typeface="Times New Roman"/>
              </a:rPr>
              <a:t> Όταν το μέταλλο έχει πολλούς Α.Ο., τον αναφέρουμε στο τέλος του ονόματος με </a:t>
            </a:r>
            <a:r>
              <a:rPr lang="el-GR" b="1" dirty="0">
                <a:latin typeface="Cambria"/>
                <a:ea typeface="Times New Roman"/>
                <a:cs typeface="Times New Roman"/>
              </a:rPr>
              <a:t>λατινικό αριθμό</a:t>
            </a:r>
            <a:r>
              <a:rPr lang="el-GR" dirty="0">
                <a:latin typeface="Cambria"/>
                <a:ea typeface="Times New Roman"/>
                <a:cs typeface="Times New Roman"/>
              </a:rPr>
              <a:t> (</a:t>
            </a:r>
            <a:r>
              <a:rPr lang="en-US" dirty="0">
                <a:latin typeface="Cambria"/>
                <a:ea typeface="Times New Roman"/>
                <a:cs typeface="Times New Roman"/>
              </a:rPr>
              <a:t>Fe</a:t>
            </a:r>
            <a:r>
              <a:rPr lang="el-GR" baseline="30000" dirty="0">
                <a:latin typeface="Cambria"/>
                <a:ea typeface="Times New Roman"/>
                <a:cs typeface="Times New Roman"/>
              </a:rPr>
              <a:t>2+, 3+</a:t>
            </a:r>
            <a:r>
              <a:rPr lang="el-GR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dirty="0">
                <a:latin typeface="Cambria"/>
                <a:ea typeface="Times New Roman"/>
                <a:cs typeface="Times New Roman"/>
              </a:rPr>
              <a:t>Cu</a:t>
            </a:r>
            <a:r>
              <a:rPr lang="el-GR" baseline="30000" dirty="0">
                <a:latin typeface="Cambria"/>
                <a:ea typeface="Times New Roman"/>
                <a:cs typeface="Times New Roman"/>
              </a:rPr>
              <a:t>+, 2+</a:t>
            </a:r>
            <a:r>
              <a:rPr lang="el-GR" dirty="0">
                <a:latin typeface="Cambria"/>
                <a:ea typeface="Times New Roman"/>
                <a:cs typeface="Times New Roman"/>
              </a:rPr>
              <a:t> … )</a:t>
            </a:r>
            <a:endParaRPr lang="el-GR" sz="2400" dirty="0">
              <a:ea typeface="Calibri"/>
              <a:cs typeface="Times New Roman"/>
            </a:endParaRPr>
          </a:p>
          <a:p>
            <a:r>
              <a:rPr lang="el-GR" dirty="0" smtClean="0">
                <a:latin typeface="Cambria"/>
                <a:ea typeface="Times New Roman"/>
                <a:cs typeface="Times New Roman"/>
                <a:sym typeface="Wingdings 2"/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274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 animBg="1"/>
      <p:bldP spid="6" grpId="0"/>
      <p:bldP spid="9" grpId="0"/>
      <p:bldP spid="15" grpId="0" animBg="1"/>
      <p:bldP spid="18" grpId="0" animBg="1"/>
      <p:bldP spid="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701407"/>
            <a:ext cx="8352928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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Ονοματολογία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-</a:t>
            </a:r>
            <a:r>
              <a:rPr lang="el-GR" sz="2400" dirty="0" smtClean="0">
                <a:latin typeface="Cambria"/>
                <a:ea typeface="Times New Roman"/>
                <a:cs typeface="Times New Roman"/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Εμπειρικά </a:t>
            </a:r>
            <a:r>
              <a:rPr lang="el-GR" sz="2400" b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ονόματα 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213" y="116632"/>
            <a:ext cx="8330267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2) ΒΑΣΕΙΣ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228184" y="285908"/>
            <a:ext cx="25090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dirty="0" err="1" smtClean="0">
                <a:latin typeface="Comic Sans MS"/>
                <a:ea typeface="Times New Roman"/>
                <a:cs typeface="Times New Roman"/>
              </a:rPr>
              <a:t>Μ(</a:t>
            </a:r>
            <a:r>
              <a:rPr lang="el-GR" sz="4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ΟΗ</a:t>
            </a:r>
            <a:r>
              <a:rPr lang="el-GR" sz="4800" b="1" dirty="0" err="1" smtClean="0">
                <a:latin typeface="Comic Sans MS"/>
                <a:ea typeface="Times New Roman"/>
                <a:cs typeface="Times New Roman"/>
              </a:rPr>
              <a:t>)χ</a:t>
            </a:r>
            <a:endParaRPr lang="el-GR" sz="4800" dirty="0"/>
          </a:p>
        </p:txBody>
      </p:sp>
      <p:sp>
        <p:nvSpPr>
          <p:cNvPr id="4" name="Ορθογώνιο 3"/>
          <p:cNvSpPr/>
          <p:nvPr/>
        </p:nvSpPr>
        <p:spPr>
          <a:xfrm>
            <a:off x="772415" y="4167594"/>
            <a:ext cx="168478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</a:t>
            </a:r>
            <a:r>
              <a:rPr lang="en-US" sz="2800" b="1" dirty="0" smtClean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 </a:t>
            </a:r>
            <a:r>
              <a:rPr lang="en-US" sz="2800" b="1" dirty="0" smtClean="0">
                <a:latin typeface="Cambria"/>
                <a:ea typeface="Times New Roman"/>
                <a:cs typeface="Times New Roman"/>
              </a:rPr>
              <a:t>K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OH</a:t>
            </a:r>
            <a:r>
              <a:rPr lang="el-GR" sz="2800" b="1" dirty="0" smtClean="0">
                <a:latin typeface="Cambria"/>
                <a:ea typeface="Times New Roman"/>
                <a:cs typeface="Times New Roman"/>
              </a:rPr>
              <a:t> :</a:t>
            </a:r>
            <a:endParaRPr lang="el-GR" sz="2800" b="1" dirty="0"/>
          </a:p>
        </p:txBody>
      </p:sp>
      <p:sp>
        <p:nvSpPr>
          <p:cNvPr id="2" name="Ορθογώνιο 1"/>
          <p:cNvSpPr/>
          <p:nvPr/>
        </p:nvSpPr>
        <p:spPr>
          <a:xfrm>
            <a:off x="562213" y="1572346"/>
            <a:ext cx="1931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</a:t>
            </a:r>
            <a:r>
              <a:rPr lang="el-GR" sz="36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 </a:t>
            </a:r>
            <a:r>
              <a:rPr lang="en-US" sz="36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NH</a:t>
            </a:r>
            <a:r>
              <a:rPr lang="el-GR" sz="3600" b="1" baseline="-250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3</a:t>
            </a:r>
            <a:r>
              <a:rPr lang="el-GR" sz="36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  </a:t>
            </a:r>
            <a:endParaRPr lang="el-GR" sz="3600" b="1" dirty="0"/>
          </a:p>
        </p:txBody>
      </p:sp>
      <p:sp>
        <p:nvSpPr>
          <p:cNvPr id="3" name="Ορθογώνιο 2"/>
          <p:cNvSpPr/>
          <p:nvPr/>
        </p:nvSpPr>
        <p:spPr>
          <a:xfrm>
            <a:off x="2488654" y="1638866"/>
            <a:ext cx="2000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   </a:t>
            </a:r>
            <a:r>
              <a:rPr lang="el-GR" sz="28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αμμωνία</a:t>
            </a:r>
            <a:r>
              <a:rPr lang="el-GR" sz="28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 </a:t>
            </a:r>
            <a:endParaRPr lang="el-GR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3568" y="2951672"/>
            <a:ext cx="1810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</a:t>
            </a:r>
            <a:r>
              <a:rPr lang="en-US" sz="32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  <a:sym typeface="Wingdings 2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Na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Cambria"/>
                <a:ea typeface="Times New Roman"/>
                <a:cs typeface="Times New Roman"/>
              </a:rPr>
              <a:t>OH</a:t>
            </a:r>
            <a:r>
              <a:rPr lang="el-GR" sz="32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 </a:t>
            </a:r>
            <a:endParaRPr lang="el-GR" sz="3200" b="1" dirty="0"/>
          </a:p>
        </p:txBody>
      </p:sp>
      <p:sp>
        <p:nvSpPr>
          <p:cNvPr id="8" name="Ορθογώνιο 7"/>
          <p:cNvSpPr/>
          <p:nvPr/>
        </p:nvSpPr>
        <p:spPr>
          <a:xfrm>
            <a:off x="2699792" y="3013460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: καυστική σόδα (νάτριο) </a:t>
            </a:r>
            <a:endParaRPr lang="el-GR" sz="2400" b="1" dirty="0"/>
          </a:p>
        </p:txBody>
      </p:sp>
      <p:sp>
        <p:nvSpPr>
          <p:cNvPr id="9" name="Ορθογώνιο 8"/>
          <p:cNvSpPr/>
          <p:nvPr/>
        </p:nvSpPr>
        <p:spPr>
          <a:xfrm>
            <a:off x="2718124" y="4293782"/>
            <a:ext cx="4158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b="1" dirty="0">
                <a:solidFill>
                  <a:prstClr val="black"/>
                </a:solidFill>
                <a:latin typeface="Cambria"/>
                <a:ea typeface="Times New Roman"/>
                <a:cs typeface="Times New Roman"/>
              </a:rPr>
              <a:t>καυστική ποτάσα (κάλιο)</a:t>
            </a:r>
            <a:endParaRPr lang="el-G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8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7" grpId="0"/>
      <p:bldP spid="4" grpId="0"/>
      <p:bldP spid="2" grpId="0"/>
      <p:bldP spid="3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39552" y="701407"/>
            <a:ext cx="8352928" cy="461665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2"/>
              </a:rPr>
              <a:t>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Που </a:t>
            </a:r>
            <a:r>
              <a:rPr lang="el-GR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συναντωνται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;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213" y="116632"/>
            <a:ext cx="8330267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2) ΒΑΣΕΙΣ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395536" y="1416748"/>
            <a:ext cx="80390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 3" pitchFamily="18" charset="2"/>
              <a:buChar char="º"/>
            </a:pPr>
            <a:r>
              <a:rPr lang="en-US" sz="3200" b="1" dirty="0" smtClean="0">
                <a:solidFill>
                  <a:srgbClr val="000000"/>
                </a:solidFill>
                <a:ea typeface="Times New Roman"/>
              </a:rPr>
              <a:t>Na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OH</a:t>
            </a:r>
            <a:r>
              <a:rPr lang="en-US" sz="32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3200" dirty="0">
                <a:solidFill>
                  <a:srgbClr val="000000"/>
                </a:solidFill>
                <a:ea typeface="Times New Roman"/>
              </a:rPr>
              <a:t>: 	</a:t>
            </a:r>
            <a:endParaRPr lang="el-GR" sz="3200" dirty="0" smtClean="0">
              <a:solidFill>
                <a:srgbClr val="000000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endParaRPr lang="el-GR" sz="4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>
              <a:spcAft>
                <a:spcPts val="0"/>
              </a:spcAft>
              <a:buFont typeface="Wingdings 3" pitchFamily="18" charset="2"/>
              <a:buChar char="º"/>
            </a:pPr>
            <a:r>
              <a:rPr lang="en-US" sz="3200" b="1" dirty="0" smtClean="0">
                <a:solidFill>
                  <a:srgbClr val="000000"/>
                </a:solidFill>
                <a:ea typeface="Times New Roman"/>
              </a:rPr>
              <a:t>Ca</a:t>
            </a:r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(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OH</a:t>
            </a:r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)</a:t>
            </a:r>
            <a:r>
              <a:rPr lang="el-GR" sz="3200" b="1" baseline="-250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2</a:t>
            </a:r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  </a:t>
            </a:r>
            <a:r>
              <a:rPr lang="el-GR" sz="3200" dirty="0">
                <a:solidFill>
                  <a:srgbClr val="000000"/>
                </a:solidFill>
                <a:ea typeface="Times New Roman"/>
              </a:rPr>
              <a:t>: </a:t>
            </a:r>
            <a:endParaRPr lang="el-GR" sz="3200" dirty="0" smtClean="0">
              <a:solidFill>
                <a:srgbClr val="000000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endParaRPr lang="el-GR" sz="4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0" indent="-457200">
              <a:spcAft>
                <a:spcPts val="0"/>
              </a:spcAft>
              <a:buFont typeface="Wingdings 3" pitchFamily="18" charset="2"/>
              <a:buChar char="º"/>
            </a:pPr>
            <a:r>
              <a:rPr lang="en-US" sz="3200" b="1" dirty="0" smtClean="0">
                <a:solidFill>
                  <a:srgbClr val="000000"/>
                </a:solidFill>
                <a:ea typeface="Times New Roman"/>
              </a:rPr>
              <a:t>Mg</a:t>
            </a:r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(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OH</a:t>
            </a:r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)</a:t>
            </a:r>
            <a:r>
              <a:rPr lang="el-GR" sz="3200" b="1" baseline="-250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2</a:t>
            </a:r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 </a:t>
            </a:r>
            <a:r>
              <a:rPr lang="el-GR" sz="3200" dirty="0" smtClean="0">
                <a:solidFill>
                  <a:srgbClr val="000000"/>
                </a:solidFill>
                <a:ea typeface="Times New Roman"/>
              </a:rPr>
              <a:t>:</a:t>
            </a:r>
          </a:p>
          <a:p>
            <a:pPr>
              <a:spcAft>
                <a:spcPts val="0"/>
              </a:spcAft>
            </a:pPr>
            <a:endParaRPr lang="el-GR" sz="4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800" dirty="0">
                <a:solidFill>
                  <a:srgbClr val="000000"/>
                </a:solidFill>
                <a:latin typeface="Times New Roman"/>
                <a:ea typeface="Times New Roman"/>
                <a:sym typeface="Wingdings 3"/>
              </a:rPr>
              <a:t></a:t>
            </a:r>
            <a:r>
              <a:rPr lang="el-GR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l-GR" sz="32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ΝΗ</a:t>
            </a:r>
            <a:r>
              <a:rPr lang="el-GR" sz="3200" b="1" baseline="-250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a typeface="Times New Roman"/>
              </a:rPr>
              <a:t>3</a:t>
            </a:r>
            <a:r>
              <a:rPr lang="el-GR" sz="3200" b="1" dirty="0">
                <a:solidFill>
                  <a:srgbClr val="FF0000"/>
                </a:solidFill>
                <a:ea typeface="Times New Roman"/>
              </a:rPr>
              <a:t> </a:t>
            </a:r>
            <a:r>
              <a:rPr lang="el-GR" sz="3200" dirty="0">
                <a:solidFill>
                  <a:srgbClr val="000000"/>
                </a:solidFill>
                <a:ea typeface="Times New Roman"/>
              </a:rPr>
              <a:t>: </a:t>
            </a:r>
            <a:endParaRPr lang="el-GR" sz="4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627784" y="1425439"/>
            <a:ext cx="1407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Times New Roman"/>
              </a:rPr>
              <a:t>tuboflo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892542" y="2636912"/>
            <a:ext cx="3911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>
                <a:solidFill>
                  <a:srgbClr val="000000"/>
                </a:solidFill>
                <a:ea typeface="Times New Roman"/>
              </a:rPr>
              <a:t>ασβεστόνερο	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3059832" y="3755850"/>
            <a:ext cx="4824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3200" dirty="0" err="1">
                <a:solidFill>
                  <a:srgbClr val="000000"/>
                </a:solidFill>
                <a:ea typeface="Times New Roman"/>
              </a:rPr>
              <a:t>αντιόξινα</a:t>
            </a:r>
            <a:r>
              <a:rPr lang="el-GR" sz="3200" dirty="0">
                <a:solidFill>
                  <a:srgbClr val="000000"/>
                </a:solidFill>
                <a:ea typeface="Times New Roman"/>
              </a:rPr>
              <a:t> χάπια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2255845" y="4925401"/>
            <a:ext cx="49203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3200" dirty="0">
                <a:solidFill>
                  <a:srgbClr val="000000"/>
                </a:solidFill>
                <a:ea typeface="Times New Roman"/>
              </a:rPr>
              <a:t>καθαριστικά τζαμιών (</a:t>
            </a:r>
            <a:r>
              <a:rPr lang="en-US" sz="3200" dirty="0" err="1">
                <a:solidFill>
                  <a:srgbClr val="000000"/>
                </a:solidFill>
                <a:ea typeface="Times New Roman"/>
              </a:rPr>
              <a:t>Azax</a:t>
            </a:r>
            <a:r>
              <a:rPr lang="el-GR" sz="3200" dirty="0">
                <a:solidFill>
                  <a:srgbClr val="000000"/>
                </a:solidFill>
                <a:ea typeface="Times New Roman"/>
              </a:rPr>
              <a:t>)</a:t>
            </a:r>
            <a:endParaRPr lang="el-GR" sz="4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573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102" y="86118"/>
            <a:ext cx="8453370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3) ΟΞΕΙΔΙΑ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367102" y="1179748"/>
            <a:ext cx="8453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Cambria"/>
                <a:ea typeface="Times New Roman"/>
                <a:cs typeface="Times New Roman"/>
                <a:sym typeface="Wingdings"/>
              </a:rPr>
              <a:t></a:t>
            </a:r>
            <a:r>
              <a:rPr lang="el-GR" sz="2400" b="1" dirty="0">
                <a:latin typeface="Cambria"/>
                <a:ea typeface="Times New Roman"/>
                <a:cs typeface="Times New Roman"/>
              </a:rPr>
              <a:t> Σ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 :   </a:t>
            </a:r>
            <a:r>
              <a:rPr lang="el-GR" sz="2400" b="1" dirty="0">
                <a:latin typeface="Cambria"/>
                <a:ea typeface="Times New Roman"/>
                <a:cs typeface="Times New Roman"/>
              </a:rPr>
              <a:t>μέταλλο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(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Na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Mg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Al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Ag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Zn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Fe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Cu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Cr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)</a:t>
            </a:r>
            <a:r>
              <a:rPr lang="el-GR" sz="2400" b="1" dirty="0">
                <a:latin typeface="Cambria"/>
                <a:ea typeface="Times New Roman"/>
                <a:cs typeface="Times New Roman"/>
              </a:rPr>
              <a:t>  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ή </a:t>
            </a:r>
            <a:r>
              <a:rPr lang="el-GR" sz="2400" dirty="0" smtClean="0">
                <a:latin typeface="Cambria"/>
                <a:ea typeface="Times New Roman"/>
                <a:cs typeface="Times New Roman"/>
              </a:rPr>
              <a:t>       </a:t>
            </a:r>
          </a:p>
          <a:p>
            <a:r>
              <a:rPr lang="el-GR" sz="2400" b="1" dirty="0">
                <a:latin typeface="Cambria"/>
                <a:ea typeface="Times New Roman"/>
                <a:cs typeface="Times New Roman"/>
              </a:rPr>
              <a:t> </a:t>
            </a:r>
            <a:r>
              <a:rPr lang="el-GR" sz="2400" b="1" dirty="0" smtClean="0">
                <a:latin typeface="Cambria"/>
                <a:ea typeface="Times New Roman"/>
                <a:cs typeface="Times New Roman"/>
              </a:rPr>
              <a:t>            αμέταλλο 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(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Cl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C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S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N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dirty="0">
                <a:latin typeface="Cambria"/>
                <a:ea typeface="Times New Roman"/>
                <a:cs typeface="Times New Roman"/>
              </a:rPr>
              <a:t>P</a:t>
            </a:r>
            <a:r>
              <a:rPr lang="el-GR" sz="2400" dirty="0">
                <a:latin typeface="Cambria"/>
                <a:ea typeface="Times New Roman"/>
                <a:cs typeface="Times New Roman"/>
              </a:rPr>
              <a:t> ….)</a:t>
            </a:r>
            <a:r>
              <a:rPr lang="el-GR" sz="2400" dirty="0" smtClean="0">
                <a:latin typeface="Cambria"/>
                <a:ea typeface="Times New Roman"/>
                <a:cs typeface="Times New Roman"/>
              </a:rPr>
              <a:t>  </a:t>
            </a:r>
            <a:r>
              <a:rPr lang="el-GR" sz="2400" b="1" dirty="0" smtClean="0">
                <a:latin typeface="Cambria"/>
                <a:ea typeface="Times New Roman"/>
                <a:cs typeface="Times New Roman"/>
              </a:rPr>
              <a:t> </a:t>
            </a:r>
            <a:endParaRPr lang="el-GR" sz="2400" dirty="0"/>
          </a:p>
        </p:txBody>
      </p:sp>
      <p:cxnSp>
        <p:nvCxnSpPr>
          <p:cNvPr id="14" name="Ευθύγραμμο βέλος σύνδεσης 13"/>
          <p:cNvCxnSpPr>
            <a:stCxn id="8" idx="2"/>
          </p:cNvCxnSpPr>
          <p:nvPr/>
        </p:nvCxnSpPr>
        <p:spPr>
          <a:xfrm flipH="1">
            <a:off x="2051725" y="2010745"/>
            <a:ext cx="2542062" cy="9379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/>
          <p:cNvCxnSpPr>
            <a:stCxn id="8" idx="2"/>
          </p:cNvCxnSpPr>
          <p:nvPr/>
        </p:nvCxnSpPr>
        <p:spPr>
          <a:xfrm>
            <a:off x="4593787" y="2010745"/>
            <a:ext cx="1490382" cy="9379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246578" y="3068960"/>
            <a:ext cx="3361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ΟΞΕΙΔΙΑ </a:t>
            </a:r>
            <a:r>
              <a:rPr lang="el-GR" sz="20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Μ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ΕΤΑΛΛΩΝ</a:t>
            </a:r>
            <a:endParaRPr lang="el-G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4939102" y="3068960"/>
            <a:ext cx="3679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  </a:t>
            </a:r>
            <a:r>
              <a:rPr lang="el-G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ΟΞΕΙΔΙΑ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Α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ΜΕΤΑΛΛΩΝ</a:t>
            </a:r>
            <a:endParaRPr lang="el-G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274298" y="3645024"/>
            <a:ext cx="8546174" cy="67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2800" b="1" dirty="0">
                <a:solidFill>
                  <a:srgbClr val="0070C0"/>
                </a:solidFill>
                <a:latin typeface="Segoe Script"/>
                <a:ea typeface="Times New Roman"/>
                <a:cs typeface="Times New Roman"/>
              </a:rPr>
              <a:t> </a:t>
            </a:r>
            <a:endParaRPr lang="el-GR" sz="2800" b="1" dirty="0" smtClean="0">
              <a:solidFill>
                <a:srgbClr val="0070C0"/>
              </a:solidFill>
              <a:latin typeface="Segoe Script"/>
              <a:ea typeface="Times New Roman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l-GR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Segoe Script"/>
                <a:ea typeface="Times New Roman"/>
                <a:cs typeface="Times New Roman"/>
              </a:rPr>
              <a:t>                  Οξείδιο του </a:t>
            </a:r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Georgia Ref"/>
                <a:ea typeface="Times New Roman"/>
                <a:cs typeface="Times New Roman"/>
              </a:rPr>
              <a:t> </a:t>
            </a:r>
            <a:r>
              <a:rPr lang="el-GR" sz="8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Georgia Ref"/>
                <a:ea typeface="Times New Roman"/>
                <a:cs typeface="Times New Roman"/>
              </a:rPr>
              <a:t> </a:t>
            </a:r>
            <a:r>
              <a:rPr lang="el-GR" sz="800" b="1" dirty="0">
                <a:solidFill>
                  <a:srgbClr val="0070C0"/>
                </a:solidFill>
                <a:latin typeface="Georgia Ref"/>
                <a:ea typeface="Times New Roman"/>
                <a:cs typeface="Times New Roman"/>
              </a:rPr>
              <a:t>…………………………………………………….…………</a:t>
            </a:r>
            <a:r>
              <a:rPr lang="el-GR" dirty="0">
                <a:solidFill>
                  <a:srgbClr val="0070C0"/>
                </a:solidFill>
                <a:latin typeface="Georgia Ref"/>
                <a:ea typeface="Times New Roman"/>
                <a:cs typeface="Times New Roman"/>
              </a:rPr>
              <a:t>     </a:t>
            </a:r>
            <a:endParaRPr lang="el-GR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r>
              <a:rPr lang="el-GR" dirty="0">
                <a:solidFill>
                  <a:schemeClr val="tx1"/>
                </a:solidFill>
                <a:latin typeface="Georgia Ref"/>
                <a:ea typeface="Times New Roman"/>
                <a:cs typeface="Times New Roman"/>
              </a:rPr>
              <a:t>                      </a:t>
            </a:r>
            <a:r>
              <a:rPr lang="el-GR" dirty="0" smtClean="0">
                <a:solidFill>
                  <a:schemeClr val="tx1"/>
                </a:solidFill>
                <a:latin typeface="Georgia Ref"/>
                <a:ea typeface="Times New Roman"/>
                <a:cs typeface="Times New Roman"/>
              </a:rPr>
              <a:t>                                                          </a:t>
            </a:r>
            <a:r>
              <a:rPr lang="el-GR" sz="1400" dirty="0">
                <a:solidFill>
                  <a:schemeClr val="tx1"/>
                </a:solidFill>
                <a:latin typeface="Georgia Ref"/>
                <a:ea typeface="Times New Roman"/>
                <a:cs typeface="Times New Roman"/>
              </a:rPr>
              <a:t>(όνομα </a:t>
            </a:r>
            <a:r>
              <a:rPr lang="el-GR" sz="1400" dirty="0" smtClean="0">
                <a:solidFill>
                  <a:schemeClr val="tx1"/>
                </a:solidFill>
                <a:latin typeface="Georgia Ref"/>
                <a:ea typeface="Times New Roman"/>
                <a:cs typeface="Times New Roman"/>
              </a:rPr>
              <a:t>μετάλλου ή </a:t>
            </a:r>
            <a:r>
              <a:rPr lang="el-GR" sz="1400" dirty="0" err="1" smtClean="0">
                <a:solidFill>
                  <a:schemeClr val="tx1"/>
                </a:solidFill>
                <a:latin typeface="Georgia Ref"/>
                <a:ea typeface="Times New Roman"/>
                <a:cs typeface="Times New Roman"/>
              </a:rPr>
              <a:t>αμετάλλου</a:t>
            </a:r>
            <a:r>
              <a:rPr lang="el-GR" sz="1400" dirty="0" smtClean="0">
                <a:solidFill>
                  <a:schemeClr val="tx1"/>
                </a:solidFill>
                <a:latin typeface="Georgia Ref"/>
                <a:ea typeface="Times New Roman"/>
                <a:cs typeface="Times New Roman"/>
              </a:rPr>
              <a:t>)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367102" y="4221088"/>
            <a:ext cx="4572000" cy="27422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ndara"/>
                <a:ea typeface="Times New Roman"/>
                <a:cs typeface="Times New Roman"/>
              </a:rPr>
              <a:t>Na</a:t>
            </a:r>
            <a:r>
              <a:rPr lang="en-US" sz="3200" b="1" baseline="-25000" dirty="0">
                <a:latin typeface="Candara"/>
                <a:ea typeface="Times New Roman"/>
                <a:cs typeface="Times New Roman"/>
              </a:rPr>
              <a:t>2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>
                <a:latin typeface="Candara"/>
                <a:ea typeface="Times New Roman"/>
                <a:cs typeface="Times New Roman"/>
              </a:rPr>
              <a:t>Ca</a:t>
            </a: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>
                <a:latin typeface="Candara"/>
                <a:ea typeface="Times New Roman"/>
                <a:cs typeface="Times New Roman"/>
              </a:rPr>
              <a:t>Cu</a:t>
            </a: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Candara"/>
                <a:ea typeface="Times New Roman"/>
                <a:cs typeface="Times New Roman"/>
              </a:rPr>
              <a:t>Cu</a:t>
            </a:r>
            <a:r>
              <a:rPr lang="el-GR" sz="3200" b="1" baseline="-25000" dirty="0">
                <a:latin typeface="Candara"/>
                <a:ea typeface="Times New Roman"/>
                <a:cs typeface="Times New Roman"/>
              </a:rPr>
              <a:t>2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331640" y="4365104"/>
            <a:ext cx="4572000" cy="24591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800" b="1" dirty="0">
                <a:solidFill>
                  <a:srgbClr val="0070C0"/>
                </a:solidFill>
                <a:ea typeface="Times New Roman"/>
                <a:cs typeface="Calibri"/>
              </a:rPr>
              <a:t> </a:t>
            </a:r>
            <a:r>
              <a:rPr lang="el-GR" sz="2800" b="1" dirty="0">
                <a:ea typeface="Times New Roman"/>
                <a:cs typeface="Calibri"/>
              </a:rPr>
              <a:t>του νατρίου</a:t>
            </a:r>
            <a:endParaRPr lang="el-GR" sz="36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800" b="1" dirty="0">
                <a:solidFill>
                  <a:srgbClr val="0070C0"/>
                </a:solidFill>
                <a:ea typeface="Times New Roman"/>
                <a:cs typeface="Calibri"/>
              </a:rPr>
              <a:t> </a:t>
            </a:r>
            <a:r>
              <a:rPr lang="el-GR" sz="2800" b="1" dirty="0">
                <a:ea typeface="Times New Roman"/>
                <a:cs typeface="Calibri"/>
              </a:rPr>
              <a:t>του ασβεστίου</a:t>
            </a:r>
            <a:endParaRPr lang="el-GR" sz="36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800" b="1" dirty="0">
                <a:ea typeface="Times New Roman"/>
                <a:cs typeface="Calibri"/>
              </a:rPr>
              <a:t> του χαλκού (</a:t>
            </a:r>
            <a:r>
              <a:rPr lang="el-GR" sz="2800" b="1" dirty="0" smtClean="0">
                <a:ea typeface="Times New Roman"/>
                <a:cs typeface="Calibri"/>
              </a:rPr>
              <a:t>ΙΙ)</a:t>
            </a:r>
            <a:endParaRPr lang="el-GR" sz="36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 </a:t>
            </a:r>
            <a:r>
              <a:rPr lang="el-GR" sz="2800" b="1" dirty="0">
                <a:ea typeface="Times New Roman"/>
                <a:cs typeface="Calibri"/>
              </a:rPr>
              <a:t>του χαλκού </a:t>
            </a:r>
            <a:r>
              <a:rPr lang="el-GR" sz="2800" b="1" dirty="0" smtClean="0">
                <a:ea typeface="Times New Roman"/>
                <a:cs typeface="Calibri"/>
              </a:rPr>
              <a:t>(Ι</a:t>
            </a:r>
            <a:r>
              <a:rPr lang="el-GR" sz="2800" b="1" dirty="0">
                <a:ea typeface="Times New Roman"/>
                <a:cs typeface="Calibri"/>
              </a:rPr>
              <a:t>)</a:t>
            </a:r>
            <a:endParaRPr lang="el-GR" sz="3600" b="1" dirty="0">
              <a:ea typeface="Calibri"/>
              <a:cs typeface="Times New Roman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5076056" y="4293096"/>
            <a:ext cx="4572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ndara"/>
                <a:ea typeface="Times New Roman"/>
                <a:cs typeface="Times New Roman"/>
              </a:rPr>
              <a:t>N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endParaRPr lang="el-GR" sz="36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ndara"/>
                <a:ea typeface="Times New Roman"/>
                <a:cs typeface="Times New Roman"/>
              </a:rPr>
              <a:t>N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r>
              <a:rPr lang="el-GR" sz="3200" b="1" baseline="-25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ndara"/>
                <a:ea typeface="Times New Roman"/>
                <a:cs typeface="Times New Roman"/>
              </a:rPr>
              <a:t>2</a:t>
            </a:r>
            <a:endParaRPr lang="el-GR" sz="36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ndara"/>
                <a:ea typeface="Times New Roman"/>
                <a:cs typeface="Times New Roman"/>
              </a:rPr>
              <a:t>N</a:t>
            </a:r>
            <a:r>
              <a:rPr lang="el-GR" sz="2800" b="1" baseline="-25000" dirty="0">
                <a:latin typeface="Candara"/>
                <a:ea typeface="Times New Roman"/>
                <a:cs typeface="Times New Roman"/>
              </a:rPr>
              <a:t> 2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r>
              <a:rPr lang="el-GR" sz="3200" b="1" baseline="-25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ndara"/>
                <a:ea typeface="Times New Roman"/>
                <a:cs typeface="Times New Roman"/>
              </a:rPr>
              <a:t>3</a:t>
            </a:r>
            <a:r>
              <a:rPr lang="el-GR" sz="2800" b="1" baseline="-25000" dirty="0">
                <a:latin typeface="Broadway"/>
                <a:ea typeface="Times New Roman"/>
                <a:cs typeface="Times New Roman"/>
              </a:rPr>
              <a:t>      </a:t>
            </a:r>
            <a:r>
              <a:rPr lang="el-GR" sz="2800" b="1" dirty="0">
                <a:latin typeface="Broadway"/>
                <a:ea typeface="Times New Roman"/>
                <a:cs typeface="Times New Roman"/>
              </a:rPr>
              <a:t> </a:t>
            </a:r>
            <a:r>
              <a:rPr lang="el-GR" sz="2800" b="1" dirty="0">
                <a:ea typeface="Times New Roman"/>
                <a:cs typeface="Times New Roman"/>
              </a:rPr>
              <a:t>          </a:t>
            </a:r>
            <a:r>
              <a:rPr lang="el-GR" sz="2800" b="1" dirty="0">
                <a:latin typeface="Broadway"/>
                <a:ea typeface="Times New Roman"/>
                <a:cs typeface="Times New Roman"/>
              </a:rPr>
              <a:t>  </a:t>
            </a:r>
            <a:endParaRPr lang="el-GR" sz="36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Candara"/>
                <a:ea typeface="Times New Roman"/>
                <a:cs typeface="Times New Roman"/>
              </a:rPr>
              <a:t>N</a:t>
            </a:r>
            <a:r>
              <a:rPr lang="el-GR" sz="2800" b="1" baseline="-25000" dirty="0">
                <a:latin typeface="Candara"/>
                <a:ea typeface="Times New Roman"/>
                <a:cs typeface="Times New Roman"/>
              </a:rPr>
              <a:t>2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r>
              <a:rPr lang="el-GR" sz="3200" b="1" baseline="-25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ndara"/>
                <a:ea typeface="Times New Roman"/>
                <a:cs typeface="Times New Roman"/>
              </a:rPr>
              <a:t>5</a:t>
            </a:r>
            <a:r>
              <a:rPr lang="el-GR" sz="2800" b="1" dirty="0">
                <a:latin typeface="Broadway"/>
                <a:ea typeface="Times New Roman"/>
                <a:cs typeface="Times New Roman"/>
              </a:rPr>
              <a:t> </a:t>
            </a:r>
            <a:endParaRPr lang="el-GR" sz="3600" b="1" dirty="0"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102" y="683985"/>
            <a:ext cx="845337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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Ονοματολογία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721585" y="-99392"/>
            <a:ext cx="280717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800" b="1" dirty="0" smtClean="0">
                <a:latin typeface="Comic Sans MS"/>
                <a:cs typeface="Times New Roman"/>
              </a:rPr>
              <a:t>Σ</a:t>
            </a:r>
            <a:r>
              <a:rPr lang="el-GR" sz="8800" b="1" baseline="-25000" dirty="0" smtClean="0">
                <a:latin typeface="Comic Sans MS"/>
                <a:cs typeface="Times New Roman"/>
              </a:rPr>
              <a:t>2</a:t>
            </a:r>
            <a:r>
              <a:rPr lang="el-GR" sz="8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/>
                <a:cs typeface="Times New Roman"/>
              </a:rPr>
              <a:t>Ο</a:t>
            </a:r>
            <a:r>
              <a:rPr lang="el-GR" sz="8800" b="1" baseline="-25000" dirty="0" smtClean="0">
                <a:latin typeface="Comic Sans MS"/>
                <a:cs typeface="Times New Roman"/>
              </a:rPr>
              <a:t>χ</a:t>
            </a:r>
            <a:endParaRPr lang="el-GR" sz="8800" dirty="0"/>
          </a:p>
        </p:txBody>
      </p:sp>
      <p:sp>
        <p:nvSpPr>
          <p:cNvPr id="6" name="Ορθογώνιο 5"/>
          <p:cNvSpPr/>
          <p:nvPr/>
        </p:nvSpPr>
        <p:spPr>
          <a:xfrm>
            <a:off x="6012160" y="6249246"/>
            <a:ext cx="4572000" cy="4921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Πεντ</a:t>
            </a:r>
            <a:r>
              <a:rPr lang="el-G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</a:t>
            </a:r>
            <a:r>
              <a:rPr lang="el-GR" sz="2400" b="1" dirty="0" err="1" smtClean="0">
                <a:ea typeface="Times New Roman"/>
                <a:cs typeface="Calibri"/>
              </a:rPr>
              <a:t>ο</a:t>
            </a:r>
            <a:r>
              <a:rPr lang="el-GR" sz="2400" b="1" dirty="0" smtClean="0">
                <a:ea typeface="Times New Roman"/>
                <a:cs typeface="Calibri"/>
              </a:rPr>
              <a:t> </a:t>
            </a:r>
            <a:r>
              <a:rPr lang="el-GR" sz="2400" b="1" dirty="0">
                <a:ea typeface="Times New Roman"/>
                <a:cs typeface="Calibri"/>
              </a:rPr>
              <a:t>του αζώτου</a:t>
            </a:r>
            <a:endParaRPr lang="el-GR" sz="3200" b="1" dirty="0">
              <a:ea typeface="Calibri"/>
              <a:cs typeface="Times New Roman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5868144" y="4365104"/>
            <a:ext cx="324036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Μον</a:t>
            </a:r>
            <a:r>
              <a:rPr lang="el-G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400" b="1" dirty="0">
                <a:solidFill>
                  <a:prstClr val="black"/>
                </a:solidFill>
                <a:ea typeface="Times New Roman"/>
                <a:cs typeface="Calibri"/>
              </a:rPr>
              <a:t> του αζώτου</a:t>
            </a:r>
          </a:p>
        </p:txBody>
      </p:sp>
      <p:sp>
        <p:nvSpPr>
          <p:cNvPr id="12" name="Ορθογώνιο 11"/>
          <p:cNvSpPr/>
          <p:nvPr/>
        </p:nvSpPr>
        <p:spPr>
          <a:xfrm>
            <a:off x="5940152" y="5013176"/>
            <a:ext cx="334032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Δ</a:t>
            </a:r>
            <a:r>
              <a:rPr lang="el-GR" sz="2400" b="1" dirty="0">
                <a:solidFill>
                  <a:srgbClr val="FF0000"/>
                </a:solidFill>
                <a:ea typeface="Times New Roman"/>
                <a:cs typeface="Calibri"/>
              </a:rPr>
              <a:t>ι</a:t>
            </a:r>
            <a:r>
              <a:rPr lang="el-G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400" b="1" dirty="0">
                <a:solidFill>
                  <a:prstClr val="black"/>
                </a:solidFill>
                <a:ea typeface="Times New Roman"/>
                <a:cs typeface="Calibri"/>
              </a:rPr>
              <a:t> του αζώτου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6012160" y="5648239"/>
            <a:ext cx="334032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Τρι</a:t>
            </a:r>
            <a:r>
              <a:rPr lang="el-G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400" b="1" dirty="0">
                <a:solidFill>
                  <a:prstClr val="black"/>
                </a:solidFill>
                <a:ea typeface="Times New Roman"/>
                <a:cs typeface="Calibri"/>
              </a:rPr>
              <a:t> του αζώτου</a:t>
            </a:r>
          </a:p>
        </p:txBody>
      </p:sp>
    </p:spTree>
    <p:extLst>
      <p:ext uri="{BB962C8B-B14F-4D97-AF65-F5344CB8AC3E}">
        <p14:creationId xmlns:p14="http://schemas.microsoft.com/office/powerpoint/2010/main" val="309094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9" grpId="0"/>
      <p:bldP spid="20" grpId="0" animBg="1"/>
      <p:bldP spid="15" grpId="0" animBg="1"/>
      <p:bldP spid="7" grpId="0"/>
      <p:bldP spid="6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102" y="86118"/>
            <a:ext cx="8453370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3) ΟΞΕΙΔΙΑ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624447" y="1441910"/>
            <a:ext cx="5440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ΟΞΕΙΔΙΑ </a:t>
            </a:r>
            <a:r>
              <a:rPr lang="el-GR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Α</a:t>
            </a:r>
            <a:r>
              <a:rPr lang="el-G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/>
                <a:ea typeface="Times New Roman"/>
                <a:cs typeface="Times New Roman"/>
              </a:rPr>
              <a:t>ΜΕΤΑΛΛΩΝ</a:t>
            </a:r>
            <a:endParaRPr lang="el-G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102" y="683985"/>
            <a:ext cx="845337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3"/>
              </a:rPr>
              <a:t>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Ονοματολογία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721585" y="0"/>
            <a:ext cx="280717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800" b="1" dirty="0" smtClean="0">
                <a:latin typeface="Comic Sans MS"/>
                <a:cs typeface="Times New Roman"/>
              </a:rPr>
              <a:t>Σ</a:t>
            </a:r>
            <a:r>
              <a:rPr lang="el-GR" sz="8800" b="1" baseline="-25000" dirty="0" smtClean="0">
                <a:latin typeface="Comic Sans MS"/>
                <a:cs typeface="Times New Roman"/>
              </a:rPr>
              <a:t>2</a:t>
            </a:r>
            <a:r>
              <a:rPr lang="el-GR" sz="8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/>
                <a:cs typeface="Times New Roman"/>
              </a:rPr>
              <a:t>Ο</a:t>
            </a:r>
            <a:r>
              <a:rPr lang="el-GR" sz="8800" b="1" baseline="-25000" dirty="0" smtClean="0">
                <a:latin typeface="Comic Sans MS"/>
                <a:cs typeface="Times New Roman"/>
              </a:rPr>
              <a:t>χ</a:t>
            </a:r>
            <a:endParaRPr lang="el-GR" sz="8800" dirty="0"/>
          </a:p>
        </p:txBody>
      </p:sp>
      <p:sp>
        <p:nvSpPr>
          <p:cNvPr id="11" name="Ορθογώνιο 10"/>
          <p:cNvSpPr/>
          <p:nvPr/>
        </p:nvSpPr>
        <p:spPr>
          <a:xfrm>
            <a:off x="807763" y="3246973"/>
            <a:ext cx="3726321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Δ</a:t>
            </a:r>
            <a:r>
              <a:rPr lang="el-GR" sz="2400" b="1" dirty="0">
                <a:solidFill>
                  <a:srgbClr val="FF0000"/>
                </a:solidFill>
                <a:ea typeface="Times New Roman"/>
                <a:cs typeface="Calibri"/>
              </a:rPr>
              <a:t>ι</a:t>
            </a:r>
            <a:r>
              <a:rPr lang="el-G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400" b="1" dirty="0">
                <a:solidFill>
                  <a:prstClr val="black"/>
                </a:solidFill>
                <a:ea typeface="Times New Roman"/>
                <a:cs typeface="Calibri"/>
              </a:rPr>
              <a:t> του </a:t>
            </a:r>
            <a:r>
              <a:rPr lang="el-GR" sz="2400" b="1" dirty="0" smtClean="0">
                <a:solidFill>
                  <a:prstClr val="black"/>
                </a:solidFill>
                <a:ea typeface="Times New Roman"/>
                <a:cs typeface="Calibri"/>
              </a:rPr>
              <a:t>στοιχείου (Σ)</a:t>
            </a:r>
            <a:endParaRPr lang="el-GR" sz="2400" b="1" dirty="0">
              <a:solidFill>
                <a:prstClr val="black"/>
              </a:solidFill>
              <a:ea typeface="Times New Roman"/>
              <a:cs typeface="Calibri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4640962" y="3092923"/>
            <a:ext cx="1138453" cy="7571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4000" b="1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Σ</a:t>
            </a:r>
            <a:r>
              <a:rPr lang="en-US" sz="4000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r>
              <a:rPr lang="el-GR" sz="4000" b="1" baseline="-250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andara"/>
                <a:ea typeface="Times New Roman"/>
                <a:cs typeface="Times New Roman"/>
              </a:rPr>
              <a:t>2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 descr="C:\Users\ΜΙΧΑΛΗΣ\Downloads\4) GIFSSSSSSSSSSSSSSSSSSSS\ΣΥΜΒΟΛΑ ΑΡΙΘΜΟΙ ΓΡΑΜΜΑΤΑ\arrow.rt.spin_e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00" y="3377145"/>
            <a:ext cx="4762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Ορθογώνιο 20"/>
          <p:cNvSpPr/>
          <p:nvPr/>
        </p:nvSpPr>
        <p:spPr>
          <a:xfrm>
            <a:off x="745937" y="2249831"/>
            <a:ext cx="423006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Μον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400" b="1" dirty="0" smtClean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r>
              <a:rPr lang="el-GR" sz="2400" b="1" dirty="0">
                <a:solidFill>
                  <a:prstClr val="black"/>
                </a:solidFill>
                <a:ea typeface="Times New Roman"/>
                <a:cs typeface="Calibri"/>
              </a:rPr>
              <a:t>του </a:t>
            </a:r>
            <a:r>
              <a:rPr lang="el-GR" sz="2400" b="1" dirty="0" smtClean="0">
                <a:solidFill>
                  <a:prstClr val="black"/>
                </a:solidFill>
                <a:ea typeface="Times New Roman"/>
                <a:cs typeface="Calibri"/>
              </a:rPr>
              <a:t>στοιχείου (Σ)</a:t>
            </a:r>
            <a:endParaRPr lang="el-GR" sz="2400" b="1" dirty="0">
              <a:solidFill>
                <a:prstClr val="black"/>
              </a:solidFill>
              <a:ea typeface="Times New Roman"/>
              <a:cs typeface="Calibri"/>
            </a:endParaRPr>
          </a:p>
        </p:txBody>
      </p:sp>
      <p:sp>
        <p:nvSpPr>
          <p:cNvPr id="22" name="Ορθογώνιο 21"/>
          <p:cNvSpPr/>
          <p:nvPr/>
        </p:nvSpPr>
        <p:spPr>
          <a:xfrm>
            <a:off x="4644008" y="2095910"/>
            <a:ext cx="974947" cy="7571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4000" b="1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Σ</a:t>
            </a:r>
            <a:r>
              <a:rPr lang="en-US" sz="4000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endParaRPr lang="el-GR" sz="4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23" name="Picture 2" descr="C:\Users\ΜΙΧΑΛΗΣ\Downloads\4) GIFSSSSSSSSSSSSSSSSSSSS\ΣΥΜΒΟΛΑ ΑΡΙΘΜΟΙ ΓΡΑΜΜΑΤΑ\arrow.rt.spin_e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8" y="2327389"/>
            <a:ext cx="4762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Ορθογώνιο 23"/>
          <p:cNvSpPr/>
          <p:nvPr/>
        </p:nvSpPr>
        <p:spPr>
          <a:xfrm>
            <a:off x="901883" y="4640127"/>
            <a:ext cx="372632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Τρι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400" b="1" dirty="0" smtClean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r>
              <a:rPr lang="el-GR" sz="2400" b="1" dirty="0">
                <a:solidFill>
                  <a:prstClr val="black"/>
                </a:solidFill>
                <a:ea typeface="Times New Roman"/>
                <a:cs typeface="Calibri"/>
              </a:rPr>
              <a:t>του </a:t>
            </a:r>
            <a:r>
              <a:rPr lang="el-GR" sz="2400" b="1" dirty="0" smtClean="0">
                <a:solidFill>
                  <a:prstClr val="black"/>
                </a:solidFill>
                <a:ea typeface="Times New Roman"/>
                <a:cs typeface="Calibri"/>
              </a:rPr>
              <a:t>στοιχείου (Σ)</a:t>
            </a:r>
            <a:endParaRPr lang="el-GR" sz="2400" b="1" dirty="0">
              <a:solidFill>
                <a:prstClr val="black"/>
              </a:solidFill>
              <a:ea typeface="Times New Roman"/>
              <a:cs typeface="Calibri"/>
            </a:endParaRPr>
          </a:p>
        </p:txBody>
      </p:sp>
      <p:sp>
        <p:nvSpPr>
          <p:cNvPr id="25" name="Ορθογώνιο 24"/>
          <p:cNvSpPr/>
          <p:nvPr/>
        </p:nvSpPr>
        <p:spPr>
          <a:xfrm>
            <a:off x="4711758" y="4472005"/>
            <a:ext cx="1343638" cy="7571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4000" b="1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Σ</a:t>
            </a:r>
            <a:r>
              <a:rPr lang="el-GR" sz="4000" b="1" baseline="-250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2</a:t>
            </a:r>
            <a:r>
              <a:rPr lang="en-US" sz="4000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r>
              <a:rPr lang="el-GR" sz="4000" b="1" baseline="-250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andara"/>
                <a:ea typeface="Times New Roman"/>
                <a:cs typeface="Times New Roman"/>
              </a:rPr>
              <a:t>3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a typeface="Calibri"/>
              <a:cs typeface="Times New Roman"/>
            </a:endParaRPr>
          </a:p>
        </p:txBody>
      </p:sp>
      <p:pic>
        <p:nvPicPr>
          <p:cNvPr id="26" name="Picture 2" descr="C:\Users\ΜΙΧΑΛΗΣ\Downloads\4) GIFSSSSSSSSSSSSSSSSSSSS\ΣΥΜΒΟΛΑ ΑΡΙΘΜΟΙ ΓΡΑΜΜΑΤΑ\arrow.rt.spin_e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70299"/>
            <a:ext cx="4762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Ορθογώνιο 26"/>
          <p:cNvSpPr/>
          <p:nvPr/>
        </p:nvSpPr>
        <p:spPr>
          <a:xfrm>
            <a:off x="1022939" y="6104239"/>
            <a:ext cx="427686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Πεντ</a:t>
            </a:r>
            <a:r>
              <a:rPr lang="el-GR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Calibri"/>
              </a:rPr>
              <a:t>οξείδιο</a:t>
            </a:r>
            <a:r>
              <a:rPr lang="el-GR" sz="2400" b="1" dirty="0" smtClean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r>
              <a:rPr lang="el-GR" sz="2400" b="1" dirty="0">
                <a:solidFill>
                  <a:prstClr val="black"/>
                </a:solidFill>
                <a:ea typeface="Times New Roman"/>
                <a:cs typeface="Calibri"/>
              </a:rPr>
              <a:t>του </a:t>
            </a:r>
            <a:r>
              <a:rPr lang="el-GR" sz="2400" b="1" dirty="0" smtClean="0">
                <a:solidFill>
                  <a:prstClr val="black"/>
                </a:solidFill>
                <a:ea typeface="Times New Roman"/>
                <a:cs typeface="Calibri"/>
              </a:rPr>
              <a:t>στοιχείου (Σ)</a:t>
            </a:r>
            <a:endParaRPr lang="el-GR" sz="2400" b="1" dirty="0">
              <a:solidFill>
                <a:prstClr val="black"/>
              </a:solidFill>
              <a:ea typeface="Times New Roman"/>
              <a:cs typeface="Calibri"/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4930416" y="5984173"/>
            <a:ext cx="1364476" cy="7571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l-GR" sz="4000" b="1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Σ</a:t>
            </a:r>
            <a:r>
              <a:rPr lang="el-GR" sz="4000" b="1" baseline="-250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2</a:t>
            </a:r>
            <a:r>
              <a:rPr lang="en-US" sz="4000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latin typeface="Ravie"/>
                <a:ea typeface="Times New Roman"/>
                <a:cs typeface="Times New Roman"/>
              </a:rPr>
              <a:t>O</a:t>
            </a:r>
            <a:r>
              <a:rPr lang="el-GR" sz="4000" b="1" baseline="-250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andara"/>
                <a:ea typeface="Times New Roman"/>
                <a:cs typeface="Times New Roman"/>
              </a:rPr>
              <a:t>5</a:t>
            </a:r>
            <a:endParaRPr lang="el-GR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a typeface="Calibri"/>
              <a:cs typeface="Times New Roman"/>
            </a:endParaRPr>
          </a:p>
        </p:txBody>
      </p:sp>
      <p:pic>
        <p:nvPicPr>
          <p:cNvPr id="29" name="Picture 2" descr="C:\Users\ΜΙΧΑΛΗΣ\Downloads\4) GIFSSSSSSSSSSSSSSSSSSSS\ΣΥΜΒΟΛΑ ΑΡΙΘΜΟΙ ΓΡΑΜΜΑΤΑ\arrow.rt.spin_e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76" y="6234411"/>
            <a:ext cx="4762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Ορθογώνιο 29"/>
          <p:cNvSpPr/>
          <p:nvPr/>
        </p:nvSpPr>
        <p:spPr>
          <a:xfrm>
            <a:off x="6444208" y="2182121"/>
            <a:ext cx="67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C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endParaRPr lang="el-GR" dirty="0"/>
          </a:p>
        </p:txBody>
      </p:sp>
      <p:sp>
        <p:nvSpPr>
          <p:cNvPr id="31" name="Ορθογώνιο 30"/>
          <p:cNvSpPr/>
          <p:nvPr/>
        </p:nvSpPr>
        <p:spPr>
          <a:xfrm>
            <a:off x="7777045" y="2182121"/>
            <a:ext cx="73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Ν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endParaRPr lang="el-GR" dirty="0"/>
          </a:p>
        </p:txBody>
      </p:sp>
      <p:sp>
        <p:nvSpPr>
          <p:cNvPr id="32" name="Ορθογώνιο 31"/>
          <p:cNvSpPr/>
          <p:nvPr/>
        </p:nvSpPr>
        <p:spPr>
          <a:xfrm>
            <a:off x="6156176" y="3179132"/>
            <a:ext cx="8164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C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l-GR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endParaRPr lang="el-GR" dirty="0"/>
          </a:p>
        </p:txBody>
      </p:sp>
      <p:sp>
        <p:nvSpPr>
          <p:cNvPr id="33" name="Ορθογώνιο 32"/>
          <p:cNvSpPr/>
          <p:nvPr/>
        </p:nvSpPr>
        <p:spPr>
          <a:xfrm>
            <a:off x="7236296" y="3190154"/>
            <a:ext cx="8723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Ν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l-GR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endParaRPr lang="el-GR" dirty="0"/>
          </a:p>
        </p:txBody>
      </p:sp>
      <p:sp>
        <p:nvSpPr>
          <p:cNvPr id="34" name="Ορθογώνιο 33"/>
          <p:cNvSpPr/>
          <p:nvPr/>
        </p:nvSpPr>
        <p:spPr>
          <a:xfrm>
            <a:off x="6080465" y="4572417"/>
            <a:ext cx="1011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3</a:t>
            </a:r>
            <a:endParaRPr lang="el-GR" dirty="0"/>
          </a:p>
        </p:txBody>
      </p:sp>
      <p:sp>
        <p:nvSpPr>
          <p:cNvPr id="35" name="Ορθογώνιο 34"/>
          <p:cNvSpPr/>
          <p:nvPr/>
        </p:nvSpPr>
        <p:spPr>
          <a:xfrm>
            <a:off x="8244408" y="3179131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S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endParaRPr lang="el-GR" dirty="0"/>
          </a:p>
        </p:txBody>
      </p:sp>
      <p:sp>
        <p:nvSpPr>
          <p:cNvPr id="36" name="Ορθογώνιο 35"/>
          <p:cNvSpPr/>
          <p:nvPr/>
        </p:nvSpPr>
        <p:spPr>
          <a:xfrm>
            <a:off x="7236296" y="4572417"/>
            <a:ext cx="95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3</a:t>
            </a:r>
            <a:endParaRPr lang="el-GR" dirty="0"/>
          </a:p>
        </p:txBody>
      </p:sp>
      <p:sp>
        <p:nvSpPr>
          <p:cNvPr id="37" name="Ορθογώνιο 36"/>
          <p:cNvSpPr/>
          <p:nvPr/>
        </p:nvSpPr>
        <p:spPr>
          <a:xfrm>
            <a:off x="8399252" y="4581128"/>
            <a:ext cx="1069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S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3</a:t>
            </a:r>
            <a:endParaRPr lang="el-GR" dirty="0"/>
          </a:p>
        </p:txBody>
      </p:sp>
      <p:sp>
        <p:nvSpPr>
          <p:cNvPr id="38" name="Ορθογώνιο 37"/>
          <p:cNvSpPr/>
          <p:nvPr/>
        </p:nvSpPr>
        <p:spPr>
          <a:xfrm>
            <a:off x="6459980" y="6108508"/>
            <a:ext cx="1011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N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5</a:t>
            </a:r>
            <a:endParaRPr lang="el-GR" dirty="0"/>
          </a:p>
        </p:txBody>
      </p:sp>
      <p:sp>
        <p:nvSpPr>
          <p:cNvPr id="39" name="Ορθογώνιο 38"/>
          <p:cNvSpPr/>
          <p:nvPr/>
        </p:nvSpPr>
        <p:spPr>
          <a:xfrm>
            <a:off x="7819597" y="6070383"/>
            <a:ext cx="95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</a:t>
            </a:r>
            <a:r>
              <a:rPr lang="en-US" sz="32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2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O</a:t>
            </a:r>
            <a:r>
              <a:rPr lang="en-US" sz="32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5</a:t>
            </a:r>
            <a:endParaRPr lang="el-GR" dirty="0"/>
          </a:p>
        </p:txBody>
      </p:sp>
      <p:pic>
        <p:nvPicPr>
          <p:cNvPr id="1027" name="Picture 3" descr="C:\Users\ΜΙΧΑΛΗΣ\Downloads\4) GIFSSSSSSSSSSSSSSSSSSSS\ΠΡΟΣΟΧΗ - alarm\alarm14-animated-image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889" y="4074153"/>
            <a:ext cx="8572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96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 animBg="1"/>
      <p:bldP spid="7" grpId="0"/>
      <p:bldP spid="11" grpId="0"/>
      <p:bldP spid="12" grpId="0"/>
      <p:bldP spid="21" grpId="0"/>
      <p:bldP spid="22" grpId="0"/>
      <p:bldP spid="24" grpId="0"/>
      <p:bldP spid="25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102" y="86118"/>
            <a:ext cx="8453370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3) ΟΞΕΙΔΙΑ</a:t>
            </a:r>
            <a:endParaRPr lang="el-GR" sz="32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102" y="683985"/>
            <a:ext cx="845337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400" b="1" dirty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2"/>
              </a:rPr>
              <a:t></a:t>
            </a:r>
            <a:r>
              <a:rPr lang="el-GR" sz="24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 2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Που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συναντώνται;</a:t>
            </a:r>
            <a:endParaRPr lang="el-GR" sz="24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1" y="1638092"/>
            <a:ext cx="50182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en-GB" sz="2000" dirty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ea typeface="Times New Roman"/>
              </a:rPr>
              <a:t>C</a:t>
            </a:r>
            <a:r>
              <a:rPr lang="en-GB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2</a:t>
            </a:r>
            <a:r>
              <a:rPr lang="el-GR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: προϊόν αναπνοής και καύσεων ,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       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υπεύθυνο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για φαινόμενο θερμοκηπίου, 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      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πυροσβεστήρες,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      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αεριούχα αναψυκτικά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, ξηρός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πάγος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GB" sz="2000" b="1" dirty="0">
                <a:solidFill>
                  <a:srgbClr val="000000"/>
                </a:solidFill>
                <a:ea typeface="Times New Roman"/>
              </a:rPr>
              <a:t>C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 : ατμοσφαιρικός ρύπος ,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          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«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σιωπηλός δολοφόνος» : </a:t>
            </a:r>
            <a:endParaRPr lang="el-GR" sz="2000" dirty="0" smtClean="0">
              <a:solidFill>
                <a:srgbClr val="000000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    αέριο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άχρωμο, άγευστο, 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άοσμο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, </a:t>
            </a:r>
            <a:endParaRPr lang="el-GR" sz="2000" dirty="0" smtClean="0">
              <a:solidFill>
                <a:srgbClr val="000000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     προκαλεί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ασφυξία.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GB" sz="2000" b="1" dirty="0">
                <a:solidFill>
                  <a:srgbClr val="000000"/>
                </a:solidFill>
                <a:ea typeface="Times New Roman"/>
              </a:rPr>
              <a:t>N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, </a:t>
            </a:r>
            <a:r>
              <a:rPr lang="en-GB" sz="2000" b="1" dirty="0">
                <a:solidFill>
                  <a:srgbClr val="000000"/>
                </a:solidFill>
                <a:ea typeface="Times New Roman"/>
              </a:rPr>
              <a:t>N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2  </a:t>
            </a:r>
            <a:r>
              <a:rPr lang="el-GR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 </a:t>
            </a:r>
            <a:r>
              <a:rPr lang="el-GR" sz="2000" b="1" dirty="0">
                <a:solidFill>
                  <a:srgbClr val="000000"/>
                </a:solidFill>
                <a:ea typeface="Times New Roman"/>
              </a:rPr>
              <a:t>: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ατμοσφαιρικοί ρύποι,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                  προκαλούν                          </a:t>
            </a: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         αναπνευστικά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προβλήματα κ.ά.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GB" sz="2000" b="1" dirty="0">
                <a:solidFill>
                  <a:srgbClr val="000000"/>
                </a:solidFill>
                <a:ea typeface="Times New Roman"/>
              </a:rPr>
              <a:t>S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2</a:t>
            </a:r>
            <a:r>
              <a:rPr lang="el-GR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  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: ατμοσφαιρικός ρύπος, 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          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συντηρητικό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τροφίμων </a:t>
            </a:r>
            <a:endParaRPr lang="el-GR" sz="2000" dirty="0" smtClean="0">
              <a:solidFill>
                <a:srgbClr val="000000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      (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αναφέρεται και ως 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θειώδης   </a:t>
            </a: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      </a:t>
            </a:r>
            <a:r>
              <a:rPr lang="el-GR" sz="2000" dirty="0" err="1" smtClean="0">
                <a:solidFill>
                  <a:srgbClr val="000000"/>
                </a:solidFill>
                <a:ea typeface="Times New Roman"/>
              </a:rPr>
              <a:t>ανυδρίτης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  :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π.χ. σε κρασί)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a typeface="Times New Roman"/>
              </a:rPr>
              <a:t>Si</a:t>
            </a:r>
            <a:r>
              <a:rPr lang="en-US" sz="2000" b="1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2</a:t>
            </a:r>
            <a:r>
              <a:rPr lang="el-GR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 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:  άμμος </a:t>
            </a:r>
            <a:endParaRPr lang="el-GR" sz="2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4789269" y="177048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ea typeface="Times New Roman"/>
              </a:rPr>
              <a:t>Ca</a:t>
            </a:r>
            <a:r>
              <a:rPr lang="en-GB" sz="2000" b="1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 : 	ασβέστης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 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000" b="1" dirty="0">
                <a:solidFill>
                  <a:srgbClr val="000000"/>
                </a:solidFill>
                <a:ea typeface="Times New Roman"/>
              </a:rPr>
              <a:t>Mg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 : συστατικό πυρίμαχων τούβλων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 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ea typeface="Times New Roman"/>
                <a:sym typeface="Wingdings 3"/>
              </a:rPr>
              <a:t></a:t>
            </a:r>
            <a:r>
              <a:rPr lang="en-GB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GB" sz="2000" b="1" dirty="0">
                <a:solidFill>
                  <a:srgbClr val="000000"/>
                </a:solidFill>
                <a:ea typeface="Times New Roman"/>
              </a:rPr>
              <a:t>Fe</a:t>
            </a:r>
            <a:r>
              <a:rPr lang="el-GR" sz="2000" b="1" baseline="-25000" dirty="0">
                <a:solidFill>
                  <a:srgbClr val="000000"/>
                </a:solidFill>
                <a:ea typeface="Times New Roman"/>
              </a:rPr>
              <a:t>2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3</a:t>
            </a:r>
            <a:r>
              <a:rPr lang="el-GR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 </a:t>
            </a:r>
            <a:r>
              <a:rPr lang="el-GR" sz="2000" b="1" dirty="0">
                <a:solidFill>
                  <a:srgbClr val="000000"/>
                </a:solidFill>
                <a:ea typeface="Times New Roman"/>
              </a:rPr>
              <a:t>: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σε ορυκτά, χρησιμοποιείται στη 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    μεταλλουργία του </a:t>
            </a:r>
            <a:r>
              <a:rPr lang="el-GR" sz="2000" dirty="0" err="1">
                <a:solidFill>
                  <a:srgbClr val="000000"/>
                </a:solidFill>
                <a:ea typeface="Times New Roman"/>
              </a:rPr>
              <a:t>Fe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 .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marL="285750" indent="-285750">
              <a:spcAft>
                <a:spcPts val="0"/>
              </a:spcAft>
              <a:buFont typeface="Wingdings 3" pitchFamily="18" charset="2"/>
              <a:buChar char="Ê"/>
            </a:pPr>
            <a:r>
              <a:rPr lang="en-GB" sz="2000" b="1" dirty="0" smtClean="0">
                <a:solidFill>
                  <a:srgbClr val="000000"/>
                </a:solidFill>
                <a:ea typeface="Times New Roman"/>
              </a:rPr>
              <a:t>Al</a:t>
            </a:r>
            <a:r>
              <a:rPr lang="el-GR" sz="2000" b="1" baseline="-25000" dirty="0">
                <a:solidFill>
                  <a:srgbClr val="000000"/>
                </a:solidFill>
                <a:ea typeface="Times New Roman"/>
              </a:rPr>
              <a:t>2</a:t>
            </a:r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O</a:t>
            </a:r>
            <a:r>
              <a:rPr lang="el-GR" sz="2000" b="1" baseline="-25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3</a:t>
            </a:r>
            <a:r>
              <a:rPr lang="el-GR" sz="2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a typeface="Times New Roman"/>
              </a:rPr>
              <a:t>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: σε ορυκτά (βωξίτης), </a:t>
            </a:r>
            <a:endParaRPr lang="el-GR" sz="2000" dirty="0" smtClean="0">
              <a:solidFill>
                <a:srgbClr val="000000"/>
              </a:solidFill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ea typeface="Times New Roman"/>
              </a:rPr>
              <a:t>    χρησιμοποιείται </a:t>
            </a:r>
            <a:r>
              <a:rPr lang="el-GR" sz="2000" dirty="0">
                <a:solidFill>
                  <a:srgbClr val="000000"/>
                </a:solidFill>
                <a:ea typeface="Times New Roman"/>
              </a:rPr>
              <a:t>στη </a:t>
            </a:r>
            <a:endParaRPr lang="el-GR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l-GR" sz="2000" dirty="0">
                <a:solidFill>
                  <a:srgbClr val="000000"/>
                </a:solidFill>
                <a:ea typeface="Times New Roman"/>
              </a:rPr>
              <a:t>     μεταλλουργία του </a:t>
            </a:r>
            <a:r>
              <a:rPr lang="en-US" sz="2000" dirty="0">
                <a:solidFill>
                  <a:srgbClr val="000000"/>
                </a:solidFill>
                <a:ea typeface="Times New Roman"/>
              </a:rPr>
              <a:t>Al.</a:t>
            </a:r>
            <a:endParaRPr lang="el-GR" sz="20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102" y="1268760"/>
            <a:ext cx="406088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Οξείδια μετάλλων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4759590" y="1277749"/>
            <a:ext cx="406088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Οξείδια </a:t>
            </a:r>
            <a:r>
              <a:rPr lang="el-GR" b="1" dirty="0" smtClean="0"/>
              <a:t>α</a:t>
            </a:r>
            <a:r>
              <a:rPr lang="el-GR" dirty="0" smtClean="0"/>
              <a:t>μετάλλων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632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757</Words>
  <Application>Microsoft Office PowerPoint</Application>
  <PresentationFormat>Προβολή στην οθόνη (4:3)</PresentationFormat>
  <Paragraphs>233</Paragraphs>
  <Slides>14</Slides>
  <Notes>0</Notes>
  <HiddenSlides>4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ΜΙΧΑΛΗΣ</dc:creator>
  <cp:lastModifiedBy>ΜΙΧΑΛΗΣ</cp:lastModifiedBy>
  <cp:revision>14</cp:revision>
  <dcterms:created xsi:type="dcterms:W3CDTF">2016-12-11T12:01:26Z</dcterms:created>
  <dcterms:modified xsi:type="dcterms:W3CDTF">2016-12-20T06:54:59Z</dcterms:modified>
</cp:coreProperties>
</file>