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3" r:id="rId2"/>
    <p:sldId id="342" r:id="rId3"/>
    <p:sldId id="287" r:id="rId4"/>
    <p:sldId id="309" r:id="rId5"/>
    <p:sldId id="288" r:id="rId6"/>
    <p:sldId id="289" r:id="rId7"/>
    <p:sldId id="290" r:id="rId8"/>
    <p:sldId id="344" r:id="rId9"/>
    <p:sldId id="291" r:id="rId10"/>
    <p:sldId id="292" r:id="rId11"/>
    <p:sldId id="294" r:id="rId12"/>
    <p:sldId id="293" r:id="rId13"/>
    <p:sldId id="295" r:id="rId14"/>
    <p:sldId id="341" r:id="rId15"/>
    <p:sldId id="340" r:id="rId16"/>
    <p:sldId id="297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3DC"/>
    <a:srgbClr val="FFFF99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834FC-79DA-4D41-8BD6-37CF203852C5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D60AA-AB69-44F7-A8B3-E5CD35F02D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54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60AA-AB69-44F7-A8B3-E5CD35F02D4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23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60AA-AB69-44F7-A8B3-E5CD35F02D4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23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60AA-AB69-44F7-A8B3-E5CD35F02D4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23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D60AA-AB69-44F7-A8B3-E5CD35F02D4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2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8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gif"/><Relationship Id="rId18" Type="http://schemas.openxmlformats.org/officeDocument/2006/relationships/image" Target="../media/image48.jpeg"/><Relationship Id="rId26" Type="http://schemas.openxmlformats.org/officeDocument/2006/relationships/image" Target="../media/image56.jpeg"/><Relationship Id="rId39" Type="http://schemas.openxmlformats.org/officeDocument/2006/relationships/image" Target="../media/image68.gif"/><Relationship Id="rId21" Type="http://schemas.openxmlformats.org/officeDocument/2006/relationships/image" Target="../media/image51.gif"/><Relationship Id="rId34" Type="http://schemas.openxmlformats.org/officeDocument/2006/relationships/image" Target="../media/image63.jpeg"/><Relationship Id="rId42" Type="http://schemas.openxmlformats.org/officeDocument/2006/relationships/image" Target="../media/image71.jpeg"/><Relationship Id="rId47" Type="http://schemas.openxmlformats.org/officeDocument/2006/relationships/image" Target="../media/image74.png"/><Relationship Id="rId50" Type="http://schemas.microsoft.com/office/2007/relationships/hdphoto" Target="../media/hdphoto4.wdp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29" Type="http://schemas.openxmlformats.org/officeDocument/2006/relationships/image" Target="../media/image58.gif"/><Relationship Id="rId11" Type="http://schemas.openxmlformats.org/officeDocument/2006/relationships/image" Target="../media/image41.gif"/><Relationship Id="rId24" Type="http://schemas.openxmlformats.org/officeDocument/2006/relationships/image" Target="../media/image54.jpeg"/><Relationship Id="rId32" Type="http://schemas.openxmlformats.org/officeDocument/2006/relationships/image" Target="../media/image61.jpeg"/><Relationship Id="rId37" Type="http://schemas.openxmlformats.org/officeDocument/2006/relationships/image" Target="../media/image66.gif"/><Relationship Id="rId40" Type="http://schemas.openxmlformats.org/officeDocument/2006/relationships/image" Target="../media/image69.jpeg"/><Relationship Id="rId45" Type="http://schemas.openxmlformats.org/officeDocument/2006/relationships/image" Target="../media/image73.jpeg"/><Relationship Id="rId5" Type="http://schemas.openxmlformats.org/officeDocument/2006/relationships/image" Target="../media/image35.jpeg"/><Relationship Id="rId15" Type="http://schemas.openxmlformats.org/officeDocument/2006/relationships/image" Target="../media/image45.gif"/><Relationship Id="rId23" Type="http://schemas.openxmlformats.org/officeDocument/2006/relationships/image" Target="../media/image53.gif"/><Relationship Id="rId28" Type="http://schemas.openxmlformats.org/officeDocument/2006/relationships/image" Target="../media/image57.jpeg"/><Relationship Id="rId36" Type="http://schemas.openxmlformats.org/officeDocument/2006/relationships/image" Target="../media/image65.jpeg"/><Relationship Id="rId49" Type="http://schemas.openxmlformats.org/officeDocument/2006/relationships/image" Target="../media/image75.png"/><Relationship Id="rId10" Type="http://schemas.openxmlformats.org/officeDocument/2006/relationships/image" Target="../media/image40.gif"/><Relationship Id="rId19" Type="http://schemas.openxmlformats.org/officeDocument/2006/relationships/image" Target="../media/image49.gif"/><Relationship Id="rId31" Type="http://schemas.openxmlformats.org/officeDocument/2006/relationships/image" Target="../media/image60.gif"/><Relationship Id="rId44" Type="http://schemas.openxmlformats.org/officeDocument/2006/relationships/image" Target="../media/image26.gif"/><Relationship Id="rId4" Type="http://schemas.openxmlformats.org/officeDocument/2006/relationships/image" Target="../media/image34.jpeg"/><Relationship Id="rId9" Type="http://schemas.openxmlformats.org/officeDocument/2006/relationships/image" Target="../media/image39.gif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Relationship Id="rId27" Type="http://schemas.openxmlformats.org/officeDocument/2006/relationships/image" Target="../media/image22.gif"/><Relationship Id="rId30" Type="http://schemas.openxmlformats.org/officeDocument/2006/relationships/image" Target="../media/image59.jpeg"/><Relationship Id="rId35" Type="http://schemas.openxmlformats.org/officeDocument/2006/relationships/image" Target="../media/image64.gif"/><Relationship Id="rId43" Type="http://schemas.openxmlformats.org/officeDocument/2006/relationships/image" Target="../media/image72.jpeg"/><Relationship Id="rId48" Type="http://schemas.microsoft.com/office/2007/relationships/hdphoto" Target="../media/hdphoto3.wdp"/><Relationship Id="rId8" Type="http://schemas.openxmlformats.org/officeDocument/2006/relationships/image" Target="../media/image38.gif"/><Relationship Id="rId51" Type="http://schemas.openxmlformats.org/officeDocument/2006/relationships/image" Target="../media/image76.jpeg"/><Relationship Id="rId3" Type="http://schemas.openxmlformats.org/officeDocument/2006/relationships/image" Target="../media/image33.jpeg"/><Relationship Id="rId12" Type="http://schemas.openxmlformats.org/officeDocument/2006/relationships/image" Target="../media/image42.jpeg"/><Relationship Id="rId17" Type="http://schemas.openxmlformats.org/officeDocument/2006/relationships/image" Target="../media/image47.gif"/><Relationship Id="rId25" Type="http://schemas.openxmlformats.org/officeDocument/2006/relationships/image" Target="../media/image55.gif"/><Relationship Id="rId33" Type="http://schemas.openxmlformats.org/officeDocument/2006/relationships/image" Target="../media/image62.jpeg"/><Relationship Id="rId38" Type="http://schemas.openxmlformats.org/officeDocument/2006/relationships/image" Target="../media/image67.jpeg"/><Relationship Id="rId46" Type="http://schemas.openxmlformats.org/officeDocument/2006/relationships/image" Target="../media/image28.gif"/><Relationship Id="rId20" Type="http://schemas.openxmlformats.org/officeDocument/2006/relationships/image" Target="../media/image50.jpeg"/><Relationship Id="rId41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		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 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ΜΙΧΑΛΗΣ\Downloads\GIFSSSSSSSSSSSSSSSSSSSS\GIFS CΗΕΜ\sodimanimshel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33" y="1911006"/>
            <a:ext cx="4550271" cy="45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8.media.tumblr.com/tumblr_lyoo22pmTv1ro82i1o1_r1_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5445"/>
            <a:ext cx="31718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ΔΟΜΗ ΑΤΟΜΟΥ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65381" y="6309320"/>
            <a:ext cx="3201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Niels </a:t>
            </a:r>
            <a:r>
              <a:rPr lang="en-US" b="1" dirty="0" smtClean="0"/>
              <a:t>Bohr</a:t>
            </a:r>
            <a:r>
              <a:rPr lang="el-GR" b="1" dirty="0" smtClean="0"/>
              <a:t>,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Δανία 1913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a (Sodiu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8" y="1835467"/>
            <a:ext cx="834448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ΜΙΧΑΛΗΣ\Downloads\GIFSSSSSSSSSSSSSSSSSSSS\GIFS CΗΕΜ\sodimanimshel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50407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027783" y="-18995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935708" y="-18916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306020" y="2225769"/>
            <a:ext cx="169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baseline="-25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l-GR" sz="48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Να</a:t>
            </a:r>
            <a:endParaRPr lang="el-GR" sz="4800" b="1" baseline="-250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964" y="2362939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474" y="2276872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610" y="220486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8770" y="220486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5844" name="Picture 4" descr="http://i.livescience.com/images/i/000/039/155/i02/na-set.jpg?13662384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3"/>
          <a:stretch/>
        </p:blipFill>
        <p:spPr bwMode="auto">
          <a:xfrm>
            <a:off x="427781" y="3789040"/>
            <a:ext cx="2776067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Επεξήγηση με στρογγυλεμένο παραλληλόγραμμο 16"/>
          <p:cNvSpPr/>
          <p:nvPr/>
        </p:nvSpPr>
        <p:spPr>
          <a:xfrm>
            <a:off x="6153566" y="1134378"/>
            <a:ext cx="1930103" cy="616029"/>
          </a:xfrm>
          <a:prstGeom prst="wedgeRoundRectCallout">
            <a:avLst>
              <a:gd name="adj1" fmla="val -7905"/>
              <a:gd name="adj2" fmla="val 1711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Εξωτερική</a:t>
            </a:r>
            <a:endParaRPr lang="el-GR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62999" y="2361074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354" y="1383159"/>
            <a:ext cx="1437342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2.1.1.  β)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4" name="Picture 2" descr="C:\Users\ΜΙΧΑΛΗΣ\Downloads\GIFSSSSSS\ΣΧΟΛΕΙΟ-ΜΑΘΗΤΕΣ - ΒΙΒΛΙΑ-ΜΟΛΥΒΙΑ\blyan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159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9" grpId="0"/>
      <p:bldP spid="14" grpId="0"/>
      <p:bldP spid="15" grpId="0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5" y="980727"/>
            <a:ext cx="8364959" cy="59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027783" y="-18995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935708" y="-18916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347864" y="2834698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278092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85293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72169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510" y="272169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272169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600" y="2629361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baseline="-25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l-GR" sz="6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l</a:t>
            </a:r>
            <a:endParaRPr lang="el-GR" sz="6600" b="1" baseline="-250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Επεξήγηση με στρογγυλεμένο παραλληλόγραμμο 19"/>
          <p:cNvSpPr/>
          <p:nvPr/>
        </p:nvSpPr>
        <p:spPr>
          <a:xfrm>
            <a:off x="6337452" y="1525082"/>
            <a:ext cx="1930103" cy="616029"/>
          </a:xfrm>
          <a:prstGeom prst="wedgeRoundRectCallout">
            <a:avLst>
              <a:gd name="adj1" fmla="val -26692"/>
              <a:gd name="adj2" fmla="val 1557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Εξωτερική</a:t>
            </a:r>
            <a:endParaRPr lang="el-GR" sz="2800" b="1" dirty="0"/>
          </a:p>
        </p:txBody>
      </p:sp>
      <p:pic>
        <p:nvPicPr>
          <p:cNvPr id="38914" name="Picture 2" descr="Alumini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79" y="2517176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354" y="1383159"/>
            <a:ext cx="136533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2.1.1. δ)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9" name="Picture 2" descr="C:\Users\ΜΙΧΑΛΗΣ\Downloads\GIFSSSSSS\ΣΧΟΛΕΙΟ-ΜΑΘΗΤΕΣ - ΒΙΒΛΙΑ-ΜΟΛΥΒΙΑ\blyan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159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9" grpId="0"/>
      <p:bldP spid="14" grpId="0"/>
      <p:bldP spid="15" grpId="0"/>
      <p:bldP spid="4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3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52" y="1811971"/>
            <a:ext cx="2706127" cy="233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027783" y="-18995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935708" y="-18916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347864" y="2834698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278092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85293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72169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510" y="272169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7" y="2721694"/>
            <a:ext cx="101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6866" name="Picture 2" descr="http://periodieksysteem.com/files/2013-06/calci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4" y="4095146"/>
            <a:ext cx="2505836" cy="25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86513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-25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20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α</a:t>
            </a:r>
            <a:endParaRPr lang="el-GR" sz="4000" b="1" baseline="-250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286513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4834" y="2708920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Επεξήγηση με στρογγυλεμένο παραλληλόγραμμο 19"/>
          <p:cNvSpPr/>
          <p:nvPr/>
        </p:nvSpPr>
        <p:spPr>
          <a:xfrm>
            <a:off x="6156176" y="1503956"/>
            <a:ext cx="1930103" cy="616029"/>
          </a:xfrm>
          <a:prstGeom prst="wedgeRoundRectCallout">
            <a:avLst>
              <a:gd name="adj1" fmla="val -53875"/>
              <a:gd name="adj2" fmla="val 1703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Εξωτερική;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0" name="AutoShape 2" descr="Useful and beautiful calcium comp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AutoShape 4" descr="http://image.slidesharecdn.com/random-130515014208-phpapp01/95/-25-638.jpg?cb=1396792918"/>
          <p:cNvSpPr>
            <a:spLocks noChangeAspect="1" noChangeArrowheads="1"/>
          </p:cNvSpPr>
          <p:nvPr/>
        </p:nvSpPr>
        <p:spPr bwMode="auto">
          <a:xfrm>
            <a:off x="63500" y="-136525"/>
            <a:ext cx="50101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354" y="1383159"/>
            <a:ext cx="1437342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2.1.1.  γ)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5" name="Picture 2" descr="C:\Users\ΜΙΧΑΛΗΣ\Downloads\GIFSSSSSS\ΣΧΟΛΕΙΟ-ΜΑΘΗΤΕΣ - ΒΙΒΛΙΑ-ΜΟΛΥΒΙΑ\blyan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159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592603" y="2757408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Επεξήγηση με στρογγυλεμένο παραλληλόγραμμο 26"/>
          <p:cNvSpPr/>
          <p:nvPr/>
        </p:nvSpPr>
        <p:spPr>
          <a:xfrm>
            <a:off x="6156175" y="1503955"/>
            <a:ext cx="1930103" cy="616029"/>
          </a:xfrm>
          <a:prstGeom prst="wedgeRoundRectCallout">
            <a:avLst>
              <a:gd name="adj1" fmla="val 26897"/>
              <a:gd name="adj2" fmla="val 18739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Εξωτερική</a:t>
            </a:r>
            <a:endParaRPr lang="el-GR" sz="2800" b="1" dirty="0"/>
          </a:p>
        </p:txBody>
      </p:sp>
      <p:pic>
        <p:nvPicPr>
          <p:cNvPr id="1026" name="Picture 2" descr="C:\Users\ΜΙΧΑΛΗΣ\Downloads\GIFSSSSSS\ΠΡΟΣΟΧΗ - alarm\21b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32" y="354258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www.chemiestun.de/grafiken/pse/bohr/C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57408"/>
            <a:ext cx="48482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3563888" y="980728"/>
            <a:ext cx="2088232" cy="1321231"/>
          </a:xfrm>
          <a:prstGeom prst="wedgeRoundRectCallout">
            <a:avLst>
              <a:gd name="adj1" fmla="val 63243"/>
              <a:gd name="adj2" fmla="val 993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l-GR" sz="2400" b="1" dirty="0" smtClean="0"/>
              <a:t>Προηγούμενη εξωτερικής</a:t>
            </a:r>
            <a:endParaRPr lang="en-US" sz="2400" b="1" dirty="0" smtClean="0"/>
          </a:p>
          <a:p>
            <a:pPr algn="ctr"/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18</a:t>
            </a:r>
            <a:r>
              <a:rPr lang="el-GR" sz="24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l-GR" sz="2400" b="1" dirty="0"/>
              <a:t>ή </a:t>
            </a:r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8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2400" b="1" dirty="0" smtClean="0"/>
              <a:t>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9253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9" grpId="0"/>
      <p:bldP spid="14" grpId="0"/>
      <p:bldP spid="15" grpId="0"/>
      <p:bldP spid="15" grpId="1"/>
      <p:bldP spid="4" grpId="0"/>
      <p:bldP spid="17" grpId="0"/>
      <p:bldP spid="18" grpId="0"/>
      <p:bldP spid="20" grpId="0" animBg="1"/>
      <p:bldP spid="20" grpId="1" animBg="1"/>
      <p:bldP spid="26" grpId="0"/>
      <p:bldP spid="2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Galliu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2" b="94231" l="12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616" y="3255911"/>
            <a:ext cx="4468535" cy="34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Galliu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3533">
            <a:off x="3187456" y="2083970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027783" y="-23316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935708" y="-23237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347864" y="2402650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234888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42088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289646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510" y="2289646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227687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926" y="2313166"/>
            <a:ext cx="191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-25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31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α</a:t>
            </a:r>
            <a:endParaRPr lang="el-GR" sz="5400" b="1" baseline="-250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292" y="243308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227687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354" y="1383159"/>
            <a:ext cx="136533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2.1.1.  ε)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3" name="Picture 2" descr="C:\Users\ΜΙΧΑΛΗΣ\Downloads\GIFSSSSSS\ΣΧΟΛΕΙΟ-ΜΑΘΗΤΕΣ - ΒΙΒΛΙΑ-ΜΟΛΥΒΙΑ\blyan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159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347864" y="2924944"/>
            <a:ext cx="123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31</a:t>
            </a:r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5400" b="1" baseline="30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4781644" y="2924944"/>
            <a:ext cx="123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29</a:t>
            </a:r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5400" b="1" baseline="30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6365820" y="2937718"/>
            <a:ext cx="123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21</a:t>
            </a:r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5400" b="1" baseline="30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7611685" y="2937718"/>
            <a:ext cx="123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3</a:t>
            </a:r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5400" b="1" baseline="30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8382044" y="2937718"/>
            <a:ext cx="123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0</a:t>
            </a:r>
            <a:r>
              <a:rPr lang="en-US" sz="5400" b="1" baseline="-25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5400" b="1" baseline="300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-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0" name="Επεξήγηση με στρογγυλεμένο παραλληλόγραμμο 19"/>
          <p:cNvSpPr/>
          <p:nvPr/>
        </p:nvSpPr>
        <p:spPr>
          <a:xfrm>
            <a:off x="6986554" y="1240988"/>
            <a:ext cx="1930103" cy="819860"/>
          </a:xfrm>
          <a:prstGeom prst="wedgeRoundRectCallout">
            <a:avLst>
              <a:gd name="adj1" fmla="val -29022"/>
              <a:gd name="adj2" fmla="val 10822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Εξωτερική</a:t>
            </a:r>
            <a:endParaRPr lang="en-US" sz="2800" b="1" dirty="0" smtClean="0"/>
          </a:p>
          <a:p>
            <a:pPr algn="ctr"/>
            <a:r>
              <a:rPr lang="el-GR" sz="2800" b="1" dirty="0" smtClean="0"/>
              <a:t>στιβάδα</a:t>
            </a:r>
            <a:endParaRPr lang="el-GR" sz="2800" b="1" dirty="0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3563888" y="1249117"/>
            <a:ext cx="2088232" cy="620794"/>
          </a:xfrm>
          <a:prstGeom prst="wedgeRoundRectCallout">
            <a:avLst>
              <a:gd name="adj1" fmla="val 61089"/>
              <a:gd name="adj2" fmla="val 1651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Προηγούμενη εξωτερικής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65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9" grpId="0"/>
      <p:bldP spid="14" grpId="0"/>
      <p:bldP spid="15" grpId="0"/>
      <p:bldP spid="4" grpId="0"/>
      <p:bldP spid="17" grpId="0"/>
      <p:bldP spid="18" grpId="0"/>
      <p:bldP spid="2" grpId="0"/>
      <p:bldP spid="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297305" y="-2691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205230" y="-26837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511660" y="1911017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192902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94818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178" y="1794773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2306" y="1845404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84482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EB13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EB13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endParaRPr lang="el-GR" sz="6000" b="1" baseline="-25000" dirty="0">
              <a:ln>
                <a:solidFill>
                  <a:sysClr val="windowText" lastClr="000000"/>
                </a:solidFill>
              </a:ln>
              <a:solidFill>
                <a:srgbClr val="EB13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19168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1857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25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195254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Ο(  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0352" y="1844824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Κορνίζα 9"/>
          <p:cNvSpPr/>
          <p:nvPr/>
        </p:nvSpPr>
        <p:spPr>
          <a:xfrm>
            <a:off x="0" y="2688590"/>
            <a:ext cx="1500365" cy="172819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53 </a:t>
            </a:r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altLang="el-GR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―</a:t>
            </a:r>
            <a:endParaRPr lang="el-GR" altLang="el-G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Κορνίζα 24"/>
          <p:cNvSpPr/>
          <p:nvPr/>
        </p:nvSpPr>
        <p:spPr>
          <a:xfrm>
            <a:off x="1500365" y="2691537"/>
            <a:ext cx="1368028" cy="172819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</a:t>
            </a:r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l-G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altLang="el-GR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―</a:t>
            </a:r>
            <a:endParaRPr lang="el-GR" altLang="el-G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Κορνίζα 25"/>
          <p:cNvSpPr/>
          <p:nvPr/>
        </p:nvSpPr>
        <p:spPr>
          <a:xfrm>
            <a:off x="2868393" y="2688590"/>
            <a:ext cx="1480897" cy="172819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4</a:t>
            </a:r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 </a:t>
            </a:r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l-G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altLang="el-GR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―</a:t>
            </a:r>
            <a:endParaRPr lang="el-GR" altLang="el-G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Κορνίζα 26"/>
          <p:cNvSpPr/>
          <p:nvPr/>
        </p:nvSpPr>
        <p:spPr>
          <a:xfrm>
            <a:off x="4362543" y="2697983"/>
            <a:ext cx="1441595" cy="172819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25</a:t>
            </a:r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l-G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altLang="el-GR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―</a:t>
            </a:r>
            <a:endParaRPr lang="el-GR" altLang="el-G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Κορνίζα 27"/>
          <p:cNvSpPr/>
          <p:nvPr/>
        </p:nvSpPr>
        <p:spPr>
          <a:xfrm>
            <a:off x="5794701" y="2671498"/>
            <a:ext cx="1441595" cy="172819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7</a:t>
            </a:r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l-G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altLang="el-GR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―</a:t>
            </a:r>
            <a:endParaRPr lang="el-GR" altLang="el-G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Κορνίζα 28"/>
          <p:cNvSpPr/>
          <p:nvPr/>
        </p:nvSpPr>
        <p:spPr>
          <a:xfrm>
            <a:off x="7236296" y="2658869"/>
            <a:ext cx="1441595" cy="1728192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0</a:t>
            </a:r>
            <a:r>
              <a:rPr lang="en-US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l-GR" altLang="el-GR" sz="4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r>
              <a:rPr lang="el-GR" altLang="el-G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l-G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altLang="el-GR" sz="4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―</a:t>
            </a:r>
            <a:endParaRPr lang="el-GR" altLang="el-GR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Επεξήγηση με στρογγυλεμένο παραλληλόγραμμο 19"/>
          <p:cNvSpPr/>
          <p:nvPr/>
        </p:nvSpPr>
        <p:spPr>
          <a:xfrm>
            <a:off x="6853769" y="5744168"/>
            <a:ext cx="1930103" cy="616029"/>
          </a:xfrm>
          <a:prstGeom prst="wedgeRoundRectCallout">
            <a:avLst>
              <a:gd name="adj1" fmla="val -22537"/>
              <a:gd name="adj2" fmla="val -5723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Εξωτερική</a:t>
            </a:r>
            <a:endParaRPr lang="el-GR" sz="2800" b="1" dirty="0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825806" y="5344576"/>
            <a:ext cx="2466274" cy="1415212"/>
          </a:xfrm>
          <a:prstGeom prst="wedgeRoundRectCallout">
            <a:avLst>
              <a:gd name="adj1" fmla="val 69518"/>
              <a:gd name="adj2" fmla="val -2534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Προηγούμενη εξωτερικής </a:t>
            </a:r>
          </a:p>
          <a:p>
            <a:pPr algn="ctr"/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18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l-GR" sz="2800" b="1" dirty="0" smtClean="0"/>
              <a:t>ή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8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8" name="Picture 4" descr="Αποτέλεσμα εικόνας για iod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" y="4641460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98354" y="1383159"/>
            <a:ext cx="1102011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2.1.2.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Users\ΜΙΧΑΛΗΣ\Downloads\GIFSSSSSS\ΣΧΟΛΕΙΟ-ΜΑΘΗΤΕΣ - ΒΙΒΛΙΑ-ΜΟΛΥΒΙΑ\graphics-glasses-1385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3877">
            <a:off x="1453223" y="1385476"/>
            <a:ext cx="774592" cy="4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012160" y="185759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18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Picture 2" descr="C:\Users\ΜΙΧΑΛΗΣ\Downloads\GIFSSSSSS\ΠΡΟΣΟΧΗ - alarm\Head-rejec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3"/>
            <a:ext cx="2536700" cy="19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Επεξήγηση με στρογγυλεμένο παραλληλόγραμμο 31"/>
          <p:cNvSpPr/>
          <p:nvPr/>
        </p:nvSpPr>
        <p:spPr>
          <a:xfrm>
            <a:off x="4687068" y="5688151"/>
            <a:ext cx="1930103" cy="616029"/>
          </a:xfrm>
          <a:prstGeom prst="wedgeRoundRectCallout">
            <a:avLst>
              <a:gd name="adj1" fmla="val 12412"/>
              <a:gd name="adj2" fmla="val -56992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Εξωτερική;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9" grpId="0"/>
      <p:bldP spid="14" grpId="0"/>
      <p:bldP spid="15" grpId="0"/>
      <p:bldP spid="4" grpId="0"/>
      <p:bldP spid="17" grpId="0"/>
      <p:bldP spid="18" grpId="0"/>
      <p:bldP spid="18" grpId="1"/>
      <p:bldP spid="19" grpId="0"/>
      <p:bldP spid="23" grpId="0"/>
      <p:bldP spid="10" grpId="0" animBg="1"/>
      <p:bldP spid="1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0" grpId="0" animBg="1"/>
      <p:bldP spid="8" grpId="0" animBg="1"/>
      <p:bldP spid="31" grpId="0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70" descr="N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4" y="507986"/>
            <a:ext cx="23717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 descr="Wasserst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5921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 descr="Hel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76" y="3151106"/>
            <a:ext cx="4942524" cy="3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Lith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0" y="3183543"/>
            <a:ext cx="4926405" cy="36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Beryll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0" y="3168451"/>
            <a:ext cx="4919402" cy="36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Wasserstof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47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eliu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589" y="-819474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ithiu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47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Berylliu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1" y="-81947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Bo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473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B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35" y="3168452"/>
            <a:ext cx="5024617" cy="37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 descr="Kohlenstof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772" y="-833708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8" name="Picture 26" descr="Kohlenstoff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t="21585" r="27022" b="15680"/>
          <a:stretch/>
        </p:blipFill>
        <p:spPr bwMode="auto">
          <a:xfrm>
            <a:off x="4127135" y="3106999"/>
            <a:ext cx="5024617" cy="37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ckstof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021" y="-81947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ickstof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85" y="2996952"/>
            <a:ext cx="5169015" cy="38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uerstof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47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uerstof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4" y="2996952"/>
            <a:ext cx="5227611" cy="39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uor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2" y="-819477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uor: Fot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4" y="2981933"/>
            <a:ext cx="5212856" cy="3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eo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10" y="-819475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o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46" y="2981933"/>
            <a:ext cx="5209300" cy="39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atrium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476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atrium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85" y="2990738"/>
            <a:ext cx="5197561" cy="38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nesium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533" y="-833709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gnesium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60" y="2996952"/>
            <a:ext cx="5227609" cy="39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luminium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705" y="-833710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luminium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14814" r="23510" b="11618"/>
          <a:stretch/>
        </p:blipFill>
        <p:spPr bwMode="auto">
          <a:xfrm>
            <a:off x="3931144" y="2996952"/>
            <a:ext cx="5245725" cy="38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ilicium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533" y="-833711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ilicium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12" y="2981933"/>
            <a:ext cx="5280988" cy="39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hosphor"/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830" y="-83371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hosphor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12" y="2895550"/>
            <a:ext cx="5313856" cy="40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hosphor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34" y="2895550"/>
            <a:ext cx="5387366" cy="40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Phosphor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43" y="2895550"/>
            <a:ext cx="5387364" cy="40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Schwefel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533" y="-81947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Schwefel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31" y="2852936"/>
            <a:ext cx="5432324" cy="40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hlor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022" y="-819478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hlor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31" y="2827239"/>
            <a:ext cx="5412276" cy="40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Argon"/>
          <p:cNvPicPr>
            <a:picLocks noChangeAspect="1" noChangeArrowheads="1" noCrop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765" y="-847393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Argon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31" y="2867971"/>
            <a:ext cx="5412276" cy="40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Kalium"/>
          <p:cNvPicPr>
            <a:picLocks noChangeAspect="1" noChangeArrowheads="1" noCrop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766" y="-853349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Kalium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40" y="2852936"/>
            <a:ext cx="5432412" cy="40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alcium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alcium"/>
          <p:cNvPicPr>
            <a:picLocks noChangeAspect="1" noChangeArrowheads="1" noCrop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589" y="-858202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Gallium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7351"/>
            <a:ext cx="5760639" cy="4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Gallium"/>
          <p:cNvPicPr>
            <a:picLocks noChangeAspect="1" noChangeArrowheads="1" noCrop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547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Αποτέλεσμα εικόνας για sodium"/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51" y="152660"/>
            <a:ext cx="2625849" cy="22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Αποτέλεσμα εικόνας για Magnesium"/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99571" l="13714" r="80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54" y="93058"/>
            <a:ext cx="3919868" cy="26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Argon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00" y="507986"/>
            <a:ext cx="22002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2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8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Διαβάζω</a:t>
            </a:r>
            <a:r>
              <a:rPr lang="el-GR" b="1" dirty="0" smtClean="0"/>
              <a:t> </a:t>
            </a:r>
            <a:r>
              <a:rPr lang="el-GR" dirty="0" smtClean="0"/>
              <a:t>: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σελ. 43-46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Ερωτήσεις</a:t>
            </a:r>
            <a:r>
              <a:rPr lang="el-GR" b="1" dirty="0" smtClean="0"/>
              <a:t> : σελ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70-71 :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έως 18</a:t>
            </a:r>
          </a:p>
          <a:p>
            <a:pPr marL="0" indent="0">
              <a:buNone/>
            </a:pPr>
            <a:endParaRPr lang="el-GR" sz="3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Φυλλάδιο: </a:t>
            </a:r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2.1.3.</a:t>
            </a:r>
            <a:endParaRPr lang="el-GR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ΜΙΧΑΛΗΣ\Downloads\GIFSSSSSSSSSSSSSSSSSSSS\ΣΧΟΛΕΙΟ-ΜΑΘΗΤΕΣ - ΒΙΒΛΙΑ-ΜΟΛΥΒΙΑ\animated-crying-screaming-bab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71899"/>
            <a:ext cx="2856731" cy="270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8.media.tumblr.com/tumblr_lyoo22pmTv1ro82i1o1_r1_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5" y="4062264"/>
            <a:ext cx="1858122" cy="25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Ορθογώνιο 29"/>
          <p:cNvSpPr/>
          <p:nvPr/>
        </p:nvSpPr>
        <p:spPr>
          <a:xfrm>
            <a:off x="378911" y="1984772"/>
            <a:ext cx="65527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/>
              <a:t>Στον </a:t>
            </a:r>
            <a:r>
              <a:rPr lang="el-GR" sz="2400" b="1" dirty="0">
                <a:solidFill>
                  <a:srgbClr val="FF0000"/>
                </a:solidFill>
              </a:rPr>
              <a:t>πυρήνα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  <a:r>
              <a:rPr lang="el-GR" sz="2400" dirty="0"/>
              <a:t>είναι συγκεντρωμένη πρακτικά η </a:t>
            </a:r>
            <a:r>
              <a:rPr lang="el-GR" sz="2400" b="1" dirty="0"/>
              <a:t>μάζα </a:t>
            </a:r>
            <a:r>
              <a:rPr lang="el-GR" sz="2400" dirty="0"/>
              <a:t>του ατόμου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/>
              <a:t>Τα </a:t>
            </a:r>
            <a:r>
              <a:rPr lang="el-GR" sz="2400" b="1" dirty="0"/>
              <a:t>ηλεκτρόνια</a:t>
            </a:r>
            <a:r>
              <a:rPr lang="el-GR" sz="2400" dirty="0"/>
              <a:t> κινούνται σε καθορισμένες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κυκλικές τροχιές </a:t>
            </a:r>
            <a:r>
              <a:rPr lang="el-GR" sz="2400" dirty="0"/>
              <a:t>γύρω από </a:t>
            </a:r>
            <a:r>
              <a:rPr lang="el-GR" sz="2400" dirty="0" smtClean="0"/>
              <a:t>πυρήνα </a:t>
            </a:r>
            <a:r>
              <a:rPr lang="el-GR" sz="2400" dirty="0"/>
              <a:t>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στιβάδες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b="1" dirty="0" err="1" smtClean="0">
                <a:solidFill>
                  <a:srgbClr val="7030A0"/>
                </a:solidFill>
              </a:rPr>
              <a:t>Nobel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l-GR" sz="2400" dirty="0"/>
              <a:t>Φυσικής : </a:t>
            </a:r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</a:t>
            </a:r>
          </a:p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 smtClean="0"/>
              <a:t>Προς </a:t>
            </a:r>
            <a:r>
              <a:rPr lang="el-GR" sz="2400" dirty="0"/>
              <a:t>τιμή του : </a:t>
            </a:r>
            <a:r>
              <a:rPr lang="el-GR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</a:t>
            </a:r>
            <a:r>
              <a:rPr lang="el-GR" sz="2400" dirty="0"/>
              <a:t> ( </a:t>
            </a:r>
            <a:r>
              <a:rPr lang="el-GR" sz="2400" dirty="0" err="1"/>
              <a:t>Μπόριο</a:t>
            </a:r>
            <a:r>
              <a:rPr lang="el-GR" sz="2400" dirty="0"/>
              <a:t> )</a:t>
            </a:r>
          </a:p>
        </p:txBody>
      </p:sp>
      <p:pic>
        <p:nvPicPr>
          <p:cNvPr id="9" name="Picture 2" descr="http://salem.k12.va.us/staff/sjones/chemweb/electron/orb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24" y="1541984"/>
            <a:ext cx="25202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	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ΔΟΜΗ ΑΤΟΜΟΥ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 free electron !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60" y="1782753"/>
            <a:ext cx="15811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A free electron !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08" y="1782753"/>
            <a:ext cx="15811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http://alexp14.weebly.com/uploads/1/6/1/0/16107122/3925880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28800"/>
            <a:ext cx="4320480" cy="49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574" y="17728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Πως κατανέμονται τα </a:t>
            </a:r>
            <a:r>
              <a:rPr lang="el-GR" sz="2400" b="1" dirty="0" smtClean="0"/>
              <a:t>ηλεκτρόνια (</a:t>
            </a:r>
            <a:r>
              <a:rPr lang="en-US" sz="2400" b="1" dirty="0" smtClean="0"/>
              <a:t>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)</a:t>
            </a:r>
            <a:r>
              <a:rPr lang="el-GR" sz="2400" b="1" dirty="0" smtClean="0"/>
              <a:t> </a:t>
            </a:r>
            <a:r>
              <a:rPr lang="el-GR" sz="2400" dirty="0" smtClean="0"/>
              <a:t>στις </a:t>
            </a:r>
            <a:r>
              <a:rPr lang="el-GR" sz="2400" b="1" dirty="0" smtClean="0"/>
              <a:t>κυκλικές τροχιές </a:t>
            </a:r>
            <a:r>
              <a:rPr lang="el-GR" sz="2400" dirty="0" smtClean="0"/>
              <a:t>(στιβάδες) ;</a:t>
            </a:r>
            <a:endParaRPr lang="el-GR" sz="2400" dirty="0"/>
          </a:p>
        </p:txBody>
      </p:sp>
      <p:pic>
        <p:nvPicPr>
          <p:cNvPr id="34822" name="Picture 6" descr="bohr model of go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428999"/>
            <a:ext cx="3184955" cy="31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gol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64" y="2962274"/>
            <a:ext cx="952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ΜΙΧΑΛΗΣ\Downloads\4) GIFSSSSSSSSSSSSSSSSSSSS\ΣΥΜΒΟΛΑ ΑΡΙΘΜΟΙ ΓΡΑΜΜΑΤΑ\Animated-fat-blue-question-mark-moving-pictur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1" y="1662296"/>
            <a:ext cx="33813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7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29852"/>
              </p:ext>
            </p:extLst>
          </p:nvPr>
        </p:nvGraphicFramePr>
        <p:xfrm>
          <a:off x="562220" y="4408512"/>
          <a:ext cx="8208910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1656182"/>
                <a:gridCol w="1296145"/>
                <a:gridCol w="985445"/>
                <a:gridCol w="1030779"/>
                <a:gridCol w="959212"/>
                <a:gridCol w="887063"/>
                <a:gridCol w="1394084"/>
              </a:tblGrid>
              <a:tr h="720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800" dirty="0" smtClean="0">
                          <a:effectLst/>
                        </a:rPr>
                        <a:t>Στιβάδα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K</a:t>
                      </a:r>
                      <a:endParaRPr lang="el-GR" sz="4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L</a:t>
                      </a:r>
                      <a:endParaRPr lang="el-GR" sz="4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M</a:t>
                      </a:r>
                      <a:endParaRPr lang="el-GR" sz="4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N</a:t>
                      </a:r>
                      <a:endParaRPr lang="el-GR" sz="4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O</a:t>
                      </a:r>
                      <a:endParaRPr lang="el-GR" sz="4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l-GR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 </a:t>
                      </a:r>
                      <a:r>
                        <a:rPr lang="en-US" sz="4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</a:t>
                      </a:r>
                      <a:endParaRPr lang="el-GR" sz="4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Κύριος κβαντικός αριθμός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n</a:t>
                      </a:r>
                      <a:endParaRPr lang="el-GR" sz="4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4800" dirty="0" smtClean="0">
                          <a:effectLst/>
                        </a:rPr>
                        <a:t> </a:t>
                      </a:r>
                      <a:endParaRPr lang="el-GR" sz="7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7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578" name="Picture 2" descr="http://www.soq.com.br/conteudos/em/modelosatomicos/index_clip_image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1" y="1561591"/>
            <a:ext cx="2524757" cy="25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2483768" y="5445224"/>
            <a:ext cx="428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Rosewood Std Regular" pitchFamily="82" charset="0"/>
              </a:rPr>
              <a:t>1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783638" y="5478323"/>
            <a:ext cx="508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Rosewood Std Regular" pitchFamily="82" charset="0"/>
              </a:rPr>
              <a:t>2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813792" y="5445223"/>
            <a:ext cx="519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Rosewood Std Regular" pitchFamily="82" charset="0"/>
              </a:rPr>
              <a:t>3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727854" y="5445224"/>
            <a:ext cx="5084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Rosewood Std Regular" pitchFamily="82" charset="0"/>
              </a:rPr>
              <a:t>4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6660232" y="5445222"/>
            <a:ext cx="516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Rosewood Std Regular" pitchFamily="82" charset="0"/>
              </a:rPr>
              <a:t>5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658437" y="5453666"/>
            <a:ext cx="516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osewood Std Regular" pitchFamily="82" charset="0"/>
              </a:rPr>
              <a:t>6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9" name="Δεξιό βέλος 18"/>
          <p:cNvSpPr/>
          <p:nvPr/>
        </p:nvSpPr>
        <p:spPr>
          <a:xfrm>
            <a:off x="460376" y="6093296"/>
            <a:ext cx="8288088" cy="72008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3491880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Αύξηση ενέργειας</a:t>
            </a:r>
            <a:endParaRPr lang="el-GR" b="1" dirty="0"/>
          </a:p>
        </p:txBody>
      </p:sp>
      <p:grpSp>
        <p:nvGrpSpPr>
          <p:cNvPr id="21" name="27 - Ομάδα"/>
          <p:cNvGrpSpPr/>
          <p:nvPr/>
        </p:nvGrpSpPr>
        <p:grpSpPr>
          <a:xfrm>
            <a:off x="4976296" y="2496294"/>
            <a:ext cx="571504" cy="642942"/>
            <a:chOff x="7572396" y="1857364"/>
            <a:chExt cx="571504" cy="642942"/>
          </a:xfrm>
        </p:grpSpPr>
        <p:sp>
          <p:nvSpPr>
            <p:cNvPr id="22" name="26 - Έλλειψη"/>
            <p:cNvSpPr/>
            <p:nvPr/>
          </p:nvSpPr>
          <p:spPr>
            <a:xfrm>
              <a:off x="7929586" y="1928802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5 - Έλλειψη"/>
            <p:cNvSpPr/>
            <p:nvPr/>
          </p:nvSpPr>
          <p:spPr>
            <a:xfrm>
              <a:off x="7858148" y="1928802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4 - Έλλειψη"/>
            <p:cNvSpPr/>
            <p:nvPr/>
          </p:nvSpPr>
          <p:spPr>
            <a:xfrm>
              <a:off x="7643834" y="1928802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23 - Έλλειψη"/>
            <p:cNvSpPr/>
            <p:nvPr/>
          </p:nvSpPr>
          <p:spPr>
            <a:xfrm>
              <a:off x="7786710" y="2285992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12 - Έλλειψη"/>
            <p:cNvSpPr/>
            <p:nvPr/>
          </p:nvSpPr>
          <p:spPr>
            <a:xfrm>
              <a:off x="7786710" y="1857364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13 - Έλλειψη"/>
            <p:cNvSpPr/>
            <p:nvPr/>
          </p:nvSpPr>
          <p:spPr>
            <a:xfrm>
              <a:off x="7929586" y="2000240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14 - Έλλειψη"/>
            <p:cNvSpPr/>
            <p:nvPr/>
          </p:nvSpPr>
          <p:spPr>
            <a:xfrm>
              <a:off x="7929586" y="2214554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15 - Έλλειψη"/>
            <p:cNvSpPr/>
            <p:nvPr/>
          </p:nvSpPr>
          <p:spPr>
            <a:xfrm>
              <a:off x="7715272" y="1928802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17 - Έλλειψη"/>
            <p:cNvSpPr/>
            <p:nvPr/>
          </p:nvSpPr>
          <p:spPr>
            <a:xfrm>
              <a:off x="7715272" y="2071678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19 - Έλλειψη"/>
            <p:cNvSpPr/>
            <p:nvPr/>
          </p:nvSpPr>
          <p:spPr>
            <a:xfrm>
              <a:off x="7572396" y="2000240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20 - Έλλειψη"/>
            <p:cNvSpPr/>
            <p:nvPr/>
          </p:nvSpPr>
          <p:spPr>
            <a:xfrm>
              <a:off x="7572396" y="2143116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21 - Έλλειψη"/>
            <p:cNvSpPr/>
            <p:nvPr/>
          </p:nvSpPr>
          <p:spPr>
            <a:xfrm>
              <a:off x="7786710" y="2000240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18 - Έλλειψη"/>
            <p:cNvSpPr/>
            <p:nvPr/>
          </p:nvSpPr>
          <p:spPr>
            <a:xfrm>
              <a:off x="7786710" y="2143116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16 - Έλλειψη"/>
            <p:cNvSpPr/>
            <p:nvPr/>
          </p:nvSpPr>
          <p:spPr>
            <a:xfrm>
              <a:off x="7643834" y="2214554"/>
              <a:ext cx="214314" cy="214314"/>
            </a:xfrm>
            <a:prstGeom prst="ellipse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22 - Έλλειψη"/>
            <p:cNvSpPr/>
            <p:nvPr/>
          </p:nvSpPr>
          <p:spPr>
            <a:xfrm>
              <a:off x="7929586" y="2143116"/>
              <a:ext cx="214314" cy="21431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" name="Έλλειψη 4"/>
          <p:cNvSpPr/>
          <p:nvPr/>
        </p:nvSpPr>
        <p:spPr>
          <a:xfrm>
            <a:off x="4640282" y="2204864"/>
            <a:ext cx="115585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436096" y="1988840"/>
            <a:ext cx="57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Έλλειψη 38"/>
          <p:cNvSpPr/>
          <p:nvPr/>
        </p:nvSpPr>
        <p:spPr>
          <a:xfrm>
            <a:off x="4424959" y="1988840"/>
            <a:ext cx="1656425" cy="158417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5686684" y="1988840"/>
            <a:ext cx="82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Έλλειψη 40"/>
          <p:cNvSpPr/>
          <p:nvPr/>
        </p:nvSpPr>
        <p:spPr>
          <a:xfrm>
            <a:off x="4211960" y="1700808"/>
            <a:ext cx="2129470" cy="20882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Έλλειψη 42"/>
          <p:cNvSpPr/>
          <p:nvPr/>
        </p:nvSpPr>
        <p:spPr>
          <a:xfrm>
            <a:off x="3923928" y="1490663"/>
            <a:ext cx="2639297" cy="25864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Έλλειψη 44"/>
          <p:cNvSpPr/>
          <p:nvPr/>
        </p:nvSpPr>
        <p:spPr>
          <a:xfrm>
            <a:off x="3635896" y="1310644"/>
            <a:ext cx="3168352" cy="298245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/>
          <p:cNvSpPr txBox="1"/>
          <p:nvPr/>
        </p:nvSpPr>
        <p:spPr>
          <a:xfrm>
            <a:off x="6588224" y="1916832"/>
            <a:ext cx="158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l-GR" sz="24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Έλλειψη 46"/>
          <p:cNvSpPr/>
          <p:nvPr/>
        </p:nvSpPr>
        <p:spPr>
          <a:xfrm>
            <a:off x="3248438" y="912912"/>
            <a:ext cx="3955782" cy="37360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TextBox 47"/>
          <p:cNvSpPr txBox="1"/>
          <p:nvPr/>
        </p:nvSpPr>
        <p:spPr>
          <a:xfrm>
            <a:off x="7020272" y="1916832"/>
            <a:ext cx="198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1959223"/>
            <a:ext cx="5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0192" y="19168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l-GR" sz="2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Δεξιό βέλος 48"/>
          <p:cNvSpPr/>
          <p:nvPr/>
        </p:nvSpPr>
        <p:spPr>
          <a:xfrm>
            <a:off x="5796137" y="2219673"/>
            <a:ext cx="1585438" cy="106423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Αύξηση ενέργειας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0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5" grpId="0" animBg="1"/>
      <p:bldP spid="8" grpId="0"/>
      <p:bldP spid="39" grpId="0" animBg="1"/>
      <p:bldP spid="40" grpId="0"/>
      <p:bldP spid="41" grpId="0" animBg="1"/>
      <p:bldP spid="43" grpId="0" animBg="1"/>
      <p:bldP spid="45" grpId="0" animBg="1"/>
      <p:bldP spid="46" grpId="0"/>
      <p:bldP spid="47" grpId="0" animBg="1"/>
      <p:bldP spid="48" grpId="0"/>
      <p:bldP spid="42" grpId="0"/>
      <p:bldP spid="44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47" y="1593955"/>
            <a:ext cx="838016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l-GR" altLang="el-GR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en-US" altLang="el-GR" sz="3200" b="1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Τα ηλεκτρόνια τείνουν να καταλαμβάνουν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στιβάδε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ς με τη μικρότερη ενέργεια (</a:t>
            </a:r>
            <a:r>
              <a:rPr kumimoji="0" lang="el-GR" altLang="el-GR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αρχή ελαχίστης ενέργειας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Δηλαδή οι στιβάδες συμπληρώνονται σύμφωνα με τη σειρά που αυξάνεται η ενέργεια τους (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…).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el-GR" alt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http://4.bp.blogspot.com/-KDtp55VyHfs/UHMCXm37KHI/AAAAAAAAAB8/IaK-saijnTY/s1600/09+Stiv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6" y="3666687"/>
            <a:ext cx="21621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Δεξιό βέλος 7"/>
          <p:cNvSpPr/>
          <p:nvPr/>
        </p:nvSpPr>
        <p:spPr>
          <a:xfrm>
            <a:off x="1979712" y="6012887"/>
            <a:ext cx="5472608" cy="81946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915816" y="62280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Αύξηση ενέργειας</a:t>
            </a:r>
            <a:endParaRPr lang="el-GR" b="1" dirty="0"/>
          </a:p>
        </p:txBody>
      </p:sp>
      <p:pic>
        <p:nvPicPr>
          <p:cNvPr id="11" name="Picture 6" descr="http://upload.wikimedia.org/wikipedia/commons/1/17/Bohr_atom_animation_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" y="3501008"/>
            <a:ext cx="3402418" cy="24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http://panacea.med.uoa.gr/extra/4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682390"/>
            <a:ext cx="9296591" cy="22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sers.sch.gr/kassetas/zzzzzzzphBOHR_files/image0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4" y="30689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79606"/>
              </p:ext>
            </p:extLst>
          </p:nvPr>
        </p:nvGraphicFramePr>
        <p:xfrm>
          <a:off x="485527" y="3068960"/>
          <a:ext cx="5382618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2691309"/>
                <a:gridCol w="2691309"/>
              </a:tblGrid>
              <a:tr h="969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</a:rPr>
                        <a:t>Στιβάδα</a:t>
                      </a:r>
                      <a:endParaRPr lang="el-G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Μέγιστος αριθμός </a:t>
                      </a:r>
                      <a:r>
                        <a:rPr lang="en-US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</a:t>
                      </a:r>
                      <a:endParaRPr lang="el-GR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Κ</a:t>
                      </a:r>
                      <a:r>
                        <a:rPr lang="el-GR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(</a:t>
                      </a:r>
                      <a:r>
                        <a:rPr lang="en-US" sz="3200" dirty="0">
                          <a:effectLst/>
                        </a:rPr>
                        <a:t>n = 1)</a:t>
                      </a:r>
                      <a:endParaRPr lang="el-G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effectLst/>
                        </a:rPr>
                        <a:t>L</a:t>
                      </a:r>
                      <a:r>
                        <a:rPr lang="en-US" sz="3200" dirty="0">
                          <a:effectLst/>
                        </a:rPr>
                        <a:t> (n = 2)</a:t>
                      </a:r>
                      <a:endParaRPr lang="el-G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M</a:t>
                      </a:r>
                      <a:r>
                        <a:rPr lang="en-US" sz="3200" dirty="0">
                          <a:effectLst/>
                        </a:rPr>
                        <a:t> (n = 3)</a:t>
                      </a:r>
                      <a:endParaRPr lang="el-G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030A0"/>
                          </a:solidFill>
                          <a:effectLst/>
                        </a:rPr>
                        <a:t>N</a:t>
                      </a:r>
                      <a:r>
                        <a:rPr lang="en-US" sz="3200" dirty="0">
                          <a:effectLst/>
                        </a:rPr>
                        <a:t> (n = 4)</a:t>
                      </a:r>
                      <a:endParaRPr lang="el-G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1199" y="1482003"/>
            <a:ext cx="83801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en-US" altLang="el-GR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altLang="el-GR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altLang="el-GR" b="1" dirty="0" smtClean="0">
                <a:latin typeface="Verdana" pitchFamily="34" charset="0"/>
                <a:ea typeface="Times New Roman" pitchFamily="18" charset="0"/>
              </a:rPr>
              <a:t>O </a:t>
            </a:r>
            <a:r>
              <a:rPr lang="el-GR" alt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</a:rPr>
              <a:t>μ</a:t>
            </a:r>
            <a:r>
              <a:rPr kumimoji="0" lang="el-GR" altLang="el-GR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έγιστος αριθμός ηλεκτρονίων</a:t>
            </a:r>
            <a:r>
              <a:rPr kumimoji="0" lang="el-GR" altLang="el-GR" sz="24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που μπορεί να πάρει καθεμία από τις τέσσερις πρώτες στιβάδες, δίνεται από τον τύπο </a:t>
            </a:r>
            <a:r>
              <a:rPr kumimoji="0" lang="el-GR" altLang="el-GR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altLang="el-GR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l-GR" altLang="el-GR" sz="2800" b="1" i="0" u="none" strike="noStrike" cap="none" normalizeH="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όπου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=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1, 2, 3, 4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είναι ο κύριος κβαντικός αριθμός, δηλαδή ο αριθμός της στιβάδας.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452060" y="4067405"/>
            <a:ext cx="1205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2</a:t>
            </a:r>
            <a:r>
              <a:rPr lang="en-US" sz="3200" b="1" baseline="30000" dirty="0">
                <a:solidFill>
                  <a:prstClr val="black"/>
                </a:solidFill>
              </a:rPr>
              <a:t>.</a:t>
            </a:r>
            <a:r>
              <a:rPr lang="en-US" sz="3200" b="1" dirty="0">
                <a:solidFill>
                  <a:prstClr val="black"/>
                </a:solidFill>
              </a:rPr>
              <a:t>1</a:t>
            </a:r>
            <a:r>
              <a:rPr lang="en-US" sz="3200" b="1" baseline="30000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 = 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52060" y="4488995"/>
            <a:ext cx="1205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2</a:t>
            </a:r>
            <a:r>
              <a:rPr lang="en-US" sz="3200" b="1" baseline="30000" dirty="0">
                <a:solidFill>
                  <a:prstClr val="black"/>
                </a:solidFill>
              </a:rPr>
              <a:t>.</a:t>
            </a:r>
            <a:r>
              <a:rPr lang="en-US" sz="3200" b="1" dirty="0">
                <a:solidFill>
                  <a:prstClr val="black"/>
                </a:solidFill>
              </a:rPr>
              <a:t>2</a:t>
            </a:r>
            <a:r>
              <a:rPr lang="en-US" sz="3200" b="1" baseline="30000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 = 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69565" y="5004465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2</a:t>
            </a:r>
            <a:r>
              <a:rPr lang="en-US" sz="3200" b="1" baseline="30000" dirty="0">
                <a:solidFill>
                  <a:prstClr val="black"/>
                </a:solidFill>
              </a:rPr>
              <a:t>.</a:t>
            </a:r>
            <a:r>
              <a:rPr lang="en-US" sz="3200" b="1" dirty="0">
                <a:solidFill>
                  <a:prstClr val="black"/>
                </a:solidFill>
              </a:rPr>
              <a:t>3</a:t>
            </a:r>
            <a:r>
              <a:rPr lang="en-US" sz="3200" b="1" baseline="30000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 = 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600021" y="5445224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2</a:t>
            </a:r>
            <a:r>
              <a:rPr lang="en-US" sz="3200" b="1" baseline="30000" dirty="0">
                <a:solidFill>
                  <a:prstClr val="black"/>
                </a:solidFill>
              </a:rPr>
              <a:t>.</a:t>
            </a:r>
            <a:r>
              <a:rPr lang="en-US" sz="3200" b="1" dirty="0">
                <a:solidFill>
                  <a:prstClr val="black"/>
                </a:solidFill>
              </a:rPr>
              <a:t>4</a:t>
            </a:r>
            <a:r>
              <a:rPr lang="en-US" sz="3200" b="1" baseline="30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= 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601281" y="401076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601281" y="445502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8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657838" y="500446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18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623446" y="544522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32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25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2" grpId="0"/>
      <p:bldP spid="3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95536" y="1416833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l-GR" altLang="el-GR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l-GR" alt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altLang="el-GR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H </a:t>
            </a:r>
            <a:r>
              <a:rPr lang="el-GR" alt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εξωτερική στιβάδα</a:t>
            </a:r>
            <a:r>
              <a:rPr lang="el-GR" altLang="el-G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ενός ατόμου (η τελευταία στιβάδα) δεν μπορεί να έχει περισσότερα από </a:t>
            </a:r>
            <a:r>
              <a:rPr lang="el-GR" alt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8 </a:t>
            </a:r>
            <a:r>
              <a:rPr lang="el-GR" altLang="el-GR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ηλεκτρόνια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Αν η εξωτερική στιβάδα είναι η Κ, συμπληρώνεται με 2 ηλεκτρόνια</a:t>
            </a:r>
            <a:r>
              <a:rPr lang="el-GR" altLang="el-GR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l-GR" alt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Η </a:t>
            </a:r>
            <a:r>
              <a:rPr lang="el-GR" alt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προτελευταία στιβάδα</a:t>
            </a:r>
            <a:r>
              <a:rPr lang="el-GR" altLang="el-G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δεν μπορεί να έχει περισσότερα από  </a:t>
            </a:r>
            <a:r>
              <a:rPr lang="el-GR" alt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18 </a:t>
            </a:r>
            <a:r>
              <a:rPr lang="el-GR" altLang="el-GR" b="1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ηλεκτρόνια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, αλλά ούτε και λιγότερα από </a:t>
            </a:r>
            <a:r>
              <a:rPr lang="el-GR" alt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Αν η προτελευταία στιβάδα είναι η Κ, συμπληρώνεται με δύο ηλεκτρόνια.</a:t>
            </a:r>
            <a:endParaRPr lang="el-GR" altLang="el-G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Πρώτα συμπληρώνουμε τη στιβάδα Κ με 2 ηλεκτρόνια, μετά τη στιβάδα </a:t>
            </a:r>
            <a:r>
              <a:rPr lang="en-US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με 8 ηλεκτρόνια </a:t>
            </a:r>
            <a:r>
              <a:rPr lang="el-GR" altLang="el-GR" dirty="0" err="1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κ.ο.κ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l-GR" altLang="el-GR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μέχρι </a:t>
            </a:r>
            <a:r>
              <a:rPr lang="el-GR" altLang="el-GR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να κατανεμηθούν όλα τα ηλεκτρόνια του ατόμου.</a:t>
            </a:r>
            <a:endParaRPr lang="el-GR" altLang="el-G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regentsprep.org/regents/physics/phys05/catomodel/boh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412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6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4" descr="The orbits of an at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3" b="9430"/>
          <a:stretch/>
        </p:blipFill>
        <p:spPr bwMode="auto">
          <a:xfrm>
            <a:off x="374472" y="1359932"/>
            <a:ext cx="8373991" cy="52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6372200" y="6021288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2027783" y="-18995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20 kroner 2013 Scientists - Niels Bohr - obverse to reverse alignment"/>
          <p:cNvSpPr>
            <a:spLocks noChangeAspect="1" noChangeArrowheads="1"/>
          </p:cNvSpPr>
          <p:nvPr/>
        </p:nvSpPr>
        <p:spPr bwMode="auto">
          <a:xfrm>
            <a:off x="1935708" y="-18916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627784" y="284538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baseline="-25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l-GR" sz="6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Ν</a:t>
            </a:r>
            <a:endParaRPr lang="el-GR" sz="6000" b="1" baseline="-250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964" y="2978714"/>
            <a:ext cx="147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97871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) 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482" y="2865710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l-GR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610" y="2865710"/>
            <a:ext cx="721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5846" name="Picture 6" descr="http://www.ctrinc.org/wp-content/uploads/2013/07/nitrogen-element-brushed-m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" y="216293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https://upload.wikimedia.org/wikipedia/commons/e/ee/Electron_shell_007_nitrog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0"/>
          <a:stretch/>
        </p:blipFill>
        <p:spPr bwMode="auto">
          <a:xfrm>
            <a:off x="3143755" y="3573016"/>
            <a:ext cx="5160746" cy="40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562074"/>
          </a:xfr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2.1. ΗΛΕΚΤΡΟΝΙΚΗ ΔΟΜΗ ΑΤΟΜΩΝ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836712"/>
            <a:ext cx="8352928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Πρότυπο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Επεξήγηση με στρογγυλεμένο παραλληλόγραμμο 16"/>
          <p:cNvSpPr/>
          <p:nvPr/>
        </p:nvSpPr>
        <p:spPr>
          <a:xfrm>
            <a:off x="3347864" y="1551394"/>
            <a:ext cx="4608512" cy="616029"/>
          </a:xfrm>
          <a:prstGeom prst="wedgeRoundRectCallout">
            <a:avLst>
              <a:gd name="adj1" fmla="val -35"/>
              <a:gd name="adj2" fmla="val 2064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Εξωτερική στιβάδα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8354" y="1383159"/>
            <a:ext cx="1437341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2.1.1. α)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ΜΙΧΑΛΗΣ\Downloads\GIFSSSSSS\ΣΧΟΛΕΙΟ-ΜΑΘΗΤΕΣ - ΒΙΒΛΙΑ-ΜΟΛΥΒΙΑ\blyan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3159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9" grpId="0"/>
      <p:bldP spid="14" grpId="0"/>
      <p:bldP spid="1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631</Words>
  <Application>Microsoft Office PowerPoint</Application>
  <PresentationFormat>Προβολή στην οθόνη (4:3)</PresentationFormat>
  <Paragraphs>204</Paragraphs>
  <Slides>16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Rosewood Std Regular</vt:lpstr>
      <vt:lpstr>Times New Roman</vt:lpstr>
      <vt:lpstr>Verdana</vt:lpstr>
      <vt:lpstr>Wingdings</vt:lpstr>
      <vt:lpstr>Θέμα του Office</vt:lpstr>
      <vt:lpstr>ΔΟΜΗ ΑΤΟΜΟΥ</vt:lpstr>
      <vt:lpstr>ΔΟΜΗ ΑΤΟΜΟΥ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2.1. ΗΛΕΚΤΡΟΝΙΚΗ ΔΟΜΗ ΑΤΟΜΩΝ</vt:lpstr>
      <vt:lpstr>Παρουσίαση του PowerPoint</vt:lpstr>
      <vt:lpstr>2.1. ΗΛΕΚΤΡΟΝΙΚΗ ΔΟΜΗ ΑΤΟΜΩΝ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ΜΙΧΑΛΗΣ</dc:creator>
  <cp:lastModifiedBy>Dell</cp:lastModifiedBy>
  <cp:revision>128</cp:revision>
  <dcterms:created xsi:type="dcterms:W3CDTF">2013-07-10T10:11:57Z</dcterms:created>
  <dcterms:modified xsi:type="dcterms:W3CDTF">2020-12-26T06:12:56Z</dcterms:modified>
</cp:coreProperties>
</file>