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399" r:id="rId2"/>
    <p:sldId id="403" r:id="rId3"/>
    <p:sldId id="285" r:id="rId4"/>
    <p:sldId id="286" r:id="rId5"/>
    <p:sldId id="288" r:id="rId6"/>
    <p:sldId id="289" r:id="rId7"/>
    <p:sldId id="290" r:id="rId8"/>
    <p:sldId id="406" r:id="rId9"/>
    <p:sldId id="291" r:id="rId10"/>
    <p:sldId id="292" r:id="rId11"/>
    <p:sldId id="293" r:id="rId12"/>
    <p:sldId id="294" r:id="rId13"/>
    <p:sldId id="364" r:id="rId14"/>
    <p:sldId id="365" r:id="rId15"/>
    <p:sldId id="391" r:id="rId16"/>
    <p:sldId id="392" r:id="rId17"/>
    <p:sldId id="299" r:id="rId18"/>
    <p:sldId id="402" r:id="rId19"/>
    <p:sldId id="382" r:id="rId20"/>
    <p:sldId id="383" r:id="rId21"/>
    <p:sldId id="300" r:id="rId22"/>
    <p:sldId id="301" r:id="rId23"/>
    <p:sldId id="303" r:id="rId24"/>
    <p:sldId id="305" r:id="rId25"/>
    <p:sldId id="306" r:id="rId26"/>
    <p:sldId id="390" r:id="rId27"/>
    <p:sldId id="316" r:id="rId28"/>
    <p:sldId id="318" r:id="rId29"/>
    <p:sldId id="317" r:id="rId30"/>
    <p:sldId id="321" r:id="rId31"/>
    <p:sldId id="323" r:id="rId32"/>
    <p:sldId id="324" r:id="rId33"/>
    <p:sldId id="325" r:id="rId34"/>
    <p:sldId id="326" r:id="rId35"/>
    <p:sldId id="328" r:id="rId36"/>
    <p:sldId id="330" r:id="rId37"/>
    <p:sldId id="331" r:id="rId38"/>
    <p:sldId id="332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340" r:id="rId47"/>
    <p:sldId id="342" r:id="rId48"/>
    <p:sldId id="341" r:id="rId49"/>
    <p:sldId id="343" r:id="rId50"/>
    <p:sldId id="344" r:id="rId51"/>
    <p:sldId id="345" r:id="rId52"/>
    <p:sldId id="346" r:id="rId53"/>
    <p:sldId id="387" r:id="rId54"/>
    <p:sldId id="347" r:id="rId55"/>
    <p:sldId id="350" r:id="rId56"/>
    <p:sldId id="351" r:id="rId57"/>
    <p:sldId id="352" r:id="rId58"/>
    <p:sldId id="353" r:id="rId59"/>
    <p:sldId id="354" r:id="rId60"/>
    <p:sldId id="355" r:id="rId61"/>
    <p:sldId id="356" r:id="rId62"/>
    <p:sldId id="357" r:id="rId63"/>
    <p:sldId id="358" r:id="rId64"/>
    <p:sldId id="360" r:id="rId65"/>
    <p:sldId id="361" r:id="rId6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539CD"/>
    <a:srgbClr val="210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Μεσαίο στυλ 2 - Έμφασ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Φωτεινό στυλ 3 - Έμφαση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Φωτεινό στυλ 2 - Έμφαση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3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ECF711-169D-44F8-B63A-D55B81F8570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70CD31F8-4F95-4EAB-B0A8-E09C38DA236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rPr>
            <a:t>ΟΜΑΔΕΣ:18</a:t>
          </a:r>
        </a:p>
      </dgm:t>
    </dgm:pt>
    <dgm:pt modelId="{D72AEF2E-0177-40CD-8B7A-7200E9A9AC0C}" type="parTrans" cxnId="{1C25EFFB-E095-45E4-968A-159510C635E7}">
      <dgm:prSet/>
      <dgm:spPr/>
      <dgm:t>
        <a:bodyPr/>
        <a:lstStyle/>
        <a:p>
          <a:endParaRPr lang="el-GR"/>
        </a:p>
      </dgm:t>
    </dgm:pt>
    <dgm:pt modelId="{44A2ECF0-A7CA-42E2-A25F-E8BD60FF5449}" type="sibTrans" cxnId="{1C25EFFB-E095-45E4-968A-159510C635E7}">
      <dgm:prSet/>
      <dgm:spPr/>
      <dgm:t>
        <a:bodyPr/>
        <a:lstStyle/>
        <a:p>
          <a:endParaRPr lang="el-GR"/>
        </a:p>
      </dgm:t>
    </dgm:pt>
    <dgm:pt modelId="{EA8CEC31-EBC8-496C-ACF2-4DEB4B42060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rPr>
            <a:t>ΚΥΡΙΕΣ (Α) </a:t>
          </a:r>
        </a:p>
      </dgm:t>
    </dgm:pt>
    <dgm:pt modelId="{9AF0BDD3-0B18-4500-B5B4-15EFFB6AA0C9}" type="parTrans" cxnId="{5BF8F75C-C81D-4911-BDE4-B0F55CDBF121}">
      <dgm:prSet/>
      <dgm:spPr/>
      <dgm:t>
        <a:bodyPr/>
        <a:lstStyle/>
        <a:p>
          <a:endParaRPr lang="el-GR"/>
        </a:p>
      </dgm:t>
    </dgm:pt>
    <dgm:pt modelId="{AAF6706C-8FFC-4446-9261-CFA0801947E1}" type="sibTrans" cxnId="{5BF8F75C-C81D-4911-BDE4-B0F55CDBF121}">
      <dgm:prSet/>
      <dgm:spPr/>
      <dgm:t>
        <a:bodyPr/>
        <a:lstStyle/>
        <a:p>
          <a:endParaRPr lang="el-GR"/>
        </a:p>
      </dgm:t>
    </dgm:pt>
    <dgm:pt modelId="{72262E3F-4644-4605-8CDC-87A3979DF7F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rPr>
            <a:t>8</a:t>
          </a:r>
        </a:p>
      </dgm:t>
    </dgm:pt>
    <dgm:pt modelId="{B64D86FB-DDEF-4EB8-9DCB-726B790EAB4E}" type="parTrans" cxnId="{BA00D713-9825-4C49-B793-7C4F3877F41B}">
      <dgm:prSet/>
      <dgm:spPr/>
      <dgm:t>
        <a:bodyPr/>
        <a:lstStyle/>
        <a:p>
          <a:endParaRPr lang="el-GR"/>
        </a:p>
      </dgm:t>
    </dgm:pt>
    <dgm:pt modelId="{C178AFC5-C350-4793-AEB2-8B8E0777B53C}" type="sibTrans" cxnId="{BA00D713-9825-4C49-B793-7C4F3877F41B}">
      <dgm:prSet/>
      <dgm:spPr/>
      <dgm:t>
        <a:bodyPr/>
        <a:lstStyle/>
        <a:p>
          <a:endParaRPr lang="el-GR"/>
        </a:p>
      </dgm:t>
    </dgm:pt>
    <dgm:pt modelId="{86D28C9E-526C-4EA8-832F-9396BC5F581B}">
      <dgm:prSet custT="1"/>
      <dgm:spPr>
        <a:gradFill flip="none" rotWithShape="0">
          <a:gsLst>
            <a:gs pos="0">
              <a:srgbClr val="F539CD">
                <a:tint val="66000"/>
                <a:satMod val="160000"/>
              </a:srgbClr>
            </a:gs>
            <a:gs pos="50000">
              <a:srgbClr val="F539CD">
                <a:tint val="44500"/>
                <a:satMod val="160000"/>
              </a:srgbClr>
            </a:gs>
            <a:gs pos="100000">
              <a:srgbClr val="F539CD">
                <a:tint val="23500"/>
                <a:satMod val="160000"/>
              </a:srgbClr>
            </a:gs>
          </a:gsLst>
          <a:lin ang="16200000" scaled="1"/>
          <a:tileRect/>
        </a:gra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rPr>
            <a:t>ΔΕΥΤΕΡΕΥΟΥΣΕΣ (Β)</a:t>
          </a:r>
        </a:p>
      </dgm:t>
    </dgm:pt>
    <dgm:pt modelId="{8E0C0614-6C9A-4B9D-9F5C-16CADFD55DFF}" type="parTrans" cxnId="{C21D576F-ECBF-4A50-9E53-7333CC72EBEB}">
      <dgm:prSet/>
      <dgm:spPr/>
      <dgm:t>
        <a:bodyPr/>
        <a:lstStyle/>
        <a:p>
          <a:endParaRPr lang="el-GR"/>
        </a:p>
      </dgm:t>
    </dgm:pt>
    <dgm:pt modelId="{0F62B5E7-3376-4089-9A77-AC52EFD92639}" type="sibTrans" cxnId="{C21D576F-ECBF-4A50-9E53-7333CC72EBEB}">
      <dgm:prSet/>
      <dgm:spPr/>
      <dgm:t>
        <a:bodyPr/>
        <a:lstStyle/>
        <a:p>
          <a:endParaRPr lang="el-GR"/>
        </a:p>
      </dgm:t>
    </dgm:pt>
    <dgm:pt modelId="{D7D51C2B-9E72-493F-9CCD-00F4F545FC5B}">
      <dgm:prSet custT="1"/>
      <dgm:spPr>
        <a:gradFill flip="none" rotWithShape="0">
          <a:gsLst>
            <a:gs pos="0">
              <a:srgbClr val="F539CD">
                <a:tint val="66000"/>
                <a:satMod val="160000"/>
              </a:srgbClr>
            </a:gs>
            <a:gs pos="50000">
              <a:srgbClr val="F539CD">
                <a:tint val="44500"/>
                <a:satMod val="160000"/>
              </a:srgbClr>
            </a:gs>
            <a:gs pos="100000">
              <a:srgbClr val="F539CD">
                <a:tint val="23500"/>
                <a:satMod val="160000"/>
              </a:srgbClr>
            </a:gs>
          </a:gsLst>
          <a:lin ang="16200000" scaled="1"/>
          <a:tileRect/>
        </a:gra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Impact" pitchFamily="34" charset="0"/>
            </a:rPr>
            <a:t>10</a:t>
          </a:r>
        </a:p>
      </dgm:t>
    </dgm:pt>
    <dgm:pt modelId="{2B790E60-D349-47FC-A326-A53AB28D858D}" type="parTrans" cxnId="{571D2FA5-FCDE-417B-A70A-C580ADA28A8B}">
      <dgm:prSet/>
      <dgm:spPr/>
      <dgm:t>
        <a:bodyPr/>
        <a:lstStyle/>
        <a:p>
          <a:endParaRPr lang="el-GR"/>
        </a:p>
      </dgm:t>
    </dgm:pt>
    <dgm:pt modelId="{DF1EE6C3-03F1-4DF7-BC86-A66A36912DC4}" type="sibTrans" cxnId="{571D2FA5-FCDE-417B-A70A-C580ADA28A8B}">
      <dgm:prSet/>
      <dgm:spPr/>
      <dgm:t>
        <a:bodyPr/>
        <a:lstStyle/>
        <a:p>
          <a:endParaRPr lang="el-GR"/>
        </a:p>
      </dgm:t>
    </dgm:pt>
    <dgm:pt modelId="{5317CAAA-61AB-4A09-9012-1A34E54DA39F}" type="pres">
      <dgm:prSet presAssocID="{F3ECF711-169D-44F8-B63A-D55B81F8570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14EBF61-52C1-4A22-8248-5CAF2772A9EA}" type="pres">
      <dgm:prSet presAssocID="{70CD31F8-4F95-4EAB-B0A8-E09C38DA2361}" presName="hierRoot1" presStyleCnt="0">
        <dgm:presLayoutVars>
          <dgm:hierBranch/>
        </dgm:presLayoutVars>
      </dgm:prSet>
      <dgm:spPr/>
    </dgm:pt>
    <dgm:pt modelId="{CB2B45B5-F38D-437D-A47E-78B4CB8BFCAC}" type="pres">
      <dgm:prSet presAssocID="{70CD31F8-4F95-4EAB-B0A8-E09C38DA2361}" presName="rootComposite1" presStyleCnt="0"/>
      <dgm:spPr/>
    </dgm:pt>
    <dgm:pt modelId="{CE00F514-2075-44FA-A783-E89E47DDF278}" type="pres">
      <dgm:prSet presAssocID="{70CD31F8-4F95-4EAB-B0A8-E09C38DA2361}" presName="rootText1" presStyleLbl="node0" presStyleIdx="0" presStyleCnt="1" custScaleX="267136" custLinFactNeighborX="-31933" custLinFactNeighborY="2376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8D48BAC-CDDD-4ECE-B039-1EB09932B0AF}" type="pres">
      <dgm:prSet presAssocID="{70CD31F8-4F95-4EAB-B0A8-E09C38DA2361}" presName="rootConnector1" presStyleLbl="node1" presStyleIdx="0" presStyleCnt="0"/>
      <dgm:spPr/>
      <dgm:t>
        <a:bodyPr/>
        <a:lstStyle/>
        <a:p>
          <a:endParaRPr lang="el-GR"/>
        </a:p>
      </dgm:t>
    </dgm:pt>
    <dgm:pt modelId="{3A55262C-45A0-4F0F-A2B0-725C130CCAB4}" type="pres">
      <dgm:prSet presAssocID="{70CD31F8-4F95-4EAB-B0A8-E09C38DA2361}" presName="hierChild2" presStyleCnt="0"/>
      <dgm:spPr/>
    </dgm:pt>
    <dgm:pt modelId="{7075CBC0-57BF-47E5-83B8-29AA580C990F}" type="pres">
      <dgm:prSet presAssocID="{9AF0BDD3-0B18-4500-B5B4-15EFFB6AA0C9}" presName="Name35" presStyleLbl="parChTrans1D2" presStyleIdx="0" presStyleCnt="2"/>
      <dgm:spPr/>
      <dgm:t>
        <a:bodyPr/>
        <a:lstStyle/>
        <a:p>
          <a:endParaRPr lang="el-GR"/>
        </a:p>
      </dgm:t>
    </dgm:pt>
    <dgm:pt modelId="{EA561307-F0ED-4C48-8ABE-C1A0F94B220D}" type="pres">
      <dgm:prSet presAssocID="{EA8CEC31-EBC8-496C-ACF2-4DEB4B420602}" presName="hierRoot2" presStyleCnt="0">
        <dgm:presLayoutVars>
          <dgm:hierBranch/>
        </dgm:presLayoutVars>
      </dgm:prSet>
      <dgm:spPr/>
    </dgm:pt>
    <dgm:pt modelId="{2760D964-07DE-48BC-BBB5-0E9376180604}" type="pres">
      <dgm:prSet presAssocID="{EA8CEC31-EBC8-496C-ACF2-4DEB4B420602}" presName="rootComposite" presStyleCnt="0"/>
      <dgm:spPr/>
    </dgm:pt>
    <dgm:pt modelId="{D6005C55-8E40-4A8B-9F2C-C0B77B768D57}" type="pres">
      <dgm:prSet presAssocID="{EA8CEC31-EBC8-496C-ACF2-4DEB4B420602}" presName="rootText" presStyleLbl="node2" presStyleIdx="0" presStyleCnt="2" custScaleX="142637" custLinFactX="-14433" custLinFactNeighborX="-100000" custLinFactNeighborY="24649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278E03FB-F203-490B-8681-1B9FAB97722E}" type="pres">
      <dgm:prSet presAssocID="{EA8CEC31-EBC8-496C-ACF2-4DEB4B420602}" presName="rootConnector" presStyleLbl="node2" presStyleIdx="0" presStyleCnt="2"/>
      <dgm:spPr/>
      <dgm:t>
        <a:bodyPr/>
        <a:lstStyle/>
        <a:p>
          <a:endParaRPr lang="el-GR"/>
        </a:p>
      </dgm:t>
    </dgm:pt>
    <dgm:pt modelId="{46CBB05F-9517-4DDA-83FF-7E29A2539CF8}" type="pres">
      <dgm:prSet presAssocID="{EA8CEC31-EBC8-496C-ACF2-4DEB4B420602}" presName="hierChild4" presStyleCnt="0"/>
      <dgm:spPr/>
    </dgm:pt>
    <dgm:pt modelId="{25B3A15E-7DA3-4423-A0FD-27514A8CC9D6}" type="pres">
      <dgm:prSet presAssocID="{B64D86FB-DDEF-4EB8-9DCB-726B790EAB4E}" presName="Name35" presStyleLbl="parChTrans1D3" presStyleIdx="0" presStyleCnt="2"/>
      <dgm:spPr/>
      <dgm:t>
        <a:bodyPr/>
        <a:lstStyle/>
        <a:p>
          <a:endParaRPr lang="el-GR"/>
        </a:p>
      </dgm:t>
    </dgm:pt>
    <dgm:pt modelId="{DC37A605-459A-451E-AD77-7A56C4F56CC9}" type="pres">
      <dgm:prSet presAssocID="{72262E3F-4644-4605-8CDC-87A3979DF7F1}" presName="hierRoot2" presStyleCnt="0">
        <dgm:presLayoutVars>
          <dgm:hierBranch/>
        </dgm:presLayoutVars>
      </dgm:prSet>
      <dgm:spPr/>
    </dgm:pt>
    <dgm:pt modelId="{6306FA0D-12D5-4F6D-9C15-82099D6E6937}" type="pres">
      <dgm:prSet presAssocID="{72262E3F-4644-4605-8CDC-87A3979DF7F1}" presName="rootComposite" presStyleCnt="0"/>
      <dgm:spPr/>
    </dgm:pt>
    <dgm:pt modelId="{435EBE78-93FF-41DB-8765-83F3EF8346B8}" type="pres">
      <dgm:prSet presAssocID="{72262E3F-4644-4605-8CDC-87A3979DF7F1}" presName="rootText" presStyleLbl="node3" presStyleIdx="0" presStyleCnt="2" custScaleX="85210" custLinFactX="-5881" custLinFactNeighborX="-100000" custLinFactNeighborY="1146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C50610B8-278E-40AA-9ED5-FE4F78AEDFE7}" type="pres">
      <dgm:prSet presAssocID="{72262E3F-4644-4605-8CDC-87A3979DF7F1}" presName="rootConnector" presStyleLbl="node3" presStyleIdx="0" presStyleCnt="2"/>
      <dgm:spPr/>
      <dgm:t>
        <a:bodyPr/>
        <a:lstStyle/>
        <a:p>
          <a:endParaRPr lang="el-GR"/>
        </a:p>
      </dgm:t>
    </dgm:pt>
    <dgm:pt modelId="{680CCECC-DC54-4DD1-AF00-5D80FB55F3CD}" type="pres">
      <dgm:prSet presAssocID="{72262E3F-4644-4605-8CDC-87A3979DF7F1}" presName="hierChild4" presStyleCnt="0"/>
      <dgm:spPr/>
    </dgm:pt>
    <dgm:pt modelId="{79280119-348B-43A8-849E-F6C0A3DD88E4}" type="pres">
      <dgm:prSet presAssocID="{72262E3F-4644-4605-8CDC-87A3979DF7F1}" presName="hierChild5" presStyleCnt="0"/>
      <dgm:spPr/>
    </dgm:pt>
    <dgm:pt modelId="{3C2D0406-C066-43DE-B91B-53857FE05E9B}" type="pres">
      <dgm:prSet presAssocID="{EA8CEC31-EBC8-496C-ACF2-4DEB4B420602}" presName="hierChild5" presStyleCnt="0"/>
      <dgm:spPr/>
    </dgm:pt>
    <dgm:pt modelId="{DA204B45-6DC4-4EB2-A8E5-CC3A4ECFE02B}" type="pres">
      <dgm:prSet presAssocID="{8E0C0614-6C9A-4B9D-9F5C-16CADFD55DFF}" presName="Name35" presStyleLbl="parChTrans1D2" presStyleIdx="1" presStyleCnt="2"/>
      <dgm:spPr/>
      <dgm:t>
        <a:bodyPr/>
        <a:lstStyle/>
        <a:p>
          <a:endParaRPr lang="el-GR"/>
        </a:p>
      </dgm:t>
    </dgm:pt>
    <dgm:pt modelId="{1FB54668-B1BC-4A47-8C55-7D708F3B0B27}" type="pres">
      <dgm:prSet presAssocID="{86D28C9E-526C-4EA8-832F-9396BC5F581B}" presName="hierRoot2" presStyleCnt="0">
        <dgm:presLayoutVars>
          <dgm:hierBranch/>
        </dgm:presLayoutVars>
      </dgm:prSet>
      <dgm:spPr/>
    </dgm:pt>
    <dgm:pt modelId="{ADC1D754-3FDD-4399-BCCC-2626C9AD4F4E}" type="pres">
      <dgm:prSet presAssocID="{86D28C9E-526C-4EA8-832F-9396BC5F581B}" presName="rootComposite" presStyleCnt="0"/>
      <dgm:spPr/>
    </dgm:pt>
    <dgm:pt modelId="{FE2F097F-72C0-478B-A7E3-CD257027B9D5}" type="pres">
      <dgm:prSet presAssocID="{86D28C9E-526C-4EA8-832F-9396BC5F581B}" presName="rootText" presStyleLbl="node2" presStyleIdx="1" presStyleCnt="2" custScaleX="318501" custLinFactNeighborX="65494" custLinFactNeighborY="2669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27EF0DC-8F08-442C-9252-86E83F58F573}" type="pres">
      <dgm:prSet presAssocID="{86D28C9E-526C-4EA8-832F-9396BC5F581B}" presName="rootConnector" presStyleLbl="node2" presStyleIdx="1" presStyleCnt="2"/>
      <dgm:spPr/>
      <dgm:t>
        <a:bodyPr/>
        <a:lstStyle/>
        <a:p>
          <a:endParaRPr lang="el-GR"/>
        </a:p>
      </dgm:t>
    </dgm:pt>
    <dgm:pt modelId="{CFA23E56-2FEE-48CD-B418-C884C2A4B1F9}" type="pres">
      <dgm:prSet presAssocID="{86D28C9E-526C-4EA8-832F-9396BC5F581B}" presName="hierChild4" presStyleCnt="0"/>
      <dgm:spPr/>
    </dgm:pt>
    <dgm:pt modelId="{E14C7513-28F0-4A2D-BDEB-F3A33ACE0C68}" type="pres">
      <dgm:prSet presAssocID="{2B790E60-D349-47FC-A326-A53AB28D858D}" presName="Name35" presStyleLbl="parChTrans1D3" presStyleIdx="1" presStyleCnt="2"/>
      <dgm:spPr/>
      <dgm:t>
        <a:bodyPr/>
        <a:lstStyle/>
        <a:p>
          <a:endParaRPr lang="el-GR"/>
        </a:p>
      </dgm:t>
    </dgm:pt>
    <dgm:pt modelId="{1F8B53D1-7BAF-4476-9354-722043E94EE6}" type="pres">
      <dgm:prSet presAssocID="{D7D51C2B-9E72-493F-9CCD-00F4F545FC5B}" presName="hierRoot2" presStyleCnt="0">
        <dgm:presLayoutVars>
          <dgm:hierBranch val="r"/>
        </dgm:presLayoutVars>
      </dgm:prSet>
      <dgm:spPr/>
    </dgm:pt>
    <dgm:pt modelId="{24095D38-18D1-415E-A6A7-A64AAE434B53}" type="pres">
      <dgm:prSet presAssocID="{D7D51C2B-9E72-493F-9CCD-00F4F545FC5B}" presName="rootComposite" presStyleCnt="0"/>
      <dgm:spPr/>
    </dgm:pt>
    <dgm:pt modelId="{8BB25CFC-3F83-43E9-A8ED-AD1E37D5A5A6}" type="pres">
      <dgm:prSet presAssocID="{D7D51C2B-9E72-493F-9CCD-00F4F545FC5B}" presName="rootText" presStyleLbl="node3" presStyleIdx="1" presStyleCnt="2" custLinFactNeighborX="65913" custLinFactNeighborY="1146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9072CCD-CE35-4FAA-B4E4-31769AF170A8}" type="pres">
      <dgm:prSet presAssocID="{D7D51C2B-9E72-493F-9CCD-00F4F545FC5B}" presName="rootConnector" presStyleLbl="node3" presStyleIdx="1" presStyleCnt="2"/>
      <dgm:spPr/>
      <dgm:t>
        <a:bodyPr/>
        <a:lstStyle/>
        <a:p>
          <a:endParaRPr lang="el-GR"/>
        </a:p>
      </dgm:t>
    </dgm:pt>
    <dgm:pt modelId="{0C617811-6F4D-449D-A3B5-E6CBE81CBA6D}" type="pres">
      <dgm:prSet presAssocID="{D7D51C2B-9E72-493F-9CCD-00F4F545FC5B}" presName="hierChild4" presStyleCnt="0"/>
      <dgm:spPr/>
    </dgm:pt>
    <dgm:pt modelId="{CC0B2F68-3487-42CD-A79A-54872BA35A60}" type="pres">
      <dgm:prSet presAssocID="{D7D51C2B-9E72-493F-9CCD-00F4F545FC5B}" presName="hierChild5" presStyleCnt="0"/>
      <dgm:spPr/>
    </dgm:pt>
    <dgm:pt modelId="{99D2B0D1-F49F-44CB-9217-E07B4B865271}" type="pres">
      <dgm:prSet presAssocID="{86D28C9E-526C-4EA8-832F-9396BC5F581B}" presName="hierChild5" presStyleCnt="0"/>
      <dgm:spPr/>
    </dgm:pt>
    <dgm:pt modelId="{07A2A8DD-C805-43CD-85CD-8798BAC17DC7}" type="pres">
      <dgm:prSet presAssocID="{70CD31F8-4F95-4EAB-B0A8-E09C38DA2361}" presName="hierChild3" presStyleCnt="0"/>
      <dgm:spPr/>
    </dgm:pt>
  </dgm:ptLst>
  <dgm:cxnLst>
    <dgm:cxn modelId="{7078E07E-87CF-470E-9F06-EC69ECB7F060}" type="presOf" srcId="{70CD31F8-4F95-4EAB-B0A8-E09C38DA2361}" destId="{CE00F514-2075-44FA-A783-E89E47DDF278}" srcOrd="0" destOrd="0" presId="urn:microsoft.com/office/officeart/2005/8/layout/orgChart1"/>
    <dgm:cxn modelId="{52C95B69-6FC6-4FB8-B939-1D1C5F1970D8}" type="presOf" srcId="{EA8CEC31-EBC8-496C-ACF2-4DEB4B420602}" destId="{D6005C55-8E40-4A8B-9F2C-C0B77B768D57}" srcOrd="0" destOrd="0" presId="urn:microsoft.com/office/officeart/2005/8/layout/orgChart1"/>
    <dgm:cxn modelId="{571D2FA5-FCDE-417B-A70A-C580ADA28A8B}" srcId="{86D28C9E-526C-4EA8-832F-9396BC5F581B}" destId="{D7D51C2B-9E72-493F-9CCD-00F4F545FC5B}" srcOrd="0" destOrd="0" parTransId="{2B790E60-D349-47FC-A326-A53AB28D858D}" sibTransId="{DF1EE6C3-03F1-4DF7-BC86-A66A36912DC4}"/>
    <dgm:cxn modelId="{70A66027-4F07-4B10-8C5F-ED35AB385C24}" type="presOf" srcId="{8E0C0614-6C9A-4B9D-9F5C-16CADFD55DFF}" destId="{DA204B45-6DC4-4EB2-A8E5-CC3A4ECFE02B}" srcOrd="0" destOrd="0" presId="urn:microsoft.com/office/officeart/2005/8/layout/orgChart1"/>
    <dgm:cxn modelId="{0D39EC62-2271-49A1-B138-7323B644A737}" type="presOf" srcId="{B64D86FB-DDEF-4EB8-9DCB-726B790EAB4E}" destId="{25B3A15E-7DA3-4423-A0FD-27514A8CC9D6}" srcOrd="0" destOrd="0" presId="urn:microsoft.com/office/officeart/2005/8/layout/orgChart1"/>
    <dgm:cxn modelId="{E833A917-11F4-4FD9-95F4-2B21CEEC1F1D}" type="presOf" srcId="{D7D51C2B-9E72-493F-9CCD-00F4F545FC5B}" destId="{19072CCD-CE35-4FAA-B4E4-31769AF170A8}" srcOrd="1" destOrd="0" presId="urn:microsoft.com/office/officeart/2005/8/layout/orgChart1"/>
    <dgm:cxn modelId="{A010FBD3-A057-4A07-BB02-44C34CCD8D25}" type="presOf" srcId="{70CD31F8-4F95-4EAB-B0A8-E09C38DA2361}" destId="{68D48BAC-CDDD-4ECE-B039-1EB09932B0AF}" srcOrd="1" destOrd="0" presId="urn:microsoft.com/office/officeart/2005/8/layout/orgChart1"/>
    <dgm:cxn modelId="{DF8914EB-C03A-480B-9465-B2DAC1697B7B}" type="presOf" srcId="{EA8CEC31-EBC8-496C-ACF2-4DEB4B420602}" destId="{278E03FB-F203-490B-8681-1B9FAB97722E}" srcOrd="1" destOrd="0" presId="urn:microsoft.com/office/officeart/2005/8/layout/orgChart1"/>
    <dgm:cxn modelId="{2E1446B9-2770-40E3-98CA-971499D5CDBB}" type="presOf" srcId="{F3ECF711-169D-44F8-B63A-D55B81F85709}" destId="{5317CAAA-61AB-4A09-9012-1A34E54DA39F}" srcOrd="0" destOrd="0" presId="urn:microsoft.com/office/officeart/2005/8/layout/orgChart1"/>
    <dgm:cxn modelId="{BA00D713-9825-4C49-B793-7C4F3877F41B}" srcId="{EA8CEC31-EBC8-496C-ACF2-4DEB4B420602}" destId="{72262E3F-4644-4605-8CDC-87A3979DF7F1}" srcOrd="0" destOrd="0" parTransId="{B64D86FB-DDEF-4EB8-9DCB-726B790EAB4E}" sibTransId="{C178AFC5-C350-4793-AEB2-8B8E0777B53C}"/>
    <dgm:cxn modelId="{76607E7B-1E77-416F-8B98-8D4C9B9BC500}" type="presOf" srcId="{86D28C9E-526C-4EA8-832F-9396BC5F581B}" destId="{E27EF0DC-8F08-442C-9252-86E83F58F573}" srcOrd="1" destOrd="0" presId="urn:microsoft.com/office/officeart/2005/8/layout/orgChart1"/>
    <dgm:cxn modelId="{93250235-0CFE-486D-B56F-E0D4567A260B}" type="presOf" srcId="{72262E3F-4644-4605-8CDC-87A3979DF7F1}" destId="{C50610B8-278E-40AA-9ED5-FE4F78AEDFE7}" srcOrd="1" destOrd="0" presId="urn:microsoft.com/office/officeart/2005/8/layout/orgChart1"/>
    <dgm:cxn modelId="{1499A661-56D8-4C24-B268-555B32A043C5}" type="presOf" srcId="{2B790E60-D349-47FC-A326-A53AB28D858D}" destId="{E14C7513-28F0-4A2D-BDEB-F3A33ACE0C68}" srcOrd="0" destOrd="0" presId="urn:microsoft.com/office/officeart/2005/8/layout/orgChart1"/>
    <dgm:cxn modelId="{5BF8F75C-C81D-4911-BDE4-B0F55CDBF121}" srcId="{70CD31F8-4F95-4EAB-B0A8-E09C38DA2361}" destId="{EA8CEC31-EBC8-496C-ACF2-4DEB4B420602}" srcOrd="0" destOrd="0" parTransId="{9AF0BDD3-0B18-4500-B5B4-15EFFB6AA0C9}" sibTransId="{AAF6706C-8FFC-4446-9261-CFA0801947E1}"/>
    <dgm:cxn modelId="{1C25EFFB-E095-45E4-968A-159510C635E7}" srcId="{F3ECF711-169D-44F8-B63A-D55B81F85709}" destId="{70CD31F8-4F95-4EAB-B0A8-E09C38DA2361}" srcOrd="0" destOrd="0" parTransId="{D72AEF2E-0177-40CD-8B7A-7200E9A9AC0C}" sibTransId="{44A2ECF0-A7CA-42E2-A25F-E8BD60FF5449}"/>
    <dgm:cxn modelId="{469A23D0-69AE-473E-97AA-6B118718E45E}" type="presOf" srcId="{D7D51C2B-9E72-493F-9CCD-00F4F545FC5B}" destId="{8BB25CFC-3F83-43E9-A8ED-AD1E37D5A5A6}" srcOrd="0" destOrd="0" presId="urn:microsoft.com/office/officeart/2005/8/layout/orgChart1"/>
    <dgm:cxn modelId="{95AFD4A6-520D-40B0-B0E8-0A8D717DA46E}" type="presOf" srcId="{9AF0BDD3-0B18-4500-B5B4-15EFFB6AA0C9}" destId="{7075CBC0-57BF-47E5-83B8-29AA580C990F}" srcOrd="0" destOrd="0" presId="urn:microsoft.com/office/officeart/2005/8/layout/orgChart1"/>
    <dgm:cxn modelId="{56EBC2A0-32B8-458D-B812-7C02E324EE3A}" type="presOf" srcId="{86D28C9E-526C-4EA8-832F-9396BC5F581B}" destId="{FE2F097F-72C0-478B-A7E3-CD257027B9D5}" srcOrd="0" destOrd="0" presId="urn:microsoft.com/office/officeart/2005/8/layout/orgChart1"/>
    <dgm:cxn modelId="{C21D576F-ECBF-4A50-9E53-7333CC72EBEB}" srcId="{70CD31F8-4F95-4EAB-B0A8-E09C38DA2361}" destId="{86D28C9E-526C-4EA8-832F-9396BC5F581B}" srcOrd="1" destOrd="0" parTransId="{8E0C0614-6C9A-4B9D-9F5C-16CADFD55DFF}" sibTransId="{0F62B5E7-3376-4089-9A77-AC52EFD92639}"/>
    <dgm:cxn modelId="{BE197393-596E-4CC1-B500-4901A8D0C4CE}" type="presOf" srcId="{72262E3F-4644-4605-8CDC-87A3979DF7F1}" destId="{435EBE78-93FF-41DB-8765-83F3EF8346B8}" srcOrd="0" destOrd="0" presId="urn:microsoft.com/office/officeart/2005/8/layout/orgChart1"/>
    <dgm:cxn modelId="{5DE7D010-CB43-4EAE-8118-BE41C2D26247}" type="presParOf" srcId="{5317CAAA-61AB-4A09-9012-1A34E54DA39F}" destId="{A14EBF61-52C1-4A22-8248-5CAF2772A9EA}" srcOrd="0" destOrd="0" presId="urn:microsoft.com/office/officeart/2005/8/layout/orgChart1"/>
    <dgm:cxn modelId="{1B3BC4CE-C61F-42FE-BC8F-236FBA6ABBA4}" type="presParOf" srcId="{A14EBF61-52C1-4A22-8248-5CAF2772A9EA}" destId="{CB2B45B5-F38D-437D-A47E-78B4CB8BFCAC}" srcOrd="0" destOrd="0" presId="urn:microsoft.com/office/officeart/2005/8/layout/orgChart1"/>
    <dgm:cxn modelId="{35D61E70-9E2C-4276-BF75-7C40B71C57E2}" type="presParOf" srcId="{CB2B45B5-F38D-437D-A47E-78B4CB8BFCAC}" destId="{CE00F514-2075-44FA-A783-E89E47DDF278}" srcOrd="0" destOrd="0" presId="urn:microsoft.com/office/officeart/2005/8/layout/orgChart1"/>
    <dgm:cxn modelId="{C8E5B9E6-D2C2-4097-8D0B-0C74F6F41394}" type="presParOf" srcId="{CB2B45B5-F38D-437D-A47E-78B4CB8BFCAC}" destId="{68D48BAC-CDDD-4ECE-B039-1EB09932B0AF}" srcOrd="1" destOrd="0" presId="urn:microsoft.com/office/officeart/2005/8/layout/orgChart1"/>
    <dgm:cxn modelId="{019EFB6A-3C2E-484F-95EF-C18AD048F8F2}" type="presParOf" srcId="{A14EBF61-52C1-4A22-8248-5CAF2772A9EA}" destId="{3A55262C-45A0-4F0F-A2B0-725C130CCAB4}" srcOrd="1" destOrd="0" presId="urn:microsoft.com/office/officeart/2005/8/layout/orgChart1"/>
    <dgm:cxn modelId="{EBA74013-06E9-4A52-A370-AE5CF575D598}" type="presParOf" srcId="{3A55262C-45A0-4F0F-A2B0-725C130CCAB4}" destId="{7075CBC0-57BF-47E5-83B8-29AA580C990F}" srcOrd="0" destOrd="0" presId="urn:microsoft.com/office/officeart/2005/8/layout/orgChart1"/>
    <dgm:cxn modelId="{164D6160-3199-40F1-A230-0DF66681DF8B}" type="presParOf" srcId="{3A55262C-45A0-4F0F-A2B0-725C130CCAB4}" destId="{EA561307-F0ED-4C48-8ABE-C1A0F94B220D}" srcOrd="1" destOrd="0" presId="urn:microsoft.com/office/officeart/2005/8/layout/orgChart1"/>
    <dgm:cxn modelId="{C4A8F714-B67C-41D7-B517-1D228BC2D279}" type="presParOf" srcId="{EA561307-F0ED-4C48-8ABE-C1A0F94B220D}" destId="{2760D964-07DE-48BC-BBB5-0E9376180604}" srcOrd="0" destOrd="0" presId="urn:microsoft.com/office/officeart/2005/8/layout/orgChart1"/>
    <dgm:cxn modelId="{D035A498-6874-4C48-8B7F-615F76704D39}" type="presParOf" srcId="{2760D964-07DE-48BC-BBB5-0E9376180604}" destId="{D6005C55-8E40-4A8B-9F2C-C0B77B768D57}" srcOrd="0" destOrd="0" presId="urn:microsoft.com/office/officeart/2005/8/layout/orgChart1"/>
    <dgm:cxn modelId="{45C31D4F-118B-4DB6-B6AD-E0BA21682A72}" type="presParOf" srcId="{2760D964-07DE-48BC-BBB5-0E9376180604}" destId="{278E03FB-F203-490B-8681-1B9FAB97722E}" srcOrd="1" destOrd="0" presId="urn:microsoft.com/office/officeart/2005/8/layout/orgChart1"/>
    <dgm:cxn modelId="{F4B647F9-2F00-4674-B98F-88DADDDE3E61}" type="presParOf" srcId="{EA561307-F0ED-4C48-8ABE-C1A0F94B220D}" destId="{46CBB05F-9517-4DDA-83FF-7E29A2539CF8}" srcOrd="1" destOrd="0" presId="urn:microsoft.com/office/officeart/2005/8/layout/orgChart1"/>
    <dgm:cxn modelId="{5BCA73C4-A538-4633-9FA6-6E4177D581A1}" type="presParOf" srcId="{46CBB05F-9517-4DDA-83FF-7E29A2539CF8}" destId="{25B3A15E-7DA3-4423-A0FD-27514A8CC9D6}" srcOrd="0" destOrd="0" presId="urn:microsoft.com/office/officeart/2005/8/layout/orgChart1"/>
    <dgm:cxn modelId="{8C0E7965-9C48-42B3-B1F4-8C743A797C07}" type="presParOf" srcId="{46CBB05F-9517-4DDA-83FF-7E29A2539CF8}" destId="{DC37A605-459A-451E-AD77-7A56C4F56CC9}" srcOrd="1" destOrd="0" presId="urn:microsoft.com/office/officeart/2005/8/layout/orgChart1"/>
    <dgm:cxn modelId="{9210A2FC-25D8-4859-870F-13A6AC7386A2}" type="presParOf" srcId="{DC37A605-459A-451E-AD77-7A56C4F56CC9}" destId="{6306FA0D-12D5-4F6D-9C15-82099D6E6937}" srcOrd="0" destOrd="0" presId="urn:microsoft.com/office/officeart/2005/8/layout/orgChart1"/>
    <dgm:cxn modelId="{57A2D066-F191-4AA1-91A3-D6F8B63A14F6}" type="presParOf" srcId="{6306FA0D-12D5-4F6D-9C15-82099D6E6937}" destId="{435EBE78-93FF-41DB-8765-83F3EF8346B8}" srcOrd="0" destOrd="0" presId="urn:microsoft.com/office/officeart/2005/8/layout/orgChart1"/>
    <dgm:cxn modelId="{0F20EA0F-4D22-458C-BF77-36C6B44814E1}" type="presParOf" srcId="{6306FA0D-12D5-4F6D-9C15-82099D6E6937}" destId="{C50610B8-278E-40AA-9ED5-FE4F78AEDFE7}" srcOrd="1" destOrd="0" presId="urn:microsoft.com/office/officeart/2005/8/layout/orgChart1"/>
    <dgm:cxn modelId="{1146CB0C-56E6-4524-8FB1-0DF4B4C9726C}" type="presParOf" srcId="{DC37A605-459A-451E-AD77-7A56C4F56CC9}" destId="{680CCECC-DC54-4DD1-AF00-5D80FB55F3CD}" srcOrd="1" destOrd="0" presId="urn:microsoft.com/office/officeart/2005/8/layout/orgChart1"/>
    <dgm:cxn modelId="{1E0B31E8-3191-42A9-8C76-E5A5CF20B83F}" type="presParOf" srcId="{DC37A605-459A-451E-AD77-7A56C4F56CC9}" destId="{79280119-348B-43A8-849E-F6C0A3DD88E4}" srcOrd="2" destOrd="0" presId="urn:microsoft.com/office/officeart/2005/8/layout/orgChart1"/>
    <dgm:cxn modelId="{46843B3A-6A41-4B73-A8E2-2E65D1F11C4F}" type="presParOf" srcId="{EA561307-F0ED-4C48-8ABE-C1A0F94B220D}" destId="{3C2D0406-C066-43DE-B91B-53857FE05E9B}" srcOrd="2" destOrd="0" presId="urn:microsoft.com/office/officeart/2005/8/layout/orgChart1"/>
    <dgm:cxn modelId="{61D7C295-ADFC-461F-ABD4-F899EAD34A1D}" type="presParOf" srcId="{3A55262C-45A0-4F0F-A2B0-725C130CCAB4}" destId="{DA204B45-6DC4-4EB2-A8E5-CC3A4ECFE02B}" srcOrd="2" destOrd="0" presId="urn:microsoft.com/office/officeart/2005/8/layout/orgChart1"/>
    <dgm:cxn modelId="{3A746FDF-22C1-47BD-A2F1-5C74CBC24777}" type="presParOf" srcId="{3A55262C-45A0-4F0F-A2B0-725C130CCAB4}" destId="{1FB54668-B1BC-4A47-8C55-7D708F3B0B27}" srcOrd="3" destOrd="0" presId="urn:microsoft.com/office/officeart/2005/8/layout/orgChart1"/>
    <dgm:cxn modelId="{A386837B-1D91-4846-AE6E-C741B212D62D}" type="presParOf" srcId="{1FB54668-B1BC-4A47-8C55-7D708F3B0B27}" destId="{ADC1D754-3FDD-4399-BCCC-2626C9AD4F4E}" srcOrd="0" destOrd="0" presId="urn:microsoft.com/office/officeart/2005/8/layout/orgChart1"/>
    <dgm:cxn modelId="{8955372E-9941-42D1-83E4-EF56E17ADB0D}" type="presParOf" srcId="{ADC1D754-3FDD-4399-BCCC-2626C9AD4F4E}" destId="{FE2F097F-72C0-478B-A7E3-CD257027B9D5}" srcOrd="0" destOrd="0" presId="urn:microsoft.com/office/officeart/2005/8/layout/orgChart1"/>
    <dgm:cxn modelId="{164F288F-BF5C-45CB-8852-A391430F34C3}" type="presParOf" srcId="{ADC1D754-3FDD-4399-BCCC-2626C9AD4F4E}" destId="{E27EF0DC-8F08-442C-9252-86E83F58F573}" srcOrd="1" destOrd="0" presId="urn:microsoft.com/office/officeart/2005/8/layout/orgChart1"/>
    <dgm:cxn modelId="{D96A554E-333F-4443-9BED-47E8D200451E}" type="presParOf" srcId="{1FB54668-B1BC-4A47-8C55-7D708F3B0B27}" destId="{CFA23E56-2FEE-48CD-B418-C884C2A4B1F9}" srcOrd="1" destOrd="0" presId="urn:microsoft.com/office/officeart/2005/8/layout/orgChart1"/>
    <dgm:cxn modelId="{6E4096A5-5F69-4DC6-9D9A-9D8F4DD0970A}" type="presParOf" srcId="{CFA23E56-2FEE-48CD-B418-C884C2A4B1F9}" destId="{E14C7513-28F0-4A2D-BDEB-F3A33ACE0C68}" srcOrd="0" destOrd="0" presId="urn:microsoft.com/office/officeart/2005/8/layout/orgChart1"/>
    <dgm:cxn modelId="{092C5C12-F62A-484A-9BC2-64B80669CAEA}" type="presParOf" srcId="{CFA23E56-2FEE-48CD-B418-C884C2A4B1F9}" destId="{1F8B53D1-7BAF-4476-9354-722043E94EE6}" srcOrd="1" destOrd="0" presId="urn:microsoft.com/office/officeart/2005/8/layout/orgChart1"/>
    <dgm:cxn modelId="{8146C152-7A02-4E25-9582-9D5D2194C6F1}" type="presParOf" srcId="{1F8B53D1-7BAF-4476-9354-722043E94EE6}" destId="{24095D38-18D1-415E-A6A7-A64AAE434B53}" srcOrd="0" destOrd="0" presId="urn:microsoft.com/office/officeart/2005/8/layout/orgChart1"/>
    <dgm:cxn modelId="{E1176E40-2A6E-4F7F-99F5-248AE55EA392}" type="presParOf" srcId="{24095D38-18D1-415E-A6A7-A64AAE434B53}" destId="{8BB25CFC-3F83-43E9-A8ED-AD1E37D5A5A6}" srcOrd="0" destOrd="0" presId="urn:microsoft.com/office/officeart/2005/8/layout/orgChart1"/>
    <dgm:cxn modelId="{DF161AA3-0FF0-4DB5-AAB1-B2EA2A974B73}" type="presParOf" srcId="{24095D38-18D1-415E-A6A7-A64AAE434B53}" destId="{19072CCD-CE35-4FAA-B4E4-31769AF170A8}" srcOrd="1" destOrd="0" presId="urn:microsoft.com/office/officeart/2005/8/layout/orgChart1"/>
    <dgm:cxn modelId="{DBFB8AF2-D819-44DF-B265-AB438EE8213F}" type="presParOf" srcId="{1F8B53D1-7BAF-4476-9354-722043E94EE6}" destId="{0C617811-6F4D-449D-A3B5-E6CBE81CBA6D}" srcOrd="1" destOrd="0" presId="urn:microsoft.com/office/officeart/2005/8/layout/orgChart1"/>
    <dgm:cxn modelId="{53C630B3-B079-4E67-BE45-49260AD19A40}" type="presParOf" srcId="{1F8B53D1-7BAF-4476-9354-722043E94EE6}" destId="{CC0B2F68-3487-42CD-A79A-54872BA35A60}" srcOrd="2" destOrd="0" presId="urn:microsoft.com/office/officeart/2005/8/layout/orgChart1"/>
    <dgm:cxn modelId="{CDA3F641-5C84-47A3-BC29-DCECD93ACBA9}" type="presParOf" srcId="{1FB54668-B1BC-4A47-8C55-7D708F3B0B27}" destId="{99D2B0D1-F49F-44CB-9217-E07B4B865271}" srcOrd="2" destOrd="0" presId="urn:microsoft.com/office/officeart/2005/8/layout/orgChart1"/>
    <dgm:cxn modelId="{69517D74-53E2-4D00-803A-2D10AA33A53D}" type="presParOf" srcId="{A14EBF61-52C1-4A22-8248-5CAF2772A9EA}" destId="{07A2A8DD-C805-43CD-85CD-8798BAC17DC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06EFFF-6A6C-46AD-B9EC-F73DEFD4CC1B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</dgm:pt>
    <dgm:pt modelId="{CBFD36E1-0A9A-443C-9E1B-B01460E582F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sz="1800" b="1" i="0" u="none" strike="noStrike" cap="none" normalizeH="0" baseline="0" dirty="0" smtClean="0">
              <a:ln/>
              <a:effectLst/>
              <a:latin typeface="Comic Sans MS" pitchFamily="66" charset="0"/>
            </a:rPr>
            <a:t>118  στοιχεία</a:t>
          </a:r>
        </a:p>
      </dgm:t>
    </dgm:pt>
    <dgm:pt modelId="{7F4ACD9F-3F23-436B-A0B2-EA60B79F61AB}" type="parTrans" cxnId="{60C34C46-A330-4831-AC5A-F88811CB9457}">
      <dgm:prSet/>
      <dgm:spPr/>
      <dgm:t>
        <a:bodyPr/>
        <a:lstStyle/>
        <a:p>
          <a:endParaRPr lang="el-GR"/>
        </a:p>
      </dgm:t>
    </dgm:pt>
    <dgm:pt modelId="{04017CDA-C55C-48F8-90E9-660EEC265AED}" type="sibTrans" cxnId="{60C34C46-A330-4831-AC5A-F88811CB9457}">
      <dgm:prSet/>
      <dgm:spPr/>
      <dgm:t>
        <a:bodyPr/>
        <a:lstStyle/>
        <a:p>
          <a:endParaRPr lang="el-GR"/>
        </a:p>
      </dgm:t>
    </dgm:pt>
    <dgm:pt modelId="{44F72987-D864-483F-8502-A7135BAE59A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sz="3600" b="1" i="0" u="none" strike="noStrike" cap="none" spc="-150" normalizeH="0" baseline="0" dirty="0" smtClean="0">
              <a:ln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90</a:t>
          </a:r>
          <a:r>
            <a:rPr kumimoji="0" lang="el-GR" sz="2400" b="1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Comic Sans MS" pitchFamily="66" charset="0"/>
            </a:rPr>
            <a:t>  ΦΥΣΙΚΑ</a:t>
          </a:r>
        </a:p>
      </dgm:t>
    </dgm:pt>
    <dgm:pt modelId="{5B9A12CF-5C74-4D39-9E95-4A78141E068D}" type="parTrans" cxnId="{A43F227A-1561-4D62-B906-1C1CEA8F798E}">
      <dgm:prSet/>
      <dgm:spPr/>
      <dgm:t>
        <a:bodyPr/>
        <a:lstStyle/>
        <a:p>
          <a:endParaRPr lang="el-GR"/>
        </a:p>
      </dgm:t>
    </dgm:pt>
    <dgm:pt modelId="{89CE967B-9648-4111-B382-BA134AB86059}" type="sibTrans" cxnId="{A43F227A-1561-4D62-B906-1C1CEA8F798E}">
      <dgm:prSet/>
      <dgm:spPr/>
      <dgm:t>
        <a:bodyPr/>
        <a:lstStyle/>
        <a:p>
          <a:endParaRPr lang="el-GR"/>
        </a:p>
      </dgm:t>
    </dgm:pt>
    <dgm:pt modelId="{CC37CEB4-AE72-4732-B00E-3FD7BAEF3D0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sz="4000" b="1" i="0" u="none" strike="noStrike" cap="none" spc="-150" normalizeH="0" baseline="0" dirty="0" smtClean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28</a:t>
          </a:r>
          <a:r>
            <a:rPr kumimoji="0" lang="el-GR" sz="2800" b="1" i="0" u="none" strike="noStrike" cap="none" normalizeH="0" baseline="0" dirty="0" smtClean="0">
              <a:ln/>
              <a:solidFill>
                <a:srgbClr val="FF0000"/>
              </a:solidFill>
              <a:effectLst/>
              <a:latin typeface="Comic Sans MS" pitchFamily="66" charset="0"/>
            </a:rPr>
            <a:t> ΤΕΧΝΗΤΑ</a:t>
          </a:r>
          <a:endParaRPr kumimoji="0" lang="el-GR" sz="4400" b="1" i="0" u="none" strike="noStrike" cap="none" normalizeH="0" baseline="0" dirty="0" smtClean="0">
            <a:ln/>
            <a:solidFill>
              <a:srgbClr val="FF0000"/>
            </a:solidFill>
            <a:effectLst/>
            <a:latin typeface="Comic Sans MS" pitchFamily="66" charset="0"/>
          </a:endParaRPr>
        </a:p>
      </dgm:t>
    </dgm:pt>
    <dgm:pt modelId="{4D43FF79-A6BD-4D1F-850F-6EB0ED9EBC9D}" type="parTrans" cxnId="{BD432DEB-BCBD-4CBC-A7AD-79B31C2DD193}">
      <dgm:prSet/>
      <dgm:spPr/>
      <dgm:t>
        <a:bodyPr/>
        <a:lstStyle/>
        <a:p>
          <a:endParaRPr lang="el-GR"/>
        </a:p>
      </dgm:t>
    </dgm:pt>
    <dgm:pt modelId="{05D1ACFA-963F-4453-934A-ABEA9ADA0024}" type="sibTrans" cxnId="{BD432DEB-BCBD-4CBC-A7AD-79B31C2DD193}">
      <dgm:prSet/>
      <dgm:spPr/>
      <dgm:t>
        <a:bodyPr/>
        <a:lstStyle/>
        <a:p>
          <a:endParaRPr lang="el-GR"/>
        </a:p>
      </dgm:t>
    </dgm:pt>
    <dgm:pt modelId="{3E4F8FBB-6A28-49C7-A5A0-675202F1F576}" type="pres">
      <dgm:prSet presAssocID="{5606EFFF-6A6C-46AD-B9EC-F73DEFD4CC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14F82F8-B4B4-42C7-A166-5F78FB6BF38D}" type="pres">
      <dgm:prSet presAssocID="{CBFD36E1-0A9A-443C-9E1B-B01460E582F9}" presName="hierRoot1" presStyleCnt="0">
        <dgm:presLayoutVars>
          <dgm:hierBranch/>
        </dgm:presLayoutVars>
      </dgm:prSet>
      <dgm:spPr/>
    </dgm:pt>
    <dgm:pt modelId="{B62BB7F2-394A-40E9-91B5-2D89074B15A9}" type="pres">
      <dgm:prSet presAssocID="{CBFD36E1-0A9A-443C-9E1B-B01460E582F9}" presName="rootComposite1" presStyleCnt="0"/>
      <dgm:spPr/>
    </dgm:pt>
    <dgm:pt modelId="{C0BDE702-2E1C-43DD-A11B-90369F08F2F2}" type="pres">
      <dgm:prSet presAssocID="{CBFD36E1-0A9A-443C-9E1B-B01460E582F9}" presName="rootText1" presStyleLbl="node0" presStyleIdx="0" presStyleCnt="1" custScaleX="133702" custScaleY="5592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BD156CB-FFDF-47CB-B8DA-93A700EF37A4}" type="pres">
      <dgm:prSet presAssocID="{CBFD36E1-0A9A-443C-9E1B-B01460E582F9}" presName="rootConnector1" presStyleLbl="node1" presStyleIdx="0" presStyleCnt="0"/>
      <dgm:spPr/>
      <dgm:t>
        <a:bodyPr/>
        <a:lstStyle/>
        <a:p>
          <a:endParaRPr lang="el-GR"/>
        </a:p>
      </dgm:t>
    </dgm:pt>
    <dgm:pt modelId="{AAFFCE35-D906-400D-9041-13268FF33776}" type="pres">
      <dgm:prSet presAssocID="{CBFD36E1-0A9A-443C-9E1B-B01460E582F9}" presName="hierChild2" presStyleCnt="0"/>
      <dgm:spPr/>
    </dgm:pt>
    <dgm:pt modelId="{0B58BA06-7B77-4185-89DB-605A579C9D85}" type="pres">
      <dgm:prSet presAssocID="{5B9A12CF-5C74-4D39-9E95-4A78141E068D}" presName="Name35" presStyleLbl="parChTrans1D2" presStyleIdx="0" presStyleCnt="2"/>
      <dgm:spPr/>
      <dgm:t>
        <a:bodyPr/>
        <a:lstStyle/>
        <a:p>
          <a:endParaRPr lang="el-GR"/>
        </a:p>
      </dgm:t>
    </dgm:pt>
    <dgm:pt modelId="{E5B0C4AB-9F1E-45EA-8041-79A626BF9808}" type="pres">
      <dgm:prSet presAssocID="{44F72987-D864-483F-8502-A7135BAE59AF}" presName="hierRoot2" presStyleCnt="0">
        <dgm:presLayoutVars>
          <dgm:hierBranch/>
        </dgm:presLayoutVars>
      </dgm:prSet>
      <dgm:spPr/>
    </dgm:pt>
    <dgm:pt modelId="{D99C3FD9-6E8D-4F6E-A12B-E5787DCC446A}" type="pres">
      <dgm:prSet presAssocID="{44F72987-D864-483F-8502-A7135BAE59AF}" presName="rootComposite" presStyleCnt="0"/>
      <dgm:spPr/>
    </dgm:pt>
    <dgm:pt modelId="{AD63DF35-7027-46F6-9A7C-240011A7B79C}" type="pres">
      <dgm:prSet presAssocID="{44F72987-D864-483F-8502-A7135BAE59AF}" presName="rootText" presStyleLbl="node2" presStyleIdx="0" presStyleCnt="2" custScaleX="359274" custLinFactNeighborX="-222" custLinFactNeighborY="2076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3ED6649-345F-49DB-8726-D8F54AAB6354}" type="pres">
      <dgm:prSet presAssocID="{44F72987-D864-483F-8502-A7135BAE59AF}" presName="rootConnector" presStyleLbl="node2" presStyleIdx="0" presStyleCnt="2"/>
      <dgm:spPr/>
      <dgm:t>
        <a:bodyPr/>
        <a:lstStyle/>
        <a:p>
          <a:endParaRPr lang="el-GR"/>
        </a:p>
      </dgm:t>
    </dgm:pt>
    <dgm:pt modelId="{38F5EC12-368B-4859-8C0C-8ADACBDC4838}" type="pres">
      <dgm:prSet presAssocID="{44F72987-D864-483F-8502-A7135BAE59AF}" presName="hierChild4" presStyleCnt="0"/>
      <dgm:spPr/>
    </dgm:pt>
    <dgm:pt modelId="{9F1157FA-9E41-4CB9-B1EE-492A6C9D3C00}" type="pres">
      <dgm:prSet presAssocID="{44F72987-D864-483F-8502-A7135BAE59AF}" presName="hierChild5" presStyleCnt="0"/>
      <dgm:spPr/>
    </dgm:pt>
    <dgm:pt modelId="{BC5C7E90-A662-4A2F-9014-1A7BB951B784}" type="pres">
      <dgm:prSet presAssocID="{4D43FF79-A6BD-4D1F-850F-6EB0ED9EBC9D}" presName="Name35" presStyleLbl="parChTrans1D2" presStyleIdx="1" presStyleCnt="2"/>
      <dgm:spPr/>
      <dgm:t>
        <a:bodyPr/>
        <a:lstStyle/>
        <a:p>
          <a:endParaRPr lang="el-GR"/>
        </a:p>
      </dgm:t>
    </dgm:pt>
    <dgm:pt modelId="{E36F2A99-7D2E-4CCB-B751-9F25398BCAD1}" type="pres">
      <dgm:prSet presAssocID="{CC37CEB4-AE72-4732-B00E-3FD7BAEF3D0B}" presName="hierRoot2" presStyleCnt="0">
        <dgm:presLayoutVars>
          <dgm:hierBranch/>
        </dgm:presLayoutVars>
      </dgm:prSet>
      <dgm:spPr/>
    </dgm:pt>
    <dgm:pt modelId="{37B2E6AA-ABDC-48C0-8EDF-FA2DEF847EF1}" type="pres">
      <dgm:prSet presAssocID="{CC37CEB4-AE72-4732-B00E-3FD7BAEF3D0B}" presName="rootComposite" presStyleCnt="0"/>
      <dgm:spPr/>
    </dgm:pt>
    <dgm:pt modelId="{9719EECA-771F-45DD-80AC-0ABD2FF6F565}" type="pres">
      <dgm:prSet presAssocID="{CC37CEB4-AE72-4732-B00E-3FD7BAEF3D0B}" presName="rootText" presStyleLbl="node2" presStyleIdx="1" presStyleCnt="2" custScaleX="346652" custLinFactNeighborX="-2198" custLinFactNeighborY="2076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BCF3428-AEF6-4F3C-A912-28A73283D1F9}" type="pres">
      <dgm:prSet presAssocID="{CC37CEB4-AE72-4732-B00E-3FD7BAEF3D0B}" presName="rootConnector" presStyleLbl="node2" presStyleIdx="1" presStyleCnt="2"/>
      <dgm:spPr/>
      <dgm:t>
        <a:bodyPr/>
        <a:lstStyle/>
        <a:p>
          <a:endParaRPr lang="el-GR"/>
        </a:p>
      </dgm:t>
    </dgm:pt>
    <dgm:pt modelId="{1C6AA766-87C4-4B4D-8725-EABAAB1E5A35}" type="pres">
      <dgm:prSet presAssocID="{CC37CEB4-AE72-4732-B00E-3FD7BAEF3D0B}" presName="hierChild4" presStyleCnt="0"/>
      <dgm:spPr/>
    </dgm:pt>
    <dgm:pt modelId="{F34D915A-0B9B-429A-8EDA-9CA4C314C0D4}" type="pres">
      <dgm:prSet presAssocID="{CC37CEB4-AE72-4732-B00E-3FD7BAEF3D0B}" presName="hierChild5" presStyleCnt="0"/>
      <dgm:spPr/>
    </dgm:pt>
    <dgm:pt modelId="{AB866428-E75B-4440-98C8-1B7C53B36E0A}" type="pres">
      <dgm:prSet presAssocID="{CBFD36E1-0A9A-443C-9E1B-B01460E582F9}" presName="hierChild3" presStyleCnt="0"/>
      <dgm:spPr/>
    </dgm:pt>
  </dgm:ptLst>
  <dgm:cxnLst>
    <dgm:cxn modelId="{9497F526-7D2E-493B-8369-3D1E22D031AB}" type="presOf" srcId="{5606EFFF-6A6C-46AD-B9EC-F73DEFD4CC1B}" destId="{3E4F8FBB-6A28-49C7-A5A0-675202F1F576}" srcOrd="0" destOrd="0" presId="urn:microsoft.com/office/officeart/2005/8/layout/orgChart1"/>
    <dgm:cxn modelId="{CBE2ADCF-C6FC-495E-B274-01472B0DC837}" type="presOf" srcId="{4D43FF79-A6BD-4D1F-850F-6EB0ED9EBC9D}" destId="{BC5C7E90-A662-4A2F-9014-1A7BB951B784}" srcOrd="0" destOrd="0" presId="urn:microsoft.com/office/officeart/2005/8/layout/orgChart1"/>
    <dgm:cxn modelId="{BF505FC4-94FB-4CE6-A040-3965B6C2E380}" type="presOf" srcId="{CBFD36E1-0A9A-443C-9E1B-B01460E582F9}" destId="{7BD156CB-FFDF-47CB-B8DA-93A700EF37A4}" srcOrd="1" destOrd="0" presId="urn:microsoft.com/office/officeart/2005/8/layout/orgChart1"/>
    <dgm:cxn modelId="{B371C589-279F-4C5D-8D25-FC4FF79825AE}" type="presOf" srcId="{CC37CEB4-AE72-4732-B00E-3FD7BAEF3D0B}" destId="{9719EECA-771F-45DD-80AC-0ABD2FF6F565}" srcOrd="0" destOrd="0" presId="urn:microsoft.com/office/officeart/2005/8/layout/orgChart1"/>
    <dgm:cxn modelId="{D83C3D1E-86AC-4B11-9110-27C33883FBDF}" type="presOf" srcId="{5B9A12CF-5C74-4D39-9E95-4A78141E068D}" destId="{0B58BA06-7B77-4185-89DB-605A579C9D85}" srcOrd="0" destOrd="0" presId="urn:microsoft.com/office/officeart/2005/8/layout/orgChart1"/>
    <dgm:cxn modelId="{60C34C46-A330-4831-AC5A-F88811CB9457}" srcId="{5606EFFF-6A6C-46AD-B9EC-F73DEFD4CC1B}" destId="{CBFD36E1-0A9A-443C-9E1B-B01460E582F9}" srcOrd="0" destOrd="0" parTransId="{7F4ACD9F-3F23-436B-A0B2-EA60B79F61AB}" sibTransId="{04017CDA-C55C-48F8-90E9-660EEC265AED}"/>
    <dgm:cxn modelId="{BD432DEB-BCBD-4CBC-A7AD-79B31C2DD193}" srcId="{CBFD36E1-0A9A-443C-9E1B-B01460E582F9}" destId="{CC37CEB4-AE72-4732-B00E-3FD7BAEF3D0B}" srcOrd="1" destOrd="0" parTransId="{4D43FF79-A6BD-4D1F-850F-6EB0ED9EBC9D}" sibTransId="{05D1ACFA-963F-4453-934A-ABEA9ADA0024}"/>
    <dgm:cxn modelId="{EECD2F7D-A5D8-40FF-B987-BCC05F3B0358}" type="presOf" srcId="{44F72987-D864-483F-8502-A7135BAE59AF}" destId="{AD63DF35-7027-46F6-9A7C-240011A7B79C}" srcOrd="0" destOrd="0" presId="urn:microsoft.com/office/officeart/2005/8/layout/orgChart1"/>
    <dgm:cxn modelId="{AEB7B792-0F57-41DC-B801-961AE7667A70}" type="presOf" srcId="{CC37CEB4-AE72-4732-B00E-3FD7BAEF3D0B}" destId="{ABCF3428-AEF6-4F3C-A912-28A73283D1F9}" srcOrd="1" destOrd="0" presId="urn:microsoft.com/office/officeart/2005/8/layout/orgChart1"/>
    <dgm:cxn modelId="{A43F227A-1561-4D62-B906-1C1CEA8F798E}" srcId="{CBFD36E1-0A9A-443C-9E1B-B01460E582F9}" destId="{44F72987-D864-483F-8502-A7135BAE59AF}" srcOrd="0" destOrd="0" parTransId="{5B9A12CF-5C74-4D39-9E95-4A78141E068D}" sibTransId="{89CE967B-9648-4111-B382-BA134AB86059}"/>
    <dgm:cxn modelId="{B679E7D7-2BDA-4475-9F2E-BD1CD259131A}" type="presOf" srcId="{44F72987-D864-483F-8502-A7135BAE59AF}" destId="{33ED6649-345F-49DB-8726-D8F54AAB6354}" srcOrd="1" destOrd="0" presId="urn:microsoft.com/office/officeart/2005/8/layout/orgChart1"/>
    <dgm:cxn modelId="{64857E59-4D74-4339-B4D2-E04B55D9378E}" type="presOf" srcId="{CBFD36E1-0A9A-443C-9E1B-B01460E582F9}" destId="{C0BDE702-2E1C-43DD-A11B-90369F08F2F2}" srcOrd="0" destOrd="0" presId="urn:microsoft.com/office/officeart/2005/8/layout/orgChart1"/>
    <dgm:cxn modelId="{E1CF372A-2D8D-4949-92FC-BBF1EC903165}" type="presParOf" srcId="{3E4F8FBB-6A28-49C7-A5A0-675202F1F576}" destId="{314F82F8-B4B4-42C7-A166-5F78FB6BF38D}" srcOrd="0" destOrd="0" presId="urn:microsoft.com/office/officeart/2005/8/layout/orgChart1"/>
    <dgm:cxn modelId="{0B10BF5A-98C0-4111-9C3C-A398891D0C3B}" type="presParOf" srcId="{314F82F8-B4B4-42C7-A166-5F78FB6BF38D}" destId="{B62BB7F2-394A-40E9-91B5-2D89074B15A9}" srcOrd="0" destOrd="0" presId="urn:microsoft.com/office/officeart/2005/8/layout/orgChart1"/>
    <dgm:cxn modelId="{A85C165B-DD28-433A-AA93-AEABBA5EC560}" type="presParOf" srcId="{B62BB7F2-394A-40E9-91B5-2D89074B15A9}" destId="{C0BDE702-2E1C-43DD-A11B-90369F08F2F2}" srcOrd="0" destOrd="0" presId="urn:microsoft.com/office/officeart/2005/8/layout/orgChart1"/>
    <dgm:cxn modelId="{2852AAE0-196D-40D5-A080-3B24B4808A6F}" type="presParOf" srcId="{B62BB7F2-394A-40E9-91B5-2D89074B15A9}" destId="{7BD156CB-FFDF-47CB-B8DA-93A700EF37A4}" srcOrd="1" destOrd="0" presId="urn:microsoft.com/office/officeart/2005/8/layout/orgChart1"/>
    <dgm:cxn modelId="{4F6B2ADB-B935-4756-8432-154F78F83FC1}" type="presParOf" srcId="{314F82F8-B4B4-42C7-A166-5F78FB6BF38D}" destId="{AAFFCE35-D906-400D-9041-13268FF33776}" srcOrd="1" destOrd="0" presId="urn:microsoft.com/office/officeart/2005/8/layout/orgChart1"/>
    <dgm:cxn modelId="{9E6692AB-36A3-4DC6-8C94-83F95221EB8B}" type="presParOf" srcId="{AAFFCE35-D906-400D-9041-13268FF33776}" destId="{0B58BA06-7B77-4185-89DB-605A579C9D85}" srcOrd="0" destOrd="0" presId="urn:microsoft.com/office/officeart/2005/8/layout/orgChart1"/>
    <dgm:cxn modelId="{EF67D6DA-745F-4892-AF6D-222B1236796B}" type="presParOf" srcId="{AAFFCE35-D906-400D-9041-13268FF33776}" destId="{E5B0C4AB-9F1E-45EA-8041-79A626BF9808}" srcOrd="1" destOrd="0" presId="urn:microsoft.com/office/officeart/2005/8/layout/orgChart1"/>
    <dgm:cxn modelId="{A311C3C9-EFAE-4F48-B6C2-BE5C30B102A8}" type="presParOf" srcId="{E5B0C4AB-9F1E-45EA-8041-79A626BF9808}" destId="{D99C3FD9-6E8D-4F6E-A12B-E5787DCC446A}" srcOrd="0" destOrd="0" presId="urn:microsoft.com/office/officeart/2005/8/layout/orgChart1"/>
    <dgm:cxn modelId="{8223CFD1-5D51-4CE4-B7CE-F9C55241563C}" type="presParOf" srcId="{D99C3FD9-6E8D-4F6E-A12B-E5787DCC446A}" destId="{AD63DF35-7027-46F6-9A7C-240011A7B79C}" srcOrd="0" destOrd="0" presId="urn:microsoft.com/office/officeart/2005/8/layout/orgChart1"/>
    <dgm:cxn modelId="{197FB8C4-0280-4363-8007-B362834FA7F6}" type="presParOf" srcId="{D99C3FD9-6E8D-4F6E-A12B-E5787DCC446A}" destId="{33ED6649-345F-49DB-8726-D8F54AAB6354}" srcOrd="1" destOrd="0" presId="urn:microsoft.com/office/officeart/2005/8/layout/orgChart1"/>
    <dgm:cxn modelId="{10C858C0-240A-495B-BEFA-24BB6F71F527}" type="presParOf" srcId="{E5B0C4AB-9F1E-45EA-8041-79A626BF9808}" destId="{38F5EC12-368B-4859-8C0C-8ADACBDC4838}" srcOrd="1" destOrd="0" presId="urn:microsoft.com/office/officeart/2005/8/layout/orgChart1"/>
    <dgm:cxn modelId="{3F2F92ED-F1E5-48B8-ADDA-635CA1D4F8C1}" type="presParOf" srcId="{E5B0C4AB-9F1E-45EA-8041-79A626BF9808}" destId="{9F1157FA-9E41-4CB9-B1EE-492A6C9D3C00}" srcOrd="2" destOrd="0" presId="urn:microsoft.com/office/officeart/2005/8/layout/orgChart1"/>
    <dgm:cxn modelId="{F93AC5A5-EC89-4B58-9417-627CC0FC7804}" type="presParOf" srcId="{AAFFCE35-D906-400D-9041-13268FF33776}" destId="{BC5C7E90-A662-4A2F-9014-1A7BB951B784}" srcOrd="2" destOrd="0" presId="urn:microsoft.com/office/officeart/2005/8/layout/orgChart1"/>
    <dgm:cxn modelId="{579C7A0E-8A5C-4E52-AAB8-E2B5CD7ABD9B}" type="presParOf" srcId="{AAFFCE35-D906-400D-9041-13268FF33776}" destId="{E36F2A99-7D2E-4CCB-B751-9F25398BCAD1}" srcOrd="3" destOrd="0" presId="urn:microsoft.com/office/officeart/2005/8/layout/orgChart1"/>
    <dgm:cxn modelId="{C1664E71-880F-4F40-918D-3295795D1DA1}" type="presParOf" srcId="{E36F2A99-7D2E-4CCB-B751-9F25398BCAD1}" destId="{37B2E6AA-ABDC-48C0-8EDF-FA2DEF847EF1}" srcOrd="0" destOrd="0" presId="urn:microsoft.com/office/officeart/2005/8/layout/orgChart1"/>
    <dgm:cxn modelId="{ED5DBE72-77DD-4E00-B704-7F539E4E1B18}" type="presParOf" srcId="{37B2E6AA-ABDC-48C0-8EDF-FA2DEF847EF1}" destId="{9719EECA-771F-45DD-80AC-0ABD2FF6F565}" srcOrd="0" destOrd="0" presId="urn:microsoft.com/office/officeart/2005/8/layout/orgChart1"/>
    <dgm:cxn modelId="{801CB6C2-A13D-45FE-B53E-5A36A834D7F9}" type="presParOf" srcId="{37B2E6AA-ABDC-48C0-8EDF-FA2DEF847EF1}" destId="{ABCF3428-AEF6-4F3C-A912-28A73283D1F9}" srcOrd="1" destOrd="0" presId="urn:microsoft.com/office/officeart/2005/8/layout/orgChart1"/>
    <dgm:cxn modelId="{00AD4AC2-226C-4013-B1E7-F353DC9B9207}" type="presParOf" srcId="{E36F2A99-7D2E-4CCB-B751-9F25398BCAD1}" destId="{1C6AA766-87C4-4B4D-8725-EABAAB1E5A35}" srcOrd="1" destOrd="0" presId="urn:microsoft.com/office/officeart/2005/8/layout/orgChart1"/>
    <dgm:cxn modelId="{EE8494DB-C302-42A5-AABE-698A6A85DA15}" type="presParOf" srcId="{E36F2A99-7D2E-4CCB-B751-9F25398BCAD1}" destId="{F34D915A-0B9B-429A-8EDA-9CA4C314C0D4}" srcOrd="2" destOrd="0" presId="urn:microsoft.com/office/officeart/2005/8/layout/orgChart1"/>
    <dgm:cxn modelId="{D04696A3-812C-4701-959A-D5D6EC75791C}" type="presParOf" srcId="{314F82F8-B4B4-42C7-A166-5F78FB6BF38D}" destId="{AB866428-E75B-4440-98C8-1B7C53B36E0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C7513-28F0-4A2D-BDEB-F3A33ACE0C68}">
      <dsp:nvSpPr>
        <dsp:cNvPr id="0" name=""/>
        <dsp:cNvSpPr/>
      </dsp:nvSpPr>
      <dsp:spPr>
        <a:xfrm>
          <a:off x="6374506" y="1617111"/>
          <a:ext cx="91440" cy="931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50760" y="0"/>
              </a:lnTo>
              <a:lnTo>
                <a:pt x="50760" y="931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204B45-6DC4-4EB2-A8E5-CC3A4ECFE02B}">
      <dsp:nvSpPr>
        <dsp:cNvPr id="0" name=""/>
        <dsp:cNvSpPr/>
      </dsp:nvSpPr>
      <dsp:spPr>
        <a:xfrm>
          <a:off x="4264076" y="745469"/>
          <a:ext cx="2156150" cy="2701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885"/>
              </a:lnTo>
              <a:lnTo>
                <a:pt x="2156150" y="143885"/>
              </a:lnTo>
              <a:lnTo>
                <a:pt x="2156150" y="2701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B3A15E-7DA3-4423-A0FD-27514A8CC9D6}">
      <dsp:nvSpPr>
        <dsp:cNvPr id="0" name=""/>
        <dsp:cNvSpPr/>
      </dsp:nvSpPr>
      <dsp:spPr>
        <a:xfrm>
          <a:off x="1229747" y="1604829"/>
          <a:ext cx="102872" cy="1054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872" y="0"/>
              </a:lnTo>
              <a:lnTo>
                <a:pt x="102872" y="1054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75CBC0-57BF-47E5-83B8-29AA580C990F}">
      <dsp:nvSpPr>
        <dsp:cNvPr id="0" name=""/>
        <dsp:cNvSpPr/>
      </dsp:nvSpPr>
      <dsp:spPr>
        <a:xfrm>
          <a:off x="1229747" y="745469"/>
          <a:ext cx="3034329" cy="257908"/>
        </a:xfrm>
        <a:custGeom>
          <a:avLst/>
          <a:gdLst/>
          <a:ahLst/>
          <a:cxnLst/>
          <a:rect l="0" t="0" r="0" b="0"/>
          <a:pathLst>
            <a:path>
              <a:moveTo>
                <a:pt x="3034329" y="0"/>
              </a:moveTo>
              <a:lnTo>
                <a:pt x="3034329" y="131603"/>
              </a:lnTo>
              <a:lnTo>
                <a:pt x="0" y="131603"/>
              </a:lnTo>
              <a:lnTo>
                <a:pt x="0" y="2579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00F514-2075-44FA-A783-E89E47DDF278}">
      <dsp:nvSpPr>
        <dsp:cNvPr id="0" name=""/>
        <dsp:cNvSpPr/>
      </dsp:nvSpPr>
      <dsp:spPr>
        <a:xfrm>
          <a:off x="2657382" y="144017"/>
          <a:ext cx="3213387" cy="601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2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rPr>
            <a:t>ΟΜΑΔΕΣ:18</a:t>
          </a:r>
        </a:p>
      </dsp:txBody>
      <dsp:txXfrm>
        <a:off x="2657382" y="144017"/>
        <a:ext cx="3213387" cy="601451"/>
      </dsp:txXfrm>
    </dsp:sp>
    <dsp:sp modelId="{D6005C55-8E40-4A8B-9F2C-C0B77B768D57}">
      <dsp:nvSpPr>
        <dsp:cNvPr id="0" name=""/>
        <dsp:cNvSpPr/>
      </dsp:nvSpPr>
      <dsp:spPr>
        <a:xfrm>
          <a:off x="371854" y="1003377"/>
          <a:ext cx="1715785" cy="601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2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rPr>
            <a:t>ΚΥΡΙΕΣ (Α) </a:t>
          </a:r>
        </a:p>
      </dsp:txBody>
      <dsp:txXfrm>
        <a:off x="371854" y="1003377"/>
        <a:ext cx="1715785" cy="601451"/>
      </dsp:txXfrm>
    </dsp:sp>
    <dsp:sp modelId="{435EBE78-93FF-41DB-8765-83F3EF8346B8}">
      <dsp:nvSpPr>
        <dsp:cNvPr id="0" name=""/>
        <dsp:cNvSpPr/>
      </dsp:nvSpPr>
      <dsp:spPr>
        <a:xfrm>
          <a:off x="820122" y="1710252"/>
          <a:ext cx="1024993" cy="601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28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rPr>
            <a:t>8</a:t>
          </a:r>
        </a:p>
      </dsp:txBody>
      <dsp:txXfrm>
        <a:off x="820122" y="1710252"/>
        <a:ext cx="1024993" cy="601451"/>
      </dsp:txXfrm>
    </dsp:sp>
    <dsp:sp modelId="{FE2F097F-72C0-478B-A7E3-CD257027B9D5}">
      <dsp:nvSpPr>
        <dsp:cNvPr id="0" name=""/>
        <dsp:cNvSpPr/>
      </dsp:nvSpPr>
      <dsp:spPr>
        <a:xfrm>
          <a:off x="4504597" y="1015659"/>
          <a:ext cx="3831259" cy="601451"/>
        </a:xfrm>
        <a:prstGeom prst="rect">
          <a:avLst/>
        </a:prstGeom>
        <a:gradFill flip="none" rotWithShape="0">
          <a:gsLst>
            <a:gs pos="0">
              <a:srgbClr val="F539CD">
                <a:tint val="66000"/>
                <a:satMod val="160000"/>
              </a:srgbClr>
            </a:gs>
            <a:gs pos="50000">
              <a:srgbClr val="F539CD">
                <a:tint val="44500"/>
                <a:satMod val="160000"/>
              </a:srgbClr>
            </a:gs>
            <a:gs pos="100000">
              <a:srgbClr val="F539CD">
                <a:tint val="23500"/>
                <a:satMod val="160000"/>
              </a:srgbClr>
            </a:gs>
          </a:gsLst>
          <a:lin ang="162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2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rPr>
            <a:t>ΔΕΥΤΕΡΕΥΟΥΣΕΣ (Β)</a:t>
          </a:r>
        </a:p>
      </dsp:txBody>
      <dsp:txXfrm>
        <a:off x="4504597" y="1015659"/>
        <a:ext cx="3831259" cy="601451"/>
      </dsp:txXfrm>
    </dsp:sp>
    <dsp:sp modelId="{8BB25CFC-3F83-43E9-A8ED-AD1E37D5A5A6}">
      <dsp:nvSpPr>
        <dsp:cNvPr id="0" name=""/>
        <dsp:cNvSpPr/>
      </dsp:nvSpPr>
      <dsp:spPr>
        <a:xfrm>
          <a:off x="5823815" y="1710252"/>
          <a:ext cx="1202903" cy="601451"/>
        </a:xfrm>
        <a:prstGeom prst="rect">
          <a:avLst/>
        </a:prstGeom>
        <a:gradFill flip="none" rotWithShape="0">
          <a:gsLst>
            <a:gs pos="0">
              <a:srgbClr val="F539CD">
                <a:tint val="66000"/>
                <a:satMod val="160000"/>
              </a:srgbClr>
            </a:gs>
            <a:gs pos="50000">
              <a:srgbClr val="F539CD">
                <a:tint val="44500"/>
                <a:satMod val="160000"/>
              </a:srgbClr>
            </a:gs>
            <a:gs pos="100000">
              <a:srgbClr val="F539CD">
                <a:tint val="23500"/>
                <a:satMod val="160000"/>
              </a:srgbClr>
            </a:gs>
          </a:gsLst>
          <a:lin ang="162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altLang="el-GR" sz="2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Impact" pitchFamily="34" charset="0"/>
            </a:rPr>
            <a:t>10</a:t>
          </a:r>
        </a:p>
      </dsp:txBody>
      <dsp:txXfrm>
        <a:off x="5823815" y="1710252"/>
        <a:ext cx="1202903" cy="6014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C7E90-A662-4A2F-9014-1A7BB951B784}">
      <dsp:nvSpPr>
        <dsp:cNvPr id="0" name=""/>
        <dsp:cNvSpPr/>
      </dsp:nvSpPr>
      <dsp:spPr>
        <a:xfrm>
          <a:off x="4119562" y="738910"/>
          <a:ext cx="2128839" cy="355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536"/>
              </a:lnTo>
              <a:lnTo>
                <a:pt x="2128839" y="236536"/>
              </a:lnTo>
              <a:lnTo>
                <a:pt x="2128839" y="3554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58BA06-7B77-4185-89DB-605A579C9D85}">
      <dsp:nvSpPr>
        <dsp:cNvPr id="0" name=""/>
        <dsp:cNvSpPr/>
      </dsp:nvSpPr>
      <dsp:spPr>
        <a:xfrm>
          <a:off x="2034800" y="738910"/>
          <a:ext cx="2084762" cy="355472"/>
        </a:xfrm>
        <a:custGeom>
          <a:avLst/>
          <a:gdLst/>
          <a:ahLst/>
          <a:cxnLst/>
          <a:rect l="0" t="0" r="0" b="0"/>
          <a:pathLst>
            <a:path>
              <a:moveTo>
                <a:pt x="2084762" y="0"/>
              </a:moveTo>
              <a:lnTo>
                <a:pt x="2084762" y="236536"/>
              </a:lnTo>
              <a:lnTo>
                <a:pt x="0" y="236536"/>
              </a:lnTo>
              <a:lnTo>
                <a:pt x="0" y="3554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BDE702-2E1C-43DD-A11B-90369F08F2F2}">
      <dsp:nvSpPr>
        <dsp:cNvPr id="0" name=""/>
        <dsp:cNvSpPr/>
      </dsp:nvSpPr>
      <dsp:spPr>
        <a:xfrm>
          <a:off x="3362321" y="422176"/>
          <a:ext cx="1514481" cy="3167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sz="1800" b="1" i="0" u="none" strike="noStrike" kern="1200" cap="none" normalizeH="0" baseline="0" dirty="0" smtClean="0">
              <a:ln/>
              <a:effectLst/>
              <a:latin typeface="Comic Sans MS" pitchFamily="66" charset="0"/>
            </a:rPr>
            <a:t>118  στοιχεία</a:t>
          </a:r>
        </a:p>
      </dsp:txBody>
      <dsp:txXfrm>
        <a:off x="3362321" y="422176"/>
        <a:ext cx="1514481" cy="316733"/>
      </dsp:txXfrm>
    </dsp:sp>
    <dsp:sp modelId="{AD63DF35-7027-46F6-9A7C-240011A7B79C}">
      <dsp:nvSpPr>
        <dsp:cNvPr id="0" name=""/>
        <dsp:cNvSpPr/>
      </dsp:nvSpPr>
      <dsp:spPr>
        <a:xfrm>
          <a:off x="0" y="1094383"/>
          <a:ext cx="4069600" cy="5663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sz="3600" b="1" i="0" u="none" strike="noStrike" kern="1200" cap="none" spc="-150" normalizeH="0" baseline="0" dirty="0" smtClean="0">
              <a:ln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90</a:t>
          </a:r>
          <a:r>
            <a:rPr kumimoji="0" lang="el-GR" sz="2400" b="1" i="0" u="none" strike="noStrike" kern="1200" cap="none" normalizeH="0" baseline="0" dirty="0" smtClean="0">
              <a:ln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Comic Sans MS" pitchFamily="66" charset="0"/>
            </a:rPr>
            <a:t>  ΦΥΣΙΚΑ</a:t>
          </a:r>
        </a:p>
      </dsp:txBody>
      <dsp:txXfrm>
        <a:off x="0" y="1094383"/>
        <a:ext cx="4069600" cy="566364"/>
      </dsp:txXfrm>
    </dsp:sp>
    <dsp:sp modelId="{9719EECA-771F-45DD-80AC-0ABD2FF6F565}">
      <dsp:nvSpPr>
        <dsp:cNvPr id="0" name=""/>
        <dsp:cNvSpPr/>
      </dsp:nvSpPr>
      <dsp:spPr>
        <a:xfrm>
          <a:off x="4285088" y="1094383"/>
          <a:ext cx="3926627" cy="5663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l-GR" sz="4000" b="1" i="0" u="none" strike="noStrike" kern="1200" cap="none" spc="-150" normalizeH="0" baseline="0" dirty="0" smtClean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28</a:t>
          </a:r>
          <a:r>
            <a:rPr kumimoji="0" lang="el-GR" sz="2800" b="1" i="0" u="none" strike="noStrike" kern="1200" cap="none" normalizeH="0" baseline="0" dirty="0" smtClean="0">
              <a:ln/>
              <a:solidFill>
                <a:srgbClr val="FF0000"/>
              </a:solidFill>
              <a:effectLst/>
              <a:latin typeface="Comic Sans MS" pitchFamily="66" charset="0"/>
            </a:rPr>
            <a:t> ΤΕΧΝΗΤΑ</a:t>
          </a:r>
          <a:endParaRPr kumimoji="0" lang="el-GR" sz="4400" b="1" i="0" u="none" strike="noStrike" kern="1200" cap="none" normalizeH="0" baseline="0" dirty="0" smtClean="0">
            <a:ln/>
            <a:solidFill>
              <a:srgbClr val="FF0000"/>
            </a:solidFill>
            <a:effectLst/>
            <a:latin typeface="Comic Sans MS" pitchFamily="66" charset="0"/>
          </a:endParaRPr>
        </a:p>
      </dsp:txBody>
      <dsp:txXfrm>
        <a:off x="4285088" y="1094383"/>
        <a:ext cx="3926627" cy="566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26502-4906-4557-B384-1490B19AB3F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A2285-70C8-4420-965D-40FC84FB17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3381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Τίτλος και Διάγραμμα ή Οργανόγραμ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el-GR" noProof="0" smtClean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9D728-1A4B-4BFA-9317-FF3F64D4348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0244624"/>
      </p:ext>
    </p:extLst>
  </p:cSld>
  <p:clrMapOvr>
    <a:masterClrMapping/>
  </p:clrMapOvr>
  <p:transition spd="med">
    <p:pull dir="d"/>
    <p:sndAc>
      <p:stSnd>
        <p:snd r:embed="rId1" name="arrow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BA0A4-4C9E-4602-8235-122CC01818F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3799695"/>
      </p:ext>
    </p:extLst>
  </p:cSld>
  <p:clrMapOvr>
    <a:masterClrMapping/>
  </p:clrMapOvr>
  <p:transition spd="med">
    <p:pull dir="d"/>
    <p:sndAc>
      <p:stSnd>
        <p:snd r:embed="rId1" name="arrow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ίνακα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el-GR" noProof="0" smtClean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CA80D-21F3-4169-9ACC-1AADECA6605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3992313"/>
      </p:ext>
    </p:extLst>
  </p:cSld>
  <p:clrMapOvr>
    <a:masterClrMapping/>
  </p:clrMapOvr>
  <p:transition spd="med">
    <p:pull dir="d"/>
    <p:sndAc>
      <p:stSnd>
        <p:snd r:embed="rId1" name="arrow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01855-C4FC-4AB7-85CD-051ED41A42C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7942423"/>
      </p:ext>
    </p:extLst>
  </p:cSld>
  <p:clrMapOvr>
    <a:masterClrMapping/>
  </p:clrMapOvr>
  <p:transition spd="med">
    <p:pull dir="d"/>
    <p:sndAc>
      <p:stSnd>
        <p:snd r:embed="rId1" name="arrow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1A458-EF7A-4C26-A897-B68B993293A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4963142"/>
      </p:ext>
    </p:extLst>
  </p:cSld>
  <p:clrMapOvr>
    <a:masterClrMapping/>
  </p:clrMapOvr>
  <p:transition spd="med">
    <p:pull dir="d"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26/12/2020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  <p:sldLayoutId id="2147483667" r:id="rId14"/>
    <p:sldLayoutId id="2147483668" r:id="rId15"/>
    <p:sldLayoutId id="214748366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hyperlink" Target="http://periodictable.com/Items/020.2/index.html" TargetMode="External"/><Relationship Id="rId18" Type="http://schemas.openxmlformats.org/officeDocument/2006/relationships/image" Target="../media/image27.jpeg"/><Relationship Id="rId3" Type="http://schemas.openxmlformats.org/officeDocument/2006/relationships/hyperlink" Target="http://periodictable.com/Items/004.1/index.html" TargetMode="External"/><Relationship Id="rId21" Type="http://schemas.openxmlformats.org/officeDocument/2006/relationships/hyperlink" Target="http://periodictable.com/Items/056.2b/index.html" TargetMode="External"/><Relationship Id="rId7" Type="http://schemas.openxmlformats.org/officeDocument/2006/relationships/hyperlink" Target="http://periodictable.com/Items/012.15/index.html" TargetMode="External"/><Relationship Id="rId12" Type="http://schemas.openxmlformats.org/officeDocument/2006/relationships/image" Target="../media/image24.jpeg"/><Relationship Id="rId17" Type="http://schemas.openxmlformats.org/officeDocument/2006/relationships/hyperlink" Target="http://periodictable.com/Items/038.3b/index.html" TargetMode="External"/><Relationship Id="rId2" Type="http://schemas.openxmlformats.org/officeDocument/2006/relationships/audio" Target="../media/audio1.wav"/><Relationship Id="rId16" Type="http://schemas.openxmlformats.org/officeDocument/2006/relationships/image" Target="../media/image26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11" Type="http://schemas.openxmlformats.org/officeDocument/2006/relationships/hyperlink" Target="http://periodictable.com/Items/020.6/index.html" TargetMode="External"/><Relationship Id="rId5" Type="http://schemas.openxmlformats.org/officeDocument/2006/relationships/hyperlink" Target="http://periodictable.com/Items/004.11/index.html" TargetMode="External"/><Relationship Id="rId15" Type="http://schemas.openxmlformats.org/officeDocument/2006/relationships/hyperlink" Target="http://periodictable.com/Items/038.5/index.html" TargetMode="External"/><Relationship Id="rId10" Type="http://schemas.openxmlformats.org/officeDocument/2006/relationships/image" Target="../media/image23.jpeg"/><Relationship Id="rId19" Type="http://schemas.openxmlformats.org/officeDocument/2006/relationships/hyperlink" Target="http://periodictable.com/Items/056.1/index.html" TargetMode="External"/><Relationship Id="rId4" Type="http://schemas.openxmlformats.org/officeDocument/2006/relationships/image" Target="../media/image20.jpeg"/><Relationship Id="rId9" Type="http://schemas.openxmlformats.org/officeDocument/2006/relationships/hyperlink" Target="http://periodictable.com/Items/012.7/index.html" TargetMode="External"/><Relationship Id="rId14" Type="http://schemas.openxmlformats.org/officeDocument/2006/relationships/image" Target="../media/image25.jpeg"/><Relationship Id="rId22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periodictable.com/Items/017.6/index.html" TargetMode="External"/><Relationship Id="rId13" Type="http://schemas.openxmlformats.org/officeDocument/2006/relationships/image" Target="../media/image35.jpeg"/><Relationship Id="rId18" Type="http://schemas.openxmlformats.org/officeDocument/2006/relationships/hyperlink" Target="http://periodictable.com/Items/053.5/index.html" TargetMode="External"/><Relationship Id="rId3" Type="http://schemas.openxmlformats.org/officeDocument/2006/relationships/image" Target="../media/image30.gif"/><Relationship Id="rId7" Type="http://schemas.openxmlformats.org/officeDocument/2006/relationships/image" Target="../media/image32.jpeg"/><Relationship Id="rId12" Type="http://schemas.openxmlformats.org/officeDocument/2006/relationships/hyperlink" Target="http://periodictable.com/Items/035.4/index.html" TargetMode="External"/><Relationship Id="rId17" Type="http://schemas.openxmlformats.org/officeDocument/2006/relationships/image" Target="../media/image37.jpeg"/><Relationship Id="rId2" Type="http://schemas.openxmlformats.org/officeDocument/2006/relationships/audio" Target="../media/audio1.wav"/><Relationship Id="rId16" Type="http://schemas.openxmlformats.org/officeDocument/2006/relationships/hyperlink" Target="http://periodictable.com/Items/053.8/index.html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periodictable.com/Items/017.3/index.html" TargetMode="External"/><Relationship Id="rId11" Type="http://schemas.openxmlformats.org/officeDocument/2006/relationships/image" Target="../media/image34.jpeg"/><Relationship Id="rId5" Type="http://schemas.openxmlformats.org/officeDocument/2006/relationships/image" Target="../media/image31.jpeg"/><Relationship Id="rId15" Type="http://schemas.openxmlformats.org/officeDocument/2006/relationships/image" Target="../media/image36.jpeg"/><Relationship Id="rId10" Type="http://schemas.openxmlformats.org/officeDocument/2006/relationships/hyperlink" Target="http://periodictable.com/Items/035.2/index.html" TargetMode="External"/><Relationship Id="rId19" Type="http://schemas.openxmlformats.org/officeDocument/2006/relationships/image" Target="../media/image38.jpeg"/><Relationship Id="rId4" Type="http://schemas.openxmlformats.org/officeDocument/2006/relationships/hyperlink" Target="http://periodictable.com/Items/009.6/index.html" TargetMode="External"/><Relationship Id="rId9" Type="http://schemas.openxmlformats.org/officeDocument/2006/relationships/image" Target="../media/image33.jpeg"/><Relationship Id="rId14" Type="http://schemas.openxmlformats.org/officeDocument/2006/relationships/hyperlink" Target="http://periodictable.com/Items/085.4/index.html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hyperlink" Target="http://periodictable.com/Items/018.1/index.html" TargetMode="External"/><Relationship Id="rId18" Type="http://schemas.openxmlformats.org/officeDocument/2006/relationships/image" Target="../media/image46.jpeg"/><Relationship Id="rId26" Type="http://schemas.openxmlformats.org/officeDocument/2006/relationships/image" Target="../media/image50.jpeg"/><Relationship Id="rId3" Type="http://schemas.openxmlformats.org/officeDocument/2006/relationships/hyperlink" Target="http://periodictable.com/Items/010.8/index.html" TargetMode="External"/><Relationship Id="rId21" Type="http://schemas.openxmlformats.org/officeDocument/2006/relationships/hyperlink" Target="http://periodictable.com/Items/054.10/index.html" TargetMode="External"/><Relationship Id="rId7" Type="http://schemas.openxmlformats.org/officeDocument/2006/relationships/hyperlink" Target="http://periodictable.com/Items/002.6/index.html" TargetMode="External"/><Relationship Id="rId12" Type="http://schemas.openxmlformats.org/officeDocument/2006/relationships/image" Target="../media/image43.jpeg"/><Relationship Id="rId17" Type="http://schemas.openxmlformats.org/officeDocument/2006/relationships/hyperlink" Target="http://periodictable.com/Items/036.4/index.html" TargetMode="External"/><Relationship Id="rId25" Type="http://schemas.openxmlformats.org/officeDocument/2006/relationships/hyperlink" Target="http://periodictable.com/Items/054.3/index.html" TargetMode="External"/><Relationship Id="rId2" Type="http://schemas.openxmlformats.org/officeDocument/2006/relationships/audio" Target="../media/audio1.wav"/><Relationship Id="rId16" Type="http://schemas.openxmlformats.org/officeDocument/2006/relationships/image" Target="../media/image45.jpe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eg"/><Relationship Id="rId11" Type="http://schemas.openxmlformats.org/officeDocument/2006/relationships/hyperlink" Target="http://periodictable.com/Items/018.7/index.html" TargetMode="External"/><Relationship Id="rId24" Type="http://schemas.openxmlformats.org/officeDocument/2006/relationships/image" Target="../media/image49.jpeg"/><Relationship Id="rId5" Type="http://schemas.openxmlformats.org/officeDocument/2006/relationships/hyperlink" Target="http://periodictable.com/Items/010.3/index.html" TargetMode="External"/><Relationship Id="rId15" Type="http://schemas.openxmlformats.org/officeDocument/2006/relationships/hyperlink" Target="http://periodictable.com/Items/036.6/index.html" TargetMode="External"/><Relationship Id="rId23" Type="http://schemas.openxmlformats.org/officeDocument/2006/relationships/hyperlink" Target="http://periodictable.com/Items/054.6/index.html" TargetMode="External"/><Relationship Id="rId28" Type="http://schemas.openxmlformats.org/officeDocument/2006/relationships/image" Target="../media/image51.jpeg"/><Relationship Id="rId10" Type="http://schemas.openxmlformats.org/officeDocument/2006/relationships/image" Target="../media/image42.jpeg"/><Relationship Id="rId19" Type="http://schemas.openxmlformats.org/officeDocument/2006/relationships/hyperlink" Target="http://periodictable.com/Items/036.2/index.html" TargetMode="External"/><Relationship Id="rId4" Type="http://schemas.openxmlformats.org/officeDocument/2006/relationships/image" Target="../media/image39.jpeg"/><Relationship Id="rId9" Type="http://schemas.openxmlformats.org/officeDocument/2006/relationships/hyperlink" Target="http://periodictable.com/Items/002.1/index.html" TargetMode="External"/><Relationship Id="rId14" Type="http://schemas.openxmlformats.org/officeDocument/2006/relationships/image" Target="../media/image44.jpeg"/><Relationship Id="rId22" Type="http://schemas.openxmlformats.org/officeDocument/2006/relationships/image" Target="../media/image48.jpeg"/><Relationship Id="rId27" Type="http://schemas.openxmlformats.org/officeDocument/2006/relationships/hyperlink" Target="http://periodictable.com/Items/086.4/index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sc.org/periodic-table" TargetMode="External"/><Relationship Id="rId3" Type="http://schemas.openxmlformats.org/officeDocument/2006/relationships/image" Target="../media/image56.png"/><Relationship Id="rId7" Type="http://schemas.openxmlformats.org/officeDocument/2006/relationships/hyperlink" Target="http://www.periodictable.com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theodoregray.com/PeriodicTable/index.html" TargetMode="External"/><Relationship Id="rId5" Type="http://schemas.openxmlformats.org/officeDocument/2006/relationships/hyperlink" Target="http://www.animatedsoftware.com/elearning/Periodic%20Table/AnimatedPeriodicTable.swf" TargetMode="External"/><Relationship Id="rId4" Type="http://schemas.openxmlformats.org/officeDocument/2006/relationships/hyperlink" Target="http://www.chemiestun.de/pse.php?format=bohr" TargetMode="External"/><Relationship Id="rId9" Type="http://schemas.openxmlformats.org/officeDocument/2006/relationships/hyperlink" Target="http://www.ptable.com/?lang=e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lay.google.com/store/search?q=periodic%20table" TargetMode="External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6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5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periodictable.com/Items/080.14/index.html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://periodictable.com/Items/022.55/index.html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5.png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hyperlink" Target="http://periodictable.com/Items/019.4/index.html" TargetMode="External"/><Relationship Id="rId18" Type="http://schemas.openxmlformats.org/officeDocument/2006/relationships/image" Target="../media/image16.jpeg"/><Relationship Id="rId3" Type="http://schemas.openxmlformats.org/officeDocument/2006/relationships/hyperlink" Target="http://periodictable.com/Items/003.5b/index.html" TargetMode="External"/><Relationship Id="rId21" Type="http://schemas.openxmlformats.org/officeDocument/2006/relationships/hyperlink" Target="http://periodictable.com/Items/055.1/index.html" TargetMode="External"/><Relationship Id="rId7" Type="http://schemas.openxmlformats.org/officeDocument/2006/relationships/hyperlink" Target="http://periodictable.com/Items/003.3/index.html" TargetMode="External"/><Relationship Id="rId12" Type="http://schemas.openxmlformats.org/officeDocument/2006/relationships/image" Target="../media/image13.jpeg"/><Relationship Id="rId17" Type="http://schemas.openxmlformats.org/officeDocument/2006/relationships/hyperlink" Target="http://periodictable.com/Items/037.2b/index.html" TargetMode="External"/><Relationship Id="rId2" Type="http://schemas.openxmlformats.org/officeDocument/2006/relationships/audio" Target="../media/audio1.wav"/><Relationship Id="rId16" Type="http://schemas.openxmlformats.org/officeDocument/2006/relationships/image" Target="../media/image15.jpe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eg"/><Relationship Id="rId11" Type="http://schemas.openxmlformats.org/officeDocument/2006/relationships/hyperlink" Target="http://periodictable.com/Items/011.3b/index.html" TargetMode="External"/><Relationship Id="rId5" Type="http://schemas.openxmlformats.org/officeDocument/2006/relationships/hyperlink" Target="http://periodictable.com/Items/019.6/index.html" TargetMode="External"/><Relationship Id="rId15" Type="http://schemas.openxmlformats.org/officeDocument/2006/relationships/hyperlink" Target="http://periodictable.com/Items/037.5/index.html" TargetMode="External"/><Relationship Id="rId23" Type="http://schemas.openxmlformats.org/officeDocument/2006/relationships/image" Target="../media/image19.wmf"/><Relationship Id="rId10" Type="http://schemas.openxmlformats.org/officeDocument/2006/relationships/image" Target="../media/image12.jpeg"/><Relationship Id="rId19" Type="http://schemas.openxmlformats.org/officeDocument/2006/relationships/hyperlink" Target="http://periodictable.com/Items/055.4/index.html" TargetMode="External"/><Relationship Id="rId4" Type="http://schemas.openxmlformats.org/officeDocument/2006/relationships/image" Target="../media/image9.jpeg"/><Relationship Id="rId9" Type="http://schemas.openxmlformats.org/officeDocument/2006/relationships/hyperlink" Target="http://periodictable.com/Items/011.9/index.html" TargetMode="External"/><Relationship Id="rId14" Type="http://schemas.openxmlformats.org/officeDocument/2006/relationships/image" Target="../media/image14.jpeg"/><Relationship Id="rId2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idx="1"/>
          </p:nvPr>
        </p:nvSpPr>
        <p:spPr>
          <a:xfrm>
            <a:off x="2667824" y="575722"/>
            <a:ext cx="6300192" cy="348791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</a:pPr>
            <a:r>
              <a:rPr lang="el-GR" altLang="el-GR" sz="2800" dirty="0" smtClean="0">
                <a:solidFill>
                  <a:srgbClr val="080808"/>
                </a:solidFill>
              </a:rPr>
              <a:t>    </a:t>
            </a:r>
            <a:r>
              <a:rPr lang="el-GR" altLang="el-G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ΧΗΜΙΚΟ ΣΤΟΙΧΕΙΟ </a:t>
            </a:r>
            <a:r>
              <a:rPr lang="el-GR" altLang="el-GR" sz="2800" dirty="0" smtClean="0">
                <a:solidFill>
                  <a:srgbClr val="080808"/>
                </a:solidFill>
              </a:rPr>
              <a:t>: </a:t>
            </a:r>
          </a:p>
          <a:p>
            <a:pPr>
              <a:buFont typeface="Wingdings" pitchFamily="2" charset="2"/>
              <a:buNone/>
            </a:pPr>
            <a:r>
              <a:rPr lang="el-GR" altLang="el-GR" sz="2800" dirty="0" smtClean="0">
                <a:solidFill>
                  <a:srgbClr val="080808"/>
                </a:solidFill>
                <a:sym typeface="Wingdings" pitchFamily="2" charset="2"/>
              </a:rPr>
              <a:t></a:t>
            </a:r>
            <a:r>
              <a:rPr lang="el-GR" altLang="el-GR" sz="2800" dirty="0" smtClean="0">
                <a:solidFill>
                  <a:srgbClr val="080808"/>
                </a:solidFill>
              </a:rPr>
              <a:t> Η καθορισμένη ουσία που : </a:t>
            </a:r>
          </a:p>
          <a:p>
            <a:pPr>
              <a:buFont typeface="Wingdings" pitchFamily="2" charset="2"/>
              <a:buNone/>
            </a:pPr>
            <a:r>
              <a:rPr lang="el-GR" altLang="el-GR" sz="2800" dirty="0" smtClean="0">
                <a:solidFill>
                  <a:srgbClr val="080808"/>
                </a:solidFill>
              </a:rPr>
              <a:t>     </a:t>
            </a:r>
            <a:r>
              <a:rPr lang="el-GR" altLang="el-GR" sz="2800" dirty="0" smtClean="0">
                <a:solidFill>
                  <a:srgbClr val="080808"/>
                </a:solidFill>
                <a:sym typeface="Wingdings" pitchFamily="2" charset="2"/>
              </a:rPr>
              <a:t> </a:t>
            </a:r>
            <a:r>
              <a:rPr lang="el-GR" altLang="el-GR" sz="2800" u="sng" dirty="0" smtClean="0">
                <a:solidFill>
                  <a:srgbClr val="080808"/>
                </a:solidFill>
              </a:rPr>
              <a:t>δεν </a:t>
            </a:r>
            <a:r>
              <a:rPr lang="el-GR" altLang="el-GR" sz="2800" dirty="0" smtClean="0">
                <a:solidFill>
                  <a:srgbClr val="080808"/>
                </a:solidFill>
              </a:rPr>
              <a:t>διασπάται σε απλούστερες.</a:t>
            </a:r>
          </a:p>
          <a:p>
            <a:pPr>
              <a:buFont typeface="Wingdings" pitchFamily="2" charset="2"/>
              <a:buNone/>
            </a:pPr>
            <a:r>
              <a:rPr lang="el-GR" altLang="el-GR" sz="2800" dirty="0" smtClean="0">
                <a:solidFill>
                  <a:srgbClr val="080808"/>
                </a:solidFill>
              </a:rPr>
              <a:t>     </a:t>
            </a:r>
            <a:r>
              <a:rPr lang="el-GR" altLang="el-GR" sz="2800" dirty="0" smtClean="0">
                <a:solidFill>
                  <a:srgbClr val="080808"/>
                </a:solidFill>
                <a:sym typeface="Wingdings" pitchFamily="2" charset="2"/>
              </a:rPr>
              <a:t> αποτελείται από </a:t>
            </a:r>
            <a:r>
              <a:rPr lang="el-GR" altLang="el-GR" sz="2800" b="1" u="sng" dirty="0" smtClean="0">
                <a:solidFill>
                  <a:srgbClr val="080808"/>
                </a:solidFill>
                <a:sym typeface="Wingdings" pitchFamily="2" charset="2"/>
              </a:rPr>
              <a:t>άτομα</a:t>
            </a:r>
            <a:r>
              <a:rPr lang="el-GR" altLang="el-GR" sz="2800" dirty="0" smtClean="0">
                <a:solidFill>
                  <a:srgbClr val="080808"/>
                </a:solidFill>
                <a:sym typeface="Wingdings" pitchFamily="2" charset="2"/>
              </a:rPr>
              <a:t> με   </a:t>
            </a:r>
          </a:p>
          <a:p>
            <a:pPr>
              <a:buFont typeface="Wingdings" pitchFamily="2" charset="2"/>
              <a:buNone/>
            </a:pPr>
            <a:r>
              <a:rPr lang="el-GR" altLang="el-GR" sz="2800" dirty="0">
                <a:solidFill>
                  <a:srgbClr val="080808"/>
                </a:solidFill>
                <a:sym typeface="Wingdings" pitchFamily="2" charset="2"/>
              </a:rPr>
              <a:t> </a:t>
            </a:r>
            <a:r>
              <a:rPr lang="el-GR" altLang="el-GR" sz="2800" dirty="0" smtClean="0">
                <a:solidFill>
                  <a:srgbClr val="080808"/>
                </a:solidFill>
                <a:sym typeface="Wingdings" pitchFamily="2" charset="2"/>
              </a:rPr>
              <a:t>    τον </a:t>
            </a:r>
            <a:r>
              <a:rPr lang="el-GR" altLang="el-GR" sz="2800" b="1" u="sng" dirty="0" smtClean="0">
                <a:solidFill>
                  <a:srgbClr val="080808"/>
                </a:solidFill>
                <a:sym typeface="Wingdings" pitchFamily="2" charset="2"/>
              </a:rPr>
              <a:t>ίδιο ατομικό αριθμό</a:t>
            </a:r>
            <a:r>
              <a:rPr lang="el-GR" altLang="el-GR" sz="2800" dirty="0" smtClean="0">
                <a:solidFill>
                  <a:srgbClr val="080808"/>
                </a:solidFill>
                <a:sym typeface="Wingdings" pitchFamily="2" charset="2"/>
              </a:rPr>
              <a:t>.</a:t>
            </a:r>
          </a:p>
          <a:p>
            <a:pPr>
              <a:buFont typeface="Wingdings" pitchFamily="2" charset="2"/>
              <a:buNone/>
            </a:pPr>
            <a:endParaRPr lang="el-GR" altLang="el-GR" sz="2800" dirty="0" smtClean="0">
              <a:solidFill>
                <a:srgbClr val="080808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l-GR" altLang="el-GR" sz="2800" dirty="0" smtClean="0">
              <a:solidFill>
                <a:srgbClr val="080808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l-GR" altLang="el-GR" sz="4400" dirty="0" smtClean="0">
                <a:solidFill>
                  <a:srgbClr val="080808"/>
                </a:solidFill>
                <a:latin typeface="Impact" pitchFamily="34" charset="0"/>
              </a:rPr>
              <a:t>       </a:t>
            </a:r>
            <a:endParaRPr lang="el-GR" altLang="el-GR" sz="3600" dirty="0" smtClean="0">
              <a:solidFill>
                <a:srgbClr val="080808"/>
              </a:solidFill>
            </a:endParaRPr>
          </a:p>
        </p:txBody>
      </p:sp>
      <p:pic>
        <p:nvPicPr>
          <p:cNvPr id="4100" name="Picture 5" descr="C:\Users\ΜΙΧΑΛΗΣ\Documents\1) ΕΚΠΑΙΔΕΥΤΙΚΑ\1. ΧΗΜΕΙΑ\XHMIKA\8) IMAGES CHEMISTRY\xd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68" y="749090"/>
            <a:ext cx="2699792" cy="237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ΜΙΧΑΛΗΣ\Downloads\4) GIFSSSSSSSSSSSSSSSSSSSS\ΕΡΩΤΗΣΗ\Moving-picture-red-wiggling-question-mark-animated-gi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28" y="3933056"/>
            <a:ext cx="720080" cy="96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3782672" y="5013176"/>
            <a:ext cx="23407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l-GR" altLang="el-GR" sz="96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118</a:t>
            </a:r>
            <a:r>
              <a:rPr lang="el-GR" altLang="el-GR" sz="9600" dirty="0">
                <a:solidFill>
                  <a:srgbClr val="080808"/>
                </a:solidFill>
              </a:rPr>
              <a:t>  </a:t>
            </a:r>
            <a:endParaRPr lang="el-GR" altLang="el-GR" sz="7200" dirty="0">
              <a:solidFill>
                <a:srgbClr val="080808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2411760" y="4509120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l-GR" sz="2800" b="1" dirty="0">
                <a:solidFill>
                  <a:srgbClr val="080808"/>
                </a:solidFill>
                <a:sym typeface="Wingdings" pitchFamily="2" charset="2"/>
              </a:rPr>
              <a:t>Πόσα</a:t>
            </a:r>
            <a:r>
              <a:rPr lang="el-GR" altLang="el-GR" sz="2800" dirty="0">
                <a:solidFill>
                  <a:srgbClr val="080808"/>
                </a:solidFill>
                <a:sym typeface="Wingdings" pitchFamily="2" charset="2"/>
              </a:rPr>
              <a:t> χημικά στοιχεία έχ</a:t>
            </a:r>
            <a:r>
              <a:rPr lang="el-GR" altLang="el-GR" sz="2800" dirty="0">
                <a:solidFill>
                  <a:srgbClr val="080808"/>
                </a:solidFill>
              </a:rPr>
              <a:t>ουν ανακαλυφθεί 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39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98" decel="100000" fill="hold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98" decel="100000" fill="hold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98" decel="100000" fill="hold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98" decel="100000" fill="hold"/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98" decel="100000" fill="hold"/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98" decel="100000" fill="hold"/>
                                        <p:tgtEl>
                                          <p:spTgt spid="20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52950" y="228600"/>
            <a:ext cx="4267200" cy="11699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8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ΑΛΚΑΛΙΚΕΣ ΓΑΙΕΣ</a:t>
            </a:r>
          </a:p>
        </p:txBody>
      </p:sp>
      <p:sp>
        <p:nvSpPr>
          <p:cNvPr id="48131" name="Text Box 17"/>
          <p:cNvSpPr txBox="1">
            <a:spLocks noChangeArrowheads="1"/>
          </p:cNvSpPr>
          <p:nvPr/>
        </p:nvSpPr>
        <p:spPr bwMode="auto">
          <a:xfrm>
            <a:off x="990600" y="2286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ΙΙΑ   (2)        ομάδα</a:t>
            </a:r>
          </a:p>
        </p:txBody>
      </p:sp>
      <p:sp>
        <p:nvSpPr>
          <p:cNvPr id="48132" name="Text Box 18"/>
          <p:cNvSpPr txBox="1">
            <a:spLocks noChangeArrowheads="1"/>
          </p:cNvSpPr>
          <p:nvPr/>
        </p:nvSpPr>
        <p:spPr bwMode="auto">
          <a:xfrm>
            <a:off x="0" y="457200"/>
            <a:ext cx="457200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2</a:t>
            </a: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3</a:t>
            </a: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4</a:t>
            </a: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5</a:t>
            </a: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6</a:t>
            </a: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</p:txBody>
      </p:sp>
      <p:grpSp>
        <p:nvGrpSpPr>
          <p:cNvPr id="48133" name="Group 280"/>
          <p:cNvGrpSpPr>
            <a:grpSpLocks/>
          </p:cNvGrpSpPr>
          <p:nvPr/>
        </p:nvGrpSpPr>
        <p:grpSpPr bwMode="auto">
          <a:xfrm>
            <a:off x="533400" y="685800"/>
            <a:ext cx="2971800" cy="5715000"/>
            <a:chOff x="480" y="480"/>
            <a:chExt cx="1872" cy="3600"/>
          </a:xfrm>
        </p:grpSpPr>
        <p:grpSp>
          <p:nvGrpSpPr>
            <p:cNvPr id="48367" name="Group 25"/>
            <p:cNvGrpSpPr>
              <a:grpSpLocks/>
            </p:cNvGrpSpPr>
            <p:nvPr/>
          </p:nvGrpSpPr>
          <p:grpSpPr bwMode="auto">
            <a:xfrm>
              <a:off x="480" y="480"/>
              <a:ext cx="1872" cy="768"/>
              <a:chOff x="288" y="384"/>
              <a:chExt cx="1632" cy="816"/>
            </a:xfrm>
          </p:grpSpPr>
          <p:pic>
            <p:nvPicPr>
              <p:cNvPr id="48380" name="Picture 20" descr="Beryllium 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384"/>
                <a:ext cx="816" cy="816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8381" name="Picture 23" descr="Beryllium Complete gyroscope module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384"/>
                <a:ext cx="816" cy="816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8368" name="Group 32"/>
            <p:cNvGrpSpPr>
              <a:grpSpLocks/>
            </p:cNvGrpSpPr>
            <p:nvPr/>
          </p:nvGrpSpPr>
          <p:grpSpPr bwMode="auto">
            <a:xfrm>
              <a:off x="480" y="1248"/>
              <a:ext cx="1872" cy="768"/>
              <a:chOff x="877" y="2483"/>
              <a:chExt cx="2747" cy="1381"/>
            </a:xfrm>
          </p:grpSpPr>
          <p:pic>
            <p:nvPicPr>
              <p:cNvPr id="48378" name="Picture 27" descr="Magnesium 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2483"/>
                <a:ext cx="1379" cy="1379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8379" name="Picture 30" descr="Magnesium Sample from Wooden Book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2496"/>
                <a:ext cx="1368" cy="1368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8369" name="Group 38"/>
            <p:cNvGrpSpPr>
              <a:grpSpLocks/>
            </p:cNvGrpSpPr>
            <p:nvPr/>
          </p:nvGrpSpPr>
          <p:grpSpPr bwMode="auto">
            <a:xfrm>
              <a:off x="480" y="2016"/>
              <a:ext cx="1872" cy="720"/>
              <a:chOff x="1812" y="2016"/>
              <a:chExt cx="2364" cy="1152"/>
            </a:xfrm>
          </p:grpSpPr>
          <p:pic>
            <p:nvPicPr>
              <p:cNvPr id="48376" name="Picture 34" descr="Calcium 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2" y="2016"/>
                <a:ext cx="1212" cy="1152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77" name="Picture 36" descr="Calcium 10 grams under oil">
                <a:hlinkClick r:id="rId13"/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" y="2016"/>
                <a:ext cx="1152" cy="1152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370" name="Group 43"/>
            <p:cNvGrpSpPr>
              <a:grpSpLocks/>
            </p:cNvGrpSpPr>
            <p:nvPr/>
          </p:nvGrpSpPr>
          <p:grpSpPr bwMode="auto">
            <a:xfrm>
              <a:off x="480" y="2736"/>
              <a:ext cx="1872" cy="672"/>
              <a:chOff x="432" y="1008"/>
              <a:chExt cx="2112" cy="1056"/>
            </a:xfrm>
          </p:grpSpPr>
          <p:pic>
            <p:nvPicPr>
              <p:cNvPr id="48374" name="Picture 40" descr="Strontium ">
                <a:hlinkClick r:id="rId15"/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1008"/>
                <a:ext cx="1056" cy="1056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75" name="Picture 42" descr="s7">
                <a:hlinkClick r:id="rId17"/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8" y="1008"/>
                <a:ext cx="1056" cy="1056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371" name="Group 48"/>
            <p:cNvGrpSpPr>
              <a:grpSpLocks/>
            </p:cNvGrpSpPr>
            <p:nvPr/>
          </p:nvGrpSpPr>
          <p:grpSpPr bwMode="auto">
            <a:xfrm>
              <a:off x="480" y="3408"/>
              <a:ext cx="1872" cy="672"/>
              <a:chOff x="3168" y="2496"/>
              <a:chExt cx="1920" cy="972"/>
            </a:xfrm>
          </p:grpSpPr>
          <p:pic>
            <p:nvPicPr>
              <p:cNvPr id="48372" name="Picture 45" descr="Barium ">
                <a:hlinkClick r:id="rId19"/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2496"/>
                <a:ext cx="972" cy="972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73" name="Picture 47" descr="s7">
                <a:hlinkClick r:id="rId21"/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8" y="2496"/>
                <a:ext cx="960" cy="960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8134" name="Group 49"/>
          <p:cNvGrpSpPr>
            <a:grpSpLocks/>
          </p:cNvGrpSpPr>
          <p:nvPr/>
        </p:nvGrpSpPr>
        <p:grpSpPr bwMode="auto">
          <a:xfrm>
            <a:off x="4191000" y="3124200"/>
            <a:ext cx="4800600" cy="1828800"/>
            <a:chOff x="385" y="845"/>
            <a:chExt cx="5184" cy="2851"/>
          </a:xfrm>
        </p:grpSpPr>
        <p:sp>
          <p:nvSpPr>
            <p:cNvPr id="270386" name="Rectangle 50"/>
            <p:cNvSpPr>
              <a:spLocks noChangeArrowheads="1"/>
            </p:cNvSpPr>
            <p:nvPr/>
          </p:nvSpPr>
          <p:spPr bwMode="auto">
            <a:xfrm>
              <a:off x="5281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387" name="Rectangle 51"/>
            <p:cNvSpPr>
              <a:spLocks noChangeArrowheads="1"/>
            </p:cNvSpPr>
            <p:nvPr/>
          </p:nvSpPr>
          <p:spPr bwMode="auto">
            <a:xfrm>
              <a:off x="4993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388" name="Rectangle 52"/>
            <p:cNvSpPr>
              <a:spLocks noChangeArrowheads="1"/>
            </p:cNvSpPr>
            <p:nvPr/>
          </p:nvSpPr>
          <p:spPr bwMode="auto">
            <a:xfrm>
              <a:off x="4705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389" name="Rectangle 53"/>
            <p:cNvSpPr>
              <a:spLocks noChangeArrowheads="1"/>
            </p:cNvSpPr>
            <p:nvPr/>
          </p:nvSpPr>
          <p:spPr bwMode="auto">
            <a:xfrm>
              <a:off x="4417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390" name="Rectangle 54"/>
            <p:cNvSpPr>
              <a:spLocks noChangeArrowheads="1"/>
            </p:cNvSpPr>
            <p:nvPr/>
          </p:nvSpPr>
          <p:spPr bwMode="auto">
            <a:xfrm>
              <a:off x="4129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391" name="Rectangle 55"/>
            <p:cNvSpPr>
              <a:spLocks noChangeArrowheads="1"/>
            </p:cNvSpPr>
            <p:nvPr/>
          </p:nvSpPr>
          <p:spPr bwMode="auto">
            <a:xfrm>
              <a:off x="3841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392" name="Rectangle 56"/>
            <p:cNvSpPr>
              <a:spLocks noChangeArrowheads="1"/>
            </p:cNvSpPr>
            <p:nvPr/>
          </p:nvSpPr>
          <p:spPr bwMode="auto">
            <a:xfrm>
              <a:off x="3553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393" name="Rectangle 57"/>
            <p:cNvSpPr>
              <a:spLocks noChangeArrowheads="1"/>
            </p:cNvSpPr>
            <p:nvPr/>
          </p:nvSpPr>
          <p:spPr bwMode="auto">
            <a:xfrm>
              <a:off x="3265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394" name="Rectangle 58"/>
            <p:cNvSpPr>
              <a:spLocks noChangeArrowheads="1"/>
            </p:cNvSpPr>
            <p:nvPr/>
          </p:nvSpPr>
          <p:spPr bwMode="auto">
            <a:xfrm>
              <a:off x="2977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395" name="Rectangle 59"/>
            <p:cNvSpPr>
              <a:spLocks noChangeArrowheads="1"/>
            </p:cNvSpPr>
            <p:nvPr/>
          </p:nvSpPr>
          <p:spPr bwMode="auto">
            <a:xfrm>
              <a:off x="2689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396" name="Rectangle 60"/>
            <p:cNvSpPr>
              <a:spLocks noChangeArrowheads="1"/>
            </p:cNvSpPr>
            <p:nvPr/>
          </p:nvSpPr>
          <p:spPr bwMode="auto">
            <a:xfrm>
              <a:off x="2401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397" name="Rectangle 61"/>
            <p:cNvSpPr>
              <a:spLocks noChangeArrowheads="1"/>
            </p:cNvSpPr>
            <p:nvPr/>
          </p:nvSpPr>
          <p:spPr bwMode="auto">
            <a:xfrm>
              <a:off x="2113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398" name="Rectangle 62"/>
            <p:cNvSpPr>
              <a:spLocks noChangeArrowheads="1"/>
            </p:cNvSpPr>
            <p:nvPr/>
          </p:nvSpPr>
          <p:spPr bwMode="auto">
            <a:xfrm>
              <a:off x="1825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399" name="Rectangle 63"/>
            <p:cNvSpPr>
              <a:spLocks noChangeArrowheads="1"/>
            </p:cNvSpPr>
            <p:nvPr/>
          </p:nvSpPr>
          <p:spPr bwMode="auto">
            <a:xfrm>
              <a:off x="1520" y="3411"/>
              <a:ext cx="305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00" name="Rectangle 64"/>
            <p:cNvSpPr>
              <a:spLocks noChangeArrowheads="1"/>
            </p:cNvSpPr>
            <p:nvPr/>
          </p:nvSpPr>
          <p:spPr bwMode="auto">
            <a:xfrm>
              <a:off x="385" y="3411"/>
              <a:ext cx="1135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01" name="Rectangle 65"/>
            <p:cNvSpPr>
              <a:spLocks noChangeArrowheads="1"/>
            </p:cNvSpPr>
            <p:nvPr/>
          </p:nvSpPr>
          <p:spPr bwMode="auto">
            <a:xfrm>
              <a:off x="5281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02" name="Rectangle 66"/>
            <p:cNvSpPr>
              <a:spLocks noChangeArrowheads="1"/>
            </p:cNvSpPr>
            <p:nvPr/>
          </p:nvSpPr>
          <p:spPr bwMode="auto">
            <a:xfrm>
              <a:off x="4993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03" name="Rectangle 67"/>
            <p:cNvSpPr>
              <a:spLocks noChangeArrowheads="1"/>
            </p:cNvSpPr>
            <p:nvPr/>
          </p:nvSpPr>
          <p:spPr bwMode="auto">
            <a:xfrm>
              <a:off x="4705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04" name="Rectangle 68"/>
            <p:cNvSpPr>
              <a:spLocks noChangeArrowheads="1"/>
            </p:cNvSpPr>
            <p:nvPr/>
          </p:nvSpPr>
          <p:spPr bwMode="auto">
            <a:xfrm>
              <a:off x="4417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05" name="Rectangle 69"/>
            <p:cNvSpPr>
              <a:spLocks noChangeArrowheads="1"/>
            </p:cNvSpPr>
            <p:nvPr/>
          </p:nvSpPr>
          <p:spPr bwMode="auto">
            <a:xfrm>
              <a:off x="4129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06" name="Rectangle 70"/>
            <p:cNvSpPr>
              <a:spLocks noChangeArrowheads="1"/>
            </p:cNvSpPr>
            <p:nvPr/>
          </p:nvSpPr>
          <p:spPr bwMode="auto">
            <a:xfrm>
              <a:off x="3841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07" name="Rectangle 71"/>
            <p:cNvSpPr>
              <a:spLocks noChangeArrowheads="1"/>
            </p:cNvSpPr>
            <p:nvPr/>
          </p:nvSpPr>
          <p:spPr bwMode="auto">
            <a:xfrm>
              <a:off x="3553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08" name="Rectangle 72"/>
            <p:cNvSpPr>
              <a:spLocks noChangeArrowheads="1"/>
            </p:cNvSpPr>
            <p:nvPr/>
          </p:nvSpPr>
          <p:spPr bwMode="auto">
            <a:xfrm>
              <a:off x="3265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09" name="Rectangle 73"/>
            <p:cNvSpPr>
              <a:spLocks noChangeArrowheads="1"/>
            </p:cNvSpPr>
            <p:nvPr/>
          </p:nvSpPr>
          <p:spPr bwMode="auto">
            <a:xfrm>
              <a:off x="2977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10" name="Rectangle 74"/>
            <p:cNvSpPr>
              <a:spLocks noChangeArrowheads="1"/>
            </p:cNvSpPr>
            <p:nvPr/>
          </p:nvSpPr>
          <p:spPr bwMode="auto">
            <a:xfrm>
              <a:off x="2689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11" name="Rectangle 75"/>
            <p:cNvSpPr>
              <a:spLocks noChangeArrowheads="1"/>
            </p:cNvSpPr>
            <p:nvPr/>
          </p:nvSpPr>
          <p:spPr bwMode="auto">
            <a:xfrm>
              <a:off x="2401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12" name="Rectangle 76"/>
            <p:cNvSpPr>
              <a:spLocks noChangeArrowheads="1"/>
            </p:cNvSpPr>
            <p:nvPr/>
          </p:nvSpPr>
          <p:spPr bwMode="auto">
            <a:xfrm>
              <a:off x="2113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13" name="Rectangle 77"/>
            <p:cNvSpPr>
              <a:spLocks noChangeArrowheads="1"/>
            </p:cNvSpPr>
            <p:nvPr/>
          </p:nvSpPr>
          <p:spPr bwMode="auto">
            <a:xfrm>
              <a:off x="1825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14" name="Rectangle 78"/>
            <p:cNvSpPr>
              <a:spLocks noChangeArrowheads="1"/>
            </p:cNvSpPr>
            <p:nvPr/>
          </p:nvSpPr>
          <p:spPr bwMode="auto">
            <a:xfrm>
              <a:off x="1520" y="3127"/>
              <a:ext cx="305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15" name="Rectangle 79"/>
            <p:cNvSpPr>
              <a:spLocks noChangeArrowheads="1"/>
            </p:cNvSpPr>
            <p:nvPr/>
          </p:nvSpPr>
          <p:spPr bwMode="auto">
            <a:xfrm>
              <a:off x="385" y="3127"/>
              <a:ext cx="1135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16" name="Rectangle 80"/>
            <p:cNvSpPr>
              <a:spLocks noChangeArrowheads="1"/>
            </p:cNvSpPr>
            <p:nvPr/>
          </p:nvSpPr>
          <p:spPr bwMode="auto">
            <a:xfrm>
              <a:off x="5281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17" name="Rectangle 81"/>
            <p:cNvSpPr>
              <a:spLocks noChangeArrowheads="1"/>
            </p:cNvSpPr>
            <p:nvPr/>
          </p:nvSpPr>
          <p:spPr bwMode="auto">
            <a:xfrm>
              <a:off x="4993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18" name="Rectangle 82"/>
            <p:cNvSpPr>
              <a:spLocks noChangeArrowheads="1"/>
            </p:cNvSpPr>
            <p:nvPr/>
          </p:nvSpPr>
          <p:spPr bwMode="auto">
            <a:xfrm>
              <a:off x="4705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19" name="Rectangle 83"/>
            <p:cNvSpPr>
              <a:spLocks noChangeArrowheads="1"/>
            </p:cNvSpPr>
            <p:nvPr/>
          </p:nvSpPr>
          <p:spPr bwMode="auto">
            <a:xfrm>
              <a:off x="4417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20" name="Rectangle 84"/>
            <p:cNvSpPr>
              <a:spLocks noChangeArrowheads="1"/>
            </p:cNvSpPr>
            <p:nvPr/>
          </p:nvSpPr>
          <p:spPr bwMode="auto">
            <a:xfrm>
              <a:off x="4129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21" name="Rectangle 85"/>
            <p:cNvSpPr>
              <a:spLocks noChangeArrowheads="1"/>
            </p:cNvSpPr>
            <p:nvPr/>
          </p:nvSpPr>
          <p:spPr bwMode="auto">
            <a:xfrm>
              <a:off x="3841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22" name="Rectangle 86"/>
            <p:cNvSpPr>
              <a:spLocks noChangeArrowheads="1"/>
            </p:cNvSpPr>
            <p:nvPr/>
          </p:nvSpPr>
          <p:spPr bwMode="auto">
            <a:xfrm>
              <a:off x="3553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23" name="Rectangle 87"/>
            <p:cNvSpPr>
              <a:spLocks noChangeArrowheads="1"/>
            </p:cNvSpPr>
            <p:nvPr/>
          </p:nvSpPr>
          <p:spPr bwMode="auto">
            <a:xfrm>
              <a:off x="3265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24" name="Rectangle 88"/>
            <p:cNvSpPr>
              <a:spLocks noChangeArrowheads="1"/>
            </p:cNvSpPr>
            <p:nvPr/>
          </p:nvSpPr>
          <p:spPr bwMode="auto">
            <a:xfrm>
              <a:off x="2977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25" name="Rectangle 89"/>
            <p:cNvSpPr>
              <a:spLocks noChangeArrowheads="1"/>
            </p:cNvSpPr>
            <p:nvPr/>
          </p:nvSpPr>
          <p:spPr bwMode="auto">
            <a:xfrm>
              <a:off x="2689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26" name="Rectangle 90"/>
            <p:cNvSpPr>
              <a:spLocks noChangeArrowheads="1"/>
            </p:cNvSpPr>
            <p:nvPr/>
          </p:nvSpPr>
          <p:spPr bwMode="auto">
            <a:xfrm>
              <a:off x="2401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27" name="Rectangle 91"/>
            <p:cNvSpPr>
              <a:spLocks noChangeArrowheads="1"/>
            </p:cNvSpPr>
            <p:nvPr/>
          </p:nvSpPr>
          <p:spPr bwMode="auto">
            <a:xfrm>
              <a:off x="2113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28" name="Rectangle 92"/>
            <p:cNvSpPr>
              <a:spLocks noChangeArrowheads="1"/>
            </p:cNvSpPr>
            <p:nvPr/>
          </p:nvSpPr>
          <p:spPr bwMode="auto">
            <a:xfrm>
              <a:off x="1825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29" name="Rectangle 93"/>
            <p:cNvSpPr>
              <a:spLocks noChangeArrowheads="1"/>
            </p:cNvSpPr>
            <p:nvPr/>
          </p:nvSpPr>
          <p:spPr bwMode="auto">
            <a:xfrm>
              <a:off x="1520" y="2842"/>
              <a:ext cx="305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30" name="Rectangle 94"/>
            <p:cNvSpPr>
              <a:spLocks noChangeArrowheads="1"/>
            </p:cNvSpPr>
            <p:nvPr/>
          </p:nvSpPr>
          <p:spPr bwMode="auto">
            <a:xfrm>
              <a:off x="1249" y="2842"/>
              <a:ext cx="27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31" name="Rectangle 95"/>
            <p:cNvSpPr>
              <a:spLocks noChangeArrowheads="1"/>
            </p:cNvSpPr>
            <p:nvPr/>
          </p:nvSpPr>
          <p:spPr bwMode="auto">
            <a:xfrm>
              <a:off x="961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32" name="Rectangle 96"/>
            <p:cNvSpPr>
              <a:spLocks noChangeArrowheads="1"/>
            </p:cNvSpPr>
            <p:nvPr/>
          </p:nvSpPr>
          <p:spPr bwMode="auto">
            <a:xfrm>
              <a:off x="673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33" name="Rectangle 97"/>
            <p:cNvSpPr>
              <a:spLocks noChangeArrowheads="1"/>
            </p:cNvSpPr>
            <p:nvPr/>
          </p:nvSpPr>
          <p:spPr bwMode="auto">
            <a:xfrm>
              <a:off x="385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34" name="Rectangle 98"/>
            <p:cNvSpPr>
              <a:spLocks noChangeArrowheads="1"/>
            </p:cNvSpPr>
            <p:nvPr/>
          </p:nvSpPr>
          <p:spPr bwMode="auto">
            <a:xfrm>
              <a:off x="5281" y="2555"/>
              <a:ext cx="288" cy="28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35" name="Rectangle 99"/>
            <p:cNvSpPr>
              <a:spLocks noChangeArrowheads="1"/>
            </p:cNvSpPr>
            <p:nvPr/>
          </p:nvSpPr>
          <p:spPr bwMode="auto">
            <a:xfrm>
              <a:off x="4993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36" name="Rectangle 100"/>
            <p:cNvSpPr>
              <a:spLocks noChangeArrowheads="1"/>
            </p:cNvSpPr>
            <p:nvPr/>
          </p:nvSpPr>
          <p:spPr bwMode="auto">
            <a:xfrm>
              <a:off x="4705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37" name="Rectangle 101"/>
            <p:cNvSpPr>
              <a:spLocks noChangeArrowheads="1"/>
            </p:cNvSpPr>
            <p:nvPr/>
          </p:nvSpPr>
          <p:spPr bwMode="auto">
            <a:xfrm>
              <a:off x="4417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38" name="Rectangle 102"/>
            <p:cNvSpPr>
              <a:spLocks noChangeArrowheads="1"/>
            </p:cNvSpPr>
            <p:nvPr/>
          </p:nvSpPr>
          <p:spPr bwMode="auto">
            <a:xfrm>
              <a:off x="4129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39" name="Rectangle 103"/>
            <p:cNvSpPr>
              <a:spLocks noChangeArrowheads="1"/>
            </p:cNvSpPr>
            <p:nvPr/>
          </p:nvSpPr>
          <p:spPr bwMode="auto">
            <a:xfrm>
              <a:off x="3841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40" name="Rectangle 104"/>
            <p:cNvSpPr>
              <a:spLocks noChangeArrowheads="1"/>
            </p:cNvSpPr>
            <p:nvPr/>
          </p:nvSpPr>
          <p:spPr bwMode="auto">
            <a:xfrm>
              <a:off x="3553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41" name="Rectangle 105"/>
            <p:cNvSpPr>
              <a:spLocks noChangeArrowheads="1"/>
            </p:cNvSpPr>
            <p:nvPr/>
          </p:nvSpPr>
          <p:spPr bwMode="auto">
            <a:xfrm>
              <a:off x="3265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42" name="Rectangle 106"/>
            <p:cNvSpPr>
              <a:spLocks noChangeArrowheads="1"/>
            </p:cNvSpPr>
            <p:nvPr/>
          </p:nvSpPr>
          <p:spPr bwMode="auto">
            <a:xfrm>
              <a:off x="2977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43" name="Rectangle 107"/>
            <p:cNvSpPr>
              <a:spLocks noChangeArrowheads="1"/>
            </p:cNvSpPr>
            <p:nvPr/>
          </p:nvSpPr>
          <p:spPr bwMode="auto">
            <a:xfrm>
              <a:off x="2689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44" name="Rectangle 108"/>
            <p:cNvSpPr>
              <a:spLocks noChangeArrowheads="1"/>
            </p:cNvSpPr>
            <p:nvPr/>
          </p:nvSpPr>
          <p:spPr bwMode="auto">
            <a:xfrm>
              <a:off x="2401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45" name="Rectangle 109"/>
            <p:cNvSpPr>
              <a:spLocks noChangeArrowheads="1"/>
            </p:cNvSpPr>
            <p:nvPr/>
          </p:nvSpPr>
          <p:spPr bwMode="auto">
            <a:xfrm>
              <a:off x="2113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46" name="Rectangle 110"/>
            <p:cNvSpPr>
              <a:spLocks noChangeArrowheads="1"/>
            </p:cNvSpPr>
            <p:nvPr/>
          </p:nvSpPr>
          <p:spPr bwMode="auto">
            <a:xfrm>
              <a:off x="1825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47" name="Rectangle 111"/>
            <p:cNvSpPr>
              <a:spLocks noChangeArrowheads="1"/>
            </p:cNvSpPr>
            <p:nvPr/>
          </p:nvSpPr>
          <p:spPr bwMode="auto">
            <a:xfrm>
              <a:off x="1520" y="2555"/>
              <a:ext cx="305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48" name="Rectangle 112"/>
            <p:cNvSpPr>
              <a:spLocks noChangeArrowheads="1"/>
            </p:cNvSpPr>
            <p:nvPr/>
          </p:nvSpPr>
          <p:spPr bwMode="auto">
            <a:xfrm>
              <a:off x="1249" y="2555"/>
              <a:ext cx="271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49" name="Rectangle 113"/>
            <p:cNvSpPr>
              <a:spLocks noChangeArrowheads="1"/>
            </p:cNvSpPr>
            <p:nvPr/>
          </p:nvSpPr>
          <p:spPr bwMode="auto">
            <a:xfrm>
              <a:off x="961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50" name="Rectangle 114"/>
            <p:cNvSpPr>
              <a:spLocks noChangeArrowheads="1"/>
            </p:cNvSpPr>
            <p:nvPr/>
          </p:nvSpPr>
          <p:spPr bwMode="auto">
            <a:xfrm>
              <a:off x="673" y="2555"/>
              <a:ext cx="288" cy="28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51" name="Rectangle 115"/>
            <p:cNvSpPr>
              <a:spLocks noChangeArrowheads="1"/>
            </p:cNvSpPr>
            <p:nvPr/>
          </p:nvSpPr>
          <p:spPr bwMode="auto">
            <a:xfrm>
              <a:off x="385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52" name="Rectangle 116"/>
            <p:cNvSpPr>
              <a:spLocks noChangeArrowheads="1"/>
            </p:cNvSpPr>
            <p:nvPr/>
          </p:nvSpPr>
          <p:spPr bwMode="auto">
            <a:xfrm>
              <a:off x="5281" y="2271"/>
              <a:ext cx="288" cy="2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53" name="Rectangle 117"/>
            <p:cNvSpPr>
              <a:spLocks noChangeArrowheads="1"/>
            </p:cNvSpPr>
            <p:nvPr/>
          </p:nvSpPr>
          <p:spPr bwMode="auto">
            <a:xfrm>
              <a:off x="4993" y="2271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54" name="Rectangle 118"/>
            <p:cNvSpPr>
              <a:spLocks noChangeArrowheads="1"/>
            </p:cNvSpPr>
            <p:nvPr/>
          </p:nvSpPr>
          <p:spPr bwMode="auto">
            <a:xfrm>
              <a:off x="4705" y="2271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55" name="Rectangle 119"/>
            <p:cNvSpPr>
              <a:spLocks noChangeArrowheads="1"/>
            </p:cNvSpPr>
            <p:nvPr/>
          </p:nvSpPr>
          <p:spPr bwMode="auto">
            <a:xfrm>
              <a:off x="4417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56" name="Rectangle 120"/>
            <p:cNvSpPr>
              <a:spLocks noChangeArrowheads="1"/>
            </p:cNvSpPr>
            <p:nvPr/>
          </p:nvSpPr>
          <p:spPr bwMode="auto">
            <a:xfrm>
              <a:off x="4129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57" name="Rectangle 121"/>
            <p:cNvSpPr>
              <a:spLocks noChangeArrowheads="1"/>
            </p:cNvSpPr>
            <p:nvPr/>
          </p:nvSpPr>
          <p:spPr bwMode="auto">
            <a:xfrm>
              <a:off x="3841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58" name="Rectangle 122"/>
            <p:cNvSpPr>
              <a:spLocks noChangeArrowheads="1"/>
            </p:cNvSpPr>
            <p:nvPr/>
          </p:nvSpPr>
          <p:spPr bwMode="auto">
            <a:xfrm>
              <a:off x="3553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59" name="Rectangle 123"/>
            <p:cNvSpPr>
              <a:spLocks noChangeArrowheads="1"/>
            </p:cNvSpPr>
            <p:nvPr/>
          </p:nvSpPr>
          <p:spPr bwMode="auto">
            <a:xfrm>
              <a:off x="3265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60" name="Rectangle 124"/>
            <p:cNvSpPr>
              <a:spLocks noChangeArrowheads="1"/>
            </p:cNvSpPr>
            <p:nvPr/>
          </p:nvSpPr>
          <p:spPr bwMode="auto">
            <a:xfrm>
              <a:off x="2977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61" name="Rectangle 125"/>
            <p:cNvSpPr>
              <a:spLocks noChangeArrowheads="1"/>
            </p:cNvSpPr>
            <p:nvPr/>
          </p:nvSpPr>
          <p:spPr bwMode="auto">
            <a:xfrm>
              <a:off x="2689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62" name="Rectangle 126"/>
            <p:cNvSpPr>
              <a:spLocks noChangeArrowheads="1"/>
            </p:cNvSpPr>
            <p:nvPr/>
          </p:nvSpPr>
          <p:spPr bwMode="auto">
            <a:xfrm>
              <a:off x="2401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63" name="Rectangle 127"/>
            <p:cNvSpPr>
              <a:spLocks noChangeArrowheads="1"/>
            </p:cNvSpPr>
            <p:nvPr/>
          </p:nvSpPr>
          <p:spPr bwMode="auto">
            <a:xfrm>
              <a:off x="2113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64" name="Rectangle 128"/>
            <p:cNvSpPr>
              <a:spLocks noChangeArrowheads="1"/>
            </p:cNvSpPr>
            <p:nvPr/>
          </p:nvSpPr>
          <p:spPr bwMode="auto">
            <a:xfrm>
              <a:off x="1825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65" name="Rectangle 129"/>
            <p:cNvSpPr>
              <a:spLocks noChangeArrowheads="1"/>
            </p:cNvSpPr>
            <p:nvPr/>
          </p:nvSpPr>
          <p:spPr bwMode="auto">
            <a:xfrm>
              <a:off x="1520" y="2271"/>
              <a:ext cx="305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66" name="Rectangle 130"/>
            <p:cNvSpPr>
              <a:spLocks noChangeArrowheads="1"/>
            </p:cNvSpPr>
            <p:nvPr/>
          </p:nvSpPr>
          <p:spPr bwMode="auto">
            <a:xfrm>
              <a:off x="1249" y="2271"/>
              <a:ext cx="271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67" name="Rectangle 131"/>
            <p:cNvSpPr>
              <a:spLocks noChangeArrowheads="1"/>
            </p:cNvSpPr>
            <p:nvPr/>
          </p:nvSpPr>
          <p:spPr bwMode="auto">
            <a:xfrm>
              <a:off x="961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68" name="Rectangle 132"/>
            <p:cNvSpPr>
              <a:spLocks noChangeArrowheads="1"/>
            </p:cNvSpPr>
            <p:nvPr/>
          </p:nvSpPr>
          <p:spPr bwMode="auto">
            <a:xfrm>
              <a:off x="673" y="2271"/>
              <a:ext cx="288" cy="28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69" name="Rectangle 133"/>
            <p:cNvSpPr>
              <a:spLocks noChangeArrowheads="1"/>
            </p:cNvSpPr>
            <p:nvPr/>
          </p:nvSpPr>
          <p:spPr bwMode="auto">
            <a:xfrm>
              <a:off x="385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70" name="Rectangle 134"/>
            <p:cNvSpPr>
              <a:spLocks noChangeArrowheads="1"/>
            </p:cNvSpPr>
            <p:nvPr/>
          </p:nvSpPr>
          <p:spPr bwMode="auto">
            <a:xfrm>
              <a:off x="5281" y="1986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71" name="Rectangle 135"/>
            <p:cNvSpPr>
              <a:spLocks noChangeArrowheads="1"/>
            </p:cNvSpPr>
            <p:nvPr/>
          </p:nvSpPr>
          <p:spPr bwMode="auto">
            <a:xfrm>
              <a:off x="4993" y="198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72" name="Rectangle 136"/>
            <p:cNvSpPr>
              <a:spLocks noChangeArrowheads="1"/>
            </p:cNvSpPr>
            <p:nvPr/>
          </p:nvSpPr>
          <p:spPr bwMode="auto">
            <a:xfrm>
              <a:off x="4705" y="1986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73" name="Rectangle 137"/>
            <p:cNvSpPr>
              <a:spLocks noChangeArrowheads="1"/>
            </p:cNvSpPr>
            <p:nvPr/>
          </p:nvSpPr>
          <p:spPr bwMode="auto">
            <a:xfrm>
              <a:off x="4417" y="1986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74" name="Rectangle 138"/>
            <p:cNvSpPr>
              <a:spLocks noChangeArrowheads="1"/>
            </p:cNvSpPr>
            <p:nvPr/>
          </p:nvSpPr>
          <p:spPr bwMode="auto">
            <a:xfrm>
              <a:off x="4129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75" name="Rectangle 139"/>
            <p:cNvSpPr>
              <a:spLocks noChangeArrowheads="1"/>
            </p:cNvSpPr>
            <p:nvPr/>
          </p:nvSpPr>
          <p:spPr bwMode="auto">
            <a:xfrm>
              <a:off x="3841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76" name="Rectangle 140"/>
            <p:cNvSpPr>
              <a:spLocks noChangeArrowheads="1"/>
            </p:cNvSpPr>
            <p:nvPr/>
          </p:nvSpPr>
          <p:spPr bwMode="auto">
            <a:xfrm>
              <a:off x="3553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77" name="Rectangle 141"/>
            <p:cNvSpPr>
              <a:spLocks noChangeArrowheads="1"/>
            </p:cNvSpPr>
            <p:nvPr/>
          </p:nvSpPr>
          <p:spPr bwMode="auto">
            <a:xfrm>
              <a:off x="3265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78" name="Rectangle 142"/>
            <p:cNvSpPr>
              <a:spLocks noChangeArrowheads="1"/>
            </p:cNvSpPr>
            <p:nvPr/>
          </p:nvSpPr>
          <p:spPr bwMode="auto">
            <a:xfrm>
              <a:off x="2977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79" name="Rectangle 143"/>
            <p:cNvSpPr>
              <a:spLocks noChangeArrowheads="1"/>
            </p:cNvSpPr>
            <p:nvPr/>
          </p:nvSpPr>
          <p:spPr bwMode="auto">
            <a:xfrm>
              <a:off x="2689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80" name="Rectangle 144"/>
            <p:cNvSpPr>
              <a:spLocks noChangeArrowheads="1"/>
            </p:cNvSpPr>
            <p:nvPr/>
          </p:nvSpPr>
          <p:spPr bwMode="auto">
            <a:xfrm>
              <a:off x="2401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81" name="Rectangle 145"/>
            <p:cNvSpPr>
              <a:spLocks noChangeArrowheads="1"/>
            </p:cNvSpPr>
            <p:nvPr/>
          </p:nvSpPr>
          <p:spPr bwMode="auto">
            <a:xfrm>
              <a:off x="2113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82" name="Rectangle 146"/>
            <p:cNvSpPr>
              <a:spLocks noChangeArrowheads="1"/>
            </p:cNvSpPr>
            <p:nvPr/>
          </p:nvSpPr>
          <p:spPr bwMode="auto">
            <a:xfrm>
              <a:off x="1825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83" name="Rectangle 147"/>
            <p:cNvSpPr>
              <a:spLocks noChangeArrowheads="1"/>
            </p:cNvSpPr>
            <p:nvPr/>
          </p:nvSpPr>
          <p:spPr bwMode="auto">
            <a:xfrm>
              <a:off x="1520" y="1986"/>
              <a:ext cx="305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84" name="Rectangle 148"/>
            <p:cNvSpPr>
              <a:spLocks noChangeArrowheads="1"/>
            </p:cNvSpPr>
            <p:nvPr/>
          </p:nvSpPr>
          <p:spPr bwMode="auto">
            <a:xfrm>
              <a:off x="1249" y="1986"/>
              <a:ext cx="271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85" name="Rectangle 149"/>
            <p:cNvSpPr>
              <a:spLocks noChangeArrowheads="1"/>
            </p:cNvSpPr>
            <p:nvPr/>
          </p:nvSpPr>
          <p:spPr bwMode="auto">
            <a:xfrm>
              <a:off x="961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86" name="Rectangle 150"/>
            <p:cNvSpPr>
              <a:spLocks noChangeArrowheads="1"/>
            </p:cNvSpPr>
            <p:nvPr/>
          </p:nvSpPr>
          <p:spPr bwMode="auto">
            <a:xfrm>
              <a:off x="673" y="1986"/>
              <a:ext cx="288" cy="28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87" name="Rectangle 151"/>
            <p:cNvSpPr>
              <a:spLocks noChangeArrowheads="1"/>
            </p:cNvSpPr>
            <p:nvPr/>
          </p:nvSpPr>
          <p:spPr bwMode="auto">
            <a:xfrm>
              <a:off x="385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88" name="Rectangle 152"/>
            <p:cNvSpPr>
              <a:spLocks noChangeArrowheads="1"/>
            </p:cNvSpPr>
            <p:nvPr/>
          </p:nvSpPr>
          <p:spPr bwMode="auto">
            <a:xfrm>
              <a:off x="5281" y="1699"/>
              <a:ext cx="288" cy="2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89" name="Rectangle 153"/>
            <p:cNvSpPr>
              <a:spLocks noChangeArrowheads="1"/>
            </p:cNvSpPr>
            <p:nvPr/>
          </p:nvSpPr>
          <p:spPr bwMode="auto">
            <a:xfrm>
              <a:off x="4993" y="1699"/>
              <a:ext cx="288" cy="2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90" name="Rectangle 154"/>
            <p:cNvSpPr>
              <a:spLocks noChangeArrowheads="1"/>
            </p:cNvSpPr>
            <p:nvPr/>
          </p:nvSpPr>
          <p:spPr bwMode="auto">
            <a:xfrm>
              <a:off x="4705" y="1699"/>
              <a:ext cx="288" cy="2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91" name="Rectangle 155"/>
            <p:cNvSpPr>
              <a:spLocks noChangeArrowheads="1"/>
            </p:cNvSpPr>
            <p:nvPr/>
          </p:nvSpPr>
          <p:spPr bwMode="auto">
            <a:xfrm>
              <a:off x="4417" y="1699"/>
              <a:ext cx="288" cy="287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92" name="Rectangle 156"/>
            <p:cNvSpPr>
              <a:spLocks noChangeArrowheads="1"/>
            </p:cNvSpPr>
            <p:nvPr/>
          </p:nvSpPr>
          <p:spPr bwMode="auto">
            <a:xfrm>
              <a:off x="4129" y="1699"/>
              <a:ext cx="288" cy="287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93" name="Rectangle 157"/>
            <p:cNvSpPr>
              <a:spLocks noChangeArrowheads="1"/>
            </p:cNvSpPr>
            <p:nvPr/>
          </p:nvSpPr>
          <p:spPr bwMode="auto">
            <a:xfrm>
              <a:off x="3841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94" name="Rectangle 158"/>
            <p:cNvSpPr>
              <a:spLocks noChangeArrowheads="1"/>
            </p:cNvSpPr>
            <p:nvPr/>
          </p:nvSpPr>
          <p:spPr bwMode="auto">
            <a:xfrm>
              <a:off x="3553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95" name="Rectangle 159"/>
            <p:cNvSpPr>
              <a:spLocks noChangeArrowheads="1"/>
            </p:cNvSpPr>
            <p:nvPr/>
          </p:nvSpPr>
          <p:spPr bwMode="auto">
            <a:xfrm>
              <a:off x="3265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96" name="Rectangle 160"/>
            <p:cNvSpPr>
              <a:spLocks noChangeArrowheads="1"/>
            </p:cNvSpPr>
            <p:nvPr/>
          </p:nvSpPr>
          <p:spPr bwMode="auto">
            <a:xfrm>
              <a:off x="2977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97" name="Rectangle 161"/>
            <p:cNvSpPr>
              <a:spLocks noChangeArrowheads="1"/>
            </p:cNvSpPr>
            <p:nvPr/>
          </p:nvSpPr>
          <p:spPr bwMode="auto">
            <a:xfrm>
              <a:off x="2689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98" name="Rectangle 162"/>
            <p:cNvSpPr>
              <a:spLocks noChangeArrowheads="1"/>
            </p:cNvSpPr>
            <p:nvPr/>
          </p:nvSpPr>
          <p:spPr bwMode="auto">
            <a:xfrm>
              <a:off x="2401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499" name="Rectangle 163"/>
            <p:cNvSpPr>
              <a:spLocks noChangeArrowheads="1"/>
            </p:cNvSpPr>
            <p:nvPr/>
          </p:nvSpPr>
          <p:spPr bwMode="auto">
            <a:xfrm>
              <a:off x="2113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00" name="Rectangle 164"/>
            <p:cNvSpPr>
              <a:spLocks noChangeArrowheads="1"/>
            </p:cNvSpPr>
            <p:nvPr/>
          </p:nvSpPr>
          <p:spPr bwMode="auto">
            <a:xfrm>
              <a:off x="1825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01" name="Rectangle 165"/>
            <p:cNvSpPr>
              <a:spLocks noChangeArrowheads="1"/>
            </p:cNvSpPr>
            <p:nvPr/>
          </p:nvSpPr>
          <p:spPr bwMode="auto">
            <a:xfrm>
              <a:off x="1520" y="1699"/>
              <a:ext cx="305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02" name="Rectangle 166"/>
            <p:cNvSpPr>
              <a:spLocks noChangeArrowheads="1"/>
            </p:cNvSpPr>
            <p:nvPr/>
          </p:nvSpPr>
          <p:spPr bwMode="auto">
            <a:xfrm>
              <a:off x="1249" y="1699"/>
              <a:ext cx="271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03" name="Rectangle 167"/>
            <p:cNvSpPr>
              <a:spLocks noChangeArrowheads="1"/>
            </p:cNvSpPr>
            <p:nvPr/>
          </p:nvSpPr>
          <p:spPr bwMode="auto">
            <a:xfrm>
              <a:off x="961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04" name="Rectangle 168"/>
            <p:cNvSpPr>
              <a:spLocks noChangeArrowheads="1"/>
            </p:cNvSpPr>
            <p:nvPr/>
          </p:nvSpPr>
          <p:spPr bwMode="auto">
            <a:xfrm>
              <a:off x="673" y="1699"/>
              <a:ext cx="288" cy="28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05" name="Rectangle 169"/>
            <p:cNvSpPr>
              <a:spLocks noChangeArrowheads="1"/>
            </p:cNvSpPr>
            <p:nvPr/>
          </p:nvSpPr>
          <p:spPr bwMode="auto">
            <a:xfrm>
              <a:off x="385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06" name="Rectangle 170"/>
            <p:cNvSpPr>
              <a:spLocks noChangeArrowheads="1"/>
            </p:cNvSpPr>
            <p:nvPr/>
          </p:nvSpPr>
          <p:spPr bwMode="auto">
            <a:xfrm>
              <a:off x="5281" y="1414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07" name="Rectangle 171"/>
            <p:cNvSpPr>
              <a:spLocks noChangeArrowheads="1"/>
            </p:cNvSpPr>
            <p:nvPr/>
          </p:nvSpPr>
          <p:spPr bwMode="auto">
            <a:xfrm>
              <a:off x="4993" y="1414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08" name="Rectangle 172"/>
            <p:cNvSpPr>
              <a:spLocks noChangeArrowheads="1"/>
            </p:cNvSpPr>
            <p:nvPr/>
          </p:nvSpPr>
          <p:spPr bwMode="auto">
            <a:xfrm>
              <a:off x="4705" y="1414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09" name="Rectangle 173"/>
            <p:cNvSpPr>
              <a:spLocks noChangeArrowheads="1"/>
            </p:cNvSpPr>
            <p:nvPr/>
          </p:nvSpPr>
          <p:spPr bwMode="auto">
            <a:xfrm>
              <a:off x="4417" y="1414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10" name="Rectangle 174"/>
            <p:cNvSpPr>
              <a:spLocks noChangeArrowheads="1"/>
            </p:cNvSpPr>
            <p:nvPr/>
          </p:nvSpPr>
          <p:spPr bwMode="auto">
            <a:xfrm>
              <a:off x="4129" y="1414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11" name="Rectangle 175"/>
            <p:cNvSpPr>
              <a:spLocks noChangeArrowheads="1"/>
            </p:cNvSpPr>
            <p:nvPr/>
          </p:nvSpPr>
          <p:spPr bwMode="auto">
            <a:xfrm>
              <a:off x="3841" y="1414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12" name="Rectangle 176"/>
            <p:cNvSpPr>
              <a:spLocks noChangeArrowheads="1"/>
            </p:cNvSpPr>
            <p:nvPr/>
          </p:nvSpPr>
          <p:spPr bwMode="auto">
            <a:xfrm>
              <a:off x="3553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13" name="Rectangle 177"/>
            <p:cNvSpPr>
              <a:spLocks noChangeArrowheads="1"/>
            </p:cNvSpPr>
            <p:nvPr/>
          </p:nvSpPr>
          <p:spPr bwMode="auto">
            <a:xfrm>
              <a:off x="3265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14" name="Rectangle 178"/>
            <p:cNvSpPr>
              <a:spLocks noChangeArrowheads="1"/>
            </p:cNvSpPr>
            <p:nvPr/>
          </p:nvSpPr>
          <p:spPr bwMode="auto">
            <a:xfrm>
              <a:off x="2977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15" name="Rectangle 179"/>
            <p:cNvSpPr>
              <a:spLocks noChangeArrowheads="1"/>
            </p:cNvSpPr>
            <p:nvPr/>
          </p:nvSpPr>
          <p:spPr bwMode="auto">
            <a:xfrm>
              <a:off x="2689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16" name="Rectangle 180"/>
            <p:cNvSpPr>
              <a:spLocks noChangeArrowheads="1"/>
            </p:cNvSpPr>
            <p:nvPr/>
          </p:nvSpPr>
          <p:spPr bwMode="auto">
            <a:xfrm>
              <a:off x="2401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17" name="Rectangle 181"/>
            <p:cNvSpPr>
              <a:spLocks noChangeArrowheads="1"/>
            </p:cNvSpPr>
            <p:nvPr/>
          </p:nvSpPr>
          <p:spPr bwMode="auto">
            <a:xfrm>
              <a:off x="2113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18" name="Rectangle 182"/>
            <p:cNvSpPr>
              <a:spLocks noChangeArrowheads="1"/>
            </p:cNvSpPr>
            <p:nvPr/>
          </p:nvSpPr>
          <p:spPr bwMode="auto">
            <a:xfrm>
              <a:off x="1825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19" name="Rectangle 183"/>
            <p:cNvSpPr>
              <a:spLocks noChangeArrowheads="1"/>
            </p:cNvSpPr>
            <p:nvPr/>
          </p:nvSpPr>
          <p:spPr bwMode="auto">
            <a:xfrm>
              <a:off x="1520" y="1414"/>
              <a:ext cx="305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20" name="Rectangle 184"/>
            <p:cNvSpPr>
              <a:spLocks noChangeArrowheads="1"/>
            </p:cNvSpPr>
            <p:nvPr/>
          </p:nvSpPr>
          <p:spPr bwMode="auto">
            <a:xfrm>
              <a:off x="1249" y="1414"/>
              <a:ext cx="27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21" name="Rectangle 185"/>
            <p:cNvSpPr>
              <a:spLocks noChangeArrowheads="1"/>
            </p:cNvSpPr>
            <p:nvPr/>
          </p:nvSpPr>
          <p:spPr bwMode="auto">
            <a:xfrm>
              <a:off x="961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22" name="Rectangle 186"/>
            <p:cNvSpPr>
              <a:spLocks noChangeArrowheads="1"/>
            </p:cNvSpPr>
            <p:nvPr/>
          </p:nvSpPr>
          <p:spPr bwMode="auto">
            <a:xfrm>
              <a:off x="673" y="1414"/>
              <a:ext cx="288" cy="28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23" name="Rectangle 187"/>
            <p:cNvSpPr>
              <a:spLocks noChangeArrowheads="1"/>
            </p:cNvSpPr>
            <p:nvPr/>
          </p:nvSpPr>
          <p:spPr bwMode="auto">
            <a:xfrm>
              <a:off x="385" y="1414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24" name="Rectangle 188"/>
            <p:cNvSpPr>
              <a:spLocks noChangeArrowheads="1"/>
            </p:cNvSpPr>
            <p:nvPr/>
          </p:nvSpPr>
          <p:spPr bwMode="auto">
            <a:xfrm>
              <a:off x="5281" y="1130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25" name="Rectangle 189"/>
            <p:cNvSpPr>
              <a:spLocks noChangeArrowheads="1"/>
            </p:cNvSpPr>
            <p:nvPr/>
          </p:nvSpPr>
          <p:spPr bwMode="auto">
            <a:xfrm>
              <a:off x="4993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26" name="Rectangle 190"/>
            <p:cNvSpPr>
              <a:spLocks noChangeArrowheads="1"/>
            </p:cNvSpPr>
            <p:nvPr/>
          </p:nvSpPr>
          <p:spPr bwMode="auto">
            <a:xfrm>
              <a:off x="4705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27" name="Rectangle 191"/>
            <p:cNvSpPr>
              <a:spLocks noChangeArrowheads="1"/>
            </p:cNvSpPr>
            <p:nvPr/>
          </p:nvSpPr>
          <p:spPr bwMode="auto">
            <a:xfrm>
              <a:off x="4417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28" name="Rectangle 192"/>
            <p:cNvSpPr>
              <a:spLocks noChangeArrowheads="1"/>
            </p:cNvSpPr>
            <p:nvPr/>
          </p:nvSpPr>
          <p:spPr bwMode="auto">
            <a:xfrm>
              <a:off x="4129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29" name="Rectangle 193"/>
            <p:cNvSpPr>
              <a:spLocks noChangeArrowheads="1"/>
            </p:cNvSpPr>
            <p:nvPr/>
          </p:nvSpPr>
          <p:spPr bwMode="auto">
            <a:xfrm>
              <a:off x="3841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30" name="Rectangle 194"/>
            <p:cNvSpPr>
              <a:spLocks noChangeArrowheads="1"/>
            </p:cNvSpPr>
            <p:nvPr/>
          </p:nvSpPr>
          <p:spPr bwMode="auto">
            <a:xfrm>
              <a:off x="3553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31" name="Rectangle 195"/>
            <p:cNvSpPr>
              <a:spLocks noChangeArrowheads="1"/>
            </p:cNvSpPr>
            <p:nvPr/>
          </p:nvSpPr>
          <p:spPr bwMode="auto">
            <a:xfrm>
              <a:off x="3265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32" name="Rectangle 196"/>
            <p:cNvSpPr>
              <a:spLocks noChangeArrowheads="1"/>
            </p:cNvSpPr>
            <p:nvPr/>
          </p:nvSpPr>
          <p:spPr bwMode="auto">
            <a:xfrm>
              <a:off x="2977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33" name="Rectangle 197"/>
            <p:cNvSpPr>
              <a:spLocks noChangeArrowheads="1"/>
            </p:cNvSpPr>
            <p:nvPr/>
          </p:nvSpPr>
          <p:spPr bwMode="auto">
            <a:xfrm>
              <a:off x="2689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C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34" name="Rectangle 198"/>
            <p:cNvSpPr>
              <a:spLocks noChangeArrowheads="1"/>
            </p:cNvSpPr>
            <p:nvPr/>
          </p:nvSpPr>
          <p:spPr bwMode="auto">
            <a:xfrm>
              <a:off x="2401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FF7C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35" name="Rectangle 199"/>
            <p:cNvSpPr>
              <a:spLocks noChangeArrowheads="1"/>
            </p:cNvSpPr>
            <p:nvPr/>
          </p:nvSpPr>
          <p:spPr bwMode="auto">
            <a:xfrm>
              <a:off x="1520" y="1130"/>
              <a:ext cx="88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70536" name="Rectangle 200"/>
            <p:cNvSpPr>
              <a:spLocks noChangeArrowheads="1"/>
            </p:cNvSpPr>
            <p:nvPr/>
          </p:nvSpPr>
          <p:spPr bwMode="auto">
            <a:xfrm>
              <a:off x="1249" y="1130"/>
              <a:ext cx="27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37" name="Rectangle 201"/>
            <p:cNvSpPr>
              <a:spLocks noChangeArrowheads="1"/>
            </p:cNvSpPr>
            <p:nvPr/>
          </p:nvSpPr>
          <p:spPr bwMode="auto">
            <a:xfrm>
              <a:off x="961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38" name="Rectangle 202"/>
            <p:cNvSpPr>
              <a:spLocks noChangeArrowheads="1"/>
            </p:cNvSpPr>
            <p:nvPr/>
          </p:nvSpPr>
          <p:spPr bwMode="auto">
            <a:xfrm>
              <a:off x="673" y="1130"/>
              <a:ext cx="288" cy="28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39" name="Rectangle 203"/>
            <p:cNvSpPr>
              <a:spLocks noChangeArrowheads="1"/>
            </p:cNvSpPr>
            <p:nvPr/>
          </p:nvSpPr>
          <p:spPr bwMode="auto">
            <a:xfrm>
              <a:off x="385" y="113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40" name="Rectangle 204"/>
            <p:cNvSpPr>
              <a:spLocks noChangeArrowheads="1"/>
            </p:cNvSpPr>
            <p:nvPr/>
          </p:nvSpPr>
          <p:spPr bwMode="auto">
            <a:xfrm>
              <a:off x="5281" y="845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41" name="Rectangle 205"/>
            <p:cNvSpPr>
              <a:spLocks noChangeArrowheads="1"/>
            </p:cNvSpPr>
            <p:nvPr/>
          </p:nvSpPr>
          <p:spPr bwMode="auto">
            <a:xfrm>
              <a:off x="4993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42" name="Rectangle 206"/>
            <p:cNvSpPr>
              <a:spLocks noChangeArrowheads="1"/>
            </p:cNvSpPr>
            <p:nvPr/>
          </p:nvSpPr>
          <p:spPr bwMode="auto">
            <a:xfrm>
              <a:off x="4705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43" name="Rectangle 207"/>
            <p:cNvSpPr>
              <a:spLocks noChangeArrowheads="1"/>
            </p:cNvSpPr>
            <p:nvPr/>
          </p:nvSpPr>
          <p:spPr bwMode="auto">
            <a:xfrm>
              <a:off x="4417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44" name="Rectangle 208"/>
            <p:cNvSpPr>
              <a:spLocks noChangeArrowheads="1"/>
            </p:cNvSpPr>
            <p:nvPr/>
          </p:nvSpPr>
          <p:spPr bwMode="auto">
            <a:xfrm>
              <a:off x="4129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45" name="Rectangle 209"/>
            <p:cNvSpPr>
              <a:spLocks noChangeArrowheads="1"/>
            </p:cNvSpPr>
            <p:nvPr/>
          </p:nvSpPr>
          <p:spPr bwMode="auto">
            <a:xfrm>
              <a:off x="2977" y="845"/>
              <a:ext cx="115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46" name="Rectangle 210"/>
            <p:cNvSpPr>
              <a:spLocks noChangeArrowheads="1"/>
            </p:cNvSpPr>
            <p:nvPr/>
          </p:nvSpPr>
          <p:spPr bwMode="auto">
            <a:xfrm>
              <a:off x="2689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47" name="Rectangle 211"/>
            <p:cNvSpPr>
              <a:spLocks noChangeArrowheads="1"/>
            </p:cNvSpPr>
            <p:nvPr/>
          </p:nvSpPr>
          <p:spPr bwMode="auto">
            <a:xfrm>
              <a:off x="1520" y="845"/>
              <a:ext cx="1169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48" name="Rectangle 212"/>
            <p:cNvSpPr>
              <a:spLocks noChangeArrowheads="1"/>
            </p:cNvSpPr>
            <p:nvPr/>
          </p:nvSpPr>
          <p:spPr bwMode="auto">
            <a:xfrm>
              <a:off x="1249" y="845"/>
              <a:ext cx="27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49" name="Rectangle 213"/>
            <p:cNvSpPr>
              <a:spLocks noChangeArrowheads="1"/>
            </p:cNvSpPr>
            <p:nvPr/>
          </p:nvSpPr>
          <p:spPr bwMode="auto">
            <a:xfrm>
              <a:off x="961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0550" name="Rectangle 214"/>
            <p:cNvSpPr>
              <a:spLocks noChangeArrowheads="1"/>
            </p:cNvSpPr>
            <p:nvPr/>
          </p:nvSpPr>
          <p:spPr bwMode="auto">
            <a:xfrm>
              <a:off x="673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sz="800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</a:p>
          </p:txBody>
        </p:sp>
        <p:sp>
          <p:nvSpPr>
            <p:cNvPr id="270551" name="Rectangle 215"/>
            <p:cNvSpPr>
              <a:spLocks noChangeArrowheads="1"/>
            </p:cNvSpPr>
            <p:nvPr/>
          </p:nvSpPr>
          <p:spPr bwMode="auto">
            <a:xfrm>
              <a:off x="385" y="84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8303" name="Line 216"/>
            <p:cNvSpPr>
              <a:spLocks noChangeShapeType="1"/>
            </p:cNvSpPr>
            <p:nvPr/>
          </p:nvSpPr>
          <p:spPr bwMode="auto">
            <a:xfrm>
              <a:off x="385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04" name="Line 217"/>
            <p:cNvSpPr>
              <a:spLocks noChangeShapeType="1"/>
            </p:cNvSpPr>
            <p:nvPr/>
          </p:nvSpPr>
          <p:spPr bwMode="auto">
            <a:xfrm>
              <a:off x="385" y="1415"/>
              <a:ext cx="5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05" name="Line 218"/>
            <p:cNvSpPr>
              <a:spLocks noChangeShapeType="1"/>
            </p:cNvSpPr>
            <p:nvPr/>
          </p:nvSpPr>
          <p:spPr bwMode="auto">
            <a:xfrm>
              <a:off x="385" y="1700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06" name="Line 219"/>
            <p:cNvSpPr>
              <a:spLocks noChangeShapeType="1"/>
            </p:cNvSpPr>
            <p:nvPr/>
          </p:nvSpPr>
          <p:spPr bwMode="auto">
            <a:xfrm>
              <a:off x="385" y="1985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07" name="Line 220"/>
            <p:cNvSpPr>
              <a:spLocks noChangeShapeType="1"/>
            </p:cNvSpPr>
            <p:nvPr/>
          </p:nvSpPr>
          <p:spPr bwMode="auto">
            <a:xfrm>
              <a:off x="385" y="227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08" name="Line 221"/>
            <p:cNvSpPr>
              <a:spLocks noChangeShapeType="1"/>
            </p:cNvSpPr>
            <p:nvPr/>
          </p:nvSpPr>
          <p:spPr bwMode="auto">
            <a:xfrm>
              <a:off x="385" y="255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09" name="Line 222"/>
            <p:cNvSpPr>
              <a:spLocks noChangeShapeType="1"/>
            </p:cNvSpPr>
            <p:nvPr/>
          </p:nvSpPr>
          <p:spPr bwMode="auto">
            <a:xfrm>
              <a:off x="385" y="2841"/>
              <a:ext cx="34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10" name="Line 223"/>
            <p:cNvSpPr>
              <a:spLocks noChangeShapeType="1"/>
            </p:cNvSpPr>
            <p:nvPr/>
          </p:nvSpPr>
          <p:spPr bwMode="auto">
            <a:xfrm>
              <a:off x="385" y="312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11" name="Line 224"/>
            <p:cNvSpPr>
              <a:spLocks noChangeShapeType="1"/>
            </p:cNvSpPr>
            <p:nvPr/>
          </p:nvSpPr>
          <p:spPr bwMode="auto">
            <a:xfrm>
              <a:off x="385" y="341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12" name="Line 225"/>
            <p:cNvSpPr>
              <a:spLocks noChangeShapeType="1"/>
            </p:cNvSpPr>
            <p:nvPr/>
          </p:nvSpPr>
          <p:spPr bwMode="auto">
            <a:xfrm>
              <a:off x="385" y="3696"/>
              <a:ext cx="51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13" name="Line 226"/>
            <p:cNvSpPr>
              <a:spLocks noChangeShapeType="1"/>
            </p:cNvSpPr>
            <p:nvPr/>
          </p:nvSpPr>
          <p:spPr bwMode="auto">
            <a:xfrm>
              <a:off x="385" y="845"/>
              <a:ext cx="0" cy="199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14" name="Line 227"/>
            <p:cNvSpPr>
              <a:spLocks noChangeShapeType="1"/>
            </p:cNvSpPr>
            <p:nvPr/>
          </p:nvSpPr>
          <p:spPr bwMode="auto">
            <a:xfrm>
              <a:off x="673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15" name="Line 228"/>
            <p:cNvSpPr>
              <a:spLocks noChangeShapeType="1"/>
            </p:cNvSpPr>
            <p:nvPr/>
          </p:nvSpPr>
          <p:spPr bwMode="auto">
            <a:xfrm>
              <a:off x="385" y="845"/>
              <a:ext cx="2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16" name="Line 229"/>
            <p:cNvSpPr>
              <a:spLocks noChangeShapeType="1"/>
            </p:cNvSpPr>
            <p:nvPr/>
          </p:nvSpPr>
          <p:spPr bwMode="auto">
            <a:xfrm>
              <a:off x="673" y="845"/>
              <a:ext cx="0" cy="19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17" name="Line 230"/>
            <p:cNvSpPr>
              <a:spLocks noChangeShapeType="1"/>
            </p:cNvSpPr>
            <p:nvPr/>
          </p:nvSpPr>
          <p:spPr bwMode="auto">
            <a:xfrm>
              <a:off x="96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18" name="Line 231"/>
            <p:cNvSpPr>
              <a:spLocks noChangeShapeType="1"/>
            </p:cNvSpPr>
            <p:nvPr/>
          </p:nvSpPr>
          <p:spPr bwMode="auto">
            <a:xfrm>
              <a:off x="384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19" name="Line 232"/>
            <p:cNvSpPr>
              <a:spLocks noChangeShapeType="1"/>
            </p:cNvSpPr>
            <p:nvPr/>
          </p:nvSpPr>
          <p:spPr bwMode="auto">
            <a:xfrm>
              <a:off x="4129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20" name="Line 233"/>
            <p:cNvSpPr>
              <a:spLocks noChangeShapeType="1"/>
            </p:cNvSpPr>
            <p:nvPr/>
          </p:nvSpPr>
          <p:spPr bwMode="auto">
            <a:xfrm>
              <a:off x="4417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21" name="Line 234"/>
            <p:cNvSpPr>
              <a:spLocks noChangeShapeType="1"/>
            </p:cNvSpPr>
            <p:nvPr/>
          </p:nvSpPr>
          <p:spPr bwMode="auto">
            <a:xfrm>
              <a:off x="4705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22" name="Line 235"/>
            <p:cNvSpPr>
              <a:spLocks noChangeShapeType="1"/>
            </p:cNvSpPr>
            <p:nvPr/>
          </p:nvSpPr>
          <p:spPr bwMode="auto">
            <a:xfrm>
              <a:off x="5281" y="845"/>
              <a:ext cx="2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23" name="Line 236"/>
            <p:cNvSpPr>
              <a:spLocks noChangeShapeType="1"/>
            </p:cNvSpPr>
            <p:nvPr/>
          </p:nvSpPr>
          <p:spPr bwMode="auto">
            <a:xfrm>
              <a:off x="4993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24" name="Line 237"/>
            <p:cNvSpPr>
              <a:spLocks noChangeShapeType="1"/>
            </p:cNvSpPr>
            <p:nvPr/>
          </p:nvSpPr>
          <p:spPr bwMode="auto">
            <a:xfrm>
              <a:off x="5281" y="845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25" name="Line 238"/>
            <p:cNvSpPr>
              <a:spLocks noChangeShapeType="1"/>
            </p:cNvSpPr>
            <p:nvPr/>
          </p:nvSpPr>
          <p:spPr bwMode="auto">
            <a:xfrm>
              <a:off x="5281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26" name="Line 239"/>
            <p:cNvSpPr>
              <a:spLocks noChangeShapeType="1"/>
            </p:cNvSpPr>
            <p:nvPr/>
          </p:nvSpPr>
          <p:spPr bwMode="auto">
            <a:xfrm>
              <a:off x="673" y="1130"/>
              <a:ext cx="28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27" name="Line 240"/>
            <p:cNvSpPr>
              <a:spLocks noChangeShapeType="1"/>
            </p:cNvSpPr>
            <p:nvPr/>
          </p:nvSpPr>
          <p:spPr bwMode="auto">
            <a:xfrm>
              <a:off x="3841" y="1130"/>
              <a:ext cx="144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28" name="Line 241"/>
            <p:cNvSpPr>
              <a:spLocks noChangeShapeType="1"/>
            </p:cNvSpPr>
            <p:nvPr/>
          </p:nvSpPr>
          <p:spPr bwMode="auto">
            <a:xfrm>
              <a:off x="124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29" name="Line 242"/>
            <p:cNvSpPr>
              <a:spLocks noChangeShapeType="1"/>
            </p:cNvSpPr>
            <p:nvPr/>
          </p:nvSpPr>
          <p:spPr bwMode="auto">
            <a:xfrm>
              <a:off x="151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30" name="Line 243"/>
            <p:cNvSpPr>
              <a:spLocks noChangeShapeType="1"/>
            </p:cNvSpPr>
            <p:nvPr/>
          </p:nvSpPr>
          <p:spPr bwMode="auto">
            <a:xfrm>
              <a:off x="182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31" name="Line 244"/>
            <p:cNvSpPr>
              <a:spLocks noChangeShapeType="1"/>
            </p:cNvSpPr>
            <p:nvPr/>
          </p:nvSpPr>
          <p:spPr bwMode="auto">
            <a:xfrm>
              <a:off x="211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32" name="Line 245"/>
            <p:cNvSpPr>
              <a:spLocks noChangeShapeType="1"/>
            </p:cNvSpPr>
            <p:nvPr/>
          </p:nvSpPr>
          <p:spPr bwMode="auto">
            <a:xfrm>
              <a:off x="2401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33" name="Line 246"/>
            <p:cNvSpPr>
              <a:spLocks noChangeShapeType="1"/>
            </p:cNvSpPr>
            <p:nvPr/>
          </p:nvSpPr>
          <p:spPr bwMode="auto">
            <a:xfrm>
              <a:off x="268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34" name="Line 247"/>
            <p:cNvSpPr>
              <a:spLocks noChangeShapeType="1"/>
            </p:cNvSpPr>
            <p:nvPr/>
          </p:nvSpPr>
          <p:spPr bwMode="auto">
            <a:xfrm>
              <a:off x="2977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35" name="Line 248"/>
            <p:cNvSpPr>
              <a:spLocks noChangeShapeType="1"/>
            </p:cNvSpPr>
            <p:nvPr/>
          </p:nvSpPr>
          <p:spPr bwMode="auto">
            <a:xfrm>
              <a:off x="326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36" name="Line 249"/>
            <p:cNvSpPr>
              <a:spLocks noChangeShapeType="1"/>
            </p:cNvSpPr>
            <p:nvPr/>
          </p:nvSpPr>
          <p:spPr bwMode="auto">
            <a:xfrm>
              <a:off x="3841" y="1415"/>
              <a:ext cx="17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37" name="Line 250"/>
            <p:cNvSpPr>
              <a:spLocks noChangeShapeType="1"/>
            </p:cNvSpPr>
            <p:nvPr/>
          </p:nvSpPr>
          <p:spPr bwMode="auto">
            <a:xfrm>
              <a:off x="355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38" name="Line 251"/>
            <p:cNvSpPr>
              <a:spLocks noChangeShapeType="1"/>
            </p:cNvSpPr>
            <p:nvPr/>
          </p:nvSpPr>
          <p:spPr bwMode="auto">
            <a:xfrm>
              <a:off x="385" y="3126"/>
              <a:ext cx="0" cy="57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39" name="Line 252"/>
            <p:cNvSpPr>
              <a:spLocks noChangeShapeType="1"/>
            </p:cNvSpPr>
            <p:nvPr/>
          </p:nvSpPr>
          <p:spPr bwMode="auto">
            <a:xfrm>
              <a:off x="385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40" name="Line 253"/>
            <p:cNvSpPr>
              <a:spLocks noChangeShapeType="1"/>
            </p:cNvSpPr>
            <p:nvPr/>
          </p:nvSpPr>
          <p:spPr bwMode="auto">
            <a:xfrm>
              <a:off x="151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41" name="Line 254"/>
            <p:cNvSpPr>
              <a:spLocks noChangeShapeType="1"/>
            </p:cNvSpPr>
            <p:nvPr/>
          </p:nvSpPr>
          <p:spPr bwMode="auto">
            <a:xfrm>
              <a:off x="182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42" name="Line 255"/>
            <p:cNvSpPr>
              <a:spLocks noChangeShapeType="1"/>
            </p:cNvSpPr>
            <p:nvPr/>
          </p:nvSpPr>
          <p:spPr bwMode="auto">
            <a:xfrm>
              <a:off x="211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43" name="Line 256"/>
            <p:cNvSpPr>
              <a:spLocks noChangeShapeType="1"/>
            </p:cNvSpPr>
            <p:nvPr/>
          </p:nvSpPr>
          <p:spPr bwMode="auto">
            <a:xfrm>
              <a:off x="240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44" name="Line 257"/>
            <p:cNvSpPr>
              <a:spLocks noChangeShapeType="1"/>
            </p:cNvSpPr>
            <p:nvPr/>
          </p:nvSpPr>
          <p:spPr bwMode="auto">
            <a:xfrm>
              <a:off x="268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45" name="Line 258"/>
            <p:cNvSpPr>
              <a:spLocks noChangeShapeType="1"/>
            </p:cNvSpPr>
            <p:nvPr/>
          </p:nvSpPr>
          <p:spPr bwMode="auto">
            <a:xfrm>
              <a:off x="297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46" name="Line 259"/>
            <p:cNvSpPr>
              <a:spLocks noChangeShapeType="1"/>
            </p:cNvSpPr>
            <p:nvPr/>
          </p:nvSpPr>
          <p:spPr bwMode="auto">
            <a:xfrm>
              <a:off x="326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47" name="Line 260"/>
            <p:cNvSpPr>
              <a:spLocks noChangeShapeType="1"/>
            </p:cNvSpPr>
            <p:nvPr/>
          </p:nvSpPr>
          <p:spPr bwMode="auto">
            <a:xfrm>
              <a:off x="355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48" name="Line 261"/>
            <p:cNvSpPr>
              <a:spLocks noChangeShapeType="1"/>
            </p:cNvSpPr>
            <p:nvPr/>
          </p:nvSpPr>
          <p:spPr bwMode="auto">
            <a:xfrm>
              <a:off x="384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49" name="Line 262"/>
            <p:cNvSpPr>
              <a:spLocks noChangeShapeType="1"/>
            </p:cNvSpPr>
            <p:nvPr/>
          </p:nvSpPr>
          <p:spPr bwMode="auto">
            <a:xfrm>
              <a:off x="412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50" name="Line 263"/>
            <p:cNvSpPr>
              <a:spLocks noChangeShapeType="1"/>
            </p:cNvSpPr>
            <p:nvPr/>
          </p:nvSpPr>
          <p:spPr bwMode="auto">
            <a:xfrm>
              <a:off x="441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51" name="Line 264"/>
            <p:cNvSpPr>
              <a:spLocks noChangeShapeType="1"/>
            </p:cNvSpPr>
            <p:nvPr/>
          </p:nvSpPr>
          <p:spPr bwMode="auto">
            <a:xfrm>
              <a:off x="470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52" name="Line 265"/>
            <p:cNvSpPr>
              <a:spLocks noChangeShapeType="1"/>
            </p:cNvSpPr>
            <p:nvPr/>
          </p:nvSpPr>
          <p:spPr bwMode="auto">
            <a:xfrm>
              <a:off x="499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53" name="Line 266"/>
            <p:cNvSpPr>
              <a:spLocks noChangeShapeType="1"/>
            </p:cNvSpPr>
            <p:nvPr/>
          </p:nvSpPr>
          <p:spPr bwMode="auto">
            <a:xfrm>
              <a:off x="528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54" name="Line 267"/>
            <p:cNvSpPr>
              <a:spLocks noChangeShapeType="1"/>
            </p:cNvSpPr>
            <p:nvPr/>
          </p:nvSpPr>
          <p:spPr bwMode="auto">
            <a:xfrm>
              <a:off x="5569" y="3126"/>
              <a:ext cx="0" cy="57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55" name="Line 268"/>
            <p:cNvSpPr>
              <a:spLocks noChangeShapeType="1"/>
            </p:cNvSpPr>
            <p:nvPr/>
          </p:nvSpPr>
          <p:spPr bwMode="auto">
            <a:xfrm>
              <a:off x="961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56" name="Line 269"/>
            <p:cNvSpPr>
              <a:spLocks noChangeShapeType="1"/>
            </p:cNvSpPr>
            <p:nvPr/>
          </p:nvSpPr>
          <p:spPr bwMode="auto">
            <a:xfrm>
              <a:off x="1249" y="845"/>
              <a:ext cx="2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57" name="Line 270"/>
            <p:cNvSpPr>
              <a:spLocks noChangeShapeType="1"/>
            </p:cNvSpPr>
            <p:nvPr/>
          </p:nvSpPr>
          <p:spPr bwMode="auto">
            <a:xfrm>
              <a:off x="1519" y="845"/>
              <a:ext cx="11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58" name="Line 271"/>
            <p:cNvSpPr>
              <a:spLocks noChangeShapeType="1"/>
            </p:cNvSpPr>
            <p:nvPr/>
          </p:nvSpPr>
          <p:spPr bwMode="auto">
            <a:xfrm>
              <a:off x="268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59" name="Line 272"/>
            <p:cNvSpPr>
              <a:spLocks noChangeShapeType="1"/>
            </p:cNvSpPr>
            <p:nvPr/>
          </p:nvSpPr>
          <p:spPr bwMode="auto">
            <a:xfrm>
              <a:off x="2977" y="845"/>
              <a:ext cx="115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60" name="Line 273"/>
            <p:cNvSpPr>
              <a:spLocks noChangeShapeType="1"/>
            </p:cNvSpPr>
            <p:nvPr/>
          </p:nvSpPr>
          <p:spPr bwMode="auto">
            <a:xfrm>
              <a:off x="412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61" name="Line 274"/>
            <p:cNvSpPr>
              <a:spLocks noChangeShapeType="1"/>
            </p:cNvSpPr>
            <p:nvPr/>
          </p:nvSpPr>
          <p:spPr bwMode="auto">
            <a:xfrm>
              <a:off x="4417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62" name="Line 275"/>
            <p:cNvSpPr>
              <a:spLocks noChangeShapeType="1"/>
            </p:cNvSpPr>
            <p:nvPr/>
          </p:nvSpPr>
          <p:spPr bwMode="auto">
            <a:xfrm>
              <a:off x="4705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63" name="Line 276"/>
            <p:cNvSpPr>
              <a:spLocks noChangeShapeType="1"/>
            </p:cNvSpPr>
            <p:nvPr/>
          </p:nvSpPr>
          <p:spPr bwMode="auto">
            <a:xfrm>
              <a:off x="4993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64" name="Line 277"/>
            <p:cNvSpPr>
              <a:spLocks noChangeShapeType="1"/>
            </p:cNvSpPr>
            <p:nvPr/>
          </p:nvSpPr>
          <p:spPr bwMode="auto">
            <a:xfrm>
              <a:off x="5569" y="2556"/>
              <a:ext cx="0" cy="2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65" name="Line 278"/>
            <p:cNvSpPr>
              <a:spLocks noChangeShapeType="1"/>
            </p:cNvSpPr>
            <p:nvPr/>
          </p:nvSpPr>
          <p:spPr bwMode="auto">
            <a:xfrm>
              <a:off x="5569" y="845"/>
              <a:ext cx="0" cy="171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366" name="Line 279"/>
            <p:cNvSpPr>
              <a:spLocks noChangeShapeType="1"/>
            </p:cNvSpPr>
            <p:nvPr/>
          </p:nvSpPr>
          <p:spPr bwMode="auto">
            <a:xfrm>
              <a:off x="5569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8135" name="Freeform 284"/>
          <p:cNvSpPr>
            <a:spLocks/>
          </p:cNvSpPr>
          <p:nvPr/>
        </p:nvSpPr>
        <p:spPr bwMode="auto">
          <a:xfrm>
            <a:off x="3886200" y="1752600"/>
            <a:ext cx="762000" cy="1371600"/>
          </a:xfrm>
          <a:custGeom>
            <a:avLst/>
            <a:gdLst>
              <a:gd name="T0" fmla="*/ 2147483647 w 480"/>
              <a:gd name="T1" fmla="*/ 2147483647 h 864"/>
              <a:gd name="T2" fmla="*/ 2147483647 w 480"/>
              <a:gd name="T3" fmla="*/ 0 h 864"/>
              <a:gd name="T4" fmla="*/ 0 w 480"/>
              <a:gd name="T5" fmla="*/ 0 h 8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864">
                <a:moveTo>
                  <a:pt x="480" y="864"/>
                </a:moveTo>
                <a:lnTo>
                  <a:pt x="480" y="0"/>
                </a:lnTo>
                <a:lnTo>
                  <a:pt x="0" y="0"/>
                </a:lnTo>
              </a:path>
            </a:pathLst>
          </a:custGeom>
          <a:noFill/>
          <a:ln w="127000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8136" name="Oval 285"/>
          <p:cNvSpPr>
            <a:spLocks noChangeArrowheads="1"/>
          </p:cNvSpPr>
          <p:nvPr/>
        </p:nvSpPr>
        <p:spPr bwMode="auto">
          <a:xfrm>
            <a:off x="4343400" y="3124200"/>
            <a:ext cx="609600" cy="15240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l-GR" altLang="el-GR" sz="18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57929"/>
      </p:ext>
    </p:extLst>
  </p:cSld>
  <p:clrMapOvr>
    <a:masterClrMapping/>
  </p:clrMapOvr>
  <p:transition spd="med">
    <p:pull dir="d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61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48132" grpId="0"/>
      <p:bldP spid="48135" grpId="0" animBg="1"/>
      <p:bldP spid="481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iki.chemprime.chemeddl.org/images/0/0b/Diatomicga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30" y="1341962"/>
            <a:ext cx="4831670" cy="225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4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114800" y="709613"/>
            <a:ext cx="4572000" cy="7080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ΤΑ ΑΛΟΓΟΝΑ</a:t>
            </a:r>
          </a:p>
        </p:txBody>
      </p:sp>
      <p:pic>
        <p:nvPicPr>
          <p:cNvPr id="49155" name="Picture 255" descr="Fluorine ">
            <a:hlinkClick r:id="rId4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847725"/>
            <a:ext cx="1209675" cy="1209675"/>
          </a:xfrm>
          <a:ln>
            <a:solidFill>
              <a:schemeClr val="tx2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685800" y="228600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V</a:t>
            </a:r>
            <a:r>
              <a:rPr lang="el-GR" altLang="el-GR" sz="1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ΙΙΑ (17)  ομάδα</a:t>
            </a:r>
          </a:p>
        </p:txBody>
      </p:sp>
      <p:sp>
        <p:nvSpPr>
          <p:cNvPr id="49157" name="Text Box 4"/>
          <p:cNvSpPr txBox="1">
            <a:spLocks noChangeArrowheads="1"/>
          </p:cNvSpPr>
          <p:nvPr/>
        </p:nvSpPr>
        <p:spPr bwMode="auto">
          <a:xfrm>
            <a:off x="152400" y="709613"/>
            <a:ext cx="457200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2</a:t>
            </a: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3</a:t>
            </a: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4</a:t>
            </a: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5</a:t>
            </a: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l-GR" alt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6</a:t>
            </a:r>
          </a:p>
          <a:p>
            <a:pPr>
              <a:spcBef>
                <a:spcPct val="50000"/>
              </a:spcBef>
              <a:buFontTx/>
              <a:buNone/>
            </a:pPr>
            <a:endParaRPr lang="el-GR" altLang="el-GR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</p:txBody>
      </p:sp>
      <p:grpSp>
        <p:nvGrpSpPr>
          <p:cNvPr id="49158" name="Group 21"/>
          <p:cNvGrpSpPr>
            <a:grpSpLocks/>
          </p:cNvGrpSpPr>
          <p:nvPr/>
        </p:nvGrpSpPr>
        <p:grpSpPr bwMode="auto">
          <a:xfrm>
            <a:off x="4114800" y="2895600"/>
            <a:ext cx="4800600" cy="1828800"/>
            <a:chOff x="385" y="845"/>
            <a:chExt cx="5184" cy="2851"/>
          </a:xfrm>
        </p:grpSpPr>
        <p:sp>
          <p:nvSpPr>
            <p:cNvPr id="275478" name="Rectangle 22"/>
            <p:cNvSpPr>
              <a:spLocks noChangeArrowheads="1"/>
            </p:cNvSpPr>
            <p:nvPr/>
          </p:nvSpPr>
          <p:spPr bwMode="auto">
            <a:xfrm>
              <a:off x="5281" y="341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79" name="Rectangle 23"/>
            <p:cNvSpPr>
              <a:spLocks noChangeArrowheads="1"/>
            </p:cNvSpPr>
            <p:nvPr/>
          </p:nvSpPr>
          <p:spPr bwMode="auto">
            <a:xfrm>
              <a:off x="4993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80" name="Rectangle 24"/>
            <p:cNvSpPr>
              <a:spLocks noChangeArrowheads="1"/>
            </p:cNvSpPr>
            <p:nvPr/>
          </p:nvSpPr>
          <p:spPr bwMode="auto">
            <a:xfrm>
              <a:off x="4705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81" name="Rectangle 25"/>
            <p:cNvSpPr>
              <a:spLocks noChangeArrowheads="1"/>
            </p:cNvSpPr>
            <p:nvPr/>
          </p:nvSpPr>
          <p:spPr bwMode="auto">
            <a:xfrm>
              <a:off x="4417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82" name="Rectangle 26"/>
            <p:cNvSpPr>
              <a:spLocks noChangeArrowheads="1"/>
            </p:cNvSpPr>
            <p:nvPr/>
          </p:nvSpPr>
          <p:spPr bwMode="auto">
            <a:xfrm>
              <a:off x="4129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83" name="Rectangle 27"/>
            <p:cNvSpPr>
              <a:spLocks noChangeArrowheads="1"/>
            </p:cNvSpPr>
            <p:nvPr/>
          </p:nvSpPr>
          <p:spPr bwMode="auto">
            <a:xfrm>
              <a:off x="3841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84" name="Rectangle 28"/>
            <p:cNvSpPr>
              <a:spLocks noChangeArrowheads="1"/>
            </p:cNvSpPr>
            <p:nvPr/>
          </p:nvSpPr>
          <p:spPr bwMode="auto">
            <a:xfrm>
              <a:off x="3553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85" name="Rectangle 29"/>
            <p:cNvSpPr>
              <a:spLocks noChangeArrowheads="1"/>
            </p:cNvSpPr>
            <p:nvPr/>
          </p:nvSpPr>
          <p:spPr bwMode="auto">
            <a:xfrm>
              <a:off x="3265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86" name="Rectangle 30"/>
            <p:cNvSpPr>
              <a:spLocks noChangeArrowheads="1"/>
            </p:cNvSpPr>
            <p:nvPr/>
          </p:nvSpPr>
          <p:spPr bwMode="auto">
            <a:xfrm>
              <a:off x="2977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87" name="Rectangle 31"/>
            <p:cNvSpPr>
              <a:spLocks noChangeArrowheads="1"/>
            </p:cNvSpPr>
            <p:nvPr/>
          </p:nvSpPr>
          <p:spPr bwMode="auto">
            <a:xfrm>
              <a:off x="2689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88" name="Rectangle 32"/>
            <p:cNvSpPr>
              <a:spLocks noChangeArrowheads="1"/>
            </p:cNvSpPr>
            <p:nvPr/>
          </p:nvSpPr>
          <p:spPr bwMode="auto">
            <a:xfrm>
              <a:off x="2401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89" name="Rectangle 33"/>
            <p:cNvSpPr>
              <a:spLocks noChangeArrowheads="1"/>
            </p:cNvSpPr>
            <p:nvPr/>
          </p:nvSpPr>
          <p:spPr bwMode="auto">
            <a:xfrm>
              <a:off x="2113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90" name="Rectangle 34"/>
            <p:cNvSpPr>
              <a:spLocks noChangeArrowheads="1"/>
            </p:cNvSpPr>
            <p:nvPr/>
          </p:nvSpPr>
          <p:spPr bwMode="auto">
            <a:xfrm>
              <a:off x="1825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91" name="Rectangle 35"/>
            <p:cNvSpPr>
              <a:spLocks noChangeArrowheads="1"/>
            </p:cNvSpPr>
            <p:nvPr/>
          </p:nvSpPr>
          <p:spPr bwMode="auto">
            <a:xfrm>
              <a:off x="1520" y="3411"/>
              <a:ext cx="305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92" name="Rectangle 36"/>
            <p:cNvSpPr>
              <a:spLocks noChangeArrowheads="1"/>
            </p:cNvSpPr>
            <p:nvPr/>
          </p:nvSpPr>
          <p:spPr bwMode="auto">
            <a:xfrm>
              <a:off x="385" y="3411"/>
              <a:ext cx="1135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93" name="Rectangle 37"/>
            <p:cNvSpPr>
              <a:spLocks noChangeArrowheads="1"/>
            </p:cNvSpPr>
            <p:nvPr/>
          </p:nvSpPr>
          <p:spPr bwMode="auto">
            <a:xfrm>
              <a:off x="5281" y="3127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94" name="Rectangle 38"/>
            <p:cNvSpPr>
              <a:spLocks noChangeArrowheads="1"/>
            </p:cNvSpPr>
            <p:nvPr/>
          </p:nvSpPr>
          <p:spPr bwMode="auto">
            <a:xfrm>
              <a:off x="4993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95" name="Rectangle 39"/>
            <p:cNvSpPr>
              <a:spLocks noChangeArrowheads="1"/>
            </p:cNvSpPr>
            <p:nvPr/>
          </p:nvSpPr>
          <p:spPr bwMode="auto">
            <a:xfrm>
              <a:off x="4705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96" name="Rectangle 40"/>
            <p:cNvSpPr>
              <a:spLocks noChangeArrowheads="1"/>
            </p:cNvSpPr>
            <p:nvPr/>
          </p:nvSpPr>
          <p:spPr bwMode="auto">
            <a:xfrm>
              <a:off x="4417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97" name="Rectangle 41"/>
            <p:cNvSpPr>
              <a:spLocks noChangeArrowheads="1"/>
            </p:cNvSpPr>
            <p:nvPr/>
          </p:nvSpPr>
          <p:spPr bwMode="auto">
            <a:xfrm>
              <a:off x="4129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98" name="Rectangle 42"/>
            <p:cNvSpPr>
              <a:spLocks noChangeArrowheads="1"/>
            </p:cNvSpPr>
            <p:nvPr/>
          </p:nvSpPr>
          <p:spPr bwMode="auto">
            <a:xfrm>
              <a:off x="3841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499" name="Rectangle 43"/>
            <p:cNvSpPr>
              <a:spLocks noChangeArrowheads="1"/>
            </p:cNvSpPr>
            <p:nvPr/>
          </p:nvSpPr>
          <p:spPr bwMode="auto">
            <a:xfrm>
              <a:off x="3553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00" name="Rectangle 44"/>
            <p:cNvSpPr>
              <a:spLocks noChangeArrowheads="1"/>
            </p:cNvSpPr>
            <p:nvPr/>
          </p:nvSpPr>
          <p:spPr bwMode="auto">
            <a:xfrm>
              <a:off x="3265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01" name="Rectangle 45"/>
            <p:cNvSpPr>
              <a:spLocks noChangeArrowheads="1"/>
            </p:cNvSpPr>
            <p:nvPr/>
          </p:nvSpPr>
          <p:spPr bwMode="auto">
            <a:xfrm>
              <a:off x="2977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02" name="Rectangle 46"/>
            <p:cNvSpPr>
              <a:spLocks noChangeArrowheads="1"/>
            </p:cNvSpPr>
            <p:nvPr/>
          </p:nvSpPr>
          <p:spPr bwMode="auto">
            <a:xfrm>
              <a:off x="2689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03" name="Rectangle 47"/>
            <p:cNvSpPr>
              <a:spLocks noChangeArrowheads="1"/>
            </p:cNvSpPr>
            <p:nvPr/>
          </p:nvSpPr>
          <p:spPr bwMode="auto">
            <a:xfrm>
              <a:off x="2401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04" name="Rectangle 48"/>
            <p:cNvSpPr>
              <a:spLocks noChangeArrowheads="1"/>
            </p:cNvSpPr>
            <p:nvPr/>
          </p:nvSpPr>
          <p:spPr bwMode="auto">
            <a:xfrm>
              <a:off x="2113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05" name="Rectangle 49"/>
            <p:cNvSpPr>
              <a:spLocks noChangeArrowheads="1"/>
            </p:cNvSpPr>
            <p:nvPr/>
          </p:nvSpPr>
          <p:spPr bwMode="auto">
            <a:xfrm>
              <a:off x="1825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06" name="Rectangle 50"/>
            <p:cNvSpPr>
              <a:spLocks noChangeArrowheads="1"/>
            </p:cNvSpPr>
            <p:nvPr/>
          </p:nvSpPr>
          <p:spPr bwMode="auto">
            <a:xfrm>
              <a:off x="1520" y="3127"/>
              <a:ext cx="305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07" name="Rectangle 51"/>
            <p:cNvSpPr>
              <a:spLocks noChangeArrowheads="1"/>
            </p:cNvSpPr>
            <p:nvPr/>
          </p:nvSpPr>
          <p:spPr bwMode="auto">
            <a:xfrm>
              <a:off x="385" y="3127"/>
              <a:ext cx="1135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08" name="Rectangle 52"/>
            <p:cNvSpPr>
              <a:spLocks noChangeArrowheads="1"/>
            </p:cNvSpPr>
            <p:nvPr/>
          </p:nvSpPr>
          <p:spPr bwMode="auto">
            <a:xfrm>
              <a:off x="5281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09" name="Rectangle 53"/>
            <p:cNvSpPr>
              <a:spLocks noChangeArrowheads="1"/>
            </p:cNvSpPr>
            <p:nvPr/>
          </p:nvSpPr>
          <p:spPr bwMode="auto">
            <a:xfrm>
              <a:off x="4993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10" name="Rectangle 54"/>
            <p:cNvSpPr>
              <a:spLocks noChangeArrowheads="1"/>
            </p:cNvSpPr>
            <p:nvPr/>
          </p:nvSpPr>
          <p:spPr bwMode="auto">
            <a:xfrm>
              <a:off x="4705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11" name="Rectangle 55"/>
            <p:cNvSpPr>
              <a:spLocks noChangeArrowheads="1"/>
            </p:cNvSpPr>
            <p:nvPr/>
          </p:nvSpPr>
          <p:spPr bwMode="auto">
            <a:xfrm>
              <a:off x="4417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12" name="Rectangle 56"/>
            <p:cNvSpPr>
              <a:spLocks noChangeArrowheads="1"/>
            </p:cNvSpPr>
            <p:nvPr/>
          </p:nvSpPr>
          <p:spPr bwMode="auto">
            <a:xfrm>
              <a:off x="4129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13" name="Rectangle 57"/>
            <p:cNvSpPr>
              <a:spLocks noChangeArrowheads="1"/>
            </p:cNvSpPr>
            <p:nvPr/>
          </p:nvSpPr>
          <p:spPr bwMode="auto">
            <a:xfrm>
              <a:off x="3841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14" name="Rectangle 58"/>
            <p:cNvSpPr>
              <a:spLocks noChangeArrowheads="1"/>
            </p:cNvSpPr>
            <p:nvPr/>
          </p:nvSpPr>
          <p:spPr bwMode="auto">
            <a:xfrm>
              <a:off x="3553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15" name="Rectangle 59"/>
            <p:cNvSpPr>
              <a:spLocks noChangeArrowheads="1"/>
            </p:cNvSpPr>
            <p:nvPr/>
          </p:nvSpPr>
          <p:spPr bwMode="auto">
            <a:xfrm>
              <a:off x="3265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16" name="Rectangle 60"/>
            <p:cNvSpPr>
              <a:spLocks noChangeArrowheads="1"/>
            </p:cNvSpPr>
            <p:nvPr/>
          </p:nvSpPr>
          <p:spPr bwMode="auto">
            <a:xfrm>
              <a:off x="2977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17" name="Rectangle 61"/>
            <p:cNvSpPr>
              <a:spLocks noChangeArrowheads="1"/>
            </p:cNvSpPr>
            <p:nvPr/>
          </p:nvSpPr>
          <p:spPr bwMode="auto">
            <a:xfrm>
              <a:off x="2689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18" name="Rectangle 62"/>
            <p:cNvSpPr>
              <a:spLocks noChangeArrowheads="1"/>
            </p:cNvSpPr>
            <p:nvPr/>
          </p:nvSpPr>
          <p:spPr bwMode="auto">
            <a:xfrm>
              <a:off x="2401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19" name="Rectangle 63"/>
            <p:cNvSpPr>
              <a:spLocks noChangeArrowheads="1"/>
            </p:cNvSpPr>
            <p:nvPr/>
          </p:nvSpPr>
          <p:spPr bwMode="auto">
            <a:xfrm>
              <a:off x="2113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20" name="Rectangle 64"/>
            <p:cNvSpPr>
              <a:spLocks noChangeArrowheads="1"/>
            </p:cNvSpPr>
            <p:nvPr/>
          </p:nvSpPr>
          <p:spPr bwMode="auto">
            <a:xfrm>
              <a:off x="1825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21" name="Rectangle 65"/>
            <p:cNvSpPr>
              <a:spLocks noChangeArrowheads="1"/>
            </p:cNvSpPr>
            <p:nvPr/>
          </p:nvSpPr>
          <p:spPr bwMode="auto">
            <a:xfrm>
              <a:off x="1520" y="2842"/>
              <a:ext cx="305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22" name="Rectangle 66"/>
            <p:cNvSpPr>
              <a:spLocks noChangeArrowheads="1"/>
            </p:cNvSpPr>
            <p:nvPr/>
          </p:nvSpPr>
          <p:spPr bwMode="auto">
            <a:xfrm>
              <a:off x="1249" y="2842"/>
              <a:ext cx="27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23" name="Rectangle 67"/>
            <p:cNvSpPr>
              <a:spLocks noChangeArrowheads="1"/>
            </p:cNvSpPr>
            <p:nvPr/>
          </p:nvSpPr>
          <p:spPr bwMode="auto">
            <a:xfrm>
              <a:off x="961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24" name="Rectangle 68"/>
            <p:cNvSpPr>
              <a:spLocks noChangeArrowheads="1"/>
            </p:cNvSpPr>
            <p:nvPr/>
          </p:nvSpPr>
          <p:spPr bwMode="auto">
            <a:xfrm>
              <a:off x="673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25" name="Rectangle 69"/>
            <p:cNvSpPr>
              <a:spLocks noChangeArrowheads="1"/>
            </p:cNvSpPr>
            <p:nvPr/>
          </p:nvSpPr>
          <p:spPr bwMode="auto">
            <a:xfrm>
              <a:off x="385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26" name="Rectangle 70"/>
            <p:cNvSpPr>
              <a:spLocks noChangeArrowheads="1"/>
            </p:cNvSpPr>
            <p:nvPr/>
          </p:nvSpPr>
          <p:spPr bwMode="auto">
            <a:xfrm>
              <a:off x="5281" y="2555"/>
              <a:ext cx="288" cy="28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27" name="Rectangle 71"/>
            <p:cNvSpPr>
              <a:spLocks noChangeArrowheads="1"/>
            </p:cNvSpPr>
            <p:nvPr/>
          </p:nvSpPr>
          <p:spPr bwMode="auto">
            <a:xfrm>
              <a:off x="4993" y="2555"/>
              <a:ext cx="288" cy="28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28" name="Rectangle 72"/>
            <p:cNvSpPr>
              <a:spLocks noChangeArrowheads="1"/>
            </p:cNvSpPr>
            <p:nvPr/>
          </p:nvSpPr>
          <p:spPr bwMode="auto">
            <a:xfrm>
              <a:off x="4705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29" name="Rectangle 73"/>
            <p:cNvSpPr>
              <a:spLocks noChangeArrowheads="1"/>
            </p:cNvSpPr>
            <p:nvPr/>
          </p:nvSpPr>
          <p:spPr bwMode="auto">
            <a:xfrm>
              <a:off x="4417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30" name="Rectangle 74"/>
            <p:cNvSpPr>
              <a:spLocks noChangeArrowheads="1"/>
            </p:cNvSpPr>
            <p:nvPr/>
          </p:nvSpPr>
          <p:spPr bwMode="auto">
            <a:xfrm>
              <a:off x="4129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31" name="Rectangle 75"/>
            <p:cNvSpPr>
              <a:spLocks noChangeArrowheads="1"/>
            </p:cNvSpPr>
            <p:nvPr/>
          </p:nvSpPr>
          <p:spPr bwMode="auto">
            <a:xfrm>
              <a:off x="3841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32" name="Rectangle 76"/>
            <p:cNvSpPr>
              <a:spLocks noChangeArrowheads="1"/>
            </p:cNvSpPr>
            <p:nvPr/>
          </p:nvSpPr>
          <p:spPr bwMode="auto">
            <a:xfrm>
              <a:off x="3553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33" name="Rectangle 77"/>
            <p:cNvSpPr>
              <a:spLocks noChangeArrowheads="1"/>
            </p:cNvSpPr>
            <p:nvPr/>
          </p:nvSpPr>
          <p:spPr bwMode="auto">
            <a:xfrm>
              <a:off x="3265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34" name="Rectangle 78"/>
            <p:cNvSpPr>
              <a:spLocks noChangeArrowheads="1"/>
            </p:cNvSpPr>
            <p:nvPr/>
          </p:nvSpPr>
          <p:spPr bwMode="auto">
            <a:xfrm>
              <a:off x="2977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35" name="Rectangle 79"/>
            <p:cNvSpPr>
              <a:spLocks noChangeArrowheads="1"/>
            </p:cNvSpPr>
            <p:nvPr/>
          </p:nvSpPr>
          <p:spPr bwMode="auto">
            <a:xfrm>
              <a:off x="2689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36" name="Rectangle 80"/>
            <p:cNvSpPr>
              <a:spLocks noChangeArrowheads="1"/>
            </p:cNvSpPr>
            <p:nvPr/>
          </p:nvSpPr>
          <p:spPr bwMode="auto">
            <a:xfrm>
              <a:off x="2401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37" name="Rectangle 81"/>
            <p:cNvSpPr>
              <a:spLocks noChangeArrowheads="1"/>
            </p:cNvSpPr>
            <p:nvPr/>
          </p:nvSpPr>
          <p:spPr bwMode="auto">
            <a:xfrm>
              <a:off x="2113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38" name="Rectangle 82"/>
            <p:cNvSpPr>
              <a:spLocks noChangeArrowheads="1"/>
            </p:cNvSpPr>
            <p:nvPr/>
          </p:nvSpPr>
          <p:spPr bwMode="auto">
            <a:xfrm>
              <a:off x="1825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39" name="Rectangle 83"/>
            <p:cNvSpPr>
              <a:spLocks noChangeArrowheads="1"/>
            </p:cNvSpPr>
            <p:nvPr/>
          </p:nvSpPr>
          <p:spPr bwMode="auto">
            <a:xfrm>
              <a:off x="1520" y="2555"/>
              <a:ext cx="305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40" name="Rectangle 84"/>
            <p:cNvSpPr>
              <a:spLocks noChangeArrowheads="1"/>
            </p:cNvSpPr>
            <p:nvPr/>
          </p:nvSpPr>
          <p:spPr bwMode="auto">
            <a:xfrm>
              <a:off x="1249" y="2555"/>
              <a:ext cx="271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41" name="Rectangle 85"/>
            <p:cNvSpPr>
              <a:spLocks noChangeArrowheads="1"/>
            </p:cNvSpPr>
            <p:nvPr/>
          </p:nvSpPr>
          <p:spPr bwMode="auto">
            <a:xfrm>
              <a:off x="961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42" name="Rectangle 86"/>
            <p:cNvSpPr>
              <a:spLocks noChangeArrowheads="1"/>
            </p:cNvSpPr>
            <p:nvPr/>
          </p:nvSpPr>
          <p:spPr bwMode="auto">
            <a:xfrm>
              <a:off x="673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43" name="Rectangle 87"/>
            <p:cNvSpPr>
              <a:spLocks noChangeArrowheads="1"/>
            </p:cNvSpPr>
            <p:nvPr/>
          </p:nvSpPr>
          <p:spPr bwMode="auto">
            <a:xfrm>
              <a:off x="385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44" name="Rectangle 88"/>
            <p:cNvSpPr>
              <a:spLocks noChangeArrowheads="1"/>
            </p:cNvSpPr>
            <p:nvPr/>
          </p:nvSpPr>
          <p:spPr bwMode="auto">
            <a:xfrm>
              <a:off x="5281" y="2270"/>
              <a:ext cx="288" cy="2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45" name="Rectangle 89"/>
            <p:cNvSpPr>
              <a:spLocks noChangeArrowheads="1"/>
            </p:cNvSpPr>
            <p:nvPr/>
          </p:nvSpPr>
          <p:spPr bwMode="auto">
            <a:xfrm>
              <a:off x="4993" y="2270"/>
              <a:ext cx="288" cy="28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46" name="Rectangle 90"/>
            <p:cNvSpPr>
              <a:spLocks noChangeArrowheads="1"/>
            </p:cNvSpPr>
            <p:nvPr/>
          </p:nvSpPr>
          <p:spPr bwMode="auto">
            <a:xfrm>
              <a:off x="4705" y="2270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47" name="Rectangle 91"/>
            <p:cNvSpPr>
              <a:spLocks noChangeArrowheads="1"/>
            </p:cNvSpPr>
            <p:nvPr/>
          </p:nvSpPr>
          <p:spPr bwMode="auto">
            <a:xfrm>
              <a:off x="4417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48" name="Rectangle 92"/>
            <p:cNvSpPr>
              <a:spLocks noChangeArrowheads="1"/>
            </p:cNvSpPr>
            <p:nvPr/>
          </p:nvSpPr>
          <p:spPr bwMode="auto">
            <a:xfrm>
              <a:off x="4129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49" name="Rectangle 93"/>
            <p:cNvSpPr>
              <a:spLocks noChangeArrowheads="1"/>
            </p:cNvSpPr>
            <p:nvPr/>
          </p:nvSpPr>
          <p:spPr bwMode="auto">
            <a:xfrm>
              <a:off x="3841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50" name="Rectangle 94"/>
            <p:cNvSpPr>
              <a:spLocks noChangeArrowheads="1"/>
            </p:cNvSpPr>
            <p:nvPr/>
          </p:nvSpPr>
          <p:spPr bwMode="auto">
            <a:xfrm>
              <a:off x="3553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51" name="Rectangle 95"/>
            <p:cNvSpPr>
              <a:spLocks noChangeArrowheads="1"/>
            </p:cNvSpPr>
            <p:nvPr/>
          </p:nvSpPr>
          <p:spPr bwMode="auto">
            <a:xfrm>
              <a:off x="3265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52" name="Rectangle 96"/>
            <p:cNvSpPr>
              <a:spLocks noChangeArrowheads="1"/>
            </p:cNvSpPr>
            <p:nvPr/>
          </p:nvSpPr>
          <p:spPr bwMode="auto">
            <a:xfrm>
              <a:off x="2977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53" name="Rectangle 97"/>
            <p:cNvSpPr>
              <a:spLocks noChangeArrowheads="1"/>
            </p:cNvSpPr>
            <p:nvPr/>
          </p:nvSpPr>
          <p:spPr bwMode="auto">
            <a:xfrm>
              <a:off x="2689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54" name="Rectangle 98"/>
            <p:cNvSpPr>
              <a:spLocks noChangeArrowheads="1"/>
            </p:cNvSpPr>
            <p:nvPr/>
          </p:nvSpPr>
          <p:spPr bwMode="auto">
            <a:xfrm>
              <a:off x="2401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55" name="Rectangle 99"/>
            <p:cNvSpPr>
              <a:spLocks noChangeArrowheads="1"/>
            </p:cNvSpPr>
            <p:nvPr/>
          </p:nvSpPr>
          <p:spPr bwMode="auto">
            <a:xfrm>
              <a:off x="2113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56" name="Rectangle 100"/>
            <p:cNvSpPr>
              <a:spLocks noChangeArrowheads="1"/>
            </p:cNvSpPr>
            <p:nvPr/>
          </p:nvSpPr>
          <p:spPr bwMode="auto">
            <a:xfrm>
              <a:off x="1825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57" name="Rectangle 101"/>
            <p:cNvSpPr>
              <a:spLocks noChangeArrowheads="1"/>
            </p:cNvSpPr>
            <p:nvPr/>
          </p:nvSpPr>
          <p:spPr bwMode="auto">
            <a:xfrm>
              <a:off x="1520" y="2270"/>
              <a:ext cx="305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58" name="Rectangle 102"/>
            <p:cNvSpPr>
              <a:spLocks noChangeArrowheads="1"/>
            </p:cNvSpPr>
            <p:nvPr/>
          </p:nvSpPr>
          <p:spPr bwMode="auto">
            <a:xfrm>
              <a:off x="1249" y="2270"/>
              <a:ext cx="271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59" name="Rectangle 103"/>
            <p:cNvSpPr>
              <a:spLocks noChangeArrowheads="1"/>
            </p:cNvSpPr>
            <p:nvPr/>
          </p:nvSpPr>
          <p:spPr bwMode="auto">
            <a:xfrm>
              <a:off x="961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60" name="Rectangle 104"/>
            <p:cNvSpPr>
              <a:spLocks noChangeArrowheads="1"/>
            </p:cNvSpPr>
            <p:nvPr/>
          </p:nvSpPr>
          <p:spPr bwMode="auto">
            <a:xfrm>
              <a:off x="673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61" name="Rectangle 105"/>
            <p:cNvSpPr>
              <a:spLocks noChangeArrowheads="1"/>
            </p:cNvSpPr>
            <p:nvPr/>
          </p:nvSpPr>
          <p:spPr bwMode="auto">
            <a:xfrm>
              <a:off x="385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62" name="Rectangle 106"/>
            <p:cNvSpPr>
              <a:spLocks noChangeArrowheads="1"/>
            </p:cNvSpPr>
            <p:nvPr/>
          </p:nvSpPr>
          <p:spPr bwMode="auto">
            <a:xfrm>
              <a:off x="5281" y="1986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63" name="Rectangle 107"/>
            <p:cNvSpPr>
              <a:spLocks noChangeArrowheads="1"/>
            </p:cNvSpPr>
            <p:nvPr/>
          </p:nvSpPr>
          <p:spPr bwMode="auto">
            <a:xfrm>
              <a:off x="4993" y="1986"/>
              <a:ext cx="288" cy="28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64" name="Rectangle 108"/>
            <p:cNvSpPr>
              <a:spLocks noChangeArrowheads="1"/>
            </p:cNvSpPr>
            <p:nvPr/>
          </p:nvSpPr>
          <p:spPr bwMode="auto">
            <a:xfrm>
              <a:off x="4705" y="1986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65" name="Rectangle 109"/>
            <p:cNvSpPr>
              <a:spLocks noChangeArrowheads="1"/>
            </p:cNvSpPr>
            <p:nvPr/>
          </p:nvSpPr>
          <p:spPr bwMode="auto">
            <a:xfrm>
              <a:off x="4417" y="1986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66" name="Rectangle 110"/>
            <p:cNvSpPr>
              <a:spLocks noChangeArrowheads="1"/>
            </p:cNvSpPr>
            <p:nvPr/>
          </p:nvSpPr>
          <p:spPr bwMode="auto">
            <a:xfrm>
              <a:off x="4129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67" name="Rectangle 111"/>
            <p:cNvSpPr>
              <a:spLocks noChangeArrowheads="1"/>
            </p:cNvSpPr>
            <p:nvPr/>
          </p:nvSpPr>
          <p:spPr bwMode="auto">
            <a:xfrm>
              <a:off x="3841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68" name="Rectangle 112"/>
            <p:cNvSpPr>
              <a:spLocks noChangeArrowheads="1"/>
            </p:cNvSpPr>
            <p:nvPr/>
          </p:nvSpPr>
          <p:spPr bwMode="auto">
            <a:xfrm>
              <a:off x="3553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69" name="Rectangle 113"/>
            <p:cNvSpPr>
              <a:spLocks noChangeArrowheads="1"/>
            </p:cNvSpPr>
            <p:nvPr/>
          </p:nvSpPr>
          <p:spPr bwMode="auto">
            <a:xfrm>
              <a:off x="3265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70" name="Rectangle 114"/>
            <p:cNvSpPr>
              <a:spLocks noChangeArrowheads="1"/>
            </p:cNvSpPr>
            <p:nvPr/>
          </p:nvSpPr>
          <p:spPr bwMode="auto">
            <a:xfrm>
              <a:off x="2977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71" name="Rectangle 115"/>
            <p:cNvSpPr>
              <a:spLocks noChangeArrowheads="1"/>
            </p:cNvSpPr>
            <p:nvPr/>
          </p:nvSpPr>
          <p:spPr bwMode="auto">
            <a:xfrm>
              <a:off x="2689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72" name="Rectangle 116"/>
            <p:cNvSpPr>
              <a:spLocks noChangeArrowheads="1"/>
            </p:cNvSpPr>
            <p:nvPr/>
          </p:nvSpPr>
          <p:spPr bwMode="auto">
            <a:xfrm>
              <a:off x="2401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73" name="Rectangle 117"/>
            <p:cNvSpPr>
              <a:spLocks noChangeArrowheads="1"/>
            </p:cNvSpPr>
            <p:nvPr/>
          </p:nvSpPr>
          <p:spPr bwMode="auto">
            <a:xfrm>
              <a:off x="2113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74" name="Rectangle 118"/>
            <p:cNvSpPr>
              <a:spLocks noChangeArrowheads="1"/>
            </p:cNvSpPr>
            <p:nvPr/>
          </p:nvSpPr>
          <p:spPr bwMode="auto">
            <a:xfrm>
              <a:off x="1825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75" name="Rectangle 119"/>
            <p:cNvSpPr>
              <a:spLocks noChangeArrowheads="1"/>
            </p:cNvSpPr>
            <p:nvPr/>
          </p:nvSpPr>
          <p:spPr bwMode="auto">
            <a:xfrm>
              <a:off x="1520" y="1986"/>
              <a:ext cx="305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76" name="Rectangle 120"/>
            <p:cNvSpPr>
              <a:spLocks noChangeArrowheads="1"/>
            </p:cNvSpPr>
            <p:nvPr/>
          </p:nvSpPr>
          <p:spPr bwMode="auto">
            <a:xfrm>
              <a:off x="1249" y="1986"/>
              <a:ext cx="271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77" name="Rectangle 121"/>
            <p:cNvSpPr>
              <a:spLocks noChangeArrowheads="1"/>
            </p:cNvSpPr>
            <p:nvPr/>
          </p:nvSpPr>
          <p:spPr bwMode="auto">
            <a:xfrm>
              <a:off x="961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78" name="Rectangle 122"/>
            <p:cNvSpPr>
              <a:spLocks noChangeArrowheads="1"/>
            </p:cNvSpPr>
            <p:nvPr/>
          </p:nvSpPr>
          <p:spPr bwMode="auto">
            <a:xfrm>
              <a:off x="673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79" name="Rectangle 123"/>
            <p:cNvSpPr>
              <a:spLocks noChangeArrowheads="1"/>
            </p:cNvSpPr>
            <p:nvPr/>
          </p:nvSpPr>
          <p:spPr bwMode="auto">
            <a:xfrm>
              <a:off x="385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80" name="Rectangle 124"/>
            <p:cNvSpPr>
              <a:spLocks noChangeArrowheads="1"/>
            </p:cNvSpPr>
            <p:nvPr/>
          </p:nvSpPr>
          <p:spPr bwMode="auto">
            <a:xfrm>
              <a:off x="5281" y="1699"/>
              <a:ext cx="288" cy="2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81" name="Rectangle 125"/>
            <p:cNvSpPr>
              <a:spLocks noChangeArrowheads="1"/>
            </p:cNvSpPr>
            <p:nvPr/>
          </p:nvSpPr>
          <p:spPr bwMode="auto">
            <a:xfrm>
              <a:off x="4993" y="1699"/>
              <a:ext cx="288" cy="28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82" name="Rectangle 126"/>
            <p:cNvSpPr>
              <a:spLocks noChangeArrowheads="1"/>
            </p:cNvSpPr>
            <p:nvPr/>
          </p:nvSpPr>
          <p:spPr bwMode="auto">
            <a:xfrm>
              <a:off x="4705" y="1699"/>
              <a:ext cx="288" cy="2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83" name="Rectangle 127"/>
            <p:cNvSpPr>
              <a:spLocks noChangeArrowheads="1"/>
            </p:cNvSpPr>
            <p:nvPr/>
          </p:nvSpPr>
          <p:spPr bwMode="auto">
            <a:xfrm>
              <a:off x="4417" y="1699"/>
              <a:ext cx="288" cy="287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84" name="Rectangle 128"/>
            <p:cNvSpPr>
              <a:spLocks noChangeArrowheads="1"/>
            </p:cNvSpPr>
            <p:nvPr/>
          </p:nvSpPr>
          <p:spPr bwMode="auto">
            <a:xfrm>
              <a:off x="4129" y="1699"/>
              <a:ext cx="288" cy="287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85" name="Rectangle 129"/>
            <p:cNvSpPr>
              <a:spLocks noChangeArrowheads="1"/>
            </p:cNvSpPr>
            <p:nvPr/>
          </p:nvSpPr>
          <p:spPr bwMode="auto">
            <a:xfrm>
              <a:off x="3841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86" name="Rectangle 130"/>
            <p:cNvSpPr>
              <a:spLocks noChangeArrowheads="1"/>
            </p:cNvSpPr>
            <p:nvPr/>
          </p:nvSpPr>
          <p:spPr bwMode="auto">
            <a:xfrm>
              <a:off x="3553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87" name="Rectangle 131"/>
            <p:cNvSpPr>
              <a:spLocks noChangeArrowheads="1"/>
            </p:cNvSpPr>
            <p:nvPr/>
          </p:nvSpPr>
          <p:spPr bwMode="auto">
            <a:xfrm>
              <a:off x="3265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88" name="Rectangle 132"/>
            <p:cNvSpPr>
              <a:spLocks noChangeArrowheads="1"/>
            </p:cNvSpPr>
            <p:nvPr/>
          </p:nvSpPr>
          <p:spPr bwMode="auto">
            <a:xfrm>
              <a:off x="2977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89" name="Rectangle 133"/>
            <p:cNvSpPr>
              <a:spLocks noChangeArrowheads="1"/>
            </p:cNvSpPr>
            <p:nvPr/>
          </p:nvSpPr>
          <p:spPr bwMode="auto">
            <a:xfrm>
              <a:off x="2689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90" name="Rectangle 134"/>
            <p:cNvSpPr>
              <a:spLocks noChangeArrowheads="1"/>
            </p:cNvSpPr>
            <p:nvPr/>
          </p:nvSpPr>
          <p:spPr bwMode="auto">
            <a:xfrm>
              <a:off x="2401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91" name="Rectangle 135"/>
            <p:cNvSpPr>
              <a:spLocks noChangeArrowheads="1"/>
            </p:cNvSpPr>
            <p:nvPr/>
          </p:nvSpPr>
          <p:spPr bwMode="auto">
            <a:xfrm>
              <a:off x="2113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92" name="Rectangle 136"/>
            <p:cNvSpPr>
              <a:spLocks noChangeArrowheads="1"/>
            </p:cNvSpPr>
            <p:nvPr/>
          </p:nvSpPr>
          <p:spPr bwMode="auto">
            <a:xfrm>
              <a:off x="1825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93" name="Rectangle 137"/>
            <p:cNvSpPr>
              <a:spLocks noChangeArrowheads="1"/>
            </p:cNvSpPr>
            <p:nvPr/>
          </p:nvSpPr>
          <p:spPr bwMode="auto">
            <a:xfrm>
              <a:off x="1520" y="1699"/>
              <a:ext cx="305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94" name="Rectangle 138"/>
            <p:cNvSpPr>
              <a:spLocks noChangeArrowheads="1"/>
            </p:cNvSpPr>
            <p:nvPr/>
          </p:nvSpPr>
          <p:spPr bwMode="auto">
            <a:xfrm>
              <a:off x="1249" y="1699"/>
              <a:ext cx="271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95" name="Rectangle 139"/>
            <p:cNvSpPr>
              <a:spLocks noChangeArrowheads="1"/>
            </p:cNvSpPr>
            <p:nvPr/>
          </p:nvSpPr>
          <p:spPr bwMode="auto">
            <a:xfrm>
              <a:off x="961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96" name="Rectangle 140"/>
            <p:cNvSpPr>
              <a:spLocks noChangeArrowheads="1"/>
            </p:cNvSpPr>
            <p:nvPr/>
          </p:nvSpPr>
          <p:spPr bwMode="auto">
            <a:xfrm>
              <a:off x="673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97" name="Rectangle 141"/>
            <p:cNvSpPr>
              <a:spLocks noChangeArrowheads="1"/>
            </p:cNvSpPr>
            <p:nvPr/>
          </p:nvSpPr>
          <p:spPr bwMode="auto">
            <a:xfrm>
              <a:off x="385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98" name="Rectangle 142"/>
            <p:cNvSpPr>
              <a:spLocks noChangeArrowheads="1"/>
            </p:cNvSpPr>
            <p:nvPr/>
          </p:nvSpPr>
          <p:spPr bwMode="auto">
            <a:xfrm>
              <a:off x="5281" y="1414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599" name="Rectangle 143"/>
            <p:cNvSpPr>
              <a:spLocks noChangeArrowheads="1"/>
            </p:cNvSpPr>
            <p:nvPr/>
          </p:nvSpPr>
          <p:spPr bwMode="auto">
            <a:xfrm>
              <a:off x="4993" y="1414"/>
              <a:ext cx="288" cy="28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00" name="Rectangle 144"/>
            <p:cNvSpPr>
              <a:spLocks noChangeArrowheads="1"/>
            </p:cNvSpPr>
            <p:nvPr/>
          </p:nvSpPr>
          <p:spPr bwMode="auto">
            <a:xfrm>
              <a:off x="4705" y="1414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01" name="Rectangle 145"/>
            <p:cNvSpPr>
              <a:spLocks noChangeArrowheads="1"/>
            </p:cNvSpPr>
            <p:nvPr/>
          </p:nvSpPr>
          <p:spPr bwMode="auto">
            <a:xfrm>
              <a:off x="4417" y="1414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02" name="Rectangle 146"/>
            <p:cNvSpPr>
              <a:spLocks noChangeArrowheads="1"/>
            </p:cNvSpPr>
            <p:nvPr/>
          </p:nvSpPr>
          <p:spPr bwMode="auto">
            <a:xfrm>
              <a:off x="4129" y="1414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03" name="Rectangle 147"/>
            <p:cNvSpPr>
              <a:spLocks noChangeArrowheads="1"/>
            </p:cNvSpPr>
            <p:nvPr/>
          </p:nvSpPr>
          <p:spPr bwMode="auto">
            <a:xfrm>
              <a:off x="3841" y="1414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04" name="Rectangle 148"/>
            <p:cNvSpPr>
              <a:spLocks noChangeArrowheads="1"/>
            </p:cNvSpPr>
            <p:nvPr/>
          </p:nvSpPr>
          <p:spPr bwMode="auto">
            <a:xfrm>
              <a:off x="3553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05" name="Rectangle 149"/>
            <p:cNvSpPr>
              <a:spLocks noChangeArrowheads="1"/>
            </p:cNvSpPr>
            <p:nvPr/>
          </p:nvSpPr>
          <p:spPr bwMode="auto">
            <a:xfrm>
              <a:off x="3265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06" name="Rectangle 150"/>
            <p:cNvSpPr>
              <a:spLocks noChangeArrowheads="1"/>
            </p:cNvSpPr>
            <p:nvPr/>
          </p:nvSpPr>
          <p:spPr bwMode="auto">
            <a:xfrm>
              <a:off x="2977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07" name="Rectangle 151"/>
            <p:cNvSpPr>
              <a:spLocks noChangeArrowheads="1"/>
            </p:cNvSpPr>
            <p:nvPr/>
          </p:nvSpPr>
          <p:spPr bwMode="auto">
            <a:xfrm>
              <a:off x="2689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08" name="Rectangle 152"/>
            <p:cNvSpPr>
              <a:spLocks noChangeArrowheads="1"/>
            </p:cNvSpPr>
            <p:nvPr/>
          </p:nvSpPr>
          <p:spPr bwMode="auto">
            <a:xfrm>
              <a:off x="2401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09" name="Rectangle 153"/>
            <p:cNvSpPr>
              <a:spLocks noChangeArrowheads="1"/>
            </p:cNvSpPr>
            <p:nvPr/>
          </p:nvSpPr>
          <p:spPr bwMode="auto">
            <a:xfrm>
              <a:off x="2113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10" name="Rectangle 154"/>
            <p:cNvSpPr>
              <a:spLocks noChangeArrowheads="1"/>
            </p:cNvSpPr>
            <p:nvPr/>
          </p:nvSpPr>
          <p:spPr bwMode="auto">
            <a:xfrm>
              <a:off x="1825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11" name="Rectangle 155"/>
            <p:cNvSpPr>
              <a:spLocks noChangeArrowheads="1"/>
            </p:cNvSpPr>
            <p:nvPr/>
          </p:nvSpPr>
          <p:spPr bwMode="auto">
            <a:xfrm>
              <a:off x="1520" y="1414"/>
              <a:ext cx="305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12" name="Rectangle 156"/>
            <p:cNvSpPr>
              <a:spLocks noChangeArrowheads="1"/>
            </p:cNvSpPr>
            <p:nvPr/>
          </p:nvSpPr>
          <p:spPr bwMode="auto">
            <a:xfrm>
              <a:off x="1249" y="1414"/>
              <a:ext cx="27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13" name="Rectangle 157"/>
            <p:cNvSpPr>
              <a:spLocks noChangeArrowheads="1"/>
            </p:cNvSpPr>
            <p:nvPr/>
          </p:nvSpPr>
          <p:spPr bwMode="auto">
            <a:xfrm>
              <a:off x="961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14" name="Rectangle 158"/>
            <p:cNvSpPr>
              <a:spLocks noChangeArrowheads="1"/>
            </p:cNvSpPr>
            <p:nvPr/>
          </p:nvSpPr>
          <p:spPr bwMode="auto">
            <a:xfrm>
              <a:off x="673" y="1414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15" name="Rectangle 159"/>
            <p:cNvSpPr>
              <a:spLocks noChangeArrowheads="1"/>
            </p:cNvSpPr>
            <p:nvPr/>
          </p:nvSpPr>
          <p:spPr bwMode="auto">
            <a:xfrm>
              <a:off x="385" y="1414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16" name="Rectangle 160"/>
            <p:cNvSpPr>
              <a:spLocks noChangeArrowheads="1"/>
            </p:cNvSpPr>
            <p:nvPr/>
          </p:nvSpPr>
          <p:spPr bwMode="auto">
            <a:xfrm>
              <a:off x="5281" y="1130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17" name="Rectangle 161"/>
            <p:cNvSpPr>
              <a:spLocks noChangeArrowheads="1"/>
            </p:cNvSpPr>
            <p:nvPr/>
          </p:nvSpPr>
          <p:spPr bwMode="auto">
            <a:xfrm>
              <a:off x="4993" y="1130"/>
              <a:ext cx="288" cy="28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18" name="Rectangle 162"/>
            <p:cNvSpPr>
              <a:spLocks noChangeArrowheads="1"/>
            </p:cNvSpPr>
            <p:nvPr/>
          </p:nvSpPr>
          <p:spPr bwMode="auto">
            <a:xfrm>
              <a:off x="4705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19" name="Rectangle 163"/>
            <p:cNvSpPr>
              <a:spLocks noChangeArrowheads="1"/>
            </p:cNvSpPr>
            <p:nvPr/>
          </p:nvSpPr>
          <p:spPr bwMode="auto">
            <a:xfrm>
              <a:off x="4417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20" name="Rectangle 164"/>
            <p:cNvSpPr>
              <a:spLocks noChangeArrowheads="1"/>
            </p:cNvSpPr>
            <p:nvPr/>
          </p:nvSpPr>
          <p:spPr bwMode="auto">
            <a:xfrm>
              <a:off x="4129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21" name="Rectangle 165"/>
            <p:cNvSpPr>
              <a:spLocks noChangeArrowheads="1"/>
            </p:cNvSpPr>
            <p:nvPr/>
          </p:nvSpPr>
          <p:spPr bwMode="auto">
            <a:xfrm>
              <a:off x="3841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22" name="Rectangle 166"/>
            <p:cNvSpPr>
              <a:spLocks noChangeArrowheads="1"/>
            </p:cNvSpPr>
            <p:nvPr/>
          </p:nvSpPr>
          <p:spPr bwMode="auto">
            <a:xfrm>
              <a:off x="3553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23" name="Rectangle 167"/>
            <p:cNvSpPr>
              <a:spLocks noChangeArrowheads="1"/>
            </p:cNvSpPr>
            <p:nvPr/>
          </p:nvSpPr>
          <p:spPr bwMode="auto">
            <a:xfrm>
              <a:off x="3265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24" name="Rectangle 168"/>
            <p:cNvSpPr>
              <a:spLocks noChangeArrowheads="1"/>
            </p:cNvSpPr>
            <p:nvPr/>
          </p:nvSpPr>
          <p:spPr bwMode="auto">
            <a:xfrm>
              <a:off x="2977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25" name="Rectangle 169"/>
            <p:cNvSpPr>
              <a:spLocks noChangeArrowheads="1"/>
            </p:cNvSpPr>
            <p:nvPr/>
          </p:nvSpPr>
          <p:spPr bwMode="auto">
            <a:xfrm>
              <a:off x="2689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C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26" name="Rectangle 170"/>
            <p:cNvSpPr>
              <a:spLocks noChangeArrowheads="1"/>
            </p:cNvSpPr>
            <p:nvPr/>
          </p:nvSpPr>
          <p:spPr bwMode="auto">
            <a:xfrm>
              <a:off x="2401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FF7C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27" name="Rectangle 171"/>
            <p:cNvSpPr>
              <a:spLocks noChangeArrowheads="1"/>
            </p:cNvSpPr>
            <p:nvPr/>
          </p:nvSpPr>
          <p:spPr bwMode="auto">
            <a:xfrm>
              <a:off x="1520" y="1130"/>
              <a:ext cx="88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75628" name="Rectangle 172"/>
            <p:cNvSpPr>
              <a:spLocks noChangeArrowheads="1"/>
            </p:cNvSpPr>
            <p:nvPr/>
          </p:nvSpPr>
          <p:spPr bwMode="auto">
            <a:xfrm>
              <a:off x="1249" y="1130"/>
              <a:ext cx="27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29" name="Rectangle 173"/>
            <p:cNvSpPr>
              <a:spLocks noChangeArrowheads="1"/>
            </p:cNvSpPr>
            <p:nvPr/>
          </p:nvSpPr>
          <p:spPr bwMode="auto">
            <a:xfrm>
              <a:off x="961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30" name="Rectangle 174"/>
            <p:cNvSpPr>
              <a:spLocks noChangeArrowheads="1"/>
            </p:cNvSpPr>
            <p:nvPr/>
          </p:nvSpPr>
          <p:spPr bwMode="auto">
            <a:xfrm>
              <a:off x="673" y="113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31" name="Rectangle 175"/>
            <p:cNvSpPr>
              <a:spLocks noChangeArrowheads="1"/>
            </p:cNvSpPr>
            <p:nvPr/>
          </p:nvSpPr>
          <p:spPr bwMode="auto">
            <a:xfrm>
              <a:off x="385" y="113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32" name="Rectangle 176"/>
            <p:cNvSpPr>
              <a:spLocks noChangeArrowheads="1"/>
            </p:cNvSpPr>
            <p:nvPr/>
          </p:nvSpPr>
          <p:spPr bwMode="auto">
            <a:xfrm>
              <a:off x="5281" y="845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33" name="Rectangle 177"/>
            <p:cNvSpPr>
              <a:spLocks noChangeArrowheads="1"/>
            </p:cNvSpPr>
            <p:nvPr/>
          </p:nvSpPr>
          <p:spPr bwMode="auto">
            <a:xfrm>
              <a:off x="4993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34" name="Rectangle 178"/>
            <p:cNvSpPr>
              <a:spLocks noChangeArrowheads="1"/>
            </p:cNvSpPr>
            <p:nvPr/>
          </p:nvSpPr>
          <p:spPr bwMode="auto">
            <a:xfrm>
              <a:off x="4705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35" name="Rectangle 179"/>
            <p:cNvSpPr>
              <a:spLocks noChangeArrowheads="1"/>
            </p:cNvSpPr>
            <p:nvPr/>
          </p:nvSpPr>
          <p:spPr bwMode="auto">
            <a:xfrm>
              <a:off x="4417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36" name="Rectangle 180"/>
            <p:cNvSpPr>
              <a:spLocks noChangeArrowheads="1"/>
            </p:cNvSpPr>
            <p:nvPr/>
          </p:nvSpPr>
          <p:spPr bwMode="auto">
            <a:xfrm>
              <a:off x="4129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37" name="Rectangle 181"/>
            <p:cNvSpPr>
              <a:spLocks noChangeArrowheads="1"/>
            </p:cNvSpPr>
            <p:nvPr/>
          </p:nvSpPr>
          <p:spPr bwMode="auto">
            <a:xfrm>
              <a:off x="2977" y="845"/>
              <a:ext cx="115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38" name="Rectangle 182"/>
            <p:cNvSpPr>
              <a:spLocks noChangeArrowheads="1"/>
            </p:cNvSpPr>
            <p:nvPr/>
          </p:nvSpPr>
          <p:spPr bwMode="auto">
            <a:xfrm>
              <a:off x="2689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39" name="Rectangle 183"/>
            <p:cNvSpPr>
              <a:spLocks noChangeArrowheads="1"/>
            </p:cNvSpPr>
            <p:nvPr/>
          </p:nvSpPr>
          <p:spPr bwMode="auto">
            <a:xfrm>
              <a:off x="1520" y="845"/>
              <a:ext cx="1169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40" name="Rectangle 184"/>
            <p:cNvSpPr>
              <a:spLocks noChangeArrowheads="1"/>
            </p:cNvSpPr>
            <p:nvPr/>
          </p:nvSpPr>
          <p:spPr bwMode="auto">
            <a:xfrm>
              <a:off x="1249" y="845"/>
              <a:ext cx="27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41" name="Rectangle 185"/>
            <p:cNvSpPr>
              <a:spLocks noChangeArrowheads="1"/>
            </p:cNvSpPr>
            <p:nvPr/>
          </p:nvSpPr>
          <p:spPr bwMode="auto">
            <a:xfrm>
              <a:off x="961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42" name="Rectangle 186"/>
            <p:cNvSpPr>
              <a:spLocks noChangeArrowheads="1"/>
            </p:cNvSpPr>
            <p:nvPr/>
          </p:nvSpPr>
          <p:spPr bwMode="auto">
            <a:xfrm>
              <a:off x="673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800" b="1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5643" name="Rectangle 187"/>
            <p:cNvSpPr>
              <a:spLocks noChangeArrowheads="1"/>
            </p:cNvSpPr>
            <p:nvPr/>
          </p:nvSpPr>
          <p:spPr bwMode="auto">
            <a:xfrm>
              <a:off x="385" y="84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9337" name="Line 188"/>
            <p:cNvSpPr>
              <a:spLocks noChangeShapeType="1"/>
            </p:cNvSpPr>
            <p:nvPr/>
          </p:nvSpPr>
          <p:spPr bwMode="auto">
            <a:xfrm>
              <a:off x="385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38" name="Line 189"/>
            <p:cNvSpPr>
              <a:spLocks noChangeShapeType="1"/>
            </p:cNvSpPr>
            <p:nvPr/>
          </p:nvSpPr>
          <p:spPr bwMode="auto">
            <a:xfrm>
              <a:off x="385" y="1415"/>
              <a:ext cx="5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39" name="Line 190"/>
            <p:cNvSpPr>
              <a:spLocks noChangeShapeType="1"/>
            </p:cNvSpPr>
            <p:nvPr/>
          </p:nvSpPr>
          <p:spPr bwMode="auto">
            <a:xfrm>
              <a:off x="385" y="1700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40" name="Line 191"/>
            <p:cNvSpPr>
              <a:spLocks noChangeShapeType="1"/>
            </p:cNvSpPr>
            <p:nvPr/>
          </p:nvSpPr>
          <p:spPr bwMode="auto">
            <a:xfrm>
              <a:off x="385" y="1985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41" name="Line 192"/>
            <p:cNvSpPr>
              <a:spLocks noChangeShapeType="1"/>
            </p:cNvSpPr>
            <p:nvPr/>
          </p:nvSpPr>
          <p:spPr bwMode="auto">
            <a:xfrm>
              <a:off x="385" y="227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42" name="Line 193"/>
            <p:cNvSpPr>
              <a:spLocks noChangeShapeType="1"/>
            </p:cNvSpPr>
            <p:nvPr/>
          </p:nvSpPr>
          <p:spPr bwMode="auto">
            <a:xfrm>
              <a:off x="385" y="255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43" name="Line 194"/>
            <p:cNvSpPr>
              <a:spLocks noChangeShapeType="1"/>
            </p:cNvSpPr>
            <p:nvPr/>
          </p:nvSpPr>
          <p:spPr bwMode="auto">
            <a:xfrm>
              <a:off x="385" y="2841"/>
              <a:ext cx="34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44" name="Line 195"/>
            <p:cNvSpPr>
              <a:spLocks noChangeShapeType="1"/>
            </p:cNvSpPr>
            <p:nvPr/>
          </p:nvSpPr>
          <p:spPr bwMode="auto">
            <a:xfrm>
              <a:off x="385" y="312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45" name="Line 196"/>
            <p:cNvSpPr>
              <a:spLocks noChangeShapeType="1"/>
            </p:cNvSpPr>
            <p:nvPr/>
          </p:nvSpPr>
          <p:spPr bwMode="auto">
            <a:xfrm>
              <a:off x="385" y="341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46" name="Line 197"/>
            <p:cNvSpPr>
              <a:spLocks noChangeShapeType="1"/>
            </p:cNvSpPr>
            <p:nvPr/>
          </p:nvSpPr>
          <p:spPr bwMode="auto">
            <a:xfrm>
              <a:off x="385" y="3696"/>
              <a:ext cx="51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47" name="Line 198"/>
            <p:cNvSpPr>
              <a:spLocks noChangeShapeType="1"/>
            </p:cNvSpPr>
            <p:nvPr/>
          </p:nvSpPr>
          <p:spPr bwMode="auto">
            <a:xfrm>
              <a:off x="385" y="845"/>
              <a:ext cx="0" cy="199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49" name="Line 200"/>
            <p:cNvSpPr>
              <a:spLocks noChangeShapeType="1"/>
            </p:cNvSpPr>
            <p:nvPr/>
          </p:nvSpPr>
          <p:spPr bwMode="auto">
            <a:xfrm>
              <a:off x="385" y="845"/>
              <a:ext cx="2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50" name="Line 201"/>
            <p:cNvSpPr>
              <a:spLocks noChangeShapeType="1"/>
            </p:cNvSpPr>
            <p:nvPr/>
          </p:nvSpPr>
          <p:spPr bwMode="auto">
            <a:xfrm>
              <a:off x="673" y="845"/>
              <a:ext cx="0" cy="19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51" name="Line 202"/>
            <p:cNvSpPr>
              <a:spLocks noChangeShapeType="1"/>
            </p:cNvSpPr>
            <p:nvPr/>
          </p:nvSpPr>
          <p:spPr bwMode="auto">
            <a:xfrm>
              <a:off x="96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52" name="Line 203"/>
            <p:cNvSpPr>
              <a:spLocks noChangeShapeType="1"/>
            </p:cNvSpPr>
            <p:nvPr/>
          </p:nvSpPr>
          <p:spPr bwMode="auto">
            <a:xfrm>
              <a:off x="384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53" name="Line 204"/>
            <p:cNvSpPr>
              <a:spLocks noChangeShapeType="1"/>
            </p:cNvSpPr>
            <p:nvPr/>
          </p:nvSpPr>
          <p:spPr bwMode="auto">
            <a:xfrm>
              <a:off x="4129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54" name="Line 205"/>
            <p:cNvSpPr>
              <a:spLocks noChangeShapeType="1"/>
            </p:cNvSpPr>
            <p:nvPr/>
          </p:nvSpPr>
          <p:spPr bwMode="auto">
            <a:xfrm>
              <a:off x="4417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55" name="Line 206"/>
            <p:cNvSpPr>
              <a:spLocks noChangeShapeType="1"/>
            </p:cNvSpPr>
            <p:nvPr/>
          </p:nvSpPr>
          <p:spPr bwMode="auto">
            <a:xfrm>
              <a:off x="4705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56" name="Line 207"/>
            <p:cNvSpPr>
              <a:spLocks noChangeShapeType="1"/>
            </p:cNvSpPr>
            <p:nvPr/>
          </p:nvSpPr>
          <p:spPr bwMode="auto">
            <a:xfrm>
              <a:off x="5281" y="845"/>
              <a:ext cx="2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57" name="Line 208"/>
            <p:cNvSpPr>
              <a:spLocks noChangeShapeType="1"/>
            </p:cNvSpPr>
            <p:nvPr/>
          </p:nvSpPr>
          <p:spPr bwMode="auto">
            <a:xfrm>
              <a:off x="4993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58" name="Line 209"/>
            <p:cNvSpPr>
              <a:spLocks noChangeShapeType="1"/>
            </p:cNvSpPr>
            <p:nvPr/>
          </p:nvSpPr>
          <p:spPr bwMode="auto">
            <a:xfrm>
              <a:off x="5281" y="845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59" name="Line 210"/>
            <p:cNvSpPr>
              <a:spLocks noChangeShapeType="1"/>
            </p:cNvSpPr>
            <p:nvPr/>
          </p:nvSpPr>
          <p:spPr bwMode="auto">
            <a:xfrm>
              <a:off x="5281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60" name="Line 211"/>
            <p:cNvSpPr>
              <a:spLocks noChangeShapeType="1"/>
            </p:cNvSpPr>
            <p:nvPr/>
          </p:nvSpPr>
          <p:spPr bwMode="auto">
            <a:xfrm>
              <a:off x="673" y="1130"/>
              <a:ext cx="28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61" name="Line 212"/>
            <p:cNvSpPr>
              <a:spLocks noChangeShapeType="1"/>
            </p:cNvSpPr>
            <p:nvPr/>
          </p:nvSpPr>
          <p:spPr bwMode="auto">
            <a:xfrm>
              <a:off x="3841" y="1130"/>
              <a:ext cx="144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62" name="Line 213"/>
            <p:cNvSpPr>
              <a:spLocks noChangeShapeType="1"/>
            </p:cNvSpPr>
            <p:nvPr/>
          </p:nvSpPr>
          <p:spPr bwMode="auto">
            <a:xfrm>
              <a:off x="124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63" name="Line 214"/>
            <p:cNvSpPr>
              <a:spLocks noChangeShapeType="1"/>
            </p:cNvSpPr>
            <p:nvPr/>
          </p:nvSpPr>
          <p:spPr bwMode="auto">
            <a:xfrm>
              <a:off x="151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64" name="Line 215"/>
            <p:cNvSpPr>
              <a:spLocks noChangeShapeType="1"/>
            </p:cNvSpPr>
            <p:nvPr/>
          </p:nvSpPr>
          <p:spPr bwMode="auto">
            <a:xfrm>
              <a:off x="182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65" name="Line 216"/>
            <p:cNvSpPr>
              <a:spLocks noChangeShapeType="1"/>
            </p:cNvSpPr>
            <p:nvPr/>
          </p:nvSpPr>
          <p:spPr bwMode="auto">
            <a:xfrm>
              <a:off x="211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66" name="Line 217"/>
            <p:cNvSpPr>
              <a:spLocks noChangeShapeType="1"/>
            </p:cNvSpPr>
            <p:nvPr/>
          </p:nvSpPr>
          <p:spPr bwMode="auto">
            <a:xfrm>
              <a:off x="2401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67" name="Line 218"/>
            <p:cNvSpPr>
              <a:spLocks noChangeShapeType="1"/>
            </p:cNvSpPr>
            <p:nvPr/>
          </p:nvSpPr>
          <p:spPr bwMode="auto">
            <a:xfrm>
              <a:off x="268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68" name="Line 219"/>
            <p:cNvSpPr>
              <a:spLocks noChangeShapeType="1"/>
            </p:cNvSpPr>
            <p:nvPr/>
          </p:nvSpPr>
          <p:spPr bwMode="auto">
            <a:xfrm>
              <a:off x="2977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69" name="Line 220"/>
            <p:cNvSpPr>
              <a:spLocks noChangeShapeType="1"/>
            </p:cNvSpPr>
            <p:nvPr/>
          </p:nvSpPr>
          <p:spPr bwMode="auto">
            <a:xfrm>
              <a:off x="326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70" name="Line 221"/>
            <p:cNvSpPr>
              <a:spLocks noChangeShapeType="1"/>
            </p:cNvSpPr>
            <p:nvPr/>
          </p:nvSpPr>
          <p:spPr bwMode="auto">
            <a:xfrm>
              <a:off x="3841" y="1415"/>
              <a:ext cx="17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71" name="Line 222"/>
            <p:cNvSpPr>
              <a:spLocks noChangeShapeType="1"/>
            </p:cNvSpPr>
            <p:nvPr/>
          </p:nvSpPr>
          <p:spPr bwMode="auto">
            <a:xfrm>
              <a:off x="355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72" name="Line 223"/>
            <p:cNvSpPr>
              <a:spLocks noChangeShapeType="1"/>
            </p:cNvSpPr>
            <p:nvPr/>
          </p:nvSpPr>
          <p:spPr bwMode="auto">
            <a:xfrm>
              <a:off x="385" y="3126"/>
              <a:ext cx="0" cy="57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73" name="Line 224"/>
            <p:cNvSpPr>
              <a:spLocks noChangeShapeType="1"/>
            </p:cNvSpPr>
            <p:nvPr/>
          </p:nvSpPr>
          <p:spPr bwMode="auto">
            <a:xfrm>
              <a:off x="385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74" name="Line 225"/>
            <p:cNvSpPr>
              <a:spLocks noChangeShapeType="1"/>
            </p:cNvSpPr>
            <p:nvPr/>
          </p:nvSpPr>
          <p:spPr bwMode="auto">
            <a:xfrm>
              <a:off x="151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75" name="Line 226"/>
            <p:cNvSpPr>
              <a:spLocks noChangeShapeType="1"/>
            </p:cNvSpPr>
            <p:nvPr/>
          </p:nvSpPr>
          <p:spPr bwMode="auto">
            <a:xfrm>
              <a:off x="182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76" name="Line 227"/>
            <p:cNvSpPr>
              <a:spLocks noChangeShapeType="1"/>
            </p:cNvSpPr>
            <p:nvPr/>
          </p:nvSpPr>
          <p:spPr bwMode="auto">
            <a:xfrm>
              <a:off x="211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77" name="Line 228"/>
            <p:cNvSpPr>
              <a:spLocks noChangeShapeType="1"/>
            </p:cNvSpPr>
            <p:nvPr/>
          </p:nvSpPr>
          <p:spPr bwMode="auto">
            <a:xfrm>
              <a:off x="240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78" name="Line 229"/>
            <p:cNvSpPr>
              <a:spLocks noChangeShapeType="1"/>
            </p:cNvSpPr>
            <p:nvPr/>
          </p:nvSpPr>
          <p:spPr bwMode="auto">
            <a:xfrm>
              <a:off x="268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79" name="Line 230"/>
            <p:cNvSpPr>
              <a:spLocks noChangeShapeType="1"/>
            </p:cNvSpPr>
            <p:nvPr/>
          </p:nvSpPr>
          <p:spPr bwMode="auto">
            <a:xfrm>
              <a:off x="297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80" name="Line 231"/>
            <p:cNvSpPr>
              <a:spLocks noChangeShapeType="1"/>
            </p:cNvSpPr>
            <p:nvPr/>
          </p:nvSpPr>
          <p:spPr bwMode="auto">
            <a:xfrm>
              <a:off x="326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81" name="Line 232"/>
            <p:cNvSpPr>
              <a:spLocks noChangeShapeType="1"/>
            </p:cNvSpPr>
            <p:nvPr/>
          </p:nvSpPr>
          <p:spPr bwMode="auto">
            <a:xfrm>
              <a:off x="355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82" name="Line 233"/>
            <p:cNvSpPr>
              <a:spLocks noChangeShapeType="1"/>
            </p:cNvSpPr>
            <p:nvPr/>
          </p:nvSpPr>
          <p:spPr bwMode="auto">
            <a:xfrm>
              <a:off x="384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83" name="Line 234"/>
            <p:cNvSpPr>
              <a:spLocks noChangeShapeType="1"/>
            </p:cNvSpPr>
            <p:nvPr/>
          </p:nvSpPr>
          <p:spPr bwMode="auto">
            <a:xfrm>
              <a:off x="412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84" name="Line 235"/>
            <p:cNvSpPr>
              <a:spLocks noChangeShapeType="1"/>
            </p:cNvSpPr>
            <p:nvPr/>
          </p:nvSpPr>
          <p:spPr bwMode="auto">
            <a:xfrm>
              <a:off x="441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85" name="Line 236"/>
            <p:cNvSpPr>
              <a:spLocks noChangeShapeType="1"/>
            </p:cNvSpPr>
            <p:nvPr/>
          </p:nvSpPr>
          <p:spPr bwMode="auto">
            <a:xfrm>
              <a:off x="470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86" name="Line 237"/>
            <p:cNvSpPr>
              <a:spLocks noChangeShapeType="1"/>
            </p:cNvSpPr>
            <p:nvPr/>
          </p:nvSpPr>
          <p:spPr bwMode="auto">
            <a:xfrm>
              <a:off x="499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87" name="Line 238"/>
            <p:cNvSpPr>
              <a:spLocks noChangeShapeType="1"/>
            </p:cNvSpPr>
            <p:nvPr/>
          </p:nvSpPr>
          <p:spPr bwMode="auto">
            <a:xfrm>
              <a:off x="528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88" name="Line 239"/>
            <p:cNvSpPr>
              <a:spLocks noChangeShapeType="1"/>
            </p:cNvSpPr>
            <p:nvPr/>
          </p:nvSpPr>
          <p:spPr bwMode="auto">
            <a:xfrm>
              <a:off x="5569" y="3126"/>
              <a:ext cx="0" cy="57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89" name="Line 240"/>
            <p:cNvSpPr>
              <a:spLocks noChangeShapeType="1"/>
            </p:cNvSpPr>
            <p:nvPr/>
          </p:nvSpPr>
          <p:spPr bwMode="auto">
            <a:xfrm>
              <a:off x="961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90" name="Line 241"/>
            <p:cNvSpPr>
              <a:spLocks noChangeShapeType="1"/>
            </p:cNvSpPr>
            <p:nvPr/>
          </p:nvSpPr>
          <p:spPr bwMode="auto">
            <a:xfrm>
              <a:off x="1249" y="845"/>
              <a:ext cx="2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91" name="Line 242"/>
            <p:cNvSpPr>
              <a:spLocks noChangeShapeType="1"/>
            </p:cNvSpPr>
            <p:nvPr/>
          </p:nvSpPr>
          <p:spPr bwMode="auto">
            <a:xfrm>
              <a:off x="1519" y="845"/>
              <a:ext cx="11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92" name="Line 243"/>
            <p:cNvSpPr>
              <a:spLocks noChangeShapeType="1"/>
            </p:cNvSpPr>
            <p:nvPr/>
          </p:nvSpPr>
          <p:spPr bwMode="auto">
            <a:xfrm>
              <a:off x="268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93" name="Line 244"/>
            <p:cNvSpPr>
              <a:spLocks noChangeShapeType="1"/>
            </p:cNvSpPr>
            <p:nvPr/>
          </p:nvSpPr>
          <p:spPr bwMode="auto">
            <a:xfrm>
              <a:off x="2977" y="845"/>
              <a:ext cx="115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94" name="Line 245"/>
            <p:cNvSpPr>
              <a:spLocks noChangeShapeType="1"/>
            </p:cNvSpPr>
            <p:nvPr/>
          </p:nvSpPr>
          <p:spPr bwMode="auto">
            <a:xfrm>
              <a:off x="412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95" name="Line 246"/>
            <p:cNvSpPr>
              <a:spLocks noChangeShapeType="1"/>
            </p:cNvSpPr>
            <p:nvPr/>
          </p:nvSpPr>
          <p:spPr bwMode="auto">
            <a:xfrm>
              <a:off x="4417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96" name="Line 247"/>
            <p:cNvSpPr>
              <a:spLocks noChangeShapeType="1"/>
            </p:cNvSpPr>
            <p:nvPr/>
          </p:nvSpPr>
          <p:spPr bwMode="auto">
            <a:xfrm>
              <a:off x="4705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97" name="Line 248"/>
            <p:cNvSpPr>
              <a:spLocks noChangeShapeType="1"/>
            </p:cNvSpPr>
            <p:nvPr/>
          </p:nvSpPr>
          <p:spPr bwMode="auto">
            <a:xfrm>
              <a:off x="4993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98" name="Line 249"/>
            <p:cNvSpPr>
              <a:spLocks noChangeShapeType="1"/>
            </p:cNvSpPr>
            <p:nvPr/>
          </p:nvSpPr>
          <p:spPr bwMode="auto">
            <a:xfrm>
              <a:off x="5569" y="2556"/>
              <a:ext cx="0" cy="2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399" name="Line 250"/>
            <p:cNvSpPr>
              <a:spLocks noChangeShapeType="1"/>
            </p:cNvSpPr>
            <p:nvPr/>
          </p:nvSpPr>
          <p:spPr bwMode="auto">
            <a:xfrm>
              <a:off x="5569" y="845"/>
              <a:ext cx="0" cy="171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400" name="Line 251"/>
            <p:cNvSpPr>
              <a:spLocks noChangeShapeType="1"/>
            </p:cNvSpPr>
            <p:nvPr/>
          </p:nvSpPr>
          <p:spPr bwMode="auto">
            <a:xfrm>
              <a:off x="5569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9159" name="Freeform 252"/>
          <p:cNvSpPr>
            <a:spLocks/>
          </p:cNvSpPr>
          <p:nvPr/>
        </p:nvSpPr>
        <p:spPr bwMode="auto">
          <a:xfrm>
            <a:off x="3581400" y="2133600"/>
            <a:ext cx="4953000" cy="685800"/>
          </a:xfrm>
          <a:custGeom>
            <a:avLst/>
            <a:gdLst>
              <a:gd name="T0" fmla="*/ 2147483647 w 480"/>
              <a:gd name="T1" fmla="*/ 2147483647 h 864"/>
              <a:gd name="T2" fmla="*/ 2147483647 w 480"/>
              <a:gd name="T3" fmla="*/ 0 h 864"/>
              <a:gd name="T4" fmla="*/ 0 w 480"/>
              <a:gd name="T5" fmla="*/ 0 h 8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864">
                <a:moveTo>
                  <a:pt x="480" y="864"/>
                </a:moveTo>
                <a:lnTo>
                  <a:pt x="480" y="0"/>
                </a:lnTo>
                <a:lnTo>
                  <a:pt x="0" y="0"/>
                </a:lnTo>
              </a:path>
            </a:pathLst>
          </a:custGeom>
          <a:noFill/>
          <a:ln w="127000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9160" name="Oval 253"/>
          <p:cNvSpPr>
            <a:spLocks noChangeArrowheads="1"/>
          </p:cNvSpPr>
          <p:nvPr/>
        </p:nvSpPr>
        <p:spPr bwMode="auto">
          <a:xfrm>
            <a:off x="8305800" y="2819400"/>
            <a:ext cx="457200" cy="15240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l-GR" altLang="el-GR" sz="1800">
              <a:latin typeface="Tahoma" pitchFamily="34" charset="0"/>
            </a:endParaRPr>
          </a:p>
        </p:txBody>
      </p:sp>
      <p:grpSp>
        <p:nvGrpSpPr>
          <p:cNvPr id="49161" name="Group 277"/>
          <p:cNvGrpSpPr>
            <a:grpSpLocks/>
          </p:cNvGrpSpPr>
          <p:nvPr/>
        </p:nvGrpSpPr>
        <p:grpSpPr bwMode="auto">
          <a:xfrm>
            <a:off x="762000" y="2057400"/>
            <a:ext cx="2438400" cy="1143000"/>
            <a:chOff x="600" y="2448"/>
            <a:chExt cx="1408" cy="1200"/>
          </a:xfrm>
        </p:grpSpPr>
        <p:pic>
          <p:nvPicPr>
            <p:cNvPr id="49169" name="Picture 258" descr="Chlorine 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" y="2448"/>
              <a:ext cx="702" cy="1197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9170" name="Picture 261" descr="Chlorine Gas in vial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448"/>
              <a:ext cx="712" cy="120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49162" name="Group 278"/>
          <p:cNvGrpSpPr>
            <a:grpSpLocks/>
          </p:cNvGrpSpPr>
          <p:nvPr/>
        </p:nvGrpSpPr>
        <p:grpSpPr bwMode="auto">
          <a:xfrm>
            <a:off x="762000" y="3200400"/>
            <a:ext cx="2438400" cy="1143000"/>
            <a:chOff x="480" y="1968"/>
            <a:chExt cx="1488" cy="720"/>
          </a:xfrm>
        </p:grpSpPr>
        <p:pic>
          <p:nvPicPr>
            <p:cNvPr id="49167" name="Picture 265" descr="Bromine 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968"/>
              <a:ext cx="720" cy="72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9168" name="Picture 270" descr="Bromine Sample from the Everest Set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968"/>
              <a:ext cx="768" cy="72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163" name="Picture 273" descr="Astatine 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86400"/>
            <a:ext cx="1143000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164" name="Group 283"/>
          <p:cNvGrpSpPr>
            <a:grpSpLocks/>
          </p:cNvGrpSpPr>
          <p:nvPr/>
        </p:nvGrpSpPr>
        <p:grpSpPr bwMode="auto">
          <a:xfrm>
            <a:off x="762000" y="4343400"/>
            <a:ext cx="2286000" cy="1143000"/>
            <a:chOff x="480" y="2736"/>
            <a:chExt cx="1440" cy="720"/>
          </a:xfrm>
        </p:grpSpPr>
        <p:pic>
          <p:nvPicPr>
            <p:cNvPr id="49165" name="Picture 280" descr="Iodine 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736"/>
              <a:ext cx="720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166" name="Picture 282" descr="Iodine Antique iodine swabs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736"/>
              <a:ext cx="720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8732290"/>
      </p:ext>
    </p:extLst>
  </p:cSld>
  <p:clrMapOvr>
    <a:masterClrMapping/>
  </p:clrMapOvr>
  <p:transition spd="med">
    <p:pull dir="d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  <p:bldP spid="49157" grpId="0"/>
      <p:bldP spid="49159" grpId="0" animBg="1"/>
      <p:bldP spid="491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114800" y="519113"/>
            <a:ext cx="4686300" cy="5095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800" b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ΤΑ </a:t>
            </a:r>
            <a:r>
              <a:rPr lang="en-US" sz="3800" b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E</a:t>
            </a:r>
            <a:r>
              <a:rPr lang="el-GR" sz="3800" b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ΥΓΕΝΗ ΑΕΡΙΑ</a:t>
            </a:r>
          </a:p>
        </p:txBody>
      </p:sp>
      <p:pic>
        <p:nvPicPr>
          <p:cNvPr id="50179" name="Picture 259" descr="Neon ">
            <a:hlinkClick r:id="rId3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447800"/>
            <a:ext cx="1066800" cy="990600"/>
          </a:xfrm>
        </p:spPr>
      </p:pic>
      <p:pic>
        <p:nvPicPr>
          <p:cNvPr id="50180" name="Picture 261" descr="Neon Mounted arc tube">
            <a:hlinkClick r:id="rId5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447800"/>
            <a:ext cx="1143000" cy="990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762000" y="152400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V</a:t>
            </a:r>
            <a:r>
              <a:rPr lang="el-GR" altLang="el-GR" sz="1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ΙΙΙΑ (18) ομάδα</a:t>
            </a:r>
          </a:p>
        </p:txBody>
      </p:sp>
      <p:sp>
        <p:nvSpPr>
          <p:cNvPr id="50182" name="Text Box 5"/>
          <p:cNvSpPr txBox="1">
            <a:spLocks noChangeArrowheads="1"/>
          </p:cNvSpPr>
          <p:nvPr/>
        </p:nvSpPr>
        <p:spPr bwMode="auto">
          <a:xfrm>
            <a:off x="152400" y="695325"/>
            <a:ext cx="457200" cy="579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400" b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1</a:t>
            </a:r>
          </a:p>
          <a:p>
            <a:pPr>
              <a:spcBef>
                <a:spcPct val="50000"/>
              </a:spcBef>
              <a:buFontTx/>
              <a:buNone/>
            </a:pPr>
            <a:endParaRPr lang="el-GR" altLang="el-GR" sz="2400" b="1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2400" b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2</a:t>
            </a:r>
            <a:endParaRPr lang="el-GR" altLang="el-GR" sz="2400" b="1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l-GR" altLang="el-GR" sz="1500" b="1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2400" b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3</a:t>
            </a:r>
            <a:endParaRPr lang="el-GR" altLang="el-GR" sz="2400" b="1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l-GR" altLang="el-GR" sz="2400" b="1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2400" b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4</a:t>
            </a:r>
            <a:endParaRPr lang="el-GR" altLang="el-GR" sz="2400" b="1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l-GR" altLang="el-GR" sz="2400" b="1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l-GR" sz="2400" b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5</a:t>
            </a:r>
            <a:endParaRPr lang="el-GR" altLang="el-GR" sz="2400" b="1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l-GR" altLang="el-GR" sz="2400" b="1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l-GR" altLang="el-GR" sz="2400" b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6</a:t>
            </a:r>
          </a:p>
        </p:txBody>
      </p:sp>
      <p:grpSp>
        <p:nvGrpSpPr>
          <p:cNvPr id="50183" name="Group 6"/>
          <p:cNvGrpSpPr>
            <a:grpSpLocks/>
          </p:cNvGrpSpPr>
          <p:nvPr/>
        </p:nvGrpSpPr>
        <p:grpSpPr bwMode="auto">
          <a:xfrm>
            <a:off x="4114800" y="2286000"/>
            <a:ext cx="4800600" cy="1828800"/>
            <a:chOff x="385" y="845"/>
            <a:chExt cx="5184" cy="2851"/>
          </a:xfrm>
        </p:grpSpPr>
        <p:sp>
          <p:nvSpPr>
            <p:cNvPr id="280583" name="Rectangle 7"/>
            <p:cNvSpPr>
              <a:spLocks noChangeArrowheads="1"/>
            </p:cNvSpPr>
            <p:nvPr/>
          </p:nvSpPr>
          <p:spPr bwMode="auto">
            <a:xfrm>
              <a:off x="5281" y="341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584" name="Rectangle 8"/>
            <p:cNvSpPr>
              <a:spLocks noChangeArrowheads="1"/>
            </p:cNvSpPr>
            <p:nvPr/>
          </p:nvSpPr>
          <p:spPr bwMode="auto">
            <a:xfrm>
              <a:off x="4993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585" name="Rectangle 9"/>
            <p:cNvSpPr>
              <a:spLocks noChangeArrowheads="1"/>
            </p:cNvSpPr>
            <p:nvPr/>
          </p:nvSpPr>
          <p:spPr bwMode="auto">
            <a:xfrm>
              <a:off x="4705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586" name="Rectangle 10"/>
            <p:cNvSpPr>
              <a:spLocks noChangeArrowheads="1"/>
            </p:cNvSpPr>
            <p:nvPr/>
          </p:nvSpPr>
          <p:spPr bwMode="auto">
            <a:xfrm>
              <a:off x="4417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587" name="Rectangle 11"/>
            <p:cNvSpPr>
              <a:spLocks noChangeArrowheads="1"/>
            </p:cNvSpPr>
            <p:nvPr/>
          </p:nvSpPr>
          <p:spPr bwMode="auto">
            <a:xfrm>
              <a:off x="4129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588" name="Rectangle 12"/>
            <p:cNvSpPr>
              <a:spLocks noChangeArrowheads="1"/>
            </p:cNvSpPr>
            <p:nvPr/>
          </p:nvSpPr>
          <p:spPr bwMode="auto">
            <a:xfrm>
              <a:off x="3841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589" name="Rectangle 13"/>
            <p:cNvSpPr>
              <a:spLocks noChangeArrowheads="1"/>
            </p:cNvSpPr>
            <p:nvPr/>
          </p:nvSpPr>
          <p:spPr bwMode="auto">
            <a:xfrm>
              <a:off x="3553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590" name="Rectangle 14"/>
            <p:cNvSpPr>
              <a:spLocks noChangeArrowheads="1"/>
            </p:cNvSpPr>
            <p:nvPr/>
          </p:nvSpPr>
          <p:spPr bwMode="auto">
            <a:xfrm>
              <a:off x="3265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591" name="Rectangle 15"/>
            <p:cNvSpPr>
              <a:spLocks noChangeArrowheads="1"/>
            </p:cNvSpPr>
            <p:nvPr/>
          </p:nvSpPr>
          <p:spPr bwMode="auto">
            <a:xfrm>
              <a:off x="2977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592" name="Rectangle 16"/>
            <p:cNvSpPr>
              <a:spLocks noChangeArrowheads="1"/>
            </p:cNvSpPr>
            <p:nvPr/>
          </p:nvSpPr>
          <p:spPr bwMode="auto">
            <a:xfrm>
              <a:off x="2689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593" name="Rectangle 17"/>
            <p:cNvSpPr>
              <a:spLocks noChangeArrowheads="1"/>
            </p:cNvSpPr>
            <p:nvPr/>
          </p:nvSpPr>
          <p:spPr bwMode="auto">
            <a:xfrm>
              <a:off x="2401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594" name="Rectangle 18"/>
            <p:cNvSpPr>
              <a:spLocks noChangeArrowheads="1"/>
            </p:cNvSpPr>
            <p:nvPr/>
          </p:nvSpPr>
          <p:spPr bwMode="auto">
            <a:xfrm>
              <a:off x="2113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595" name="Rectangle 19"/>
            <p:cNvSpPr>
              <a:spLocks noChangeArrowheads="1"/>
            </p:cNvSpPr>
            <p:nvPr/>
          </p:nvSpPr>
          <p:spPr bwMode="auto">
            <a:xfrm>
              <a:off x="1825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596" name="Rectangle 20"/>
            <p:cNvSpPr>
              <a:spLocks noChangeArrowheads="1"/>
            </p:cNvSpPr>
            <p:nvPr/>
          </p:nvSpPr>
          <p:spPr bwMode="auto">
            <a:xfrm>
              <a:off x="1520" y="3411"/>
              <a:ext cx="305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597" name="Rectangle 21"/>
            <p:cNvSpPr>
              <a:spLocks noChangeArrowheads="1"/>
            </p:cNvSpPr>
            <p:nvPr/>
          </p:nvSpPr>
          <p:spPr bwMode="auto">
            <a:xfrm>
              <a:off x="385" y="3411"/>
              <a:ext cx="1135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598" name="Rectangle 22"/>
            <p:cNvSpPr>
              <a:spLocks noChangeArrowheads="1"/>
            </p:cNvSpPr>
            <p:nvPr/>
          </p:nvSpPr>
          <p:spPr bwMode="auto">
            <a:xfrm>
              <a:off x="5281" y="3127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599" name="Rectangle 23"/>
            <p:cNvSpPr>
              <a:spLocks noChangeArrowheads="1"/>
            </p:cNvSpPr>
            <p:nvPr/>
          </p:nvSpPr>
          <p:spPr bwMode="auto">
            <a:xfrm>
              <a:off x="4993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00" name="Rectangle 24"/>
            <p:cNvSpPr>
              <a:spLocks noChangeArrowheads="1"/>
            </p:cNvSpPr>
            <p:nvPr/>
          </p:nvSpPr>
          <p:spPr bwMode="auto">
            <a:xfrm>
              <a:off x="4705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01" name="Rectangle 25"/>
            <p:cNvSpPr>
              <a:spLocks noChangeArrowheads="1"/>
            </p:cNvSpPr>
            <p:nvPr/>
          </p:nvSpPr>
          <p:spPr bwMode="auto">
            <a:xfrm>
              <a:off x="4417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02" name="Rectangle 26"/>
            <p:cNvSpPr>
              <a:spLocks noChangeArrowheads="1"/>
            </p:cNvSpPr>
            <p:nvPr/>
          </p:nvSpPr>
          <p:spPr bwMode="auto">
            <a:xfrm>
              <a:off x="4129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03" name="Rectangle 27"/>
            <p:cNvSpPr>
              <a:spLocks noChangeArrowheads="1"/>
            </p:cNvSpPr>
            <p:nvPr/>
          </p:nvSpPr>
          <p:spPr bwMode="auto">
            <a:xfrm>
              <a:off x="3841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04" name="Rectangle 28"/>
            <p:cNvSpPr>
              <a:spLocks noChangeArrowheads="1"/>
            </p:cNvSpPr>
            <p:nvPr/>
          </p:nvSpPr>
          <p:spPr bwMode="auto">
            <a:xfrm>
              <a:off x="3553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05" name="Rectangle 29"/>
            <p:cNvSpPr>
              <a:spLocks noChangeArrowheads="1"/>
            </p:cNvSpPr>
            <p:nvPr/>
          </p:nvSpPr>
          <p:spPr bwMode="auto">
            <a:xfrm>
              <a:off x="3265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06" name="Rectangle 30"/>
            <p:cNvSpPr>
              <a:spLocks noChangeArrowheads="1"/>
            </p:cNvSpPr>
            <p:nvPr/>
          </p:nvSpPr>
          <p:spPr bwMode="auto">
            <a:xfrm>
              <a:off x="2977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07" name="Rectangle 31"/>
            <p:cNvSpPr>
              <a:spLocks noChangeArrowheads="1"/>
            </p:cNvSpPr>
            <p:nvPr/>
          </p:nvSpPr>
          <p:spPr bwMode="auto">
            <a:xfrm>
              <a:off x="2689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08" name="Rectangle 32"/>
            <p:cNvSpPr>
              <a:spLocks noChangeArrowheads="1"/>
            </p:cNvSpPr>
            <p:nvPr/>
          </p:nvSpPr>
          <p:spPr bwMode="auto">
            <a:xfrm>
              <a:off x="2401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09" name="Rectangle 33"/>
            <p:cNvSpPr>
              <a:spLocks noChangeArrowheads="1"/>
            </p:cNvSpPr>
            <p:nvPr/>
          </p:nvSpPr>
          <p:spPr bwMode="auto">
            <a:xfrm>
              <a:off x="2113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10" name="Rectangle 34"/>
            <p:cNvSpPr>
              <a:spLocks noChangeArrowheads="1"/>
            </p:cNvSpPr>
            <p:nvPr/>
          </p:nvSpPr>
          <p:spPr bwMode="auto">
            <a:xfrm>
              <a:off x="1825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11" name="Rectangle 35"/>
            <p:cNvSpPr>
              <a:spLocks noChangeArrowheads="1"/>
            </p:cNvSpPr>
            <p:nvPr/>
          </p:nvSpPr>
          <p:spPr bwMode="auto">
            <a:xfrm>
              <a:off x="1520" y="3127"/>
              <a:ext cx="305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12" name="Rectangle 36"/>
            <p:cNvSpPr>
              <a:spLocks noChangeArrowheads="1"/>
            </p:cNvSpPr>
            <p:nvPr/>
          </p:nvSpPr>
          <p:spPr bwMode="auto">
            <a:xfrm>
              <a:off x="385" y="3127"/>
              <a:ext cx="1135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13" name="Rectangle 37"/>
            <p:cNvSpPr>
              <a:spLocks noChangeArrowheads="1"/>
            </p:cNvSpPr>
            <p:nvPr/>
          </p:nvSpPr>
          <p:spPr bwMode="auto">
            <a:xfrm>
              <a:off x="5281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14" name="Rectangle 38"/>
            <p:cNvSpPr>
              <a:spLocks noChangeArrowheads="1"/>
            </p:cNvSpPr>
            <p:nvPr/>
          </p:nvSpPr>
          <p:spPr bwMode="auto">
            <a:xfrm>
              <a:off x="4993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15" name="Rectangle 39"/>
            <p:cNvSpPr>
              <a:spLocks noChangeArrowheads="1"/>
            </p:cNvSpPr>
            <p:nvPr/>
          </p:nvSpPr>
          <p:spPr bwMode="auto">
            <a:xfrm>
              <a:off x="4705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16" name="Rectangle 40"/>
            <p:cNvSpPr>
              <a:spLocks noChangeArrowheads="1"/>
            </p:cNvSpPr>
            <p:nvPr/>
          </p:nvSpPr>
          <p:spPr bwMode="auto">
            <a:xfrm>
              <a:off x="4417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17" name="Rectangle 41"/>
            <p:cNvSpPr>
              <a:spLocks noChangeArrowheads="1"/>
            </p:cNvSpPr>
            <p:nvPr/>
          </p:nvSpPr>
          <p:spPr bwMode="auto">
            <a:xfrm>
              <a:off x="4129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18" name="Rectangle 42"/>
            <p:cNvSpPr>
              <a:spLocks noChangeArrowheads="1"/>
            </p:cNvSpPr>
            <p:nvPr/>
          </p:nvSpPr>
          <p:spPr bwMode="auto">
            <a:xfrm>
              <a:off x="3841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19" name="Rectangle 43"/>
            <p:cNvSpPr>
              <a:spLocks noChangeArrowheads="1"/>
            </p:cNvSpPr>
            <p:nvPr/>
          </p:nvSpPr>
          <p:spPr bwMode="auto">
            <a:xfrm>
              <a:off x="3553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20" name="Rectangle 44"/>
            <p:cNvSpPr>
              <a:spLocks noChangeArrowheads="1"/>
            </p:cNvSpPr>
            <p:nvPr/>
          </p:nvSpPr>
          <p:spPr bwMode="auto">
            <a:xfrm>
              <a:off x="3265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21" name="Rectangle 45"/>
            <p:cNvSpPr>
              <a:spLocks noChangeArrowheads="1"/>
            </p:cNvSpPr>
            <p:nvPr/>
          </p:nvSpPr>
          <p:spPr bwMode="auto">
            <a:xfrm>
              <a:off x="2977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22" name="Rectangle 46"/>
            <p:cNvSpPr>
              <a:spLocks noChangeArrowheads="1"/>
            </p:cNvSpPr>
            <p:nvPr/>
          </p:nvSpPr>
          <p:spPr bwMode="auto">
            <a:xfrm>
              <a:off x="2689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23" name="Rectangle 47"/>
            <p:cNvSpPr>
              <a:spLocks noChangeArrowheads="1"/>
            </p:cNvSpPr>
            <p:nvPr/>
          </p:nvSpPr>
          <p:spPr bwMode="auto">
            <a:xfrm>
              <a:off x="2401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24" name="Rectangle 48"/>
            <p:cNvSpPr>
              <a:spLocks noChangeArrowheads="1"/>
            </p:cNvSpPr>
            <p:nvPr/>
          </p:nvSpPr>
          <p:spPr bwMode="auto">
            <a:xfrm>
              <a:off x="2113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25" name="Rectangle 49"/>
            <p:cNvSpPr>
              <a:spLocks noChangeArrowheads="1"/>
            </p:cNvSpPr>
            <p:nvPr/>
          </p:nvSpPr>
          <p:spPr bwMode="auto">
            <a:xfrm>
              <a:off x="1825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26" name="Rectangle 50"/>
            <p:cNvSpPr>
              <a:spLocks noChangeArrowheads="1"/>
            </p:cNvSpPr>
            <p:nvPr/>
          </p:nvSpPr>
          <p:spPr bwMode="auto">
            <a:xfrm>
              <a:off x="1520" y="2842"/>
              <a:ext cx="305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27" name="Rectangle 51"/>
            <p:cNvSpPr>
              <a:spLocks noChangeArrowheads="1"/>
            </p:cNvSpPr>
            <p:nvPr/>
          </p:nvSpPr>
          <p:spPr bwMode="auto">
            <a:xfrm>
              <a:off x="1249" y="2842"/>
              <a:ext cx="27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28" name="Rectangle 52"/>
            <p:cNvSpPr>
              <a:spLocks noChangeArrowheads="1"/>
            </p:cNvSpPr>
            <p:nvPr/>
          </p:nvSpPr>
          <p:spPr bwMode="auto">
            <a:xfrm>
              <a:off x="961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29" name="Rectangle 53"/>
            <p:cNvSpPr>
              <a:spLocks noChangeArrowheads="1"/>
            </p:cNvSpPr>
            <p:nvPr/>
          </p:nvSpPr>
          <p:spPr bwMode="auto">
            <a:xfrm>
              <a:off x="673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30" name="Rectangle 54"/>
            <p:cNvSpPr>
              <a:spLocks noChangeArrowheads="1"/>
            </p:cNvSpPr>
            <p:nvPr/>
          </p:nvSpPr>
          <p:spPr bwMode="auto">
            <a:xfrm>
              <a:off x="385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31" name="Rectangle 55"/>
            <p:cNvSpPr>
              <a:spLocks noChangeArrowheads="1"/>
            </p:cNvSpPr>
            <p:nvPr/>
          </p:nvSpPr>
          <p:spPr bwMode="auto">
            <a:xfrm>
              <a:off x="5281" y="2555"/>
              <a:ext cx="288" cy="28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32" name="Rectangle 56"/>
            <p:cNvSpPr>
              <a:spLocks noChangeArrowheads="1"/>
            </p:cNvSpPr>
            <p:nvPr/>
          </p:nvSpPr>
          <p:spPr bwMode="auto">
            <a:xfrm>
              <a:off x="4993" y="2555"/>
              <a:ext cx="288" cy="28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33" name="Rectangle 57"/>
            <p:cNvSpPr>
              <a:spLocks noChangeArrowheads="1"/>
            </p:cNvSpPr>
            <p:nvPr/>
          </p:nvSpPr>
          <p:spPr bwMode="auto">
            <a:xfrm>
              <a:off x="4705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34" name="Rectangle 58"/>
            <p:cNvSpPr>
              <a:spLocks noChangeArrowheads="1"/>
            </p:cNvSpPr>
            <p:nvPr/>
          </p:nvSpPr>
          <p:spPr bwMode="auto">
            <a:xfrm>
              <a:off x="4417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35" name="Rectangle 59"/>
            <p:cNvSpPr>
              <a:spLocks noChangeArrowheads="1"/>
            </p:cNvSpPr>
            <p:nvPr/>
          </p:nvSpPr>
          <p:spPr bwMode="auto">
            <a:xfrm>
              <a:off x="4129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36" name="Rectangle 60"/>
            <p:cNvSpPr>
              <a:spLocks noChangeArrowheads="1"/>
            </p:cNvSpPr>
            <p:nvPr/>
          </p:nvSpPr>
          <p:spPr bwMode="auto">
            <a:xfrm>
              <a:off x="3841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37" name="Rectangle 61"/>
            <p:cNvSpPr>
              <a:spLocks noChangeArrowheads="1"/>
            </p:cNvSpPr>
            <p:nvPr/>
          </p:nvSpPr>
          <p:spPr bwMode="auto">
            <a:xfrm>
              <a:off x="3553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38" name="Rectangle 62"/>
            <p:cNvSpPr>
              <a:spLocks noChangeArrowheads="1"/>
            </p:cNvSpPr>
            <p:nvPr/>
          </p:nvSpPr>
          <p:spPr bwMode="auto">
            <a:xfrm>
              <a:off x="3265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39" name="Rectangle 63"/>
            <p:cNvSpPr>
              <a:spLocks noChangeArrowheads="1"/>
            </p:cNvSpPr>
            <p:nvPr/>
          </p:nvSpPr>
          <p:spPr bwMode="auto">
            <a:xfrm>
              <a:off x="2977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40" name="Rectangle 64"/>
            <p:cNvSpPr>
              <a:spLocks noChangeArrowheads="1"/>
            </p:cNvSpPr>
            <p:nvPr/>
          </p:nvSpPr>
          <p:spPr bwMode="auto">
            <a:xfrm>
              <a:off x="2689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41" name="Rectangle 65"/>
            <p:cNvSpPr>
              <a:spLocks noChangeArrowheads="1"/>
            </p:cNvSpPr>
            <p:nvPr/>
          </p:nvSpPr>
          <p:spPr bwMode="auto">
            <a:xfrm>
              <a:off x="2401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42" name="Rectangle 66"/>
            <p:cNvSpPr>
              <a:spLocks noChangeArrowheads="1"/>
            </p:cNvSpPr>
            <p:nvPr/>
          </p:nvSpPr>
          <p:spPr bwMode="auto">
            <a:xfrm>
              <a:off x="2113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43" name="Rectangle 67"/>
            <p:cNvSpPr>
              <a:spLocks noChangeArrowheads="1"/>
            </p:cNvSpPr>
            <p:nvPr/>
          </p:nvSpPr>
          <p:spPr bwMode="auto">
            <a:xfrm>
              <a:off x="1825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44" name="Rectangle 68"/>
            <p:cNvSpPr>
              <a:spLocks noChangeArrowheads="1"/>
            </p:cNvSpPr>
            <p:nvPr/>
          </p:nvSpPr>
          <p:spPr bwMode="auto">
            <a:xfrm>
              <a:off x="1520" y="2555"/>
              <a:ext cx="305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45" name="Rectangle 69"/>
            <p:cNvSpPr>
              <a:spLocks noChangeArrowheads="1"/>
            </p:cNvSpPr>
            <p:nvPr/>
          </p:nvSpPr>
          <p:spPr bwMode="auto">
            <a:xfrm>
              <a:off x="1249" y="2555"/>
              <a:ext cx="271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46" name="Rectangle 70"/>
            <p:cNvSpPr>
              <a:spLocks noChangeArrowheads="1"/>
            </p:cNvSpPr>
            <p:nvPr/>
          </p:nvSpPr>
          <p:spPr bwMode="auto">
            <a:xfrm>
              <a:off x="961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47" name="Rectangle 71"/>
            <p:cNvSpPr>
              <a:spLocks noChangeArrowheads="1"/>
            </p:cNvSpPr>
            <p:nvPr/>
          </p:nvSpPr>
          <p:spPr bwMode="auto">
            <a:xfrm>
              <a:off x="673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48" name="Rectangle 72"/>
            <p:cNvSpPr>
              <a:spLocks noChangeArrowheads="1"/>
            </p:cNvSpPr>
            <p:nvPr/>
          </p:nvSpPr>
          <p:spPr bwMode="auto">
            <a:xfrm>
              <a:off x="385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49" name="Rectangle 73"/>
            <p:cNvSpPr>
              <a:spLocks noChangeArrowheads="1"/>
            </p:cNvSpPr>
            <p:nvPr/>
          </p:nvSpPr>
          <p:spPr bwMode="auto">
            <a:xfrm>
              <a:off x="5281" y="2271"/>
              <a:ext cx="288" cy="2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50" name="Rectangle 74"/>
            <p:cNvSpPr>
              <a:spLocks noChangeArrowheads="1"/>
            </p:cNvSpPr>
            <p:nvPr/>
          </p:nvSpPr>
          <p:spPr bwMode="auto">
            <a:xfrm>
              <a:off x="4993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51" name="Rectangle 75"/>
            <p:cNvSpPr>
              <a:spLocks noChangeArrowheads="1"/>
            </p:cNvSpPr>
            <p:nvPr/>
          </p:nvSpPr>
          <p:spPr bwMode="auto">
            <a:xfrm>
              <a:off x="4705" y="2271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52" name="Rectangle 76"/>
            <p:cNvSpPr>
              <a:spLocks noChangeArrowheads="1"/>
            </p:cNvSpPr>
            <p:nvPr/>
          </p:nvSpPr>
          <p:spPr bwMode="auto">
            <a:xfrm>
              <a:off x="4417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53" name="Rectangle 77"/>
            <p:cNvSpPr>
              <a:spLocks noChangeArrowheads="1"/>
            </p:cNvSpPr>
            <p:nvPr/>
          </p:nvSpPr>
          <p:spPr bwMode="auto">
            <a:xfrm>
              <a:off x="4129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54" name="Rectangle 78"/>
            <p:cNvSpPr>
              <a:spLocks noChangeArrowheads="1"/>
            </p:cNvSpPr>
            <p:nvPr/>
          </p:nvSpPr>
          <p:spPr bwMode="auto">
            <a:xfrm>
              <a:off x="3841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55" name="Rectangle 79"/>
            <p:cNvSpPr>
              <a:spLocks noChangeArrowheads="1"/>
            </p:cNvSpPr>
            <p:nvPr/>
          </p:nvSpPr>
          <p:spPr bwMode="auto">
            <a:xfrm>
              <a:off x="3553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56" name="Rectangle 80"/>
            <p:cNvSpPr>
              <a:spLocks noChangeArrowheads="1"/>
            </p:cNvSpPr>
            <p:nvPr/>
          </p:nvSpPr>
          <p:spPr bwMode="auto">
            <a:xfrm>
              <a:off x="3265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57" name="Rectangle 81"/>
            <p:cNvSpPr>
              <a:spLocks noChangeArrowheads="1"/>
            </p:cNvSpPr>
            <p:nvPr/>
          </p:nvSpPr>
          <p:spPr bwMode="auto">
            <a:xfrm>
              <a:off x="2977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58" name="Rectangle 82"/>
            <p:cNvSpPr>
              <a:spLocks noChangeArrowheads="1"/>
            </p:cNvSpPr>
            <p:nvPr/>
          </p:nvSpPr>
          <p:spPr bwMode="auto">
            <a:xfrm>
              <a:off x="2689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59" name="Rectangle 83"/>
            <p:cNvSpPr>
              <a:spLocks noChangeArrowheads="1"/>
            </p:cNvSpPr>
            <p:nvPr/>
          </p:nvSpPr>
          <p:spPr bwMode="auto">
            <a:xfrm>
              <a:off x="2401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60" name="Rectangle 84"/>
            <p:cNvSpPr>
              <a:spLocks noChangeArrowheads="1"/>
            </p:cNvSpPr>
            <p:nvPr/>
          </p:nvSpPr>
          <p:spPr bwMode="auto">
            <a:xfrm>
              <a:off x="2113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61" name="Rectangle 85"/>
            <p:cNvSpPr>
              <a:spLocks noChangeArrowheads="1"/>
            </p:cNvSpPr>
            <p:nvPr/>
          </p:nvSpPr>
          <p:spPr bwMode="auto">
            <a:xfrm>
              <a:off x="1825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62" name="Rectangle 86"/>
            <p:cNvSpPr>
              <a:spLocks noChangeArrowheads="1"/>
            </p:cNvSpPr>
            <p:nvPr/>
          </p:nvSpPr>
          <p:spPr bwMode="auto">
            <a:xfrm>
              <a:off x="1520" y="2271"/>
              <a:ext cx="305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63" name="Rectangle 87"/>
            <p:cNvSpPr>
              <a:spLocks noChangeArrowheads="1"/>
            </p:cNvSpPr>
            <p:nvPr/>
          </p:nvSpPr>
          <p:spPr bwMode="auto">
            <a:xfrm>
              <a:off x="1249" y="2271"/>
              <a:ext cx="271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64" name="Rectangle 88"/>
            <p:cNvSpPr>
              <a:spLocks noChangeArrowheads="1"/>
            </p:cNvSpPr>
            <p:nvPr/>
          </p:nvSpPr>
          <p:spPr bwMode="auto">
            <a:xfrm>
              <a:off x="961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65" name="Rectangle 89"/>
            <p:cNvSpPr>
              <a:spLocks noChangeArrowheads="1"/>
            </p:cNvSpPr>
            <p:nvPr/>
          </p:nvSpPr>
          <p:spPr bwMode="auto">
            <a:xfrm>
              <a:off x="673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66" name="Rectangle 90"/>
            <p:cNvSpPr>
              <a:spLocks noChangeArrowheads="1"/>
            </p:cNvSpPr>
            <p:nvPr/>
          </p:nvSpPr>
          <p:spPr bwMode="auto">
            <a:xfrm>
              <a:off x="385" y="227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67" name="Rectangle 91"/>
            <p:cNvSpPr>
              <a:spLocks noChangeArrowheads="1"/>
            </p:cNvSpPr>
            <p:nvPr/>
          </p:nvSpPr>
          <p:spPr bwMode="auto">
            <a:xfrm>
              <a:off x="5281" y="1986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68" name="Rectangle 92"/>
            <p:cNvSpPr>
              <a:spLocks noChangeArrowheads="1"/>
            </p:cNvSpPr>
            <p:nvPr/>
          </p:nvSpPr>
          <p:spPr bwMode="auto">
            <a:xfrm>
              <a:off x="4993" y="198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69" name="Rectangle 93"/>
            <p:cNvSpPr>
              <a:spLocks noChangeArrowheads="1"/>
            </p:cNvSpPr>
            <p:nvPr/>
          </p:nvSpPr>
          <p:spPr bwMode="auto">
            <a:xfrm>
              <a:off x="4705" y="1986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70" name="Rectangle 94"/>
            <p:cNvSpPr>
              <a:spLocks noChangeArrowheads="1"/>
            </p:cNvSpPr>
            <p:nvPr/>
          </p:nvSpPr>
          <p:spPr bwMode="auto">
            <a:xfrm>
              <a:off x="4417" y="1986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71" name="Rectangle 95"/>
            <p:cNvSpPr>
              <a:spLocks noChangeArrowheads="1"/>
            </p:cNvSpPr>
            <p:nvPr/>
          </p:nvSpPr>
          <p:spPr bwMode="auto">
            <a:xfrm>
              <a:off x="4129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72" name="Rectangle 96"/>
            <p:cNvSpPr>
              <a:spLocks noChangeArrowheads="1"/>
            </p:cNvSpPr>
            <p:nvPr/>
          </p:nvSpPr>
          <p:spPr bwMode="auto">
            <a:xfrm>
              <a:off x="3841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73" name="Rectangle 97"/>
            <p:cNvSpPr>
              <a:spLocks noChangeArrowheads="1"/>
            </p:cNvSpPr>
            <p:nvPr/>
          </p:nvSpPr>
          <p:spPr bwMode="auto">
            <a:xfrm>
              <a:off x="3553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74" name="Rectangle 98"/>
            <p:cNvSpPr>
              <a:spLocks noChangeArrowheads="1"/>
            </p:cNvSpPr>
            <p:nvPr/>
          </p:nvSpPr>
          <p:spPr bwMode="auto">
            <a:xfrm>
              <a:off x="3265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75" name="Rectangle 99"/>
            <p:cNvSpPr>
              <a:spLocks noChangeArrowheads="1"/>
            </p:cNvSpPr>
            <p:nvPr/>
          </p:nvSpPr>
          <p:spPr bwMode="auto">
            <a:xfrm>
              <a:off x="2977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76" name="Rectangle 100"/>
            <p:cNvSpPr>
              <a:spLocks noChangeArrowheads="1"/>
            </p:cNvSpPr>
            <p:nvPr/>
          </p:nvSpPr>
          <p:spPr bwMode="auto">
            <a:xfrm>
              <a:off x="2689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77" name="Rectangle 101"/>
            <p:cNvSpPr>
              <a:spLocks noChangeArrowheads="1"/>
            </p:cNvSpPr>
            <p:nvPr/>
          </p:nvSpPr>
          <p:spPr bwMode="auto">
            <a:xfrm>
              <a:off x="2401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78" name="Rectangle 102"/>
            <p:cNvSpPr>
              <a:spLocks noChangeArrowheads="1"/>
            </p:cNvSpPr>
            <p:nvPr/>
          </p:nvSpPr>
          <p:spPr bwMode="auto">
            <a:xfrm>
              <a:off x="2113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79" name="Rectangle 103"/>
            <p:cNvSpPr>
              <a:spLocks noChangeArrowheads="1"/>
            </p:cNvSpPr>
            <p:nvPr/>
          </p:nvSpPr>
          <p:spPr bwMode="auto">
            <a:xfrm>
              <a:off x="1825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80" name="Rectangle 104"/>
            <p:cNvSpPr>
              <a:spLocks noChangeArrowheads="1"/>
            </p:cNvSpPr>
            <p:nvPr/>
          </p:nvSpPr>
          <p:spPr bwMode="auto">
            <a:xfrm>
              <a:off x="1520" y="1986"/>
              <a:ext cx="305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81" name="Rectangle 105"/>
            <p:cNvSpPr>
              <a:spLocks noChangeArrowheads="1"/>
            </p:cNvSpPr>
            <p:nvPr/>
          </p:nvSpPr>
          <p:spPr bwMode="auto">
            <a:xfrm>
              <a:off x="1249" y="1986"/>
              <a:ext cx="271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82" name="Rectangle 106"/>
            <p:cNvSpPr>
              <a:spLocks noChangeArrowheads="1"/>
            </p:cNvSpPr>
            <p:nvPr/>
          </p:nvSpPr>
          <p:spPr bwMode="auto">
            <a:xfrm>
              <a:off x="961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83" name="Rectangle 107"/>
            <p:cNvSpPr>
              <a:spLocks noChangeArrowheads="1"/>
            </p:cNvSpPr>
            <p:nvPr/>
          </p:nvSpPr>
          <p:spPr bwMode="auto">
            <a:xfrm>
              <a:off x="673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84" name="Rectangle 108"/>
            <p:cNvSpPr>
              <a:spLocks noChangeArrowheads="1"/>
            </p:cNvSpPr>
            <p:nvPr/>
          </p:nvSpPr>
          <p:spPr bwMode="auto">
            <a:xfrm>
              <a:off x="385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85" name="Rectangle 109"/>
            <p:cNvSpPr>
              <a:spLocks noChangeArrowheads="1"/>
            </p:cNvSpPr>
            <p:nvPr/>
          </p:nvSpPr>
          <p:spPr bwMode="auto">
            <a:xfrm>
              <a:off x="5281" y="1699"/>
              <a:ext cx="288" cy="2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86" name="Rectangle 110"/>
            <p:cNvSpPr>
              <a:spLocks noChangeArrowheads="1"/>
            </p:cNvSpPr>
            <p:nvPr/>
          </p:nvSpPr>
          <p:spPr bwMode="auto">
            <a:xfrm>
              <a:off x="4993" y="1699"/>
              <a:ext cx="288" cy="2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87" name="Rectangle 111"/>
            <p:cNvSpPr>
              <a:spLocks noChangeArrowheads="1"/>
            </p:cNvSpPr>
            <p:nvPr/>
          </p:nvSpPr>
          <p:spPr bwMode="auto">
            <a:xfrm>
              <a:off x="4705" y="1699"/>
              <a:ext cx="288" cy="2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88" name="Rectangle 112"/>
            <p:cNvSpPr>
              <a:spLocks noChangeArrowheads="1"/>
            </p:cNvSpPr>
            <p:nvPr/>
          </p:nvSpPr>
          <p:spPr bwMode="auto">
            <a:xfrm>
              <a:off x="4417" y="1699"/>
              <a:ext cx="288" cy="287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89" name="Rectangle 113"/>
            <p:cNvSpPr>
              <a:spLocks noChangeArrowheads="1"/>
            </p:cNvSpPr>
            <p:nvPr/>
          </p:nvSpPr>
          <p:spPr bwMode="auto">
            <a:xfrm>
              <a:off x="4129" y="1699"/>
              <a:ext cx="288" cy="287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90" name="Rectangle 114"/>
            <p:cNvSpPr>
              <a:spLocks noChangeArrowheads="1"/>
            </p:cNvSpPr>
            <p:nvPr/>
          </p:nvSpPr>
          <p:spPr bwMode="auto">
            <a:xfrm>
              <a:off x="3841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91" name="Rectangle 115"/>
            <p:cNvSpPr>
              <a:spLocks noChangeArrowheads="1"/>
            </p:cNvSpPr>
            <p:nvPr/>
          </p:nvSpPr>
          <p:spPr bwMode="auto">
            <a:xfrm>
              <a:off x="3553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92" name="Rectangle 116"/>
            <p:cNvSpPr>
              <a:spLocks noChangeArrowheads="1"/>
            </p:cNvSpPr>
            <p:nvPr/>
          </p:nvSpPr>
          <p:spPr bwMode="auto">
            <a:xfrm>
              <a:off x="3265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93" name="Rectangle 117"/>
            <p:cNvSpPr>
              <a:spLocks noChangeArrowheads="1"/>
            </p:cNvSpPr>
            <p:nvPr/>
          </p:nvSpPr>
          <p:spPr bwMode="auto">
            <a:xfrm>
              <a:off x="2977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94" name="Rectangle 118"/>
            <p:cNvSpPr>
              <a:spLocks noChangeArrowheads="1"/>
            </p:cNvSpPr>
            <p:nvPr/>
          </p:nvSpPr>
          <p:spPr bwMode="auto">
            <a:xfrm>
              <a:off x="2689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95" name="Rectangle 119"/>
            <p:cNvSpPr>
              <a:spLocks noChangeArrowheads="1"/>
            </p:cNvSpPr>
            <p:nvPr/>
          </p:nvSpPr>
          <p:spPr bwMode="auto">
            <a:xfrm>
              <a:off x="2401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96" name="Rectangle 120"/>
            <p:cNvSpPr>
              <a:spLocks noChangeArrowheads="1"/>
            </p:cNvSpPr>
            <p:nvPr/>
          </p:nvSpPr>
          <p:spPr bwMode="auto">
            <a:xfrm>
              <a:off x="2113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97" name="Rectangle 121"/>
            <p:cNvSpPr>
              <a:spLocks noChangeArrowheads="1"/>
            </p:cNvSpPr>
            <p:nvPr/>
          </p:nvSpPr>
          <p:spPr bwMode="auto">
            <a:xfrm>
              <a:off x="1825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98" name="Rectangle 122"/>
            <p:cNvSpPr>
              <a:spLocks noChangeArrowheads="1"/>
            </p:cNvSpPr>
            <p:nvPr/>
          </p:nvSpPr>
          <p:spPr bwMode="auto">
            <a:xfrm>
              <a:off x="1520" y="1699"/>
              <a:ext cx="305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699" name="Rectangle 123"/>
            <p:cNvSpPr>
              <a:spLocks noChangeArrowheads="1"/>
            </p:cNvSpPr>
            <p:nvPr/>
          </p:nvSpPr>
          <p:spPr bwMode="auto">
            <a:xfrm>
              <a:off x="1249" y="1699"/>
              <a:ext cx="271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00" name="Rectangle 124"/>
            <p:cNvSpPr>
              <a:spLocks noChangeArrowheads="1"/>
            </p:cNvSpPr>
            <p:nvPr/>
          </p:nvSpPr>
          <p:spPr bwMode="auto">
            <a:xfrm>
              <a:off x="961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01" name="Rectangle 125"/>
            <p:cNvSpPr>
              <a:spLocks noChangeArrowheads="1"/>
            </p:cNvSpPr>
            <p:nvPr/>
          </p:nvSpPr>
          <p:spPr bwMode="auto">
            <a:xfrm>
              <a:off x="673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02" name="Rectangle 126"/>
            <p:cNvSpPr>
              <a:spLocks noChangeArrowheads="1"/>
            </p:cNvSpPr>
            <p:nvPr/>
          </p:nvSpPr>
          <p:spPr bwMode="auto">
            <a:xfrm>
              <a:off x="385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03" name="Rectangle 127"/>
            <p:cNvSpPr>
              <a:spLocks noChangeArrowheads="1"/>
            </p:cNvSpPr>
            <p:nvPr/>
          </p:nvSpPr>
          <p:spPr bwMode="auto">
            <a:xfrm>
              <a:off x="5281" y="1414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04" name="Rectangle 128"/>
            <p:cNvSpPr>
              <a:spLocks noChangeArrowheads="1"/>
            </p:cNvSpPr>
            <p:nvPr/>
          </p:nvSpPr>
          <p:spPr bwMode="auto">
            <a:xfrm>
              <a:off x="4993" y="1414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05" name="Rectangle 129"/>
            <p:cNvSpPr>
              <a:spLocks noChangeArrowheads="1"/>
            </p:cNvSpPr>
            <p:nvPr/>
          </p:nvSpPr>
          <p:spPr bwMode="auto">
            <a:xfrm>
              <a:off x="4705" y="1414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06" name="Rectangle 130"/>
            <p:cNvSpPr>
              <a:spLocks noChangeArrowheads="1"/>
            </p:cNvSpPr>
            <p:nvPr/>
          </p:nvSpPr>
          <p:spPr bwMode="auto">
            <a:xfrm>
              <a:off x="4417" y="1414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07" name="Rectangle 131"/>
            <p:cNvSpPr>
              <a:spLocks noChangeArrowheads="1"/>
            </p:cNvSpPr>
            <p:nvPr/>
          </p:nvSpPr>
          <p:spPr bwMode="auto">
            <a:xfrm>
              <a:off x="4129" y="1414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08" name="Rectangle 132"/>
            <p:cNvSpPr>
              <a:spLocks noChangeArrowheads="1"/>
            </p:cNvSpPr>
            <p:nvPr/>
          </p:nvSpPr>
          <p:spPr bwMode="auto">
            <a:xfrm>
              <a:off x="3841" y="1414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09" name="Rectangle 133"/>
            <p:cNvSpPr>
              <a:spLocks noChangeArrowheads="1"/>
            </p:cNvSpPr>
            <p:nvPr/>
          </p:nvSpPr>
          <p:spPr bwMode="auto">
            <a:xfrm>
              <a:off x="3553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10" name="Rectangle 134"/>
            <p:cNvSpPr>
              <a:spLocks noChangeArrowheads="1"/>
            </p:cNvSpPr>
            <p:nvPr/>
          </p:nvSpPr>
          <p:spPr bwMode="auto">
            <a:xfrm>
              <a:off x="3265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11" name="Rectangle 135"/>
            <p:cNvSpPr>
              <a:spLocks noChangeArrowheads="1"/>
            </p:cNvSpPr>
            <p:nvPr/>
          </p:nvSpPr>
          <p:spPr bwMode="auto">
            <a:xfrm>
              <a:off x="2977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12" name="Rectangle 136"/>
            <p:cNvSpPr>
              <a:spLocks noChangeArrowheads="1"/>
            </p:cNvSpPr>
            <p:nvPr/>
          </p:nvSpPr>
          <p:spPr bwMode="auto">
            <a:xfrm>
              <a:off x="2689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13" name="Rectangle 137"/>
            <p:cNvSpPr>
              <a:spLocks noChangeArrowheads="1"/>
            </p:cNvSpPr>
            <p:nvPr/>
          </p:nvSpPr>
          <p:spPr bwMode="auto">
            <a:xfrm>
              <a:off x="2401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14" name="Rectangle 138"/>
            <p:cNvSpPr>
              <a:spLocks noChangeArrowheads="1"/>
            </p:cNvSpPr>
            <p:nvPr/>
          </p:nvSpPr>
          <p:spPr bwMode="auto">
            <a:xfrm>
              <a:off x="2113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15" name="Rectangle 139"/>
            <p:cNvSpPr>
              <a:spLocks noChangeArrowheads="1"/>
            </p:cNvSpPr>
            <p:nvPr/>
          </p:nvSpPr>
          <p:spPr bwMode="auto">
            <a:xfrm>
              <a:off x="1825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16" name="Rectangle 140"/>
            <p:cNvSpPr>
              <a:spLocks noChangeArrowheads="1"/>
            </p:cNvSpPr>
            <p:nvPr/>
          </p:nvSpPr>
          <p:spPr bwMode="auto">
            <a:xfrm>
              <a:off x="1520" y="1414"/>
              <a:ext cx="305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17" name="Rectangle 141"/>
            <p:cNvSpPr>
              <a:spLocks noChangeArrowheads="1"/>
            </p:cNvSpPr>
            <p:nvPr/>
          </p:nvSpPr>
          <p:spPr bwMode="auto">
            <a:xfrm>
              <a:off x="1249" y="1414"/>
              <a:ext cx="27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18" name="Rectangle 142"/>
            <p:cNvSpPr>
              <a:spLocks noChangeArrowheads="1"/>
            </p:cNvSpPr>
            <p:nvPr/>
          </p:nvSpPr>
          <p:spPr bwMode="auto">
            <a:xfrm>
              <a:off x="961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19" name="Rectangle 143"/>
            <p:cNvSpPr>
              <a:spLocks noChangeArrowheads="1"/>
            </p:cNvSpPr>
            <p:nvPr/>
          </p:nvSpPr>
          <p:spPr bwMode="auto">
            <a:xfrm>
              <a:off x="673" y="1414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20" name="Rectangle 144"/>
            <p:cNvSpPr>
              <a:spLocks noChangeArrowheads="1"/>
            </p:cNvSpPr>
            <p:nvPr/>
          </p:nvSpPr>
          <p:spPr bwMode="auto">
            <a:xfrm>
              <a:off x="385" y="1414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21" name="Rectangle 145"/>
            <p:cNvSpPr>
              <a:spLocks noChangeArrowheads="1"/>
            </p:cNvSpPr>
            <p:nvPr/>
          </p:nvSpPr>
          <p:spPr bwMode="auto">
            <a:xfrm>
              <a:off x="5281" y="1130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22" name="Rectangle 146"/>
            <p:cNvSpPr>
              <a:spLocks noChangeArrowheads="1"/>
            </p:cNvSpPr>
            <p:nvPr/>
          </p:nvSpPr>
          <p:spPr bwMode="auto">
            <a:xfrm>
              <a:off x="4993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23" name="Rectangle 147"/>
            <p:cNvSpPr>
              <a:spLocks noChangeArrowheads="1"/>
            </p:cNvSpPr>
            <p:nvPr/>
          </p:nvSpPr>
          <p:spPr bwMode="auto">
            <a:xfrm>
              <a:off x="4705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24" name="Rectangle 148"/>
            <p:cNvSpPr>
              <a:spLocks noChangeArrowheads="1"/>
            </p:cNvSpPr>
            <p:nvPr/>
          </p:nvSpPr>
          <p:spPr bwMode="auto">
            <a:xfrm>
              <a:off x="4417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25" name="Rectangle 149"/>
            <p:cNvSpPr>
              <a:spLocks noChangeArrowheads="1"/>
            </p:cNvSpPr>
            <p:nvPr/>
          </p:nvSpPr>
          <p:spPr bwMode="auto">
            <a:xfrm>
              <a:off x="4129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26" name="Rectangle 150"/>
            <p:cNvSpPr>
              <a:spLocks noChangeArrowheads="1"/>
            </p:cNvSpPr>
            <p:nvPr/>
          </p:nvSpPr>
          <p:spPr bwMode="auto">
            <a:xfrm>
              <a:off x="3841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27" name="Rectangle 151"/>
            <p:cNvSpPr>
              <a:spLocks noChangeArrowheads="1"/>
            </p:cNvSpPr>
            <p:nvPr/>
          </p:nvSpPr>
          <p:spPr bwMode="auto">
            <a:xfrm>
              <a:off x="3553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28" name="Rectangle 152"/>
            <p:cNvSpPr>
              <a:spLocks noChangeArrowheads="1"/>
            </p:cNvSpPr>
            <p:nvPr/>
          </p:nvSpPr>
          <p:spPr bwMode="auto">
            <a:xfrm>
              <a:off x="3265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29" name="Rectangle 153"/>
            <p:cNvSpPr>
              <a:spLocks noChangeArrowheads="1"/>
            </p:cNvSpPr>
            <p:nvPr/>
          </p:nvSpPr>
          <p:spPr bwMode="auto">
            <a:xfrm>
              <a:off x="2977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30" name="Rectangle 154"/>
            <p:cNvSpPr>
              <a:spLocks noChangeArrowheads="1"/>
            </p:cNvSpPr>
            <p:nvPr/>
          </p:nvSpPr>
          <p:spPr bwMode="auto">
            <a:xfrm>
              <a:off x="2689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C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31" name="Rectangle 155"/>
            <p:cNvSpPr>
              <a:spLocks noChangeArrowheads="1"/>
            </p:cNvSpPr>
            <p:nvPr/>
          </p:nvSpPr>
          <p:spPr bwMode="auto">
            <a:xfrm>
              <a:off x="2401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FF7C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32" name="Rectangle 156"/>
            <p:cNvSpPr>
              <a:spLocks noChangeArrowheads="1"/>
            </p:cNvSpPr>
            <p:nvPr/>
          </p:nvSpPr>
          <p:spPr bwMode="auto">
            <a:xfrm>
              <a:off x="1520" y="1130"/>
              <a:ext cx="88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80733" name="Rectangle 157"/>
            <p:cNvSpPr>
              <a:spLocks noChangeArrowheads="1"/>
            </p:cNvSpPr>
            <p:nvPr/>
          </p:nvSpPr>
          <p:spPr bwMode="auto">
            <a:xfrm>
              <a:off x="1249" y="1130"/>
              <a:ext cx="27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34" name="Rectangle 158"/>
            <p:cNvSpPr>
              <a:spLocks noChangeArrowheads="1"/>
            </p:cNvSpPr>
            <p:nvPr/>
          </p:nvSpPr>
          <p:spPr bwMode="auto">
            <a:xfrm>
              <a:off x="961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35" name="Rectangle 159"/>
            <p:cNvSpPr>
              <a:spLocks noChangeArrowheads="1"/>
            </p:cNvSpPr>
            <p:nvPr/>
          </p:nvSpPr>
          <p:spPr bwMode="auto">
            <a:xfrm>
              <a:off x="673" y="113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36" name="Rectangle 160"/>
            <p:cNvSpPr>
              <a:spLocks noChangeArrowheads="1"/>
            </p:cNvSpPr>
            <p:nvPr/>
          </p:nvSpPr>
          <p:spPr bwMode="auto">
            <a:xfrm>
              <a:off x="385" y="113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37" name="Rectangle 161"/>
            <p:cNvSpPr>
              <a:spLocks noChangeArrowheads="1"/>
            </p:cNvSpPr>
            <p:nvPr/>
          </p:nvSpPr>
          <p:spPr bwMode="auto">
            <a:xfrm>
              <a:off x="5281" y="845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38" name="Rectangle 162"/>
            <p:cNvSpPr>
              <a:spLocks noChangeArrowheads="1"/>
            </p:cNvSpPr>
            <p:nvPr/>
          </p:nvSpPr>
          <p:spPr bwMode="auto">
            <a:xfrm>
              <a:off x="4993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39" name="Rectangle 163"/>
            <p:cNvSpPr>
              <a:spLocks noChangeArrowheads="1"/>
            </p:cNvSpPr>
            <p:nvPr/>
          </p:nvSpPr>
          <p:spPr bwMode="auto">
            <a:xfrm>
              <a:off x="4705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40" name="Rectangle 164"/>
            <p:cNvSpPr>
              <a:spLocks noChangeArrowheads="1"/>
            </p:cNvSpPr>
            <p:nvPr/>
          </p:nvSpPr>
          <p:spPr bwMode="auto">
            <a:xfrm>
              <a:off x="4417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41" name="Rectangle 165"/>
            <p:cNvSpPr>
              <a:spLocks noChangeArrowheads="1"/>
            </p:cNvSpPr>
            <p:nvPr/>
          </p:nvSpPr>
          <p:spPr bwMode="auto">
            <a:xfrm>
              <a:off x="4129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42" name="Rectangle 166"/>
            <p:cNvSpPr>
              <a:spLocks noChangeArrowheads="1"/>
            </p:cNvSpPr>
            <p:nvPr/>
          </p:nvSpPr>
          <p:spPr bwMode="auto">
            <a:xfrm>
              <a:off x="2977" y="845"/>
              <a:ext cx="115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43" name="Rectangle 167"/>
            <p:cNvSpPr>
              <a:spLocks noChangeArrowheads="1"/>
            </p:cNvSpPr>
            <p:nvPr/>
          </p:nvSpPr>
          <p:spPr bwMode="auto">
            <a:xfrm>
              <a:off x="2689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44" name="Rectangle 168"/>
            <p:cNvSpPr>
              <a:spLocks noChangeArrowheads="1"/>
            </p:cNvSpPr>
            <p:nvPr/>
          </p:nvSpPr>
          <p:spPr bwMode="auto">
            <a:xfrm>
              <a:off x="1520" y="845"/>
              <a:ext cx="1169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45" name="Rectangle 169"/>
            <p:cNvSpPr>
              <a:spLocks noChangeArrowheads="1"/>
            </p:cNvSpPr>
            <p:nvPr/>
          </p:nvSpPr>
          <p:spPr bwMode="auto">
            <a:xfrm>
              <a:off x="1249" y="845"/>
              <a:ext cx="27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46" name="Rectangle 170"/>
            <p:cNvSpPr>
              <a:spLocks noChangeArrowheads="1"/>
            </p:cNvSpPr>
            <p:nvPr/>
          </p:nvSpPr>
          <p:spPr bwMode="auto">
            <a:xfrm>
              <a:off x="961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47" name="Rectangle 171"/>
            <p:cNvSpPr>
              <a:spLocks noChangeArrowheads="1"/>
            </p:cNvSpPr>
            <p:nvPr/>
          </p:nvSpPr>
          <p:spPr bwMode="auto">
            <a:xfrm>
              <a:off x="673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8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0748" name="Rectangle 172"/>
            <p:cNvSpPr>
              <a:spLocks noChangeArrowheads="1"/>
            </p:cNvSpPr>
            <p:nvPr/>
          </p:nvSpPr>
          <p:spPr bwMode="auto">
            <a:xfrm>
              <a:off x="385" y="84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0369" name="Line 173"/>
            <p:cNvSpPr>
              <a:spLocks noChangeShapeType="1"/>
            </p:cNvSpPr>
            <p:nvPr/>
          </p:nvSpPr>
          <p:spPr bwMode="auto">
            <a:xfrm>
              <a:off x="385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70" name="Line 174"/>
            <p:cNvSpPr>
              <a:spLocks noChangeShapeType="1"/>
            </p:cNvSpPr>
            <p:nvPr/>
          </p:nvSpPr>
          <p:spPr bwMode="auto">
            <a:xfrm>
              <a:off x="385" y="1415"/>
              <a:ext cx="5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71" name="Line 175"/>
            <p:cNvSpPr>
              <a:spLocks noChangeShapeType="1"/>
            </p:cNvSpPr>
            <p:nvPr/>
          </p:nvSpPr>
          <p:spPr bwMode="auto">
            <a:xfrm>
              <a:off x="385" y="1700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72" name="Line 176"/>
            <p:cNvSpPr>
              <a:spLocks noChangeShapeType="1"/>
            </p:cNvSpPr>
            <p:nvPr/>
          </p:nvSpPr>
          <p:spPr bwMode="auto">
            <a:xfrm>
              <a:off x="385" y="1985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73" name="Line 177"/>
            <p:cNvSpPr>
              <a:spLocks noChangeShapeType="1"/>
            </p:cNvSpPr>
            <p:nvPr/>
          </p:nvSpPr>
          <p:spPr bwMode="auto">
            <a:xfrm>
              <a:off x="385" y="227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74" name="Line 178"/>
            <p:cNvSpPr>
              <a:spLocks noChangeShapeType="1"/>
            </p:cNvSpPr>
            <p:nvPr/>
          </p:nvSpPr>
          <p:spPr bwMode="auto">
            <a:xfrm>
              <a:off x="385" y="255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75" name="Line 179"/>
            <p:cNvSpPr>
              <a:spLocks noChangeShapeType="1"/>
            </p:cNvSpPr>
            <p:nvPr/>
          </p:nvSpPr>
          <p:spPr bwMode="auto">
            <a:xfrm>
              <a:off x="385" y="2841"/>
              <a:ext cx="34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76" name="Line 180"/>
            <p:cNvSpPr>
              <a:spLocks noChangeShapeType="1"/>
            </p:cNvSpPr>
            <p:nvPr/>
          </p:nvSpPr>
          <p:spPr bwMode="auto">
            <a:xfrm>
              <a:off x="385" y="312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77" name="Line 181"/>
            <p:cNvSpPr>
              <a:spLocks noChangeShapeType="1"/>
            </p:cNvSpPr>
            <p:nvPr/>
          </p:nvSpPr>
          <p:spPr bwMode="auto">
            <a:xfrm>
              <a:off x="385" y="341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78" name="Line 182"/>
            <p:cNvSpPr>
              <a:spLocks noChangeShapeType="1"/>
            </p:cNvSpPr>
            <p:nvPr/>
          </p:nvSpPr>
          <p:spPr bwMode="auto">
            <a:xfrm>
              <a:off x="385" y="3696"/>
              <a:ext cx="51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79" name="Line 183"/>
            <p:cNvSpPr>
              <a:spLocks noChangeShapeType="1"/>
            </p:cNvSpPr>
            <p:nvPr/>
          </p:nvSpPr>
          <p:spPr bwMode="auto">
            <a:xfrm>
              <a:off x="385" y="845"/>
              <a:ext cx="0" cy="199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80" name="Line 184"/>
            <p:cNvSpPr>
              <a:spLocks noChangeShapeType="1"/>
            </p:cNvSpPr>
            <p:nvPr/>
          </p:nvSpPr>
          <p:spPr bwMode="auto">
            <a:xfrm>
              <a:off x="673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81" name="Line 185"/>
            <p:cNvSpPr>
              <a:spLocks noChangeShapeType="1"/>
            </p:cNvSpPr>
            <p:nvPr/>
          </p:nvSpPr>
          <p:spPr bwMode="auto">
            <a:xfrm>
              <a:off x="385" y="845"/>
              <a:ext cx="2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82" name="Line 186"/>
            <p:cNvSpPr>
              <a:spLocks noChangeShapeType="1"/>
            </p:cNvSpPr>
            <p:nvPr/>
          </p:nvSpPr>
          <p:spPr bwMode="auto">
            <a:xfrm>
              <a:off x="673" y="845"/>
              <a:ext cx="0" cy="19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83" name="Line 187"/>
            <p:cNvSpPr>
              <a:spLocks noChangeShapeType="1"/>
            </p:cNvSpPr>
            <p:nvPr/>
          </p:nvSpPr>
          <p:spPr bwMode="auto">
            <a:xfrm>
              <a:off x="96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84" name="Line 188"/>
            <p:cNvSpPr>
              <a:spLocks noChangeShapeType="1"/>
            </p:cNvSpPr>
            <p:nvPr/>
          </p:nvSpPr>
          <p:spPr bwMode="auto">
            <a:xfrm>
              <a:off x="384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85" name="Line 189"/>
            <p:cNvSpPr>
              <a:spLocks noChangeShapeType="1"/>
            </p:cNvSpPr>
            <p:nvPr/>
          </p:nvSpPr>
          <p:spPr bwMode="auto">
            <a:xfrm>
              <a:off x="4129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86" name="Line 190"/>
            <p:cNvSpPr>
              <a:spLocks noChangeShapeType="1"/>
            </p:cNvSpPr>
            <p:nvPr/>
          </p:nvSpPr>
          <p:spPr bwMode="auto">
            <a:xfrm>
              <a:off x="4417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87" name="Line 191"/>
            <p:cNvSpPr>
              <a:spLocks noChangeShapeType="1"/>
            </p:cNvSpPr>
            <p:nvPr/>
          </p:nvSpPr>
          <p:spPr bwMode="auto">
            <a:xfrm>
              <a:off x="4705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88" name="Line 192"/>
            <p:cNvSpPr>
              <a:spLocks noChangeShapeType="1"/>
            </p:cNvSpPr>
            <p:nvPr/>
          </p:nvSpPr>
          <p:spPr bwMode="auto">
            <a:xfrm>
              <a:off x="5281" y="845"/>
              <a:ext cx="2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89" name="Line 193"/>
            <p:cNvSpPr>
              <a:spLocks noChangeShapeType="1"/>
            </p:cNvSpPr>
            <p:nvPr/>
          </p:nvSpPr>
          <p:spPr bwMode="auto">
            <a:xfrm>
              <a:off x="4993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90" name="Line 194"/>
            <p:cNvSpPr>
              <a:spLocks noChangeShapeType="1"/>
            </p:cNvSpPr>
            <p:nvPr/>
          </p:nvSpPr>
          <p:spPr bwMode="auto">
            <a:xfrm>
              <a:off x="5281" y="845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91" name="Line 195"/>
            <p:cNvSpPr>
              <a:spLocks noChangeShapeType="1"/>
            </p:cNvSpPr>
            <p:nvPr/>
          </p:nvSpPr>
          <p:spPr bwMode="auto">
            <a:xfrm>
              <a:off x="5281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92" name="Line 196"/>
            <p:cNvSpPr>
              <a:spLocks noChangeShapeType="1"/>
            </p:cNvSpPr>
            <p:nvPr/>
          </p:nvSpPr>
          <p:spPr bwMode="auto">
            <a:xfrm>
              <a:off x="673" y="1130"/>
              <a:ext cx="28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93" name="Line 197"/>
            <p:cNvSpPr>
              <a:spLocks noChangeShapeType="1"/>
            </p:cNvSpPr>
            <p:nvPr/>
          </p:nvSpPr>
          <p:spPr bwMode="auto">
            <a:xfrm>
              <a:off x="3841" y="1130"/>
              <a:ext cx="144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94" name="Line 198"/>
            <p:cNvSpPr>
              <a:spLocks noChangeShapeType="1"/>
            </p:cNvSpPr>
            <p:nvPr/>
          </p:nvSpPr>
          <p:spPr bwMode="auto">
            <a:xfrm>
              <a:off x="124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95" name="Line 199"/>
            <p:cNvSpPr>
              <a:spLocks noChangeShapeType="1"/>
            </p:cNvSpPr>
            <p:nvPr/>
          </p:nvSpPr>
          <p:spPr bwMode="auto">
            <a:xfrm>
              <a:off x="151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96" name="Line 200"/>
            <p:cNvSpPr>
              <a:spLocks noChangeShapeType="1"/>
            </p:cNvSpPr>
            <p:nvPr/>
          </p:nvSpPr>
          <p:spPr bwMode="auto">
            <a:xfrm>
              <a:off x="182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97" name="Line 201"/>
            <p:cNvSpPr>
              <a:spLocks noChangeShapeType="1"/>
            </p:cNvSpPr>
            <p:nvPr/>
          </p:nvSpPr>
          <p:spPr bwMode="auto">
            <a:xfrm>
              <a:off x="211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98" name="Line 202"/>
            <p:cNvSpPr>
              <a:spLocks noChangeShapeType="1"/>
            </p:cNvSpPr>
            <p:nvPr/>
          </p:nvSpPr>
          <p:spPr bwMode="auto">
            <a:xfrm>
              <a:off x="2401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399" name="Line 203"/>
            <p:cNvSpPr>
              <a:spLocks noChangeShapeType="1"/>
            </p:cNvSpPr>
            <p:nvPr/>
          </p:nvSpPr>
          <p:spPr bwMode="auto">
            <a:xfrm>
              <a:off x="268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00" name="Line 204"/>
            <p:cNvSpPr>
              <a:spLocks noChangeShapeType="1"/>
            </p:cNvSpPr>
            <p:nvPr/>
          </p:nvSpPr>
          <p:spPr bwMode="auto">
            <a:xfrm>
              <a:off x="2977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01" name="Line 205"/>
            <p:cNvSpPr>
              <a:spLocks noChangeShapeType="1"/>
            </p:cNvSpPr>
            <p:nvPr/>
          </p:nvSpPr>
          <p:spPr bwMode="auto">
            <a:xfrm>
              <a:off x="326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02" name="Line 206"/>
            <p:cNvSpPr>
              <a:spLocks noChangeShapeType="1"/>
            </p:cNvSpPr>
            <p:nvPr/>
          </p:nvSpPr>
          <p:spPr bwMode="auto">
            <a:xfrm>
              <a:off x="3841" y="1415"/>
              <a:ext cx="17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03" name="Line 207"/>
            <p:cNvSpPr>
              <a:spLocks noChangeShapeType="1"/>
            </p:cNvSpPr>
            <p:nvPr/>
          </p:nvSpPr>
          <p:spPr bwMode="auto">
            <a:xfrm>
              <a:off x="355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04" name="Line 208"/>
            <p:cNvSpPr>
              <a:spLocks noChangeShapeType="1"/>
            </p:cNvSpPr>
            <p:nvPr/>
          </p:nvSpPr>
          <p:spPr bwMode="auto">
            <a:xfrm>
              <a:off x="385" y="3126"/>
              <a:ext cx="0" cy="57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05" name="Line 209"/>
            <p:cNvSpPr>
              <a:spLocks noChangeShapeType="1"/>
            </p:cNvSpPr>
            <p:nvPr/>
          </p:nvSpPr>
          <p:spPr bwMode="auto">
            <a:xfrm>
              <a:off x="385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06" name="Line 210"/>
            <p:cNvSpPr>
              <a:spLocks noChangeShapeType="1"/>
            </p:cNvSpPr>
            <p:nvPr/>
          </p:nvSpPr>
          <p:spPr bwMode="auto">
            <a:xfrm>
              <a:off x="151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07" name="Line 211"/>
            <p:cNvSpPr>
              <a:spLocks noChangeShapeType="1"/>
            </p:cNvSpPr>
            <p:nvPr/>
          </p:nvSpPr>
          <p:spPr bwMode="auto">
            <a:xfrm>
              <a:off x="182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08" name="Line 212"/>
            <p:cNvSpPr>
              <a:spLocks noChangeShapeType="1"/>
            </p:cNvSpPr>
            <p:nvPr/>
          </p:nvSpPr>
          <p:spPr bwMode="auto">
            <a:xfrm>
              <a:off x="211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09" name="Line 213"/>
            <p:cNvSpPr>
              <a:spLocks noChangeShapeType="1"/>
            </p:cNvSpPr>
            <p:nvPr/>
          </p:nvSpPr>
          <p:spPr bwMode="auto">
            <a:xfrm>
              <a:off x="240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10" name="Line 214"/>
            <p:cNvSpPr>
              <a:spLocks noChangeShapeType="1"/>
            </p:cNvSpPr>
            <p:nvPr/>
          </p:nvSpPr>
          <p:spPr bwMode="auto">
            <a:xfrm>
              <a:off x="268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11" name="Line 215"/>
            <p:cNvSpPr>
              <a:spLocks noChangeShapeType="1"/>
            </p:cNvSpPr>
            <p:nvPr/>
          </p:nvSpPr>
          <p:spPr bwMode="auto">
            <a:xfrm>
              <a:off x="297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12" name="Line 216"/>
            <p:cNvSpPr>
              <a:spLocks noChangeShapeType="1"/>
            </p:cNvSpPr>
            <p:nvPr/>
          </p:nvSpPr>
          <p:spPr bwMode="auto">
            <a:xfrm>
              <a:off x="326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13" name="Line 217"/>
            <p:cNvSpPr>
              <a:spLocks noChangeShapeType="1"/>
            </p:cNvSpPr>
            <p:nvPr/>
          </p:nvSpPr>
          <p:spPr bwMode="auto">
            <a:xfrm>
              <a:off x="355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14" name="Line 218"/>
            <p:cNvSpPr>
              <a:spLocks noChangeShapeType="1"/>
            </p:cNvSpPr>
            <p:nvPr/>
          </p:nvSpPr>
          <p:spPr bwMode="auto">
            <a:xfrm>
              <a:off x="384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15" name="Line 219"/>
            <p:cNvSpPr>
              <a:spLocks noChangeShapeType="1"/>
            </p:cNvSpPr>
            <p:nvPr/>
          </p:nvSpPr>
          <p:spPr bwMode="auto">
            <a:xfrm>
              <a:off x="412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16" name="Line 220"/>
            <p:cNvSpPr>
              <a:spLocks noChangeShapeType="1"/>
            </p:cNvSpPr>
            <p:nvPr/>
          </p:nvSpPr>
          <p:spPr bwMode="auto">
            <a:xfrm>
              <a:off x="441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17" name="Line 221"/>
            <p:cNvSpPr>
              <a:spLocks noChangeShapeType="1"/>
            </p:cNvSpPr>
            <p:nvPr/>
          </p:nvSpPr>
          <p:spPr bwMode="auto">
            <a:xfrm>
              <a:off x="470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18" name="Line 222"/>
            <p:cNvSpPr>
              <a:spLocks noChangeShapeType="1"/>
            </p:cNvSpPr>
            <p:nvPr/>
          </p:nvSpPr>
          <p:spPr bwMode="auto">
            <a:xfrm>
              <a:off x="499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19" name="Line 223"/>
            <p:cNvSpPr>
              <a:spLocks noChangeShapeType="1"/>
            </p:cNvSpPr>
            <p:nvPr/>
          </p:nvSpPr>
          <p:spPr bwMode="auto">
            <a:xfrm>
              <a:off x="528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20" name="Line 224"/>
            <p:cNvSpPr>
              <a:spLocks noChangeShapeType="1"/>
            </p:cNvSpPr>
            <p:nvPr/>
          </p:nvSpPr>
          <p:spPr bwMode="auto">
            <a:xfrm>
              <a:off x="5569" y="3126"/>
              <a:ext cx="0" cy="57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21" name="Line 225"/>
            <p:cNvSpPr>
              <a:spLocks noChangeShapeType="1"/>
            </p:cNvSpPr>
            <p:nvPr/>
          </p:nvSpPr>
          <p:spPr bwMode="auto">
            <a:xfrm>
              <a:off x="961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22" name="Line 226"/>
            <p:cNvSpPr>
              <a:spLocks noChangeShapeType="1"/>
            </p:cNvSpPr>
            <p:nvPr/>
          </p:nvSpPr>
          <p:spPr bwMode="auto">
            <a:xfrm>
              <a:off x="1249" y="845"/>
              <a:ext cx="2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23" name="Line 227"/>
            <p:cNvSpPr>
              <a:spLocks noChangeShapeType="1"/>
            </p:cNvSpPr>
            <p:nvPr/>
          </p:nvSpPr>
          <p:spPr bwMode="auto">
            <a:xfrm>
              <a:off x="1519" y="845"/>
              <a:ext cx="11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24" name="Line 228"/>
            <p:cNvSpPr>
              <a:spLocks noChangeShapeType="1"/>
            </p:cNvSpPr>
            <p:nvPr/>
          </p:nvSpPr>
          <p:spPr bwMode="auto">
            <a:xfrm>
              <a:off x="268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25" name="Line 229"/>
            <p:cNvSpPr>
              <a:spLocks noChangeShapeType="1"/>
            </p:cNvSpPr>
            <p:nvPr/>
          </p:nvSpPr>
          <p:spPr bwMode="auto">
            <a:xfrm>
              <a:off x="2977" y="845"/>
              <a:ext cx="115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26" name="Line 230"/>
            <p:cNvSpPr>
              <a:spLocks noChangeShapeType="1"/>
            </p:cNvSpPr>
            <p:nvPr/>
          </p:nvSpPr>
          <p:spPr bwMode="auto">
            <a:xfrm>
              <a:off x="412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27" name="Line 231"/>
            <p:cNvSpPr>
              <a:spLocks noChangeShapeType="1"/>
            </p:cNvSpPr>
            <p:nvPr/>
          </p:nvSpPr>
          <p:spPr bwMode="auto">
            <a:xfrm>
              <a:off x="4417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28" name="Line 232"/>
            <p:cNvSpPr>
              <a:spLocks noChangeShapeType="1"/>
            </p:cNvSpPr>
            <p:nvPr/>
          </p:nvSpPr>
          <p:spPr bwMode="auto">
            <a:xfrm>
              <a:off x="4705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29" name="Line 233"/>
            <p:cNvSpPr>
              <a:spLocks noChangeShapeType="1"/>
            </p:cNvSpPr>
            <p:nvPr/>
          </p:nvSpPr>
          <p:spPr bwMode="auto">
            <a:xfrm>
              <a:off x="4993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30" name="Line 234"/>
            <p:cNvSpPr>
              <a:spLocks noChangeShapeType="1"/>
            </p:cNvSpPr>
            <p:nvPr/>
          </p:nvSpPr>
          <p:spPr bwMode="auto">
            <a:xfrm>
              <a:off x="5569" y="2556"/>
              <a:ext cx="0" cy="2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31" name="Line 235"/>
            <p:cNvSpPr>
              <a:spLocks noChangeShapeType="1"/>
            </p:cNvSpPr>
            <p:nvPr/>
          </p:nvSpPr>
          <p:spPr bwMode="auto">
            <a:xfrm>
              <a:off x="5569" y="845"/>
              <a:ext cx="0" cy="171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432" name="Line 236"/>
            <p:cNvSpPr>
              <a:spLocks noChangeShapeType="1"/>
            </p:cNvSpPr>
            <p:nvPr/>
          </p:nvSpPr>
          <p:spPr bwMode="auto">
            <a:xfrm>
              <a:off x="5569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50184" name="Freeform 237"/>
          <p:cNvSpPr>
            <a:spLocks/>
          </p:cNvSpPr>
          <p:nvPr/>
        </p:nvSpPr>
        <p:spPr bwMode="auto">
          <a:xfrm>
            <a:off x="3810000" y="1447800"/>
            <a:ext cx="4953000" cy="685800"/>
          </a:xfrm>
          <a:custGeom>
            <a:avLst/>
            <a:gdLst>
              <a:gd name="T0" fmla="*/ 2147483647 w 480"/>
              <a:gd name="T1" fmla="*/ 2147483647 h 864"/>
              <a:gd name="T2" fmla="*/ 2147483647 w 480"/>
              <a:gd name="T3" fmla="*/ 0 h 864"/>
              <a:gd name="T4" fmla="*/ 0 w 480"/>
              <a:gd name="T5" fmla="*/ 0 h 8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864">
                <a:moveTo>
                  <a:pt x="480" y="864"/>
                </a:moveTo>
                <a:lnTo>
                  <a:pt x="480" y="0"/>
                </a:lnTo>
                <a:lnTo>
                  <a:pt x="0" y="0"/>
                </a:lnTo>
              </a:path>
            </a:pathLst>
          </a:custGeom>
          <a:noFill/>
          <a:ln w="127000">
            <a:solidFill>
              <a:srgbClr val="0070C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0185" name="Oval 238"/>
          <p:cNvSpPr>
            <a:spLocks noChangeArrowheads="1"/>
          </p:cNvSpPr>
          <p:nvPr/>
        </p:nvSpPr>
        <p:spPr bwMode="auto">
          <a:xfrm>
            <a:off x="8534400" y="2133600"/>
            <a:ext cx="533400" cy="1524000"/>
          </a:xfrm>
          <a:prstGeom prst="ellips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l-GR" altLang="el-GR" sz="1800">
              <a:latin typeface="Tahoma" pitchFamily="34" charset="0"/>
            </a:endParaRPr>
          </a:p>
        </p:txBody>
      </p:sp>
      <p:grpSp>
        <p:nvGrpSpPr>
          <p:cNvPr id="50186" name="Group 257"/>
          <p:cNvGrpSpPr>
            <a:grpSpLocks/>
          </p:cNvGrpSpPr>
          <p:nvPr/>
        </p:nvGrpSpPr>
        <p:grpSpPr bwMode="auto">
          <a:xfrm>
            <a:off x="762000" y="533400"/>
            <a:ext cx="2209800" cy="990600"/>
            <a:chOff x="480" y="432"/>
            <a:chExt cx="1584" cy="816"/>
          </a:xfrm>
        </p:grpSpPr>
        <p:pic>
          <p:nvPicPr>
            <p:cNvPr id="50201" name="Picture 248" descr="Helium 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432"/>
              <a:ext cx="804" cy="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0202" name="Picture 254" descr="Helium Disposable party balloon tank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432"/>
              <a:ext cx="816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50187" name="Group 267"/>
          <p:cNvGrpSpPr>
            <a:grpSpLocks/>
          </p:cNvGrpSpPr>
          <p:nvPr/>
        </p:nvGrpSpPr>
        <p:grpSpPr bwMode="auto">
          <a:xfrm>
            <a:off x="762000" y="2438400"/>
            <a:ext cx="2209800" cy="1143000"/>
            <a:chOff x="1968" y="816"/>
            <a:chExt cx="2208" cy="1104"/>
          </a:xfrm>
        </p:grpSpPr>
        <p:pic>
          <p:nvPicPr>
            <p:cNvPr id="50199" name="Picture 264" descr="Argon 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816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00" name="Picture 266" descr="Argon Ordinary light bulb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816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188" name="Group 275"/>
          <p:cNvGrpSpPr>
            <a:grpSpLocks/>
          </p:cNvGrpSpPr>
          <p:nvPr/>
        </p:nvGrpSpPr>
        <p:grpSpPr bwMode="auto">
          <a:xfrm>
            <a:off x="762000" y="3581400"/>
            <a:ext cx="3276600" cy="1143000"/>
            <a:chOff x="1812" y="1092"/>
            <a:chExt cx="3324" cy="1116"/>
          </a:xfrm>
        </p:grpSpPr>
        <p:grpSp>
          <p:nvGrpSpPr>
            <p:cNvPr id="50195" name="Group 272"/>
            <p:cNvGrpSpPr>
              <a:grpSpLocks/>
            </p:cNvGrpSpPr>
            <p:nvPr/>
          </p:nvGrpSpPr>
          <p:grpSpPr bwMode="auto">
            <a:xfrm>
              <a:off x="1812" y="1092"/>
              <a:ext cx="2220" cy="1116"/>
              <a:chOff x="1812" y="1092"/>
              <a:chExt cx="2220" cy="1116"/>
            </a:xfrm>
          </p:grpSpPr>
          <p:pic>
            <p:nvPicPr>
              <p:cNvPr id="50197" name="Picture 269" descr="Krypton ">
                <a:hlinkClick r:id="rId15"/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2" y="1092"/>
                <a:ext cx="1116" cy="1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198" name="Picture 271" descr="Krypton Sample from the RGB Set">
                <a:hlinkClick r:id="rId17"/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104"/>
                <a:ext cx="1104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0196" name="Picture 274" descr="Krypton Antique reagent flask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1104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189" name="Group 286"/>
          <p:cNvGrpSpPr>
            <a:grpSpLocks/>
          </p:cNvGrpSpPr>
          <p:nvPr/>
        </p:nvGrpSpPr>
        <p:grpSpPr bwMode="auto">
          <a:xfrm>
            <a:off x="762000" y="4648200"/>
            <a:ext cx="3276600" cy="990600"/>
            <a:chOff x="432" y="1584"/>
            <a:chExt cx="3168" cy="1068"/>
          </a:xfrm>
        </p:grpSpPr>
        <p:pic>
          <p:nvPicPr>
            <p:cNvPr id="50191" name="Picture 279" descr="Xenon Medical radioactive xenon">
              <a:hlinkClick r:id="rId21"/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584"/>
              <a:ext cx="10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192" name="Group 282"/>
            <p:cNvGrpSpPr>
              <a:grpSpLocks/>
            </p:cNvGrpSpPr>
            <p:nvPr/>
          </p:nvGrpSpPr>
          <p:grpSpPr bwMode="auto">
            <a:xfrm>
              <a:off x="432" y="1584"/>
              <a:ext cx="2112" cy="1068"/>
              <a:chOff x="3024" y="96"/>
              <a:chExt cx="2112" cy="1068"/>
            </a:xfrm>
          </p:grpSpPr>
          <p:pic>
            <p:nvPicPr>
              <p:cNvPr id="50193" name="Picture 277" descr="Xenon ">
                <a:hlinkClick r:id="rId23"/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" y="96"/>
                <a:ext cx="1068" cy="1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194" name="Picture 281" descr="Xenon Mounted arc tube">
                <a:hlinkClick r:id="rId25"/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96"/>
                <a:ext cx="1056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0190" name="Picture 285" descr="Radon 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38800"/>
            <a:ext cx="1143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847041"/>
      </p:ext>
    </p:extLst>
  </p:cSld>
  <p:clrMapOvr>
    <a:masterClrMapping/>
  </p:clrMapOvr>
  <p:transition spd="med">
    <p:pull dir="d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50182" grpId="0"/>
      <p:bldP spid="50184" grpId="0" animBg="1"/>
      <p:bldP spid="5018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88" y="206375"/>
            <a:ext cx="8393112" cy="788988"/>
          </a:xfrm>
          <a:ln>
            <a:noFill/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smtClean="0"/>
              <a:t>Σε μια </a:t>
            </a:r>
            <a:r>
              <a:rPr lang="el-GR" dirty="0" smtClean="0">
                <a:solidFill>
                  <a:srgbClr val="FF33CC"/>
                </a:solidFill>
              </a:rPr>
              <a:t>ομάδα :</a:t>
            </a:r>
            <a:endParaRPr lang="el-GR" dirty="0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3581400" cy="5181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altLang="el-GR" sz="2400" dirty="0" smtClean="0"/>
              <a:t>Από πάνω προς τα κάτω (καθώς αυξάνεται ο ατομικός αριθμός ) :  </a:t>
            </a:r>
          </a:p>
          <a:p>
            <a:pPr>
              <a:buFont typeface="Wingdings" pitchFamily="2" charset="2"/>
              <a:buNone/>
            </a:pPr>
            <a:r>
              <a:rPr lang="el-GR" altLang="el-GR" sz="2400" dirty="0" smtClean="0"/>
              <a:t>    </a:t>
            </a:r>
          </a:p>
          <a:p>
            <a:pPr>
              <a:buFont typeface="Wingdings" pitchFamily="2" charset="2"/>
              <a:buChar char="Ü"/>
            </a:pPr>
            <a:r>
              <a:rPr lang="el-GR" altLang="el-GR" sz="2400" dirty="0" smtClean="0"/>
              <a:t>Οι ιδιότητες </a:t>
            </a:r>
            <a:endParaRPr lang="en-US" altLang="el-GR" sz="2400" dirty="0" smtClean="0"/>
          </a:p>
          <a:p>
            <a:pPr>
              <a:buFont typeface="Wingdings" pitchFamily="2" charset="2"/>
              <a:buNone/>
            </a:pPr>
            <a:r>
              <a:rPr lang="en-US" altLang="el-GR" sz="2400" dirty="0" smtClean="0"/>
              <a:t>   </a:t>
            </a:r>
            <a:r>
              <a:rPr lang="el-GR" altLang="el-GR" sz="2400" dirty="0" smtClean="0"/>
              <a:t>  (π.χ. </a:t>
            </a:r>
            <a:r>
              <a:rPr lang="el-GR" altLang="el-GR" sz="2400" b="1" dirty="0" smtClean="0"/>
              <a:t>σημείο βρασμού – πυκνότητα</a:t>
            </a:r>
            <a:r>
              <a:rPr lang="el-GR" altLang="el-GR" sz="2400" dirty="0" smtClean="0"/>
              <a:t>) παρουσιάζουν βαθμιαία αύξηση</a:t>
            </a:r>
          </a:p>
          <a:p>
            <a:pPr>
              <a:buFont typeface="Wingdings" pitchFamily="2" charset="2"/>
              <a:buNone/>
            </a:pPr>
            <a:endParaRPr lang="el-GR" altLang="el-GR" sz="2400" dirty="0" smtClean="0"/>
          </a:p>
          <a:p>
            <a:pPr>
              <a:buFont typeface="Wingdings" pitchFamily="2" charset="2"/>
              <a:buNone/>
            </a:pPr>
            <a:endParaRPr lang="el-GR" altLang="el-GR" sz="2400" dirty="0" smtClean="0"/>
          </a:p>
        </p:txBody>
      </p:sp>
      <p:grpSp>
        <p:nvGrpSpPr>
          <p:cNvPr id="70660" name="Group 10"/>
          <p:cNvGrpSpPr>
            <a:grpSpLocks/>
          </p:cNvGrpSpPr>
          <p:nvPr/>
        </p:nvGrpSpPr>
        <p:grpSpPr bwMode="auto">
          <a:xfrm>
            <a:off x="4800600" y="2211388"/>
            <a:ext cx="457200" cy="3579812"/>
            <a:chOff x="2928" y="1680"/>
            <a:chExt cx="288" cy="1063"/>
          </a:xfrm>
          <a:solidFill>
            <a:srgbClr val="FFFF00"/>
          </a:solidFill>
        </p:grpSpPr>
        <p:sp>
          <p:nvSpPr>
            <p:cNvPr id="70676" name="Text Box 4"/>
            <p:cNvSpPr txBox="1">
              <a:spLocks noChangeArrowheads="1"/>
            </p:cNvSpPr>
            <p:nvPr/>
          </p:nvSpPr>
          <p:spPr bwMode="auto">
            <a:xfrm>
              <a:off x="2928" y="1680"/>
              <a:ext cx="288" cy="112"/>
            </a:xfrm>
            <a:prstGeom prst="rect">
              <a:avLst/>
            </a:prstGeom>
            <a:grpFill/>
            <a:ln w="9525">
              <a:solidFill>
                <a:srgbClr val="FF33CC"/>
              </a:solidFill>
              <a:miter lim="800000"/>
              <a:headEnd/>
              <a:tailEnd/>
            </a:ln>
            <a:effectLst/>
            <a:scene3d>
              <a:camera prst="legacyPerspectiveBottomLeft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33CC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1F7A"/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l-GR" sz="1800" b="1" dirty="0">
                  <a:latin typeface="Comic Sans MS" pitchFamily="66" charset="0"/>
                </a:rPr>
                <a:t>F</a:t>
              </a:r>
              <a:endParaRPr lang="el-GR" altLang="el-GR" sz="1800" b="1" dirty="0">
                <a:latin typeface="Comic Sans MS" pitchFamily="66" charset="0"/>
              </a:endParaRPr>
            </a:p>
          </p:txBody>
        </p:sp>
        <p:sp>
          <p:nvSpPr>
            <p:cNvPr id="70677" name="Text Box 5"/>
            <p:cNvSpPr txBox="1">
              <a:spLocks noChangeArrowheads="1"/>
            </p:cNvSpPr>
            <p:nvPr/>
          </p:nvSpPr>
          <p:spPr bwMode="auto">
            <a:xfrm>
              <a:off x="2928" y="1920"/>
              <a:ext cx="288" cy="112"/>
            </a:xfrm>
            <a:prstGeom prst="rect">
              <a:avLst/>
            </a:prstGeom>
            <a:grpFill/>
            <a:ln w="9525">
              <a:solidFill>
                <a:srgbClr val="FF33CC"/>
              </a:solidFill>
              <a:miter lim="800000"/>
              <a:headEnd/>
              <a:tailEnd/>
            </a:ln>
            <a:effectLst/>
            <a:scene3d>
              <a:camera prst="legacyPerspectiveBottomLeft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33CC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1F7A"/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l-GR" sz="1800" b="1">
                  <a:latin typeface="Comic Sans MS" pitchFamily="66" charset="0"/>
                </a:rPr>
                <a:t>Cl</a:t>
              </a:r>
              <a:endParaRPr lang="el-GR" altLang="el-GR" sz="1800" b="1">
                <a:latin typeface="Comic Sans MS" pitchFamily="66" charset="0"/>
              </a:endParaRPr>
            </a:p>
          </p:txBody>
        </p:sp>
        <p:sp>
          <p:nvSpPr>
            <p:cNvPr id="70678" name="Text Box 6"/>
            <p:cNvSpPr txBox="1">
              <a:spLocks noChangeArrowheads="1"/>
            </p:cNvSpPr>
            <p:nvPr/>
          </p:nvSpPr>
          <p:spPr bwMode="auto">
            <a:xfrm>
              <a:off x="2928" y="2160"/>
              <a:ext cx="288" cy="112"/>
            </a:xfrm>
            <a:prstGeom prst="rect">
              <a:avLst/>
            </a:prstGeom>
            <a:grpFill/>
            <a:ln w="9525">
              <a:solidFill>
                <a:srgbClr val="FF33CC"/>
              </a:solidFill>
              <a:miter lim="800000"/>
              <a:headEnd/>
              <a:tailEnd/>
            </a:ln>
            <a:effectLst/>
            <a:scene3d>
              <a:camera prst="legacyPerspectiveBottomLeft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33CC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1F7A"/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l-GR" sz="1800" b="1">
                  <a:latin typeface="Comic Sans MS" pitchFamily="66" charset="0"/>
                </a:rPr>
                <a:t>Br</a:t>
              </a:r>
              <a:endParaRPr lang="el-GR" altLang="el-GR" sz="1800" b="1">
                <a:latin typeface="Comic Sans MS" pitchFamily="66" charset="0"/>
              </a:endParaRPr>
            </a:p>
          </p:txBody>
        </p:sp>
        <p:sp>
          <p:nvSpPr>
            <p:cNvPr id="70679" name="Text Box 7"/>
            <p:cNvSpPr txBox="1">
              <a:spLocks noChangeArrowheads="1"/>
            </p:cNvSpPr>
            <p:nvPr/>
          </p:nvSpPr>
          <p:spPr bwMode="auto">
            <a:xfrm>
              <a:off x="2928" y="2400"/>
              <a:ext cx="288" cy="112"/>
            </a:xfrm>
            <a:prstGeom prst="rect">
              <a:avLst/>
            </a:prstGeom>
            <a:grpFill/>
            <a:ln w="9525">
              <a:solidFill>
                <a:srgbClr val="FF33CC"/>
              </a:solidFill>
              <a:miter lim="800000"/>
              <a:headEnd/>
              <a:tailEnd/>
            </a:ln>
            <a:effectLst/>
            <a:scene3d>
              <a:camera prst="legacyPerspectiveBottomLeft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33CC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1F7A"/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l-GR" sz="1800" b="1">
                  <a:latin typeface="Comic Sans MS" pitchFamily="66" charset="0"/>
                </a:rPr>
                <a:t>I</a:t>
              </a:r>
              <a:endParaRPr lang="el-GR" altLang="el-GR" sz="1800" b="1">
                <a:latin typeface="Comic Sans MS" pitchFamily="66" charset="0"/>
              </a:endParaRPr>
            </a:p>
          </p:txBody>
        </p:sp>
        <p:sp>
          <p:nvSpPr>
            <p:cNvPr id="70680" name="Text Box 8"/>
            <p:cNvSpPr txBox="1">
              <a:spLocks noChangeArrowheads="1"/>
            </p:cNvSpPr>
            <p:nvPr/>
          </p:nvSpPr>
          <p:spPr bwMode="auto">
            <a:xfrm>
              <a:off x="2928" y="2640"/>
              <a:ext cx="288" cy="103"/>
            </a:xfrm>
            <a:prstGeom prst="rect">
              <a:avLst/>
            </a:prstGeom>
            <a:grpFill/>
            <a:ln w="9525">
              <a:solidFill>
                <a:srgbClr val="FF33CC"/>
              </a:solidFill>
              <a:miter lim="800000"/>
              <a:headEnd/>
              <a:tailEnd/>
            </a:ln>
            <a:effectLst/>
            <a:scene3d>
              <a:camera prst="legacyPerspectiveBottomLeft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33CC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1F7A"/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l-GR" sz="1600" b="1">
                  <a:latin typeface="Comic Sans MS" pitchFamily="66" charset="0"/>
                </a:rPr>
                <a:t>At</a:t>
              </a:r>
              <a:endParaRPr lang="el-GR" altLang="el-GR" sz="1600" b="1">
                <a:latin typeface="Comic Sans MS" pitchFamily="66" charset="0"/>
              </a:endParaRPr>
            </a:p>
          </p:txBody>
        </p:sp>
      </p:grpSp>
      <p:sp>
        <p:nvSpPr>
          <p:cNvPr id="70661" name="Text Box 9"/>
          <p:cNvSpPr txBox="1">
            <a:spLocks noChangeArrowheads="1"/>
          </p:cNvSpPr>
          <p:nvPr/>
        </p:nvSpPr>
        <p:spPr bwMode="auto">
          <a:xfrm>
            <a:off x="4585607" y="151697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 b="1" dirty="0">
                <a:ln>
                  <a:solidFill>
                    <a:sysClr val="windowText" lastClr="000000"/>
                  </a:solidFill>
                </a:ln>
                <a:latin typeface="Palatino Linotype" pitchFamily="18" charset="0"/>
              </a:rPr>
              <a:t>17</a:t>
            </a:r>
            <a:r>
              <a:rPr lang="el-GR" altLang="el-GR" sz="1800" b="1" dirty="0">
                <a:ln>
                  <a:solidFill>
                    <a:sysClr val="windowText" lastClr="000000"/>
                  </a:solidFill>
                </a:ln>
                <a:latin typeface="Palatino Linotype" pitchFamily="18" charset="0"/>
              </a:rPr>
              <a:t>η </a:t>
            </a:r>
          </a:p>
        </p:txBody>
      </p:sp>
      <p:grpSp>
        <p:nvGrpSpPr>
          <p:cNvPr id="70662" name="Group 11"/>
          <p:cNvGrpSpPr>
            <a:grpSpLocks/>
          </p:cNvGrpSpPr>
          <p:nvPr/>
        </p:nvGrpSpPr>
        <p:grpSpPr bwMode="auto">
          <a:xfrm>
            <a:off x="5600700" y="2251075"/>
            <a:ext cx="1905000" cy="3563876"/>
            <a:chOff x="2928" y="1680"/>
            <a:chExt cx="288" cy="1071"/>
          </a:xfrm>
        </p:grpSpPr>
        <p:sp>
          <p:nvSpPr>
            <p:cNvPr id="70671" name="Text Box 12"/>
            <p:cNvSpPr txBox="1">
              <a:spLocks noChangeArrowheads="1"/>
            </p:cNvSpPr>
            <p:nvPr/>
          </p:nvSpPr>
          <p:spPr bwMode="auto">
            <a:xfrm>
              <a:off x="2928" y="1680"/>
              <a:ext cx="288" cy="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l-GR" altLang="el-GR" sz="1800" b="1" dirty="0">
                  <a:latin typeface="Comic Sans MS" pitchFamily="66" charset="0"/>
                </a:rPr>
                <a:t>-188,4 </a:t>
              </a:r>
              <a:r>
                <a:rPr lang="el-GR" altLang="el-GR" sz="1800" b="1" baseline="30000" dirty="0">
                  <a:latin typeface="Comic Sans MS" pitchFamily="66" charset="0"/>
                </a:rPr>
                <a:t>ο</a:t>
              </a:r>
              <a:r>
                <a:rPr lang="en-US" altLang="el-GR" sz="1800" b="1" dirty="0">
                  <a:latin typeface="Comic Sans MS" pitchFamily="66" charset="0"/>
                </a:rPr>
                <a:t>C</a:t>
              </a:r>
              <a:endParaRPr lang="el-GR" altLang="el-GR" sz="1800" b="1" dirty="0">
                <a:latin typeface="Comic Sans MS" pitchFamily="66" charset="0"/>
              </a:endParaRPr>
            </a:p>
          </p:txBody>
        </p:sp>
        <p:sp>
          <p:nvSpPr>
            <p:cNvPr id="70672" name="Text Box 13"/>
            <p:cNvSpPr txBox="1">
              <a:spLocks noChangeArrowheads="1"/>
            </p:cNvSpPr>
            <p:nvPr/>
          </p:nvSpPr>
          <p:spPr bwMode="auto">
            <a:xfrm>
              <a:off x="2928" y="1920"/>
              <a:ext cx="288" cy="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l-GR" sz="1800" b="1">
                  <a:latin typeface="Comic Sans MS" pitchFamily="66" charset="0"/>
                </a:rPr>
                <a:t>-34,6 </a:t>
              </a:r>
              <a:r>
                <a:rPr lang="en-US" altLang="el-GR" sz="1800" b="1" baseline="30000">
                  <a:latin typeface="Comic Sans MS" pitchFamily="66" charset="0"/>
                </a:rPr>
                <a:t>o</a:t>
              </a:r>
              <a:r>
                <a:rPr lang="en-US" altLang="el-GR" sz="1800" b="1">
                  <a:latin typeface="Comic Sans MS" pitchFamily="66" charset="0"/>
                </a:rPr>
                <a:t>C</a:t>
              </a:r>
              <a:endParaRPr lang="el-GR" altLang="el-GR" sz="1800" b="1">
                <a:latin typeface="Comic Sans MS" pitchFamily="66" charset="0"/>
              </a:endParaRPr>
            </a:p>
          </p:txBody>
        </p:sp>
        <p:sp>
          <p:nvSpPr>
            <p:cNvPr id="70673" name="Text Box 14"/>
            <p:cNvSpPr txBox="1">
              <a:spLocks noChangeArrowheads="1"/>
            </p:cNvSpPr>
            <p:nvPr/>
          </p:nvSpPr>
          <p:spPr bwMode="auto">
            <a:xfrm>
              <a:off x="2928" y="2160"/>
              <a:ext cx="288" cy="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l-GR" sz="1800" b="1">
                  <a:latin typeface="Comic Sans MS" pitchFamily="66" charset="0"/>
                </a:rPr>
                <a:t>58,78 </a:t>
              </a:r>
              <a:r>
                <a:rPr lang="en-US" altLang="el-GR" sz="1800" b="1" baseline="30000">
                  <a:latin typeface="Comic Sans MS" pitchFamily="66" charset="0"/>
                </a:rPr>
                <a:t>o</a:t>
              </a:r>
              <a:r>
                <a:rPr lang="en-US" altLang="el-GR" sz="1800" b="1">
                  <a:latin typeface="Comic Sans MS" pitchFamily="66" charset="0"/>
                </a:rPr>
                <a:t>C</a:t>
              </a:r>
              <a:endParaRPr lang="el-GR" altLang="el-GR" sz="1800" b="1">
                <a:latin typeface="Comic Sans MS" pitchFamily="66" charset="0"/>
              </a:endParaRPr>
            </a:p>
          </p:txBody>
        </p:sp>
        <p:sp>
          <p:nvSpPr>
            <p:cNvPr id="70674" name="Text Box 15"/>
            <p:cNvSpPr txBox="1">
              <a:spLocks noChangeArrowheads="1"/>
            </p:cNvSpPr>
            <p:nvPr/>
          </p:nvSpPr>
          <p:spPr bwMode="auto">
            <a:xfrm>
              <a:off x="2928" y="2400"/>
              <a:ext cx="288" cy="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l-GR" sz="1800" b="1">
                  <a:latin typeface="Comic Sans MS" pitchFamily="66" charset="0"/>
                </a:rPr>
                <a:t>184 </a:t>
              </a:r>
              <a:r>
                <a:rPr lang="en-US" altLang="el-GR" sz="1800" b="1" baseline="30000">
                  <a:latin typeface="Comic Sans MS" pitchFamily="66" charset="0"/>
                </a:rPr>
                <a:t>o</a:t>
              </a:r>
              <a:r>
                <a:rPr lang="en-US" altLang="el-GR" sz="1800" b="1">
                  <a:latin typeface="Comic Sans MS" pitchFamily="66" charset="0"/>
                </a:rPr>
                <a:t>C</a:t>
              </a:r>
              <a:endParaRPr lang="el-GR" altLang="el-GR" sz="1800" b="1">
                <a:latin typeface="Comic Sans MS" pitchFamily="66" charset="0"/>
              </a:endParaRPr>
            </a:p>
          </p:txBody>
        </p:sp>
        <p:sp>
          <p:nvSpPr>
            <p:cNvPr id="70675" name="Text Box 16"/>
            <p:cNvSpPr txBox="1">
              <a:spLocks noChangeArrowheads="1"/>
            </p:cNvSpPr>
            <p:nvPr/>
          </p:nvSpPr>
          <p:spPr bwMode="auto">
            <a:xfrm>
              <a:off x="2928" y="2640"/>
              <a:ext cx="288" cy="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l-GR" sz="1800" b="1">
                  <a:latin typeface="Comic Sans MS" pitchFamily="66" charset="0"/>
                </a:rPr>
                <a:t>337  </a:t>
              </a:r>
              <a:r>
                <a:rPr lang="en-US" altLang="el-GR" sz="1800" b="1" baseline="30000">
                  <a:latin typeface="Comic Sans MS" pitchFamily="66" charset="0"/>
                </a:rPr>
                <a:t>o</a:t>
              </a:r>
              <a:r>
                <a:rPr lang="en-US" altLang="el-GR" sz="1800" b="1">
                  <a:latin typeface="Comic Sans MS" pitchFamily="66" charset="0"/>
                </a:rPr>
                <a:t>C</a:t>
              </a:r>
              <a:endParaRPr lang="el-GR" altLang="el-GR" sz="1800" b="1">
                <a:latin typeface="Comic Sans MS" pitchFamily="66" charset="0"/>
              </a:endParaRPr>
            </a:p>
          </p:txBody>
        </p:sp>
      </p:grpSp>
      <p:sp>
        <p:nvSpPr>
          <p:cNvPr id="70663" name="Text Box 17"/>
          <p:cNvSpPr txBox="1">
            <a:spLocks noChangeArrowheads="1"/>
          </p:cNvSpPr>
          <p:nvPr/>
        </p:nvSpPr>
        <p:spPr bwMode="auto">
          <a:xfrm>
            <a:off x="5626100" y="13716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Palatino Linotype" pitchFamily="18" charset="0"/>
              </a:rPr>
              <a:t>Σημείο βρασμού </a:t>
            </a:r>
          </a:p>
        </p:txBody>
      </p:sp>
      <p:sp>
        <p:nvSpPr>
          <p:cNvPr id="70664" name="Text Box 18"/>
          <p:cNvSpPr txBox="1">
            <a:spLocks noChangeArrowheads="1"/>
          </p:cNvSpPr>
          <p:nvPr/>
        </p:nvSpPr>
        <p:spPr bwMode="auto">
          <a:xfrm>
            <a:off x="7315200" y="1509713"/>
            <a:ext cx="1676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Palatino Linotype" pitchFamily="18" charset="0"/>
              </a:rPr>
              <a:t>Πυκνότητα </a:t>
            </a:r>
          </a:p>
        </p:txBody>
      </p:sp>
      <p:grpSp>
        <p:nvGrpSpPr>
          <p:cNvPr id="70665" name="Group 19"/>
          <p:cNvGrpSpPr>
            <a:grpSpLocks/>
          </p:cNvGrpSpPr>
          <p:nvPr/>
        </p:nvGrpSpPr>
        <p:grpSpPr bwMode="auto">
          <a:xfrm>
            <a:off x="7200900" y="2251076"/>
            <a:ext cx="2209800" cy="3593825"/>
            <a:chOff x="2928" y="1680"/>
            <a:chExt cx="288" cy="1080"/>
          </a:xfrm>
        </p:grpSpPr>
        <p:sp>
          <p:nvSpPr>
            <p:cNvPr id="70666" name="Text Box 20"/>
            <p:cNvSpPr txBox="1">
              <a:spLocks noChangeArrowheads="1"/>
            </p:cNvSpPr>
            <p:nvPr/>
          </p:nvSpPr>
          <p:spPr bwMode="auto">
            <a:xfrm>
              <a:off x="2928" y="1680"/>
              <a:ext cx="288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l-GR" altLang="el-GR" sz="2000" b="1">
                  <a:latin typeface="+mn-lt"/>
                </a:rPr>
                <a:t>0,001696 </a:t>
              </a:r>
              <a:r>
                <a:rPr lang="en-US" altLang="el-GR" sz="2000" b="1">
                  <a:latin typeface="+mn-lt"/>
                </a:rPr>
                <a:t>g/mL</a:t>
              </a:r>
              <a:endParaRPr lang="el-GR" altLang="el-GR" sz="2000" b="1">
                <a:latin typeface="+mn-lt"/>
              </a:endParaRPr>
            </a:p>
          </p:txBody>
        </p:sp>
        <p:sp>
          <p:nvSpPr>
            <p:cNvPr id="70667" name="Text Box 21"/>
            <p:cNvSpPr txBox="1">
              <a:spLocks noChangeArrowheads="1"/>
            </p:cNvSpPr>
            <p:nvPr/>
          </p:nvSpPr>
          <p:spPr bwMode="auto">
            <a:xfrm>
              <a:off x="2928" y="1920"/>
              <a:ext cx="288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l-GR" altLang="el-GR" sz="2000" b="1" dirty="0">
                  <a:latin typeface="+mn-lt"/>
                </a:rPr>
                <a:t>0,00</a:t>
              </a:r>
              <a:r>
                <a:rPr lang="en-US" altLang="el-GR" sz="2000" b="1" dirty="0">
                  <a:latin typeface="+mn-lt"/>
                </a:rPr>
                <a:t>3214</a:t>
              </a:r>
              <a:r>
                <a:rPr lang="el-GR" altLang="el-GR" sz="2000" b="1" dirty="0">
                  <a:latin typeface="+mn-lt"/>
                </a:rPr>
                <a:t> </a:t>
              </a:r>
              <a:r>
                <a:rPr lang="en-US" altLang="el-GR" sz="2000" b="1" dirty="0">
                  <a:latin typeface="+mn-lt"/>
                </a:rPr>
                <a:t>g/mL</a:t>
              </a:r>
              <a:endParaRPr lang="el-GR" altLang="el-GR" sz="2000" b="1" dirty="0">
                <a:latin typeface="+mn-lt"/>
              </a:endParaRPr>
            </a:p>
          </p:txBody>
        </p:sp>
        <p:sp>
          <p:nvSpPr>
            <p:cNvPr id="70668" name="Text Box 22"/>
            <p:cNvSpPr txBox="1">
              <a:spLocks noChangeArrowheads="1"/>
            </p:cNvSpPr>
            <p:nvPr/>
          </p:nvSpPr>
          <p:spPr bwMode="auto">
            <a:xfrm>
              <a:off x="2928" y="2160"/>
              <a:ext cx="288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+mn-lt"/>
                </a:rPr>
                <a:t>3,119</a:t>
              </a:r>
              <a:r>
                <a:rPr lang="el-GR" altLang="el-GR" sz="2000" b="1">
                  <a:latin typeface="+mn-lt"/>
                </a:rPr>
                <a:t> </a:t>
              </a:r>
              <a:r>
                <a:rPr lang="en-US" altLang="el-GR" sz="2000" b="1">
                  <a:latin typeface="+mn-lt"/>
                </a:rPr>
                <a:t>g/mL</a:t>
              </a:r>
              <a:endParaRPr lang="el-GR" altLang="el-GR" sz="2000" b="1">
                <a:latin typeface="+mn-lt"/>
              </a:endParaRPr>
            </a:p>
          </p:txBody>
        </p:sp>
        <p:sp>
          <p:nvSpPr>
            <p:cNvPr id="70669" name="Text Box 23"/>
            <p:cNvSpPr txBox="1">
              <a:spLocks noChangeArrowheads="1"/>
            </p:cNvSpPr>
            <p:nvPr/>
          </p:nvSpPr>
          <p:spPr bwMode="auto">
            <a:xfrm>
              <a:off x="2928" y="2400"/>
              <a:ext cx="288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+mn-lt"/>
                </a:rPr>
                <a:t>4,93 g/mL</a:t>
              </a:r>
              <a:endParaRPr lang="el-GR" altLang="el-GR" sz="2000" b="1">
                <a:latin typeface="+mn-lt"/>
              </a:endParaRPr>
            </a:p>
          </p:txBody>
        </p:sp>
        <p:sp>
          <p:nvSpPr>
            <p:cNvPr id="70670" name="Text Box 24"/>
            <p:cNvSpPr txBox="1">
              <a:spLocks noChangeArrowheads="1"/>
            </p:cNvSpPr>
            <p:nvPr/>
          </p:nvSpPr>
          <p:spPr bwMode="auto">
            <a:xfrm>
              <a:off x="2928" y="2640"/>
              <a:ext cx="288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endParaRPr lang="el-GR" altLang="el-GR" sz="2000" b="1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0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41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8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9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  <p:bldP spid="70661" grpId="0"/>
      <p:bldP spid="70663" grpId="0"/>
      <p:bldP spid="706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  <a:ln>
            <a:noFill/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smtClean="0"/>
              <a:t>Κατά μήκος μιας </a:t>
            </a:r>
            <a:r>
              <a:rPr lang="el-GR" dirty="0" smtClean="0">
                <a:solidFill>
                  <a:srgbClr val="FF33CC"/>
                </a:solidFill>
              </a:rPr>
              <a:t>περιόδου</a:t>
            </a:r>
            <a:r>
              <a:rPr lang="el-GR" dirty="0" smtClean="0"/>
              <a:t> :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idx="1"/>
          </p:nvPr>
        </p:nvSpPr>
        <p:spPr>
          <a:xfrm>
            <a:off x="387350" y="1439863"/>
            <a:ext cx="8361114" cy="249319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400" dirty="0" smtClean="0"/>
              <a:t>    Οι ιδιότητες μεταβάλλονται προοδευτικά :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2400" dirty="0" smtClean="0"/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l-GR" sz="2400" dirty="0" smtClean="0"/>
              <a:t>      </a:t>
            </a:r>
            <a:r>
              <a:rPr lang="el-GR" sz="2800" dirty="0" smtClean="0"/>
              <a:t>Ελαττώνεται ο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μεταλλικός</a:t>
            </a:r>
            <a:r>
              <a:rPr lang="el-GR" sz="2800" dirty="0" smtClean="0"/>
              <a:t> χαρακτήρας και ταυτόχρονα αυξάνεται ο </a:t>
            </a:r>
            <a:r>
              <a:rPr lang="el-GR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αμεταλλικός</a:t>
            </a:r>
            <a:r>
              <a:rPr lang="el-GR" sz="2800" dirty="0" smtClean="0"/>
              <a:t> χαρακτήρας.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2400" dirty="0" smtClean="0"/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2400" dirty="0" smtClean="0"/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l-GR" sz="2400" dirty="0" smtClean="0"/>
          </a:p>
        </p:txBody>
      </p:sp>
      <p:sp>
        <p:nvSpPr>
          <p:cNvPr id="69636" name="Text Box 21"/>
          <p:cNvSpPr txBox="1">
            <a:spLocks noChangeArrowheads="1"/>
          </p:cNvSpPr>
          <p:nvPr/>
        </p:nvSpPr>
        <p:spPr bwMode="auto">
          <a:xfrm>
            <a:off x="381000" y="43434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l-GR" altLang="el-GR" sz="1800">
              <a:latin typeface="Tahoma" pitchFamily="34" charset="0"/>
            </a:endParaRPr>
          </a:p>
        </p:txBody>
      </p:sp>
      <p:sp>
        <p:nvSpPr>
          <p:cNvPr id="69637" name="Text Box 22"/>
          <p:cNvSpPr txBox="1">
            <a:spLocks noChangeArrowheads="1"/>
          </p:cNvSpPr>
          <p:nvPr/>
        </p:nvSpPr>
        <p:spPr bwMode="auto">
          <a:xfrm>
            <a:off x="650843" y="4343399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Tahoma" pitchFamily="34" charset="0"/>
              </a:rPr>
              <a:t>2</a:t>
            </a:r>
            <a:r>
              <a:rPr lang="el-GR" altLang="el-GR" sz="1800" baseline="30000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Tahoma" pitchFamily="34" charset="0"/>
              </a:rPr>
              <a:t>η  </a:t>
            </a:r>
            <a:r>
              <a:rPr lang="el-GR" altLang="el-GR" sz="1800" dirty="0">
                <a:ln>
                  <a:solidFill>
                    <a:sysClr val="windowText" lastClr="000000"/>
                  </a:solidFill>
                </a:ln>
                <a:solidFill>
                  <a:srgbClr val="FF33CC"/>
                </a:solidFill>
                <a:latin typeface="Tahoma" pitchFamily="34" charset="0"/>
              </a:rPr>
              <a:t> περίοδος</a:t>
            </a:r>
          </a:p>
        </p:txBody>
      </p:sp>
      <p:grpSp>
        <p:nvGrpSpPr>
          <p:cNvPr id="69639" name="Group 20"/>
          <p:cNvGrpSpPr>
            <a:grpSpLocks/>
          </p:cNvGrpSpPr>
          <p:nvPr/>
        </p:nvGrpSpPr>
        <p:grpSpPr bwMode="auto">
          <a:xfrm>
            <a:off x="2362200" y="4213225"/>
            <a:ext cx="4876800" cy="533400"/>
            <a:chOff x="816" y="2640"/>
            <a:chExt cx="3072" cy="336"/>
          </a:xfrm>
        </p:grpSpPr>
        <p:sp>
          <p:nvSpPr>
            <p:cNvPr id="69648" name="AutoShape 12"/>
            <p:cNvSpPr>
              <a:spLocks noChangeArrowheads="1"/>
            </p:cNvSpPr>
            <p:nvPr/>
          </p:nvSpPr>
          <p:spPr bwMode="auto">
            <a:xfrm>
              <a:off x="816" y="2640"/>
              <a:ext cx="384" cy="336"/>
            </a:xfrm>
            <a:prstGeom prst="bevel">
              <a:avLst>
                <a:gd name="adj" fmla="val 12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Tahoma" pitchFamily="34" charset="0"/>
                </a:rPr>
                <a:t>Li</a:t>
              </a:r>
              <a:endParaRPr lang="el-GR" altLang="el-GR" sz="1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69649" name="AutoShape 13"/>
            <p:cNvSpPr>
              <a:spLocks noChangeArrowheads="1"/>
            </p:cNvSpPr>
            <p:nvPr/>
          </p:nvSpPr>
          <p:spPr bwMode="auto">
            <a:xfrm>
              <a:off x="1200" y="2640"/>
              <a:ext cx="384" cy="336"/>
            </a:xfrm>
            <a:prstGeom prst="bevel">
              <a:avLst>
                <a:gd name="adj" fmla="val 12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Tahoma" pitchFamily="34" charset="0"/>
                </a:rPr>
                <a:t>Be</a:t>
              </a:r>
              <a:endParaRPr lang="el-GR" altLang="el-GR" sz="1800" b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69650" name="AutoShape 14"/>
            <p:cNvSpPr>
              <a:spLocks noChangeArrowheads="1"/>
            </p:cNvSpPr>
            <p:nvPr/>
          </p:nvSpPr>
          <p:spPr bwMode="auto">
            <a:xfrm>
              <a:off x="1584" y="2640"/>
              <a:ext cx="384" cy="336"/>
            </a:xfrm>
            <a:prstGeom prst="bevel">
              <a:avLst>
                <a:gd name="adj" fmla="val 12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n>
                    <a:solidFill>
                      <a:sysClr val="windowText" lastClr="000000"/>
                    </a:solidFill>
                  </a:ln>
                  <a:solidFill>
                    <a:srgbClr val="0099CC"/>
                  </a:solidFill>
                  <a:latin typeface="Tahoma" pitchFamily="34" charset="0"/>
                </a:rPr>
                <a:t>B</a:t>
              </a:r>
              <a:endParaRPr lang="el-GR" altLang="el-GR" sz="1800" b="1">
                <a:ln>
                  <a:solidFill>
                    <a:sysClr val="windowText" lastClr="000000"/>
                  </a:solidFill>
                </a:ln>
                <a:solidFill>
                  <a:srgbClr val="0099CC"/>
                </a:solidFill>
                <a:latin typeface="Tahoma" pitchFamily="34" charset="0"/>
              </a:endParaRPr>
            </a:p>
          </p:txBody>
        </p:sp>
        <p:sp>
          <p:nvSpPr>
            <p:cNvPr id="69651" name="AutoShape 15"/>
            <p:cNvSpPr>
              <a:spLocks noChangeArrowheads="1"/>
            </p:cNvSpPr>
            <p:nvPr/>
          </p:nvSpPr>
          <p:spPr bwMode="auto">
            <a:xfrm>
              <a:off x="1968" y="2640"/>
              <a:ext cx="384" cy="336"/>
            </a:xfrm>
            <a:prstGeom prst="bevel">
              <a:avLst>
                <a:gd name="adj" fmla="val 12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1"/>
                  </a:solidFill>
                  <a:latin typeface="Tahoma" pitchFamily="34" charset="0"/>
                </a:rPr>
                <a:t>C</a:t>
              </a:r>
              <a:endParaRPr lang="el-GR" altLang="el-GR" sz="1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Tahoma" pitchFamily="34" charset="0"/>
              </a:endParaRPr>
            </a:p>
          </p:txBody>
        </p:sp>
        <p:sp>
          <p:nvSpPr>
            <p:cNvPr id="69652" name="AutoShape 16"/>
            <p:cNvSpPr>
              <a:spLocks noChangeArrowheads="1"/>
            </p:cNvSpPr>
            <p:nvPr/>
          </p:nvSpPr>
          <p:spPr bwMode="auto">
            <a:xfrm>
              <a:off x="2352" y="2640"/>
              <a:ext cx="384" cy="336"/>
            </a:xfrm>
            <a:prstGeom prst="bevel">
              <a:avLst>
                <a:gd name="adj" fmla="val 12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n>
                    <a:solidFill>
                      <a:sysClr val="windowText" lastClr="000000"/>
                    </a:solidFill>
                  </a:ln>
                  <a:solidFill>
                    <a:schemeClr val="accent1"/>
                  </a:solidFill>
                  <a:latin typeface="Tahoma" pitchFamily="34" charset="0"/>
                </a:rPr>
                <a:t>N</a:t>
              </a:r>
              <a:endParaRPr lang="el-GR" altLang="el-GR" sz="1800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Tahoma" pitchFamily="34" charset="0"/>
              </a:endParaRPr>
            </a:p>
          </p:txBody>
        </p:sp>
        <p:sp>
          <p:nvSpPr>
            <p:cNvPr id="69653" name="AutoShape 17"/>
            <p:cNvSpPr>
              <a:spLocks noChangeArrowheads="1"/>
            </p:cNvSpPr>
            <p:nvPr/>
          </p:nvSpPr>
          <p:spPr bwMode="auto">
            <a:xfrm>
              <a:off x="2736" y="2640"/>
              <a:ext cx="384" cy="336"/>
            </a:xfrm>
            <a:prstGeom prst="bevel">
              <a:avLst>
                <a:gd name="adj" fmla="val 12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n>
                    <a:solidFill>
                      <a:sysClr val="windowText" lastClr="000000"/>
                    </a:solidFill>
                  </a:ln>
                  <a:solidFill>
                    <a:schemeClr val="accent1"/>
                  </a:solidFill>
                  <a:latin typeface="Tahoma" pitchFamily="34" charset="0"/>
                </a:rPr>
                <a:t>O</a:t>
              </a:r>
              <a:endParaRPr lang="el-GR" altLang="el-GR" sz="1800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Tahoma" pitchFamily="34" charset="0"/>
              </a:endParaRPr>
            </a:p>
          </p:txBody>
        </p:sp>
        <p:sp>
          <p:nvSpPr>
            <p:cNvPr id="69654" name="AutoShape 18"/>
            <p:cNvSpPr>
              <a:spLocks noChangeArrowheads="1"/>
            </p:cNvSpPr>
            <p:nvPr/>
          </p:nvSpPr>
          <p:spPr bwMode="auto">
            <a:xfrm>
              <a:off x="3120" y="2640"/>
              <a:ext cx="384" cy="336"/>
            </a:xfrm>
            <a:prstGeom prst="bevel">
              <a:avLst>
                <a:gd name="adj" fmla="val 12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n>
                    <a:solidFill>
                      <a:sysClr val="windowText" lastClr="000000"/>
                    </a:solidFill>
                  </a:ln>
                  <a:solidFill>
                    <a:schemeClr val="accent1"/>
                  </a:solidFill>
                  <a:latin typeface="Tahoma" pitchFamily="34" charset="0"/>
                </a:rPr>
                <a:t>F</a:t>
              </a:r>
              <a:endParaRPr lang="el-GR" altLang="el-GR" sz="1800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Tahoma" pitchFamily="34" charset="0"/>
              </a:endParaRPr>
            </a:p>
          </p:txBody>
        </p:sp>
        <p:sp>
          <p:nvSpPr>
            <p:cNvPr id="69655" name="AutoShape 19"/>
            <p:cNvSpPr>
              <a:spLocks noChangeArrowheads="1"/>
            </p:cNvSpPr>
            <p:nvPr/>
          </p:nvSpPr>
          <p:spPr bwMode="auto">
            <a:xfrm>
              <a:off x="3504" y="2640"/>
              <a:ext cx="384" cy="336"/>
            </a:xfrm>
            <a:prstGeom prst="bevel">
              <a:avLst>
                <a:gd name="adj" fmla="val 12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800" b="1">
                  <a:ln>
                    <a:solidFill>
                      <a:sysClr val="windowText" lastClr="000000"/>
                    </a:solidFill>
                  </a:ln>
                  <a:solidFill>
                    <a:srgbClr val="009900"/>
                  </a:solidFill>
                  <a:latin typeface="Tahoma" pitchFamily="34" charset="0"/>
                </a:rPr>
                <a:t>Ne</a:t>
              </a:r>
              <a:endParaRPr lang="el-GR" altLang="el-GR" sz="1800" b="1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Tahoma" pitchFamily="34" charset="0"/>
              </a:endParaRPr>
            </a:p>
          </p:txBody>
        </p:sp>
      </p:grpSp>
      <p:sp>
        <p:nvSpPr>
          <p:cNvPr id="69640" name="Line 34"/>
          <p:cNvSpPr>
            <a:spLocks noChangeShapeType="1"/>
          </p:cNvSpPr>
          <p:nvPr/>
        </p:nvSpPr>
        <p:spPr bwMode="auto">
          <a:xfrm>
            <a:off x="3886200" y="4746625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9641" name="AutoShape 36"/>
          <p:cNvSpPr>
            <a:spLocks/>
          </p:cNvSpPr>
          <p:nvPr/>
        </p:nvSpPr>
        <p:spPr bwMode="auto">
          <a:xfrm rot="16200000">
            <a:off x="2895600" y="4441825"/>
            <a:ext cx="76200" cy="1143000"/>
          </a:xfrm>
          <a:prstGeom prst="leftBrace">
            <a:avLst>
              <a:gd name="adj1" fmla="val 125000"/>
              <a:gd name="adj2" fmla="val 49995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l-GR" altLang="el-GR" sz="1800">
              <a:latin typeface="Tahoma" pitchFamily="34" charset="0"/>
            </a:endParaRPr>
          </a:p>
        </p:txBody>
      </p:sp>
      <p:sp>
        <p:nvSpPr>
          <p:cNvPr id="69642" name="Text Box 37"/>
          <p:cNvSpPr txBox="1">
            <a:spLocks noChangeArrowheads="1"/>
          </p:cNvSpPr>
          <p:nvPr/>
        </p:nvSpPr>
        <p:spPr bwMode="auto">
          <a:xfrm>
            <a:off x="2058752" y="5181932"/>
            <a:ext cx="17498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ahoma" pitchFamily="34" charset="0"/>
              </a:rPr>
              <a:t>μέταλλα</a:t>
            </a:r>
          </a:p>
        </p:txBody>
      </p:sp>
      <p:sp>
        <p:nvSpPr>
          <p:cNvPr id="69643" name="Text Box 38"/>
          <p:cNvSpPr txBox="1">
            <a:spLocks noChangeArrowheads="1"/>
          </p:cNvSpPr>
          <p:nvPr/>
        </p:nvSpPr>
        <p:spPr bwMode="auto">
          <a:xfrm>
            <a:off x="3276599" y="5813425"/>
            <a:ext cx="30480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99CC"/>
                </a:solidFill>
                <a:latin typeface="Tahoma" pitchFamily="34" charset="0"/>
              </a:rPr>
              <a:t>Μεταλλοειδές</a:t>
            </a:r>
          </a:p>
        </p:txBody>
      </p:sp>
      <p:sp>
        <p:nvSpPr>
          <p:cNvPr id="69644" name="AutoShape 39"/>
          <p:cNvSpPr>
            <a:spLocks/>
          </p:cNvSpPr>
          <p:nvPr/>
        </p:nvSpPr>
        <p:spPr bwMode="auto">
          <a:xfrm rot="16200000">
            <a:off x="5372100" y="3794125"/>
            <a:ext cx="76200" cy="2438400"/>
          </a:xfrm>
          <a:prstGeom prst="leftBrace">
            <a:avLst>
              <a:gd name="adj1" fmla="val 266667"/>
              <a:gd name="adj2" fmla="val 49995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l-GR" altLang="el-GR" sz="1800">
              <a:latin typeface="Tahoma" pitchFamily="34" charset="0"/>
            </a:endParaRPr>
          </a:p>
        </p:txBody>
      </p:sp>
      <p:sp>
        <p:nvSpPr>
          <p:cNvPr id="69645" name="Text Box 41"/>
          <p:cNvSpPr txBox="1">
            <a:spLocks noChangeArrowheads="1"/>
          </p:cNvSpPr>
          <p:nvPr/>
        </p:nvSpPr>
        <p:spPr bwMode="auto">
          <a:xfrm>
            <a:off x="4305299" y="5152450"/>
            <a:ext cx="22098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Tahoma" pitchFamily="34" charset="0"/>
              </a:rPr>
              <a:t>αμέταλλα</a:t>
            </a:r>
          </a:p>
        </p:txBody>
      </p:sp>
      <p:sp>
        <p:nvSpPr>
          <p:cNvPr id="69646" name="Line 42"/>
          <p:cNvSpPr>
            <a:spLocks noChangeShapeType="1"/>
          </p:cNvSpPr>
          <p:nvPr/>
        </p:nvSpPr>
        <p:spPr bwMode="auto">
          <a:xfrm>
            <a:off x="6858000" y="4746624"/>
            <a:ext cx="1098376" cy="10247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9647" name="Text Box 43"/>
          <p:cNvSpPr txBox="1">
            <a:spLocks noChangeArrowheads="1"/>
          </p:cNvSpPr>
          <p:nvPr/>
        </p:nvSpPr>
        <p:spPr bwMode="auto">
          <a:xfrm>
            <a:off x="7239000" y="5764562"/>
            <a:ext cx="1676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8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Tahoma" pitchFamily="34" charset="0"/>
              </a:rPr>
              <a:t>Ευγενές αέριο</a:t>
            </a:r>
          </a:p>
        </p:txBody>
      </p:sp>
    </p:spTree>
    <p:extLst>
      <p:ext uri="{BB962C8B-B14F-4D97-AF65-F5344CB8AC3E}">
        <p14:creationId xmlns:p14="http://schemas.microsoft.com/office/powerpoint/2010/main" val="26664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/>
      <p:bldP spid="69640" grpId="0" animBg="1"/>
      <p:bldP spid="69641" grpId="0" animBg="1"/>
      <p:bldP spid="69642" grpId="0"/>
      <p:bldP spid="69643" grpId="0"/>
      <p:bldP spid="69644" grpId="0" animBg="1"/>
      <p:bldP spid="69645" grpId="0"/>
      <p:bldP spid="69646" grpId="0" animBg="1"/>
      <p:bldP spid="696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l-GR" alt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1)</a:t>
            </a:r>
            <a:r>
              <a:rPr lang="el-GR" altLang="el-GR" b="1" dirty="0" smtClean="0"/>
              <a:t> ΑΝΑΚΑΛΥΨΗ </a:t>
            </a:r>
            <a:r>
              <a:rPr lang="el-GR" alt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ΝΕΩΝ ΣΤΟΙΧΕΙΩΝ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endParaRPr lang="el-GR" altLang="el-GR" b="1" dirty="0" smtClean="0">
              <a:solidFill>
                <a:srgbClr val="0000FF"/>
              </a:solidFill>
            </a:endParaRP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l-GR" alt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2) </a:t>
            </a:r>
            <a:r>
              <a:rPr lang="el-GR" altLang="el-GR" b="1" dirty="0" smtClean="0"/>
              <a:t>ΔΙΕΥΚΟΛΥΝΣΗ </a:t>
            </a:r>
            <a:r>
              <a:rPr lang="el-GR" alt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ΜΕΛΕΤΗΣ</a:t>
            </a:r>
            <a:r>
              <a:rPr lang="el-GR" altLang="el-GR" b="1" dirty="0" smtClean="0"/>
              <a:t> :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l-GR" altLang="el-GR" b="1" dirty="0" smtClean="0"/>
              <a:t>   </a:t>
            </a:r>
            <a:r>
              <a:rPr lang="el-GR" altLang="el-GR" b="1" dirty="0" smtClean="0">
                <a:sym typeface="Wingdings" pitchFamily="2" charset="2"/>
              </a:rPr>
              <a:t> φυσικών – χημικών ιδιοτήτων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l-GR" altLang="el-GR" b="1" dirty="0" smtClean="0">
                <a:sym typeface="Wingdings" pitchFamily="2" charset="2"/>
              </a:rPr>
              <a:t>    τρόπων παρασκευής των στοιχείων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endParaRPr lang="el-GR" altLang="el-GR" b="1" dirty="0" smtClean="0">
              <a:sym typeface="Wingdings" pitchFamily="2" charset="2"/>
            </a:endParaRP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l-GR" alt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3) </a:t>
            </a:r>
            <a:r>
              <a:rPr lang="el-GR" altLang="el-GR" b="1" dirty="0" smtClean="0"/>
              <a:t>ΔΥΝΑΤΟΤΗΤΑ </a:t>
            </a:r>
            <a:r>
              <a:rPr lang="el-GR" alt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ΠΡΟΒΛΕΨΗΣ ΣΥΜΠΕΡΙΦΟΡΑΣ </a:t>
            </a:r>
            <a:r>
              <a:rPr lang="el-GR" altLang="el-GR" b="1" dirty="0" smtClean="0"/>
              <a:t>ΣΤΟΙΧΕΙΟΥ</a:t>
            </a:r>
          </a:p>
          <a:p>
            <a:pPr marL="609600" indent="-609600">
              <a:lnSpc>
                <a:spcPct val="90000"/>
              </a:lnSpc>
            </a:pPr>
            <a:endParaRPr lang="el-GR" altLang="el-GR" b="1" dirty="0" smtClean="0"/>
          </a:p>
        </p:txBody>
      </p:sp>
      <p:sp>
        <p:nvSpPr>
          <p:cNvPr id="237571" name="Rectangle 3"/>
          <p:cNvSpPr>
            <a:spLocks noChangeArrowheads="1"/>
          </p:cNvSpPr>
          <p:nvPr/>
        </p:nvSpPr>
        <p:spPr bwMode="auto">
          <a:xfrm>
            <a:off x="251520" y="260648"/>
            <a:ext cx="8663880" cy="5760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l-GR" sz="28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ΧΡΗΣΙΜΟΤΗΤΑ </a:t>
            </a:r>
            <a:r>
              <a:rPr lang="el-GR" sz="28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ΠΕΡΙΟΔΙΚΟΥ ΠΙΝΑΚΑ</a:t>
            </a:r>
            <a:endParaRPr lang="el-GR" sz="2800" b="1" dirty="0">
              <a:ln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5" name="Picture 2" descr="Chemist job graphic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8304" y="1412776"/>
            <a:ext cx="1008112" cy="256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02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TOLHN2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3733800"/>
            <a:ext cx="2433637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 descr="TOLHN2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2155825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TOLHN1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590" y="2492896"/>
            <a:ext cx="3922713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7" name="Rectangle 5"/>
          <p:cNvSpPr>
            <a:spLocks noChangeArrowheads="1"/>
          </p:cNvSpPr>
          <p:nvPr/>
        </p:nvSpPr>
        <p:spPr bwMode="auto">
          <a:xfrm>
            <a:off x="0" y="533400"/>
            <a:ext cx="9144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l-GR" sz="4000" i="1" dirty="0">
                <a:ln>
                  <a:solidFill>
                    <a:prstClr val="black"/>
                  </a:solidFill>
                </a:ln>
                <a:solidFill>
                  <a:srgbClr val="1237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Ο Περιοδικός Πίνακας, είναι το πιο χρήσιμο εργαλείο των Χημικών  </a:t>
            </a:r>
            <a:r>
              <a:rPr lang="en-US" sz="4000" i="1" dirty="0">
                <a:ln>
                  <a:solidFill>
                    <a:prstClr val="black"/>
                  </a:solidFill>
                </a:ln>
                <a:solidFill>
                  <a:srgbClr val="1237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428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4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idx="1"/>
          </p:nvPr>
        </p:nvSpPr>
        <p:spPr>
          <a:xfrm>
            <a:off x="0" y="2420888"/>
            <a:ext cx="9144000" cy="3849291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altLang="el-GR" dirty="0" smtClean="0">
                <a:ln>
                  <a:solidFill>
                    <a:schemeClr val="tx1"/>
                  </a:solidFill>
                </a:ln>
              </a:rPr>
              <a:t>   Από το σχολικό βιβλίο :   </a:t>
            </a:r>
          </a:p>
          <a:p>
            <a:pPr>
              <a:buFont typeface="Wingdings" pitchFamily="2" charset="2"/>
              <a:buNone/>
            </a:pPr>
            <a:endParaRPr lang="el-GR" altLang="el-GR" dirty="0" smtClean="0">
              <a:ln>
                <a:solidFill>
                  <a:schemeClr val="tx1"/>
                </a:solidFill>
              </a:ln>
            </a:endParaRPr>
          </a:p>
          <a:p>
            <a:r>
              <a:rPr lang="el-GR" altLang="el-GR" dirty="0" smtClean="0">
                <a:ln>
                  <a:solidFill>
                    <a:schemeClr val="tx1"/>
                  </a:solidFill>
                </a:ln>
                <a:solidFill>
                  <a:srgbClr val="A0D27A"/>
                </a:solidFill>
              </a:rPr>
              <a:t>Θεωρία</a:t>
            </a:r>
            <a:r>
              <a:rPr lang="el-GR" altLang="el-GR" dirty="0" smtClean="0">
                <a:ln>
                  <a:solidFill>
                    <a:schemeClr val="tx1"/>
                  </a:solidFill>
                </a:ln>
              </a:rPr>
              <a:t> : </a:t>
            </a:r>
            <a:r>
              <a:rPr lang="el-GR" altLang="el-GR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σελ.</a:t>
            </a:r>
            <a:r>
              <a:rPr lang="en-US" altLang="el-GR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47-5</a:t>
            </a:r>
            <a:r>
              <a:rPr lang="el-GR" altLang="el-GR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r>
              <a:rPr lang="el-GR" altLang="el-GR" dirty="0" smtClean="0">
                <a:ln>
                  <a:solidFill>
                    <a:schemeClr val="tx1"/>
                  </a:solidFill>
                </a:ln>
                <a:solidFill>
                  <a:srgbClr val="A0D27A"/>
                </a:solidFill>
              </a:rPr>
              <a:t>Ερωτήσεις - Ασκήσεις</a:t>
            </a:r>
            <a:r>
              <a:rPr lang="el-GR" altLang="el-GR" dirty="0" smtClean="0">
                <a:ln>
                  <a:solidFill>
                    <a:schemeClr val="tx1"/>
                  </a:solidFill>
                </a:ln>
              </a:rPr>
              <a:t> (σελ. 7</a:t>
            </a:r>
            <a:r>
              <a:rPr lang="en-US" altLang="el-GR" dirty="0" smtClean="0">
                <a:ln>
                  <a:solidFill>
                    <a:schemeClr val="tx1"/>
                  </a:solidFill>
                </a:ln>
              </a:rPr>
              <a:t>3</a:t>
            </a:r>
            <a:r>
              <a:rPr lang="el-GR" altLang="el-GR" dirty="0" smtClean="0">
                <a:ln>
                  <a:solidFill>
                    <a:schemeClr val="tx1"/>
                  </a:solidFill>
                </a:ln>
              </a:rPr>
              <a:t>) :    </a:t>
            </a:r>
            <a:r>
              <a:rPr lang="en-US" altLang="el-GR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endParaRPr lang="el-GR" altLang="el-GR" sz="44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457200" y="152400"/>
            <a:ext cx="8458200" cy="6326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l-GR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Για το σπίτι !</a:t>
            </a:r>
            <a:endParaRPr lang="el-GR" sz="42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5362" name="Picture 2" descr="C:\Users\ΜΙΧΑΛΗΣ\Downloads\GIFSSSSSSSSSSSSSSSSSSSS\STUDENTS - KIDS -BABIES\animated_Gifs25_boy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1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Κορνίζα 4"/>
          <p:cNvSpPr/>
          <p:nvPr/>
        </p:nvSpPr>
        <p:spPr>
          <a:xfrm>
            <a:off x="241518" y="2733415"/>
            <a:ext cx="638354" cy="529357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Segoe Script" panose="020B0504020000000003" pitchFamily="34" charset="0"/>
              </a:rPr>
              <a:t>H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Segoe Script" panose="020B0504020000000003" pitchFamily="34" charset="0"/>
            </a:endParaRPr>
          </a:p>
        </p:txBody>
      </p:sp>
      <p:sp>
        <p:nvSpPr>
          <p:cNvPr id="6" name="Κορνίζα 5"/>
          <p:cNvSpPr/>
          <p:nvPr/>
        </p:nvSpPr>
        <p:spPr>
          <a:xfrm>
            <a:off x="8316416" y="2686708"/>
            <a:ext cx="648072" cy="587170"/>
          </a:xfrm>
          <a:prstGeom prst="bevel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He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Κορνίζα 6"/>
          <p:cNvSpPr/>
          <p:nvPr/>
        </p:nvSpPr>
        <p:spPr>
          <a:xfrm>
            <a:off x="251520" y="3262772"/>
            <a:ext cx="648072" cy="587170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Li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8" name="Κορνίζα 7"/>
          <p:cNvSpPr/>
          <p:nvPr/>
        </p:nvSpPr>
        <p:spPr>
          <a:xfrm>
            <a:off x="899592" y="3262772"/>
            <a:ext cx="648072" cy="587170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Be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9" name="Κορνίζα 8"/>
          <p:cNvSpPr/>
          <p:nvPr/>
        </p:nvSpPr>
        <p:spPr>
          <a:xfrm>
            <a:off x="5076056" y="3262772"/>
            <a:ext cx="648072" cy="58717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B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0" name="Κορνίζα 9"/>
          <p:cNvSpPr/>
          <p:nvPr/>
        </p:nvSpPr>
        <p:spPr>
          <a:xfrm>
            <a:off x="5724128" y="3262772"/>
            <a:ext cx="648072" cy="587170"/>
          </a:xfrm>
          <a:prstGeom prst="bevel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C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1" name="Κορνίζα 10"/>
          <p:cNvSpPr/>
          <p:nvPr/>
        </p:nvSpPr>
        <p:spPr>
          <a:xfrm>
            <a:off x="6372200" y="3262772"/>
            <a:ext cx="648072" cy="587170"/>
          </a:xfrm>
          <a:prstGeom prst="bevel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N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2" name="Κορνίζα 11"/>
          <p:cNvSpPr/>
          <p:nvPr/>
        </p:nvSpPr>
        <p:spPr>
          <a:xfrm>
            <a:off x="7020272" y="3262772"/>
            <a:ext cx="648072" cy="587170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O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3" name="Κορνίζα 12"/>
          <p:cNvSpPr/>
          <p:nvPr/>
        </p:nvSpPr>
        <p:spPr>
          <a:xfrm>
            <a:off x="7668344" y="3262772"/>
            <a:ext cx="648072" cy="587170"/>
          </a:xfrm>
          <a:prstGeom prst="bevel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F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4" name="Κορνίζα 13"/>
          <p:cNvSpPr/>
          <p:nvPr/>
        </p:nvSpPr>
        <p:spPr>
          <a:xfrm>
            <a:off x="8316416" y="3262772"/>
            <a:ext cx="648072" cy="587170"/>
          </a:xfrm>
          <a:prstGeom prst="bevel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Ne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5" name="Κορνίζα 14"/>
          <p:cNvSpPr/>
          <p:nvPr/>
        </p:nvSpPr>
        <p:spPr>
          <a:xfrm>
            <a:off x="251520" y="3838836"/>
            <a:ext cx="648072" cy="587170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Na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7" name="Κορνίζα 16"/>
          <p:cNvSpPr/>
          <p:nvPr/>
        </p:nvSpPr>
        <p:spPr>
          <a:xfrm>
            <a:off x="899592" y="3838836"/>
            <a:ext cx="648072" cy="587170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Mg</a:t>
            </a:r>
            <a:endParaRPr lang="el-GR" sz="16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8" name="Κορνίζα 17"/>
          <p:cNvSpPr/>
          <p:nvPr/>
        </p:nvSpPr>
        <p:spPr>
          <a:xfrm>
            <a:off x="5084341" y="3838836"/>
            <a:ext cx="648072" cy="58717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Al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9" name="Κορνίζα 18"/>
          <p:cNvSpPr/>
          <p:nvPr/>
        </p:nvSpPr>
        <p:spPr>
          <a:xfrm>
            <a:off x="5732413" y="3838836"/>
            <a:ext cx="648072" cy="587170"/>
          </a:xfrm>
          <a:prstGeom prst="bevel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Si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0" name="Κορνίζα 19"/>
          <p:cNvSpPr/>
          <p:nvPr/>
        </p:nvSpPr>
        <p:spPr>
          <a:xfrm>
            <a:off x="6372200" y="3838836"/>
            <a:ext cx="648072" cy="587170"/>
          </a:xfrm>
          <a:prstGeom prst="bevel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P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1" name="Κορνίζα 20"/>
          <p:cNvSpPr/>
          <p:nvPr/>
        </p:nvSpPr>
        <p:spPr>
          <a:xfrm>
            <a:off x="7012562" y="3849942"/>
            <a:ext cx="648072" cy="587170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S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2" name="Κορνίζα 21"/>
          <p:cNvSpPr/>
          <p:nvPr/>
        </p:nvSpPr>
        <p:spPr>
          <a:xfrm>
            <a:off x="7660634" y="3849942"/>
            <a:ext cx="648072" cy="587170"/>
          </a:xfrm>
          <a:prstGeom prst="bevel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Cl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3" name="Κορνίζα 22"/>
          <p:cNvSpPr/>
          <p:nvPr/>
        </p:nvSpPr>
        <p:spPr>
          <a:xfrm>
            <a:off x="8316416" y="3838836"/>
            <a:ext cx="648072" cy="587170"/>
          </a:xfrm>
          <a:prstGeom prst="bevel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Ar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420356" y="98111"/>
            <a:ext cx="8084397" cy="692696"/>
          </a:xfrm>
          <a:noFill/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ΣΥΓΧΡΟΝΟΣ ΠΕΡΙΟΔΙΚΟΣ ΠΙΝΑΚΑΣ</a:t>
            </a:r>
            <a:endParaRPr lang="en-US" sz="3200" b="1" dirty="0" smtClean="0">
              <a:ln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1746" name="Picture 2" descr="Chemist job graphic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285" y="1230152"/>
            <a:ext cx="8477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Κορνίζα 26"/>
          <p:cNvSpPr/>
          <p:nvPr/>
        </p:nvSpPr>
        <p:spPr>
          <a:xfrm>
            <a:off x="1547664" y="4407299"/>
            <a:ext cx="3564032" cy="2322963"/>
          </a:xfrm>
          <a:prstGeom prst="bevel">
            <a:avLst>
              <a:gd name="adj" fmla="val 4114"/>
            </a:avLst>
          </a:prstGeom>
          <a:gradFill flip="none" rotWithShape="1">
            <a:gsLst>
              <a:gs pos="0">
                <a:srgbClr val="F539CD">
                  <a:tint val="66000"/>
                  <a:satMod val="160000"/>
                </a:srgbClr>
              </a:gs>
              <a:gs pos="50000">
                <a:srgbClr val="F539CD">
                  <a:tint val="44500"/>
                  <a:satMod val="160000"/>
                </a:srgbClr>
              </a:gs>
              <a:gs pos="100000">
                <a:srgbClr val="F539C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539CD"/>
                </a:solidFill>
              </a:rPr>
              <a:t>Β ΟΜΑΔΕΣ</a:t>
            </a:r>
            <a:endParaRPr lang="el-GR" sz="4000" b="1" baseline="-25000" dirty="0">
              <a:ln>
                <a:solidFill>
                  <a:sysClr val="windowText" lastClr="000000"/>
                </a:solidFill>
              </a:ln>
              <a:solidFill>
                <a:srgbClr val="F539CD"/>
              </a:solidFill>
            </a:endParaRPr>
          </a:p>
        </p:txBody>
      </p:sp>
      <p:sp>
        <p:nvSpPr>
          <p:cNvPr id="28" name="Text Box 293"/>
          <p:cNvSpPr txBox="1">
            <a:spLocks noChangeArrowheads="1"/>
          </p:cNvSpPr>
          <p:nvPr/>
        </p:nvSpPr>
        <p:spPr bwMode="auto">
          <a:xfrm>
            <a:off x="971600" y="2790654"/>
            <a:ext cx="8976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210AC8"/>
                </a:solidFill>
                <a:latin typeface="Comic Sans MS" pitchFamily="66" charset="0"/>
              </a:rPr>
              <a:t>ΙΙ</a:t>
            </a:r>
            <a:r>
              <a:rPr lang="el-GR" altLang="el-GR" sz="2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29" name="Text Box 294"/>
          <p:cNvSpPr txBox="1">
            <a:spLocks noChangeArrowheads="1"/>
          </p:cNvSpPr>
          <p:nvPr/>
        </p:nvSpPr>
        <p:spPr bwMode="auto">
          <a:xfrm>
            <a:off x="5004048" y="2852936"/>
            <a:ext cx="8723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210AC8"/>
                </a:solidFill>
                <a:latin typeface="Comic Sans MS" pitchFamily="66" charset="0"/>
              </a:rPr>
              <a:t>ΙΙΙ</a:t>
            </a:r>
            <a:r>
              <a:rPr lang="el-GR" altLang="el-GR" sz="1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30" name="Text Box 295"/>
          <p:cNvSpPr txBox="1">
            <a:spLocks noChangeArrowheads="1"/>
          </p:cNvSpPr>
          <p:nvPr/>
        </p:nvSpPr>
        <p:spPr bwMode="auto">
          <a:xfrm>
            <a:off x="5692402" y="2884874"/>
            <a:ext cx="12639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210AC8"/>
                </a:solidFill>
                <a:latin typeface="Comic Sans MS" pitchFamily="66" charset="0"/>
              </a:rPr>
              <a:t>Ι</a:t>
            </a:r>
            <a:r>
              <a:rPr lang="en-US" altLang="el-GR" sz="2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210AC8"/>
                </a:solidFill>
                <a:latin typeface="Comic Sans MS" pitchFamily="66" charset="0"/>
              </a:rPr>
              <a:t>V</a:t>
            </a:r>
            <a:r>
              <a:rPr lang="el-GR" altLang="el-GR" sz="2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31" name="Text Box 296"/>
          <p:cNvSpPr txBox="1">
            <a:spLocks noChangeArrowheads="1"/>
          </p:cNvSpPr>
          <p:nvPr/>
        </p:nvSpPr>
        <p:spPr bwMode="auto">
          <a:xfrm rot="21399943">
            <a:off x="6415634" y="2867485"/>
            <a:ext cx="60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2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210AC8"/>
                </a:solidFill>
                <a:latin typeface="Comic Sans MS" pitchFamily="66" charset="0"/>
              </a:rPr>
              <a:t>V</a:t>
            </a:r>
            <a:r>
              <a:rPr lang="el-GR" altLang="el-GR" sz="2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32" name="Text Box 297"/>
          <p:cNvSpPr txBox="1">
            <a:spLocks noChangeArrowheads="1"/>
          </p:cNvSpPr>
          <p:nvPr/>
        </p:nvSpPr>
        <p:spPr bwMode="auto">
          <a:xfrm>
            <a:off x="6918269" y="2852936"/>
            <a:ext cx="13873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2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210AC8"/>
                </a:solidFill>
                <a:latin typeface="Comic Sans MS" pitchFamily="66" charset="0"/>
              </a:rPr>
              <a:t>VI</a:t>
            </a:r>
            <a:r>
              <a:rPr lang="el-GR" altLang="el-GR" sz="2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33" name="Text Box 298"/>
          <p:cNvSpPr txBox="1">
            <a:spLocks noChangeArrowheads="1"/>
          </p:cNvSpPr>
          <p:nvPr/>
        </p:nvSpPr>
        <p:spPr bwMode="auto">
          <a:xfrm>
            <a:off x="7524328" y="2852936"/>
            <a:ext cx="9048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2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VII</a:t>
            </a:r>
            <a:r>
              <a:rPr lang="el-GR" altLang="el-GR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34" name="Text Box 299"/>
          <p:cNvSpPr txBox="1">
            <a:spLocks noChangeArrowheads="1"/>
          </p:cNvSpPr>
          <p:nvPr/>
        </p:nvSpPr>
        <p:spPr bwMode="auto">
          <a:xfrm>
            <a:off x="8261920" y="2298358"/>
            <a:ext cx="99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210AC8"/>
                </a:solidFill>
                <a:latin typeface="Comic Sans MS" pitchFamily="66" charset="0"/>
              </a:rPr>
              <a:t>VIII</a:t>
            </a:r>
            <a:r>
              <a:rPr lang="el-GR" altLang="el-GR" sz="1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35" name="Text Box 301"/>
          <p:cNvSpPr txBox="1">
            <a:spLocks noChangeArrowheads="1"/>
          </p:cNvSpPr>
          <p:nvPr/>
        </p:nvSpPr>
        <p:spPr bwMode="auto">
          <a:xfrm>
            <a:off x="271240" y="2380818"/>
            <a:ext cx="7723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210AC8"/>
                </a:solidFill>
                <a:latin typeface="Comic Sans MS" pitchFamily="66" charset="0"/>
              </a:rPr>
              <a:t>Ι</a:t>
            </a:r>
            <a:r>
              <a:rPr lang="el-GR" altLang="el-GR" sz="2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36" name="Κορνίζα 35"/>
          <p:cNvSpPr/>
          <p:nvPr/>
        </p:nvSpPr>
        <p:spPr>
          <a:xfrm>
            <a:off x="251520" y="4414900"/>
            <a:ext cx="648072" cy="587170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K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Κορνίζα 36"/>
          <p:cNvSpPr/>
          <p:nvPr/>
        </p:nvSpPr>
        <p:spPr>
          <a:xfrm>
            <a:off x="899592" y="4414900"/>
            <a:ext cx="648072" cy="587170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Ca</a:t>
            </a:r>
            <a:endParaRPr lang="el-GR" sz="16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8" name="Κορνίζα 37"/>
          <p:cNvSpPr/>
          <p:nvPr/>
        </p:nvSpPr>
        <p:spPr>
          <a:xfrm>
            <a:off x="5084341" y="4414900"/>
            <a:ext cx="648072" cy="58717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Ga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9" name="Κορνίζα 38"/>
          <p:cNvSpPr/>
          <p:nvPr/>
        </p:nvSpPr>
        <p:spPr>
          <a:xfrm>
            <a:off x="5732413" y="4414900"/>
            <a:ext cx="648072" cy="587170"/>
          </a:xfrm>
          <a:prstGeom prst="bevel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Ge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0" name="Κορνίζα 39"/>
          <p:cNvSpPr/>
          <p:nvPr/>
        </p:nvSpPr>
        <p:spPr>
          <a:xfrm>
            <a:off x="6372200" y="4414900"/>
            <a:ext cx="648072" cy="587170"/>
          </a:xfrm>
          <a:prstGeom prst="bevel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As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1" name="Κορνίζα 40"/>
          <p:cNvSpPr/>
          <p:nvPr/>
        </p:nvSpPr>
        <p:spPr>
          <a:xfrm>
            <a:off x="7012562" y="4426006"/>
            <a:ext cx="648072" cy="587170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Se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2" name="Κορνίζα 41"/>
          <p:cNvSpPr/>
          <p:nvPr/>
        </p:nvSpPr>
        <p:spPr>
          <a:xfrm>
            <a:off x="7660634" y="4426006"/>
            <a:ext cx="648072" cy="587170"/>
          </a:xfrm>
          <a:prstGeom prst="bevel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Br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3" name="Κορνίζα 42"/>
          <p:cNvSpPr/>
          <p:nvPr/>
        </p:nvSpPr>
        <p:spPr>
          <a:xfrm>
            <a:off x="8316416" y="4414900"/>
            <a:ext cx="648072" cy="587170"/>
          </a:xfrm>
          <a:prstGeom prst="bevel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K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r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4" name="Rectangle 212"/>
          <p:cNvSpPr>
            <a:spLocks noChangeArrowheads="1"/>
          </p:cNvSpPr>
          <p:nvPr/>
        </p:nvSpPr>
        <p:spPr bwMode="auto">
          <a:xfrm>
            <a:off x="7643630" y="2348880"/>
            <a:ext cx="816802" cy="44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45" name="Rectangle 213"/>
          <p:cNvSpPr>
            <a:spLocks noChangeArrowheads="1"/>
          </p:cNvSpPr>
          <p:nvPr/>
        </p:nvSpPr>
        <p:spPr bwMode="auto">
          <a:xfrm rot="21469411">
            <a:off x="7009763" y="2363363"/>
            <a:ext cx="771541" cy="46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46" name="Rectangle 214"/>
          <p:cNvSpPr>
            <a:spLocks noChangeArrowheads="1"/>
          </p:cNvSpPr>
          <p:nvPr/>
        </p:nvSpPr>
        <p:spPr bwMode="auto">
          <a:xfrm rot="21562305">
            <a:off x="6348004" y="2386967"/>
            <a:ext cx="920691" cy="46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47" name="Rectangle 215"/>
          <p:cNvSpPr>
            <a:spLocks noChangeArrowheads="1"/>
          </p:cNvSpPr>
          <p:nvPr/>
        </p:nvSpPr>
        <p:spPr bwMode="auto">
          <a:xfrm rot="21485740">
            <a:off x="5668428" y="2398186"/>
            <a:ext cx="926982" cy="37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48" name="Rectangle 221"/>
          <p:cNvSpPr>
            <a:spLocks noChangeArrowheads="1"/>
          </p:cNvSpPr>
          <p:nvPr/>
        </p:nvSpPr>
        <p:spPr bwMode="auto">
          <a:xfrm>
            <a:off x="1018456" y="2276872"/>
            <a:ext cx="457200" cy="3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9" name="Text Box 302"/>
          <p:cNvSpPr txBox="1">
            <a:spLocks noChangeArrowheads="1"/>
          </p:cNvSpPr>
          <p:nvPr/>
        </p:nvSpPr>
        <p:spPr bwMode="auto">
          <a:xfrm>
            <a:off x="8258141" y="1772816"/>
            <a:ext cx="811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</a:rPr>
              <a:t>18</a:t>
            </a:r>
          </a:p>
        </p:txBody>
      </p:sp>
      <p:sp>
        <p:nvSpPr>
          <p:cNvPr id="50" name="Text Box 303"/>
          <p:cNvSpPr txBox="1">
            <a:spLocks noChangeArrowheads="1"/>
          </p:cNvSpPr>
          <p:nvPr/>
        </p:nvSpPr>
        <p:spPr bwMode="auto">
          <a:xfrm>
            <a:off x="298376" y="1846565"/>
            <a:ext cx="45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</a:rPr>
              <a:t>1</a:t>
            </a:r>
          </a:p>
        </p:txBody>
      </p:sp>
      <p:sp>
        <p:nvSpPr>
          <p:cNvPr id="51" name="Text Box 304"/>
          <p:cNvSpPr txBox="1">
            <a:spLocks noChangeArrowheads="1"/>
          </p:cNvSpPr>
          <p:nvPr/>
        </p:nvSpPr>
        <p:spPr bwMode="auto">
          <a:xfrm rot="49460">
            <a:off x="4962530" y="2383883"/>
            <a:ext cx="9162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</a:rPr>
              <a:t>13</a:t>
            </a:r>
          </a:p>
        </p:txBody>
      </p:sp>
      <p:sp>
        <p:nvSpPr>
          <p:cNvPr id="52" name="Κορνίζα 51"/>
          <p:cNvSpPr/>
          <p:nvPr/>
        </p:nvSpPr>
        <p:spPr>
          <a:xfrm>
            <a:off x="251520" y="4990964"/>
            <a:ext cx="648072" cy="587170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Rb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3" name="Κορνίζα 52"/>
          <p:cNvSpPr/>
          <p:nvPr/>
        </p:nvSpPr>
        <p:spPr>
          <a:xfrm>
            <a:off x="899592" y="4990964"/>
            <a:ext cx="648072" cy="587170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Sr</a:t>
            </a:r>
            <a:endParaRPr lang="el-GR" sz="16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4" name="Κορνίζα 53"/>
          <p:cNvSpPr/>
          <p:nvPr/>
        </p:nvSpPr>
        <p:spPr>
          <a:xfrm>
            <a:off x="5084341" y="4990964"/>
            <a:ext cx="648072" cy="58717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In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5" name="Κορνίζα 54"/>
          <p:cNvSpPr/>
          <p:nvPr/>
        </p:nvSpPr>
        <p:spPr>
          <a:xfrm>
            <a:off x="5732413" y="4990964"/>
            <a:ext cx="648072" cy="587170"/>
          </a:xfrm>
          <a:prstGeom prst="bevel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Sn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6" name="Κορνίζα 55"/>
          <p:cNvSpPr/>
          <p:nvPr/>
        </p:nvSpPr>
        <p:spPr>
          <a:xfrm>
            <a:off x="6372200" y="4990964"/>
            <a:ext cx="648072" cy="587170"/>
          </a:xfrm>
          <a:prstGeom prst="bevel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Sb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7" name="Κορνίζα 56"/>
          <p:cNvSpPr/>
          <p:nvPr/>
        </p:nvSpPr>
        <p:spPr>
          <a:xfrm>
            <a:off x="7012562" y="5002070"/>
            <a:ext cx="648072" cy="587170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Te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8" name="Κορνίζα 57"/>
          <p:cNvSpPr/>
          <p:nvPr/>
        </p:nvSpPr>
        <p:spPr>
          <a:xfrm>
            <a:off x="7660634" y="5002070"/>
            <a:ext cx="648072" cy="587170"/>
          </a:xfrm>
          <a:prstGeom prst="bevel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I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9" name="Κορνίζα 58"/>
          <p:cNvSpPr/>
          <p:nvPr/>
        </p:nvSpPr>
        <p:spPr>
          <a:xfrm>
            <a:off x="8316416" y="4990964"/>
            <a:ext cx="648072" cy="587170"/>
          </a:xfrm>
          <a:prstGeom prst="bevel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Xe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0" name="Κορνίζα 59"/>
          <p:cNvSpPr/>
          <p:nvPr/>
        </p:nvSpPr>
        <p:spPr>
          <a:xfrm>
            <a:off x="251520" y="5567028"/>
            <a:ext cx="648072" cy="587170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Cs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1" name="Κορνίζα 60"/>
          <p:cNvSpPr/>
          <p:nvPr/>
        </p:nvSpPr>
        <p:spPr>
          <a:xfrm>
            <a:off x="899592" y="5567028"/>
            <a:ext cx="648072" cy="587170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Ba</a:t>
            </a:r>
            <a:endParaRPr lang="el-GR" sz="16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2" name="Κορνίζα 61"/>
          <p:cNvSpPr/>
          <p:nvPr/>
        </p:nvSpPr>
        <p:spPr>
          <a:xfrm>
            <a:off x="5084341" y="5567028"/>
            <a:ext cx="648072" cy="58717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Tl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3" name="Κορνίζα 62"/>
          <p:cNvSpPr/>
          <p:nvPr/>
        </p:nvSpPr>
        <p:spPr>
          <a:xfrm>
            <a:off x="5732413" y="5567028"/>
            <a:ext cx="648072" cy="587170"/>
          </a:xfrm>
          <a:prstGeom prst="bevel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Pb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4" name="Κορνίζα 63"/>
          <p:cNvSpPr/>
          <p:nvPr/>
        </p:nvSpPr>
        <p:spPr>
          <a:xfrm>
            <a:off x="6372200" y="5567028"/>
            <a:ext cx="648072" cy="587170"/>
          </a:xfrm>
          <a:prstGeom prst="bevel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Bi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5" name="Κορνίζα 64"/>
          <p:cNvSpPr/>
          <p:nvPr/>
        </p:nvSpPr>
        <p:spPr>
          <a:xfrm>
            <a:off x="7012562" y="5578134"/>
            <a:ext cx="648072" cy="587170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Po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6" name="Κορνίζα 65"/>
          <p:cNvSpPr/>
          <p:nvPr/>
        </p:nvSpPr>
        <p:spPr>
          <a:xfrm>
            <a:off x="7660634" y="5578134"/>
            <a:ext cx="648072" cy="587170"/>
          </a:xfrm>
          <a:prstGeom prst="bevel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At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7" name="Κορνίζα 66"/>
          <p:cNvSpPr/>
          <p:nvPr/>
        </p:nvSpPr>
        <p:spPr>
          <a:xfrm>
            <a:off x="8316416" y="5567028"/>
            <a:ext cx="648072" cy="587170"/>
          </a:xfrm>
          <a:prstGeom prst="bevel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Rn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8" name="Κορνίζα 67"/>
          <p:cNvSpPr/>
          <p:nvPr/>
        </p:nvSpPr>
        <p:spPr>
          <a:xfrm>
            <a:off x="251520" y="6143092"/>
            <a:ext cx="648072" cy="587170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Fr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9" name="Κορνίζα 68"/>
          <p:cNvSpPr/>
          <p:nvPr/>
        </p:nvSpPr>
        <p:spPr>
          <a:xfrm>
            <a:off x="899592" y="6143092"/>
            <a:ext cx="648072" cy="587170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Ra</a:t>
            </a:r>
            <a:endParaRPr lang="el-GR" sz="16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0" name="Κορνίζα 69"/>
          <p:cNvSpPr/>
          <p:nvPr/>
        </p:nvSpPr>
        <p:spPr>
          <a:xfrm>
            <a:off x="5084341" y="6143092"/>
            <a:ext cx="648072" cy="58717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Nh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1" name="Κορνίζα 70"/>
          <p:cNvSpPr/>
          <p:nvPr/>
        </p:nvSpPr>
        <p:spPr>
          <a:xfrm>
            <a:off x="5732413" y="6143092"/>
            <a:ext cx="648072" cy="587170"/>
          </a:xfrm>
          <a:prstGeom prst="bevel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Fl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2" name="Κορνίζα 71"/>
          <p:cNvSpPr/>
          <p:nvPr/>
        </p:nvSpPr>
        <p:spPr>
          <a:xfrm>
            <a:off x="6372200" y="6143092"/>
            <a:ext cx="648072" cy="587170"/>
          </a:xfrm>
          <a:prstGeom prst="bevel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Mc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3" name="Κορνίζα 72"/>
          <p:cNvSpPr/>
          <p:nvPr/>
        </p:nvSpPr>
        <p:spPr>
          <a:xfrm>
            <a:off x="7012562" y="6154198"/>
            <a:ext cx="648072" cy="587170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Lv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4" name="Κορνίζα 73"/>
          <p:cNvSpPr/>
          <p:nvPr/>
        </p:nvSpPr>
        <p:spPr>
          <a:xfrm>
            <a:off x="7660634" y="6154198"/>
            <a:ext cx="648072" cy="587170"/>
          </a:xfrm>
          <a:prstGeom prst="bevel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Ts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5" name="Κορνίζα 74"/>
          <p:cNvSpPr/>
          <p:nvPr/>
        </p:nvSpPr>
        <p:spPr>
          <a:xfrm>
            <a:off x="8316416" y="6143092"/>
            <a:ext cx="648072" cy="587170"/>
          </a:xfrm>
          <a:prstGeom prst="bevel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Og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57472" y="2909093"/>
            <a:ext cx="381000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avie" pitchFamily="82" charset="0"/>
                <a:cs typeface="Arial" pitchFamily="34" charset="0"/>
              </a:rPr>
              <a:t>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avie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avie" pitchFamily="82" charset="0"/>
                <a:cs typeface="Arial" pitchFamily="34" charset="0"/>
              </a:rPr>
              <a:t>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avie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avie" pitchFamily="82" charset="0"/>
                <a:cs typeface="Arial" pitchFamily="34" charset="0"/>
              </a:rPr>
              <a:t>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avie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avie" pitchFamily="82" charset="0"/>
                <a:cs typeface="Arial" pitchFamily="34" charset="0"/>
              </a:rPr>
              <a:t>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avie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avie" pitchFamily="82" charset="0"/>
                <a:cs typeface="Arial" pitchFamily="34" charset="0"/>
              </a:rPr>
              <a:t>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avie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avie" pitchFamily="82" charset="0"/>
                <a:cs typeface="Arial" pitchFamily="34" charset="0"/>
              </a:rPr>
              <a:t>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l-GR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avie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l-G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avie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avie" pitchFamily="82" charset="0"/>
                <a:cs typeface="Arial" pitchFamily="34" charset="0"/>
              </a:rPr>
              <a:t>7</a:t>
            </a:r>
            <a:endParaRPr kumimoji="0" lang="el-GR" altLang="el-G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3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1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2" fill="hold">
                      <p:stCondLst>
                        <p:cond delay="indefinite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7" grpId="0" animBg="1"/>
      <p:bldP spid="27" grpId="1" animBg="1"/>
      <p:bldP spid="27" grpId="2" animBg="1"/>
      <p:bldP spid="27" grpId="3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sciencenotes.org/wp-content/uploads/2013/06/PeriodicTable-NoBackgroun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183"/>
            <a:ext cx="9168332" cy="614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folHlink"/>
                </a:solidFill>
                <a:latin typeface="Comic Sans MS" panose="030F0702030302020204" pitchFamily="66" charset="0"/>
              </a:rPr>
              <a:t> ΣΥΓΧΡΟΝΟΣ ΠΕΡΙΟΔΙΚΟΣ ΠΙΝΑΚΑΣ</a:t>
            </a:r>
            <a:endParaRPr lang="en-US" sz="3200" b="1" dirty="0" smtClean="0">
              <a:ln>
                <a:solidFill>
                  <a:sysClr val="windowText" lastClr="000000"/>
                </a:solidFill>
              </a:ln>
              <a:solidFill>
                <a:schemeClr val="folHlink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Ορθογώνιο 1">
            <a:hlinkClick r:id="rId4"/>
          </p:cNvPr>
          <p:cNvSpPr/>
          <p:nvPr/>
        </p:nvSpPr>
        <p:spPr>
          <a:xfrm>
            <a:off x="560814" y="5817458"/>
            <a:ext cx="8259657" cy="7078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http://www.chemiestun.de/pse.php?format=</a:t>
            </a:r>
            <a:r>
              <a:rPr lang="en-US" sz="4000" b="1" dirty="0"/>
              <a:t>bohr</a:t>
            </a:r>
            <a:endParaRPr lang="el-GR" sz="4000" b="1" dirty="0"/>
          </a:p>
        </p:txBody>
      </p:sp>
      <p:sp>
        <p:nvSpPr>
          <p:cNvPr id="6" name="Ορθογώνιο 5">
            <a:hlinkClick r:id="rId5"/>
          </p:cNvPr>
          <p:cNvSpPr/>
          <p:nvPr/>
        </p:nvSpPr>
        <p:spPr>
          <a:xfrm>
            <a:off x="539552" y="4038163"/>
            <a:ext cx="8280920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http://www.animatedsoftware.com/elearning/Periodic%20Table/</a:t>
            </a:r>
            <a:r>
              <a:rPr lang="en-US" sz="2400" b="1" dirty="0"/>
              <a:t>AnimatedPeriodicTable</a:t>
            </a:r>
            <a:r>
              <a:rPr lang="en-US" sz="2400" dirty="0"/>
              <a:t>.swf</a:t>
            </a:r>
            <a:endParaRPr lang="el-GR" sz="2400" dirty="0"/>
          </a:p>
        </p:txBody>
      </p:sp>
      <p:sp>
        <p:nvSpPr>
          <p:cNvPr id="7" name="Ορθογώνιο 6">
            <a:hlinkClick r:id="rId6"/>
          </p:cNvPr>
          <p:cNvSpPr/>
          <p:nvPr/>
        </p:nvSpPr>
        <p:spPr>
          <a:xfrm>
            <a:off x="539552" y="5055567"/>
            <a:ext cx="828092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http://www.theodoregray.com/PeriodicTable/index.html</a:t>
            </a:r>
            <a:endParaRPr lang="el-GR" sz="2400" b="1" dirty="0"/>
          </a:p>
        </p:txBody>
      </p:sp>
      <p:sp>
        <p:nvSpPr>
          <p:cNvPr id="3" name="Ορθογώνιο 2">
            <a:hlinkClick r:id="rId7"/>
          </p:cNvPr>
          <p:cNvSpPr/>
          <p:nvPr/>
        </p:nvSpPr>
        <p:spPr>
          <a:xfrm>
            <a:off x="454337" y="1124744"/>
            <a:ext cx="8366133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/>
              <a:t>http://www.periodictable.com/</a:t>
            </a:r>
            <a:endParaRPr lang="el-GR" sz="2800" b="1" dirty="0"/>
          </a:p>
        </p:txBody>
      </p:sp>
      <p:sp>
        <p:nvSpPr>
          <p:cNvPr id="8" name="Ορθογώνιο 7"/>
          <p:cNvSpPr/>
          <p:nvPr/>
        </p:nvSpPr>
        <p:spPr>
          <a:xfrm>
            <a:off x="489240" y="2060848"/>
            <a:ext cx="833123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http://</a:t>
            </a:r>
            <a:r>
              <a:rPr lang="en-US" sz="3200" dirty="0">
                <a:hlinkClick r:id="rId8"/>
              </a:rPr>
              <a:t>www.rsc.org/periodic-table</a:t>
            </a:r>
            <a:endParaRPr lang="el-GR" sz="3200" dirty="0"/>
          </a:p>
        </p:txBody>
      </p:sp>
      <p:sp>
        <p:nvSpPr>
          <p:cNvPr id="11" name="Ορθογώνιο 10">
            <a:hlinkClick r:id="rId9"/>
          </p:cNvPr>
          <p:cNvSpPr/>
          <p:nvPr/>
        </p:nvSpPr>
        <p:spPr>
          <a:xfrm>
            <a:off x="539551" y="2950582"/>
            <a:ext cx="828091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http://www.ptable.com/?lang=el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379308328"/>
      </p:ext>
    </p:extLst>
  </p:cSld>
  <p:clrMapOvr>
    <a:masterClrMapping/>
  </p:clrMapOvr>
  <p:transition spd="med">
    <p:pull dir="d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Κορνίζα 4"/>
          <p:cNvSpPr/>
          <p:nvPr/>
        </p:nvSpPr>
        <p:spPr>
          <a:xfrm>
            <a:off x="539552" y="3273091"/>
            <a:ext cx="1008112" cy="1008112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Segoe Script" panose="020B0504020000000003" pitchFamily="34" charset="0"/>
              </a:rPr>
              <a:t>1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Segoe Script" panose="020B0504020000000003" pitchFamily="34" charset="0"/>
              </a:rPr>
              <a:t>H</a:t>
            </a:r>
            <a:endParaRPr lang="el-GR" sz="28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Segoe Script" panose="020B0504020000000003" pitchFamily="34" charset="0"/>
            </a:endParaRPr>
          </a:p>
        </p:txBody>
      </p:sp>
      <p:sp>
        <p:nvSpPr>
          <p:cNvPr id="6" name="Κορνίζα 5"/>
          <p:cNvSpPr/>
          <p:nvPr/>
        </p:nvSpPr>
        <p:spPr>
          <a:xfrm>
            <a:off x="7596336" y="3261396"/>
            <a:ext cx="1008112" cy="1008112"/>
          </a:xfrm>
          <a:prstGeom prst="bevel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He</a:t>
            </a:r>
            <a:endParaRPr lang="el-GR" sz="28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Κορνίζα 6"/>
          <p:cNvSpPr/>
          <p:nvPr/>
        </p:nvSpPr>
        <p:spPr>
          <a:xfrm>
            <a:off x="539552" y="4281203"/>
            <a:ext cx="1008112" cy="1008112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Li</a:t>
            </a:r>
            <a:endParaRPr lang="el-GR" sz="28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8" name="Κορνίζα 7"/>
          <p:cNvSpPr/>
          <p:nvPr/>
        </p:nvSpPr>
        <p:spPr>
          <a:xfrm>
            <a:off x="1535117" y="4284712"/>
            <a:ext cx="1008112" cy="1008112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Be</a:t>
            </a:r>
            <a:endParaRPr lang="el-GR" sz="28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9" name="Κορνίζα 8"/>
          <p:cNvSpPr/>
          <p:nvPr/>
        </p:nvSpPr>
        <p:spPr>
          <a:xfrm>
            <a:off x="2555776" y="4269508"/>
            <a:ext cx="1008112" cy="1008112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5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B</a:t>
            </a:r>
            <a:endParaRPr lang="el-GR" sz="28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0" name="Κορνίζα 9"/>
          <p:cNvSpPr/>
          <p:nvPr/>
        </p:nvSpPr>
        <p:spPr>
          <a:xfrm>
            <a:off x="3563888" y="4281203"/>
            <a:ext cx="1008112" cy="1008112"/>
          </a:xfrm>
          <a:prstGeom prst="bevel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6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C</a:t>
            </a:r>
            <a:endParaRPr lang="el-GR" sz="28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1" name="Κορνίζα 10"/>
          <p:cNvSpPr/>
          <p:nvPr/>
        </p:nvSpPr>
        <p:spPr>
          <a:xfrm>
            <a:off x="4572000" y="4281203"/>
            <a:ext cx="1008112" cy="1008112"/>
          </a:xfrm>
          <a:prstGeom prst="bevel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7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N</a:t>
            </a:r>
            <a:endParaRPr lang="el-GR" sz="28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2" name="Κορνίζα 11"/>
          <p:cNvSpPr/>
          <p:nvPr/>
        </p:nvSpPr>
        <p:spPr>
          <a:xfrm>
            <a:off x="5580112" y="4281203"/>
            <a:ext cx="1008112" cy="1008112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8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O</a:t>
            </a:r>
            <a:endParaRPr lang="el-GR" sz="28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3" name="Κορνίζα 12"/>
          <p:cNvSpPr/>
          <p:nvPr/>
        </p:nvSpPr>
        <p:spPr>
          <a:xfrm>
            <a:off x="6592917" y="4293096"/>
            <a:ext cx="1008112" cy="1008112"/>
          </a:xfrm>
          <a:prstGeom prst="bevel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9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F</a:t>
            </a:r>
            <a:endParaRPr lang="el-GR" sz="28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4" name="Κορνίζα 13"/>
          <p:cNvSpPr/>
          <p:nvPr/>
        </p:nvSpPr>
        <p:spPr>
          <a:xfrm>
            <a:off x="7580341" y="4281203"/>
            <a:ext cx="1008112" cy="1008112"/>
          </a:xfrm>
          <a:prstGeom prst="bevel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10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Ne</a:t>
            </a:r>
            <a:endParaRPr lang="el-GR" sz="24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5" name="Κορνίζα 14"/>
          <p:cNvSpPr/>
          <p:nvPr/>
        </p:nvSpPr>
        <p:spPr>
          <a:xfrm>
            <a:off x="539552" y="5301208"/>
            <a:ext cx="1008112" cy="1008112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11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Na</a:t>
            </a:r>
            <a:endParaRPr lang="el-GR" sz="24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7" name="Κορνίζα 16"/>
          <p:cNvSpPr/>
          <p:nvPr/>
        </p:nvSpPr>
        <p:spPr>
          <a:xfrm>
            <a:off x="1547664" y="5289315"/>
            <a:ext cx="1008112" cy="1008112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12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Mg</a:t>
            </a:r>
            <a:endParaRPr lang="el-GR" sz="24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8" name="Κορνίζα 17"/>
          <p:cNvSpPr/>
          <p:nvPr/>
        </p:nvSpPr>
        <p:spPr>
          <a:xfrm>
            <a:off x="2555776" y="5277620"/>
            <a:ext cx="1008112" cy="1008112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13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Al</a:t>
            </a:r>
            <a:endParaRPr lang="el-GR" sz="24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9" name="Κορνίζα 18"/>
          <p:cNvSpPr/>
          <p:nvPr/>
        </p:nvSpPr>
        <p:spPr>
          <a:xfrm>
            <a:off x="3563888" y="5289315"/>
            <a:ext cx="1008112" cy="1008112"/>
          </a:xfrm>
          <a:prstGeom prst="bevel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14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Si</a:t>
            </a:r>
            <a:endParaRPr lang="el-GR" sz="24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0" name="Κορνίζα 19"/>
          <p:cNvSpPr/>
          <p:nvPr/>
        </p:nvSpPr>
        <p:spPr>
          <a:xfrm>
            <a:off x="4572000" y="5289315"/>
            <a:ext cx="1008112" cy="1008112"/>
          </a:xfrm>
          <a:prstGeom prst="bevel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15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P</a:t>
            </a:r>
            <a:endParaRPr lang="el-GR" sz="24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1" name="Κορνίζα 20"/>
          <p:cNvSpPr/>
          <p:nvPr/>
        </p:nvSpPr>
        <p:spPr>
          <a:xfrm>
            <a:off x="5584805" y="5289315"/>
            <a:ext cx="1008112" cy="1008112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16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S</a:t>
            </a:r>
            <a:endParaRPr lang="el-GR" sz="24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2" name="Κορνίζα 21"/>
          <p:cNvSpPr/>
          <p:nvPr/>
        </p:nvSpPr>
        <p:spPr>
          <a:xfrm>
            <a:off x="6572229" y="5289315"/>
            <a:ext cx="1008112" cy="1008112"/>
          </a:xfrm>
          <a:prstGeom prst="bevel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17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Cl</a:t>
            </a:r>
            <a:endParaRPr lang="el-GR" sz="24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3" name="Κορνίζα 22"/>
          <p:cNvSpPr/>
          <p:nvPr/>
        </p:nvSpPr>
        <p:spPr>
          <a:xfrm>
            <a:off x="7596336" y="5292824"/>
            <a:ext cx="1008112" cy="1008112"/>
          </a:xfrm>
          <a:prstGeom prst="bevel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18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Ar</a:t>
            </a:r>
            <a:endParaRPr lang="el-GR" sz="24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481394" y="116632"/>
            <a:ext cx="8084397" cy="692696"/>
          </a:xfrm>
          <a:noFill/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ΣΥΓΧΡΟΝΟΣ ΠΕΡΙΟΔΙΚΟΣ ΠΙΝΑΚΑΣ</a:t>
            </a:r>
            <a:endParaRPr lang="en-US" sz="3200" b="1" dirty="0" smtClean="0">
              <a:ln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187623" y="1052736"/>
            <a:ext cx="7400829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el-GR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210AC8"/>
                </a:solidFill>
                <a:effectLst>
                  <a:glow rad="101600">
                    <a:prstClr val="white">
                      <a:lumMod val="75000"/>
                      <a:alpha val="60000"/>
                    </a:prstClr>
                  </a:glow>
                </a:effectLst>
                <a:latin typeface="Book Antiqua" panose="02040602050305030304" pitchFamily="18" charset="0"/>
                <a:cs typeface="Times New Roman" pitchFamily="18" charset="0"/>
              </a:rPr>
              <a:t>    Περιοδικός νόμος </a:t>
            </a:r>
            <a:r>
              <a:rPr lang="el-GR" sz="2800" i="1" dirty="0">
                <a:solidFill>
                  <a:prstClr val="black"/>
                </a:solidFill>
                <a:effectLst>
                  <a:glow rad="101600">
                    <a:prstClr val="white">
                      <a:lumMod val="75000"/>
                      <a:alpha val="60000"/>
                    </a:prstClr>
                  </a:glow>
                </a:effectLst>
                <a:latin typeface="Book Antiqua" panose="02040602050305030304" pitchFamily="18" charset="0"/>
                <a:cs typeface="Times New Roman" pitchFamily="18" charset="0"/>
              </a:rPr>
              <a:t>του</a:t>
            </a:r>
            <a:r>
              <a:rPr lang="el-GR" sz="2800" b="1" i="1" dirty="0">
                <a:solidFill>
                  <a:prstClr val="black"/>
                </a:solidFill>
                <a:effectLst>
                  <a:glow rad="101600">
                    <a:prstClr val="white">
                      <a:lumMod val="75000"/>
                      <a:alpha val="60000"/>
                    </a:prstClr>
                  </a:glow>
                </a:effectLst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lang="el-GR" sz="2800" b="1" i="1" dirty="0" err="1">
                <a:solidFill>
                  <a:prstClr val="black"/>
                </a:solidFill>
                <a:effectLst>
                  <a:glow rad="101600">
                    <a:prstClr val="white">
                      <a:lumMod val="75000"/>
                      <a:alpha val="60000"/>
                    </a:prstClr>
                  </a:glow>
                </a:effectLst>
                <a:latin typeface="Book Antiqua" panose="02040602050305030304" pitchFamily="18" charset="0"/>
                <a:cs typeface="Times New Roman" pitchFamily="18" charset="0"/>
              </a:rPr>
              <a:t>Mos</a:t>
            </a:r>
            <a:r>
              <a:rPr lang="en-US" sz="2800" b="1" i="1" dirty="0">
                <a:solidFill>
                  <a:prstClr val="black"/>
                </a:solidFill>
                <a:effectLst>
                  <a:glow rad="101600">
                    <a:prstClr val="white">
                      <a:lumMod val="75000"/>
                      <a:alpha val="60000"/>
                    </a:prstClr>
                  </a:glow>
                </a:effectLst>
                <a:latin typeface="Book Antiqua" panose="02040602050305030304" pitchFamily="18" charset="0"/>
                <a:cs typeface="Times New Roman" pitchFamily="18" charset="0"/>
              </a:rPr>
              <a:t>e</a:t>
            </a:r>
            <a:r>
              <a:rPr lang="el-GR" sz="2800" b="1" i="1" dirty="0" err="1">
                <a:solidFill>
                  <a:prstClr val="black"/>
                </a:solidFill>
                <a:effectLst>
                  <a:glow rad="101600">
                    <a:prstClr val="white">
                      <a:lumMod val="75000"/>
                      <a:alpha val="60000"/>
                    </a:prstClr>
                  </a:glow>
                </a:effectLst>
                <a:latin typeface="Book Antiqua" panose="02040602050305030304" pitchFamily="18" charset="0"/>
                <a:cs typeface="Times New Roman" pitchFamily="18" charset="0"/>
              </a:rPr>
              <a:t>ley</a:t>
            </a:r>
            <a:r>
              <a:rPr lang="el-GR" sz="2800" dirty="0">
                <a:solidFill>
                  <a:prstClr val="black"/>
                </a:solidFill>
                <a:effectLst>
                  <a:glow rad="101600">
                    <a:prstClr val="white">
                      <a:lumMod val="75000"/>
                      <a:alpha val="60000"/>
                    </a:prstClr>
                  </a:glow>
                </a:effectLst>
                <a:latin typeface="Book Antiqua" panose="02040602050305030304" pitchFamily="18" charset="0"/>
                <a:cs typeface="Times New Roman" pitchFamily="18" charset="0"/>
              </a:rPr>
              <a:t> (</a:t>
            </a:r>
            <a:r>
              <a:rPr lang="el-GR" sz="2800" b="1" dirty="0">
                <a:solidFill>
                  <a:prstClr val="black"/>
                </a:solidFill>
                <a:effectLst>
                  <a:glow rad="101600">
                    <a:prstClr val="white">
                      <a:lumMod val="75000"/>
                      <a:alpha val="60000"/>
                    </a:prstClr>
                  </a:glow>
                </a:effectLst>
                <a:latin typeface="Book Antiqua" panose="02040602050305030304" pitchFamily="18" charset="0"/>
                <a:cs typeface="Times New Roman" pitchFamily="18" charset="0"/>
              </a:rPr>
              <a:t>1913</a:t>
            </a:r>
            <a:r>
              <a:rPr lang="el-GR" sz="2800" dirty="0">
                <a:solidFill>
                  <a:prstClr val="black"/>
                </a:solidFill>
                <a:effectLst>
                  <a:glow rad="101600">
                    <a:prstClr val="white">
                      <a:lumMod val="75000"/>
                      <a:alpha val="60000"/>
                    </a:prstClr>
                  </a:glow>
                </a:effectLst>
                <a:latin typeface="Book Antiqua" panose="02040602050305030304" pitchFamily="18" charset="0"/>
                <a:cs typeface="Times New Roman" pitchFamily="18" charset="0"/>
              </a:rPr>
              <a:t>):</a:t>
            </a:r>
            <a:r>
              <a:rPr lang="en-US" sz="2800" dirty="0">
                <a:solidFill>
                  <a:prstClr val="black"/>
                </a:solidFill>
                <a:effectLst>
                  <a:glow rad="101600">
                    <a:prstClr val="white">
                      <a:lumMod val="75000"/>
                      <a:alpha val="60000"/>
                    </a:prstClr>
                  </a:glow>
                </a:effectLst>
                <a:latin typeface="Book Antiqua" panose="02040602050305030304" pitchFamily="18" charset="0"/>
                <a:cs typeface="Times New Roman" pitchFamily="18" charset="0"/>
              </a:rPr>
              <a:t> </a:t>
            </a:r>
            <a:endParaRPr lang="el-GR" sz="2800" dirty="0" smtClean="0">
              <a:solidFill>
                <a:prstClr val="black"/>
              </a:solidFill>
              <a:effectLst>
                <a:glow rad="101600">
                  <a:prstClr val="white">
                    <a:lumMod val="75000"/>
                    <a:alpha val="60000"/>
                  </a:prstClr>
                </a:glow>
              </a:effectLst>
              <a:latin typeface="Book Antiqua" panose="02040602050305030304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defRPr/>
            </a:pPr>
            <a:endParaRPr lang="el-GR" sz="2800" dirty="0">
              <a:solidFill>
                <a:prstClr val="black"/>
              </a:solidFill>
              <a:effectLst>
                <a:glow rad="101600">
                  <a:prstClr val="white">
                    <a:lumMod val="75000"/>
                    <a:alpha val="60000"/>
                  </a:prstClr>
                </a:glow>
              </a:effectLst>
              <a:latin typeface="Book Antiqua" panose="02040602050305030304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el-GR" sz="2800" i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Οι </a:t>
            </a:r>
            <a:r>
              <a:rPr lang="el-GR" sz="2800" b="1" i="1" dirty="0">
                <a:ln>
                  <a:solidFill>
                    <a:sysClr val="windowText" lastClr="000000"/>
                  </a:solidFill>
                </a:ln>
                <a:solidFill>
                  <a:srgbClr val="210A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ιδιότητες</a:t>
            </a:r>
            <a:r>
              <a:rPr lang="el-GR" sz="2800" i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 των στοιχείων είναι περιοδική συνάρτηση του </a:t>
            </a:r>
            <a:r>
              <a:rPr lang="el-GR" sz="2800" b="1" i="1" dirty="0">
                <a:ln>
                  <a:solidFill>
                    <a:sysClr val="windowText" lastClr="000000"/>
                  </a:solidFill>
                </a:ln>
                <a:solidFill>
                  <a:srgbClr val="210A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ατομικού αριθμού</a:t>
            </a:r>
            <a:r>
              <a:rPr lang="el-GR" sz="2800" i="1" dirty="0">
                <a:ln>
                  <a:solidFill>
                    <a:sysClr val="windowText" lastClr="000000"/>
                  </a:solidFill>
                </a:ln>
                <a:solidFill>
                  <a:srgbClr val="210A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lang="el-GR" sz="2800" i="1" dirty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τους</a:t>
            </a:r>
            <a:endParaRPr lang="el-GR" sz="28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pic>
        <p:nvPicPr>
          <p:cNvPr id="31746" name="Picture 2" descr="Chemist job graphic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1" y="835822"/>
            <a:ext cx="8477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67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617" y="3555382"/>
            <a:ext cx="6244815" cy="268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folHlink"/>
                </a:solidFill>
                <a:latin typeface="Comic Sans MS" panose="030F0702030302020204" pitchFamily="66" charset="0"/>
              </a:rPr>
              <a:t> ΣΥΓΧΡΟΝΟΣ ΠΕΡΙΟΔΙΚΟΣ ΠΙΝΑΚΑΣ</a:t>
            </a:r>
            <a:endParaRPr lang="en-US" sz="3200" b="1" dirty="0" smtClean="0">
              <a:ln>
                <a:solidFill>
                  <a:sysClr val="windowText" lastClr="000000"/>
                </a:solidFill>
              </a:ln>
              <a:solidFill>
                <a:schemeClr val="folHlin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utoShape 2" descr="Αποτέλεσμα εικόνας για google pl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" name="AutoShape 6" descr="https://upload.wikimedia.org/wikipedia/en/7/77/Android-app-on-google-play.svg"/>
          <p:cNvSpPr>
            <a:spLocks noChangeAspect="1" noChangeArrowheads="1"/>
          </p:cNvSpPr>
          <p:nvPr/>
        </p:nvSpPr>
        <p:spPr bwMode="auto">
          <a:xfrm>
            <a:off x="155575" y="-731838"/>
            <a:ext cx="468630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" name="AutoShape 8" descr="https://upload.wikimedia.org/wikipedia/en/7/77/Android-app-on-google-play.svg"/>
          <p:cNvSpPr>
            <a:spLocks noChangeAspect="1" noChangeArrowheads="1"/>
          </p:cNvSpPr>
          <p:nvPr/>
        </p:nvSpPr>
        <p:spPr bwMode="auto">
          <a:xfrm>
            <a:off x="307975" y="-579438"/>
            <a:ext cx="468630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1125404"/>
            <a:ext cx="8152456" cy="215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https://ahistoryofstopmotion.files.wordpress.com/2013/06/jumpingmobil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3" y="3573016"/>
            <a:ext cx="1905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hlinkClick r:id="rId6"/>
          </p:cNvPr>
          <p:cNvSpPr/>
          <p:nvPr/>
        </p:nvSpPr>
        <p:spPr>
          <a:xfrm>
            <a:off x="396343" y="3542707"/>
            <a:ext cx="80640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https://play.google.com/store/search?q=periodic%20table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3533065703"/>
      </p:ext>
    </p:extLst>
  </p:cSld>
  <p:clrMapOvr>
    <a:masterClrMapping/>
  </p:clrMapOvr>
  <p:transition spd="med">
    <p:pull dir="d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idx="1"/>
          </p:nvPr>
        </p:nvSpPr>
        <p:spPr>
          <a:xfrm>
            <a:off x="110770" y="708787"/>
            <a:ext cx="8421670" cy="172819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609600" indent="-609600">
              <a:buFont typeface="Wingdings" pitchFamily="2" charset="2"/>
              <a:buAutoNum type="arabicParenR"/>
            </a:pPr>
            <a:r>
              <a:rPr lang="el-GR" altLang="el-GR" sz="2400" dirty="0" smtClean="0"/>
              <a:t>Στοιχεία που ανήκουν στην </a:t>
            </a:r>
            <a:r>
              <a:rPr lang="el-GR" altLang="el-GR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ίδια ΟΜΑΔΑ</a:t>
            </a:r>
            <a:r>
              <a:rPr lang="el-GR" altLang="el-GR" sz="2400" dirty="0" smtClean="0"/>
              <a:t>, έχουν τον </a:t>
            </a:r>
            <a:endParaRPr lang="en-US" altLang="el-GR" sz="2400" dirty="0" smtClean="0"/>
          </a:p>
          <a:p>
            <a:pPr marL="0" indent="0">
              <a:buNone/>
            </a:pPr>
            <a:r>
              <a:rPr lang="en-US" altLang="el-GR" sz="2400" dirty="0"/>
              <a:t> </a:t>
            </a:r>
            <a:r>
              <a:rPr lang="en-US" altLang="el-GR" sz="2400" dirty="0" smtClean="0"/>
              <a:t>       </a:t>
            </a:r>
            <a:r>
              <a:rPr lang="el-GR" altLang="el-GR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ίδιο αριθμό ηλεκτρονίων στην εξωτερική τους στιβάδα</a:t>
            </a:r>
            <a:endParaRPr lang="en-US" altLang="el-GR" sz="24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pPr marL="609600" indent="-609600">
              <a:buFont typeface="Wingdings" pitchFamily="2" charset="2"/>
              <a:buNone/>
            </a:pPr>
            <a:r>
              <a:rPr lang="el-GR" altLang="el-GR" sz="2400" dirty="0" smtClean="0">
                <a:sym typeface="Wingdings 2" pitchFamily="18" charset="2"/>
              </a:rPr>
              <a:t>    Ο </a:t>
            </a:r>
            <a:r>
              <a:rPr lang="el-GR" altLang="el-GR" sz="2400" dirty="0" err="1" smtClean="0"/>
              <a:t>αύξοντας</a:t>
            </a:r>
            <a:r>
              <a:rPr lang="el-GR" altLang="el-GR" sz="2400" dirty="0" smtClean="0">
                <a:sym typeface="Wingdings 2" pitchFamily="18" charset="2"/>
              </a:rPr>
              <a:t> αριθμός της ομάδας</a:t>
            </a:r>
            <a:r>
              <a:rPr lang="el-GR" altLang="el-GR" sz="2400" dirty="0" smtClean="0"/>
              <a:t> ταυτίζεται με τον </a:t>
            </a:r>
            <a:r>
              <a:rPr lang="el-GR" altLang="el-GR" sz="2400" dirty="0" smtClean="0">
                <a:solidFill>
                  <a:srgbClr val="0000FF"/>
                </a:solidFill>
              </a:rPr>
              <a:t>αριθμό των ηλεκτρονίων στην εξωτερική τους στιβάδα</a:t>
            </a:r>
            <a:endParaRPr lang="el-GR" altLang="el-GR" sz="2400" dirty="0" smtClean="0">
              <a:sym typeface="Symbol" pitchFamily="18" charset="2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0" y="2780928"/>
            <a:ext cx="9258300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lvl="0" indent="-609600">
              <a:spcBef>
                <a:spcPct val="20000"/>
              </a:spcBef>
            </a:pPr>
            <a:r>
              <a:rPr lang="en-US" altLang="el-GR" sz="2400" dirty="0" smtClean="0">
                <a:solidFill>
                  <a:prstClr val="black"/>
                </a:solidFill>
                <a:sym typeface="Webdings" pitchFamily="18" charset="2"/>
              </a:rPr>
              <a:t>    </a:t>
            </a:r>
            <a:r>
              <a:rPr lang="el-GR" altLang="el-GR" sz="2400" dirty="0" smtClean="0">
                <a:solidFill>
                  <a:prstClr val="black"/>
                </a:solidFill>
                <a:sym typeface="Webdings" pitchFamily="18" charset="2"/>
              </a:rPr>
              <a:t>  </a:t>
            </a: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	</a:t>
            </a:r>
            <a:r>
              <a:rPr lang="el-GR" altLang="el-GR" sz="2400" b="1" dirty="0">
                <a:solidFill>
                  <a:prstClr val="black"/>
                </a:solidFill>
                <a:sym typeface="Webdings" pitchFamily="18" charset="2"/>
              </a:rPr>
              <a:t>ΙΑ</a:t>
            </a: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 (1)  ομάδα </a:t>
            </a: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	</a:t>
            </a: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	</a:t>
            </a:r>
            <a:r>
              <a:rPr lang="el-GR" altLang="el-GR" sz="2400" dirty="0">
                <a:solidFill>
                  <a:prstClr val="black"/>
                </a:solidFill>
                <a:sym typeface="Symbol" pitchFamily="18" charset="2"/>
              </a:rPr>
              <a:t>   </a:t>
            </a:r>
            <a:r>
              <a:rPr lang="en-US" altLang="el-GR" sz="2400" dirty="0">
                <a:solidFill>
                  <a:prstClr val="black"/>
                </a:solidFill>
                <a:sym typeface="Symbol" pitchFamily="18" charset="2"/>
              </a:rPr>
              <a:t>	</a:t>
            </a:r>
            <a:r>
              <a:rPr lang="el-GR" altLang="el-GR" sz="2400" b="1" dirty="0">
                <a:solidFill>
                  <a:prstClr val="black"/>
                </a:solidFill>
                <a:sym typeface="Symbol" pitchFamily="18" charset="2"/>
              </a:rPr>
              <a:t>1</a:t>
            </a:r>
            <a:r>
              <a:rPr lang="en-US" altLang="el-GR" sz="2400" b="1" dirty="0">
                <a:solidFill>
                  <a:prstClr val="black"/>
                </a:solidFill>
                <a:sym typeface="Symbol" pitchFamily="18" charset="2"/>
              </a:rPr>
              <a:t>e</a:t>
            </a:r>
            <a:r>
              <a:rPr lang="en-US" altLang="el-GR" sz="2400" b="1" baseline="30000" dirty="0">
                <a:solidFill>
                  <a:prstClr val="black"/>
                </a:solidFill>
                <a:sym typeface="Symbol" pitchFamily="18" charset="2"/>
              </a:rPr>
              <a:t>-</a:t>
            </a:r>
            <a:r>
              <a:rPr lang="en-US" altLang="el-GR" sz="2400" b="1" dirty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l-GR" altLang="el-GR" sz="2400" dirty="0">
                <a:solidFill>
                  <a:prstClr val="black"/>
                </a:solidFill>
                <a:sym typeface="Symbol" pitchFamily="18" charset="2"/>
              </a:rPr>
              <a:t>σε εξωτερική στιβάδα</a:t>
            </a:r>
          </a:p>
          <a:p>
            <a:pPr marL="609600" lvl="0" indent="-609600">
              <a:spcBef>
                <a:spcPct val="20000"/>
              </a:spcBef>
            </a:pP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      </a:t>
            </a: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	</a:t>
            </a:r>
            <a:r>
              <a:rPr lang="el-GR" altLang="el-GR" sz="2400" b="1" dirty="0">
                <a:solidFill>
                  <a:prstClr val="black"/>
                </a:solidFill>
                <a:sym typeface="Webdings" pitchFamily="18" charset="2"/>
              </a:rPr>
              <a:t>ΙΙΑ</a:t>
            </a: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 (2)  ομάδα </a:t>
            </a: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	</a:t>
            </a: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	</a:t>
            </a:r>
            <a:r>
              <a:rPr lang="el-GR" altLang="el-GR" sz="2400" dirty="0">
                <a:solidFill>
                  <a:prstClr val="black"/>
                </a:solidFill>
                <a:sym typeface="Symbol" pitchFamily="18" charset="2"/>
              </a:rPr>
              <a:t>   </a:t>
            </a:r>
            <a:r>
              <a:rPr lang="en-US" altLang="el-GR" sz="2400" dirty="0">
                <a:solidFill>
                  <a:prstClr val="black"/>
                </a:solidFill>
                <a:sym typeface="Symbol" pitchFamily="18" charset="2"/>
              </a:rPr>
              <a:t>	</a:t>
            </a:r>
            <a:r>
              <a:rPr lang="el-GR" altLang="el-GR" sz="2400" b="1" dirty="0">
                <a:solidFill>
                  <a:prstClr val="black"/>
                </a:solidFill>
                <a:sym typeface="Symbol" pitchFamily="18" charset="2"/>
              </a:rPr>
              <a:t>2</a:t>
            </a:r>
            <a:r>
              <a:rPr lang="en-US" altLang="el-GR" sz="2400" b="1" dirty="0">
                <a:solidFill>
                  <a:prstClr val="black"/>
                </a:solidFill>
                <a:sym typeface="Symbol" pitchFamily="18" charset="2"/>
              </a:rPr>
              <a:t>e</a:t>
            </a:r>
            <a:r>
              <a:rPr lang="en-US" altLang="el-GR" sz="2400" b="1" baseline="30000" dirty="0">
                <a:solidFill>
                  <a:prstClr val="black"/>
                </a:solidFill>
                <a:sym typeface="Symbol" pitchFamily="18" charset="2"/>
              </a:rPr>
              <a:t>-</a:t>
            </a:r>
            <a:r>
              <a:rPr lang="en-US" altLang="el-GR" sz="2400" b="1" dirty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l-GR" altLang="el-GR" sz="2400" dirty="0">
                <a:solidFill>
                  <a:prstClr val="black"/>
                </a:solidFill>
                <a:sym typeface="Symbol" pitchFamily="18" charset="2"/>
              </a:rPr>
              <a:t>σε εξωτερική στιβάδα</a:t>
            </a:r>
          </a:p>
          <a:p>
            <a:pPr marL="609600" lvl="0" indent="-609600">
              <a:spcBef>
                <a:spcPct val="20000"/>
              </a:spcBef>
            </a:pP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      </a:t>
            </a: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	</a:t>
            </a:r>
            <a:r>
              <a:rPr lang="el-GR" altLang="el-GR" sz="2400" b="1" dirty="0">
                <a:solidFill>
                  <a:prstClr val="black"/>
                </a:solidFill>
                <a:sym typeface="Webdings" pitchFamily="18" charset="2"/>
              </a:rPr>
              <a:t>ΙΙΙΑ</a:t>
            </a: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 (13) ομάδα 	</a:t>
            </a:r>
            <a:r>
              <a:rPr lang="el-GR" altLang="el-GR" sz="2400" dirty="0" smtClean="0">
                <a:solidFill>
                  <a:prstClr val="black"/>
                </a:solidFill>
                <a:sym typeface="Symbol" pitchFamily="18" charset="2"/>
              </a:rPr>
              <a:t>   </a:t>
            </a:r>
            <a:r>
              <a:rPr lang="en-US" altLang="el-GR" sz="2400" dirty="0">
                <a:solidFill>
                  <a:prstClr val="black"/>
                </a:solidFill>
                <a:sym typeface="Symbol" pitchFamily="18" charset="2"/>
              </a:rPr>
              <a:t>	</a:t>
            </a:r>
            <a:r>
              <a:rPr lang="el-GR" altLang="el-GR" sz="2400" b="1" dirty="0">
                <a:solidFill>
                  <a:prstClr val="black"/>
                </a:solidFill>
                <a:sym typeface="Symbol" pitchFamily="18" charset="2"/>
              </a:rPr>
              <a:t>3</a:t>
            </a:r>
            <a:r>
              <a:rPr lang="en-US" altLang="el-GR" sz="2400" b="1" dirty="0">
                <a:solidFill>
                  <a:prstClr val="black"/>
                </a:solidFill>
                <a:sym typeface="Symbol" pitchFamily="18" charset="2"/>
              </a:rPr>
              <a:t>e</a:t>
            </a:r>
            <a:r>
              <a:rPr lang="en-US" altLang="el-GR" sz="2400" b="1" baseline="30000" dirty="0">
                <a:solidFill>
                  <a:prstClr val="black"/>
                </a:solidFill>
                <a:sym typeface="Symbol" pitchFamily="18" charset="2"/>
              </a:rPr>
              <a:t>-</a:t>
            </a:r>
            <a:r>
              <a:rPr lang="en-US" altLang="el-GR" sz="2400" b="1" dirty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l-GR" altLang="el-GR" sz="2400" dirty="0">
                <a:solidFill>
                  <a:prstClr val="black"/>
                </a:solidFill>
                <a:sym typeface="Symbol" pitchFamily="18" charset="2"/>
              </a:rPr>
              <a:t>σε εξωτερική στιβάδα</a:t>
            </a:r>
          </a:p>
          <a:p>
            <a:pPr marL="609600" lvl="0" indent="-609600">
              <a:spcBef>
                <a:spcPct val="20000"/>
              </a:spcBef>
            </a:pP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      </a:t>
            </a: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	</a:t>
            </a:r>
            <a:r>
              <a:rPr lang="el-GR" altLang="el-GR" sz="2400" b="1" dirty="0">
                <a:solidFill>
                  <a:prstClr val="black"/>
                </a:solidFill>
                <a:sym typeface="Webdings" pitchFamily="18" charset="2"/>
              </a:rPr>
              <a:t>Ι</a:t>
            </a:r>
            <a:r>
              <a:rPr lang="en-US" altLang="el-GR" sz="2400" b="1" dirty="0">
                <a:solidFill>
                  <a:prstClr val="black"/>
                </a:solidFill>
                <a:sym typeface="Webdings" pitchFamily="18" charset="2"/>
              </a:rPr>
              <a:t>V</a:t>
            </a:r>
            <a:r>
              <a:rPr lang="el-GR" altLang="el-GR" sz="2400" b="1" dirty="0">
                <a:solidFill>
                  <a:prstClr val="black"/>
                </a:solidFill>
                <a:sym typeface="Webdings" pitchFamily="18" charset="2"/>
              </a:rPr>
              <a:t>Α </a:t>
            </a: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(</a:t>
            </a: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14</a:t>
            </a: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) ομάδα </a:t>
            </a: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	</a:t>
            </a:r>
            <a:r>
              <a:rPr lang="el-GR" altLang="el-GR" sz="2400" dirty="0" smtClean="0">
                <a:solidFill>
                  <a:prstClr val="black"/>
                </a:solidFill>
                <a:sym typeface="Symbol" pitchFamily="18" charset="2"/>
              </a:rPr>
              <a:t>   </a:t>
            </a:r>
            <a:r>
              <a:rPr lang="en-US" altLang="el-GR" sz="2400" dirty="0">
                <a:solidFill>
                  <a:prstClr val="black"/>
                </a:solidFill>
                <a:sym typeface="Symbol" pitchFamily="18" charset="2"/>
              </a:rPr>
              <a:t>	</a:t>
            </a:r>
            <a:r>
              <a:rPr lang="en-US" altLang="el-GR" sz="2400" b="1" dirty="0">
                <a:solidFill>
                  <a:prstClr val="black"/>
                </a:solidFill>
                <a:sym typeface="Symbol" pitchFamily="18" charset="2"/>
              </a:rPr>
              <a:t>4e</a:t>
            </a:r>
            <a:r>
              <a:rPr lang="en-US" altLang="el-GR" sz="2400" b="1" baseline="30000" dirty="0">
                <a:solidFill>
                  <a:prstClr val="black"/>
                </a:solidFill>
                <a:sym typeface="Symbol" pitchFamily="18" charset="2"/>
              </a:rPr>
              <a:t>-</a:t>
            </a:r>
            <a:r>
              <a:rPr lang="en-US" altLang="el-GR" sz="2400" dirty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l-GR" altLang="el-GR" sz="2400" dirty="0">
                <a:solidFill>
                  <a:prstClr val="black"/>
                </a:solidFill>
                <a:sym typeface="Symbol" pitchFamily="18" charset="2"/>
              </a:rPr>
              <a:t>σε εξωτερική στιβάδα </a:t>
            </a:r>
            <a:endParaRPr lang="en-US" altLang="el-GR" sz="2400" dirty="0">
              <a:solidFill>
                <a:prstClr val="black"/>
              </a:solidFill>
              <a:sym typeface="Symbol" pitchFamily="18" charset="2"/>
            </a:endParaRPr>
          </a:p>
          <a:p>
            <a:pPr marL="609600" lvl="0" indent="-609600">
              <a:spcBef>
                <a:spcPct val="20000"/>
              </a:spcBef>
            </a:pPr>
            <a:r>
              <a:rPr lang="en-US" altLang="el-GR" sz="2400" dirty="0">
                <a:solidFill>
                  <a:prstClr val="black"/>
                </a:solidFill>
                <a:sym typeface="Symbol" pitchFamily="18" charset="2"/>
              </a:rPr>
              <a:t>     </a:t>
            </a: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 </a:t>
            </a: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	</a:t>
            </a:r>
            <a:r>
              <a:rPr lang="en-US" altLang="el-GR" sz="2400" b="1" dirty="0">
                <a:solidFill>
                  <a:prstClr val="black"/>
                </a:solidFill>
                <a:sym typeface="Webdings" pitchFamily="18" charset="2"/>
              </a:rPr>
              <a:t>V</a:t>
            </a:r>
            <a:r>
              <a:rPr lang="el-GR" altLang="el-GR" sz="2400" b="1" dirty="0">
                <a:solidFill>
                  <a:prstClr val="black"/>
                </a:solidFill>
                <a:sym typeface="Webdings" pitchFamily="18" charset="2"/>
              </a:rPr>
              <a:t>Α </a:t>
            </a: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(</a:t>
            </a: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15</a:t>
            </a: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) ομάδα </a:t>
            </a: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	</a:t>
            </a:r>
            <a:r>
              <a:rPr lang="el-GR" altLang="el-GR" sz="2400" dirty="0" smtClean="0">
                <a:solidFill>
                  <a:prstClr val="black"/>
                </a:solidFill>
                <a:sym typeface="Symbol" pitchFamily="18" charset="2"/>
              </a:rPr>
              <a:t>   </a:t>
            </a:r>
            <a:r>
              <a:rPr lang="en-US" altLang="el-GR" sz="2400" dirty="0">
                <a:solidFill>
                  <a:prstClr val="black"/>
                </a:solidFill>
                <a:sym typeface="Symbol" pitchFamily="18" charset="2"/>
              </a:rPr>
              <a:t>	</a:t>
            </a:r>
            <a:r>
              <a:rPr lang="en-US" altLang="el-GR" sz="2400" b="1" dirty="0">
                <a:solidFill>
                  <a:prstClr val="black"/>
                </a:solidFill>
                <a:sym typeface="Symbol" pitchFamily="18" charset="2"/>
              </a:rPr>
              <a:t>5e</a:t>
            </a:r>
            <a:r>
              <a:rPr lang="en-US" altLang="el-GR" sz="2400" b="1" baseline="30000" dirty="0">
                <a:solidFill>
                  <a:prstClr val="black"/>
                </a:solidFill>
                <a:sym typeface="Symbol" pitchFamily="18" charset="2"/>
              </a:rPr>
              <a:t>-</a:t>
            </a:r>
            <a:r>
              <a:rPr lang="en-US" altLang="el-GR" sz="2400" dirty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l-GR" altLang="el-GR" sz="2400" dirty="0">
                <a:solidFill>
                  <a:prstClr val="black"/>
                </a:solidFill>
                <a:sym typeface="Symbol" pitchFamily="18" charset="2"/>
              </a:rPr>
              <a:t>σε εξωτερική στιβάδα</a:t>
            </a:r>
            <a:endParaRPr lang="en-US" altLang="el-GR" sz="2400" dirty="0">
              <a:solidFill>
                <a:prstClr val="black"/>
              </a:solidFill>
              <a:sym typeface="Symbol" pitchFamily="18" charset="2"/>
            </a:endParaRPr>
          </a:p>
          <a:p>
            <a:pPr marL="609600" lvl="0" indent="-609600">
              <a:spcBef>
                <a:spcPct val="20000"/>
              </a:spcBef>
            </a:pP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     </a:t>
            </a: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 </a:t>
            </a: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	</a:t>
            </a:r>
            <a:r>
              <a:rPr lang="en-US" altLang="el-GR" sz="2400" b="1" dirty="0">
                <a:solidFill>
                  <a:prstClr val="black"/>
                </a:solidFill>
                <a:sym typeface="Webdings" pitchFamily="18" charset="2"/>
              </a:rPr>
              <a:t>VI</a:t>
            </a:r>
            <a:r>
              <a:rPr lang="el-GR" altLang="el-GR" sz="2400" b="1" dirty="0">
                <a:solidFill>
                  <a:prstClr val="black"/>
                </a:solidFill>
                <a:sym typeface="Webdings" pitchFamily="18" charset="2"/>
              </a:rPr>
              <a:t>Α </a:t>
            </a: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(</a:t>
            </a: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16</a:t>
            </a: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) ομάδα 	</a:t>
            </a:r>
            <a:r>
              <a:rPr lang="el-GR" altLang="el-GR" sz="2400" dirty="0" smtClean="0">
                <a:solidFill>
                  <a:prstClr val="black"/>
                </a:solidFill>
                <a:sym typeface="Symbol" pitchFamily="18" charset="2"/>
              </a:rPr>
              <a:t>   </a:t>
            </a:r>
            <a:r>
              <a:rPr lang="en-US" altLang="el-GR" sz="2400" dirty="0">
                <a:solidFill>
                  <a:prstClr val="black"/>
                </a:solidFill>
                <a:sym typeface="Symbol" pitchFamily="18" charset="2"/>
              </a:rPr>
              <a:t>	</a:t>
            </a:r>
            <a:r>
              <a:rPr lang="en-US" altLang="el-GR" sz="2400" b="1" dirty="0">
                <a:solidFill>
                  <a:prstClr val="black"/>
                </a:solidFill>
                <a:sym typeface="Symbol" pitchFamily="18" charset="2"/>
              </a:rPr>
              <a:t>6e</a:t>
            </a:r>
            <a:r>
              <a:rPr lang="en-US" altLang="el-GR" sz="2400" b="1" baseline="30000" dirty="0">
                <a:solidFill>
                  <a:prstClr val="black"/>
                </a:solidFill>
                <a:sym typeface="Symbol" pitchFamily="18" charset="2"/>
              </a:rPr>
              <a:t>-</a:t>
            </a:r>
            <a:r>
              <a:rPr lang="en-US" altLang="el-GR" sz="2400" dirty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l-GR" altLang="el-GR" sz="2400" dirty="0">
                <a:solidFill>
                  <a:prstClr val="black"/>
                </a:solidFill>
                <a:sym typeface="Symbol" pitchFamily="18" charset="2"/>
              </a:rPr>
              <a:t>σε εξωτερική στιβάδα</a:t>
            </a:r>
            <a:endParaRPr lang="en-US" altLang="el-GR" sz="2400" dirty="0">
              <a:solidFill>
                <a:prstClr val="black"/>
              </a:solidFill>
              <a:sym typeface="Symbol" pitchFamily="18" charset="2"/>
            </a:endParaRPr>
          </a:p>
          <a:p>
            <a:pPr marL="609600" lvl="0" indent="-609600">
              <a:spcBef>
                <a:spcPct val="20000"/>
              </a:spcBef>
            </a:pP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     </a:t>
            </a: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 </a:t>
            </a: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	</a:t>
            </a:r>
            <a:r>
              <a:rPr lang="en-US" altLang="el-GR" sz="2400" b="1" dirty="0">
                <a:solidFill>
                  <a:prstClr val="black"/>
                </a:solidFill>
                <a:sym typeface="Webdings" pitchFamily="18" charset="2"/>
              </a:rPr>
              <a:t>V</a:t>
            </a:r>
            <a:r>
              <a:rPr lang="el-GR" altLang="el-GR" sz="2400" b="1" dirty="0">
                <a:solidFill>
                  <a:prstClr val="black"/>
                </a:solidFill>
                <a:sym typeface="Webdings" pitchFamily="18" charset="2"/>
              </a:rPr>
              <a:t>ΙΙΑ </a:t>
            </a: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(17) ομάδα 	</a:t>
            </a:r>
            <a:r>
              <a:rPr lang="el-GR" altLang="el-GR" sz="2400" dirty="0">
                <a:solidFill>
                  <a:prstClr val="black"/>
                </a:solidFill>
                <a:sym typeface="Symbol" pitchFamily="18" charset="2"/>
              </a:rPr>
              <a:t>   </a:t>
            </a:r>
            <a:r>
              <a:rPr lang="en-US" altLang="el-GR" sz="2400" dirty="0">
                <a:solidFill>
                  <a:prstClr val="black"/>
                </a:solidFill>
                <a:sym typeface="Symbol" pitchFamily="18" charset="2"/>
              </a:rPr>
              <a:t>	</a:t>
            </a:r>
            <a:r>
              <a:rPr lang="en-US" altLang="el-GR" sz="2400" b="1" dirty="0">
                <a:solidFill>
                  <a:prstClr val="black"/>
                </a:solidFill>
                <a:sym typeface="Symbol" pitchFamily="18" charset="2"/>
              </a:rPr>
              <a:t>7e</a:t>
            </a:r>
            <a:r>
              <a:rPr lang="en-US" altLang="el-GR" sz="2400" b="1" baseline="30000" dirty="0">
                <a:solidFill>
                  <a:prstClr val="black"/>
                </a:solidFill>
                <a:sym typeface="Symbol" pitchFamily="18" charset="2"/>
              </a:rPr>
              <a:t>-</a:t>
            </a:r>
            <a:r>
              <a:rPr lang="en-US" altLang="el-GR" sz="2400" dirty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l-GR" altLang="el-GR" sz="2400" dirty="0">
                <a:solidFill>
                  <a:prstClr val="black"/>
                </a:solidFill>
                <a:sym typeface="Symbol" pitchFamily="18" charset="2"/>
              </a:rPr>
              <a:t>σε εξωτερική στιβάδα</a:t>
            </a:r>
            <a:endParaRPr lang="en-US" altLang="el-GR" sz="2400" dirty="0">
              <a:solidFill>
                <a:prstClr val="black"/>
              </a:solidFill>
              <a:sym typeface="Symbol" pitchFamily="18" charset="2"/>
            </a:endParaRPr>
          </a:p>
          <a:p>
            <a:pPr marL="609600" lvl="0" indent="-609600">
              <a:spcBef>
                <a:spcPct val="20000"/>
              </a:spcBef>
            </a:pP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     </a:t>
            </a: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 </a:t>
            </a: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	</a:t>
            </a:r>
            <a:r>
              <a:rPr lang="en-US" altLang="el-GR" sz="2400" b="1" dirty="0">
                <a:solidFill>
                  <a:prstClr val="black"/>
                </a:solidFill>
                <a:sym typeface="Webdings" pitchFamily="18" charset="2"/>
              </a:rPr>
              <a:t>V</a:t>
            </a:r>
            <a:r>
              <a:rPr lang="el-GR" altLang="el-GR" sz="2400" b="1" dirty="0">
                <a:solidFill>
                  <a:prstClr val="black"/>
                </a:solidFill>
                <a:sym typeface="Webdings" pitchFamily="18" charset="2"/>
              </a:rPr>
              <a:t>ΙΙΙΑ </a:t>
            </a:r>
            <a:r>
              <a:rPr lang="el-GR" altLang="el-GR" sz="2400" dirty="0">
                <a:solidFill>
                  <a:prstClr val="black"/>
                </a:solidFill>
                <a:sym typeface="Webdings" pitchFamily="18" charset="2"/>
              </a:rPr>
              <a:t>(18) ομάδα </a:t>
            </a:r>
            <a:r>
              <a:rPr lang="en-US" altLang="el-GR" sz="2400" dirty="0">
                <a:solidFill>
                  <a:prstClr val="black"/>
                </a:solidFill>
                <a:sym typeface="Webdings" pitchFamily="18" charset="2"/>
              </a:rPr>
              <a:t>	</a:t>
            </a:r>
            <a:r>
              <a:rPr lang="el-GR" altLang="el-GR" sz="2400" dirty="0">
                <a:solidFill>
                  <a:prstClr val="black"/>
                </a:solidFill>
                <a:sym typeface="Symbol" pitchFamily="18" charset="2"/>
              </a:rPr>
              <a:t>   </a:t>
            </a:r>
            <a:r>
              <a:rPr lang="en-US" altLang="el-GR" sz="2400" dirty="0">
                <a:solidFill>
                  <a:prstClr val="black"/>
                </a:solidFill>
                <a:sym typeface="Symbol" pitchFamily="18" charset="2"/>
              </a:rPr>
              <a:t>	</a:t>
            </a:r>
            <a:r>
              <a:rPr lang="el-GR" altLang="el-GR" sz="2400" b="1" dirty="0">
                <a:solidFill>
                  <a:prstClr val="black"/>
                </a:solidFill>
                <a:sym typeface="Symbol" pitchFamily="18" charset="2"/>
              </a:rPr>
              <a:t>8</a:t>
            </a:r>
            <a:r>
              <a:rPr lang="en-US" altLang="el-GR" sz="2400" b="1" dirty="0">
                <a:solidFill>
                  <a:prstClr val="black"/>
                </a:solidFill>
                <a:sym typeface="Symbol" pitchFamily="18" charset="2"/>
              </a:rPr>
              <a:t>e</a:t>
            </a:r>
            <a:r>
              <a:rPr lang="en-US" altLang="el-GR" sz="2400" b="1" baseline="30000" dirty="0">
                <a:solidFill>
                  <a:prstClr val="black"/>
                </a:solidFill>
                <a:sym typeface="Symbol" pitchFamily="18" charset="2"/>
              </a:rPr>
              <a:t>-</a:t>
            </a:r>
            <a:r>
              <a:rPr lang="en-US" altLang="el-GR" sz="2400" b="1" dirty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l-GR" altLang="el-GR" sz="2400" dirty="0">
                <a:solidFill>
                  <a:prstClr val="black"/>
                </a:solidFill>
                <a:sym typeface="Symbol" pitchFamily="18" charset="2"/>
              </a:rPr>
              <a:t>σε εξωτερική στιβάδα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9026" y="224408"/>
            <a:ext cx="8403414" cy="468288"/>
          </a:xfrm>
          <a:prstGeom prst="rect">
            <a:avLst/>
          </a:prstGeom>
          <a:ln>
            <a:solidFill>
              <a:schemeClr val="tx1"/>
            </a:solidFill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 anchorCtr="1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l-GR" sz="2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ΗΛΕΚΤΡΟΝΙΚΗ </a:t>
            </a:r>
            <a:r>
              <a:rPr lang="el-GR" sz="24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ΔΟΜΗ </a:t>
            </a:r>
            <a:r>
              <a:rPr lang="el-GR" sz="24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sym typeface="Symbol" pitchFamily="18" charset="2"/>
              </a:rPr>
              <a:t> ΘΕΣΗ σε Περιοδικό Πίνακα</a:t>
            </a:r>
          </a:p>
        </p:txBody>
      </p:sp>
    </p:spTree>
    <p:extLst>
      <p:ext uri="{BB962C8B-B14F-4D97-AF65-F5344CB8AC3E}">
        <p14:creationId xmlns:p14="http://schemas.microsoft.com/office/powerpoint/2010/main" val="26163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852936"/>
            <a:ext cx="8915400" cy="377646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l-GR" altLang="el-GR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sym typeface="Webdings" pitchFamily="18" charset="2"/>
              </a:rPr>
              <a:t> 	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sym typeface="Webdings" pitchFamily="18" charset="2"/>
              </a:rPr>
              <a:t> 	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Webdings" pitchFamily="18" charset="2"/>
              </a:rPr>
              <a:t>1</a:t>
            </a:r>
            <a:r>
              <a:rPr lang="el-GR" altLang="el-GR" sz="2400" baseline="300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Webdings" pitchFamily="18" charset="2"/>
              </a:rPr>
              <a:t>η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sym typeface="Webdings" pitchFamily="18" charset="2"/>
              </a:rPr>
              <a:t>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ym typeface="Webdings" pitchFamily="18" charset="2"/>
              </a:rPr>
              <a:t>περίοδος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Webdings" pitchFamily="18" charset="2"/>
              </a:rPr>
              <a:t>  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 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Ηλεκτρόνια</a:t>
            </a:r>
            <a:r>
              <a:rPr lang="en-US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σε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Symbol" pitchFamily="18" charset="2"/>
              </a:rPr>
              <a:t>1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 στιβάδα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 : Κ</a:t>
            </a:r>
          </a:p>
          <a:p>
            <a:pPr>
              <a:buFont typeface="Wingdings" pitchFamily="2" charset="2"/>
              <a:buNone/>
            </a:pP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sym typeface="Webdings" pitchFamily="18" charset="2"/>
              </a:rPr>
              <a:t>   	 	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Webdings" pitchFamily="18" charset="2"/>
              </a:rPr>
              <a:t>2</a:t>
            </a:r>
            <a:r>
              <a:rPr lang="el-GR" altLang="el-GR" sz="2400" baseline="300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Webdings" pitchFamily="18" charset="2"/>
              </a:rPr>
              <a:t>η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sym typeface="Webdings" pitchFamily="18" charset="2"/>
              </a:rPr>
              <a:t> </a:t>
            </a:r>
            <a:r>
              <a:rPr lang="el-GR" altLang="el-GR" sz="2400" dirty="0">
                <a:ln>
                  <a:solidFill>
                    <a:schemeClr val="tx1"/>
                  </a:solidFill>
                </a:ln>
                <a:sym typeface="Webdings" pitchFamily="18" charset="2"/>
              </a:rPr>
              <a:t>περίοδος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Webdings" pitchFamily="18" charset="2"/>
              </a:rPr>
              <a:t>  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 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Ηλεκτρόνια</a:t>
            </a:r>
            <a:r>
              <a:rPr lang="en-US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σε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Symbol" pitchFamily="18" charset="2"/>
              </a:rPr>
              <a:t>2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 στιβάδες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 : Κ, </a:t>
            </a:r>
            <a:r>
              <a:rPr lang="en-US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L</a:t>
            </a:r>
            <a:endParaRPr lang="el-GR" altLang="el-GR" sz="2400" dirty="0" smtClean="0">
              <a:ln>
                <a:solidFill>
                  <a:schemeClr val="tx1"/>
                </a:solidFill>
              </a:ln>
              <a:solidFill>
                <a:schemeClr val="folHlink"/>
              </a:solidFill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sym typeface="Webdings" pitchFamily="18" charset="2"/>
              </a:rPr>
              <a:t>	 	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Webdings" pitchFamily="18" charset="2"/>
              </a:rPr>
              <a:t>3</a:t>
            </a:r>
            <a:r>
              <a:rPr lang="el-GR" altLang="el-GR" sz="2400" baseline="300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Webdings" pitchFamily="18" charset="2"/>
              </a:rPr>
              <a:t>η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sym typeface="Webdings" pitchFamily="18" charset="2"/>
              </a:rPr>
              <a:t> </a:t>
            </a:r>
            <a:r>
              <a:rPr lang="el-GR" altLang="el-GR" sz="2400" dirty="0">
                <a:ln>
                  <a:solidFill>
                    <a:schemeClr val="tx1"/>
                  </a:solidFill>
                </a:ln>
                <a:sym typeface="Webdings" pitchFamily="18" charset="2"/>
              </a:rPr>
              <a:t>περίοδος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Webdings" pitchFamily="18" charset="2"/>
              </a:rPr>
              <a:t>  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 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Ηλεκτρόνια</a:t>
            </a:r>
            <a:r>
              <a:rPr lang="en-US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σε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Symbol" pitchFamily="18" charset="2"/>
              </a:rPr>
              <a:t>3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 στιβάδες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 : Κ, </a:t>
            </a:r>
            <a:r>
              <a:rPr lang="en-US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L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, Μ</a:t>
            </a:r>
          </a:p>
          <a:p>
            <a:pPr>
              <a:buFont typeface="Wingdings" pitchFamily="2" charset="2"/>
              <a:buNone/>
            </a:pP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sym typeface="Webdings" pitchFamily="18" charset="2"/>
              </a:rPr>
              <a:t>	 	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Webdings" pitchFamily="18" charset="2"/>
              </a:rPr>
              <a:t>4</a:t>
            </a:r>
            <a:r>
              <a:rPr lang="el-GR" altLang="el-GR" sz="2400" baseline="300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Webdings" pitchFamily="18" charset="2"/>
              </a:rPr>
              <a:t>η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sym typeface="Webdings" pitchFamily="18" charset="2"/>
              </a:rPr>
              <a:t> </a:t>
            </a:r>
            <a:r>
              <a:rPr lang="el-GR" altLang="el-GR" sz="2400" dirty="0">
                <a:ln>
                  <a:solidFill>
                    <a:schemeClr val="tx1"/>
                  </a:solidFill>
                </a:ln>
                <a:sym typeface="Webdings" pitchFamily="18" charset="2"/>
              </a:rPr>
              <a:t>περίοδος</a:t>
            </a:r>
            <a:r>
              <a:rPr lang="el-GR" altLang="el-GR" sz="2400" dirty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Webdings" pitchFamily="18" charset="2"/>
              </a:rPr>
              <a:t>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Webdings" pitchFamily="18" charset="2"/>
              </a:rPr>
              <a:t> 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 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Ηλεκτρόνια</a:t>
            </a:r>
            <a:r>
              <a:rPr lang="en-US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σε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Symbol" pitchFamily="18" charset="2"/>
              </a:rPr>
              <a:t>4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 στιβάδες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 : Κ, </a:t>
            </a:r>
            <a:r>
              <a:rPr lang="en-US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L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, Μ, Ν</a:t>
            </a:r>
          </a:p>
          <a:p>
            <a:pPr>
              <a:buFont typeface="Wingdings" pitchFamily="2" charset="2"/>
              <a:buNone/>
            </a:pP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sym typeface="Webdings" pitchFamily="18" charset="2"/>
              </a:rPr>
              <a:t>	 	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Webdings" pitchFamily="18" charset="2"/>
              </a:rPr>
              <a:t>5</a:t>
            </a:r>
            <a:r>
              <a:rPr lang="el-GR" altLang="el-GR" sz="2400" baseline="300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Webdings" pitchFamily="18" charset="2"/>
              </a:rPr>
              <a:t>η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sym typeface="Webdings" pitchFamily="18" charset="2"/>
              </a:rPr>
              <a:t> </a:t>
            </a:r>
            <a:r>
              <a:rPr lang="el-GR" altLang="el-GR" sz="2400" dirty="0">
                <a:ln>
                  <a:solidFill>
                    <a:schemeClr val="tx1"/>
                  </a:solidFill>
                </a:ln>
                <a:sym typeface="Webdings" pitchFamily="18" charset="2"/>
              </a:rPr>
              <a:t>περίοδος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Webdings" pitchFamily="18" charset="2"/>
              </a:rPr>
              <a:t>  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 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Ηλεκτρόνια</a:t>
            </a:r>
            <a:r>
              <a:rPr lang="en-US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σε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Symbol" pitchFamily="18" charset="2"/>
              </a:rPr>
              <a:t>5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 στιβάδες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 : Κ, </a:t>
            </a:r>
            <a:r>
              <a:rPr lang="en-US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L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, Μ, Ν, Ο</a:t>
            </a:r>
          </a:p>
          <a:p>
            <a:pPr>
              <a:buFont typeface="Wingdings" pitchFamily="2" charset="2"/>
              <a:buNone/>
            </a:pP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sym typeface="Webdings" pitchFamily="18" charset="2"/>
              </a:rPr>
              <a:t>	 	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Webdings" pitchFamily="18" charset="2"/>
              </a:rPr>
              <a:t>6</a:t>
            </a:r>
            <a:r>
              <a:rPr lang="el-GR" altLang="el-GR" sz="2400" baseline="300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Webdings" pitchFamily="18" charset="2"/>
              </a:rPr>
              <a:t>η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sym typeface="Webdings" pitchFamily="18" charset="2"/>
              </a:rPr>
              <a:t> </a:t>
            </a:r>
            <a:r>
              <a:rPr lang="el-GR" altLang="el-GR" sz="2400" dirty="0">
                <a:ln>
                  <a:solidFill>
                    <a:schemeClr val="tx1"/>
                  </a:solidFill>
                </a:ln>
                <a:sym typeface="Webdings" pitchFamily="18" charset="2"/>
              </a:rPr>
              <a:t>περίοδος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Webdings" pitchFamily="18" charset="2"/>
              </a:rPr>
              <a:t>  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 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Ηλεκτρόνια</a:t>
            </a:r>
            <a:r>
              <a:rPr lang="en-US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σε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Symbol" pitchFamily="18" charset="2"/>
              </a:rPr>
              <a:t>6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 στιβάδες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 : Κ, </a:t>
            </a:r>
            <a:r>
              <a:rPr lang="en-US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L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, Μ, Ν, Ο, </a:t>
            </a:r>
            <a:r>
              <a:rPr lang="en-US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P</a:t>
            </a:r>
            <a:endParaRPr lang="el-GR" altLang="el-GR" sz="2400" dirty="0" smtClean="0">
              <a:ln>
                <a:solidFill>
                  <a:schemeClr val="tx1"/>
                </a:solidFill>
              </a:ln>
              <a:solidFill>
                <a:schemeClr val="folHlink"/>
              </a:solidFill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sym typeface="Webdings" pitchFamily="18" charset="2"/>
              </a:rPr>
              <a:t>	 	</a:t>
            </a:r>
            <a:r>
              <a:rPr lang="en-US" altLang="el-GR" sz="24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Webdings" pitchFamily="18" charset="2"/>
              </a:rPr>
              <a:t>7</a:t>
            </a:r>
            <a:r>
              <a:rPr lang="el-GR" altLang="el-GR" sz="2400" baseline="300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Webdings" pitchFamily="18" charset="2"/>
              </a:rPr>
              <a:t>η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sym typeface="Webdings" pitchFamily="18" charset="2"/>
              </a:rPr>
              <a:t> </a:t>
            </a:r>
            <a:r>
              <a:rPr lang="el-GR" altLang="el-GR" sz="2400" dirty="0">
                <a:ln>
                  <a:solidFill>
                    <a:schemeClr val="tx1"/>
                  </a:solidFill>
                </a:ln>
                <a:sym typeface="Webdings" pitchFamily="18" charset="2"/>
              </a:rPr>
              <a:t>περίοδος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Webdings" pitchFamily="18" charset="2"/>
              </a:rPr>
              <a:t>  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 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Ηλεκτρόνια</a:t>
            </a:r>
            <a:r>
              <a:rPr lang="en-US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σε </a:t>
            </a:r>
            <a:r>
              <a:rPr lang="en-US" altLang="el-GR" sz="24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sym typeface="Symbol" pitchFamily="18" charset="2"/>
              </a:rPr>
              <a:t>7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sym typeface="Symbol" pitchFamily="18" charset="2"/>
              </a:rPr>
              <a:t> στιβάδες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 : Κ, </a:t>
            </a:r>
            <a:r>
              <a:rPr lang="en-US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L</a:t>
            </a:r>
            <a:r>
              <a:rPr lang="el-GR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, Μ, Ν, Ο, </a:t>
            </a:r>
            <a:r>
              <a:rPr lang="en-US" altLang="el-GR" sz="240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sym typeface="Symbol" pitchFamily="18" charset="2"/>
              </a:rPr>
              <a:t>P, Q</a:t>
            </a:r>
            <a:endParaRPr lang="el-GR" altLang="el-GR" sz="2400" dirty="0" smtClean="0">
              <a:ln>
                <a:solidFill>
                  <a:schemeClr val="tx1"/>
                </a:solidFill>
              </a:ln>
              <a:solidFill>
                <a:schemeClr val="folHlink"/>
              </a:solidFill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endParaRPr lang="el-GR" altLang="el-GR" sz="2400" dirty="0" smtClean="0">
              <a:ln>
                <a:solidFill>
                  <a:schemeClr val="tx1"/>
                </a:solidFill>
              </a:ln>
              <a:solidFill>
                <a:schemeClr val="folHlink"/>
              </a:solidFill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endParaRPr lang="el-GR" altLang="el-GR" sz="1800" dirty="0" smtClean="0">
              <a:solidFill>
                <a:schemeClr val="folHlink"/>
              </a:solidFill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endParaRPr lang="el-GR" altLang="el-GR" sz="1800" dirty="0" smtClean="0">
              <a:solidFill>
                <a:schemeClr val="folHlink"/>
              </a:solidFill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endParaRPr lang="el-GR" altLang="el-GR" sz="1800" dirty="0" smtClean="0">
              <a:solidFill>
                <a:schemeClr val="tx2"/>
              </a:solidFill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29026" y="679336"/>
            <a:ext cx="8403414" cy="164352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l-GR" altLang="el-GR" sz="2400" dirty="0">
                <a:solidFill>
                  <a:prstClr val="black"/>
                </a:solidFill>
              </a:rPr>
              <a:t>2) Στοιχεία που ανήκουν στην </a:t>
            </a:r>
            <a:r>
              <a:rPr lang="el-GR" altLang="el-GR" sz="2400" b="1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</a:rPr>
              <a:t>ίδια ΠΕΡΙΟΔΟ</a:t>
            </a:r>
            <a:r>
              <a:rPr lang="el-GR" altLang="el-GR" sz="2400" dirty="0">
                <a:solidFill>
                  <a:prstClr val="black"/>
                </a:solidFill>
              </a:rPr>
              <a:t>, έχουν τα ηλεκτρόνια τους κατανεμημένα στον </a:t>
            </a:r>
            <a:r>
              <a:rPr lang="el-GR" altLang="el-GR" sz="2400" b="1" dirty="0">
                <a:ln>
                  <a:solidFill>
                    <a:prstClr val="black"/>
                  </a:solidFill>
                </a:ln>
                <a:solidFill>
                  <a:srgbClr val="009900"/>
                </a:solidFill>
              </a:rPr>
              <a:t>ίδιο αριθμό στιβάδων</a:t>
            </a:r>
            <a:r>
              <a:rPr lang="el-GR" altLang="el-GR" sz="2400" dirty="0">
                <a:solidFill>
                  <a:prstClr val="black"/>
                </a:solidFill>
              </a:rPr>
              <a:t>.</a:t>
            </a:r>
            <a:endParaRPr lang="en-US" altLang="el-GR" sz="2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</a:pPr>
            <a:r>
              <a:rPr lang="el-GR" altLang="el-GR" sz="2400" dirty="0" smtClean="0">
                <a:solidFill>
                  <a:srgbClr val="0000FF"/>
                </a:solidFill>
              </a:rPr>
              <a:t>    </a:t>
            </a:r>
            <a:r>
              <a:rPr lang="el-GR" altLang="el-GR" sz="2400" dirty="0">
                <a:solidFill>
                  <a:srgbClr val="0000FF"/>
                </a:solidFill>
                <a:sym typeface="Wingdings 2" pitchFamily="18" charset="2"/>
              </a:rPr>
              <a:t></a:t>
            </a:r>
            <a:r>
              <a:rPr lang="el-GR" altLang="el-GR" sz="2400" dirty="0">
                <a:solidFill>
                  <a:prstClr val="black"/>
                </a:solidFill>
                <a:sym typeface="Wingdings 2" pitchFamily="18" charset="2"/>
              </a:rPr>
              <a:t> Ο </a:t>
            </a:r>
            <a:r>
              <a:rPr lang="el-GR" altLang="el-GR" sz="2400" dirty="0" err="1">
                <a:solidFill>
                  <a:prstClr val="black"/>
                </a:solidFill>
              </a:rPr>
              <a:t>αύξοντας</a:t>
            </a:r>
            <a:r>
              <a:rPr lang="el-GR" altLang="el-GR" sz="2400" dirty="0">
                <a:solidFill>
                  <a:prstClr val="black"/>
                </a:solidFill>
                <a:sym typeface="Wingdings 2" pitchFamily="18" charset="2"/>
              </a:rPr>
              <a:t> αριθμός της </a:t>
            </a:r>
            <a:r>
              <a:rPr lang="el-GR" altLang="el-GR" sz="240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sym typeface="Wingdings 2" pitchFamily="18" charset="2"/>
              </a:rPr>
              <a:t>περιόδου</a:t>
            </a:r>
            <a:r>
              <a:rPr lang="el-GR" altLang="el-GR" sz="2400" dirty="0">
                <a:solidFill>
                  <a:prstClr val="black"/>
                </a:solidFill>
              </a:rPr>
              <a:t> ταυτίζεται με τον </a:t>
            </a:r>
            <a:r>
              <a:rPr lang="el-GR" altLang="el-GR" sz="240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</a:rPr>
              <a:t>αριθμό των στιβάδων </a:t>
            </a:r>
            <a:r>
              <a:rPr lang="el-GR" altLang="el-GR" sz="2400" dirty="0">
                <a:solidFill>
                  <a:srgbClr val="073E87"/>
                </a:solidFill>
              </a:rPr>
              <a:t>στις οποίες έχουν κατανεμηθεί τα ηλεκτρόνια</a:t>
            </a:r>
            <a:r>
              <a:rPr lang="el-GR" altLang="el-GR" sz="2400" dirty="0" smtClean="0">
                <a:solidFill>
                  <a:srgbClr val="073E87"/>
                </a:solidFill>
              </a:rPr>
              <a:t>.</a:t>
            </a:r>
            <a:endParaRPr lang="el-GR" altLang="el-GR" sz="3200" dirty="0">
              <a:ln>
                <a:solidFill>
                  <a:prstClr val="black"/>
                </a:solidFill>
              </a:ln>
              <a:solidFill>
                <a:srgbClr val="073E87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9026" y="224408"/>
            <a:ext cx="8403414" cy="468288"/>
          </a:xfrm>
          <a:prstGeom prst="rect">
            <a:avLst/>
          </a:prstGeom>
          <a:ln>
            <a:solidFill>
              <a:schemeClr val="tx1"/>
            </a:solidFill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 anchorCtr="1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l-GR" sz="2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ΗΛΕΚΤΡΟΝΙΚΗ </a:t>
            </a:r>
            <a:r>
              <a:rPr lang="el-GR" sz="24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ΔΟΜΗ </a:t>
            </a:r>
            <a:r>
              <a:rPr lang="el-GR" sz="24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sym typeface="Symbol" pitchFamily="18" charset="2"/>
              </a:rPr>
              <a:t> ΘΕΣΗ σε Περιοδικό Πίνακα</a:t>
            </a:r>
          </a:p>
        </p:txBody>
      </p:sp>
    </p:spTree>
    <p:extLst>
      <p:ext uri="{BB962C8B-B14F-4D97-AF65-F5344CB8AC3E}">
        <p14:creationId xmlns:p14="http://schemas.microsoft.com/office/powerpoint/2010/main" val="207892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7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7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Siliciu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016" y="2077550"/>
            <a:ext cx="540067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104" y="3045811"/>
            <a:ext cx="4961584" cy="372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59653" y="836712"/>
            <a:ext cx="7872787" cy="1008112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ΕΦΑΡΜΟΓΗ 2 </a:t>
            </a:r>
            <a:r>
              <a:rPr lang="el-GR" sz="2400" dirty="0" smtClean="0"/>
              <a:t>. Στοιχείο Χ έχει </a:t>
            </a:r>
            <a:r>
              <a:rPr lang="el-GR" sz="2400" b="1" dirty="0" smtClean="0"/>
              <a:t>τρεις στιβάδες </a:t>
            </a:r>
            <a:r>
              <a:rPr lang="el-GR" sz="2400" dirty="0" smtClean="0"/>
              <a:t>και </a:t>
            </a:r>
            <a:r>
              <a:rPr lang="el-GR" sz="2400" b="1" dirty="0" smtClean="0"/>
              <a:t>4 ηλεκτρόνια στην εξωτερική στιβάδα</a:t>
            </a:r>
            <a:r>
              <a:rPr lang="el-GR" sz="2400" dirty="0" smtClean="0"/>
              <a:t>. </a:t>
            </a:r>
            <a:br>
              <a:rPr lang="el-GR" sz="2400" dirty="0" smtClean="0"/>
            </a:br>
            <a:r>
              <a:rPr lang="el-GR" sz="2400" dirty="0" smtClean="0"/>
              <a:t>Να βρεθεί η ομάδα και η περίοδος που ανήκει αυτό το στοιχείο.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3635896" y="1897668"/>
            <a:ext cx="228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el-GR" altLang="el-GR" sz="2800" b="1" dirty="0" smtClean="0">
                <a:ln>
                  <a:solidFill>
                    <a:schemeClr val="tx1"/>
                  </a:solidFill>
                </a:ln>
                <a:solidFill>
                  <a:srgbClr val="0080FF"/>
                </a:solidFill>
                <a:sym typeface="Symbol" pitchFamily="18" charset="2"/>
              </a:rPr>
              <a:t>3</a:t>
            </a:r>
            <a:r>
              <a:rPr lang="el-GR" altLang="el-GR" sz="2800" b="1" baseline="30000" dirty="0" smtClean="0">
                <a:ln>
                  <a:solidFill>
                    <a:schemeClr val="tx1"/>
                  </a:solidFill>
                </a:ln>
                <a:solidFill>
                  <a:srgbClr val="0080FF"/>
                </a:solidFill>
                <a:sym typeface="Symbol" pitchFamily="18" charset="2"/>
              </a:rPr>
              <a:t>η</a:t>
            </a:r>
            <a:r>
              <a:rPr lang="en-US" altLang="el-GR" sz="2800" b="1" dirty="0" smtClean="0">
                <a:solidFill>
                  <a:srgbClr val="0080FF"/>
                </a:solidFill>
                <a:sym typeface="Symbol" pitchFamily="18" charset="2"/>
              </a:rPr>
              <a:t> </a:t>
            </a:r>
            <a:r>
              <a:rPr lang="el-GR" altLang="el-GR" sz="2800" b="1" dirty="0">
                <a:solidFill>
                  <a:prstClr val="black"/>
                </a:solidFill>
                <a:sym typeface="Symbol" pitchFamily="18" charset="2"/>
              </a:rPr>
              <a:t>περίοδο !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851191" y="2453987"/>
            <a:ext cx="3450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l-GR" sz="2400" b="1" dirty="0" smtClean="0">
                <a:ln>
                  <a:solidFill>
                    <a:schemeClr val="tx1"/>
                  </a:solidFill>
                </a:ln>
                <a:solidFill>
                  <a:srgbClr val="0080FF"/>
                </a:solidFill>
                <a:sym typeface="Symbol" pitchFamily="18" charset="2"/>
              </a:rPr>
              <a:t>4 </a:t>
            </a:r>
            <a:r>
              <a:rPr lang="en-US" altLang="el-GR" sz="2400" b="1" dirty="0">
                <a:ln>
                  <a:solidFill>
                    <a:schemeClr val="tx1"/>
                  </a:solidFill>
                </a:ln>
                <a:solidFill>
                  <a:srgbClr val="0080FF"/>
                </a:solidFill>
                <a:sym typeface="Symbol" pitchFamily="18" charset="2"/>
              </a:rPr>
              <a:t>e</a:t>
            </a:r>
            <a:r>
              <a:rPr lang="en-US" altLang="el-GR" sz="2400" b="1" baseline="30000" dirty="0">
                <a:ln>
                  <a:solidFill>
                    <a:schemeClr val="tx1"/>
                  </a:solidFill>
                </a:ln>
                <a:solidFill>
                  <a:srgbClr val="0080FF"/>
                </a:solidFill>
                <a:sym typeface="Symbol" pitchFamily="18" charset="2"/>
              </a:rPr>
              <a:t>-</a:t>
            </a:r>
            <a:r>
              <a:rPr lang="en-US" altLang="el-GR" sz="2400" b="1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l-GR" altLang="el-GR" sz="2400" dirty="0">
                <a:solidFill>
                  <a:prstClr val="black"/>
                </a:solidFill>
                <a:sym typeface="Symbol" pitchFamily="18" charset="2"/>
              </a:rPr>
              <a:t>σε εξωτερική στιβάδα    	</a:t>
            </a:r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10012363" y="4667677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l-GR" altLang="el-GR" sz="2400" dirty="0" smtClean="0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l-GR" altLang="el-GR" sz="2400" dirty="0">
                <a:solidFill>
                  <a:prstClr val="black"/>
                </a:solidFill>
                <a:sym typeface="Symbol" pitchFamily="18" charset="2"/>
              </a:rPr>
              <a:t>	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762000" y="1825660"/>
            <a:ext cx="1932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2800" dirty="0">
                <a:ln>
                  <a:solidFill>
                    <a:schemeClr val="tx1"/>
                  </a:solidFill>
                </a:ln>
              </a:rPr>
              <a:t> 3 </a:t>
            </a:r>
            <a:r>
              <a:rPr lang="el-GR" altLang="el-GR" sz="2800" dirty="0">
                <a:solidFill>
                  <a:prstClr val="black"/>
                </a:solidFill>
              </a:rPr>
              <a:t>στιβάδες </a:t>
            </a:r>
            <a:endParaRPr lang="el-GR" sz="2000" dirty="0"/>
          </a:p>
        </p:txBody>
      </p:sp>
      <p:sp>
        <p:nvSpPr>
          <p:cNvPr id="8" name="Ορθογώνιο 7"/>
          <p:cNvSpPr/>
          <p:nvPr/>
        </p:nvSpPr>
        <p:spPr>
          <a:xfrm>
            <a:off x="2804183" y="1959223"/>
            <a:ext cx="487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2400" dirty="0">
                <a:solidFill>
                  <a:prstClr val="black"/>
                </a:solidFill>
                <a:sym typeface="Symbol" pitchFamily="18" charset="2"/>
              </a:rPr>
              <a:t></a:t>
            </a:r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4371451" y="2463279"/>
            <a:ext cx="487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2400" dirty="0">
                <a:solidFill>
                  <a:prstClr val="black"/>
                </a:solidFill>
                <a:sym typeface="Symbol" pitchFamily="18" charset="2"/>
              </a:rPr>
              <a:t></a:t>
            </a:r>
            <a:endParaRPr lang="el-GR" dirty="0"/>
          </a:p>
        </p:txBody>
      </p:sp>
      <p:sp>
        <p:nvSpPr>
          <p:cNvPr id="10" name="Ορθογώνιο 9"/>
          <p:cNvSpPr/>
          <p:nvPr/>
        </p:nvSpPr>
        <p:spPr>
          <a:xfrm>
            <a:off x="4876800" y="2473732"/>
            <a:ext cx="297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l-GR" altLang="el-GR" sz="2800" b="1" dirty="0" smtClean="0">
                <a:ln>
                  <a:solidFill>
                    <a:schemeClr val="tx1"/>
                  </a:solidFill>
                </a:ln>
                <a:solidFill>
                  <a:srgbClr val="0080FF"/>
                </a:solidFill>
                <a:sym typeface="Symbol" pitchFamily="18" charset="2"/>
              </a:rPr>
              <a:t>Ι</a:t>
            </a:r>
            <a:r>
              <a:rPr lang="en-US" altLang="el-GR" sz="2800" b="1" dirty="0" smtClean="0">
                <a:ln>
                  <a:solidFill>
                    <a:schemeClr val="tx1"/>
                  </a:solidFill>
                </a:ln>
                <a:solidFill>
                  <a:srgbClr val="0080FF"/>
                </a:solidFill>
                <a:sym typeface="Symbol" pitchFamily="18" charset="2"/>
              </a:rPr>
              <a:t>V</a:t>
            </a:r>
            <a:r>
              <a:rPr lang="en-US" altLang="el-GR" sz="2800" b="1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sym typeface="Symbol" pitchFamily="18" charset="2"/>
              </a:rPr>
              <a:t>A </a:t>
            </a:r>
            <a:r>
              <a:rPr lang="en-US" altLang="el-GR" sz="2800" b="1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sym typeface="Symbol" pitchFamily="18" charset="2"/>
              </a:rPr>
              <a:t>(</a:t>
            </a:r>
            <a:r>
              <a:rPr lang="el-GR" altLang="el-GR" sz="2800" b="1" dirty="0" smtClean="0">
                <a:ln>
                  <a:solidFill>
                    <a:schemeClr val="tx1"/>
                  </a:solidFill>
                </a:ln>
                <a:solidFill>
                  <a:srgbClr val="0080FF"/>
                </a:solidFill>
                <a:sym typeface="Symbol" pitchFamily="18" charset="2"/>
              </a:rPr>
              <a:t>14</a:t>
            </a:r>
            <a:r>
              <a:rPr lang="en-US" altLang="el-GR" sz="2800" b="1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sym typeface="Symbol" pitchFamily="18" charset="2"/>
              </a:rPr>
              <a:t>) </a:t>
            </a:r>
            <a:r>
              <a:rPr lang="el-GR" altLang="el-GR" sz="2800" b="1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sym typeface="Symbol" pitchFamily="18" charset="2"/>
              </a:rPr>
              <a:t>ομάδα</a:t>
            </a:r>
          </a:p>
        </p:txBody>
      </p:sp>
      <p:pic>
        <p:nvPicPr>
          <p:cNvPr id="8194" name="Picture 2" descr="C:\Users\ΜΙΧΑΛΗΣ\Downloads\GIFSSSSSSSSSSSSSSSSSSSS\STUDENTS - KIDS -BABIES\animated_Gifs4_boy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038" y="3144362"/>
            <a:ext cx="8001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ΜΙΧΑΛΗΣ\Downloads\GIFSSSSSSSSSSSSSSSSSSSS\ΣΥΜΒΟΛΑ ΑΡΙΘΜΟΙ ΓΡΑΜΜΑΤΑ\red-twisted-right-arrow-pointe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526">
            <a:off x="6346303" y="3533010"/>
            <a:ext cx="9525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ΜΙΧΑΛΗΣ\Downloads\GIFSSSSSSSSSSSSSSSSSSSS\ΕΡΩΤΗΣΗ\Moving-picture-red-cartoon-question-mark-animated-gi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28" y="820316"/>
            <a:ext cx="7715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" name="Rectangle 5"/>
          <p:cNvSpPr>
            <a:spLocks noChangeArrowheads="1"/>
          </p:cNvSpPr>
          <p:nvPr/>
        </p:nvSpPr>
        <p:spPr bwMode="auto">
          <a:xfrm>
            <a:off x="129026" y="224408"/>
            <a:ext cx="8403414" cy="468288"/>
          </a:xfrm>
          <a:prstGeom prst="rect">
            <a:avLst/>
          </a:prstGeom>
          <a:ln>
            <a:solidFill>
              <a:schemeClr val="tx1"/>
            </a:solidFill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 anchorCtr="1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l-GR" sz="2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ΗΛΕΚΤΡΟΝΙΚΗ </a:t>
            </a:r>
            <a:r>
              <a:rPr lang="el-GR" sz="24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ΔΟΜΗ </a:t>
            </a:r>
            <a:r>
              <a:rPr lang="el-GR" sz="24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sym typeface="Symbol" pitchFamily="18" charset="2"/>
              </a:rPr>
              <a:t> ΘΕΣΗ σε Περιοδικό Πίνακα</a:t>
            </a:r>
          </a:p>
        </p:txBody>
      </p:sp>
      <p:sp>
        <p:nvSpPr>
          <p:cNvPr id="7" name="Ελεύθερη σχεδίαση 6"/>
          <p:cNvSpPr/>
          <p:nvPr/>
        </p:nvSpPr>
        <p:spPr>
          <a:xfrm>
            <a:off x="7008723" y="4020091"/>
            <a:ext cx="348343" cy="370993"/>
          </a:xfrm>
          <a:custGeom>
            <a:avLst/>
            <a:gdLst>
              <a:gd name="connsiteX0" fmla="*/ 304800 w 348343"/>
              <a:gd name="connsiteY0" fmla="*/ 65314 h 304800"/>
              <a:gd name="connsiteX1" fmla="*/ 272143 w 348343"/>
              <a:gd name="connsiteY1" fmla="*/ 10886 h 304800"/>
              <a:gd name="connsiteX2" fmla="*/ 239486 w 348343"/>
              <a:gd name="connsiteY2" fmla="*/ 0 h 304800"/>
              <a:gd name="connsiteX3" fmla="*/ 163286 w 348343"/>
              <a:gd name="connsiteY3" fmla="*/ 10886 h 304800"/>
              <a:gd name="connsiteX4" fmla="*/ 65314 w 348343"/>
              <a:gd name="connsiteY4" fmla="*/ 32657 h 304800"/>
              <a:gd name="connsiteX5" fmla="*/ 32657 w 348343"/>
              <a:gd name="connsiteY5" fmla="*/ 54429 h 304800"/>
              <a:gd name="connsiteX6" fmla="*/ 0 w 348343"/>
              <a:gd name="connsiteY6" fmla="*/ 119743 h 304800"/>
              <a:gd name="connsiteX7" fmla="*/ 10886 w 348343"/>
              <a:gd name="connsiteY7" fmla="*/ 250372 h 304800"/>
              <a:gd name="connsiteX8" fmla="*/ 76200 w 348343"/>
              <a:gd name="connsiteY8" fmla="*/ 283029 h 304800"/>
              <a:gd name="connsiteX9" fmla="*/ 206829 w 348343"/>
              <a:gd name="connsiteY9" fmla="*/ 304800 h 304800"/>
              <a:gd name="connsiteX10" fmla="*/ 304800 w 348343"/>
              <a:gd name="connsiteY10" fmla="*/ 293914 h 304800"/>
              <a:gd name="connsiteX11" fmla="*/ 315686 w 348343"/>
              <a:gd name="connsiteY11" fmla="*/ 261257 h 304800"/>
              <a:gd name="connsiteX12" fmla="*/ 326572 w 348343"/>
              <a:gd name="connsiteY12" fmla="*/ 206829 h 304800"/>
              <a:gd name="connsiteX13" fmla="*/ 348343 w 348343"/>
              <a:gd name="connsiteY13" fmla="*/ 141514 h 304800"/>
              <a:gd name="connsiteX14" fmla="*/ 337457 w 348343"/>
              <a:gd name="connsiteY14" fmla="*/ 65314 h 304800"/>
              <a:gd name="connsiteX15" fmla="*/ 304800 w 348343"/>
              <a:gd name="connsiteY15" fmla="*/ 65314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8343" h="304800">
                <a:moveTo>
                  <a:pt x="304800" y="65314"/>
                </a:moveTo>
                <a:cubicBezTo>
                  <a:pt x="293914" y="56243"/>
                  <a:pt x="287104" y="25847"/>
                  <a:pt x="272143" y="10886"/>
                </a:cubicBezTo>
                <a:cubicBezTo>
                  <a:pt x="264029" y="2772"/>
                  <a:pt x="250961" y="0"/>
                  <a:pt x="239486" y="0"/>
                </a:cubicBezTo>
                <a:cubicBezTo>
                  <a:pt x="213828" y="0"/>
                  <a:pt x="188646" y="6984"/>
                  <a:pt x="163286" y="10886"/>
                </a:cubicBezTo>
                <a:cubicBezTo>
                  <a:pt x="92129" y="21834"/>
                  <a:pt x="116065" y="15742"/>
                  <a:pt x="65314" y="32657"/>
                </a:cubicBezTo>
                <a:cubicBezTo>
                  <a:pt x="54428" y="39914"/>
                  <a:pt x="41908" y="45178"/>
                  <a:pt x="32657" y="54429"/>
                </a:cubicBezTo>
                <a:cubicBezTo>
                  <a:pt x="11556" y="75531"/>
                  <a:pt x="8854" y="93183"/>
                  <a:pt x="0" y="119743"/>
                </a:cubicBezTo>
                <a:cubicBezTo>
                  <a:pt x="3629" y="163286"/>
                  <a:pt x="-1118" y="208359"/>
                  <a:pt x="10886" y="250372"/>
                </a:cubicBezTo>
                <a:cubicBezTo>
                  <a:pt x="14778" y="263993"/>
                  <a:pt x="64734" y="280736"/>
                  <a:pt x="76200" y="283029"/>
                </a:cubicBezTo>
                <a:cubicBezTo>
                  <a:pt x="119486" y="291686"/>
                  <a:pt x="163286" y="297543"/>
                  <a:pt x="206829" y="304800"/>
                </a:cubicBezTo>
                <a:cubicBezTo>
                  <a:pt x="239486" y="301171"/>
                  <a:pt x="274292" y="306117"/>
                  <a:pt x="304800" y="293914"/>
                </a:cubicBezTo>
                <a:cubicBezTo>
                  <a:pt x="315454" y="289652"/>
                  <a:pt x="312903" y="272389"/>
                  <a:pt x="315686" y="261257"/>
                </a:cubicBezTo>
                <a:cubicBezTo>
                  <a:pt x="320174" y="243307"/>
                  <a:pt x="321704" y="224679"/>
                  <a:pt x="326572" y="206829"/>
                </a:cubicBezTo>
                <a:cubicBezTo>
                  <a:pt x="332610" y="184688"/>
                  <a:pt x="348343" y="141514"/>
                  <a:pt x="348343" y="141514"/>
                </a:cubicBezTo>
                <a:cubicBezTo>
                  <a:pt x="344714" y="116114"/>
                  <a:pt x="342489" y="90474"/>
                  <a:pt x="337457" y="65314"/>
                </a:cubicBezTo>
                <a:cubicBezTo>
                  <a:pt x="335207" y="54062"/>
                  <a:pt x="315686" y="74385"/>
                  <a:pt x="304800" y="65314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558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0" grpId="0" animBg="1"/>
      <p:bldP spid="3" grpId="0"/>
      <p:bldP spid="4" grpId="0"/>
      <p:bldP spid="6" grpId="0"/>
      <p:bldP spid="8" grpId="0"/>
      <p:bldP spid="9" grpId="0"/>
      <p:bldP spid="10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104" y="3045811"/>
            <a:ext cx="4961584" cy="372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0" name="Ελεύθερη σχεδίαση 259"/>
          <p:cNvSpPr/>
          <p:nvPr/>
        </p:nvSpPr>
        <p:spPr>
          <a:xfrm>
            <a:off x="7785543" y="3655842"/>
            <a:ext cx="348343" cy="370993"/>
          </a:xfrm>
          <a:custGeom>
            <a:avLst/>
            <a:gdLst>
              <a:gd name="connsiteX0" fmla="*/ 304800 w 348343"/>
              <a:gd name="connsiteY0" fmla="*/ 65314 h 304800"/>
              <a:gd name="connsiteX1" fmla="*/ 272143 w 348343"/>
              <a:gd name="connsiteY1" fmla="*/ 10886 h 304800"/>
              <a:gd name="connsiteX2" fmla="*/ 239486 w 348343"/>
              <a:gd name="connsiteY2" fmla="*/ 0 h 304800"/>
              <a:gd name="connsiteX3" fmla="*/ 163286 w 348343"/>
              <a:gd name="connsiteY3" fmla="*/ 10886 h 304800"/>
              <a:gd name="connsiteX4" fmla="*/ 65314 w 348343"/>
              <a:gd name="connsiteY4" fmla="*/ 32657 h 304800"/>
              <a:gd name="connsiteX5" fmla="*/ 32657 w 348343"/>
              <a:gd name="connsiteY5" fmla="*/ 54429 h 304800"/>
              <a:gd name="connsiteX6" fmla="*/ 0 w 348343"/>
              <a:gd name="connsiteY6" fmla="*/ 119743 h 304800"/>
              <a:gd name="connsiteX7" fmla="*/ 10886 w 348343"/>
              <a:gd name="connsiteY7" fmla="*/ 250372 h 304800"/>
              <a:gd name="connsiteX8" fmla="*/ 76200 w 348343"/>
              <a:gd name="connsiteY8" fmla="*/ 283029 h 304800"/>
              <a:gd name="connsiteX9" fmla="*/ 206829 w 348343"/>
              <a:gd name="connsiteY9" fmla="*/ 304800 h 304800"/>
              <a:gd name="connsiteX10" fmla="*/ 304800 w 348343"/>
              <a:gd name="connsiteY10" fmla="*/ 293914 h 304800"/>
              <a:gd name="connsiteX11" fmla="*/ 315686 w 348343"/>
              <a:gd name="connsiteY11" fmla="*/ 261257 h 304800"/>
              <a:gd name="connsiteX12" fmla="*/ 326572 w 348343"/>
              <a:gd name="connsiteY12" fmla="*/ 206829 h 304800"/>
              <a:gd name="connsiteX13" fmla="*/ 348343 w 348343"/>
              <a:gd name="connsiteY13" fmla="*/ 141514 h 304800"/>
              <a:gd name="connsiteX14" fmla="*/ 337457 w 348343"/>
              <a:gd name="connsiteY14" fmla="*/ 65314 h 304800"/>
              <a:gd name="connsiteX15" fmla="*/ 304800 w 348343"/>
              <a:gd name="connsiteY15" fmla="*/ 65314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8343" h="304800">
                <a:moveTo>
                  <a:pt x="304800" y="65314"/>
                </a:moveTo>
                <a:cubicBezTo>
                  <a:pt x="293914" y="56243"/>
                  <a:pt x="287104" y="25847"/>
                  <a:pt x="272143" y="10886"/>
                </a:cubicBezTo>
                <a:cubicBezTo>
                  <a:pt x="264029" y="2772"/>
                  <a:pt x="250961" y="0"/>
                  <a:pt x="239486" y="0"/>
                </a:cubicBezTo>
                <a:cubicBezTo>
                  <a:pt x="213828" y="0"/>
                  <a:pt x="188646" y="6984"/>
                  <a:pt x="163286" y="10886"/>
                </a:cubicBezTo>
                <a:cubicBezTo>
                  <a:pt x="92129" y="21834"/>
                  <a:pt x="116065" y="15742"/>
                  <a:pt x="65314" y="32657"/>
                </a:cubicBezTo>
                <a:cubicBezTo>
                  <a:pt x="54428" y="39914"/>
                  <a:pt x="41908" y="45178"/>
                  <a:pt x="32657" y="54429"/>
                </a:cubicBezTo>
                <a:cubicBezTo>
                  <a:pt x="11556" y="75531"/>
                  <a:pt x="8854" y="93183"/>
                  <a:pt x="0" y="119743"/>
                </a:cubicBezTo>
                <a:cubicBezTo>
                  <a:pt x="3629" y="163286"/>
                  <a:pt x="-1118" y="208359"/>
                  <a:pt x="10886" y="250372"/>
                </a:cubicBezTo>
                <a:cubicBezTo>
                  <a:pt x="14778" y="263993"/>
                  <a:pt x="64734" y="280736"/>
                  <a:pt x="76200" y="283029"/>
                </a:cubicBezTo>
                <a:cubicBezTo>
                  <a:pt x="119486" y="291686"/>
                  <a:pt x="163286" y="297543"/>
                  <a:pt x="206829" y="304800"/>
                </a:cubicBezTo>
                <a:cubicBezTo>
                  <a:pt x="239486" y="301171"/>
                  <a:pt x="274292" y="306117"/>
                  <a:pt x="304800" y="293914"/>
                </a:cubicBezTo>
                <a:cubicBezTo>
                  <a:pt x="315454" y="289652"/>
                  <a:pt x="312903" y="272389"/>
                  <a:pt x="315686" y="261257"/>
                </a:cubicBezTo>
                <a:cubicBezTo>
                  <a:pt x="320174" y="243307"/>
                  <a:pt x="321704" y="224679"/>
                  <a:pt x="326572" y="206829"/>
                </a:cubicBezTo>
                <a:cubicBezTo>
                  <a:pt x="332610" y="184688"/>
                  <a:pt x="348343" y="141514"/>
                  <a:pt x="348343" y="141514"/>
                </a:cubicBezTo>
                <a:cubicBezTo>
                  <a:pt x="344714" y="116114"/>
                  <a:pt x="342489" y="90474"/>
                  <a:pt x="337457" y="65314"/>
                </a:cubicBezTo>
                <a:cubicBezTo>
                  <a:pt x="335207" y="54062"/>
                  <a:pt x="315686" y="74385"/>
                  <a:pt x="304800" y="65314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64890"/>
            <a:ext cx="7694240" cy="819894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Παράδειγμα 2.2.</a:t>
            </a:r>
            <a:r>
              <a:rPr lang="el-GR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l-GR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σελ49)</a:t>
            </a:r>
            <a:r>
              <a:rPr lang="el-G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l-GR" sz="2400" dirty="0" smtClean="0"/>
              <a:t>Στοιχείο Χ έχει </a:t>
            </a:r>
            <a:r>
              <a:rPr lang="el-GR" sz="2400" b="1" dirty="0" smtClean="0"/>
              <a:t>ατομικό αριθμό 9</a:t>
            </a:r>
            <a:r>
              <a:rPr lang="el-GR" sz="2400" dirty="0" smtClean="0"/>
              <a:t>.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dirty="0" smtClean="0"/>
              <a:t>Να βρεθεί η </a:t>
            </a:r>
            <a:r>
              <a:rPr lang="el-GR" sz="2400" b="1" dirty="0" smtClean="0"/>
              <a:t>ομάδα</a:t>
            </a:r>
            <a:r>
              <a:rPr lang="el-GR" sz="2400" dirty="0" smtClean="0"/>
              <a:t> και η </a:t>
            </a:r>
            <a:r>
              <a:rPr lang="el-GR" sz="2400" b="1" dirty="0" smtClean="0"/>
              <a:t>περίοδος</a:t>
            </a:r>
            <a:r>
              <a:rPr lang="el-GR" sz="2400" dirty="0" smtClean="0"/>
              <a:t> που ανήκει αυτό το στοιχείο.</a:t>
            </a:r>
          </a:p>
        </p:txBody>
      </p:sp>
      <p:sp>
        <p:nvSpPr>
          <p:cNvPr id="256242" name="Rectangle 242"/>
          <p:cNvSpPr>
            <a:spLocks noChangeArrowheads="1"/>
          </p:cNvSpPr>
          <p:nvPr/>
        </p:nvSpPr>
        <p:spPr bwMode="auto">
          <a:xfrm>
            <a:off x="257121" y="1759181"/>
            <a:ext cx="8032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40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Χ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endParaRPr lang="el-GR" sz="4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243" name="Rectangle 243"/>
          <p:cNvSpPr>
            <a:spLocks noChangeArrowheads="1"/>
          </p:cNvSpPr>
          <p:nvPr/>
        </p:nvSpPr>
        <p:spPr bwMode="auto">
          <a:xfrm>
            <a:off x="3429000" y="1732746"/>
            <a:ext cx="2893677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Ηλεκτρόνια σε </a:t>
            </a:r>
            <a:r>
              <a:rPr lang="en-US" sz="2000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l-G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στιβάδες</a:t>
            </a:r>
          </a:p>
        </p:txBody>
      </p:sp>
      <p:sp>
        <p:nvSpPr>
          <p:cNvPr id="61446" name="Line 244"/>
          <p:cNvSpPr>
            <a:spLocks noChangeShapeType="1"/>
          </p:cNvSpPr>
          <p:nvPr/>
        </p:nvSpPr>
        <p:spPr bwMode="auto">
          <a:xfrm flipV="1">
            <a:off x="2843477" y="1831764"/>
            <a:ext cx="585522" cy="2198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1447" name="Line 245"/>
          <p:cNvSpPr>
            <a:spLocks noChangeShapeType="1"/>
          </p:cNvSpPr>
          <p:nvPr/>
        </p:nvSpPr>
        <p:spPr bwMode="auto">
          <a:xfrm>
            <a:off x="2915816" y="2286000"/>
            <a:ext cx="589384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246" name="Rectangle 246"/>
          <p:cNvSpPr>
            <a:spLocks noChangeArrowheads="1"/>
          </p:cNvSpPr>
          <p:nvPr/>
        </p:nvSpPr>
        <p:spPr bwMode="auto">
          <a:xfrm>
            <a:off x="3505200" y="2244725"/>
            <a:ext cx="2269067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</a:t>
            </a:r>
            <a:r>
              <a:rPr lang="el-G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ηλεκτρόνια σε εξωτερική στιβάδα</a:t>
            </a:r>
          </a:p>
        </p:txBody>
      </p:sp>
      <p:sp>
        <p:nvSpPr>
          <p:cNvPr id="61449" name="Line 247"/>
          <p:cNvSpPr>
            <a:spLocks noChangeShapeType="1"/>
          </p:cNvSpPr>
          <p:nvPr/>
        </p:nvSpPr>
        <p:spPr bwMode="auto">
          <a:xfrm>
            <a:off x="6322677" y="1916832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248" name="Rectangle 248"/>
          <p:cNvSpPr>
            <a:spLocks noChangeArrowheads="1"/>
          </p:cNvSpPr>
          <p:nvPr/>
        </p:nvSpPr>
        <p:spPr bwMode="auto">
          <a:xfrm>
            <a:off x="6756885" y="1700808"/>
            <a:ext cx="1933543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l-GR" sz="2800" baseline="30000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</a:t>
            </a:r>
            <a:r>
              <a:rPr lang="el-GR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περίοδος</a:t>
            </a:r>
          </a:p>
        </p:txBody>
      </p:sp>
      <p:sp>
        <p:nvSpPr>
          <p:cNvPr id="256249" name="Rectangle 249"/>
          <p:cNvSpPr>
            <a:spLocks noChangeArrowheads="1"/>
          </p:cNvSpPr>
          <p:nvPr/>
        </p:nvSpPr>
        <p:spPr bwMode="auto">
          <a:xfrm>
            <a:off x="6008760" y="2337058"/>
            <a:ext cx="2682273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VIIA </a:t>
            </a:r>
            <a:r>
              <a:rPr lang="el-G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ή</a:t>
            </a:r>
            <a:r>
              <a:rPr lang="el-GR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17</a:t>
            </a:r>
            <a:r>
              <a:rPr lang="el-GR" sz="2800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</a:t>
            </a:r>
            <a:r>
              <a:rPr lang="el-GR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ομάδα</a:t>
            </a:r>
          </a:p>
        </p:txBody>
      </p:sp>
      <p:sp>
        <p:nvSpPr>
          <p:cNvPr id="61452" name="Line 250"/>
          <p:cNvSpPr>
            <a:spLocks noChangeShapeType="1"/>
          </p:cNvSpPr>
          <p:nvPr/>
        </p:nvSpPr>
        <p:spPr bwMode="auto">
          <a:xfrm>
            <a:off x="5760243" y="2587782"/>
            <a:ext cx="19896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" name="Ορθογώνιο 1"/>
          <p:cNvSpPr/>
          <p:nvPr/>
        </p:nvSpPr>
        <p:spPr>
          <a:xfrm>
            <a:off x="2272691" y="1831764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dirty="0" smtClean="0">
                <a:solidFill>
                  <a:srgbClr val="008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(7</a:t>
            </a:r>
            <a:r>
              <a:rPr lang="en-US" sz="3200" dirty="0">
                <a:solidFill>
                  <a:srgbClr val="008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l-GR" sz="32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165614" y="1824611"/>
            <a:ext cx="3978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1429147" y="1805248"/>
            <a:ext cx="7360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>
                <a:solidFill>
                  <a:srgbClr val="008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(2) </a:t>
            </a:r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2005505" y="1824611"/>
            <a:ext cx="3577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endParaRPr lang="el-GR" dirty="0"/>
          </a:p>
        </p:txBody>
      </p:sp>
      <p:pic>
        <p:nvPicPr>
          <p:cNvPr id="9218" name="Picture 2" descr="C:\Users\ΜΙΧΑΛΗΣ\Downloads\GIFSSSSSSSSSSSSSSSSSSSS\ΣΥΜΒΟΛΑ ΑΡΙΘΜΟΙ ΓΡΑΜΜΑΤΑ\red-twisted-right-arrow-point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0000">
            <a:off x="7033720" y="3267657"/>
            <a:ext cx="9525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2" descr="C:\Users\ΜΙΧΑΛΗΣ\Downloads\GIFSSSSSSSSSSSSSSSSSSSS\STUDENTS - KIDS -BABIES\animated_Gifs4_boy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79" y="3214912"/>
            <a:ext cx="8001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ΜΙΧΑΛΗΣ\Downloads\GIFSSSSSSSSSSSSSSSSSSSS\ΕΡΩΤΗΣΗ\Moving-picture-red-cartoon-question-mark-animated-gi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9" y="748308"/>
            <a:ext cx="7715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Fluo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942" y="2290936"/>
            <a:ext cx="540067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" name="Rectangle 5"/>
          <p:cNvSpPr>
            <a:spLocks noChangeArrowheads="1"/>
          </p:cNvSpPr>
          <p:nvPr/>
        </p:nvSpPr>
        <p:spPr bwMode="auto">
          <a:xfrm>
            <a:off x="129026" y="224408"/>
            <a:ext cx="8403414" cy="468288"/>
          </a:xfrm>
          <a:prstGeom prst="rect">
            <a:avLst/>
          </a:prstGeom>
          <a:ln>
            <a:solidFill>
              <a:schemeClr val="tx1"/>
            </a:solidFill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 anchorCtr="1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l-GR" sz="2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ΗΛΕΚΤΡΟΝΙΚΗ </a:t>
            </a:r>
            <a:r>
              <a:rPr lang="el-GR" sz="24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ΔΟΜΗ </a:t>
            </a:r>
            <a:r>
              <a:rPr lang="el-GR" sz="24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sym typeface="Symbol" pitchFamily="18" charset="2"/>
              </a:rPr>
              <a:t> ΘΕΣΗ σε Περιοδικό Πίνακα</a:t>
            </a:r>
          </a:p>
        </p:txBody>
      </p:sp>
    </p:spTree>
    <p:extLst>
      <p:ext uri="{BB962C8B-B14F-4D97-AF65-F5344CB8AC3E}">
        <p14:creationId xmlns:p14="http://schemas.microsoft.com/office/powerpoint/2010/main" val="129205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6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6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6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6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6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6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6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6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6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6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 animBg="1"/>
      <p:bldP spid="256002" grpId="0" animBg="1"/>
      <p:bldP spid="256242" grpId="0"/>
      <p:bldP spid="256243" grpId="0" animBg="1"/>
      <p:bldP spid="61446" grpId="0" animBg="1"/>
      <p:bldP spid="61447" grpId="0" animBg="1"/>
      <p:bldP spid="256246" grpId="0" animBg="1"/>
      <p:bldP spid="61449" grpId="0" animBg="1"/>
      <p:bldP spid="256248" grpId="0" animBg="1"/>
      <p:bldP spid="256249" grpId="0" animBg="1"/>
      <p:bldP spid="61452" grpId="0" animBg="1"/>
      <p:bldP spid="2" grpId="0"/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3" name="Rectangle 5"/>
          <p:cNvSpPr>
            <a:spLocks noChangeArrowheads="1"/>
          </p:cNvSpPr>
          <p:nvPr/>
        </p:nvSpPr>
        <p:spPr bwMode="auto">
          <a:xfrm>
            <a:off x="771525" y="921023"/>
            <a:ext cx="7760916" cy="1139825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 anchorCtr="1"/>
          <a:lstStyle/>
          <a:p>
            <a:pPr algn="ctr">
              <a:defRPr/>
            </a:pPr>
            <a:r>
              <a:rPr lang="el-GR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Παράδειγμα 2.3 </a:t>
            </a:r>
            <a:r>
              <a:rPr lang="el-GR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el-GR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(σελ50) </a:t>
            </a:r>
            <a:r>
              <a:rPr lang="el-GR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Στοιχείο </a:t>
            </a:r>
            <a:r>
              <a:rPr lang="el-GR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Χ ανήκει στην 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</a:t>
            </a:r>
            <a:r>
              <a:rPr lang="el-GR" sz="2400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ομάδα </a:t>
            </a:r>
            <a:r>
              <a:rPr lang="el-GR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και την </a:t>
            </a:r>
            <a:r>
              <a:rPr lang="el-GR" sz="2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3η  περίοδο</a:t>
            </a:r>
            <a:r>
              <a:rPr lang="el-GR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του περιοδικού πίνακα. Να βρεθεί ο ατομικός αριθμός του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3108" y="2263515"/>
            <a:ext cx="1522412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l-GR" sz="24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l-GR" sz="2400" b="1" baseline="30000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</a:t>
            </a:r>
            <a:r>
              <a:rPr 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περίοδος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4388911"/>
            <a:ext cx="1524000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 </a:t>
            </a:r>
            <a:r>
              <a:rPr lang="el-GR" sz="2400" dirty="0"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ή</a:t>
            </a:r>
            <a:r>
              <a:rPr lang="el-GR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el-GR" sz="2400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</a:t>
            </a:r>
            <a:r>
              <a:rPr lang="el-GR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24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l-G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Ομάδα</a:t>
            </a:r>
            <a:endParaRPr lang="en-US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l-GR" sz="24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30267" y="2128258"/>
            <a:ext cx="2506625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400" b="1" dirty="0">
                <a:ln>
                  <a:solidFill>
                    <a:schemeClr val="tx1"/>
                  </a:solidFill>
                </a:ln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Ηλεκτρόνια σε</a:t>
            </a:r>
            <a:r>
              <a:rPr lang="el-GR" sz="2400" b="1" dirty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l-GR" sz="2400" b="1" dirty="0">
                <a:ln>
                  <a:solidFill>
                    <a:schemeClr val="tx1"/>
                  </a:solidFill>
                </a:ln>
                <a:solidFill>
                  <a:srgbClr val="F53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 στιβάδες </a:t>
            </a:r>
            <a:r>
              <a:rPr lang="el-GR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endParaRPr lang="en-US" sz="24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</a:rPr>
              <a:t>K, L, M</a:t>
            </a:r>
            <a:endParaRPr lang="el-GR" sz="24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4388911"/>
            <a:ext cx="2514600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el-GR" sz="2400" dirty="0">
                <a:ln>
                  <a:solidFill>
                    <a:schemeClr val="tx1"/>
                  </a:solidFill>
                </a:ln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ηλεκτρόνια 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B2B2B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l-GR" sz="2400" dirty="0">
                <a:ln>
                  <a:solidFill>
                    <a:schemeClr val="tx1"/>
                  </a:solidFill>
                </a:ln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σε </a:t>
            </a:r>
            <a:r>
              <a:rPr lang="el-GR" sz="2400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εξωτερική </a:t>
            </a:r>
            <a:r>
              <a:rPr lang="el-GR" sz="2400" dirty="0">
                <a:ln>
                  <a:solidFill>
                    <a:schemeClr val="tx1"/>
                  </a:solidFill>
                </a:ln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στιβάδα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775520" y="4575808"/>
            <a:ext cx="434280" cy="506489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2400"/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2209800" y="3657600"/>
            <a:ext cx="5334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9525">
            <a:solidFill>
              <a:srgbClr val="B2B2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2400"/>
          </a:p>
        </p:txBody>
      </p: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4745360" y="2356363"/>
            <a:ext cx="906760" cy="2401877"/>
            <a:chOff x="3264" y="1584"/>
            <a:chExt cx="336" cy="912"/>
          </a:xfrm>
        </p:grpSpPr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264" y="1584"/>
              <a:ext cx="192" cy="912"/>
            </a:xfrm>
            <a:custGeom>
              <a:avLst/>
              <a:gdLst>
                <a:gd name="T0" fmla="*/ 0 w 336"/>
                <a:gd name="T1" fmla="*/ 0 h 912"/>
                <a:gd name="T2" fmla="*/ 1 w 336"/>
                <a:gd name="T3" fmla="*/ 0 h 912"/>
                <a:gd name="T4" fmla="*/ 1 w 336"/>
                <a:gd name="T5" fmla="*/ 912 h 912"/>
                <a:gd name="T6" fmla="*/ 0 w 336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6" h="912">
                  <a:moveTo>
                    <a:pt x="0" y="0"/>
                  </a:moveTo>
                  <a:lnTo>
                    <a:pt x="336" y="0"/>
                  </a:lnTo>
                  <a:lnTo>
                    <a:pt x="336" y="912"/>
                  </a:lnTo>
                  <a:lnTo>
                    <a:pt x="0" y="91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400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3456" y="206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400"/>
            </a:p>
          </p:txBody>
        </p:sp>
      </p:grp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5951408" y="5079647"/>
            <a:ext cx="23569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 = 2+8+5 </a:t>
            </a:r>
            <a:endParaRPr lang="el-GR" sz="3200" b="1" dirty="0">
              <a:ln>
                <a:solidFill>
                  <a:schemeClr val="tx1"/>
                </a:solidFill>
              </a:ln>
              <a:solidFill>
                <a:srgbClr val="B2B2B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>
            <a:off x="7162800" y="3048000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9525">
            <a:solidFill>
              <a:srgbClr val="B2B2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2400"/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1775520" y="2348880"/>
            <a:ext cx="434280" cy="69912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sz="2400"/>
          </a:p>
        </p:txBody>
      </p:sp>
      <p:sp>
        <p:nvSpPr>
          <p:cNvPr id="2" name="Ορθογώνιο 1"/>
          <p:cNvSpPr/>
          <p:nvPr/>
        </p:nvSpPr>
        <p:spPr>
          <a:xfrm>
            <a:off x="6158625" y="3049227"/>
            <a:ext cx="1959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l-GR" b="1" dirty="0">
                <a:solidFill>
                  <a:srgbClr val="073E8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Ηλεκτρονική δομή</a:t>
            </a:r>
            <a:endParaRPr lang="en-US" b="1" dirty="0">
              <a:solidFill>
                <a:srgbClr val="073E87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6087272" y="3557302"/>
            <a:ext cx="769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(2) </a:t>
            </a:r>
            <a:endParaRPr lang="el-G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6695344" y="3557302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(8) </a:t>
            </a:r>
            <a:endParaRPr lang="el-G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7404273" y="3557302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008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l-GR" sz="2400" b="1" dirty="0">
              <a:ln>
                <a:solidFill>
                  <a:schemeClr val="tx1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Ορθογώνιο 18"/>
          <p:cNvSpPr/>
          <p:nvPr/>
        </p:nvSpPr>
        <p:spPr>
          <a:xfrm rot="5400000">
            <a:off x="6437905" y="5675332"/>
            <a:ext cx="683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n>
                  <a:solidFill>
                    <a:prstClr val="black"/>
                  </a:solidFill>
                </a:ln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</a:t>
            </a:r>
            <a:r>
              <a:rPr lang="el-GR" sz="3200" b="1" dirty="0">
                <a:ln>
                  <a:solidFill>
                    <a:prstClr val="black"/>
                  </a:solidFill>
                </a:ln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endParaRPr lang="el-GR" dirty="0"/>
          </a:p>
        </p:txBody>
      </p:sp>
      <p:sp>
        <p:nvSpPr>
          <p:cNvPr id="20" name="Ορθογώνιο 19"/>
          <p:cNvSpPr/>
          <p:nvPr/>
        </p:nvSpPr>
        <p:spPr>
          <a:xfrm>
            <a:off x="6185432" y="6223228"/>
            <a:ext cx="1188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l-GR" sz="3200" b="1" dirty="0">
                <a:ln>
                  <a:solidFill>
                    <a:prstClr val="black"/>
                  </a:solidFill>
                </a:ln>
                <a:solidFill>
                  <a:srgbClr val="31B6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Ζ = </a:t>
            </a:r>
            <a:r>
              <a:rPr lang="en-US" sz="3200" b="1" dirty="0">
                <a:ln>
                  <a:solidFill>
                    <a:prstClr val="black"/>
                  </a:solidFill>
                </a:ln>
                <a:solidFill>
                  <a:srgbClr val="31B6F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  <a:endParaRPr lang="el-GR" sz="3200" b="1" dirty="0">
              <a:ln>
                <a:solidFill>
                  <a:prstClr val="black"/>
                </a:solidFill>
              </a:ln>
              <a:solidFill>
                <a:srgbClr val="31B6F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42" name="Picture 2" descr="C:\Users\ΜΙΧΑΛΗΣ\Downloads\GIFSSSSSSSSSSSSSSSSSSSS\ΕΡΩΤΗΣΗ\Moving-picture-red-cartoon-question-mark-animated-gi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9" y="1108348"/>
            <a:ext cx="7715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ΜΙΧΑΛΗΣ\Downloads\GIFSSSSSSSSSSSSSSSSSSSS\STUDENTS - KIDS -BABIES\animated_Gifs4_boy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985" y="4101222"/>
            <a:ext cx="8001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Phosph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28" y="1185862"/>
            <a:ext cx="540067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29026" y="224408"/>
            <a:ext cx="8403414" cy="468288"/>
          </a:xfrm>
          <a:prstGeom prst="rect">
            <a:avLst/>
          </a:prstGeom>
          <a:ln>
            <a:solidFill>
              <a:schemeClr val="tx1"/>
            </a:solidFill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 anchorCtr="1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l-GR" sz="2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ΗΛΕΚΤΡΟΝΙΚΗ </a:t>
            </a:r>
            <a:r>
              <a:rPr lang="el-GR" sz="24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ΔΟΜΗ </a:t>
            </a:r>
            <a:r>
              <a:rPr lang="el-GR" sz="24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sym typeface="Symbol" pitchFamily="18" charset="2"/>
              </a:rPr>
              <a:t> ΘΕΣΗ σε Περιοδικό Πίνακα</a:t>
            </a:r>
          </a:p>
        </p:txBody>
      </p:sp>
    </p:spTree>
    <p:extLst>
      <p:ext uri="{BB962C8B-B14F-4D97-AF65-F5344CB8AC3E}">
        <p14:creationId xmlns:p14="http://schemas.microsoft.com/office/powerpoint/2010/main" val="346497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3" grpId="0" animBg="1"/>
      <p:bldP spid="4" grpId="0" animBg="1"/>
      <p:bldP spid="5" grpId="0" animBg="1"/>
      <p:bldP spid="6" grpId="0" animBg="1"/>
      <p:bldP spid="7" grpId="0" animBg="1"/>
      <p:bldP spid="9" grpId="0" animBg="1"/>
      <p:bldP spid="16" grpId="0" animBg="1"/>
      <p:bldP spid="2" grpId="0"/>
      <p:bldP spid="3" grpId="0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idx="1"/>
          </p:nvPr>
        </p:nvSpPr>
        <p:spPr>
          <a:xfrm>
            <a:off x="0" y="2420888"/>
            <a:ext cx="9144000" cy="3849291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altLang="el-GR" dirty="0" smtClean="0">
                <a:ln>
                  <a:solidFill>
                    <a:schemeClr val="tx1"/>
                  </a:solidFill>
                </a:ln>
              </a:rPr>
              <a:t>   Από το σχολικό βιβλίο :   </a:t>
            </a:r>
          </a:p>
          <a:p>
            <a:pPr>
              <a:buFont typeface="Wingdings" pitchFamily="2" charset="2"/>
              <a:buNone/>
            </a:pPr>
            <a:endParaRPr lang="el-GR" altLang="el-GR" dirty="0" smtClean="0">
              <a:ln>
                <a:solidFill>
                  <a:schemeClr val="tx1"/>
                </a:solidFill>
              </a:ln>
            </a:endParaRPr>
          </a:p>
          <a:p>
            <a:r>
              <a:rPr lang="el-GR" altLang="el-GR" dirty="0" smtClean="0">
                <a:ln>
                  <a:solidFill>
                    <a:schemeClr val="tx1"/>
                  </a:solidFill>
                </a:ln>
                <a:solidFill>
                  <a:srgbClr val="A0D27A"/>
                </a:solidFill>
              </a:rPr>
              <a:t>Θεωρία</a:t>
            </a:r>
            <a:r>
              <a:rPr lang="el-GR" altLang="el-GR" dirty="0" smtClean="0">
                <a:ln>
                  <a:solidFill>
                    <a:schemeClr val="tx1"/>
                  </a:solidFill>
                </a:ln>
              </a:rPr>
              <a:t> : </a:t>
            </a:r>
            <a:r>
              <a:rPr lang="el-GR" altLang="el-GR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σελ.</a:t>
            </a:r>
            <a:r>
              <a:rPr lang="en-US" altLang="el-GR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47-5</a:t>
            </a:r>
            <a:r>
              <a:rPr lang="el-GR" altLang="el-GR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r>
              <a:rPr lang="el-GR" altLang="el-GR" dirty="0" smtClean="0">
                <a:ln>
                  <a:solidFill>
                    <a:schemeClr val="tx1"/>
                  </a:solidFill>
                </a:ln>
                <a:solidFill>
                  <a:srgbClr val="A0D27A"/>
                </a:solidFill>
              </a:rPr>
              <a:t>Ερωτήσεις - Ασκήσεις</a:t>
            </a:r>
            <a:r>
              <a:rPr lang="el-GR" altLang="el-GR" dirty="0" smtClean="0">
                <a:ln>
                  <a:solidFill>
                    <a:schemeClr val="tx1"/>
                  </a:solidFill>
                </a:ln>
              </a:rPr>
              <a:t> (σελ. 7</a:t>
            </a:r>
            <a:r>
              <a:rPr lang="en-US" altLang="el-GR" dirty="0" smtClean="0">
                <a:ln>
                  <a:solidFill>
                    <a:schemeClr val="tx1"/>
                  </a:solidFill>
                </a:ln>
              </a:rPr>
              <a:t>3</a:t>
            </a:r>
            <a:r>
              <a:rPr lang="el-GR" altLang="el-GR" dirty="0" smtClean="0">
                <a:ln>
                  <a:solidFill>
                    <a:schemeClr val="tx1"/>
                  </a:solidFill>
                </a:ln>
              </a:rPr>
              <a:t>) :    </a:t>
            </a:r>
            <a:r>
              <a:rPr lang="el-GR" altLang="el-GR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19, 20, 22, 23, 25, 26, 27, 28, 29, 34 έως 37 </a:t>
            </a: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457200" y="1161968"/>
            <a:ext cx="8458200" cy="6326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l-GR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Για το σπίτι !</a:t>
            </a:r>
            <a:endParaRPr lang="el-GR" sz="42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5362" name="Picture 2" descr="C:\Users\ΜΙΧΑΛΗΣ\Downloads\GIFSSSSSSSSSSSSSSSSSSSS\STUDENTS - KIDS -BABIES\animated_Gifs25_boy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9026" y="224408"/>
            <a:ext cx="8403414" cy="468288"/>
          </a:xfrm>
          <a:prstGeom prst="rect">
            <a:avLst/>
          </a:prstGeom>
          <a:ln>
            <a:solidFill>
              <a:schemeClr val="tx1"/>
            </a:solidFill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 anchorCtr="1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l-GR" sz="2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ΗΛΕΚΤΡΟΝΙΚΗ </a:t>
            </a:r>
            <a:r>
              <a:rPr lang="el-GR" sz="24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ΔΟΜΗ </a:t>
            </a:r>
            <a:r>
              <a:rPr lang="el-GR" sz="24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sym typeface="Symbol" pitchFamily="18" charset="2"/>
              </a:rPr>
              <a:t> ΘΕΣΗ σε Περιοδικό Πίνακα</a:t>
            </a:r>
          </a:p>
        </p:txBody>
      </p:sp>
    </p:spTree>
    <p:extLst>
      <p:ext uri="{BB962C8B-B14F-4D97-AF65-F5344CB8AC3E}">
        <p14:creationId xmlns:p14="http://schemas.microsoft.com/office/powerpoint/2010/main" val="12052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457200" y="228600"/>
            <a:ext cx="8458200" cy="838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l-GR" sz="32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ΜΕΡΙΚΕΣ </a:t>
            </a:r>
            <a:r>
              <a:rPr lang="el-GR" sz="32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ΠΛΗΡΟΦΟΡΙΕΣ ΑΚΟΜΗ</a:t>
            </a:r>
            <a:endParaRPr lang="el-GR" sz="3200" b="1" dirty="0">
              <a:ln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sym typeface="Symbol" pitchFamily="18" charset="2"/>
            </a:endParaRPr>
          </a:p>
        </p:txBody>
      </p:sp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4163414724"/>
              </p:ext>
            </p:extLst>
          </p:nvPr>
        </p:nvGraphicFramePr>
        <p:xfrm>
          <a:off x="457200" y="990600"/>
          <a:ext cx="8239125" cy="1965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2708" name="Group 51"/>
          <p:cNvGrpSpPr>
            <a:grpSpLocks/>
          </p:cNvGrpSpPr>
          <p:nvPr/>
        </p:nvGrpSpPr>
        <p:grpSpPr bwMode="auto">
          <a:xfrm>
            <a:off x="533400" y="3551238"/>
            <a:ext cx="8229600" cy="3001962"/>
            <a:chOff x="385" y="845"/>
            <a:chExt cx="5184" cy="2851"/>
          </a:xfrm>
        </p:grpSpPr>
        <p:sp>
          <p:nvSpPr>
            <p:cNvPr id="232500" name="Rectangle 52"/>
            <p:cNvSpPr>
              <a:spLocks noChangeArrowheads="1"/>
            </p:cNvSpPr>
            <p:nvPr/>
          </p:nvSpPr>
          <p:spPr bwMode="auto">
            <a:xfrm>
              <a:off x="5281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Lr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01" name="Rectangle 53"/>
            <p:cNvSpPr>
              <a:spLocks noChangeArrowheads="1"/>
            </p:cNvSpPr>
            <p:nvPr/>
          </p:nvSpPr>
          <p:spPr bwMode="auto">
            <a:xfrm>
              <a:off x="4993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No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02" name="Rectangle 54"/>
            <p:cNvSpPr>
              <a:spLocks noChangeArrowheads="1"/>
            </p:cNvSpPr>
            <p:nvPr/>
          </p:nvSpPr>
          <p:spPr bwMode="auto">
            <a:xfrm>
              <a:off x="4705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Md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03" name="Rectangle 55"/>
            <p:cNvSpPr>
              <a:spLocks noChangeArrowheads="1"/>
            </p:cNvSpPr>
            <p:nvPr/>
          </p:nvSpPr>
          <p:spPr bwMode="auto">
            <a:xfrm>
              <a:off x="4417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Fm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04" name="Rectangle 56"/>
            <p:cNvSpPr>
              <a:spLocks noChangeArrowheads="1"/>
            </p:cNvSpPr>
            <p:nvPr/>
          </p:nvSpPr>
          <p:spPr bwMode="auto">
            <a:xfrm>
              <a:off x="4129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Es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05" name="Rectangle 57"/>
            <p:cNvSpPr>
              <a:spLocks noChangeArrowheads="1"/>
            </p:cNvSpPr>
            <p:nvPr/>
          </p:nvSpPr>
          <p:spPr bwMode="auto">
            <a:xfrm>
              <a:off x="3841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Cf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06" name="Rectangle 58"/>
            <p:cNvSpPr>
              <a:spLocks noChangeArrowheads="1"/>
            </p:cNvSpPr>
            <p:nvPr/>
          </p:nvSpPr>
          <p:spPr bwMode="auto">
            <a:xfrm>
              <a:off x="3553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Bk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07" name="Rectangle 59"/>
            <p:cNvSpPr>
              <a:spLocks noChangeArrowheads="1"/>
            </p:cNvSpPr>
            <p:nvPr/>
          </p:nvSpPr>
          <p:spPr bwMode="auto">
            <a:xfrm>
              <a:off x="3265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Cm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08" name="Rectangle 60"/>
            <p:cNvSpPr>
              <a:spLocks noChangeArrowheads="1"/>
            </p:cNvSpPr>
            <p:nvPr/>
          </p:nvSpPr>
          <p:spPr bwMode="auto">
            <a:xfrm>
              <a:off x="2977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Am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689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Pu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10" name="Rectangle 62"/>
            <p:cNvSpPr>
              <a:spLocks noChangeArrowheads="1"/>
            </p:cNvSpPr>
            <p:nvPr/>
          </p:nvSpPr>
          <p:spPr bwMode="auto">
            <a:xfrm>
              <a:off x="2401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Np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113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U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12" name="Rectangle 64"/>
            <p:cNvSpPr>
              <a:spLocks noChangeArrowheads="1"/>
            </p:cNvSpPr>
            <p:nvPr/>
          </p:nvSpPr>
          <p:spPr bwMode="auto">
            <a:xfrm>
              <a:off x="1825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Pa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13" name="Rectangle 65"/>
            <p:cNvSpPr>
              <a:spLocks noChangeArrowheads="1"/>
            </p:cNvSpPr>
            <p:nvPr/>
          </p:nvSpPr>
          <p:spPr bwMode="auto">
            <a:xfrm>
              <a:off x="1519" y="3411"/>
              <a:ext cx="306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Th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14" name="Rectangle 66"/>
            <p:cNvSpPr>
              <a:spLocks noChangeArrowheads="1"/>
            </p:cNvSpPr>
            <p:nvPr/>
          </p:nvSpPr>
          <p:spPr bwMode="auto">
            <a:xfrm>
              <a:off x="385" y="3411"/>
              <a:ext cx="113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5281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Lu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16" name="Rectangle 68"/>
            <p:cNvSpPr>
              <a:spLocks noChangeArrowheads="1"/>
            </p:cNvSpPr>
            <p:nvPr/>
          </p:nvSpPr>
          <p:spPr bwMode="auto">
            <a:xfrm>
              <a:off x="4993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Yb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4705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Tm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4417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Er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19" name="Rectangle 71"/>
            <p:cNvSpPr>
              <a:spLocks noChangeArrowheads="1"/>
            </p:cNvSpPr>
            <p:nvPr/>
          </p:nvSpPr>
          <p:spPr bwMode="auto">
            <a:xfrm>
              <a:off x="4129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Ho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20" name="Rectangle 72"/>
            <p:cNvSpPr>
              <a:spLocks noChangeArrowheads="1"/>
            </p:cNvSpPr>
            <p:nvPr/>
          </p:nvSpPr>
          <p:spPr bwMode="auto">
            <a:xfrm>
              <a:off x="3841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Dy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3553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Tb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22" name="Rectangle 74"/>
            <p:cNvSpPr>
              <a:spLocks noChangeArrowheads="1"/>
            </p:cNvSpPr>
            <p:nvPr/>
          </p:nvSpPr>
          <p:spPr bwMode="auto">
            <a:xfrm>
              <a:off x="3265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Gd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977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Eu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689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Sm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25" name="Rectangle 77"/>
            <p:cNvSpPr>
              <a:spLocks noChangeArrowheads="1"/>
            </p:cNvSpPr>
            <p:nvPr/>
          </p:nvSpPr>
          <p:spPr bwMode="auto">
            <a:xfrm>
              <a:off x="2401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Pm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26" name="Rectangle 78"/>
            <p:cNvSpPr>
              <a:spLocks noChangeArrowheads="1"/>
            </p:cNvSpPr>
            <p:nvPr/>
          </p:nvSpPr>
          <p:spPr bwMode="auto">
            <a:xfrm>
              <a:off x="2113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Nd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1825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Pr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28" name="Rectangle 80"/>
            <p:cNvSpPr>
              <a:spLocks noChangeArrowheads="1"/>
            </p:cNvSpPr>
            <p:nvPr/>
          </p:nvSpPr>
          <p:spPr bwMode="auto">
            <a:xfrm>
              <a:off x="1519" y="3126"/>
              <a:ext cx="306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385" y="3126"/>
              <a:ext cx="113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528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31" name="Rectangle 83"/>
            <p:cNvSpPr>
              <a:spLocks noChangeArrowheads="1"/>
            </p:cNvSpPr>
            <p:nvPr/>
          </p:nvSpPr>
          <p:spPr bwMode="auto">
            <a:xfrm>
              <a:off x="499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32" name="Rectangle 84"/>
            <p:cNvSpPr>
              <a:spLocks noChangeArrowheads="1"/>
            </p:cNvSpPr>
            <p:nvPr/>
          </p:nvSpPr>
          <p:spPr bwMode="auto">
            <a:xfrm>
              <a:off x="470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4417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34" name="Rectangle 86"/>
            <p:cNvSpPr>
              <a:spLocks noChangeArrowheads="1"/>
            </p:cNvSpPr>
            <p:nvPr/>
          </p:nvSpPr>
          <p:spPr bwMode="auto">
            <a:xfrm>
              <a:off x="4129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384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36" name="Rectangle 88"/>
            <p:cNvSpPr>
              <a:spLocks noChangeArrowheads="1"/>
            </p:cNvSpPr>
            <p:nvPr/>
          </p:nvSpPr>
          <p:spPr bwMode="auto">
            <a:xfrm>
              <a:off x="355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37" name="Rectangle 89"/>
            <p:cNvSpPr>
              <a:spLocks noChangeArrowheads="1"/>
            </p:cNvSpPr>
            <p:nvPr/>
          </p:nvSpPr>
          <p:spPr bwMode="auto">
            <a:xfrm>
              <a:off x="326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38" name="Rectangle 90"/>
            <p:cNvSpPr>
              <a:spLocks noChangeArrowheads="1"/>
            </p:cNvSpPr>
            <p:nvPr/>
          </p:nvSpPr>
          <p:spPr bwMode="auto">
            <a:xfrm>
              <a:off x="2977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689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40" name="Rectangle 92"/>
            <p:cNvSpPr>
              <a:spLocks noChangeArrowheads="1"/>
            </p:cNvSpPr>
            <p:nvPr/>
          </p:nvSpPr>
          <p:spPr bwMode="auto">
            <a:xfrm>
              <a:off x="240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11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182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43" name="Rectangle 95"/>
            <p:cNvSpPr>
              <a:spLocks noChangeArrowheads="1"/>
            </p:cNvSpPr>
            <p:nvPr/>
          </p:nvSpPr>
          <p:spPr bwMode="auto">
            <a:xfrm>
              <a:off x="1519" y="2841"/>
              <a:ext cx="306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44" name="Rectangle 96"/>
            <p:cNvSpPr>
              <a:spLocks noChangeArrowheads="1"/>
            </p:cNvSpPr>
            <p:nvPr/>
          </p:nvSpPr>
          <p:spPr bwMode="auto">
            <a:xfrm>
              <a:off x="1249" y="2841"/>
              <a:ext cx="2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96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46" name="Rectangle 98"/>
            <p:cNvSpPr>
              <a:spLocks noChangeArrowheads="1"/>
            </p:cNvSpPr>
            <p:nvPr/>
          </p:nvSpPr>
          <p:spPr bwMode="auto">
            <a:xfrm>
              <a:off x="67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38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48" name="Rectangle 100"/>
            <p:cNvSpPr>
              <a:spLocks noChangeArrowheads="1"/>
            </p:cNvSpPr>
            <p:nvPr/>
          </p:nvSpPr>
          <p:spPr bwMode="auto">
            <a:xfrm>
              <a:off x="5281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49" name="Rectangle 101"/>
            <p:cNvSpPr>
              <a:spLocks noChangeArrowheads="1"/>
            </p:cNvSpPr>
            <p:nvPr/>
          </p:nvSpPr>
          <p:spPr bwMode="auto">
            <a:xfrm>
              <a:off x="4993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Uus</a:t>
              </a:r>
              <a:endParaRPr lang="el-GR" sz="11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50" name="Rectangle 102"/>
            <p:cNvSpPr>
              <a:spLocks noChangeArrowheads="1"/>
            </p:cNvSpPr>
            <p:nvPr/>
          </p:nvSpPr>
          <p:spPr bwMode="auto">
            <a:xfrm>
              <a:off x="4705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Uuh</a:t>
              </a:r>
              <a:endParaRPr lang="el-GR" sz="11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4417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Uup</a:t>
              </a:r>
              <a:endParaRPr lang="el-GR" sz="11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52" name="Rectangle 104"/>
            <p:cNvSpPr>
              <a:spLocks noChangeArrowheads="1"/>
            </p:cNvSpPr>
            <p:nvPr/>
          </p:nvSpPr>
          <p:spPr bwMode="auto">
            <a:xfrm>
              <a:off x="4129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Uuq</a:t>
              </a:r>
              <a:endParaRPr lang="el-GR" sz="11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3841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Uut</a:t>
              </a:r>
              <a:endParaRPr lang="el-GR"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3553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Cp</a:t>
              </a:r>
              <a:endParaRPr lang="el-GR" sz="11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55" name="Rectangle 107"/>
            <p:cNvSpPr>
              <a:spLocks noChangeArrowheads="1"/>
            </p:cNvSpPr>
            <p:nvPr/>
          </p:nvSpPr>
          <p:spPr bwMode="auto">
            <a:xfrm>
              <a:off x="3265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Rg</a:t>
              </a:r>
              <a:endParaRPr lang="el-GR"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56" name="Rectangle 108"/>
            <p:cNvSpPr>
              <a:spLocks noChangeArrowheads="1"/>
            </p:cNvSpPr>
            <p:nvPr/>
          </p:nvSpPr>
          <p:spPr bwMode="auto">
            <a:xfrm>
              <a:off x="2977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Ds</a:t>
              </a:r>
              <a:endParaRPr lang="el-GR"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89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Mt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58" name="Rectangle 110"/>
            <p:cNvSpPr>
              <a:spLocks noChangeArrowheads="1"/>
            </p:cNvSpPr>
            <p:nvPr/>
          </p:nvSpPr>
          <p:spPr bwMode="auto">
            <a:xfrm>
              <a:off x="2401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Hs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113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Bh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1825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Sg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61" name="Rectangle 113"/>
            <p:cNvSpPr>
              <a:spLocks noChangeArrowheads="1"/>
            </p:cNvSpPr>
            <p:nvPr/>
          </p:nvSpPr>
          <p:spPr bwMode="auto">
            <a:xfrm>
              <a:off x="1519" y="2556"/>
              <a:ext cx="306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Db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1249" y="2556"/>
              <a:ext cx="270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Rf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63" name="Rectangle 115"/>
            <p:cNvSpPr>
              <a:spLocks noChangeArrowheads="1"/>
            </p:cNvSpPr>
            <p:nvPr/>
          </p:nvSpPr>
          <p:spPr bwMode="auto">
            <a:xfrm>
              <a:off x="961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Ac</a:t>
              </a:r>
              <a:endParaRPr lang="el-G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673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Ra</a:t>
              </a:r>
              <a:endParaRPr lang="el-GR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65" name="Rectangle 117"/>
            <p:cNvSpPr>
              <a:spLocks noChangeArrowheads="1"/>
            </p:cNvSpPr>
            <p:nvPr/>
          </p:nvSpPr>
          <p:spPr bwMode="auto">
            <a:xfrm>
              <a:off x="385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Fr</a:t>
              </a:r>
              <a:endParaRPr lang="el-GR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66" name="Rectangle 118"/>
            <p:cNvSpPr>
              <a:spLocks noChangeArrowheads="1"/>
            </p:cNvSpPr>
            <p:nvPr/>
          </p:nvSpPr>
          <p:spPr bwMode="auto">
            <a:xfrm>
              <a:off x="5281" y="2271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Rn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67" name="Rectangle 119"/>
            <p:cNvSpPr>
              <a:spLocks noChangeArrowheads="1"/>
            </p:cNvSpPr>
            <p:nvPr/>
          </p:nvSpPr>
          <p:spPr bwMode="auto">
            <a:xfrm>
              <a:off x="4993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At</a:t>
              </a:r>
              <a:endParaRPr lang="el-GR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68" name="Rectangle 120"/>
            <p:cNvSpPr>
              <a:spLocks noChangeArrowheads="1"/>
            </p:cNvSpPr>
            <p:nvPr/>
          </p:nvSpPr>
          <p:spPr bwMode="auto">
            <a:xfrm>
              <a:off x="4705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Po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69" name="Rectangle 121"/>
            <p:cNvSpPr>
              <a:spLocks noChangeArrowheads="1"/>
            </p:cNvSpPr>
            <p:nvPr/>
          </p:nvSpPr>
          <p:spPr bwMode="auto">
            <a:xfrm>
              <a:off x="4417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Bi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70" name="Rectangle 122"/>
            <p:cNvSpPr>
              <a:spLocks noChangeArrowheads="1"/>
            </p:cNvSpPr>
            <p:nvPr/>
          </p:nvSpPr>
          <p:spPr bwMode="auto">
            <a:xfrm>
              <a:off x="4129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Pb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71" name="Rectangle 123"/>
            <p:cNvSpPr>
              <a:spLocks noChangeArrowheads="1"/>
            </p:cNvSpPr>
            <p:nvPr/>
          </p:nvSpPr>
          <p:spPr bwMode="auto">
            <a:xfrm>
              <a:off x="3841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Tl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72" name="Rectangle 124"/>
            <p:cNvSpPr>
              <a:spLocks noChangeArrowheads="1"/>
            </p:cNvSpPr>
            <p:nvPr/>
          </p:nvSpPr>
          <p:spPr bwMode="auto">
            <a:xfrm>
              <a:off x="3553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Hg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73" name="Rectangle 125"/>
            <p:cNvSpPr>
              <a:spLocks noChangeArrowheads="1"/>
            </p:cNvSpPr>
            <p:nvPr/>
          </p:nvSpPr>
          <p:spPr bwMode="auto">
            <a:xfrm>
              <a:off x="3265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Au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74" name="Rectangle 126"/>
            <p:cNvSpPr>
              <a:spLocks noChangeArrowheads="1"/>
            </p:cNvSpPr>
            <p:nvPr/>
          </p:nvSpPr>
          <p:spPr bwMode="auto">
            <a:xfrm>
              <a:off x="2977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Pt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75" name="Rectangle 127"/>
            <p:cNvSpPr>
              <a:spLocks noChangeArrowheads="1"/>
            </p:cNvSpPr>
            <p:nvPr/>
          </p:nvSpPr>
          <p:spPr bwMode="auto">
            <a:xfrm>
              <a:off x="2689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Ir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76" name="Rectangle 128"/>
            <p:cNvSpPr>
              <a:spLocks noChangeArrowheads="1"/>
            </p:cNvSpPr>
            <p:nvPr/>
          </p:nvSpPr>
          <p:spPr bwMode="auto">
            <a:xfrm>
              <a:off x="2401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Os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77" name="Rectangle 129"/>
            <p:cNvSpPr>
              <a:spLocks noChangeArrowheads="1"/>
            </p:cNvSpPr>
            <p:nvPr/>
          </p:nvSpPr>
          <p:spPr bwMode="auto">
            <a:xfrm>
              <a:off x="2113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78" name="Rectangle 130"/>
            <p:cNvSpPr>
              <a:spLocks noChangeArrowheads="1"/>
            </p:cNvSpPr>
            <p:nvPr/>
          </p:nvSpPr>
          <p:spPr bwMode="auto">
            <a:xfrm>
              <a:off x="1825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W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79" name="Rectangle 131"/>
            <p:cNvSpPr>
              <a:spLocks noChangeArrowheads="1"/>
            </p:cNvSpPr>
            <p:nvPr/>
          </p:nvSpPr>
          <p:spPr bwMode="auto">
            <a:xfrm>
              <a:off x="1519" y="2271"/>
              <a:ext cx="306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Ta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80" name="Rectangle 132"/>
            <p:cNvSpPr>
              <a:spLocks noChangeArrowheads="1"/>
            </p:cNvSpPr>
            <p:nvPr/>
          </p:nvSpPr>
          <p:spPr bwMode="auto">
            <a:xfrm>
              <a:off x="1249" y="2271"/>
              <a:ext cx="270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Hf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81" name="Rectangle 133"/>
            <p:cNvSpPr>
              <a:spLocks noChangeArrowheads="1"/>
            </p:cNvSpPr>
            <p:nvPr/>
          </p:nvSpPr>
          <p:spPr bwMode="auto">
            <a:xfrm>
              <a:off x="961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La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82" name="Rectangle 134"/>
            <p:cNvSpPr>
              <a:spLocks noChangeArrowheads="1"/>
            </p:cNvSpPr>
            <p:nvPr/>
          </p:nvSpPr>
          <p:spPr bwMode="auto">
            <a:xfrm>
              <a:off x="673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Ba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83" name="Rectangle 135"/>
            <p:cNvSpPr>
              <a:spLocks noChangeArrowheads="1"/>
            </p:cNvSpPr>
            <p:nvPr/>
          </p:nvSpPr>
          <p:spPr bwMode="auto">
            <a:xfrm>
              <a:off x="385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Cs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84" name="Rectangle 136"/>
            <p:cNvSpPr>
              <a:spLocks noChangeArrowheads="1"/>
            </p:cNvSpPr>
            <p:nvPr/>
          </p:nvSpPr>
          <p:spPr bwMode="auto">
            <a:xfrm>
              <a:off x="5281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Xe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85" name="Rectangle 137"/>
            <p:cNvSpPr>
              <a:spLocks noChangeArrowheads="1"/>
            </p:cNvSpPr>
            <p:nvPr/>
          </p:nvSpPr>
          <p:spPr bwMode="auto">
            <a:xfrm>
              <a:off x="4993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I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86" name="Rectangle 138"/>
            <p:cNvSpPr>
              <a:spLocks noChangeArrowheads="1"/>
            </p:cNvSpPr>
            <p:nvPr/>
          </p:nvSpPr>
          <p:spPr bwMode="auto">
            <a:xfrm>
              <a:off x="4705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87" name="Rectangle 139"/>
            <p:cNvSpPr>
              <a:spLocks noChangeArrowheads="1"/>
            </p:cNvSpPr>
            <p:nvPr/>
          </p:nvSpPr>
          <p:spPr bwMode="auto">
            <a:xfrm>
              <a:off x="4417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Sb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88" name="Rectangle 140"/>
            <p:cNvSpPr>
              <a:spLocks noChangeArrowheads="1"/>
            </p:cNvSpPr>
            <p:nvPr/>
          </p:nvSpPr>
          <p:spPr bwMode="auto">
            <a:xfrm>
              <a:off x="4129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Sn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89" name="Rectangle 141"/>
            <p:cNvSpPr>
              <a:spLocks noChangeArrowheads="1"/>
            </p:cNvSpPr>
            <p:nvPr/>
          </p:nvSpPr>
          <p:spPr bwMode="auto">
            <a:xfrm>
              <a:off x="3841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In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90" name="Rectangle 142"/>
            <p:cNvSpPr>
              <a:spLocks noChangeArrowheads="1"/>
            </p:cNvSpPr>
            <p:nvPr/>
          </p:nvSpPr>
          <p:spPr bwMode="auto">
            <a:xfrm>
              <a:off x="3553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Cd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91" name="Rectangle 143"/>
            <p:cNvSpPr>
              <a:spLocks noChangeArrowheads="1"/>
            </p:cNvSpPr>
            <p:nvPr/>
          </p:nvSpPr>
          <p:spPr bwMode="auto">
            <a:xfrm>
              <a:off x="3265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Ag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92" name="Rectangle 144"/>
            <p:cNvSpPr>
              <a:spLocks noChangeArrowheads="1"/>
            </p:cNvSpPr>
            <p:nvPr/>
          </p:nvSpPr>
          <p:spPr bwMode="auto">
            <a:xfrm>
              <a:off x="2977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Pd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93" name="Rectangle 145"/>
            <p:cNvSpPr>
              <a:spLocks noChangeArrowheads="1"/>
            </p:cNvSpPr>
            <p:nvPr/>
          </p:nvSpPr>
          <p:spPr bwMode="auto">
            <a:xfrm>
              <a:off x="2689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Rh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94" name="Rectangle 146"/>
            <p:cNvSpPr>
              <a:spLocks noChangeArrowheads="1"/>
            </p:cNvSpPr>
            <p:nvPr/>
          </p:nvSpPr>
          <p:spPr bwMode="auto">
            <a:xfrm>
              <a:off x="2401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Ru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95" name="Rectangle 147"/>
            <p:cNvSpPr>
              <a:spLocks noChangeArrowheads="1"/>
            </p:cNvSpPr>
            <p:nvPr/>
          </p:nvSpPr>
          <p:spPr bwMode="auto">
            <a:xfrm>
              <a:off x="2113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Tc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96" name="Rectangle 148"/>
            <p:cNvSpPr>
              <a:spLocks noChangeArrowheads="1"/>
            </p:cNvSpPr>
            <p:nvPr/>
          </p:nvSpPr>
          <p:spPr bwMode="auto">
            <a:xfrm>
              <a:off x="1825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Mo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97" name="Rectangle 149"/>
            <p:cNvSpPr>
              <a:spLocks noChangeArrowheads="1"/>
            </p:cNvSpPr>
            <p:nvPr/>
          </p:nvSpPr>
          <p:spPr bwMode="auto">
            <a:xfrm>
              <a:off x="1519" y="1985"/>
              <a:ext cx="306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Nb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98" name="Rectangle 150"/>
            <p:cNvSpPr>
              <a:spLocks noChangeArrowheads="1"/>
            </p:cNvSpPr>
            <p:nvPr/>
          </p:nvSpPr>
          <p:spPr bwMode="auto">
            <a:xfrm>
              <a:off x="1249" y="1985"/>
              <a:ext cx="270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Zr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599" name="Rectangle 151"/>
            <p:cNvSpPr>
              <a:spLocks noChangeArrowheads="1"/>
            </p:cNvSpPr>
            <p:nvPr/>
          </p:nvSpPr>
          <p:spPr bwMode="auto">
            <a:xfrm>
              <a:off x="961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Y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00" name="Rectangle 152"/>
            <p:cNvSpPr>
              <a:spLocks noChangeArrowheads="1"/>
            </p:cNvSpPr>
            <p:nvPr/>
          </p:nvSpPr>
          <p:spPr bwMode="auto">
            <a:xfrm>
              <a:off x="673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Sr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01" name="Rectangle 153"/>
            <p:cNvSpPr>
              <a:spLocks noChangeArrowheads="1"/>
            </p:cNvSpPr>
            <p:nvPr/>
          </p:nvSpPr>
          <p:spPr bwMode="auto">
            <a:xfrm>
              <a:off x="385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Rb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02" name="Rectangle 154"/>
            <p:cNvSpPr>
              <a:spLocks noChangeArrowheads="1"/>
            </p:cNvSpPr>
            <p:nvPr/>
          </p:nvSpPr>
          <p:spPr bwMode="auto">
            <a:xfrm>
              <a:off x="5281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Kr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03" name="Rectangle 155"/>
            <p:cNvSpPr>
              <a:spLocks noChangeArrowheads="1"/>
            </p:cNvSpPr>
            <p:nvPr/>
          </p:nvSpPr>
          <p:spPr bwMode="auto">
            <a:xfrm>
              <a:off x="4993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Br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04" name="Rectangle 156"/>
            <p:cNvSpPr>
              <a:spLocks noChangeArrowheads="1"/>
            </p:cNvSpPr>
            <p:nvPr/>
          </p:nvSpPr>
          <p:spPr bwMode="auto">
            <a:xfrm>
              <a:off x="4705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</a:t>
              </a: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05" name="Rectangle 157"/>
            <p:cNvSpPr>
              <a:spLocks noChangeArrowheads="1"/>
            </p:cNvSpPr>
            <p:nvPr/>
          </p:nvSpPr>
          <p:spPr bwMode="auto">
            <a:xfrm>
              <a:off x="4417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As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06" name="Rectangle 158"/>
            <p:cNvSpPr>
              <a:spLocks noChangeArrowheads="1"/>
            </p:cNvSpPr>
            <p:nvPr/>
          </p:nvSpPr>
          <p:spPr bwMode="auto">
            <a:xfrm>
              <a:off x="4129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Ge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07" name="Rectangle 159"/>
            <p:cNvSpPr>
              <a:spLocks noChangeArrowheads="1"/>
            </p:cNvSpPr>
            <p:nvPr/>
          </p:nvSpPr>
          <p:spPr bwMode="auto">
            <a:xfrm>
              <a:off x="3841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Ga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08" name="Rectangle 160"/>
            <p:cNvSpPr>
              <a:spLocks noChangeArrowheads="1"/>
            </p:cNvSpPr>
            <p:nvPr/>
          </p:nvSpPr>
          <p:spPr bwMode="auto">
            <a:xfrm>
              <a:off x="3553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Zn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09" name="Rectangle 161"/>
            <p:cNvSpPr>
              <a:spLocks noChangeArrowheads="1"/>
            </p:cNvSpPr>
            <p:nvPr/>
          </p:nvSpPr>
          <p:spPr bwMode="auto">
            <a:xfrm>
              <a:off x="3265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Cu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10" name="Rectangle 162"/>
            <p:cNvSpPr>
              <a:spLocks noChangeArrowheads="1"/>
            </p:cNvSpPr>
            <p:nvPr/>
          </p:nvSpPr>
          <p:spPr bwMode="auto">
            <a:xfrm>
              <a:off x="2977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Ni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11" name="Rectangle 163"/>
            <p:cNvSpPr>
              <a:spLocks noChangeArrowheads="1"/>
            </p:cNvSpPr>
            <p:nvPr/>
          </p:nvSpPr>
          <p:spPr bwMode="auto">
            <a:xfrm>
              <a:off x="2689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Co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12" name="Rectangle 164"/>
            <p:cNvSpPr>
              <a:spLocks noChangeArrowheads="1"/>
            </p:cNvSpPr>
            <p:nvPr/>
          </p:nvSpPr>
          <p:spPr bwMode="auto">
            <a:xfrm>
              <a:off x="2401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13" name="Rectangle 165"/>
            <p:cNvSpPr>
              <a:spLocks noChangeArrowheads="1"/>
            </p:cNvSpPr>
            <p:nvPr/>
          </p:nvSpPr>
          <p:spPr bwMode="auto">
            <a:xfrm>
              <a:off x="2113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Mn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14" name="Rectangle 166"/>
            <p:cNvSpPr>
              <a:spLocks noChangeArrowheads="1"/>
            </p:cNvSpPr>
            <p:nvPr/>
          </p:nvSpPr>
          <p:spPr bwMode="auto">
            <a:xfrm>
              <a:off x="1825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Cr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15" name="Rectangle 167"/>
            <p:cNvSpPr>
              <a:spLocks noChangeArrowheads="1"/>
            </p:cNvSpPr>
            <p:nvPr/>
          </p:nvSpPr>
          <p:spPr bwMode="auto">
            <a:xfrm>
              <a:off x="1519" y="1700"/>
              <a:ext cx="306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V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16" name="Rectangle 168"/>
            <p:cNvSpPr>
              <a:spLocks noChangeArrowheads="1"/>
            </p:cNvSpPr>
            <p:nvPr/>
          </p:nvSpPr>
          <p:spPr bwMode="auto">
            <a:xfrm>
              <a:off x="1249" y="1700"/>
              <a:ext cx="270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Ti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17" name="Rectangle 169"/>
            <p:cNvSpPr>
              <a:spLocks noChangeArrowheads="1"/>
            </p:cNvSpPr>
            <p:nvPr/>
          </p:nvSpPr>
          <p:spPr bwMode="auto">
            <a:xfrm>
              <a:off x="961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Sc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18" name="Rectangle 170"/>
            <p:cNvSpPr>
              <a:spLocks noChangeArrowheads="1"/>
            </p:cNvSpPr>
            <p:nvPr/>
          </p:nvSpPr>
          <p:spPr bwMode="auto">
            <a:xfrm>
              <a:off x="673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Ca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19" name="Rectangle 171"/>
            <p:cNvSpPr>
              <a:spLocks noChangeArrowheads="1"/>
            </p:cNvSpPr>
            <p:nvPr/>
          </p:nvSpPr>
          <p:spPr bwMode="auto">
            <a:xfrm>
              <a:off x="385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K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20" name="Rectangle 172"/>
            <p:cNvSpPr>
              <a:spLocks noChangeArrowheads="1"/>
            </p:cNvSpPr>
            <p:nvPr/>
          </p:nvSpPr>
          <p:spPr bwMode="auto">
            <a:xfrm>
              <a:off x="5281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Ar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21" name="Rectangle 173"/>
            <p:cNvSpPr>
              <a:spLocks noChangeArrowheads="1"/>
            </p:cNvSpPr>
            <p:nvPr/>
          </p:nvSpPr>
          <p:spPr bwMode="auto">
            <a:xfrm>
              <a:off x="4993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Cl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22" name="Rectangle 174"/>
            <p:cNvSpPr>
              <a:spLocks noChangeArrowheads="1"/>
            </p:cNvSpPr>
            <p:nvPr/>
          </p:nvSpPr>
          <p:spPr bwMode="auto">
            <a:xfrm>
              <a:off x="4705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23" name="Rectangle 175"/>
            <p:cNvSpPr>
              <a:spLocks noChangeArrowheads="1"/>
            </p:cNvSpPr>
            <p:nvPr/>
          </p:nvSpPr>
          <p:spPr bwMode="auto">
            <a:xfrm>
              <a:off x="4417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24" name="Rectangle 176"/>
            <p:cNvSpPr>
              <a:spLocks noChangeArrowheads="1"/>
            </p:cNvSpPr>
            <p:nvPr/>
          </p:nvSpPr>
          <p:spPr bwMode="auto">
            <a:xfrm>
              <a:off x="4129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Si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25" name="Rectangle 177"/>
            <p:cNvSpPr>
              <a:spLocks noChangeArrowheads="1"/>
            </p:cNvSpPr>
            <p:nvPr/>
          </p:nvSpPr>
          <p:spPr bwMode="auto">
            <a:xfrm>
              <a:off x="3841" y="1415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Al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26" name="Rectangle 178"/>
            <p:cNvSpPr>
              <a:spLocks noChangeArrowheads="1"/>
            </p:cNvSpPr>
            <p:nvPr/>
          </p:nvSpPr>
          <p:spPr bwMode="auto">
            <a:xfrm>
              <a:off x="3553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27" name="Rectangle 179"/>
            <p:cNvSpPr>
              <a:spLocks noChangeArrowheads="1"/>
            </p:cNvSpPr>
            <p:nvPr/>
          </p:nvSpPr>
          <p:spPr bwMode="auto">
            <a:xfrm>
              <a:off x="3265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28" name="Rectangle 180"/>
            <p:cNvSpPr>
              <a:spLocks noChangeArrowheads="1"/>
            </p:cNvSpPr>
            <p:nvPr/>
          </p:nvSpPr>
          <p:spPr bwMode="auto">
            <a:xfrm>
              <a:off x="2977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29" name="Rectangle 181"/>
            <p:cNvSpPr>
              <a:spLocks noChangeArrowheads="1"/>
            </p:cNvSpPr>
            <p:nvPr/>
          </p:nvSpPr>
          <p:spPr bwMode="auto">
            <a:xfrm>
              <a:off x="2689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30" name="Rectangle 182"/>
            <p:cNvSpPr>
              <a:spLocks noChangeArrowheads="1"/>
            </p:cNvSpPr>
            <p:nvPr/>
          </p:nvSpPr>
          <p:spPr bwMode="auto">
            <a:xfrm>
              <a:off x="2401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31" name="Rectangle 183"/>
            <p:cNvSpPr>
              <a:spLocks noChangeArrowheads="1"/>
            </p:cNvSpPr>
            <p:nvPr/>
          </p:nvSpPr>
          <p:spPr bwMode="auto">
            <a:xfrm>
              <a:off x="2113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32" name="Rectangle 184"/>
            <p:cNvSpPr>
              <a:spLocks noChangeArrowheads="1"/>
            </p:cNvSpPr>
            <p:nvPr/>
          </p:nvSpPr>
          <p:spPr bwMode="auto">
            <a:xfrm>
              <a:off x="1825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33" name="Rectangle 185"/>
            <p:cNvSpPr>
              <a:spLocks noChangeArrowheads="1"/>
            </p:cNvSpPr>
            <p:nvPr/>
          </p:nvSpPr>
          <p:spPr bwMode="auto">
            <a:xfrm>
              <a:off x="1519" y="1415"/>
              <a:ext cx="306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34" name="Rectangle 186"/>
            <p:cNvSpPr>
              <a:spLocks noChangeArrowheads="1"/>
            </p:cNvSpPr>
            <p:nvPr/>
          </p:nvSpPr>
          <p:spPr bwMode="auto">
            <a:xfrm>
              <a:off x="1249" y="1415"/>
              <a:ext cx="2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35" name="Rectangle 187"/>
            <p:cNvSpPr>
              <a:spLocks noChangeArrowheads="1"/>
            </p:cNvSpPr>
            <p:nvPr/>
          </p:nvSpPr>
          <p:spPr bwMode="auto">
            <a:xfrm>
              <a:off x="961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36" name="Rectangle 188"/>
            <p:cNvSpPr>
              <a:spLocks noChangeArrowheads="1"/>
            </p:cNvSpPr>
            <p:nvPr/>
          </p:nvSpPr>
          <p:spPr bwMode="auto">
            <a:xfrm>
              <a:off x="673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Mg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37" name="Rectangle 189"/>
            <p:cNvSpPr>
              <a:spLocks noChangeArrowheads="1"/>
            </p:cNvSpPr>
            <p:nvPr/>
          </p:nvSpPr>
          <p:spPr bwMode="auto">
            <a:xfrm>
              <a:off x="385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Na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38" name="Rectangle 190"/>
            <p:cNvSpPr>
              <a:spLocks noChangeArrowheads="1"/>
            </p:cNvSpPr>
            <p:nvPr/>
          </p:nvSpPr>
          <p:spPr bwMode="auto">
            <a:xfrm>
              <a:off x="5281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39" name="Rectangle 191"/>
            <p:cNvSpPr>
              <a:spLocks noChangeArrowheads="1"/>
            </p:cNvSpPr>
            <p:nvPr/>
          </p:nvSpPr>
          <p:spPr bwMode="auto">
            <a:xfrm>
              <a:off x="4993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40" name="Rectangle 192"/>
            <p:cNvSpPr>
              <a:spLocks noChangeArrowheads="1"/>
            </p:cNvSpPr>
            <p:nvPr/>
          </p:nvSpPr>
          <p:spPr bwMode="auto">
            <a:xfrm>
              <a:off x="4705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O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41" name="Rectangle 193"/>
            <p:cNvSpPr>
              <a:spLocks noChangeArrowheads="1"/>
            </p:cNvSpPr>
            <p:nvPr/>
          </p:nvSpPr>
          <p:spPr bwMode="auto">
            <a:xfrm>
              <a:off x="4417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42" name="Rectangle 194"/>
            <p:cNvSpPr>
              <a:spLocks noChangeArrowheads="1"/>
            </p:cNvSpPr>
            <p:nvPr/>
          </p:nvSpPr>
          <p:spPr bwMode="auto">
            <a:xfrm>
              <a:off x="4129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43" name="Rectangle 195"/>
            <p:cNvSpPr>
              <a:spLocks noChangeArrowheads="1"/>
            </p:cNvSpPr>
            <p:nvPr/>
          </p:nvSpPr>
          <p:spPr bwMode="auto">
            <a:xfrm>
              <a:off x="3841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Β</a:t>
              </a:r>
            </a:p>
          </p:txBody>
        </p:sp>
        <p:sp>
          <p:nvSpPr>
            <p:cNvPr id="232644" name="Rectangle 196"/>
            <p:cNvSpPr>
              <a:spLocks noChangeArrowheads="1"/>
            </p:cNvSpPr>
            <p:nvPr/>
          </p:nvSpPr>
          <p:spPr bwMode="auto">
            <a:xfrm>
              <a:off x="3553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45" name="Rectangle 197"/>
            <p:cNvSpPr>
              <a:spLocks noChangeArrowheads="1"/>
            </p:cNvSpPr>
            <p:nvPr/>
          </p:nvSpPr>
          <p:spPr bwMode="auto">
            <a:xfrm>
              <a:off x="3265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46" name="Rectangle 198"/>
            <p:cNvSpPr>
              <a:spLocks noChangeArrowheads="1"/>
            </p:cNvSpPr>
            <p:nvPr/>
          </p:nvSpPr>
          <p:spPr bwMode="auto">
            <a:xfrm>
              <a:off x="2977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47" name="Rectangle 199"/>
            <p:cNvSpPr>
              <a:spLocks noChangeArrowheads="1"/>
            </p:cNvSpPr>
            <p:nvPr/>
          </p:nvSpPr>
          <p:spPr bwMode="auto">
            <a:xfrm>
              <a:off x="2689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C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48" name="Rectangle 200"/>
            <p:cNvSpPr>
              <a:spLocks noChangeArrowheads="1"/>
            </p:cNvSpPr>
            <p:nvPr/>
          </p:nvSpPr>
          <p:spPr bwMode="auto">
            <a:xfrm>
              <a:off x="2401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FF7C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49" name="Rectangle 201"/>
            <p:cNvSpPr>
              <a:spLocks noChangeArrowheads="1"/>
            </p:cNvSpPr>
            <p:nvPr/>
          </p:nvSpPr>
          <p:spPr bwMode="auto">
            <a:xfrm>
              <a:off x="1519" y="1130"/>
              <a:ext cx="88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32650" name="Rectangle 202"/>
            <p:cNvSpPr>
              <a:spLocks noChangeArrowheads="1"/>
            </p:cNvSpPr>
            <p:nvPr/>
          </p:nvSpPr>
          <p:spPr bwMode="auto">
            <a:xfrm>
              <a:off x="1249" y="1130"/>
              <a:ext cx="2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51" name="Rectangle 203"/>
            <p:cNvSpPr>
              <a:spLocks noChangeArrowheads="1"/>
            </p:cNvSpPr>
            <p:nvPr/>
          </p:nvSpPr>
          <p:spPr bwMode="auto">
            <a:xfrm>
              <a:off x="961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52" name="Rectangle 204"/>
            <p:cNvSpPr>
              <a:spLocks noChangeArrowheads="1"/>
            </p:cNvSpPr>
            <p:nvPr/>
          </p:nvSpPr>
          <p:spPr bwMode="auto">
            <a:xfrm>
              <a:off x="673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Be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53" name="Rectangle 205"/>
            <p:cNvSpPr>
              <a:spLocks noChangeArrowheads="1"/>
            </p:cNvSpPr>
            <p:nvPr/>
          </p:nvSpPr>
          <p:spPr bwMode="auto">
            <a:xfrm>
              <a:off x="385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Li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54" name="Rectangle 206"/>
            <p:cNvSpPr>
              <a:spLocks noChangeArrowheads="1"/>
            </p:cNvSpPr>
            <p:nvPr/>
          </p:nvSpPr>
          <p:spPr bwMode="auto">
            <a:xfrm>
              <a:off x="5281" y="84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He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2655" name="Rectangle 207"/>
            <p:cNvSpPr>
              <a:spLocks noChangeArrowheads="1"/>
            </p:cNvSpPr>
            <p:nvPr/>
          </p:nvSpPr>
          <p:spPr bwMode="auto">
            <a:xfrm>
              <a:off x="4993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56" name="Rectangle 208"/>
            <p:cNvSpPr>
              <a:spLocks noChangeArrowheads="1"/>
            </p:cNvSpPr>
            <p:nvPr/>
          </p:nvSpPr>
          <p:spPr bwMode="auto">
            <a:xfrm>
              <a:off x="4705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57" name="Rectangle 209"/>
            <p:cNvSpPr>
              <a:spLocks noChangeArrowheads="1"/>
            </p:cNvSpPr>
            <p:nvPr/>
          </p:nvSpPr>
          <p:spPr bwMode="auto">
            <a:xfrm>
              <a:off x="4417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58" name="Rectangle 210"/>
            <p:cNvSpPr>
              <a:spLocks noChangeArrowheads="1"/>
            </p:cNvSpPr>
            <p:nvPr/>
          </p:nvSpPr>
          <p:spPr bwMode="auto">
            <a:xfrm>
              <a:off x="4129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59" name="Rectangle 211"/>
            <p:cNvSpPr>
              <a:spLocks noChangeArrowheads="1"/>
            </p:cNvSpPr>
            <p:nvPr/>
          </p:nvSpPr>
          <p:spPr bwMode="auto">
            <a:xfrm>
              <a:off x="2977" y="845"/>
              <a:ext cx="115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60" name="Rectangle 212"/>
            <p:cNvSpPr>
              <a:spLocks noChangeArrowheads="1"/>
            </p:cNvSpPr>
            <p:nvPr/>
          </p:nvSpPr>
          <p:spPr bwMode="auto">
            <a:xfrm>
              <a:off x="2689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61" name="Rectangle 213"/>
            <p:cNvSpPr>
              <a:spLocks noChangeArrowheads="1"/>
            </p:cNvSpPr>
            <p:nvPr/>
          </p:nvSpPr>
          <p:spPr bwMode="auto">
            <a:xfrm>
              <a:off x="1519" y="845"/>
              <a:ext cx="11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62" name="Rectangle 214"/>
            <p:cNvSpPr>
              <a:spLocks noChangeArrowheads="1"/>
            </p:cNvSpPr>
            <p:nvPr/>
          </p:nvSpPr>
          <p:spPr bwMode="auto">
            <a:xfrm>
              <a:off x="1249" y="845"/>
              <a:ext cx="2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63" name="Rectangle 215"/>
            <p:cNvSpPr>
              <a:spLocks noChangeArrowheads="1"/>
            </p:cNvSpPr>
            <p:nvPr/>
          </p:nvSpPr>
          <p:spPr bwMode="auto">
            <a:xfrm>
              <a:off x="961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64" name="Rectangle 216"/>
            <p:cNvSpPr>
              <a:spLocks noChangeArrowheads="1"/>
            </p:cNvSpPr>
            <p:nvPr/>
          </p:nvSpPr>
          <p:spPr bwMode="auto">
            <a:xfrm>
              <a:off x="673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665" name="Rectangle 217"/>
            <p:cNvSpPr>
              <a:spLocks noChangeArrowheads="1"/>
            </p:cNvSpPr>
            <p:nvPr/>
          </p:nvSpPr>
          <p:spPr bwMode="auto">
            <a:xfrm>
              <a:off x="385" y="84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H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2875" name="Line 218"/>
            <p:cNvSpPr>
              <a:spLocks noChangeShapeType="1"/>
            </p:cNvSpPr>
            <p:nvPr/>
          </p:nvSpPr>
          <p:spPr bwMode="auto">
            <a:xfrm>
              <a:off x="385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76" name="Line 219"/>
            <p:cNvSpPr>
              <a:spLocks noChangeShapeType="1"/>
            </p:cNvSpPr>
            <p:nvPr/>
          </p:nvSpPr>
          <p:spPr bwMode="auto">
            <a:xfrm>
              <a:off x="385" y="1415"/>
              <a:ext cx="5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77" name="Line 220"/>
            <p:cNvSpPr>
              <a:spLocks noChangeShapeType="1"/>
            </p:cNvSpPr>
            <p:nvPr/>
          </p:nvSpPr>
          <p:spPr bwMode="auto">
            <a:xfrm>
              <a:off x="385" y="1700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78" name="Line 221"/>
            <p:cNvSpPr>
              <a:spLocks noChangeShapeType="1"/>
            </p:cNvSpPr>
            <p:nvPr/>
          </p:nvSpPr>
          <p:spPr bwMode="auto">
            <a:xfrm>
              <a:off x="385" y="1985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79" name="Line 222"/>
            <p:cNvSpPr>
              <a:spLocks noChangeShapeType="1"/>
            </p:cNvSpPr>
            <p:nvPr/>
          </p:nvSpPr>
          <p:spPr bwMode="auto">
            <a:xfrm>
              <a:off x="385" y="227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80" name="Line 223"/>
            <p:cNvSpPr>
              <a:spLocks noChangeShapeType="1"/>
            </p:cNvSpPr>
            <p:nvPr/>
          </p:nvSpPr>
          <p:spPr bwMode="auto">
            <a:xfrm>
              <a:off x="385" y="255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81" name="Line 224"/>
            <p:cNvSpPr>
              <a:spLocks noChangeShapeType="1"/>
            </p:cNvSpPr>
            <p:nvPr/>
          </p:nvSpPr>
          <p:spPr bwMode="auto">
            <a:xfrm>
              <a:off x="385" y="2841"/>
              <a:ext cx="34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>
                <a:solidFill>
                  <a:srgbClr val="FF0000"/>
                </a:solidFill>
              </a:endParaRPr>
            </a:p>
          </p:txBody>
        </p:sp>
        <p:sp>
          <p:nvSpPr>
            <p:cNvPr id="72882" name="Line 225"/>
            <p:cNvSpPr>
              <a:spLocks noChangeShapeType="1"/>
            </p:cNvSpPr>
            <p:nvPr/>
          </p:nvSpPr>
          <p:spPr bwMode="auto">
            <a:xfrm>
              <a:off x="385" y="312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83" name="Line 226"/>
            <p:cNvSpPr>
              <a:spLocks noChangeShapeType="1"/>
            </p:cNvSpPr>
            <p:nvPr/>
          </p:nvSpPr>
          <p:spPr bwMode="auto">
            <a:xfrm>
              <a:off x="385" y="341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84" name="Line 227"/>
            <p:cNvSpPr>
              <a:spLocks noChangeShapeType="1"/>
            </p:cNvSpPr>
            <p:nvPr/>
          </p:nvSpPr>
          <p:spPr bwMode="auto">
            <a:xfrm>
              <a:off x="385" y="3696"/>
              <a:ext cx="5184" cy="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>
                <a:solidFill>
                  <a:srgbClr val="FF0000"/>
                </a:solidFill>
              </a:endParaRPr>
            </a:p>
          </p:txBody>
        </p:sp>
        <p:sp>
          <p:nvSpPr>
            <p:cNvPr id="72885" name="Line 228"/>
            <p:cNvSpPr>
              <a:spLocks noChangeShapeType="1"/>
            </p:cNvSpPr>
            <p:nvPr/>
          </p:nvSpPr>
          <p:spPr bwMode="auto">
            <a:xfrm>
              <a:off x="385" y="845"/>
              <a:ext cx="0" cy="1996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86" name="Line 229"/>
            <p:cNvSpPr>
              <a:spLocks noChangeShapeType="1"/>
            </p:cNvSpPr>
            <p:nvPr/>
          </p:nvSpPr>
          <p:spPr bwMode="auto">
            <a:xfrm>
              <a:off x="673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87" name="Line 230"/>
            <p:cNvSpPr>
              <a:spLocks noChangeShapeType="1"/>
            </p:cNvSpPr>
            <p:nvPr/>
          </p:nvSpPr>
          <p:spPr bwMode="auto">
            <a:xfrm>
              <a:off x="385" y="845"/>
              <a:ext cx="288" cy="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88" name="Line 231"/>
            <p:cNvSpPr>
              <a:spLocks noChangeShapeType="1"/>
            </p:cNvSpPr>
            <p:nvPr/>
          </p:nvSpPr>
          <p:spPr bwMode="auto">
            <a:xfrm>
              <a:off x="673" y="845"/>
              <a:ext cx="0" cy="19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89" name="Line 232"/>
            <p:cNvSpPr>
              <a:spLocks noChangeShapeType="1"/>
            </p:cNvSpPr>
            <p:nvPr/>
          </p:nvSpPr>
          <p:spPr bwMode="auto">
            <a:xfrm>
              <a:off x="96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90" name="Line 233"/>
            <p:cNvSpPr>
              <a:spLocks noChangeShapeType="1"/>
            </p:cNvSpPr>
            <p:nvPr/>
          </p:nvSpPr>
          <p:spPr bwMode="auto">
            <a:xfrm>
              <a:off x="384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91" name="Line 234"/>
            <p:cNvSpPr>
              <a:spLocks noChangeShapeType="1"/>
            </p:cNvSpPr>
            <p:nvPr/>
          </p:nvSpPr>
          <p:spPr bwMode="auto">
            <a:xfrm>
              <a:off x="4129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92" name="Line 235"/>
            <p:cNvSpPr>
              <a:spLocks noChangeShapeType="1"/>
            </p:cNvSpPr>
            <p:nvPr/>
          </p:nvSpPr>
          <p:spPr bwMode="auto">
            <a:xfrm>
              <a:off x="4417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93" name="Line 236"/>
            <p:cNvSpPr>
              <a:spLocks noChangeShapeType="1"/>
            </p:cNvSpPr>
            <p:nvPr/>
          </p:nvSpPr>
          <p:spPr bwMode="auto">
            <a:xfrm>
              <a:off x="4705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94" name="Line 237"/>
            <p:cNvSpPr>
              <a:spLocks noChangeShapeType="1"/>
            </p:cNvSpPr>
            <p:nvPr/>
          </p:nvSpPr>
          <p:spPr bwMode="auto">
            <a:xfrm>
              <a:off x="5281" y="845"/>
              <a:ext cx="288" cy="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95" name="Line 238"/>
            <p:cNvSpPr>
              <a:spLocks noChangeShapeType="1"/>
            </p:cNvSpPr>
            <p:nvPr/>
          </p:nvSpPr>
          <p:spPr bwMode="auto">
            <a:xfrm>
              <a:off x="4993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96" name="Line 239"/>
            <p:cNvSpPr>
              <a:spLocks noChangeShapeType="1"/>
            </p:cNvSpPr>
            <p:nvPr/>
          </p:nvSpPr>
          <p:spPr bwMode="auto">
            <a:xfrm>
              <a:off x="5281" y="845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97" name="Line 240"/>
            <p:cNvSpPr>
              <a:spLocks noChangeShapeType="1"/>
            </p:cNvSpPr>
            <p:nvPr/>
          </p:nvSpPr>
          <p:spPr bwMode="auto">
            <a:xfrm>
              <a:off x="5281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98" name="Line 241"/>
            <p:cNvSpPr>
              <a:spLocks noChangeShapeType="1"/>
            </p:cNvSpPr>
            <p:nvPr/>
          </p:nvSpPr>
          <p:spPr bwMode="auto">
            <a:xfrm>
              <a:off x="673" y="1130"/>
              <a:ext cx="28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899" name="Line 242"/>
            <p:cNvSpPr>
              <a:spLocks noChangeShapeType="1"/>
            </p:cNvSpPr>
            <p:nvPr/>
          </p:nvSpPr>
          <p:spPr bwMode="auto">
            <a:xfrm>
              <a:off x="3841" y="1130"/>
              <a:ext cx="144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00" name="Line 243"/>
            <p:cNvSpPr>
              <a:spLocks noChangeShapeType="1"/>
            </p:cNvSpPr>
            <p:nvPr/>
          </p:nvSpPr>
          <p:spPr bwMode="auto">
            <a:xfrm>
              <a:off x="124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01" name="Line 244"/>
            <p:cNvSpPr>
              <a:spLocks noChangeShapeType="1"/>
            </p:cNvSpPr>
            <p:nvPr/>
          </p:nvSpPr>
          <p:spPr bwMode="auto">
            <a:xfrm>
              <a:off x="151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02" name="Line 245"/>
            <p:cNvSpPr>
              <a:spLocks noChangeShapeType="1"/>
            </p:cNvSpPr>
            <p:nvPr/>
          </p:nvSpPr>
          <p:spPr bwMode="auto">
            <a:xfrm>
              <a:off x="182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03" name="Line 246"/>
            <p:cNvSpPr>
              <a:spLocks noChangeShapeType="1"/>
            </p:cNvSpPr>
            <p:nvPr/>
          </p:nvSpPr>
          <p:spPr bwMode="auto">
            <a:xfrm>
              <a:off x="211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04" name="Line 247"/>
            <p:cNvSpPr>
              <a:spLocks noChangeShapeType="1"/>
            </p:cNvSpPr>
            <p:nvPr/>
          </p:nvSpPr>
          <p:spPr bwMode="auto">
            <a:xfrm>
              <a:off x="2401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05" name="Line 248"/>
            <p:cNvSpPr>
              <a:spLocks noChangeShapeType="1"/>
            </p:cNvSpPr>
            <p:nvPr/>
          </p:nvSpPr>
          <p:spPr bwMode="auto">
            <a:xfrm>
              <a:off x="268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06" name="Line 249"/>
            <p:cNvSpPr>
              <a:spLocks noChangeShapeType="1"/>
            </p:cNvSpPr>
            <p:nvPr/>
          </p:nvSpPr>
          <p:spPr bwMode="auto">
            <a:xfrm>
              <a:off x="2977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07" name="Line 250"/>
            <p:cNvSpPr>
              <a:spLocks noChangeShapeType="1"/>
            </p:cNvSpPr>
            <p:nvPr/>
          </p:nvSpPr>
          <p:spPr bwMode="auto">
            <a:xfrm>
              <a:off x="326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08" name="Line 251"/>
            <p:cNvSpPr>
              <a:spLocks noChangeShapeType="1"/>
            </p:cNvSpPr>
            <p:nvPr/>
          </p:nvSpPr>
          <p:spPr bwMode="auto">
            <a:xfrm>
              <a:off x="3841" y="1415"/>
              <a:ext cx="17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09" name="Line 252"/>
            <p:cNvSpPr>
              <a:spLocks noChangeShapeType="1"/>
            </p:cNvSpPr>
            <p:nvPr/>
          </p:nvSpPr>
          <p:spPr bwMode="auto">
            <a:xfrm>
              <a:off x="355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10" name="Line 253"/>
            <p:cNvSpPr>
              <a:spLocks noChangeShapeType="1"/>
            </p:cNvSpPr>
            <p:nvPr/>
          </p:nvSpPr>
          <p:spPr bwMode="auto">
            <a:xfrm>
              <a:off x="385" y="3126"/>
              <a:ext cx="0" cy="57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11" name="Line 254"/>
            <p:cNvSpPr>
              <a:spLocks noChangeShapeType="1"/>
            </p:cNvSpPr>
            <p:nvPr/>
          </p:nvSpPr>
          <p:spPr bwMode="auto">
            <a:xfrm>
              <a:off x="385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12" name="Line 255"/>
            <p:cNvSpPr>
              <a:spLocks noChangeShapeType="1"/>
            </p:cNvSpPr>
            <p:nvPr/>
          </p:nvSpPr>
          <p:spPr bwMode="auto">
            <a:xfrm>
              <a:off x="151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13" name="Line 256"/>
            <p:cNvSpPr>
              <a:spLocks noChangeShapeType="1"/>
            </p:cNvSpPr>
            <p:nvPr/>
          </p:nvSpPr>
          <p:spPr bwMode="auto">
            <a:xfrm>
              <a:off x="182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14" name="Line 257"/>
            <p:cNvSpPr>
              <a:spLocks noChangeShapeType="1"/>
            </p:cNvSpPr>
            <p:nvPr/>
          </p:nvSpPr>
          <p:spPr bwMode="auto">
            <a:xfrm>
              <a:off x="211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15" name="Line 258"/>
            <p:cNvSpPr>
              <a:spLocks noChangeShapeType="1"/>
            </p:cNvSpPr>
            <p:nvPr/>
          </p:nvSpPr>
          <p:spPr bwMode="auto">
            <a:xfrm>
              <a:off x="240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16" name="Line 259"/>
            <p:cNvSpPr>
              <a:spLocks noChangeShapeType="1"/>
            </p:cNvSpPr>
            <p:nvPr/>
          </p:nvSpPr>
          <p:spPr bwMode="auto">
            <a:xfrm>
              <a:off x="268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17" name="Line 260"/>
            <p:cNvSpPr>
              <a:spLocks noChangeShapeType="1"/>
            </p:cNvSpPr>
            <p:nvPr/>
          </p:nvSpPr>
          <p:spPr bwMode="auto">
            <a:xfrm>
              <a:off x="297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18" name="Line 261"/>
            <p:cNvSpPr>
              <a:spLocks noChangeShapeType="1"/>
            </p:cNvSpPr>
            <p:nvPr/>
          </p:nvSpPr>
          <p:spPr bwMode="auto">
            <a:xfrm>
              <a:off x="326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19" name="Line 262"/>
            <p:cNvSpPr>
              <a:spLocks noChangeShapeType="1"/>
            </p:cNvSpPr>
            <p:nvPr/>
          </p:nvSpPr>
          <p:spPr bwMode="auto">
            <a:xfrm>
              <a:off x="355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20" name="Line 263"/>
            <p:cNvSpPr>
              <a:spLocks noChangeShapeType="1"/>
            </p:cNvSpPr>
            <p:nvPr/>
          </p:nvSpPr>
          <p:spPr bwMode="auto">
            <a:xfrm>
              <a:off x="384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21" name="Line 264"/>
            <p:cNvSpPr>
              <a:spLocks noChangeShapeType="1"/>
            </p:cNvSpPr>
            <p:nvPr/>
          </p:nvSpPr>
          <p:spPr bwMode="auto">
            <a:xfrm>
              <a:off x="412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22" name="Line 265"/>
            <p:cNvSpPr>
              <a:spLocks noChangeShapeType="1"/>
            </p:cNvSpPr>
            <p:nvPr/>
          </p:nvSpPr>
          <p:spPr bwMode="auto">
            <a:xfrm>
              <a:off x="441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23" name="Line 266"/>
            <p:cNvSpPr>
              <a:spLocks noChangeShapeType="1"/>
            </p:cNvSpPr>
            <p:nvPr/>
          </p:nvSpPr>
          <p:spPr bwMode="auto">
            <a:xfrm>
              <a:off x="470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24" name="Line 267"/>
            <p:cNvSpPr>
              <a:spLocks noChangeShapeType="1"/>
            </p:cNvSpPr>
            <p:nvPr/>
          </p:nvSpPr>
          <p:spPr bwMode="auto">
            <a:xfrm>
              <a:off x="499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25" name="Line 268"/>
            <p:cNvSpPr>
              <a:spLocks noChangeShapeType="1"/>
            </p:cNvSpPr>
            <p:nvPr/>
          </p:nvSpPr>
          <p:spPr bwMode="auto">
            <a:xfrm>
              <a:off x="528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26" name="Line 269"/>
            <p:cNvSpPr>
              <a:spLocks noChangeShapeType="1"/>
            </p:cNvSpPr>
            <p:nvPr/>
          </p:nvSpPr>
          <p:spPr bwMode="auto">
            <a:xfrm>
              <a:off x="5569" y="3126"/>
              <a:ext cx="0" cy="57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27" name="Line 270"/>
            <p:cNvSpPr>
              <a:spLocks noChangeShapeType="1"/>
            </p:cNvSpPr>
            <p:nvPr/>
          </p:nvSpPr>
          <p:spPr bwMode="auto">
            <a:xfrm>
              <a:off x="961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28" name="Line 271"/>
            <p:cNvSpPr>
              <a:spLocks noChangeShapeType="1"/>
            </p:cNvSpPr>
            <p:nvPr/>
          </p:nvSpPr>
          <p:spPr bwMode="auto">
            <a:xfrm>
              <a:off x="1249" y="845"/>
              <a:ext cx="2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29" name="Line 272"/>
            <p:cNvSpPr>
              <a:spLocks noChangeShapeType="1"/>
            </p:cNvSpPr>
            <p:nvPr/>
          </p:nvSpPr>
          <p:spPr bwMode="auto">
            <a:xfrm>
              <a:off x="1519" y="845"/>
              <a:ext cx="11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30" name="Line 273"/>
            <p:cNvSpPr>
              <a:spLocks noChangeShapeType="1"/>
            </p:cNvSpPr>
            <p:nvPr/>
          </p:nvSpPr>
          <p:spPr bwMode="auto">
            <a:xfrm>
              <a:off x="268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31" name="Line 274"/>
            <p:cNvSpPr>
              <a:spLocks noChangeShapeType="1"/>
            </p:cNvSpPr>
            <p:nvPr/>
          </p:nvSpPr>
          <p:spPr bwMode="auto">
            <a:xfrm>
              <a:off x="2977" y="845"/>
              <a:ext cx="115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32" name="Line 275"/>
            <p:cNvSpPr>
              <a:spLocks noChangeShapeType="1"/>
            </p:cNvSpPr>
            <p:nvPr/>
          </p:nvSpPr>
          <p:spPr bwMode="auto">
            <a:xfrm>
              <a:off x="412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33" name="Line 276"/>
            <p:cNvSpPr>
              <a:spLocks noChangeShapeType="1"/>
            </p:cNvSpPr>
            <p:nvPr/>
          </p:nvSpPr>
          <p:spPr bwMode="auto">
            <a:xfrm>
              <a:off x="4417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34" name="Line 277"/>
            <p:cNvSpPr>
              <a:spLocks noChangeShapeType="1"/>
            </p:cNvSpPr>
            <p:nvPr/>
          </p:nvSpPr>
          <p:spPr bwMode="auto">
            <a:xfrm>
              <a:off x="4705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35" name="Line 278"/>
            <p:cNvSpPr>
              <a:spLocks noChangeShapeType="1"/>
            </p:cNvSpPr>
            <p:nvPr/>
          </p:nvSpPr>
          <p:spPr bwMode="auto">
            <a:xfrm>
              <a:off x="4993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36" name="Line 279"/>
            <p:cNvSpPr>
              <a:spLocks noChangeShapeType="1"/>
            </p:cNvSpPr>
            <p:nvPr/>
          </p:nvSpPr>
          <p:spPr bwMode="auto">
            <a:xfrm>
              <a:off x="5569" y="2556"/>
              <a:ext cx="0" cy="2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37" name="Line 280"/>
            <p:cNvSpPr>
              <a:spLocks noChangeShapeType="1"/>
            </p:cNvSpPr>
            <p:nvPr/>
          </p:nvSpPr>
          <p:spPr bwMode="auto">
            <a:xfrm>
              <a:off x="5569" y="845"/>
              <a:ext cx="0" cy="1711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938" name="Line 281"/>
            <p:cNvSpPr>
              <a:spLocks noChangeShapeType="1"/>
            </p:cNvSpPr>
            <p:nvPr/>
          </p:nvSpPr>
          <p:spPr bwMode="auto">
            <a:xfrm>
              <a:off x="5569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523332460"/>
      </p:ext>
    </p:extLst>
  </p:cSld>
  <p:clrMapOvr>
    <a:masterClrMapping/>
  </p:clrMapOvr>
  <p:transition spd="med">
    <p:pull dir="d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qorpak_periodic_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2"/>
            <a:ext cx="9144000" cy="691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1196752"/>
            <a:ext cx="3531096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5400" b="1" dirty="0">
                <a:ln>
                  <a:solidFill>
                    <a:sysClr val="windowText" lastClr="000000"/>
                  </a:solidFill>
                </a:ln>
                <a:solidFill>
                  <a:srgbClr val="F539CD"/>
                </a:solidFill>
              </a:rPr>
              <a:t>ΤΕΧΝΗΤΑ</a:t>
            </a:r>
            <a:r>
              <a:rPr lang="el-GR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</a:p>
          <a:p>
            <a:pPr>
              <a:defRPr/>
            </a:pPr>
            <a:r>
              <a:rPr lang="el-GR" sz="3200" b="1" dirty="0"/>
              <a:t>     </a:t>
            </a:r>
            <a:r>
              <a:rPr lang="el-GR" sz="3200" b="1" dirty="0" smtClean="0"/>
              <a:t>  ΧΗΜΙΚΑ </a:t>
            </a:r>
            <a:endParaRPr lang="el-GR" sz="3200" b="1" dirty="0"/>
          </a:p>
          <a:p>
            <a:pPr>
              <a:defRPr/>
            </a:pPr>
            <a:r>
              <a:rPr lang="el-GR" sz="3200" b="1" dirty="0"/>
              <a:t>    </a:t>
            </a:r>
            <a:r>
              <a:rPr lang="el-GR" sz="3200" b="1" dirty="0" smtClean="0"/>
              <a:t>   ΣΤΟΙΧΕΙΑ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3458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91007" y="18864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0" name="Rectangle 4"/>
          <p:cNvSpPr>
            <a:spLocks noChangeArrowheads="1"/>
          </p:cNvSpPr>
          <p:nvPr/>
        </p:nvSpPr>
        <p:spPr bwMode="auto">
          <a:xfrm>
            <a:off x="6156176" y="3617640"/>
            <a:ext cx="2895600" cy="3200400"/>
          </a:xfrm>
          <a:prstGeom prst="rect">
            <a:avLst/>
          </a:prstGeom>
          <a:solidFill>
            <a:srgbClr val="A0D27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defRPr/>
            </a:pPr>
            <a:r>
              <a:rPr lang="el-GR" sz="25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Σχετική αφθονία στοιχείων </a:t>
            </a:r>
            <a:r>
              <a:rPr lang="el-GR" sz="25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  <a:sym typeface="Wingdings" pitchFamily="2" charset="2"/>
              </a:rPr>
              <a:t>σ</a:t>
            </a:r>
            <a:r>
              <a:rPr lang="el-GR" sz="25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το </a:t>
            </a:r>
            <a:r>
              <a:rPr lang="el-GR" sz="25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ανθρώπινο</a:t>
            </a:r>
            <a:r>
              <a:rPr lang="en-US" sz="25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el-GR" sz="25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σώμα</a:t>
            </a:r>
            <a:r>
              <a:rPr lang="el-GR" sz="25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. </a:t>
            </a:r>
          </a:p>
        </p:txBody>
      </p:sp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7007" y="188640"/>
            <a:ext cx="2743200" cy="3429000"/>
          </a:xfrm>
          <a:solidFill>
            <a:schemeClr val="folHlink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29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Σχετική αφθονία στοιχείων στην </a:t>
            </a:r>
            <a:r>
              <a:rPr lang="el-G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επιφάνεια της γης </a:t>
            </a:r>
            <a:br>
              <a:rPr lang="el-GR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</a:br>
            <a:endParaRPr lang="el-GR" sz="29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</p:txBody>
      </p:sp>
      <p:pic>
        <p:nvPicPr>
          <p:cNvPr id="13" name="Picture 3" descr="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39"/>
          <a:stretch/>
        </p:blipFill>
        <p:spPr bwMode="auto">
          <a:xfrm>
            <a:off x="180798" y="3617640"/>
            <a:ext cx="6096000" cy="33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4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0" grpId="0" animBg="1"/>
      <p:bldP spid="2344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251520" y="3112407"/>
            <a:ext cx="8784976" cy="584775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 w="317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l-GR" b="1" dirty="0" smtClean="0">
                <a:solidFill>
                  <a:srgbClr val="0070C0"/>
                </a:solidFill>
              </a:rPr>
              <a:t>                </a:t>
            </a:r>
            <a:r>
              <a:rPr lang="el-GR" alt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Segoe Print" panose="02000600000000000000" pitchFamily="2" charset="0"/>
              </a:rPr>
              <a:t>ΠΕΡΙΟΔΟΣ</a:t>
            </a:r>
          </a:p>
        </p:txBody>
      </p:sp>
      <p:sp>
        <p:nvSpPr>
          <p:cNvPr id="32772" name="Text Box 7"/>
          <p:cNvSpPr txBox="1">
            <a:spLocks noChangeArrowheads="1"/>
          </p:cNvSpPr>
          <p:nvPr/>
        </p:nvSpPr>
        <p:spPr bwMode="auto">
          <a:xfrm rot="5400000">
            <a:off x="4964273" y="2863093"/>
            <a:ext cx="3794348" cy="461665"/>
          </a:xfrm>
          <a:prstGeom prst="rect">
            <a:avLst/>
          </a:prstGeom>
          <a:solidFill>
            <a:schemeClr val="folHlink"/>
          </a:solidFill>
          <a:ln w="317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altLang="el-GR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egoe Script" panose="020B0504020000000003" pitchFamily="34" charset="0"/>
              </a:rPr>
              <a:t>         </a:t>
            </a:r>
            <a:r>
              <a:rPr lang="el-GR" alt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egoe Script" panose="020B0504020000000003" pitchFamily="34" charset="0"/>
              </a:rPr>
              <a:t>ΟΜΑΔΑ</a:t>
            </a:r>
          </a:p>
        </p:txBody>
      </p:sp>
      <p:sp>
        <p:nvSpPr>
          <p:cNvPr id="32773" name="AutoShape 8"/>
          <p:cNvSpPr>
            <a:spLocks noChangeArrowheads="1"/>
          </p:cNvSpPr>
          <p:nvPr/>
        </p:nvSpPr>
        <p:spPr bwMode="auto">
          <a:xfrm>
            <a:off x="152400" y="2057400"/>
            <a:ext cx="1524000" cy="685800"/>
          </a:xfrm>
          <a:prstGeom prst="wedgeRoundRectCallout">
            <a:avLst>
              <a:gd name="adj1" fmla="val 45000"/>
              <a:gd name="adj2" fmla="val 101157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600" b="1" i="1" dirty="0">
                <a:latin typeface="Tahoma" pitchFamily="34" charset="0"/>
              </a:rPr>
              <a:t>Η οριζόντια γραμμή</a:t>
            </a:r>
          </a:p>
        </p:txBody>
      </p:sp>
      <p:sp>
        <p:nvSpPr>
          <p:cNvPr id="32775" name="AutoShape 10"/>
          <p:cNvSpPr>
            <a:spLocks noChangeArrowheads="1"/>
          </p:cNvSpPr>
          <p:nvPr/>
        </p:nvSpPr>
        <p:spPr bwMode="auto">
          <a:xfrm>
            <a:off x="1143000" y="4114800"/>
            <a:ext cx="1295400" cy="1474440"/>
          </a:xfrm>
          <a:prstGeom prst="wedgeRoundRectCallout">
            <a:avLst>
              <a:gd name="adj1" fmla="val 132035"/>
              <a:gd name="adj2" fmla="val -78845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i="1" dirty="0">
                <a:solidFill>
                  <a:srgbClr val="0070C0"/>
                </a:solidFill>
                <a:latin typeface="Tahoma" pitchFamily="34" charset="0"/>
              </a:rPr>
              <a:t>    Συνολικά  </a:t>
            </a:r>
            <a:r>
              <a:rPr lang="el-GR" altLang="el-GR" sz="540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Impact" pitchFamily="34" charset="0"/>
              </a:rPr>
              <a:t>7</a:t>
            </a:r>
          </a:p>
        </p:txBody>
      </p:sp>
      <p:sp>
        <p:nvSpPr>
          <p:cNvPr id="32776" name="AutoShape 11"/>
          <p:cNvSpPr>
            <a:spLocks noChangeArrowheads="1"/>
          </p:cNvSpPr>
          <p:nvPr/>
        </p:nvSpPr>
        <p:spPr bwMode="auto">
          <a:xfrm>
            <a:off x="3502025" y="1295400"/>
            <a:ext cx="1295400" cy="1295400"/>
          </a:xfrm>
          <a:prstGeom prst="wedgeRoundRectCallout">
            <a:avLst>
              <a:gd name="adj1" fmla="val 192307"/>
              <a:gd name="adj2" fmla="val 36761"/>
              <a:gd name="adj3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i="1" dirty="0">
                <a:latin typeface="Tahoma" pitchFamily="34" charset="0"/>
              </a:rPr>
              <a:t>Συνολικά  </a:t>
            </a:r>
            <a:r>
              <a:rPr lang="el-GR" altLang="el-GR" sz="5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18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81394" y="116632"/>
            <a:ext cx="8084397" cy="692696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sz="3200" b="1" smtClean="0">
                <a:ln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ΣΥΓΧΡΟΝΟΣ ΠΕΡΙΟΔΙΚΟΣ ΠΙΝΑΚΑΣ</a:t>
            </a:r>
            <a:endParaRPr lang="en-US" sz="3200" b="1" dirty="0" smtClean="0">
              <a:ln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774" name="AutoShape 9"/>
          <p:cNvSpPr>
            <a:spLocks noChangeArrowheads="1"/>
          </p:cNvSpPr>
          <p:nvPr/>
        </p:nvSpPr>
        <p:spPr bwMode="auto">
          <a:xfrm>
            <a:off x="3707904" y="197252"/>
            <a:ext cx="1927721" cy="990600"/>
          </a:xfrm>
          <a:prstGeom prst="wedgeRoundRectCallout">
            <a:avLst>
              <a:gd name="adj1" fmla="val 117266"/>
              <a:gd name="adj2" fmla="val 49778"/>
              <a:gd name="adj3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b="1" i="1" dirty="0">
                <a:latin typeface="Tahoma" pitchFamily="34" charset="0"/>
              </a:rPr>
              <a:t>Η κατακόρυφη στήλη</a:t>
            </a:r>
          </a:p>
        </p:txBody>
      </p:sp>
      <p:sp>
        <p:nvSpPr>
          <p:cNvPr id="32777" name="AutoShape 12"/>
          <p:cNvSpPr>
            <a:spLocks noChangeArrowheads="1"/>
          </p:cNvSpPr>
          <p:nvPr/>
        </p:nvSpPr>
        <p:spPr bwMode="auto">
          <a:xfrm>
            <a:off x="7467600" y="0"/>
            <a:ext cx="1676400" cy="990600"/>
          </a:xfrm>
          <a:prstGeom prst="wedgeRoundRectCallout">
            <a:avLst>
              <a:gd name="adj1" fmla="val -69319"/>
              <a:gd name="adj2" fmla="val 87843"/>
              <a:gd name="adj3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i="1" dirty="0">
                <a:latin typeface="Tahoma" pitchFamily="34" charset="0"/>
              </a:rPr>
              <a:t>Στοιχεία με </a:t>
            </a:r>
            <a:r>
              <a:rPr lang="el-GR" altLang="el-GR" sz="1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ahoma" pitchFamily="34" charset="0"/>
              </a:rPr>
              <a:t>παρόμοιες ιδιότητες</a:t>
            </a:r>
            <a:r>
              <a:rPr lang="el-GR" altLang="el-GR" sz="1800" b="1" dirty="0">
                <a:latin typeface="Tahoma" pitchFamily="34" charset="0"/>
              </a:rPr>
              <a:t> !</a:t>
            </a:r>
          </a:p>
        </p:txBody>
      </p:sp>
      <p:pic>
        <p:nvPicPr>
          <p:cNvPr id="28674" name="Picture 2" descr="Chemist job graphic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432" y="342900"/>
            <a:ext cx="8477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46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  <p:bldP spid="32775" grpId="0" animBg="1"/>
      <p:bldP spid="32776" grpId="0" animBg="1"/>
      <p:bldP spid="32774" grpId="0" animBg="1"/>
      <p:bldP spid="3277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5" name="Rectangle 3"/>
          <p:cNvSpPr>
            <a:spLocks noChangeArrowheads="1"/>
          </p:cNvSpPr>
          <p:nvPr/>
        </p:nvSpPr>
        <p:spPr bwMode="auto">
          <a:xfrm>
            <a:off x="251520" y="152400"/>
            <a:ext cx="8458200" cy="63261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n-US" sz="4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ΙΣΤΟΡΙΚΩΝ συνέχεια…</a:t>
            </a:r>
            <a:endParaRPr lang="el-GR" sz="42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77827" name="Picture 3" descr="C:\Users\ΜΙΧΑΛΗΣ\Documents\1) ΕΚΠΑΙΔΕΥΤΙΚΑ\1. ΧΗΜΕΙΑ\ΧΗΜΕΙΑ ΛΥΚΕΙΟΥ\ΧΗΜΕΙΑ Α΄ΛΥΚ\2) ΠΕΡΙΟΔΙΚΟΣ ΠΙΝΑΚΑΣ , ΧΗΜΙΚΟΙ ΔΕΣΜΟΙ\ΔΙΔΑΚΤΙΚΗ, Περιοδικός Πίνακας\ΠΕΡΙΟΔΙΚΟΣ ΠΙΝΑΚΑΣ\Images of Periodic Table\Periodic_mu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81200"/>
            <a:ext cx="4064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11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3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5"/>
          <p:cNvSpPr>
            <a:spLocks noChangeArrowheads="1"/>
          </p:cNvSpPr>
          <p:nvPr/>
        </p:nvSpPr>
        <p:spPr bwMode="auto">
          <a:xfrm>
            <a:off x="457200" y="4267200"/>
            <a:ext cx="4762872" cy="168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2800" i="1" dirty="0">
                <a:latin typeface="Comic Sans MS" pitchFamily="66" charset="0"/>
              </a:rPr>
              <a:t>"This is the greatest honor ever bestowed upon me - even better, I think, than</a:t>
            </a:r>
            <a:br>
              <a:rPr lang="en-US" altLang="el-GR" sz="2800" i="1" dirty="0">
                <a:latin typeface="Comic Sans MS" pitchFamily="66" charset="0"/>
              </a:rPr>
            </a:br>
            <a:r>
              <a:rPr lang="en-US" altLang="el-GR" sz="2800" i="1" dirty="0">
                <a:latin typeface="Comic Sans MS" pitchFamily="66" charset="0"/>
              </a:rPr>
              <a:t>winning the Nobel Prize."</a:t>
            </a:r>
            <a:endParaRPr lang="en-US" altLang="el-GR" sz="4800" dirty="0">
              <a:latin typeface="Tahoma" pitchFamily="34" charset="0"/>
            </a:endParaRPr>
          </a:p>
        </p:txBody>
      </p:sp>
      <p:sp>
        <p:nvSpPr>
          <p:cNvPr id="79876" name="Ορθογώνιο 1"/>
          <p:cNvSpPr>
            <a:spLocks noChangeArrowheads="1"/>
          </p:cNvSpPr>
          <p:nvPr/>
        </p:nvSpPr>
        <p:spPr bwMode="auto">
          <a:xfrm>
            <a:off x="607474" y="2420888"/>
            <a:ext cx="48286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400" i="1" dirty="0">
                <a:latin typeface="Comic Sans MS" pitchFamily="66" charset="0"/>
              </a:rPr>
              <a:t>Είναι ο μόνος που </a:t>
            </a:r>
            <a:r>
              <a:rPr lang="el-GR" altLang="el-GR" sz="2400" b="1" i="1" dirty="0">
                <a:solidFill>
                  <a:srgbClr val="1237F0"/>
                </a:solidFill>
                <a:latin typeface="Comic Sans MS" pitchFamily="66" charset="0"/>
              </a:rPr>
              <a:t>εν ζωή </a:t>
            </a:r>
            <a:r>
              <a:rPr lang="el-GR" altLang="el-GR" sz="2400" i="1" dirty="0">
                <a:latin typeface="Comic Sans MS" pitchFamily="66" charset="0"/>
              </a:rPr>
              <a:t>του έδωσαν το όνομα του στο χημικό στοιχείο  </a:t>
            </a:r>
            <a:r>
              <a:rPr lang="el-GR" altLang="el-GR" sz="4000" i="1" baseline="-25000" dirty="0">
                <a:ln>
                  <a:solidFill>
                    <a:schemeClr val="tx1"/>
                  </a:solidFill>
                </a:ln>
                <a:solidFill>
                  <a:srgbClr val="1237F0"/>
                </a:solidFill>
                <a:latin typeface="Comic Sans MS" pitchFamily="66" charset="0"/>
              </a:rPr>
              <a:t>1</a:t>
            </a:r>
            <a:r>
              <a:rPr lang="el-GR" altLang="el-GR" sz="4000" b="1" i="1" baseline="-25000" dirty="0">
                <a:ln>
                  <a:solidFill>
                    <a:schemeClr val="tx1"/>
                  </a:solidFill>
                </a:ln>
                <a:solidFill>
                  <a:srgbClr val="1237F0"/>
                </a:solidFill>
                <a:latin typeface="Comic Sans MS" pitchFamily="66" charset="0"/>
              </a:rPr>
              <a:t>06</a:t>
            </a:r>
            <a:r>
              <a:rPr lang="en-US" altLang="el-GR" sz="4000" i="1" dirty="0" err="1">
                <a:ln>
                  <a:solidFill>
                    <a:schemeClr val="tx1"/>
                  </a:solidFill>
                </a:ln>
                <a:solidFill>
                  <a:srgbClr val="1237F0"/>
                </a:solidFill>
                <a:latin typeface="Comic Sans MS" pitchFamily="66" charset="0"/>
              </a:rPr>
              <a:t>Sg</a:t>
            </a:r>
            <a:endParaRPr lang="el-GR" altLang="el-GR" sz="4000" i="1" dirty="0">
              <a:ln>
                <a:solidFill>
                  <a:schemeClr val="tx1"/>
                </a:solidFill>
              </a:ln>
              <a:solidFill>
                <a:srgbClr val="1237F0"/>
              </a:solidFill>
              <a:latin typeface="Comic Sans MS" pitchFamily="66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9345" y="1447800"/>
            <a:ext cx="5484274" cy="61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400" i="1" dirty="0">
                <a:latin typeface="Comic Sans MS" pitchFamily="66" charset="0"/>
              </a:rPr>
              <a:t>Ανακάλυψε </a:t>
            </a:r>
            <a:r>
              <a:rPr lang="en-US" altLang="el-GR" sz="2400" i="1" dirty="0">
                <a:latin typeface="Comic Sans MS" pitchFamily="66" charset="0"/>
              </a:rPr>
              <a:t>10 </a:t>
            </a:r>
            <a:r>
              <a:rPr lang="el-GR" altLang="el-GR" sz="2400" i="1" dirty="0">
                <a:latin typeface="Comic Sans MS" pitchFamily="66" charset="0"/>
              </a:rPr>
              <a:t> νέα στοιχεία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l-GR" sz="2400" i="1" dirty="0">
              <a:latin typeface="Comic Sans MS" pitchFamily="66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7811815" cy="1052736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7200" i="1" dirty="0" smtClean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Glenn T. Seaborg</a:t>
            </a:r>
            <a:endParaRPr lang="en-US" dirty="0" smtClean="0">
              <a:ln>
                <a:solidFill>
                  <a:schemeClr val="tx1"/>
                </a:solidFill>
              </a:ln>
              <a:solidFill>
                <a:schemeClr val="tx2"/>
              </a:solidFill>
            </a:endParaRPr>
          </a:p>
        </p:txBody>
      </p:sp>
      <p:pic>
        <p:nvPicPr>
          <p:cNvPr id="8" name="Picture 5" descr="Seaborg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2840245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6" descr="seaborg-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698" y="1304802"/>
            <a:ext cx="3530659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95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  <p:bldP spid="79876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398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800" dirty="0" smtClean="0"/>
              <a:t>ΧΗΜΙΚΑ ΣΤΟΙΧΕΙΑ με όνομα επιστήμονα</a:t>
            </a:r>
          </a:p>
        </p:txBody>
      </p:sp>
      <p:grpSp>
        <p:nvGrpSpPr>
          <p:cNvPr id="80899" name="Group 4"/>
          <p:cNvGrpSpPr>
            <a:grpSpLocks/>
          </p:cNvGrpSpPr>
          <p:nvPr/>
        </p:nvGrpSpPr>
        <p:grpSpPr bwMode="auto">
          <a:xfrm>
            <a:off x="533400" y="2895600"/>
            <a:ext cx="8229600" cy="3001963"/>
            <a:chOff x="385" y="845"/>
            <a:chExt cx="5184" cy="2851"/>
          </a:xfrm>
        </p:grpSpPr>
        <p:sp>
          <p:nvSpPr>
            <p:cNvPr id="285701" name="Rectangle 5"/>
            <p:cNvSpPr>
              <a:spLocks noChangeArrowheads="1"/>
            </p:cNvSpPr>
            <p:nvPr/>
          </p:nvSpPr>
          <p:spPr bwMode="auto">
            <a:xfrm>
              <a:off x="5281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Lr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02" name="Rectangle 6"/>
            <p:cNvSpPr>
              <a:spLocks noChangeArrowheads="1"/>
            </p:cNvSpPr>
            <p:nvPr/>
          </p:nvSpPr>
          <p:spPr bwMode="auto">
            <a:xfrm>
              <a:off x="4993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No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03" name="Rectangle 7"/>
            <p:cNvSpPr>
              <a:spLocks noChangeArrowheads="1"/>
            </p:cNvSpPr>
            <p:nvPr/>
          </p:nvSpPr>
          <p:spPr bwMode="auto">
            <a:xfrm>
              <a:off x="4705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Md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04" name="Rectangle 8"/>
            <p:cNvSpPr>
              <a:spLocks noChangeArrowheads="1"/>
            </p:cNvSpPr>
            <p:nvPr/>
          </p:nvSpPr>
          <p:spPr bwMode="auto">
            <a:xfrm>
              <a:off x="4417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Fm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05" name="Rectangle 9"/>
            <p:cNvSpPr>
              <a:spLocks noChangeArrowheads="1"/>
            </p:cNvSpPr>
            <p:nvPr/>
          </p:nvSpPr>
          <p:spPr bwMode="auto">
            <a:xfrm>
              <a:off x="4129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Es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06" name="Rectangle 10"/>
            <p:cNvSpPr>
              <a:spLocks noChangeArrowheads="1"/>
            </p:cNvSpPr>
            <p:nvPr/>
          </p:nvSpPr>
          <p:spPr bwMode="auto">
            <a:xfrm>
              <a:off x="3841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Cf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07" name="Rectangle 11"/>
            <p:cNvSpPr>
              <a:spLocks noChangeArrowheads="1"/>
            </p:cNvSpPr>
            <p:nvPr/>
          </p:nvSpPr>
          <p:spPr bwMode="auto">
            <a:xfrm>
              <a:off x="3553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Bk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08" name="Rectangle 12"/>
            <p:cNvSpPr>
              <a:spLocks noChangeArrowheads="1"/>
            </p:cNvSpPr>
            <p:nvPr/>
          </p:nvSpPr>
          <p:spPr bwMode="auto">
            <a:xfrm>
              <a:off x="3265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Cm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09" name="Rectangle 13"/>
            <p:cNvSpPr>
              <a:spLocks noChangeArrowheads="1"/>
            </p:cNvSpPr>
            <p:nvPr/>
          </p:nvSpPr>
          <p:spPr bwMode="auto">
            <a:xfrm>
              <a:off x="2977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Am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10" name="Rectangle 14"/>
            <p:cNvSpPr>
              <a:spLocks noChangeArrowheads="1"/>
            </p:cNvSpPr>
            <p:nvPr/>
          </p:nvSpPr>
          <p:spPr bwMode="auto">
            <a:xfrm>
              <a:off x="2689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Pu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11" name="Rectangle 15"/>
            <p:cNvSpPr>
              <a:spLocks noChangeArrowheads="1"/>
            </p:cNvSpPr>
            <p:nvPr/>
          </p:nvSpPr>
          <p:spPr bwMode="auto">
            <a:xfrm>
              <a:off x="2401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Np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12" name="Rectangle 16"/>
            <p:cNvSpPr>
              <a:spLocks noChangeArrowheads="1"/>
            </p:cNvSpPr>
            <p:nvPr/>
          </p:nvSpPr>
          <p:spPr bwMode="auto">
            <a:xfrm>
              <a:off x="2113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U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13" name="Rectangle 17"/>
            <p:cNvSpPr>
              <a:spLocks noChangeArrowheads="1"/>
            </p:cNvSpPr>
            <p:nvPr/>
          </p:nvSpPr>
          <p:spPr bwMode="auto">
            <a:xfrm>
              <a:off x="1825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Pa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14" name="Rectangle 18"/>
            <p:cNvSpPr>
              <a:spLocks noChangeArrowheads="1"/>
            </p:cNvSpPr>
            <p:nvPr/>
          </p:nvSpPr>
          <p:spPr bwMode="auto">
            <a:xfrm>
              <a:off x="1519" y="3411"/>
              <a:ext cx="306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Th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15" name="Rectangle 19"/>
            <p:cNvSpPr>
              <a:spLocks noChangeArrowheads="1"/>
            </p:cNvSpPr>
            <p:nvPr/>
          </p:nvSpPr>
          <p:spPr bwMode="auto">
            <a:xfrm>
              <a:off x="385" y="3411"/>
              <a:ext cx="113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16" name="Rectangle 20"/>
            <p:cNvSpPr>
              <a:spLocks noChangeArrowheads="1"/>
            </p:cNvSpPr>
            <p:nvPr/>
          </p:nvSpPr>
          <p:spPr bwMode="auto">
            <a:xfrm>
              <a:off x="5281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Lu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17" name="Rectangle 21"/>
            <p:cNvSpPr>
              <a:spLocks noChangeArrowheads="1"/>
            </p:cNvSpPr>
            <p:nvPr/>
          </p:nvSpPr>
          <p:spPr bwMode="auto">
            <a:xfrm>
              <a:off x="4993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Yb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18" name="Rectangle 22"/>
            <p:cNvSpPr>
              <a:spLocks noChangeArrowheads="1"/>
            </p:cNvSpPr>
            <p:nvPr/>
          </p:nvSpPr>
          <p:spPr bwMode="auto">
            <a:xfrm>
              <a:off x="4705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Tm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19" name="Rectangle 23"/>
            <p:cNvSpPr>
              <a:spLocks noChangeArrowheads="1"/>
            </p:cNvSpPr>
            <p:nvPr/>
          </p:nvSpPr>
          <p:spPr bwMode="auto">
            <a:xfrm>
              <a:off x="4417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Er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20" name="Rectangle 24"/>
            <p:cNvSpPr>
              <a:spLocks noChangeArrowheads="1"/>
            </p:cNvSpPr>
            <p:nvPr/>
          </p:nvSpPr>
          <p:spPr bwMode="auto">
            <a:xfrm>
              <a:off x="4129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Ho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21" name="Rectangle 25"/>
            <p:cNvSpPr>
              <a:spLocks noChangeArrowheads="1"/>
            </p:cNvSpPr>
            <p:nvPr/>
          </p:nvSpPr>
          <p:spPr bwMode="auto">
            <a:xfrm>
              <a:off x="3841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Dy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22" name="Rectangle 26"/>
            <p:cNvSpPr>
              <a:spLocks noChangeArrowheads="1"/>
            </p:cNvSpPr>
            <p:nvPr/>
          </p:nvSpPr>
          <p:spPr bwMode="auto">
            <a:xfrm>
              <a:off x="3553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Tb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23" name="Rectangle 27"/>
            <p:cNvSpPr>
              <a:spLocks noChangeArrowheads="1"/>
            </p:cNvSpPr>
            <p:nvPr/>
          </p:nvSpPr>
          <p:spPr bwMode="auto">
            <a:xfrm>
              <a:off x="3265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Gd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24" name="Rectangle 28"/>
            <p:cNvSpPr>
              <a:spLocks noChangeArrowheads="1"/>
            </p:cNvSpPr>
            <p:nvPr/>
          </p:nvSpPr>
          <p:spPr bwMode="auto">
            <a:xfrm>
              <a:off x="2977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Eu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25" name="Rectangle 29"/>
            <p:cNvSpPr>
              <a:spLocks noChangeArrowheads="1"/>
            </p:cNvSpPr>
            <p:nvPr/>
          </p:nvSpPr>
          <p:spPr bwMode="auto">
            <a:xfrm>
              <a:off x="2689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Sm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26" name="Rectangle 30"/>
            <p:cNvSpPr>
              <a:spLocks noChangeArrowheads="1"/>
            </p:cNvSpPr>
            <p:nvPr/>
          </p:nvSpPr>
          <p:spPr bwMode="auto">
            <a:xfrm>
              <a:off x="2401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Pm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27" name="Rectangle 31"/>
            <p:cNvSpPr>
              <a:spLocks noChangeArrowheads="1"/>
            </p:cNvSpPr>
            <p:nvPr/>
          </p:nvSpPr>
          <p:spPr bwMode="auto">
            <a:xfrm>
              <a:off x="2113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Nd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28" name="Rectangle 32"/>
            <p:cNvSpPr>
              <a:spLocks noChangeArrowheads="1"/>
            </p:cNvSpPr>
            <p:nvPr/>
          </p:nvSpPr>
          <p:spPr bwMode="auto">
            <a:xfrm>
              <a:off x="1825" y="312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Pr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29" name="Rectangle 33"/>
            <p:cNvSpPr>
              <a:spLocks noChangeArrowheads="1"/>
            </p:cNvSpPr>
            <p:nvPr/>
          </p:nvSpPr>
          <p:spPr bwMode="auto">
            <a:xfrm>
              <a:off x="1519" y="3126"/>
              <a:ext cx="306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30" name="Rectangle 34"/>
            <p:cNvSpPr>
              <a:spLocks noChangeArrowheads="1"/>
            </p:cNvSpPr>
            <p:nvPr/>
          </p:nvSpPr>
          <p:spPr bwMode="auto">
            <a:xfrm>
              <a:off x="385" y="3126"/>
              <a:ext cx="113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31" name="Rectangle 35"/>
            <p:cNvSpPr>
              <a:spLocks noChangeArrowheads="1"/>
            </p:cNvSpPr>
            <p:nvPr/>
          </p:nvSpPr>
          <p:spPr bwMode="auto">
            <a:xfrm>
              <a:off x="528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32" name="Rectangle 36"/>
            <p:cNvSpPr>
              <a:spLocks noChangeArrowheads="1"/>
            </p:cNvSpPr>
            <p:nvPr/>
          </p:nvSpPr>
          <p:spPr bwMode="auto">
            <a:xfrm>
              <a:off x="499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33" name="Rectangle 37"/>
            <p:cNvSpPr>
              <a:spLocks noChangeArrowheads="1"/>
            </p:cNvSpPr>
            <p:nvPr/>
          </p:nvSpPr>
          <p:spPr bwMode="auto">
            <a:xfrm>
              <a:off x="470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34" name="Rectangle 38"/>
            <p:cNvSpPr>
              <a:spLocks noChangeArrowheads="1"/>
            </p:cNvSpPr>
            <p:nvPr/>
          </p:nvSpPr>
          <p:spPr bwMode="auto">
            <a:xfrm>
              <a:off x="4417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35" name="Rectangle 39"/>
            <p:cNvSpPr>
              <a:spLocks noChangeArrowheads="1"/>
            </p:cNvSpPr>
            <p:nvPr/>
          </p:nvSpPr>
          <p:spPr bwMode="auto">
            <a:xfrm>
              <a:off x="4129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36" name="Rectangle 40"/>
            <p:cNvSpPr>
              <a:spLocks noChangeArrowheads="1"/>
            </p:cNvSpPr>
            <p:nvPr/>
          </p:nvSpPr>
          <p:spPr bwMode="auto">
            <a:xfrm>
              <a:off x="384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37" name="Rectangle 41"/>
            <p:cNvSpPr>
              <a:spLocks noChangeArrowheads="1"/>
            </p:cNvSpPr>
            <p:nvPr/>
          </p:nvSpPr>
          <p:spPr bwMode="auto">
            <a:xfrm>
              <a:off x="355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38" name="Rectangle 42"/>
            <p:cNvSpPr>
              <a:spLocks noChangeArrowheads="1"/>
            </p:cNvSpPr>
            <p:nvPr/>
          </p:nvSpPr>
          <p:spPr bwMode="auto">
            <a:xfrm>
              <a:off x="326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39" name="Rectangle 43"/>
            <p:cNvSpPr>
              <a:spLocks noChangeArrowheads="1"/>
            </p:cNvSpPr>
            <p:nvPr/>
          </p:nvSpPr>
          <p:spPr bwMode="auto">
            <a:xfrm>
              <a:off x="2977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40" name="Rectangle 44"/>
            <p:cNvSpPr>
              <a:spLocks noChangeArrowheads="1"/>
            </p:cNvSpPr>
            <p:nvPr/>
          </p:nvSpPr>
          <p:spPr bwMode="auto">
            <a:xfrm>
              <a:off x="2689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41" name="Rectangle 45"/>
            <p:cNvSpPr>
              <a:spLocks noChangeArrowheads="1"/>
            </p:cNvSpPr>
            <p:nvPr/>
          </p:nvSpPr>
          <p:spPr bwMode="auto">
            <a:xfrm>
              <a:off x="240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42" name="Rectangle 46"/>
            <p:cNvSpPr>
              <a:spLocks noChangeArrowheads="1"/>
            </p:cNvSpPr>
            <p:nvPr/>
          </p:nvSpPr>
          <p:spPr bwMode="auto">
            <a:xfrm>
              <a:off x="211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43" name="Rectangle 47"/>
            <p:cNvSpPr>
              <a:spLocks noChangeArrowheads="1"/>
            </p:cNvSpPr>
            <p:nvPr/>
          </p:nvSpPr>
          <p:spPr bwMode="auto">
            <a:xfrm>
              <a:off x="182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44" name="Rectangle 48"/>
            <p:cNvSpPr>
              <a:spLocks noChangeArrowheads="1"/>
            </p:cNvSpPr>
            <p:nvPr/>
          </p:nvSpPr>
          <p:spPr bwMode="auto">
            <a:xfrm>
              <a:off x="1519" y="2841"/>
              <a:ext cx="306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45" name="Rectangle 49"/>
            <p:cNvSpPr>
              <a:spLocks noChangeArrowheads="1"/>
            </p:cNvSpPr>
            <p:nvPr/>
          </p:nvSpPr>
          <p:spPr bwMode="auto">
            <a:xfrm>
              <a:off x="1249" y="2841"/>
              <a:ext cx="2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46" name="Rectangle 50"/>
            <p:cNvSpPr>
              <a:spLocks noChangeArrowheads="1"/>
            </p:cNvSpPr>
            <p:nvPr/>
          </p:nvSpPr>
          <p:spPr bwMode="auto">
            <a:xfrm>
              <a:off x="96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47" name="Rectangle 51"/>
            <p:cNvSpPr>
              <a:spLocks noChangeArrowheads="1"/>
            </p:cNvSpPr>
            <p:nvPr/>
          </p:nvSpPr>
          <p:spPr bwMode="auto">
            <a:xfrm>
              <a:off x="67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48" name="Rectangle 52"/>
            <p:cNvSpPr>
              <a:spLocks noChangeArrowheads="1"/>
            </p:cNvSpPr>
            <p:nvPr/>
          </p:nvSpPr>
          <p:spPr bwMode="auto">
            <a:xfrm>
              <a:off x="38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749" name="Rectangle 53"/>
            <p:cNvSpPr>
              <a:spLocks noChangeArrowheads="1"/>
            </p:cNvSpPr>
            <p:nvPr/>
          </p:nvSpPr>
          <p:spPr bwMode="auto">
            <a:xfrm>
              <a:off x="5281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50" name="Rectangle 54"/>
            <p:cNvSpPr>
              <a:spLocks noChangeArrowheads="1"/>
            </p:cNvSpPr>
            <p:nvPr/>
          </p:nvSpPr>
          <p:spPr bwMode="auto">
            <a:xfrm>
              <a:off x="4993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1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Uus</a:t>
              </a:r>
              <a:endParaRPr lang="el-GR" sz="11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51" name="Rectangle 55"/>
            <p:cNvSpPr>
              <a:spLocks noChangeArrowheads="1"/>
            </p:cNvSpPr>
            <p:nvPr/>
          </p:nvSpPr>
          <p:spPr bwMode="auto">
            <a:xfrm>
              <a:off x="4705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1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Uuh</a:t>
              </a:r>
              <a:endParaRPr lang="el-GR" sz="11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52" name="Rectangle 56"/>
            <p:cNvSpPr>
              <a:spLocks noChangeArrowheads="1"/>
            </p:cNvSpPr>
            <p:nvPr/>
          </p:nvSpPr>
          <p:spPr bwMode="auto">
            <a:xfrm>
              <a:off x="4417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1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Uup</a:t>
              </a:r>
              <a:endParaRPr lang="el-GR" sz="11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53" name="Rectangle 57"/>
            <p:cNvSpPr>
              <a:spLocks noChangeArrowheads="1"/>
            </p:cNvSpPr>
            <p:nvPr/>
          </p:nvSpPr>
          <p:spPr bwMode="auto">
            <a:xfrm>
              <a:off x="4129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1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Uuq</a:t>
              </a:r>
              <a:endParaRPr lang="el-GR" sz="11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54" name="Rectangle 58"/>
            <p:cNvSpPr>
              <a:spLocks noChangeArrowheads="1"/>
            </p:cNvSpPr>
            <p:nvPr/>
          </p:nvSpPr>
          <p:spPr bwMode="auto">
            <a:xfrm>
              <a:off x="3841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2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Uut</a:t>
              </a:r>
              <a:endParaRPr lang="el-GR" sz="12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55" name="Rectangle 59"/>
            <p:cNvSpPr>
              <a:spLocks noChangeArrowheads="1"/>
            </p:cNvSpPr>
            <p:nvPr/>
          </p:nvSpPr>
          <p:spPr bwMode="auto">
            <a:xfrm>
              <a:off x="3553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Cp</a:t>
              </a:r>
              <a:endParaRPr lang="el-G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56" name="Rectangle 60"/>
            <p:cNvSpPr>
              <a:spLocks noChangeArrowheads="1"/>
            </p:cNvSpPr>
            <p:nvPr/>
          </p:nvSpPr>
          <p:spPr bwMode="auto">
            <a:xfrm>
              <a:off x="3265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Rg</a:t>
              </a:r>
              <a:endParaRPr lang="el-GR" sz="1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57" name="Rectangle 61"/>
            <p:cNvSpPr>
              <a:spLocks noChangeArrowheads="1"/>
            </p:cNvSpPr>
            <p:nvPr/>
          </p:nvSpPr>
          <p:spPr bwMode="auto">
            <a:xfrm>
              <a:off x="2977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2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Ds</a:t>
              </a:r>
              <a:endParaRPr lang="el-GR" sz="12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58" name="Rectangle 62"/>
            <p:cNvSpPr>
              <a:spLocks noChangeArrowheads="1"/>
            </p:cNvSpPr>
            <p:nvPr/>
          </p:nvSpPr>
          <p:spPr bwMode="auto">
            <a:xfrm>
              <a:off x="2689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Mt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59" name="Rectangle 63"/>
            <p:cNvSpPr>
              <a:spLocks noChangeArrowheads="1"/>
            </p:cNvSpPr>
            <p:nvPr/>
          </p:nvSpPr>
          <p:spPr bwMode="auto">
            <a:xfrm>
              <a:off x="2401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Hs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60" name="Rectangle 64"/>
            <p:cNvSpPr>
              <a:spLocks noChangeArrowheads="1"/>
            </p:cNvSpPr>
            <p:nvPr/>
          </p:nvSpPr>
          <p:spPr bwMode="auto">
            <a:xfrm>
              <a:off x="2113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Bh</a:t>
              </a:r>
              <a:endParaRPr lang="el-GR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61" name="Rectangle 65"/>
            <p:cNvSpPr>
              <a:spLocks noChangeArrowheads="1"/>
            </p:cNvSpPr>
            <p:nvPr/>
          </p:nvSpPr>
          <p:spPr bwMode="auto">
            <a:xfrm>
              <a:off x="1825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Sg</a:t>
              </a:r>
              <a:endParaRPr lang="el-G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62" name="Rectangle 66"/>
            <p:cNvSpPr>
              <a:spLocks noChangeArrowheads="1"/>
            </p:cNvSpPr>
            <p:nvPr/>
          </p:nvSpPr>
          <p:spPr bwMode="auto">
            <a:xfrm>
              <a:off x="1519" y="2556"/>
              <a:ext cx="306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Hn-Db</a:t>
              </a:r>
              <a:endParaRPr lang="el-G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63" name="Rectangle 67"/>
            <p:cNvSpPr>
              <a:spLocks noChangeArrowheads="1"/>
            </p:cNvSpPr>
            <p:nvPr/>
          </p:nvSpPr>
          <p:spPr bwMode="auto">
            <a:xfrm>
              <a:off x="1249" y="2556"/>
              <a:ext cx="270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Rf</a:t>
              </a:r>
              <a:endParaRPr lang="el-G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64" name="Rectangle 68"/>
            <p:cNvSpPr>
              <a:spLocks noChangeArrowheads="1"/>
            </p:cNvSpPr>
            <p:nvPr/>
          </p:nvSpPr>
          <p:spPr bwMode="auto">
            <a:xfrm>
              <a:off x="961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Ac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65" name="Rectangle 69"/>
            <p:cNvSpPr>
              <a:spLocks noChangeArrowheads="1"/>
            </p:cNvSpPr>
            <p:nvPr/>
          </p:nvSpPr>
          <p:spPr bwMode="auto">
            <a:xfrm>
              <a:off x="673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Sr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66" name="Rectangle 70"/>
            <p:cNvSpPr>
              <a:spLocks noChangeArrowheads="1"/>
            </p:cNvSpPr>
            <p:nvPr/>
          </p:nvSpPr>
          <p:spPr bwMode="auto">
            <a:xfrm>
              <a:off x="385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Fr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67" name="Rectangle 71"/>
            <p:cNvSpPr>
              <a:spLocks noChangeArrowheads="1"/>
            </p:cNvSpPr>
            <p:nvPr/>
          </p:nvSpPr>
          <p:spPr bwMode="auto">
            <a:xfrm>
              <a:off x="5281" y="2271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Rn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68" name="Rectangle 72"/>
            <p:cNvSpPr>
              <a:spLocks noChangeArrowheads="1"/>
            </p:cNvSpPr>
            <p:nvPr/>
          </p:nvSpPr>
          <p:spPr bwMode="auto">
            <a:xfrm>
              <a:off x="4993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At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69" name="Rectangle 73"/>
            <p:cNvSpPr>
              <a:spLocks noChangeArrowheads="1"/>
            </p:cNvSpPr>
            <p:nvPr/>
          </p:nvSpPr>
          <p:spPr bwMode="auto">
            <a:xfrm>
              <a:off x="4705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Po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70" name="Rectangle 74"/>
            <p:cNvSpPr>
              <a:spLocks noChangeArrowheads="1"/>
            </p:cNvSpPr>
            <p:nvPr/>
          </p:nvSpPr>
          <p:spPr bwMode="auto">
            <a:xfrm>
              <a:off x="4417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Bi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71" name="Rectangle 75"/>
            <p:cNvSpPr>
              <a:spLocks noChangeArrowheads="1"/>
            </p:cNvSpPr>
            <p:nvPr/>
          </p:nvSpPr>
          <p:spPr bwMode="auto">
            <a:xfrm>
              <a:off x="4129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Pb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72" name="Rectangle 76"/>
            <p:cNvSpPr>
              <a:spLocks noChangeArrowheads="1"/>
            </p:cNvSpPr>
            <p:nvPr/>
          </p:nvSpPr>
          <p:spPr bwMode="auto">
            <a:xfrm>
              <a:off x="3841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Tl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73" name="Rectangle 77"/>
            <p:cNvSpPr>
              <a:spLocks noChangeArrowheads="1"/>
            </p:cNvSpPr>
            <p:nvPr/>
          </p:nvSpPr>
          <p:spPr bwMode="auto">
            <a:xfrm>
              <a:off x="3553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Hg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74" name="Rectangle 78"/>
            <p:cNvSpPr>
              <a:spLocks noChangeArrowheads="1"/>
            </p:cNvSpPr>
            <p:nvPr/>
          </p:nvSpPr>
          <p:spPr bwMode="auto">
            <a:xfrm>
              <a:off x="3265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Au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75" name="Rectangle 79"/>
            <p:cNvSpPr>
              <a:spLocks noChangeArrowheads="1"/>
            </p:cNvSpPr>
            <p:nvPr/>
          </p:nvSpPr>
          <p:spPr bwMode="auto">
            <a:xfrm>
              <a:off x="2977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Pt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76" name="Rectangle 80"/>
            <p:cNvSpPr>
              <a:spLocks noChangeArrowheads="1"/>
            </p:cNvSpPr>
            <p:nvPr/>
          </p:nvSpPr>
          <p:spPr bwMode="auto">
            <a:xfrm>
              <a:off x="2689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Ir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77" name="Rectangle 81"/>
            <p:cNvSpPr>
              <a:spLocks noChangeArrowheads="1"/>
            </p:cNvSpPr>
            <p:nvPr/>
          </p:nvSpPr>
          <p:spPr bwMode="auto">
            <a:xfrm>
              <a:off x="2401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Os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78" name="Rectangle 82"/>
            <p:cNvSpPr>
              <a:spLocks noChangeArrowheads="1"/>
            </p:cNvSpPr>
            <p:nvPr/>
          </p:nvSpPr>
          <p:spPr bwMode="auto">
            <a:xfrm>
              <a:off x="2113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79" name="Rectangle 83"/>
            <p:cNvSpPr>
              <a:spLocks noChangeArrowheads="1"/>
            </p:cNvSpPr>
            <p:nvPr/>
          </p:nvSpPr>
          <p:spPr bwMode="auto">
            <a:xfrm>
              <a:off x="1825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W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80" name="Rectangle 84"/>
            <p:cNvSpPr>
              <a:spLocks noChangeArrowheads="1"/>
            </p:cNvSpPr>
            <p:nvPr/>
          </p:nvSpPr>
          <p:spPr bwMode="auto">
            <a:xfrm>
              <a:off x="1519" y="2271"/>
              <a:ext cx="306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Ta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81" name="Rectangle 85"/>
            <p:cNvSpPr>
              <a:spLocks noChangeArrowheads="1"/>
            </p:cNvSpPr>
            <p:nvPr/>
          </p:nvSpPr>
          <p:spPr bwMode="auto">
            <a:xfrm>
              <a:off x="1249" y="2271"/>
              <a:ext cx="270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Hf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82" name="Rectangle 86"/>
            <p:cNvSpPr>
              <a:spLocks noChangeArrowheads="1"/>
            </p:cNvSpPr>
            <p:nvPr/>
          </p:nvSpPr>
          <p:spPr bwMode="auto">
            <a:xfrm>
              <a:off x="961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La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83" name="Rectangle 87"/>
            <p:cNvSpPr>
              <a:spLocks noChangeArrowheads="1"/>
            </p:cNvSpPr>
            <p:nvPr/>
          </p:nvSpPr>
          <p:spPr bwMode="auto">
            <a:xfrm>
              <a:off x="673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Ba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84" name="Rectangle 88"/>
            <p:cNvSpPr>
              <a:spLocks noChangeArrowheads="1"/>
            </p:cNvSpPr>
            <p:nvPr/>
          </p:nvSpPr>
          <p:spPr bwMode="auto">
            <a:xfrm>
              <a:off x="385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Cs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85" name="Rectangle 89"/>
            <p:cNvSpPr>
              <a:spLocks noChangeArrowheads="1"/>
            </p:cNvSpPr>
            <p:nvPr/>
          </p:nvSpPr>
          <p:spPr bwMode="auto">
            <a:xfrm>
              <a:off x="5281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Xe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86" name="Rectangle 90"/>
            <p:cNvSpPr>
              <a:spLocks noChangeArrowheads="1"/>
            </p:cNvSpPr>
            <p:nvPr/>
          </p:nvSpPr>
          <p:spPr bwMode="auto">
            <a:xfrm>
              <a:off x="4993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I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87" name="Rectangle 91"/>
            <p:cNvSpPr>
              <a:spLocks noChangeArrowheads="1"/>
            </p:cNvSpPr>
            <p:nvPr/>
          </p:nvSpPr>
          <p:spPr bwMode="auto">
            <a:xfrm>
              <a:off x="4705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88" name="Rectangle 92"/>
            <p:cNvSpPr>
              <a:spLocks noChangeArrowheads="1"/>
            </p:cNvSpPr>
            <p:nvPr/>
          </p:nvSpPr>
          <p:spPr bwMode="auto">
            <a:xfrm>
              <a:off x="4417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Sb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89" name="Rectangle 93"/>
            <p:cNvSpPr>
              <a:spLocks noChangeArrowheads="1"/>
            </p:cNvSpPr>
            <p:nvPr/>
          </p:nvSpPr>
          <p:spPr bwMode="auto">
            <a:xfrm>
              <a:off x="4129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Sn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90" name="Rectangle 94"/>
            <p:cNvSpPr>
              <a:spLocks noChangeArrowheads="1"/>
            </p:cNvSpPr>
            <p:nvPr/>
          </p:nvSpPr>
          <p:spPr bwMode="auto">
            <a:xfrm>
              <a:off x="3841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In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91" name="Rectangle 95"/>
            <p:cNvSpPr>
              <a:spLocks noChangeArrowheads="1"/>
            </p:cNvSpPr>
            <p:nvPr/>
          </p:nvSpPr>
          <p:spPr bwMode="auto">
            <a:xfrm>
              <a:off x="3553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Cd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92" name="Rectangle 96"/>
            <p:cNvSpPr>
              <a:spLocks noChangeArrowheads="1"/>
            </p:cNvSpPr>
            <p:nvPr/>
          </p:nvSpPr>
          <p:spPr bwMode="auto">
            <a:xfrm>
              <a:off x="3265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Ag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93" name="Rectangle 97"/>
            <p:cNvSpPr>
              <a:spLocks noChangeArrowheads="1"/>
            </p:cNvSpPr>
            <p:nvPr/>
          </p:nvSpPr>
          <p:spPr bwMode="auto">
            <a:xfrm>
              <a:off x="2977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Pd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94" name="Rectangle 98"/>
            <p:cNvSpPr>
              <a:spLocks noChangeArrowheads="1"/>
            </p:cNvSpPr>
            <p:nvPr/>
          </p:nvSpPr>
          <p:spPr bwMode="auto">
            <a:xfrm>
              <a:off x="2689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Rh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95" name="Rectangle 99"/>
            <p:cNvSpPr>
              <a:spLocks noChangeArrowheads="1"/>
            </p:cNvSpPr>
            <p:nvPr/>
          </p:nvSpPr>
          <p:spPr bwMode="auto">
            <a:xfrm>
              <a:off x="2401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Ru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96" name="Rectangle 100"/>
            <p:cNvSpPr>
              <a:spLocks noChangeArrowheads="1"/>
            </p:cNvSpPr>
            <p:nvPr/>
          </p:nvSpPr>
          <p:spPr bwMode="auto">
            <a:xfrm>
              <a:off x="2113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Tc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97" name="Rectangle 101"/>
            <p:cNvSpPr>
              <a:spLocks noChangeArrowheads="1"/>
            </p:cNvSpPr>
            <p:nvPr/>
          </p:nvSpPr>
          <p:spPr bwMode="auto">
            <a:xfrm>
              <a:off x="1825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Mo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98" name="Rectangle 102"/>
            <p:cNvSpPr>
              <a:spLocks noChangeArrowheads="1"/>
            </p:cNvSpPr>
            <p:nvPr/>
          </p:nvSpPr>
          <p:spPr bwMode="auto">
            <a:xfrm>
              <a:off x="1519" y="1985"/>
              <a:ext cx="306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Nb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799" name="Rectangle 103"/>
            <p:cNvSpPr>
              <a:spLocks noChangeArrowheads="1"/>
            </p:cNvSpPr>
            <p:nvPr/>
          </p:nvSpPr>
          <p:spPr bwMode="auto">
            <a:xfrm>
              <a:off x="1249" y="1985"/>
              <a:ext cx="270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Zr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00" name="Rectangle 104"/>
            <p:cNvSpPr>
              <a:spLocks noChangeArrowheads="1"/>
            </p:cNvSpPr>
            <p:nvPr/>
          </p:nvSpPr>
          <p:spPr bwMode="auto">
            <a:xfrm>
              <a:off x="961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Y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01" name="Rectangle 105"/>
            <p:cNvSpPr>
              <a:spLocks noChangeArrowheads="1"/>
            </p:cNvSpPr>
            <p:nvPr/>
          </p:nvSpPr>
          <p:spPr bwMode="auto">
            <a:xfrm>
              <a:off x="673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Sr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02" name="Rectangle 106"/>
            <p:cNvSpPr>
              <a:spLocks noChangeArrowheads="1"/>
            </p:cNvSpPr>
            <p:nvPr/>
          </p:nvSpPr>
          <p:spPr bwMode="auto">
            <a:xfrm>
              <a:off x="385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Rb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03" name="Rectangle 107"/>
            <p:cNvSpPr>
              <a:spLocks noChangeArrowheads="1"/>
            </p:cNvSpPr>
            <p:nvPr/>
          </p:nvSpPr>
          <p:spPr bwMode="auto">
            <a:xfrm>
              <a:off x="5281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Kr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04" name="Rectangle 108"/>
            <p:cNvSpPr>
              <a:spLocks noChangeArrowheads="1"/>
            </p:cNvSpPr>
            <p:nvPr/>
          </p:nvSpPr>
          <p:spPr bwMode="auto">
            <a:xfrm>
              <a:off x="4993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Br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05" name="Rectangle 109"/>
            <p:cNvSpPr>
              <a:spLocks noChangeArrowheads="1"/>
            </p:cNvSpPr>
            <p:nvPr/>
          </p:nvSpPr>
          <p:spPr bwMode="auto">
            <a:xfrm>
              <a:off x="4705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</a:t>
              </a: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06" name="Rectangle 110"/>
            <p:cNvSpPr>
              <a:spLocks noChangeArrowheads="1"/>
            </p:cNvSpPr>
            <p:nvPr/>
          </p:nvSpPr>
          <p:spPr bwMode="auto">
            <a:xfrm>
              <a:off x="4417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As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07" name="Rectangle 111"/>
            <p:cNvSpPr>
              <a:spLocks noChangeArrowheads="1"/>
            </p:cNvSpPr>
            <p:nvPr/>
          </p:nvSpPr>
          <p:spPr bwMode="auto">
            <a:xfrm>
              <a:off x="4129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Ge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08" name="Rectangle 112"/>
            <p:cNvSpPr>
              <a:spLocks noChangeArrowheads="1"/>
            </p:cNvSpPr>
            <p:nvPr/>
          </p:nvSpPr>
          <p:spPr bwMode="auto">
            <a:xfrm>
              <a:off x="3841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Ga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09" name="Rectangle 113"/>
            <p:cNvSpPr>
              <a:spLocks noChangeArrowheads="1"/>
            </p:cNvSpPr>
            <p:nvPr/>
          </p:nvSpPr>
          <p:spPr bwMode="auto">
            <a:xfrm>
              <a:off x="3553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Zn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10" name="Rectangle 114"/>
            <p:cNvSpPr>
              <a:spLocks noChangeArrowheads="1"/>
            </p:cNvSpPr>
            <p:nvPr/>
          </p:nvSpPr>
          <p:spPr bwMode="auto">
            <a:xfrm>
              <a:off x="3265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Cu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11" name="Rectangle 115"/>
            <p:cNvSpPr>
              <a:spLocks noChangeArrowheads="1"/>
            </p:cNvSpPr>
            <p:nvPr/>
          </p:nvSpPr>
          <p:spPr bwMode="auto">
            <a:xfrm>
              <a:off x="2977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Ni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12" name="Rectangle 116"/>
            <p:cNvSpPr>
              <a:spLocks noChangeArrowheads="1"/>
            </p:cNvSpPr>
            <p:nvPr/>
          </p:nvSpPr>
          <p:spPr bwMode="auto">
            <a:xfrm>
              <a:off x="2689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Co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13" name="Rectangle 117"/>
            <p:cNvSpPr>
              <a:spLocks noChangeArrowheads="1"/>
            </p:cNvSpPr>
            <p:nvPr/>
          </p:nvSpPr>
          <p:spPr bwMode="auto">
            <a:xfrm>
              <a:off x="2401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14" name="Rectangle 118"/>
            <p:cNvSpPr>
              <a:spLocks noChangeArrowheads="1"/>
            </p:cNvSpPr>
            <p:nvPr/>
          </p:nvSpPr>
          <p:spPr bwMode="auto">
            <a:xfrm>
              <a:off x="2113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Mn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15" name="Rectangle 119"/>
            <p:cNvSpPr>
              <a:spLocks noChangeArrowheads="1"/>
            </p:cNvSpPr>
            <p:nvPr/>
          </p:nvSpPr>
          <p:spPr bwMode="auto">
            <a:xfrm>
              <a:off x="1825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Cr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16" name="Rectangle 120"/>
            <p:cNvSpPr>
              <a:spLocks noChangeArrowheads="1"/>
            </p:cNvSpPr>
            <p:nvPr/>
          </p:nvSpPr>
          <p:spPr bwMode="auto">
            <a:xfrm>
              <a:off x="1519" y="1700"/>
              <a:ext cx="306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V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17" name="Rectangle 121"/>
            <p:cNvSpPr>
              <a:spLocks noChangeArrowheads="1"/>
            </p:cNvSpPr>
            <p:nvPr/>
          </p:nvSpPr>
          <p:spPr bwMode="auto">
            <a:xfrm>
              <a:off x="1249" y="1700"/>
              <a:ext cx="270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Ti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18" name="Rectangle 122"/>
            <p:cNvSpPr>
              <a:spLocks noChangeArrowheads="1"/>
            </p:cNvSpPr>
            <p:nvPr/>
          </p:nvSpPr>
          <p:spPr bwMode="auto">
            <a:xfrm>
              <a:off x="961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Sc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19" name="Rectangle 123"/>
            <p:cNvSpPr>
              <a:spLocks noChangeArrowheads="1"/>
            </p:cNvSpPr>
            <p:nvPr/>
          </p:nvSpPr>
          <p:spPr bwMode="auto">
            <a:xfrm>
              <a:off x="673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Ca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20" name="Rectangle 124"/>
            <p:cNvSpPr>
              <a:spLocks noChangeArrowheads="1"/>
            </p:cNvSpPr>
            <p:nvPr/>
          </p:nvSpPr>
          <p:spPr bwMode="auto">
            <a:xfrm>
              <a:off x="385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K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21" name="Rectangle 125"/>
            <p:cNvSpPr>
              <a:spLocks noChangeArrowheads="1"/>
            </p:cNvSpPr>
            <p:nvPr/>
          </p:nvSpPr>
          <p:spPr bwMode="auto">
            <a:xfrm>
              <a:off x="5281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Ar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22" name="Rectangle 126"/>
            <p:cNvSpPr>
              <a:spLocks noChangeArrowheads="1"/>
            </p:cNvSpPr>
            <p:nvPr/>
          </p:nvSpPr>
          <p:spPr bwMode="auto">
            <a:xfrm>
              <a:off x="4993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Cl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23" name="Rectangle 127"/>
            <p:cNvSpPr>
              <a:spLocks noChangeArrowheads="1"/>
            </p:cNvSpPr>
            <p:nvPr/>
          </p:nvSpPr>
          <p:spPr bwMode="auto">
            <a:xfrm>
              <a:off x="4705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24" name="Rectangle 128"/>
            <p:cNvSpPr>
              <a:spLocks noChangeArrowheads="1"/>
            </p:cNvSpPr>
            <p:nvPr/>
          </p:nvSpPr>
          <p:spPr bwMode="auto">
            <a:xfrm>
              <a:off x="4417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25" name="Rectangle 129"/>
            <p:cNvSpPr>
              <a:spLocks noChangeArrowheads="1"/>
            </p:cNvSpPr>
            <p:nvPr/>
          </p:nvSpPr>
          <p:spPr bwMode="auto">
            <a:xfrm>
              <a:off x="4129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Si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26" name="Rectangle 130"/>
            <p:cNvSpPr>
              <a:spLocks noChangeArrowheads="1"/>
            </p:cNvSpPr>
            <p:nvPr/>
          </p:nvSpPr>
          <p:spPr bwMode="auto">
            <a:xfrm>
              <a:off x="3841" y="1415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Al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27" name="Rectangle 131"/>
            <p:cNvSpPr>
              <a:spLocks noChangeArrowheads="1"/>
            </p:cNvSpPr>
            <p:nvPr/>
          </p:nvSpPr>
          <p:spPr bwMode="auto">
            <a:xfrm>
              <a:off x="3553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28" name="Rectangle 132"/>
            <p:cNvSpPr>
              <a:spLocks noChangeArrowheads="1"/>
            </p:cNvSpPr>
            <p:nvPr/>
          </p:nvSpPr>
          <p:spPr bwMode="auto">
            <a:xfrm>
              <a:off x="3265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29" name="Rectangle 133"/>
            <p:cNvSpPr>
              <a:spLocks noChangeArrowheads="1"/>
            </p:cNvSpPr>
            <p:nvPr/>
          </p:nvSpPr>
          <p:spPr bwMode="auto">
            <a:xfrm>
              <a:off x="2977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30" name="Rectangle 134"/>
            <p:cNvSpPr>
              <a:spLocks noChangeArrowheads="1"/>
            </p:cNvSpPr>
            <p:nvPr/>
          </p:nvSpPr>
          <p:spPr bwMode="auto">
            <a:xfrm>
              <a:off x="2689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31" name="Rectangle 135"/>
            <p:cNvSpPr>
              <a:spLocks noChangeArrowheads="1"/>
            </p:cNvSpPr>
            <p:nvPr/>
          </p:nvSpPr>
          <p:spPr bwMode="auto">
            <a:xfrm>
              <a:off x="2401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32" name="Rectangle 136"/>
            <p:cNvSpPr>
              <a:spLocks noChangeArrowheads="1"/>
            </p:cNvSpPr>
            <p:nvPr/>
          </p:nvSpPr>
          <p:spPr bwMode="auto">
            <a:xfrm>
              <a:off x="2113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33" name="Rectangle 137"/>
            <p:cNvSpPr>
              <a:spLocks noChangeArrowheads="1"/>
            </p:cNvSpPr>
            <p:nvPr/>
          </p:nvSpPr>
          <p:spPr bwMode="auto">
            <a:xfrm>
              <a:off x="1825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34" name="Rectangle 138"/>
            <p:cNvSpPr>
              <a:spLocks noChangeArrowheads="1"/>
            </p:cNvSpPr>
            <p:nvPr/>
          </p:nvSpPr>
          <p:spPr bwMode="auto">
            <a:xfrm>
              <a:off x="1519" y="1415"/>
              <a:ext cx="306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35" name="Rectangle 139"/>
            <p:cNvSpPr>
              <a:spLocks noChangeArrowheads="1"/>
            </p:cNvSpPr>
            <p:nvPr/>
          </p:nvSpPr>
          <p:spPr bwMode="auto">
            <a:xfrm>
              <a:off x="1249" y="1415"/>
              <a:ext cx="2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36" name="Rectangle 140"/>
            <p:cNvSpPr>
              <a:spLocks noChangeArrowheads="1"/>
            </p:cNvSpPr>
            <p:nvPr/>
          </p:nvSpPr>
          <p:spPr bwMode="auto">
            <a:xfrm>
              <a:off x="961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37" name="Rectangle 141"/>
            <p:cNvSpPr>
              <a:spLocks noChangeArrowheads="1"/>
            </p:cNvSpPr>
            <p:nvPr/>
          </p:nvSpPr>
          <p:spPr bwMode="auto">
            <a:xfrm>
              <a:off x="673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Mg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38" name="Rectangle 142"/>
            <p:cNvSpPr>
              <a:spLocks noChangeArrowheads="1"/>
            </p:cNvSpPr>
            <p:nvPr/>
          </p:nvSpPr>
          <p:spPr bwMode="auto">
            <a:xfrm>
              <a:off x="385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Na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39" name="Rectangle 143"/>
            <p:cNvSpPr>
              <a:spLocks noChangeArrowheads="1"/>
            </p:cNvSpPr>
            <p:nvPr/>
          </p:nvSpPr>
          <p:spPr bwMode="auto">
            <a:xfrm>
              <a:off x="5281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40" name="Rectangle 144"/>
            <p:cNvSpPr>
              <a:spLocks noChangeArrowheads="1"/>
            </p:cNvSpPr>
            <p:nvPr/>
          </p:nvSpPr>
          <p:spPr bwMode="auto">
            <a:xfrm>
              <a:off x="4993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41" name="Rectangle 145"/>
            <p:cNvSpPr>
              <a:spLocks noChangeArrowheads="1"/>
            </p:cNvSpPr>
            <p:nvPr/>
          </p:nvSpPr>
          <p:spPr bwMode="auto">
            <a:xfrm>
              <a:off x="4705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O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42" name="Rectangle 146"/>
            <p:cNvSpPr>
              <a:spLocks noChangeArrowheads="1"/>
            </p:cNvSpPr>
            <p:nvPr/>
          </p:nvSpPr>
          <p:spPr bwMode="auto">
            <a:xfrm>
              <a:off x="4417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43" name="Rectangle 147"/>
            <p:cNvSpPr>
              <a:spLocks noChangeArrowheads="1"/>
            </p:cNvSpPr>
            <p:nvPr/>
          </p:nvSpPr>
          <p:spPr bwMode="auto">
            <a:xfrm>
              <a:off x="4129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44" name="Rectangle 148"/>
            <p:cNvSpPr>
              <a:spLocks noChangeArrowheads="1"/>
            </p:cNvSpPr>
            <p:nvPr/>
          </p:nvSpPr>
          <p:spPr bwMode="auto">
            <a:xfrm>
              <a:off x="3841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Β</a:t>
              </a:r>
            </a:p>
          </p:txBody>
        </p:sp>
        <p:sp>
          <p:nvSpPr>
            <p:cNvPr id="285845" name="Rectangle 149"/>
            <p:cNvSpPr>
              <a:spLocks noChangeArrowheads="1"/>
            </p:cNvSpPr>
            <p:nvPr/>
          </p:nvSpPr>
          <p:spPr bwMode="auto">
            <a:xfrm>
              <a:off x="3553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46" name="Rectangle 150"/>
            <p:cNvSpPr>
              <a:spLocks noChangeArrowheads="1"/>
            </p:cNvSpPr>
            <p:nvPr/>
          </p:nvSpPr>
          <p:spPr bwMode="auto">
            <a:xfrm>
              <a:off x="3265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47" name="Rectangle 151"/>
            <p:cNvSpPr>
              <a:spLocks noChangeArrowheads="1"/>
            </p:cNvSpPr>
            <p:nvPr/>
          </p:nvSpPr>
          <p:spPr bwMode="auto">
            <a:xfrm>
              <a:off x="2977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48" name="Rectangle 152"/>
            <p:cNvSpPr>
              <a:spLocks noChangeArrowheads="1"/>
            </p:cNvSpPr>
            <p:nvPr/>
          </p:nvSpPr>
          <p:spPr bwMode="auto">
            <a:xfrm>
              <a:off x="2689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C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49" name="Rectangle 153"/>
            <p:cNvSpPr>
              <a:spLocks noChangeArrowheads="1"/>
            </p:cNvSpPr>
            <p:nvPr/>
          </p:nvSpPr>
          <p:spPr bwMode="auto">
            <a:xfrm>
              <a:off x="2401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FF7C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50" name="Rectangle 154"/>
            <p:cNvSpPr>
              <a:spLocks noChangeArrowheads="1"/>
            </p:cNvSpPr>
            <p:nvPr/>
          </p:nvSpPr>
          <p:spPr bwMode="auto">
            <a:xfrm>
              <a:off x="1519" y="1130"/>
              <a:ext cx="88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85851" name="Rectangle 155"/>
            <p:cNvSpPr>
              <a:spLocks noChangeArrowheads="1"/>
            </p:cNvSpPr>
            <p:nvPr/>
          </p:nvSpPr>
          <p:spPr bwMode="auto">
            <a:xfrm>
              <a:off x="1249" y="1130"/>
              <a:ext cx="2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52" name="Rectangle 156"/>
            <p:cNvSpPr>
              <a:spLocks noChangeArrowheads="1"/>
            </p:cNvSpPr>
            <p:nvPr/>
          </p:nvSpPr>
          <p:spPr bwMode="auto">
            <a:xfrm>
              <a:off x="961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53" name="Rectangle 157"/>
            <p:cNvSpPr>
              <a:spLocks noChangeArrowheads="1"/>
            </p:cNvSpPr>
            <p:nvPr/>
          </p:nvSpPr>
          <p:spPr bwMode="auto">
            <a:xfrm>
              <a:off x="673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Be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54" name="Rectangle 158"/>
            <p:cNvSpPr>
              <a:spLocks noChangeArrowheads="1"/>
            </p:cNvSpPr>
            <p:nvPr/>
          </p:nvSpPr>
          <p:spPr bwMode="auto">
            <a:xfrm>
              <a:off x="385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Li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55" name="Rectangle 159"/>
            <p:cNvSpPr>
              <a:spLocks noChangeArrowheads="1"/>
            </p:cNvSpPr>
            <p:nvPr/>
          </p:nvSpPr>
          <p:spPr bwMode="auto">
            <a:xfrm>
              <a:off x="5281" y="84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He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5856" name="Rectangle 160"/>
            <p:cNvSpPr>
              <a:spLocks noChangeArrowheads="1"/>
            </p:cNvSpPr>
            <p:nvPr/>
          </p:nvSpPr>
          <p:spPr bwMode="auto">
            <a:xfrm>
              <a:off x="4993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57" name="Rectangle 161"/>
            <p:cNvSpPr>
              <a:spLocks noChangeArrowheads="1"/>
            </p:cNvSpPr>
            <p:nvPr/>
          </p:nvSpPr>
          <p:spPr bwMode="auto">
            <a:xfrm>
              <a:off x="4705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58" name="Rectangle 162"/>
            <p:cNvSpPr>
              <a:spLocks noChangeArrowheads="1"/>
            </p:cNvSpPr>
            <p:nvPr/>
          </p:nvSpPr>
          <p:spPr bwMode="auto">
            <a:xfrm>
              <a:off x="4417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59" name="Rectangle 163"/>
            <p:cNvSpPr>
              <a:spLocks noChangeArrowheads="1"/>
            </p:cNvSpPr>
            <p:nvPr/>
          </p:nvSpPr>
          <p:spPr bwMode="auto">
            <a:xfrm>
              <a:off x="4129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60" name="Rectangle 164"/>
            <p:cNvSpPr>
              <a:spLocks noChangeArrowheads="1"/>
            </p:cNvSpPr>
            <p:nvPr/>
          </p:nvSpPr>
          <p:spPr bwMode="auto">
            <a:xfrm>
              <a:off x="2977" y="845"/>
              <a:ext cx="115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61" name="Rectangle 165"/>
            <p:cNvSpPr>
              <a:spLocks noChangeArrowheads="1"/>
            </p:cNvSpPr>
            <p:nvPr/>
          </p:nvSpPr>
          <p:spPr bwMode="auto">
            <a:xfrm>
              <a:off x="2689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62" name="Rectangle 166"/>
            <p:cNvSpPr>
              <a:spLocks noChangeArrowheads="1"/>
            </p:cNvSpPr>
            <p:nvPr/>
          </p:nvSpPr>
          <p:spPr bwMode="auto">
            <a:xfrm>
              <a:off x="1519" y="845"/>
              <a:ext cx="11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63" name="Rectangle 167"/>
            <p:cNvSpPr>
              <a:spLocks noChangeArrowheads="1"/>
            </p:cNvSpPr>
            <p:nvPr/>
          </p:nvSpPr>
          <p:spPr bwMode="auto">
            <a:xfrm>
              <a:off x="1249" y="845"/>
              <a:ext cx="2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64" name="Rectangle 168"/>
            <p:cNvSpPr>
              <a:spLocks noChangeArrowheads="1"/>
            </p:cNvSpPr>
            <p:nvPr/>
          </p:nvSpPr>
          <p:spPr bwMode="auto">
            <a:xfrm>
              <a:off x="961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65" name="Rectangle 169"/>
            <p:cNvSpPr>
              <a:spLocks noChangeArrowheads="1"/>
            </p:cNvSpPr>
            <p:nvPr/>
          </p:nvSpPr>
          <p:spPr bwMode="auto">
            <a:xfrm>
              <a:off x="673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5866" name="Rectangle 170"/>
            <p:cNvSpPr>
              <a:spLocks noChangeArrowheads="1"/>
            </p:cNvSpPr>
            <p:nvPr/>
          </p:nvSpPr>
          <p:spPr bwMode="auto">
            <a:xfrm>
              <a:off x="385" y="84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H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1081" name="Line 171"/>
            <p:cNvSpPr>
              <a:spLocks noChangeShapeType="1"/>
            </p:cNvSpPr>
            <p:nvPr/>
          </p:nvSpPr>
          <p:spPr bwMode="auto">
            <a:xfrm>
              <a:off x="385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82" name="Line 172"/>
            <p:cNvSpPr>
              <a:spLocks noChangeShapeType="1"/>
            </p:cNvSpPr>
            <p:nvPr/>
          </p:nvSpPr>
          <p:spPr bwMode="auto">
            <a:xfrm>
              <a:off x="385" y="1415"/>
              <a:ext cx="5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83" name="Line 173"/>
            <p:cNvSpPr>
              <a:spLocks noChangeShapeType="1"/>
            </p:cNvSpPr>
            <p:nvPr/>
          </p:nvSpPr>
          <p:spPr bwMode="auto">
            <a:xfrm>
              <a:off x="385" y="1700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84" name="Line 174"/>
            <p:cNvSpPr>
              <a:spLocks noChangeShapeType="1"/>
            </p:cNvSpPr>
            <p:nvPr/>
          </p:nvSpPr>
          <p:spPr bwMode="auto">
            <a:xfrm>
              <a:off x="385" y="1985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85" name="Line 175"/>
            <p:cNvSpPr>
              <a:spLocks noChangeShapeType="1"/>
            </p:cNvSpPr>
            <p:nvPr/>
          </p:nvSpPr>
          <p:spPr bwMode="auto">
            <a:xfrm>
              <a:off x="385" y="227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86" name="Line 176"/>
            <p:cNvSpPr>
              <a:spLocks noChangeShapeType="1"/>
            </p:cNvSpPr>
            <p:nvPr/>
          </p:nvSpPr>
          <p:spPr bwMode="auto">
            <a:xfrm>
              <a:off x="385" y="255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87" name="Line 177"/>
            <p:cNvSpPr>
              <a:spLocks noChangeShapeType="1"/>
            </p:cNvSpPr>
            <p:nvPr/>
          </p:nvSpPr>
          <p:spPr bwMode="auto">
            <a:xfrm>
              <a:off x="385" y="2841"/>
              <a:ext cx="34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88" name="Line 178"/>
            <p:cNvSpPr>
              <a:spLocks noChangeShapeType="1"/>
            </p:cNvSpPr>
            <p:nvPr/>
          </p:nvSpPr>
          <p:spPr bwMode="auto">
            <a:xfrm>
              <a:off x="385" y="312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89" name="Line 179"/>
            <p:cNvSpPr>
              <a:spLocks noChangeShapeType="1"/>
            </p:cNvSpPr>
            <p:nvPr/>
          </p:nvSpPr>
          <p:spPr bwMode="auto">
            <a:xfrm>
              <a:off x="385" y="341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90" name="Line 180"/>
            <p:cNvSpPr>
              <a:spLocks noChangeShapeType="1"/>
            </p:cNvSpPr>
            <p:nvPr/>
          </p:nvSpPr>
          <p:spPr bwMode="auto">
            <a:xfrm>
              <a:off x="385" y="3696"/>
              <a:ext cx="51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91" name="Line 181"/>
            <p:cNvSpPr>
              <a:spLocks noChangeShapeType="1"/>
            </p:cNvSpPr>
            <p:nvPr/>
          </p:nvSpPr>
          <p:spPr bwMode="auto">
            <a:xfrm>
              <a:off x="385" y="845"/>
              <a:ext cx="0" cy="199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92" name="Line 182"/>
            <p:cNvSpPr>
              <a:spLocks noChangeShapeType="1"/>
            </p:cNvSpPr>
            <p:nvPr/>
          </p:nvSpPr>
          <p:spPr bwMode="auto">
            <a:xfrm>
              <a:off x="673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93" name="Line 183"/>
            <p:cNvSpPr>
              <a:spLocks noChangeShapeType="1"/>
            </p:cNvSpPr>
            <p:nvPr/>
          </p:nvSpPr>
          <p:spPr bwMode="auto">
            <a:xfrm>
              <a:off x="385" y="845"/>
              <a:ext cx="2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94" name="Line 184"/>
            <p:cNvSpPr>
              <a:spLocks noChangeShapeType="1"/>
            </p:cNvSpPr>
            <p:nvPr/>
          </p:nvSpPr>
          <p:spPr bwMode="auto">
            <a:xfrm>
              <a:off x="673" y="845"/>
              <a:ext cx="0" cy="19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95" name="Line 185"/>
            <p:cNvSpPr>
              <a:spLocks noChangeShapeType="1"/>
            </p:cNvSpPr>
            <p:nvPr/>
          </p:nvSpPr>
          <p:spPr bwMode="auto">
            <a:xfrm>
              <a:off x="96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96" name="Line 186"/>
            <p:cNvSpPr>
              <a:spLocks noChangeShapeType="1"/>
            </p:cNvSpPr>
            <p:nvPr/>
          </p:nvSpPr>
          <p:spPr bwMode="auto">
            <a:xfrm>
              <a:off x="384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97" name="Line 187"/>
            <p:cNvSpPr>
              <a:spLocks noChangeShapeType="1"/>
            </p:cNvSpPr>
            <p:nvPr/>
          </p:nvSpPr>
          <p:spPr bwMode="auto">
            <a:xfrm>
              <a:off x="4129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98" name="Line 188"/>
            <p:cNvSpPr>
              <a:spLocks noChangeShapeType="1"/>
            </p:cNvSpPr>
            <p:nvPr/>
          </p:nvSpPr>
          <p:spPr bwMode="auto">
            <a:xfrm>
              <a:off x="4417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099" name="Line 189"/>
            <p:cNvSpPr>
              <a:spLocks noChangeShapeType="1"/>
            </p:cNvSpPr>
            <p:nvPr/>
          </p:nvSpPr>
          <p:spPr bwMode="auto">
            <a:xfrm>
              <a:off x="4705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00" name="Line 190"/>
            <p:cNvSpPr>
              <a:spLocks noChangeShapeType="1"/>
            </p:cNvSpPr>
            <p:nvPr/>
          </p:nvSpPr>
          <p:spPr bwMode="auto">
            <a:xfrm>
              <a:off x="5281" y="845"/>
              <a:ext cx="2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01" name="Line 191"/>
            <p:cNvSpPr>
              <a:spLocks noChangeShapeType="1"/>
            </p:cNvSpPr>
            <p:nvPr/>
          </p:nvSpPr>
          <p:spPr bwMode="auto">
            <a:xfrm>
              <a:off x="4993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02" name="Line 192"/>
            <p:cNvSpPr>
              <a:spLocks noChangeShapeType="1"/>
            </p:cNvSpPr>
            <p:nvPr/>
          </p:nvSpPr>
          <p:spPr bwMode="auto">
            <a:xfrm>
              <a:off x="5281" y="845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03" name="Line 193"/>
            <p:cNvSpPr>
              <a:spLocks noChangeShapeType="1"/>
            </p:cNvSpPr>
            <p:nvPr/>
          </p:nvSpPr>
          <p:spPr bwMode="auto">
            <a:xfrm>
              <a:off x="5281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04" name="Line 194"/>
            <p:cNvSpPr>
              <a:spLocks noChangeShapeType="1"/>
            </p:cNvSpPr>
            <p:nvPr/>
          </p:nvSpPr>
          <p:spPr bwMode="auto">
            <a:xfrm>
              <a:off x="673" y="1130"/>
              <a:ext cx="28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05" name="Line 195"/>
            <p:cNvSpPr>
              <a:spLocks noChangeShapeType="1"/>
            </p:cNvSpPr>
            <p:nvPr/>
          </p:nvSpPr>
          <p:spPr bwMode="auto">
            <a:xfrm>
              <a:off x="3841" y="1130"/>
              <a:ext cx="144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06" name="Line 196"/>
            <p:cNvSpPr>
              <a:spLocks noChangeShapeType="1"/>
            </p:cNvSpPr>
            <p:nvPr/>
          </p:nvSpPr>
          <p:spPr bwMode="auto">
            <a:xfrm>
              <a:off x="124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07" name="Line 197"/>
            <p:cNvSpPr>
              <a:spLocks noChangeShapeType="1"/>
            </p:cNvSpPr>
            <p:nvPr/>
          </p:nvSpPr>
          <p:spPr bwMode="auto">
            <a:xfrm>
              <a:off x="151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08" name="Line 198"/>
            <p:cNvSpPr>
              <a:spLocks noChangeShapeType="1"/>
            </p:cNvSpPr>
            <p:nvPr/>
          </p:nvSpPr>
          <p:spPr bwMode="auto">
            <a:xfrm>
              <a:off x="182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>
                <a:solidFill>
                  <a:srgbClr val="FF0000"/>
                </a:solidFill>
              </a:endParaRPr>
            </a:p>
          </p:txBody>
        </p:sp>
        <p:sp>
          <p:nvSpPr>
            <p:cNvPr id="81109" name="Line 199"/>
            <p:cNvSpPr>
              <a:spLocks noChangeShapeType="1"/>
            </p:cNvSpPr>
            <p:nvPr/>
          </p:nvSpPr>
          <p:spPr bwMode="auto">
            <a:xfrm>
              <a:off x="211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10" name="Line 200"/>
            <p:cNvSpPr>
              <a:spLocks noChangeShapeType="1"/>
            </p:cNvSpPr>
            <p:nvPr/>
          </p:nvSpPr>
          <p:spPr bwMode="auto">
            <a:xfrm>
              <a:off x="2401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11" name="Line 201"/>
            <p:cNvSpPr>
              <a:spLocks noChangeShapeType="1"/>
            </p:cNvSpPr>
            <p:nvPr/>
          </p:nvSpPr>
          <p:spPr bwMode="auto">
            <a:xfrm>
              <a:off x="268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12" name="Line 202"/>
            <p:cNvSpPr>
              <a:spLocks noChangeShapeType="1"/>
            </p:cNvSpPr>
            <p:nvPr/>
          </p:nvSpPr>
          <p:spPr bwMode="auto">
            <a:xfrm>
              <a:off x="2977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13" name="Line 203"/>
            <p:cNvSpPr>
              <a:spLocks noChangeShapeType="1"/>
            </p:cNvSpPr>
            <p:nvPr/>
          </p:nvSpPr>
          <p:spPr bwMode="auto">
            <a:xfrm>
              <a:off x="326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14" name="Line 204"/>
            <p:cNvSpPr>
              <a:spLocks noChangeShapeType="1"/>
            </p:cNvSpPr>
            <p:nvPr/>
          </p:nvSpPr>
          <p:spPr bwMode="auto">
            <a:xfrm>
              <a:off x="3841" y="1415"/>
              <a:ext cx="17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15" name="Line 205"/>
            <p:cNvSpPr>
              <a:spLocks noChangeShapeType="1"/>
            </p:cNvSpPr>
            <p:nvPr/>
          </p:nvSpPr>
          <p:spPr bwMode="auto">
            <a:xfrm>
              <a:off x="355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16" name="Line 206"/>
            <p:cNvSpPr>
              <a:spLocks noChangeShapeType="1"/>
            </p:cNvSpPr>
            <p:nvPr/>
          </p:nvSpPr>
          <p:spPr bwMode="auto">
            <a:xfrm>
              <a:off x="385" y="3126"/>
              <a:ext cx="0" cy="57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17" name="Line 207"/>
            <p:cNvSpPr>
              <a:spLocks noChangeShapeType="1"/>
            </p:cNvSpPr>
            <p:nvPr/>
          </p:nvSpPr>
          <p:spPr bwMode="auto">
            <a:xfrm>
              <a:off x="385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18" name="Line 208"/>
            <p:cNvSpPr>
              <a:spLocks noChangeShapeType="1"/>
            </p:cNvSpPr>
            <p:nvPr/>
          </p:nvSpPr>
          <p:spPr bwMode="auto">
            <a:xfrm>
              <a:off x="151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19" name="Line 209"/>
            <p:cNvSpPr>
              <a:spLocks noChangeShapeType="1"/>
            </p:cNvSpPr>
            <p:nvPr/>
          </p:nvSpPr>
          <p:spPr bwMode="auto">
            <a:xfrm>
              <a:off x="182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20" name="Line 210"/>
            <p:cNvSpPr>
              <a:spLocks noChangeShapeType="1"/>
            </p:cNvSpPr>
            <p:nvPr/>
          </p:nvSpPr>
          <p:spPr bwMode="auto">
            <a:xfrm>
              <a:off x="211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21" name="Line 211"/>
            <p:cNvSpPr>
              <a:spLocks noChangeShapeType="1"/>
            </p:cNvSpPr>
            <p:nvPr/>
          </p:nvSpPr>
          <p:spPr bwMode="auto">
            <a:xfrm>
              <a:off x="240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22" name="Line 212"/>
            <p:cNvSpPr>
              <a:spLocks noChangeShapeType="1"/>
            </p:cNvSpPr>
            <p:nvPr/>
          </p:nvSpPr>
          <p:spPr bwMode="auto">
            <a:xfrm>
              <a:off x="268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23" name="Line 213"/>
            <p:cNvSpPr>
              <a:spLocks noChangeShapeType="1"/>
            </p:cNvSpPr>
            <p:nvPr/>
          </p:nvSpPr>
          <p:spPr bwMode="auto">
            <a:xfrm>
              <a:off x="297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24" name="Line 214"/>
            <p:cNvSpPr>
              <a:spLocks noChangeShapeType="1"/>
            </p:cNvSpPr>
            <p:nvPr/>
          </p:nvSpPr>
          <p:spPr bwMode="auto">
            <a:xfrm>
              <a:off x="326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25" name="Line 215"/>
            <p:cNvSpPr>
              <a:spLocks noChangeShapeType="1"/>
            </p:cNvSpPr>
            <p:nvPr/>
          </p:nvSpPr>
          <p:spPr bwMode="auto">
            <a:xfrm>
              <a:off x="355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26" name="Line 216"/>
            <p:cNvSpPr>
              <a:spLocks noChangeShapeType="1"/>
            </p:cNvSpPr>
            <p:nvPr/>
          </p:nvSpPr>
          <p:spPr bwMode="auto">
            <a:xfrm>
              <a:off x="384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27" name="Line 217"/>
            <p:cNvSpPr>
              <a:spLocks noChangeShapeType="1"/>
            </p:cNvSpPr>
            <p:nvPr/>
          </p:nvSpPr>
          <p:spPr bwMode="auto">
            <a:xfrm>
              <a:off x="412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28" name="Line 218"/>
            <p:cNvSpPr>
              <a:spLocks noChangeShapeType="1"/>
            </p:cNvSpPr>
            <p:nvPr/>
          </p:nvSpPr>
          <p:spPr bwMode="auto">
            <a:xfrm>
              <a:off x="441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29" name="Line 219"/>
            <p:cNvSpPr>
              <a:spLocks noChangeShapeType="1"/>
            </p:cNvSpPr>
            <p:nvPr/>
          </p:nvSpPr>
          <p:spPr bwMode="auto">
            <a:xfrm>
              <a:off x="470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30" name="Line 220"/>
            <p:cNvSpPr>
              <a:spLocks noChangeShapeType="1"/>
            </p:cNvSpPr>
            <p:nvPr/>
          </p:nvSpPr>
          <p:spPr bwMode="auto">
            <a:xfrm>
              <a:off x="499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31" name="Line 221"/>
            <p:cNvSpPr>
              <a:spLocks noChangeShapeType="1"/>
            </p:cNvSpPr>
            <p:nvPr/>
          </p:nvSpPr>
          <p:spPr bwMode="auto">
            <a:xfrm>
              <a:off x="528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32" name="Line 222"/>
            <p:cNvSpPr>
              <a:spLocks noChangeShapeType="1"/>
            </p:cNvSpPr>
            <p:nvPr/>
          </p:nvSpPr>
          <p:spPr bwMode="auto">
            <a:xfrm>
              <a:off x="5569" y="3126"/>
              <a:ext cx="0" cy="57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33" name="Line 223"/>
            <p:cNvSpPr>
              <a:spLocks noChangeShapeType="1"/>
            </p:cNvSpPr>
            <p:nvPr/>
          </p:nvSpPr>
          <p:spPr bwMode="auto">
            <a:xfrm>
              <a:off x="961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34" name="Line 224"/>
            <p:cNvSpPr>
              <a:spLocks noChangeShapeType="1"/>
            </p:cNvSpPr>
            <p:nvPr/>
          </p:nvSpPr>
          <p:spPr bwMode="auto">
            <a:xfrm>
              <a:off x="1249" y="845"/>
              <a:ext cx="2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35" name="Line 225"/>
            <p:cNvSpPr>
              <a:spLocks noChangeShapeType="1"/>
            </p:cNvSpPr>
            <p:nvPr/>
          </p:nvSpPr>
          <p:spPr bwMode="auto">
            <a:xfrm>
              <a:off x="1519" y="845"/>
              <a:ext cx="11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36" name="Line 226"/>
            <p:cNvSpPr>
              <a:spLocks noChangeShapeType="1"/>
            </p:cNvSpPr>
            <p:nvPr/>
          </p:nvSpPr>
          <p:spPr bwMode="auto">
            <a:xfrm>
              <a:off x="268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37" name="Line 227"/>
            <p:cNvSpPr>
              <a:spLocks noChangeShapeType="1"/>
            </p:cNvSpPr>
            <p:nvPr/>
          </p:nvSpPr>
          <p:spPr bwMode="auto">
            <a:xfrm>
              <a:off x="2977" y="845"/>
              <a:ext cx="115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38" name="Line 228"/>
            <p:cNvSpPr>
              <a:spLocks noChangeShapeType="1"/>
            </p:cNvSpPr>
            <p:nvPr/>
          </p:nvSpPr>
          <p:spPr bwMode="auto">
            <a:xfrm>
              <a:off x="412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39" name="Line 229"/>
            <p:cNvSpPr>
              <a:spLocks noChangeShapeType="1"/>
            </p:cNvSpPr>
            <p:nvPr/>
          </p:nvSpPr>
          <p:spPr bwMode="auto">
            <a:xfrm>
              <a:off x="4417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40" name="Line 230"/>
            <p:cNvSpPr>
              <a:spLocks noChangeShapeType="1"/>
            </p:cNvSpPr>
            <p:nvPr/>
          </p:nvSpPr>
          <p:spPr bwMode="auto">
            <a:xfrm>
              <a:off x="4705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41" name="Line 231"/>
            <p:cNvSpPr>
              <a:spLocks noChangeShapeType="1"/>
            </p:cNvSpPr>
            <p:nvPr/>
          </p:nvSpPr>
          <p:spPr bwMode="auto">
            <a:xfrm>
              <a:off x="4993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42" name="Line 232"/>
            <p:cNvSpPr>
              <a:spLocks noChangeShapeType="1"/>
            </p:cNvSpPr>
            <p:nvPr/>
          </p:nvSpPr>
          <p:spPr bwMode="auto">
            <a:xfrm>
              <a:off x="5569" y="2556"/>
              <a:ext cx="0" cy="2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43" name="Line 233"/>
            <p:cNvSpPr>
              <a:spLocks noChangeShapeType="1"/>
            </p:cNvSpPr>
            <p:nvPr/>
          </p:nvSpPr>
          <p:spPr bwMode="auto">
            <a:xfrm>
              <a:off x="5569" y="845"/>
              <a:ext cx="0" cy="171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144" name="Line 234"/>
            <p:cNvSpPr>
              <a:spLocks noChangeShapeType="1"/>
            </p:cNvSpPr>
            <p:nvPr/>
          </p:nvSpPr>
          <p:spPr bwMode="auto">
            <a:xfrm>
              <a:off x="5569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80900" name="AutoShape 237"/>
          <p:cNvSpPr>
            <a:spLocks noChangeArrowheads="1"/>
          </p:cNvSpPr>
          <p:nvPr/>
        </p:nvSpPr>
        <p:spPr bwMode="auto">
          <a:xfrm>
            <a:off x="457200" y="1295400"/>
            <a:ext cx="1219200" cy="533400"/>
          </a:xfrm>
          <a:prstGeom prst="wedgeRoundRectCallout">
            <a:avLst>
              <a:gd name="adj1" fmla="val 73440"/>
              <a:gd name="adj2" fmla="val 59762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200" b="1">
                <a:latin typeface="Courier New" pitchFamily="49" charset="0"/>
              </a:rPr>
              <a:t>Ernest Rutherford</a:t>
            </a:r>
            <a:endParaRPr lang="el-GR" altLang="el-GR" sz="1200" b="1">
              <a:latin typeface="Courier New" pitchFamily="49" charset="0"/>
            </a:endParaRPr>
          </a:p>
        </p:txBody>
      </p:sp>
      <p:sp>
        <p:nvSpPr>
          <p:cNvPr id="285934" name="AutoShape 238"/>
          <p:cNvSpPr>
            <a:spLocks noChangeArrowheads="1"/>
          </p:cNvSpPr>
          <p:nvPr/>
        </p:nvSpPr>
        <p:spPr bwMode="auto">
          <a:xfrm>
            <a:off x="2133600" y="1981200"/>
            <a:ext cx="1066800" cy="533400"/>
          </a:xfrm>
          <a:prstGeom prst="wedgeRoundRectCallout">
            <a:avLst>
              <a:gd name="adj1" fmla="val 42856"/>
              <a:gd name="adj2" fmla="val 47321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sz="12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</a:rPr>
              <a:t>Glenn Seaborg</a:t>
            </a:r>
            <a:endParaRPr lang="el-GR" sz="1200" b="1">
              <a:effectLst>
                <a:outerShdw blurRad="38100" dist="38100" dir="2700000" algn="tl">
                  <a:srgbClr val="000000"/>
                </a:outerShdw>
              </a:effectLst>
              <a:latin typeface="Courier New" pitchFamily="49" charset="0"/>
            </a:endParaRPr>
          </a:p>
        </p:txBody>
      </p:sp>
      <p:sp>
        <p:nvSpPr>
          <p:cNvPr id="80902" name="AutoShape 239"/>
          <p:cNvSpPr>
            <a:spLocks noChangeArrowheads="1"/>
          </p:cNvSpPr>
          <p:nvPr/>
        </p:nvSpPr>
        <p:spPr bwMode="auto">
          <a:xfrm>
            <a:off x="3276600" y="1600200"/>
            <a:ext cx="1066800" cy="533400"/>
          </a:xfrm>
          <a:prstGeom prst="wedgeRoundRectCallout">
            <a:avLst>
              <a:gd name="adj1" fmla="val -21579"/>
              <a:gd name="adj2" fmla="val 53839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200" b="1">
                <a:latin typeface="Courier New" pitchFamily="49" charset="0"/>
              </a:rPr>
              <a:t>Niels Bohr</a:t>
            </a:r>
            <a:endParaRPr lang="el-GR" altLang="el-GR" sz="1200" b="1">
              <a:latin typeface="Courier New" pitchFamily="49" charset="0"/>
            </a:endParaRPr>
          </a:p>
        </p:txBody>
      </p:sp>
      <p:sp>
        <p:nvSpPr>
          <p:cNvPr id="80903" name="AutoShape 240"/>
          <p:cNvSpPr>
            <a:spLocks noChangeArrowheads="1"/>
          </p:cNvSpPr>
          <p:nvPr/>
        </p:nvSpPr>
        <p:spPr bwMode="auto">
          <a:xfrm>
            <a:off x="1295400" y="685800"/>
            <a:ext cx="838200" cy="533400"/>
          </a:xfrm>
          <a:prstGeom prst="wedgeRoundRectCallout">
            <a:avLst>
              <a:gd name="adj1" fmla="val 83144"/>
              <a:gd name="adj2" fmla="val 70744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200" b="1">
                <a:latin typeface="Courier New" pitchFamily="49" charset="0"/>
              </a:rPr>
              <a:t> Otto Hahn</a:t>
            </a:r>
            <a:endParaRPr lang="el-GR" altLang="el-GR" sz="1200" b="1">
              <a:latin typeface="Courier New" pitchFamily="49" charset="0"/>
            </a:endParaRPr>
          </a:p>
        </p:txBody>
      </p:sp>
      <p:sp>
        <p:nvSpPr>
          <p:cNvPr id="80904" name="AutoShape 241"/>
          <p:cNvSpPr>
            <a:spLocks noChangeArrowheads="1"/>
          </p:cNvSpPr>
          <p:nvPr/>
        </p:nvSpPr>
        <p:spPr bwMode="auto">
          <a:xfrm>
            <a:off x="7772400" y="1447800"/>
            <a:ext cx="1219200" cy="533400"/>
          </a:xfrm>
          <a:prstGeom prst="wedgeRoundRectCallout">
            <a:avLst>
              <a:gd name="adj1" fmla="val -64583"/>
              <a:gd name="adj2" fmla="val 73750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200" b="1">
                <a:latin typeface="Courier New" pitchFamily="49" charset="0"/>
              </a:rPr>
              <a:t>Dmitri Mendeleev</a:t>
            </a:r>
            <a:endParaRPr lang="el-GR" altLang="el-GR" sz="1200" b="1">
              <a:latin typeface="Courier New" pitchFamily="49" charset="0"/>
            </a:endParaRPr>
          </a:p>
        </p:txBody>
      </p:sp>
      <p:sp>
        <p:nvSpPr>
          <p:cNvPr id="80905" name="AutoShape 242"/>
          <p:cNvSpPr>
            <a:spLocks noChangeArrowheads="1"/>
          </p:cNvSpPr>
          <p:nvPr/>
        </p:nvSpPr>
        <p:spPr bwMode="auto">
          <a:xfrm>
            <a:off x="6858000" y="1066800"/>
            <a:ext cx="1066800" cy="533400"/>
          </a:xfrm>
          <a:prstGeom prst="wedgeRoundRectCallout">
            <a:avLst>
              <a:gd name="adj1" fmla="val -60120"/>
              <a:gd name="adj2" fmla="val 81339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200" b="1" dirty="0">
                <a:latin typeface="Courier New" pitchFamily="49" charset="0"/>
              </a:rPr>
              <a:t>Albert Einstein</a:t>
            </a:r>
            <a:endParaRPr lang="el-GR" altLang="el-GR" sz="1200" b="1" dirty="0">
              <a:latin typeface="Courier New" pitchFamily="49" charset="0"/>
            </a:endParaRPr>
          </a:p>
        </p:txBody>
      </p:sp>
      <p:sp>
        <p:nvSpPr>
          <p:cNvPr id="80906" name="AutoShape 243"/>
          <p:cNvSpPr>
            <a:spLocks noChangeArrowheads="1"/>
          </p:cNvSpPr>
          <p:nvPr/>
        </p:nvSpPr>
        <p:spPr bwMode="auto">
          <a:xfrm>
            <a:off x="5181600" y="6324600"/>
            <a:ext cx="1066800" cy="533400"/>
          </a:xfrm>
          <a:prstGeom prst="wedgeRoundRectCallout">
            <a:avLst>
              <a:gd name="adj1" fmla="val 125894"/>
              <a:gd name="adj2" fmla="val -14196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200" b="1" dirty="0">
                <a:latin typeface="Courier New" pitchFamily="49" charset="0"/>
              </a:rPr>
              <a:t>Enrico Fermi</a:t>
            </a:r>
            <a:endParaRPr lang="el-GR" altLang="el-GR" sz="1200" b="1" dirty="0">
              <a:latin typeface="Courier New" pitchFamily="49" charset="0"/>
            </a:endParaRPr>
          </a:p>
        </p:txBody>
      </p:sp>
      <p:sp>
        <p:nvSpPr>
          <p:cNvPr id="80907" name="AutoShape 244"/>
          <p:cNvSpPr>
            <a:spLocks noChangeArrowheads="1"/>
          </p:cNvSpPr>
          <p:nvPr/>
        </p:nvSpPr>
        <p:spPr bwMode="auto">
          <a:xfrm>
            <a:off x="3657600" y="6172200"/>
            <a:ext cx="1066800" cy="685800"/>
          </a:xfrm>
          <a:prstGeom prst="wedgeRoundRectCallout">
            <a:avLst>
              <a:gd name="adj1" fmla="val 93602"/>
              <a:gd name="adj2" fmla="val -10115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200" b="1" dirty="0">
                <a:latin typeface="Courier New" pitchFamily="49" charset="0"/>
              </a:rPr>
              <a:t>Pierre &amp; Marie Curie </a:t>
            </a:r>
            <a:endParaRPr lang="el-GR" altLang="el-GR" sz="1200" b="1" dirty="0">
              <a:latin typeface="Courier New" pitchFamily="49" charset="0"/>
            </a:endParaRPr>
          </a:p>
        </p:txBody>
      </p:sp>
      <p:sp>
        <p:nvSpPr>
          <p:cNvPr id="80908" name="AutoShape 245"/>
          <p:cNvSpPr>
            <a:spLocks noChangeArrowheads="1"/>
          </p:cNvSpPr>
          <p:nvPr/>
        </p:nvSpPr>
        <p:spPr bwMode="auto">
          <a:xfrm>
            <a:off x="6324600" y="6324600"/>
            <a:ext cx="1066800" cy="533400"/>
          </a:xfrm>
          <a:prstGeom prst="wedgeRoundRectCallout">
            <a:avLst>
              <a:gd name="adj1" fmla="val 102977"/>
              <a:gd name="adj2" fmla="val -14166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200" b="1" dirty="0">
                <a:latin typeface="Courier New" pitchFamily="49" charset="0"/>
              </a:rPr>
              <a:t>Alfred Nobel</a:t>
            </a:r>
            <a:endParaRPr lang="el-GR" altLang="el-GR" sz="1200" b="1" dirty="0">
              <a:latin typeface="Courier New" pitchFamily="49" charset="0"/>
            </a:endParaRPr>
          </a:p>
        </p:txBody>
      </p:sp>
      <p:sp>
        <p:nvSpPr>
          <p:cNvPr id="80909" name="AutoShape 246"/>
          <p:cNvSpPr>
            <a:spLocks noChangeArrowheads="1"/>
          </p:cNvSpPr>
          <p:nvPr/>
        </p:nvSpPr>
        <p:spPr bwMode="auto">
          <a:xfrm>
            <a:off x="7696200" y="6324600"/>
            <a:ext cx="1066800" cy="533400"/>
          </a:xfrm>
          <a:prstGeom prst="wedgeRoundRectCallout">
            <a:avLst>
              <a:gd name="adj1" fmla="val 16069"/>
              <a:gd name="adj2" fmla="val -13779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200" b="1" dirty="0">
                <a:latin typeface="Courier New" pitchFamily="49" charset="0"/>
              </a:rPr>
              <a:t>Ernest Lawrence</a:t>
            </a:r>
            <a:endParaRPr lang="el-GR" altLang="el-GR" sz="1200" b="1" dirty="0">
              <a:latin typeface="Courier New" pitchFamily="49" charset="0"/>
            </a:endParaRPr>
          </a:p>
        </p:txBody>
      </p:sp>
      <p:sp>
        <p:nvSpPr>
          <p:cNvPr id="80910" name="AutoShape 247"/>
          <p:cNvSpPr>
            <a:spLocks noChangeArrowheads="1"/>
          </p:cNvSpPr>
          <p:nvPr/>
        </p:nvSpPr>
        <p:spPr bwMode="auto">
          <a:xfrm>
            <a:off x="5791200" y="1981200"/>
            <a:ext cx="1066800" cy="457200"/>
          </a:xfrm>
          <a:prstGeom prst="wedgeRoundRectCallout">
            <a:avLst>
              <a:gd name="adj1" fmla="val -47319"/>
              <a:gd name="adj2" fmla="val 55798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000" b="1">
                <a:latin typeface="Courier New" pitchFamily="49" charset="0"/>
              </a:rPr>
              <a:t> </a:t>
            </a:r>
            <a:r>
              <a:rPr lang="el-GR" altLang="el-GR" sz="1000" b="1">
                <a:latin typeface="Courier New" pitchFamily="49" charset="0"/>
              </a:rPr>
              <a:t>Νικόλαος Κοπέρνικος</a:t>
            </a:r>
          </a:p>
        </p:txBody>
      </p:sp>
      <p:sp>
        <p:nvSpPr>
          <p:cNvPr id="80911" name="AutoShape 248"/>
          <p:cNvSpPr>
            <a:spLocks noChangeArrowheads="1"/>
          </p:cNvSpPr>
          <p:nvPr/>
        </p:nvSpPr>
        <p:spPr bwMode="auto">
          <a:xfrm>
            <a:off x="4724400" y="1524000"/>
            <a:ext cx="1066800" cy="533400"/>
          </a:xfrm>
          <a:prstGeom prst="wedgeRoundRectCallout">
            <a:avLst>
              <a:gd name="adj1" fmla="val 15773"/>
              <a:gd name="adj2" fmla="val 55238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200" b="1">
                <a:latin typeface="Courier New" pitchFamily="49" charset="0"/>
              </a:rPr>
              <a:t> Roentgen</a:t>
            </a:r>
            <a:endParaRPr lang="el-GR" altLang="el-GR" sz="1200" b="1">
              <a:latin typeface="Courier New" pitchFamily="49" charset="0"/>
            </a:endParaRPr>
          </a:p>
        </p:txBody>
      </p:sp>
      <p:sp>
        <p:nvSpPr>
          <p:cNvPr id="80912" name="AutoShape 249"/>
          <p:cNvSpPr>
            <a:spLocks noChangeArrowheads="1"/>
          </p:cNvSpPr>
          <p:nvPr/>
        </p:nvSpPr>
        <p:spPr bwMode="auto">
          <a:xfrm>
            <a:off x="4114800" y="2667000"/>
            <a:ext cx="1066800" cy="533400"/>
          </a:xfrm>
          <a:prstGeom prst="wedgeRoundRectCallout">
            <a:avLst>
              <a:gd name="adj1" fmla="val -18005"/>
              <a:gd name="adj2" fmla="val 33869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200" b="1" dirty="0" err="1">
                <a:latin typeface="Courier New" pitchFamily="49" charset="0"/>
              </a:rPr>
              <a:t>Liese</a:t>
            </a:r>
            <a:r>
              <a:rPr lang="en-US" altLang="el-GR" sz="1200" b="1" dirty="0">
                <a:latin typeface="Courier New" pitchFamily="49" charset="0"/>
              </a:rPr>
              <a:t> Meitner</a:t>
            </a:r>
            <a:endParaRPr lang="el-GR" altLang="el-GR" sz="1200" b="1" dirty="0">
              <a:latin typeface="Courier New" pitchFamily="49" charset="0"/>
            </a:endParaRPr>
          </a:p>
        </p:txBody>
      </p:sp>
      <p:sp>
        <p:nvSpPr>
          <p:cNvPr id="80913" name="AutoShape 250"/>
          <p:cNvSpPr>
            <a:spLocks noChangeArrowheads="1"/>
          </p:cNvSpPr>
          <p:nvPr/>
        </p:nvSpPr>
        <p:spPr bwMode="auto">
          <a:xfrm>
            <a:off x="457200" y="5562600"/>
            <a:ext cx="1295400" cy="381000"/>
          </a:xfrm>
          <a:prstGeom prst="wedgeRoundRectCallout">
            <a:avLst>
              <a:gd name="adj1" fmla="val 242769"/>
              <a:gd name="adj2" fmla="val -8708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200" b="1" dirty="0">
                <a:latin typeface="Courier New" pitchFamily="49" charset="0"/>
              </a:rPr>
              <a:t>Μ.</a:t>
            </a:r>
            <a:r>
              <a:rPr lang="en-US" altLang="el-GR" sz="1200" b="1" dirty="0" err="1">
                <a:latin typeface="Courier New" pitchFamily="49" charset="0"/>
              </a:rPr>
              <a:t>Samarski</a:t>
            </a:r>
            <a:endParaRPr lang="el-GR" altLang="el-GR" sz="1200" b="1" dirty="0">
              <a:latin typeface="Courier New" pitchFamily="49" charset="0"/>
            </a:endParaRPr>
          </a:p>
        </p:txBody>
      </p:sp>
      <p:sp>
        <p:nvSpPr>
          <p:cNvPr id="80914" name="AutoShape 251"/>
          <p:cNvSpPr>
            <a:spLocks noChangeArrowheads="1"/>
          </p:cNvSpPr>
          <p:nvPr/>
        </p:nvSpPr>
        <p:spPr bwMode="auto">
          <a:xfrm>
            <a:off x="1981200" y="6172200"/>
            <a:ext cx="1371600" cy="304800"/>
          </a:xfrm>
          <a:prstGeom prst="wedgeRoundRectCallout">
            <a:avLst>
              <a:gd name="adj1" fmla="val 180787"/>
              <a:gd name="adj2" fmla="val -26719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200" b="1">
                <a:latin typeface="Courier New" pitchFamily="49" charset="0"/>
              </a:rPr>
              <a:t>J.Gadolin</a:t>
            </a:r>
            <a:endParaRPr lang="el-GR" altLang="el-GR" sz="1200" b="1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97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5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80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80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nimBg="1"/>
      <p:bldP spid="285934" grpId="0" animBg="1"/>
      <p:bldP spid="80902" grpId="0" animBg="1"/>
      <p:bldP spid="80903" grpId="0" animBg="1"/>
      <p:bldP spid="80904" grpId="0" animBg="1"/>
      <p:bldP spid="80905" grpId="0" animBg="1"/>
      <p:bldP spid="80906" grpId="0" animBg="1"/>
      <p:bldP spid="80907" grpId="0" animBg="1"/>
      <p:bldP spid="80908" grpId="0" animBg="1"/>
      <p:bldP spid="80909" grpId="0" animBg="1"/>
      <p:bldP spid="80910" grpId="0" animBg="1"/>
      <p:bldP spid="80911" grpId="0" animBg="1"/>
      <p:bldP spid="80912" grpId="0" animBg="1"/>
      <p:bldP spid="80913" grpId="0" animBg="1"/>
      <p:bldP spid="809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800" dirty="0" smtClean="0"/>
              <a:t>Και περίεργα</a:t>
            </a:r>
            <a:r>
              <a:rPr lang="en-US" sz="3800" dirty="0" smtClean="0"/>
              <a:t> </a:t>
            </a:r>
            <a:r>
              <a:rPr lang="el-GR" sz="3800" dirty="0" smtClean="0">
                <a:solidFill>
                  <a:srgbClr val="1237F0"/>
                </a:solidFill>
              </a:rPr>
              <a:t>ζευγαρώματα</a:t>
            </a:r>
            <a:r>
              <a:rPr lang="el-GR" sz="3800" dirty="0" smtClean="0"/>
              <a:t> με τα ονόματα…</a:t>
            </a:r>
          </a:p>
        </p:txBody>
      </p:sp>
      <p:grpSp>
        <p:nvGrpSpPr>
          <p:cNvPr id="81923" name="Group 3"/>
          <p:cNvGrpSpPr>
            <a:grpSpLocks/>
          </p:cNvGrpSpPr>
          <p:nvPr/>
        </p:nvGrpSpPr>
        <p:grpSpPr bwMode="auto">
          <a:xfrm>
            <a:off x="152400" y="1752600"/>
            <a:ext cx="8686800" cy="3886200"/>
            <a:chOff x="385" y="845"/>
            <a:chExt cx="5184" cy="2851"/>
          </a:xfrm>
        </p:grpSpPr>
        <p:sp>
          <p:nvSpPr>
            <p:cNvPr id="286724" name="Rectangle 4"/>
            <p:cNvSpPr>
              <a:spLocks noChangeArrowheads="1"/>
            </p:cNvSpPr>
            <p:nvPr/>
          </p:nvSpPr>
          <p:spPr bwMode="auto">
            <a:xfrm>
              <a:off x="5281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Lr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25" name="Rectangle 5"/>
            <p:cNvSpPr>
              <a:spLocks noChangeArrowheads="1"/>
            </p:cNvSpPr>
            <p:nvPr/>
          </p:nvSpPr>
          <p:spPr bwMode="auto">
            <a:xfrm>
              <a:off x="4993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No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26" name="Rectangle 6"/>
            <p:cNvSpPr>
              <a:spLocks noChangeArrowheads="1"/>
            </p:cNvSpPr>
            <p:nvPr/>
          </p:nvSpPr>
          <p:spPr bwMode="auto">
            <a:xfrm>
              <a:off x="4705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Md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27" name="Rectangle 7"/>
            <p:cNvSpPr>
              <a:spLocks noChangeArrowheads="1"/>
            </p:cNvSpPr>
            <p:nvPr/>
          </p:nvSpPr>
          <p:spPr bwMode="auto">
            <a:xfrm>
              <a:off x="4417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Fm</a:t>
              </a:r>
              <a:endParaRPr lang="el-GR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28" name="Rectangle 8"/>
            <p:cNvSpPr>
              <a:spLocks noChangeArrowheads="1"/>
            </p:cNvSpPr>
            <p:nvPr/>
          </p:nvSpPr>
          <p:spPr bwMode="auto">
            <a:xfrm>
              <a:off x="4129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Es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29" name="Rectangle 9"/>
            <p:cNvSpPr>
              <a:spLocks noChangeArrowheads="1"/>
            </p:cNvSpPr>
            <p:nvPr/>
          </p:nvSpPr>
          <p:spPr bwMode="auto">
            <a:xfrm>
              <a:off x="3841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err="1">
                  <a:ln>
                    <a:solidFill>
                      <a:schemeClr val="tx1"/>
                    </a:solidFill>
                  </a:ln>
                  <a:solidFill>
                    <a:srgbClr val="FF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Cf</a:t>
              </a:r>
              <a:endParaRPr lang="el-GR" sz="1400" b="1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30" name="Rectangle 10"/>
            <p:cNvSpPr>
              <a:spLocks noChangeArrowheads="1"/>
            </p:cNvSpPr>
            <p:nvPr/>
          </p:nvSpPr>
          <p:spPr bwMode="auto">
            <a:xfrm>
              <a:off x="3553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err="1">
                  <a:ln>
                    <a:solidFill>
                      <a:schemeClr val="tx1"/>
                    </a:solidFill>
                  </a:ln>
                  <a:solidFill>
                    <a:srgbClr val="FF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Bk</a:t>
              </a:r>
              <a:endParaRPr lang="el-GR" sz="1400" b="1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31" name="Rectangle 11"/>
            <p:cNvSpPr>
              <a:spLocks noChangeArrowheads="1"/>
            </p:cNvSpPr>
            <p:nvPr/>
          </p:nvSpPr>
          <p:spPr bwMode="auto">
            <a:xfrm>
              <a:off x="3265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Cm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32" name="Rectangle 12"/>
            <p:cNvSpPr>
              <a:spLocks noChangeArrowheads="1"/>
            </p:cNvSpPr>
            <p:nvPr/>
          </p:nvSpPr>
          <p:spPr bwMode="auto">
            <a:xfrm>
              <a:off x="2977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Am</a:t>
              </a:r>
              <a:endParaRPr lang="el-GR" sz="1400" b="1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33" name="Rectangle 13"/>
            <p:cNvSpPr>
              <a:spLocks noChangeArrowheads="1"/>
            </p:cNvSpPr>
            <p:nvPr/>
          </p:nvSpPr>
          <p:spPr bwMode="auto">
            <a:xfrm>
              <a:off x="2689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CE6C1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Pu</a:t>
              </a:r>
              <a:endParaRPr lang="el-GR" sz="1400" b="1">
                <a:solidFill>
                  <a:srgbClr val="CE6C1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34" name="Rectangle 14"/>
            <p:cNvSpPr>
              <a:spLocks noChangeArrowheads="1"/>
            </p:cNvSpPr>
            <p:nvPr/>
          </p:nvSpPr>
          <p:spPr bwMode="auto">
            <a:xfrm>
              <a:off x="2401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CE6C1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Np</a:t>
              </a:r>
              <a:endParaRPr lang="el-GR" sz="1400" b="1">
                <a:solidFill>
                  <a:srgbClr val="CE6C1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35" name="Rectangle 15"/>
            <p:cNvSpPr>
              <a:spLocks noChangeArrowheads="1"/>
            </p:cNvSpPr>
            <p:nvPr/>
          </p:nvSpPr>
          <p:spPr bwMode="auto">
            <a:xfrm>
              <a:off x="2113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CE6C1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U</a:t>
              </a:r>
              <a:endParaRPr lang="el-GR" sz="1400" b="1">
                <a:solidFill>
                  <a:srgbClr val="CE6C1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36" name="Rectangle 16"/>
            <p:cNvSpPr>
              <a:spLocks noChangeArrowheads="1"/>
            </p:cNvSpPr>
            <p:nvPr/>
          </p:nvSpPr>
          <p:spPr bwMode="auto">
            <a:xfrm>
              <a:off x="1825" y="341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Pa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37" name="Rectangle 17"/>
            <p:cNvSpPr>
              <a:spLocks noChangeArrowheads="1"/>
            </p:cNvSpPr>
            <p:nvPr/>
          </p:nvSpPr>
          <p:spPr bwMode="auto">
            <a:xfrm>
              <a:off x="1519" y="3411"/>
              <a:ext cx="306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Th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38" name="Rectangle 18"/>
            <p:cNvSpPr>
              <a:spLocks noChangeArrowheads="1"/>
            </p:cNvSpPr>
            <p:nvPr/>
          </p:nvSpPr>
          <p:spPr bwMode="auto">
            <a:xfrm>
              <a:off x="385" y="3411"/>
              <a:ext cx="113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39" name="Rectangle 19"/>
            <p:cNvSpPr>
              <a:spLocks noChangeArrowheads="1"/>
            </p:cNvSpPr>
            <p:nvPr/>
          </p:nvSpPr>
          <p:spPr bwMode="auto">
            <a:xfrm>
              <a:off x="5281" y="3126"/>
              <a:ext cx="288" cy="28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Lu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40" name="Rectangle 20"/>
            <p:cNvSpPr>
              <a:spLocks noChangeArrowheads="1"/>
            </p:cNvSpPr>
            <p:nvPr/>
          </p:nvSpPr>
          <p:spPr bwMode="auto">
            <a:xfrm>
              <a:off x="4993" y="3126"/>
              <a:ext cx="288" cy="28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err="1">
                  <a:ln>
                    <a:solidFill>
                      <a:schemeClr val="tx1"/>
                    </a:solidFill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Yb</a:t>
              </a:r>
              <a:endParaRPr lang="el-GR" sz="1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41" name="Rectangle 21"/>
            <p:cNvSpPr>
              <a:spLocks noChangeArrowheads="1"/>
            </p:cNvSpPr>
            <p:nvPr/>
          </p:nvSpPr>
          <p:spPr bwMode="auto">
            <a:xfrm>
              <a:off x="4705" y="3126"/>
              <a:ext cx="288" cy="28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Tm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42" name="Rectangle 22"/>
            <p:cNvSpPr>
              <a:spLocks noChangeArrowheads="1"/>
            </p:cNvSpPr>
            <p:nvPr/>
          </p:nvSpPr>
          <p:spPr bwMode="auto">
            <a:xfrm>
              <a:off x="4417" y="3126"/>
              <a:ext cx="288" cy="28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err="1">
                  <a:ln>
                    <a:solidFill>
                      <a:schemeClr val="tx1"/>
                    </a:solidFill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Er</a:t>
              </a:r>
              <a:endParaRPr lang="el-GR" sz="1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43" name="Rectangle 23"/>
            <p:cNvSpPr>
              <a:spLocks noChangeArrowheads="1"/>
            </p:cNvSpPr>
            <p:nvPr/>
          </p:nvSpPr>
          <p:spPr bwMode="auto">
            <a:xfrm>
              <a:off x="4129" y="3126"/>
              <a:ext cx="288" cy="28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Ho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44" name="Rectangle 24"/>
            <p:cNvSpPr>
              <a:spLocks noChangeArrowheads="1"/>
            </p:cNvSpPr>
            <p:nvPr/>
          </p:nvSpPr>
          <p:spPr bwMode="auto">
            <a:xfrm>
              <a:off x="3841" y="3126"/>
              <a:ext cx="288" cy="28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err="1">
                  <a:solidFill>
                    <a:schemeClr val="accent6"/>
                  </a:solidFill>
                  <a:latin typeface="Comic Sans MS" pitchFamily="66" charset="0"/>
                </a:rPr>
                <a:t>Dy</a:t>
              </a:r>
              <a:endParaRPr lang="el-GR" sz="1400" b="1" dirty="0">
                <a:solidFill>
                  <a:schemeClr val="accent6"/>
                </a:solidFill>
                <a:latin typeface="Comic Sans MS" pitchFamily="66" charset="0"/>
              </a:endParaRPr>
            </a:p>
          </p:txBody>
        </p:sp>
        <p:sp>
          <p:nvSpPr>
            <p:cNvPr id="286745" name="Rectangle 25"/>
            <p:cNvSpPr>
              <a:spLocks noChangeArrowheads="1"/>
            </p:cNvSpPr>
            <p:nvPr/>
          </p:nvSpPr>
          <p:spPr bwMode="auto">
            <a:xfrm>
              <a:off x="3553" y="3126"/>
              <a:ext cx="288" cy="28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>
                  <a:ln>
                    <a:solidFill>
                      <a:schemeClr val="tx1"/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Comic Sans MS" pitchFamily="66" charset="0"/>
                </a:rPr>
                <a:t>Tb</a:t>
              </a:r>
              <a:endParaRPr lang="el-GR" sz="1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286746" name="Rectangle 26"/>
            <p:cNvSpPr>
              <a:spLocks noChangeArrowheads="1"/>
            </p:cNvSpPr>
            <p:nvPr/>
          </p:nvSpPr>
          <p:spPr bwMode="auto">
            <a:xfrm>
              <a:off x="3265" y="3126"/>
              <a:ext cx="288" cy="28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Gd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47" name="Rectangle 27"/>
            <p:cNvSpPr>
              <a:spLocks noChangeArrowheads="1"/>
            </p:cNvSpPr>
            <p:nvPr/>
          </p:nvSpPr>
          <p:spPr bwMode="auto">
            <a:xfrm>
              <a:off x="2977" y="3126"/>
              <a:ext cx="288" cy="28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err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Eu</a:t>
              </a:r>
              <a:endParaRPr lang="el-GR" sz="14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48" name="Rectangle 28"/>
            <p:cNvSpPr>
              <a:spLocks noChangeArrowheads="1"/>
            </p:cNvSpPr>
            <p:nvPr/>
          </p:nvSpPr>
          <p:spPr bwMode="auto">
            <a:xfrm>
              <a:off x="2689" y="3126"/>
              <a:ext cx="288" cy="28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Sm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49" name="Rectangle 29"/>
            <p:cNvSpPr>
              <a:spLocks noChangeArrowheads="1"/>
            </p:cNvSpPr>
            <p:nvPr/>
          </p:nvSpPr>
          <p:spPr bwMode="auto">
            <a:xfrm>
              <a:off x="2401" y="3126"/>
              <a:ext cx="288" cy="28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Pm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50" name="Rectangle 30"/>
            <p:cNvSpPr>
              <a:spLocks noChangeArrowheads="1"/>
            </p:cNvSpPr>
            <p:nvPr/>
          </p:nvSpPr>
          <p:spPr bwMode="auto">
            <a:xfrm>
              <a:off x="2113" y="3126"/>
              <a:ext cx="288" cy="28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Nd</a:t>
              </a:r>
              <a:endParaRPr lang="el-GR" sz="1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51" name="Rectangle 31"/>
            <p:cNvSpPr>
              <a:spLocks noChangeArrowheads="1"/>
            </p:cNvSpPr>
            <p:nvPr/>
          </p:nvSpPr>
          <p:spPr bwMode="auto">
            <a:xfrm>
              <a:off x="1825" y="3126"/>
              <a:ext cx="288" cy="28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Pr</a:t>
              </a:r>
              <a:endParaRPr lang="el-GR" sz="1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52" name="Rectangle 32"/>
            <p:cNvSpPr>
              <a:spLocks noChangeArrowheads="1"/>
            </p:cNvSpPr>
            <p:nvPr/>
          </p:nvSpPr>
          <p:spPr bwMode="auto">
            <a:xfrm>
              <a:off x="1519" y="3126"/>
              <a:ext cx="306" cy="28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Ce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53" name="Rectangle 33"/>
            <p:cNvSpPr>
              <a:spLocks noChangeArrowheads="1"/>
            </p:cNvSpPr>
            <p:nvPr/>
          </p:nvSpPr>
          <p:spPr bwMode="auto">
            <a:xfrm>
              <a:off x="385" y="3126"/>
              <a:ext cx="1134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54" name="Rectangle 34"/>
            <p:cNvSpPr>
              <a:spLocks noChangeArrowheads="1"/>
            </p:cNvSpPr>
            <p:nvPr/>
          </p:nvSpPr>
          <p:spPr bwMode="auto">
            <a:xfrm>
              <a:off x="528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55" name="Rectangle 35"/>
            <p:cNvSpPr>
              <a:spLocks noChangeArrowheads="1"/>
            </p:cNvSpPr>
            <p:nvPr/>
          </p:nvSpPr>
          <p:spPr bwMode="auto">
            <a:xfrm>
              <a:off x="499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56" name="Rectangle 36"/>
            <p:cNvSpPr>
              <a:spLocks noChangeArrowheads="1"/>
            </p:cNvSpPr>
            <p:nvPr/>
          </p:nvSpPr>
          <p:spPr bwMode="auto">
            <a:xfrm>
              <a:off x="470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57" name="Rectangle 37"/>
            <p:cNvSpPr>
              <a:spLocks noChangeArrowheads="1"/>
            </p:cNvSpPr>
            <p:nvPr/>
          </p:nvSpPr>
          <p:spPr bwMode="auto">
            <a:xfrm>
              <a:off x="4417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58" name="Rectangle 38"/>
            <p:cNvSpPr>
              <a:spLocks noChangeArrowheads="1"/>
            </p:cNvSpPr>
            <p:nvPr/>
          </p:nvSpPr>
          <p:spPr bwMode="auto">
            <a:xfrm>
              <a:off x="4129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59" name="Rectangle 39"/>
            <p:cNvSpPr>
              <a:spLocks noChangeArrowheads="1"/>
            </p:cNvSpPr>
            <p:nvPr/>
          </p:nvSpPr>
          <p:spPr bwMode="auto">
            <a:xfrm>
              <a:off x="384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60" name="Rectangle 40"/>
            <p:cNvSpPr>
              <a:spLocks noChangeArrowheads="1"/>
            </p:cNvSpPr>
            <p:nvPr/>
          </p:nvSpPr>
          <p:spPr bwMode="auto">
            <a:xfrm>
              <a:off x="355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61" name="Rectangle 41"/>
            <p:cNvSpPr>
              <a:spLocks noChangeArrowheads="1"/>
            </p:cNvSpPr>
            <p:nvPr/>
          </p:nvSpPr>
          <p:spPr bwMode="auto">
            <a:xfrm>
              <a:off x="326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62" name="Rectangle 42"/>
            <p:cNvSpPr>
              <a:spLocks noChangeArrowheads="1"/>
            </p:cNvSpPr>
            <p:nvPr/>
          </p:nvSpPr>
          <p:spPr bwMode="auto">
            <a:xfrm>
              <a:off x="2977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63" name="Rectangle 43"/>
            <p:cNvSpPr>
              <a:spLocks noChangeArrowheads="1"/>
            </p:cNvSpPr>
            <p:nvPr/>
          </p:nvSpPr>
          <p:spPr bwMode="auto">
            <a:xfrm>
              <a:off x="2689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64" name="Rectangle 44"/>
            <p:cNvSpPr>
              <a:spLocks noChangeArrowheads="1"/>
            </p:cNvSpPr>
            <p:nvPr/>
          </p:nvSpPr>
          <p:spPr bwMode="auto">
            <a:xfrm>
              <a:off x="240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65" name="Rectangle 45"/>
            <p:cNvSpPr>
              <a:spLocks noChangeArrowheads="1"/>
            </p:cNvSpPr>
            <p:nvPr/>
          </p:nvSpPr>
          <p:spPr bwMode="auto">
            <a:xfrm>
              <a:off x="211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66" name="Rectangle 46"/>
            <p:cNvSpPr>
              <a:spLocks noChangeArrowheads="1"/>
            </p:cNvSpPr>
            <p:nvPr/>
          </p:nvSpPr>
          <p:spPr bwMode="auto">
            <a:xfrm>
              <a:off x="182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67" name="Rectangle 47"/>
            <p:cNvSpPr>
              <a:spLocks noChangeArrowheads="1"/>
            </p:cNvSpPr>
            <p:nvPr/>
          </p:nvSpPr>
          <p:spPr bwMode="auto">
            <a:xfrm>
              <a:off x="1519" y="2841"/>
              <a:ext cx="306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68" name="Rectangle 48"/>
            <p:cNvSpPr>
              <a:spLocks noChangeArrowheads="1"/>
            </p:cNvSpPr>
            <p:nvPr/>
          </p:nvSpPr>
          <p:spPr bwMode="auto">
            <a:xfrm>
              <a:off x="1249" y="2841"/>
              <a:ext cx="2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69" name="Rectangle 49"/>
            <p:cNvSpPr>
              <a:spLocks noChangeArrowheads="1"/>
            </p:cNvSpPr>
            <p:nvPr/>
          </p:nvSpPr>
          <p:spPr bwMode="auto">
            <a:xfrm>
              <a:off x="96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70" name="Rectangle 50"/>
            <p:cNvSpPr>
              <a:spLocks noChangeArrowheads="1"/>
            </p:cNvSpPr>
            <p:nvPr/>
          </p:nvSpPr>
          <p:spPr bwMode="auto">
            <a:xfrm>
              <a:off x="67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71" name="Rectangle 51"/>
            <p:cNvSpPr>
              <a:spLocks noChangeArrowheads="1"/>
            </p:cNvSpPr>
            <p:nvPr/>
          </p:nvSpPr>
          <p:spPr bwMode="auto">
            <a:xfrm>
              <a:off x="38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772" name="Rectangle 52"/>
            <p:cNvSpPr>
              <a:spLocks noChangeArrowheads="1"/>
            </p:cNvSpPr>
            <p:nvPr/>
          </p:nvSpPr>
          <p:spPr bwMode="auto">
            <a:xfrm>
              <a:off x="5281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200" dirty="0" err="1">
                  <a:solidFill>
                    <a:schemeClr val="accent6"/>
                  </a:solidFill>
                  <a:latin typeface="Comic Sans MS" pitchFamily="66" charset="0"/>
                </a:rPr>
                <a:t>Uuo</a:t>
              </a:r>
              <a:endParaRPr lang="el-GR" sz="1200" dirty="0">
                <a:solidFill>
                  <a:schemeClr val="accent6"/>
                </a:solidFill>
                <a:latin typeface="Comic Sans MS" pitchFamily="66" charset="0"/>
              </a:endParaRPr>
            </a:p>
          </p:txBody>
        </p:sp>
        <p:sp>
          <p:nvSpPr>
            <p:cNvPr id="286773" name="Rectangle 53"/>
            <p:cNvSpPr>
              <a:spLocks noChangeArrowheads="1"/>
            </p:cNvSpPr>
            <p:nvPr/>
          </p:nvSpPr>
          <p:spPr bwMode="auto">
            <a:xfrm>
              <a:off x="4993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1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Uus</a:t>
              </a:r>
              <a:endParaRPr lang="el-GR" sz="11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74" name="Rectangle 54"/>
            <p:cNvSpPr>
              <a:spLocks noChangeArrowheads="1"/>
            </p:cNvSpPr>
            <p:nvPr/>
          </p:nvSpPr>
          <p:spPr bwMode="auto">
            <a:xfrm>
              <a:off x="4705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1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Uuh</a:t>
              </a:r>
              <a:endParaRPr lang="el-GR" sz="11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75" name="Rectangle 55"/>
            <p:cNvSpPr>
              <a:spLocks noChangeArrowheads="1"/>
            </p:cNvSpPr>
            <p:nvPr/>
          </p:nvSpPr>
          <p:spPr bwMode="auto">
            <a:xfrm>
              <a:off x="4417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1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Uup</a:t>
              </a:r>
              <a:endParaRPr lang="el-GR" sz="11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76" name="Rectangle 56"/>
            <p:cNvSpPr>
              <a:spLocks noChangeArrowheads="1"/>
            </p:cNvSpPr>
            <p:nvPr/>
          </p:nvSpPr>
          <p:spPr bwMode="auto">
            <a:xfrm>
              <a:off x="4129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1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Uuq</a:t>
              </a:r>
              <a:endParaRPr lang="el-GR" sz="11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77" name="Rectangle 57"/>
            <p:cNvSpPr>
              <a:spLocks noChangeArrowheads="1"/>
            </p:cNvSpPr>
            <p:nvPr/>
          </p:nvSpPr>
          <p:spPr bwMode="auto">
            <a:xfrm>
              <a:off x="3841" y="2556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2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Uut</a:t>
              </a:r>
              <a:endParaRPr lang="el-GR" sz="12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78" name="Rectangle 58"/>
            <p:cNvSpPr>
              <a:spLocks noChangeArrowheads="1"/>
            </p:cNvSpPr>
            <p:nvPr/>
          </p:nvSpPr>
          <p:spPr bwMode="auto">
            <a:xfrm>
              <a:off x="3553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1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Cp</a:t>
              </a:r>
              <a:endParaRPr lang="el-GR" sz="11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79" name="Rectangle 59"/>
            <p:cNvSpPr>
              <a:spLocks noChangeArrowheads="1"/>
            </p:cNvSpPr>
            <p:nvPr/>
          </p:nvSpPr>
          <p:spPr bwMode="auto">
            <a:xfrm>
              <a:off x="3265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2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Rg</a:t>
              </a:r>
              <a:endParaRPr lang="el-GR" sz="12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80" name="Rectangle 60"/>
            <p:cNvSpPr>
              <a:spLocks noChangeArrowheads="1"/>
            </p:cNvSpPr>
            <p:nvPr/>
          </p:nvSpPr>
          <p:spPr bwMode="auto">
            <a:xfrm>
              <a:off x="2977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2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Ds</a:t>
              </a:r>
              <a:endParaRPr lang="el-GR" sz="12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81" name="Rectangle 61"/>
            <p:cNvSpPr>
              <a:spLocks noChangeArrowheads="1"/>
            </p:cNvSpPr>
            <p:nvPr/>
          </p:nvSpPr>
          <p:spPr bwMode="auto">
            <a:xfrm>
              <a:off x="2689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Mt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82" name="Rectangle 62"/>
            <p:cNvSpPr>
              <a:spLocks noChangeArrowheads="1"/>
            </p:cNvSpPr>
            <p:nvPr/>
          </p:nvSpPr>
          <p:spPr bwMode="auto">
            <a:xfrm>
              <a:off x="2401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Hs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83" name="Rectangle 63"/>
            <p:cNvSpPr>
              <a:spLocks noChangeArrowheads="1"/>
            </p:cNvSpPr>
            <p:nvPr/>
          </p:nvSpPr>
          <p:spPr bwMode="auto">
            <a:xfrm>
              <a:off x="2113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Bh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84" name="Rectangle 64"/>
            <p:cNvSpPr>
              <a:spLocks noChangeArrowheads="1"/>
            </p:cNvSpPr>
            <p:nvPr/>
          </p:nvSpPr>
          <p:spPr bwMode="auto">
            <a:xfrm>
              <a:off x="1825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Sg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85" name="Rectangle 65"/>
            <p:cNvSpPr>
              <a:spLocks noChangeArrowheads="1"/>
            </p:cNvSpPr>
            <p:nvPr/>
          </p:nvSpPr>
          <p:spPr bwMode="auto">
            <a:xfrm>
              <a:off x="1519" y="2556"/>
              <a:ext cx="306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Db</a:t>
              </a:r>
              <a:endParaRPr lang="el-GR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86" name="Rectangle 66"/>
            <p:cNvSpPr>
              <a:spLocks noChangeArrowheads="1"/>
            </p:cNvSpPr>
            <p:nvPr/>
          </p:nvSpPr>
          <p:spPr bwMode="auto">
            <a:xfrm>
              <a:off x="1249" y="2556"/>
              <a:ext cx="270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Rf</a:t>
              </a:r>
              <a:endParaRPr lang="el-GR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87" name="Rectangle 67"/>
            <p:cNvSpPr>
              <a:spLocks noChangeArrowheads="1"/>
            </p:cNvSpPr>
            <p:nvPr/>
          </p:nvSpPr>
          <p:spPr bwMode="auto">
            <a:xfrm>
              <a:off x="961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Ac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88" name="Rectangle 68"/>
            <p:cNvSpPr>
              <a:spLocks noChangeArrowheads="1"/>
            </p:cNvSpPr>
            <p:nvPr/>
          </p:nvSpPr>
          <p:spPr bwMode="auto">
            <a:xfrm>
              <a:off x="673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Ra</a:t>
              </a:r>
              <a:endParaRPr lang="el-GR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89" name="Rectangle 69"/>
            <p:cNvSpPr>
              <a:spLocks noChangeArrowheads="1"/>
            </p:cNvSpPr>
            <p:nvPr/>
          </p:nvSpPr>
          <p:spPr bwMode="auto">
            <a:xfrm>
              <a:off x="385" y="255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Fr</a:t>
              </a:r>
              <a:endParaRPr lang="el-GR" sz="14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90" name="Rectangle 70"/>
            <p:cNvSpPr>
              <a:spLocks noChangeArrowheads="1"/>
            </p:cNvSpPr>
            <p:nvPr/>
          </p:nvSpPr>
          <p:spPr bwMode="auto">
            <a:xfrm>
              <a:off x="5281" y="2271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Rn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91" name="Rectangle 71"/>
            <p:cNvSpPr>
              <a:spLocks noChangeArrowheads="1"/>
            </p:cNvSpPr>
            <p:nvPr/>
          </p:nvSpPr>
          <p:spPr bwMode="auto">
            <a:xfrm>
              <a:off x="4993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At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92" name="Rectangle 72"/>
            <p:cNvSpPr>
              <a:spLocks noChangeArrowheads="1"/>
            </p:cNvSpPr>
            <p:nvPr/>
          </p:nvSpPr>
          <p:spPr bwMode="auto">
            <a:xfrm>
              <a:off x="4705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Po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93" name="Rectangle 73"/>
            <p:cNvSpPr>
              <a:spLocks noChangeArrowheads="1"/>
            </p:cNvSpPr>
            <p:nvPr/>
          </p:nvSpPr>
          <p:spPr bwMode="auto">
            <a:xfrm>
              <a:off x="4417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Bi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94" name="Rectangle 74"/>
            <p:cNvSpPr>
              <a:spLocks noChangeArrowheads="1"/>
            </p:cNvSpPr>
            <p:nvPr/>
          </p:nvSpPr>
          <p:spPr bwMode="auto">
            <a:xfrm>
              <a:off x="4129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Pb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95" name="Rectangle 75"/>
            <p:cNvSpPr>
              <a:spLocks noChangeArrowheads="1"/>
            </p:cNvSpPr>
            <p:nvPr/>
          </p:nvSpPr>
          <p:spPr bwMode="auto">
            <a:xfrm>
              <a:off x="3841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Tl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96" name="Rectangle 76"/>
            <p:cNvSpPr>
              <a:spLocks noChangeArrowheads="1"/>
            </p:cNvSpPr>
            <p:nvPr/>
          </p:nvSpPr>
          <p:spPr bwMode="auto">
            <a:xfrm>
              <a:off x="3553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Hg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97" name="Rectangle 77"/>
            <p:cNvSpPr>
              <a:spLocks noChangeArrowheads="1"/>
            </p:cNvSpPr>
            <p:nvPr/>
          </p:nvSpPr>
          <p:spPr bwMode="auto">
            <a:xfrm>
              <a:off x="3265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Au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98" name="Rectangle 78"/>
            <p:cNvSpPr>
              <a:spLocks noChangeArrowheads="1"/>
            </p:cNvSpPr>
            <p:nvPr/>
          </p:nvSpPr>
          <p:spPr bwMode="auto">
            <a:xfrm>
              <a:off x="2977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Pt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799" name="Rectangle 79"/>
            <p:cNvSpPr>
              <a:spLocks noChangeArrowheads="1"/>
            </p:cNvSpPr>
            <p:nvPr/>
          </p:nvSpPr>
          <p:spPr bwMode="auto">
            <a:xfrm>
              <a:off x="2689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Ir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00" name="Rectangle 80"/>
            <p:cNvSpPr>
              <a:spLocks noChangeArrowheads="1"/>
            </p:cNvSpPr>
            <p:nvPr/>
          </p:nvSpPr>
          <p:spPr bwMode="auto">
            <a:xfrm>
              <a:off x="2401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Os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01" name="Rectangle 81"/>
            <p:cNvSpPr>
              <a:spLocks noChangeArrowheads="1"/>
            </p:cNvSpPr>
            <p:nvPr/>
          </p:nvSpPr>
          <p:spPr bwMode="auto">
            <a:xfrm>
              <a:off x="2113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Re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02" name="Rectangle 82"/>
            <p:cNvSpPr>
              <a:spLocks noChangeArrowheads="1"/>
            </p:cNvSpPr>
            <p:nvPr/>
          </p:nvSpPr>
          <p:spPr bwMode="auto">
            <a:xfrm>
              <a:off x="1825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W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03" name="Rectangle 83"/>
            <p:cNvSpPr>
              <a:spLocks noChangeArrowheads="1"/>
            </p:cNvSpPr>
            <p:nvPr/>
          </p:nvSpPr>
          <p:spPr bwMode="auto">
            <a:xfrm>
              <a:off x="1519" y="2271"/>
              <a:ext cx="306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CC00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Ta</a:t>
              </a:r>
              <a:endParaRPr lang="el-GR" sz="1400" b="1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04" name="Rectangle 84"/>
            <p:cNvSpPr>
              <a:spLocks noChangeArrowheads="1"/>
            </p:cNvSpPr>
            <p:nvPr/>
          </p:nvSpPr>
          <p:spPr bwMode="auto">
            <a:xfrm>
              <a:off x="1249" y="2271"/>
              <a:ext cx="270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Hf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05" name="Rectangle 85"/>
            <p:cNvSpPr>
              <a:spLocks noChangeArrowheads="1"/>
            </p:cNvSpPr>
            <p:nvPr/>
          </p:nvSpPr>
          <p:spPr bwMode="auto">
            <a:xfrm>
              <a:off x="961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La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06" name="Rectangle 86"/>
            <p:cNvSpPr>
              <a:spLocks noChangeArrowheads="1"/>
            </p:cNvSpPr>
            <p:nvPr/>
          </p:nvSpPr>
          <p:spPr bwMode="auto">
            <a:xfrm>
              <a:off x="673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Ba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07" name="Rectangle 87"/>
            <p:cNvSpPr>
              <a:spLocks noChangeArrowheads="1"/>
            </p:cNvSpPr>
            <p:nvPr/>
          </p:nvSpPr>
          <p:spPr bwMode="auto">
            <a:xfrm>
              <a:off x="385" y="2271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Cs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08" name="Rectangle 88"/>
            <p:cNvSpPr>
              <a:spLocks noChangeArrowheads="1"/>
            </p:cNvSpPr>
            <p:nvPr/>
          </p:nvSpPr>
          <p:spPr bwMode="auto">
            <a:xfrm>
              <a:off x="5281" y="198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Xe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09" name="Rectangle 89"/>
            <p:cNvSpPr>
              <a:spLocks noChangeArrowheads="1"/>
            </p:cNvSpPr>
            <p:nvPr/>
          </p:nvSpPr>
          <p:spPr bwMode="auto">
            <a:xfrm>
              <a:off x="4993" y="198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I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10" name="Rectangle 90"/>
            <p:cNvSpPr>
              <a:spLocks noChangeArrowheads="1"/>
            </p:cNvSpPr>
            <p:nvPr/>
          </p:nvSpPr>
          <p:spPr bwMode="auto">
            <a:xfrm>
              <a:off x="4705" y="198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11" name="Rectangle 91"/>
            <p:cNvSpPr>
              <a:spLocks noChangeArrowheads="1"/>
            </p:cNvSpPr>
            <p:nvPr/>
          </p:nvSpPr>
          <p:spPr bwMode="auto">
            <a:xfrm>
              <a:off x="4417" y="198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Sb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12" name="Rectangle 92"/>
            <p:cNvSpPr>
              <a:spLocks noChangeArrowheads="1"/>
            </p:cNvSpPr>
            <p:nvPr/>
          </p:nvSpPr>
          <p:spPr bwMode="auto">
            <a:xfrm>
              <a:off x="4129" y="198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Sn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13" name="Rectangle 93"/>
            <p:cNvSpPr>
              <a:spLocks noChangeArrowheads="1"/>
            </p:cNvSpPr>
            <p:nvPr/>
          </p:nvSpPr>
          <p:spPr bwMode="auto">
            <a:xfrm>
              <a:off x="3841" y="198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In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14" name="Rectangle 94"/>
            <p:cNvSpPr>
              <a:spLocks noChangeArrowheads="1"/>
            </p:cNvSpPr>
            <p:nvPr/>
          </p:nvSpPr>
          <p:spPr bwMode="auto">
            <a:xfrm>
              <a:off x="3553" y="198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Cd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15" name="Rectangle 95"/>
            <p:cNvSpPr>
              <a:spLocks noChangeArrowheads="1"/>
            </p:cNvSpPr>
            <p:nvPr/>
          </p:nvSpPr>
          <p:spPr bwMode="auto">
            <a:xfrm>
              <a:off x="3265" y="198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Ag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16" name="Rectangle 96"/>
            <p:cNvSpPr>
              <a:spLocks noChangeArrowheads="1"/>
            </p:cNvSpPr>
            <p:nvPr/>
          </p:nvSpPr>
          <p:spPr bwMode="auto">
            <a:xfrm>
              <a:off x="2977" y="198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Pd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17" name="Rectangle 97"/>
            <p:cNvSpPr>
              <a:spLocks noChangeArrowheads="1"/>
            </p:cNvSpPr>
            <p:nvPr/>
          </p:nvSpPr>
          <p:spPr bwMode="auto">
            <a:xfrm>
              <a:off x="2689" y="198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Rh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18" name="Rectangle 98"/>
            <p:cNvSpPr>
              <a:spLocks noChangeArrowheads="1"/>
            </p:cNvSpPr>
            <p:nvPr/>
          </p:nvSpPr>
          <p:spPr bwMode="auto">
            <a:xfrm>
              <a:off x="2401" y="198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Ru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19" name="Rectangle 99"/>
            <p:cNvSpPr>
              <a:spLocks noChangeArrowheads="1"/>
            </p:cNvSpPr>
            <p:nvPr/>
          </p:nvSpPr>
          <p:spPr bwMode="auto">
            <a:xfrm>
              <a:off x="2113" y="198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Tc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20" name="Rectangle 100"/>
            <p:cNvSpPr>
              <a:spLocks noChangeArrowheads="1"/>
            </p:cNvSpPr>
            <p:nvPr/>
          </p:nvSpPr>
          <p:spPr bwMode="auto">
            <a:xfrm>
              <a:off x="1825" y="198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Mo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21" name="Rectangle 101"/>
            <p:cNvSpPr>
              <a:spLocks noChangeArrowheads="1"/>
            </p:cNvSpPr>
            <p:nvPr/>
          </p:nvSpPr>
          <p:spPr bwMode="auto">
            <a:xfrm>
              <a:off x="1519" y="1985"/>
              <a:ext cx="306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err="1">
                  <a:solidFill>
                    <a:srgbClr val="CC00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Nb</a:t>
              </a:r>
              <a:endParaRPr lang="el-GR" sz="14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22" name="Rectangle 102"/>
            <p:cNvSpPr>
              <a:spLocks noChangeArrowheads="1"/>
            </p:cNvSpPr>
            <p:nvPr/>
          </p:nvSpPr>
          <p:spPr bwMode="auto">
            <a:xfrm>
              <a:off x="1249" y="1985"/>
              <a:ext cx="270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Zr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23" name="Rectangle 103"/>
            <p:cNvSpPr>
              <a:spLocks noChangeArrowheads="1"/>
            </p:cNvSpPr>
            <p:nvPr/>
          </p:nvSpPr>
          <p:spPr bwMode="auto">
            <a:xfrm>
              <a:off x="961" y="198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>
                  <a:ln>
                    <a:solidFill>
                      <a:schemeClr val="tx1"/>
                    </a:solidFill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Y</a:t>
              </a:r>
              <a:endParaRPr lang="el-GR" sz="1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24" name="Rectangle 104"/>
            <p:cNvSpPr>
              <a:spLocks noChangeArrowheads="1"/>
            </p:cNvSpPr>
            <p:nvPr/>
          </p:nvSpPr>
          <p:spPr bwMode="auto">
            <a:xfrm>
              <a:off x="673" y="198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Sr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25" name="Rectangle 105"/>
            <p:cNvSpPr>
              <a:spLocks noChangeArrowheads="1"/>
            </p:cNvSpPr>
            <p:nvPr/>
          </p:nvSpPr>
          <p:spPr bwMode="auto">
            <a:xfrm>
              <a:off x="385" y="198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Rb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26" name="Rectangle 106"/>
            <p:cNvSpPr>
              <a:spLocks noChangeArrowheads="1"/>
            </p:cNvSpPr>
            <p:nvPr/>
          </p:nvSpPr>
          <p:spPr bwMode="auto">
            <a:xfrm>
              <a:off x="5281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Kr</a:t>
              </a:r>
              <a:endParaRPr lang="el-GR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27" name="Rectangle 107"/>
            <p:cNvSpPr>
              <a:spLocks noChangeArrowheads="1"/>
            </p:cNvSpPr>
            <p:nvPr/>
          </p:nvSpPr>
          <p:spPr bwMode="auto">
            <a:xfrm>
              <a:off x="4993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Br</a:t>
              </a:r>
              <a:endParaRPr lang="el-GR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28" name="Rectangle 108"/>
            <p:cNvSpPr>
              <a:spLocks noChangeArrowheads="1"/>
            </p:cNvSpPr>
            <p:nvPr/>
          </p:nvSpPr>
          <p:spPr bwMode="auto">
            <a:xfrm>
              <a:off x="4705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</a:t>
              </a:r>
              <a:endParaRPr lang="el-GR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29" name="Rectangle 109"/>
            <p:cNvSpPr>
              <a:spLocks noChangeArrowheads="1"/>
            </p:cNvSpPr>
            <p:nvPr/>
          </p:nvSpPr>
          <p:spPr bwMode="auto">
            <a:xfrm>
              <a:off x="4417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As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30" name="Rectangle 110"/>
            <p:cNvSpPr>
              <a:spLocks noChangeArrowheads="1"/>
            </p:cNvSpPr>
            <p:nvPr/>
          </p:nvSpPr>
          <p:spPr bwMode="auto">
            <a:xfrm>
              <a:off x="4129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ln>
                    <a:solidFill>
                      <a:schemeClr val="tx1"/>
                    </a:solidFill>
                  </a:ln>
                  <a:solidFill>
                    <a:srgbClr val="0099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Ge</a:t>
              </a:r>
              <a:endParaRPr lang="el-GR" sz="1400" b="1">
                <a:ln>
                  <a:solidFill>
                    <a:schemeClr val="tx1"/>
                  </a:solidFill>
                </a:ln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31" name="Rectangle 111"/>
            <p:cNvSpPr>
              <a:spLocks noChangeArrowheads="1"/>
            </p:cNvSpPr>
            <p:nvPr/>
          </p:nvSpPr>
          <p:spPr bwMode="auto">
            <a:xfrm>
              <a:off x="3841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err="1">
                  <a:ln>
                    <a:solidFill>
                      <a:schemeClr val="tx1"/>
                    </a:solidFill>
                  </a:ln>
                  <a:solidFill>
                    <a:srgbClr val="0099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Ga</a:t>
              </a:r>
              <a:endParaRPr lang="el-GR" sz="1400" b="1" dirty="0">
                <a:ln>
                  <a:solidFill>
                    <a:schemeClr val="tx1"/>
                  </a:solidFill>
                </a:ln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32" name="Rectangle 112"/>
            <p:cNvSpPr>
              <a:spLocks noChangeArrowheads="1"/>
            </p:cNvSpPr>
            <p:nvPr/>
          </p:nvSpPr>
          <p:spPr bwMode="auto">
            <a:xfrm>
              <a:off x="3553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Zn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33" name="Rectangle 113"/>
            <p:cNvSpPr>
              <a:spLocks noChangeArrowheads="1"/>
            </p:cNvSpPr>
            <p:nvPr/>
          </p:nvSpPr>
          <p:spPr bwMode="auto">
            <a:xfrm>
              <a:off x="3265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Cu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34" name="Rectangle 114"/>
            <p:cNvSpPr>
              <a:spLocks noChangeArrowheads="1"/>
            </p:cNvSpPr>
            <p:nvPr/>
          </p:nvSpPr>
          <p:spPr bwMode="auto">
            <a:xfrm>
              <a:off x="2977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Ni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35" name="Rectangle 115"/>
            <p:cNvSpPr>
              <a:spLocks noChangeArrowheads="1"/>
            </p:cNvSpPr>
            <p:nvPr/>
          </p:nvSpPr>
          <p:spPr bwMode="auto">
            <a:xfrm>
              <a:off x="2689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Co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36" name="Rectangle 116"/>
            <p:cNvSpPr>
              <a:spLocks noChangeArrowheads="1"/>
            </p:cNvSpPr>
            <p:nvPr/>
          </p:nvSpPr>
          <p:spPr bwMode="auto">
            <a:xfrm>
              <a:off x="2401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Fe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37" name="Rectangle 117"/>
            <p:cNvSpPr>
              <a:spLocks noChangeArrowheads="1"/>
            </p:cNvSpPr>
            <p:nvPr/>
          </p:nvSpPr>
          <p:spPr bwMode="auto">
            <a:xfrm>
              <a:off x="2113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Mn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38" name="Rectangle 118"/>
            <p:cNvSpPr>
              <a:spLocks noChangeArrowheads="1"/>
            </p:cNvSpPr>
            <p:nvPr/>
          </p:nvSpPr>
          <p:spPr bwMode="auto">
            <a:xfrm>
              <a:off x="1825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Cr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39" name="Rectangle 119"/>
            <p:cNvSpPr>
              <a:spLocks noChangeArrowheads="1"/>
            </p:cNvSpPr>
            <p:nvPr/>
          </p:nvSpPr>
          <p:spPr bwMode="auto">
            <a:xfrm>
              <a:off x="1519" y="1700"/>
              <a:ext cx="306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V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40" name="Rectangle 120"/>
            <p:cNvSpPr>
              <a:spLocks noChangeArrowheads="1"/>
            </p:cNvSpPr>
            <p:nvPr/>
          </p:nvSpPr>
          <p:spPr bwMode="auto">
            <a:xfrm>
              <a:off x="1249" y="1700"/>
              <a:ext cx="270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Ti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41" name="Rectangle 121"/>
            <p:cNvSpPr>
              <a:spLocks noChangeArrowheads="1"/>
            </p:cNvSpPr>
            <p:nvPr/>
          </p:nvSpPr>
          <p:spPr bwMode="auto">
            <a:xfrm>
              <a:off x="961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Sc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42" name="Rectangle 122"/>
            <p:cNvSpPr>
              <a:spLocks noChangeArrowheads="1"/>
            </p:cNvSpPr>
            <p:nvPr/>
          </p:nvSpPr>
          <p:spPr bwMode="auto">
            <a:xfrm>
              <a:off x="673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Ca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43" name="Rectangle 123"/>
            <p:cNvSpPr>
              <a:spLocks noChangeArrowheads="1"/>
            </p:cNvSpPr>
            <p:nvPr/>
          </p:nvSpPr>
          <p:spPr bwMode="auto">
            <a:xfrm>
              <a:off x="385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K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44" name="Rectangle 124"/>
            <p:cNvSpPr>
              <a:spLocks noChangeArrowheads="1"/>
            </p:cNvSpPr>
            <p:nvPr/>
          </p:nvSpPr>
          <p:spPr bwMode="auto">
            <a:xfrm>
              <a:off x="5281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Ar</a:t>
              </a:r>
              <a:endParaRPr lang="el-GR" sz="140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45" name="Rectangle 125"/>
            <p:cNvSpPr>
              <a:spLocks noChangeArrowheads="1"/>
            </p:cNvSpPr>
            <p:nvPr/>
          </p:nvSpPr>
          <p:spPr bwMode="auto">
            <a:xfrm>
              <a:off x="4993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Cl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46" name="Rectangle 126"/>
            <p:cNvSpPr>
              <a:spLocks noChangeArrowheads="1"/>
            </p:cNvSpPr>
            <p:nvPr/>
          </p:nvSpPr>
          <p:spPr bwMode="auto">
            <a:xfrm>
              <a:off x="4705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S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47" name="Rectangle 127"/>
            <p:cNvSpPr>
              <a:spLocks noChangeArrowheads="1"/>
            </p:cNvSpPr>
            <p:nvPr/>
          </p:nvSpPr>
          <p:spPr bwMode="auto">
            <a:xfrm>
              <a:off x="4417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P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48" name="Rectangle 128"/>
            <p:cNvSpPr>
              <a:spLocks noChangeArrowheads="1"/>
            </p:cNvSpPr>
            <p:nvPr/>
          </p:nvSpPr>
          <p:spPr bwMode="auto">
            <a:xfrm>
              <a:off x="4129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Si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49" name="Rectangle 129"/>
            <p:cNvSpPr>
              <a:spLocks noChangeArrowheads="1"/>
            </p:cNvSpPr>
            <p:nvPr/>
          </p:nvSpPr>
          <p:spPr bwMode="auto">
            <a:xfrm>
              <a:off x="3841" y="1415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Al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50" name="Rectangle 130"/>
            <p:cNvSpPr>
              <a:spLocks noChangeArrowheads="1"/>
            </p:cNvSpPr>
            <p:nvPr/>
          </p:nvSpPr>
          <p:spPr bwMode="auto">
            <a:xfrm>
              <a:off x="3553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51" name="Rectangle 131"/>
            <p:cNvSpPr>
              <a:spLocks noChangeArrowheads="1"/>
            </p:cNvSpPr>
            <p:nvPr/>
          </p:nvSpPr>
          <p:spPr bwMode="auto">
            <a:xfrm>
              <a:off x="3265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52" name="Rectangle 132"/>
            <p:cNvSpPr>
              <a:spLocks noChangeArrowheads="1"/>
            </p:cNvSpPr>
            <p:nvPr/>
          </p:nvSpPr>
          <p:spPr bwMode="auto">
            <a:xfrm>
              <a:off x="2977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53" name="Rectangle 133"/>
            <p:cNvSpPr>
              <a:spLocks noChangeArrowheads="1"/>
            </p:cNvSpPr>
            <p:nvPr/>
          </p:nvSpPr>
          <p:spPr bwMode="auto">
            <a:xfrm>
              <a:off x="2689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54" name="Rectangle 134"/>
            <p:cNvSpPr>
              <a:spLocks noChangeArrowheads="1"/>
            </p:cNvSpPr>
            <p:nvPr/>
          </p:nvSpPr>
          <p:spPr bwMode="auto">
            <a:xfrm>
              <a:off x="2401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55" name="Rectangle 135"/>
            <p:cNvSpPr>
              <a:spLocks noChangeArrowheads="1"/>
            </p:cNvSpPr>
            <p:nvPr/>
          </p:nvSpPr>
          <p:spPr bwMode="auto">
            <a:xfrm>
              <a:off x="2113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56" name="Rectangle 136"/>
            <p:cNvSpPr>
              <a:spLocks noChangeArrowheads="1"/>
            </p:cNvSpPr>
            <p:nvPr/>
          </p:nvSpPr>
          <p:spPr bwMode="auto">
            <a:xfrm>
              <a:off x="1825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57" name="Rectangle 137"/>
            <p:cNvSpPr>
              <a:spLocks noChangeArrowheads="1"/>
            </p:cNvSpPr>
            <p:nvPr/>
          </p:nvSpPr>
          <p:spPr bwMode="auto">
            <a:xfrm>
              <a:off x="1519" y="1415"/>
              <a:ext cx="306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58" name="Rectangle 138"/>
            <p:cNvSpPr>
              <a:spLocks noChangeArrowheads="1"/>
            </p:cNvSpPr>
            <p:nvPr/>
          </p:nvSpPr>
          <p:spPr bwMode="auto">
            <a:xfrm>
              <a:off x="1249" y="1415"/>
              <a:ext cx="2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59" name="Rectangle 139"/>
            <p:cNvSpPr>
              <a:spLocks noChangeArrowheads="1"/>
            </p:cNvSpPr>
            <p:nvPr/>
          </p:nvSpPr>
          <p:spPr bwMode="auto">
            <a:xfrm>
              <a:off x="961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60" name="Rectangle 140"/>
            <p:cNvSpPr>
              <a:spLocks noChangeArrowheads="1"/>
            </p:cNvSpPr>
            <p:nvPr/>
          </p:nvSpPr>
          <p:spPr bwMode="auto">
            <a:xfrm>
              <a:off x="673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Mg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61" name="Rectangle 141"/>
            <p:cNvSpPr>
              <a:spLocks noChangeArrowheads="1"/>
            </p:cNvSpPr>
            <p:nvPr/>
          </p:nvSpPr>
          <p:spPr bwMode="auto">
            <a:xfrm>
              <a:off x="385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Na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62" name="Rectangle 142"/>
            <p:cNvSpPr>
              <a:spLocks noChangeArrowheads="1"/>
            </p:cNvSpPr>
            <p:nvPr/>
          </p:nvSpPr>
          <p:spPr bwMode="auto">
            <a:xfrm>
              <a:off x="5281" y="1130"/>
              <a:ext cx="288" cy="28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Ne</a:t>
              </a:r>
              <a:endParaRPr lang="el-GR" sz="140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63" name="Rectangle 143"/>
            <p:cNvSpPr>
              <a:spLocks noChangeArrowheads="1"/>
            </p:cNvSpPr>
            <p:nvPr/>
          </p:nvSpPr>
          <p:spPr bwMode="auto">
            <a:xfrm>
              <a:off x="4993" y="1130"/>
              <a:ext cx="288" cy="28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F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64" name="Rectangle 144"/>
            <p:cNvSpPr>
              <a:spLocks noChangeArrowheads="1"/>
            </p:cNvSpPr>
            <p:nvPr/>
          </p:nvSpPr>
          <p:spPr bwMode="auto">
            <a:xfrm>
              <a:off x="4705" y="1130"/>
              <a:ext cx="288" cy="28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O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65" name="Rectangle 145"/>
            <p:cNvSpPr>
              <a:spLocks noChangeArrowheads="1"/>
            </p:cNvSpPr>
            <p:nvPr/>
          </p:nvSpPr>
          <p:spPr bwMode="auto">
            <a:xfrm>
              <a:off x="4417" y="1130"/>
              <a:ext cx="288" cy="28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N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66" name="Rectangle 146"/>
            <p:cNvSpPr>
              <a:spLocks noChangeArrowheads="1"/>
            </p:cNvSpPr>
            <p:nvPr/>
          </p:nvSpPr>
          <p:spPr bwMode="auto">
            <a:xfrm>
              <a:off x="4129" y="1130"/>
              <a:ext cx="288" cy="28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C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67" name="Rectangle 147"/>
            <p:cNvSpPr>
              <a:spLocks noChangeArrowheads="1"/>
            </p:cNvSpPr>
            <p:nvPr/>
          </p:nvSpPr>
          <p:spPr bwMode="auto">
            <a:xfrm>
              <a:off x="3841" y="1130"/>
              <a:ext cx="288" cy="28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Β</a:t>
              </a:r>
            </a:p>
          </p:txBody>
        </p:sp>
        <p:sp>
          <p:nvSpPr>
            <p:cNvPr id="286868" name="Rectangle 148"/>
            <p:cNvSpPr>
              <a:spLocks noChangeArrowheads="1"/>
            </p:cNvSpPr>
            <p:nvPr/>
          </p:nvSpPr>
          <p:spPr bwMode="auto">
            <a:xfrm>
              <a:off x="3553" y="1130"/>
              <a:ext cx="288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69" name="Rectangle 149"/>
            <p:cNvSpPr>
              <a:spLocks noChangeArrowheads="1"/>
            </p:cNvSpPr>
            <p:nvPr/>
          </p:nvSpPr>
          <p:spPr bwMode="auto">
            <a:xfrm>
              <a:off x="3265" y="1130"/>
              <a:ext cx="288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70" name="Rectangle 150"/>
            <p:cNvSpPr>
              <a:spLocks noChangeArrowheads="1"/>
            </p:cNvSpPr>
            <p:nvPr/>
          </p:nvSpPr>
          <p:spPr bwMode="auto">
            <a:xfrm>
              <a:off x="2977" y="1130"/>
              <a:ext cx="288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71" name="Rectangle 151"/>
            <p:cNvSpPr>
              <a:spLocks noChangeArrowheads="1"/>
            </p:cNvSpPr>
            <p:nvPr/>
          </p:nvSpPr>
          <p:spPr bwMode="auto">
            <a:xfrm>
              <a:off x="2689" y="1130"/>
              <a:ext cx="288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C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72" name="Rectangle 152"/>
            <p:cNvSpPr>
              <a:spLocks noChangeArrowheads="1"/>
            </p:cNvSpPr>
            <p:nvPr/>
          </p:nvSpPr>
          <p:spPr bwMode="auto">
            <a:xfrm>
              <a:off x="2401" y="1130"/>
              <a:ext cx="288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FF7C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73" name="Rectangle 153"/>
            <p:cNvSpPr>
              <a:spLocks noChangeArrowheads="1"/>
            </p:cNvSpPr>
            <p:nvPr/>
          </p:nvSpPr>
          <p:spPr bwMode="auto">
            <a:xfrm>
              <a:off x="1519" y="1130"/>
              <a:ext cx="882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86874" name="Rectangle 154"/>
            <p:cNvSpPr>
              <a:spLocks noChangeArrowheads="1"/>
            </p:cNvSpPr>
            <p:nvPr/>
          </p:nvSpPr>
          <p:spPr bwMode="auto">
            <a:xfrm>
              <a:off x="1249" y="1130"/>
              <a:ext cx="270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75" name="Rectangle 155"/>
            <p:cNvSpPr>
              <a:spLocks noChangeArrowheads="1"/>
            </p:cNvSpPr>
            <p:nvPr/>
          </p:nvSpPr>
          <p:spPr bwMode="auto">
            <a:xfrm>
              <a:off x="961" y="1130"/>
              <a:ext cx="288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76" name="Rectangle 156"/>
            <p:cNvSpPr>
              <a:spLocks noChangeArrowheads="1"/>
            </p:cNvSpPr>
            <p:nvPr/>
          </p:nvSpPr>
          <p:spPr bwMode="auto">
            <a:xfrm>
              <a:off x="673" y="1130"/>
              <a:ext cx="288" cy="28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Be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77" name="Rectangle 157"/>
            <p:cNvSpPr>
              <a:spLocks noChangeArrowheads="1"/>
            </p:cNvSpPr>
            <p:nvPr/>
          </p:nvSpPr>
          <p:spPr bwMode="auto">
            <a:xfrm>
              <a:off x="385" y="1130"/>
              <a:ext cx="288" cy="28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Li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78" name="Rectangle 158"/>
            <p:cNvSpPr>
              <a:spLocks noChangeArrowheads="1"/>
            </p:cNvSpPr>
            <p:nvPr/>
          </p:nvSpPr>
          <p:spPr bwMode="auto">
            <a:xfrm>
              <a:off x="5281" y="84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He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6879" name="Rectangle 159"/>
            <p:cNvSpPr>
              <a:spLocks noChangeArrowheads="1"/>
            </p:cNvSpPr>
            <p:nvPr/>
          </p:nvSpPr>
          <p:spPr bwMode="auto">
            <a:xfrm>
              <a:off x="4993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80" name="Rectangle 160"/>
            <p:cNvSpPr>
              <a:spLocks noChangeArrowheads="1"/>
            </p:cNvSpPr>
            <p:nvPr/>
          </p:nvSpPr>
          <p:spPr bwMode="auto">
            <a:xfrm>
              <a:off x="4705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81" name="Rectangle 161"/>
            <p:cNvSpPr>
              <a:spLocks noChangeArrowheads="1"/>
            </p:cNvSpPr>
            <p:nvPr/>
          </p:nvSpPr>
          <p:spPr bwMode="auto">
            <a:xfrm>
              <a:off x="4417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82" name="Rectangle 162"/>
            <p:cNvSpPr>
              <a:spLocks noChangeArrowheads="1"/>
            </p:cNvSpPr>
            <p:nvPr/>
          </p:nvSpPr>
          <p:spPr bwMode="auto">
            <a:xfrm>
              <a:off x="4129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83" name="Rectangle 163"/>
            <p:cNvSpPr>
              <a:spLocks noChangeArrowheads="1"/>
            </p:cNvSpPr>
            <p:nvPr/>
          </p:nvSpPr>
          <p:spPr bwMode="auto">
            <a:xfrm>
              <a:off x="2977" y="845"/>
              <a:ext cx="115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84" name="Rectangle 164"/>
            <p:cNvSpPr>
              <a:spLocks noChangeArrowheads="1"/>
            </p:cNvSpPr>
            <p:nvPr/>
          </p:nvSpPr>
          <p:spPr bwMode="auto">
            <a:xfrm>
              <a:off x="2689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85" name="Rectangle 165"/>
            <p:cNvSpPr>
              <a:spLocks noChangeArrowheads="1"/>
            </p:cNvSpPr>
            <p:nvPr/>
          </p:nvSpPr>
          <p:spPr bwMode="auto">
            <a:xfrm>
              <a:off x="1519" y="845"/>
              <a:ext cx="11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86" name="Rectangle 166"/>
            <p:cNvSpPr>
              <a:spLocks noChangeArrowheads="1"/>
            </p:cNvSpPr>
            <p:nvPr/>
          </p:nvSpPr>
          <p:spPr bwMode="auto">
            <a:xfrm>
              <a:off x="1249" y="845"/>
              <a:ext cx="2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87" name="Rectangle 167"/>
            <p:cNvSpPr>
              <a:spLocks noChangeArrowheads="1"/>
            </p:cNvSpPr>
            <p:nvPr/>
          </p:nvSpPr>
          <p:spPr bwMode="auto">
            <a:xfrm>
              <a:off x="961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88" name="Rectangle 168"/>
            <p:cNvSpPr>
              <a:spLocks noChangeArrowheads="1"/>
            </p:cNvSpPr>
            <p:nvPr/>
          </p:nvSpPr>
          <p:spPr bwMode="auto">
            <a:xfrm>
              <a:off x="673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6889" name="Rectangle 169"/>
            <p:cNvSpPr>
              <a:spLocks noChangeArrowheads="1"/>
            </p:cNvSpPr>
            <p:nvPr/>
          </p:nvSpPr>
          <p:spPr bwMode="auto">
            <a:xfrm>
              <a:off x="385" y="84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H</a:t>
              </a:r>
              <a:endParaRPr lang="el-GR" sz="14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2090" name="Line 170"/>
            <p:cNvSpPr>
              <a:spLocks noChangeShapeType="1"/>
            </p:cNvSpPr>
            <p:nvPr/>
          </p:nvSpPr>
          <p:spPr bwMode="auto">
            <a:xfrm>
              <a:off x="385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091" name="Line 171"/>
            <p:cNvSpPr>
              <a:spLocks noChangeShapeType="1"/>
            </p:cNvSpPr>
            <p:nvPr/>
          </p:nvSpPr>
          <p:spPr bwMode="auto">
            <a:xfrm>
              <a:off x="385" y="1415"/>
              <a:ext cx="5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092" name="Line 172"/>
            <p:cNvSpPr>
              <a:spLocks noChangeShapeType="1"/>
            </p:cNvSpPr>
            <p:nvPr/>
          </p:nvSpPr>
          <p:spPr bwMode="auto">
            <a:xfrm>
              <a:off x="385" y="1700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093" name="Line 173"/>
            <p:cNvSpPr>
              <a:spLocks noChangeShapeType="1"/>
            </p:cNvSpPr>
            <p:nvPr/>
          </p:nvSpPr>
          <p:spPr bwMode="auto">
            <a:xfrm>
              <a:off x="385" y="1985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094" name="Line 174"/>
            <p:cNvSpPr>
              <a:spLocks noChangeShapeType="1"/>
            </p:cNvSpPr>
            <p:nvPr/>
          </p:nvSpPr>
          <p:spPr bwMode="auto">
            <a:xfrm>
              <a:off x="385" y="227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095" name="Line 175"/>
            <p:cNvSpPr>
              <a:spLocks noChangeShapeType="1"/>
            </p:cNvSpPr>
            <p:nvPr/>
          </p:nvSpPr>
          <p:spPr bwMode="auto">
            <a:xfrm>
              <a:off x="385" y="255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096" name="Line 176"/>
            <p:cNvSpPr>
              <a:spLocks noChangeShapeType="1"/>
            </p:cNvSpPr>
            <p:nvPr/>
          </p:nvSpPr>
          <p:spPr bwMode="auto">
            <a:xfrm>
              <a:off x="385" y="2841"/>
              <a:ext cx="34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097" name="Line 177"/>
            <p:cNvSpPr>
              <a:spLocks noChangeShapeType="1"/>
            </p:cNvSpPr>
            <p:nvPr/>
          </p:nvSpPr>
          <p:spPr bwMode="auto">
            <a:xfrm>
              <a:off x="385" y="312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098" name="Line 178"/>
            <p:cNvSpPr>
              <a:spLocks noChangeShapeType="1"/>
            </p:cNvSpPr>
            <p:nvPr/>
          </p:nvSpPr>
          <p:spPr bwMode="auto">
            <a:xfrm>
              <a:off x="385" y="341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099" name="Line 179"/>
            <p:cNvSpPr>
              <a:spLocks noChangeShapeType="1"/>
            </p:cNvSpPr>
            <p:nvPr/>
          </p:nvSpPr>
          <p:spPr bwMode="auto">
            <a:xfrm>
              <a:off x="385" y="3696"/>
              <a:ext cx="5184" cy="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00" name="Line 180"/>
            <p:cNvSpPr>
              <a:spLocks noChangeShapeType="1"/>
            </p:cNvSpPr>
            <p:nvPr/>
          </p:nvSpPr>
          <p:spPr bwMode="auto">
            <a:xfrm>
              <a:off x="385" y="845"/>
              <a:ext cx="0" cy="1996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01" name="Line 181"/>
            <p:cNvSpPr>
              <a:spLocks noChangeShapeType="1"/>
            </p:cNvSpPr>
            <p:nvPr/>
          </p:nvSpPr>
          <p:spPr bwMode="auto">
            <a:xfrm>
              <a:off x="673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02" name="Line 182"/>
            <p:cNvSpPr>
              <a:spLocks noChangeShapeType="1"/>
            </p:cNvSpPr>
            <p:nvPr/>
          </p:nvSpPr>
          <p:spPr bwMode="auto">
            <a:xfrm>
              <a:off x="385" y="845"/>
              <a:ext cx="288" cy="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03" name="Line 183"/>
            <p:cNvSpPr>
              <a:spLocks noChangeShapeType="1"/>
            </p:cNvSpPr>
            <p:nvPr/>
          </p:nvSpPr>
          <p:spPr bwMode="auto">
            <a:xfrm>
              <a:off x="673" y="845"/>
              <a:ext cx="0" cy="19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04" name="Line 184"/>
            <p:cNvSpPr>
              <a:spLocks noChangeShapeType="1"/>
            </p:cNvSpPr>
            <p:nvPr/>
          </p:nvSpPr>
          <p:spPr bwMode="auto">
            <a:xfrm>
              <a:off x="96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05" name="Line 185"/>
            <p:cNvSpPr>
              <a:spLocks noChangeShapeType="1"/>
            </p:cNvSpPr>
            <p:nvPr/>
          </p:nvSpPr>
          <p:spPr bwMode="auto">
            <a:xfrm>
              <a:off x="384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06" name="Line 186"/>
            <p:cNvSpPr>
              <a:spLocks noChangeShapeType="1"/>
            </p:cNvSpPr>
            <p:nvPr/>
          </p:nvSpPr>
          <p:spPr bwMode="auto">
            <a:xfrm>
              <a:off x="4129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2107" name="Line 187"/>
            <p:cNvSpPr>
              <a:spLocks noChangeShapeType="1"/>
            </p:cNvSpPr>
            <p:nvPr/>
          </p:nvSpPr>
          <p:spPr bwMode="auto">
            <a:xfrm>
              <a:off x="4417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08" name="Line 188"/>
            <p:cNvSpPr>
              <a:spLocks noChangeShapeType="1"/>
            </p:cNvSpPr>
            <p:nvPr/>
          </p:nvSpPr>
          <p:spPr bwMode="auto">
            <a:xfrm>
              <a:off x="4705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09" name="Line 189"/>
            <p:cNvSpPr>
              <a:spLocks noChangeShapeType="1"/>
            </p:cNvSpPr>
            <p:nvPr/>
          </p:nvSpPr>
          <p:spPr bwMode="auto">
            <a:xfrm>
              <a:off x="5281" y="845"/>
              <a:ext cx="288" cy="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10" name="Line 190"/>
            <p:cNvSpPr>
              <a:spLocks noChangeShapeType="1"/>
            </p:cNvSpPr>
            <p:nvPr/>
          </p:nvSpPr>
          <p:spPr bwMode="auto">
            <a:xfrm>
              <a:off x="4993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11" name="Line 191"/>
            <p:cNvSpPr>
              <a:spLocks noChangeShapeType="1"/>
            </p:cNvSpPr>
            <p:nvPr/>
          </p:nvSpPr>
          <p:spPr bwMode="auto">
            <a:xfrm>
              <a:off x="5281" y="845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12" name="Line 192"/>
            <p:cNvSpPr>
              <a:spLocks noChangeShapeType="1"/>
            </p:cNvSpPr>
            <p:nvPr/>
          </p:nvSpPr>
          <p:spPr bwMode="auto">
            <a:xfrm>
              <a:off x="5281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13" name="Line 193"/>
            <p:cNvSpPr>
              <a:spLocks noChangeShapeType="1"/>
            </p:cNvSpPr>
            <p:nvPr/>
          </p:nvSpPr>
          <p:spPr bwMode="auto">
            <a:xfrm>
              <a:off x="673" y="1130"/>
              <a:ext cx="28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14" name="Line 194"/>
            <p:cNvSpPr>
              <a:spLocks noChangeShapeType="1"/>
            </p:cNvSpPr>
            <p:nvPr/>
          </p:nvSpPr>
          <p:spPr bwMode="auto">
            <a:xfrm>
              <a:off x="3841" y="1130"/>
              <a:ext cx="144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15" name="Line 195"/>
            <p:cNvSpPr>
              <a:spLocks noChangeShapeType="1"/>
            </p:cNvSpPr>
            <p:nvPr/>
          </p:nvSpPr>
          <p:spPr bwMode="auto">
            <a:xfrm>
              <a:off x="124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16" name="Line 196"/>
            <p:cNvSpPr>
              <a:spLocks noChangeShapeType="1"/>
            </p:cNvSpPr>
            <p:nvPr/>
          </p:nvSpPr>
          <p:spPr bwMode="auto">
            <a:xfrm>
              <a:off x="151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17" name="Line 197"/>
            <p:cNvSpPr>
              <a:spLocks noChangeShapeType="1"/>
            </p:cNvSpPr>
            <p:nvPr/>
          </p:nvSpPr>
          <p:spPr bwMode="auto">
            <a:xfrm>
              <a:off x="182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18" name="Line 198"/>
            <p:cNvSpPr>
              <a:spLocks noChangeShapeType="1"/>
            </p:cNvSpPr>
            <p:nvPr/>
          </p:nvSpPr>
          <p:spPr bwMode="auto">
            <a:xfrm>
              <a:off x="211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19" name="Line 199"/>
            <p:cNvSpPr>
              <a:spLocks noChangeShapeType="1"/>
            </p:cNvSpPr>
            <p:nvPr/>
          </p:nvSpPr>
          <p:spPr bwMode="auto">
            <a:xfrm>
              <a:off x="2401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20" name="Line 200"/>
            <p:cNvSpPr>
              <a:spLocks noChangeShapeType="1"/>
            </p:cNvSpPr>
            <p:nvPr/>
          </p:nvSpPr>
          <p:spPr bwMode="auto">
            <a:xfrm>
              <a:off x="268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21" name="Line 201"/>
            <p:cNvSpPr>
              <a:spLocks noChangeShapeType="1"/>
            </p:cNvSpPr>
            <p:nvPr/>
          </p:nvSpPr>
          <p:spPr bwMode="auto">
            <a:xfrm>
              <a:off x="2977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22" name="Line 202"/>
            <p:cNvSpPr>
              <a:spLocks noChangeShapeType="1"/>
            </p:cNvSpPr>
            <p:nvPr/>
          </p:nvSpPr>
          <p:spPr bwMode="auto">
            <a:xfrm>
              <a:off x="326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23" name="Line 203"/>
            <p:cNvSpPr>
              <a:spLocks noChangeShapeType="1"/>
            </p:cNvSpPr>
            <p:nvPr/>
          </p:nvSpPr>
          <p:spPr bwMode="auto">
            <a:xfrm>
              <a:off x="3841" y="1415"/>
              <a:ext cx="17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24" name="Line 204"/>
            <p:cNvSpPr>
              <a:spLocks noChangeShapeType="1"/>
            </p:cNvSpPr>
            <p:nvPr/>
          </p:nvSpPr>
          <p:spPr bwMode="auto">
            <a:xfrm>
              <a:off x="355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25" name="Line 205"/>
            <p:cNvSpPr>
              <a:spLocks noChangeShapeType="1"/>
            </p:cNvSpPr>
            <p:nvPr/>
          </p:nvSpPr>
          <p:spPr bwMode="auto">
            <a:xfrm>
              <a:off x="385" y="3126"/>
              <a:ext cx="0" cy="57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26" name="Line 206"/>
            <p:cNvSpPr>
              <a:spLocks noChangeShapeType="1"/>
            </p:cNvSpPr>
            <p:nvPr/>
          </p:nvSpPr>
          <p:spPr bwMode="auto">
            <a:xfrm>
              <a:off x="385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27" name="Line 207"/>
            <p:cNvSpPr>
              <a:spLocks noChangeShapeType="1"/>
            </p:cNvSpPr>
            <p:nvPr/>
          </p:nvSpPr>
          <p:spPr bwMode="auto">
            <a:xfrm>
              <a:off x="151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28" name="Line 208"/>
            <p:cNvSpPr>
              <a:spLocks noChangeShapeType="1"/>
            </p:cNvSpPr>
            <p:nvPr/>
          </p:nvSpPr>
          <p:spPr bwMode="auto">
            <a:xfrm>
              <a:off x="182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29" name="Line 209"/>
            <p:cNvSpPr>
              <a:spLocks noChangeShapeType="1"/>
            </p:cNvSpPr>
            <p:nvPr/>
          </p:nvSpPr>
          <p:spPr bwMode="auto">
            <a:xfrm>
              <a:off x="211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30" name="Line 210"/>
            <p:cNvSpPr>
              <a:spLocks noChangeShapeType="1"/>
            </p:cNvSpPr>
            <p:nvPr/>
          </p:nvSpPr>
          <p:spPr bwMode="auto">
            <a:xfrm>
              <a:off x="240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31" name="Line 211"/>
            <p:cNvSpPr>
              <a:spLocks noChangeShapeType="1"/>
            </p:cNvSpPr>
            <p:nvPr/>
          </p:nvSpPr>
          <p:spPr bwMode="auto">
            <a:xfrm>
              <a:off x="268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32" name="Line 212"/>
            <p:cNvSpPr>
              <a:spLocks noChangeShapeType="1"/>
            </p:cNvSpPr>
            <p:nvPr/>
          </p:nvSpPr>
          <p:spPr bwMode="auto">
            <a:xfrm>
              <a:off x="297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33" name="Line 213"/>
            <p:cNvSpPr>
              <a:spLocks noChangeShapeType="1"/>
            </p:cNvSpPr>
            <p:nvPr/>
          </p:nvSpPr>
          <p:spPr bwMode="auto">
            <a:xfrm>
              <a:off x="326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2134" name="Line 214"/>
            <p:cNvSpPr>
              <a:spLocks noChangeShapeType="1"/>
            </p:cNvSpPr>
            <p:nvPr/>
          </p:nvSpPr>
          <p:spPr bwMode="auto">
            <a:xfrm>
              <a:off x="355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35" name="Line 215"/>
            <p:cNvSpPr>
              <a:spLocks noChangeShapeType="1"/>
            </p:cNvSpPr>
            <p:nvPr/>
          </p:nvSpPr>
          <p:spPr bwMode="auto">
            <a:xfrm>
              <a:off x="384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36" name="Line 216"/>
            <p:cNvSpPr>
              <a:spLocks noChangeShapeType="1"/>
            </p:cNvSpPr>
            <p:nvPr/>
          </p:nvSpPr>
          <p:spPr bwMode="auto">
            <a:xfrm>
              <a:off x="412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37" name="Line 217"/>
            <p:cNvSpPr>
              <a:spLocks noChangeShapeType="1"/>
            </p:cNvSpPr>
            <p:nvPr/>
          </p:nvSpPr>
          <p:spPr bwMode="auto">
            <a:xfrm>
              <a:off x="441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38" name="Line 218"/>
            <p:cNvSpPr>
              <a:spLocks noChangeShapeType="1"/>
            </p:cNvSpPr>
            <p:nvPr/>
          </p:nvSpPr>
          <p:spPr bwMode="auto">
            <a:xfrm>
              <a:off x="470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39" name="Line 219"/>
            <p:cNvSpPr>
              <a:spLocks noChangeShapeType="1"/>
            </p:cNvSpPr>
            <p:nvPr/>
          </p:nvSpPr>
          <p:spPr bwMode="auto">
            <a:xfrm>
              <a:off x="499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40" name="Line 220"/>
            <p:cNvSpPr>
              <a:spLocks noChangeShapeType="1"/>
            </p:cNvSpPr>
            <p:nvPr/>
          </p:nvSpPr>
          <p:spPr bwMode="auto">
            <a:xfrm>
              <a:off x="528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41" name="Line 221"/>
            <p:cNvSpPr>
              <a:spLocks noChangeShapeType="1"/>
            </p:cNvSpPr>
            <p:nvPr/>
          </p:nvSpPr>
          <p:spPr bwMode="auto">
            <a:xfrm>
              <a:off x="5569" y="3126"/>
              <a:ext cx="0" cy="57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42" name="Line 222"/>
            <p:cNvSpPr>
              <a:spLocks noChangeShapeType="1"/>
            </p:cNvSpPr>
            <p:nvPr/>
          </p:nvSpPr>
          <p:spPr bwMode="auto">
            <a:xfrm>
              <a:off x="961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43" name="Line 223"/>
            <p:cNvSpPr>
              <a:spLocks noChangeShapeType="1"/>
            </p:cNvSpPr>
            <p:nvPr/>
          </p:nvSpPr>
          <p:spPr bwMode="auto">
            <a:xfrm>
              <a:off x="1249" y="845"/>
              <a:ext cx="2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44" name="Line 224"/>
            <p:cNvSpPr>
              <a:spLocks noChangeShapeType="1"/>
            </p:cNvSpPr>
            <p:nvPr/>
          </p:nvSpPr>
          <p:spPr bwMode="auto">
            <a:xfrm>
              <a:off x="1519" y="845"/>
              <a:ext cx="11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45" name="Line 225"/>
            <p:cNvSpPr>
              <a:spLocks noChangeShapeType="1"/>
            </p:cNvSpPr>
            <p:nvPr/>
          </p:nvSpPr>
          <p:spPr bwMode="auto">
            <a:xfrm>
              <a:off x="268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46" name="Line 226"/>
            <p:cNvSpPr>
              <a:spLocks noChangeShapeType="1"/>
            </p:cNvSpPr>
            <p:nvPr/>
          </p:nvSpPr>
          <p:spPr bwMode="auto">
            <a:xfrm>
              <a:off x="2977" y="845"/>
              <a:ext cx="115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47" name="Line 227"/>
            <p:cNvSpPr>
              <a:spLocks noChangeShapeType="1"/>
            </p:cNvSpPr>
            <p:nvPr/>
          </p:nvSpPr>
          <p:spPr bwMode="auto">
            <a:xfrm>
              <a:off x="412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48" name="Line 228"/>
            <p:cNvSpPr>
              <a:spLocks noChangeShapeType="1"/>
            </p:cNvSpPr>
            <p:nvPr/>
          </p:nvSpPr>
          <p:spPr bwMode="auto">
            <a:xfrm>
              <a:off x="4417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49" name="Line 229"/>
            <p:cNvSpPr>
              <a:spLocks noChangeShapeType="1"/>
            </p:cNvSpPr>
            <p:nvPr/>
          </p:nvSpPr>
          <p:spPr bwMode="auto">
            <a:xfrm>
              <a:off x="4705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50" name="Line 230"/>
            <p:cNvSpPr>
              <a:spLocks noChangeShapeType="1"/>
            </p:cNvSpPr>
            <p:nvPr/>
          </p:nvSpPr>
          <p:spPr bwMode="auto">
            <a:xfrm>
              <a:off x="4993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51" name="Line 231"/>
            <p:cNvSpPr>
              <a:spLocks noChangeShapeType="1"/>
            </p:cNvSpPr>
            <p:nvPr/>
          </p:nvSpPr>
          <p:spPr bwMode="auto">
            <a:xfrm>
              <a:off x="5569" y="2556"/>
              <a:ext cx="0" cy="2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52" name="Line 232"/>
            <p:cNvSpPr>
              <a:spLocks noChangeShapeType="1"/>
            </p:cNvSpPr>
            <p:nvPr/>
          </p:nvSpPr>
          <p:spPr bwMode="auto">
            <a:xfrm>
              <a:off x="5569" y="845"/>
              <a:ext cx="0" cy="1711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153" name="Line 233"/>
            <p:cNvSpPr>
              <a:spLocks noChangeShapeType="1"/>
            </p:cNvSpPr>
            <p:nvPr/>
          </p:nvSpPr>
          <p:spPr bwMode="auto">
            <a:xfrm>
              <a:off x="5569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" name="Ελεύθερη σχεδίαση 2"/>
          <p:cNvSpPr/>
          <p:nvPr/>
        </p:nvSpPr>
        <p:spPr>
          <a:xfrm>
            <a:off x="5805714" y="2902857"/>
            <a:ext cx="1175657" cy="420914"/>
          </a:xfrm>
          <a:custGeom>
            <a:avLst/>
            <a:gdLst>
              <a:gd name="connsiteX0" fmla="*/ 1059543 w 1175657"/>
              <a:gd name="connsiteY0" fmla="*/ 43543 h 420914"/>
              <a:gd name="connsiteX1" fmla="*/ 986972 w 1175657"/>
              <a:gd name="connsiteY1" fmla="*/ 29029 h 420914"/>
              <a:gd name="connsiteX2" fmla="*/ 928915 w 1175657"/>
              <a:gd name="connsiteY2" fmla="*/ 14514 h 420914"/>
              <a:gd name="connsiteX3" fmla="*/ 812800 w 1175657"/>
              <a:gd name="connsiteY3" fmla="*/ 0 h 420914"/>
              <a:gd name="connsiteX4" fmla="*/ 653143 w 1175657"/>
              <a:gd name="connsiteY4" fmla="*/ 14514 h 420914"/>
              <a:gd name="connsiteX5" fmla="*/ 595086 w 1175657"/>
              <a:gd name="connsiteY5" fmla="*/ 87086 h 420914"/>
              <a:gd name="connsiteX6" fmla="*/ 551543 w 1175657"/>
              <a:gd name="connsiteY6" fmla="*/ 101600 h 420914"/>
              <a:gd name="connsiteX7" fmla="*/ 348343 w 1175657"/>
              <a:gd name="connsiteY7" fmla="*/ 58057 h 420914"/>
              <a:gd name="connsiteX8" fmla="*/ 261257 w 1175657"/>
              <a:gd name="connsiteY8" fmla="*/ 29029 h 420914"/>
              <a:gd name="connsiteX9" fmla="*/ 217715 w 1175657"/>
              <a:gd name="connsiteY9" fmla="*/ 14514 h 420914"/>
              <a:gd name="connsiteX10" fmla="*/ 72572 w 1175657"/>
              <a:gd name="connsiteY10" fmla="*/ 29029 h 420914"/>
              <a:gd name="connsiteX11" fmla="*/ 29029 w 1175657"/>
              <a:gd name="connsiteY11" fmla="*/ 72572 h 420914"/>
              <a:gd name="connsiteX12" fmla="*/ 0 w 1175657"/>
              <a:gd name="connsiteY12" fmla="*/ 159657 h 420914"/>
              <a:gd name="connsiteX13" fmla="*/ 29029 w 1175657"/>
              <a:gd name="connsiteY13" fmla="*/ 304800 h 420914"/>
              <a:gd name="connsiteX14" fmla="*/ 72572 w 1175657"/>
              <a:gd name="connsiteY14" fmla="*/ 348343 h 420914"/>
              <a:gd name="connsiteX15" fmla="*/ 116115 w 1175657"/>
              <a:gd name="connsiteY15" fmla="*/ 362857 h 420914"/>
              <a:gd name="connsiteX16" fmla="*/ 159657 w 1175657"/>
              <a:gd name="connsiteY16" fmla="*/ 391886 h 420914"/>
              <a:gd name="connsiteX17" fmla="*/ 246743 w 1175657"/>
              <a:gd name="connsiteY17" fmla="*/ 420914 h 420914"/>
              <a:gd name="connsiteX18" fmla="*/ 377372 w 1175657"/>
              <a:gd name="connsiteY18" fmla="*/ 406400 h 420914"/>
              <a:gd name="connsiteX19" fmla="*/ 464457 w 1175657"/>
              <a:gd name="connsiteY19" fmla="*/ 377372 h 420914"/>
              <a:gd name="connsiteX20" fmla="*/ 508000 w 1175657"/>
              <a:gd name="connsiteY20" fmla="*/ 348343 h 420914"/>
              <a:gd name="connsiteX21" fmla="*/ 537029 w 1175657"/>
              <a:gd name="connsiteY21" fmla="*/ 304800 h 420914"/>
              <a:gd name="connsiteX22" fmla="*/ 580572 w 1175657"/>
              <a:gd name="connsiteY22" fmla="*/ 290286 h 420914"/>
              <a:gd name="connsiteX23" fmla="*/ 711200 w 1175657"/>
              <a:gd name="connsiteY23" fmla="*/ 319314 h 420914"/>
              <a:gd name="connsiteX24" fmla="*/ 798286 w 1175657"/>
              <a:gd name="connsiteY24" fmla="*/ 362857 h 420914"/>
              <a:gd name="connsiteX25" fmla="*/ 841829 w 1175657"/>
              <a:gd name="connsiteY25" fmla="*/ 391886 h 420914"/>
              <a:gd name="connsiteX26" fmla="*/ 899886 w 1175657"/>
              <a:gd name="connsiteY26" fmla="*/ 406400 h 420914"/>
              <a:gd name="connsiteX27" fmla="*/ 1030515 w 1175657"/>
              <a:gd name="connsiteY27" fmla="*/ 377372 h 420914"/>
              <a:gd name="connsiteX28" fmla="*/ 1146629 w 1175657"/>
              <a:gd name="connsiteY28" fmla="*/ 275772 h 420914"/>
              <a:gd name="connsiteX29" fmla="*/ 1175657 w 1175657"/>
              <a:gd name="connsiteY29" fmla="*/ 174172 h 420914"/>
              <a:gd name="connsiteX30" fmla="*/ 1161143 w 1175657"/>
              <a:gd name="connsiteY30" fmla="*/ 87086 h 420914"/>
              <a:gd name="connsiteX31" fmla="*/ 1117600 w 1175657"/>
              <a:gd name="connsiteY31" fmla="*/ 43543 h 420914"/>
              <a:gd name="connsiteX32" fmla="*/ 1001486 w 1175657"/>
              <a:gd name="connsiteY32" fmla="*/ 145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75657" h="420914">
                <a:moveTo>
                  <a:pt x="1059543" y="43543"/>
                </a:moveTo>
                <a:cubicBezTo>
                  <a:pt x="1035353" y="38705"/>
                  <a:pt x="1011054" y="34381"/>
                  <a:pt x="986972" y="29029"/>
                </a:cubicBezTo>
                <a:cubicBezTo>
                  <a:pt x="967499" y="24702"/>
                  <a:pt x="948592" y="17793"/>
                  <a:pt x="928915" y="14514"/>
                </a:cubicBezTo>
                <a:cubicBezTo>
                  <a:pt x="890440" y="8101"/>
                  <a:pt x="851505" y="4838"/>
                  <a:pt x="812800" y="0"/>
                </a:cubicBezTo>
                <a:cubicBezTo>
                  <a:pt x="759581" y="4838"/>
                  <a:pt x="705395" y="3317"/>
                  <a:pt x="653143" y="14514"/>
                </a:cubicBezTo>
                <a:cubicBezTo>
                  <a:pt x="571135" y="32087"/>
                  <a:pt x="637687" y="44485"/>
                  <a:pt x="595086" y="87086"/>
                </a:cubicBezTo>
                <a:cubicBezTo>
                  <a:pt x="584268" y="97904"/>
                  <a:pt x="566057" y="96762"/>
                  <a:pt x="551543" y="101600"/>
                </a:cubicBezTo>
                <a:cubicBezTo>
                  <a:pt x="405063" y="83290"/>
                  <a:pt x="472435" y="99421"/>
                  <a:pt x="348343" y="58057"/>
                </a:cubicBezTo>
                <a:lnTo>
                  <a:pt x="261257" y="29029"/>
                </a:lnTo>
                <a:lnTo>
                  <a:pt x="217715" y="14514"/>
                </a:lnTo>
                <a:cubicBezTo>
                  <a:pt x="169334" y="19352"/>
                  <a:pt x="119044" y="14730"/>
                  <a:pt x="72572" y="29029"/>
                </a:cubicBezTo>
                <a:cubicBezTo>
                  <a:pt x="52953" y="35066"/>
                  <a:pt x="38998" y="54629"/>
                  <a:pt x="29029" y="72572"/>
                </a:cubicBezTo>
                <a:cubicBezTo>
                  <a:pt x="14169" y="99320"/>
                  <a:pt x="0" y="159657"/>
                  <a:pt x="0" y="159657"/>
                </a:cubicBezTo>
                <a:cubicBezTo>
                  <a:pt x="1229" y="168258"/>
                  <a:pt x="10606" y="277166"/>
                  <a:pt x="29029" y="304800"/>
                </a:cubicBezTo>
                <a:cubicBezTo>
                  <a:pt x="40415" y="321879"/>
                  <a:pt x="55493" y="336957"/>
                  <a:pt x="72572" y="348343"/>
                </a:cubicBezTo>
                <a:cubicBezTo>
                  <a:pt x="85302" y="356830"/>
                  <a:pt x="101601" y="358019"/>
                  <a:pt x="116115" y="362857"/>
                </a:cubicBezTo>
                <a:cubicBezTo>
                  <a:pt x="130629" y="372533"/>
                  <a:pt x="143717" y="384801"/>
                  <a:pt x="159657" y="391886"/>
                </a:cubicBezTo>
                <a:cubicBezTo>
                  <a:pt x="187619" y="404313"/>
                  <a:pt x="246743" y="420914"/>
                  <a:pt x="246743" y="420914"/>
                </a:cubicBezTo>
                <a:cubicBezTo>
                  <a:pt x="290286" y="416076"/>
                  <a:pt x="334412" y="414992"/>
                  <a:pt x="377372" y="406400"/>
                </a:cubicBezTo>
                <a:cubicBezTo>
                  <a:pt x="407376" y="400399"/>
                  <a:pt x="464457" y="377372"/>
                  <a:pt x="464457" y="377372"/>
                </a:cubicBezTo>
                <a:cubicBezTo>
                  <a:pt x="478971" y="367696"/>
                  <a:pt x="495665" y="360678"/>
                  <a:pt x="508000" y="348343"/>
                </a:cubicBezTo>
                <a:cubicBezTo>
                  <a:pt x="520335" y="336008"/>
                  <a:pt x="523407" y="315697"/>
                  <a:pt x="537029" y="304800"/>
                </a:cubicBezTo>
                <a:cubicBezTo>
                  <a:pt x="548976" y="295243"/>
                  <a:pt x="566058" y="295124"/>
                  <a:pt x="580572" y="290286"/>
                </a:cubicBezTo>
                <a:cubicBezTo>
                  <a:pt x="614017" y="295860"/>
                  <a:pt x="675471" y="301449"/>
                  <a:pt x="711200" y="319314"/>
                </a:cubicBezTo>
                <a:cubicBezTo>
                  <a:pt x="823746" y="375587"/>
                  <a:pt x="688840" y="326376"/>
                  <a:pt x="798286" y="362857"/>
                </a:cubicBezTo>
                <a:cubicBezTo>
                  <a:pt x="812800" y="372533"/>
                  <a:pt x="825795" y="385014"/>
                  <a:pt x="841829" y="391886"/>
                </a:cubicBezTo>
                <a:cubicBezTo>
                  <a:pt x="860164" y="399744"/>
                  <a:pt x="879938" y="406400"/>
                  <a:pt x="899886" y="406400"/>
                </a:cubicBezTo>
                <a:cubicBezTo>
                  <a:pt x="950975" y="406400"/>
                  <a:pt x="985613" y="392339"/>
                  <a:pt x="1030515" y="377372"/>
                </a:cubicBezTo>
                <a:cubicBezTo>
                  <a:pt x="1132114" y="309638"/>
                  <a:pt x="1098247" y="348342"/>
                  <a:pt x="1146629" y="275772"/>
                </a:cubicBezTo>
                <a:cubicBezTo>
                  <a:pt x="1153473" y="255239"/>
                  <a:pt x="1175657" y="192397"/>
                  <a:pt x="1175657" y="174172"/>
                </a:cubicBezTo>
                <a:cubicBezTo>
                  <a:pt x="1175657" y="144743"/>
                  <a:pt x="1173095" y="113979"/>
                  <a:pt x="1161143" y="87086"/>
                </a:cubicBezTo>
                <a:cubicBezTo>
                  <a:pt x="1152806" y="68329"/>
                  <a:pt x="1135543" y="53512"/>
                  <a:pt x="1117600" y="43543"/>
                </a:cubicBezTo>
                <a:cubicBezTo>
                  <a:pt x="1059841" y="11454"/>
                  <a:pt x="1048937" y="14514"/>
                  <a:pt x="1001486" y="14514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Ελεύθερη σχεδίαση 3"/>
          <p:cNvSpPr/>
          <p:nvPr/>
        </p:nvSpPr>
        <p:spPr>
          <a:xfrm>
            <a:off x="87086" y="4047804"/>
            <a:ext cx="493485" cy="480653"/>
          </a:xfrm>
          <a:custGeom>
            <a:avLst/>
            <a:gdLst>
              <a:gd name="connsiteX0" fmla="*/ 449943 w 493485"/>
              <a:gd name="connsiteY0" fmla="*/ 132310 h 480653"/>
              <a:gd name="connsiteX1" fmla="*/ 420914 w 493485"/>
              <a:gd name="connsiteY1" fmla="*/ 59739 h 480653"/>
              <a:gd name="connsiteX2" fmla="*/ 333828 w 493485"/>
              <a:gd name="connsiteY2" fmla="*/ 30710 h 480653"/>
              <a:gd name="connsiteX3" fmla="*/ 290285 w 493485"/>
              <a:gd name="connsiteY3" fmla="*/ 1682 h 480653"/>
              <a:gd name="connsiteX4" fmla="*/ 29028 w 493485"/>
              <a:gd name="connsiteY4" fmla="*/ 45225 h 480653"/>
              <a:gd name="connsiteX5" fmla="*/ 0 w 493485"/>
              <a:gd name="connsiteY5" fmla="*/ 88767 h 480653"/>
              <a:gd name="connsiteX6" fmla="*/ 29028 w 493485"/>
              <a:gd name="connsiteY6" fmla="*/ 291967 h 480653"/>
              <a:gd name="connsiteX7" fmla="*/ 87085 w 493485"/>
              <a:gd name="connsiteY7" fmla="*/ 379053 h 480653"/>
              <a:gd name="connsiteX8" fmla="*/ 101600 w 493485"/>
              <a:gd name="connsiteY8" fmla="*/ 422596 h 480653"/>
              <a:gd name="connsiteX9" fmla="*/ 145143 w 493485"/>
              <a:gd name="connsiteY9" fmla="*/ 451625 h 480653"/>
              <a:gd name="connsiteX10" fmla="*/ 232228 w 493485"/>
              <a:gd name="connsiteY10" fmla="*/ 480653 h 480653"/>
              <a:gd name="connsiteX11" fmla="*/ 420914 w 493485"/>
              <a:gd name="connsiteY11" fmla="*/ 466139 h 480653"/>
              <a:gd name="connsiteX12" fmla="*/ 464457 w 493485"/>
              <a:gd name="connsiteY12" fmla="*/ 437110 h 480653"/>
              <a:gd name="connsiteX13" fmla="*/ 493485 w 493485"/>
              <a:gd name="connsiteY13" fmla="*/ 350025 h 480653"/>
              <a:gd name="connsiteX14" fmla="*/ 464457 w 493485"/>
              <a:gd name="connsiteY14" fmla="*/ 262939 h 480653"/>
              <a:gd name="connsiteX15" fmla="*/ 449943 w 493485"/>
              <a:gd name="connsiteY15" fmla="*/ 219396 h 480653"/>
              <a:gd name="connsiteX16" fmla="*/ 435428 w 493485"/>
              <a:gd name="connsiteY16" fmla="*/ 30710 h 4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93485" h="480653">
                <a:moveTo>
                  <a:pt x="449943" y="132310"/>
                </a:moveTo>
                <a:cubicBezTo>
                  <a:pt x="440267" y="108120"/>
                  <a:pt x="440522" y="76896"/>
                  <a:pt x="420914" y="59739"/>
                </a:cubicBezTo>
                <a:cubicBezTo>
                  <a:pt x="397886" y="39590"/>
                  <a:pt x="359288" y="47683"/>
                  <a:pt x="333828" y="30710"/>
                </a:cubicBezTo>
                <a:lnTo>
                  <a:pt x="290285" y="1682"/>
                </a:lnTo>
                <a:cubicBezTo>
                  <a:pt x="210116" y="7026"/>
                  <a:pt x="95924" y="-21671"/>
                  <a:pt x="29028" y="45225"/>
                </a:cubicBezTo>
                <a:cubicBezTo>
                  <a:pt x="16693" y="57560"/>
                  <a:pt x="9676" y="74253"/>
                  <a:pt x="0" y="88767"/>
                </a:cubicBezTo>
                <a:cubicBezTo>
                  <a:pt x="1588" y="106234"/>
                  <a:pt x="1712" y="242799"/>
                  <a:pt x="29028" y="291967"/>
                </a:cubicBezTo>
                <a:cubicBezTo>
                  <a:pt x="45971" y="322465"/>
                  <a:pt x="76052" y="345955"/>
                  <a:pt x="87085" y="379053"/>
                </a:cubicBezTo>
                <a:cubicBezTo>
                  <a:pt x="91923" y="393567"/>
                  <a:pt x="92042" y="410649"/>
                  <a:pt x="101600" y="422596"/>
                </a:cubicBezTo>
                <a:cubicBezTo>
                  <a:pt x="112497" y="436218"/>
                  <a:pt x="129202" y="444540"/>
                  <a:pt x="145143" y="451625"/>
                </a:cubicBezTo>
                <a:cubicBezTo>
                  <a:pt x="173104" y="464052"/>
                  <a:pt x="232228" y="480653"/>
                  <a:pt x="232228" y="480653"/>
                </a:cubicBezTo>
                <a:cubicBezTo>
                  <a:pt x="295123" y="475815"/>
                  <a:pt x="358913" y="477764"/>
                  <a:pt x="420914" y="466139"/>
                </a:cubicBezTo>
                <a:cubicBezTo>
                  <a:pt x="438059" y="462924"/>
                  <a:pt x="455212" y="451903"/>
                  <a:pt x="464457" y="437110"/>
                </a:cubicBezTo>
                <a:cubicBezTo>
                  <a:pt x="480674" y="411162"/>
                  <a:pt x="493485" y="350025"/>
                  <a:pt x="493485" y="350025"/>
                </a:cubicBezTo>
                <a:lnTo>
                  <a:pt x="464457" y="262939"/>
                </a:lnTo>
                <a:lnTo>
                  <a:pt x="449943" y="219396"/>
                </a:lnTo>
                <a:cubicBezTo>
                  <a:pt x="435026" y="40403"/>
                  <a:pt x="435428" y="103483"/>
                  <a:pt x="435428" y="3071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Ελεύθερη σχεδίαση 4"/>
          <p:cNvSpPr/>
          <p:nvPr/>
        </p:nvSpPr>
        <p:spPr>
          <a:xfrm>
            <a:off x="7271657" y="2888343"/>
            <a:ext cx="682172" cy="914400"/>
          </a:xfrm>
          <a:custGeom>
            <a:avLst/>
            <a:gdLst>
              <a:gd name="connsiteX0" fmla="*/ 667657 w 682172"/>
              <a:gd name="connsiteY0" fmla="*/ 551543 h 914400"/>
              <a:gd name="connsiteX1" fmla="*/ 595086 w 682172"/>
              <a:gd name="connsiteY1" fmla="*/ 508000 h 914400"/>
              <a:gd name="connsiteX2" fmla="*/ 537029 w 682172"/>
              <a:gd name="connsiteY2" fmla="*/ 420914 h 914400"/>
              <a:gd name="connsiteX3" fmla="*/ 551543 w 682172"/>
              <a:gd name="connsiteY3" fmla="*/ 290286 h 914400"/>
              <a:gd name="connsiteX4" fmla="*/ 551543 w 682172"/>
              <a:gd name="connsiteY4" fmla="*/ 101600 h 914400"/>
              <a:gd name="connsiteX5" fmla="*/ 464457 w 682172"/>
              <a:gd name="connsiteY5" fmla="*/ 58057 h 914400"/>
              <a:gd name="connsiteX6" fmla="*/ 420914 w 682172"/>
              <a:gd name="connsiteY6" fmla="*/ 29028 h 914400"/>
              <a:gd name="connsiteX7" fmla="*/ 333829 w 682172"/>
              <a:gd name="connsiteY7" fmla="*/ 0 h 914400"/>
              <a:gd name="connsiteX8" fmla="*/ 116114 w 682172"/>
              <a:gd name="connsiteY8" fmla="*/ 29028 h 914400"/>
              <a:gd name="connsiteX9" fmla="*/ 72572 w 682172"/>
              <a:gd name="connsiteY9" fmla="*/ 58057 h 914400"/>
              <a:gd name="connsiteX10" fmla="*/ 43543 w 682172"/>
              <a:gd name="connsiteY10" fmla="*/ 145143 h 914400"/>
              <a:gd name="connsiteX11" fmla="*/ 72572 w 682172"/>
              <a:gd name="connsiteY11" fmla="*/ 275771 h 914400"/>
              <a:gd name="connsiteX12" fmla="*/ 101600 w 682172"/>
              <a:gd name="connsiteY12" fmla="*/ 319314 h 914400"/>
              <a:gd name="connsiteX13" fmla="*/ 145143 w 682172"/>
              <a:gd name="connsiteY13" fmla="*/ 333828 h 914400"/>
              <a:gd name="connsiteX14" fmla="*/ 159657 w 682172"/>
              <a:gd name="connsiteY14" fmla="*/ 377371 h 914400"/>
              <a:gd name="connsiteX15" fmla="*/ 72572 w 682172"/>
              <a:gd name="connsiteY15" fmla="*/ 522514 h 914400"/>
              <a:gd name="connsiteX16" fmla="*/ 43543 w 682172"/>
              <a:gd name="connsiteY16" fmla="*/ 566057 h 914400"/>
              <a:gd name="connsiteX17" fmla="*/ 14514 w 682172"/>
              <a:gd name="connsiteY17" fmla="*/ 653143 h 914400"/>
              <a:gd name="connsiteX18" fmla="*/ 0 w 682172"/>
              <a:gd name="connsiteY18" fmla="*/ 696686 h 914400"/>
              <a:gd name="connsiteX19" fmla="*/ 14514 w 682172"/>
              <a:gd name="connsiteY19" fmla="*/ 856343 h 914400"/>
              <a:gd name="connsiteX20" fmla="*/ 58057 w 682172"/>
              <a:gd name="connsiteY20" fmla="*/ 870857 h 914400"/>
              <a:gd name="connsiteX21" fmla="*/ 159657 w 682172"/>
              <a:gd name="connsiteY21" fmla="*/ 914400 h 914400"/>
              <a:gd name="connsiteX22" fmla="*/ 348343 w 682172"/>
              <a:gd name="connsiteY22" fmla="*/ 885371 h 914400"/>
              <a:gd name="connsiteX23" fmla="*/ 391886 w 682172"/>
              <a:gd name="connsiteY23" fmla="*/ 856343 h 914400"/>
              <a:gd name="connsiteX24" fmla="*/ 435429 w 682172"/>
              <a:gd name="connsiteY24" fmla="*/ 841828 h 914400"/>
              <a:gd name="connsiteX25" fmla="*/ 522514 w 682172"/>
              <a:gd name="connsiteY25" fmla="*/ 798286 h 914400"/>
              <a:gd name="connsiteX26" fmla="*/ 551543 w 682172"/>
              <a:gd name="connsiteY26" fmla="*/ 754743 h 914400"/>
              <a:gd name="connsiteX27" fmla="*/ 595086 w 682172"/>
              <a:gd name="connsiteY27" fmla="*/ 740228 h 914400"/>
              <a:gd name="connsiteX28" fmla="*/ 638629 w 682172"/>
              <a:gd name="connsiteY28" fmla="*/ 711200 h 914400"/>
              <a:gd name="connsiteX29" fmla="*/ 682172 w 682172"/>
              <a:gd name="connsiteY29" fmla="*/ 624114 h 914400"/>
              <a:gd name="connsiteX30" fmla="*/ 667657 w 682172"/>
              <a:gd name="connsiteY30" fmla="*/ 566057 h 914400"/>
              <a:gd name="connsiteX31" fmla="*/ 667657 w 682172"/>
              <a:gd name="connsiteY31" fmla="*/ 55154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2172" h="914400">
                <a:moveTo>
                  <a:pt x="667657" y="551543"/>
                </a:moveTo>
                <a:cubicBezTo>
                  <a:pt x="655562" y="541867"/>
                  <a:pt x="615034" y="527948"/>
                  <a:pt x="595086" y="508000"/>
                </a:cubicBezTo>
                <a:cubicBezTo>
                  <a:pt x="570417" y="483330"/>
                  <a:pt x="537029" y="420914"/>
                  <a:pt x="537029" y="420914"/>
                </a:cubicBezTo>
                <a:cubicBezTo>
                  <a:pt x="541867" y="377371"/>
                  <a:pt x="544341" y="333501"/>
                  <a:pt x="551543" y="290286"/>
                </a:cubicBezTo>
                <a:cubicBezTo>
                  <a:pt x="567545" y="194275"/>
                  <a:pt x="611715" y="282118"/>
                  <a:pt x="551543" y="101600"/>
                </a:cubicBezTo>
                <a:cubicBezTo>
                  <a:pt x="544509" y="80497"/>
                  <a:pt x="481364" y="63693"/>
                  <a:pt x="464457" y="58057"/>
                </a:cubicBezTo>
                <a:cubicBezTo>
                  <a:pt x="449943" y="48381"/>
                  <a:pt x="436855" y="36113"/>
                  <a:pt x="420914" y="29028"/>
                </a:cubicBezTo>
                <a:cubicBezTo>
                  <a:pt x="392953" y="16601"/>
                  <a:pt x="333829" y="0"/>
                  <a:pt x="333829" y="0"/>
                </a:cubicBezTo>
                <a:cubicBezTo>
                  <a:pt x="294926" y="3242"/>
                  <a:pt x="175399" y="-615"/>
                  <a:pt x="116114" y="29028"/>
                </a:cubicBezTo>
                <a:cubicBezTo>
                  <a:pt x="100512" y="36829"/>
                  <a:pt x="87086" y="48381"/>
                  <a:pt x="72572" y="58057"/>
                </a:cubicBezTo>
                <a:cubicBezTo>
                  <a:pt x="62896" y="87086"/>
                  <a:pt x="38513" y="114960"/>
                  <a:pt x="43543" y="145143"/>
                </a:cubicBezTo>
                <a:cubicBezTo>
                  <a:pt x="49119" y="178598"/>
                  <a:pt x="54705" y="240037"/>
                  <a:pt x="72572" y="275771"/>
                </a:cubicBezTo>
                <a:cubicBezTo>
                  <a:pt x="80373" y="291373"/>
                  <a:pt x="87979" y="308417"/>
                  <a:pt x="101600" y="319314"/>
                </a:cubicBezTo>
                <a:cubicBezTo>
                  <a:pt x="113547" y="328871"/>
                  <a:pt x="130629" y="328990"/>
                  <a:pt x="145143" y="333828"/>
                </a:cubicBezTo>
                <a:cubicBezTo>
                  <a:pt x="149981" y="348342"/>
                  <a:pt x="161821" y="362225"/>
                  <a:pt x="159657" y="377371"/>
                </a:cubicBezTo>
                <a:cubicBezTo>
                  <a:pt x="155600" y="405773"/>
                  <a:pt x="77209" y="515559"/>
                  <a:pt x="72572" y="522514"/>
                </a:cubicBezTo>
                <a:lnTo>
                  <a:pt x="43543" y="566057"/>
                </a:lnTo>
                <a:lnTo>
                  <a:pt x="14514" y="653143"/>
                </a:lnTo>
                <a:lnTo>
                  <a:pt x="0" y="696686"/>
                </a:lnTo>
                <a:cubicBezTo>
                  <a:pt x="4838" y="749905"/>
                  <a:pt x="-2385" y="805647"/>
                  <a:pt x="14514" y="856343"/>
                </a:cubicBezTo>
                <a:cubicBezTo>
                  <a:pt x="19352" y="870857"/>
                  <a:pt x="44373" y="864015"/>
                  <a:pt x="58057" y="870857"/>
                </a:cubicBezTo>
                <a:cubicBezTo>
                  <a:pt x="158292" y="920975"/>
                  <a:pt x="38827" y="884193"/>
                  <a:pt x="159657" y="914400"/>
                </a:cubicBezTo>
                <a:cubicBezTo>
                  <a:pt x="185890" y="911485"/>
                  <a:pt x="304344" y="904228"/>
                  <a:pt x="348343" y="885371"/>
                </a:cubicBezTo>
                <a:cubicBezTo>
                  <a:pt x="364376" y="878499"/>
                  <a:pt x="376284" y="864144"/>
                  <a:pt x="391886" y="856343"/>
                </a:cubicBezTo>
                <a:cubicBezTo>
                  <a:pt x="405570" y="849501"/>
                  <a:pt x="421745" y="848670"/>
                  <a:pt x="435429" y="841828"/>
                </a:cubicBezTo>
                <a:cubicBezTo>
                  <a:pt x="547969" y="785558"/>
                  <a:pt x="413074" y="834766"/>
                  <a:pt x="522514" y="798286"/>
                </a:cubicBezTo>
                <a:cubicBezTo>
                  <a:pt x="532190" y="783772"/>
                  <a:pt x="537921" y="765640"/>
                  <a:pt x="551543" y="754743"/>
                </a:cubicBezTo>
                <a:cubicBezTo>
                  <a:pt x="563490" y="745185"/>
                  <a:pt x="581402" y="747070"/>
                  <a:pt x="595086" y="740228"/>
                </a:cubicBezTo>
                <a:cubicBezTo>
                  <a:pt x="610688" y="732427"/>
                  <a:pt x="624115" y="720876"/>
                  <a:pt x="638629" y="711200"/>
                </a:cubicBezTo>
                <a:cubicBezTo>
                  <a:pt x="653304" y="689186"/>
                  <a:pt x="682172" y="654158"/>
                  <a:pt x="682172" y="624114"/>
                </a:cubicBezTo>
                <a:cubicBezTo>
                  <a:pt x="682172" y="604166"/>
                  <a:pt x="680119" y="581634"/>
                  <a:pt x="667657" y="566057"/>
                </a:cubicBezTo>
                <a:cubicBezTo>
                  <a:pt x="658099" y="554110"/>
                  <a:pt x="679752" y="561219"/>
                  <a:pt x="667657" y="551543"/>
                </a:cubicBezTo>
                <a:close/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Ελεύθερη σχεδίαση 5"/>
          <p:cNvSpPr/>
          <p:nvPr/>
        </p:nvSpPr>
        <p:spPr>
          <a:xfrm>
            <a:off x="4397829" y="4804229"/>
            <a:ext cx="624114" cy="1016000"/>
          </a:xfrm>
          <a:custGeom>
            <a:avLst/>
            <a:gdLst>
              <a:gd name="connsiteX0" fmla="*/ 624114 w 624114"/>
              <a:gd name="connsiteY0" fmla="*/ 508000 h 1016000"/>
              <a:gd name="connsiteX1" fmla="*/ 580571 w 624114"/>
              <a:gd name="connsiteY1" fmla="*/ 435428 h 1016000"/>
              <a:gd name="connsiteX2" fmla="*/ 566057 w 624114"/>
              <a:gd name="connsiteY2" fmla="*/ 333828 h 1016000"/>
              <a:gd name="connsiteX3" fmla="*/ 551542 w 624114"/>
              <a:gd name="connsiteY3" fmla="*/ 203200 h 1016000"/>
              <a:gd name="connsiteX4" fmla="*/ 493485 w 624114"/>
              <a:gd name="connsiteY4" fmla="*/ 72571 h 1016000"/>
              <a:gd name="connsiteX5" fmla="*/ 406400 w 624114"/>
              <a:gd name="connsiteY5" fmla="*/ 14514 h 1016000"/>
              <a:gd name="connsiteX6" fmla="*/ 333828 w 624114"/>
              <a:gd name="connsiteY6" fmla="*/ 0 h 1016000"/>
              <a:gd name="connsiteX7" fmla="*/ 130628 w 624114"/>
              <a:gd name="connsiteY7" fmla="*/ 14514 h 1016000"/>
              <a:gd name="connsiteX8" fmla="*/ 87085 w 624114"/>
              <a:gd name="connsiteY8" fmla="*/ 29028 h 1016000"/>
              <a:gd name="connsiteX9" fmla="*/ 72571 w 624114"/>
              <a:gd name="connsiteY9" fmla="*/ 72571 h 1016000"/>
              <a:gd name="connsiteX10" fmla="*/ 87085 w 624114"/>
              <a:gd name="connsiteY10" fmla="*/ 333828 h 1016000"/>
              <a:gd name="connsiteX11" fmla="*/ 101600 w 624114"/>
              <a:gd name="connsiteY11" fmla="*/ 377371 h 1016000"/>
              <a:gd name="connsiteX12" fmla="*/ 72571 w 624114"/>
              <a:gd name="connsiteY12" fmla="*/ 566057 h 1016000"/>
              <a:gd name="connsiteX13" fmla="*/ 43542 w 624114"/>
              <a:gd name="connsiteY13" fmla="*/ 609600 h 1016000"/>
              <a:gd name="connsiteX14" fmla="*/ 14514 w 624114"/>
              <a:gd name="connsiteY14" fmla="*/ 696685 h 1016000"/>
              <a:gd name="connsiteX15" fmla="*/ 0 w 624114"/>
              <a:gd name="connsiteY15" fmla="*/ 740228 h 1016000"/>
              <a:gd name="connsiteX16" fmla="*/ 58057 w 624114"/>
              <a:gd name="connsiteY16" fmla="*/ 899885 h 1016000"/>
              <a:gd name="connsiteX17" fmla="*/ 101600 w 624114"/>
              <a:gd name="connsiteY17" fmla="*/ 928914 h 1016000"/>
              <a:gd name="connsiteX18" fmla="*/ 130628 w 624114"/>
              <a:gd name="connsiteY18" fmla="*/ 972457 h 1016000"/>
              <a:gd name="connsiteX19" fmla="*/ 232228 w 624114"/>
              <a:gd name="connsiteY19" fmla="*/ 1016000 h 1016000"/>
              <a:gd name="connsiteX20" fmla="*/ 478971 w 624114"/>
              <a:gd name="connsiteY20" fmla="*/ 1001485 h 1016000"/>
              <a:gd name="connsiteX21" fmla="*/ 551542 w 624114"/>
              <a:gd name="connsiteY21" fmla="*/ 928914 h 1016000"/>
              <a:gd name="connsiteX22" fmla="*/ 580571 w 624114"/>
              <a:gd name="connsiteY22" fmla="*/ 841828 h 1016000"/>
              <a:gd name="connsiteX23" fmla="*/ 566057 w 624114"/>
              <a:gd name="connsiteY23" fmla="*/ 682171 h 1016000"/>
              <a:gd name="connsiteX24" fmla="*/ 551542 w 624114"/>
              <a:gd name="connsiteY24" fmla="*/ 638628 h 1016000"/>
              <a:gd name="connsiteX25" fmla="*/ 580571 w 624114"/>
              <a:gd name="connsiteY25" fmla="*/ 493485 h 1016000"/>
              <a:gd name="connsiteX26" fmla="*/ 580571 w 624114"/>
              <a:gd name="connsiteY26" fmla="*/ 449942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4114" h="1016000">
                <a:moveTo>
                  <a:pt x="624114" y="508000"/>
                </a:moveTo>
                <a:cubicBezTo>
                  <a:pt x="609600" y="483809"/>
                  <a:pt x="589492" y="462191"/>
                  <a:pt x="580571" y="435428"/>
                </a:cubicBezTo>
                <a:cubicBezTo>
                  <a:pt x="569753" y="402973"/>
                  <a:pt x="570300" y="367774"/>
                  <a:pt x="566057" y="333828"/>
                </a:cubicBezTo>
                <a:cubicBezTo>
                  <a:pt x="560623" y="290356"/>
                  <a:pt x="560134" y="246160"/>
                  <a:pt x="551542" y="203200"/>
                </a:cubicBezTo>
                <a:cubicBezTo>
                  <a:pt x="545972" y="175349"/>
                  <a:pt x="522970" y="98370"/>
                  <a:pt x="493485" y="72571"/>
                </a:cubicBezTo>
                <a:cubicBezTo>
                  <a:pt x="467229" y="49597"/>
                  <a:pt x="440610" y="21356"/>
                  <a:pt x="406400" y="14514"/>
                </a:cubicBezTo>
                <a:lnTo>
                  <a:pt x="333828" y="0"/>
                </a:lnTo>
                <a:cubicBezTo>
                  <a:pt x="266095" y="4838"/>
                  <a:pt x="198069" y="6580"/>
                  <a:pt x="130628" y="14514"/>
                </a:cubicBezTo>
                <a:cubicBezTo>
                  <a:pt x="115433" y="16302"/>
                  <a:pt x="97903" y="18210"/>
                  <a:pt x="87085" y="29028"/>
                </a:cubicBezTo>
                <a:cubicBezTo>
                  <a:pt x="76267" y="39846"/>
                  <a:pt x="77409" y="58057"/>
                  <a:pt x="72571" y="72571"/>
                </a:cubicBezTo>
                <a:cubicBezTo>
                  <a:pt x="77409" y="159657"/>
                  <a:pt x="78816" y="247001"/>
                  <a:pt x="87085" y="333828"/>
                </a:cubicBezTo>
                <a:cubicBezTo>
                  <a:pt x="88536" y="349059"/>
                  <a:pt x="101600" y="362071"/>
                  <a:pt x="101600" y="377371"/>
                </a:cubicBezTo>
                <a:cubicBezTo>
                  <a:pt x="101600" y="410666"/>
                  <a:pt x="97414" y="516371"/>
                  <a:pt x="72571" y="566057"/>
                </a:cubicBezTo>
                <a:cubicBezTo>
                  <a:pt x="64770" y="581659"/>
                  <a:pt x="53218" y="595086"/>
                  <a:pt x="43542" y="609600"/>
                </a:cubicBezTo>
                <a:lnTo>
                  <a:pt x="14514" y="696685"/>
                </a:lnTo>
                <a:lnTo>
                  <a:pt x="0" y="740228"/>
                </a:lnTo>
                <a:cubicBezTo>
                  <a:pt x="10651" y="793486"/>
                  <a:pt x="16833" y="858661"/>
                  <a:pt x="58057" y="899885"/>
                </a:cubicBezTo>
                <a:cubicBezTo>
                  <a:pt x="70392" y="912220"/>
                  <a:pt x="87086" y="919238"/>
                  <a:pt x="101600" y="928914"/>
                </a:cubicBezTo>
                <a:cubicBezTo>
                  <a:pt x="111276" y="943428"/>
                  <a:pt x="118293" y="960122"/>
                  <a:pt x="130628" y="972457"/>
                </a:cubicBezTo>
                <a:cubicBezTo>
                  <a:pt x="164038" y="1005867"/>
                  <a:pt x="187816" y="1004896"/>
                  <a:pt x="232228" y="1016000"/>
                </a:cubicBezTo>
                <a:cubicBezTo>
                  <a:pt x="314476" y="1011162"/>
                  <a:pt x="397493" y="1013707"/>
                  <a:pt x="478971" y="1001485"/>
                </a:cubicBezTo>
                <a:cubicBezTo>
                  <a:pt x="508923" y="996992"/>
                  <a:pt x="540944" y="952760"/>
                  <a:pt x="551542" y="928914"/>
                </a:cubicBezTo>
                <a:cubicBezTo>
                  <a:pt x="563969" y="900952"/>
                  <a:pt x="580571" y="841828"/>
                  <a:pt x="580571" y="841828"/>
                </a:cubicBezTo>
                <a:cubicBezTo>
                  <a:pt x="575733" y="788609"/>
                  <a:pt x="573614" y="735072"/>
                  <a:pt x="566057" y="682171"/>
                </a:cubicBezTo>
                <a:cubicBezTo>
                  <a:pt x="563893" y="667025"/>
                  <a:pt x="551542" y="653928"/>
                  <a:pt x="551542" y="638628"/>
                </a:cubicBezTo>
                <a:cubicBezTo>
                  <a:pt x="551542" y="452021"/>
                  <a:pt x="562698" y="600726"/>
                  <a:pt x="580571" y="493485"/>
                </a:cubicBezTo>
                <a:cubicBezTo>
                  <a:pt x="582957" y="479168"/>
                  <a:pt x="580571" y="464456"/>
                  <a:pt x="580571" y="449942"/>
                </a:cubicBezTo>
              </a:path>
            </a:pathLst>
          </a:cu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Ελεύθερη σχεδίαση 6"/>
          <p:cNvSpPr/>
          <p:nvPr/>
        </p:nvSpPr>
        <p:spPr>
          <a:xfrm>
            <a:off x="2960914" y="5225143"/>
            <a:ext cx="1410722" cy="420914"/>
          </a:xfrm>
          <a:custGeom>
            <a:avLst/>
            <a:gdLst>
              <a:gd name="connsiteX0" fmla="*/ 537029 w 1410722"/>
              <a:gd name="connsiteY0" fmla="*/ 43543 h 420914"/>
              <a:gd name="connsiteX1" fmla="*/ 348343 w 1410722"/>
              <a:gd name="connsiteY1" fmla="*/ 29028 h 420914"/>
              <a:gd name="connsiteX2" fmla="*/ 304800 w 1410722"/>
              <a:gd name="connsiteY2" fmla="*/ 14514 h 420914"/>
              <a:gd name="connsiteX3" fmla="*/ 203200 w 1410722"/>
              <a:gd name="connsiteY3" fmla="*/ 0 h 420914"/>
              <a:gd name="connsiteX4" fmla="*/ 14515 w 1410722"/>
              <a:gd name="connsiteY4" fmla="*/ 43543 h 420914"/>
              <a:gd name="connsiteX5" fmla="*/ 0 w 1410722"/>
              <a:gd name="connsiteY5" fmla="*/ 87086 h 420914"/>
              <a:gd name="connsiteX6" fmla="*/ 72572 w 1410722"/>
              <a:gd name="connsiteY6" fmla="*/ 362857 h 420914"/>
              <a:gd name="connsiteX7" fmla="*/ 116115 w 1410722"/>
              <a:gd name="connsiteY7" fmla="*/ 391886 h 420914"/>
              <a:gd name="connsiteX8" fmla="*/ 203200 w 1410722"/>
              <a:gd name="connsiteY8" fmla="*/ 420914 h 420914"/>
              <a:gd name="connsiteX9" fmla="*/ 391886 w 1410722"/>
              <a:gd name="connsiteY9" fmla="*/ 391886 h 420914"/>
              <a:gd name="connsiteX10" fmla="*/ 435429 w 1410722"/>
              <a:gd name="connsiteY10" fmla="*/ 362857 h 420914"/>
              <a:gd name="connsiteX11" fmla="*/ 464457 w 1410722"/>
              <a:gd name="connsiteY11" fmla="*/ 319314 h 420914"/>
              <a:gd name="connsiteX12" fmla="*/ 595086 w 1410722"/>
              <a:gd name="connsiteY12" fmla="*/ 333828 h 420914"/>
              <a:gd name="connsiteX13" fmla="*/ 682172 w 1410722"/>
              <a:gd name="connsiteY13" fmla="*/ 391886 h 420914"/>
              <a:gd name="connsiteX14" fmla="*/ 725715 w 1410722"/>
              <a:gd name="connsiteY14" fmla="*/ 406400 h 420914"/>
              <a:gd name="connsiteX15" fmla="*/ 885372 w 1410722"/>
              <a:gd name="connsiteY15" fmla="*/ 391886 h 420914"/>
              <a:gd name="connsiteX16" fmla="*/ 972457 w 1410722"/>
              <a:gd name="connsiteY16" fmla="*/ 333828 h 420914"/>
              <a:gd name="connsiteX17" fmla="*/ 1059543 w 1410722"/>
              <a:gd name="connsiteY17" fmla="*/ 304800 h 420914"/>
              <a:gd name="connsiteX18" fmla="*/ 1146629 w 1410722"/>
              <a:gd name="connsiteY18" fmla="*/ 348343 h 420914"/>
              <a:gd name="connsiteX19" fmla="*/ 1175657 w 1410722"/>
              <a:gd name="connsiteY19" fmla="*/ 391886 h 420914"/>
              <a:gd name="connsiteX20" fmla="*/ 1306286 w 1410722"/>
              <a:gd name="connsiteY20" fmla="*/ 377371 h 420914"/>
              <a:gd name="connsiteX21" fmla="*/ 1364343 w 1410722"/>
              <a:gd name="connsiteY21" fmla="*/ 290286 h 420914"/>
              <a:gd name="connsiteX22" fmla="*/ 1393372 w 1410722"/>
              <a:gd name="connsiteY22" fmla="*/ 246743 h 420914"/>
              <a:gd name="connsiteX23" fmla="*/ 1393372 w 1410722"/>
              <a:gd name="connsiteY23" fmla="*/ 87086 h 420914"/>
              <a:gd name="connsiteX24" fmla="*/ 1378857 w 1410722"/>
              <a:gd name="connsiteY24" fmla="*/ 43543 h 420914"/>
              <a:gd name="connsiteX25" fmla="*/ 1291772 w 1410722"/>
              <a:gd name="connsiteY25" fmla="*/ 14514 h 420914"/>
              <a:gd name="connsiteX26" fmla="*/ 1088572 w 1410722"/>
              <a:gd name="connsiteY26" fmla="*/ 43543 h 420914"/>
              <a:gd name="connsiteX27" fmla="*/ 1001486 w 1410722"/>
              <a:gd name="connsiteY27" fmla="*/ 101600 h 420914"/>
              <a:gd name="connsiteX28" fmla="*/ 957943 w 1410722"/>
              <a:gd name="connsiteY28" fmla="*/ 130628 h 420914"/>
              <a:gd name="connsiteX29" fmla="*/ 841829 w 1410722"/>
              <a:gd name="connsiteY29" fmla="*/ 101600 h 420914"/>
              <a:gd name="connsiteX30" fmla="*/ 754743 w 1410722"/>
              <a:gd name="connsiteY30" fmla="*/ 43543 h 420914"/>
              <a:gd name="connsiteX31" fmla="*/ 580572 w 1410722"/>
              <a:gd name="connsiteY31" fmla="*/ 58057 h 420914"/>
              <a:gd name="connsiteX32" fmla="*/ 537029 w 1410722"/>
              <a:gd name="connsiteY32" fmla="*/ 87086 h 420914"/>
              <a:gd name="connsiteX33" fmla="*/ 493486 w 1410722"/>
              <a:gd name="connsiteY33" fmla="*/ 101600 h 420914"/>
              <a:gd name="connsiteX34" fmla="*/ 377372 w 1410722"/>
              <a:gd name="connsiteY34" fmla="*/ 87086 h 420914"/>
              <a:gd name="connsiteX35" fmla="*/ 275772 w 1410722"/>
              <a:gd name="connsiteY35" fmla="*/ 14514 h 420914"/>
              <a:gd name="connsiteX0" fmla="*/ 537029 w 1410722"/>
              <a:gd name="connsiteY0" fmla="*/ 43543 h 420914"/>
              <a:gd name="connsiteX1" fmla="*/ 348343 w 1410722"/>
              <a:gd name="connsiteY1" fmla="*/ 29028 h 420914"/>
              <a:gd name="connsiteX2" fmla="*/ 304800 w 1410722"/>
              <a:gd name="connsiteY2" fmla="*/ 14514 h 420914"/>
              <a:gd name="connsiteX3" fmla="*/ 203200 w 1410722"/>
              <a:gd name="connsiteY3" fmla="*/ 0 h 420914"/>
              <a:gd name="connsiteX4" fmla="*/ 14515 w 1410722"/>
              <a:gd name="connsiteY4" fmla="*/ 43543 h 420914"/>
              <a:gd name="connsiteX5" fmla="*/ 0 w 1410722"/>
              <a:gd name="connsiteY5" fmla="*/ 87086 h 420914"/>
              <a:gd name="connsiteX6" fmla="*/ 72572 w 1410722"/>
              <a:gd name="connsiteY6" fmla="*/ 362857 h 420914"/>
              <a:gd name="connsiteX7" fmla="*/ 116115 w 1410722"/>
              <a:gd name="connsiteY7" fmla="*/ 391886 h 420914"/>
              <a:gd name="connsiteX8" fmla="*/ 203200 w 1410722"/>
              <a:gd name="connsiteY8" fmla="*/ 420914 h 420914"/>
              <a:gd name="connsiteX9" fmla="*/ 391886 w 1410722"/>
              <a:gd name="connsiteY9" fmla="*/ 391886 h 420914"/>
              <a:gd name="connsiteX10" fmla="*/ 435429 w 1410722"/>
              <a:gd name="connsiteY10" fmla="*/ 362857 h 420914"/>
              <a:gd name="connsiteX11" fmla="*/ 464457 w 1410722"/>
              <a:gd name="connsiteY11" fmla="*/ 319314 h 420914"/>
              <a:gd name="connsiteX12" fmla="*/ 595086 w 1410722"/>
              <a:gd name="connsiteY12" fmla="*/ 333828 h 420914"/>
              <a:gd name="connsiteX13" fmla="*/ 682172 w 1410722"/>
              <a:gd name="connsiteY13" fmla="*/ 391886 h 420914"/>
              <a:gd name="connsiteX14" fmla="*/ 725715 w 1410722"/>
              <a:gd name="connsiteY14" fmla="*/ 406400 h 420914"/>
              <a:gd name="connsiteX15" fmla="*/ 885372 w 1410722"/>
              <a:gd name="connsiteY15" fmla="*/ 391886 h 420914"/>
              <a:gd name="connsiteX16" fmla="*/ 972457 w 1410722"/>
              <a:gd name="connsiteY16" fmla="*/ 333828 h 420914"/>
              <a:gd name="connsiteX17" fmla="*/ 1059543 w 1410722"/>
              <a:gd name="connsiteY17" fmla="*/ 304800 h 420914"/>
              <a:gd name="connsiteX18" fmla="*/ 1146629 w 1410722"/>
              <a:gd name="connsiteY18" fmla="*/ 348343 h 420914"/>
              <a:gd name="connsiteX19" fmla="*/ 1175657 w 1410722"/>
              <a:gd name="connsiteY19" fmla="*/ 391886 h 420914"/>
              <a:gd name="connsiteX20" fmla="*/ 1306286 w 1410722"/>
              <a:gd name="connsiteY20" fmla="*/ 377371 h 420914"/>
              <a:gd name="connsiteX21" fmla="*/ 1364343 w 1410722"/>
              <a:gd name="connsiteY21" fmla="*/ 290286 h 420914"/>
              <a:gd name="connsiteX22" fmla="*/ 1393372 w 1410722"/>
              <a:gd name="connsiteY22" fmla="*/ 246743 h 420914"/>
              <a:gd name="connsiteX23" fmla="*/ 1393372 w 1410722"/>
              <a:gd name="connsiteY23" fmla="*/ 87086 h 420914"/>
              <a:gd name="connsiteX24" fmla="*/ 1378857 w 1410722"/>
              <a:gd name="connsiteY24" fmla="*/ 43543 h 420914"/>
              <a:gd name="connsiteX25" fmla="*/ 1291772 w 1410722"/>
              <a:gd name="connsiteY25" fmla="*/ 14514 h 420914"/>
              <a:gd name="connsiteX26" fmla="*/ 1088572 w 1410722"/>
              <a:gd name="connsiteY26" fmla="*/ 43543 h 420914"/>
              <a:gd name="connsiteX27" fmla="*/ 1001486 w 1410722"/>
              <a:gd name="connsiteY27" fmla="*/ 101600 h 420914"/>
              <a:gd name="connsiteX28" fmla="*/ 957943 w 1410722"/>
              <a:gd name="connsiteY28" fmla="*/ 130628 h 420914"/>
              <a:gd name="connsiteX29" fmla="*/ 841829 w 1410722"/>
              <a:gd name="connsiteY29" fmla="*/ 101600 h 420914"/>
              <a:gd name="connsiteX30" fmla="*/ 754743 w 1410722"/>
              <a:gd name="connsiteY30" fmla="*/ 43543 h 420914"/>
              <a:gd name="connsiteX31" fmla="*/ 580572 w 1410722"/>
              <a:gd name="connsiteY31" fmla="*/ 58057 h 420914"/>
              <a:gd name="connsiteX32" fmla="*/ 537029 w 1410722"/>
              <a:gd name="connsiteY32" fmla="*/ 87086 h 420914"/>
              <a:gd name="connsiteX33" fmla="*/ 493486 w 1410722"/>
              <a:gd name="connsiteY33" fmla="*/ 43543 h 420914"/>
              <a:gd name="connsiteX34" fmla="*/ 377372 w 1410722"/>
              <a:gd name="connsiteY34" fmla="*/ 87086 h 420914"/>
              <a:gd name="connsiteX35" fmla="*/ 275772 w 1410722"/>
              <a:gd name="connsiteY35" fmla="*/ 145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10722" h="420914">
                <a:moveTo>
                  <a:pt x="537029" y="43543"/>
                </a:moveTo>
                <a:cubicBezTo>
                  <a:pt x="474134" y="38705"/>
                  <a:pt x="410937" y="36852"/>
                  <a:pt x="348343" y="29028"/>
                </a:cubicBezTo>
                <a:cubicBezTo>
                  <a:pt x="333162" y="27130"/>
                  <a:pt x="319802" y="17514"/>
                  <a:pt x="304800" y="14514"/>
                </a:cubicBezTo>
                <a:cubicBezTo>
                  <a:pt x="271254" y="7805"/>
                  <a:pt x="237067" y="4838"/>
                  <a:pt x="203200" y="0"/>
                </a:cubicBezTo>
                <a:cubicBezTo>
                  <a:pt x="159459" y="4374"/>
                  <a:pt x="55906" y="-8197"/>
                  <a:pt x="14515" y="43543"/>
                </a:cubicBezTo>
                <a:cubicBezTo>
                  <a:pt x="4958" y="55490"/>
                  <a:pt x="4838" y="72572"/>
                  <a:pt x="0" y="87086"/>
                </a:cubicBezTo>
                <a:cubicBezTo>
                  <a:pt x="5823" y="162778"/>
                  <a:pt x="-14188" y="305016"/>
                  <a:pt x="72572" y="362857"/>
                </a:cubicBezTo>
                <a:cubicBezTo>
                  <a:pt x="87086" y="372533"/>
                  <a:pt x="100174" y="384801"/>
                  <a:pt x="116115" y="391886"/>
                </a:cubicBezTo>
                <a:cubicBezTo>
                  <a:pt x="144076" y="404313"/>
                  <a:pt x="203200" y="420914"/>
                  <a:pt x="203200" y="420914"/>
                </a:cubicBezTo>
                <a:cubicBezTo>
                  <a:pt x="244821" y="416752"/>
                  <a:pt x="339580" y="418039"/>
                  <a:pt x="391886" y="391886"/>
                </a:cubicBezTo>
                <a:cubicBezTo>
                  <a:pt x="407488" y="384085"/>
                  <a:pt x="420915" y="372533"/>
                  <a:pt x="435429" y="362857"/>
                </a:cubicBezTo>
                <a:cubicBezTo>
                  <a:pt x="445105" y="348343"/>
                  <a:pt x="447294" y="322435"/>
                  <a:pt x="464457" y="319314"/>
                </a:cubicBezTo>
                <a:cubicBezTo>
                  <a:pt x="507561" y="311477"/>
                  <a:pt x="553523" y="319974"/>
                  <a:pt x="595086" y="333828"/>
                </a:cubicBezTo>
                <a:cubicBezTo>
                  <a:pt x="628184" y="344861"/>
                  <a:pt x="649074" y="380854"/>
                  <a:pt x="682172" y="391886"/>
                </a:cubicBezTo>
                <a:lnTo>
                  <a:pt x="725715" y="406400"/>
                </a:lnTo>
                <a:cubicBezTo>
                  <a:pt x="778934" y="401562"/>
                  <a:pt x="834105" y="406965"/>
                  <a:pt x="885372" y="391886"/>
                </a:cubicBezTo>
                <a:cubicBezTo>
                  <a:pt x="918842" y="382042"/>
                  <a:pt x="939359" y="344860"/>
                  <a:pt x="972457" y="333828"/>
                </a:cubicBezTo>
                <a:lnTo>
                  <a:pt x="1059543" y="304800"/>
                </a:lnTo>
                <a:cubicBezTo>
                  <a:pt x="1094958" y="316605"/>
                  <a:pt x="1118492" y="320206"/>
                  <a:pt x="1146629" y="348343"/>
                </a:cubicBezTo>
                <a:cubicBezTo>
                  <a:pt x="1158964" y="360678"/>
                  <a:pt x="1165981" y="377372"/>
                  <a:pt x="1175657" y="391886"/>
                </a:cubicBezTo>
                <a:cubicBezTo>
                  <a:pt x="1219200" y="387048"/>
                  <a:pt x="1267712" y="398142"/>
                  <a:pt x="1306286" y="377371"/>
                </a:cubicBezTo>
                <a:cubicBezTo>
                  <a:pt x="1337004" y="360831"/>
                  <a:pt x="1344991" y="319314"/>
                  <a:pt x="1364343" y="290286"/>
                </a:cubicBezTo>
                <a:lnTo>
                  <a:pt x="1393372" y="246743"/>
                </a:lnTo>
                <a:cubicBezTo>
                  <a:pt x="1418327" y="171876"/>
                  <a:pt x="1414611" y="203899"/>
                  <a:pt x="1393372" y="87086"/>
                </a:cubicBezTo>
                <a:cubicBezTo>
                  <a:pt x="1390635" y="72033"/>
                  <a:pt x="1391307" y="52436"/>
                  <a:pt x="1378857" y="43543"/>
                </a:cubicBezTo>
                <a:cubicBezTo>
                  <a:pt x="1353958" y="25758"/>
                  <a:pt x="1291772" y="14514"/>
                  <a:pt x="1291772" y="14514"/>
                </a:cubicBezTo>
                <a:cubicBezTo>
                  <a:pt x="1274292" y="16103"/>
                  <a:pt x="1137743" y="16226"/>
                  <a:pt x="1088572" y="43543"/>
                </a:cubicBezTo>
                <a:cubicBezTo>
                  <a:pt x="1058074" y="60486"/>
                  <a:pt x="1030515" y="82248"/>
                  <a:pt x="1001486" y="101600"/>
                </a:cubicBezTo>
                <a:lnTo>
                  <a:pt x="957943" y="130628"/>
                </a:lnTo>
                <a:cubicBezTo>
                  <a:pt x="937838" y="126607"/>
                  <a:pt x="866933" y="115547"/>
                  <a:pt x="841829" y="101600"/>
                </a:cubicBezTo>
                <a:cubicBezTo>
                  <a:pt x="811331" y="84657"/>
                  <a:pt x="754743" y="43543"/>
                  <a:pt x="754743" y="43543"/>
                </a:cubicBezTo>
                <a:cubicBezTo>
                  <a:pt x="696686" y="48381"/>
                  <a:pt x="637699" y="46632"/>
                  <a:pt x="580572" y="58057"/>
                </a:cubicBezTo>
                <a:cubicBezTo>
                  <a:pt x="563467" y="61478"/>
                  <a:pt x="551543" y="89505"/>
                  <a:pt x="537029" y="87086"/>
                </a:cubicBezTo>
                <a:cubicBezTo>
                  <a:pt x="522515" y="84667"/>
                  <a:pt x="508000" y="38705"/>
                  <a:pt x="493486" y="43543"/>
                </a:cubicBezTo>
                <a:cubicBezTo>
                  <a:pt x="454781" y="38705"/>
                  <a:pt x="413658" y="91924"/>
                  <a:pt x="377372" y="87086"/>
                </a:cubicBezTo>
                <a:cubicBezTo>
                  <a:pt x="341086" y="82248"/>
                  <a:pt x="306195" y="44937"/>
                  <a:pt x="275772" y="14514"/>
                </a:cubicBezTo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Ελεύθερη σχεδίαση 7"/>
          <p:cNvSpPr/>
          <p:nvPr/>
        </p:nvSpPr>
        <p:spPr>
          <a:xfrm>
            <a:off x="5384800" y="5152571"/>
            <a:ext cx="1001708" cy="580572"/>
          </a:xfrm>
          <a:custGeom>
            <a:avLst/>
            <a:gdLst>
              <a:gd name="connsiteX0" fmla="*/ 1001486 w 1001708"/>
              <a:gd name="connsiteY0" fmla="*/ 203200 h 580572"/>
              <a:gd name="connsiteX1" fmla="*/ 972457 w 1001708"/>
              <a:gd name="connsiteY1" fmla="*/ 130629 h 580572"/>
              <a:gd name="connsiteX2" fmla="*/ 841829 w 1001708"/>
              <a:gd name="connsiteY2" fmla="*/ 58058 h 580572"/>
              <a:gd name="connsiteX3" fmla="*/ 798286 w 1001708"/>
              <a:gd name="connsiteY3" fmla="*/ 29029 h 580572"/>
              <a:gd name="connsiteX4" fmla="*/ 740229 w 1001708"/>
              <a:gd name="connsiteY4" fmla="*/ 14515 h 580572"/>
              <a:gd name="connsiteX5" fmla="*/ 696686 w 1001708"/>
              <a:gd name="connsiteY5" fmla="*/ 0 h 580572"/>
              <a:gd name="connsiteX6" fmla="*/ 566057 w 1001708"/>
              <a:gd name="connsiteY6" fmla="*/ 29029 h 580572"/>
              <a:gd name="connsiteX7" fmla="*/ 537029 w 1001708"/>
              <a:gd name="connsiteY7" fmla="*/ 72572 h 580572"/>
              <a:gd name="connsiteX8" fmla="*/ 116114 w 1001708"/>
              <a:gd name="connsiteY8" fmla="*/ 72572 h 580572"/>
              <a:gd name="connsiteX9" fmla="*/ 72571 w 1001708"/>
              <a:gd name="connsiteY9" fmla="*/ 87086 h 580572"/>
              <a:gd name="connsiteX10" fmla="*/ 43543 w 1001708"/>
              <a:gd name="connsiteY10" fmla="*/ 130629 h 580572"/>
              <a:gd name="connsiteX11" fmla="*/ 29029 w 1001708"/>
              <a:gd name="connsiteY11" fmla="*/ 174172 h 580572"/>
              <a:gd name="connsiteX12" fmla="*/ 0 w 1001708"/>
              <a:gd name="connsiteY12" fmla="*/ 348343 h 580572"/>
              <a:gd name="connsiteX13" fmla="*/ 14514 w 1001708"/>
              <a:gd name="connsiteY13" fmla="*/ 449943 h 580572"/>
              <a:gd name="connsiteX14" fmla="*/ 145143 w 1001708"/>
              <a:gd name="connsiteY14" fmla="*/ 551543 h 580572"/>
              <a:gd name="connsiteX15" fmla="*/ 203200 w 1001708"/>
              <a:gd name="connsiteY15" fmla="*/ 566058 h 580572"/>
              <a:gd name="connsiteX16" fmla="*/ 246743 w 1001708"/>
              <a:gd name="connsiteY16" fmla="*/ 580572 h 580572"/>
              <a:gd name="connsiteX17" fmla="*/ 348343 w 1001708"/>
              <a:gd name="connsiteY17" fmla="*/ 551543 h 580572"/>
              <a:gd name="connsiteX18" fmla="*/ 435429 w 1001708"/>
              <a:gd name="connsiteY18" fmla="*/ 493486 h 580572"/>
              <a:gd name="connsiteX19" fmla="*/ 609600 w 1001708"/>
              <a:gd name="connsiteY19" fmla="*/ 537029 h 580572"/>
              <a:gd name="connsiteX20" fmla="*/ 653143 w 1001708"/>
              <a:gd name="connsiteY20" fmla="*/ 551543 h 580572"/>
              <a:gd name="connsiteX21" fmla="*/ 696686 w 1001708"/>
              <a:gd name="connsiteY21" fmla="*/ 566058 h 580572"/>
              <a:gd name="connsiteX22" fmla="*/ 885371 w 1001708"/>
              <a:gd name="connsiteY22" fmla="*/ 551543 h 580572"/>
              <a:gd name="connsiteX23" fmla="*/ 972457 w 1001708"/>
              <a:gd name="connsiteY23" fmla="*/ 493486 h 580572"/>
              <a:gd name="connsiteX24" fmla="*/ 986971 w 1001708"/>
              <a:gd name="connsiteY24" fmla="*/ 435429 h 580572"/>
              <a:gd name="connsiteX25" fmla="*/ 1001486 w 1001708"/>
              <a:gd name="connsiteY25" fmla="*/ 391886 h 580572"/>
              <a:gd name="connsiteX26" fmla="*/ 986971 w 1001708"/>
              <a:gd name="connsiteY26" fmla="*/ 217715 h 580572"/>
              <a:gd name="connsiteX27" fmla="*/ 1001486 w 1001708"/>
              <a:gd name="connsiteY27" fmla="*/ 203200 h 58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01708" h="580572">
                <a:moveTo>
                  <a:pt x="1001486" y="203200"/>
                </a:moveTo>
                <a:cubicBezTo>
                  <a:pt x="999067" y="188686"/>
                  <a:pt x="989766" y="150102"/>
                  <a:pt x="972457" y="130629"/>
                </a:cubicBezTo>
                <a:cubicBezTo>
                  <a:pt x="930429" y="83348"/>
                  <a:pt x="893128" y="75158"/>
                  <a:pt x="841829" y="58058"/>
                </a:cubicBezTo>
                <a:cubicBezTo>
                  <a:pt x="827315" y="48382"/>
                  <a:pt x="814320" y="35901"/>
                  <a:pt x="798286" y="29029"/>
                </a:cubicBezTo>
                <a:cubicBezTo>
                  <a:pt x="779951" y="21171"/>
                  <a:pt x="759409" y="19995"/>
                  <a:pt x="740229" y="14515"/>
                </a:cubicBezTo>
                <a:cubicBezTo>
                  <a:pt x="725518" y="10312"/>
                  <a:pt x="711200" y="4838"/>
                  <a:pt x="696686" y="0"/>
                </a:cubicBezTo>
                <a:cubicBezTo>
                  <a:pt x="695798" y="148"/>
                  <a:pt x="584861" y="13986"/>
                  <a:pt x="566057" y="29029"/>
                </a:cubicBezTo>
                <a:cubicBezTo>
                  <a:pt x="552436" y="39926"/>
                  <a:pt x="546705" y="58058"/>
                  <a:pt x="537029" y="72572"/>
                </a:cubicBezTo>
                <a:cubicBezTo>
                  <a:pt x="325620" y="58478"/>
                  <a:pt x="322715" y="48266"/>
                  <a:pt x="116114" y="72572"/>
                </a:cubicBezTo>
                <a:cubicBezTo>
                  <a:pt x="100919" y="74360"/>
                  <a:pt x="87085" y="82248"/>
                  <a:pt x="72571" y="87086"/>
                </a:cubicBezTo>
                <a:cubicBezTo>
                  <a:pt x="62895" y="101600"/>
                  <a:pt x="51344" y="115027"/>
                  <a:pt x="43543" y="130629"/>
                </a:cubicBezTo>
                <a:cubicBezTo>
                  <a:pt x="36701" y="144313"/>
                  <a:pt x="32740" y="159329"/>
                  <a:pt x="29029" y="174172"/>
                </a:cubicBezTo>
                <a:cubicBezTo>
                  <a:pt x="14877" y="230778"/>
                  <a:pt x="8194" y="290982"/>
                  <a:pt x="0" y="348343"/>
                </a:cubicBezTo>
                <a:cubicBezTo>
                  <a:pt x="4838" y="382210"/>
                  <a:pt x="-1705" y="419822"/>
                  <a:pt x="14514" y="449943"/>
                </a:cubicBezTo>
                <a:cubicBezTo>
                  <a:pt x="52310" y="520136"/>
                  <a:pt x="85055" y="534375"/>
                  <a:pt x="145143" y="551543"/>
                </a:cubicBezTo>
                <a:cubicBezTo>
                  <a:pt x="164323" y="557023"/>
                  <a:pt x="184020" y="560578"/>
                  <a:pt x="203200" y="566058"/>
                </a:cubicBezTo>
                <a:cubicBezTo>
                  <a:pt x="217911" y="570261"/>
                  <a:pt x="232229" y="575734"/>
                  <a:pt x="246743" y="580572"/>
                </a:cubicBezTo>
                <a:cubicBezTo>
                  <a:pt x="260414" y="577154"/>
                  <a:pt x="331303" y="561010"/>
                  <a:pt x="348343" y="551543"/>
                </a:cubicBezTo>
                <a:cubicBezTo>
                  <a:pt x="378841" y="534600"/>
                  <a:pt x="435429" y="493486"/>
                  <a:pt x="435429" y="493486"/>
                </a:cubicBezTo>
                <a:cubicBezTo>
                  <a:pt x="552699" y="513031"/>
                  <a:pt x="494593" y="498693"/>
                  <a:pt x="609600" y="537029"/>
                </a:cubicBezTo>
                <a:lnTo>
                  <a:pt x="653143" y="551543"/>
                </a:lnTo>
                <a:lnTo>
                  <a:pt x="696686" y="566058"/>
                </a:lnTo>
                <a:cubicBezTo>
                  <a:pt x="759581" y="561220"/>
                  <a:pt x="824367" y="567597"/>
                  <a:pt x="885371" y="551543"/>
                </a:cubicBezTo>
                <a:cubicBezTo>
                  <a:pt x="919110" y="542664"/>
                  <a:pt x="972457" y="493486"/>
                  <a:pt x="972457" y="493486"/>
                </a:cubicBezTo>
                <a:cubicBezTo>
                  <a:pt x="977295" y="474134"/>
                  <a:pt x="981491" y="454609"/>
                  <a:pt x="986971" y="435429"/>
                </a:cubicBezTo>
                <a:cubicBezTo>
                  <a:pt x="991174" y="420718"/>
                  <a:pt x="1001486" y="407186"/>
                  <a:pt x="1001486" y="391886"/>
                </a:cubicBezTo>
                <a:cubicBezTo>
                  <a:pt x="1001486" y="333628"/>
                  <a:pt x="990605" y="275860"/>
                  <a:pt x="986971" y="217715"/>
                </a:cubicBezTo>
                <a:cubicBezTo>
                  <a:pt x="985764" y="198400"/>
                  <a:pt x="1003905" y="217714"/>
                  <a:pt x="1001486" y="203200"/>
                </a:cubicBezTo>
                <a:close/>
              </a:path>
            </a:pathLst>
          </a:custGeom>
          <a:noFill/>
          <a:ln>
            <a:solidFill>
              <a:srgbClr val="F53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Ελεύθερη σχεδίαση 8"/>
          <p:cNvSpPr/>
          <p:nvPr/>
        </p:nvSpPr>
        <p:spPr>
          <a:xfrm>
            <a:off x="2428408" y="4827409"/>
            <a:ext cx="1084049" cy="484820"/>
          </a:xfrm>
          <a:custGeom>
            <a:avLst/>
            <a:gdLst>
              <a:gd name="connsiteX0" fmla="*/ 1084049 w 1084049"/>
              <a:gd name="connsiteY0" fmla="*/ 63905 h 484820"/>
              <a:gd name="connsiteX1" fmla="*/ 996963 w 1084049"/>
              <a:gd name="connsiteY1" fmla="*/ 20362 h 484820"/>
              <a:gd name="connsiteX2" fmla="*/ 706678 w 1084049"/>
              <a:gd name="connsiteY2" fmla="*/ 20362 h 484820"/>
              <a:gd name="connsiteX3" fmla="*/ 663135 w 1084049"/>
              <a:gd name="connsiteY3" fmla="*/ 34877 h 484820"/>
              <a:gd name="connsiteX4" fmla="*/ 576049 w 1084049"/>
              <a:gd name="connsiteY4" fmla="*/ 92934 h 484820"/>
              <a:gd name="connsiteX5" fmla="*/ 488963 w 1084049"/>
              <a:gd name="connsiteY5" fmla="*/ 78420 h 484820"/>
              <a:gd name="connsiteX6" fmla="*/ 401878 w 1084049"/>
              <a:gd name="connsiteY6" fmla="*/ 49391 h 484820"/>
              <a:gd name="connsiteX7" fmla="*/ 358335 w 1084049"/>
              <a:gd name="connsiteY7" fmla="*/ 34877 h 484820"/>
              <a:gd name="connsiteX8" fmla="*/ 314792 w 1084049"/>
              <a:gd name="connsiteY8" fmla="*/ 20362 h 484820"/>
              <a:gd name="connsiteX9" fmla="*/ 271249 w 1084049"/>
              <a:gd name="connsiteY9" fmla="*/ 5848 h 484820"/>
              <a:gd name="connsiteX10" fmla="*/ 97078 w 1084049"/>
              <a:gd name="connsiteY10" fmla="*/ 20362 h 484820"/>
              <a:gd name="connsiteX11" fmla="*/ 53535 w 1084049"/>
              <a:gd name="connsiteY11" fmla="*/ 34877 h 484820"/>
              <a:gd name="connsiteX12" fmla="*/ 24506 w 1084049"/>
              <a:gd name="connsiteY12" fmla="*/ 78420 h 484820"/>
              <a:gd name="connsiteX13" fmla="*/ 24506 w 1084049"/>
              <a:gd name="connsiteY13" fmla="*/ 339677 h 484820"/>
              <a:gd name="connsiteX14" fmla="*/ 53535 w 1084049"/>
              <a:gd name="connsiteY14" fmla="*/ 383220 h 484820"/>
              <a:gd name="connsiteX15" fmla="*/ 227706 w 1084049"/>
              <a:gd name="connsiteY15" fmla="*/ 470305 h 484820"/>
              <a:gd name="connsiteX16" fmla="*/ 271249 w 1084049"/>
              <a:gd name="connsiteY16" fmla="*/ 484820 h 484820"/>
              <a:gd name="connsiteX17" fmla="*/ 430906 w 1084049"/>
              <a:gd name="connsiteY17" fmla="*/ 455791 h 484820"/>
              <a:gd name="connsiteX18" fmla="*/ 474449 w 1084049"/>
              <a:gd name="connsiteY18" fmla="*/ 426762 h 484820"/>
              <a:gd name="connsiteX19" fmla="*/ 503478 w 1084049"/>
              <a:gd name="connsiteY19" fmla="*/ 339677 h 484820"/>
              <a:gd name="connsiteX20" fmla="*/ 517992 w 1084049"/>
              <a:gd name="connsiteY20" fmla="*/ 296134 h 484820"/>
              <a:gd name="connsiteX21" fmla="*/ 721192 w 1084049"/>
              <a:gd name="connsiteY21" fmla="*/ 310648 h 484820"/>
              <a:gd name="connsiteX22" fmla="*/ 808278 w 1084049"/>
              <a:gd name="connsiteY22" fmla="*/ 339677 h 484820"/>
              <a:gd name="connsiteX23" fmla="*/ 851821 w 1084049"/>
              <a:gd name="connsiteY23" fmla="*/ 354191 h 484820"/>
              <a:gd name="connsiteX24" fmla="*/ 895363 w 1084049"/>
              <a:gd name="connsiteY24" fmla="*/ 368705 h 484820"/>
              <a:gd name="connsiteX25" fmla="*/ 967935 w 1084049"/>
              <a:gd name="connsiteY25" fmla="*/ 383220 h 484820"/>
              <a:gd name="connsiteX26" fmla="*/ 1025992 w 1084049"/>
              <a:gd name="connsiteY26" fmla="*/ 368705 h 484820"/>
              <a:gd name="connsiteX27" fmla="*/ 1084049 w 1084049"/>
              <a:gd name="connsiteY27" fmla="*/ 281620 h 484820"/>
              <a:gd name="connsiteX28" fmla="*/ 1069535 w 1084049"/>
              <a:gd name="connsiteY28" fmla="*/ 107448 h 484820"/>
              <a:gd name="connsiteX29" fmla="*/ 1011478 w 1084049"/>
              <a:gd name="connsiteY29" fmla="*/ 20362 h 48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84049" h="484820">
                <a:moveTo>
                  <a:pt x="1084049" y="63905"/>
                </a:moveTo>
                <a:cubicBezTo>
                  <a:pt x="1055020" y="49391"/>
                  <a:pt x="1026621" y="33543"/>
                  <a:pt x="996963" y="20362"/>
                </a:cubicBezTo>
                <a:cubicBezTo>
                  <a:pt x="902129" y="-21787"/>
                  <a:pt x="823992" y="13461"/>
                  <a:pt x="706678" y="20362"/>
                </a:cubicBezTo>
                <a:cubicBezTo>
                  <a:pt x="692164" y="25200"/>
                  <a:pt x="676509" y="27447"/>
                  <a:pt x="663135" y="34877"/>
                </a:cubicBezTo>
                <a:cubicBezTo>
                  <a:pt x="632637" y="51820"/>
                  <a:pt x="576049" y="92934"/>
                  <a:pt x="576049" y="92934"/>
                </a:cubicBezTo>
                <a:cubicBezTo>
                  <a:pt x="547020" y="88096"/>
                  <a:pt x="517513" y="85558"/>
                  <a:pt x="488963" y="78420"/>
                </a:cubicBezTo>
                <a:cubicBezTo>
                  <a:pt x="459278" y="70999"/>
                  <a:pt x="430906" y="59067"/>
                  <a:pt x="401878" y="49391"/>
                </a:cubicBezTo>
                <a:lnTo>
                  <a:pt x="358335" y="34877"/>
                </a:lnTo>
                <a:lnTo>
                  <a:pt x="314792" y="20362"/>
                </a:lnTo>
                <a:lnTo>
                  <a:pt x="271249" y="5848"/>
                </a:lnTo>
                <a:cubicBezTo>
                  <a:pt x="213192" y="10686"/>
                  <a:pt x="154825" y="12662"/>
                  <a:pt x="97078" y="20362"/>
                </a:cubicBezTo>
                <a:cubicBezTo>
                  <a:pt x="81913" y="22384"/>
                  <a:pt x="65482" y="25319"/>
                  <a:pt x="53535" y="34877"/>
                </a:cubicBezTo>
                <a:cubicBezTo>
                  <a:pt x="39913" y="45774"/>
                  <a:pt x="34182" y="63906"/>
                  <a:pt x="24506" y="78420"/>
                </a:cubicBezTo>
                <a:cubicBezTo>
                  <a:pt x="-9741" y="181161"/>
                  <a:pt x="-6558" y="153294"/>
                  <a:pt x="24506" y="339677"/>
                </a:cubicBezTo>
                <a:cubicBezTo>
                  <a:pt x="27374" y="356884"/>
                  <a:pt x="40407" y="371733"/>
                  <a:pt x="53535" y="383220"/>
                </a:cubicBezTo>
                <a:cubicBezTo>
                  <a:pt x="122795" y="443822"/>
                  <a:pt x="145487" y="442898"/>
                  <a:pt x="227706" y="470305"/>
                </a:cubicBezTo>
                <a:lnTo>
                  <a:pt x="271249" y="484820"/>
                </a:lnTo>
                <a:cubicBezTo>
                  <a:pt x="311269" y="479817"/>
                  <a:pt x="386160" y="478164"/>
                  <a:pt x="430906" y="455791"/>
                </a:cubicBezTo>
                <a:cubicBezTo>
                  <a:pt x="446508" y="447990"/>
                  <a:pt x="459935" y="436438"/>
                  <a:pt x="474449" y="426762"/>
                </a:cubicBezTo>
                <a:lnTo>
                  <a:pt x="503478" y="339677"/>
                </a:lnTo>
                <a:lnTo>
                  <a:pt x="517992" y="296134"/>
                </a:lnTo>
                <a:cubicBezTo>
                  <a:pt x="585725" y="300972"/>
                  <a:pt x="654037" y="300575"/>
                  <a:pt x="721192" y="310648"/>
                </a:cubicBezTo>
                <a:cubicBezTo>
                  <a:pt x="751452" y="315187"/>
                  <a:pt x="779249" y="330001"/>
                  <a:pt x="808278" y="339677"/>
                </a:cubicBezTo>
                <a:lnTo>
                  <a:pt x="851821" y="354191"/>
                </a:lnTo>
                <a:cubicBezTo>
                  <a:pt x="866335" y="359029"/>
                  <a:pt x="880361" y="365704"/>
                  <a:pt x="895363" y="368705"/>
                </a:cubicBezTo>
                <a:lnTo>
                  <a:pt x="967935" y="383220"/>
                </a:lnTo>
                <a:cubicBezTo>
                  <a:pt x="987287" y="378382"/>
                  <a:pt x="1008672" y="378602"/>
                  <a:pt x="1025992" y="368705"/>
                </a:cubicBezTo>
                <a:cubicBezTo>
                  <a:pt x="1070760" y="343123"/>
                  <a:pt x="1070194" y="323185"/>
                  <a:pt x="1084049" y="281620"/>
                </a:cubicBezTo>
                <a:cubicBezTo>
                  <a:pt x="1079211" y="223563"/>
                  <a:pt x="1085127" y="163581"/>
                  <a:pt x="1069535" y="107448"/>
                </a:cubicBezTo>
                <a:cubicBezTo>
                  <a:pt x="1060198" y="73833"/>
                  <a:pt x="1011478" y="20362"/>
                  <a:pt x="1011478" y="20362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00B050"/>
              </a:solidFill>
            </a:endParaRPr>
          </a:p>
        </p:txBody>
      </p:sp>
      <p:sp>
        <p:nvSpPr>
          <p:cNvPr id="10" name="Ελεύθερη σχεδίαση 9"/>
          <p:cNvSpPr/>
          <p:nvPr/>
        </p:nvSpPr>
        <p:spPr>
          <a:xfrm>
            <a:off x="1973943" y="3265714"/>
            <a:ext cx="551852" cy="870857"/>
          </a:xfrm>
          <a:custGeom>
            <a:avLst/>
            <a:gdLst>
              <a:gd name="connsiteX0" fmla="*/ 537028 w 551852"/>
              <a:gd name="connsiteY0" fmla="*/ 537029 h 870857"/>
              <a:gd name="connsiteX1" fmla="*/ 522514 w 551852"/>
              <a:gd name="connsiteY1" fmla="*/ 362857 h 870857"/>
              <a:gd name="connsiteX2" fmla="*/ 551543 w 551852"/>
              <a:gd name="connsiteY2" fmla="*/ 275772 h 870857"/>
              <a:gd name="connsiteX3" fmla="*/ 508000 w 551852"/>
              <a:gd name="connsiteY3" fmla="*/ 87086 h 870857"/>
              <a:gd name="connsiteX4" fmla="*/ 420914 w 551852"/>
              <a:gd name="connsiteY4" fmla="*/ 58057 h 870857"/>
              <a:gd name="connsiteX5" fmla="*/ 333828 w 551852"/>
              <a:gd name="connsiteY5" fmla="*/ 29029 h 870857"/>
              <a:gd name="connsiteX6" fmla="*/ 290286 w 551852"/>
              <a:gd name="connsiteY6" fmla="*/ 14515 h 870857"/>
              <a:gd name="connsiteX7" fmla="*/ 246743 w 551852"/>
              <a:gd name="connsiteY7" fmla="*/ 0 h 870857"/>
              <a:gd name="connsiteX8" fmla="*/ 58057 w 551852"/>
              <a:gd name="connsiteY8" fmla="*/ 43543 h 870857"/>
              <a:gd name="connsiteX9" fmla="*/ 29028 w 551852"/>
              <a:gd name="connsiteY9" fmla="*/ 87086 h 870857"/>
              <a:gd name="connsiteX10" fmla="*/ 72571 w 551852"/>
              <a:gd name="connsiteY10" fmla="*/ 275772 h 870857"/>
              <a:gd name="connsiteX11" fmla="*/ 116114 w 551852"/>
              <a:gd name="connsiteY11" fmla="*/ 290286 h 870857"/>
              <a:gd name="connsiteX12" fmla="*/ 130628 w 551852"/>
              <a:gd name="connsiteY12" fmla="*/ 333829 h 870857"/>
              <a:gd name="connsiteX13" fmla="*/ 58057 w 551852"/>
              <a:gd name="connsiteY13" fmla="*/ 449943 h 870857"/>
              <a:gd name="connsiteX14" fmla="*/ 29028 w 551852"/>
              <a:gd name="connsiteY14" fmla="*/ 493486 h 870857"/>
              <a:gd name="connsiteX15" fmla="*/ 0 w 551852"/>
              <a:gd name="connsiteY15" fmla="*/ 580572 h 870857"/>
              <a:gd name="connsiteX16" fmla="*/ 14514 w 551852"/>
              <a:gd name="connsiteY16" fmla="*/ 682172 h 870857"/>
              <a:gd name="connsiteX17" fmla="*/ 87086 w 551852"/>
              <a:gd name="connsiteY17" fmla="*/ 769257 h 870857"/>
              <a:gd name="connsiteX18" fmla="*/ 116114 w 551852"/>
              <a:gd name="connsiteY18" fmla="*/ 812800 h 870857"/>
              <a:gd name="connsiteX19" fmla="*/ 159657 w 551852"/>
              <a:gd name="connsiteY19" fmla="*/ 827315 h 870857"/>
              <a:gd name="connsiteX20" fmla="*/ 246743 w 551852"/>
              <a:gd name="connsiteY20" fmla="*/ 870857 h 870857"/>
              <a:gd name="connsiteX21" fmla="*/ 464457 w 551852"/>
              <a:gd name="connsiteY21" fmla="*/ 856343 h 870857"/>
              <a:gd name="connsiteX22" fmla="*/ 508000 w 551852"/>
              <a:gd name="connsiteY22" fmla="*/ 827315 h 870857"/>
              <a:gd name="connsiteX23" fmla="*/ 522514 w 551852"/>
              <a:gd name="connsiteY23" fmla="*/ 696686 h 870857"/>
              <a:gd name="connsiteX24" fmla="*/ 537028 w 551852"/>
              <a:gd name="connsiteY24" fmla="*/ 609600 h 870857"/>
              <a:gd name="connsiteX25" fmla="*/ 551543 w 551852"/>
              <a:gd name="connsiteY25" fmla="*/ 566057 h 870857"/>
              <a:gd name="connsiteX26" fmla="*/ 537028 w 551852"/>
              <a:gd name="connsiteY26" fmla="*/ 537029 h 87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1852" h="870857">
                <a:moveTo>
                  <a:pt x="537028" y="537029"/>
                </a:moveTo>
                <a:cubicBezTo>
                  <a:pt x="532190" y="503162"/>
                  <a:pt x="497213" y="472493"/>
                  <a:pt x="522514" y="362857"/>
                </a:cubicBezTo>
                <a:cubicBezTo>
                  <a:pt x="529394" y="333042"/>
                  <a:pt x="551543" y="275772"/>
                  <a:pt x="551543" y="275772"/>
                </a:cubicBezTo>
                <a:cubicBezTo>
                  <a:pt x="549862" y="258958"/>
                  <a:pt x="558771" y="118818"/>
                  <a:pt x="508000" y="87086"/>
                </a:cubicBezTo>
                <a:cubicBezTo>
                  <a:pt x="482052" y="70868"/>
                  <a:pt x="449943" y="67733"/>
                  <a:pt x="420914" y="58057"/>
                </a:cubicBezTo>
                <a:lnTo>
                  <a:pt x="333828" y="29029"/>
                </a:lnTo>
                <a:lnTo>
                  <a:pt x="290286" y="14515"/>
                </a:lnTo>
                <a:lnTo>
                  <a:pt x="246743" y="0"/>
                </a:lnTo>
                <a:cubicBezTo>
                  <a:pt x="170962" y="7578"/>
                  <a:pt x="110945" y="-9344"/>
                  <a:pt x="58057" y="43543"/>
                </a:cubicBezTo>
                <a:cubicBezTo>
                  <a:pt x="45722" y="55878"/>
                  <a:pt x="38704" y="72572"/>
                  <a:pt x="29028" y="87086"/>
                </a:cubicBezTo>
                <a:cubicBezTo>
                  <a:pt x="33401" y="130819"/>
                  <a:pt x="20834" y="234382"/>
                  <a:pt x="72571" y="275772"/>
                </a:cubicBezTo>
                <a:cubicBezTo>
                  <a:pt x="84518" y="285329"/>
                  <a:pt x="101600" y="285448"/>
                  <a:pt x="116114" y="290286"/>
                </a:cubicBezTo>
                <a:cubicBezTo>
                  <a:pt x="120952" y="304800"/>
                  <a:pt x="132317" y="318623"/>
                  <a:pt x="130628" y="333829"/>
                </a:cubicBezTo>
                <a:cubicBezTo>
                  <a:pt x="120956" y="420883"/>
                  <a:pt x="112881" y="413395"/>
                  <a:pt x="58057" y="449943"/>
                </a:cubicBezTo>
                <a:cubicBezTo>
                  <a:pt x="48381" y="464457"/>
                  <a:pt x="36113" y="477545"/>
                  <a:pt x="29028" y="493486"/>
                </a:cubicBezTo>
                <a:cubicBezTo>
                  <a:pt x="16601" y="521448"/>
                  <a:pt x="0" y="580572"/>
                  <a:pt x="0" y="580572"/>
                </a:cubicBezTo>
                <a:cubicBezTo>
                  <a:pt x="4838" y="614439"/>
                  <a:pt x="4684" y="649404"/>
                  <a:pt x="14514" y="682172"/>
                </a:cubicBezTo>
                <a:cubicBezTo>
                  <a:pt x="24650" y="715957"/>
                  <a:pt x="66837" y="744958"/>
                  <a:pt x="87086" y="769257"/>
                </a:cubicBezTo>
                <a:cubicBezTo>
                  <a:pt x="98253" y="782658"/>
                  <a:pt x="102493" y="801903"/>
                  <a:pt x="116114" y="812800"/>
                </a:cubicBezTo>
                <a:cubicBezTo>
                  <a:pt x="128061" y="822358"/>
                  <a:pt x="145973" y="820473"/>
                  <a:pt x="159657" y="827315"/>
                </a:cubicBezTo>
                <a:cubicBezTo>
                  <a:pt x="272195" y="883584"/>
                  <a:pt x="137303" y="834378"/>
                  <a:pt x="246743" y="870857"/>
                </a:cubicBezTo>
                <a:cubicBezTo>
                  <a:pt x="319314" y="866019"/>
                  <a:pt x="392714" y="868300"/>
                  <a:pt x="464457" y="856343"/>
                </a:cubicBezTo>
                <a:cubicBezTo>
                  <a:pt x="481664" y="853475"/>
                  <a:pt x="502039" y="843709"/>
                  <a:pt x="508000" y="827315"/>
                </a:cubicBezTo>
                <a:cubicBezTo>
                  <a:pt x="522972" y="786142"/>
                  <a:pt x="516724" y="740113"/>
                  <a:pt x="522514" y="696686"/>
                </a:cubicBezTo>
                <a:cubicBezTo>
                  <a:pt x="526403" y="667515"/>
                  <a:pt x="530644" y="638328"/>
                  <a:pt x="537028" y="609600"/>
                </a:cubicBezTo>
                <a:cubicBezTo>
                  <a:pt x="540347" y="594665"/>
                  <a:pt x="549028" y="581148"/>
                  <a:pt x="551543" y="566057"/>
                </a:cubicBezTo>
                <a:cubicBezTo>
                  <a:pt x="553929" y="551741"/>
                  <a:pt x="541866" y="570896"/>
                  <a:pt x="537028" y="537029"/>
                </a:cubicBezTo>
                <a:close/>
              </a:path>
            </a:pathLst>
          </a:custGeom>
          <a:noFill/>
          <a:ln>
            <a:solidFill>
              <a:srgbClr val="F53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Ελεύθερη σχεδίαση 10"/>
          <p:cNvSpPr/>
          <p:nvPr/>
        </p:nvSpPr>
        <p:spPr>
          <a:xfrm>
            <a:off x="1043348" y="3251200"/>
            <a:ext cx="454169" cy="435429"/>
          </a:xfrm>
          <a:custGeom>
            <a:avLst/>
            <a:gdLst>
              <a:gd name="connsiteX0" fmla="*/ 451623 w 454169"/>
              <a:gd name="connsiteY0" fmla="*/ 246743 h 435429"/>
              <a:gd name="connsiteX1" fmla="*/ 437109 w 454169"/>
              <a:gd name="connsiteY1" fmla="*/ 72571 h 435429"/>
              <a:gd name="connsiteX2" fmla="*/ 350023 w 454169"/>
              <a:gd name="connsiteY2" fmla="*/ 43543 h 435429"/>
              <a:gd name="connsiteX3" fmla="*/ 306481 w 454169"/>
              <a:gd name="connsiteY3" fmla="*/ 29029 h 435429"/>
              <a:gd name="connsiteX4" fmla="*/ 262938 w 454169"/>
              <a:gd name="connsiteY4" fmla="*/ 14514 h 435429"/>
              <a:gd name="connsiteX5" fmla="*/ 204881 w 454169"/>
              <a:gd name="connsiteY5" fmla="*/ 0 h 435429"/>
              <a:gd name="connsiteX6" fmla="*/ 16195 w 454169"/>
              <a:gd name="connsiteY6" fmla="*/ 58057 h 435429"/>
              <a:gd name="connsiteX7" fmla="*/ 1681 w 454169"/>
              <a:gd name="connsiteY7" fmla="*/ 101600 h 435429"/>
              <a:gd name="connsiteX8" fmla="*/ 45223 w 454169"/>
              <a:gd name="connsiteY8" fmla="*/ 362857 h 435429"/>
              <a:gd name="connsiteX9" fmla="*/ 175852 w 454169"/>
              <a:gd name="connsiteY9" fmla="*/ 420914 h 435429"/>
              <a:gd name="connsiteX10" fmla="*/ 219395 w 454169"/>
              <a:gd name="connsiteY10" fmla="*/ 435429 h 435429"/>
              <a:gd name="connsiteX11" fmla="*/ 350023 w 454169"/>
              <a:gd name="connsiteY11" fmla="*/ 391886 h 435429"/>
              <a:gd name="connsiteX12" fmla="*/ 393566 w 454169"/>
              <a:gd name="connsiteY12" fmla="*/ 377371 h 435429"/>
              <a:gd name="connsiteX13" fmla="*/ 422595 w 454169"/>
              <a:gd name="connsiteY13" fmla="*/ 333829 h 435429"/>
              <a:gd name="connsiteX14" fmla="*/ 437109 w 454169"/>
              <a:gd name="connsiteY14" fmla="*/ 261257 h 435429"/>
              <a:gd name="connsiteX15" fmla="*/ 451623 w 454169"/>
              <a:gd name="connsiteY15" fmla="*/ 246743 h 43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4169" h="435429">
                <a:moveTo>
                  <a:pt x="451623" y="246743"/>
                </a:moveTo>
                <a:cubicBezTo>
                  <a:pt x="451623" y="215295"/>
                  <a:pt x="463163" y="124679"/>
                  <a:pt x="437109" y="72571"/>
                </a:cubicBezTo>
                <a:cubicBezTo>
                  <a:pt x="423425" y="45203"/>
                  <a:pt x="379052" y="53219"/>
                  <a:pt x="350023" y="43543"/>
                </a:cubicBezTo>
                <a:lnTo>
                  <a:pt x="306481" y="29029"/>
                </a:lnTo>
                <a:cubicBezTo>
                  <a:pt x="291967" y="24191"/>
                  <a:pt x="277781" y="18225"/>
                  <a:pt x="262938" y="14514"/>
                </a:cubicBezTo>
                <a:lnTo>
                  <a:pt x="204881" y="0"/>
                </a:lnTo>
                <a:cubicBezTo>
                  <a:pt x="74924" y="11814"/>
                  <a:pt x="59499" y="-28553"/>
                  <a:pt x="16195" y="58057"/>
                </a:cubicBezTo>
                <a:cubicBezTo>
                  <a:pt x="9353" y="71741"/>
                  <a:pt x="6519" y="87086"/>
                  <a:pt x="1681" y="101600"/>
                </a:cubicBezTo>
                <a:cubicBezTo>
                  <a:pt x="7025" y="181759"/>
                  <a:pt x="-21671" y="295962"/>
                  <a:pt x="45223" y="362857"/>
                </a:cubicBezTo>
                <a:cubicBezTo>
                  <a:pt x="79725" y="397360"/>
                  <a:pt x="132735" y="406542"/>
                  <a:pt x="175852" y="420914"/>
                </a:cubicBezTo>
                <a:lnTo>
                  <a:pt x="219395" y="435429"/>
                </a:lnTo>
                <a:lnTo>
                  <a:pt x="350023" y="391886"/>
                </a:lnTo>
                <a:lnTo>
                  <a:pt x="393566" y="377371"/>
                </a:lnTo>
                <a:cubicBezTo>
                  <a:pt x="403242" y="362857"/>
                  <a:pt x="416470" y="350162"/>
                  <a:pt x="422595" y="333829"/>
                </a:cubicBezTo>
                <a:cubicBezTo>
                  <a:pt x="431257" y="310730"/>
                  <a:pt x="430332" y="284978"/>
                  <a:pt x="437109" y="261257"/>
                </a:cubicBezTo>
                <a:cubicBezTo>
                  <a:pt x="440081" y="250855"/>
                  <a:pt x="451623" y="278191"/>
                  <a:pt x="451623" y="246743"/>
                </a:cubicBezTo>
                <a:close/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4" name="Ελεύθερη σχεδίαση 243"/>
          <p:cNvSpPr/>
          <p:nvPr/>
        </p:nvSpPr>
        <p:spPr>
          <a:xfrm>
            <a:off x="5394603" y="4789713"/>
            <a:ext cx="454169" cy="435429"/>
          </a:xfrm>
          <a:custGeom>
            <a:avLst/>
            <a:gdLst>
              <a:gd name="connsiteX0" fmla="*/ 451623 w 454169"/>
              <a:gd name="connsiteY0" fmla="*/ 246743 h 435429"/>
              <a:gd name="connsiteX1" fmla="*/ 437109 w 454169"/>
              <a:gd name="connsiteY1" fmla="*/ 72571 h 435429"/>
              <a:gd name="connsiteX2" fmla="*/ 350023 w 454169"/>
              <a:gd name="connsiteY2" fmla="*/ 43543 h 435429"/>
              <a:gd name="connsiteX3" fmla="*/ 306481 w 454169"/>
              <a:gd name="connsiteY3" fmla="*/ 29029 h 435429"/>
              <a:gd name="connsiteX4" fmla="*/ 262938 w 454169"/>
              <a:gd name="connsiteY4" fmla="*/ 14514 h 435429"/>
              <a:gd name="connsiteX5" fmla="*/ 204881 w 454169"/>
              <a:gd name="connsiteY5" fmla="*/ 0 h 435429"/>
              <a:gd name="connsiteX6" fmla="*/ 16195 w 454169"/>
              <a:gd name="connsiteY6" fmla="*/ 58057 h 435429"/>
              <a:gd name="connsiteX7" fmla="*/ 1681 w 454169"/>
              <a:gd name="connsiteY7" fmla="*/ 101600 h 435429"/>
              <a:gd name="connsiteX8" fmla="*/ 45223 w 454169"/>
              <a:gd name="connsiteY8" fmla="*/ 362857 h 435429"/>
              <a:gd name="connsiteX9" fmla="*/ 175852 w 454169"/>
              <a:gd name="connsiteY9" fmla="*/ 420914 h 435429"/>
              <a:gd name="connsiteX10" fmla="*/ 219395 w 454169"/>
              <a:gd name="connsiteY10" fmla="*/ 435429 h 435429"/>
              <a:gd name="connsiteX11" fmla="*/ 350023 w 454169"/>
              <a:gd name="connsiteY11" fmla="*/ 391886 h 435429"/>
              <a:gd name="connsiteX12" fmla="*/ 393566 w 454169"/>
              <a:gd name="connsiteY12" fmla="*/ 377371 h 435429"/>
              <a:gd name="connsiteX13" fmla="*/ 422595 w 454169"/>
              <a:gd name="connsiteY13" fmla="*/ 333829 h 435429"/>
              <a:gd name="connsiteX14" fmla="*/ 437109 w 454169"/>
              <a:gd name="connsiteY14" fmla="*/ 261257 h 435429"/>
              <a:gd name="connsiteX15" fmla="*/ 451623 w 454169"/>
              <a:gd name="connsiteY15" fmla="*/ 246743 h 43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4169" h="435429">
                <a:moveTo>
                  <a:pt x="451623" y="246743"/>
                </a:moveTo>
                <a:cubicBezTo>
                  <a:pt x="451623" y="215295"/>
                  <a:pt x="463163" y="124679"/>
                  <a:pt x="437109" y="72571"/>
                </a:cubicBezTo>
                <a:cubicBezTo>
                  <a:pt x="423425" y="45203"/>
                  <a:pt x="379052" y="53219"/>
                  <a:pt x="350023" y="43543"/>
                </a:cubicBezTo>
                <a:lnTo>
                  <a:pt x="306481" y="29029"/>
                </a:lnTo>
                <a:cubicBezTo>
                  <a:pt x="291967" y="24191"/>
                  <a:pt x="277781" y="18225"/>
                  <a:pt x="262938" y="14514"/>
                </a:cubicBezTo>
                <a:lnTo>
                  <a:pt x="204881" y="0"/>
                </a:lnTo>
                <a:cubicBezTo>
                  <a:pt x="74924" y="11814"/>
                  <a:pt x="59499" y="-28553"/>
                  <a:pt x="16195" y="58057"/>
                </a:cubicBezTo>
                <a:cubicBezTo>
                  <a:pt x="9353" y="71741"/>
                  <a:pt x="6519" y="87086"/>
                  <a:pt x="1681" y="101600"/>
                </a:cubicBezTo>
                <a:cubicBezTo>
                  <a:pt x="7025" y="181759"/>
                  <a:pt x="-21671" y="295962"/>
                  <a:pt x="45223" y="362857"/>
                </a:cubicBezTo>
                <a:cubicBezTo>
                  <a:pt x="79725" y="397360"/>
                  <a:pt x="132735" y="406542"/>
                  <a:pt x="175852" y="420914"/>
                </a:cubicBezTo>
                <a:lnTo>
                  <a:pt x="219395" y="435429"/>
                </a:lnTo>
                <a:lnTo>
                  <a:pt x="350023" y="391886"/>
                </a:lnTo>
                <a:lnTo>
                  <a:pt x="393566" y="377371"/>
                </a:lnTo>
                <a:cubicBezTo>
                  <a:pt x="403242" y="362857"/>
                  <a:pt x="416470" y="350162"/>
                  <a:pt x="422595" y="333829"/>
                </a:cubicBezTo>
                <a:cubicBezTo>
                  <a:pt x="431257" y="310730"/>
                  <a:pt x="430332" y="284978"/>
                  <a:pt x="437109" y="261257"/>
                </a:cubicBezTo>
                <a:cubicBezTo>
                  <a:pt x="440081" y="250855"/>
                  <a:pt x="451623" y="278191"/>
                  <a:pt x="451623" y="246743"/>
                </a:cubicBezTo>
                <a:close/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5" name="Ελεύθερη σχεδίαση 244"/>
          <p:cNvSpPr/>
          <p:nvPr/>
        </p:nvSpPr>
        <p:spPr>
          <a:xfrm>
            <a:off x="6908800" y="4812161"/>
            <a:ext cx="454169" cy="435429"/>
          </a:xfrm>
          <a:custGeom>
            <a:avLst/>
            <a:gdLst>
              <a:gd name="connsiteX0" fmla="*/ 451623 w 454169"/>
              <a:gd name="connsiteY0" fmla="*/ 246743 h 435429"/>
              <a:gd name="connsiteX1" fmla="*/ 437109 w 454169"/>
              <a:gd name="connsiteY1" fmla="*/ 72571 h 435429"/>
              <a:gd name="connsiteX2" fmla="*/ 350023 w 454169"/>
              <a:gd name="connsiteY2" fmla="*/ 43543 h 435429"/>
              <a:gd name="connsiteX3" fmla="*/ 306481 w 454169"/>
              <a:gd name="connsiteY3" fmla="*/ 29029 h 435429"/>
              <a:gd name="connsiteX4" fmla="*/ 262938 w 454169"/>
              <a:gd name="connsiteY4" fmla="*/ 14514 h 435429"/>
              <a:gd name="connsiteX5" fmla="*/ 204881 w 454169"/>
              <a:gd name="connsiteY5" fmla="*/ 0 h 435429"/>
              <a:gd name="connsiteX6" fmla="*/ 16195 w 454169"/>
              <a:gd name="connsiteY6" fmla="*/ 58057 h 435429"/>
              <a:gd name="connsiteX7" fmla="*/ 1681 w 454169"/>
              <a:gd name="connsiteY7" fmla="*/ 101600 h 435429"/>
              <a:gd name="connsiteX8" fmla="*/ 45223 w 454169"/>
              <a:gd name="connsiteY8" fmla="*/ 362857 h 435429"/>
              <a:gd name="connsiteX9" fmla="*/ 175852 w 454169"/>
              <a:gd name="connsiteY9" fmla="*/ 420914 h 435429"/>
              <a:gd name="connsiteX10" fmla="*/ 219395 w 454169"/>
              <a:gd name="connsiteY10" fmla="*/ 435429 h 435429"/>
              <a:gd name="connsiteX11" fmla="*/ 350023 w 454169"/>
              <a:gd name="connsiteY11" fmla="*/ 391886 h 435429"/>
              <a:gd name="connsiteX12" fmla="*/ 393566 w 454169"/>
              <a:gd name="connsiteY12" fmla="*/ 377371 h 435429"/>
              <a:gd name="connsiteX13" fmla="*/ 422595 w 454169"/>
              <a:gd name="connsiteY13" fmla="*/ 333829 h 435429"/>
              <a:gd name="connsiteX14" fmla="*/ 437109 w 454169"/>
              <a:gd name="connsiteY14" fmla="*/ 261257 h 435429"/>
              <a:gd name="connsiteX15" fmla="*/ 451623 w 454169"/>
              <a:gd name="connsiteY15" fmla="*/ 246743 h 43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4169" h="435429">
                <a:moveTo>
                  <a:pt x="451623" y="246743"/>
                </a:moveTo>
                <a:cubicBezTo>
                  <a:pt x="451623" y="215295"/>
                  <a:pt x="463163" y="124679"/>
                  <a:pt x="437109" y="72571"/>
                </a:cubicBezTo>
                <a:cubicBezTo>
                  <a:pt x="423425" y="45203"/>
                  <a:pt x="379052" y="53219"/>
                  <a:pt x="350023" y="43543"/>
                </a:cubicBezTo>
                <a:lnTo>
                  <a:pt x="306481" y="29029"/>
                </a:lnTo>
                <a:cubicBezTo>
                  <a:pt x="291967" y="24191"/>
                  <a:pt x="277781" y="18225"/>
                  <a:pt x="262938" y="14514"/>
                </a:cubicBezTo>
                <a:lnTo>
                  <a:pt x="204881" y="0"/>
                </a:lnTo>
                <a:cubicBezTo>
                  <a:pt x="74924" y="11814"/>
                  <a:pt x="59499" y="-28553"/>
                  <a:pt x="16195" y="58057"/>
                </a:cubicBezTo>
                <a:cubicBezTo>
                  <a:pt x="9353" y="71741"/>
                  <a:pt x="6519" y="87086"/>
                  <a:pt x="1681" y="101600"/>
                </a:cubicBezTo>
                <a:cubicBezTo>
                  <a:pt x="7025" y="181759"/>
                  <a:pt x="-21671" y="295962"/>
                  <a:pt x="45223" y="362857"/>
                </a:cubicBezTo>
                <a:cubicBezTo>
                  <a:pt x="79725" y="397360"/>
                  <a:pt x="132735" y="406542"/>
                  <a:pt x="175852" y="420914"/>
                </a:cubicBezTo>
                <a:lnTo>
                  <a:pt x="219395" y="435429"/>
                </a:lnTo>
                <a:lnTo>
                  <a:pt x="350023" y="391886"/>
                </a:lnTo>
                <a:lnTo>
                  <a:pt x="393566" y="377371"/>
                </a:lnTo>
                <a:cubicBezTo>
                  <a:pt x="403242" y="362857"/>
                  <a:pt x="416470" y="350162"/>
                  <a:pt x="422595" y="333829"/>
                </a:cubicBezTo>
                <a:cubicBezTo>
                  <a:pt x="431257" y="310730"/>
                  <a:pt x="430332" y="284978"/>
                  <a:pt x="437109" y="261257"/>
                </a:cubicBezTo>
                <a:cubicBezTo>
                  <a:pt x="440081" y="250855"/>
                  <a:pt x="451623" y="278191"/>
                  <a:pt x="451623" y="246743"/>
                </a:cubicBezTo>
                <a:close/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6" name="Ελεύθερη σχεδίαση 245"/>
          <p:cNvSpPr/>
          <p:nvPr/>
        </p:nvSpPr>
        <p:spPr>
          <a:xfrm>
            <a:off x="7920574" y="4827409"/>
            <a:ext cx="454169" cy="435429"/>
          </a:xfrm>
          <a:custGeom>
            <a:avLst/>
            <a:gdLst>
              <a:gd name="connsiteX0" fmla="*/ 451623 w 454169"/>
              <a:gd name="connsiteY0" fmla="*/ 246743 h 435429"/>
              <a:gd name="connsiteX1" fmla="*/ 437109 w 454169"/>
              <a:gd name="connsiteY1" fmla="*/ 72571 h 435429"/>
              <a:gd name="connsiteX2" fmla="*/ 350023 w 454169"/>
              <a:gd name="connsiteY2" fmla="*/ 43543 h 435429"/>
              <a:gd name="connsiteX3" fmla="*/ 306481 w 454169"/>
              <a:gd name="connsiteY3" fmla="*/ 29029 h 435429"/>
              <a:gd name="connsiteX4" fmla="*/ 262938 w 454169"/>
              <a:gd name="connsiteY4" fmla="*/ 14514 h 435429"/>
              <a:gd name="connsiteX5" fmla="*/ 204881 w 454169"/>
              <a:gd name="connsiteY5" fmla="*/ 0 h 435429"/>
              <a:gd name="connsiteX6" fmla="*/ 16195 w 454169"/>
              <a:gd name="connsiteY6" fmla="*/ 58057 h 435429"/>
              <a:gd name="connsiteX7" fmla="*/ 1681 w 454169"/>
              <a:gd name="connsiteY7" fmla="*/ 101600 h 435429"/>
              <a:gd name="connsiteX8" fmla="*/ 45223 w 454169"/>
              <a:gd name="connsiteY8" fmla="*/ 362857 h 435429"/>
              <a:gd name="connsiteX9" fmla="*/ 175852 w 454169"/>
              <a:gd name="connsiteY9" fmla="*/ 420914 h 435429"/>
              <a:gd name="connsiteX10" fmla="*/ 219395 w 454169"/>
              <a:gd name="connsiteY10" fmla="*/ 435429 h 435429"/>
              <a:gd name="connsiteX11" fmla="*/ 350023 w 454169"/>
              <a:gd name="connsiteY11" fmla="*/ 391886 h 435429"/>
              <a:gd name="connsiteX12" fmla="*/ 393566 w 454169"/>
              <a:gd name="connsiteY12" fmla="*/ 377371 h 435429"/>
              <a:gd name="connsiteX13" fmla="*/ 422595 w 454169"/>
              <a:gd name="connsiteY13" fmla="*/ 333829 h 435429"/>
              <a:gd name="connsiteX14" fmla="*/ 437109 w 454169"/>
              <a:gd name="connsiteY14" fmla="*/ 261257 h 435429"/>
              <a:gd name="connsiteX15" fmla="*/ 451623 w 454169"/>
              <a:gd name="connsiteY15" fmla="*/ 246743 h 43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4169" h="435429">
                <a:moveTo>
                  <a:pt x="451623" y="246743"/>
                </a:moveTo>
                <a:cubicBezTo>
                  <a:pt x="451623" y="215295"/>
                  <a:pt x="463163" y="124679"/>
                  <a:pt x="437109" y="72571"/>
                </a:cubicBezTo>
                <a:cubicBezTo>
                  <a:pt x="423425" y="45203"/>
                  <a:pt x="379052" y="53219"/>
                  <a:pt x="350023" y="43543"/>
                </a:cubicBezTo>
                <a:lnTo>
                  <a:pt x="306481" y="29029"/>
                </a:lnTo>
                <a:cubicBezTo>
                  <a:pt x="291967" y="24191"/>
                  <a:pt x="277781" y="18225"/>
                  <a:pt x="262938" y="14514"/>
                </a:cubicBezTo>
                <a:lnTo>
                  <a:pt x="204881" y="0"/>
                </a:lnTo>
                <a:cubicBezTo>
                  <a:pt x="74924" y="11814"/>
                  <a:pt x="59499" y="-28553"/>
                  <a:pt x="16195" y="58057"/>
                </a:cubicBezTo>
                <a:cubicBezTo>
                  <a:pt x="9353" y="71741"/>
                  <a:pt x="6519" y="87086"/>
                  <a:pt x="1681" y="101600"/>
                </a:cubicBezTo>
                <a:cubicBezTo>
                  <a:pt x="7025" y="181759"/>
                  <a:pt x="-21671" y="295962"/>
                  <a:pt x="45223" y="362857"/>
                </a:cubicBezTo>
                <a:cubicBezTo>
                  <a:pt x="79725" y="397360"/>
                  <a:pt x="132735" y="406542"/>
                  <a:pt x="175852" y="420914"/>
                </a:cubicBezTo>
                <a:lnTo>
                  <a:pt x="219395" y="435429"/>
                </a:lnTo>
                <a:lnTo>
                  <a:pt x="350023" y="391886"/>
                </a:lnTo>
                <a:lnTo>
                  <a:pt x="393566" y="377371"/>
                </a:lnTo>
                <a:cubicBezTo>
                  <a:pt x="403242" y="362857"/>
                  <a:pt x="416470" y="350162"/>
                  <a:pt x="422595" y="333829"/>
                </a:cubicBezTo>
                <a:cubicBezTo>
                  <a:pt x="431257" y="310730"/>
                  <a:pt x="430332" y="284978"/>
                  <a:pt x="437109" y="261257"/>
                </a:cubicBezTo>
                <a:cubicBezTo>
                  <a:pt x="440081" y="250855"/>
                  <a:pt x="451623" y="278191"/>
                  <a:pt x="451623" y="246743"/>
                </a:cubicBezTo>
                <a:close/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98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44" grpId="0" animBg="1"/>
      <p:bldP spid="245" grpId="0" animBg="1"/>
      <p:bldP spid="24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30" name="Rectangle 6"/>
          <p:cNvSpPr>
            <a:spLocks noChangeArrowheads="1"/>
          </p:cNvSpPr>
          <p:nvPr/>
        </p:nvSpPr>
        <p:spPr bwMode="auto">
          <a:xfrm>
            <a:off x="457200" y="152400"/>
            <a:ext cx="8458200" cy="63261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anchor="ctr" anchorCtr="1"/>
          <a:lstStyle/>
          <a:p>
            <a:pPr algn="ctr">
              <a:defRPr/>
            </a:pPr>
            <a:r>
              <a:rPr lang="el-G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Η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) </a:t>
            </a:r>
            <a:r>
              <a:rPr lang="el-G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ΜΕΡΙΚΟΙ ΑΚΟΜΗ ΠΕΡΙΟΔΙΚΟΙ ΠΙΝΑΚΕΣ</a:t>
            </a:r>
            <a:endParaRPr lang="el-GR" sz="2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75" y="785019"/>
            <a:ext cx="8504567" cy="577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773098"/>
      </p:ext>
    </p:extLst>
  </p:cSld>
  <p:clrMapOvr>
    <a:masterClrMapping/>
  </p:clrMapOvr>
  <p:transition spd="med">
    <p:pull dir="d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0"/>
            <a:ext cx="90408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55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periodic table page1L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8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PeriodicTableWE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4"/>
          <p:cNvGraphicFramePr>
            <a:graphicFrameLocks noChangeAspect="1"/>
          </p:cNvGraphicFramePr>
          <p:nvPr/>
        </p:nvGraphicFramePr>
        <p:xfrm>
          <a:off x="0" y="73025"/>
          <a:ext cx="9601200" cy="678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" name="Acrobat Document" r:id="rId3" imgW="8020050" imgH="5667248" progId="AcroExch.Document.7">
                  <p:embed/>
                </p:oleObj>
              </mc:Choice>
              <mc:Fallback>
                <p:oleObj name="Acrobat Document" r:id="rId3" imgW="8020050" imgH="5667248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3025"/>
                        <a:ext cx="9601200" cy="678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24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Post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Ομάδα 257"/>
          <p:cNvGrpSpPr/>
          <p:nvPr/>
        </p:nvGrpSpPr>
        <p:grpSpPr>
          <a:xfrm>
            <a:off x="2590800" y="633207"/>
            <a:ext cx="3213387" cy="601451"/>
            <a:chOff x="2657382" y="144017"/>
            <a:chExt cx="3213387" cy="601451"/>
          </a:xfrm>
        </p:grpSpPr>
        <p:sp>
          <p:nvSpPr>
            <p:cNvPr id="259" name="Ορθογώνιο 258"/>
            <p:cNvSpPr/>
            <p:nvPr/>
          </p:nvSpPr>
          <p:spPr>
            <a:xfrm>
              <a:off x="2657382" y="144017"/>
              <a:ext cx="3213387" cy="60145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5" name="Ορθογώνιο 294"/>
            <p:cNvSpPr/>
            <p:nvPr/>
          </p:nvSpPr>
          <p:spPr>
            <a:xfrm>
              <a:off x="2657382" y="144017"/>
              <a:ext cx="3213387" cy="6014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l-GR" sz="2000" b="1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ΟΜΑΔΕΣ:18</a:t>
              </a:r>
            </a:p>
          </p:txBody>
        </p:sp>
      </p:grpSp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1981108845"/>
              </p:ext>
            </p:extLst>
          </p:nvPr>
        </p:nvGraphicFramePr>
        <p:xfrm>
          <a:off x="-43880" y="476672"/>
          <a:ext cx="9296400" cy="2311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58" name="Group 56"/>
          <p:cNvGrpSpPr>
            <a:grpSpLocks/>
          </p:cNvGrpSpPr>
          <p:nvPr/>
        </p:nvGrpSpPr>
        <p:grpSpPr bwMode="auto">
          <a:xfrm>
            <a:off x="381000" y="3276600"/>
            <a:ext cx="8229600" cy="3276600"/>
            <a:chOff x="385" y="845"/>
            <a:chExt cx="5184" cy="2851"/>
          </a:xfrm>
        </p:grpSpPr>
        <p:sp>
          <p:nvSpPr>
            <p:cNvPr id="226361" name="Rectangle 57"/>
            <p:cNvSpPr>
              <a:spLocks noChangeArrowheads="1"/>
            </p:cNvSpPr>
            <p:nvPr/>
          </p:nvSpPr>
          <p:spPr bwMode="auto">
            <a:xfrm>
              <a:off x="5281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62" name="Rectangle 58"/>
            <p:cNvSpPr>
              <a:spLocks noChangeArrowheads="1"/>
            </p:cNvSpPr>
            <p:nvPr/>
          </p:nvSpPr>
          <p:spPr bwMode="auto">
            <a:xfrm>
              <a:off x="4993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63" name="Rectangle 59"/>
            <p:cNvSpPr>
              <a:spLocks noChangeArrowheads="1"/>
            </p:cNvSpPr>
            <p:nvPr/>
          </p:nvSpPr>
          <p:spPr bwMode="auto">
            <a:xfrm>
              <a:off x="4705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64" name="Rectangle 60"/>
            <p:cNvSpPr>
              <a:spLocks noChangeArrowheads="1"/>
            </p:cNvSpPr>
            <p:nvPr/>
          </p:nvSpPr>
          <p:spPr bwMode="auto">
            <a:xfrm>
              <a:off x="4417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65" name="Rectangle 61"/>
            <p:cNvSpPr>
              <a:spLocks noChangeArrowheads="1"/>
            </p:cNvSpPr>
            <p:nvPr/>
          </p:nvSpPr>
          <p:spPr bwMode="auto">
            <a:xfrm>
              <a:off x="4129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66" name="Rectangle 62"/>
            <p:cNvSpPr>
              <a:spLocks noChangeArrowheads="1"/>
            </p:cNvSpPr>
            <p:nvPr/>
          </p:nvSpPr>
          <p:spPr bwMode="auto">
            <a:xfrm>
              <a:off x="3841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67" name="Rectangle 63"/>
            <p:cNvSpPr>
              <a:spLocks noChangeArrowheads="1"/>
            </p:cNvSpPr>
            <p:nvPr/>
          </p:nvSpPr>
          <p:spPr bwMode="auto">
            <a:xfrm>
              <a:off x="3553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68" name="Rectangle 64"/>
            <p:cNvSpPr>
              <a:spLocks noChangeArrowheads="1"/>
            </p:cNvSpPr>
            <p:nvPr/>
          </p:nvSpPr>
          <p:spPr bwMode="auto">
            <a:xfrm>
              <a:off x="3265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69" name="Rectangle 65"/>
            <p:cNvSpPr>
              <a:spLocks noChangeArrowheads="1"/>
            </p:cNvSpPr>
            <p:nvPr/>
          </p:nvSpPr>
          <p:spPr bwMode="auto">
            <a:xfrm>
              <a:off x="2977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70" name="Rectangle 66"/>
            <p:cNvSpPr>
              <a:spLocks noChangeArrowheads="1"/>
            </p:cNvSpPr>
            <p:nvPr/>
          </p:nvSpPr>
          <p:spPr bwMode="auto">
            <a:xfrm>
              <a:off x="2689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71" name="Rectangle 67"/>
            <p:cNvSpPr>
              <a:spLocks noChangeArrowheads="1"/>
            </p:cNvSpPr>
            <p:nvPr/>
          </p:nvSpPr>
          <p:spPr bwMode="auto">
            <a:xfrm>
              <a:off x="2401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72" name="Rectangle 68"/>
            <p:cNvSpPr>
              <a:spLocks noChangeArrowheads="1"/>
            </p:cNvSpPr>
            <p:nvPr/>
          </p:nvSpPr>
          <p:spPr bwMode="auto">
            <a:xfrm>
              <a:off x="2113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73" name="Rectangle 69"/>
            <p:cNvSpPr>
              <a:spLocks noChangeArrowheads="1"/>
            </p:cNvSpPr>
            <p:nvPr/>
          </p:nvSpPr>
          <p:spPr bwMode="auto">
            <a:xfrm>
              <a:off x="1825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74" name="Rectangle 70"/>
            <p:cNvSpPr>
              <a:spLocks noChangeArrowheads="1"/>
            </p:cNvSpPr>
            <p:nvPr/>
          </p:nvSpPr>
          <p:spPr bwMode="auto">
            <a:xfrm>
              <a:off x="1519" y="3411"/>
              <a:ext cx="306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75" name="Rectangle 71"/>
            <p:cNvSpPr>
              <a:spLocks noChangeArrowheads="1"/>
            </p:cNvSpPr>
            <p:nvPr/>
          </p:nvSpPr>
          <p:spPr bwMode="auto">
            <a:xfrm>
              <a:off x="385" y="3411"/>
              <a:ext cx="113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 </a:t>
              </a:r>
              <a:r>
                <a:rPr lang="el-GR" b="1">
                  <a:solidFill>
                    <a:srgbClr val="FF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Ακτινίδες</a:t>
              </a:r>
              <a:r>
                <a:rPr lang="el-GR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</p:txBody>
        </p:sp>
        <p:sp>
          <p:nvSpPr>
            <p:cNvPr id="226376" name="Rectangle 72"/>
            <p:cNvSpPr>
              <a:spLocks noChangeArrowheads="1"/>
            </p:cNvSpPr>
            <p:nvPr/>
          </p:nvSpPr>
          <p:spPr bwMode="auto">
            <a:xfrm>
              <a:off x="5281" y="3126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77" name="Rectangle 73"/>
            <p:cNvSpPr>
              <a:spLocks noChangeArrowheads="1"/>
            </p:cNvSpPr>
            <p:nvPr/>
          </p:nvSpPr>
          <p:spPr bwMode="auto">
            <a:xfrm>
              <a:off x="4993" y="3126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78" name="Rectangle 74"/>
            <p:cNvSpPr>
              <a:spLocks noChangeArrowheads="1"/>
            </p:cNvSpPr>
            <p:nvPr/>
          </p:nvSpPr>
          <p:spPr bwMode="auto">
            <a:xfrm>
              <a:off x="4705" y="3126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79" name="Rectangle 75"/>
            <p:cNvSpPr>
              <a:spLocks noChangeArrowheads="1"/>
            </p:cNvSpPr>
            <p:nvPr/>
          </p:nvSpPr>
          <p:spPr bwMode="auto">
            <a:xfrm>
              <a:off x="4417" y="3126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80" name="Rectangle 76"/>
            <p:cNvSpPr>
              <a:spLocks noChangeArrowheads="1"/>
            </p:cNvSpPr>
            <p:nvPr/>
          </p:nvSpPr>
          <p:spPr bwMode="auto">
            <a:xfrm>
              <a:off x="4129" y="3126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81" name="Rectangle 77"/>
            <p:cNvSpPr>
              <a:spLocks noChangeArrowheads="1"/>
            </p:cNvSpPr>
            <p:nvPr/>
          </p:nvSpPr>
          <p:spPr bwMode="auto">
            <a:xfrm>
              <a:off x="3841" y="3126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82" name="Rectangle 78"/>
            <p:cNvSpPr>
              <a:spLocks noChangeArrowheads="1"/>
            </p:cNvSpPr>
            <p:nvPr/>
          </p:nvSpPr>
          <p:spPr bwMode="auto">
            <a:xfrm>
              <a:off x="3553" y="3126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83" name="Rectangle 79"/>
            <p:cNvSpPr>
              <a:spLocks noChangeArrowheads="1"/>
            </p:cNvSpPr>
            <p:nvPr/>
          </p:nvSpPr>
          <p:spPr bwMode="auto">
            <a:xfrm>
              <a:off x="3265" y="3126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84" name="Rectangle 80"/>
            <p:cNvSpPr>
              <a:spLocks noChangeArrowheads="1"/>
            </p:cNvSpPr>
            <p:nvPr/>
          </p:nvSpPr>
          <p:spPr bwMode="auto">
            <a:xfrm>
              <a:off x="2977" y="3126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85" name="Rectangle 81"/>
            <p:cNvSpPr>
              <a:spLocks noChangeArrowheads="1"/>
            </p:cNvSpPr>
            <p:nvPr/>
          </p:nvSpPr>
          <p:spPr bwMode="auto">
            <a:xfrm>
              <a:off x="2689" y="3126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86" name="Rectangle 82"/>
            <p:cNvSpPr>
              <a:spLocks noChangeArrowheads="1"/>
            </p:cNvSpPr>
            <p:nvPr/>
          </p:nvSpPr>
          <p:spPr bwMode="auto">
            <a:xfrm>
              <a:off x="2401" y="3126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87" name="Rectangle 83"/>
            <p:cNvSpPr>
              <a:spLocks noChangeArrowheads="1"/>
            </p:cNvSpPr>
            <p:nvPr/>
          </p:nvSpPr>
          <p:spPr bwMode="auto">
            <a:xfrm>
              <a:off x="2113" y="3126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88" name="Rectangle 84"/>
            <p:cNvSpPr>
              <a:spLocks noChangeArrowheads="1"/>
            </p:cNvSpPr>
            <p:nvPr/>
          </p:nvSpPr>
          <p:spPr bwMode="auto">
            <a:xfrm>
              <a:off x="1825" y="3126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89" name="Rectangle 85"/>
            <p:cNvSpPr>
              <a:spLocks noChangeArrowheads="1"/>
            </p:cNvSpPr>
            <p:nvPr/>
          </p:nvSpPr>
          <p:spPr bwMode="auto">
            <a:xfrm>
              <a:off x="1519" y="3126"/>
              <a:ext cx="306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90" name="Rectangle 86"/>
            <p:cNvSpPr>
              <a:spLocks noChangeArrowheads="1"/>
            </p:cNvSpPr>
            <p:nvPr/>
          </p:nvSpPr>
          <p:spPr bwMode="auto">
            <a:xfrm>
              <a:off x="385" y="3126"/>
              <a:ext cx="113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</a:t>
              </a:r>
              <a:r>
                <a:rPr lang="el-GR" b="1" dirty="0" err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Λανθανίδες</a:t>
              </a:r>
              <a:r>
                <a:rPr lang="el-GR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</p:txBody>
        </p:sp>
        <p:sp>
          <p:nvSpPr>
            <p:cNvPr id="226391" name="Rectangle 87"/>
            <p:cNvSpPr>
              <a:spLocks noChangeArrowheads="1"/>
            </p:cNvSpPr>
            <p:nvPr/>
          </p:nvSpPr>
          <p:spPr bwMode="auto">
            <a:xfrm>
              <a:off x="528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92" name="Rectangle 88"/>
            <p:cNvSpPr>
              <a:spLocks noChangeArrowheads="1"/>
            </p:cNvSpPr>
            <p:nvPr/>
          </p:nvSpPr>
          <p:spPr bwMode="auto">
            <a:xfrm>
              <a:off x="499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93" name="Rectangle 89"/>
            <p:cNvSpPr>
              <a:spLocks noChangeArrowheads="1"/>
            </p:cNvSpPr>
            <p:nvPr/>
          </p:nvSpPr>
          <p:spPr bwMode="auto">
            <a:xfrm>
              <a:off x="470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94" name="Rectangle 90"/>
            <p:cNvSpPr>
              <a:spLocks noChangeArrowheads="1"/>
            </p:cNvSpPr>
            <p:nvPr/>
          </p:nvSpPr>
          <p:spPr bwMode="auto">
            <a:xfrm>
              <a:off x="4417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95" name="Rectangle 91"/>
            <p:cNvSpPr>
              <a:spLocks noChangeArrowheads="1"/>
            </p:cNvSpPr>
            <p:nvPr/>
          </p:nvSpPr>
          <p:spPr bwMode="auto">
            <a:xfrm>
              <a:off x="4129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96" name="Rectangle 92"/>
            <p:cNvSpPr>
              <a:spLocks noChangeArrowheads="1"/>
            </p:cNvSpPr>
            <p:nvPr/>
          </p:nvSpPr>
          <p:spPr bwMode="auto">
            <a:xfrm>
              <a:off x="384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97" name="Rectangle 93"/>
            <p:cNvSpPr>
              <a:spLocks noChangeArrowheads="1"/>
            </p:cNvSpPr>
            <p:nvPr/>
          </p:nvSpPr>
          <p:spPr bwMode="auto">
            <a:xfrm>
              <a:off x="355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98" name="Rectangle 94"/>
            <p:cNvSpPr>
              <a:spLocks noChangeArrowheads="1"/>
            </p:cNvSpPr>
            <p:nvPr/>
          </p:nvSpPr>
          <p:spPr bwMode="auto">
            <a:xfrm>
              <a:off x="326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399" name="Rectangle 95"/>
            <p:cNvSpPr>
              <a:spLocks noChangeArrowheads="1"/>
            </p:cNvSpPr>
            <p:nvPr/>
          </p:nvSpPr>
          <p:spPr bwMode="auto">
            <a:xfrm>
              <a:off x="2977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00" name="Rectangle 96"/>
            <p:cNvSpPr>
              <a:spLocks noChangeArrowheads="1"/>
            </p:cNvSpPr>
            <p:nvPr/>
          </p:nvSpPr>
          <p:spPr bwMode="auto">
            <a:xfrm>
              <a:off x="2689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01" name="Rectangle 97"/>
            <p:cNvSpPr>
              <a:spLocks noChangeArrowheads="1"/>
            </p:cNvSpPr>
            <p:nvPr/>
          </p:nvSpPr>
          <p:spPr bwMode="auto">
            <a:xfrm>
              <a:off x="240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02" name="Rectangle 98"/>
            <p:cNvSpPr>
              <a:spLocks noChangeArrowheads="1"/>
            </p:cNvSpPr>
            <p:nvPr/>
          </p:nvSpPr>
          <p:spPr bwMode="auto">
            <a:xfrm>
              <a:off x="211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03" name="Rectangle 99"/>
            <p:cNvSpPr>
              <a:spLocks noChangeArrowheads="1"/>
            </p:cNvSpPr>
            <p:nvPr/>
          </p:nvSpPr>
          <p:spPr bwMode="auto">
            <a:xfrm>
              <a:off x="182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04" name="Rectangle 100"/>
            <p:cNvSpPr>
              <a:spLocks noChangeArrowheads="1"/>
            </p:cNvSpPr>
            <p:nvPr/>
          </p:nvSpPr>
          <p:spPr bwMode="auto">
            <a:xfrm>
              <a:off x="1519" y="2841"/>
              <a:ext cx="306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05" name="Rectangle 101"/>
            <p:cNvSpPr>
              <a:spLocks noChangeArrowheads="1"/>
            </p:cNvSpPr>
            <p:nvPr/>
          </p:nvSpPr>
          <p:spPr bwMode="auto">
            <a:xfrm>
              <a:off x="1249" y="2841"/>
              <a:ext cx="2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06" name="Rectangle 102"/>
            <p:cNvSpPr>
              <a:spLocks noChangeArrowheads="1"/>
            </p:cNvSpPr>
            <p:nvPr/>
          </p:nvSpPr>
          <p:spPr bwMode="auto">
            <a:xfrm>
              <a:off x="96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07" name="Rectangle 103"/>
            <p:cNvSpPr>
              <a:spLocks noChangeArrowheads="1"/>
            </p:cNvSpPr>
            <p:nvPr/>
          </p:nvSpPr>
          <p:spPr bwMode="auto">
            <a:xfrm>
              <a:off x="67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08" name="Rectangle 104"/>
            <p:cNvSpPr>
              <a:spLocks noChangeArrowheads="1"/>
            </p:cNvSpPr>
            <p:nvPr/>
          </p:nvSpPr>
          <p:spPr bwMode="auto">
            <a:xfrm>
              <a:off x="38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09" name="Rectangle 105"/>
            <p:cNvSpPr>
              <a:spLocks noChangeArrowheads="1"/>
            </p:cNvSpPr>
            <p:nvPr/>
          </p:nvSpPr>
          <p:spPr bwMode="auto">
            <a:xfrm>
              <a:off x="5281" y="2556"/>
              <a:ext cx="288" cy="2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10" name="Rectangle 106"/>
            <p:cNvSpPr>
              <a:spLocks noChangeArrowheads="1"/>
            </p:cNvSpPr>
            <p:nvPr/>
          </p:nvSpPr>
          <p:spPr bwMode="auto">
            <a:xfrm>
              <a:off x="4993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11" name="Rectangle 107"/>
            <p:cNvSpPr>
              <a:spLocks noChangeArrowheads="1"/>
            </p:cNvSpPr>
            <p:nvPr/>
          </p:nvSpPr>
          <p:spPr bwMode="auto">
            <a:xfrm>
              <a:off x="4705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12" name="Rectangle 108"/>
            <p:cNvSpPr>
              <a:spLocks noChangeArrowheads="1"/>
            </p:cNvSpPr>
            <p:nvPr/>
          </p:nvSpPr>
          <p:spPr bwMode="auto">
            <a:xfrm>
              <a:off x="4417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13" name="Rectangle 109"/>
            <p:cNvSpPr>
              <a:spLocks noChangeArrowheads="1"/>
            </p:cNvSpPr>
            <p:nvPr/>
          </p:nvSpPr>
          <p:spPr bwMode="auto">
            <a:xfrm>
              <a:off x="4129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14" name="Rectangle 110"/>
            <p:cNvSpPr>
              <a:spLocks noChangeArrowheads="1"/>
            </p:cNvSpPr>
            <p:nvPr/>
          </p:nvSpPr>
          <p:spPr bwMode="auto">
            <a:xfrm>
              <a:off x="3841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15" name="Rectangle 111"/>
            <p:cNvSpPr>
              <a:spLocks noChangeArrowheads="1"/>
            </p:cNvSpPr>
            <p:nvPr/>
          </p:nvSpPr>
          <p:spPr bwMode="auto">
            <a:xfrm>
              <a:off x="3553" y="255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16" name="Rectangle 112"/>
            <p:cNvSpPr>
              <a:spLocks noChangeArrowheads="1"/>
            </p:cNvSpPr>
            <p:nvPr/>
          </p:nvSpPr>
          <p:spPr bwMode="auto">
            <a:xfrm>
              <a:off x="3265" y="255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17" name="Rectangle 113"/>
            <p:cNvSpPr>
              <a:spLocks noChangeArrowheads="1"/>
            </p:cNvSpPr>
            <p:nvPr/>
          </p:nvSpPr>
          <p:spPr bwMode="auto">
            <a:xfrm>
              <a:off x="2977" y="255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18" name="Rectangle 114"/>
            <p:cNvSpPr>
              <a:spLocks noChangeArrowheads="1"/>
            </p:cNvSpPr>
            <p:nvPr/>
          </p:nvSpPr>
          <p:spPr bwMode="auto">
            <a:xfrm>
              <a:off x="2689" y="255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19" name="Rectangle 115"/>
            <p:cNvSpPr>
              <a:spLocks noChangeArrowheads="1"/>
            </p:cNvSpPr>
            <p:nvPr/>
          </p:nvSpPr>
          <p:spPr bwMode="auto">
            <a:xfrm>
              <a:off x="2401" y="255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20" name="Rectangle 116"/>
            <p:cNvSpPr>
              <a:spLocks noChangeArrowheads="1"/>
            </p:cNvSpPr>
            <p:nvPr/>
          </p:nvSpPr>
          <p:spPr bwMode="auto">
            <a:xfrm>
              <a:off x="2113" y="255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21" name="Rectangle 117"/>
            <p:cNvSpPr>
              <a:spLocks noChangeArrowheads="1"/>
            </p:cNvSpPr>
            <p:nvPr/>
          </p:nvSpPr>
          <p:spPr bwMode="auto">
            <a:xfrm>
              <a:off x="1825" y="255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22" name="Rectangle 118"/>
            <p:cNvSpPr>
              <a:spLocks noChangeArrowheads="1"/>
            </p:cNvSpPr>
            <p:nvPr/>
          </p:nvSpPr>
          <p:spPr bwMode="auto">
            <a:xfrm>
              <a:off x="1519" y="2556"/>
              <a:ext cx="306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23" name="Rectangle 119"/>
            <p:cNvSpPr>
              <a:spLocks noChangeArrowheads="1"/>
            </p:cNvSpPr>
            <p:nvPr/>
          </p:nvSpPr>
          <p:spPr bwMode="auto">
            <a:xfrm>
              <a:off x="1249" y="2556"/>
              <a:ext cx="270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24" name="Rectangle 120"/>
            <p:cNvSpPr>
              <a:spLocks noChangeArrowheads="1"/>
            </p:cNvSpPr>
            <p:nvPr/>
          </p:nvSpPr>
          <p:spPr bwMode="auto">
            <a:xfrm>
              <a:off x="961" y="255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25" name="Rectangle 121"/>
            <p:cNvSpPr>
              <a:spLocks noChangeArrowheads="1"/>
            </p:cNvSpPr>
            <p:nvPr/>
          </p:nvSpPr>
          <p:spPr bwMode="auto">
            <a:xfrm>
              <a:off x="673" y="255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Ra</a:t>
              </a:r>
              <a:endParaRPr lang="el-GR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26" name="Rectangle 122"/>
            <p:cNvSpPr>
              <a:spLocks noChangeArrowheads="1"/>
            </p:cNvSpPr>
            <p:nvPr/>
          </p:nvSpPr>
          <p:spPr bwMode="auto">
            <a:xfrm>
              <a:off x="385" y="255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Fr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27" name="Rectangle 123"/>
            <p:cNvSpPr>
              <a:spLocks noChangeArrowheads="1"/>
            </p:cNvSpPr>
            <p:nvPr/>
          </p:nvSpPr>
          <p:spPr bwMode="auto">
            <a:xfrm>
              <a:off x="5281" y="2271"/>
              <a:ext cx="288" cy="2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Rn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28" name="Rectangle 124"/>
            <p:cNvSpPr>
              <a:spLocks noChangeArrowheads="1"/>
            </p:cNvSpPr>
            <p:nvPr/>
          </p:nvSpPr>
          <p:spPr bwMode="auto">
            <a:xfrm>
              <a:off x="4993" y="2271"/>
              <a:ext cx="288" cy="286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At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29" name="Rectangle 125"/>
            <p:cNvSpPr>
              <a:spLocks noChangeArrowheads="1"/>
            </p:cNvSpPr>
            <p:nvPr/>
          </p:nvSpPr>
          <p:spPr bwMode="auto">
            <a:xfrm>
              <a:off x="4705" y="2271"/>
              <a:ext cx="288" cy="286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Po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30" name="Rectangle 126"/>
            <p:cNvSpPr>
              <a:spLocks noChangeArrowheads="1"/>
            </p:cNvSpPr>
            <p:nvPr/>
          </p:nvSpPr>
          <p:spPr bwMode="auto">
            <a:xfrm>
              <a:off x="4417" y="2271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31" name="Rectangle 127"/>
            <p:cNvSpPr>
              <a:spLocks noChangeArrowheads="1"/>
            </p:cNvSpPr>
            <p:nvPr/>
          </p:nvSpPr>
          <p:spPr bwMode="auto">
            <a:xfrm>
              <a:off x="4129" y="2271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32" name="Rectangle 128"/>
            <p:cNvSpPr>
              <a:spLocks noChangeArrowheads="1"/>
            </p:cNvSpPr>
            <p:nvPr/>
          </p:nvSpPr>
          <p:spPr bwMode="auto">
            <a:xfrm>
              <a:off x="3841" y="2271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33" name="Rectangle 129"/>
            <p:cNvSpPr>
              <a:spLocks noChangeArrowheads="1"/>
            </p:cNvSpPr>
            <p:nvPr/>
          </p:nvSpPr>
          <p:spPr bwMode="auto">
            <a:xfrm>
              <a:off x="3553" y="2271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34" name="Rectangle 130"/>
            <p:cNvSpPr>
              <a:spLocks noChangeArrowheads="1"/>
            </p:cNvSpPr>
            <p:nvPr/>
          </p:nvSpPr>
          <p:spPr bwMode="auto">
            <a:xfrm>
              <a:off x="3265" y="2271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35" name="Rectangle 131"/>
            <p:cNvSpPr>
              <a:spLocks noChangeArrowheads="1"/>
            </p:cNvSpPr>
            <p:nvPr/>
          </p:nvSpPr>
          <p:spPr bwMode="auto">
            <a:xfrm>
              <a:off x="2977" y="2271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36" name="Rectangle 132"/>
            <p:cNvSpPr>
              <a:spLocks noChangeArrowheads="1"/>
            </p:cNvSpPr>
            <p:nvPr/>
          </p:nvSpPr>
          <p:spPr bwMode="auto">
            <a:xfrm>
              <a:off x="2689" y="2271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37" name="Rectangle 133"/>
            <p:cNvSpPr>
              <a:spLocks noChangeArrowheads="1"/>
            </p:cNvSpPr>
            <p:nvPr/>
          </p:nvSpPr>
          <p:spPr bwMode="auto">
            <a:xfrm>
              <a:off x="2401" y="2271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38" name="Rectangle 134"/>
            <p:cNvSpPr>
              <a:spLocks noChangeArrowheads="1"/>
            </p:cNvSpPr>
            <p:nvPr/>
          </p:nvSpPr>
          <p:spPr bwMode="auto">
            <a:xfrm>
              <a:off x="2113" y="2271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39" name="Rectangle 135"/>
            <p:cNvSpPr>
              <a:spLocks noChangeArrowheads="1"/>
            </p:cNvSpPr>
            <p:nvPr/>
          </p:nvSpPr>
          <p:spPr bwMode="auto">
            <a:xfrm>
              <a:off x="1825" y="2271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40" name="Rectangle 136"/>
            <p:cNvSpPr>
              <a:spLocks noChangeArrowheads="1"/>
            </p:cNvSpPr>
            <p:nvPr/>
          </p:nvSpPr>
          <p:spPr bwMode="auto">
            <a:xfrm>
              <a:off x="1519" y="2271"/>
              <a:ext cx="306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41" name="Rectangle 137"/>
            <p:cNvSpPr>
              <a:spLocks noChangeArrowheads="1"/>
            </p:cNvSpPr>
            <p:nvPr/>
          </p:nvSpPr>
          <p:spPr bwMode="auto">
            <a:xfrm>
              <a:off x="1249" y="2271"/>
              <a:ext cx="270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42" name="Rectangle 138"/>
            <p:cNvSpPr>
              <a:spLocks noChangeArrowheads="1"/>
            </p:cNvSpPr>
            <p:nvPr/>
          </p:nvSpPr>
          <p:spPr bwMode="auto">
            <a:xfrm>
              <a:off x="961" y="2271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43" name="Rectangle 139"/>
            <p:cNvSpPr>
              <a:spLocks noChangeArrowheads="1"/>
            </p:cNvSpPr>
            <p:nvPr/>
          </p:nvSpPr>
          <p:spPr bwMode="auto">
            <a:xfrm>
              <a:off x="673" y="2271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</a:t>
              </a: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44" name="Rectangle 140"/>
            <p:cNvSpPr>
              <a:spLocks noChangeArrowheads="1"/>
            </p:cNvSpPr>
            <p:nvPr/>
          </p:nvSpPr>
          <p:spPr bwMode="auto">
            <a:xfrm>
              <a:off x="385" y="2271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Cs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45" name="Rectangle 141"/>
            <p:cNvSpPr>
              <a:spLocks noChangeArrowheads="1"/>
            </p:cNvSpPr>
            <p:nvPr/>
          </p:nvSpPr>
          <p:spPr bwMode="auto">
            <a:xfrm>
              <a:off x="5281" y="1985"/>
              <a:ext cx="288" cy="2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Xe</a:t>
              </a: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46" name="Rectangle 142"/>
            <p:cNvSpPr>
              <a:spLocks noChangeArrowheads="1"/>
            </p:cNvSpPr>
            <p:nvPr/>
          </p:nvSpPr>
          <p:spPr bwMode="auto">
            <a:xfrm>
              <a:off x="4993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47" name="Rectangle 143"/>
            <p:cNvSpPr>
              <a:spLocks noChangeArrowheads="1"/>
            </p:cNvSpPr>
            <p:nvPr/>
          </p:nvSpPr>
          <p:spPr bwMode="auto">
            <a:xfrm>
              <a:off x="4705" y="1985"/>
              <a:ext cx="288" cy="286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48" name="Rectangle 144"/>
            <p:cNvSpPr>
              <a:spLocks noChangeArrowheads="1"/>
            </p:cNvSpPr>
            <p:nvPr/>
          </p:nvSpPr>
          <p:spPr bwMode="auto">
            <a:xfrm>
              <a:off x="4417" y="1985"/>
              <a:ext cx="288" cy="286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Sb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49" name="Rectangle 145"/>
            <p:cNvSpPr>
              <a:spLocks noChangeArrowheads="1"/>
            </p:cNvSpPr>
            <p:nvPr/>
          </p:nvSpPr>
          <p:spPr bwMode="auto">
            <a:xfrm>
              <a:off x="4129" y="1985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50" name="Rectangle 146"/>
            <p:cNvSpPr>
              <a:spLocks noChangeArrowheads="1"/>
            </p:cNvSpPr>
            <p:nvPr/>
          </p:nvSpPr>
          <p:spPr bwMode="auto">
            <a:xfrm>
              <a:off x="3841" y="1985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51" name="Rectangle 147"/>
            <p:cNvSpPr>
              <a:spLocks noChangeArrowheads="1"/>
            </p:cNvSpPr>
            <p:nvPr/>
          </p:nvSpPr>
          <p:spPr bwMode="auto">
            <a:xfrm>
              <a:off x="3553" y="1985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52" name="Rectangle 148"/>
            <p:cNvSpPr>
              <a:spLocks noChangeArrowheads="1"/>
            </p:cNvSpPr>
            <p:nvPr/>
          </p:nvSpPr>
          <p:spPr bwMode="auto">
            <a:xfrm>
              <a:off x="3265" y="1985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53" name="Rectangle 149"/>
            <p:cNvSpPr>
              <a:spLocks noChangeArrowheads="1"/>
            </p:cNvSpPr>
            <p:nvPr/>
          </p:nvSpPr>
          <p:spPr bwMode="auto">
            <a:xfrm>
              <a:off x="2977" y="1985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54" name="Rectangle 150"/>
            <p:cNvSpPr>
              <a:spLocks noChangeArrowheads="1"/>
            </p:cNvSpPr>
            <p:nvPr/>
          </p:nvSpPr>
          <p:spPr bwMode="auto">
            <a:xfrm>
              <a:off x="2689" y="1985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55" name="Rectangle 151"/>
            <p:cNvSpPr>
              <a:spLocks noChangeArrowheads="1"/>
            </p:cNvSpPr>
            <p:nvPr/>
          </p:nvSpPr>
          <p:spPr bwMode="auto">
            <a:xfrm>
              <a:off x="2401" y="1985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56" name="Rectangle 152"/>
            <p:cNvSpPr>
              <a:spLocks noChangeArrowheads="1"/>
            </p:cNvSpPr>
            <p:nvPr/>
          </p:nvSpPr>
          <p:spPr bwMode="auto">
            <a:xfrm>
              <a:off x="2113" y="1985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57" name="Rectangle 153"/>
            <p:cNvSpPr>
              <a:spLocks noChangeArrowheads="1"/>
            </p:cNvSpPr>
            <p:nvPr/>
          </p:nvSpPr>
          <p:spPr bwMode="auto">
            <a:xfrm>
              <a:off x="1825" y="1985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58" name="Rectangle 154"/>
            <p:cNvSpPr>
              <a:spLocks noChangeArrowheads="1"/>
            </p:cNvSpPr>
            <p:nvPr/>
          </p:nvSpPr>
          <p:spPr bwMode="auto">
            <a:xfrm>
              <a:off x="1519" y="1985"/>
              <a:ext cx="306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59" name="Rectangle 155"/>
            <p:cNvSpPr>
              <a:spLocks noChangeArrowheads="1"/>
            </p:cNvSpPr>
            <p:nvPr/>
          </p:nvSpPr>
          <p:spPr bwMode="auto">
            <a:xfrm>
              <a:off x="1249" y="1985"/>
              <a:ext cx="270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60" name="Rectangle 156"/>
            <p:cNvSpPr>
              <a:spLocks noChangeArrowheads="1"/>
            </p:cNvSpPr>
            <p:nvPr/>
          </p:nvSpPr>
          <p:spPr bwMode="auto">
            <a:xfrm>
              <a:off x="961" y="1985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61" name="Rectangle 157"/>
            <p:cNvSpPr>
              <a:spLocks noChangeArrowheads="1"/>
            </p:cNvSpPr>
            <p:nvPr/>
          </p:nvSpPr>
          <p:spPr bwMode="auto">
            <a:xfrm>
              <a:off x="673" y="1985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Sr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62" name="Rectangle 158"/>
            <p:cNvSpPr>
              <a:spLocks noChangeArrowheads="1"/>
            </p:cNvSpPr>
            <p:nvPr/>
          </p:nvSpPr>
          <p:spPr bwMode="auto">
            <a:xfrm>
              <a:off x="385" y="1985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Rb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63" name="Rectangle 159"/>
            <p:cNvSpPr>
              <a:spLocks noChangeArrowheads="1"/>
            </p:cNvSpPr>
            <p:nvPr/>
          </p:nvSpPr>
          <p:spPr bwMode="auto">
            <a:xfrm>
              <a:off x="5281" y="1700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Kr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64" name="Rectangle 160"/>
            <p:cNvSpPr>
              <a:spLocks noChangeArrowheads="1"/>
            </p:cNvSpPr>
            <p:nvPr/>
          </p:nvSpPr>
          <p:spPr bwMode="auto">
            <a:xfrm>
              <a:off x="4993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Br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65" name="Rectangle 161"/>
            <p:cNvSpPr>
              <a:spLocks noChangeArrowheads="1"/>
            </p:cNvSpPr>
            <p:nvPr/>
          </p:nvSpPr>
          <p:spPr bwMode="auto">
            <a:xfrm>
              <a:off x="4705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</a:t>
              </a: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66" name="Rectangle 162"/>
            <p:cNvSpPr>
              <a:spLocks noChangeArrowheads="1"/>
            </p:cNvSpPr>
            <p:nvPr/>
          </p:nvSpPr>
          <p:spPr bwMode="auto">
            <a:xfrm>
              <a:off x="4417" y="1700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As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67" name="Rectangle 163"/>
            <p:cNvSpPr>
              <a:spLocks noChangeArrowheads="1"/>
            </p:cNvSpPr>
            <p:nvPr/>
          </p:nvSpPr>
          <p:spPr bwMode="auto">
            <a:xfrm>
              <a:off x="4129" y="1700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68" name="Rectangle 164"/>
            <p:cNvSpPr>
              <a:spLocks noChangeArrowheads="1"/>
            </p:cNvSpPr>
            <p:nvPr/>
          </p:nvSpPr>
          <p:spPr bwMode="auto">
            <a:xfrm>
              <a:off x="3841" y="170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69" name="Rectangle 165"/>
            <p:cNvSpPr>
              <a:spLocks noChangeArrowheads="1"/>
            </p:cNvSpPr>
            <p:nvPr/>
          </p:nvSpPr>
          <p:spPr bwMode="auto">
            <a:xfrm>
              <a:off x="3553" y="170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70" name="Rectangle 166"/>
            <p:cNvSpPr>
              <a:spLocks noChangeArrowheads="1"/>
            </p:cNvSpPr>
            <p:nvPr/>
          </p:nvSpPr>
          <p:spPr bwMode="auto">
            <a:xfrm>
              <a:off x="3265" y="170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71" name="Rectangle 167"/>
            <p:cNvSpPr>
              <a:spLocks noChangeArrowheads="1"/>
            </p:cNvSpPr>
            <p:nvPr/>
          </p:nvSpPr>
          <p:spPr bwMode="auto">
            <a:xfrm>
              <a:off x="2977" y="170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72" name="Rectangle 168"/>
            <p:cNvSpPr>
              <a:spLocks noChangeArrowheads="1"/>
            </p:cNvSpPr>
            <p:nvPr/>
          </p:nvSpPr>
          <p:spPr bwMode="auto">
            <a:xfrm>
              <a:off x="2689" y="170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73" name="Rectangle 169"/>
            <p:cNvSpPr>
              <a:spLocks noChangeArrowheads="1"/>
            </p:cNvSpPr>
            <p:nvPr/>
          </p:nvSpPr>
          <p:spPr bwMode="auto">
            <a:xfrm>
              <a:off x="2401" y="170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74" name="Rectangle 170"/>
            <p:cNvSpPr>
              <a:spLocks noChangeArrowheads="1"/>
            </p:cNvSpPr>
            <p:nvPr/>
          </p:nvSpPr>
          <p:spPr bwMode="auto">
            <a:xfrm>
              <a:off x="2113" y="170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75" name="Rectangle 171"/>
            <p:cNvSpPr>
              <a:spLocks noChangeArrowheads="1"/>
            </p:cNvSpPr>
            <p:nvPr/>
          </p:nvSpPr>
          <p:spPr bwMode="auto">
            <a:xfrm>
              <a:off x="1825" y="170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76" name="Rectangle 172"/>
            <p:cNvSpPr>
              <a:spLocks noChangeArrowheads="1"/>
            </p:cNvSpPr>
            <p:nvPr/>
          </p:nvSpPr>
          <p:spPr bwMode="auto">
            <a:xfrm>
              <a:off x="1519" y="1700"/>
              <a:ext cx="306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77" name="Rectangle 173"/>
            <p:cNvSpPr>
              <a:spLocks noChangeArrowheads="1"/>
            </p:cNvSpPr>
            <p:nvPr/>
          </p:nvSpPr>
          <p:spPr bwMode="auto">
            <a:xfrm>
              <a:off x="1249" y="1700"/>
              <a:ext cx="270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78" name="Rectangle 174"/>
            <p:cNvSpPr>
              <a:spLocks noChangeArrowheads="1"/>
            </p:cNvSpPr>
            <p:nvPr/>
          </p:nvSpPr>
          <p:spPr bwMode="auto">
            <a:xfrm>
              <a:off x="961" y="170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79" name="Rectangle 175"/>
            <p:cNvSpPr>
              <a:spLocks noChangeArrowheads="1"/>
            </p:cNvSpPr>
            <p:nvPr/>
          </p:nvSpPr>
          <p:spPr bwMode="auto">
            <a:xfrm>
              <a:off x="673" y="170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</a:t>
              </a: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80" name="Rectangle 176"/>
            <p:cNvSpPr>
              <a:spLocks noChangeArrowheads="1"/>
            </p:cNvSpPr>
            <p:nvPr/>
          </p:nvSpPr>
          <p:spPr bwMode="auto">
            <a:xfrm>
              <a:off x="385" y="170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81" name="Rectangle 177"/>
            <p:cNvSpPr>
              <a:spLocks noChangeArrowheads="1"/>
            </p:cNvSpPr>
            <p:nvPr/>
          </p:nvSpPr>
          <p:spPr bwMode="auto">
            <a:xfrm>
              <a:off x="5281" y="1415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82" name="Rectangle 178"/>
            <p:cNvSpPr>
              <a:spLocks noChangeArrowheads="1"/>
            </p:cNvSpPr>
            <p:nvPr/>
          </p:nvSpPr>
          <p:spPr bwMode="auto">
            <a:xfrm>
              <a:off x="4993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Cl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83" name="Rectangle 179"/>
            <p:cNvSpPr>
              <a:spLocks noChangeArrowheads="1"/>
            </p:cNvSpPr>
            <p:nvPr/>
          </p:nvSpPr>
          <p:spPr bwMode="auto">
            <a:xfrm>
              <a:off x="4705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84" name="Rectangle 180"/>
            <p:cNvSpPr>
              <a:spLocks noChangeArrowheads="1"/>
            </p:cNvSpPr>
            <p:nvPr/>
          </p:nvSpPr>
          <p:spPr bwMode="auto">
            <a:xfrm>
              <a:off x="4417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85" name="Rectangle 181"/>
            <p:cNvSpPr>
              <a:spLocks noChangeArrowheads="1"/>
            </p:cNvSpPr>
            <p:nvPr/>
          </p:nvSpPr>
          <p:spPr bwMode="auto">
            <a:xfrm>
              <a:off x="4129" y="1415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Si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86" name="Rectangle 182"/>
            <p:cNvSpPr>
              <a:spLocks noChangeArrowheads="1"/>
            </p:cNvSpPr>
            <p:nvPr/>
          </p:nvSpPr>
          <p:spPr bwMode="auto">
            <a:xfrm>
              <a:off x="3841" y="1415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Al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97" name="Rectangle 193"/>
            <p:cNvSpPr>
              <a:spLocks noChangeArrowheads="1"/>
            </p:cNvSpPr>
            <p:nvPr/>
          </p:nvSpPr>
          <p:spPr bwMode="auto">
            <a:xfrm>
              <a:off x="673" y="1415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Mg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98" name="Rectangle 194"/>
            <p:cNvSpPr>
              <a:spLocks noChangeArrowheads="1"/>
            </p:cNvSpPr>
            <p:nvPr/>
          </p:nvSpPr>
          <p:spPr bwMode="auto">
            <a:xfrm>
              <a:off x="385" y="1415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Na</a:t>
              </a:r>
              <a:endParaRPr lang="el-GR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499" name="Rectangle 195"/>
            <p:cNvSpPr>
              <a:spLocks noChangeArrowheads="1"/>
            </p:cNvSpPr>
            <p:nvPr/>
          </p:nvSpPr>
          <p:spPr bwMode="auto">
            <a:xfrm>
              <a:off x="5281" y="1130"/>
              <a:ext cx="288" cy="2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00" name="Rectangle 196"/>
            <p:cNvSpPr>
              <a:spLocks noChangeArrowheads="1"/>
            </p:cNvSpPr>
            <p:nvPr/>
          </p:nvSpPr>
          <p:spPr bwMode="auto">
            <a:xfrm>
              <a:off x="4993" y="1130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01" name="Rectangle 197"/>
            <p:cNvSpPr>
              <a:spLocks noChangeArrowheads="1"/>
            </p:cNvSpPr>
            <p:nvPr/>
          </p:nvSpPr>
          <p:spPr bwMode="auto">
            <a:xfrm>
              <a:off x="4705" y="1130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02" name="Rectangle 198"/>
            <p:cNvSpPr>
              <a:spLocks noChangeArrowheads="1"/>
            </p:cNvSpPr>
            <p:nvPr/>
          </p:nvSpPr>
          <p:spPr bwMode="auto">
            <a:xfrm>
              <a:off x="4417" y="1130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</a:t>
              </a:r>
              <a:endParaRPr lang="el-G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03" name="Rectangle 199"/>
            <p:cNvSpPr>
              <a:spLocks noChangeArrowheads="1"/>
            </p:cNvSpPr>
            <p:nvPr/>
          </p:nvSpPr>
          <p:spPr bwMode="auto">
            <a:xfrm>
              <a:off x="4129" y="1130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04" name="Rectangle 200"/>
            <p:cNvSpPr>
              <a:spLocks noChangeArrowheads="1"/>
            </p:cNvSpPr>
            <p:nvPr/>
          </p:nvSpPr>
          <p:spPr bwMode="auto">
            <a:xfrm>
              <a:off x="3841" y="1130"/>
              <a:ext cx="288" cy="28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Β</a:t>
              </a:r>
            </a:p>
          </p:txBody>
        </p:sp>
        <p:sp>
          <p:nvSpPr>
            <p:cNvPr id="226505" name="Rectangle 201"/>
            <p:cNvSpPr>
              <a:spLocks noChangeArrowheads="1"/>
            </p:cNvSpPr>
            <p:nvPr/>
          </p:nvSpPr>
          <p:spPr bwMode="auto">
            <a:xfrm>
              <a:off x="3553" y="1130"/>
              <a:ext cx="28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06" name="Rectangle 202"/>
            <p:cNvSpPr>
              <a:spLocks noChangeArrowheads="1"/>
            </p:cNvSpPr>
            <p:nvPr/>
          </p:nvSpPr>
          <p:spPr bwMode="auto">
            <a:xfrm>
              <a:off x="3265" y="1130"/>
              <a:ext cx="28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07" name="Rectangle 203"/>
            <p:cNvSpPr>
              <a:spLocks noChangeArrowheads="1"/>
            </p:cNvSpPr>
            <p:nvPr/>
          </p:nvSpPr>
          <p:spPr bwMode="auto">
            <a:xfrm>
              <a:off x="2977" y="1130"/>
              <a:ext cx="28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08" name="Rectangle 204"/>
            <p:cNvSpPr>
              <a:spLocks noChangeArrowheads="1"/>
            </p:cNvSpPr>
            <p:nvPr/>
          </p:nvSpPr>
          <p:spPr bwMode="auto">
            <a:xfrm>
              <a:off x="2689" y="1130"/>
              <a:ext cx="28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C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09" name="Rectangle 205"/>
            <p:cNvSpPr>
              <a:spLocks noChangeArrowheads="1"/>
            </p:cNvSpPr>
            <p:nvPr/>
          </p:nvSpPr>
          <p:spPr bwMode="auto">
            <a:xfrm>
              <a:off x="2401" y="1130"/>
              <a:ext cx="28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FF7C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10" name="Rectangle 206"/>
            <p:cNvSpPr>
              <a:spLocks noChangeArrowheads="1"/>
            </p:cNvSpPr>
            <p:nvPr/>
          </p:nvSpPr>
          <p:spPr bwMode="auto">
            <a:xfrm>
              <a:off x="1519" y="1130"/>
              <a:ext cx="88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26511" name="Rectangle 207"/>
            <p:cNvSpPr>
              <a:spLocks noChangeArrowheads="1"/>
            </p:cNvSpPr>
            <p:nvPr/>
          </p:nvSpPr>
          <p:spPr bwMode="auto">
            <a:xfrm>
              <a:off x="1249" y="1130"/>
              <a:ext cx="270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12" name="Rectangle 208"/>
            <p:cNvSpPr>
              <a:spLocks noChangeArrowheads="1"/>
            </p:cNvSpPr>
            <p:nvPr/>
          </p:nvSpPr>
          <p:spPr bwMode="auto">
            <a:xfrm>
              <a:off x="961" y="1130"/>
              <a:ext cx="28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13" name="Rectangle 209"/>
            <p:cNvSpPr>
              <a:spLocks noChangeArrowheads="1"/>
            </p:cNvSpPr>
            <p:nvPr/>
          </p:nvSpPr>
          <p:spPr bwMode="auto">
            <a:xfrm>
              <a:off x="673" y="1130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</a:t>
              </a: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14" name="Rectangle 210"/>
            <p:cNvSpPr>
              <a:spLocks noChangeArrowheads="1"/>
            </p:cNvSpPr>
            <p:nvPr/>
          </p:nvSpPr>
          <p:spPr bwMode="auto">
            <a:xfrm>
              <a:off x="385" y="1130"/>
              <a:ext cx="288" cy="28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Li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15" name="Rectangle 211"/>
            <p:cNvSpPr>
              <a:spLocks noChangeArrowheads="1"/>
            </p:cNvSpPr>
            <p:nvPr/>
          </p:nvSpPr>
          <p:spPr bwMode="auto">
            <a:xfrm>
              <a:off x="5281" y="845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</a:t>
              </a: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20" name="Rectangle 216"/>
            <p:cNvSpPr>
              <a:spLocks noChangeArrowheads="1"/>
            </p:cNvSpPr>
            <p:nvPr/>
          </p:nvSpPr>
          <p:spPr bwMode="auto">
            <a:xfrm>
              <a:off x="2977" y="845"/>
              <a:ext cx="115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21" name="Rectangle 217"/>
            <p:cNvSpPr>
              <a:spLocks noChangeArrowheads="1"/>
            </p:cNvSpPr>
            <p:nvPr/>
          </p:nvSpPr>
          <p:spPr bwMode="auto">
            <a:xfrm>
              <a:off x="2689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22" name="Rectangle 218"/>
            <p:cNvSpPr>
              <a:spLocks noChangeArrowheads="1"/>
            </p:cNvSpPr>
            <p:nvPr/>
          </p:nvSpPr>
          <p:spPr bwMode="auto">
            <a:xfrm>
              <a:off x="1519" y="845"/>
              <a:ext cx="11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23" name="Rectangle 219"/>
            <p:cNvSpPr>
              <a:spLocks noChangeArrowheads="1"/>
            </p:cNvSpPr>
            <p:nvPr/>
          </p:nvSpPr>
          <p:spPr bwMode="auto">
            <a:xfrm>
              <a:off x="1249" y="845"/>
              <a:ext cx="2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24" name="Rectangle 220"/>
            <p:cNvSpPr>
              <a:spLocks noChangeArrowheads="1"/>
            </p:cNvSpPr>
            <p:nvPr/>
          </p:nvSpPr>
          <p:spPr bwMode="auto">
            <a:xfrm>
              <a:off x="961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26526" name="Rectangle 222"/>
            <p:cNvSpPr>
              <a:spLocks noChangeArrowheads="1"/>
            </p:cNvSpPr>
            <p:nvPr/>
          </p:nvSpPr>
          <p:spPr bwMode="auto">
            <a:xfrm>
              <a:off x="385" y="84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</a:t>
              </a: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45" name="Line 223"/>
            <p:cNvSpPr>
              <a:spLocks noChangeShapeType="1"/>
            </p:cNvSpPr>
            <p:nvPr/>
          </p:nvSpPr>
          <p:spPr bwMode="auto">
            <a:xfrm>
              <a:off x="385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46" name="Line 224"/>
            <p:cNvSpPr>
              <a:spLocks noChangeShapeType="1"/>
            </p:cNvSpPr>
            <p:nvPr/>
          </p:nvSpPr>
          <p:spPr bwMode="auto">
            <a:xfrm>
              <a:off x="385" y="1415"/>
              <a:ext cx="5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47" name="Line 225"/>
            <p:cNvSpPr>
              <a:spLocks noChangeShapeType="1"/>
            </p:cNvSpPr>
            <p:nvPr/>
          </p:nvSpPr>
          <p:spPr bwMode="auto">
            <a:xfrm>
              <a:off x="385" y="1700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48" name="Line 226"/>
            <p:cNvSpPr>
              <a:spLocks noChangeShapeType="1"/>
            </p:cNvSpPr>
            <p:nvPr/>
          </p:nvSpPr>
          <p:spPr bwMode="auto">
            <a:xfrm>
              <a:off x="385" y="1985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49" name="Line 227"/>
            <p:cNvSpPr>
              <a:spLocks noChangeShapeType="1"/>
            </p:cNvSpPr>
            <p:nvPr/>
          </p:nvSpPr>
          <p:spPr bwMode="auto">
            <a:xfrm>
              <a:off x="385" y="227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50" name="Line 228"/>
            <p:cNvSpPr>
              <a:spLocks noChangeShapeType="1"/>
            </p:cNvSpPr>
            <p:nvPr/>
          </p:nvSpPr>
          <p:spPr bwMode="auto">
            <a:xfrm>
              <a:off x="385" y="255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51" name="Line 229"/>
            <p:cNvSpPr>
              <a:spLocks noChangeShapeType="1"/>
            </p:cNvSpPr>
            <p:nvPr/>
          </p:nvSpPr>
          <p:spPr bwMode="auto">
            <a:xfrm>
              <a:off x="385" y="2841"/>
              <a:ext cx="34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52" name="Line 230"/>
            <p:cNvSpPr>
              <a:spLocks noChangeShapeType="1"/>
            </p:cNvSpPr>
            <p:nvPr/>
          </p:nvSpPr>
          <p:spPr bwMode="auto">
            <a:xfrm>
              <a:off x="385" y="312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53" name="Line 231"/>
            <p:cNvSpPr>
              <a:spLocks noChangeShapeType="1"/>
            </p:cNvSpPr>
            <p:nvPr/>
          </p:nvSpPr>
          <p:spPr bwMode="auto">
            <a:xfrm>
              <a:off x="385" y="341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54" name="Line 232"/>
            <p:cNvSpPr>
              <a:spLocks noChangeShapeType="1"/>
            </p:cNvSpPr>
            <p:nvPr/>
          </p:nvSpPr>
          <p:spPr bwMode="auto">
            <a:xfrm>
              <a:off x="385" y="3696"/>
              <a:ext cx="5184" cy="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55" name="Line 233"/>
            <p:cNvSpPr>
              <a:spLocks noChangeShapeType="1"/>
            </p:cNvSpPr>
            <p:nvPr/>
          </p:nvSpPr>
          <p:spPr bwMode="auto">
            <a:xfrm>
              <a:off x="385" y="845"/>
              <a:ext cx="0" cy="1996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56" name="Line 234"/>
            <p:cNvSpPr>
              <a:spLocks noChangeShapeType="1"/>
            </p:cNvSpPr>
            <p:nvPr/>
          </p:nvSpPr>
          <p:spPr bwMode="auto">
            <a:xfrm>
              <a:off x="673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57" name="Line 235"/>
            <p:cNvSpPr>
              <a:spLocks noChangeShapeType="1"/>
            </p:cNvSpPr>
            <p:nvPr/>
          </p:nvSpPr>
          <p:spPr bwMode="auto">
            <a:xfrm>
              <a:off x="385" y="845"/>
              <a:ext cx="288" cy="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58" name="Line 236"/>
            <p:cNvSpPr>
              <a:spLocks noChangeShapeType="1"/>
            </p:cNvSpPr>
            <p:nvPr/>
          </p:nvSpPr>
          <p:spPr bwMode="auto">
            <a:xfrm>
              <a:off x="673" y="845"/>
              <a:ext cx="0" cy="19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59" name="Line 237"/>
            <p:cNvSpPr>
              <a:spLocks noChangeShapeType="1"/>
            </p:cNvSpPr>
            <p:nvPr/>
          </p:nvSpPr>
          <p:spPr bwMode="auto">
            <a:xfrm>
              <a:off x="96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60" name="Line 238"/>
            <p:cNvSpPr>
              <a:spLocks noChangeShapeType="1"/>
            </p:cNvSpPr>
            <p:nvPr/>
          </p:nvSpPr>
          <p:spPr bwMode="auto">
            <a:xfrm>
              <a:off x="384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61" name="Line 239"/>
            <p:cNvSpPr>
              <a:spLocks noChangeShapeType="1"/>
            </p:cNvSpPr>
            <p:nvPr/>
          </p:nvSpPr>
          <p:spPr bwMode="auto">
            <a:xfrm>
              <a:off x="4129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62" name="Line 240"/>
            <p:cNvSpPr>
              <a:spLocks noChangeShapeType="1"/>
            </p:cNvSpPr>
            <p:nvPr/>
          </p:nvSpPr>
          <p:spPr bwMode="auto">
            <a:xfrm>
              <a:off x="4417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63" name="Line 241"/>
            <p:cNvSpPr>
              <a:spLocks noChangeShapeType="1"/>
            </p:cNvSpPr>
            <p:nvPr/>
          </p:nvSpPr>
          <p:spPr bwMode="auto">
            <a:xfrm>
              <a:off x="4705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64" name="Line 242"/>
            <p:cNvSpPr>
              <a:spLocks noChangeShapeType="1"/>
            </p:cNvSpPr>
            <p:nvPr/>
          </p:nvSpPr>
          <p:spPr bwMode="auto">
            <a:xfrm>
              <a:off x="5281" y="845"/>
              <a:ext cx="288" cy="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65" name="Line 243"/>
            <p:cNvSpPr>
              <a:spLocks noChangeShapeType="1"/>
            </p:cNvSpPr>
            <p:nvPr/>
          </p:nvSpPr>
          <p:spPr bwMode="auto">
            <a:xfrm>
              <a:off x="4993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66" name="Line 244"/>
            <p:cNvSpPr>
              <a:spLocks noChangeShapeType="1"/>
            </p:cNvSpPr>
            <p:nvPr/>
          </p:nvSpPr>
          <p:spPr bwMode="auto">
            <a:xfrm>
              <a:off x="5281" y="845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67" name="Line 245"/>
            <p:cNvSpPr>
              <a:spLocks noChangeShapeType="1"/>
            </p:cNvSpPr>
            <p:nvPr/>
          </p:nvSpPr>
          <p:spPr bwMode="auto">
            <a:xfrm>
              <a:off x="5281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68" name="Line 246"/>
            <p:cNvSpPr>
              <a:spLocks noChangeShapeType="1"/>
            </p:cNvSpPr>
            <p:nvPr/>
          </p:nvSpPr>
          <p:spPr bwMode="auto">
            <a:xfrm>
              <a:off x="673" y="1130"/>
              <a:ext cx="28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69" name="Line 247"/>
            <p:cNvSpPr>
              <a:spLocks noChangeShapeType="1"/>
            </p:cNvSpPr>
            <p:nvPr/>
          </p:nvSpPr>
          <p:spPr bwMode="auto">
            <a:xfrm>
              <a:off x="3841" y="1130"/>
              <a:ext cx="144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70" name="Line 248"/>
            <p:cNvSpPr>
              <a:spLocks noChangeShapeType="1"/>
            </p:cNvSpPr>
            <p:nvPr/>
          </p:nvSpPr>
          <p:spPr bwMode="auto">
            <a:xfrm>
              <a:off x="124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71" name="Line 249"/>
            <p:cNvSpPr>
              <a:spLocks noChangeShapeType="1"/>
            </p:cNvSpPr>
            <p:nvPr/>
          </p:nvSpPr>
          <p:spPr bwMode="auto">
            <a:xfrm>
              <a:off x="151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72" name="Line 250"/>
            <p:cNvSpPr>
              <a:spLocks noChangeShapeType="1"/>
            </p:cNvSpPr>
            <p:nvPr/>
          </p:nvSpPr>
          <p:spPr bwMode="auto">
            <a:xfrm>
              <a:off x="182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73" name="Line 251"/>
            <p:cNvSpPr>
              <a:spLocks noChangeShapeType="1"/>
            </p:cNvSpPr>
            <p:nvPr/>
          </p:nvSpPr>
          <p:spPr bwMode="auto">
            <a:xfrm>
              <a:off x="211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74" name="Line 252"/>
            <p:cNvSpPr>
              <a:spLocks noChangeShapeType="1"/>
            </p:cNvSpPr>
            <p:nvPr/>
          </p:nvSpPr>
          <p:spPr bwMode="auto">
            <a:xfrm>
              <a:off x="2401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75" name="Line 253"/>
            <p:cNvSpPr>
              <a:spLocks noChangeShapeType="1"/>
            </p:cNvSpPr>
            <p:nvPr/>
          </p:nvSpPr>
          <p:spPr bwMode="auto">
            <a:xfrm>
              <a:off x="268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76" name="Line 254"/>
            <p:cNvSpPr>
              <a:spLocks noChangeShapeType="1"/>
            </p:cNvSpPr>
            <p:nvPr/>
          </p:nvSpPr>
          <p:spPr bwMode="auto">
            <a:xfrm>
              <a:off x="2977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77" name="Line 255"/>
            <p:cNvSpPr>
              <a:spLocks noChangeShapeType="1"/>
            </p:cNvSpPr>
            <p:nvPr/>
          </p:nvSpPr>
          <p:spPr bwMode="auto">
            <a:xfrm>
              <a:off x="326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78" name="Line 256"/>
            <p:cNvSpPr>
              <a:spLocks noChangeShapeType="1"/>
            </p:cNvSpPr>
            <p:nvPr/>
          </p:nvSpPr>
          <p:spPr bwMode="auto">
            <a:xfrm>
              <a:off x="3841" y="1415"/>
              <a:ext cx="17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79" name="Line 257"/>
            <p:cNvSpPr>
              <a:spLocks noChangeShapeType="1"/>
            </p:cNvSpPr>
            <p:nvPr/>
          </p:nvSpPr>
          <p:spPr bwMode="auto">
            <a:xfrm>
              <a:off x="355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80" name="Line 258"/>
            <p:cNvSpPr>
              <a:spLocks noChangeShapeType="1"/>
            </p:cNvSpPr>
            <p:nvPr/>
          </p:nvSpPr>
          <p:spPr bwMode="auto">
            <a:xfrm>
              <a:off x="385" y="3126"/>
              <a:ext cx="0" cy="57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81" name="Line 259"/>
            <p:cNvSpPr>
              <a:spLocks noChangeShapeType="1"/>
            </p:cNvSpPr>
            <p:nvPr/>
          </p:nvSpPr>
          <p:spPr bwMode="auto">
            <a:xfrm>
              <a:off x="385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82" name="Line 260"/>
            <p:cNvSpPr>
              <a:spLocks noChangeShapeType="1"/>
            </p:cNvSpPr>
            <p:nvPr/>
          </p:nvSpPr>
          <p:spPr bwMode="auto">
            <a:xfrm>
              <a:off x="151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83" name="Line 261"/>
            <p:cNvSpPr>
              <a:spLocks noChangeShapeType="1"/>
            </p:cNvSpPr>
            <p:nvPr/>
          </p:nvSpPr>
          <p:spPr bwMode="auto">
            <a:xfrm>
              <a:off x="182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84" name="Line 262"/>
            <p:cNvSpPr>
              <a:spLocks noChangeShapeType="1"/>
            </p:cNvSpPr>
            <p:nvPr/>
          </p:nvSpPr>
          <p:spPr bwMode="auto">
            <a:xfrm>
              <a:off x="211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85" name="Line 263"/>
            <p:cNvSpPr>
              <a:spLocks noChangeShapeType="1"/>
            </p:cNvSpPr>
            <p:nvPr/>
          </p:nvSpPr>
          <p:spPr bwMode="auto">
            <a:xfrm>
              <a:off x="240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86" name="Line 264"/>
            <p:cNvSpPr>
              <a:spLocks noChangeShapeType="1"/>
            </p:cNvSpPr>
            <p:nvPr/>
          </p:nvSpPr>
          <p:spPr bwMode="auto">
            <a:xfrm>
              <a:off x="268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87" name="Line 265"/>
            <p:cNvSpPr>
              <a:spLocks noChangeShapeType="1"/>
            </p:cNvSpPr>
            <p:nvPr/>
          </p:nvSpPr>
          <p:spPr bwMode="auto">
            <a:xfrm>
              <a:off x="297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88" name="Line 266"/>
            <p:cNvSpPr>
              <a:spLocks noChangeShapeType="1"/>
            </p:cNvSpPr>
            <p:nvPr/>
          </p:nvSpPr>
          <p:spPr bwMode="auto">
            <a:xfrm>
              <a:off x="326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89" name="Line 267"/>
            <p:cNvSpPr>
              <a:spLocks noChangeShapeType="1"/>
            </p:cNvSpPr>
            <p:nvPr/>
          </p:nvSpPr>
          <p:spPr bwMode="auto">
            <a:xfrm>
              <a:off x="355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90" name="Line 268"/>
            <p:cNvSpPr>
              <a:spLocks noChangeShapeType="1"/>
            </p:cNvSpPr>
            <p:nvPr/>
          </p:nvSpPr>
          <p:spPr bwMode="auto">
            <a:xfrm>
              <a:off x="384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91" name="Line 269"/>
            <p:cNvSpPr>
              <a:spLocks noChangeShapeType="1"/>
            </p:cNvSpPr>
            <p:nvPr/>
          </p:nvSpPr>
          <p:spPr bwMode="auto">
            <a:xfrm>
              <a:off x="412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92" name="Line 270"/>
            <p:cNvSpPr>
              <a:spLocks noChangeShapeType="1"/>
            </p:cNvSpPr>
            <p:nvPr/>
          </p:nvSpPr>
          <p:spPr bwMode="auto">
            <a:xfrm>
              <a:off x="441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93" name="Line 271"/>
            <p:cNvSpPr>
              <a:spLocks noChangeShapeType="1"/>
            </p:cNvSpPr>
            <p:nvPr/>
          </p:nvSpPr>
          <p:spPr bwMode="auto">
            <a:xfrm>
              <a:off x="470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94" name="Line 272"/>
            <p:cNvSpPr>
              <a:spLocks noChangeShapeType="1"/>
            </p:cNvSpPr>
            <p:nvPr/>
          </p:nvSpPr>
          <p:spPr bwMode="auto">
            <a:xfrm>
              <a:off x="499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95" name="Line 273"/>
            <p:cNvSpPr>
              <a:spLocks noChangeShapeType="1"/>
            </p:cNvSpPr>
            <p:nvPr/>
          </p:nvSpPr>
          <p:spPr bwMode="auto">
            <a:xfrm>
              <a:off x="528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96" name="Line 274"/>
            <p:cNvSpPr>
              <a:spLocks noChangeShapeType="1"/>
            </p:cNvSpPr>
            <p:nvPr/>
          </p:nvSpPr>
          <p:spPr bwMode="auto">
            <a:xfrm>
              <a:off x="5569" y="3126"/>
              <a:ext cx="0" cy="57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97" name="Line 275"/>
            <p:cNvSpPr>
              <a:spLocks noChangeShapeType="1"/>
            </p:cNvSpPr>
            <p:nvPr/>
          </p:nvSpPr>
          <p:spPr bwMode="auto">
            <a:xfrm>
              <a:off x="961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98" name="Line 276"/>
            <p:cNvSpPr>
              <a:spLocks noChangeShapeType="1"/>
            </p:cNvSpPr>
            <p:nvPr/>
          </p:nvSpPr>
          <p:spPr bwMode="auto">
            <a:xfrm>
              <a:off x="1249" y="845"/>
              <a:ext cx="2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99" name="Line 277"/>
            <p:cNvSpPr>
              <a:spLocks noChangeShapeType="1"/>
            </p:cNvSpPr>
            <p:nvPr/>
          </p:nvSpPr>
          <p:spPr bwMode="auto">
            <a:xfrm>
              <a:off x="1519" y="845"/>
              <a:ext cx="11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00" name="Line 278"/>
            <p:cNvSpPr>
              <a:spLocks noChangeShapeType="1"/>
            </p:cNvSpPr>
            <p:nvPr/>
          </p:nvSpPr>
          <p:spPr bwMode="auto">
            <a:xfrm>
              <a:off x="268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01" name="Line 279"/>
            <p:cNvSpPr>
              <a:spLocks noChangeShapeType="1"/>
            </p:cNvSpPr>
            <p:nvPr/>
          </p:nvSpPr>
          <p:spPr bwMode="auto">
            <a:xfrm>
              <a:off x="2977" y="845"/>
              <a:ext cx="115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02" name="Line 280"/>
            <p:cNvSpPr>
              <a:spLocks noChangeShapeType="1"/>
            </p:cNvSpPr>
            <p:nvPr/>
          </p:nvSpPr>
          <p:spPr bwMode="auto">
            <a:xfrm>
              <a:off x="412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03" name="Line 281"/>
            <p:cNvSpPr>
              <a:spLocks noChangeShapeType="1"/>
            </p:cNvSpPr>
            <p:nvPr/>
          </p:nvSpPr>
          <p:spPr bwMode="auto">
            <a:xfrm>
              <a:off x="4417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04" name="Line 282"/>
            <p:cNvSpPr>
              <a:spLocks noChangeShapeType="1"/>
            </p:cNvSpPr>
            <p:nvPr/>
          </p:nvSpPr>
          <p:spPr bwMode="auto">
            <a:xfrm>
              <a:off x="4705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05" name="Line 283"/>
            <p:cNvSpPr>
              <a:spLocks noChangeShapeType="1"/>
            </p:cNvSpPr>
            <p:nvPr/>
          </p:nvSpPr>
          <p:spPr bwMode="auto">
            <a:xfrm>
              <a:off x="4993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06" name="Line 284"/>
            <p:cNvSpPr>
              <a:spLocks noChangeShapeType="1"/>
            </p:cNvSpPr>
            <p:nvPr/>
          </p:nvSpPr>
          <p:spPr bwMode="auto">
            <a:xfrm>
              <a:off x="5569" y="2556"/>
              <a:ext cx="0" cy="2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07" name="Line 285"/>
            <p:cNvSpPr>
              <a:spLocks noChangeShapeType="1"/>
            </p:cNvSpPr>
            <p:nvPr/>
          </p:nvSpPr>
          <p:spPr bwMode="auto">
            <a:xfrm>
              <a:off x="5569" y="845"/>
              <a:ext cx="0" cy="1711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08" name="Line 286"/>
            <p:cNvSpPr>
              <a:spLocks noChangeShapeType="1"/>
            </p:cNvSpPr>
            <p:nvPr/>
          </p:nvSpPr>
          <p:spPr bwMode="auto">
            <a:xfrm>
              <a:off x="5569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057" name="Rectangle 777"/>
          <p:cNvSpPr>
            <a:spLocks noChangeArrowheads="1"/>
          </p:cNvSpPr>
          <p:nvPr/>
        </p:nvSpPr>
        <p:spPr bwMode="auto">
          <a:xfrm>
            <a:off x="1295400" y="4267200"/>
            <a:ext cx="4572000" cy="1295400"/>
          </a:xfrm>
          <a:prstGeom prst="rect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ΣΤΟΙΧΕΙΑ ΜΕΤΑΠΤΩΣΗΣ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(ΜΕΤΑΒΑΤΙΚΑ ΣΤΟΙΧΕΙΑ)</a:t>
            </a:r>
          </a:p>
        </p:txBody>
      </p:sp>
      <p:sp>
        <p:nvSpPr>
          <p:cNvPr id="260" name="Text Box 293"/>
          <p:cNvSpPr txBox="1">
            <a:spLocks noChangeArrowheads="1"/>
          </p:cNvSpPr>
          <p:nvPr/>
        </p:nvSpPr>
        <p:spPr bwMode="auto">
          <a:xfrm rot="19074819">
            <a:off x="716732" y="2843337"/>
            <a:ext cx="609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ΙΙΑ</a:t>
            </a:r>
          </a:p>
        </p:txBody>
      </p:sp>
      <p:sp>
        <p:nvSpPr>
          <p:cNvPr id="261" name="Text Box 294"/>
          <p:cNvSpPr txBox="1">
            <a:spLocks noChangeArrowheads="1"/>
          </p:cNvSpPr>
          <p:nvPr/>
        </p:nvSpPr>
        <p:spPr bwMode="auto">
          <a:xfrm rot="18066275">
            <a:off x="5745932" y="2843337"/>
            <a:ext cx="762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ΙΙΙΑ</a:t>
            </a:r>
          </a:p>
        </p:txBody>
      </p:sp>
      <p:sp>
        <p:nvSpPr>
          <p:cNvPr id="262" name="Text Box 295"/>
          <p:cNvSpPr txBox="1">
            <a:spLocks noChangeArrowheads="1"/>
          </p:cNvSpPr>
          <p:nvPr/>
        </p:nvSpPr>
        <p:spPr bwMode="auto">
          <a:xfrm rot="17960916">
            <a:off x="6272906" y="2843337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Ι</a:t>
            </a:r>
            <a:r>
              <a:rPr lang="en-US" altLang="el-GR" sz="1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V</a:t>
            </a:r>
            <a:r>
              <a:rPr lang="el-GR" altLang="el-GR" sz="1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Α</a:t>
            </a:r>
          </a:p>
        </p:txBody>
      </p:sp>
      <p:sp>
        <p:nvSpPr>
          <p:cNvPr id="263" name="Text Box 296"/>
          <p:cNvSpPr txBox="1">
            <a:spLocks noChangeArrowheads="1"/>
          </p:cNvSpPr>
          <p:nvPr/>
        </p:nvSpPr>
        <p:spPr bwMode="auto">
          <a:xfrm rot="17610197">
            <a:off x="6812732" y="2843337"/>
            <a:ext cx="609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V</a:t>
            </a:r>
            <a:r>
              <a:rPr lang="el-GR" altLang="el-GR" sz="1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Α</a:t>
            </a:r>
          </a:p>
        </p:txBody>
      </p:sp>
      <p:sp>
        <p:nvSpPr>
          <p:cNvPr id="264" name="Text Box 297"/>
          <p:cNvSpPr txBox="1">
            <a:spLocks noChangeArrowheads="1"/>
          </p:cNvSpPr>
          <p:nvPr/>
        </p:nvSpPr>
        <p:spPr bwMode="auto">
          <a:xfrm rot="17845399">
            <a:off x="7255107" y="2836516"/>
            <a:ext cx="609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VI</a:t>
            </a:r>
            <a:r>
              <a:rPr lang="el-GR" altLang="el-GR" sz="1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Α</a:t>
            </a:r>
          </a:p>
        </p:txBody>
      </p:sp>
      <p:sp>
        <p:nvSpPr>
          <p:cNvPr id="265" name="Text Box 298"/>
          <p:cNvSpPr txBox="1">
            <a:spLocks noChangeArrowheads="1"/>
          </p:cNvSpPr>
          <p:nvPr/>
        </p:nvSpPr>
        <p:spPr bwMode="auto">
          <a:xfrm rot="17881462">
            <a:off x="7553412" y="2731774"/>
            <a:ext cx="914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6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VII</a:t>
            </a:r>
            <a:r>
              <a:rPr lang="el-GR" altLang="el-GR" sz="16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Α</a:t>
            </a:r>
          </a:p>
        </p:txBody>
      </p:sp>
      <p:sp>
        <p:nvSpPr>
          <p:cNvPr id="266" name="Text Box 299"/>
          <p:cNvSpPr txBox="1">
            <a:spLocks noChangeArrowheads="1"/>
          </p:cNvSpPr>
          <p:nvPr/>
        </p:nvSpPr>
        <p:spPr bwMode="auto">
          <a:xfrm rot="18005490">
            <a:off x="7995204" y="2344997"/>
            <a:ext cx="10358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VIII</a:t>
            </a:r>
            <a:r>
              <a:rPr lang="el-GR" altLang="el-GR" sz="1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Α</a:t>
            </a:r>
          </a:p>
        </p:txBody>
      </p:sp>
      <p:sp>
        <p:nvSpPr>
          <p:cNvPr id="267" name="Text Box 301"/>
          <p:cNvSpPr txBox="1">
            <a:spLocks noChangeArrowheads="1"/>
          </p:cNvSpPr>
          <p:nvPr/>
        </p:nvSpPr>
        <p:spPr bwMode="auto">
          <a:xfrm rot="18914036">
            <a:off x="323528" y="2492896"/>
            <a:ext cx="4587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ΙΑ</a:t>
            </a:r>
          </a:p>
        </p:txBody>
      </p:sp>
      <p:sp>
        <p:nvSpPr>
          <p:cNvPr id="268" name="Rectangle 183"/>
          <p:cNvSpPr>
            <a:spLocks noChangeArrowheads="1"/>
          </p:cNvSpPr>
          <p:nvPr/>
        </p:nvSpPr>
        <p:spPr bwMode="auto">
          <a:xfrm>
            <a:off x="5410200" y="3931690"/>
            <a:ext cx="457200" cy="3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269" name="Rectangle 184"/>
          <p:cNvSpPr>
            <a:spLocks noChangeArrowheads="1"/>
          </p:cNvSpPr>
          <p:nvPr/>
        </p:nvSpPr>
        <p:spPr bwMode="auto">
          <a:xfrm>
            <a:off x="4953000" y="3931690"/>
            <a:ext cx="457200" cy="3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270" name="Rectangle 185"/>
          <p:cNvSpPr>
            <a:spLocks noChangeArrowheads="1"/>
          </p:cNvSpPr>
          <p:nvPr/>
        </p:nvSpPr>
        <p:spPr bwMode="auto">
          <a:xfrm>
            <a:off x="4495800" y="3931690"/>
            <a:ext cx="457200" cy="3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71" name="Rectangle 186"/>
          <p:cNvSpPr>
            <a:spLocks noChangeArrowheads="1"/>
          </p:cNvSpPr>
          <p:nvPr/>
        </p:nvSpPr>
        <p:spPr bwMode="auto">
          <a:xfrm>
            <a:off x="4038600" y="3931690"/>
            <a:ext cx="457200" cy="3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2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</a:t>
            </a:r>
          </a:p>
        </p:txBody>
      </p:sp>
      <p:sp>
        <p:nvSpPr>
          <p:cNvPr id="272" name="Rectangle 187"/>
          <p:cNvSpPr>
            <a:spLocks noChangeArrowheads="1"/>
          </p:cNvSpPr>
          <p:nvPr/>
        </p:nvSpPr>
        <p:spPr bwMode="auto">
          <a:xfrm>
            <a:off x="3581400" y="3931690"/>
            <a:ext cx="457200" cy="3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2000" b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</a:t>
            </a:r>
          </a:p>
        </p:txBody>
      </p:sp>
      <p:sp>
        <p:nvSpPr>
          <p:cNvPr id="273" name="Rectangle 188"/>
          <p:cNvSpPr>
            <a:spLocks noChangeArrowheads="1"/>
          </p:cNvSpPr>
          <p:nvPr/>
        </p:nvSpPr>
        <p:spPr bwMode="auto">
          <a:xfrm>
            <a:off x="3124200" y="3931690"/>
            <a:ext cx="457200" cy="3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2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</a:t>
            </a:r>
          </a:p>
        </p:txBody>
      </p:sp>
      <p:sp>
        <p:nvSpPr>
          <p:cNvPr id="274" name="Rectangle 189"/>
          <p:cNvSpPr>
            <a:spLocks noChangeArrowheads="1"/>
          </p:cNvSpPr>
          <p:nvPr/>
        </p:nvSpPr>
        <p:spPr bwMode="auto">
          <a:xfrm>
            <a:off x="2667000" y="3931690"/>
            <a:ext cx="457200" cy="3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2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</a:t>
            </a:r>
          </a:p>
        </p:txBody>
      </p:sp>
      <p:sp>
        <p:nvSpPr>
          <p:cNvPr id="275" name="Rectangle 190"/>
          <p:cNvSpPr>
            <a:spLocks noChangeArrowheads="1"/>
          </p:cNvSpPr>
          <p:nvPr/>
        </p:nvSpPr>
        <p:spPr bwMode="auto">
          <a:xfrm>
            <a:off x="2181225" y="3931690"/>
            <a:ext cx="485775" cy="3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2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</a:p>
        </p:txBody>
      </p:sp>
      <p:sp>
        <p:nvSpPr>
          <p:cNvPr id="276" name="Rectangle 191"/>
          <p:cNvSpPr>
            <a:spLocks noChangeArrowheads="1"/>
          </p:cNvSpPr>
          <p:nvPr/>
        </p:nvSpPr>
        <p:spPr bwMode="auto">
          <a:xfrm>
            <a:off x="1752600" y="3931690"/>
            <a:ext cx="428625" cy="3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2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sp>
        <p:nvSpPr>
          <p:cNvPr id="277" name="Rectangle 192"/>
          <p:cNvSpPr>
            <a:spLocks noChangeArrowheads="1"/>
          </p:cNvSpPr>
          <p:nvPr/>
        </p:nvSpPr>
        <p:spPr bwMode="auto">
          <a:xfrm>
            <a:off x="1295400" y="3931690"/>
            <a:ext cx="457200" cy="3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2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278" name="Rectangle 212"/>
          <p:cNvSpPr>
            <a:spLocks noChangeArrowheads="1"/>
          </p:cNvSpPr>
          <p:nvPr/>
        </p:nvSpPr>
        <p:spPr bwMode="auto">
          <a:xfrm>
            <a:off x="7696200" y="3229744"/>
            <a:ext cx="457200" cy="3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2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</a:p>
        </p:txBody>
      </p:sp>
      <p:sp>
        <p:nvSpPr>
          <p:cNvPr id="279" name="Rectangle 213"/>
          <p:cNvSpPr>
            <a:spLocks noChangeArrowheads="1"/>
          </p:cNvSpPr>
          <p:nvPr/>
        </p:nvSpPr>
        <p:spPr bwMode="auto">
          <a:xfrm>
            <a:off x="7239000" y="3229744"/>
            <a:ext cx="457200" cy="3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2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</a:p>
        </p:txBody>
      </p:sp>
      <p:sp>
        <p:nvSpPr>
          <p:cNvPr id="280" name="Rectangle 214"/>
          <p:cNvSpPr>
            <a:spLocks noChangeArrowheads="1"/>
          </p:cNvSpPr>
          <p:nvPr/>
        </p:nvSpPr>
        <p:spPr bwMode="auto">
          <a:xfrm>
            <a:off x="6781800" y="3229744"/>
            <a:ext cx="457200" cy="3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2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</a:p>
        </p:txBody>
      </p:sp>
      <p:sp>
        <p:nvSpPr>
          <p:cNvPr id="281" name="Rectangle 215"/>
          <p:cNvSpPr>
            <a:spLocks noChangeArrowheads="1"/>
          </p:cNvSpPr>
          <p:nvPr/>
        </p:nvSpPr>
        <p:spPr bwMode="auto">
          <a:xfrm>
            <a:off x="6324600" y="3229744"/>
            <a:ext cx="457200" cy="3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2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</a:p>
        </p:txBody>
      </p:sp>
      <p:sp>
        <p:nvSpPr>
          <p:cNvPr id="282" name="Rectangle 221"/>
          <p:cNvSpPr>
            <a:spLocks noChangeArrowheads="1"/>
          </p:cNvSpPr>
          <p:nvPr/>
        </p:nvSpPr>
        <p:spPr bwMode="auto">
          <a:xfrm>
            <a:off x="838200" y="3229744"/>
            <a:ext cx="457200" cy="3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sz="2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83" name="Text Box 302"/>
          <p:cNvSpPr txBox="1">
            <a:spLocks noChangeArrowheads="1"/>
          </p:cNvSpPr>
          <p:nvPr/>
        </p:nvSpPr>
        <p:spPr bwMode="auto">
          <a:xfrm>
            <a:off x="8153400" y="2852936"/>
            <a:ext cx="457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18</a:t>
            </a:r>
          </a:p>
        </p:txBody>
      </p:sp>
      <p:sp>
        <p:nvSpPr>
          <p:cNvPr id="284" name="Text Box 303"/>
          <p:cNvSpPr txBox="1">
            <a:spLocks noChangeArrowheads="1"/>
          </p:cNvSpPr>
          <p:nvPr/>
        </p:nvSpPr>
        <p:spPr bwMode="auto">
          <a:xfrm>
            <a:off x="381000" y="2884874"/>
            <a:ext cx="457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</a:p>
        </p:txBody>
      </p:sp>
      <p:sp>
        <p:nvSpPr>
          <p:cNvPr id="285" name="Text Box 304"/>
          <p:cNvSpPr txBox="1">
            <a:spLocks noChangeArrowheads="1"/>
          </p:cNvSpPr>
          <p:nvPr/>
        </p:nvSpPr>
        <p:spPr bwMode="auto">
          <a:xfrm>
            <a:off x="5867400" y="3229744"/>
            <a:ext cx="457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13</a:t>
            </a:r>
          </a:p>
        </p:txBody>
      </p:sp>
      <p:sp>
        <p:nvSpPr>
          <p:cNvPr id="4" name="AutoShape 795"/>
          <p:cNvSpPr>
            <a:spLocks noChangeArrowheads="1"/>
          </p:cNvSpPr>
          <p:nvPr/>
        </p:nvSpPr>
        <p:spPr bwMode="auto">
          <a:xfrm rot="8185507">
            <a:off x="3356702" y="3177975"/>
            <a:ext cx="3049977" cy="566678"/>
          </a:xfrm>
          <a:custGeom>
            <a:avLst/>
            <a:gdLst>
              <a:gd name="connsiteX0" fmla="*/ 0 w 2854325"/>
              <a:gd name="connsiteY0" fmla="*/ 114356 h 457425"/>
              <a:gd name="connsiteX1" fmla="*/ 2492195 w 2854325"/>
              <a:gd name="connsiteY1" fmla="*/ 114356 h 457425"/>
              <a:gd name="connsiteX2" fmla="*/ 2492195 w 2854325"/>
              <a:gd name="connsiteY2" fmla="*/ 0 h 457425"/>
              <a:gd name="connsiteX3" fmla="*/ 2854325 w 2854325"/>
              <a:gd name="connsiteY3" fmla="*/ 228713 h 457425"/>
              <a:gd name="connsiteX4" fmla="*/ 2492195 w 2854325"/>
              <a:gd name="connsiteY4" fmla="*/ 457425 h 457425"/>
              <a:gd name="connsiteX5" fmla="*/ 2492195 w 2854325"/>
              <a:gd name="connsiteY5" fmla="*/ 343069 h 457425"/>
              <a:gd name="connsiteX6" fmla="*/ 0 w 2854325"/>
              <a:gd name="connsiteY6" fmla="*/ 343069 h 457425"/>
              <a:gd name="connsiteX7" fmla="*/ 0 w 2854325"/>
              <a:gd name="connsiteY7" fmla="*/ 114356 h 457425"/>
              <a:gd name="connsiteX0" fmla="*/ 432079 w 3286404"/>
              <a:gd name="connsiteY0" fmla="*/ 114356 h 457425"/>
              <a:gd name="connsiteX1" fmla="*/ 2924274 w 3286404"/>
              <a:gd name="connsiteY1" fmla="*/ 114356 h 457425"/>
              <a:gd name="connsiteX2" fmla="*/ 2924274 w 3286404"/>
              <a:gd name="connsiteY2" fmla="*/ 0 h 457425"/>
              <a:gd name="connsiteX3" fmla="*/ 3286404 w 3286404"/>
              <a:gd name="connsiteY3" fmla="*/ 228713 h 457425"/>
              <a:gd name="connsiteX4" fmla="*/ 2924274 w 3286404"/>
              <a:gd name="connsiteY4" fmla="*/ 457425 h 457425"/>
              <a:gd name="connsiteX5" fmla="*/ 2924274 w 3286404"/>
              <a:gd name="connsiteY5" fmla="*/ 343069 h 457425"/>
              <a:gd name="connsiteX6" fmla="*/ 0 w 3286404"/>
              <a:gd name="connsiteY6" fmla="*/ 449246 h 457425"/>
              <a:gd name="connsiteX7" fmla="*/ 432079 w 3286404"/>
              <a:gd name="connsiteY7" fmla="*/ 114356 h 457425"/>
              <a:gd name="connsiteX0" fmla="*/ 377811 w 3286404"/>
              <a:gd name="connsiteY0" fmla="*/ 62692 h 457425"/>
              <a:gd name="connsiteX1" fmla="*/ 2924274 w 3286404"/>
              <a:gd name="connsiteY1" fmla="*/ 114356 h 457425"/>
              <a:gd name="connsiteX2" fmla="*/ 2924274 w 3286404"/>
              <a:gd name="connsiteY2" fmla="*/ 0 h 457425"/>
              <a:gd name="connsiteX3" fmla="*/ 3286404 w 3286404"/>
              <a:gd name="connsiteY3" fmla="*/ 228713 h 457425"/>
              <a:gd name="connsiteX4" fmla="*/ 2924274 w 3286404"/>
              <a:gd name="connsiteY4" fmla="*/ 457425 h 457425"/>
              <a:gd name="connsiteX5" fmla="*/ 2924274 w 3286404"/>
              <a:gd name="connsiteY5" fmla="*/ 343069 h 457425"/>
              <a:gd name="connsiteX6" fmla="*/ 0 w 3286404"/>
              <a:gd name="connsiteY6" fmla="*/ 449246 h 457425"/>
              <a:gd name="connsiteX7" fmla="*/ 377811 w 3286404"/>
              <a:gd name="connsiteY7" fmla="*/ 62692 h 457425"/>
              <a:gd name="connsiteX0" fmla="*/ 419145 w 3327738"/>
              <a:gd name="connsiteY0" fmla="*/ 62692 h 492686"/>
              <a:gd name="connsiteX1" fmla="*/ 2965608 w 3327738"/>
              <a:gd name="connsiteY1" fmla="*/ 114356 h 492686"/>
              <a:gd name="connsiteX2" fmla="*/ 2965608 w 3327738"/>
              <a:gd name="connsiteY2" fmla="*/ 0 h 492686"/>
              <a:gd name="connsiteX3" fmla="*/ 3327738 w 3327738"/>
              <a:gd name="connsiteY3" fmla="*/ 228713 h 492686"/>
              <a:gd name="connsiteX4" fmla="*/ 2965608 w 3327738"/>
              <a:gd name="connsiteY4" fmla="*/ 457425 h 492686"/>
              <a:gd name="connsiteX5" fmla="*/ 2965608 w 3327738"/>
              <a:gd name="connsiteY5" fmla="*/ 343069 h 492686"/>
              <a:gd name="connsiteX6" fmla="*/ 0 w 3327738"/>
              <a:gd name="connsiteY6" fmla="*/ 492686 h 492686"/>
              <a:gd name="connsiteX7" fmla="*/ 419145 w 3327738"/>
              <a:gd name="connsiteY7" fmla="*/ 62692 h 4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7738" h="492686">
                <a:moveTo>
                  <a:pt x="419145" y="62692"/>
                </a:moveTo>
                <a:lnTo>
                  <a:pt x="2965608" y="114356"/>
                </a:lnTo>
                <a:lnTo>
                  <a:pt x="2965608" y="0"/>
                </a:lnTo>
                <a:lnTo>
                  <a:pt x="3327738" y="228713"/>
                </a:lnTo>
                <a:lnTo>
                  <a:pt x="2965608" y="457425"/>
                </a:lnTo>
                <a:lnTo>
                  <a:pt x="2965608" y="343069"/>
                </a:lnTo>
                <a:lnTo>
                  <a:pt x="0" y="492686"/>
                </a:lnTo>
                <a:lnTo>
                  <a:pt x="419145" y="62692"/>
                </a:lnTo>
                <a:close/>
              </a:path>
            </a:pathLst>
          </a:cu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2400" b="0" i="0" u="none" strike="noStrike" cap="none" normalizeH="0" baseline="0" smtClean="0">
              <a:ln>
                <a:noFill/>
              </a:ln>
              <a:solidFill>
                <a:srgbClr val="FF33CC"/>
              </a:solidFill>
              <a:effectLst/>
              <a:latin typeface="Tahoma" pitchFamily="34" charset="0"/>
            </a:endParaRPr>
          </a:p>
        </p:txBody>
      </p:sp>
      <p:sp>
        <p:nvSpPr>
          <p:cNvPr id="286" name="Text Box 767"/>
          <p:cNvSpPr txBox="1">
            <a:spLocks noChangeArrowheads="1"/>
          </p:cNvSpPr>
          <p:nvPr/>
        </p:nvSpPr>
        <p:spPr bwMode="auto">
          <a:xfrm>
            <a:off x="1295400" y="342900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4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ΙΙΙΒ</a:t>
            </a:r>
          </a:p>
        </p:txBody>
      </p:sp>
      <p:sp>
        <p:nvSpPr>
          <p:cNvPr id="287" name="Text Box 768"/>
          <p:cNvSpPr txBox="1">
            <a:spLocks noChangeArrowheads="1"/>
          </p:cNvSpPr>
          <p:nvPr/>
        </p:nvSpPr>
        <p:spPr bwMode="auto">
          <a:xfrm>
            <a:off x="1752600" y="365760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400" b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</a:t>
            </a:r>
            <a:r>
              <a:rPr lang="en-US" altLang="el-GR" sz="1400" b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</a:t>
            </a:r>
            <a:r>
              <a:rPr lang="el-GR" altLang="el-GR" sz="1400" b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</a:t>
            </a:r>
          </a:p>
        </p:txBody>
      </p:sp>
      <p:sp>
        <p:nvSpPr>
          <p:cNvPr id="288" name="Text Box 769"/>
          <p:cNvSpPr txBox="1">
            <a:spLocks noChangeArrowheads="1"/>
          </p:cNvSpPr>
          <p:nvPr/>
        </p:nvSpPr>
        <p:spPr bwMode="auto">
          <a:xfrm>
            <a:off x="2209800" y="342900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400" b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</a:t>
            </a:r>
            <a:r>
              <a:rPr lang="el-GR" altLang="el-GR" sz="1400" b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</a:t>
            </a:r>
          </a:p>
        </p:txBody>
      </p:sp>
      <p:sp>
        <p:nvSpPr>
          <p:cNvPr id="289" name="Text Box 770"/>
          <p:cNvSpPr txBox="1">
            <a:spLocks noChangeArrowheads="1"/>
          </p:cNvSpPr>
          <p:nvPr/>
        </p:nvSpPr>
        <p:spPr bwMode="auto">
          <a:xfrm>
            <a:off x="2590800" y="365760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400" b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</a:t>
            </a:r>
            <a:r>
              <a:rPr lang="el-GR" altLang="el-GR" sz="1400" b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ΙΒ</a:t>
            </a:r>
          </a:p>
        </p:txBody>
      </p:sp>
      <p:sp>
        <p:nvSpPr>
          <p:cNvPr id="290" name="Text Box 771"/>
          <p:cNvSpPr txBox="1">
            <a:spLocks noChangeArrowheads="1"/>
          </p:cNvSpPr>
          <p:nvPr/>
        </p:nvSpPr>
        <p:spPr bwMode="auto">
          <a:xfrm>
            <a:off x="3048000" y="3429000"/>
            <a:ext cx="60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400" b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</a:t>
            </a:r>
            <a:r>
              <a:rPr lang="el-GR" altLang="el-GR" sz="1400" b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ΙΙΒ</a:t>
            </a:r>
          </a:p>
        </p:txBody>
      </p:sp>
      <p:sp>
        <p:nvSpPr>
          <p:cNvPr id="291" name="Text Box 772"/>
          <p:cNvSpPr txBox="1">
            <a:spLocks noChangeArrowheads="1"/>
          </p:cNvSpPr>
          <p:nvPr/>
        </p:nvSpPr>
        <p:spPr bwMode="auto">
          <a:xfrm>
            <a:off x="3886200" y="32766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4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</a:t>
            </a:r>
            <a:r>
              <a:rPr lang="el-GR" altLang="el-GR" sz="14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ΙΙΙΒ</a:t>
            </a:r>
          </a:p>
        </p:txBody>
      </p:sp>
      <p:sp>
        <p:nvSpPr>
          <p:cNvPr id="292" name="AutoShape 773"/>
          <p:cNvSpPr>
            <a:spLocks/>
          </p:cNvSpPr>
          <p:nvPr/>
        </p:nvSpPr>
        <p:spPr bwMode="auto">
          <a:xfrm rot="16200000">
            <a:off x="4191000" y="3200400"/>
            <a:ext cx="152400" cy="1219200"/>
          </a:xfrm>
          <a:prstGeom prst="rightBrace">
            <a:avLst>
              <a:gd name="adj1" fmla="val 66667"/>
              <a:gd name="adj2" fmla="val 50000"/>
            </a:avLst>
          </a:prstGeom>
          <a:noFill/>
          <a:ln w="9525">
            <a:solidFill>
              <a:srgbClr val="FF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l-GR" altLang="el-G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93" name="Text Box 774"/>
          <p:cNvSpPr txBox="1">
            <a:spLocks noChangeArrowheads="1"/>
          </p:cNvSpPr>
          <p:nvPr/>
        </p:nvSpPr>
        <p:spPr bwMode="auto">
          <a:xfrm>
            <a:off x="4953000" y="358140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400" b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ΙΒ</a:t>
            </a:r>
          </a:p>
        </p:txBody>
      </p:sp>
      <p:sp>
        <p:nvSpPr>
          <p:cNvPr id="294" name="Text Box 775"/>
          <p:cNvSpPr txBox="1">
            <a:spLocks noChangeArrowheads="1"/>
          </p:cNvSpPr>
          <p:nvPr/>
        </p:nvSpPr>
        <p:spPr bwMode="auto">
          <a:xfrm>
            <a:off x="5410200" y="358140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400" b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ΙΙΒ</a:t>
            </a:r>
          </a:p>
        </p:txBody>
      </p:sp>
      <p:pic>
        <p:nvPicPr>
          <p:cNvPr id="27650" name="Picture 2" descr="Chemist job graphic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252364"/>
            <a:ext cx="8477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" name="Rectangle 2"/>
          <p:cNvSpPr>
            <a:spLocks noGrp="1" noChangeArrowheads="1"/>
          </p:cNvSpPr>
          <p:nvPr>
            <p:ph type="title"/>
          </p:nvPr>
        </p:nvSpPr>
        <p:spPr>
          <a:xfrm>
            <a:off x="481394" y="116632"/>
            <a:ext cx="8084397" cy="692696"/>
          </a:xfrm>
          <a:noFill/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ΣΥΓΧΡΟΝΟΣ ΠΕΡΙΟΔΙΚΟΣ ΠΙΝΑΚΑΣ</a:t>
            </a:r>
            <a:endParaRPr lang="en-US" sz="3200" b="1" dirty="0" smtClean="0">
              <a:ln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06532"/>
      </p:ext>
    </p:extLst>
  </p:cSld>
  <p:clrMapOvr>
    <a:masterClrMapping/>
  </p:clrMapOvr>
  <p:transition spd="med">
    <p:pull dir="d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8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057" grpId="0" animBg="1"/>
      <p:bldP spid="260" grpId="0"/>
      <p:bldP spid="261" grpId="0"/>
      <p:bldP spid="262" grpId="0"/>
      <p:bldP spid="263" grpId="0"/>
      <p:bldP spid="264" grpId="0"/>
      <p:bldP spid="265" grpId="0"/>
      <p:bldP spid="266" grpId="0"/>
      <p:bldP spid="267" grpId="0"/>
      <p:bldP spid="268" grpId="0"/>
      <p:bldP spid="269" grpId="0"/>
      <p:bldP spid="270" grpId="0"/>
      <p:bldP spid="271" grpId="0"/>
      <p:bldP spid="272" grpId="0"/>
      <p:bldP spid="273" grpId="0"/>
      <p:bldP spid="274" grpId="0"/>
      <p:bldP spid="275" grpId="0"/>
      <p:bldP spid="276" grpId="0"/>
      <p:bldP spid="277" grpId="0"/>
      <p:bldP spid="278" grpId="0"/>
      <p:bldP spid="279" grpId="0"/>
      <p:bldP spid="280" grpId="0"/>
      <p:bldP spid="281" grpId="0"/>
      <p:bldP spid="282" grpId="0"/>
      <p:bldP spid="283" grpId="0"/>
      <p:bldP spid="284" grpId="0"/>
      <p:bldP spid="285" grpId="0"/>
      <p:bldP spid="4" grpId="0" animBg="1"/>
      <p:bldP spid="286" grpId="0"/>
      <p:bldP spid="287" grpId="0"/>
      <p:bldP spid="288" grpId="0"/>
      <p:bldP spid="289" grpId="0"/>
      <p:bldP spid="290" grpId="0"/>
      <p:bldP spid="291" grpId="0"/>
      <p:bldP spid="292" grpId="0" animBg="1"/>
      <p:bldP spid="293" grpId="0"/>
      <p:bldP spid="29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14300"/>
            <a:ext cx="8891587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9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 smtClean="0"/>
          </a:p>
        </p:txBody>
      </p:sp>
      <p:sp>
        <p:nvSpPr>
          <p:cNvPr id="9216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altLang="el-GR" smtClean="0"/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0638"/>
            <a:ext cx="9136062" cy="683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8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3175"/>
            <a:ext cx="36766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65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457200"/>
            <a:ext cx="9142413" cy="5524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3991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650px-Elementspi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047750"/>
            <a:ext cx="61912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4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545px-Circular_form_of_periodic_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571500"/>
            <a:ext cx="51911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54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ΜΙΧΑΛΗΣ\Documents\1) ΕΚΠΑΙΔΕΥΤΙΚΑ\1. ΧΗΜΕΙΑ\ΧΗΜΕΙΑ ΛΥΚΕΙΟΥ\ΧΗΜΕΙΑ Α΄ΛΥΚ\2) ΠΕΡΙΟΔΙΚΟΣ ΠΙΝΑΚΑΣ , ΧΗΜΙΚΟΙ ΔΕΣΜΟΙ\ΔΙΔΑΚΤΙΚΗ, Περιοδικός Πίνακας\ΠΕΡΙΟΔΙΚΟΣ ΠΙΝΑΚΑΣ\Images of Periodic Table\periodicspi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590550"/>
            <a:ext cx="55753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09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ΜΙΧΑΛΗΣ\Documents\1) ΕΚΠΑΙΔΕΥΤΙΚΑ\1. ΧΗΜΕΙΑ\ΧΗΜΕΙΑ ΛΥΚΕΙΟΥ\ΧΗΜΕΙΑ Α΄ΛΥΚ\2) ΠΕΡΙΟΔΙΚΟΣ ΠΙΝΑΚΑΣ , ΧΗΜΙΚΟΙ ΔΕΣΜΟΙ\ΔΙΔΑΚΤΙΚΗ, Περιοδικός Πίνακας\ΠΕΡΙΟΔΙΚΟΣ ΠΙΝΑΚΑΣ\Images of Periodic Table\pt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098550"/>
            <a:ext cx="52070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ΜΙΧΑΛΗΣ\Documents\1) ΕΚΠΑΙΔΕΥΤΙΚΑ\1. ΧΗΜΕΙΑ\ΧΗΜΕΙΑ ΛΥΚΕΙΟΥ\ΧΗΜΕΙΑ Α΄ΛΥΚ\2) ΠΕΡΙΟΔΙΚΟΣ ΠΙΝΑΚΑΣ , ΧΗΜΙΚΟΙ ΔΕΣΜΟΙ\ΔΙΔΑΚΤΙΚΗ, Περιοδικός Πίνακας\ΠΕΡΙΟΔΙΚΟΣ ΠΙΝΑΚΑΣ\Images of Periodic Table\P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19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3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4"/>
          <p:cNvGrpSpPr>
            <a:grpSpLocks/>
          </p:cNvGrpSpPr>
          <p:nvPr/>
        </p:nvGrpSpPr>
        <p:grpSpPr bwMode="auto">
          <a:xfrm>
            <a:off x="684213" y="1905000"/>
            <a:ext cx="8231188" cy="4525963"/>
            <a:chOff x="384" y="845"/>
            <a:chExt cx="5185" cy="2851"/>
          </a:xfrm>
        </p:grpSpPr>
        <p:sp>
          <p:nvSpPr>
            <p:cNvPr id="224261" name="Rectangle 5"/>
            <p:cNvSpPr>
              <a:spLocks noChangeArrowheads="1"/>
            </p:cNvSpPr>
            <p:nvPr/>
          </p:nvSpPr>
          <p:spPr bwMode="auto">
            <a:xfrm>
              <a:off x="5281" y="3411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262" name="Rectangle 6"/>
            <p:cNvSpPr>
              <a:spLocks noChangeArrowheads="1"/>
            </p:cNvSpPr>
            <p:nvPr/>
          </p:nvSpPr>
          <p:spPr bwMode="auto">
            <a:xfrm>
              <a:off x="4993" y="341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CC0099"/>
                  </a:solidFill>
                  <a:latin typeface="Lucida Sans Unicode" pitchFamily="34" charset="0"/>
                </a:rPr>
                <a:t>No</a:t>
              </a:r>
              <a:endParaRPr lang="el-GR" sz="1400" b="1">
                <a:solidFill>
                  <a:srgbClr val="CC0099"/>
                </a:solidFill>
                <a:latin typeface="Lucida Sans Unicode" pitchFamily="34" charset="0"/>
              </a:endParaRPr>
            </a:p>
          </p:txBody>
        </p:sp>
        <p:sp>
          <p:nvSpPr>
            <p:cNvPr id="224263" name="Rectangle 7"/>
            <p:cNvSpPr>
              <a:spLocks noChangeArrowheads="1"/>
            </p:cNvSpPr>
            <p:nvPr/>
          </p:nvSpPr>
          <p:spPr bwMode="auto">
            <a:xfrm>
              <a:off x="4705" y="341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300" b="1">
                  <a:solidFill>
                    <a:srgbClr val="CC0099"/>
                  </a:solidFill>
                  <a:latin typeface="Lucida Sans Unicode" pitchFamily="34" charset="0"/>
                </a:rPr>
                <a:t>Md</a:t>
              </a:r>
              <a:endParaRPr lang="el-GR" sz="1300" b="1">
                <a:solidFill>
                  <a:srgbClr val="CC0099"/>
                </a:solidFill>
                <a:latin typeface="Lucida Sans Unicode" pitchFamily="34" charset="0"/>
              </a:endParaRPr>
            </a:p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300" b="1">
                <a:solidFill>
                  <a:srgbClr val="CC0099"/>
                </a:solidFill>
                <a:latin typeface="Lucida Sans Unicode" pitchFamily="34" charset="0"/>
              </a:endParaRPr>
            </a:p>
          </p:txBody>
        </p:sp>
        <p:sp>
          <p:nvSpPr>
            <p:cNvPr id="224264" name="Rectangle 8"/>
            <p:cNvSpPr>
              <a:spLocks noChangeArrowheads="1"/>
            </p:cNvSpPr>
            <p:nvPr/>
          </p:nvSpPr>
          <p:spPr bwMode="auto">
            <a:xfrm>
              <a:off x="4417" y="341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CC0099"/>
                  </a:solidFill>
                  <a:latin typeface="Lucida Sans Unicode" pitchFamily="34" charset="0"/>
                </a:rPr>
                <a:t>Fm</a:t>
              </a:r>
              <a:endParaRPr lang="el-GR" sz="1400" b="1">
                <a:solidFill>
                  <a:srgbClr val="CC0099"/>
                </a:solidFill>
                <a:latin typeface="Lucida Sans Unicode" pitchFamily="34" charset="0"/>
              </a:endParaRPr>
            </a:p>
          </p:txBody>
        </p:sp>
        <p:sp>
          <p:nvSpPr>
            <p:cNvPr id="224265" name="Rectangle 9"/>
            <p:cNvSpPr>
              <a:spLocks noChangeArrowheads="1"/>
            </p:cNvSpPr>
            <p:nvPr/>
          </p:nvSpPr>
          <p:spPr bwMode="auto">
            <a:xfrm>
              <a:off x="4129" y="341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CC0099"/>
                  </a:solidFill>
                  <a:latin typeface="Lucida Sans Unicode" pitchFamily="34" charset="0"/>
                </a:rPr>
                <a:t>Es</a:t>
              </a:r>
              <a:endParaRPr lang="el-GR" sz="1400" b="1">
                <a:solidFill>
                  <a:srgbClr val="CC0099"/>
                </a:solidFill>
                <a:latin typeface="Lucida Sans Unicode" pitchFamily="34" charset="0"/>
              </a:endParaRPr>
            </a:p>
          </p:txBody>
        </p:sp>
        <p:sp>
          <p:nvSpPr>
            <p:cNvPr id="224266" name="Rectangle 10"/>
            <p:cNvSpPr>
              <a:spLocks noChangeArrowheads="1"/>
            </p:cNvSpPr>
            <p:nvPr/>
          </p:nvSpPr>
          <p:spPr bwMode="auto">
            <a:xfrm>
              <a:off x="3841" y="341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CC0099"/>
                  </a:solidFill>
                  <a:latin typeface="Lucida Sans Unicode" pitchFamily="34" charset="0"/>
                </a:rPr>
                <a:t>Cf</a:t>
              </a:r>
              <a:endParaRPr lang="el-GR" sz="1400" b="1">
                <a:solidFill>
                  <a:srgbClr val="CC0099"/>
                </a:solidFill>
                <a:latin typeface="Lucida Sans Unicode" pitchFamily="34" charset="0"/>
              </a:endParaRPr>
            </a:p>
          </p:txBody>
        </p:sp>
        <p:sp>
          <p:nvSpPr>
            <p:cNvPr id="224267" name="Rectangle 11"/>
            <p:cNvSpPr>
              <a:spLocks noChangeArrowheads="1"/>
            </p:cNvSpPr>
            <p:nvPr/>
          </p:nvSpPr>
          <p:spPr bwMode="auto">
            <a:xfrm>
              <a:off x="3553" y="341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CC0099"/>
                  </a:solidFill>
                  <a:latin typeface="Lucida Sans Unicode" pitchFamily="34" charset="0"/>
                </a:rPr>
                <a:t>Bk</a:t>
              </a:r>
              <a:endParaRPr lang="el-GR" sz="1400" b="1">
                <a:solidFill>
                  <a:srgbClr val="CC0099"/>
                </a:solidFill>
                <a:latin typeface="Lucida Sans Unicode" pitchFamily="34" charset="0"/>
              </a:endParaRPr>
            </a:p>
          </p:txBody>
        </p:sp>
        <p:sp>
          <p:nvSpPr>
            <p:cNvPr id="224268" name="Rectangle 12"/>
            <p:cNvSpPr>
              <a:spLocks noChangeArrowheads="1"/>
            </p:cNvSpPr>
            <p:nvPr/>
          </p:nvSpPr>
          <p:spPr bwMode="auto">
            <a:xfrm>
              <a:off x="3265" y="341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200" b="1">
                  <a:solidFill>
                    <a:srgbClr val="CC0099"/>
                  </a:solidFill>
                  <a:latin typeface="Lucida Sans Unicode" pitchFamily="34" charset="0"/>
                </a:rPr>
                <a:t>Cm</a:t>
              </a:r>
              <a:endParaRPr lang="el-GR" sz="1200" b="1">
                <a:solidFill>
                  <a:srgbClr val="CC0099"/>
                </a:solidFill>
                <a:latin typeface="Lucida Sans Unicode" pitchFamily="34" charset="0"/>
              </a:endParaRPr>
            </a:p>
          </p:txBody>
        </p:sp>
        <p:sp>
          <p:nvSpPr>
            <p:cNvPr id="224269" name="Rectangle 13"/>
            <p:cNvSpPr>
              <a:spLocks noChangeArrowheads="1"/>
            </p:cNvSpPr>
            <p:nvPr/>
          </p:nvSpPr>
          <p:spPr bwMode="auto">
            <a:xfrm>
              <a:off x="2977" y="341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200" b="1">
                  <a:solidFill>
                    <a:srgbClr val="CC0099"/>
                  </a:solidFill>
                  <a:latin typeface="Lucida Sans Unicode" pitchFamily="34" charset="0"/>
                </a:rPr>
                <a:t>Am</a:t>
              </a:r>
              <a:endParaRPr lang="el-GR" sz="1200" b="1">
                <a:solidFill>
                  <a:srgbClr val="CC0099"/>
                </a:solidFill>
                <a:latin typeface="Lucida Sans Unicode" pitchFamily="34" charset="0"/>
              </a:endParaRPr>
            </a:p>
          </p:txBody>
        </p:sp>
        <p:sp>
          <p:nvSpPr>
            <p:cNvPr id="224270" name="Rectangle 14"/>
            <p:cNvSpPr>
              <a:spLocks noChangeArrowheads="1"/>
            </p:cNvSpPr>
            <p:nvPr/>
          </p:nvSpPr>
          <p:spPr bwMode="auto">
            <a:xfrm>
              <a:off x="2689" y="341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CC0099"/>
                  </a:solidFill>
                  <a:latin typeface="Lucida Sans Unicode" pitchFamily="34" charset="0"/>
                </a:rPr>
                <a:t>Pu</a:t>
              </a:r>
              <a:endParaRPr lang="el-GR" sz="1400" b="1">
                <a:solidFill>
                  <a:srgbClr val="CC0099"/>
                </a:solidFill>
                <a:latin typeface="Lucida Sans Unicode" pitchFamily="34" charset="0"/>
              </a:endParaRPr>
            </a:p>
          </p:txBody>
        </p:sp>
        <p:sp>
          <p:nvSpPr>
            <p:cNvPr id="224271" name="Rectangle 15"/>
            <p:cNvSpPr>
              <a:spLocks noChangeArrowheads="1"/>
            </p:cNvSpPr>
            <p:nvPr/>
          </p:nvSpPr>
          <p:spPr bwMode="auto">
            <a:xfrm>
              <a:off x="2401" y="341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CC0099"/>
                  </a:solidFill>
                  <a:latin typeface="Lucida Sans Unicode" pitchFamily="34" charset="0"/>
                </a:rPr>
                <a:t>Np</a:t>
              </a:r>
              <a:endParaRPr lang="el-GR" sz="1400" b="1">
                <a:solidFill>
                  <a:srgbClr val="CC0099"/>
                </a:solidFill>
                <a:latin typeface="Lucida Sans Unicode" pitchFamily="34" charset="0"/>
              </a:endParaRPr>
            </a:p>
          </p:txBody>
        </p:sp>
        <p:sp>
          <p:nvSpPr>
            <p:cNvPr id="224272" name="Rectangle 16"/>
            <p:cNvSpPr>
              <a:spLocks noChangeArrowheads="1"/>
            </p:cNvSpPr>
            <p:nvPr/>
          </p:nvSpPr>
          <p:spPr bwMode="auto">
            <a:xfrm>
              <a:off x="2113" y="341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CC0099"/>
                  </a:solidFill>
                  <a:latin typeface="Lucida Sans Unicode" pitchFamily="34" charset="0"/>
                </a:rPr>
                <a:t>U</a:t>
              </a:r>
              <a:endParaRPr lang="el-GR" sz="1400" b="1">
                <a:solidFill>
                  <a:srgbClr val="CC0099"/>
                </a:solidFill>
                <a:latin typeface="Lucida Sans Unicode" pitchFamily="34" charset="0"/>
              </a:endParaRPr>
            </a:p>
          </p:txBody>
        </p:sp>
        <p:sp>
          <p:nvSpPr>
            <p:cNvPr id="224273" name="Rectangle 17"/>
            <p:cNvSpPr>
              <a:spLocks noChangeArrowheads="1"/>
            </p:cNvSpPr>
            <p:nvPr/>
          </p:nvSpPr>
          <p:spPr bwMode="auto">
            <a:xfrm>
              <a:off x="1825" y="341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CC0099"/>
                  </a:solidFill>
                  <a:latin typeface="Lucida Sans Unicode" pitchFamily="34" charset="0"/>
                </a:rPr>
                <a:t>Pa</a:t>
              </a:r>
              <a:endParaRPr lang="el-GR" sz="1400" b="1">
                <a:solidFill>
                  <a:srgbClr val="CC0099"/>
                </a:solidFill>
                <a:latin typeface="Lucida Sans Unicode" pitchFamily="34" charset="0"/>
              </a:endParaRPr>
            </a:p>
          </p:txBody>
        </p:sp>
        <p:sp>
          <p:nvSpPr>
            <p:cNvPr id="224274" name="Rectangle 18"/>
            <p:cNvSpPr>
              <a:spLocks noChangeArrowheads="1"/>
            </p:cNvSpPr>
            <p:nvPr/>
          </p:nvSpPr>
          <p:spPr bwMode="auto">
            <a:xfrm>
              <a:off x="1519" y="3411"/>
              <a:ext cx="306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CC0099"/>
                  </a:solidFill>
                  <a:latin typeface="Lucida Sans Unicode" pitchFamily="34" charset="0"/>
                </a:rPr>
                <a:t>Th</a:t>
              </a:r>
              <a:endParaRPr lang="el-GR" sz="1400" b="1">
                <a:solidFill>
                  <a:srgbClr val="CC0099"/>
                </a:solidFill>
                <a:latin typeface="Lucida Sans Unicode" pitchFamily="34" charset="0"/>
              </a:endParaRPr>
            </a:p>
          </p:txBody>
        </p:sp>
        <p:sp>
          <p:nvSpPr>
            <p:cNvPr id="224275" name="Rectangle 19"/>
            <p:cNvSpPr>
              <a:spLocks noChangeArrowheads="1"/>
            </p:cNvSpPr>
            <p:nvPr/>
          </p:nvSpPr>
          <p:spPr bwMode="auto">
            <a:xfrm>
              <a:off x="385" y="3411"/>
              <a:ext cx="1134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b="1" i="1" dirty="0">
                  <a:ln>
                    <a:solidFill>
                      <a:sysClr val="windowText" lastClr="000000"/>
                    </a:solidFill>
                  </a:ln>
                </a:rPr>
                <a:t>      </a:t>
              </a:r>
              <a:r>
                <a:rPr lang="el-GR" b="1" i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33CC"/>
                  </a:solidFill>
                </a:rPr>
                <a:t>Ακτινίδες</a:t>
              </a:r>
              <a:r>
                <a:rPr lang="el-GR" b="1" i="1" dirty="0">
                  <a:ln>
                    <a:solidFill>
                      <a:sysClr val="windowText" lastClr="000000"/>
                    </a:solidFill>
                  </a:ln>
                </a:rPr>
                <a:t> </a:t>
              </a:r>
            </a:p>
          </p:txBody>
        </p:sp>
        <p:sp>
          <p:nvSpPr>
            <p:cNvPr id="224276" name="Rectangle 20"/>
            <p:cNvSpPr>
              <a:spLocks noChangeArrowheads="1"/>
            </p:cNvSpPr>
            <p:nvPr/>
          </p:nvSpPr>
          <p:spPr bwMode="auto">
            <a:xfrm>
              <a:off x="5281" y="3126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277" name="Rectangle 21"/>
            <p:cNvSpPr>
              <a:spLocks noChangeArrowheads="1"/>
            </p:cNvSpPr>
            <p:nvPr/>
          </p:nvSpPr>
          <p:spPr bwMode="auto">
            <a:xfrm>
              <a:off x="4993" y="312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latin typeface="Lucida Sans Unicode" pitchFamily="34" charset="0"/>
                </a:rPr>
                <a:t>Yb</a:t>
              </a:r>
              <a:endParaRPr lang="el-GR" sz="1400" b="1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24278" name="Rectangle 22"/>
            <p:cNvSpPr>
              <a:spLocks noChangeArrowheads="1"/>
            </p:cNvSpPr>
            <p:nvPr/>
          </p:nvSpPr>
          <p:spPr bwMode="auto">
            <a:xfrm>
              <a:off x="4705" y="312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300" b="1">
                  <a:solidFill>
                    <a:srgbClr val="FF0000"/>
                  </a:solidFill>
                  <a:latin typeface="Lucida Sans Unicode" pitchFamily="34" charset="0"/>
                </a:rPr>
                <a:t>Tm</a:t>
              </a:r>
              <a:endParaRPr lang="el-GR" sz="1300" b="1">
                <a:solidFill>
                  <a:srgbClr val="FF0000"/>
                </a:solidFill>
                <a:latin typeface="Lucida Sans Unicode" pitchFamily="34" charset="0"/>
              </a:endParaRPr>
            </a:p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24279" name="Rectangle 23"/>
            <p:cNvSpPr>
              <a:spLocks noChangeArrowheads="1"/>
            </p:cNvSpPr>
            <p:nvPr/>
          </p:nvSpPr>
          <p:spPr bwMode="auto">
            <a:xfrm>
              <a:off x="4417" y="312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latin typeface="Lucida Sans Unicode" pitchFamily="34" charset="0"/>
                </a:rPr>
                <a:t>Er</a:t>
              </a:r>
              <a:endParaRPr lang="el-GR" sz="1400" b="1">
                <a:solidFill>
                  <a:srgbClr val="FF0000"/>
                </a:solidFill>
                <a:latin typeface="Lucida Sans Unicode" pitchFamily="34" charset="0"/>
              </a:endParaRPr>
            </a:p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24280" name="Rectangle 24"/>
            <p:cNvSpPr>
              <a:spLocks noChangeArrowheads="1"/>
            </p:cNvSpPr>
            <p:nvPr/>
          </p:nvSpPr>
          <p:spPr bwMode="auto">
            <a:xfrm>
              <a:off x="4129" y="312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latin typeface="Lucida Sans Unicode" pitchFamily="34" charset="0"/>
                </a:rPr>
                <a:t>Ho</a:t>
              </a:r>
              <a:endParaRPr lang="el-GR" sz="1400" b="1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24281" name="Rectangle 25"/>
            <p:cNvSpPr>
              <a:spLocks noChangeArrowheads="1"/>
            </p:cNvSpPr>
            <p:nvPr/>
          </p:nvSpPr>
          <p:spPr bwMode="auto">
            <a:xfrm>
              <a:off x="3841" y="312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latin typeface="Lucida Sans Unicode" pitchFamily="34" charset="0"/>
                </a:rPr>
                <a:t>Dy</a:t>
              </a:r>
              <a:endParaRPr lang="el-GR" sz="1400" b="1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24282" name="Rectangle 26"/>
            <p:cNvSpPr>
              <a:spLocks noChangeArrowheads="1"/>
            </p:cNvSpPr>
            <p:nvPr/>
          </p:nvSpPr>
          <p:spPr bwMode="auto">
            <a:xfrm>
              <a:off x="3553" y="312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latin typeface="Lucida Sans Unicode" pitchFamily="34" charset="0"/>
                </a:rPr>
                <a:t>Tb</a:t>
              </a:r>
              <a:endParaRPr lang="el-GR" sz="1400" b="1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24283" name="Rectangle 27"/>
            <p:cNvSpPr>
              <a:spLocks noChangeArrowheads="1"/>
            </p:cNvSpPr>
            <p:nvPr/>
          </p:nvSpPr>
          <p:spPr bwMode="auto">
            <a:xfrm>
              <a:off x="3265" y="312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latin typeface="Lucida Sans Unicode" pitchFamily="34" charset="0"/>
                </a:rPr>
                <a:t>Gd</a:t>
              </a:r>
              <a:endParaRPr lang="el-GR" sz="1400" b="1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24284" name="Rectangle 28"/>
            <p:cNvSpPr>
              <a:spLocks noChangeArrowheads="1"/>
            </p:cNvSpPr>
            <p:nvPr/>
          </p:nvSpPr>
          <p:spPr bwMode="auto">
            <a:xfrm>
              <a:off x="2977" y="312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latin typeface="Lucida Sans Unicode" pitchFamily="34" charset="0"/>
                </a:rPr>
                <a:t>Eu</a:t>
              </a:r>
              <a:endParaRPr lang="el-GR" sz="1400" b="1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24285" name="Rectangle 29"/>
            <p:cNvSpPr>
              <a:spLocks noChangeArrowheads="1"/>
            </p:cNvSpPr>
            <p:nvPr/>
          </p:nvSpPr>
          <p:spPr bwMode="auto">
            <a:xfrm>
              <a:off x="2689" y="312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latin typeface="Lucida Sans Unicode" pitchFamily="34" charset="0"/>
                </a:rPr>
                <a:t>Sm</a:t>
              </a:r>
              <a:endParaRPr lang="el-GR" sz="1400" b="1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24286" name="Rectangle 30"/>
            <p:cNvSpPr>
              <a:spLocks noChangeArrowheads="1"/>
            </p:cNvSpPr>
            <p:nvPr/>
          </p:nvSpPr>
          <p:spPr bwMode="auto">
            <a:xfrm>
              <a:off x="2401" y="312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200" b="1">
                  <a:solidFill>
                    <a:srgbClr val="FF0000"/>
                  </a:solidFill>
                  <a:latin typeface="Lucida Sans Unicode" pitchFamily="34" charset="0"/>
                </a:rPr>
                <a:t>Pm</a:t>
              </a:r>
              <a:endParaRPr lang="el-GR" sz="1200" b="1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24287" name="Rectangle 31"/>
            <p:cNvSpPr>
              <a:spLocks noChangeArrowheads="1"/>
            </p:cNvSpPr>
            <p:nvPr/>
          </p:nvSpPr>
          <p:spPr bwMode="auto">
            <a:xfrm>
              <a:off x="2113" y="312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latin typeface="Lucida Sans Unicode" pitchFamily="34" charset="0"/>
                </a:rPr>
                <a:t>Nd</a:t>
              </a:r>
              <a:endParaRPr lang="el-GR" sz="1400" b="1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24288" name="Rectangle 32"/>
            <p:cNvSpPr>
              <a:spLocks noChangeArrowheads="1"/>
            </p:cNvSpPr>
            <p:nvPr/>
          </p:nvSpPr>
          <p:spPr bwMode="auto">
            <a:xfrm>
              <a:off x="1825" y="312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FF0000"/>
                  </a:solidFill>
                  <a:latin typeface="Lucida Sans Unicode" pitchFamily="34" charset="0"/>
                </a:rPr>
                <a:t>Pr</a:t>
              </a:r>
              <a:endParaRPr lang="el-GR" sz="1400" b="1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24289" name="Rectangle 33"/>
            <p:cNvSpPr>
              <a:spLocks noChangeArrowheads="1"/>
            </p:cNvSpPr>
            <p:nvPr/>
          </p:nvSpPr>
          <p:spPr bwMode="auto">
            <a:xfrm>
              <a:off x="1519" y="3126"/>
              <a:ext cx="306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err="1">
                  <a:solidFill>
                    <a:srgbClr val="FF0000"/>
                  </a:solidFill>
                  <a:latin typeface="Lucida Sans Unicode" pitchFamily="34" charset="0"/>
                </a:rPr>
                <a:t>Ce</a:t>
              </a:r>
              <a:endParaRPr lang="el-GR" sz="1400" b="1" dirty="0">
                <a:solidFill>
                  <a:srgbClr val="FF0000"/>
                </a:solidFill>
                <a:latin typeface="Lucida Sans Unicode" pitchFamily="34" charset="0"/>
              </a:endParaRPr>
            </a:p>
          </p:txBody>
        </p:sp>
        <p:sp>
          <p:nvSpPr>
            <p:cNvPr id="224290" name="Rectangle 34"/>
            <p:cNvSpPr>
              <a:spLocks noChangeArrowheads="1"/>
            </p:cNvSpPr>
            <p:nvPr/>
          </p:nvSpPr>
          <p:spPr bwMode="auto">
            <a:xfrm>
              <a:off x="384" y="3126"/>
              <a:ext cx="127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b="1" i="1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</a:rPr>
                <a:t>    </a:t>
              </a:r>
              <a:r>
                <a:rPr lang="el-GR" b="1" i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</a:rPr>
                <a:t>Λανθανίδες</a:t>
              </a:r>
              <a:r>
                <a:rPr lang="el-GR" b="1" i="1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224291" name="Rectangle 35"/>
            <p:cNvSpPr>
              <a:spLocks noChangeArrowheads="1"/>
            </p:cNvSpPr>
            <p:nvPr/>
          </p:nvSpPr>
          <p:spPr bwMode="auto">
            <a:xfrm>
              <a:off x="5281" y="2841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292" name="Rectangle 36"/>
            <p:cNvSpPr>
              <a:spLocks noChangeArrowheads="1"/>
            </p:cNvSpPr>
            <p:nvPr/>
          </p:nvSpPr>
          <p:spPr bwMode="auto">
            <a:xfrm>
              <a:off x="4993" y="2841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293" name="Rectangle 37"/>
            <p:cNvSpPr>
              <a:spLocks noChangeArrowheads="1"/>
            </p:cNvSpPr>
            <p:nvPr/>
          </p:nvSpPr>
          <p:spPr bwMode="auto">
            <a:xfrm>
              <a:off x="4705" y="2841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294" name="Rectangle 38"/>
            <p:cNvSpPr>
              <a:spLocks noChangeArrowheads="1"/>
            </p:cNvSpPr>
            <p:nvPr/>
          </p:nvSpPr>
          <p:spPr bwMode="auto">
            <a:xfrm>
              <a:off x="4417" y="2841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295" name="Rectangle 39"/>
            <p:cNvSpPr>
              <a:spLocks noChangeArrowheads="1"/>
            </p:cNvSpPr>
            <p:nvPr/>
          </p:nvSpPr>
          <p:spPr bwMode="auto">
            <a:xfrm>
              <a:off x="4129" y="2841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296" name="Rectangle 40"/>
            <p:cNvSpPr>
              <a:spLocks noChangeArrowheads="1"/>
            </p:cNvSpPr>
            <p:nvPr/>
          </p:nvSpPr>
          <p:spPr bwMode="auto">
            <a:xfrm>
              <a:off x="3841" y="2841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297" name="Rectangle 41"/>
            <p:cNvSpPr>
              <a:spLocks noChangeArrowheads="1"/>
            </p:cNvSpPr>
            <p:nvPr/>
          </p:nvSpPr>
          <p:spPr bwMode="auto">
            <a:xfrm>
              <a:off x="3553" y="2841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298" name="Rectangle 42"/>
            <p:cNvSpPr>
              <a:spLocks noChangeArrowheads="1"/>
            </p:cNvSpPr>
            <p:nvPr/>
          </p:nvSpPr>
          <p:spPr bwMode="auto">
            <a:xfrm>
              <a:off x="3265" y="2841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299" name="Rectangle 43"/>
            <p:cNvSpPr>
              <a:spLocks noChangeArrowheads="1"/>
            </p:cNvSpPr>
            <p:nvPr/>
          </p:nvSpPr>
          <p:spPr bwMode="auto">
            <a:xfrm>
              <a:off x="2977" y="2841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00" name="Rectangle 44"/>
            <p:cNvSpPr>
              <a:spLocks noChangeArrowheads="1"/>
            </p:cNvSpPr>
            <p:nvPr/>
          </p:nvSpPr>
          <p:spPr bwMode="auto">
            <a:xfrm>
              <a:off x="2689" y="2841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01" name="Rectangle 45"/>
            <p:cNvSpPr>
              <a:spLocks noChangeArrowheads="1"/>
            </p:cNvSpPr>
            <p:nvPr/>
          </p:nvSpPr>
          <p:spPr bwMode="auto">
            <a:xfrm>
              <a:off x="2401" y="2841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02" name="Rectangle 46"/>
            <p:cNvSpPr>
              <a:spLocks noChangeArrowheads="1"/>
            </p:cNvSpPr>
            <p:nvPr/>
          </p:nvSpPr>
          <p:spPr bwMode="auto">
            <a:xfrm>
              <a:off x="2113" y="2841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03" name="Rectangle 47"/>
            <p:cNvSpPr>
              <a:spLocks noChangeArrowheads="1"/>
            </p:cNvSpPr>
            <p:nvPr/>
          </p:nvSpPr>
          <p:spPr bwMode="auto">
            <a:xfrm>
              <a:off x="1825" y="2841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04" name="Rectangle 48"/>
            <p:cNvSpPr>
              <a:spLocks noChangeArrowheads="1"/>
            </p:cNvSpPr>
            <p:nvPr/>
          </p:nvSpPr>
          <p:spPr bwMode="auto">
            <a:xfrm>
              <a:off x="1519" y="2841"/>
              <a:ext cx="306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05" name="Rectangle 49"/>
            <p:cNvSpPr>
              <a:spLocks noChangeArrowheads="1"/>
            </p:cNvSpPr>
            <p:nvPr/>
          </p:nvSpPr>
          <p:spPr bwMode="auto">
            <a:xfrm>
              <a:off x="1249" y="2841"/>
              <a:ext cx="270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06" name="Rectangle 50"/>
            <p:cNvSpPr>
              <a:spLocks noChangeArrowheads="1"/>
            </p:cNvSpPr>
            <p:nvPr/>
          </p:nvSpPr>
          <p:spPr bwMode="auto">
            <a:xfrm>
              <a:off x="961" y="2841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07" name="Rectangle 51"/>
            <p:cNvSpPr>
              <a:spLocks noChangeArrowheads="1"/>
            </p:cNvSpPr>
            <p:nvPr/>
          </p:nvSpPr>
          <p:spPr bwMode="auto">
            <a:xfrm>
              <a:off x="673" y="2841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08" name="Rectangle 52"/>
            <p:cNvSpPr>
              <a:spLocks noChangeArrowheads="1"/>
            </p:cNvSpPr>
            <p:nvPr/>
          </p:nvSpPr>
          <p:spPr bwMode="auto">
            <a:xfrm>
              <a:off x="385" y="2841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09" name="Rectangle 53"/>
            <p:cNvSpPr>
              <a:spLocks noChangeArrowheads="1"/>
            </p:cNvSpPr>
            <p:nvPr/>
          </p:nvSpPr>
          <p:spPr bwMode="auto">
            <a:xfrm>
              <a:off x="5281" y="2556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10" name="Rectangle 54"/>
            <p:cNvSpPr>
              <a:spLocks noChangeArrowheads="1"/>
            </p:cNvSpPr>
            <p:nvPr/>
          </p:nvSpPr>
          <p:spPr bwMode="auto">
            <a:xfrm>
              <a:off x="4993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000" b="1">
                  <a:solidFill>
                    <a:srgbClr val="0000FF"/>
                  </a:solidFill>
                  <a:latin typeface="Lucida Sans Unicode" pitchFamily="34" charset="0"/>
                </a:rPr>
                <a:t>Uus</a:t>
              </a:r>
              <a:endParaRPr lang="el-GR" sz="10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11" name="Rectangle 55"/>
            <p:cNvSpPr>
              <a:spLocks noChangeArrowheads="1"/>
            </p:cNvSpPr>
            <p:nvPr/>
          </p:nvSpPr>
          <p:spPr bwMode="auto">
            <a:xfrm>
              <a:off x="4705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000" b="1">
                  <a:solidFill>
                    <a:srgbClr val="0000FF"/>
                  </a:solidFill>
                  <a:latin typeface="Lucida Sans Unicode" pitchFamily="34" charset="0"/>
                </a:rPr>
                <a:t>Uuh</a:t>
              </a:r>
              <a:endParaRPr lang="el-GR" sz="10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12" name="Rectangle 56"/>
            <p:cNvSpPr>
              <a:spLocks noChangeArrowheads="1"/>
            </p:cNvSpPr>
            <p:nvPr/>
          </p:nvSpPr>
          <p:spPr bwMode="auto">
            <a:xfrm>
              <a:off x="4417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000" b="1">
                  <a:solidFill>
                    <a:srgbClr val="0000FF"/>
                  </a:solidFill>
                  <a:latin typeface="Lucida Sans Unicode" pitchFamily="34" charset="0"/>
                </a:rPr>
                <a:t>Uup</a:t>
              </a:r>
              <a:endParaRPr lang="el-GR" sz="10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13" name="Rectangle 57"/>
            <p:cNvSpPr>
              <a:spLocks noChangeArrowheads="1"/>
            </p:cNvSpPr>
            <p:nvPr/>
          </p:nvSpPr>
          <p:spPr bwMode="auto">
            <a:xfrm>
              <a:off x="4129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000" b="1">
                  <a:solidFill>
                    <a:srgbClr val="0000FF"/>
                  </a:solidFill>
                  <a:latin typeface="Lucida Sans Unicode" pitchFamily="34" charset="0"/>
                </a:rPr>
                <a:t>Uuq</a:t>
              </a:r>
              <a:endParaRPr lang="el-GR" sz="10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14" name="Rectangle 58"/>
            <p:cNvSpPr>
              <a:spLocks noChangeArrowheads="1"/>
            </p:cNvSpPr>
            <p:nvPr/>
          </p:nvSpPr>
          <p:spPr bwMode="auto">
            <a:xfrm>
              <a:off x="3841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200" b="1">
                  <a:solidFill>
                    <a:srgbClr val="0000FF"/>
                  </a:solidFill>
                  <a:latin typeface="Lucida Sans Unicode" pitchFamily="34" charset="0"/>
                </a:rPr>
                <a:t>Uut</a:t>
              </a:r>
              <a:endParaRPr lang="el-GR" sz="12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15" name="Rectangle 59"/>
            <p:cNvSpPr>
              <a:spLocks noChangeArrowheads="1"/>
            </p:cNvSpPr>
            <p:nvPr/>
          </p:nvSpPr>
          <p:spPr bwMode="auto">
            <a:xfrm>
              <a:off x="3553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Cp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16" name="Rectangle 60"/>
            <p:cNvSpPr>
              <a:spLocks noChangeArrowheads="1"/>
            </p:cNvSpPr>
            <p:nvPr/>
          </p:nvSpPr>
          <p:spPr bwMode="auto">
            <a:xfrm>
              <a:off x="3265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Rg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17" name="Rectangle 61"/>
            <p:cNvSpPr>
              <a:spLocks noChangeArrowheads="1"/>
            </p:cNvSpPr>
            <p:nvPr/>
          </p:nvSpPr>
          <p:spPr bwMode="auto">
            <a:xfrm>
              <a:off x="2977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Ds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18" name="Rectangle 62"/>
            <p:cNvSpPr>
              <a:spLocks noChangeArrowheads="1"/>
            </p:cNvSpPr>
            <p:nvPr/>
          </p:nvSpPr>
          <p:spPr bwMode="auto">
            <a:xfrm>
              <a:off x="2689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Mt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19" name="Rectangle 63"/>
            <p:cNvSpPr>
              <a:spLocks noChangeArrowheads="1"/>
            </p:cNvSpPr>
            <p:nvPr/>
          </p:nvSpPr>
          <p:spPr bwMode="auto">
            <a:xfrm>
              <a:off x="2401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Hs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20" name="Rectangle 64"/>
            <p:cNvSpPr>
              <a:spLocks noChangeArrowheads="1"/>
            </p:cNvSpPr>
            <p:nvPr/>
          </p:nvSpPr>
          <p:spPr bwMode="auto">
            <a:xfrm>
              <a:off x="2113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Bh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21" name="Rectangle 65"/>
            <p:cNvSpPr>
              <a:spLocks noChangeArrowheads="1"/>
            </p:cNvSpPr>
            <p:nvPr/>
          </p:nvSpPr>
          <p:spPr bwMode="auto">
            <a:xfrm>
              <a:off x="1825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Sg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22" name="Rectangle 66"/>
            <p:cNvSpPr>
              <a:spLocks noChangeArrowheads="1"/>
            </p:cNvSpPr>
            <p:nvPr/>
          </p:nvSpPr>
          <p:spPr bwMode="auto">
            <a:xfrm>
              <a:off x="1519" y="2556"/>
              <a:ext cx="306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Db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23" name="Rectangle 67"/>
            <p:cNvSpPr>
              <a:spLocks noChangeArrowheads="1"/>
            </p:cNvSpPr>
            <p:nvPr/>
          </p:nvSpPr>
          <p:spPr bwMode="auto">
            <a:xfrm>
              <a:off x="1249" y="2556"/>
              <a:ext cx="270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Rf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24" name="Rectangle 68"/>
            <p:cNvSpPr>
              <a:spLocks noChangeArrowheads="1"/>
            </p:cNvSpPr>
            <p:nvPr/>
          </p:nvSpPr>
          <p:spPr bwMode="auto">
            <a:xfrm>
              <a:off x="961" y="2556"/>
              <a:ext cx="394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b="1" dirty="0">
                  <a:ln>
                    <a:solidFill>
                      <a:schemeClr val="tx1"/>
                    </a:solidFill>
                  </a:ln>
                  <a:solidFill>
                    <a:srgbClr val="CC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 Unicode" pitchFamily="34" charset="0"/>
                </a:rPr>
                <a:t>Ac</a:t>
              </a:r>
              <a:endParaRPr lang="el-GR" sz="2000" b="1" dirty="0">
                <a:ln>
                  <a:solidFill>
                    <a:schemeClr val="tx1"/>
                  </a:solidFill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</a:endParaRPr>
            </a:p>
          </p:txBody>
        </p:sp>
        <p:sp>
          <p:nvSpPr>
            <p:cNvPr id="224325" name="Rectangle 69"/>
            <p:cNvSpPr>
              <a:spLocks noChangeArrowheads="1"/>
            </p:cNvSpPr>
            <p:nvPr/>
          </p:nvSpPr>
          <p:spPr bwMode="auto">
            <a:xfrm>
              <a:off x="673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Sr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26" name="Rectangle 70"/>
            <p:cNvSpPr>
              <a:spLocks noChangeArrowheads="1"/>
            </p:cNvSpPr>
            <p:nvPr/>
          </p:nvSpPr>
          <p:spPr bwMode="auto">
            <a:xfrm>
              <a:off x="385" y="2556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Fr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27" name="Rectangle 71"/>
            <p:cNvSpPr>
              <a:spLocks noChangeArrowheads="1"/>
            </p:cNvSpPr>
            <p:nvPr/>
          </p:nvSpPr>
          <p:spPr bwMode="auto">
            <a:xfrm>
              <a:off x="5281" y="2271"/>
              <a:ext cx="288" cy="28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Rn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28" name="Rectangle 72"/>
            <p:cNvSpPr>
              <a:spLocks noChangeArrowheads="1"/>
            </p:cNvSpPr>
            <p:nvPr/>
          </p:nvSpPr>
          <p:spPr bwMode="auto">
            <a:xfrm>
              <a:off x="4993" y="2271"/>
              <a:ext cx="288" cy="285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At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29" name="Rectangle 73"/>
            <p:cNvSpPr>
              <a:spLocks noChangeArrowheads="1"/>
            </p:cNvSpPr>
            <p:nvPr/>
          </p:nvSpPr>
          <p:spPr bwMode="auto">
            <a:xfrm>
              <a:off x="4705" y="2271"/>
              <a:ext cx="288" cy="285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Po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30" name="Rectangle 74"/>
            <p:cNvSpPr>
              <a:spLocks noChangeArrowheads="1"/>
            </p:cNvSpPr>
            <p:nvPr/>
          </p:nvSpPr>
          <p:spPr bwMode="auto">
            <a:xfrm>
              <a:off x="4417" y="227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Bi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31" name="Rectangle 75"/>
            <p:cNvSpPr>
              <a:spLocks noChangeArrowheads="1"/>
            </p:cNvSpPr>
            <p:nvPr/>
          </p:nvSpPr>
          <p:spPr bwMode="auto">
            <a:xfrm>
              <a:off x="4129" y="227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Pb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32" name="Rectangle 76"/>
            <p:cNvSpPr>
              <a:spLocks noChangeArrowheads="1"/>
            </p:cNvSpPr>
            <p:nvPr/>
          </p:nvSpPr>
          <p:spPr bwMode="auto">
            <a:xfrm>
              <a:off x="3841" y="227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Tl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33" name="Rectangle 77"/>
            <p:cNvSpPr>
              <a:spLocks noChangeArrowheads="1"/>
            </p:cNvSpPr>
            <p:nvPr/>
          </p:nvSpPr>
          <p:spPr bwMode="auto">
            <a:xfrm>
              <a:off x="3553" y="227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Hg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34" name="Rectangle 78"/>
            <p:cNvSpPr>
              <a:spLocks noChangeArrowheads="1"/>
            </p:cNvSpPr>
            <p:nvPr/>
          </p:nvSpPr>
          <p:spPr bwMode="auto">
            <a:xfrm>
              <a:off x="3265" y="227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Au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35" name="Rectangle 79"/>
            <p:cNvSpPr>
              <a:spLocks noChangeArrowheads="1"/>
            </p:cNvSpPr>
            <p:nvPr/>
          </p:nvSpPr>
          <p:spPr bwMode="auto">
            <a:xfrm>
              <a:off x="2977" y="227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Pt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36" name="Rectangle 80"/>
            <p:cNvSpPr>
              <a:spLocks noChangeArrowheads="1"/>
            </p:cNvSpPr>
            <p:nvPr/>
          </p:nvSpPr>
          <p:spPr bwMode="auto">
            <a:xfrm>
              <a:off x="2689" y="227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</a:rPr>
                <a:t>Ir</a:t>
              </a:r>
              <a:endParaRPr lang="el-GR" sz="1400" b="1">
                <a:solidFill>
                  <a:srgbClr val="0000FF"/>
                </a:solidFill>
              </a:endParaRPr>
            </a:p>
          </p:txBody>
        </p:sp>
        <p:sp>
          <p:nvSpPr>
            <p:cNvPr id="224337" name="Rectangle 81"/>
            <p:cNvSpPr>
              <a:spLocks noChangeArrowheads="1"/>
            </p:cNvSpPr>
            <p:nvPr/>
          </p:nvSpPr>
          <p:spPr bwMode="auto">
            <a:xfrm>
              <a:off x="2401" y="227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Os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38" name="Rectangle 82"/>
            <p:cNvSpPr>
              <a:spLocks noChangeArrowheads="1"/>
            </p:cNvSpPr>
            <p:nvPr/>
          </p:nvSpPr>
          <p:spPr bwMode="auto">
            <a:xfrm>
              <a:off x="2113" y="227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Re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39" name="Rectangle 83"/>
            <p:cNvSpPr>
              <a:spLocks noChangeArrowheads="1"/>
            </p:cNvSpPr>
            <p:nvPr/>
          </p:nvSpPr>
          <p:spPr bwMode="auto">
            <a:xfrm>
              <a:off x="1825" y="227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</a:rPr>
                <a:t>W</a:t>
              </a:r>
              <a:endParaRPr lang="el-GR" sz="1400" b="1">
                <a:solidFill>
                  <a:srgbClr val="0000FF"/>
                </a:solidFill>
              </a:endParaRPr>
            </a:p>
          </p:txBody>
        </p:sp>
        <p:sp>
          <p:nvSpPr>
            <p:cNvPr id="224340" name="Rectangle 84"/>
            <p:cNvSpPr>
              <a:spLocks noChangeArrowheads="1"/>
            </p:cNvSpPr>
            <p:nvPr/>
          </p:nvSpPr>
          <p:spPr bwMode="auto">
            <a:xfrm>
              <a:off x="1519" y="2271"/>
              <a:ext cx="306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</a:rPr>
                <a:t>Ta</a:t>
              </a:r>
              <a:endParaRPr lang="el-GR" sz="1400" b="1">
                <a:solidFill>
                  <a:srgbClr val="0000FF"/>
                </a:solidFill>
              </a:endParaRPr>
            </a:p>
          </p:txBody>
        </p:sp>
        <p:sp>
          <p:nvSpPr>
            <p:cNvPr id="224341" name="Rectangle 85"/>
            <p:cNvSpPr>
              <a:spLocks noChangeArrowheads="1"/>
            </p:cNvSpPr>
            <p:nvPr/>
          </p:nvSpPr>
          <p:spPr bwMode="auto">
            <a:xfrm>
              <a:off x="1249" y="2271"/>
              <a:ext cx="270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Hf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42" name="Rectangle 86"/>
            <p:cNvSpPr>
              <a:spLocks noChangeArrowheads="1"/>
            </p:cNvSpPr>
            <p:nvPr/>
          </p:nvSpPr>
          <p:spPr bwMode="auto">
            <a:xfrm>
              <a:off x="961" y="2271"/>
              <a:ext cx="516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4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 Unicode" pitchFamily="34" charset="0"/>
                </a:rPr>
                <a:t>La</a:t>
              </a:r>
              <a:endParaRPr lang="el-GR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</a:endParaRPr>
            </a:p>
          </p:txBody>
        </p:sp>
        <p:sp>
          <p:nvSpPr>
            <p:cNvPr id="224343" name="Rectangle 87"/>
            <p:cNvSpPr>
              <a:spLocks noChangeArrowheads="1"/>
            </p:cNvSpPr>
            <p:nvPr/>
          </p:nvSpPr>
          <p:spPr bwMode="auto">
            <a:xfrm>
              <a:off x="673" y="227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Ba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44" name="Rectangle 88"/>
            <p:cNvSpPr>
              <a:spLocks noChangeArrowheads="1"/>
            </p:cNvSpPr>
            <p:nvPr/>
          </p:nvSpPr>
          <p:spPr bwMode="auto">
            <a:xfrm>
              <a:off x="385" y="2271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 smtClean="0">
                  <a:solidFill>
                    <a:srgbClr val="0000FF"/>
                  </a:solidFill>
                  <a:latin typeface="Lucida Sans Unicode" pitchFamily="34" charset="0"/>
                </a:rPr>
                <a:t>Cs</a:t>
              </a:r>
              <a:endParaRPr lang="el-GR" sz="1400" b="1" dirty="0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45" name="Rectangle 89"/>
            <p:cNvSpPr>
              <a:spLocks noChangeArrowheads="1"/>
            </p:cNvSpPr>
            <p:nvPr/>
          </p:nvSpPr>
          <p:spPr bwMode="auto">
            <a:xfrm>
              <a:off x="5281" y="1985"/>
              <a:ext cx="288" cy="28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Xe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46" name="Rectangle 90"/>
            <p:cNvSpPr>
              <a:spLocks noChangeArrowheads="1"/>
            </p:cNvSpPr>
            <p:nvPr/>
          </p:nvSpPr>
          <p:spPr bwMode="auto">
            <a:xfrm>
              <a:off x="4993" y="1985"/>
              <a:ext cx="288" cy="28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I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47" name="Rectangle 91"/>
            <p:cNvSpPr>
              <a:spLocks noChangeArrowheads="1"/>
            </p:cNvSpPr>
            <p:nvPr/>
          </p:nvSpPr>
          <p:spPr bwMode="auto">
            <a:xfrm>
              <a:off x="4705" y="1985"/>
              <a:ext cx="288" cy="286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Te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48" name="Rectangle 92"/>
            <p:cNvSpPr>
              <a:spLocks noChangeArrowheads="1"/>
            </p:cNvSpPr>
            <p:nvPr/>
          </p:nvSpPr>
          <p:spPr bwMode="auto">
            <a:xfrm>
              <a:off x="4417" y="1985"/>
              <a:ext cx="288" cy="286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Sb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49" name="Rectangle 93"/>
            <p:cNvSpPr>
              <a:spLocks noChangeArrowheads="1"/>
            </p:cNvSpPr>
            <p:nvPr/>
          </p:nvSpPr>
          <p:spPr bwMode="auto">
            <a:xfrm>
              <a:off x="4129" y="1985"/>
              <a:ext cx="288" cy="286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Sn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50" name="Rectangle 94"/>
            <p:cNvSpPr>
              <a:spLocks noChangeArrowheads="1"/>
            </p:cNvSpPr>
            <p:nvPr/>
          </p:nvSpPr>
          <p:spPr bwMode="auto">
            <a:xfrm>
              <a:off x="3841" y="1985"/>
              <a:ext cx="288" cy="286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In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51" name="Rectangle 95"/>
            <p:cNvSpPr>
              <a:spLocks noChangeArrowheads="1"/>
            </p:cNvSpPr>
            <p:nvPr/>
          </p:nvSpPr>
          <p:spPr bwMode="auto">
            <a:xfrm>
              <a:off x="3553" y="1985"/>
              <a:ext cx="288" cy="286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Cd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52" name="Rectangle 96"/>
            <p:cNvSpPr>
              <a:spLocks noChangeArrowheads="1"/>
            </p:cNvSpPr>
            <p:nvPr/>
          </p:nvSpPr>
          <p:spPr bwMode="auto">
            <a:xfrm>
              <a:off x="3265" y="1985"/>
              <a:ext cx="288" cy="286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Ag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53" name="Rectangle 97"/>
            <p:cNvSpPr>
              <a:spLocks noChangeArrowheads="1"/>
            </p:cNvSpPr>
            <p:nvPr/>
          </p:nvSpPr>
          <p:spPr bwMode="auto">
            <a:xfrm>
              <a:off x="2977" y="1985"/>
              <a:ext cx="288" cy="286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Pd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54" name="Rectangle 98"/>
            <p:cNvSpPr>
              <a:spLocks noChangeArrowheads="1"/>
            </p:cNvSpPr>
            <p:nvPr/>
          </p:nvSpPr>
          <p:spPr bwMode="auto">
            <a:xfrm>
              <a:off x="2689" y="1985"/>
              <a:ext cx="288" cy="286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Rh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55" name="Rectangle 99"/>
            <p:cNvSpPr>
              <a:spLocks noChangeArrowheads="1"/>
            </p:cNvSpPr>
            <p:nvPr/>
          </p:nvSpPr>
          <p:spPr bwMode="auto">
            <a:xfrm>
              <a:off x="2401" y="1985"/>
              <a:ext cx="288" cy="286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Ru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56" name="Rectangle 100"/>
            <p:cNvSpPr>
              <a:spLocks noChangeArrowheads="1"/>
            </p:cNvSpPr>
            <p:nvPr/>
          </p:nvSpPr>
          <p:spPr bwMode="auto">
            <a:xfrm>
              <a:off x="2113" y="1985"/>
              <a:ext cx="288" cy="286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Tc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57" name="Rectangle 101"/>
            <p:cNvSpPr>
              <a:spLocks noChangeArrowheads="1"/>
            </p:cNvSpPr>
            <p:nvPr/>
          </p:nvSpPr>
          <p:spPr bwMode="auto">
            <a:xfrm>
              <a:off x="1825" y="1985"/>
              <a:ext cx="288" cy="286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Mo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58" name="Rectangle 102"/>
            <p:cNvSpPr>
              <a:spLocks noChangeArrowheads="1"/>
            </p:cNvSpPr>
            <p:nvPr/>
          </p:nvSpPr>
          <p:spPr bwMode="auto">
            <a:xfrm>
              <a:off x="1519" y="1985"/>
              <a:ext cx="306" cy="286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Nb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59" name="Rectangle 103"/>
            <p:cNvSpPr>
              <a:spLocks noChangeArrowheads="1"/>
            </p:cNvSpPr>
            <p:nvPr/>
          </p:nvSpPr>
          <p:spPr bwMode="auto">
            <a:xfrm>
              <a:off x="1249" y="1985"/>
              <a:ext cx="270" cy="286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Zr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60" name="Rectangle 104"/>
            <p:cNvSpPr>
              <a:spLocks noChangeArrowheads="1"/>
            </p:cNvSpPr>
            <p:nvPr/>
          </p:nvSpPr>
          <p:spPr bwMode="auto">
            <a:xfrm>
              <a:off x="961" y="1985"/>
              <a:ext cx="288" cy="286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Y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61" name="Rectangle 105"/>
            <p:cNvSpPr>
              <a:spLocks noChangeArrowheads="1"/>
            </p:cNvSpPr>
            <p:nvPr/>
          </p:nvSpPr>
          <p:spPr bwMode="auto">
            <a:xfrm>
              <a:off x="673" y="1985"/>
              <a:ext cx="288" cy="286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Sr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62" name="Rectangle 106"/>
            <p:cNvSpPr>
              <a:spLocks noChangeArrowheads="1"/>
            </p:cNvSpPr>
            <p:nvPr/>
          </p:nvSpPr>
          <p:spPr bwMode="auto">
            <a:xfrm>
              <a:off x="385" y="1985"/>
              <a:ext cx="288" cy="286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Rb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63" name="Rectangle 107"/>
            <p:cNvSpPr>
              <a:spLocks noChangeArrowheads="1"/>
            </p:cNvSpPr>
            <p:nvPr/>
          </p:nvSpPr>
          <p:spPr bwMode="auto">
            <a:xfrm>
              <a:off x="5281" y="1700"/>
              <a:ext cx="288" cy="28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Kr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64" name="Rectangle 108"/>
            <p:cNvSpPr>
              <a:spLocks noChangeArrowheads="1"/>
            </p:cNvSpPr>
            <p:nvPr/>
          </p:nvSpPr>
          <p:spPr bwMode="auto">
            <a:xfrm>
              <a:off x="4993" y="1700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Br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65" name="Rectangle 109"/>
            <p:cNvSpPr>
              <a:spLocks noChangeArrowheads="1"/>
            </p:cNvSpPr>
            <p:nvPr/>
          </p:nvSpPr>
          <p:spPr bwMode="auto">
            <a:xfrm>
              <a:off x="4705" y="1700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Se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66" name="Rectangle 110"/>
            <p:cNvSpPr>
              <a:spLocks noChangeArrowheads="1"/>
            </p:cNvSpPr>
            <p:nvPr/>
          </p:nvSpPr>
          <p:spPr bwMode="auto">
            <a:xfrm>
              <a:off x="4417" y="1700"/>
              <a:ext cx="288" cy="285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As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67" name="Rectangle 111"/>
            <p:cNvSpPr>
              <a:spLocks noChangeArrowheads="1"/>
            </p:cNvSpPr>
            <p:nvPr/>
          </p:nvSpPr>
          <p:spPr bwMode="auto">
            <a:xfrm>
              <a:off x="4129" y="1700"/>
              <a:ext cx="288" cy="285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Ge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68" name="Rectangle 112"/>
            <p:cNvSpPr>
              <a:spLocks noChangeArrowheads="1"/>
            </p:cNvSpPr>
            <p:nvPr/>
          </p:nvSpPr>
          <p:spPr bwMode="auto">
            <a:xfrm>
              <a:off x="3841" y="1700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Ga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69" name="Rectangle 113"/>
            <p:cNvSpPr>
              <a:spLocks noChangeArrowheads="1"/>
            </p:cNvSpPr>
            <p:nvPr/>
          </p:nvSpPr>
          <p:spPr bwMode="auto">
            <a:xfrm>
              <a:off x="3553" y="1700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Gd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70" name="Rectangle 114"/>
            <p:cNvSpPr>
              <a:spLocks noChangeArrowheads="1"/>
            </p:cNvSpPr>
            <p:nvPr/>
          </p:nvSpPr>
          <p:spPr bwMode="auto">
            <a:xfrm>
              <a:off x="3265" y="1700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Zn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71" name="Rectangle 115"/>
            <p:cNvSpPr>
              <a:spLocks noChangeArrowheads="1"/>
            </p:cNvSpPr>
            <p:nvPr/>
          </p:nvSpPr>
          <p:spPr bwMode="auto">
            <a:xfrm>
              <a:off x="2977" y="1700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Cu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72" name="Rectangle 116"/>
            <p:cNvSpPr>
              <a:spLocks noChangeArrowheads="1"/>
            </p:cNvSpPr>
            <p:nvPr/>
          </p:nvSpPr>
          <p:spPr bwMode="auto">
            <a:xfrm>
              <a:off x="2689" y="1700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Ni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73" name="Rectangle 117"/>
            <p:cNvSpPr>
              <a:spLocks noChangeArrowheads="1"/>
            </p:cNvSpPr>
            <p:nvPr/>
          </p:nvSpPr>
          <p:spPr bwMode="auto">
            <a:xfrm>
              <a:off x="2401" y="1700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Co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74" name="Rectangle 118"/>
            <p:cNvSpPr>
              <a:spLocks noChangeArrowheads="1"/>
            </p:cNvSpPr>
            <p:nvPr/>
          </p:nvSpPr>
          <p:spPr bwMode="auto">
            <a:xfrm>
              <a:off x="2113" y="1700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200" b="1">
                  <a:solidFill>
                    <a:srgbClr val="0000FF"/>
                  </a:solidFill>
                  <a:latin typeface="Lucida Sans Unicode" pitchFamily="34" charset="0"/>
                </a:rPr>
                <a:t>Mn</a:t>
              </a:r>
              <a:endParaRPr lang="el-GR" sz="12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75" name="Rectangle 119"/>
            <p:cNvSpPr>
              <a:spLocks noChangeArrowheads="1"/>
            </p:cNvSpPr>
            <p:nvPr/>
          </p:nvSpPr>
          <p:spPr bwMode="auto">
            <a:xfrm>
              <a:off x="1825" y="1700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Cr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76" name="Rectangle 120"/>
            <p:cNvSpPr>
              <a:spLocks noChangeArrowheads="1"/>
            </p:cNvSpPr>
            <p:nvPr/>
          </p:nvSpPr>
          <p:spPr bwMode="auto">
            <a:xfrm>
              <a:off x="1519" y="1700"/>
              <a:ext cx="306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V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77" name="Rectangle 121"/>
            <p:cNvSpPr>
              <a:spLocks noChangeArrowheads="1"/>
            </p:cNvSpPr>
            <p:nvPr/>
          </p:nvSpPr>
          <p:spPr bwMode="auto">
            <a:xfrm>
              <a:off x="1249" y="1700"/>
              <a:ext cx="270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Ti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78" name="Rectangle 122"/>
            <p:cNvSpPr>
              <a:spLocks noChangeArrowheads="1"/>
            </p:cNvSpPr>
            <p:nvPr/>
          </p:nvSpPr>
          <p:spPr bwMode="auto">
            <a:xfrm>
              <a:off x="961" y="1700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Sc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44185" name="Rectangle 123"/>
            <p:cNvSpPr>
              <a:spLocks noChangeArrowheads="1"/>
            </p:cNvSpPr>
            <p:nvPr/>
          </p:nvSpPr>
          <p:spPr bwMode="auto">
            <a:xfrm>
              <a:off x="673" y="1700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buClr>
                  <a:schemeClr val="hlink"/>
                </a:buClr>
                <a:buSzPct val="80000"/>
                <a:buFont typeface="Wingdings" pitchFamily="2" charset="2"/>
                <a:buNone/>
              </a:pPr>
              <a:r>
                <a:rPr lang="en-US" altLang="el-GR" sz="1600" b="1">
                  <a:solidFill>
                    <a:srgbClr val="0000FF"/>
                  </a:solidFill>
                  <a:latin typeface="Tahoma" pitchFamily="34" charset="0"/>
                </a:rPr>
                <a:t>Ca</a:t>
              </a:r>
              <a:endParaRPr lang="el-GR" altLang="el-GR" sz="1600" b="1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224380" name="Rectangle 124"/>
            <p:cNvSpPr>
              <a:spLocks noChangeArrowheads="1"/>
            </p:cNvSpPr>
            <p:nvPr/>
          </p:nvSpPr>
          <p:spPr bwMode="auto">
            <a:xfrm>
              <a:off x="385" y="1700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K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81" name="Rectangle 125"/>
            <p:cNvSpPr>
              <a:spLocks noChangeArrowheads="1"/>
            </p:cNvSpPr>
            <p:nvPr/>
          </p:nvSpPr>
          <p:spPr bwMode="auto">
            <a:xfrm>
              <a:off x="5281" y="1415"/>
              <a:ext cx="288" cy="28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Ar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82" name="Rectangle 126"/>
            <p:cNvSpPr>
              <a:spLocks noChangeArrowheads="1"/>
            </p:cNvSpPr>
            <p:nvPr/>
          </p:nvSpPr>
          <p:spPr bwMode="auto">
            <a:xfrm>
              <a:off x="4993" y="1415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Cl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83" name="Rectangle 127"/>
            <p:cNvSpPr>
              <a:spLocks noChangeArrowheads="1"/>
            </p:cNvSpPr>
            <p:nvPr/>
          </p:nvSpPr>
          <p:spPr bwMode="auto">
            <a:xfrm>
              <a:off x="4705" y="1415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S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84" name="Rectangle 128"/>
            <p:cNvSpPr>
              <a:spLocks noChangeArrowheads="1"/>
            </p:cNvSpPr>
            <p:nvPr/>
          </p:nvSpPr>
          <p:spPr bwMode="auto">
            <a:xfrm>
              <a:off x="4417" y="1415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P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85" name="Rectangle 129"/>
            <p:cNvSpPr>
              <a:spLocks noChangeArrowheads="1"/>
            </p:cNvSpPr>
            <p:nvPr/>
          </p:nvSpPr>
          <p:spPr bwMode="auto">
            <a:xfrm>
              <a:off x="4129" y="1415"/>
              <a:ext cx="288" cy="285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Si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86" name="Rectangle 130"/>
            <p:cNvSpPr>
              <a:spLocks noChangeArrowheads="1"/>
            </p:cNvSpPr>
            <p:nvPr/>
          </p:nvSpPr>
          <p:spPr bwMode="auto">
            <a:xfrm>
              <a:off x="3841" y="1415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Al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87" name="Rectangle 131"/>
            <p:cNvSpPr>
              <a:spLocks noChangeArrowheads="1"/>
            </p:cNvSpPr>
            <p:nvPr/>
          </p:nvSpPr>
          <p:spPr bwMode="auto">
            <a:xfrm>
              <a:off x="3553" y="1415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88" name="Rectangle 132"/>
            <p:cNvSpPr>
              <a:spLocks noChangeArrowheads="1"/>
            </p:cNvSpPr>
            <p:nvPr/>
          </p:nvSpPr>
          <p:spPr bwMode="auto">
            <a:xfrm>
              <a:off x="3265" y="1415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89" name="Rectangle 133"/>
            <p:cNvSpPr>
              <a:spLocks noChangeArrowheads="1"/>
            </p:cNvSpPr>
            <p:nvPr/>
          </p:nvSpPr>
          <p:spPr bwMode="auto">
            <a:xfrm>
              <a:off x="2977" y="1415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90" name="Rectangle 134"/>
            <p:cNvSpPr>
              <a:spLocks noChangeArrowheads="1"/>
            </p:cNvSpPr>
            <p:nvPr/>
          </p:nvSpPr>
          <p:spPr bwMode="auto">
            <a:xfrm>
              <a:off x="2689" y="1415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91" name="Rectangle 135"/>
            <p:cNvSpPr>
              <a:spLocks noChangeArrowheads="1"/>
            </p:cNvSpPr>
            <p:nvPr/>
          </p:nvSpPr>
          <p:spPr bwMode="auto">
            <a:xfrm>
              <a:off x="2401" y="1415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92" name="Rectangle 136"/>
            <p:cNvSpPr>
              <a:spLocks noChangeArrowheads="1"/>
            </p:cNvSpPr>
            <p:nvPr/>
          </p:nvSpPr>
          <p:spPr bwMode="auto">
            <a:xfrm>
              <a:off x="2113" y="1415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93" name="Rectangle 137"/>
            <p:cNvSpPr>
              <a:spLocks noChangeArrowheads="1"/>
            </p:cNvSpPr>
            <p:nvPr/>
          </p:nvSpPr>
          <p:spPr bwMode="auto">
            <a:xfrm>
              <a:off x="1825" y="1415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94" name="Rectangle 138"/>
            <p:cNvSpPr>
              <a:spLocks noChangeArrowheads="1"/>
            </p:cNvSpPr>
            <p:nvPr/>
          </p:nvSpPr>
          <p:spPr bwMode="auto">
            <a:xfrm>
              <a:off x="1519" y="1415"/>
              <a:ext cx="306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95" name="Rectangle 139"/>
            <p:cNvSpPr>
              <a:spLocks noChangeArrowheads="1"/>
            </p:cNvSpPr>
            <p:nvPr/>
          </p:nvSpPr>
          <p:spPr bwMode="auto">
            <a:xfrm>
              <a:off x="1249" y="1415"/>
              <a:ext cx="270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96" name="Rectangle 140"/>
            <p:cNvSpPr>
              <a:spLocks noChangeArrowheads="1"/>
            </p:cNvSpPr>
            <p:nvPr/>
          </p:nvSpPr>
          <p:spPr bwMode="auto">
            <a:xfrm>
              <a:off x="961" y="1415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397" name="Rectangle 141"/>
            <p:cNvSpPr>
              <a:spLocks noChangeArrowheads="1"/>
            </p:cNvSpPr>
            <p:nvPr/>
          </p:nvSpPr>
          <p:spPr bwMode="auto">
            <a:xfrm>
              <a:off x="673" y="1415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200" b="1">
                  <a:solidFill>
                    <a:srgbClr val="0000FF"/>
                  </a:solidFill>
                  <a:latin typeface="Lucida Sans Unicode" pitchFamily="34" charset="0"/>
                </a:rPr>
                <a:t>Mg</a:t>
              </a:r>
              <a:endParaRPr lang="el-GR" sz="12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98" name="Rectangle 142"/>
            <p:cNvSpPr>
              <a:spLocks noChangeArrowheads="1"/>
            </p:cNvSpPr>
            <p:nvPr/>
          </p:nvSpPr>
          <p:spPr bwMode="auto">
            <a:xfrm>
              <a:off x="385" y="1415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Na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399" name="Rectangle 143"/>
            <p:cNvSpPr>
              <a:spLocks noChangeArrowheads="1"/>
            </p:cNvSpPr>
            <p:nvPr/>
          </p:nvSpPr>
          <p:spPr bwMode="auto">
            <a:xfrm>
              <a:off x="5281" y="1130"/>
              <a:ext cx="288" cy="28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Ne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400" name="Rectangle 144"/>
            <p:cNvSpPr>
              <a:spLocks noChangeArrowheads="1"/>
            </p:cNvSpPr>
            <p:nvPr/>
          </p:nvSpPr>
          <p:spPr bwMode="auto">
            <a:xfrm>
              <a:off x="4993" y="1130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F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401" name="Rectangle 145"/>
            <p:cNvSpPr>
              <a:spLocks noChangeArrowheads="1"/>
            </p:cNvSpPr>
            <p:nvPr/>
          </p:nvSpPr>
          <p:spPr bwMode="auto">
            <a:xfrm>
              <a:off x="4705" y="1130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O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402" name="Rectangle 146"/>
            <p:cNvSpPr>
              <a:spLocks noChangeArrowheads="1"/>
            </p:cNvSpPr>
            <p:nvPr/>
          </p:nvSpPr>
          <p:spPr bwMode="auto">
            <a:xfrm>
              <a:off x="4417" y="1130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N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403" name="Rectangle 147"/>
            <p:cNvSpPr>
              <a:spLocks noChangeArrowheads="1"/>
            </p:cNvSpPr>
            <p:nvPr/>
          </p:nvSpPr>
          <p:spPr bwMode="auto">
            <a:xfrm>
              <a:off x="4129" y="1130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C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404" name="Rectangle 148"/>
            <p:cNvSpPr>
              <a:spLocks noChangeArrowheads="1"/>
            </p:cNvSpPr>
            <p:nvPr/>
          </p:nvSpPr>
          <p:spPr bwMode="auto">
            <a:xfrm>
              <a:off x="3841" y="1130"/>
              <a:ext cx="288" cy="28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sz="1400" b="1">
                  <a:solidFill>
                    <a:srgbClr val="0000FF"/>
                  </a:solidFill>
                  <a:latin typeface="Lucida Sans Unicode" pitchFamily="34" charset="0"/>
                </a:rPr>
                <a:t>Β</a:t>
              </a:r>
            </a:p>
          </p:txBody>
        </p:sp>
        <p:sp>
          <p:nvSpPr>
            <p:cNvPr id="224405" name="Rectangle 149"/>
            <p:cNvSpPr>
              <a:spLocks noChangeArrowheads="1"/>
            </p:cNvSpPr>
            <p:nvPr/>
          </p:nvSpPr>
          <p:spPr bwMode="auto">
            <a:xfrm>
              <a:off x="3553" y="1130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406" name="Rectangle 150"/>
            <p:cNvSpPr>
              <a:spLocks noChangeArrowheads="1"/>
            </p:cNvSpPr>
            <p:nvPr/>
          </p:nvSpPr>
          <p:spPr bwMode="auto">
            <a:xfrm>
              <a:off x="3265" y="1130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407" name="Rectangle 151"/>
            <p:cNvSpPr>
              <a:spLocks noChangeArrowheads="1"/>
            </p:cNvSpPr>
            <p:nvPr/>
          </p:nvSpPr>
          <p:spPr bwMode="auto">
            <a:xfrm>
              <a:off x="2977" y="1130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408" name="Rectangle 152"/>
            <p:cNvSpPr>
              <a:spLocks noChangeArrowheads="1"/>
            </p:cNvSpPr>
            <p:nvPr/>
          </p:nvSpPr>
          <p:spPr bwMode="auto">
            <a:xfrm>
              <a:off x="2689" y="1130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C8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409" name="Rectangle 153"/>
            <p:cNvSpPr>
              <a:spLocks noChangeArrowheads="1"/>
            </p:cNvSpPr>
            <p:nvPr/>
          </p:nvSpPr>
          <p:spPr bwMode="auto">
            <a:xfrm>
              <a:off x="2401" y="1130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FF7C80"/>
                </a:solidFill>
              </a:endParaRPr>
            </a:p>
          </p:txBody>
        </p:sp>
        <p:sp>
          <p:nvSpPr>
            <p:cNvPr id="224410" name="Rectangle 154"/>
            <p:cNvSpPr>
              <a:spLocks noChangeArrowheads="1"/>
            </p:cNvSpPr>
            <p:nvPr/>
          </p:nvSpPr>
          <p:spPr bwMode="auto">
            <a:xfrm>
              <a:off x="1519" y="1130"/>
              <a:ext cx="882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00"/>
                </a:solidFill>
              </a:endParaRPr>
            </a:p>
          </p:txBody>
        </p:sp>
        <p:sp>
          <p:nvSpPr>
            <p:cNvPr id="224411" name="Rectangle 155"/>
            <p:cNvSpPr>
              <a:spLocks noChangeArrowheads="1"/>
            </p:cNvSpPr>
            <p:nvPr/>
          </p:nvSpPr>
          <p:spPr bwMode="auto">
            <a:xfrm>
              <a:off x="1249" y="1130"/>
              <a:ext cx="270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412" name="Rectangle 156"/>
            <p:cNvSpPr>
              <a:spLocks noChangeArrowheads="1"/>
            </p:cNvSpPr>
            <p:nvPr/>
          </p:nvSpPr>
          <p:spPr bwMode="auto">
            <a:xfrm>
              <a:off x="961" y="1130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413" name="Rectangle 157"/>
            <p:cNvSpPr>
              <a:spLocks noChangeArrowheads="1"/>
            </p:cNvSpPr>
            <p:nvPr/>
          </p:nvSpPr>
          <p:spPr bwMode="auto">
            <a:xfrm>
              <a:off x="673" y="1130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Be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414" name="Rectangle 158"/>
            <p:cNvSpPr>
              <a:spLocks noChangeArrowheads="1"/>
            </p:cNvSpPr>
            <p:nvPr/>
          </p:nvSpPr>
          <p:spPr bwMode="auto">
            <a:xfrm>
              <a:off x="385" y="1130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Li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415" name="Rectangle 159"/>
            <p:cNvSpPr>
              <a:spLocks noChangeArrowheads="1"/>
            </p:cNvSpPr>
            <p:nvPr/>
          </p:nvSpPr>
          <p:spPr bwMode="auto">
            <a:xfrm>
              <a:off x="5281" y="845"/>
              <a:ext cx="288" cy="28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>
                  <a:solidFill>
                    <a:srgbClr val="0000FF"/>
                  </a:solidFill>
                  <a:latin typeface="Lucida Sans Unicode" pitchFamily="34" charset="0"/>
                </a:rPr>
                <a:t>He</a:t>
              </a:r>
              <a:endParaRPr lang="el-GR" sz="1400" b="1" dirty="0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224416" name="Rectangle 160"/>
            <p:cNvSpPr>
              <a:spLocks noChangeArrowheads="1"/>
            </p:cNvSpPr>
            <p:nvPr/>
          </p:nvSpPr>
          <p:spPr bwMode="auto">
            <a:xfrm>
              <a:off x="4993" y="845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sz="2000" b="1" dirty="0"/>
                <a:t>17</a:t>
              </a:r>
            </a:p>
          </p:txBody>
        </p:sp>
        <p:sp>
          <p:nvSpPr>
            <p:cNvPr id="224417" name="Rectangle 161"/>
            <p:cNvSpPr>
              <a:spLocks noChangeArrowheads="1"/>
            </p:cNvSpPr>
            <p:nvPr/>
          </p:nvSpPr>
          <p:spPr bwMode="auto">
            <a:xfrm>
              <a:off x="4705" y="845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sz="2000" b="1" dirty="0"/>
                <a:t>16</a:t>
              </a:r>
              <a:endParaRPr lang="el-GR" b="1" dirty="0"/>
            </a:p>
          </p:txBody>
        </p:sp>
        <p:sp>
          <p:nvSpPr>
            <p:cNvPr id="224418" name="Rectangle 162"/>
            <p:cNvSpPr>
              <a:spLocks noChangeArrowheads="1"/>
            </p:cNvSpPr>
            <p:nvPr/>
          </p:nvSpPr>
          <p:spPr bwMode="auto">
            <a:xfrm>
              <a:off x="4417" y="845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sz="2000" b="1" dirty="0"/>
                <a:t>15</a:t>
              </a:r>
            </a:p>
          </p:txBody>
        </p:sp>
        <p:sp>
          <p:nvSpPr>
            <p:cNvPr id="224419" name="Rectangle 163"/>
            <p:cNvSpPr>
              <a:spLocks noChangeArrowheads="1"/>
            </p:cNvSpPr>
            <p:nvPr/>
          </p:nvSpPr>
          <p:spPr bwMode="auto">
            <a:xfrm>
              <a:off x="4129" y="845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sz="2000" b="1" dirty="0"/>
                <a:t>14</a:t>
              </a:r>
            </a:p>
          </p:txBody>
        </p:sp>
        <p:sp>
          <p:nvSpPr>
            <p:cNvPr id="224420" name="Rectangle 164"/>
            <p:cNvSpPr>
              <a:spLocks noChangeArrowheads="1"/>
            </p:cNvSpPr>
            <p:nvPr/>
          </p:nvSpPr>
          <p:spPr bwMode="auto">
            <a:xfrm>
              <a:off x="2977" y="845"/>
              <a:ext cx="1152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669900"/>
                </a:solidFill>
              </a:endParaRPr>
            </a:p>
          </p:txBody>
        </p:sp>
        <p:sp>
          <p:nvSpPr>
            <p:cNvPr id="224421" name="Rectangle 165"/>
            <p:cNvSpPr>
              <a:spLocks noChangeArrowheads="1"/>
            </p:cNvSpPr>
            <p:nvPr/>
          </p:nvSpPr>
          <p:spPr bwMode="auto">
            <a:xfrm>
              <a:off x="2689" y="845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422" name="Rectangle 166"/>
            <p:cNvSpPr>
              <a:spLocks noChangeArrowheads="1"/>
            </p:cNvSpPr>
            <p:nvPr/>
          </p:nvSpPr>
          <p:spPr bwMode="auto">
            <a:xfrm>
              <a:off x="1519" y="845"/>
              <a:ext cx="1170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chemeClr val="folHlink"/>
                </a:solidFill>
              </a:endParaRPr>
            </a:p>
          </p:txBody>
        </p:sp>
        <p:sp>
          <p:nvSpPr>
            <p:cNvPr id="224423" name="Rectangle 167"/>
            <p:cNvSpPr>
              <a:spLocks noChangeArrowheads="1"/>
            </p:cNvSpPr>
            <p:nvPr/>
          </p:nvSpPr>
          <p:spPr bwMode="auto">
            <a:xfrm>
              <a:off x="1249" y="845"/>
              <a:ext cx="270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424" name="Rectangle 168"/>
            <p:cNvSpPr>
              <a:spLocks noChangeArrowheads="1"/>
            </p:cNvSpPr>
            <p:nvPr/>
          </p:nvSpPr>
          <p:spPr bwMode="auto">
            <a:xfrm>
              <a:off x="961" y="845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425" name="Rectangle 169"/>
            <p:cNvSpPr>
              <a:spLocks noChangeArrowheads="1"/>
            </p:cNvSpPr>
            <p:nvPr/>
          </p:nvSpPr>
          <p:spPr bwMode="auto">
            <a:xfrm>
              <a:off x="673" y="845"/>
              <a:ext cx="288" cy="28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/>
            </a:p>
          </p:txBody>
        </p:sp>
        <p:sp>
          <p:nvSpPr>
            <p:cNvPr id="224426" name="Rectangle 170"/>
            <p:cNvSpPr>
              <a:spLocks noChangeArrowheads="1"/>
            </p:cNvSpPr>
            <p:nvPr/>
          </p:nvSpPr>
          <p:spPr bwMode="auto">
            <a:xfrm>
              <a:off x="385" y="845"/>
              <a:ext cx="288" cy="28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>
                  <a:solidFill>
                    <a:srgbClr val="0000FF"/>
                  </a:solidFill>
                  <a:latin typeface="Lucida Sans Unicode" pitchFamily="34" charset="0"/>
                </a:rPr>
                <a:t>H</a:t>
              </a:r>
              <a:endParaRPr lang="el-GR" sz="1400" b="1">
                <a:solidFill>
                  <a:srgbClr val="0000FF"/>
                </a:solidFill>
                <a:latin typeface="Lucida Sans Unicode" pitchFamily="34" charset="0"/>
              </a:endParaRPr>
            </a:p>
          </p:txBody>
        </p:sp>
        <p:sp>
          <p:nvSpPr>
            <p:cNvPr id="44233" name="Line 171"/>
            <p:cNvSpPr>
              <a:spLocks noChangeShapeType="1"/>
            </p:cNvSpPr>
            <p:nvPr/>
          </p:nvSpPr>
          <p:spPr bwMode="auto">
            <a:xfrm>
              <a:off x="385" y="1130"/>
              <a:ext cx="288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34" name="Line 172"/>
            <p:cNvSpPr>
              <a:spLocks noChangeShapeType="1"/>
            </p:cNvSpPr>
            <p:nvPr/>
          </p:nvSpPr>
          <p:spPr bwMode="auto">
            <a:xfrm>
              <a:off x="385" y="1415"/>
              <a:ext cx="57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35" name="Line 173"/>
            <p:cNvSpPr>
              <a:spLocks noChangeShapeType="1"/>
            </p:cNvSpPr>
            <p:nvPr/>
          </p:nvSpPr>
          <p:spPr bwMode="auto">
            <a:xfrm>
              <a:off x="385" y="1700"/>
              <a:ext cx="518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36" name="Line 174"/>
            <p:cNvSpPr>
              <a:spLocks noChangeShapeType="1"/>
            </p:cNvSpPr>
            <p:nvPr/>
          </p:nvSpPr>
          <p:spPr bwMode="auto">
            <a:xfrm>
              <a:off x="385" y="1985"/>
              <a:ext cx="518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37" name="Line 175"/>
            <p:cNvSpPr>
              <a:spLocks noChangeShapeType="1"/>
            </p:cNvSpPr>
            <p:nvPr/>
          </p:nvSpPr>
          <p:spPr bwMode="auto">
            <a:xfrm>
              <a:off x="385" y="2271"/>
              <a:ext cx="518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38" name="Line 176"/>
            <p:cNvSpPr>
              <a:spLocks noChangeShapeType="1"/>
            </p:cNvSpPr>
            <p:nvPr/>
          </p:nvSpPr>
          <p:spPr bwMode="auto">
            <a:xfrm>
              <a:off x="385" y="2556"/>
              <a:ext cx="518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39" name="Line 177"/>
            <p:cNvSpPr>
              <a:spLocks noChangeShapeType="1"/>
            </p:cNvSpPr>
            <p:nvPr/>
          </p:nvSpPr>
          <p:spPr bwMode="auto">
            <a:xfrm>
              <a:off x="385" y="2841"/>
              <a:ext cx="345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40" name="Line 178"/>
            <p:cNvSpPr>
              <a:spLocks noChangeShapeType="1"/>
            </p:cNvSpPr>
            <p:nvPr/>
          </p:nvSpPr>
          <p:spPr bwMode="auto">
            <a:xfrm>
              <a:off x="385" y="3126"/>
              <a:ext cx="518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1400" b="1" i="1"/>
            </a:p>
          </p:txBody>
        </p:sp>
        <p:sp>
          <p:nvSpPr>
            <p:cNvPr id="44241" name="Line 179"/>
            <p:cNvSpPr>
              <a:spLocks noChangeShapeType="1"/>
            </p:cNvSpPr>
            <p:nvPr/>
          </p:nvSpPr>
          <p:spPr bwMode="auto">
            <a:xfrm>
              <a:off x="385" y="3411"/>
              <a:ext cx="518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42" name="Line 180"/>
            <p:cNvSpPr>
              <a:spLocks noChangeShapeType="1"/>
            </p:cNvSpPr>
            <p:nvPr/>
          </p:nvSpPr>
          <p:spPr bwMode="auto">
            <a:xfrm>
              <a:off x="385" y="3696"/>
              <a:ext cx="5184" cy="0"/>
            </a:xfrm>
            <a:prstGeom prst="line">
              <a:avLst/>
            </a:prstGeom>
            <a:noFill/>
            <a:ln w="28575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43" name="Line 181"/>
            <p:cNvSpPr>
              <a:spLocks noChangeShapeType="1"/>
            </p:cNvSpPr>
            <p:nvPr/>
          </p:nvSpPr>
          <p:spPr bwMode="auto">
            <a:xfrm>
              <a:off x="385" y="845"/>
              <a:ext cx="0" cy="1996"/>
            </a:xfrm>
            <a:prstGeom prst="line">
              <a:avLst/>
            </a:prstGeom>
            <a:noFill/>
            <a:ln w="28575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44" name="Line 182"/>
            <p:cNvSpPr>
              <a:spLocks noChangeShapeType="1"/>
            </p:cNvSpPr>
            <p:nvPr/>
          </p:nvSpPr>
          <p:spPr bwMode="auto">
            <a:xfrm>
              <a:off x="673" y="845"/>
              <a:ext cx="288" cy="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45" name="Line 183"/>
            <p:cNvSpPr>
              <a:spLocks noChangeShapeType="1"/>
            </p:cNvSpPr>
            <p:nvPr/>
          </p:nvSpPr>
          <p:spPr bwMode="auto">
            <a:xfrm>
              <a:off x="385" y="845"/>
              <a:ext cx="288" cy="0"/>
            </a:xfrm>
            <a:prstGeom prst="line">
              <a:avLst/>
            </a:prstGeom>
            <a:noFill/>
            <a:ln w="28575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46" name="Line 184"/>
            <p:cNvSpPr>
              <a:spLocks noChangeShapeType="1"/>
            </p:cNvSpPr>
            <p:nvPr/>
          </p:nvSpPr>
          <p:spPr bwMode="auto">
            <a:xfrm>
              <a:off x="673" y="845"/>
              <a:ext cx="0" cy="199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47" name="Line 185"/>
            <p:cNvSpPr>
              <a:spLocks noChangeShapeType="1"/>
            </p:cNvSpPr>
            <p:nvPr/>
          </p:nvSpPr>
          <p:spPr bwMode="auto">
            <a:xfrm>
              <a:off x="961" y="1130"/>
              <a:ext cx="0" cy="171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48" name="Line 186"/>
            <p:cNvSpPr>
              <a:spLocks noChangeShapeType="1"/>
            </p:cNvSpPr>
            <p:nvPr/>
          </p:nvSpPr>
          <p:spPr bwMode="auto">
            <a:xfrm>
              <a:off x="3841" y="1130"/>
              <a:ext cx="0" cy="171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49" name="Line 187"/>
            <p:cNvSpPr>
              <a:spLocks noChangeShapeType="1"/>
            </p:cNvSpPr>
            <p:nvPr/>
          </p:nvSpPr>
          <p:spPr bwMode="auto">
            <a:xfrm>
              <a:off x="4129" y="1130"/>
              <a:ext cx="0" cy="142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50" name="Line 188"/>
            <p:cNvSpPr>
              <a:spLocks noChangeShapeType="1"/>
            </p:cNvSpPr>
            <p:nvPr/>
          </p:nvSpPr>
          <p:spPr bwMode="auto">
            <a:xfrm>
              <a:off x="4417" y="1130"/>
              <a:ext cx="0" cy="142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51" name="Line 189"/>
            <p:cNvSpPr>
              <a:spLocks noChangeShapeType="1"/>
            </p:cNvSpPr>
            <p:nvPr/>
          </p:nvSpPr>
          <p:spPr bwMode="auto">
            <a:xfrm>
              <a:off x="4705" y="1130"/>
              <a:ext cx="0" cy="142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52" name="Line 190"/>
            <p:cNvSpPr>
              <a:spLocks noChangeShapeType="1"/>
            </p:cNvSpPr>
            <p:nvPr/>
          </p:nvSpPr>
          <p:spPr bwMode="auto">
            <a:xfrm>
              <a:off x="5281" y="845"/>
              <a:ext cx="288" cy="0"/>
            </a:xfrm>
            <a:prstGeom prst="line">
              <a:avLst/>
            </a:prstGeom>
            <a:noFill/>
            <a:ln w="28575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53" name="Line 191"/>
            <p:cNvSpPr>
              <a:spLocks noChangeShapeType="1"/>
            </p:cNvSpPr>
            <p:nvPr/>
          </p:nvSpPr>
          <p:spPr bwMode="auto">
            <a:xfrm>
              <a:off x="4993" y="1130"/>
              <a:ext cx="0" cy="142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54" name="Line 192"/>
            <p:cNvSpPr>
              <a:spLocks noChangeShapeType="1"/>
            </p:cNvSpPr>
            <p:nvPr/>
          </p:nvSpPr>
          <p:spPr bwMode="auto">
            <a:xfrm>
              <a:off x="5281" y="845"/>
              <a:ext cx="0" cy="171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55" name="Line 193"/>
            <p:cNvSpPr>
              <a:spLocks noChangeShapeType="1"/>
            </p:cNvSpPr>
            <p:nvPr/>
          </p:nvSpPr>
          <p:spPr bwMode="auto">
            <a:xfrm>
              <a:off x="5281" y="1130"/>
              <a:ext cx="288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56" name="Line 194"/>
            <p:cNvSpPr>
              <a:spLocks noChangeShapeType="1"/>
            </p:cNvSpPr>
            <p:nvPr/>
          </p:nvSpPr>
          <p:spPr bwMode="auto">
            <a:xfrm>
              <a:off x="673" y="1130"/>
              <a:ext cx="288" cy="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57" name="Line 195"/>
            <p:cNvSpPr>
              <a:spLocks noChangeShapeType="1"/>
            </p:cNvSpPr>
            <p:nvPr/>
          </p:nvSpPr>
          <p:spPr bwMode="auto">
            <a:xfrm>
              <a:off x="3841" y="1130"/>
              <a:ext cx="1440" cy="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58" name="Line 196"/>
            <p:cNvSpPr>
              <a:spLocks noChangeShapeType="1"/>
            </p:cNvSpPr>
            <p:nvPr/>
          </p:nvSpPr>
          <p:spPr bwMode="auto">
            <a:xfrm>
              <a:off x="1249" y="1700"/>
              <a:ext cx="0" cy="114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59" name="Line 197"/>
            <p:cNvSpPr>
              <a:spLocks noChangeShapeType="1"/>
            </p:cNvSpPr>
            <p:nvPr/>
          </p:nvSpPr>
          <p:spPr bwMode="auto">
            <a:xfrm>
              <a:off x="1519" y="1700"/>
              <a:ext cx="0" cy="114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60" name="Line 198"/>
            <p:cNvSpPr>
              <a:spLocks noChangeShapeType="1"/>
            </p:cNvSpPr>
            <p:nvPr/>
          </p:nvSpPr>
          <p:spPr bwMode="auto">
            <a:xfrm>
              <a:off x="1825" y="1700"/>
              <a:ext cx="0" cy="114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61" name="Line 199"/>
            <p:cNvSpPr>
              <a:spLocks noChangeShapeType="1"/>
            </p:cNvSpPr>
            <p:nvPr/>
          </p:nvSpPr>
          <p:spPr bwMode="auto">
            <a:xfrm>
              <a:off x="2113" y="1700"/>
              <a:ext cx="0" cy="114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62" name="Line 200"/>
            <p:cNvSpPr>
              <a:spLocks noChangeShapeType="1"/>
            </p:cNvSpPr>
            <p:nvPr/>
          </p:nvSpPr>
          <p:spPr bwMode="auto">
            <a:xfrm>
              <a:off x="2401" y="1700"/>
              <a:ext cx="0" cy="114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63" name="Line 201"/>
            <p:cNvSpPr>
              <a:spLocks noChangeShapeType="1"/>
            </p:cNvSpPr>
            <p:nvPr/>
          </p:nvSpPr>
          <p:spPr bwMode="auto">
            <a:xfrm>
              <a:off x="2689" y="1700"/>
              <a:ext cx="0" cy="114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64" name="Line 202"/>
            <p:cNvSpPr>
              <a:spLocks noChangeShapeType="1"/>
            </p:cNvSpPr>
            <p:nvPr/>
          </p:nvSpPr>
          <p:spPr bwMode="auto">
            <a:xfrm>
              <a:off x="2977" y="1700"/>
              <a:ext cx="0" cy="114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65" name="Line 203"/>
            <p:cNvSpPr>
              <a:spLocks noChangeShapeType="1"/>
            </p:cNvSpPr>
            <p:nvPr/>
          </p:nvSpPr>
          <p:spPr bwMode="auto">
            <a:xfrm>
              <a:off x="3265" y="1700"/>
              <a:ext cx="0" cy="114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66" name="Line 204"/>
            <p:cNvSpPr>
              <a:spLocks noChangeShapeType="1"/>
            </p:cNvSpPr>
            <p:nvPr/>
          </p:nvSpPr>
          <p:spPr bwMode="auto">
            <a:xfrm>
              <a:off x="3841" y="1415"/>
              <a:ext cx="1728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67" name="Line 205"/>
            <p:cNvSpPr>
              <a:spLocks noChangeShapeType="1"/>
            </p:cNvSpPr>
            <p:nvPr/>
          </p:nvSpPr>
          <p:spPr bwMode="auto">
            <a:xfrm>
              <a:off x="3553" y="1700"/>
              <a:ext cx="0" cy="114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68" name="Line 206"/>
            <p:cNvSpPr>
              <a:spLocks noChangeShapeType="1"/>
            </p:cNvSpPr>
            <p:nvPr/>
          </p:nvSpPr>
          <p:spPr bwMode="auto">
            <a:xfrm>
              <a:off x="385" y="3126"/>
              <a:ext cx="0" cy="570"/>
            </a:xfrm>
            <a:prstGeom prst="line">
              <a:avLst/>
            </a:prstGeom>
            <a:noFill/>
            <a:ln w="28575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69" name="Line 207"/>
            <p:cNvSpPr>
              <a:spLocks noChangeShapeType="1"/>
            </p:cNvSpPr>
            <p:nvPr/>
          </p:nvSpPr>
          <p:spPr bwMode="auto">
            <a:xfrm>
              <a:off x="385" y="2841"/>
              <a:ext cx="0" cy="285"/>
            </a:xfrm>
            <a:prstGeom prst="line">
              <a:avLst/>
            </a:prstGeom>
            <a:noFill/>
            <a:ln w="28575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70" name="Line 208"/>
            <p:cNvSpPr>
              <a:spLocks noChangeShapeType="1"/>
            </p:cNvSpPr>
            <p:nvPr/>
          </p:nvSpPr>
          <p:spPr bwMode="auto">
            <a:xfrm>
              <a:off x="1519" y="3126"/>
              <a:ext cx="0" cy="57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71" name="Line 209"/>
            <p:cNvSpPr>
              <a:spLocks noChangeShapeType="1"/>
            </p:cNvSpPr>
            <p:nvPr/>
          </p:nvSpPr>
          <p:spPr bwMode="auto">
            <a:xfrm>
              <a:off x="1825" y="3126"/>
              <a:ext cx="0" cy="57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72" name="Line 210"/>
            <p:cNvSpPr>
              <a:spLocks noChangeShapeType="1"/>
            </p:cNvSpPr>
            <p:nvPr/>
          </p:nvSpPr>
          <p:spPr bwMode="auto">
            <a:xfrm>
              <a:off x="2113" y="3126"/>
              <a:ext cx="0" cy="57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73" name="Line 211"/>
            <p:cNvSpPr>
              <a:spLocks noChangeShapeType="1"/>
            </p:cNvSpPr>
            <p:nvPr/>
          </p:nvSpPr>
          <p:spPr bwMode="auto">
            <a:xfrm>
              <a:off x="2401" y="3126"/>
              <a:ext cx="0" cy="57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74" name="Line 212"/>
            <p:cNvSpPr>
              <a:spLocks noChangeShapeType="1"/>
            </p:cNvSpPr>
            <p:nvPr/>
          </p:nvSpPr>
          <p:spPr bwMode="auto">
            <a:xfrm>
              <a:off x="2689" y="3126"/>
              <a:ext cx="0" cy="57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75" name="Line 213"/>
            <p:cNvSpPr>
              <a:spLocks noChangeShapeType="1"/>
            </p:cNvSpPr>
            <p:nvPr/>
          </p:nvSpPr>
          <p:spPr bwMode="auto">
            <a:xfrm>
              <a:off x="2977" y="3126"/>
              <a:ext cx="0" cy="57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76" name="Line 214"/>
            <p:cNvSpPr>
              <a:spLocks noChangeShapeType="1"/>
            </p:cNvSpPr>
            <p:nvPr/>
          </p:nvSpPr>
          <p:spPr bwMode="auto">
            <a:xfrm>
              <a:off x="3265" y="3126"/>
              <a:ext cx="0" cy="57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77" name="Line 215"/>
            <p:cNvSpPr>
              <a:spLocks noChangeShapeType="1"/>
            </p:cNvSpPr>
            <p:nvPr/>
          </p:nvSpPr>
          <p:spPr bwMode="auto">
            <a:xfrm>
              <a:off x="3553" y="3126"/>
              <a:ext cx="0" cy="57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78" name="Line 216"/>
            <p:cNvSpPr>
              <a:spLocks noChangeShapeType="1"/>
            </p:cNvSpPr>
            <p:nvPr/>
          </p:nvSpPr>
          <p:spPr bwMode="auto">
            <a:xfrm>
              <a:off x="3841" y="3126"/>
              <a:ext cx="0" cy="57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79" name="Line 217"/>
            <p:cNvSpPr>
              <a:spLocks noChangeShapeType="1"/>
            </p:cNvSpPr>
            <p:nvPr/>
          </p:nvSpPr>
          <p:spPr bwMode="auto">
            <a:xfrm>
              <a:off x="4129" y="3126"/>
              <a:ext cx="0" cy="57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80" name="Line 218"/>
            <p:cNvSpPr>
              <a:spLocks noChangeShapeType="1"/>
            </p:cNvSpPr>
            <p:nvPr/>
          </p:nvSpPr>
          <p:spPr bwMode="auto">
            <a:xfrm>
              <a:off x="4417" y="3126"/>
              <a:ext cx="0" cy="57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81" name="Line 219"/>
            <p:cNvSpPr>
              <a:spLocks noChangeShapeType="1"/>
            </p:cNvSpPr>
            <p:nvPr/>
          </p:nvSpPr>
          <p:spPr bwMode="auto">
            <a:xfrm>
              <a:off x="4705" y="3126"/>
              <a:ext cx="0" cy="57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82" name="Line 220"/>
            <p:cNvSpPr>
              <a:spLocks noChangeShapeType="1"/>
            </p:cNvSpPr>
            <p:nvPr/>
          </p:nvSpPr>
          <p:spPr bwMode="auto">
            <a:xfrm>
              <a:off x="4993" y="3126"/>
              <a:ext cx="0" cy="57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83" name="Line 221"/>
            <p:cNvSpPr>
              <a:spLocks noChangeShapeType="1"/>
            </p:cNvSpPr>
            <p:nvPr/>
          </p:nvSpPr>
          <p:spPr bwMode="auto">
            <a:xfrm>
              <a:off x="5281" y="3126"/>
              <a:ext cx="0" cy="57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84" name="Line 222"/>
            <p:cNvSpPr>
              <a:spLocks noChangeShapeType="1"/>
            </p:cNvSpPr>
            <p:nvPr/>
          </p:nvSpPr>
          <p:spPr bwMode="auto">
            <a:xfrm>
              <a:off x="5569" y="3126"/>
              <a:ext cx="0" cy="570"/>
            </a:xfrm>
            <a:prstGeom prst="line">
              <a:avLst/>
            </a:prstGeom>
            <a:noFill/>
            <a:ln w="28575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85" name="Line 223"/>
            <p:cNvSpPr>
              <a:spLocks noChangeShapeType="1"/>
            </p:cNvSpPr>
            <p:nvPr/>
          </p:nvSpPr>
          <p:spPr bwMode="auto">
            <a:xfrm>
              <a:off x="961" y="845"/>
              <a:ext cx="288" cy="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86" name="Line 224"/>
            <p:cNvSpPr>
              <a:spLocks noChangeShapeType="1"/>
            </p:cNvSpPr>
            <p:nvPr/>
          </p:nvSpPr>
          <p:spPr bwMode="auto">
            <a:xfrm>
              <a:off x="1249" y="845"/>
              <a:ext cx="270" cy="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87" name="Line 225"/>
            <p:cNvSpPr>
              <a:spLocks noChangeShapeType="1"/>
            </p:cNvSpPr>
            <p:nvPr/>
          </p:nvSpPr>
          <p:spPr bwMode="auto">
            <a:xfrm>
              <a:off x="1519" y="845"/>
              <a:ext cx="1170" cy="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88" name="Line 226"/>
            <p:cNvSpPr>
              <a:spLocks noChangeShapeType="1"/>
            </p:cNvSpPr>
            <p:nvPr/>
          </p:nvSpPr>
          <p:spPr bwMode="auto">
            <a:xfrm>
              <a:off x="2689" y="845"/>
              <a:ext cx="288" cy="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89" name="Line 227"/>
            <p:cNvSpPr>
              <a:spLocks noChangeShapeType="1"/>
            </p:cNvSpPr>
            <p:nvPr/>
          </p:nvSpPr>
          <p:spPr bwMode="auto">
            <a:xfrm>
              <a:off x="2977" y="845"/>
              <a:ext cx="1152" cy="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90" name="Line 228"/>
            <p:cNvSpPr>
              <a:spLocks noChangeShapeType="1"/>
            </p:cNvSpPr>
            <p:nvPr/>
          </p:nvSpPr>
          <p:spPr bwMode="auto">
            <a:xfrm>
              <a:off x="4129" y="845"/>
              <a:ext cx="288" cy="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400" b="1"/>
            </a:p>
          </p:txBody>
        </p:sp>
        <p:sp>
          <p:nvSpPr>
            <p:cNvPr id="44291" name="Line 229"/>
            <p:cNvSpPr>
              <a:spLocks noChangeShapeType="1"/>
            </p:cNvSpPr>
            <p:nvPr/>
          </p:nvSpPr>
          <p:spPr bwMode="auto">
            <a:xfrm>
              <a:off x="4417" y="845"/>
              <a:ext cx="288" cy="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92" name="Line 230"/>
            <p:cNvSpPr>
              <a:spLocks noChangeShapeType="1"/>
            </p:cNvSpPr>
            <p:nvPr/>
          </p:nvSpPr>
          <p:spPr bwMode="auto">
            <a:xfrm>
              <a:off x="4705" y="845"/>
              <a:ext cx="288" cy="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93" name="Line 231"/>
            <p:cNvSpPr>
              <a:spLocks noChangeShapeType="1"/>
            </p:cNvSpPr>
            <p:nvPr/>
          </p:nvSpPr>
          <p:spPr bwMode="auto">
            <a:xfrm>
              <a:off x="4993" y="845"/>
              <a:ext cx="288" cy="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94" name="Line 232"/>
            <p:cNvSpPr>
              <a:spLocks noChangeShapeType="1"/>
            </p:cNvSpPr>
            <p:nvPr/>
          </p:nvSpPr>
          <p:spPr bwMode="auto">
            <a:xfrm>
              <a:off x="5569" y="2556"/>
              <a:ext cx="0" cy="285"/>
            </a:xfrm>
            <a:prstGeom prst="line">
              <a:avLst/>
            </a:prstGeom>
            <a:solidFill>
              <a:srgbClr val="FFFF00"/>
            </a:solidFill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95" name="Line 233"/>
            <p:cNvSpPr>
              <a:spLocks noChangeShapeType="1"/>
            </p:cNvSpPr>
            <p:nvPr/>
          </p:nvSpPr>
          <p:spPr bwMode="auto">
            <a:xfrm>
              <a:off x="5569" y="845"/>
              <a:ext cx="0" cy="1711"/>
            </a:xfrm>
            <a:prstGeom prst="line">
              <a:avLst/>
            </a:prstGeom>
            <a:solidFill>
              <a:srgbClr val="FFFF00"/>
            </a:solidFill>
            <a:ln w="28575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  <p:sp>
          <p:nvSpPr>
            <p:cNvPr id="44296" name="Line 234"/>
            <p:cNvSpPr>
              <a:spLocks noChangeShapeType="1"/>
            </p:cNvSpPr>
            <p:nvPr/>
          </p:nvSpPr>
          <p:spPr bwMode="auto">
            <a:xfrm>
              <a:off x="5569" y="2841"/>
              <a:ext cx="0" cy="285"/>
            </a:xfrm>
            <a:prstGeom prst="line">
              <a:avLst/>
            </a:prstGeom>
            <a:noFill/>
            <a:ln w="28575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b="1"/>
            </a:p>
          </p:txBody>
        </p:sp>
      </p:grpSp>
      <p:sp>
        <p:nvSpPr>
          <p:cNvPr id="34819" name="Text Box 466"/>
          <p:cNvSpPr txBox="1">
            <a:spLocks noChangeArrowheads="1"/>
          </p:cNvSpPr>
          <p:nvPr/>
        </p:nvSpPr>
        <p:spPr bwMode="auto">
          <a:xfrm>
            <a:off x="2895600" y="2308810"/>
            <a:ext cx="2590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ahoma" pitchFamily="34" charset="0"/>
              </a:rPr>
              <a:t>Ευγενή αέρια</a:t>
            </a:r>
          </a:p>
        </p:txBody>
      </p:sp>
      <p:sp>
        <p:nvSpPr>
          <p:cNvPr id="34820" name="Text Box 699"/>
          <p:cNvSpPr txBox="1">
            <a:spLocks noChangeArrowheads="1"/>
          </p:cNvSpPr>
          <p:nvPr/>
        </p:nvSpPr>
        <p:spPr bwMode="auto">
          <a:xfrm>
            <a:off x="2438400" y="2276872"/>
            <a:ext cx="457200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l-GR" altLang="el-GR" sz="1800">
              <a:solidFill>
                <a:schemeClr val="accent1"/>
              </a:solidFill>
              <a:latin typeface="Tahoma" pitchFamily="34" charset="0"/>
            </a:endParaRPr>
          </a:p>
        </p:txBody>
      </p:sp>
      <p:sp>
        <p:nvSpPr>
          <p:cNvPr id="34821" name="Text Box 700"/>
          <p:cNvSpPr txBox="1">
            <a:spLocks noChangeArrowheads="1"/>
          </p:cNvSpPr>
          <p:nvPr/>
        </p:nvSpPr>
        <p:spPr bwMode="auto">
          <a:xfrm>
            <a:off x="2438400" y="1233488"/>
            <a:ext cx="457200" cy="366712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l-GR" altLang="el-GR" sz="1800">
              <a:latin typeface="Tahoma" pitchFamily="34" charset="0"/>
            </a:endParaRPr>
          </a:p>
        </p:txBody>
      </p:sp>
      <p:sp>
        <p:nvSpPr>
          <p:cNvPr id="44038" name="Text Box 701"/>
          <p:cNvSpPr txBox="1">
            <a:spLocks noChangeArrowheads="1"/>
          </p:cNvSpPr>
          <p:nvPr/>
        </p:nvSpPr>
        <p:spPr bwMode="auto">
          <a:xfrm>
            <a:off x="2895600" y="1124744"/>
            <a:ext cx="2057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400" b="1" dirty="0">
                <a:ln>
                  <a:solidFill>
                    <a:schemeClr val="tx1"/>
                  </a:solidFill>
                </a:ln>
                <a:solidFill>
                  <a:srgbClr val="B2B2B2"/>
                </a:solidFill>
                <a:latin typeface="Comic Sans MS" pitchFamily="66" charset="0"/>
              </a:rPr>
              <a:t>Μέταλλα</a:t>
            </a:r>
          </a:p>
        </p:txBody>
      </p:sp>
      <p:sp>
        <p:nvSpPr>
          <p:cNvPr id="34823" name="Text Box 702"/>
          <p:cNvSpPr txBox="1">
            <a:spLocks noChangeArrowheads="1"/>
          </p:cNvSpPr>
          <p:nvPr/>
        </p:nvSpPr>
        <p:spPr bwMode="auto">
          <a:xfrm>
            <a:off x="2438400" y="1556792"/>
            <a:ext cx="457200" cy="36671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l-GR" altLang="el-GR" sz="1800">
              <a:latin typeface="Tahoma" pitchFamily="34" charset="0"/>
            </a:endParaRPr>
          </a:p>
        </p:txBody>
      </p:sp>
      <p:sp>
        <p:nvSpPr>
          <p:cNvPr id="44041" name="Text Box 704"/>
          <p:cNvSpPr txBox="1">
            <a:spLocks noChangeArrowheads="1"/>
          </p:cNvSpPr>
          <p:nvPr/>
        </p:nvSpPr>
        <p:spPr bwMode="auto">
          <a:xfrm>
            <a:off x="2971800" y="13716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l-GR" altLang="el-GR" sz="1800">
              <a:latin typeface="Tahoma" pitchFamily="34" charset="0"/>
            </a:endParaRPr>
          </a:p>
        </p:txBody>
      </p:sp>
      <p:sp>
        <p:nvSpPr>
          <p:cNvPr id="34826" name="Text Box 705"/>
          <p:cNvSpPr txBox="1">
            <a:spLocks noChangeArrowheads="1"/>
          </p:cNvSpPr>
          <p:nvPr/>
        </p:nvSpPr>
        <p:spPr bwMode="auto">
          <a:xfrm>
            <a:off x="2895600" y="1556792"/>
            <a:ext cx="2057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400" b="1" dirty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latin typeface="Comic Sans MS" pitchFamily="66" charset="0"/>
              </a:rPr>
              <a:t>Αμέταλλα</a:t>
            </a:r>
          </a:p>
        </p:txBody>
      </p:sp>
      <p:sp>
        <p:nvSpPr>
          <p:cNvPr id="34827" name="Text Box 706"/>
          <p:cNvSpPr txBox="1">
            <a:spLocks noChangeArrowheads="1"/>
          </p:cNvSpPr>
          <p:nvPr/>
        </p:nvSpPr>
        <p:spPr bwMode="auto">
          <a:xfrm>
            <a:off x="2895600" y="1916832"/>
            <a:ext cx="2057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400" b="1" dirty="0">
                <a:ln>
                  <a:solidFill>
                    <a:schemeClr val="tx1"/>
                  </a:solidFill>
                </a:ln>
                <a:solidFill>
                  <a:srgbClr val="669900"/>
                </a:solidFill>
                <a:latin typeface="Comic Sans MS" pitchFamily="66" charset="0"/>
              </a:rPr>
              <a:t>Μεταλλοειδή</a:t>
            </a:r>
          </a:p>
        </p:txBody>
      </p:sp>
      <p:sp>
        <p:nvSpPr>
          <p:cNvPr id="34828" name="Text Box 707"/>
          <p:cNvSpPr txBox="1">
            <a:spLocks noChangeArrowheads="1"/>
          </p:cNvSpPr>
          <p:nvPr/>
        </p:nvSpPr>
        <p:spPr bwMode="auto">
          <a:xfrm>
            <a:off x="2438400" y="1916832"/>
            <a:ext cx="457200" cy="366712"/>
          </a:xfrm>
          <a:prstGeom prst="rect">
            <a:avLst/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l-GR" altLang="el-GR" sz="1800">
              <a:latin typeface="Tahoma" pitchFamily="34" charset="0"/>
            </a:endParaRPr>
          </a:p>
        </p:txBody>
      </p:sp>
      <p:sp>
        <p:nvSpPr>
          <p:cNvPr id="44045" name="Text Box 708"/>
          <p:cNvSpPr txBox="1">
            <a:spLocks noChangeArrowheads="1"/>
          </p:cNvSpPr>
          <p:nvPr/>
        </p:nvSpPr>
        <p:spPr bwMode="auto">
          <a:xfrm>
            <a:off x="228600" y="188640"/>
            <a:ext cx="8534400" cy="57943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itchFamily="66" charset="0"/>
              </a:rPr>
              <a:t>    ΤΟΜΕΙΣ</a:t>
            </a:r>
            <a:r>
              <a:rPr lang="el-GR" altLang="el-GR" dirty="0">
                <a:ln>
                  <a:solidFill>
                    <a:schemeClr val="tx1"/>
                  </a:solidFill>
                </a:ln>
                <a:latin typeface="Comic Sans MS" pitchFamily="66" charset="0"/>
              </a:rPr>
              <a:t> ΠΕΡΙΟΔΙΚΟΥ ΠΙΝΑΚΑ</a:t>
            </a:r>
          </a:p>
        </p:txBody>
      </p:sp>
      <p:sp>
        <p:nvSpPr>
          <p:cNvPr id="44046" name="Text Box 709"/>
          <p:cNvSpPr txBox="1">
            <a:spLocks noChangeArrowheads="1"/>
          </p:cNvSpPr>
          <p:nvPr/>
        </p:nvSpPr>
        <p:spPr bwMode="auto">
          <a:xfrm>
            <a:off x="8458200" y="1524000"/>
            <a:ext cx="457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600" b="1">
                <a:latin typeface="Tahoma" pitchFamily="34" charset="0"/>
              </a:rPr>
              <a:t>18</a:t>
            </a:r>
          </a:p>
        </p:txBody>
      </p:sp>
      <p:sp>
        <p:nvSpPr>
          <p:cNvPr id="44047" name="Text Box 710"/>
          <p:cNvSpPr txBox="1">
            <a:spLocks noChangeArrowheads="1"/>
          </p:cNvSpPr>
          <p:nvPr/>
        </p:nvSpPr>
        <p:spPr bwMode="auto">
          <a:xfrm>
            <a:off x="1219200" y="19812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atin typeface="Tahoma" pitchFamily="34" charset="0"/>
              </a:rPr>
              <a:t>2</a:t>
            </a:r>
          </a:p>
        </p:txBody>
      </p:sp>
      <p:sp>
        <p:nvSpPr>
          <p:cNvPr id="44048" name="Text Box 711"/>
          <p:cNvSpPr txBox="1">
            <a:spLocks noChangeArrowheads="1"/>
          </p:cNvSpPr>
          <p:nvPr/>
        </p:nvSpPr>
        <p:spPr bwMode="auto">
          <a:xfrm>
            <a:off x="685800" y="15240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atin typeface="Tahoma" pitchFamily="34" charset="0"/>
              </a:rPr>
              <a:t>1</a:t>
            </a:r>
          </a:p>
        </p:txBody>
      </p:sp>
      <p:sp>
        <p:nvSpPr>
          <p:cNvPr id="44049" name="Text Box 712"/>
          <p:cNvSpPr txBox="1">
            <a:spLocks noChangeArrowheads="1"/>
          </p:cNvSpPr>
          <p:nvPr/>
        </p:nvSpPr>
        <p:spPr bwMode="auto">
          <a:xfrm>
            <a:off x="6131024" y="1938318"/>
            <a:ext cx="457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600" b="1" dirty="0">
                <a:latin typeface="Tahoma" pitchFamily="34" charset="0"/>
              </a:rPr>
              <a:t>13</a:t>
            </a:r>
          </a:p>
        </p:txBody>
      </p:sp>
      <p:sp>
        <p:nvSpPr>
          <p:cNvPr id="44050" name="Text Box 713"/>
          <p:cNvSpPr txBox="1">
            <a:spLocks noChangeArrowheads="1"/>
          </p:cNvSpPr>
          <p:nvPr/>
        </p:nvSpPr>
        <p:spPr bwMode="auto">
          <a:xfrm>
            <a:off x="685800" y="11430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400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mic Sans MS" pitchFamily="66" charset="0"/>
              </a:rPr>
              <a:t>ΙΑ</a:t>
            </a:r>
          </a:p>
        </p:txBody>
      </p:sp>
      <p:sp>
        <p:nvSpPr>
          <p:cNvPr id="44051" name="Text Box 714"/>
          <p:cNvSpPr txBox="1">
            <a:spLocks noChangeArrowheads="1"/>
          </p:cNvSpPr>
          <p:nvPr/>
        </p:nvSpPr>
        <p:spPr bwMode="auto">
          <a:xfrm>
            <a:off x="1143000" y="160020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40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mic Sans MS" pitchFamily="66" charset="0"/>
              </a:rPr>
              <a:t>ΙΙΑ</a:t>
            </a:r>
          </a:p>
        </p:txBody>
      </p:sp>
      <p:sp>
        <p:nvSpPr>
          <p:cNvPr id="44052" name="Text Box 715"/>
          <p:cNvSpPr txBox="1">
            <a:spLocks noChangeArrowheads="1"/>
          </p:cNvSpPr>
          <p:nvPr/>
        </p:nvSpPr>
        <p:spPr bwMode="auto">
          <a:xfrm>
            <a:off x="6019800" y="14478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40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mic Sans MS" pitchFamily="66" charset="0"/>
              </a:rPr>
              <a:t>ΙΙΙΑ</a:t>
            </a:r>
          </a:p>
        </p:txBody>
      </p:sp>
      <p:sp>
        <p:nvSpPr>
          <p:cNvPr id="44053" name="Text Box 716"/>
          <p:cNvSpPr txBox="1">
            <a:spLocks noChangeArrowheads="1"/>
          </p:cNvSpPr>
          <p:nvPr/>
        </p:nvSpPr>
        <p:spPr bwMode="auto">
          <a:xfrm>
            <a:off x="6629400" y="1447800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40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mic Sans MS" pitchFamily="66" charset="0"/>
              </a:rPr>
              <a:t>Ι</a:t>
            </a:r>
            <a:r>
              <a:rPr lang="en-US" altLang="el-GR" sz="140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mic Sans MS" pitchFamily="66" charset="0"/>
              </a:rPr>
              <a:t>V</a:t>
            </a:r>
            <a:r>
              <a:rPr lang="el-GR" altLang="el-GR" sz="140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44054" name="Text Box 717"/>
          <p:cNvSpPr txBox="1">
            <a:spLocks noChangeArrowheads="1"/>
          </p:cNvSpPr>
          <p:nvPr/>
        </p:nvSpPr>
        <p:spPr bwMode="auto">
          <a:xfrm>
            <a:off x="7086600" y="144780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40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mic Sans MS" pitchFamily="66" charset="0"/>
              </a:rPr>
              <a:t>V</a:t>
            </a:r>
            <a:r>
              <a:rPr lang="el-GR" altLang="el-GR" sz="140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44055" name="Text Box 718"/>
          <p:cNvSpPr txBox="1">
            <a:spLocks noChangeArrowheads="1"/>
          </p:cNvSpPr>
          <p:nvPr/>
        </p:nvSpPr>
        <p:spPr bwMode="auto">
          <a:xfrm rot="20930838">
            <a:off x="7543800" y="144780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40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mic Sans MS" pitchFamily="66" charset="0"/>
              </a:rPr>
              <a:t>VI</a:t>
            </a:r>
            <a:r>
              <a:rPr lang="el-GR" altLang="el-GR" sz="140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44056" name="Text Box 719"/>
          <p:cNvSpPr txBox="1">
            <a:spLocks noChangeArrowheads="1"/>
          </p:cNvSpPr>
          <p:nvPr/>
        </p:nvSpPr>
        <p:spPr bwMode="auto">
          <a:xfrm rot="19442100">
            <a:off x="7976862" y="1114972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400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mic Sans MS" pitchFamily="66" charset="0"/>
              </a:rPr>
              <a:t>VII</a:t>
            </a:r>
            <a:r>
              <a:rPr lang="el-GR" altLang="el-GR" sz="1400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44057" name="Text Box 720"/>
          <p:cNvSpPr txBox="1">
            <a:spLocks noChangeArrowheads="1"/>
          </p:cNvSpPr>
          <p:nvPr/>
        </p:nvSpPr>
        <p:spPr bwMode="auto">
          <a:xfrm rot="20448505">
            <a:off x="8382000" y="11430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400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mic Sans MS" pitchFamily="66" charset="0"/>
              </a:rPr>
              <a:t>VIII</a:t>
            </a:r>
            <a:r>
              <a:rPr lang="el-GR" altLang="el-GR" sz="1400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44060" name="Text Box 725"/>
          <p:cNvSpPr txBox="1">
            <a:spLocks noChangeArrowheads="1"/>
          </p:cNvSpPr>
          <p:nvPr/>
        </p:nvSpPr>
        <p:spPr bwMode="auto">
          <a:xfrm>
            <a:off x="228600" y="19050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 b="1" dirty="0">
                <a:latin typeface="Comic Sans MS" pitchFamily="66" charset="0"/>
              </a:rPr>
              <a:t>1</a:t>
            </a:r>
            <a:endParaRPr lang="el-GR" altLang="el-GR" sz="1800" b="1" dirty="0">
              <a:latin typeface="Comic Sans MS" pitchFamily="66" charset="0"/>
            </a:endParaRPr>
          </a:p>
        </p:txBody>
      </p:sp>
      <p:sp>
        <p:nvSpPr>
          <p:cNvPr id="44061" name="Text Box 726"/>
          <p:cNvSpPr txBox="1">
            <a:spLocks noChangeArrowheads="1"/>
          </p:cNvSpPr>
          <p:nvPr/>
        </p:nvSpPr>
        <p:spPr bwMode="auto">
          <a:xfrm>
            <a:off x="228600" y="24384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 b="1">
                <a:latin typeface="Comic Sans MS" pitchFamily="66" charset="0"/>
              </a:rPr>
              <a:t>2</a:t>
            </a:r>
            <a:endParaRPr lang="el-GR" altLang="el-GR" sz="1800" b="1">
              <a:latin typeface="Comic Sans MS" pitchFamily="66" charset="0"/>
            </a:endParaRPr>
          </a:p>
        </p:txBody>
      </p:sp>
      <p:sp>
        <p:nvSpPr>
          <p:cNvPr id="44062" name="Text Box 727"/>
          <p:cNvSpPr txBox="1">
            <a:spLocks noChangeArrowheads="1"/>
          </p:cNvSpPr>
          <p:nvPr/>
        </p:nvSpPr>
        <p:spPr bwMode="auto">
          <a:xfrm>
            <a:off x="228600" y="28194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 b="1">
                <a:latin typeface="Comic Sans MS" pitchFamily="66" charset="0"/>
              </a:rPr>
              <a:t>3</a:t>
            </a:r>
            <a:endParaRPr lang="el-GR" altLang="el-GR" sz="1800" b="1">
              <a:latin typeface="Comic Sans MS" pitchFamily="66" charset="0"/>
            </a:endParaRPr>
          </a:p>
        </p:txBody>
      </p:sp>
      <p:sp>
        <p:nvSpPr>
          <p:cNvPr id="44063" name="Text Box 728"/>
          <p:cNvSpPr txBox="1">
            <a:spLocks noChangeArrowheads="1"/>
          </p:cNvSpPr>
          <p:nvPr/>
        </p:nvSpPr>
        <p:spPr bwMode="auto">
          <a:xfrm>
            <a:off x="228600" y="32766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 b="1">
                <a:latin typeface="Comic Sans MS" pitchFamily="66" charset="0"/>
              </a:rPr>
              <a:t>4</a:t>
            </a:r>
            <a:endParaRPr lang="el-GR" altLang="el-GR" sz="1800" b="1">
              <a:latin typeface="Comic Sans MS" pitchFamily="66" charset="0"/>
            </a:endParaRPr>
          </a:p>
        </p:txBody>
      </p:sp>
      <p:sp>
        <p:nvSpPr>
          <p:cNvPr id="44064" name="Text Box 729"/>
          <p:cNvSpPr txBox="1">
            <a:spLocks noChangeArrowheads="1"/>
          </p:cNvSpPr>
          <p:nvPr/>
        </p:nvSpPr>
        <p:spPr bwMode="auto">
          <a:xfrm>
            <a:off x="228600" y="37338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 b="1">
                <a:latin typeface="Comic Sans MS" pitchFamily="66" charset="0"/>
              </a:rPr>
              <a:t>5</a:t>
            </a:r>
            <a:endParaRPr lang="el-GR" altLang="el-GR" sz="1800" b="1">
              <a:latin typeface="Comic Sans MS" pitchFamily="66" charset="0"/>
            </a:endParaRPr>
          </a:p>
        </p:txBody>
      </p:sp>
      <p:sp>
        <p:nvSpPr>
          <p:cNvPr id="44065" name="Text Box 730"/>
          <p:cNvSpPr txBox="1">
            <a:spLocks noChangeArrowheads="1"/>
          </p:cNvSpPr>
          <p:nvPr/>
        </p:nvSpPr>
        <p:spPr bwMode="auto">
          <a:xfrm>
            <a:off x="228600" y="42672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 b="1">
                <a:latin typeface="Comic Sans MS" pitchFamily="66" charset="0"/>
              </a:rPr>
              <a:t>6</a:t>
            </a:r>
            <a:endParaRPr lang="el-GR" altLang="el-GR" sz="1800" b="1">
              <a:latin typeface="Comic Sans MS" pitchFamily="66" charset="0"/>
            </a:endParaRPr>
          </a:p>
        </p:txBody>
      </p:sp>
      <p:sp>
        <p:nvSpPr>
          <p:cNvPr id="44066" name="Text Box 731"/>
          <p:cNvSpPr txBox="1">
            <a:spLocks noChangeArrowheads="1"/>
          </p:cNvSpPr>
          <p:nvPr/>
        </p:nvSpPr>
        <p:spPr bwMode="auto">
          <a:xfrm>
            <a:off x="228600" y="4724400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 b="1">
                <a:latin typeface="Comic Sans MS" pitchFamily="66" charset="0"/>
              </a:rPr>
              <a:t>7</a:t>
            </a:r>
            <a:endParaRPr lang="el-GR" altLang="el-GR" sz="1800" b="1">
              <a:latin typeface="Comic Sans MS" pitchFamily="66" charset="0"/>
            </a:endParaRPr>
          </a:p>
        </p:txBody>
      </p:sp>
      <p:pic>
        <p:nvPicPr>
          <p:cNvPr id="30724" name="Picture 4" descr="Chemist job graphic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7815" y="964332"/>
            <a:ext cx="914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41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4820" grpId="0" animBg="1"/>
      <p:bldP spid="34821" grpId="0" animBg="1"/>
      <p:bldP spid="44038" grpId="0"/>
      <p:bldP spid="34823" grpId="0" animBg="1"/>
      <p:bldP spid="34826" grpId="0"/>
      <p:bldP spid="34827" grpId="0"/>
      <p:bldP spid="3482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" y="16024"/>
            <a:ext cx="9139495" cy="684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42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8"/>
            <a:ext cx="9144000" cy="685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27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80"/>
            <a:ext cx="9144000" cy="689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1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img.gawkerassets.com/img/18pdj3j02ehfwpng/original.png"/>
          <p:cNvSpPr>
            <a:spLocks noChangeAspect="1" noChangeArrowheads="1"/>
          </p:cNvSpPr>
          <p:nvPr/>
        </p:nvSpPr>
        <p:spPr bwMode="auto">
          <a:xfrm>
            <a:off x="63500" y="-136525"/>
            <a:ext cx="496252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77" y="0"/>
            <a:ext cx="9225989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96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0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35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" y="0"/>
            <a:ext cx="9135724" cy="687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08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ΜΙΧΑΛΗΣ\Documents\1) ΕΚΠΑΙΔΕΥΤΙΚΑ\1. ΧΗΜΕΙΑ\ΧΗΜΕΙΑ ΛΥΚΕΙΟΥ\ΧΗΜΕΙΑ Α΄ΛΥΚ\2) ΠΕΡΙΟΔΙΚΟΣ ΠΙΝΑΚΑΣ , ΧΗΜΙΚΟΙ ΔΕΣΜΟΙ\ΔΙΔΑΚΤΙΚΗ, Περιοδικός Πίνακας\ΠΕΡΙΟΔΙΚΟΣ ΠΙΝΑΚΑΣ\Images of Periodic Table\periodic-table-elements-shower-curtai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0"/>
            <a:ext cx="3984625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-1"/>
            <a:ext cx="5181600" cy="6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1" y="0"/>
            <a:ext cx="5203825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943350"/>
            <a:ext cx="22002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94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07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67"/>
            <a:ext cx="91440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650"/>
            <a:ext cx="91440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1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5700" b="1" dirty="0" smtClean="0">
                <a:solidFill>
                  <a:srgbClr val="0000FF"/>
                </a:solidFill>
              </a:rPr>
              <a:t>Ιδιότητες ΜΕΤΑΛΛΩΝ</a:t>
            </a:r>
          </a:p>
        </p:txBody>
      </p:sp>
      <p:sp>
        <p:nvSpPr>
          <p:cNvPr id="4505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4114800" cy="4759325"/>
          </a:xfrm>
          <a:ln>
            <a:noFill/>
          </a:ln>
          <a:effectLst>
            <a:glow rad="101600">
              <a:schemeClr val="bg1">
                <a:lumMod val="75000"/>
                <a:alpha val="60000"/>
              </a:schemeClr>
            </a:glow>
          </a:effectLst>
        </p:spPr>
        <p:txBody>
          <a:bodyPr>
            <a:normAutofit lnSpcReduction="10000"/>
          </a:bodyPr>
          <a:lstStyle/>
          <a:p>
            <a:pPr marL="533400" indent="-533400">
              <a:lnSpc>
                <a:spcPct val="90000"/>
              </a:lnSpc>
              <a:buFont typeface="Wingdings" pitchFamily="2" charset="2"/>
              <a:buNone/>
            </a:pPr>
            <a:r>
              <a:rPr lang="el-GR" altLang="el-GR" sz="2800" b="1" dirty="0" smtClean="0">
                <a:latin typeface="Comic Sans MS" pitchFamily="66" charset="0"/>
              </a:rPr>
              <a:t>   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el-GR" altLang="el-GR" sz="2800" b="1" dirty="0" smtClean="0">
                <a:solidFill>
                  <a:srgbClr val="FF0000"/>
                </a:solidFill>
              </a:rPr>
              <a:t>Στερεά </a:t>
            </a:r>
            <a:r>
              <a:rPr lang="el-GR" altLang="el-GR" sz="2800" b="1" dirty="0" smtClean="0"/>
              <a:t>(εκτός </a:t>
            </a:r>
            <a:r>
              <a:rPr lang="en-US" altLang="el-GR" sz="2800" b="1" dirty="0" smtClean="0"/>
              <a:t>Hg </a:t>
            </a:r>
            <a:r>
              <a:rPr lang="el-GR" altLang="el-GR" sz="2800" b="1" dirty="0" smtClean="0"/>
              <a:t>: υγρός)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el-GR" altLang="el-GR" sz="28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979797"/>
                </a:solidFill>
              </a:rPr>
              <a:t>Αργυρόλευκο χρώμα</a:t>
            </a:r>
            <a:endParaRPr lang="en-US" altLang="el-GR" sz="2800" b="1" dirty="0" smtClean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979797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l-GR" sz="2800" b="1" dirty="0">
                <a:solidFill>
                  <a:srgbClr val="979797"/>
                </a:solidFill>
              </a:rPr>
              <a:t> </a:t>
            </a:r>
            <a:r>
              <a:rPr lang="en-US" altLang="el-GR" sz="2800" b="1" dirty="0" smtClean="0">
                <a:solidFill>
                  <a:srgbClr val="979797"/>
                </a:solidFill>
              </a:rPr>
              <a:t>   </a:t>
            </a:r>
            <a:r>
              <a:rPr lang="el-GR" altLang="el-GR" sz="2800" b="1" dirty="0" smtClean="0"/>
              <a:t> (εκτός, </a:t>
            </a:r>
            <a:r>
              <a:rPr lang="en-US" altLang="el-GR" sz="2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Au </a:t>
            </a:r>
            <a:r>
              <a:rPr lang="el-GR" altLang="el-GR" sz="2800" b="1" dirty="0" smtClean="0"/>
              <a:t>: </a:t>
            </a:r>
            <a:r>
              <a:rPr lang="el-GR" altLang="el-GR" sz="2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κίτρινο, </a:t>
            </a:r>
            <a:endParaRPr lang="en-US" altLang="el-GR" sz="2800" b="1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l-GR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altLang="el-GR" sz="2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      </a:t>
            </a:r>
            <a:r>
              <a:rPr lang="en-US" altLang="el-GR" sz="2800" b="1" dirty="0" smtClean="0">
                <a:solidFill>
                  <a:srgbClr val="FF0000"/>
                </a:solidFill>
              </a:rPr>
              <a:t>Cu</a:t>
            </a:r>
            <a:r>
              <a:rPr lang="en-US" altLang="el-GR" sz="2800" b="1" dirty="0" smtClean="0"/>
              <a:t> </a:t>
            </a:r>
            <a:r>
              <a:rPr lang="el-GR" altLang="el-GR" sz="2800" b="1" dirty="0" smtClean="0"/>
              <a:t>: </a:t>
            </a:r>
            <a:r>
              <a:rPr lang="el-GR" altLang="el-GR" sz="2800" b="1" dirty="0" smtClean="0">
                <a:solidFill>
                  <a:srgbClr val="FF0000"/>
                </a:solidFill>
              </a:rPr>
              <a:t>κόκκινος</a:t>
            </a:r>
            <a:r>
              <a:rPr lang="el-GR" altLang="el-GR" sz="2800" b="1" dirty="0" smtClean="0"/>
              <a:t>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l-GR" sz="2800" b="1" dirty="0" smtClean="0"/>
              <a:t>3) </a:t>
            </a:r>
            <a:r>
              <a:rPr lang="el-GR" altLang="el-GR" sz="2800" b="1" dirty="0" smtClean="0">
                <a:solidFill>
                  <a:srgbClr val="FF0000"/>
                </a:solidFill>
              </a:rPr>
              <a:t>Μεταλλική λάμψη</a:t>
            </a:r>
            <a:endParaRPr lang="en-US" altLang="el-GR" sz="28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l-GR" sz="2800" b="1" dirty="0" smtClean="0">
                <a:solidFill>
                  <a:srgbClr val="FF0000"/>
                </a:solidFill>
              </a:rPr>
              <a:t>4) </a:t>
            </a:r>
            <a:r>
              <a:rPr lang="el-GR" altLang="el-GR" sz="2800" b="1" dirty="0" smtClean="0">
                <a:solidFill>
                  <a:srgbClr val="FF0000"/>
                </a:solidFill>
              </a:rPr>
              <a:t>Ελατά και όλκιμα</a:t>
            </a:r>
            <a:endParaRPr lang="en-US" altLang="el-GR" sz="28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l-GR" sz="2800" b="1" dirty="0" smtClean="0">
                <a:solidFill>
                  <a:srgbClr val="FF0000"/>
                </a:solidFill>
              </a:rPr>
              <a:t>5) </a:t>
            </a:r>
            <a:r>
              <a:rPr lang="el-GR" altLang="el-GR" sz="2800" b="1" dirty="0" smtClean="0">
                <a:solidFill>
                  <a:srgbClr val="FF0000"/>
                </a:solidFill>
              </a:rPr>
              <a:t>Καλοί αγωγοί θερμότητας και ηλεκτρισμού</a:t>
            </a:r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arenR"/>
            </a:pPr>
            <a:endParaRPr lang="el-GR" altLang="el-GR" sz="2800" b="1" dirty="0" smtClean="0"/>
          </a:p>
          <a:p>
            <a:pPr marL="533400" indent="-533400">
              <a:lnSpc>
                <a:spcPct val="90000"/>
              </a:lnSpc>
              <a:buFont typeface="Wingdings" pitchFamily="2" charset="2"/>
              <a:buAutoNum type="arabicParenR"/>
            </a:pPr>
            <a:endParaRPr lang="el-GR" altLang="el-GR" sz="2800" b="1" dirty="0" smtClean="0"/>
          </a:p>
        </p:txBody>
      </p:sp>
      <p:pic>
        <p:nvPicPr>
          <p:cNvPr id="45060" name="Picture 7" descr="untitled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3619772"/>
            <a:ext cx="1620044" cy="2656409"/>
          </a:xfrm>
          <a:noFill/>
          <a:ln>
            <a:solidFill>
              <a:srgbClr val="CC99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1" name="Picture 24" descr="Titanium Solid titanium dive knife">
            <a:hlinkClick r:id="rId4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1447800"/>
            <a:ext cx="2171700" cy="2171700"/>
          </a:xfrm>
          <a:ln>
            <a:solidFill>
              <a:schemeClr val="folHlink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6" name="Picture 28" descr="Mercury 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8927"/>
            <a:ext cx="1905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29" descr="Cu-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05064"/>
            <a:ext cx="278430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7" name="Text Box 26"/>
          <p:cNvSpPr txBox="1">
            <a:spLocks noChangeArrowheads="1"/>
          </p:cNvSpPr>
          <p:nvPr/>
        </p:nvSpPr>
        <p:spPr bwMode="auto">
          <a:xfrm>
            <a:off x="7950200" y="1752599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 dirty="0">
                <a:solidFill>
                  <a:schemeClr val="bg1"/>
                </a:solidFill>
                <a:latin typeface="Tahoma" pitchFamily="34" charset="0"/>
              </a:rPr>
              <a:t>Ti</a:t>
            </a:r>
            <a:endParaRPr lang="el-GR" altLang="el-GR" sz="18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857374"/>
      </p:ext>
    </p:extLst>
  </p:cSld>
  <p:clrMapOvr>
    <a:masterClrMapping/>
  </p:clrMapOvr>
  <p:transition spd="med">
    <p:pull dir="d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04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40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" y="-4576"/>
            <a:ext cx="9141609" cy="686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02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35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68960"/>
            <a:ext cx="4488774" cy="448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2885377" cy="288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4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"/>
            <a:ext cx="4343400" cy="686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14508"/>
            <a:ext cx="48006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546" y="3243042"/>
            <a:ext cx="4832454" cy="364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34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3800" smtClean="0"/>
              <a:t>Ευχαριστώ </a:t>
            </a:r>
            <a:br>
              <a:rPr lang="el-GR" altLang="el-GR" sz="3800" smtClean="0"/>
            </a:br>
            <a:r>
              <a:rPr lang="el-GR" altLang="el-GR" sz="3800" smtClean="0"/>
              <a:t>για την προσοχή σας ! </a:t>
            </a:r>
          </a:p>
        </p:txBody>
      </p:sp>
      <p:pic>
        <p:nvPicPr>
          <p:cNvPr id="117763" name="Picture 3" descr="C:\Users\ΜΙΧΑΛΗΣ\Documents\1) ΕΚΠΑΙΔΕΥΤΙΚΑ\1. ΧΗΜΕΙΑ\ΧΗΜΕΙΑ ΛΥΚΕΙΟΥ\ΧΗΜΕΙΑ Α΄ΛΥΚ\2) ΠΕΡΙΟΔΙΚΟΣ ΠΙΝΑΚΑΣ , ΧΗΜΙΚΟΙ ΔΕΣΜΟΙ\ΔΙΔΑΚΤΙΚΗ, Περιοδικός Πίνακας\ΠΕΡΙΟΔΙΚΟΣ ΠΙΝΑΚΑΣ\Images of Periodic Table\Periodic Table Wallpap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44196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1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206"/>
            <a:ext cx="9144001" cy="684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93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808038" y="-182563"/>
            <a:ext cx="6032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l-GR" altLang="el-GR" sz="1800">
              <a:latin typeface="Tahoma" pitchFamily="34" charset="0"/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808038" y="-182563"/>
            <a:ext cx="301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l-GR" altLang="el-GR" sz="1800">
              <a:latin typeface="Tahoma" pitchFamily="34" charset="0"/>
            </a:endParaRP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3221038" y="298450"/>
            <a:ext cx="0" cy="0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46086" name="Group 6"/>
          <p:cNvGrpSpPr>
            <a:grpSpLocks/>
          </p:cNvGrpSpPr>
          <p:nvPr/>
        </p:nvGrpSpPr>
        <p:grpSpPr bwMode="auto">
          <a:xfrm>
            <a:off x="609600" y="2205037"/>
            <a:ext cx="8229600" cy="4652961"/>
            <a:chOff x="385" y="765"/>
            <a:chExt cx="5184" cy="2931"/>
          </a:xfrm>
        </p:grpSpPr>
        <p:sp>
          <p:nvSpPr>
            <p:cNvPr id="161799" name="Rectangle 7"/>
            <p:cNvSpPr>
              <a:spLocks noChangeArrowheads="1"/>
            </p:cNvSpPr>
            <p:nvPr/>
          </p:nvSpPr>
          <p:spPr bwMode="auto">
            <a:xfrm>
              <a:off x="5281" y="3411"/>
              <a:ext cx="288" cy="28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00" name="Rectangle 8"/>
            <p:cNvSpPr>
              <a:spLocks noChangeArrowheads="1"/>
            </p:cNvSpPr>
            <p:nvPr/>
          </p:nvSpPr>
          <p:spPr bwMode="auto">
            <a:xfrm>
              <a:off x="4993" y="3411"/>
              <a:ext cx="288" cy="285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1" name="Rectangle 9"/>
            <p:cNvSpPr>
              <a:spLocks noChangeArrowheads="1"/>
            </p:cNvSpPr>
            <p:nvPr/>
          </p:nvSpPr>
          <p:spPr bwMode="auto">
            <a:xfrm>
              <a:off x="4705" y="3411"/>
              <a:ext cx="288" cy="285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2" name="Rectangle 10"/>
            <p:cNvSpPr>
              <a:spLocks noChangeArrowheads="1"/>
            </p:cNvSpPr>
            <p:nvPr/>
          </p:nvSpPr>
          <p:spPr bwMode="auto">
            <a:xfrm>
              <a:off x="4417" y="3411"/>
              <a:ext cx="288" cy="285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3" name="Rectangle 11"/>
            <p:cNvSpPr>
              <a:spLocks noChangeArrowheads="1"/>
            </p:cNvSpPr>
            <p:nvPr/>
          </p:nvSpPr>
          <p:spPr bwMode="auto">
            <a:xfrm>
              <a:off x="4129" y="3411"/>
              <a:ext cx="288" cy="285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4" name="Rectangle 12"/>
            <p:cNvSpPr>
              <a:spLocks noChangeArrowheads="1"/>
            </p:cNvSpPr>
            <p:nvPr/>
          </p:nvSpPr>
          <p:spPr bwMode="auto">
            <a:xfrm>
              <a:off x="3841" y="3411"/>
              <a:ext cx="288" cy="285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5" name="Rectangle 13"/>
            <p:cNvSpPr>
              <a:spLocks noChangeArrowheads="1"/>
            </p:cNvSpPr>
            <p:nvPr/>
          </p:nvSpPr>
          <p:spPr bwMode="auto">
            <a:xfrm>
              <a:off x="3553" y="3411"/>
              <a:ext cx="288" cy="285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6" name="Rectangle 14"/>
            <p:cNvSpPr>
              <a:spLocks noChangeArrowheads="1"/>
            </p:cNvSpPr>
            <p:nvPr/>
          </p:nvSpPr>
          <p:spPr bwMode="auto">
            <a:xfrm>
              <a:off x="3265" y="3411"/>
              <a:ext cx="288" cy="285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7" name="Rectangle 15"/>
            <p:cNvSpPr>
              <a:spLocks noChangeArrowheads="1"/>
            </p:cNvSpPr>
            <p:nvPr/>
          </p:nvSpPr>
          <p:spPr bwMode="auto">
            <a:xfrm>
              <a:off x="2977" y="3411"/>
              <a:ext cx="288" cy="285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8" name="Rectangle 16"/>
            <p:cNvSpPr>
              <a:spLocks noChangeArrowheads="1"/>
            </p:cNvSpPr>
            <p:nvPr/>
          </p:nvSpPr>
          <p:spPr bwMode="auto">
            <a:xfrm>
              <a:off x="2689" y="3411"/>
              <a:ext cx="288" cy="285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09" name="Rectangle 17"/>
            <p:cNvSpPr>
              <a:spLocks noChangeArrowheads="1"/>
            </p:cNvSpPr>
            <p:nvPr/>
          </p:nvSpPr>
          <p:spPr bwMode="auto">
            <a:xfrm>
              <a:off x="2401" y="3411"/>
              <a:ext cx="288" cy="285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0" name="Rectangle 18"/>
            <p:cNvSpPr>
              <a:spLocks noChangeArrowheads="1"/>
            </p:cNvSpPr>
            <p:nvPr/>
          </p:nvSpPr>
          <p:spPr bwMode="auto">
            <a:xfrm>
              <a:off x="2113" y="3411"/>
              <a:ext cx="288" cy="285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1" name="Rectangle 19"/>
            <p:cNvSpPr>
              <a:spLocks noChangeArrowheads="1"/>
            </p:cNvSpPr>
            <p:nvPr/>
          </p:nvSpPr>
          <p:spPr bwMode="auto">
            <a:xfrm>
              <a:off x="1825" y="3411"/>
              <a:ext cx="288" cy="285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2" name="Rectangle 20"/>
            <p:cNvSpPr>
              <a:spLocks noChangeArrowheads="1"/>
            </p:cNvSpPr>
            <p:nvPr/>
          </p:nvSpPr>
          <p:spPr bwMode="auto">
            <a:xfrm>
              <a:off x="1519" y="3411"/>
              <a:ext cx="306" cy="285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3" name="Rectangle 21"/>
            <p:cNvSpPr>
              <a:spLocks noChangeArrowheads="1"/>
            </p:cNvSpPr>
            <p:nvPr/>
          </p:nvSpPr>
          <p:spPr bwMode="auto">
            <a:xfrm>
              <a:off x="385" y="3411"/>
              <a:ext cx="113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sz="2000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 </a:t>
              </a:r>
              <a:r>
                <a:rPr lang="el-GR" sz="20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Ακτινίδες</a:t>
              </a:r>
              <a:r>
                <a:rPr lang="el-GR" sz="2000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</p:txBody>
        </p:sp>
        <p:sp>
          <p:nvSpPr>
            <p:cNvPr id="161814" name="Rectangle 22"/>
            <p:cNvSpPr>
              <a:spLocks noChangeArrowheads="1"/>
            </p:cNvSpPr>
            <p:nvPr/>
          </p:nvSpPr>
          <p:spPr bwMode="auto">
            <a:xfrm>
              <a:off x="5281" y="3126"/>
              <a:ext cx="288" cy="28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15" name="Rectangle 23"/>
            <p:cNvSpPr>
              <a:spLocks noChangeArrowheads="1"/>
            </p:cNvSpPr>
            <p:nvPr/>
          </p:nvSpPr>
          <p:spPr bwMode="auto">
            <a:xfrm>
              <a:off x="4993" y="3126"/>
              <a:ext cx="288" cy="28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6" name="Rectangle 24"/>
            <p:cNvSpPr>
              <a:spLocks noChangeArrowheads="1"/>
            </p:cNvSpPr>
            <p:nvPr/>
          </p:nvSpPr>
          <p:spPr bwMode="auto">
            <a:xfrm>
              <a:off x="4705" y="3126"/>
              <a:ext cx="288" cy="28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7" name="Rectangle 25"/>
            <p:cNvSpPr>
              <a:spLocks noChangeArrowheads="1"/>
            </p:cNvSpPr>
            <p:nvPr/>
          </p:nvSpPr>
          <p:spPr bwMode="auto">
            <a:xfrm>
              <a:off x="4417" y="3126"/>
              <a:ext cx="288" cy="28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8" name="Rectangle 26"/>
            <p:cNvSpPr>
              <a:spLocks noChangeArrowheads="1"/>
            </p:cNvSpPr>
            <p:nvPr/>
          </p:nvSpPr>
          <p:spPr bwMode="auto">
            <a:xfrm>
              <a:off x="4129" y="3126"/>
              <a:ext cx="288" cy="28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19" name="Rectangle 27"/>
            <p:cNvSpPr>
              <a:spLocks noChangeArrowheads="1"/>
            </p:cNvSpPr>
            <p:nvPr/>
          </p:nvSpPr>
          <p:spPr bwMode="auto">
            <a:xfrm>
              <a:off x="3841" y="3126"/>
              <a:ext cx="288" cy="28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20" name="Rectangle 28"/>
            <p:cNvSpPr>
              <a:spLocks noChangeArrowheads="1"/>
            </p:cNvSpPr>
            <p:nvPr/>
          </p:nvSpPr>
          <p:spPr bwMode="auto">
            <a:xfrm>
              <a:off x="3553" y="3126"/>
              <a:ext cx="288" cy="28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21" name="Rectangle 29"/>
            <p:cNvSpPr>
              <a:spLocks noChangeArrowheads="1"/>
            </p:cNvSpPr>
            <p:nvPr/>
          </p:nvSpPr>
          <p:spPr bwMode="auto">
            <a:xfrm>
              <a:off x="3265" y="3126"/>
              <a:ext cx="288" cy="28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22" name="Rectangle 30"/>
            <p:cNvSpPr>
              <a:spLocks noChangeArrowheads="1"/>
            </p:cNvSpPr>
            <p:nvPr/>
          </p:nvSpPr>
          <p:spPr bwMode="auto">
            <a:xfrm>
              <a:off x="2977" y="3126"/>
              <a:ext cx="288" cy="285"/>
            </a:xfrm>
            <a:prstGeom prst="rect">
              <a:avLst/>
            </a:prstGeom>
            <a:gradFill rotWithShape="0">
              <a:gsLst>
                <a:gs pos="0">
                  <a:srgbClr val="996633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23" name="Rectangle 31"/>
            <p:cNvSpPr>
              <a:spLocks noChangeArrowheads="1"/>
            </p:cNvSpPr>
            <p:nvPr/>
          </p:nvSpPr>
          <p:spPr bwMode="auto">
            <a:xfrm>
              <a:off x="2689" y="3126"/>
              <a:ext cx="288" cy="285"/>
            </a:xfrm>
            <a:prstGeom prst="rect">
              <a:avLst/>
            </a:prstGeom>
            <a:gradFill rotWithShape="0">
              <a:gsLst>
                <a:gs pos="0">
                  <a:srgbClr val="996633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24" name="Rectangle 32"/>
            <p:cNvSpPr>
              <a:spLocks noChangeArrowheads="1"/>
            </p:cNvSpPr>
            <p:nvPr/>
          </p:nvSpPr>
          <p:spPr bwMode="auto">
            <a:xfrm>
              <a:off x="2401" y="3126"/>
              <a:ext cx="288" cy="285"/>
            </a:xfrm>
            <a:prstGeom prst="rect">
              <a:avLst/>
            </a:prstGeom>
            <a:gradFill rotWithShape="0">
              <a:gsLst>
                <a:gs pos="0">
                  <a:srgbClr val="996633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25" name="Rectangle 33"/>
            <p:cNvSpPr>
              <a:spLocks noChangeArrowheads="1"/>
            </p:cNvSpPr>
            <p:nvPr/>
          </p:nvSpPr>
          <p:spPr bwMode="auto">
            <a:xfrm>
              <a:off x="2113" y="3126"/>
              <a:ext cx="288" cy="285"/>
            </a:xfrm>
            <a:prstGeom prst="rect">
              <a:avLst/>
            </a:prstGeom>
            <a:gradFill rotWithShape="0">
              <a:gsLst>
                <a:gs pos="0">
                  <a:srgbClr val="996633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26" name="Rectangle 34"/>
            <p:cNvSpPr>
              <a:spLocks noChangeArrowheads="1"/>
            </p:cNvSpPr>
            <p:nvPr/>
          </p:nvSpPr>
          <p:spPr bwMode="auto">
            <a:xfrm>
              <a:off x="1825" y="3126"/>
              <a:ext cx="288" cy="285"/>
            </a:xfrm>
            <a:prstGeom prst="rect">
              <a:avLst/>
            </a:prstGeom>
            <a:gradFill rotWithShape="0">
              <a:gsLst>
                <a:gs pos="0">
                  <a:srgbClr val="996633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27" name="Rectangle 35"/>
            <p:cNvSpPr>
              <a:spLocks noChangeArrowheads="1"/>
            </p:cNvSpPr>
            <p:nvPr/>
          </p:nvSpPr>
          <p:spPr bwMode="auto">
            <a:xfrm>
              <a:off x="1519" y="3126"/>
              <a:ext cx="306" cy="285"/>
            </a:xfrm>
            <a:prstGeom prst="rect">
              <a:avLst/>
            </a:prstGeom>
            <a:gradFill rotWithShape="0">
              <a:gsLst>
                <a:gs pos="0">
                  <a:srgbClr val="996633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28" name="Rectangle 36"/>
            <p:cNvSpPr>
              <a:spLocks noChangeArrowheads="1"/>
            </p:cNvSpPr>
            <p:nvPr/>
          </p:nvSpPr>
          <p:spPr bwMode="auto">
            <a:xfrm>
              <a:off x="385" y="3126"/>
              <a:ext cx="113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sz="2000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</a:t>
              </a:r>
              <a:r>
                <a:rPr lang="el-GR" sz="20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Λανθανίδες</a:t>
              </a:r>
              <a:r>
                <a:rPr lang="el-GR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</p:txBody>
        </p:sp>
        <p:sp>
          <p:nvSpPr>
            <p:cNvPr id="161829" name="Rectangle 37"/>
            <p:cNvSpPr>
              <a:spLocks noChangeArrowheads="1"/>
            </p:cNvSpPr>
            <p:nvPr/>
          </p:nvSpPr>
          <p:spPr bwMode="auto">
            <a:xfrm>
              <a:off x="528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30" name="Rectangle 38"/>
            <p:cNvSpPr>
              <a:spLocks noChangeArrowheads="1"/>
            </p:cNvSpPr>
            <p:nvPr/>
          </p:nvSpPr>
          <p:spPr bwMode="auto">
            <a:xfrm>
              <a:off x="499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31" name="Rectangle 39"/>
            <p:cNvSpPr>
              <a:spLocks noChangeArrowheads="1"/>
            </p:cNvSpPr>
            <p:nvPr/>
          </p:nvSpPr>
          <p:spPr bwMode="auto">
            <a:xfrm>
              <a:off x="470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32" name="Rectangle 40"/>
            <p:cNvSpPr>
              <a:spLocks noChangeArrowheads="1"/>
            </p:cNvSpPr>
            <p:nvPr/>
          </p:nvSpPr>
          <p:spPr bwMode="auto">
            <a:xfrm>
              <a:off x="4417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33" name="Rectangle 41"/>
            <p:cNvSpPr>
              <a:spLocks noChangeArrowheads="1"/>
            </p:cNvSpPr>
            <p:nvPr/>
          </p:nvSpPr>
          <p:spPr bwMode="auto">
            <a:xfrm>
              <a:off x="4129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34" name="Rectangle 42"/>
            <p:cNvSpPr>
              <a:spLocks noChangeArrowheads="1"/>
            </p:cNvSpPr>
            <p:nvPr/>
          </p:nvSpPr>
          <p:spPr bwMode="auto">
            <a:xfrm>
              <a:off x="384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35" name="Rectangle 43"/>
            <p:cNvSpPr>
              <a:spLocks noChangeArrowheads="1"/>
            </p:cNvSpPr>
            <p:nvPr/>
          </p:nvSpPr>
          <p:spPr bwMode="auto">
            <a:xfrm>
              <a:off x="355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36" name="Rectangle 44"/>
            <p:cNvSpPr>
              <a:spLocks noChangeArrowheads="1"/>
            </p:cNvSpPr>
            <p:nvPr/>
          </p:nvSpPr>
          <p:spPr bwMode="auto">
            <a:xfrm>
              <a:off x="326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37" name="Rectangle 45"/>
            <p:cNvSpPr>
              <a:spLocks noChangeArrowheads="1"/>
            </p:cNvSpPr>
            <p:nvPr/>
          </p:nvSpPr>
          <p:spPr bwMode="auto">
            <a:xfrm>
              <a:off x="2977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38" name="Rectangle 46"/>
            <p:cNvSpPr>
              <a:spLocks noChangeArrowheads="1"/>
            </p:cNvSpPr>
            <p:nvPr/>
          </p:nvSpPr>
          <p:spPr bwMode="auto">
            <a:xfrm>
              <a:off x="2689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39" name="Rectangle 47"/>
            <p:cNvSpPr>
              <a:spLocks noChangeArrowheads="1"/>
            </p:cNvSpPr>
            <p:nvPr/>
          </p:nvSpPr>
          <p:spPr bwMode="auto">
            <a:xfrm>
              <a:off x="240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40" name="Rectangle 48"/>
            <p:cNvSpPr>
              <a:spLocks noChangeArrowheads="1"/>
            </p:cNvSpPr>
            <p:nvPr/>
          </p:nvSpPr>
          <p:spPr bwMode="auto">
            <a:xfrm>
              <a:off x="211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41" name="Rectangle 49"/>
            <p:cNvSpPr>
              <a:spLocks noChangeArrowheads="1"/>
            </p:cNvSpPr>
            <p:nvPr/>
          </p:nvSpPr>
          <p:spPr bwMode="auto">
            <a:xfrm>
              <a:off x="182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42" name="Rectangle 50"/>
            <p:cNvSpPr>
              <a:spLocks noChangeArrowheads="1"/>
            </p:cNvSpPr>
            <p:nvPr/>
          </p:nvSpPr>
          <p:spPr bwMode="auto">
            <a:xfrm>
              <a:off x="1519" y="2841"/>
              <a:ext cx="306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43" name="Rectangle 51"/>
            <p:cNvSpPr>
              <a:spLocks noChangeArrowheads="1"/>
            </p:cNvSpPr>
            <p:nvPr/>
          </p:nvSpPr>
          <p:spPr bwMode="auto">
            <a:xfrm>
              <a:off x="1249" y="2841"/>
              <a:ext cx="2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44" name="Rectangle 52"/>
            <p:cNvSpPr>
              <a:spLocks noChangeArrowheads="1"/>
            </p:cNvSpPr>
            <p:nvPr/>
          </p:nvSpPr>
          <p:spPr bwMode="auto">
            <a:xfrm>
              <a:off x="961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45" name="Rectangle 53"/>
            <p:cNvSpPr>
              <a:spLocks noChangeArrowheads="1"/>
            </p:cNvSpPr>
            <p:nvPr/>
          </p:nvSpPr>
          <p:spPr bwMode="auto">
            <a:xfrm>
              <a:off x="673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46" name="Rectangle 54"/>
            <p:cNvSpPr>
              <a:spLocks noChangeArrowheads="1"/>
            </p:cNvSpPr>
            <p:nvPr/>
          </p:nvSpPr>
          <p:spPr bwMode="auto">
            <a:xfrm>
              <a:off x="385" y="2841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47" name="Rectangle 55"/>
            <p:cNvSpPr>
              <a:spLocks noChangeArrowheads="1"/>
            </p:cNvSpPr>
            <p:nvPr/>
          </p:nvSpPr>
          <p:spPr bwMode="auto">
            <a:xfrm>
              <a:off x="5281" y="2556"/>
              <a:ext cx="288" cy="28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48" name="Rectangle 56"/>
            <p:cNvSpPr>
              <a:spLocks noChangeArrowheads="1"/>
            </p:cNvSpPr>
            <p:nvPr/>
          </p:nvSpPr>
          <p:spPr bwMode="auto">
            <a:xfrm>
              <a:off x="4993" y="2556"/>
              <a:ext cx="288" cy="28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49" name="Rectangle 57"/>
            <p:cNvSpPr>
              <a:spLocks noChangeArrowheads="1"/>
            </p:cNvSpPr>
            <p:nvPr/>
          </p:nvSpPr>
          <p:spPr bwMode="auto">
            <a:xfrm>
              <a:off x="4705" y="2556"/>
              <a:ext cx="288" cy="28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50" name="Rectangle 58"/>
            <p:cNvSpPr>
              <a:spLocks noChangeArrowheads="1"/>
            </p:cNvSpPr>
            <p:nvPr/>
          </p:nvSpPr>
          <p:spPr bwMode="auto">
            <a:xfrm>
              <a:off x="4417" y="2556"/>
              <a:ext cx="288" cy="28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51" name="Rectangle 59"/>
            <p:cNvSpPr>
              <a:spLocks noChangeArrowheads="1"/>
            </p:cNvSpPr>
            <p:nvPr/>
          </p:nvSpPr>
          <p:spPr bwMode="auto">
            <a:xfrm>
              <a:off x="4129" y="2556"/>
              <a:ext cx="288" cy="28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52" name="Rectangle 60"/>
            <p:cNvSpPr>
              <a:spLocks noChangeArrowheads="1"/>
            </p:cNvSpPr>
            <p:nvPr/>
          </p:nvSpPr>
          <p:spPr bwMode="auto">
            <a:xfrm>
              <a:off x="3841" y="2556"/>
              <a:ext cx="288" cy="28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53" name="Rectangle 61"/>
            <p:cNvSpPr>
              <a:spLocks noChangeArrowheads="1"/>
            </p:cNvSpPr>
            <p:nvPr/>
          </p:nvSpPr>
          <p:spPr bwMode="auto">
            <a:xfrm>
              <a:off x="3553" y="2556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54" name="Rectangle 62"/>
            <p:cNvSpPr>
              <a:spLocks noChangeArrowheads="1"/>
            </p:cNvSpPr>
            <p:nvPr/>
          </p:nvSpPr>
          <p:spPr bwMode="auto">
            <a:xfrm>
              <a:off x="3265" y="2556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55" name="Rectangle 63"/>
            <p:cNvSpPr>
              <a:spLocks noChangeArrowheads="1"/>
            </p:cNvSpPr>
            <p:nvPr/>
          </p:nvSpPr>
          <p:spPr bwMode="auto">
            <a:xfrm>
              <a:off x="2977" y="2556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56" name="Rectangle 64"/>
            <p:cNvSpPr>
              <a:spLocks noChangeArrowheads="1"/>
            </p:cNvSpPr>
            <p:nvPr/>
          </p:nvSpPr>
          <p:spPr bwMode="auto">
            <a:xfrm>
              <a:off x="2689" y="2556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57" name="Rectangle 65"/>
            <p:cNvSpPr>
              <a:spLocks noChangeArrowheads="1"/>
            </p:cNvSpPr>
            <p:nvPr/>
          </p:nvSpPr>
          <p:spPr bwMode="auto">
            <a:xfrm>
              <a:off x="2401" y="2556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58" name="Rectangle 66"/>
            <p:cNvSpPr>
              <a:spLocks noChangeArrowheads="1"/>
            </p:cNvSpPr>
            <p:nvPr/>
          </p:nvSpPr>
          <p:spPr bwMode="auto">
            <a:xfrm>
              <a:off x="2113" y="2556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59" name="Rectangle 67"/>
            <p:cNvSpPr>
              <a:spLocks noChangeArrowheads="1"/>
            </p:cNvSpPr>
            <p:nvPr/>
          </p:nvSpPr>
          <p:spPr bwMode="auto">
            <a:xfrm>
              <a:off x="1825" y="2556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60" name="Rectangle 68"/>
            <p:cNvSpPr>
              <a:spLocks noChangeArrowheads="1"/>
            </p:cNvSpPr>
            <p:nvPr/>
          </p:nvSpPr>
          <p:spPr bwMode="auto">
            <a:xfrm>
              <a:off x="1519" y="2556"/>
              <a:ext cx="306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61" name="Rectangle 69"/>
            <p:cNvSpPr>
              <a:spLocks noChangeArrowheads="1"/>
            </p:cNvSpPr>
            <p:nvPr/>
          </p:nvSpPr>
          <p:spPr bwMode="auto">
            <a:xfrm>
              <a:off x="1249" y="2556"/>
              <a:ext cx="270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62" name="Rectangle 70"/>
            <p:cNvSpPr>
              <a:spLocks noChangeArrowheads="1"/>
            </p:cNvSpPr>
            <p:nvPr/>
          </p:nvSpPr>
          <p:spPr bwMode="auto">
            <a:xfrm>
              <a:off x="961" y="2556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63" name="Rectangle 71"/>
            <p:cNvSpPr>
              <a:spLocks noChangeArrowheads="1"/>
            </p:cNvSpPr>
            <p:nvPr/>
          </p:nvSpPr>
          <p:spPr bwMode="auto">
            <a:xfrm>
              <a:off x="673" y="2556"/>
              <a:ext cx="288" cy="28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75000"/>
                    <a:tint val="66000"/>
                    <a:satMod val="160000"/>
                  </a:schemeClr>
                </a:gs>
                <a:gs pos="50000">
                  <a:schemeClr val="accent3">
                    <a:lumMod val="75000"/>
                    <a:tint val="44500"/>
                    <a:satMod val="160000"/>
                  </a:schemeClr>
                </a:gs>
                <a:gs pos="100000">
                  <a:schemeClr val="accent3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 dirty="0">
                  <a:ln>
                    <a:solidFill>
                      <a:sysClr val="windowText" lastClr="000000"/>
                    </a:solidFill>
                  </a:ln>
                  <a:solidFill>
                    <a:srgbClr val="00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Ra</a:t>
              </a:r>
              <a:endParaRPr lang="el-GR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64" name="Rectangle 72"/>
            <p:cNvSpPr>
              <a:spLocks noChangeArrowheads="1"/>
            </p:cNvSpPr>
            <p:nvPr/>
          </p:nvSpPr>
          <p:spPr bwMode="auto">
            <a:xfrm>
              <a:off x="385" y="2556"/>
              <a:ext cx="288" cy="28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b="1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Fr</a:t>
              </a:r>
              <a:endParaRPr lang="el-GR" sz="2000" b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65" name="Rectangle 73"/>
            <p:cNvSpPr>
              <a:spLocks noChangeArrowheads="1"/>
            </p:cNvSpPr>
            <p:nvPr/>
          </p:nvSpPr>
          <p:spPr bwMode="auto">
            <a:xfrm>
              <a:off x="5281" y="2271"/>
              <a:ext cx="288" cy="28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1">
                  <a:ln>
                    <a:solidFill>
                      <a:sysClr val="windowText" lastClr="000000"/>
                    </a:solidFill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Rn</a:t>
              </a:r>
              <a:endParaRPr lang="el-GR" sz="1600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66" name="Rectangle 74"/>
            <p:cNvSpPr>
              <a:spLocks noChangeArrowheads="1"/>
            </p:cNvSpPr>
            <p:nvPr/>
          </p:nvSpPr>
          <p:spPr bwMode="auto">
            <a:xfrm>
              <a:off x="4993" y="2271"/>
              <a:ext cx="288" cy="28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b="1">
                  <a:ln>
                    <a:solidFill>
                      <a:sysClr val="windowText" lastClr="000000"/>
                    </a:solidFill>
                  </a:ln>
                  <a:solidFill>
                    <a:srgbClr val="EB7C1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At</a:t>
              </a:r>
              <a:endParaRPr lang="el-GR" sz="2000" b="1">
                <a:ln>
                  <a:solidFill>
                    <a:sysClr val="windowText" lastClr="000000"/>
                  </a:solidFill>
                </a:ln>
                <a:solidFill>
                  <a:srgbClr val="EB7C17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67" name="Rectangle 75"/>
            <p:cNvSpPr>
              <a:spLocks noChangeArrowheads="1"/>
            </p:cNvSpPr>
            <p:nvPr/>
          </p:nvSpPr>
          <p:spPr bwMode="auto">
            <a:xfrm>
              <a:off x="4705" y="2271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68" name="Rectangle 76"/>
            <p:cNvSpPr>
              <a:spLocks noChangeArrowheads="1"/>
            </p:cNvSpPr>
            <p:nvPr/>
          </p:nvSpPr>
          <p:spPr bwMode="auto">
            <a:xfrm>
              <a:off x="4417" y="2271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69" name="Rectangle 77"/>
            <p:cNvSpPr>
              <a:spLocks noChangeArrowheads="1"/>
            </p:cNvSpPr>
            <p:nvPr/>
          </p:nvSpPr>
          <p:spPr bwMode="auto">
            <a:xfrm>
              <a:off x="4129" y="2271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70" name="Rectangle 78"/>
            <p:cNvSpPr>
              <a:spLocks noChangeArrowheads="1"/>
            </p:cNvSpPr>
            <p:nvPr/>
          </p:nvSpPr>
          <p:spPr bwMode="auto">
            <a:xfrm>
              <a:off x="3841" y="2271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71" name="Rectangle 79"/>
            <p:cNvSpPr>
              <a:spLocks noChangeArrowheads="1"/>
            </p:cNvSpPr>
            <p:nvPr/>
          </p:nvSpPr>
          <p:spPr bwMode="auto">
            <a:xfrm>
              <a:off x="3553" y="2271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72" name="Rectangle 80"/>
            <p:cNvSpPr>
              <a:spLocks noChangeArrowheads="1"/>
            </p:cNvSpPr>
            <p:nvPr/>
          </p:nvSpPr>
          <p:spPr bwMode="auto">
            <a:xfrm>
              <a:off x="3265" y="2271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73" name="Rectangle 81"/>
            <p:cNvSpPr>
              <a:spLocks noChangeArrowheads="1"/>
            </p:cNvSpPr>
            <p:nvPr/>
          </p:nvSpPr>
          <p:spPr bwMode="auto">
            <a:xfrm>
              <a:off x="2977" y="2271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74" name="Rectangle 82"/>
            <p:cNvSpPr>
              <a:spLocks noChangeArrowheads="1"/>
            </p:cNvSpPr>
            <p:nvPr/>
          </p:nvSpPr>
          <p:spPr bwMode="auto">
            <a:xfrm>
              <a:off x="2689" y="2271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75" name="Rectangle 83"/>
            <p:cNvSpPr>
              <a:spLocks noChangeArrowheads="1"/>
            </p:cNvSpPr>
            <p:nvPr/>
          </p:nvSpPr>
          <p:spPr bwMode="auto">
            <a:xfrm>
              <a:off x="2401" y="2271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76" name="Rectangle 84"/>
            <p:cNvSpPr>
              <a:spLocks noChangeArrowheads="1"/>
            </p:cNvSpPr>
            <p:nvPr/>
          </p:nvSpPr>
          <p:spPr bwMode="auto">
            <a:xfrm>
              <a:off x="2113" y="2271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77" name="Rectangle 85"/>
            <p:cNvSpPr>
              <a:spLocks noChangeArrowheads="1"/>
            </p:cNvSpPr>
            <p:nvPr/>
          </p:nvSpPr>
          <p:spPr bwMode="auto">
            <a:xfrm>
              <a:off x="1825" y="2271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78" name="Rectangle 86"/>
            <p:cNvSpPr>
              <a:spLocks noChangeArrowheads="1"/>
            </p:cNvSpPr>
            <p:nvPr/>
          </p:nvSpPr>
          <p:spPr bwMode="auto">
            <a:xfrm>
              <a:off x="1519" y="2271"/>
              <a:ext cx="306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79" name="Rectangle 87"/>
            <p:cNvSpPr>
              <a:spLocks noChangeArrowheads="1"/>
            </p:cNvSpPr>
            <p:nvPr/>
          </p:nvSpPr>
          <p:spPr bwMode="auto">
            <a:xfrm>
              <a:off x="1249" y="2271"/>
              <a:ext cx="270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80" name="Rectangle 88"/>
            <p:cNvSpPr>
              <a:spLocks noChangeArrowheads="1"/>
            </p:cNvSpPr>
            <p:nvPr/>
          </p:nvSpPr>
          <p:spPr bwMode="auto">
            <a:xfrm>
              <a:off x="961" y="2271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81" name="Rectangle 89"/>
            <p:cNvSpPr>
              <a:spLocks noChangeArrowheads="1"/>
            </p:cNvSpPr>
            <p:nvPr/>
          </p:nvSpPr>
          <p:spPr bwMode="auto">
            <a:xfrm>
              <a:off x="673" y="2271"/>
              <a:ext cx="288" cy="28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75000"/>
                    <a:tint val="66000"/>
                    <a:satMod val="160000"/>
                  </a:schemeClr>
                </a:gs>
                <a:gs pos="50000">
                  <a:schemeClr val="accent3">
                    <a:lumMod val="75000"/>
                    <a:tint val="44500"/>
                    <a:satMod val="160000"/>
                  </a:schemeClr>
                </a:gs>
                <a:gs pos="100000">
                  <a:schemeClr val="accent3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ln>
                    <a:solidFill>
                      <a:sysClr val="windowText" lastClr="000000"/>
                    </a:solidFill>
                  </a:ln>
                  <a:solidFill>
                    <a:srgbClr val="00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</a:t>
              </a:r>
              <a:endParaRPr lang="el-GR" b="1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82" name="Rectangle 90"/>
            <p:cNvSpPr>
              <a:spLocks noChangeArrowheads="1"/>
            </p:cNvSpPr>
            <p:nvPr/>
          </p:nvSpPr>
          <p:spPr bwMode="auto">
            <a:xfrm>
              <a:off x="385" y="2271"/>
              <a:ext cx="288" cy="28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b="1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Cs</a:t>
              </a:r>
              <a:endParaRPr lang="el-GR" sz="2000" b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83" name="Rectangle 91"/>
            <p:cNvSpPr>
              <a:spLocks noChangeArrowheads="1"/>
            </p:cNvSpPr>
            <p:nvPr/>
          </p:nvSpPr>
          <p:spPr bwMode="auto">
            <a:xfrm>
              <a:off x="5281" y="1985"/>
              <a:ext cx="288" cy="2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ln>
                    <a:solidFill>
                      <a:sysClr val="windowText" lastClr="000000"/>
                    </a:solidFill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Xe</a:t>
              </a:r>
              <a:endParaRPr lang="el-GR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84" name="Rectangle 92"/>
            <p:cNvSpPr>
              <a:spLocks noChangeArrowheads="1"/>
            </p:cNvSpPr>
            <p:nvPr/>
          </p:nvSpPr>
          <p:spPr bwMode="auto">
            <a:xfrm>
              <a:off x="4993" y="1985"/>
              <a:ext cx="288" cy="2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b="1">
                  <a:ln>
                    <a:solidFill>
                      <a:sysClr val="windowText" lastClr="000000"/>
                    </a:solidFill>
                  </a:ln>
                  <a:solidFill>
                    <a:srgbClr val="EB7C1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  <a:endParaRPr lang="el-GR" sz="2000" b="1">
                <a:ln>
                  <a:solidFill>
                    <a:sysClr val="windowText" lastClr="000000"/>
                  </a:solidFill>
                </a:ln>
                <a:solidFill>
                  <a:srgbClr val="EB7C17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85" name="Rectangle 93"/>
            <p:cNvSpPr>
              <a:spLocks noChangeArrowheads="1"/>
            </p:cNvSpPr>
            <p:nvPr/>
          </p:nvSpPr>
          <p:spPr bwMode="auto">
            <a:xfrm>
              <a:off x="4705" y="1985"/>
              <a:ext cx="288" cy="28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886" name="Rectangle 94"/>
            <p:cNvSpPr>
              <a:spLocks noChangeArrowheads="1"/>
            </p:cNvSpPr>
            <p:nvPr/>
          </p:nvSpPr>
          <p:spPr bwMode="auto">
            <a:xfrm>
              <a:off x="4417" y="1985"/>
              <a:ext cx="288" cy="2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87" name="Rectangle 95"/>
            <p:cNvSpPr>
              <a:spLocks noChangeArrowheads="1"/>
            </p:cNvSpPr>
            <p:nvPr/>
          </p:nvSpPr>
          <p:spPr bwMode="auto">
            <a:xfrm>
              <a:off x="4129" y="1985"/>
              <a:ext cx="288" cy="2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88" name="Rectangle 96"/>
            <p:cNvSpPr>
              <a:spLocks noChangeArrowheads="1"/>
            </p:cNvSpPr>
            <p:nvPr/>
          </p:nvSpPr>
          <p:spPr bwMode="auto">
            <a:xfrm>
              <a:off x="3841" y="1985"/>
              <a:ext cx="288" cy="2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89" name="Rectangle 97"/>
            <p:cNvSpPr>
              <a:spLocks noChangeArrowheads="1"/>
            </p:cNvSpPr>
            <p:nvPr/>
          </p:nvSpPr>
          <p:spPr bwMode="auto">
            <a:xfrm>
              <a:off x="3553" y="1985"/>
              <a:ext cx="288" cy="2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90" name="Rectangle 98"/>
            <p:cNvSpPr>
              <a:spLocks noChangeArrowheads="1"/>
            </p:cNvSpPr>
            <p:nvPr/>
          </p:nvSpPr>
          <p:spPr bwMode="auto">
            <a:xfrm>
              <a:off x="3265" y="1985"/>
              <a:ext cx="288" cy="2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91" name="Rectangle 99"/>
            <p:cNvSpPr>
              <a:spLocks noChangeArrowheads="1"/>
            </p:cNvSpPr>
            <p:nvPr/>
          </p:nvSpPr>
          <p:spPr bwMode="auto">
            <a:xfrm>
              <a:off x="2977" y="1985"/>
              <a:ext cx="288" cy="2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92" name="Rectangle 100"/>
            <p:cNvSpPr>
              <a:spLocks noChangeArrowheads="1"/>
            </p:cNvSpPr>
            <p:nvPr/>
          </p:nvSpPr>
          <p:spPr bwMode="auto">
            <a:xfrm>
              <a:off x="2689" y="1985"/>
              <a:ext cx="288" cy="2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93" name="Rectangle 101"/>
            <p:cNvSpPr>
              <a:spLocks noChangeArrowheads="1"/>
            </p:cNvSpPr>
            <p:nvPr/>
          </p:nvSpPr>
          <p:spPr bwMode="auto">
            <a:xfrm>
              <a:off x="2401" y="1985"/>
              <a:ext cx="288" cy="2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94" name="Rectangle 102"/>
            <p:cNvSpPr>
              <a:spLocks noChangeArrowheads="1"/>
            </p:cNvSpPr>
            <p:nvPr/>
          </p:nvSpPr>
          <p:spPr bwMode="auto">
            <a:xfrm>
              <a:off x="2113" y="1985"/>
              <a:ext cx="288" cy="2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95" name="Rectangle 103"/>
            <p:cNvSpPr>
              <a:spLocks noChangeArrowheads="1"/>
            </p:cNvSpPr>
            <p:nvPr/>
          </p:nvSpPr>
          <p:spPr bwMode="auto">
            <a:xfrm>
              <a:off x="1825" y="1985"/>
              <a:ext cx="288" cy="2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96" name="Rectangle 104"/>
            <p:cNvSpPr>
              <a:spLocks noChangeArrowheads="1"/>
            </p:cNvSpPr>
            <p:nvPr/>
          </p:nvSpPr>
          <p:spPr bwMode="auto">
            <a:xfrm>
              <a:off x="1519" y="1985"/>
              <a:ext cx="306" cy="2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97" name="Rectangle 105"/>
            <p:cNvSpPr>
              <a:spLocks noChangeArrowheads="1"/>
            </p:cNvSpPr>
            <p:nvPr/>
          </p:nvSpPr>
          <p:spPr bwMode="auto">
            <a:xfrm>
              <a:off x="1249" y="1985"/>
              <a:ext cx="270" cy="2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98" name="Rectangle 106"/>
            <p:cNvSpPr>
              <a:spLocks noChangeArrowheads="1"/>
            </p:cNvSpPr>
            <p:nvPr/>
          </p:nvSpPr>
          <p:spPr bwMode="auto">
            <a:xfrm>
              <a:off x="961" y="1985"/>
              <a:ext cx="288" cy="2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899" name="Rectangle 107"/>
            <p:cNvSpPr>
              <a:spLocks noChangeArrowheads="1"/>
            </p:cNvSpPr>
            <p:nvPr/>
          </p:nvSpPr>
          <p:spPr bwMode="auto">
            <a:xfrm>
              <a:off x="673" y="1985"/>
              <a:ext cx="288" cy="286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75000"/>
                    <a:tint val="66000"/>
                    <a:satMod val="160000"/>
                  </a:schemeClr>
                </a:gs>
                <a:gs pos="50000">
                  <a:schemeClr val="accent3">
                    <a:lumMod val="75000"/>
                    <a:tint val="44500"/>
                    <a:satMod val="160000"/>
                  </a:schemeClr>
                </a:gs>
                <a:gs pos="100000">
                  <a:schemeClr val="accent3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b="1">
                  <a:ln>
                    <a:solidFill>
                      <a:sysClr val="windowText" lastClr="000000"/>
                    </a:solidFill>
                  </a:ln>
                  <a:solidFill>
                    <a:srgbClr val="00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Sr</a:t>
              </a:r>
              <a:endParaRPr lang="el-GR" sz="2000" b="1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00" name="Rectangle 108"/>
            <p:cNvSpPr>
              <a:spLocks noChangeArrowheads="1"/>
            </p:cNvSpPr>
            <p:nvPr/>
          </p:nvSpPr>
          <p:spPr bwMode="auto">
            <a:xfrm>
              <a:off x="385" y="1985"/>
              <a:ext cx="288" cy="286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1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Rb</a:t>
              </a:r>
              <a:endParaRPr lang="el-GR" sz="1600" b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01" name="Rectangle 109"/>
            <p:cNvSpPr>
              <a:spLocks noChangeArrowheads="1"/>
            </p:cNvSpPr>
            <p:nvPr/>
          </p:nvSpPr>
          <p:spPr bwMode="auto">
            <a:xfrm>
              <a:off x="5281" y="1700"/>
              <a:ext cx="288" cy="28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b="1">
                  <a:ln>
                    <a:solidFill>
                      <a:sysClr val="windowText" lastClr="000000"/>
                    </a:solidFill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Kr</a:t>
              </a:r>
              <a:endParaRPr lang="el-GR" sz="2000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02" name="Rectangle 110"/>
            <p:cNvSpPr>
              <a:spLocks noChangeArrowheads="1"/>
            </p:cNvSpPr>
            <p:nvPr/>
          </p:nvSpPr>
          <p:spPr bwMode="auto">
            <a:xfrm>
              <a:off x="4993" y="1700"/>
              <a:ext cx="288" cy="28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b="1">
                  <a:ln>
                    <a:solidFill>
                      <a:sysClr val="windowText" lastClr="000000"/>
                    </a:solidFill>
                  </a:ln>
                  <a:solidFill>
                    <a:srgbClr val="EB7C1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Br</a:t>
              </a:r>
              <a:endParaRPr lang="el-GR" sz="2000" b="1">
                <a:ln>
                  <a:solidFill>
                    <a:sysClr val="windowText" lastClr="000000"/>
                  </a:solidFill>
                </a:ln>
                <a:solidFill>
                  <a:srgbClr val="EB7C17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03" name="Rectangle 111"/>
            <p:cNvSpPr>
              <a:spLocks noChangeArrowheads="1"/>
            </p:cNvSpPr>
            <p:nvPr/>
          </p:nvSpPr>
          <p:spPr bwMode="auto">
            <a:xfrm>
              <a:off x="4705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04" name="Rectangle 112"/>
            <p:cNvSpPr>
              <a:spLocks noChangeArrowheads="1"/>
            </p:cNvSpPr>
            <p:nvPr/>
          </p:nvSpPr>
          <p:spPr bwMode="auto">
            <a:xfrm>
              <a:off x="4417" y="170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05" name="Rectangle 113"/>
            <p:cNvSpPr>
              <a:spLocks noChangeArrowheads="1"/>
            </p:cNvSpPr>
            <p:nvPr/>
          </p:nvSpPr>
          <p:spPr bwMode="auto">
            <a:xfrm>
              <a:off x="4129" y="1700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906" name="Rectangle 114"/>
            <p:cNvSpPr>
              <a:spLocks noChangeArrowheads="1"/>
            </p:cNvSpPr>
            <p:nvPr/>
          </p:nvSpPr>
          <p:spPr bwMode="auto">
            <a:xfrm>
              <a:off x="3841" y="1700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907" name="Rectangle 115"/>
            <p:cNvSpPr>
              <a:spLocks noChangeArrowheads="1"/>
            </p:cNvSpPr>
            <p:nvPr/>
          </p:nvSpPr>
          <p:spPr bwMode="auto">
            <a:xfrm>
              <a:off x="3553" y="1700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908" name="Rectangle 116"/>
            <p:cNvSpPr>
              <a:spLocks noChangeArrowheads="1"/>
            </p:cNvSpPr>
            <p:nvPr/>
          </p:nvSpPr>
          <p:spPr bwMode="auto">
            <a:xfrm>
              <a:off x="3265" y="1700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909" name="Rectangle 117"/>
            <p:cNvSpPr>
              <a:spLocks noChangeArrowheads="1"/>
            </p:cNvSpPr>
            <p:nvPr/>
          </p:nvSpPr>
          <p:spPr bwMode="auto">
            <a:xfrm>
              <a:off x="2977" y="1700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910" name="Rectangle 118"/>
            <p:cNvSpPr>
              <a:spLocks noChangeArrowheads="1"/>
            </p:cNvSpPr>
            <p:nvPr/>
          </p:nvSpPr>
          <p:spPr bwMode="auto">
            <a:xfrm>
              <a:off x="2689" y="1700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911" name="Rectangle 119"/>
            <p:cNvSpPr>
              <a:spLocks noChangeArrowheads="1"/>
            </p:cNvSpPr>
            <p:nvPr/>
          </p:nvSpPr>
          <p:spPr bwMode="auto">
            <a:xfrm>
              <a:off x="2401" y="1700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912" name="Rectangle 120"/>
            <p:cNvSpPr>
              <a:spLocks noChangeArrowheads="1"/>
            </p:cNvSpPr>
            <p:nvPr/>
          </p:nvSpPr>
          <p:spPr bwMode="auto">
            <a:xfrm>
              <a:off x="2113" y="1700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913" name="Rectangle 121"/>
            <p:cNvSpPr>
              <a:spLocks noChangeArrowheads="1"/>
            </p:cNvSpPr>
            <p:nvPr/>
          </p:nvSpPr>
          <p:spPr bwMode="auto">
            <a:xfrm>
              <a:off x="1825" y="1700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914" name="Rectangle 122"/>
            <p:cNvSpPr>
              <a:spLocks noChangeArrowheads="1"/>
            </p:cNvSpPr>
            <p:nvPr/>
          </p:nvSpPr>
          <p:spPr bwMode="auto">
            <a:xfrm>
              <a:off x="1519" y="1700"/>
              <a:ext cx="306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915" name="Rectangle 123"/>
            <p:cNvSpPr>
              <a:spLocks noChangeArrowheads="1"/>
            </p:cNvSpPr>
            <p:nvPr/>
          </p:nvSpPr>
          <p:spPr bwMode="auto">
            <a:xfrm>
              <a:off x="1249" y="1700"/>
              <a:ext cx="270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916" name="Rectangle 124"/>
            <p:cNvSpPr>
              <a:spLocks noChangeArrowheads="1"/>
            </p:cNvSpPr>
            <p:nvPr/>
          </p:nvSpPr>
          <p:spPr bwMode="auto">
            <a:xfrm>
              <a:off x="961" y="1700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917" name="Rectangle 125"/>
            <p:cNvSpPr>
              <a:spLocks noChangeArrowheads="1"/>
            </p:cNvSpPr>
            <p:nvPr/>
          </p:nvSpPr>
          <p:spPr bwMode="auto">
            <a:xfrm>
              <a:off x="673" y="1700"/>
              <a:ext cx="288" cy="28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75000"/>
                    <a:tint val="66000"/>
                    <a:satMod val="160000"/>
                  </a:schemeClr>
                </a:gs>
                <a:gs pos="50000">
                  <a:schemeClr val="accent3">
                    <a:lumMod val="75000"/>
                    <a:tint val="44500"/>
                    <a:satMod val="160000"/>
                  </a:schemeClr>
                </a:gs>
                <a:gs pos="100000">
                  <a:schemeClr val="accent3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>
                  <a:ln>
                    <a:solidFill>
                      <a:sysClr val="windowText" lastClr="000000"/>
                    </a:solidFill>
                  </a:ln>
                  <a:solidFill>
                    <a:srgbClr val="00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</a:t>
              </a:r>
              <a:endParaRPr lang="el-GR" b="1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18" name="Rectangle 126"/>
            <p:cNvSpPr>
              <a:spLocks noChangeArrowheads="1"/>
            </p:cNvSpPr>
            <p:nvPr/>
          </p:nvSpPr>
          <p:spPr bwMode="auto">
            <a:xfrm>
              <a:off x="385" y="1700"/>
              <a:ext cx="288" cy="28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b="1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</a:t>
              </a:r>
              <a:endParaRPr lang="el-GR" sz="2000" b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19" name="Rectangle 127"/>
            <p:cNvSpPr>
              <a:spLocks noChangeArrowheads="1"/>
            </p:cNvSpPr>
            <p:nvPr/>
          </p:nvSpPr>
          <p:spPr bwMode="auto">
            <a:xfrm>
              <a:off x="5281" y="1415"/>
              <a:ext cx="288" cy="28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b="1">
                  <a:ln>
                    <a:solidFill>
                      <a:sysClr val="windowText" lastClr="000000"/>
                    </a:solidFill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</a:t>
              </a:r>
              <a:endParaRPr lang="el-GR" sz="2000" b="1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20" name="Rectangle 128"/>
            <p:cNvSpPr>
              <a:spLocks noChangeArrowheads="1"/>
            </p:cNvSpPr>
            <p:nvPr/>
          </p:nvSpPr>
          <p:spPr bwMode="auto">
            <a:xfrm>
              <a:off x="4993" y="1415"/>
              <a:ext cx="288" cy="28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b="1">
                  <a:ln>
                    <a:solidFill>
                      <a:sysClr val="windowText" lastClr="000000"/>
                    </a:solidFill>
                  </a:ln>
                  <a:solidFill>
                    <a:srgbClr val="EB7C1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Cl</a:t>
              </a:r>
              <a:endParaRPr lang="el-GR" sz="2000" b="1">
                <a:ln>
                  <a:solidFill>
                    <a:sysClr val="windowText" lastClr="000000"/>
                  </a:solidFill>
                </a:ln>
                <a:solidFill>
                  <a:srgbClr val="EB7C17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21" name="Rectangle 129"/>
            <p:cNvSpPr>
              <a:spLocks noChangeArrowheads="1"/>
            </p:cNvSpPr>
            <p:nvPr/>
          </p:nvSpPr>
          <p:spPr bwMode="auto">
            <a:xfrm>
              <a:off x="4705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22" name="Rectangle 130"/>
            <p:cNvSpPr>
              <a:spLocks noChangeArrowheads="1"/>
            </p:cNvSpPr>
            <p:nvPr/>
          </p:nvSpPr>
          <p:spPr bwMode="auto">
            <a:xfrm>
              <a:off x="4417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23" name="Rectangle 131"/>
            <p:cNvSpPr>
              <a:spLocks noChangeArrowheads="1"/>
            </p:cNvSpPr>
            <p:nvPr/>
          </p:nvSpPr>
          <p:spPr bwMode="auto">
            <a:xfrm>
              <a:off x="4129" y="141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24" name="Rectangle 132"/>
            <p:cNvSpPr>
              <a:spLocks noChangeArrowheads="1"/>
            </p:cNvSpPr>
            <p:nvPr/>
          </p:nvSpPr>
          <p:spPr bwMode="auto">
            <a:xfrm>
              <a:off x="3841" y="1415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161925" name="Rectangle 133"/>
            <p:cNvSpPr>
              <a:spLocks noChangeArrowheads="1"/>
            </p:cNvSpPr>
            <p:nvPr/>
          </p:nvSpPr>
          <p:spPr bwMode="auto">
            <a:xfrm>
              <a:off x="3553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26" name="Rectangle 134"/>
            <p:cNvSpPr>
              <a:spLocks noChangeArrowheads="1"/>
            </p:cNvSpPr>
            <p:nvPr/>
          </p:nvSpPr>
          <p:spPr bwMode="auto">
            <a:xfrm>
              <a:off x="3265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27" name="Rectangle 135"/>
            <p:cNvSpPr>
              <a:spLocks noChangeArrowheads="1"/>
            </p:cNvSpPr>
            <p:nvPr/>
          </p:nvSpPr>
          <p:spPr bwMode="auto">
            <a:xfrm>
              <a:off x="2977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28" name="Rectangle 136"/>
            <p:cNvSpPr>
              <a:spLocks noChangeArrowheads="1"/>
            </p:cNvSpPr>
            <p:nvPr/>
          </p:nvSpPr>
          <p:spPr bwMode="auto">
            <a:xfrm>
              <a:off x="2689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29" name="Rectangle 137"/>
            <p:cNvSpPr>
              <a:spLocks noChangeArrowheads="1"/>
            </p:cNvSpPr>
            <p:nvPr/>
          </p:nvSpPr>
          <p:spPr bwMode="auto">
            <a:xfrm>
              <a:off x="2401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30" name="Rectangle 138"/>
            <p:cNvSpPr>
              <a:spLocks noChangeArrowheads="1"/>
            </p:cNvSpPr>
            <p:nvPr/>
          </p:nvSpPr>
          <p:spPr bwMode="auto">
            <a:xfrm>
              <a:off x="2113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31" name="Rectangle 139"/>
            <p:cNvSpPr>
              <a:spLocks noChangeArrowheads="1"/>
            </p:cNvSpPr>
            <p:nvPr/>
          </p:nvSpPr>
          <p:spPr bwMode="auto">
            <a:xfrm>
              <a:off x="1825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32" name="Rectangle 140"/>
            <p:cNvSpPr>
              <a:spLocks noChangeArrowheads="1"/>
            </p:cNvSpPr>
            <p:nvPr/>
          </p:nvSpPr>
          <p:spPr bwMode="auto">
            <a:xfrm>
              <a:off x="1519" y="1415"/>
              <a:ext cx="306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33" name="Rectangle 141"/>
            <p:cNvSpPr>
              <a:spLocks noChangeArrowheads="1"/>
            </p:cNvSpPr>
            <p:nvPr/>
          </p:nvSpPr>
          <p:spPr bwMode="auto">
            <a:xfrm>
              <a:off x="1249" y="1415"/>
              <a:ext cx="27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34" name="Rectangle 142"/>
            <p:cNvSpPr>
              <a:spLocks noChangeArrowheads="1"/>
            </p:cNvSpPr>
            <p:nvPr/>
          </p:nvSpPr>
          <p:spPr bwMode="auto">
            <a:xfrm>
              <a:off x="961" y="141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35" name="Rectangle 143"/>
            <p:cNvSpPr>
              <a:spLocks noChangeArrowheads="1"/>
            </p:cNvSpPr>
            <p:nvPr/>
          </p:nvSpPr>
          <p:spPr bwMode="auto">
            <a:xfrm>
              <a:off x="673" y="1415"/>
              <a:ext cx="288" cy="28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75000"/>
                    <a:tint val="66000"/>
                    <a:satMod val="160000"/>
                  </a:schemeClr>
                </a:gs>
                <a:gs pos="50000">
                  <a:schemeClr val="accent3">
                    <a:lumMod val="75000"/>
                    <a:tint val="44500"/>
                    <a:satMod val="160000"/>
                  </a:schemeClr>
                </a:gs>
                <a:gs pos="100000">
                  <a:schemeClr val="accent3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Mg</a:t>
              </a:r>
              <a:endParaRPr lang="el-GR" sz="1400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36" name="Rectangle 144"/>
            <p:cNvSpPr>
              <a:spLocks noChangeArrowheads="1"/>
            </p:cNvSpPr>
            <p:nvPr/>
          </p:nvSpPr>
          <p:spPr bwMode="auto">
            <a:xfrm>
              <a:off x="385" y="1415"/>
              <a:ext cx="288" cy="28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1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Na</a:t>
              </a:r>
              <a:endParaRPr lang="el-GR" sz="1600" b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37" name="Rectangle 145"/>
            <p:cNvSpPr>
              <a:spLocks noChangeArrowheads="1"/>
            </p:cNvSpPr>
            <p:nvPr/>
          </p:nvSpPr>
          <p:spPr bwMode="auto">
            <a:xfrm>
              <a:off x="5281" y="1130"/>
              <a:ext cx="288" cy="28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Ne</a:t>
              </a:r>
              <a:endParaRPr lang="el-GR" sz="16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38" name="Rectangle 146"/>
            <p:cNvSpPr>
              <a:spLocks noChangeArrowheads="1"/>
            </p:cNvSpPr>
            <p:nvPr/>
          </p:nvSpPr>
          <p:spPr bwMode="auto">
            <a:xfrm>
              <a:off x="4993" y="1130"/>
              <a:ext cx="288" cy="28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b="1" dirty="0">
                  <a:ln>
                    <a:solidFill>
                      <a:sysClr val="windowText" lastClr="000000"/>
                    </a:solidFill>
                  </a:ln>
                  <a:solidFill>
                    <a:srgbClr val="EB7C1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</a:t>
              </a:r>
              <a:endParaRPr lang="el-GR" sz="2000" b="1" dirty="0">
                <a:ln>
                  <a:solidFill>
                    <a:sysClr val="windowText" lastClr="000000"/>
                  </a:solidFill>
                </a:ln>
                <a:solidFill>
                  <a:srgbClr val="EB7C17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39" name="Rectangle 147"/>
            <p:cNvSpPr>
              <a:spLocks noChangeArrowheads="1"/>
            </p:cNvSpPr>
            <p:nvPr/>
          </p:nvSpPr>
          <p:spPr bwMode="auto">
            <a:xfrm>
              <a:off x="4705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40" name="Rectangle 148"/>
            <p:cNvSpPr>
              <a:spLocks noChangeArrowheads="1"/>
            </p:cNvSpPr>
            <p:nvPr/>
          </p:nvSpPr>
          <p:spPr bwMode="auto">
            <a:xfrm>
              <a:off x="4417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41" name="Rectangle 149"/>
            <p:cNvSpPr>
              <a:spLocks noChangeArrowheads="1"/>
            </p:cNvSpPr>
            <p:nvPr/>
          </p:nvSpPr>
          <p:spPr bwMode="auto">
            <a:xfrm>
              <a:off x="4129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42" name="Rectangle 150"/>
            <p:cNvSpPr>
              <a:spLocks noChangeArrowheads="1"/>
            </p:cNvSpPr>
            <p:nvPr/>
          </p:nvSpPr>
          <p:spPr bwMode="auto">
            <a:xfrm>
              <a:off x="3841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43" name="Rectangle 151"/>
            <p:cNvSpPr>
              <a:spLocks noChangeArrowheads="1"/>
            </p:cNvSpPr>
            <p:nvPr/>
          </p:nvSpPr>
          <p:spPr bwMode="auto">
            <a:xfrm>
              <a:off x="3553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44" name="Rectangle 152"/>
            <p:cNvSpPr>
              <a:spLocks noChangeArrowheads="1"/>
            </p:cNvSpPr>
            <p:nvPr/>
          </p:nvSpPr>
          <p:spPr bwMode="auto">
            <a:xfrm>
              <a:off x="3265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45" name="Rectangle 153"/>
            <p:cNvSpPr>
              <a:spLocks noChangeArrowheads="1"/>
            </p:cNvSpPr>
            <p:nvPr/>
          </p:nvSpPr>
          <p:spPr bwMode="auto">
            <a:xfrm>
              <a:off x="2977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46" name="Rectangle 154"/>
            <p:cNvSpPr>
              <a:spLocks noChangeArrowheads="1"/>
            </p:cNvSpPr>
            <p:nvPr/>
          </p:nvSpPr>
          <p:spPr bwMode="auto">
            <a:xfrm>
              <a:off x="2689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47" name="Rectangle 155"/>
            <p:cNvSpPr>
              <a:spLocks noChangeArrowheads="1"/>
            </p:cNvSpPr>
            <p:nvPr/>
          </p:nvSpPr>
          <p:spPr bwMode="auto">
            <a:xfrm>
              <a:off x="2401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50" name="Rectangle 158"/>
            <p:cNvSpPr>
              <a:spLocks noChangeArrowheads="1"/>
            </p:cNvSpPr>
            <p:nvPr/>
          </p:nvSpPr>
          <p:spPr bwMode="auto">
            <a:xfrm>
              <a:off x="961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51" name="Rectangle 159"/>
            <p:cNvSpPr>
              <a:spLocks noChangeArrowheads="1"/>
            </p:cNvSpPr>
            <p:nvPr/>
          </p:nvSpPr>
          <p:spPr bwMode="auto">
            <a:xfrm>
              <a:off x="673" y="1130"/>
              <a:ext cx="288" cy="28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75000"/>
                    <a:tint val="66000"/>
                    <a:satMod val="160000"/>
                  </a:schemeClr>
                </a:gs>
                <a:gs pos="50000">
                  <a:schemeClr val="accent3">
                    <a:lumMod val="75000"/>
                    <a:tint val="44500"/>
                    <a:satMod val="160000"/>
                  </a:schemeClr>
                </a:gs>
                <a:gs pos="100000">
                  <a:schemeClr val="accent3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b="1" dirty="0">
                  <a:ln>
                    <a:solidFill>
                      <a:sysClr val="windowText" lastClr="000000"/>
                    </a:solidFill>
                  </a:ln>
                  <a:solidFill>
                    <a:srgbClr val="00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</a:t>
              </a:r>
              <a:endParaRPr lang="el-GR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52" name="Rectangle 160"/>
            <p:cNvSpPr>
              <a:spLocks noChangeArrowheads="1"/>
            </p:cNvSpPr>
            <p:nvPr/>
          </p:nvSpPr>
          <p:spPr bwMode="auto">
            <a:xfrm>
              <a:off x="385" y="1130"/>
              <a:ext cx="288" cy="28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Li</a:t>
              </a:r>
              <a:endParaRPr lang="el-GR" sz="2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53" name="Rectangle 161"/>
            <p:cNvSpPr>
              <a:spLocks noChangeArrowheads="1"/>
            </p:cNvSpPr>
            <p:nvPr/>
          </p:nvSpPr>
          <p:spPr bwMode="auto">
            <a:xfrm>
              <a:off x="5281" y="845"/>
              <a:ext cx="288" cy="28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</a:t>
              </a:r>
              <a:endParaRPr lang="el-GR" sz="16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54" name="Rectangle 162"/>
            <p:cNvSpPr>
              <a:spLocks noChangeArrowheads="1"/>
            </p:cNvSpPr>
            <p:nvPr/>
          </p:nvSpPr>
          <p:spPr bwMode="auto">
            <a:xfrm>
              <a:off x="4897" y="765"/>
              <a:ext cx="384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sz="3200" b="1" dirty="0">
                  <a:ln>
                    <a:solidFill>
                      <a:sysClr val="windowText" lastClr="000000"/>
                    </a:solidFill>
                  </a:ln>
                  <a:solidFill>
                    <a:srgbClr val="EB7C17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/>
                    </a:outerShdw>
                  </a:effectLst>
                </a:rPr>
                <a:t>17</a:t>
              </a:r>
            </a:p>
          </p:txBody>
        </p:sp>
        <p:sp>
          <p:nvSpPr>
            <p:cNvPr id="161955" name="Rectangle 163"/>
            <p:cNvSpPr>
              <a:spLocks noChangeArrowheads="1"/>
            </p:cNvSpPr>
            <p:nvPr/>
          </p:nvSpPr>
          <p:spPr bwMode="auto">
            <a:xfrm>
              <a:off x="4705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sz="20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16</a:t>
              </a:r>
            </a:p>
          </p:txBody>
        </p:sp>
        <p:sp>
          <p:nvSpPr>
            <p:cNvPr id="161956" name="Rectangle 164"/>
            <p:cNvSpPr>
              <a:spLocks noChangeArrowheads="1"/>
            </p:cNvSpPr>
            <p:nvPr/>
          </p:nvSpPr>
          <p:spPr bwMode="auto">
            <a:xfrm>
              <a:off x="4417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sz="20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15</a:t>
              </a:r>
            </a:p>
          </p:txBody>
        </p:sp>
        <p:sp>
          <p:nvSpPr>
            <p:cNvPr id="161957" name="Rectangle 165"/>
            <p:cNvSpPr>
              <a:spLocks noChangeArrowheads="1"/>
            </p:cNvSpPr>
            <p:nvPr/>
          </p:nvSpPr>
          <p:spPr bwMode="auto">
            <a:xfrm>
              <a:off x="4129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sz="2000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14</a:t>
              </a:r>
            </a:p>
          </p:txBody>
        </p:sp>
        <p:sp>
          <p:nvSpPr>
            <p:cNvPr id="161958" name="Rectangle 166"/>
            <p:cNvSpPr>
              <a:spLocks noChangeArrowheads="1"/>
            </p:cNvSpPr>
            <p:nvPr/>
          </p:nvSpPr>
          <p:spPr bwMode="auto">
            <a:xfrm>
              <a:off x="2977" y="845"/>
              <a:ext cx="115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59" name="Rectangle 167"/>
            <p:cNvSpPr>
              <a:spLocks noChangeArrowheads="1"/>
            </p:cNvSpPr>
            <p:nvPr/>
          </p:nvSpPr>
          <p:spPr bwMode="auto">
            <a:xfrm>
              <a:off x="2689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C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62" name="Rectangle 170"/>
            <p:cNvSpPr>
              <a:spLocks noChangeArrowheads="1"/>
            </p:cNvSpPr>
            <p:nvPr/>
          </p:nvSpPr>
          <p:spPr bwMode="auto">
            <a:xfrm>
              <a:off x="961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63" name="Rectangle 171"/>
            <p:cNvSpPr>
              <a:spLocks noChangeArrowheads="1"/>
            </p:cNvSpPr>
            <p:nvPr/>
          </p:nvSpPr>
          <p:spPr bwMode="auto">
            <a:xfrm>
              <a:off x="673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1964" name="Rectangle 172"/>
            <p:cNvSpPr>
              <a:spLocks noChangeArrowheads="1"/>
            </p:cNvSpPr>
            <p:nvPr/>
          </p:nvSpPr>
          <p:spPr bwMode="auto">
            <a:xfrm>
              <a:off x="385" y="84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b="1" baseline="-25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</a:t>
              </a:r>
              <a:endParaRPr lang="el-GR" sz="2000" b="1" baseline="-250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6265" name="Line 173"/>
            <p:cNvSpPr>
              <a:spLocks noChangeShapeType="1"/>
            </p:cNvSpPr>
            <p:nvPr/>
          </p:nvSpPr>
          <p:spPr bwMode="auto">
            <a:xfrm>
              <a:off x="385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66" name="Line 174"/>
            <p:cNvSpPr>
              <a:spLocks noChangeShapeType="1"/>
            </p:cNvSpPr>
            <p:nvPr/>
          </p:nvSpPr>
          <p:spPr bwMode="auto">
            <a:xfrm>
              <a:off x="385" y="1415"/>
              <a:ext cx="5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67" name="Line 175"/>
            <p:cNvSpPr>
              <a:spLocks noChangeShapeType="1"/>
            </p:cNvSpPr>
            <p:nvPr/>
          </p:nvSpPr>
          <p:spPr bwMode="auto">
            <a:xfrm>
              <a:off x="385" y="1700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68" name="Line 176"/>
            <p:cNvSpPr>
              <a:spLocks noChangeShapeType="1"/>
            </p:cNvSpPr>
            <p:nvPr/>
          </p:nvSpPr>
          <p:spPr bwMode="auto">
            <a:xfrm>
              <a:off x="385" y="1985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69" name="Line 177"/>
            <p:cNvSpPr>
              <a:spLocks noChangeShapeType="1"/>
            </p:cNvSpPr>
            <p:nvPr/>
          </p:nvSpPr>
          <p:spPr bwMode="auto">
            <a:xfrm>
              <a:off x="385" y="227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70" name="Line 178"/>
            <p:cNvSpPr>
              <a:spLocks noChangeShapeType="1"/>
            </p:cNvSpPr>
            <p:nvPr/>
          </p:nvSpPr>
          <p:spPr bwMode="auto">
            <a:xfrm>
              <a:off x="385" y="255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71" name="Line 179"/>
            <p:cNvSpPr>
              <a:spLocks noChangeShapeType="1"/>
            </p:cNvSpPr>
            <p:nvPr/>
          </p:nvSpPr>
          <p:spPr bwMode="auto">
            <a:xfrm>
              <a:off x="385" y="2841"/>
              <a:ext cx="34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72" name="Line 180"/>
            <p:cNvSpPr>
              <a:spLocks noChangeShapeType="1"/>
            </p:cNvSpPr>
            <p:nvPr/>
          </p:nvSpPr>
          <p:spPr bwMode="auto">
            <a:xfrm>
              <a:off x="385" y="312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73" name="Line 181"/>
            <p:cNvSpPr>
              <a:spLocks noChangeShapeType="1"/>
            </p:cNvSpPr>
            <p:nvPr/>
          </p:nvSpPr>
          <p:spPr bwMode="auto">
            <a:xfrm>
              <a:off x="385" y="341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74" name="Line 182"/>
            <p:cNvSpPr>
              <a:spLocks noChangeShapeType="1"/>
            </p:cNvSpPr>
            <p:nvPr/>
          </p:nvSpPr>
          <p:spPr bwMode="auto">
            <a:xfrm>
              <a:off x="385" y="3696"/>
              <a:ext cx="5184" cy="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75" name="Line 183"/>
            <p:cNvSpPr>
              <a:spLocks noChangeShapeType="1"/>
            </p:cNvSpPr>
            <p:nvPr/>
          </p:nvSpPr>
          <p:spPr bwMode="auto">
            <a:xfrm>
              <a:off x="385" y="845"/>
              <a:ext cx="0" cy="1996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46276" name="Line 184"/>
            <p:cNvSpPr>
              <a:spLocks noChangeShapeType="1"/>
            </p:cNvSpPr>
            <p:nvPr/>
          </p:nvSpPr>
          <p:spPr bwMode="auto">
            <a:xfrm>
              <a:off x="673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77" name="Line 185"/>
            <p:cNvSpPr>
              <a:spLocks noChangeShapeType="1"/>
            </p:cNvSpPr>
            <p:nvPr/>
          </p:nvSpPr>
          <p:spPr bwMode="auto">
            <a:xfrm>
              <a:off x="385" y="845"/>
              <a:ext cx="288" cy="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78" name="Line 186"/>
            <p:cNvSpPr>
              <a:spLocks noChangeShapeType="1"/>
            </p:cNvSpPr>
            <p:nvPr/>
          </p:nvSpPr>
          <p:spPr bwMode="auto">
            <a:xfrm>
              <a:off x="673" y="845"/>
              <a:ext cx="0" cy="19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79" name="Line 187"/>
            <p:cNvSpPr>
              <a:spLocks noChangeShapeType="1"/>
            </p:cNvSpPr>
            <p:nvPr/>
          </p:nvSpPr>
          <p:spPr bwMode="auto">
            <a:xfrm>
              <a:off x="96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80" name="Line 188"/>
            <p:cNvSpPr>
              <a:spLocks noChangeShapeType="1"/>
            </p:cNvSpPr>
            <p:nvPr/>
          </p:nvSpPr>
          <p:spPr bwMode="auto">
            <a:xfrm>
              <a:off x="384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81" name="Line 189"/>
            <p:cNvSpPr>
              <a:spLocks noChangeShapeType="1"/>
            </p:cNvSpPr>
            <p:nvPr/>
          </p:nvSpPr>
          <p:spPr bwMode="auto">
            <a:xfrm>
              <a:off x="4129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82" name="Line 190"/>
            <p:cNvSpPr>
              <a:spLocks noChangeShapeType="1"/>
            </p:cNvSpPr>
            <p:nvPr/>
          </p:nvSpPr>
          <p:spPr bwMode="auto">
            <a:xfrm>
              <a:off x="4417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83" name="Line 191"/>
            <p:cNvSpPr>
              <a:spLocks noChangeShapeType="1"/>
            </p:cNvSpPr>
            <p:nvPr/>
          </p:nvSpPr>
          <p:spPr bwMode="auto">
            <a:xfrm>
              <a:off x="4705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84" name="Line 192"/>
            <p:cNvSpPr>
              <a:spLocks noChangeShapeType="1"/>
            </p:cNvSpPr>
            <p:nvPr/>
          </p:nvSpPr>
          <p:spPr bwMode="auto">
            <a:xfrm>
              <a:off x="5281" y="845"/>
              <a:ext cx="288" cy="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85" name="Line 193"/>
            <p:cNvSpPr>
              <a:spLocks noChangeShapeType="1"/>
            </p:cNvSpPr>
            <p:nvPr/>
          </p:nvSpPr>
          <p:spPr bwMode="auto">
            <a:xfrm>
              <a:off x="4993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86" name="Line 194"/>
            <p:cNvSpPr>
              <a:spLocks noChangeShapeType="1"/>
            </p:cNvSpPr>
            <p:nvPr/>
          </p:nvSpPr>
          <p:spPr bwMode="auto">
            <a:xfrm>
              <a:off x="5281" y="845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87" name="Line 195"/>
            <p:cNvSpPr>
              <a:spLocks noChangeShapeType="1"/>
            </p:cNvSpPr>
            <p:nvPr/>
          </p:nvSpPr>
          <p:spPr bwMode="auto">
            <a:xfrm>
              <a:off x="5281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88" name="Line 196"/>
            <p:cNvSpPr>
              <a:spLocks noChangeShapeType="1"/>
            </p:cNvSpPr>
            <p:nvPr/>
          </p:nvSpPr>
          <p:spPr bwMode="auto">
            <a:xfrm>
              <a:off x="673" y="1130"/>
              <a:ext cx="28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89" name="Line 197"/>
            <p:cNvSpPr>
              <a:spLocks noChangeShapeType="1"/>
            </p:cNvSpPr>
            <p:nvPr/>
          </p:nvSpPr>
          <p:spPr bwMode="auto">
            <a:xfrm>
              <a:off x="3841" y="1130"/>
              <a:ext cx="144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90" name="Line 198"/>
            <p:cNvSpPr>
              <a:spLocks noChangeShapeType="1"/>
            </p:cNvSpPr>
            <p:nvPr/>
          </p:nvSpPr>
          <p:spPr bwMode="auto">
            <a:xfrm>
              <a:off x="124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91" name="Line 199"/>
            <p:cNvSpPr>
              <a:spLocks noChangeShapeType="1"/>
            </p:cNvSpPr>
            <p:nvPr/>
          </p:nvSpPr>
          <p:spPr bwMode="auto">
            <a:xfrm>
              <a:off x="151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92" name="Line 200"/>
            <p:cNvSpPr>
              <a:spLocks noChangeShapeType="1"/>
            </p:cNvSpPr>
            <p:nvPr/>
          </p:nvSpPr>
          <p:spPr bwMode="auto">
            <a:xfrm>
              <a:off x="182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93" name="Line 201"/>
            <p:cNvSpPr>
              <a:spLocks noChangeShapeType="1"/>
            </p:cNvSpPr>
            <p:nvPr/>
          </p:nvSpPr>
          <p:spPr bwMode="auto">
            <a:xfrm>
              <a:off x="211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94" name="Line 202"/>
            <p:cNvSpPr>
              <a:spLocks noChangeShapeType="1"/>
            </p:cNvSpPr>
            <p:nvPr/>
          </p:nvSpPr>
          <p:spPr bwMode="auto">
            <a:xfrm>
              <a:off x="2401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95" name="Line 203"/>
            <p:cNvSpPr>
              <a:spLocks noChangeShapeType="1"/>
            </p:cNvSpPr>
            <p:nvPr/>
          </p:nvSpPr>
          <p:spPr bwMode="auto">
            <a:xfrm>
              <a:off x="268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96" name="Line 204"/>
            <p:cNvSpPr>
              <a:spLocks noChangeShapeType="1"/>
            </p:cNvSpPr>
            <p:nvPr/>
          </p:nvSpPr>
          <p:spPr bwMode="auto">
            <a:xfrm>
              <a:off x="2977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97" name="Line 205"/>
            <p:cNvSpPr>
              <a:spLocks noChangeShapeType="1"/>
            </p:cNvSpPr>
            <p:nvPr/>
          </p:nvSpPr>
          <p:spPr bwMode="auto">
            <a:xfrm>
              <a:off x="326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98" name="Line 206"/>
            <p:cNvSpPr>
              <a:spLocks noChangeShapeType="1"/>
            </p:cNvSpPr>
            <p:nvPr/>
          </p:nvSpPr>
          <p:spPr bwMode="auto">
            <a:xfrm>
              <a:off x="3841" y="1415"/>
              <a:ext cx="17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299" name="Line 207"/>
            <p:cNvSpPr>
              <a:spLocks noChangeShapeType="1"/>
            </p:cNvSpPr>
            <p:nvPr/>
          </p:nvSpPr>
          <p:spPr bwMode="auto">
            <a:xfrm>
              <a:off x="355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00" name="Line 208"/>
            <p:cNvSpPr>
              <a:spLocks noChangeShapeType="1"/>
            </p:cNvSpPr>
            <p:nvPr/>
          </p:nvSpPr>
          <p:spPr bwMode="auto">
            <a:xfrm>
              <a:off x="385" y="3126"/>
              <a:ext cx="0" cy="57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01" name="Line 209"/>
            <p:cNvSpPr>
              <a:spLocks noChangeShapeType="1"/>
            </p:cNvSpPr>
            <p:nvPr/>
          </p:nvSpPr>
          <p:spPr bwMode="auto">
            <a:xfrm>
              <a:off x="385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02" name="Line 210"/>
            <p:cNvSpPr>
              <a:spLocks noChangeShapeType="1"/>
            </p:cNvSpPr>
            <p:nvPr/>
          </p:nvSpPr>
          <p:spPr bwMode="auto">
            <a:xfrm>
              <a:off x="151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03" name="Line 211"/>
            <p:cNvSpPr>
              <a:spLocks noChangeShapeType="1"/>
            </p:cNvSpPr>
            <p:nvPr/>
          </p:nvSpPr>
          <p:spPr bwMode="auto">
            <a:xfrm>
              <a:off x="182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04" name="Line 212"/>
            <p:cNvSpPr>
              <a:spLocks noChangeShapeType="1"/>
            </p:cNvSpPr>
            <p:nvPr/>
          </p:nvSpPr>
          <p:spPr bwMode="auto">
            <a:xfrm>
              <a:off x="211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05" name="Line 213"/>
            <p:cNvSpPr>
              <a:spLocks noChangeShapeType="1"/>
            </p:cNvSpPr>
            <p:nvPr/>
          </p:nvSpPr>
          <p:spPr bwMode="auto">
            <a:xfrm>
              <a:off x="240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06" name="Line 214"/>
            <p:cNvSpPr>
              <a:spLocks noChangeShapeType="1"/>
            </p:cNvSpPr>
            <p:nvPr/>
          </p:nvSpPr>
          <p:spPr bwMode="auto">
            <a:xfrm>
              <a:off x="268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07" name="Line 215"/>
            <p:cNvSpPr>
              <a:spLocks noChangeShapeType="1"/>
            </p:cNvSpPr>
            <p:nvPr/>
          </p:nvSpPr>
          <p:spPr bwMode="auto">
            <a:xfrm>
              <a:off x="297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08" name="Line 216"/>
            <p:cNvSpPr>
              <a:spLocks noChangeShapeType="1"/>
            </p:cNvSpPr>
            <p:nvPr/>
          </p:nvSpPr>
          <p:spPr bwMode="auto">
            <a:xfrm>
              <a:off x="326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09" name="Line 217"/>
            <p:cNvSpPr>
              <a:spLocks noChangeShapeType="1"/>
            </p:cNvSpPr>
            <p:nvPr/>
          </p:nvSpPr>
          <p:spPr bwMode="auto">
            <a:xfrm>
              <a:off x="355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10" name="Line 218"/>
            <p:cNvSpPr>
              <a:spLocks noChangeShapeType="1"/>
            </p:cNvSpPr>
            <p:nvPr/>
          </p:nvSpPr>
          <p:spPr bwMode="auto">
            <a:xfrm>
              <a:off x="384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11" name="Line 219"/>
            <p:cNvSpPr>
              <a:spLocks noChangeShapeType="1"/>
            </p:cNvSpPr>
            <p:nvPr/>
          </p:nvSpPr>
          <p:spPr bwMode="auto">
            <a:xfrm>
              <a:off x="412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12" name="Line 220"/>
            <p:cNvSpPr>
              <a:spLocks noChangeShapeType="1"/>
            </p:cNvSpPr>
            <p:nvPr/>
          </p:nvSpPr>
          <p:spPr bwMode="auto">
            <a:xfrm>
              <a:off x="441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13" name="Line 221"/>
            <p:cNvSpPr>
              <a:spLocks noChangeShapeType="1"/>
            </p:cNvSpPr>
            <p:nvPr/>
          </p:nvSpPr>
          <p:spPr bwMode="auto">
            <a:xfrm>
              <a:off x="470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14" name="Line 222"/>
            <p:cNvSpPr>
              <a:spLocks noChangeShapeType="1"/>
            </p:cNvSpPr>
            <p:nvPr/>
          </p:nvSpPr>
          <p:spPr bwMode="auto">
            <a:xfrm>
              <a:off x="499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15" name="Line 223"/>
            <p:cNvSpPr>
              <a:spLocks noChangeShapeType="1"/>
            </p:cNvSpPr>
            <p:nvPr/>
          </p:nvSpPr>
          <p:spPr bwMode="auto">
            <a:xfrm>
              <a:off x="528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16" name="Line 224"/>
            <p:cNvSpPr>
              <a:spLocks noChangeShapeType="1"/>
            </p:cNvSpPr>
            <p:nvPr/>
          </p:nvSpPr>
          <p:spPr bwMode="auto">
            <a:xfrm>
              <a:off x="5569" y="3126"/>
              <a:ext cx="0" cy="570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17" name="Line 225"/>
            <p:cNvSpPr>
              <a:spLocks noChangeShapeType="1"/>
            </p:cNvSpPr>
            <p:nvPr/>
          </p:nvSpPr>
          <p:spPr bwMode="auto">
            <a:xfrm>
              <a:off x="961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18" name="Line 226"/>
            <p:cNvSpPr>
              <a:spLocks noChangeShapeType="1"/>
            </p:cNvSpPr>
            <p:nvPr/>
          </p:nvSpPr>
          <p:spPr bwMode="auto">
            <a:xfrm>
              <a:off x="1249" y="845"/>
              <a:ext cx="2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19" name="Line 227"/>
            <p:cNvSpPr>
              <a:spLocks noChangeShapeType="1"/>
            </p:cNvSpPr>
            <p:nvPr/>
          </p:nvSpPr>
          <p:spPr bwMode="auto">
            <a:xfrm>
              <a:off x="1519" y="845"/>
              <a:ext cx="11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20" name="Line 228"/>
            <p:cNvSpPr>
              <a:spLocks noChangeShapeType="1"/>
            </p:cNvSpPr>
            <p:nvPr/>
          </p:nvSpPr>
          <p:spPr bwMode="auto">
            <a:xfrm>
              <a:off x="268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21" name="Line 229"/>
            <p:cNvSpPr>
              <a:spLocks noChangeShapeType="1"/>
            </p:cNvSpPr>
            <p:nvPr/>
          </p:nvSpPr>
          <p:spPr bwMode="auto">
            <a:xfrm>
              <a:off x="2977" y="845"/>
              <a:ext cx="115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22" name="Line 230"/>
            <p:cNvSpPr>
              <a:spLocks noChangeShapeType="1"/>
            </p:cNvSpPr>
            <p:nvPr/>
          </p:nvSpPr>
          <p:spPr bwMode="auto">
            <a:xfrm>
              <a:off x="412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23" name="Line 231"/>
            <p:cNvSpPr>
              <a:spLocks noChangeShapeType="1"/>
            </p:cNvSpPr>
            <p:nvPr/>
          </p:nvSpPr>
          <p:spPr bwMode="auto">
            <a:xfrm>
              <a:off x="4417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24" name="Line 232"/>
            <p:cNvSpPr>
              <a:spLocks noChangeShapeType="1"/>
            </p:cNvSpPr>
            <p:nvPr/>
          </p:nvSpPr>
          <p:spPr bwMode="auto">
            <a:xfrm>
              <a:off x="4705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25" name="Line 233"/>
            <p:cNvSpPr>
              <a:spLocks noChangeShapeType="1"/>
            </p:cNvSpPr>
            <p:nvPr/>
          </p:nvSpPr>
          <p:spPr bwMode="auto">
            <a:xfrm>
              <a:off x="4993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46326" name="Line 234"/>
            <p:cNvSpPr>
              <a:spLocks noChangeShapeType="1"/>
            </p:cNvSpPr>
            <p:nvPr/>
          </p:nvSpPr>
          <p:spPr bwMode="auto">
            <a:xfrm>
              <a:off x="5569" y="2556"/>
              <a:ext cx="0" cy="2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27" name="Line 235"/>
            <p:cNvSpPr>
              <a:spLocks noChangeShapeType="1"/>
            </p:cNvSpPr>
            <p:nvPr/>
          </p:nvSpPr>
          <p:spPr bwMode="auto">
            <a:xfrm>
              <a:off x="5569" y="845"/>
              <a:ext cx="0" cy="1711"/>
            </a:xfrm>
            <a:prstGeom prst="line">
              <a:avLst/>
            </a:prstGeom>
            <a:noFill/>
            <a:ln w="952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46328" name="Line 236"/>
            <p:cNvSpPr>
              <a:spLocks noChangeShapeType="1"/>
            </p:cNvSpPr>
            <p:nvPr/>
          </p:nvSpPr>
          <p:spPr bwMode="auto">
            <a:xfrm>
              <a:off x="5569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 sz="2000" b="1"/>
            </a:p>
          </p:txBody>
        </p:sp>
        <p:sp>
          <p:nvSpPr>
            <p:cNvPr id="249" name="Rectangle 30"/>
            <p:cNvSpPr>
              <a:spLocks noChangeArrowheads="1"/>
            </p:cNvSpPr>
            <p:nvPr/>
          </p:nvSpPr>
          <p:spPr bwMode="auto">
            <a:xfrm>
              <a:off x="2977" y="3126"/>
              <a:ext cx="288" cy="28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51" name="Rectangle 32"/>
            <p:cNvSpPr>
              <a:spLocks noChangeArrowheads="1"/>
            </p:cNvSpPr>
            <p:nvPr/>
          </p:nvSpPr>
          <p:spPr bwMode="auto">
            <a:xfrm>
              <a:off x="2401" y="3126"/>
              <a:ext cx="288" cy="28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52" name="Rectangle 33"/>
            <p:cNvSpPr>
              <a:spLocks noChangeArrowheads="1"/>
            </p:cNvSpPr>
            <p:nvPr/>
          </p:nvSpPr>
          <p:spPr bwMode="auto">
            <a:xfrm>
              <a:off x="2113" y="3126"/>
              <a:ext cx="288" cy="28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53" name="Rectangle 34"/>
            <p:cNvSpPr>
              <a:spLocks noChangeArrowheads="1"/>
            </p:cNvSpPr>
            <p:nvPr/>
          </p:nvSpPr>
          <p:spPr bwMode="auto">
            <a:xfrm>
              <a:off x="1825" y="3126"/>
              <a:ext cx="288" cy="28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54" name="Rectangle 35"/>
            <p:cNvSpPr>
              <a:spLocks noChangeArrowheads="1"/>
            </p:cNvSpPr>
            <p:nvPr/>
          </p:nvSpPr>
          <p:spPr bwMode="auto">
            <a:xfrm>
              <a:off x="1519" y="3126"/>
              <a:ext cx="306" cy="28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50" name="Rectangle 31"/>
            <p:cNvSpPr>
              <a:spLocks noChangeArrowheads="1"/>
            </p:cNvSpPr>
            <p:nvPr/>
          </p:nvSpPr>
          <p:spPr bwMode="auto">
            <a:xfrm>
              <a:off x="2689" y="3126"/>
              <a:ext cx="288" cy="28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2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46087" name="Text Box 238"/>
          <p:cNvSpPr txBox="1">
            <a:spLocks noChangeArrowheads="1"/>
          </p:cNvSpPr>
          <p:nvPr/>
        </p:nvSpPr>
        <p:spPr bwMode="auto">
          <a:xfrm rot="5400000">
            <a:off x="7491412" y="847998"/>
            <a:ext cx="1223963" cy="37623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 b="1" dirty="0">
                <a:ln>
                  <a:solidFill>
                    <a:sysClr val="windowText" lastClr="000000"/>
                  </a:solidFill>
                </a:ln>
                <a:solidFill>
                  <a:srgbClr val="EB7C17"/>
                </a:solidFill>
                <a:latin typeface="Comic Sans MS" pitchFamily="66" charset="0"/>
              </a:rPr>
              <a:t>A</a:t>
            </a:r>
            <a:r>
              <a:rPr lang="el-GR" altLang="el-GR" sz="1800" b="1" dirty="0" err="1">
                <a:ln>
                  <a:solidFill>
                    <a:sysClr val="windowText" lastClr="000000"/>
                  </a:solidFill>
                </a:ln>
                <a:solidFill>
                  <a:srgbClr val="EB7C17"/>
                </a:solidFill>
                <a:latin typeface="Comic Sans MS" pitchFamily="66" charset="0"/>
              </a:rPr>
              <a:t>λογόνα</a:t>
            </a:r>
            <a:endParaRPr lang="el-GR" altLang="el-GR" sz="1800" b="1" dirty="0">
              <a:ln>
                <a:solidFill>
                  <a:sysClr val="windowText" lastClr="000000"/>
                </a:solidFill>
              </a:ln>
              <a:solidFill>
                <a:srgbClr val="EB7C17"/>
              </a:solidFill>
              <a:latin typeface="Comic Sans MS" pitchFamily="66" charset="0"/>
            </a:endParaRPr>
          </a:p>
        </p:txBody>
      </p:sp>
      <p:sp>
        <p:nvSpPr>
          <p:cNvPr id="46088" name="AutoShape 239"/>
          <p:cNvSpPr>
            <a:spLocks noChangeArrowheads="1"/>
          </p:cNvSpPr>
          <p:nvPr/>
        </p:nvSpPr>
        <p:spPr bwMode="auto">
          <a:xfrm rot="5400000">
            <a:off x="7891463" y="1527447"/>
            <a:ext cx="414338" cy="6524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77 h 21600"/>
              <a:gd name="T14" fmla="*/ 17424 w 21600"/>
              <a:gd name="T15" fmla="*/ 1692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234" y="0"/>
                </a:moveTo>
                <a:lnTo>
                  <a:pt x="14234" y="4677"/>
                </a:lnTo>
                <a:lnTo>
                  <a:pt x="3375" y="4677"/>
                </a:lnTo>
                <a:lnTo>
                  <a:pt x="3375" y="16923"/>
                </a:lnTo>
                <a:lnTo>
                  <a:pt x="14234" y="16923"/>
                </a:lnTo>
                <a:lnTo>
                  <a:pt x="14234" y="21600"/>
                </a:lnTo>
                <a:lnTo>
                  <a:pt x="21600" y="10800"/>
                </a:lnTo>
                <a:lnTo>
                  <a:pt x="14234" y="0"/>
                </a:lnTo>
                <a:close/>
              </a:path>
              <a:path w="21600" h="21600">
                <a:moveTo>
                  <a:pt x="1350" y="4677"/>
                </a:moveTo>
                <a:lnTo>
                  <a:pt x="1350" y="16923"/>
                </a:lnTo>
                <a:lnTo>
                  <a:pt x="2700" y="16923"/>
                </a:lnTo>
                <a:lnTo>
                  <a:pt x="2700" y="4677"/>
                </a:lnTo>
                <a:lnTo>
                  <a:pt x="1350" y="4677"/>
                </a:lnTo>
                <a:close/>
              </a:path>
              <a:path w="21600" h="21600">
                <a:moveTo>
                  <a:pt x="0" y="4677"/>
                </a:moveTo>
                <a:lnTo>
                  <a:pt x="0" y="16923"/>
                </a:lnTo>
                <a:lnTo>
                  <a:pt x="675" y="16923"/>
                </a:lnTo>
                <a:lnTo>
                  <a:pt x="675" y="4677"/>
                </a:lnTo>
                <a:lnTo>
                  <a:pt x="0" y="4677"/>
                </a:lnTo>
                <a:close/>
              </a:path>
            </a:pathLst>
          </a:cu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anchor="ctr"/>
          <a:lstStyle/>
          <a:p>
            <a:endParaRPr lang="el-GR"/>
          </a:p>
        </p:txBody>
      </p:sp>
      <p:sp>
        <p:nvSpPr>
          <p:cNvPr id="46089" name="Text Box 243"/>
          <p:cNvSpPr txBox="1">
            <a:spLocks noChangeArrowheads="1"/>
          </p:cNvSpPr>
          <p:nvPr/>
        </p:nvSpPr>
        <p:spPr bwMode="auto">
          <a:xfrm rot="5400000">
            <a:off x="7848451" y="584597"/>
            <a:ext cx="1600200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Ευγενή αέρια</a:t>
            </a:r>
          </a:p>
        </p:txBody>
      </p:sp>
      <p:sp>
        <p:nvSpPr>
          <p:cNvPr id="46090" name="AutoShape 245"/>
          <p:cNvSpPr>
            <a:spLocks noChangeArrowheads="1"/>
          </p:cNvSpPr>
          <p:nvPr/>
        </p:nvSpPr>
        <p:spPr bwMode="auto">
          <a:xfrm rot="5400000">
            <a:off x="8475241" y="1420689"/>
            <a:ext cx="380256" cy="6524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782 h 21600"/>
              <a:gd name="T14" fmla="*/ 16435 w 21600"/>
              <a:gd name="T15" fmla="*/ 1681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331" y="0"/>
                </a:moveTo>
                <a:lnTo>
                  <a:pt x="12331" y="4782"/>
                </a:lnTo>
                <a:lnTo>
                  <a:pt x="3375" y="4782"/>
                </a:lnTo>
                <a:lnTo>
                  <a:pt x="3375" y="16818"/>
                </a:lnTo>
                <a:lnTo>
                  <a:pt x="12331" y="16818"/>
                </a:lnTo>
                <a:lnTo>
                  <a:pt x="12331" y="21600"/>
                </a:lnTo>
                <a:lnTo>
                  <a:pt x="21600" y="10800"/>
                </a:lnTo>
                <a:lnTo>
                  <a:pt x="12331" y="0"/>
                </a:lnTo>
                <a:close/>
              </a:path>
              <a:path w="21600" h="21600">
                <a:moveTo>
                  <a:pt x="1350" y="4782"/>
                </a:moveTo>
                <a:lnTo>
                  <a:pt x="1350" y="16818"/>
                </a:lnTo>
                <a:lnTo>
                  <a:pt x="2700" y="16818"/>
                </a:lnTo>
                <a:lnTo>
                  <a:pt x="2700" y="4782"/>
                </a:lnTo>
                <a:lnTo>
                  <a:pt x="1350" y="4782"/>
                </a:lnTo>
                <a:close/>
              </a:path>
              <a:path w="21600" h="21600">
                <a:moveTo>
                  <a:pt x="0" y="4782"/>
                </a:moveTo>
                <a:lnTo>
                  <a:pt x="0" y="16818"/>
                </a:lnTo>
                <a:lnTo>
                  <a:pt x="675" y="16818"/>
                </a:lnTo>
                <a:lnTo>
                  <a:pt x="675" y="4782"/>
                </a:lnTo>
                <a:lnTo>
                  <a:pt x="0" y="478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anchor="ctr"/>
          <a:lstStyle/>
          <a:p>
            <a:endParaRPr lang="el-GR"/>
          </a:p>
        </p:txBody>
      </p:sp>
      <p:sp>
        <p:nvSpPr>
          <p:cNvPr id="46091" name="Text Box 479"/>
          <p:cNvSpPr txBox="1">
            <a:spLocks noChangeArrowheads="1"/>
          </p:cNvSpPr>
          <p:nvPr/>
        </p:nvSpPr>
        <p:spPr bwMode="auto">
          <a:xfrm rot="5400000">
            <a:off x="159544" y="388144"/>
            <a:ext cx="1225550" cy="5889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Comic Sans MS" pitchFamily="66" charset="0"/>
              </a:rPr>
              <a:t>A</a:t>
            </a:r>
            <a:r>
              <a:rPr lang="el-GR" altLang="el-GR" sz="18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Comic Sans MS" pitchFamily="66" charset="0"/>
              </a:rPr>
              <a:t>λκάλια</a:t>
            </a:r>
            <a:r>
              <a:rPr lang="el-GR" altLang="el-GR" sz="1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l-GR" altLang="el-GR" sz="1400" dirty="0">
                <a:latin typeface="Comic Sans MS" pitchFamily="66" charset="0"/>
              </a:rPr>
              <a:t>(εκτός Η)</a:t>
            </a:r>
          </a:p>
        </p:txBody>
      </p:sp>
      <p:sp>
        <p:nvSpPr>
          <p:cNvPr id="46092" name="Text Box 480"/>
          <p:cNvSpPr txBox="1">
            <a:spLocks noChangeArrowheads="1"/>
          </p:cNvSpPr>
          <p:nvPr/>
        </p:nvSpPr>
        <p:spPr bwMode="auto">
          <a:xfrm rot="5400000">
            <a:off x="346076" y="879475"/>
            <a:ext cx="1979612" cy="376237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 b="1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Comic Sans MS" pitchFamily="66" charset="0"/>
              </a:rPr>
              <a:t>A</a:t>
            </a:r>
            <a:r>
              <a:rPr lang="el-GR" altLang="el-GR" sz="1800" b="1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Comic Sans MS" pitchFamily="66" charset="0"/>
              </a:rPr>
              <a:t>λκαλικές</a:t>
            </a:r>
            <a:r>
              <a:rPr lang="en-US" altLang="el-GR" sz="1800" b="1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Comic Sans MS" pitchFamily="66" charset="0"/>
              </a:rPr>
              <a:t> </a:t>
            </a:r>
            <a:r>
              <a:rPr lang="el-GR" altLang="el-GR" sz="1800" b="1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Comic Sans MS" pitchFamily="66" charset="0"/>
              </a:rPr>
              <a:t>γαίες</a:t>
            </a:r>
          </a:p>
        </p:txBody>
      </p:sp>
      <p:sp>
        <p:nvSpPr>
          <p:cNvPr id="46093" name="AutoShape 481"/>
          <p:cNvSpPr>
            <a:spLocks noChangeArrowheads="1"/>
          </p:cNvSpPr>
          <p:nvPr/>
        </p:nvSpPr>
        <p:spPr bwMode="auto">
          <a:xfrm rot="5400000">
            <a:off x="507045" y="1111882"/>
            <a:ext cx="457200" cy="824236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692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240" y="0"/>
                </a:moveTo>
                <a:lnTo>
                  <a:pt x="1224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2240" y="16200"/>
                </a:lnTo>
                <a:lnTo>
                  <a:pt x="12240" y="21600"/>
                </a:lnTo>
                <a:lnTo>
                  <a:pt x="21600" y="10800"/>
                </a:lnTo>
                <a:lnTo>
                  <a:pt x="1224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l-GR"/>
          </a:p>
        </p:txBody>
      </p:sp>
      <p:sp>
        <p:nvSpPr>
          <p:cNvPr id="46094" name="AutoShape 482"/>
          <p:cNvSpPr>
            <a:spLocks noChangeArrowheads="1"/>
          </p:cNvSpPr>
          <p:nvPr/>
        </p:nvSpPr>
        <p:spPr bwMode="auto">
          <a:xfrm rot="5400000">
            <a:off x="1126331" y="1812132"/>
            <a:ext cx="414337" cy="685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99 h 21600"/>
              <a:gd name="T14" fmla="*/ 14400 w 21600"/>
              <a:gd name="T15" fmla="*/ 169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5" y="0"/>
                </a:moveTo>
                <a:lnTo>
                  <a:pt x="8855" y="4699"/>
                </a:lnTo>
                <a:lnTo>
                  <a:pt x="3375" y="4699"/>
                </a:lnTo>
                <a:lnTo>
                  <a:pt x="3375" y="16901"/>
                </a:lnTo>
                <a:lnTo>
                  <a:pt x="8855" y="16901"/>
                </a:lnTo>
                <a:lnTo>
                  <a:pt x="8855" y="21600"/>
                </a:lnTo>
                <a:lnTo>
                  <a:pt x="21600" y="10800"/>
                </a:lnTo>
                <a:lnTo>
                  <a:pt x="8855" y="0"/>
                </a:lnTo>
                <a:close/>
              </a:path>
              <a:path w="21600" h="21600">
                <a:moveTo>
                  <a:pt x="1350" y="4699"/>
                </a:moveTo>
                <a:lnTo>
                  <a:pt x="1350" y="16901"/>
                </a:lnTo>
                <a:lnTo>
                  <a:pt x="2700" y="16901"/>
                </a:lnTo>
                <a:lnTo>
                  <a:pt x="2700" y="4699"/>
                </a:lnTo>
                <a:lnTo>
                  <a:pt x="1350" y="4699"/>
                </a:lnTo>
                <a:close/>
              </a:path>
              <a:path w="21600" h="21600">
                <a:moveTo>
                  <a:pt x="0" y="4699"/>
                </a:moveTo>
                <a:lnTo>
                  <a:pt x="0" y="16901"/>
                </a:lnTo>
                <a:lnTo>
                  <a:pt x="675" y="16901"/>
                </a:lnTo>
                <a:lnTo>
                  <a:pt x="675" y="4699"/>
                </a:lnTo>
                <a:lnTo>
                  <a:pt x="0" y="4699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anchor="ctr"/>
          <a:lstStyle/>
          <a:p>
            <a:endParaRPr lang="el-GR"/>
          </a:p>
        </p:txBody>
      </p:sp>
      <p:sp>
        <p:nvSpPr>
          <p:cNvPr id="46095" name="Text Box 484"/>
          <p:cNvSpPr txBox="1">
            <a:spLocks noChangeArrowheads="1"/>
          </p:cNvSpPr>
          <p:nvPr/>
        </p:nvSpPr>
        <p:spPr bwMode="auto">
          <a:xfrm>
            <a:off x="609600" y="1700808"/>
            <a:ext cx="45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3600" b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1</a:t>
            </a:r>
          </a:p>
        </p:txBody>
      </p:sp>
      <p:sp>
        <p:nvSpPr>
          <p:cNvPr id="46096" name="Text Box 485"/>
          <p:cNvSpPr txBox="1">
            <a:spLocks noChangeArrowheads="1"/>
          </p:cNvSpPr>
          <p:nvPr/>
        </p:nvSpPr>
        <p:spPr bwMode="auto">
          <a:xfrm>
            <a:off x="1066800" y="2300288"/>
            <a:ext cx="45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2</a:t>
            </a:r>
          </a:p>
        </p:txBody>
      </p:sp>
      <p:sp>
        <p:nvSpPr>
          <p:cNvPr id="46097" name="Text Box 486"/>
          <p:cNvSpPr txBox="1">
            <a:spLocks noChangeArrowheads="1"/>
          </p:cNvSpPr>
          <p:nvPr/>
        </p:nvSpPr>
        <p:spPr bwMode="auto">
          <a:xfrm>
            <a:off x="5929296" y="2257708"/>
            <a:ext cx="6589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F539CD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13</a:t>
            </a:r>
          </a:p>
        </p:txBody>
      </p:sp>
      <p:sp>
        <p:nvSpPr>
          <p:cNvPr id="46098" name="Text Box 487"/>
          <p:cNvSpPr txBox="1">
            <a:spLocks noChangeArrowheads="1"/>
          </p:cNvSpPr>
          <p:nvPr/>
        </p:nvSpPr>
        <p:spPr bwMode="auto">
          <a:xfrm>
            <a:off x="8244408" y="1844824"/>
            <a:ext cx="76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18</a:t>
            </a:r>
          </a:p>
        </p:txBody>
      </p:sp>
      <p:pic>
        <p:nvPicPr>
          <p:cNvPr id="32770" name="Picture 2" descr="Chemist job graphic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1499"/>
            <a:ext cx="1143000" cy="256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5" name="Text Box 238"/>
          <p:cNvSpPr txBox="1">
            <a:spLocks noChangeArrowheads="1"/>
          </p:cNvSpPr>
          <p:nvPr/>
        </p:nvSpPr>
        <p:spPr bwMode="auto">
          <a:xfrm rot="5400000">
            <a:off x="5759634" y="1042219"/>
            <a:ext cx="931264" cy="376238"/>
          </a:xfrm>
          <a:prstGeom prst="rect">
            <a:avLst/>
          </a:prstGeom>
          <a:gradFill flip="none" rotWithShape="1">
            <a:gsLst>
              <a:gs pos="0">
                <a:srgbClr val="F539CD">
                  <a:tint val="66000"/>
                  <a:satMod val="160000"/>
                </a:srgbClr>
              </a:gs>
              <a:gs pos="50000">
                <a:srgbClr val="F539CD">
                  <a:tint val="44500"/>
                  <a:satMod val="160000"/>
                </a:srgbClr>
              </a:gs>
              <a:gs pos="100000">
                <a:srgbClr val="F539CD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 dirty="0" smtClean="0">
                <a:ln>
                  <a:solidFill>
                    <a:sysClr val="windowText" lastClr="000000"/>
                  </a:solidFill>
                </a:ln>
                <a:solidFill>
                  <a:srgbClr val="F539CD"/>
                </a:solidFill>
                <a:latin typeface="Comic Sans MS" pitchFamily="66" charset="0"/>
              </a:rPr>
              <a:t>Γαίες</a:t>
            </a:r>
            <a:endParaRPr lang="el-GR" altLang="el-GR" sz="1800" b="1" dirty="0">
              <a:ln>
                <a:solidFill>
                  <a:sysClr val="windowText" lastClr="000000"/>
                </a:solidFill>
              </a:ln>
              <a:solidFill>
                <a:srgbClr val="F539CD"/>
              </a:solidFill>
              <a:latin typeface="Comic Sans MS" pitchFamily="66" charset="0"/>
            </a:endParaRPr>
          </a:p>
        </p:txBody>
      </p:sp>
      <p:sp>
        <p:nvSpPr>
          <p:cNvPr id="256" name="AutoShape 239"/>
          <p:cNvSpPr>
            <a:spLocks noChangeArrowheads="1"/>
          </p:cNvSpPr>
          <p:nvPr/>
        </p:nvSpPr>
        <p:spPr bwMode="auto">
          <a:xfrm rot="5400000">
            <a:off x="6013335" y="1575318"/>
            <a:ext cx="414338" cy="6524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77 h 21600"/>
              <a:gd name="T14" fmla="*/ 17424 w 21600"/>
              <a:gd name="T15" fmla="*/ 1692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234" y="0"/>
                </a:moveTo>
                <a:lnTo>
                  <a:pt x="14234" y="4677"/>
                </a:lnTo>
                <a:lnTo>
                  <a:pt x="3375" y="4677"/>
                </a:lnTo>
                <a:lnTo>
                  <a:pt x="3375" y="16923"/>
                </a:lnTo>
                <a:lnTo>
                  <a:pt x="14234" y="16923"/>
                </a:lnTo>
                <a:lnTo>
                  <a:pt x="14234" y="21600"/>
                </a:lnTo>
                <a:lnTo>
                  <a:pt x="21600" y="10800"/>
                </a:lnTo>
                <a:lnTo>
                  <a:pt x="14234" y="0"/>
                </a:lnTo>
                <a:close/>
              </a:path>
              <a:path w="21600" h="21600">
                <a:moveTo>
                  <a:pt x="1350" y="4677"/>
                </a:moveTo>
                <a:lnTo>
                  <a:pt x="1350" y="16923"/>
                </a:lnTo>
                <a:lnTo>
                  <a:pt x="2700" y="16923"/>
                </a:lnTo>
                <a:lnTo>
                  <a:pt x="2700" y="4677"/>
                </a:lnTo>
                <a:lnTo>
                  <a:pt x="1350" y="4677"/>
                </a:lnTo>
                <a:close/>
              </a:path>
              <a:path w="21600" h="21600">
                <a:moveTo>
                  <a:pt x="0" y="4677"/>
                </a:moveTo>
                <a:lnTo>
                  <a:pt x="0" y="16923"/>
                </a:lnTo>
                <a:lnTo>
                  <a:pt x="675" y="16923"/>
                </a:lnTo>
                <a:lnTo>
                  <a:pt x="675" y="4677"/>
                </a:lnTo>
                <a:lnTo>
                  <a:pt x="0" y="4677"/>
                </a:lnTo>
                <a:close/>
              </a:path>
            </a:pathLst>
          </a:custGeom>
          <a:gradFill flip="none" rotWithShape="1">
            <a:gsLst>
              <a:gs pos="0">
                <a:srgbClr val="F539CD">
                  <a:tint val="66000"/>
                  <a:satMod val="160000"/>
                </a:srgbClr>
              </a:gs>
              <a:gs pos="50000">
                <a:srgbClr val="F539CD">
                  <a:tint val="44500"/>
                  <a:satMod val="160000"/>
                </a:srgbClr>
              </a:gs>
              <a:gs pos="100000">
                <a:srgbClr val="F539CD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anchor="ctr"/>
          <a:lstStyle/>
          <a:p>
            <a:endParaRPr lang="el-GR"/>
          </a:p>
        </p:txBody>
      </p:sp>
      <p:sp>
        <p:nvSpPr>
          <p:cNvPr id="257" name="Rectangle 146"/>
          <p:cNvSpPr>
            <a:spLocks noChangeArrowheads="1"/>
          </p:cNvSpPr>
          <p:nvPr/>
        </p:nvSpPr>
        <p:spPr bwMode="auto">
          <a:xfrm>
            <a:off x="6096000" y="2784475"/>
            <a:ext cx="457200" cy="452437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  <a:effectLst/>
          <a:ex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F53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Β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539C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8" name="Rectangle 146"/>
          <p:cNvSpPr>
            <a:spLocks noChangeArrowheads="1"/>
          </p:cNvSpPr>
          <p:nvPr/>
        </p:nvSpPr>
        <p:spPr bwMode="auto">
          <a:xfrm>
            <a:off x="6096000" y="3237707"/>
            <a:ext cx="457200" cy="452437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  <a:effectLst/>
          <a:ex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F53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F53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539C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9" name="Rectangle 146"/>
          <p:cNvSpPr>
            <a:spLocks noChangeArrowheads="1"/>
          </p:cNvSpPr>
          <p:nvPr/>
        </p:nvSpPr>
        <p:spPr bwMode="auto">
          <a:xfrm>
            <a:off x="6096000" y="3689349"/>
            <a:ext cx="457200" cy="452437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  <a:effectLst/>
          <a:ex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F53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539C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0" name="Rectangle 146"/>
          <p:cNvSpPr>
            <a:spLocks noChangeArrowheads="1"/>
          </p:cNvSpPr>
          <p:nvPr/>
        </p:nvSpPr>
        <p:spPr bwMode="auto">
          <a:xfrm>
            <a:off x="6096000" y="4141786"/>
            <a:ext cx="457200" cy="452437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  <a:effectLst/>
          <a:ex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F53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539C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1" name="Rectangle 146"/>
          <p:cNvSpPr>
            <a:spLocks noChangeArrowheads="1"/>
          </p:cNvSpPr>
          <p:nvPr/>
        </p:nvSpPr>
        <p:spPr bwMode="auto">
          <a:xfrm>
            <a:off x="6100422" y="4572338"/>
            <a:ext cx="457200" cy="452437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  <a:effectLst/>
          <a:ex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F53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Tl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539C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630300"/>
      </p:ext>
    </p:extLst>
  </p:cSld>
  <p:clrMapOvr>
    <a:masterClrMapping/>
  </p:clrMapOvr>
  <p:transition spd="med">
    <p:pull dir="d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 animBg="1"/>
      <p:bldP spid="46088" grpId="0" animBg="1"/>
      <p:bldP spid="46089" grpId="0" animBg="1"/>
      <p:bldP spid="46090" grpId="0" animBg="1"/>
      <p:bldP spid="46091" grpId="0" animBg="1"/>
      <p:bldP spid="46092" grpId="0" animBg="1"/>
      <p:bldP spid="46093" grpId="0" animBg="1"/>
      <p:bldP spid="46094" grpId="0" animBg="1"/>
      <p:bldP spid="255" grpId="0" animBg="1"/>
      <p:bldP spid="2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Κορνίζα 4"/>
          <p:cNvSpPr/>
          <p:nvPr/>
        </p:nvSpPr>
        <p:spPr>
          <a:xfrm>
            <a:off x="241518" y="2733415"/>
            <a:ext cx="638354" cy="529357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Segoe Script" panose="020B0504020000000003" pitchFamily="34" charset="0"/>
              </a:rPr>
              <a:t>H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Segoe Script" panose="020B0504020000000003" pitchFamily="34" charset="0"/>
            </a:endParaRPr>
          </a:p>
        </p:txBody>
      </p:sp>
      <p:sp>
        <p:nvSpPr>
          <p:cNvPr id="6" name="Κορνίζα 5"/>
          <p:cNvSpPr/>
          <p:nvPr/>
        </p:nvSpPr>
        <p:spPr>
          <a:xfrm>
            <a:off x="8316416" y="2686708"/>
            <a:ext cx="648072" cy="587170"/>
          </a:xfrm>
          <a:prstGeom prst="bevel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He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Κορνίζα 6"/>
          <p:cNvSpPr/>
          <p:nvPr/>
        </p:nvSpPr>
        <p:spPr>
          <a:xfrm>
            <a:off x="251520" y="3262772"/>
            <a:ext cx="648072" cy="587170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Li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8" name="Κορνίζα 7"/>
          <p:cNvSpPr/>
          <p:nvPr/>
        </p:nvSpPr>
        <p:spPr>
          <a:xfrm>
            <a:off x="899592" y="3262772"/>
            <a:ext cx="648072" cy="587170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Be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9" name="Κορνίζα 8"/>
          <p:cNvSpPr/>
          <p:nvPr/>
        </p:nvSpPr>
        <p:spPr>
          <a:xfrm>
            <a:off x="5076056" y="3262772"/>
            <a:ext cx="648072" cy="58717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B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0" name="Κορνίζα 9"/>
          <p:cNvSpPr/>
          <p:nvPr/>
        </p:nvSpPr>
        <p:spPr>
          <a:xfrm>
            <a:off x="5724128" y="3262772"/>
            <a:ext cx="648072" cy="587170"/>
          </a:xfrm>
          <a:prstGeom prst="bevel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C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1" name="Κορνίζα 10"/>
          <p:cNvSpPr/>
          <p:nvPr/>
        </p:nvSpPr>
        <p:spPr>
          <a:xfrm>
            <a:off x="6372200" y="3262772"/>
            <a:ext cx="648072" cy="587170"/>
          </a:xfrm>
          <a:prstGeom prst="bevel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N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2" name="Κορνίζα 11"/>
          <p:cNvSpPr/>
          <p:nvPr/>
        </p:nvSpPr>
        <p:spPr>
          <a:xfrm>
            <a:off x="7020272" y="3262772"/>
            <a:ext cx="648072" cy="587170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O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3" name="Κορνίζα 12"/>
          <p:cNvSpPr/>
          <p:nvPr/>
        </p:nvSpPr>
        <p:spPr>
          <a:xfrm>
            <a:off x="7668344" y="3262772"/>
            <a:ext cx="648072" cy="587170"/>
          </a:xfrm>
          <a:prstGeom prst="bevel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F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4" name="Κορνίζα 13"/>
          <p:cNvSpPr/>
          <p:nvPr/>
        </p:nvSpPr>
        <p:spPr>
          <a:xfrm>
            <a:off x="8316416" y="3262772"/>
            <a:ext cx="648072" cy="587170"/>
          </a:xfrm>
          <a:prstGeom prst="bevel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Ne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5" name="Κορνίζα 14"/>
          <p:cNvSpPr/>
          <p:nvPr/>
        </p:nvSpPr>
        <p:spPr>
          <a:xfrm>
            <a:off x="251520" y="3838836"/>
            <a:ext cx="648072" cy="587170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Na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7" name="Κορνίζα 16"/>
          <p:cNvSpPr/>
          <p:nvPr/>
        </p:nvSpPr>
        <p:spPr>
          <a:xfrm>
            <a:off x="899592" y="3838836"/>
            <a:ext cx="648072" cy="587170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Mg</a:t>
            </a:r>
            <a:endParaRPr lang="el-GR" sz="16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8" name="Κορνίζα 17"/>
          <p:cNvSpPr/>
          <p:nvPr/>
        </p:nvSpPr>
        <p:spPr>
          <a:xfrm>
            <a:off x="5084341" y="3838836"/>
            <a:ext cx="648072" cy="58717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Al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9" name="Κορνίζα 18"/>
          <p:cNvSpPr/>
          <p:nvPr/>
        </p:nvSpPr>
        <p:spPr>
          <a:xfrm>
            <a:off x="5732413" y="3838836"/>
            <a:ext cx="648072" cy="587170"/>
          </a:xfrm>
          <a:prstGeom prst="bevel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Si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0" name="Κορνίζα 19"/>
          <p:cNvSpPr/>
          <p:nvPr/>
        </p:nvSpPr>
        <p:spPr>
          <a:xfrm>
            <a:off x="6372200" y="3838836"/>
            <a:ext cx="648072" cy="587170"/>
          </a:xfrm>
          <a:prstGeom prst="bevel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P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1" name="Κορνίζα 20"/>
          <p:cNvSpPr/>
          <p:nvPr/>
        </p:nvSpPr>
        <p:spPr>
          <a:xfrm>
            <a:off x="7012562" y="3849942"/>
            <a:ext cx="648072" cy="587170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S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2" name="Κορνίζα 21"/>
          <p:cNvSpPr/>
          <p:nvPr/>
        </p:nvSpPr>
        <p:spPr>
          <a:xfrm>
            <a:off x="7660634" y="3849942"/>
            <a:ext cx="648072" cy="587170"/>
          </a:xfrm>
          <a:prstGeom prst="bevel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Cl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3" name="Κορνίζα 22"/>
          <p:cNvSpPr/>
          <p:nvPr/>
        </p:nvSpPr>
        <p:spPr>
          <a:xfrm>
            <a:off x="8316416" y="3838836"/>
            <a:ext cx="648072" cy="587170"/>
          </a:xfrm>
          <a:prstGeom prst="bevel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Ar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420356" y="98111"/>
            <a:ext cx="8084397" cy="692696"/>
          </a:xfrm>
          <a:noFill/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ΣΥΓΧΡΟΝΟΣ ΠΕΡΙΟΔΙΚΟΣ ΠΙΝΑΚΑΣ</a:t>
            </a:r>
            <a:endParaRPr lang="en-US" sz="3200" b="1" dirty="0" smtClean="0">
              <a:ln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1746" name="Picture 2" descr="Chemist job graphic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285" y="1230152"/>
            <a:ext cx="8477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Κορνίζα 26"/>
          <p:cNvSpPr/>
          <p:nvPr/>
        </p:nvSpPr>
        <p:spPr>
          <a:xfrm>
            <a:off x="1547664" y="4407299"/>
            <a:ext cx="3564032" cy="2322963"/>
          </a:xfrm>
          <a:prstGeom prst="bevel">
            <a:avLst>
              <a:gd name="adj" fmla="val 4114"/>
            </a:avLst>
          </a:prstGeom>
          <a:gradFill flip="none" rotWithShape="1">
            <a:gsLst>
              <a:gs pos="0">
                <a:srgbClr val="F539CD">
                  <a:tint val="66000"/>
                  <a:satMod val="160000"/>
                </a:srgbClr>
              </a:gs>
              <a:gs pos="50000">
                <a:srgbClr val="F539CD">
                  <a:tint val="44500"/>
                  <a:satMod val="160000"/>
                </a:srgbClr>
              </a:gs>
              <a:gs pos="100000">
                <a:srgbClr val="F539C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539CD"/>
                </a:solidFill>
              </a:rPr>
              <a:t>Β ΟΜΑΔΕΣ</a:t>
            </a:r>
            <a:endParaRPr lang="el-GR" sz="4000" b="1" baseline="-25000" dirty="0">
              <a:ln>
                <a:solidFill>
                  <a:sysClr val="windowText" lastClr="000000"/>
                </a:solidFill>
              </a:ln>
              <a:solidFill>
                <a:srgbClr val="F539CD"/>
              </a:solidFill>
            </a:endParaRPr>
          </a:p>
        </p:txBody>
      </p:sp>
      <p:sp>
        <p:nvSpPr>
          <p:cNvPr id="28" name="Text Box 293"/>
          <p:cNvSpPr txBox="1">
            <a:spLocks noChangeArrowheads="1"/>
          </p:cNvSpPr>
          <p:nvPr/>
        </p:nvSpPr>
        <p:spPr bwMode="auto">
          <a:xfrm>
            <a:off x="971600" y="2790654"/>
            <a:ext cx="8976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000" b="1" dirty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210AC8"/>
                </a:solidFill>
                <a:latin typeface="Comic Sans MS" pitchFamily="66" charset="0"/>
              </a:rPr>
              <a:t>ΙΙ</a:t>
            </a:r>
            <a:r>
              <a:rPr lang="el-GR" altLang="el-GR" sz="2000" b="1" dirty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29" name="Text Box 294"/>
          <p:cNvSpPr txBox="1">
            <a:spLocks noChangeArrowheads="1"/>
          </p:cNvSpPr>
          <p:nvPr/>
        </p:nvSpPr>
        <p:spPr bwMode="auto">
          <a:xfrm>
            <a:off x="5004048" y="2852936"/>
            <a:ext cx="8723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210AC8"/>
                </a:solidFill>
                <a:latin typeface="Comic Sans MS" pitchFamily="66" charset="0"/>
              </a:rPr>
              <a:t>ΙΙΙ</a:t>
            </a:r>
            <a:r>
              <a:rPr lang="el-GR" altLang="el-GR" sz="1800" b="1" dirty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30" name="Text Box 295"/>
          <p:cNvSpPr txBox="1">
            <a:spLocks noChangeArrowheads="1"/>
          </p:cNvSpPr>
          <p:nvPr/>
        </p:nvSpPr>
        <p:spPr bwMode="auto">
          <a:xfrm>
            <a:off x="5692402" y="2884874"/>
            <a:ext cx="12639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000" b="1" dirty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210AC8"/>
                </a:solidFill>
                <a:latin typeface="Comic Sans MS" pitchFamily="66" charset="0"/>
              </a:rPr>
              <a:t>Ι</a:t>
            </a:r>
            <a:r>
              <a:rPr lang="en-US" altLang="el-GR" sz="2000" b="1" dirty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210AC8"/>
                </a:solidFill>
                <a:latin typeface="Comic Sans MS" pitchFamily="66" charset="0"/>
              </a:rPr>
              <a:t>V</a:t>
            </a:r>
            <a:r>
              <a:rPr lang="el-GR" altLang="el-GR" sz="2000" b="1" dirty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31" name="Text Box 296"/>
          <p:cNvSpPr txBox="1">
            <a:spLocks noChangeArrowheads="1"/>
          </p:cNvSpPr>
          <p:nvPr/>
        </p:nvSpPr>
        <p:spPr bwMode="auto">
          <a:xfrm rot="21399943">
            <a:off x="6415634" y="2867485"/>
            <a:ext cx="60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2000" b="1" dirty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210AC8"/>
                </a:solidFill>
                <a:latin typeface="Comic Sans MS" pitchFamily="66" charset="0"/>
              </a:rPr>
              <a:t>V</a:t>
            </a:r>
            <a:r>
              <a:rPr lang="el-GR" altLang="el-GR" sz="2000" b="1" dirty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32" name="Text Box 297"/>
          <p:cNvSpPr txBox="1">
            <a:spLocks noChangeArrowheads="1"/>
          </p:cNvSpPr>
          <p:nvPr/>
        </p:nvSpPr>
        <p:spPr bwMode="auto">
          <a:xfrm>
            <a:off x="6918269" y="2852936"/>
            <a:ext cx="13873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2000" b="1" dirty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210AC8"/>
                </a:solidFill>
                <a:latin typeface="Comic Sans MS" pitchFamily="66" charset="0"/>
              </a:rPr>
              <a:t>VI</a:t>
            </a:r>
            <a:r>
              <a:rPr lang="el-GR" altLang="el-GR" sz="2000" b="1" dirty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33" name="Text Box 298"/>
          <p:cNvSpPr txBox="1">
            <a:spLocks noChangeArrowheads="1"/>
          </p:cNvSpPr>
          <p:nvPr/>
        </p:nvSpPr>
        <p:spPr bwMode="auto">
          <a:xfrm>
            <a:off x="7524328" y="2852936"/>
            <a:ext cx="9048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2000" b="1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VII</a:t>
            </a:r>
            <a:r>
              <a:rPr lang="el-GR" altLang="el-GR" sz="20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34" name="Text Box 299"/>
          <p:cNvSpPr txBox="1">
            <a:spLocks noChangeArrowheads="1"/>
          </p:cNvSpPr>
          <p:nvPr/>
        </p:nvSpPr>
        <p:spPr bwMode="auto">
          <a:xfrm>
            <a:off x="8261920" y="2298358"/>
            <a:ext cx="99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l-GR" sz="1800" b="1" dirty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210AC8"/>
                </a:solidFill>
                <a:latin typeface="Comic Sans MS" pitchFamily="66" charset="0"/>
              </a:rPr>
              <a:t>VIII</a:t>
            </a:r>
            <a:r>
              <a:rPr lang="el-GR" altLang="el-GR" sz="1800" b="1" dirty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35" name="Text Box 301"/>
          <p:cNvSpPr txBox="1">
            <a:spLocks noChangeArrowheads="1"/>
          </p:cNvSpPr>
          <p:nvPr/>
        </p:nvSpPr>
        <p:spPr bwMode="auto">
          <a:xfrm>
            <a:off x="271240" y="2380818"/>
            <a:ext cx="7723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000" b="1" dirty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210AC8"/>
                </a:solidFill>
                <a:latin typeface="Comic Sans MS" pitchFamily="66" charset="0"/>
              </a:rPr>
              <a:t>Ι</a:t>
            </a:r>
            <a:r>
              <a:rPr lang="el-GR" altLang="el-GR" sz="2000" b="1" dirty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Comic Sans MS" pitchFamily="66" charset="0"/>
              </a:rPr>
              <a:t>Α</a:t>
            </a:r>
          </a:p>
        </p:txBody>
      </p:sp>
      <p:sp>
        <p:nvSpPr>
          <p:cNvPr id="36" name="Κορνίζα 35"/>
          <p:cNvSpPr/>
          <p:nvPr/>
        </p:nvSpPr>
        <p:spPr>
          <a:xfrm>
            <a:off x="251520" y="4414900"/>
            <a:ext cx="648072" cy="587170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K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Κορνίζα 36"/>
          <p:cNvSpPr/>
          <p:nvPr/>
        </p:nvSpPr>
        <p:spPr>
          <a:xfrm>
            <a:off x="899592" y="4414900"/>
            <a:ext cx="648072" cy="587170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Ca</a:t>
            </a:r>
            <a:endParaRPr lang="el-GR" sz="16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8" name="Κορνίζα 37"/>
          <p:cNvSpPr/>
          <p:nvPr/>
        </p:nvSpPr>
        <p:spPr>
          <a:xfrm>
            <a:off x="5084341" y="4414900"/>
            <a:ext cx="648072" cy="58717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Ga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9" name="Κορνίζα 38"/>
          <p:cNvSpPr/>
          <p:nvPr/>
        </p:nvSpPr>
        <p:spPr>
          <a:xfrm>
            <a:off x="5732413" y="4414900"/>
            <a:ext cx="648072" cy="587170"/>
          </a:xfrm>
          <a:prstGeom prst="bevel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Ge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0" name="Κορνίζα 39"/>
          <p:cNvSpPr/>
          <p:nvPr/>
        </p:nvSpPr>
        <p:spPr>
          <a:xfrm>
            <a:off x="6372200" y="4414900"/>
            <a:ext cx="648072" cy="587170"/>
          </a:xfrm>
          <a:prstGeom prst="bevel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As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1" name="Κορνίζα 40"/>
          <p:cNvSpPr/>
          <p:nvPr/>
        </p:nvSpPr>
        <p:spPr>
          <a:xfrm>
            <a:off x="7012562" y="4426006"/>
            <a:ext cx="648072" cy="587170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Se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2" name="Κορνίζα 41"/>
          <p:cNvSpPr/>
          <p:nvPr/>
        </p:nvSpPr>
        <p:spPr>
          <a:xfrm>
            <a:off x="7660634" y="4426006"/>
            <a:ext cx="648072" cy="587170"/>
          </a:xfrm>
          <a:prstGeom prst="bevel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Br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3" name="Κορνίζα 42"/>
          <p:cNvSpPr/>
          <p:nvPr/>
        </p:nvSpPr>
        <p:spPr>
          <a:xfrm>
            <a:off x="8316416" y="4414900"/>
            <a:ext cx="648072" cy="587170"/>
          </a:xfrm>
          <a:prstGeom prst="bevel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K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r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4" name="Rectangle 212"/>
          <p:cNvSpPr>
            <a:spLocks noChangeArrowheads="1"/>
          </p:cNvSpPr>
          <p:nvPr/>
        </p:nvSpPr>
        <p:spPr bwMode="auto">
          <a:xfrm>
            <a:off x="7643630" y="2348880"/>
            <a:ext cx="816802" cy="44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0080FF"/>
              </a:buClr>
              <a:buSzPct val="80000"/>
              <a:buFont typeface="Wingdings" pitchFamily="2" charset="2"/>
              <a:buNone/>
              <a:defRPr/>
            </a:pPr>
            <a:r>
              <a:rPr lang="el-GR" sz="3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45" name="Rectangle 213"/>
          <p:cNvSpPr>
            <a:spLocks noChangeArrowheads="1"/>
          </p:cNvSpPr>
          <p:nvPr/>
        </p:nvSpPr>
        <p:spPr bwMode="auto">
          <a:xfrm rot="21469411">
            <a:off x="7009763" y="2363363"/>
            <a:ext cx="771541" cy="46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0080FF"/>
              </a:buClr>
              <a:buSzPct val="80000"/>
              <a:buFont typeface="Wingdings" pitchFamily="2" charset="2"/>
              <a:buNone/>
              <a:defRPr/>
            </a:pPr>
            <a:r>
              <a:rPr lang="el-GR" sz="3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46" name="Rectangle 214"/>
          <p:cNvSpPr>
            <a:spLocks noChangeArrowheads="1"/>
          </p:cNvSpPr>
          <p:nvPr/>
        </p:nvSpPr>
        <p:spPr bwMode="auto">
          <a:xfrm rot="21562305">
            <a:off x="6348004" y="2386967"/>
            <a:ext cx="920691" cy="46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0080FF"/>
              </a:buClr>
              <a:buSzPct val="80000"/>
              <a:buFont typeface="Wingdings" pitchFamily="2" charset="2"/>
              <a:buNone/>
              <a:defRPr/>
            </a:pPr>
            <a:r>
              <a:rPr lang="el-GR" sz="3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47" name="Rectangle 215"/>
          <p:cNvSpPr>
            <a:spLocks noChangeArrowheads="1"/>
          </p:cNvSpPr>
          <p:nvPr/>
        </p:nvSpPr>
        <p:spPr bwMode="auto">
          <a:xfrm rot="21485740">
            <a:off x="5668428" y="2398186"/>
            <a:ext cx="926982" cy="37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0080FF"/>
              </a:buClr>
              <a:buSzPct val="80000"/>
              <a:buFont typeface="Wingdings" pitchFamily="2" charset="2"/>
              <a:buNone/>
              <a:defRPr/>
            </a:pPr>
            <a:r>
              <a:rPr lang="el-GR" sz="3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48" name="Rectangle 221"/>
          <p:cNvSpPr>
            <a:spLocks noChangeArrowheads="1"/>
          </p:cNvSpPr>
          <p:nvPr/>
        </p:nvSpPr>
        <p:spPr bwMode="auto">
          <a:xfrm>
            <a:off x="1018456" y="2276872"/>
            <a:ext cx="457200" cy="32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0080FF"/>
              </a:buClr>
              <a:buSzPct val="80000"/>
              <a:buFont typeface="Wingdings" pitchFamily="2" charset="2"/>
              <a:buNone/>
              <a:defRPr/>
            </a:pPr>
            <a:r>
              <a:rPr lang="el-GR" sz="3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9" name="Text Box 302"/>
          <p:cNvSpPr txBox="1">
            <a:spLocks noChangeArrowheads="1"/>
          </p:cNvSpPr>
          <p:nvPr/>
        </p:nvSpPr>
        <p:spPr bwMode="auto">
          <a:xfrm>
            <a:off x="8258141" y="1772816"/>
            <a:ext cx="811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3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rPr>
              <a:t>18</a:t>
            </a:r>
          </a:p>
        </p:txBody>
      </p:sp>
      <p:sp>
        <p:nvSpPr>
          <p:cNvPr id="50" name="Text Box 303"/>
          <p:cNvSpPr txBox="1">
            <a:spLocks noChangeArrowheads="1"/>
          </p:cNvSpPr>
          <p:nvPr/>
        </p:nvSpPr>
        <p:spPr bwMode="auto">
          <a:xfrm>
            <a:off x="298376" y="1846565"/>
            <a:ext cx="45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3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51" name="Text Box 304"/>
          <p:cNvSpPr txBox="1">
            <a:spLocks noChangeArrowheads="1"/>
          </p:cNvSpPr>
          <p:nvPr/>
        </p:nvSpPr>
        <p:spPr bwMode="auto">
          <a:xfrm rot="49460">
            <a:off x="4962530" y="2383883"/>
            <a:ext cx="9162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3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rPr>
              <a:t>13</a:t>
            </a:r>
          </a:p>
        </p:txBody>
      </p:sp>
      <p:sp>
        <p:nvSpPr>
          <p:cNvPr id="52" name="Κορνίζα 51"/>
          <p:cNvSpPr/>
          <p:nvPr/>
        </p:nvSpPr>
        <p:spPr>
          <a:xfrm>
            <a:off x="251520" y="4990964"/>
            <a:ext cx="648072" cy="587170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Rb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3" name="Κορνίζα 52"/>
          <p:cNvSpPr/>
          <p:nvPr/>
        </p:nvSpPr>
        <p:spPr>
          <a:xfrm>
            <a:off x="899592" y="4990964"/>
            <a:ext cx="648072" cy="587170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Sr</a:t>
            </a:r>
            <a:endParaRPr lang="el-GR" sz="16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4" name="Κορνίζα 53"/>
          <p:cNvSpPr/>
          <p:nvPr/>
        </p:nvSpPr>
        <p:spPr>
          <a:xfrm>
            <a:off x="5084341" y="4990964"/>
            <a:ext cx="648072" cy="58717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In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5" name="Κορνίζα 54"/>
          <p:cNvSpPr/>
          <p:nvPr/>
        </p:nvSpPr>
        <p:spPr>
          <a:xfrm>
            <a:off x="5732413" y="4990964"/>
            <a:ext cx="648072" cy="587170"/>
          </a:xfrm>
          <a:prstGeom prst="bevel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Sn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6" name="Κορνίζα 55"/>
          <p:cNvSpPr/>
          <p:nvPr/>
        </p:nvSpPr>
        <p:spPr>
          <a:xfrm>
            <a:off x="6372200" y="4990964"/>
            <a:ext cx="648072" cy="587170"/>
          </a:xfrm>
          <a:prstGeom prst="bevel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Sb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7" name="Κορνίζα 56"/>
          <p:cNvSpPr/>
          <p:nvPr/>
        </p:nvSpPr>
        <p:spPr>
          <a:xfrm>
            <a:off x="7012562" y="5002070"/>
            <a:ext cx="648072" cy="587170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Te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8" name="Κορνίζα 57"/>
          <p:cNvSpPr/>
          <p:nvPr/>
        </p:nvSpPr>
        <p:spPr>
          <a:xfrm>
            <a:off x="7660634" y="5002070"/>
            <a:ext cx="648072" cy="587170"/>
          </a:xfrm>
          <a:prstGeom prst="bevel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I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9" name="Κορνίζα 58"/>
          <p:cNvSpPr/>
          <p:nvPr/>
        </p:nvSpPr>
        <p:spPr>
          <a:xfrm>
            <a:off x="8316416" y="4990964"/>
            <a:ext cx="648072" cy="587170"/>
          </a:xfrm>
          <a:prstGeom prst="bevel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Xe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0" name="Κορνίζα 59"/>
          <p:cNvSpPr/>
          <p:nvPr/>
        </p:nvSpPr>
        <p:spPr>
          <a:xfrm>
            <a:off x="251520" y="5567028"/>
            <a:ext cx="648072" cy="587170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Cs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1" name="Κορνίζα 60"/>
          <p:cNvSpPr/>
          <p:nvPr/>
        </p:nvSpPr>
        <p:spPr>
          <a:xfrm>
            <a:off x="899592" y="5567028"/>
            <a:ext cx="648072" cy="587170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Ba</a:t>
            </a:r>
            <a:endParaRPr lang="el-GR" sz="16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2" name="Κορνίζα 61"/>
          <p:cNvSpPr/>
          <p:nvPr/>
        </p:nvSpPr>
        <p:spPr>
          <a:xfrm>
            <a:off x="5084341" y="5567028"/>
            <a:ext cx="648072" cy="58717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Tl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3" name="Κορνίζα 62"/>
          <p:cNvSpPr/>
          <p:nvPr/>
        </p:nvSpPr>
        <p:spPr>
          <a:xfrm>
            <a:off x="5732413" y="5567028"/>
            <a:ext cx="648072" cy="587170"/>
          </a:xfrm>
          <a:prstGeom prst="bevel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Pb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4" name="Κορνίζα 63"/>
          <p:cNvSpPr/>
          <p:nvPr/>
        </p:nvSpPr>
        <p:spPr>
          <a:xfrm>
            <a:off x="6372200" y="5567028"/>
            <a:ext cx="648072" cy="587170"/>
          </a:xfrm>
          <a:prstGeom prst="bevel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Bi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5" name="Κορνίζα 64"/>
          <p:cNvSpPr/>
          <p:nvPr/>
        </p:nvSpPr>
        <p:spPr>
          <a:xfrm>
            <a:off x="7012562" y="5578134"/>
            <a:ext cx="648072" cy="587170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Po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6" name="Κορνίζα 65"/>
          <p:cNvSpPr/>
          <p:nvPr/>
        </p:nvSpPr>
        <p:spPr>
          <a:xfrm>
            <a:off x="7660634" y="5578134"/>
            <a:ext cx="648072" cy="587170"/>
          </a:xfrm>
          <a:prstGeom prst="bevel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At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7" name="Κορνίζα 66"/>
          <p:cNvSpPr/>
          <p:nvPr/>
        </p:nvSpPr>
        <p:spPr>
          <a:xfrm>
            <a:off x="8316416" y="5567028"/>
            <a:ext cx="648072" cy="587170"/>
          </a:xfrm>
          <a:prstGeom prst="bevel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Rn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8" name="Κορνίζα 67"/>
          <p:cNvSpPr/>
          <p:nvPr/>
        </p:nvSpPr>
        <p:spPr>
          <a:xfrm>
            <a:off x="251520" y="6143092"/>
            <a:ext cx="648072" cy="587170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Fr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9" name="Κορνίζα 68"/>
          <p:cNvSpPr/>
          <p:nvPr/>
        </p:nvSpPr>
        <p:spPr>
          <a:xfrm>
            <a:off x="899592" y="6143092"/>
            <a:ext cx="648072" cy="587170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Ra</a:t>
            </a:r>
            <a:endParaRPr lang="el-GR" sz="16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0" name="Κορνίζα 69"/>
          <p:cNvSpPr/>
          <p:nvPr/>
        </p:nvSpPr>
        <p:spPr>
          <a:xfrm>
            <a:off x="5084341" y="6143092"/>
            <a:ext cx="648072" cy="58717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Nh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1" name="Κορνίζα 70"/>
          <p:cNvSpPr/>
          <p:nvPr/>
        </p:nvSpPr>
        <p:spPr>
          <a:xfrm>
            <a:off x="5732413" y="6143092"/>
            <a:ext cx="648072" cy="587170"/>
          </a:xfrm>
          <a:prstGeom prst="bevel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Fl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2" name="Κορνίζα 71"/>
          <p:cNvSpPr/>
          <p:nvPr/>
        </p:nvSpPr>
        <p:spPr>
          <a:xfrm>
            <a:off x="6372200" y="6143092"/>
            <a:ext cx="648072" cy="587170"/>
          </a:xfrm>
          <a:prstGeom prst="bevel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Mc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3" name="Κορνίζα 72"/>
          <p:cNvSpPr/>
          <p:nvPr/>
        </p:nvSpPr>
        <p:spPr>
          <a:xfrm>
            <a:off x="7012562" y="6154198"/>
            <a:ext cx="648072" cy="587170"/>
          </a:xfrm>
          <a:prstGeom prst="bevel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Lv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4" name="Κορνίζα 73"/>
          <p:cNvSpPr/>
          <p:nvPr/>
        </p:nvSpPr>
        <p:spPr>
          <a:xfrm>
            <a:off x="7660634" y="6154198"/>
            <a:ext cx="648072" cy="587170"/>
          </a:xfrm>
          <a:prstGeom prst="bevel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Ts</a:t>
            </a:r>
            <a:endParaRPr lang="el-GR" sz="2000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5" name="Κορνίζα 74"/>
          <p:cNvSpPr/>
          <p:nvPr/>
        </p:nvSpPr>
        <p:spPr>
          <a:xfrm>
            <a:off x="8316416" y="6143092"/>
            <a:ext cx="648072" cy="587170"/>
          </a:xfrm>
          <a:prstGeom prst="bevel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Bradley Hand ITC" panose="03070402050302030203" pitchFamily="66" charset="0"/>
              </a:rPr>
              <a:t>Og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57472" y="2909093"/>
            <a:ext cx="381000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dirty="0" smtClean="0">
                <a:solidFill>
                  <a:prstClr val="black"/>
                </a:solidFill>
                <a:latin typeface="Ravie" pitchFamily="82" charset="0"/>
                <a:cs typeface="Arial" pitchFamily="34" charset="0"/>
              </a:rPr>
              <a:t>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l-GR" sz="1600" dirty="0" smtClean="0">
              <a:solidFill>
                <a:prstClr val="black"/>
              </a:solidFill>
              <a:latin typeface="Ravie" pitchFamily="82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dirty="0" smtClean="0">
                <a:solidFill>
                  <a:prstClr val="black"/>
                </a:solidFill>
                <a:latin typeface="Ravie" pitchFamily="82" charset="0"/>
                <a:cs typeface="Arial" pitchFamily="34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l-GR" sz="2000" dirty="0" smtClean="0">
              <a:solidFill>
                <a:prstClr val="black"/>
              </a:solidFill>
              <a:latin typeface="Ravie" pitchFamily="82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dirty="0" smtClean="0">
                <a:solidFill>
                  <a:prstClr val="black"/>
                </a:solidFill>
                <a:latin typeface="Ravie" pitchFamily="82" charset="0"/>
                <a:cs typeface="Arial" pitchFamily="34" charset="0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l-GR" sz="2000" dirty="0" smtClean="0">
              <a:solidFill>
                <a:prstClr val="black"/>
              </a:solidFill>
              <a:latin typeface="Ravie" pitchFamily="82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dirty="0" smtClean="0">
                <a:solidFill>
                  <a:prstClr val="black"/>
                </a:solidFill>
                <a:latin typeface="Ravie" pitchFamily="82" charset="0"/>
                <a:cs typeface="Arial" pitchFamily="34" charset="0"/>
              </a:rPr>
              <a:t>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l-GR" sz="1400" dirty="0" smtClean="0">
              <a:solidFill>
                <a:prstClr val="black"/>
              </a:solidFill>
              <a:latin typeface="Ravie" pitchFamily="82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dirty="0" smtClean="0">
                <a:solidFill>
                  <a:prstClr val="black"/>
                </a:solidFill>
                <a:latin typeface="Ravie" pitchFamily="82" charset="0"/>
                <a:cs typeface="Arial" pitchFamily="34" charset="0"/>
              </a:rPr>
              <a:t>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l-GR" sz="2400" dirty="0" smtClean="0">
              <a:solidFill>
                <a:prstClr val="black"/>
              </a:solidFill>
              <a:latin typeface="Ravie" pitchFamily="82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dirty="0" smtClean="0">
                <a:solidFill>
                  <a:prstClr val="black"/>
                </a:solidFill>
                <a:latin typeface="Ravie" pitchFamily="82" charset="0"/>
                <a:cs typeface="Arial" pitchFamily="34" charset="0"/>
              </a:rPr>
              <a:t>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l-GR" sz="700" dirty="0" smtClean="0">
              <a:solidFill>
                <a:prstClr val="black"/>
              </a:solidFill>
              <a:latin typeface="Ravie" pitchFamily="82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l-GR" sz="1050" dirty="0" smtClean="0">
              <a:solidFill>
                <a:prstClr val="black"/>
              </a:solidFill>
              <a:latin typeface="Ravie" pitchFamily="82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dirty="0" smtClean="0">
                <a:solidFill>
                  <a:prstClr val="black"/>
                </a:solidFill>
                <a:latin typeface="Ravie" pitchFamily="82" charset="0"/>
                <a:cs typeface="Arial" pitchFamily="34" charset="0"/>
              </a:rPr>
              <a:t>7</a:t>
            </a:r>
            <a:endParaRPr lang="el-GR" altLang="el-GR" sz="4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40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1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2" fill="hold">
                      <p:stCondLst>
                        <p:cond delay="indefinite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7" grpId="0" animBg="1"/>
      <p:bldP spid="27" grpId="1" animBg="1"/>
      <p:bldP spid="27" grpId="2" animBg="1"/>
      <p:bldP spid="27" grpId="3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868928" y="465845"/>
            <a:ext cx="3790950" cy="536103"/>
          </a:xfrm>
        </p:spPr>
        <p:txBody>
          <a:bodyPr>
            <a:normAutofit fontScale="90000"/>
          </a:bodyPr>
          <a:lstStyle/>
          <a:p>
            <a:r>
              <a:rPr lang="el-GR" altLang="el-GR" sz="48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ΑΛΚΑΛΙΑ</a:t>
            </a:r>
          </a:p>
        </p:txBody>
      </p:sp>
      <p:grpSp>
        <p:nvGrpSpPr>
          <p:cNvPr id="47107" name="Group 39"/>
          <p:cNvGrpSpPr>
            <a:grpSpLocks/>
          </p:cNvGrpSpPr>
          <p:nvPr/>
        </p:nvGrpSpPr>
        <p:grpSpPr bwMode="auto">
          <a:xfrm>
            <a:off x="4343400" y="3505200"/>
            <a:ext cx="4800600" cy="1828800"/>
            <a:chOff x="385" y="845"/>
            <a:chExt cx="5184" cy="2851"/>
          </a:xfrm>
        </p:grpSpPr>
        <p:sp>
          <p:nvSpPr>
            <p:cNvPr id="261160" name="Rectangle 40"/>
            <p:cNvSpPr>
              <a:spLocks noChangeArrowheads="1"/>
            </p:cNvSpPr>
            <p:nvPr/>
          </p:nvSpPr>
          <p:spPr bwMode="auto">
            <a:xfrm>
              <a:off x="5281" y="3411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261161" name="Rectangle 41"/>
            <p:cNvSpPr>
              <a:spLocks noChangeArrowheads="1"/>
            </p:cNvSpPr>
            <p:nvPr/>
          </p:nvSpPr>
          <p:spPr bwMode="auto">
            <a:xfrm>
              <a:off x="4993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62" name="Rectangle 42"/>
            <p:cNvSpPr>
              <a:spLocks noChangeArrowheads="1"/>
            </p:cNvSpPr>
            <p:nvPr/>
          </p:nvSpPr>
          <p:spPr bwMode="auto">
            <a:xfrm>
              <a:off x="4705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63" name="Rectangle 43"/>
            <p:cNvSpPr>
              <a:spLocks noChangeArrowheads="1"/>
            </p:cNvSpPr>
            <p:nvPr/>
          </p:nvSpPr>
          <p:spPr bwMode="auto">
            <a:xfrm>
              <a:off x="4417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64" name="Rectangle 44"/>
            <p:cNvSpPr>
              <a:spLocks noChangeArrowheads="1"/>
            </p:cNvSpPr>
            <p:nvPr/>
          </p:nvSpPr>
          <p:spPr bwMode="auto">
            <a:xfrm>
              <a:off x="4129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65" name="Rectangle 45"/>
            <p:cNvSpPr>
              <a:spLocks noChangeArrowheads="1"/>
            </p:cNvSpPr>
            <p:nvPr/>
          </p:nvSpPr>
          <p:spPr bwMode="auto">
            <a:xfrm>
              <a:off x="3841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66" name="Rectangle 46"/>
            <p:cNvSpPr>
              <a:spLocks noChangeArrowheads="1"/>
            </p:cNvSpPr>
            <p:nvPr/>
          </p:nvSpPr>
          <p:spPr bwMode="auto">
            <a:xfrm>
              <a:off x="3553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67" name="Rectangle 47"/>
            <p:cNvSpPr>
              <a:spLocks noChangeArrowheads="1"/>
            </p:cNvSpPr>
            <p:nvPr/>
          </p:nvSpPr>
          <p:spPr bwMode="auto">
            <a:xfrm>
              <a:off x="3265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68" name="Rectangle 48"/>
            <p:cNvSpPr>
              <a:spLocks noChangeArrowheads="1"/>
            </p:cNvSpPr>
            <p:nvPr/>
          </p:nvSpPr>
          <p:spPr bwMode="auto">
            <a:xfrm>
              <a:off x="2977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69" name="Rectangle 49"/>
            <p:cNvSpPr>
              <a:spLocks noChangeArrowheads="1"/>
            </p:cNvSpPr>
            <p:nvPr/>
          </p:nvSpPr>
          <p:spPr bwMode="auto">
            <a:xfrm>
              <a:off x="2689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70" name="Rectangle 50"/>
            <p:cNvSpPr>
              <a:spLocks noChangeArrowheads="1"/>
            </p:cNvSpPr>
            <p:nvPr/>
          </p:nvSpPr>
          <p:spPr bwMode="auto">
            <a:xfrm>
              <a:off x="2401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71" name="Rectangle 51"/>
            <p:cNvSpPr>
              <a:spLocks noChangeArrowheads="1"/>
            </p:cNvSpPr>
            <p:nvPr/>
          </p:nvSpPr>
          <p:spPr bwMode="auto">
            <a:xfrm>
              <a:off x="2113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72" name="Rectangle 52"/>
            <p:cNvSpPr>
              <a:spLocks noChangeArrowheads="1"/>
            </p:cNvSpPr>
            <p:nvPr/>
          </p:nvSpPr>
          <p:spPr bwMode="auto">
            <a:xfrm>
              <a:off x="1825" y="3411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73" name="Rectangle 53"/>
            <p:cNvSpPr>
              <a:spLocks noChangeArrowheads="1"/>
            </p:cNvSpPr>
            <p:nvPr/>
          </p:nvSpPr>
          <p:spPr bwMode="auto">
            <a:xfrm>
              <a:off x="1520" y="3411"/>
              <a:ext cx="305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74" name="Rectangle 54"/>
            <p:cNvSpPr>
              <a:spLocks noChangeArrowheads="1"/>
            </p:cNvSpPr>
            <p:nvPr/>
          </p:nvSpPr>
          <p:spPr bwMode="auto">
            <a:xfrm>
              <a:off x="385" y="3411"/>
              <a:ext cx="1135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75" name="Rectangle 55"/>
            <p:cNvSpPr>
              <a:spLocks noChangeArrowheads="1"/>
            </p:cNvSpPr>
            <p:nvPr/>
          </p:nvSpPr>
          <p:spPr bwMode="auto">
            <a:xfrm>
              <a:off x="5281" y="3127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261176" name="Rectangle 56"/>
            <p:cNvSpPr>
              <a:spLocks noChangeArrowheads="1"/>
            </p:cNvSpPr>
            <p:nvPr/>
          </p:nvSpPr>
          <p:spPr bwMode="auto">
            <a:xfrm>
              <a:off x="4993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77" name="Rectangle 57"/>
            <p:cNvSpPr>
              <a:spLocks noChangeArrowheads="1"/>
            </p:cNvSpPr>
            <p:nvPr/>
          </p:nvSpPr>
          <p:spPr bwMode="auto">
            <a:xfrm>
              <a:off x="4705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78" name="Rectangle 58"/>
            <p:cNvSpPr>
              <a:spLocks noChangeArrowheads="1"/>
            </p:cNvSpPr>
            <p:nvPr/>
          </p:nvSpPr>
          <p:spPr bwMode="auto">
            <a:xfrm>
              <a:off x="4417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79" name="Rectangle 59"/>
            <p:cNvSpPr>
              <a:spLocks noChangeArrowheads="1"/>
            </p:cNvSpPr>
            <p:nvPr/>
          </p:nvSpPr>
          <p:spPr bwMode="auto">
            <a:xfrm>
              <a:off x="4129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80" name="Rectangle 60"/>
            <p:cNvSpPr>
              <a:spLocks noChangeArrowheads="1"/>
            </p:cNvSpPr>
            <p:nvPr/>
          </p:nvSpPr>
          <p:spPr bwMode="auto">
            <a:xfrm>
              <a:off x="3841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81" name="Rectangle 61"/>
            <p:cNvSpPr>
              <a:spLocks noChangeArrowheads="1"/>
            </p:cNvSpPr>
            <p:nvPr/>
          </p:nvSpPr>
          <p:spPr bwMode="auto">
            <a:xfrm>
              <a:off x="3553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82" name="Rectangle 62"/>
            <p:cNvSpPr>
              <a:spLocks noChangeArrowheads="1"/>
            </p:cNvSpPr>
            <p:nvPr/>
          </p:nvSpPr>
          <p:spPr bwMode="auto">
            <a:xfrm>
              <a:off x="3265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83" name="Rectangle 63"/>
            <p:cNvSpPr>
              <a:spLocks noChangeArrowheads="1"/>
            </p:cNvSpPr>
            <p:nvPr/>
          </p:nvSpPr>
          <p:spPr bwMode="auto">
            <a:xfrm>
              <a:off x="2977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84" name="Rectangle 64"/>
            <p:cNvSpPr>
              <a:spLocks noChangeArrowheads="1"/>
            </p:cNvSpPr>
            <p:nvPr/>
          </p:nvSpPr>
          <p:spPr bwMode="auto">
            <a:xfrm>
              <a:off x="2689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85" name="Rectangle 65"/>
            <p:cNvSpPr>
              <a:spLocks noChangeArrowheads="1"/>
            </p:cNvSpPr>
            <p:nvPr/>
          </p:nvSpPr>
          <p:spPr bwMode="auto">
            <a:xfrm>
              <a:off x="2401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86" name="Rectangle 66"/>
            <p:cNvSpPr>
              <a:spLocks noChangeArrowheads="1"/>
            </p:cNvSpPr>
            <p:nvPr/>
          </p:nvSpPr>
          <p:spPr bwMode="auto">
            <a:xfrm>
              <a:off x="2113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87" name="Rectangle 67"/>
            <p:cNvSpPr>
              <a:spLocks noChangeArrowheads="1"/>
            </p:cNvSpPr>
            <p:nvPr/>
          </p:nvSpPr>
          <p:spPr bwMode="auto">
            <a:xfrm>
              <a:off x="1825" y="3127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88" name="Rectangle 68"/>
            <p:cNvSpPr>
              <a:spLocks noChangeArrowheads="1"/>
            </p:cNvSpPr>
            <p:nvPr/>
          </p:nvSpPr>
          <p:spPr bwMode="auto">
            <a:xfrm>
              <a:off x="1520" y="3127"/>
              <a:ext cx="305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89" name="Rectangle 69"/>
            <p:cNvSpPr>
              <a:spLocks noChangeArrowheads="1"/>
            </p:cNvSpPr>
            <p:nvPr/>
          </p:nvSpPr>
          <p:spPr bwMode="auto">
            <a:xfrm>
              <a:off x="385" y="3127"/>
              <a:ext cx="1135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90" name="Rectangle 70"/>
            <p:cNvSpPr>
              <a:spLocks noChangeArrowheads="1"/>
            </p:cNvSpPr>
            <p:nvPr/>
          </p:nvSpPr>
          <p:spPr bwMode="auto">
            <a:xfrm>
              <a:off x="5281" y="2842"/>
              <a:ext cx="288" cy="2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602000"/>
                  </a:outerShdw>
                </a:effectLst>
              </a:endParaRPr>
            </a:p>
          </p:txBody>
        </p:sp>
        <p:sp>
          <p:nvSpPr>
            <p:cNvPr id="261191" name="Rectangle 71"/>
            <p:cNvSpPr>
              <a:spLocks noChangeArrowheads="1"/>
            </p:cNvSpPr>
            <p:nvPr/>
          </p:nvSpPr>
          <p:spPr bwMode="auto">
            <a:xfrm>
              <a:off x="4993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92" name="Rectangle 72"/>
            <p:cNvSpPr>
              <a:spLocks noChangeArrowheads="1"/>
            </p:cNvSpPr>
            <p:nvPr/>
          </p:nvSpPr>
          <p:spPr bwMode="auto">
            <a:xfrm>
              <a:off x="4705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93" name="Rectangle 73"/>
            <p:cNvSpPr>
              <a:spLocks noChangeArrowheads="1"/>
            </p:cNvSpPr>
            <p:nvPr/>
          </p:nvSpPr>
          <p:spPr bwMode="auto">
            <a:xfrm>
              <a:off x="4417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94" name="Rectangle 74"/>
            <p:cNvSpPr>
              <a:spLocks noChangeArrowheads="1"/>
            </p:cNvSpPr>
            <p:nvPr/>
          </p:nvSpPr>
          <p:spPr bwMode="auto">
            <a:xfrm>
              <a:off x="4129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95" name="Rectangle 75"/>
            <p:cNvSpPr>
              <a:spLocks noChangeArrowheads="1"/>
            </p:cNvSpPr>
            <p:nvPr/>
          </p:nvSpPr>
          <p:spPr bwMode="auto">
            <a:xfrm>
              <a:off x="3841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96" name="Rectangle 76"/>
            <p:cNvSpPr>
              <a:spLocks noChangeArrowheads="1"/>
            </p:cNvSpPr>
            <p:nvPr/>
          </p:nvSpPr>
          <p:spPr bwMode="auto">
            <a:xfrm>
              <a:off x="3553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97" name="Rectangle 77"/>
            <p:cNvSpPr>
              <a:spLocks noChangeArrowheads="1"/>
            </p:cNvSpPr>
            <p:nvPr/>
          </p:nvSpPr>
          <p:spPr bwMode="auto">
            <a:xfrm>
              <a:off x="3265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98" name="Rectangle 78"/>
            <p:cNvSpPr>
              <a:spLocks noChangeArrowheads="1"/>
            </p:cNvSpPr>
            <p:nvPr/>
          </p:nvSpPr>
          <p:spPr bwMode="auto">
            <a:xfrm>
              <a:off x="2977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199" name="Rectangle 79"/>
            <p:cNvSpPr>
              <a:spLocks noChangeArrowheads="1"/>
            </p:cNvSpPr>
            <p:nvPr/>
          </p:nvSpPr>
          <p:spPr bwMode="auto">
            <a:xfrm>
              <a:off x="2689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00" name="Rectangle 80"/>
            <p:cNvSpPr>
              <a:spLocks noChangeArrowheads="1"/>
            </p:cNvSpPr>
            <p:nvPr/>
          </p:nvSpPr>
          <p:spPr bwMode="auto">
            <a:xfrm>
              <a:off x="2401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01" name="Rectangle 81"/>
            <p:cNvSpPr>
              <a:spLocks noChangeArrowheads="1"/>
            </p:cNvSpPr>
            <p:nvPr/>
          </p:nvSpPr>
          <p:spPr bwMode="auto">
            <a:xfrm>
              <a:off x="2113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02" name="Rectangle 82"/>
            <p:cNvSpPr>
              <a:spLocks noChangeArrowheads="1"/>
            </p:cNvSpPr>
            <p:nvPr/>
          </p:nvSpPr>
          <p:spPr bwMode="auto">
            <a:xfrm>
              <a:off x="1825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03" name="Rectangle 83"/>
            <p:cNvSpPr>
              <a:spLocks noChangeArrowheads="1"/>
            </p:cNvSpPr>
            <p:nvPr/>
          </p:nvSpPr>
          <p:spPr bwMode="auto">
            <a:xfrm>
              <a:off x="1520" y="2842"/>
              <a:ext cx="305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04" name="Rectangle 84"/>
            <p:cNvSpPr>
              <a:spLocks noChangeArrowheads="1"/>
            </p:cNvSpPr>
            <p:nvPr/>
          </p:nvSpPr>
          <p:spPr bwMode="auto">
            <a:xfrm>
              <a:off x="1249" y="2842"/>
              <a:ext cx="27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05" name="Rectangle 85"/>
            <p:cNvSpPr>
              <a:spLocks noChangeArrowheads="1"/>
            </p:cNvSpPr>
            <p:nvPr/>
          </p:nvSpPr>
          <p:spPr bwMode="auto">
            <a:xfrm>
              <a:off x="961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06" name="Rectangle 86"/>
            <p:cNvSpPr>
              <a:spLocks noChangeArrowheads="1"/>
            </p:cNvSpPr>
            <p:nvPr/>
          </p:nvSpPr>
          <p:spPr bwMode="auto">
            <a:xfrm>
              <a:off x="673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07" name="Rectangle 87"/>
            <p:cNvSpPr>
              <a:spLocks noChangeArrowheads="1"/>
            </p:cNvSpPr>
            <p:nvPr/>
          </p:nvSpPr>
          <p:spPr bwMode="auto">
            <a:xfrm>
              <a:off x="385" y="2842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08" name="Rectangle 88"/>
            <p:cNvSpPr>
              <a:spLocks noChangeArrowheads="1"/>
            </p:cNvSpPr>
            <p:nvPr/>
          </p:nvSpPr>
          <p:spPr bwMode="auto">
            <a:xfrm>
              <a:off x="5281" y="2555"/>
              <a:ext cx="288" cy="28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09" name="Rectangle 89"/>
            <p:cNvSpPr>
              <a:spLocks noChangeArrowheads="1"/>
            </p:cNvSpPr>
            <p:nvPr/>
          </p:nvSpPr>
          <p:spPr bwMode="auto">
            <a:xfrm>
              <a:off x="4993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10" name="Rectangle 90"/>
            <p:cNvSpPr>
              <a:spLocks noChangeArrowheads="1"/>
            </p:cNvSpPr>
            <p:nvPr/>
          </p:nvSpPr>
          <p:spPr bwMode="auto">
            <a:xfrm>
              <a:off x="4705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11" name="Rectangle 91"/>
            <p:cNvSpPr>
              <a:spLocks noChangeArrowheads="1"/>
            </p:cNvSpPr>
            <p:nvPr/>
          </p:nvSpPr>
          <p:spPr bwMode="auto">
            <a:xfrm>
              <a:off x="4417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12" name="Rectangle 92"/>
            <p:cNvSpPr>
              <a:spLocks noChangeArrowheads="1"/>
            </p:cNvSpPr>
            <p:nvPr/>
          </p:nvSpPr>
          <p:spPr bwMode="auto">
            <a:xfrm>
              <a:off x="4129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13" name="Rectangle 93"/>
            <p:cNvSpPr>
              <a:spLocks noChangeArrowheads="1"/>
            </p:cNvSpPr>
            <p:nvPr/>
          </p:nvSpPr>
          <p:spPr bwMode="auto">
            <a:xfrm>
              <a:off x="3841" y="2555"/>
              <a:ext cx="288" cy="287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14" name="Rectangle 94"/>
            <p:cNvSpPr>
              <a:spLocks noChangeArrowheads="1"/>
            </p:cNvSpPr>
            <p:nvPr/>
          </p:nvSpPr>
          <p:spPr bwMode="auto">
            <a:xfrm>
              <a:off x="3553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15" name="Rectangle 95"/>
            <p:cNvSpPr>
              <a:spLocks noChangeArrowheads="1"/>
            </p:cNvSpPr>
            <p:nvPr/>
          </p:nvSpPr>
          <p:spPr bwMode="auto">
            <a:xfrm>
              <a:off x="3265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16" name="Rectangle 96"/>
            <p:cNvSpPr>
              <a:spLocks noChangeArrowheads="1"/>
            </p:cNvSpPr>
            <p:nvPr/>
          </p:nvSpPr>
          <p:spPr bwMode="auto">
            <a:xfrm>
              <a:off x="2977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17" name="Rectangle 97"/>
            <p:cNvSpPr>
              <a:spLocks noChangeArrowheads="1"/>
            </p:cNvSpPr>
            <p:nvPr/>
          </p:nvSpPr>
          <p:spPr bwMode="auto">
            <a:xfrm>
              <a:off x="2689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18" name="Rectangle 98"/>
            <p:cNvSpPr>
              <a:spLocks noChangeArrowheads="1"/>
            </p:cNvSpPr>
            <p:nvPr/>
          </p:nvSpPr>
          <p:spPr bwMode="auto">
            <a:xfrm>
              <a:off x="2401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19" name="Rectangle 99"/>
            <p:cNvSpPr>
              <a:spLocks noChangeArrowheads="1"/>
            </p:cNvSpPr>
            <p:nvPr/>
          </p:nvSpPr>
          <p:spPr bwMode="auto">
            <a:xfrm>
              <a:off x="2113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20" name="Rectangle 100"/>
            <p:cNvSpPr>
              <a:spLocks noChangeArrowheads="1"/>
            </p:cNvSpPr>
            <p:nvPr/>
          </p:nvSpPr>
          <p:spPr bwMode="auto">
            <a:xfrm>
              <a:off x="1825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21" name="Rectangle 101"/>
            <p:cNvSpPr>
              <a:spLocks noChangeArrowheads="1"/>
            </p:cNvSpPr>
            <p:nvPr/>
          </p:nvSpPr>
          <p:spPr bwMode="auto">
            <a:xfrm>
              <a:off x="1520" y="2555"/>
              <a:ext cx="305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22" name="Rectangle 102"/>
            <p:cNvSpPr>
              <a:spLocks noChangeArrowheads="1"/>
            </p:cNvSpPr>
            <p:nvPr/>
          </p:nvSpPr>
          <p:spPr bwMode="auto">
            <a:xfrm>
              <a:off x="1249" y="2555"/>
              <a:ext cx="271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23" name="Rectangle 103"/>
            <p:cNvSpPr>
              <a:spLocks noChangeArrowheads="1"/>
            </p:cNvSpPr>
            <p:nvPr/>
          </p:nvSpPr>
          <p:spPr bwMode="auto">
            <a:xfrm>
              <a:off x="961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24" name="Rectangle 104"/>
            <p:cNvSpPr>
              <a:spLocks noChangeArrowheads="1"/>
            </p:cNvSpPr>
            <p:nvPr/>
          </p:nvSpPr>
          <p:spPr bwMode="auto">
            <a:xfrm>
              <a:off x="673" y="2555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25" name="Rectangle 105"/>
            <p:cNvSpPr>
              <a:spLocks noChangeArrowheads="1"/>
            </p:cNvSpPr>
            <p:nvPr/>
          </p:nvSpPr>
          <p:spPr bwMode="auto">
            <a:xfrm>
              <a:off x="385" y="2555"/>
              <a:ext cx="288" cy="28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26" name="Rectangle 106"/>
            <p:cNvSpPr>
              <a:spLocks noChangeArrowheads="1"/>
            </p:cNvSpPr>
            <p:nvPr/>
          </p:nvSpPr>
          <p:spPr bwMode="auto">
            <a:xfrm>
              <a:off x="5281" y="2270"/>
              <a:ext cx="288" cy="2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27" name="Rectangle 107"/>
            <p:cNvSpPr>
              <a:spLocks noChangeArrowheads="1"/>
            </p:cNvSpPr>
            <p:nvPr/>
          </p:nvSpPr>
          <p:spPr bwMode="auto">
            <a:xfrm>
              <a:off x="4993" y="2270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28" name="Rectangle 108"/>
            <p:cNvSpPr>
              <a:spLocks noChangeArrowheads="1"/>
            </p:cNvSpPr>
            <p:nvPr/>
          </p:nvSpPr>
          <p:spPr bwMode="auto">
            <a:xfrm>
              <a:off x="4705" y="2270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29" name="Rectangle 109"/>
            <p:cNvSpPr>
              <a:spLocks noChangeArrowheads="1"/>
            </p:cNvSpPr>
            <p:nvPr/>
          </p:nvSpPr>
          <p:spPr bwMode="auto">
            <a:xfrm>
              <a:off x="4417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30" name="Rectangle 110"/>
            <p:cNvSpPr>
              <a:spLocks noChangeArrowheads="1"/>
            </p:cNvSpPr>
            <p:nvPr/>
          </p:nvSpPr>
          <p:spPr bwMode="auto">
            <a:xfrm>
              <a:off x="4129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31" name="Rectangle 111"/>
            <p:cNvSpPr>
              <a:spLocks noChangeArrowheads="1"/>
            </p:cNvSpPr>
            <p:nvPr/>
          </p:nvSpPr>
          <p:spPr bwMode="auto">
            <a:xfrm>
              <a:off x="3841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32" name="Rectangle 112"/>
            <p:cNvSpPr>
              <a:spLocks noChangeArrowheads="1"/>
            </p:cNvSpPr>
            <p:nvPr/>
          </p:nvSpPr>
          <p:spPr bwMode="auto">
            <a:xfrm>
              <a:off x="3553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33" name="Rectangle 113"/>
            <p:cNvSpPr>
              <a:spLocks noChangeArrowheads="1"/>
            </p:cNvSpPr>
            <p:nvPr/>
          </p:nvSpPr>
          <p:spPr bwMode="auto">
            <a:xfrm>
              <a:off x="3265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34" name="Rectangle 114"/>
            <p:cNvSpPr>
              <a:spLocks noChangeArrowheads="1"/>
            </p:cNvSpPr>
            <p:nvPr/>
          </p:nvSpPr>
          <p:spPr bwMode="auto">
            <a:xfrm>
              <a:off x="2977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35" name="Rectangle 115"/>
            <p:cNvSpPr>
              <a:spLocks noChangeArrowheads="1"/>
            </p:cNvSpPr>
            <p:nvPr/>
          </p:nvSpPr>
          <p:spPr bwMode="auto">
            <a:xfrm>
              <a:off x="2689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36" name="Rectangle 116"/>
            <p:cNvSpPr>
              <a:spLocks noChangeArrowheads="1"/>
            </p:cNvSpPr>
            <p:nvPr/>
          </p:nvSpPr>
          <p:spPr bwMode="auto">
            <a:xfrm>
              <a:off x="2401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37" name="Rectangle 117"/>
            <p:cNvSpPr>
              <a:spLocks noChangeArrowheads="1"/>
            </p:cNvSpPr>
            <p:nvPr/>
          </p:nvSpPr>
          <p:spPr bwMode="auto">
            <a:xfrm>
              <a:off x="2113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38" name="Rectangle 118"/>
            <p:cNvSpPr>
              <a:spLocks noChangeArrowheads="1"/>
            </p:cNvSpPr>
            <p:nvPr/>
          </p:nvSpPr>
          <p:spPr bwMode="auto">
            <a:xfrm>
              <a:off x="1825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39" name="Rectangle 119"/>
            <p:cNvSpPr>
              <a:spLocks noChangeArrowheads="1"/>
            </p:cNvSpPr>
            <p:nvPr/>
          </p:nvSpPr>
          <p:spPr bwMode="auto">
            <a:xfrm>
              <a:off x="1520" y="2270"/>
              <a:ext cx="305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40" name="Rectangle 120"/>
            <p:cNvSpPr>
              <a:spLocks noChangeArrowheads="1"/>
            </p:cNvSpPr>
            <p:nvPr/>
          </p:nvSpPr>
          <p:spPr bwMode="auto">
            <a:xfrm>
              <a:off x="1249" y="2270"/>
              <a:ext cx="271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41" name="Rectangle 121"/>
            <p:cNvSpPr>
              <a:spLocks noChangeArrowheads="1"/>
            </p:cNvSpPr>
            <p:nvPr/>
          </p:nvSpPr>
          <p:spPr bwMode="auto">
            <a:xfrm>
              <a:off x="961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42" name="Rectangle 122"/>
            <p:cNvSpPr>
              <a:spLocks noChangeArrowheads="1"/>
            </p:cNvSpPr>
            <p:nvPr/>
          </p:nvSpPr>
          <p:spPr bwMode="auto">
            <a:xfrm>
              <a:off x="673" y="227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43" name="Rectangle 123"/>
            <p:cNvSpPr>
              <a:spLocks noChangeArrowheads="1"/>
            </p:cNvSpPr>
            <p:nvPr/>
          </p:nvSpPr>
          <p:spPr bwMode="auto">
            <a:xfrm>
              <a:off x="385" y="2270"/>
              <a:ext cx="288" cy="28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44" name="Rectangle 124"/>
            <p:cNvSpPr>
              <a:spLocks noChangeArrowheads="1"/>
            </p:cNvSpPr>
            <p:nvPr/>
          </p:nvSpPr>
          <p:spPr bwMode="auto">
            <a:xfrm>
              <a:off x="5281" y="1986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45" name="Rectangle 125"/>
            <p:cNvSpPr>
              <a:spLocks noChangeArrowheads="1"/>
            </p:cNvSpPr>
            <p:nvPr/>
          </p:nvSpPr>
          <p:spPr bwMode="auto">
            <a:xfrm>
              <a:off x="4993" y="1986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46" name="Rectangle 126"/>
            <p:cNvSpPr>
              <a:spLocks noChangeArrowheads="1"/>
            </p:cNvSpPr>
            <p:nvPr/>
          </p:nvSpPr>
          <p:spPr bwMode="auto">
            <a:xfrm>
              <a:off x="4705" y="1986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47" name="Rectangle 127"/>
            <p:cNvSpPr>
              <a:spLocks noChangeArrowheads="1"/>
            </p:cNvSpPr>
            <p:nvPr/>
          </p:nvSpPr>
          <p:spPr bwMode="auto">
            <a:xfrm>
              <a:off x="4417" y="1986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48" name="Rectangle 128"/>
            <p:cNvSpPr>
              <a:spLocks noChangeArrowheads="1"/>
            </p:cNvSpPr>
            <p:nvPr/>
          </p:nvSpPr>
          <p:spPr bwMode="auto">
            <a:xfrm>
              <a:off x="4129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49" name="Rectangle 129"/>
            <p:cNvSpPr>
              <a:spLocks noChangeArrowheads="1"/>
            </p:cNvSpPr>
            <p:nvPr/>
          </p:nvSpPr>
          <p:spPr bwMode="auto">
            <a:xfrm>
              <a:off x="3841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50" name="Rectangle 130"/>
            <p:cNvSpPr>
              <a:spLocks noChangeArrowheads="1"/>
            </p:cNvSpPr>
            <p:nvPr/>
          </p:nvSpPr>
          <p:spPr bwMode="auto">
            <a:xfrm>
              <a:off x="3553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51" name="Rectangle 131"/>
            <p:cNvSpPr>
              <a:spLocks noChangeArrowheads="1"/>
            </p:cNvSpPr>
            <p:nvPr/>
          </p:nvSpPr>
          <p:spPr bwMode="auto">
            <a:xfrm>
              <a:off x="3265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52" name="Rectangle 132"/>
            <p:cNvSpPr>
              <a:spLocks noChangeArrowheads="1"/>
            </p:cNvSpPr>
            <p:nvPr/>
          </p:nvSpPr>
          <p:spPr bwMode="auto">
            <a:xfrm>
              <a:off x="2977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53" name="Rectangle 133"/>
            <p:cNvSpPr>
              <a:spLocks noChangeArrowheads="1"/>
            </p:cNvSpPr>
            <p:nvPr/>
          </p:nvSpPr>
          <p:spPr bwMode="auto">
            <a:xfrm>
              <a:off x="2689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54" name="Rectangle 134"/>
            <p:cNvSpPr>
              <a:spLocks noChangeArrowheads="1"/>
            </p:cNvSpPr>
            <p:nvPr/>
          </p:nvSpPr>
          <p:spPr bwMode="auto">
            <a:xfrm>
              <a:off x="2401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55" name="Rectangle 135"/>
            <p:cNvSpPr>
              <a:spLocks noChangeArrowheads="1"/>
            </p:cNvSpPr>
            <p:nvPr/>
          </p:nvSpPr>
          <p:spPr bwMode="auto">
            <a:xfrm>
              <a:off x="2113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56" name="Rectangle 136"/>
            <p:cNvSpPr>
              <a:spLocks noChangeArrowheads="1"/>
            </p:cNvSpPr>
            <p:nvPr/>
          </p:nvSpPr>
          <p:spPr bwMode="auto">
            <a:xfrm>
              <a:off x="1825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57" name="Rectangle 137"/>
            <p:cNvSpPr>
              <a:spLocks noChangeArrowheads="1"/>
            </p:cNvSpPr>
            <p:nvPr/>
          </p:nvSpPr>
          <p:spPr bwMode="auto">
            <a:xfrm>
              <a:off x="1520" y="1986"/>
              <a:ext cx="305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58" name="Rectangle 138"/>
            <p:cNvSpPr>
              <a:spLocks noChangeArrowheads="1"/>
            </p:cNvSpPr>
            <p:nvPr/>
          </p:nvSpPr>
          <p:spPr bwMode="auto">
            <a:xfrm>
              <a:off x="1249" y="1986"/>
              <a:ext cx="271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59" name="Rectangle 139"/>
            <p:cNvSpPr>
              <a:spLocks noChangeArrowheads="1"/>
            </p:cNvSpPr>
            <p:nvPr/>
          </p:nvSpPr>
          <p:spPr bwMode="auto">
            <a:xfrm>
              <a:off x="961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60" name="Rectangle 140"/>
            <p:cNvSpPr>
              <a:spLocks noChangeArrowheads="1"/>
            </p:cNvSpPr>
            <p:nvPr/>
          </p:nvSpPr>
          <p:spPr bwMode="auto">
            <a:xfrm>
              <a:off x="673" y="1986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61" name="Rectangle 141"/>
            <p:cNvSpPr>
              <a:spLocks noChangeArrowheads="1"/>
            </p:cNvSpPr>
            <p:nvPr/>
          </p:nvSpPr>
          <p:spPr bwMode="auto">
            <a:xfrm>
              <a:off x="385" y="1986"/>
              <a:ext cx="288" cy="28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62" name="Rectangle 142"/>
            <p:cNvSpPr>
              <a:spLocks noChangeArrowheads="1"/>
            </p:cNvSpPr>
            <p:nvPr/>
          </p:nvSpPr>
          <p:spPr bwMode="auto">
            <a:xfrm>
              <a:off x="5281" y="1699"/>
              <a:ext cx="288" cy="2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63" name="Rectangle 143"/>
            <p:cNvSpPr>
              <a:spLocks noChangeArrowheads="1"/>
            </p:cNvSpPr>
            <p:nvPr/>
          </p:nvSpPr>
          <p:spPr bwMode="auto">
            <a:xfrm>
              <a:off x="4993" y="1699"/>
              <a:ext cx="288" cy="2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64" name="Rectangle 144"/>
            <p:cNvSpPr>
              <a:spLocks noChangeArrowheads="1"/>
            </p:cNvSpPr>
            <p:nvPr/>
          </p:nvSpPr>
          <p:spPr bwMode="auto">
            <a:xfrm>
              <a:off x="4705" y="1699"/>
              <a:ext cx="288" cy="2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65" name="Rectangle 145"/>
            <p:cNvSpPr>
              <a:spLocks noChangeArrowheads="1"/>
            </p:cNvSpPr>
            <p:nvPr/>
          </p:nvSpPr>
          <p:spPr bwMode="auto">
            <a:xfrm>
              <a:off x="4417" y="1699"/>
              <a:ext cx="288" cy="287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66" name="Rectangle 146"/>
            <p:cNvSpPr>
              <a:spLocks noChangeArrowheads="1"/>
            </p:cNvSpPr>
            <p:nvPr/>
          </p:nvSpPr>
          <p:spPr bwMode="auto">
            <a:xfrm>
              <a:off x="4129" y="1699"/>
              <a:ext cx="288" cy="287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67" name="Rectangle 147"/>
            <p:cNvSpPr>
              <a:spLocks noChangeArrowheads="1"/>
            </p:cNvSpPr>
            <p:nvPr/>
          </p:nvSpPr>
          <p:spPr bwMode="auto">
            <a:xfrm>
              <a:off x="3841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68" name="Rectangle 148"/>
            <p:cNvSpPr>
              <a:spLocks noChangeArrowheads="1"/>
            </p:cNvSpPr>
            <p:nvPr/>
          </p:nvSpPr>
          <p:spPr bwMode="auto">
            <a:xfrm>
              <a:off x="3553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69" name="Rectangle 149"/>
            <p:cNvSpPr>
              <a:spLocks noChangeArrowheads="1"/>
            </p:cNvSpPr>
            <p:nvPr/>
          </p:nvSpPr>
          <p:spPr bwMode="auto">
            <a:xfrm>
              <a:off x="3265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70" name="Rectangle 150"/>
            <p:cNvSpPr>
              <a:spLocks noChangeArrowheads="1"/>
            </p:cNvSpPr>
            <p:nvPr/>
          </p:nvSpPr>
          <p:spPr bwMode="auto">
            <a:xfrm>
              <a:off x="2977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71" name="Rectangle 151"/>
            <p:cNvSpPr>
              <a:spLocks noChangeArrowheads="1"/>
            </p:cNvSpPr>
            <p:nvPr/>
          </p:nvSpPr>
          <p:spPr bwMode="auto">
            <a:xfrm>
              <a:off x="2689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72" name="Rectangle 152"/>
            <p:cNvSpPr>
              <a:spLocks noChangeArrowheads="1"/>
            </p:cNvSpPr>
            <p:nvPr/>
          </p:nvSpPr>
          <p:spPr bwMode="auto">
            <a:xfrm>
              <a:off x="2401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73" name="Rectangle 153"/>
            <p:cNvSpPr>
              <a:spLocks noChangeArrowheads="1"/>
            </p:cNvSpPr>
            <p:nvPr/>
          </p:nvSpPr>
          <p:spPr bwMode="auto">
            <a:xfrm>
              <a:off x="2113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74" name="Rectangle 154"/>
            <p:cNvSpPr>
              <a:spLocks noChangeArrowheads="1"/>
            </p:cNvSpPr>
            <p:nvPr/>
          </p:nvSpPr>
          <p:spPr bwMode="auto">
            <a:xfrm>
              <a:off x="1825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75" name="Rectangle 155"/>
            <p:cNvSpPr>
              <a:spLocks noChangeArrowheads="1"/>
            </p:cNvSpPr>
            <p:nvPr/>
          </p:nvSpPr>
          <p:spPr bwMode="auto">
            <a:xfrm>
              <a:off x="1520" y="1699"/>
              <a:ext cx="305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76" name="Rectangle 156"/>
            <p:cNvSpPr>
              <a:spLocks noChangeArrowheads="1"/>
            </p:cNvSpPr>
            <p:nvPr/>
          </p:nvSpPr>
          <p:spPr bwMode="auto">
            <a:xfrm>
              <a:off x="1249" y="1699"/>
              <a:ext cx="271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77" name="Rectangle 157"/>
            <p:cNvSpPr>
              <a:spLocks noChangeArrowheads="1"/>
            </p:cNvSpPr>
            <p:nvPr/>
          </p:nvSpPr>
          <p:spPr bwMode="auto">
            <a:xfrm>
              <a:off x="961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78" name="Rectangle 158"/>
            <p:cNvSpPr>
              <a:spLocks noChangeArrowheads="1"/>
            </p:cNvSpPr>
            <p:nvPr/>
          </p:nvSpPr>
          <p:spPr bwMode="auto">
            <a:xfrm>
              <a:off x="673" y="1699"/>
              <a:ext cx="288" cy="28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79" name="Rectangle 159"/>
            <p:cNvSpPr>
              <a:spLocks noChangeArrowheads="1"/>
            </p:cNvSpPr>
            <p:nvPr/>
          </p:nvSpPr>
          <p:spPr bwMode="auto">
            <a:xfrm>
              <a:off x="385" y="1699"/>
              <a:ext cx="288" cy="28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80" name="Rectangle 160"/>
            <p:cNvSpPr>
              <a:spLocks noChangeArrowheads="1"/>
            </p:cNvSpPr>
            <p:nvPr/>
          </p:nvSpPr>
          <p:spPr bwMode="auto">
            <a:xfrm>
              <a:off x="5281" y="1414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81" name="Rectangle 161"/>
            <p:cNvSpPr>
              <a:spLocks noChangeArrowheads="1"/>
            </p:cNvSpPr>
            <p:nvPr/>
          </p:nvSpPr>
          <p:spPr bwMode="auto">
            <a:xfrm>
              <a:off x="4993" y="1414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82" name="Rectangle 162"/>
            <p:cNvSpPr>
              <a:spLocks noChangeArrowheads="1"/>
            </p:cNvSpPr>
            <p:nvPr/>
          </p:nvSpPr>
          <p:spPr bwMode="auto">
            <a:xfrm>
              <a:off x="4705" y="1414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83" name="Rectangle 163"/>
            <p:cNvSpPr>
              <a:spLocks noChangeArrowheads="1"/>
            </p:cNvSpPr>
            <p:nvPr/>
          </p:nvSpPr>
          <p:spPr bwMode="auto">
            <a:xfrm>
              <a:off x="4417" y="1414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84" name="Rectangle 164"/>
            <p:cNvSpPr>
              <a:spLocks noChangeArrowheads="1"/>
            </p:cNvSpPr>
            <p:nvPr/>
          </p:nvSpPr>
          <p:spPr bwMode="auto">
            <a:xfrm>
              <a:off x="4129" y="1414"/>
              <a:ext cx="288" cy="285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85" name="Rectangle 165"/>
            <p:cNvSpPr>
              <a:spLocks noChangeArrowheads="1"/>
            </p:cNvSpPr>
            <p:nvPr/>
          </p:nvSpPr>
          <p:spPr bwMode="auto">
            <a:xfrm>
              <a:off x="3841" y="1414"/>
              <a:ext cx="288" cy="285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66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86" name="Rectangle 166"/>
            <p:cNvSpPr>
              <a:spLocks noChangeArrowheads="1"/>
            </p:cNvSpPr>
            <p:nvPr/>
          </p:nvSpPr>
          <p:spPr bwMode="auto">
            <a:xfrm>
              <a:off x="3553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87" name="Rectangle 167"/>
            <p:cNvSpPr>
              <a:spLocks noChangeArrowheads="1"/>
            </p:cNvSpPr>
            <p:nvPr/>
          </p:nvSpPr>
          <p:spPr bwMode="auto">
            <a:xfrm>
              <a:off x="3265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88" name="Rectangle 168"/>
            <p:cNvSpPr>
              <a:spLocks noChangeArrowheads="1"/>
            </p:cNvSpPr>
            <p:nvPr/>
          </p:nvSpPr>
          <p:spPr bwMode="auto">
            <a:xfrm>
              <a:off x="2977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89" name="Rectangle 169"/>
            <p:cNvSpPr>
              <a:spLocks noChangeArrowheads="1"/>
            </p:cNvSpPr>
            <p:nvPr/>
          </p:nvSpPr>
          <p:spPr bwMode="auto">
            <a:xfrm>
              <a:off x="2689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90" name="Rectangle 170"/>
            <p:cNvSpPr>
              <a:spLocks noChangeArrowheads="1"/>
            </p:cNvSpPr>
            <p:nvPr/>
          </p:nvSpPr>
          <p:spPr bwMode="auto">
            <a:xfrm>
              <a:off x="2401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91" name="Rectangle 171"/>
            <p:cNvSpPr>
              <a:spLocks noChangeArrowheads="1"/>
            </p:cNvSpPr>
            <p:nvPr/>
          </p:nvSpPr>
          <p:spPr bwMode="auto">
            <a:xfrm>
              <a:off x="2113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92" name="Rectangle 172"/>
            <p:cNvSpPr>
              <a:spLocks noChangeArrowheads="1"/>
            </p:cNvSpPr>
            <p:nvPr/>
          </p:nvSpPr>
          <p:spPr bwMode="auto">
            <a:xfrm>
              <a:off x="1825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93" name="Rectangle 173"/>
            <p:cNvSpPr>
              <a:spLocks noChangeArrowheads="1"/>
            </p:cNvSpPr>
            <p:nvPr/>
          </p:nvSpPr>
          <p:spPr bwMode="auto">
            <a:xfrm>
              <a:off x="1520" y="1414"/>
              <a:ext cx="305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94" name="Rectangle 174"/>
            <p:cNvSpPr>
              <a:spLocks noChangeArrowheads="1"/>
            </p:cNvSpPr>
            <p:nvPr/>
          </p:nvSpPr>
          <p:spPr bwMode="auto">
            <a:xfrm>
              <a:off x="1249" y="1414"/>
              <a:ext cx="27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95" name="Rectangle 175"/>
            <p:cNvSpPr>
              <a:spLocks noChangeArrowheads="1"/>
            </p:cNvSpPr>
            <p:nvPr/>
          </p:nvSpPr>
          <p:spPr bwMode="auto">
            <a:xfrm>
              <a:off x="961" y="1414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96" name="Rectangle 176"/>
            <p:cNvSpPr>
              <a:spLocks noChangeArrowheads="1"/>
            </p:cNvSpPr>
            <p:nvPr/>
          </p:nvSpPr>
          <p:spPr bwMode="auto">
            <a:xfrm>
              <a:off x="673" y="1414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97" name="Rectangle 177"/>
            <p:cNvSpPr>
              <a:spLocks noChangeArrowheads="1"/>
            </p:cNvSpPr>
            <p:nvPr/>
          </p:nvSpPr>
          <p:spPr bwMode="auto">
            <a:xfrm>
              <a:off x="385" y="1414"/>
              <a:ext cx="288" cy="28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98" name="Rectangle 178"/>
            <p:cNvSpPr>
              <a:spLocks noChangeArrowheads="1"/>
            </p:cNvSpPr>
            <p:nvPr/>
          </p:nvSpPr>
          <p:spPr bwMode="auto">
            <a:xfrm>
              <a:off x="5281" y="1130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299" name="Rectangle 179"/>
            <p:cNvSpPr>
              <a:spLocks noChangeArrowheads="1"/>
            </p:cNvSpPr>
            <p:nvPr/>
          </p:nvSpPr>
          <p:spPr bwMode="auto">
            <a:xfrm>
              <a:off x="4993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00" name="Rectangle 180"/>
            <p:cNvSpPr>
              <a:spLocks noChangeArrowheads="1"/>
            </p:cNvSpPr>
            <p:nvPr/>
          </p:nvSpPr>
          <p:spPr bwMode="auto">
            <a:xfrm>
              <a:off x="4705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01" name="Rectangle 181"/>
            <p:cNvSpPr>
              <a:spLocks noChangeArrowheads="1"/>
            </p:cNvSpPr>
            <p:nvPr/>
          </p:nvSpPr>
          <p:spPr bwMode="auto">
            <a:xfrm>
              <a:off x="4417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02" name="Rectangle 182"/>
            <p:cNvSpPr>
              <a:spLocks noChangeArrowheads="1"/>
            </p:cNvSpPr>
            <p:nvPr/>
          </p:nvSpPr>
          <p:spPr bwMode="auto">
            <a:xfrm>
              <a:off x="4129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03" name="Rectangle 183"/>
            <p:cNvSpPr>
              <a:spLocks noChangeArrowheads="1"/>
            </p:cNvSpPr>
            <p:nvPr/>
          </p:nvSpPr>
          <p:spPr bwMode="auto">
            <a:xfrm>
              <a:off x="3841" y="1130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04" name="Rectangle 184"/>
            <p:cNvSpPr>
              <a:spLocks noChangeArrowheads="1"/>
            </p:cNvSpPr>
            <p:nvPr/>
          </p:nvSpPr>
          <p:spPr bwMode="auto">
            <a:xfrm>
              <a:off x="3553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05" name="Rectangle 185"/>
            <p:cNvSpPr>
              <a:spLocks noChangeArrowheads="1"/>
            </p:cNvSpPr>
            <p:nvPr/>
          </p:nvSpPr>
          <p:spPr bwMode="auto">
            <a:xfrm>
              <a:off x="3265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06" name="Rectangle 186"/>
            <p:cNvSpPr>
              <a:spLocks noChangeArrowheads="1"/>
            </p:cNvSpPr>
            <p:nvPr/>
          </p:nvSpPr>
          <p:spPr bwMode="auto">
            <a:xfrm>
              <a:off x="2977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07" name="Rectangle 187"/>
            <p:cNvSpPr>
              <a:spLocks noChangeArrowheads="1"/>
            </p:cNvSpPr>
            <p:nvPr/>
          </p:nvSpPr>
          <p:spPr bwMode="auto">
            <a:xfrm>
              <a:off x="2689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C8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08" name="Rectangle 188"/>
            <p:cNvSpPr>
              <a:spLocks noChangeArrowheads="1"/>
            </p:cNvSpPr>
            <p:nvPr/>
          </p:nvSpPr>
          <p:spPr bwMode="auto">
            <a:xfrm>
              <a:off x="2401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FF7C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09" name="Rectangle 189"/>
            <p:cNvSpPr>
              <a:spLocks noChangeArrowheads="1"/>
            </p:cNvSpPr>
            <p:nvPr/>
          </p:nvSpPr>
          <p:spPr bwMode="auto">
            <a:xfrm>
              <a:off x="1520" y="1130"/>
              <a:ext cx="88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61310" name="Rectangle 190"/>
            <p:cNvSpPr>
              <a:spLocks noChangeArrowheads="1"/>
            </p:cNvSpPr>
            <p:nvPr/>
          </p:nvSpPr>
          <p:spPr bwMode="auto">
            <a:xfrm>
              <a:off x="1249" y="1130"/>
              <a:ext cx="27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11" name="Rectangle 191"/>
            <p:cNvSpPr>
              <a:spLocks noChangeArrowheads="1"/>
            </p:cNvSpPr>
            <p:nvPr/>
          </p:nvSpPr>
          <p:spPr bwMode="auto">
            <a:xfrm>
              <a:off x="961" y="1130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12" name="Rectangle 192"/>
            <p:cNvSpPr>
              <a:spLocks noChangeArrowheads="1"/>
            </p:cNvSpPr>
            <p:nvPr/>
          </p:nvSpPr>
          <p:spPr bwMode="auto">
            <a:xfrm>
              <a:off x="673" y="1130"/>
              <a:ext cx="288" cy="28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13" name="Rectangle 193"/>
            <p:cNvSpPr>
              <a:spLocks noChangeArrowheads="1"/>
            </p:cNvSpPr>
            <p:nvPr/>
          </p:nvSpPr>
          <p:spPr bwMode="auto">
            <a:xfrm>
              <a:off x="385" y="1130"/>
              <a:ext cx="288" cy="28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14" name="Rectangle 194"/>
            <p:cNvSpPr>
              <a:spLocks noChangeArrowheads="1"/>
            </p:cNvSpPr>
            <p:nvPr/>
          </p:nvSpPr>
          <p:spPr bwMode="auto">
            <a:xfrm>
              <a:off x="5281" y="845"/>
              <a:ext cx="288" cy="2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sz="1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15" name="Rectangle 195"/>
            <p:cNvSpPr>
              <a:spLocks noChangeArrowheads="1"/>
            </p:cNvSpPr>
            <p:nvPr/>
          </p:nvSpPr>
          <p:spPr bwMode="auto">
            <a:xfrm>
              <a:off x="4993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16" name="Rectangle 196"/>
            <p:cNvSpPr>
              <a:spLocks noChangeArrowheads="1"/>
            </p:cNvSpPr>
            <p:nvPr/>
          </p:nvSpPr>
          <p:spPr bwMode="auto">
            <a:xfrm>
              <a:off x="4705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17" name="Rectangle 197"/>
            <p:cNvSpPr>
              <a:spLocks noChangeArrowheads="1"/>
            </p:cNvSpPr>
            <p:nvPr/>
          </p:nvSpPr>
          <p:spPr bwMode="auto">
            <a:xfrm>
              <a:off x="4417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18" name="Rectangle 198"/>
            <p:cNvSpPr>
              <a:spLocks noChangeArrowheads="1"/>
            </p:cNvSpPr>
            <p:nvPr/>
          </p:nvSpPr>
          <p:spPr bwMode="auto">
            <a:xfrm>
              <a:off x="4129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19" name="Rectangle 199"/>
            <p:cNvSpPr>
              <a:spLocks noChangeArrowheads="1"/>
            </p:cNvSpPr>
            <p:nvPr/>
          </p:nvSpPr>
          <p:spPr bwMode="auto">
            <a:xfrm>
              <a:off x="2977" y="845"/>
              <a:ext cx="115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20" name="Rectangle 200"/>
            <p:cNvSpPr>
              <a:spLocks noChangeArrowheads="1"/>
            </p:cNvSpPr>
            <p:nvPr/>
          </p:nvSpPr>
          <p:spPr bwMode="auto">
            <a:xfrm>
              <a:off x="2689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21" name="Rectangle 201"/>
            <p:cNvSpPr>
              <a:spLocks noChangeArrowheads="1"/>
            </p:cNvSpPr>
            <p:nvPr/>
          </p:nvSpPr>
          <p:spPr bwMode="auto">
            <a:xfrm>
              <a:off x="1520" y="845"/>
              <a:ext cx="1169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22" name="Rectangle 202"/>
            <p:cNvSpPr>
              <a:spLocks noChangeArrowheads="1"/>
            </p:cNvSpPr>
            <p:nvPr/>
          </p:nvSpPr>
          <p:spPr bwMode="auto">
            <a:xfrm>
              <a:off x="1249" y="845"/>
              <a:ext cx="271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23" name="Rectangle 203"/>
            <p:cNvSpPr>
              <a:spLocks noChangeArrowheads="1"/>
            </p:cNvSpPr>
            <p:nvPr/>
          </p:nvSpPr>
          <p:spPr bwMode="auto">
            <a:xfrm>
              <a:off x="961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1324" name="Rectangle 204"/>
            <p:cNvSpPr>
              <a:spLocks noChangeArrowheads="1"/>
            </p:cNvSpPr>
            <p:nvPr/>
          </p:nvSpPr>
          <p:spPr bwMode="auto">
            <a:xfrm>
              <a:off x="673" y="845"/>
              <a:ext cx="288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r>
                <a:rPr lang="el-GR" sz="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</a:p>
          </p:txBody>
        </p:sp>
        <p:sp>
          <p:nvSpPr>
            <p:cNvPr id="261325" name="Rectangle 205"/>
            <p:cNvSpPr>
              <a:spLocks noChangeArrowheads="1"/>
            </p:cNvSpPr>
            <p:nvPr/>
          </p:nvSpPr>
          <p:spPr bwMode="auto">
            <a:xfrm>
              <a:off x="385" y="845"/>
              <a:ext cx="288" cy="28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  <a:defRPr/>
              </a:pPr>
              <a:endParaRPr lang="el-G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7295" name="Line 206"/>
            <p:cNvSpPr>
              <a:spLocks noChangeShapeType="1"/>
            </p:cNvSpPr>
            <p:nvPr/>
          </p:nvSpPr>
          <p:spPr bwMode="auto">
            <a:xfrm>
              <a:off x="385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296" name="Line 207"/>
            <p:cNvSpPr>
              <a:spLocks noChangeShapeType="1"/>
            </p:cNvSpPr>
            <p:nvPr/>
          </p:nvSpPr>
          <p:spPr bwMode="auto">
            <a:xfrm>
              <a:off x="385" y="1415"/>
              <a:ext cx="5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297" name="Line 208"/>
            <p:cNvSpPr>
              <a:spLocks noChangeShapeType="1"/>
            </p:cNvSpPr>
            <p:nvPr/>
          </p:nvSpPr>
          <p:spPr bwMode="auto">
            <a:xfrm>
              <a:off x="385" y="1700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298" name="Line 209"/>
            <p:cNvSpPr>
              <a:spLocks noChangeShapeType="1"/>
            </p:cNvSpPr>
            <p:nvPr/>
          </p:nvSpPr>
          <p:spPr bwMode="auto">
            <a:xfrm>
              <a:off x="385" y="1985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299" name="Line 210"/>
            <p:cNvSpPr>
              <a:spLocks noChangeShapeType="1"/>
            </p:cNvSpPr>
            <p:nvPr/>
          </p:nvSpPr>
          <p:spPr bwMode="auto">
            <a:xfrm>
              <a:off x="385" y="227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00" name="Line 211"/>
            <p:cNvSpPr>
              <a:spLocks noChangeShapeType="1"/>
            </p:cNvSpPr>
            <p:nvPr/>
          </p:nvSpPr>
          <p:spPr bwMode="auto">
            <a:xfrm>
              <a:off x="385" y="255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01" name="Line 212"/>
            <p:cNvSpPr>
              <a:spLocks noChangeShapeType="1"/>
            </p:cNvSpPr>
            <p:nvPr/>
          </p:nvSpPr>
          <p:spPr bwMode="auto">
            <a:xfrm>
              <a:off x="385" y="2841"/>
              <a:ext cx="34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02" name="Line 213"/>
            <p:cNvSpPr>
              <a:spLocks noChangeShapeType="1"/>
            </p:cNvSpPr>
            <p:nvPr/>
          </p:nvSpPr>
          <p:spPr bwMode="auto">
            <a:xfrm>
              <a:off x="385" y="3126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03" name="Line 214"/>
            <p:cNvSpPr>
              <a:spLocks noChangeShapeType="1"/>
            </p:cNvSpPr>
            <p:nvPr/>
          </p:nvSpPr>
          <p:spPr bwMode="auto">
            <a:xfrm>
              <a:off x="385" y="3411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04" name="Line 215"/>
            <p:cNvSpPr>
              <a:spLocks noChangeShapeType="1"/>
            </p:cNvSpPr>
            <p:nvPr/>
          </p:nvSpPr>
          <p:spPr bwMode="auto">
            <a:xfrm>
              <a:off x="385" y="3696"/>
              <a:ext cx="51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05" name="Line 216"/>
            <p:cNvSpPr>
              <a:spLocks noChangeShapeType="1"/>
            </p:cNvSpPr>
            <p:nvPr/>
          </p:nvSpPr>
          <p:spPr bwMode="auto">
            <a:xfrm>
              <a:off x="385" y="845"/>
              <a:ext cx="0" cy="199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06" name="Line 217"/>
            <p:cNvSpPr>
              <a:spLocks noChangeShapeType="1"/>
            </p:cNvSpPr>
            <p:nvPr/>
          </p:nvSpPr>
          <p:spPr bwMode="auto">
            <a:xfrm>
              <a:off x="673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07" name="Line 218"/>
            <p:cNvSpPr>
              <a:spLocks noChangeShapeType="1"/>
            </p:cNvSpPr>
            <p:nvPr/>
          </p:nvSpPr>
          <p:spPr bwMode="auto">
            <a:xfrm>
              <a:off x="385" y="845"/>
              <a:ext cx="2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08" name="Line 219"/>
            <p:cNvSpPr>
              <a:spLocks noChangeShapeType="1"/>
            </p:cNvSpPr>
            <p:nvPr/>
          </p:nvSpPr>
          <p:spPr bwMode="auto">
            <a:xfrm>
              <a:off x="673" y="845"/>
              <a:ext cx="0" cy="19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09" name="Line 220"/>
            <p:cNvSpPr>
              <a:spLocks noChangeShapeType="1"/>
            </p:cNvSpPr>
            <p:nvPr/>
          </p:nvSpPr>
          <p:spPr bwMode="auto">
            <a:xfrm>
              <a:off x="96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10" name="Line 221"/>
            <p:cNvSpPr>
              <a:spLocks noChangeShapeType="1"/>
            </p:cNvSpPr>
            <p:nvPr/>
          </p:nvSpPr>
          <p:spPr bwMode="auto">
            <a:xfrm>
              <a:off x="3841" y="1130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11" name="Line 222"/>
            <p:cNvSpPr>
              <a:spLocks noChangeShapeType="1"/>
            </p:cNvSpPr>
            <p:nvPr/>
          </p:nvSpPr>
          <p:spPr bwMode="auto">
            <a:xfrm>
              <a:off x="4129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12" name="Line 223"/>
            <p:cNvSpPr>
              <a:spLocks noChangeShapeType="1"/>
            </p:cNvSpPr>
            <p:nvPr/>
          </p:nvSpPr>
          <p:spPr bwMode="auto">
            <a:xfrm>
              <a:off x="4417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13" name="Line 224"/>
            <p:cNvSpPr>
              <a:spLocks noChangeShapeType="1"/>
            </p:cNvSpPr>
            <p:nvPr/>
          </p:nvSpPr>
          <p:spPr bwMode="auto">
            <a:xfrm>
              <a:off x="4705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14" name="Line 225"/>
            <p:cNvSpPr>
              <a:spLocks noChangeShapeType="1"/>
            </p:cNvSpPr>
            <p:nvPr/>
          </p:nvSpPr>
          <p:spPr bwMode="auto">
            <a:xfrm>
              <a:off x="5281" y="845"/>
              <a:ext cx="2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15" name="Line 226"/>
            <p:cNvSpPr>
              <a:spLocks noChangeShapeType="1"/>
            </p:cNvSpPr>
            <p:nvPr/>
          </p:nvSpPr>
          <p:spPr bwMode="auto">
            <a:xfrm>
              <a:off x="4993" y="1130"/>
              <a:ext cx="0" cy="14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16" name="Line 227"/>
            <p:cNvSpPr>
              <a:spLocks noChangeShapeType="1"/>
            </p:cNvSpPr>
            <p:nvPr/>
          </p:nvSpPr>
          <p:spPr bwMode="auto">
            <a:xfrm>
              <a:off x="5281" y="845"/>
              <a:ext cx="0" cy="1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17" name="Line 228"/>
            <p:cNvSpPr>
              <a:spLocks noChangeShapeType="1"/>
            </p:cNvSpPr>
            <p:nvPr/>
          </p:nvSpPr>
          <p:spPr bwMode="auto">
            <a:xfrm>
              <a:off x="5281" y="1130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18" name="Line 229"/>
            <p:cNvSpPr>
              <a:spLocks noChangeShapeType="1"/>
            </p:cNvSpPr>
            <p:nvPr/>
          </p:nvSpPr>
          <p:spPr bwMode="auto">
            <a:xfrm>
              <a:off x="673" y="1130"/>
              <a:ext cx="28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19" name="Line 230"/>
            <p:cNvSpPr>
              <a:spLocks noChangeShapeType="1"/>
            </p:cNvSpPr>
            <p:nvPr/>
          </p:nvSpPr>
          <p:spPr bwMode="auto">
            <a:xfrm>
              <a:off x="3841" y="1130"/>
              <a:ext cx="144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20" name="Line 231"/>
            <p:cNvSpPr>
              <a:spLocks noChangeShapeType="1"/>
            </p:cNvSpPr>
            <p:nvPr/>
          </p:nvSpPr>
          <p:spPr bwMode="auto">
            <a:xfrm>
              <a:off x="124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21" name="Line 232"/>
            <p:cNvSpPr>
              <a:spLocks noChangeShapeType="1"/>
            </p:cNvSpPr>
            <p:nvPr/>
          </p:nvSpPr>
          <p:spPr bwMode="auto">
            <a:xfrm>
              <a:off x="151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22" name="Line 233"/>
            <p:cNvSpPr>
              <a:spLocks noChangeShapeType="1"/>
            </p:cNvSpPr>
            <p:nvPr/>
          </p:nvSpPr>
          <p:spPr bwMode="auto">
            <a:xfrm>
              <a:off x="182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23" name="Line 234"/>
            <p:cNvSpPr>
              <a:spLocks noChangeShapeType="1"/>
            </p:cNvSpPr>
            <p:nvPr/>
          </p:nvSpPr>
          <p:spPr bwMode="auto">
            <a:xfrm>
              <a:off x="211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24" name="Line 235"/>
            <p:cNvSpPr>
              <a:spLocks noChangeShapeType="1"/>
            </p:cNvSpPr>
            <p:nvPr/>
          </p:nvSpPr>
          <p:spPr bwMode="auto">
            <a:xfrm>
              <a:off x="2401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25" name="Line 236"/>
            <p:cNvSpPr>
              <a:spLocks noChangeShapeType="1"/>
            </p:cNvSpPr>
            <p:nvPr/>
          </p:nvSpPr>
          <p:spPr bwMode="auto">
            <a:xfrm>
              <a:off x="2689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26" name="Line 237"/>
            <p:cNvSpPr>
              <a:spLocks noChangeShapeType="1"/>
            </p:cNvSpPr>
            <p:nvPr/>
          </p:nvSpPr>
          <p:spPr bwMode="auto">
            <a:xfrm>
              <a:off x="2977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27" name="Line 238"/>
            <p:cNvSpPr>
              <a:spLocks noChangeShapeType="1"/>
            </p:cNvSpPr>
            <p:nvPr/>
          </p:nvSpPr>
          <p:spPr bwMode="auto">
            <a:xfrm>
              <a:off x="3265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28" name="Line 239"/>
            <p:cNvSpPr>
              <a:spLocks noChangeShapeType="1"/>
            </p:cNvSpPr>
            <p:nvPr/>
          </p:nvSpPr>
          <p:spPr bwMode="auto">
            <a:xfrm>
              <a:off x="3841" y="1415"/>
              <a:ext cx="17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29" name="Line 240"/>
            <p:cNvSpPr>
              <a:spLocks noChangeShapeType="1"/>
            </p:cNvSpPr>
            <p:nvPr/>
          </p:nvSpPr>
          <p:spPr bwMode="auto">
            <a:xfrm>
              <a:off x="3553" y="1700"/>
              <a:ext cx="0" cy="1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30" name="Line 241"/>
            <p:cNvSpPr>
              <a:spLocks noChangeShapeType="1"/>
            </p:cNvSpPr>
            <p:nvPr/>
          </p:nvSpPr>
          <p:spPr bwMode="auto">
            <a:xfrm>
              <a:off x="385" y="3126"/>
              <a:ext cx="0" cy="57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31" name="Line 242"/>
            <p:cNvSpPr>
              <a:spLocks noChangeShapeType="1"/>
            </p:cNvSpPr>
            <p:nvPr/>
          </p:nvSpPr>
          <p:spPr bwMode="auto">
            <a:xfrm>
              <a:off x="385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32" name="Line 243"/>
            <p:cNvSpPr>
              <a:spLocks noChangeShapeType="1"/>
            </p:cNvSpPr>
            <p:nvPr/>
          </p:nvSpPr>
          <p:spPr bwMode="auto">
            <a:xfrm>
              <a:off x="151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33" name="Line 244"/>
            <p:cNvSpPr>
              <a:spLocks noChangeShapeType="1"/>
            </p:cNvSpPr>
            <p:nvPr/>
          </p:nvSpPr>
          <p:spPr bwMode="auto">
            <a:xfrm>
              <a:off x="182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34" name="Line 245"/>
            <p:cNvSpPr>
              <a:spLocks noChangeShapeType="1"/>
            </p:cNvSpPr>
            <p:nvPr/>
          </p:nvSpPr>
          <p:spPr bwMode="auto">
            <a:xfrm>
              <a:off x="211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35" name="Line 246"/>
            <p:cNvSpPr>
              <a:spLocks noChangeShapeType="1"/>
            </p:cNvSpPr>
            <p:nvPr/>
          </p:nvSpPr>
          <p:spPr bwMode="auto">
            <a:xfrm>
              <a:off x="240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36" name="Line 247"/>
            <p:cNvSpPr>
              <a:spLocks noChangeShapeType="1"/>
            </p:cNvSpPr>
            <p:nvPr/>
          </p:nvSpPr>
          <p:spPr bwMode="auto">
            <a:xfrm>
              <a:off x="268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37" name="Line 248"/>
            <p:cNvSpPr>
              <a:spLocks noChangeShapeType="1"/>
            </p:cNvSpPr>
            <p:nvPr/>
          </p:nvSpPr>
          <p:spPr bwMode="auto">
            <a:xfrm>
              <a:off x="297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38" name="Line 249"/>
            <p:cNvSpPr>
              <a:spLocks noChangeShapeType="1"/>
            </p:cNvSpPr>
            <p:nvPr/>
          </p:nvSpPr>
          <p:spPr bwMode="auto">
            <a:xfrm>
              <a:off x="326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39" name="Line 250"/>
            <p:cNvSpPr>
              <a:spLocks noChangeShapeType="1"/>
            </p:cNvSpPr>
            <p:nvPr/>
          </p:nvSpPr>
          <p:spPr bwMode="auto">
            <a:xfrm>
              <a:off x="355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40" name="Line 251"/>
            <p:cNvSpPr>
              <a:spLocks noChangeShapeType="1"/>
            </p:cNvSpPr>
            <p:nvPr/>
          </p:nvSpPr>
          <p:spPr bwMode="auto">
            <a:xfrm>
              <a:off x="384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41" name="Line 252"/>
            <p:cNvSpPr>
              <a:spLocks noChangeShapeType="1"/>
            </p:cNvSpPr>
            <p:nvPr/>
          </p:nvSpPr>
          <p:spPr bwMode="auto">
            <a:xfrm>
              <a:off x="4129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42" name="Line 253"/>
            <p:cNvSpPr>
              <a:spLocks noChangeShapeType="1"/>
            </p:cNvSpPr>
            <p:nvPr/>
          </p:nvSpPr>
          <p:spPr bwMode="auto">
            <a:xfrm>
              <a:off x="4417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43" name="Line 254"/>
            <p:cNvSpPr>
              <a:spLocks noChangeShapeType="1"/>
            </p:cNvSpPr>
            <p:nvPr/>
          </p:nvSpPr>
          <p:spPr bwMode="auto">
            <a:xfrm>
              <a:off x="4705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44" name="Line 255"/>
            <p:cNvSpPr>
              <a:spLocks noChangeShapeType="1"/>
            </p:cNvSpPr>
            <p:nvPr/>
          </p:nvSpPr>
          <p:spPr bwMode="auto">
            <a:xfrm>
              <a:off x="4993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45" name="Line 256"/>
            <p:cNvSpPr>
              <a:spLocks noChangeShapeType="1"/>
            </p:cNvSpPr>
            <p:nvPr/>
          </p:nvSpPr>
          <p:spPr bwMode="auto">
            <a:xfrm>
              <a:off x="5281" y="3126"/>
              <a:ext cx="0" cy="5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46" name="Line 257"/>
            <p:cNvSpPr>
              <a:spLocks noChangeShapeType="1"/>
            </p:cNvSpPr>
            <p:nvPr/>
          </p:nvSpPr>
          <p:spPr bwMode="auto">
            <a:xfrm>
              <a:off x="5569" y="3126"/>
              <a:ext cx="0" cy="57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47" name="Line 258"/>
            <p:cNvSpPr>
              <a:spLocks noChangeShapeType="1"/>
            </p:cNvSpPr>
            <p:nvPr/>
          </p:nvSpPr>
          <p:spPr bwMode="auto">
            <a:xfrm>
              <a:off x="961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48" name="Line 259"/>
            <p:cNvSpPr>
              <a:spLocks noChangeShapeType="1"/>
            </p:cNvSpPr>
            <p:nvPr/>
          </p:nvSpPr>
          <p:spPr bwMode="auto">
            <a:xfrm>
              <a:off x="1249" y="845"/>
              <a:ext cx="2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49" name="Line 260"/>
            <p:cNvSpPr>
              <a:spLocks noChangeShapeType="1"/>
            </p:cNvSpPr>
            <p:nvPr/>
          </p:nvSpPr>
          <p:spPr bwMode="auto">
            <a:xfrm>
              <a:off x="1519" y="845"/>
              <a:ext cx="117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50" name="Line 261"/>
            <p:cNvSpPr>
              <a:spLocks noChangeShapeType="1"/>
            </p:cNvSpPr>
            <p:nvPr/>
          </p:nvSpPr>
          <p:spPr bwMode="auto">
            <a:xfrm>
              <a:off x="268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51" name="Line 262"/>
            <p:cNvSpPr>
              <a:spLocks noChangeShapeType="1"/>
            </p:cNvSpPr>
            <p:nvPr/>
          </p:nvSpPr>
          <p:spPr bwMode="auto">
            <a:xfrm>
              <a:off x="2977" y="845"/>
              <a:ext cx="115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52" name="Line 263"/>
            <p:cNvSpPr>
              <a:spLocks noChangeShapeType="1"/>
            </p:cNvSpPr>
            <p:nvPr/>
          </p:nvSpPr>
          <p:spPr bwMode="auto">
            <a:xfrm>
              <a:off x="4129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53" name="Line 264"/>
            <p:cNvSpPr>
              <a:spLocks noChangeShapeType="1"/>
            </p:cNvSpPr>
            <p:nvPr/>
          </p:nvSpPr>
          <p:spPr bwMode="auto">
            <a:xfrm>
              <a:off x="4417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54" name="Line 265"/>
            <p:cNvSpPr>
              <a:spLocks noChangeShapeType="1"/>
            </p:cNvSpPr>
            <p:nvPr/>
          </p:nvSpPr>
          <p:spPr bwMode="auto">
            <a:xfrm>
              <a:off x="4705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55" name="Line 266"/>
            <p:cNvSpPr>
              <a:spLocks noChangeShapeType="1"/>
            </p:cNvSpPr>
            <p:nvPr/>
          </p:nvSpPr>
          <p:spPr bwMode="auto">
            <a:xfrm>
              <a:off x="4993" y="845"/>
              <a:ext cx="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56" name="Line 267"/>
            <p:cNvSpPr>
              <a:spLocks noChangeShapeType="1"/>
            </p:cNvSpPr>
            <p:nvPr/>
          </p:nvSpPr>
          <p:spPr bwMode="auto">
            <a:xfrm>
              <a:off x="5569" y="2556"/>
              <a:ext cx="0" cy="2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57" name="Line 268"/>
            <p:cNvSpPr>
              <a:spLocks noChangeShapeType="1"/>
            </p:cNvSpPr>
            <p:nvPr/>
          </p:nvSpPr>
          <p:spPr bwMode="auto">
            <a:xfrm>
              <a:off x="5569" y="845"/>
              <a:ext cx="0" cy="171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358" name="Line 269"/>
            <p:cNvSpPr>
              <a:spLocks noChangeShapeType="1"/>
            </p:cNvSpPr>
            <p:nvPr/>
          </p:nvSpPr>
          <p:spPr bwMode="auto">
            <a:xfrm>
              <a:off x="5569" y="2841"/>
              <a:ext cx="0" cy="28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7108" name="Freeform 271"/>
          <p:cNvSpPr>
            <a:spLocks/>
          </p:cNvSpPr>
          <p:nvPr/>
        </p:nvSpPr>
        <p:spPr bwMode="auto">
          <a:xfrm rot="2795628">
            <a:off x="3681921" y="3627765"/>
            <a:ext cx="561204" cy="45719"/>
          </a:xfrm>
          <a:custGeom>
            <a:avLst/>
            <a:gdLst>
              <a:gd name="T0" fmla="*/ 2147483647 w 480"/>
              <a:gd name="T1" fmla="*/ 2147483647 h 864"/>
              <a:gd name="T2" fmla="*/ 2147483647 w 480"/>
              <a:gd name="T3" fmla="*/ 0 h 864"/>
              <a:gd name="T4" fmla="*/ 0 w 480"/>
              <a:gd name="T5" fmla="*/ 0 h 8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0" h="864">
                <a:moveTo>
                  <a:pt x="480" y="864"/>
                </a:moveTo>
                <a:lnTo>
                  <a:pt x="480" y="0"/>
                </a:lnTo>
                <a:lnTo>
                  <a:pt x="0" y="0"/>
                </a:lnTo>
              </a:path>
            </a:pathLst>
          </a:custGeom>
          <a:noFill/>
          <a:ln w="127000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7109" name="Oval 272"/>
          <p:cNvSpPr>
            <a:spLocks noChangeArrowheads="1"/>
          </p:cNvSpPr>
          <p:nvPr/>
        </p:nvSpPr>
        <p:spPr bwMode="auto">
          <a:xfrm>
            <a:off x="4171950" y="3626863"/>
            <a:ext cx="609600" cy="12192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l-GR" altLang="el-GR" sz="1800">
              <a:latin typeface="Tahoma" pitchFamily="34" charset="0"/>
            </a:endParaRPr>
          </a:p>
        </p:txBody>
      </p:sp>
      <p:sp>
        <p:nvSpPr>
          <p:cNvPr id="47110" name="Text Box 270"/>
          <p:cNvSpPr txBox="1">
            <a:spLocks noChangeArrowheads="1"/>
          </p:cNvSpPr>
          <p:nvPr/>
        </p:nvSpPr>
        <p:spPr bwMode="auto">
          <a:xfrm>
            <a:off x="4320915" y="3220860"/>
            <a:ext cx="304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000" b="1" dirty="0">
                <a:latin typeface="Tahoma" pitchFamily="34" charset="0"/>
              </a:rPr>
              <a:t>1</a:t>
            </a:r>
          </a:p>
        </p:txBody>
      </p:sp>
      <p:grpSp>
        <p:nvGrpSpPr>
          <p:cNvPr id="47111" name="Group 274"/>
          <p:cNvGrpSpPr>
            <a:grpSpLocks/>
          </p:cNvGrpSpPr>
          <p:nvPr/>
        </p:nvGrpSpPr>
        <p:grpSpPr bwMode="auto">
          <a:xfrm>
            <a:off x="0" y="0"/>
            <a:ext cx="4876800" cy="6629400"/>
            <a:chOff x="0" y="0"/>
            <a:chExt cx="3072" cy="4176"/>
          </a:xfrm>
        </p:grpSpPr>
        <p:grpSp>
          <p:nvGrpSpPr>
            <p:cNvPr id="47112" name="Group 38"/>
            <p:cNvGrpSpPr>
              <a:grpSpLocks/>
            </p:cNvGrpSpPr>
            <p:nvPr/>
          </p:nvGrpSpPr>
          <p:grpSpPr bwMode="auto">
            <a:xfrm>
              <a:off x="0" y="0"/>
              <a:ext cx="2304" cy="4176"/>
              <a:chOff x="2784" y="48"/>
              <a:chExt cx="2304" cy="4176"/>
            </a:xfrm>
          </p:grpSpPr>
          <p:grpSp>
            <p:nvGrpSpPr>
              <p:cNvPr id="47114" name="Group 34"/>
              <p:cNvGrpSpPr>
                <a:grpSpLocks/>
              </p:cNvGrpSpPr>
              <p:nvPr/>
            </p:nvGrpSpPr>
            <p:grpSpPr bwMode="auto">
              <a:xfrm>
                <a:off x="3072" y="288"/>
                <a:ext cx="2016" cy="3936"/>
                <a:chOff x="2880" y="144"/>
                <a:chExt cx="1632" cy="3312"/>
              </a:xfrm>
            </p:grpSpPr>
            <p:grpSp>
              <p:nvGrpSpPr>
                <p:cNvPr id="47117" name="Group 29"/>
                <p:cNvGrpSpPr>
                  <a:grpSpLocks/>
                </p:cNvGrpSpPr>
                <p:nvPr/>
              </p:nvGrpSpPr>
              <p:grpSpPr bwMode="auto">
                <a:xfrm>
                  <a:off x="2880" y="144"/>
                  <a:ext cx="1632" cy="2592"/>
                  <a:chOff x="2208" y="720"/>
                  <a:chExt cx="1536" cy="2928"/>
                </a:xfrm>
              </p:grpSpPr>
              <p:grpSp>
                <p:nvGrpSpPr>
                  <p:cNvPr id="47120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2208" y="720"/>
                    <a:ext cx="1536" cy="2160"/>
                    <a:chOff x="2640" y="480"/>
                    <a:chExt cx="2016" cy="2928"/>
                  </a:xfrm>
                </p:grpSpPr>
                <p:pic>
                  <p:nvPicPr>
                    <p:cNvPr id="47123" name="Picture 5" descr="s7_002">
                      <a:hlinkClick r:id="rId3"/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48" y="480"/>
                      <a:ext cx="1008" cy="1008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7124" name="Picture 17" descr="Potassium ">
                      <a:hlinkClick r:id="rId5"/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640" y="2448"/>
                      <a:ext cx="1008" cy="960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7125" name="Picture 8" descr="Lithium Lumps">
                      <a:hlinkClick r:id="rId7"/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640" y="480"/>
                      <a:ext cx="1008" cy="1008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7126" name="Picture 11" descr="Sodium ">
                      <a:hlinkClick r:id="rId9"/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640" y="1488"/>
                      <a:ext cx="1008" cy="960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7127" name="Picture 14" descr="s7">
                      <a:hlinkClick r:id="rId11"/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48" y="1488"/>
                      <a:ext cx="1008" cy="960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7128" name="Picture 20" descr="Potassium Chunks under argon">
                      <a:hlinkClick r:id="rId13"/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48" y="2448"/>
                      <a:ext cx="1008" cy="960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pic>
                <p:nvPicPr>
                  <p:cNvPr id="47121" name="Picture 25" descr="Rubidium ">
                    <a:hlinkClick r:id="rId15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08" y="2880"/>
                    <a:ext cx="768" cy="768"/>
                  </a:xfrm>
                  <a:prstGeom prst="rect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47122" name="Picture 28" descr="s7">
                    <a:hlinkClick r:id="rId17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976" y="2880"/>
                    <a:ext cx="768" cy="768"/>
                  </a:xfrm>
                  <a:prstGeom prst="rect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47118" name="Picture 31" descr="Cesium ">
                  <a:hlinkClick r:id="rId19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0" y="2736"/>
                  <a:ext cx="816" cy="720"/>
                </a:xfrm>
                <a:prstGeom prst="rect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119" name="Picture 33" descr="Cesium Sealed glass ampule, 99.98%">
                  <a:hlinkClick r:id="rId21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6" y="2736"/>
                  <a:ext cx="816" cy="720"/>
                </a:xfrm>
                <a:prstGeom prst="rect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7115" name="Text Box 36"/>
              <p:cNvSpPr txBox="1">
                <a:spLocks noChangeArrowheads="1"/>
              </p:cNvSpPr>
              <p:nvPr/>
            </p:nvSpPr>
            <p:spPr bwMode="auto">
              <a:xfrm>
                <a:off x="3072" y="48"/>
                <a:ext cx="16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l-GR" altLang="el-GR" sz="1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00FF"/>
                    </a:solidFill>
                    <a:latin typeface="Tahoma" pitchFamily="34" charset="0"/>
                  </a:rPr>
                  <a:t>ΙΑ   (1)        ομάδα</a:t>
                </a:r>
              </a:p>
            </p:txBody>
          </p:sp>
          <p:sp>
            <p:nvSpPr>
              <p:cNvPr id="47116" name="Text Box 37"/>
              <p:cNvSpPr txBox="1">
                <a:spLocks noChangeArrowheads="1"/>
              </p:cNvSpPr>
              <p:nvPr/>
            </p:nvSpPr>
            <p:spPr bwMode="auto">
              <a:xfrm>
                <a:off x="2784" y="336"/>
                <a:ext cx="288" cy="34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endParaRPr lang="el-GR" altLang="el-GR" sz="2400" b="1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Tahoma" pitchFamily="34" charset="0"/>
                </a:endParaRPr>
              </a:p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l-GR" altLang="el-GR" sz="2400" b="1">
                    <a:ln>
                      <a:solidFill>
                        <a:sysClr val="windowText" lastClr="000000"/>
                      </a:solidFill>
                    </a:ln>
                    <a:solidFill>
                      <a:srgbClr val="0000FF"/>
                    </a:solidFill>
                    <a:latin typeface="Tahoma" pitchFamily="34" charset="0"/>
                  </a:rPr>
                  <a:t>2</a:t>
                </a:r>
              </a:p>
              <a:p>
                <a:pPr>
                  <a:spcBef>
                    <a:spcPct val="50000"/>
                  </a:spcBef>
                  <a:buFontTx/>
                  <a:buNone/>
                </a:pPr>
                <a:endParaRPr lang="el-GR" altLang="el-GR" sz="2400" b="1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Tahoma" pitchFamily="34" charset="0"/>
                </a:endParaRPr>
              </a:p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l-GR" altLang="el-GR" sz="2400" b="1">
                    <a:ln>
                      <a:solidFill>
                        <a:sysClr val="windowText" lastClr="000000"/>
                      </a:solidFill>
                    </a:ln>
                    <a:solidFill>
                      <a:srgbClr val="0000FF"/>
                    </a:solidFill>
                    <a:latin typeface="Tahoma" pitchFamily="34" charset="0"/>
                  </a:rPr>
                  <a:t>3</a:t>
                </a:r>
              </a:p>
              <a:p>
                <a:pPr>
                  <a:spcBef>
                    <a:spcPct val="50000"/>
                  </a:spcBef>
                  <a:buFontTx/>
                  <a:buNone/>
                </a:pPr>
                <a:endParaRPr lang="el-GR" altLang="el-GR" sz="2400" b="1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Tahoma" pitchFamily="34" charset="0"/>
                </a:endParaRPr>
              </a:p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l-GR" altLang="el-GR" sz="2400" b="1">
                    <a:ln>
                      <a:solidFill>
                        <a:sysClr val="windowText" lastClr="000000"/>
                      </a:solidFill>
                    </a:ln>
                    <a:solidFill>
                      <a:srgbClr val="0000FF"/>
                    </a:solidFill>
                    <a:latin typeface="Tahoma" pitchFamily="34" charset="0"/>
                  </a:rPr>
                  <a:t>4</a:t>
                </a:r>
              </a:p>
              <a:p>
                <a:pPr>
                  <a:spcBef>
                    <a:spcPct val="50000"/>
                  </a:spcBef>
                  <a:buFontTx/>
                  <a:buNone/>
                </a:pPr>
                <a:endParaRPr lang="el-GR" altLang="el-GR" sz="2400" b="1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Tahoma" pitchFamily="34" charset="0"/>
                </a:endParaRPr>
              </a:p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l-GR" altLang="el-GR" sz="2400" b="1">
                    <a:ln>
                      <a:solidFill>
                        <a:sysClr val="windowText" lastClr="000000"/>
                      </a:solidFill>
                    </a:ln>
                    <a:solidFill>
                      <a:srgbClr val="0000FF"/>
                    </a:solidFill>
                    <a:latin typeface="Tahoma" pitchFamily="34" charset="0"/>
                  </a:rPr>
                  <a:t>5</a:t>
                </a:r>
              </a:p>
              <a:p>
                <a:pPr>
                  <a:spcBef>
                    <a:spcPct val="50000"/>
                  </a:spcBef>
                  <a:buFontTx/>
                  <a:buNone/>
                </a:pPr>
                <a:endParaRPr lang="el-GR" altLang="el-GR" sz="2400" b="1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Tahoma" pitchFamily="34" charset="0"/>
                </a:endParaRPr>
              </a:p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l-GR" altLang="el-GR" sz="2400" b="1">
                    <a:ln>
                      <a:solidFill>
                        <a:sysClr val="windowText" lastClr="000000"/>
                      </a:solidFill>
                    </a:ln>
                    <a:solidFill>
                      <a:srgbClr val="0000FF"/>
                    </a:solidFill>
                    <a:latin typeface="Tahoma" pitchFamily="34" charset="0"/>
                  </a:rPr>
                  <a:t>6</a:t>
                </a:r>
              </a:p>
            </p:txBody>
          </p:sp>
        </p:grpSp>
        <p:pic>
          <p:nvPicPr>
            <p:cNvPr id="47113" name="Picture 273"/>
            <p:cNvPicPr>
              <a:picLocks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008"/>
              <a:ext cx="768" cy="72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04343953"/>
      </p:ext>
    </p:extLst>
  </p:cSld>
  <p:clrMapOvr>
    <a:masterClrMapping/>
  </p:clrMapOvr>
  <p:transition spd="med">
    <p:pull dir="d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42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animBg="1"/>
      <p:bldP spid="47109" grpId="0" animBg="1"/>
      <p:bldP spid="47110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Κυματομορφή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1677</Words>
  <Application>Microsoft Office PowerPoint</Application>
  <PresentationFormat>Προβολή στην οθόνη (4:3)</PresentationFormat>
  <Paragraphs>1053</Paragraphs>
  <Slides>65</Slides>
  <Notes>0</Notes>
  <HiddenSlides>1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18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65</vt:i4>
      </vt:variant>
    </vt:vector>
  </HeadingPairs>
  <TitlesOfParts>
    <vt:vector size="85" baseType="lpstr">
      <vt:lpstr>Arial</vt:lpstr>
      <vt:lpstr>Book Antiqua</vt:lpstr>
      <vt:lpstr>Bradley Hand ITC</vt:lpstr>
      <vt:lpstr>Calibri</vt:lpstr>
      <vt:lpstr>Comic Sans MS</vt:lpstr>
      <vt:lpstr>Courier New</vt:lpstr>
      <vt:lpstr>Impact</vt:lpstr>
      <vt:lpstr>Lucida Sans Unicode</vt:lpstr>
      <vt:lpstr>Palatino Linotype</vt:lpstr>
      <vt:lpstr>Ravie</vt:lpstr>
      <vt:lpstr>Segoe Print</vt:lpstr>
      <vt:lpstr>Segoe Script</vt:lpstr>
      <vt:lpstr>Symbol</vt:lpstr>
      <vt:lpstr>Tahoma</vt:lpstr>
      <vt:lpstr>Times New Roman</vt:lpstr>
      <vt:lpstr>Webdings</vt:lpstr>
      <vt:lpstr>Wingdings</vt:lpstr>
      <vt:lpstr>Wingdings 2</vt:lpstr>
      <vt:lpstr>Θέμα του Office</vt:lpstr>
      <vt:lpstr>Acrobat Document</vt:lpstr>
      <vt:lpstr>Παρουσίαση του PowerPoint</vt:lpstr>
      <vt:lpstr>ΣΥΓΧΡΟΝΟΣ ΠΕΡΙΟΔΙΚΟΣ ΠΙΝΑΚΑΣ</vt:lpstr>
      <vt:lpstr>Παρουσίαση του PowerPoint</vt:lpstr>
      <vt:lpstr>ΣΥΓΧΡΟΝΟΣ ΠΕΡΙΟΔΙΚΟΣ ΠΙΝΑΚΑΣ</vt:lpstr>
      <vt:lpstr>Παρουσίαση του PowerPoint</vt:lpstr>
      <vt:lpstr>Ιδιότητες ΜΕΤΑΛΛΩΝ</vt:lpstr>
      <vt:lpstr>Παρουσίαση του PowerPoint</vt:lpstr>
      <vt:lpstr>ΣΥΓΧΡΟΝΟΣ ΠΕΡΙΟΔΙΚΟΣ ΠΙΝΑΚΑΣ</vt:lpstr>
      <vt:lpstr>ΑΛΚΑΛΙΑ</vt:lpstr>
      <vt:lpstr>ΑΛΚΑΛΙΚΕΣ ΓΑΙΕΣ</vt:lpstr>
      <vt:lpstr>ΤΑ ΑΛΟΓΟΝΑ</vt:lpstr>
      <vt:lpstr>ΤΑ EΥΓΕΝΗ ΑΕΡΙΑ</vt:lpstr>
      <vt:lpstr>Σε μια ομάδα :</vt:lpstr>
      <vt:lpstr>Κατά μήκος μιας περιόδου :</vt:lpstr>
      <vt:lpstr>Παρουσίαση του PowerPoint</vt:lpstr>
      <vt:lpstr>Παρουσίαση του PowerPoint</vt:lpstr>
      <vt:lpstr>Παρουσίαση του PowerPoint</vt:lpstr>
      <vt:lpstr>ΣΥΓΧΡΟΝΟΣ ΠΕΡΙΟΔΙΚΟΣ ΠΙΝΑΚΑΣ</vt:lpstr>
      <vt:lpstr> ΣΥΓΧΡΟΝΟΣ ΠΕΡΙΟΔΙΚΟΣ ΠΙΝΑΚΑΣ</vt:lpstr>
      <vt:lpstr> ΣΥΓΧΡΟΝΟΣ ΠΕΡΙΟΔΙΚΟΣ ΠΙΝΑΚΑΣ</vt:lpstr>
      <vt:lpstr>Παρουσίαση του PowerPoint</vt:lpstr>
      <vt:lpstr>Παρουσίαση του PowerPoint</vt:lpstr>
      <vt:lpstr>ΕΦΑΡΜΟΓΗ 2 . Στοιχείο Χ έχει τρεις στιβάδες και 4 ηλεκτρόνια στην εξωτερική στιβάδα.  Να βρεθεί η ομάδα και η περίοδος που ανήκει αυτό το στοιχείο.</vt:lpstr>
      <vt:lpstr>Παράδειγμα 2.2. (σελ49)     Στοιχείο Χ έχει ατομικό αριθμό 9.  Να βρεθεί η ομάδα και η περίοδος που ανήκει αυτό το στοιχείο.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Σχετική αφθονία στοιχείων στην επιφάνεια της γης  </vt:lpstr>
      <vt:lpstr>Παρουσίαση του PowerPoint</vt:lpstr>
      <vt:lpstr>Glenn T. Seaborg</vt:lpstr>
      <vt:lpstr>ΧΗΜΙΚΑ ΣΤΟΙΧΕΙΑ με όνομα επιστήμονα</vt:lpstr>
      <vt:lpstr>Και περίεργα ζευγαρώματα με τα ονόματα…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Ευχαριστώ  για την προσοχή σας ! 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ΜΙΧΑΛΗΣ</dc:creator>
  <cp:lastModifiedBy>Dell</cp:lastModifiedBy>
  <cp:revision>139</cp:revision>
  <dcterms:created xsi:type="dcterms:W3CDTF">2013-10-23T17:41:32Z</dcterms:created>
  <dcterms:modified xsi:type="dcterms:W3CDTF">2020-12-26T06:22:04Z</dcterms:modified>
</cp:coreProperties>
</file>