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65" r:id="rId2"/>
    <p:sldId id="349" r:id="rId3"/>
    <p:sldId id="407" r:id="rId4"/>
    <p:sldId id="423" r:id="rId5"/>
    <p:sldId id="404" r:id="rId6"/>
    <p:sldId id="405" r:id="rId7"/>
    <p:sldId id="374" r:id="rId8"/>
    <p:sldId id="376" r:id="rId9"/>
    <p:sldId id="375" r:id="rId10"/>
    <p:sldId id="272" r:id="rId11"/>
    <p:sldId id="273" r:id="rId12"/>
    <p:sldId id="275" r:id="rId13"/>
    <p:sldId id="278" r:id="rId14"/>
    <p:sldId id="277" r:id="rId15"/>
    <p:sldId id="261" r:id="rId16"/>
    <p:sldId id="409" r:id="rId17"/>
    <p:sldId id="420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D18"/>
    <a:srgbClr val="7F0FDB"/>
    <a:srgbClr val="B3582F"/>
    <a:srgbClr val="FFCC99"/>
    <a:srgbClr val="FF6600"/>
    <a:srgbClr val="FF66CC"/>
    <a:srgbClr val="FF7C80"/>
    <a:srgbClr val="D3A5F9"/>
    <a:srgbClr val="9FFF9F"/>
    <a:srgbClr val="E1D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18" autoAdjust="0"/>
    <p:restoredTop sz="94939" autoAdjust="0"/>
  </p:normalViewPr>
  <p:slideViewPr>
    <p:cSldViewPr>
      <p:cViewPr varScale="1">
        <p:scale>
          <a:sx n="68" d="100"/>
          <a:sy n="68" d="100"/>
        </p:scale>
        <p:origin x="123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3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pPr/>
              <a:t>26/12/2020</a:t>
            </a:fld>
            <a:endParaRPr lang="el-G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gif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hyperlink" Target="http://el.wikipedia.org/wiki/%CE%A7%CE%B7%CE%BC%CE%B9%CE%BA%CE%AE_%CE%B1%CE%BD%CF%84%CE%AF%CE%B4%CF%81%CE%B1%CF%83%CE%B7" TargetMode="External"/><Relationship Id="rId7" Type="http://schemas.openxmlformats.org/officeDocument/2006/relationships/image" Target="../media/image32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png"/><Relationship Id="rId7" Type="http://schemas.openxmlformats.org/officeDocument/2006/relationships/image" Target="../media/image40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10" Type="http://schemas.openxmlformats.org/officeDocument/2006/relationships/image" Target="../media/image43.gif"/><Relationship Id="rId4" Type="http://schemas.openxmlformats.org/officeDocument/2006/relationships/image" Target="../media/image37.png"/><Relationship Id="rId9" Type="http://schemas.openxmlformats.org/officeDocument/2006/relationships/image" Target="../media/image4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Dell\Downloads\&#913;%20%20&#923;&#933;&#922;&#917;&#921;&#927;&#933;\KEF2\2.3.2.%20&#921;&#927;&#925;&#932;&#921;&#922;&#927;&#931;%20%20&#916;&#917;&#931;&#924;&#927;&#931;%20(&#924;&#924;).pptx#-1,1,&#928;&#945;&#961;&#959;&#965;&#963;&#943;&#945;&#963;&#951; &#964;&#959;&#965; PowerPoin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1.squarespace.com/static/5515d59ae4b05ede7c56f1ec/t/55805a37e4b07ea44313da81/1434475100102/Electrons%28Final2%29.gif?format=1500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6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568" y="912540"/>
            <a:ext cx="8229600" cy="3956620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el-G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l-G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ΧΗΜΙΚΟΣ</a:t>
            </a:r>
          </a:p>
          <a:p>
            <a:pPr marL="0" indent="0">
              <a:buNone/>
            </a:pPr>
            <a:endParaRPr lang="el-GR" sz="115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  <a:p>
            <a:pPr marL="0" indent="0">
              <a:buNone/>
            </a:pPr>
            <a:r>
              <a:rPr lang="el-GR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</a:rPr>
              <a:t> ΔΕΣΜΟΣ</a:t>
            </a:r>
            <a:endParaRPr lang="el-GR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63695" y="6134475"/>
            <a:ext cx="19442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5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Μαραγκάκης Μιχάλης</a:t>
            </a:r>
          </a:p>
          <a:p>
            <a:r>
              <a:rPr lang="el-GR" sz="105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ΧΗΜΙΚΟΣ</a:t>
            </a:r>
            <a:endParaRPr lang="el-GR" sz="105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AutoShape 2" descr="https://scontent-fra3-1.xx.fbcdn.net/hphotos-xfa1/v/t1.0-0/p180x540/487046_290289694417289_1184832814_n.jpg?oh=61b0871b12f277342f8b65d4f28340d3&amp;oe=56EF1DE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10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orig03.deviantart.net/45bc/f/2014/025/e/f/the_atomix___noble_gases_pixel_by_starrkeeper-d73o6uu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8" y="4422795"/>
            <a:ext cx="4776357" cy="18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706090"/>
          </a:xfrm>
          <a:noFill/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l-GR" sz="44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7C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ΕΥΓΕΝΗ ΑΕΡΙΑ </a:t>
            </a:r>
            <a:endParaRPr lang="el-GR" sz="4400" b="1" cap="all" dirty="0">
              <a:ln>
                <a:solidFill>
                  <a:sysClr val="windowText" lastClr="000000"/>
                </a:solidFill>
              </a:ln>
              <a:solidFill>
                <a:srgbClr val="FF7C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4990970" y="100492"/>
            <a:ext cx="869077" cy="6712884"/>
            <a:chOff x="7238094" y="35263"/>
            <a:chExt cx="869077" cy="6712884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4" y="35263"/>
              <a:ext cx="862297" cy="913108"/>
            </a:xfrm>
            <a:prstGeom prst="rect">
              <a:avLst/>
            </a:prstGeom>
            <a:noFill/>
            <a:ln w="28575">
              <a:solidFill>
                <a:schemeClr val="bg1">
                  <a:lumMod val="95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5" y="980728"/>
              <a:ext cx="862297" cy="8622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4" y="1916832"/>
              <a:ext cx="862298" cy="908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4" y="2852936"/>
              <a:ext cx="862298" cy="903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5" y="3789040"/>
              <a:ext cx="869076" cy="9197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4" y="4725144"/>
              <a:ext cx="863393" cy="1017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95" y="5805264"/>
              <a:ext cx="869076" cy="94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67" y="87232"/>
            <a:ext cx="2030842" cy="10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267" y="2026416"/>
            <a:ext cx="1829941" cy="81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28" y="2918165"/>
            <a:ext cx="1287417" cy="94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28" y="3876427"/>
            <a:ext cx="1239606" cy="91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95" y="4987055"/>
            <a:ext cx="644671" cy="6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95" y="6043686"/>
            <a:ext cx="662172" cy="64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3600400" cy="2614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Ευθύγραμμο βέλος σύνδεσης 7"/>
          <p:cNvCxnSpPr>
            <a:endCxn id="4099" idx="1"/>
          </p:cNvCxnSpPr>
          <p:nvPr/>
        </p:nvCxnSpPr>
        <p:spPr>
          <a:xfrm flipV="1">
            <a:off x="3563888" y="557046"/>
            <a:ext cx="1427082" cy="1502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/>
          <p:nvPr/>
        </p:nvCxnSpPr>
        <p:spPr>
          <a:xfrm flipV="1">
            <a:off x="3563888" y="1340768"/>
            <a:ext cx="1427083" cy="1087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 flipV="1">
            <a:off x="3563888" y="2348880"/>
            <a:ext cx="1427082" cy="4099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/>
          <p:cNvCxnSpPr>
            <a:endCxn id="4102" idx="1"/>
          </p:cNvCxnSpPr>
          <p:nvPr/>
        </p:nvCxnSpPr>
        <p:spPr>
          <a:xfrm>
            <a:off x="3563888" y="3049327"/>
            <a:ext cx="1427082" cy="320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Ευθύγραμμο βέλος σύνδεσης 15"/>
          <p:cNvCxnSpPr>
            <a:endCxn id="4103" idx="1"/>
          </p:cNvCxnSpPr>
          <p:nvPr/>
        </p:nvCxnSpPr>
        <p:spPr>
          <a:xfrm>
            <a:off x="3563888" y="3369846"/>
            <a:ext cx="1427083" cy="944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Ευθύγραμμο βέλος σύνδεσης 17"/>
          <p:cNvCxnSpPr>
            <a:endCxn id="4104" idx="1"/>
          </p:cNvCxnSpPr>
          <p:nvPr/>
        </p:nvCxnSpPr>
        <p:spPr>
          <a:xfrm>
            <a:off x="3563888" y="3535875"/>
            <a:ext cx="1427082" cy="17631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Ευθύγραμμο βέλος σύνδεσης 31"/>
          <p:cNvCxnSpPr>
            <a:endCxn id="4105" idx="1"/>
          </p:cNvCxnSpPr>
          <p:nvPr/>
        </p:nvCxnSpPr>
        <p:spPr>
          <a:xfrm>
            <a:off x="3491880" y="3876427"/>
            <a:ext cx="1499091" cy="24655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181" y="1057733"/>
            <a:ext cx="2012928" cy="85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347864" y="3676382"/>
            <a:ext cx="216024" cy="184666"/>
          </a:xfrm>
          <a:prstGeom prst="rect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sp>
        <p:nvSpPr>
          <p:cNvPr id="22" name="Στρογγυλεμένο ορθογώνιο 21"/>
          <p:cNvSpPr/>
          <p:nvPr/>
        </p:nvSpPr>
        <p:spPr>
          <a:xfrm>
            <a:off x="3347864" y="2059927"/>
            <a:ext cx="216024" cy="1782064"/>
          </a:xfrm>
          <a:prstGeom prst="roundRect">
            <a:avLst/>
          </a:prstGeom>
          <a:noFill/>
          <a:ln w="38100">
            <a:solidFill>
              <a:srgbClr val="FF7C80"/>
            </a:solidFill>
            <a:prstDash val="sysDash"/>
          </a:ln>
          <a:effectLst>
            <a:glow rad="101600">
              <a:srgbClr val="FF7C8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73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582" y="1249434"/>
            <a:ext cx="1670050" cy="534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35588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</a:t>
            </a:r>
            <a:r>
              <a:rPr lang="el-GR" sz="3200" dirty="0" err="1" smtClean="0"/>
              <a:t>ι΄΄</a:t>
            </a:r>
            <a:r>
              <a:rPr lang="el-GR" sz="3200" dirty="0" smtClean="0"/>
              <a:t> </a:t>
            </a:r>
            <a:r>
              <a:rPr lang="el-GR" sz="3200" b="1" dirty="0" err="1" smtClean="0">
                <a:solidFill>
                  <a:srgbClr val="FF0000"/>
                </a:solidFill>
              </a:rPr>
              <a:t>άρχοντες</a:t>
            </a:r>
            <a:r>
              <a:rPr lang="el-GR" sz="3200" dirty="0" err="1" smtClean="0"/>
              <a:t>΄΄</a:t>
            </a:r>
            <a:r>
              <a:rPr lang="el-GR" sz="3200" dirty="0" smtClean="0"/>
              <a:t> των χημικών στοιχείων</a:t>
            </a:r>
            <a:endParaRPr lang="el-GR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8410" y="4238461"/>
            <a:ext cx="4496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Έχουν </a:t>
            </a:r>
            <a:r>
              <a:rPr lang="el-GR" b="1" dirty="0" smtClean="0">
                <a:solidFill>
                  <a:srgbClr val="FF0000"/>
                </a:solidFill>
              </a:rPr>
              <a:t>συμπληρωμένη</a:t>
            </a:r>
            <a:r>
              <a:rPr lang="el-GR" dirty="0" smtClean="0"/>
              <a:t> την  εξωτερική τους στιβάδα </a:t>
            </a:r>
            <a:r>
              <a:rPr lang="en-US" dirty="0"/>
              <a:t> </a:t>
            </a:r>
            <a:r>
              <a:rPr lang="el-GR" dirty="0" smtClean="0"/>
              <a:t>: </a:t>
            </a:r>
          </a:p>
          <a:p>
            <a:pPr marL="285750" indent="-285750">
              <a:buFont typeface="Wingdings 3"/>
              <a:buChar char=""/>
            </a:pPr>
            <a:r>
              <a:rPr lang="el-GR" dirty="0" smtClean="0"/>
              <a:t>με </a:t>
            </a:r>
            <a:r>
              <a:rPr lang="el-GR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r>
              <a:rPr lang="el-GR" dirty="0"/>
              <a:t>   ηλεκτρόνια </a:t>
            </a:r>
            <a:r>
              <a:rPr lang="el-GR" dirty="0" smtClean="0"/>
              <a:t>:</a:t>
            </a:r>
          </a:p>
          <a:p>
            <a:r>
              <a:rPr lang="el-GR" dirty="0" smtClean="0">
                <a:sym typeface="Wingdings 3"/>
              </a:rPr>
              <a:t> Με </a:t>
            </a:r>
            <a:r>
              <a:rPr lang="el-G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 3"/>
              </a:rPr>
              <a:t>2</a:t>
            </a:r>
            <a:r>
              <a:rPr lang="el-GR" dirty="0" smtClean="0">
                <a:sym typeface="Wingdings 3"/>
              </a:rPr>
              <a:t> ηλεκτρόνια το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sym typeface="Wingdings 3"/>
              </a:rPr>
              <a:t>He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sym typeface="Wingdings 3"/>
              </a:rPr>
              <a:t> </a:t>
            </a:r>
            <a:r>
              <a:rPr lang="el-GR" b="1" dirty="0" smtClean="0">
                <a:sym typeface="Wingdings 3"/>
              </a:rPr>
              <a:t>(είναι η Κ)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336993"/>
            <a:ext cx="507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/>
              <a:t>  Χημικώς </a:t>
            </a:r>
            <a:r>
              <a:rPr lang="el-GR" sz="3200" b="1" dirty="0" smtClean="0">
                <a:solidFill>
                  <a:srgbClr val="7030A0"/>
                </a:solidFill>
              </a:rPr>
              <a:t>ΑΔΡΑΝΗ</a:t>
            </a:r>
            <a:r>
              <a:rPr lang="el-GR" sz="3200" b="1" dirty="0" smtClean="0"/>
              <a:t> </a:t>
            </a:r>
            <a:r>
              <a:rPr lang="el-GR" sz="2000" dirty="0" smtClean="0"/>
              <a:t>στοιχεία  </a:t>
            </a:r>
            <a:endParaRPr lang="el-GR" sz="2000" dirty="0"/>
          </a:p>
        </p:txBody>
      </p:sp>
      <p:sp>
        <p:nvSpPr>
          <p:cNvPr id="2" name="Ορθογώνιο 1"/>
          <p:cNvSpPr/>
          <p:nvPr/>
        </p:nvSpPr>
        <p:spPr>
          <a:xfrm>
            <a:off x="409548" y="2311324"/>
            <a:ext cx="4094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Έχουν (σχετικά</a:t>
            </a:r>
            <a:r>
              <a:rPr lang="el-GR" sz="2000" dirty="0"/>
              <a:t>)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απροθυμία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να </a:t>
            </a:r>
            <a:r>
              <a:rPr lang="el-GR" sz="2000" dirty="0"/>
              <a:t>δώσουν </a:t>
            </a:r>
            <a:r>
              <a:rPr lang="el-GR" sz="2000" dirty="0">
                <a:ln>
                  <a:solidFill>
                    <a:sysClr val="windowText" lastClr="000000"/>
                  </a:solidFill>
                </a:ln>
                <a:hlinkClick r:id="rId3" tooltip="Χημική αντίδραση"/>
              </a:rPr>
              <a:t>χημικές αντιδράσεις</a:t>
            </a:r>
            <a:endParaRPr lang="el-GR" sz="2000" dirty="0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7" name="Ευθύγραμμο βέλος σύνδεσης 6"/>
          <p:cNvCxnSpPr>
            <a:stCxn id="4" idx="2"/>
            <a:endCxn id="6" idx="0"/>
          </p:cNvCxnSpPr>
          <p:nvPr/>
        </p:nvCxnSpPr>
        <p:spPr>
          <a:xfrm flipH="1">
            <a:off x="2538028" y="1020363"/>
            <a:ext cx="1313892" cy="3166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/>
          <p:cNvCxnSpPr>
            <a:stCxn id="6" idx="2"/>
            <a:endCxn id="2" idx="0"/>
          </p:cNvCxnSpPr>
          <p:nvPr/>
        </p:nvCxnSpPr>
        <p:spPr>
          <a:xfrm flipH="1">
            <a:off x="2456881" y="1921768"/>
            <a:ext cx="81147" cy="3895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>
            <a:stCxn id="2" idx="2"/>
            <a:endCxn id="13" idx="0"/>
          </p:cNvCxnSpPr>
          <p:nvPr/>
        </p:nvCxnSpPr>
        <p:spPr>
          <a:xfrm>
            <a:off x="2456881" y="3019210"/>
            <a:ext cx="0" cy="48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0202" y="3507402"/>
            <a:ext cx="1273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διότι …</a:t>
            </a:r>
            <a:endParaRPr lang="el-GR" dirty="0"/>
          </a:p>
        </p:txBody>
      </p:sp>
      <p:cxnSp>
        <p:nvCxnSpPr>
          <p:cNvPr id="16" name="Ευθύγραμμο βέλος σύνδεσης 15"/>
          <p:cNvCxnSpPr>
            <a:stCxn id="13" idx="2"/>
            <a:endCxn id="5" idx="0"/>
          </p:cNvCxnSpPr>
          <p:nvPr/>
        </p:nvCxnSpPr>
        <p:spPr>
          <a:xfrm>
            <a:off x="2456881" y="3876734"/>
            <a:ext cx="0" cy="3617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ΜΙΧΑΛΗΣ\Downloads\ΕΚΠΑΙΔΕΥΤΙΚΑ\3) ΧΗΜ Α ΛΥΚΕΙΟΥ\na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49410"/>
            <a:ext cx="1428750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2593713" y="5069457"/>
            <a:ext cx="266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Ν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Ar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10CF9B"/>
                </a:solidFill>
              </a:rPr>
              <a:t>,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Kr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Xe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Rn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212298" y="5477431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>
                <a:solidFill>
                  <a:prstClr val="black"/>
                </a:solidFill>
                <a:sym typeface="Wingdings 3"/>
              </a:rPr>
              <a:t>ή</a:t>
            </a:r>
          </a:p>
        </p:txBody>
      </p:sp>
      <p:pic>
        <p:nvPicPr>
          <p:cNvPr id="2050" name="Picture 2" descr="http://vignette3.wikia.nocookie.net/ben10fanfiction/images/b/be/I%27m_the_king.gif/revision/latest?cb=201207311119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7631" y="3142668"/>
            <a:ext cx="223998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sabbathbible.com/web/images/l/king_waving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-387424"/>
            <a:ext cx="22288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elium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29" y="1164609"/>
            <a:ext cx="1343360" cy="134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eo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195" y="1862656"/>
            <a:ext cx="1665667" cy="16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rgo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169" y="2860875"/>
            <a:ext cx="2031718" cy="20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0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9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13" grpId="0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https://media.giphy.com/media/WCJmr1O4Lyt8Y/giphy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13527"/>
            <a:ext cx="3315740" cy="186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050" y="2060849"/>
            <a:ext cx="4086227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Ελεύθερη σχεδίαση 6"/>
          <p:cNvSpPr/>
          <p:nvPr/>
        </p:nvSpPr>
        <p:spPr>
          <a:xfrm>
            <a:off x="5895833" y="2012728"/>
            <a:ext cx="534605" cy="1704304"/>
          </a:xfrm>
          <a:custGeom>
            <a:avLst/>
            <a:gdLst>
              <a:gd name="connsiteX0" fmla="*/ 16068 w 398206"/>
              <a:gd name="connsiteY0" fmla="*/ 327546 h 1542197"/>
              <a:gd name="connsiteX1" fmla="*/ 16068 w 398206"/>
              <a:gd name="connsiteY1" fmla="*/ 95534 h 1542197"/>
              <a:gd name="connsiteX2" fmla="*/ 43364 w 398206"/>
              <a:gd name="connsiteY2" fmla="*/ 54591 h 1542197"/>
              <a:gd name="connsiteX3" fmla="*/ 84307 w 398206"/>
              <a:gd name="connsiteY3" fmla="*/ 40943 h 1542197"/>
              <a:gd name="connsiteX4" fmla="*/ 166194 w 398206"/>
              <a:gd name="connsiteY4" fmla="*/ 0 h 1542197"/>
              <a:gd name="connsiteX5" fmla="*/ 261728 w 398206"/>
              <a:gd name="connsiteY5" fmla="*/ 13648 h 1542197"/>
              <a:gd name="connsiteX6" fmla="*/ 302671 w 398206"/>
              <a:gd name="connsiteY6" fmla="*/ 27295 h 1542197"/>
              <a:gd name="connsiteX7" fmla="*/ 357262 w 398206"/>
              <a:gd name="connsiteY7" fmla="*/ 109182 h 1542197"/>
              <a:gd name="connsiteX8" fmla="*/ 343615 w 398206"/>
              <a:gd name="connsiteY8" fmla="*/ 191069 h 1542197"/>
              <a:gd name="connsiteX9" fmla="*/ 329967 w 398206"/>
              <a:gd name="connsiteY9" fmla="*/ 259307 h 1542197"/>
              <a:gd name="connsiteX10" fmla="*/ 357262 w 398206"/>
              <a:gd name="connsiteY10" fmla="*/ 436728 h 1542197"/>
              <a:gd name="connsiteX11" fmla="*/ 370910 w 398206"/>
              <a:gd name="connsiteY11" fmla="*/ 914400 h 1542197"/>
              <a:gd name="connsiteX12" fmla="*/ 398206 w 398206"/>
              <a:gd name="connsiteY12" fmla="*/ 996286 h 1542197"/>
              <a:gd name="connsiteX13" fmla="*/ 370910 w 398206"/>
              <a:gd name="connsiteY13" fmla="*/ 1119116 h 1542197"/>
              <a:gd name="connsiteX14" fmla="*/ 343615 w 398206"/>
              <a:gd name="connsiteY14" fmla="*/ 1160060 h 1542197"/>
              <a:gd name="connsiteX15" fmla="*/ 329967 w 398206"/>
              <a:gd name="connsiteY15" fmla="*/ 1228298 h 1542197"/>
              <a:gd name="connsiteX16" fmla="*/ 329967 w 398206"/>
              <a:gd name="connsiteY16" fmla="*/ 1433015 h 1542197"/>
              <a:gd name="connsiteX17" fmla="*/ 275376 w 398206"/>
              <a:gd name="connsiteY17" fmla="*/ 1514901 h 1542197"/>
              <a:gd name="connsiteX18" fmla="*/ 193489 w 398206"/>
              <a:gd name="connsiteY18" fmla="*/ 1542197 h 1542197"/>
              <a:gd name="connsiteX19" fmla="*/ 57012 w 398206"/>
              <a:gd name="connsiteY19" fmla="*/ 1487606 h 1542197"/>
              <a:gd name="connsiteX20" fmla="*/ 70659 w 398206"/>
              <a:gd name="connsiteY20" fmla="*/ 1405719 h 1542197"/>
              <a:gd name="connsiteX21" fmla="*/ 97955 w 398206"/>
              <a:gd name="connsiteY21" fmla="*/ 1323833 h 1542197"/>
              <a:gd name="connsiteX22" fmla="*/ 84307 w 398206"/>
              <a:gd name="connsiteY22" fmla="*/ 1201003 h 1542197"/>
              <a:gd name="connsiteX23" fmla="*/ 57012 w 398206"/>
              <a:gd name="connsiteY23" fmla="*/ 1119116 h 1542197"/>
              <a:gd name="connsiteX24" fmla="*/ 57012 w 398206"/>
              <a:gd name="connsiteY24" fmla="*/ 859809 h 1542197"/>
              <a:gd name="connsiteX25" fmla="*/ 84307 w 398206"/>
              <a:gd name="connsiteY25" fmla="*/ 777922 h 1542197"/>
              <a:gd name="connsiteX26" fmla="*/ 70659 w 398206"/>
              <a:gd name="connsiteY26" fmla="*/ 668740 h 1542197"/>
              <a:gd name="connsiteX27" fmla="*/ 16068 w 398206"/>
              <a:gd name="connsiteY27" fmla="*/ 586854 h 1542197"/>
              <a:gd name="connsiteX28" fmla="*/ 2421 w 398206"/>
              <a:gd name="connsiteY28" fmla="*/ 177421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98206" h="1542197">
                <a:moveTo>
                  <a:pt x="16068" y="327546"/>
                </a:moveTo>
                <a:cubicBezTo>
                  <a:pt x="-558" y="227787"/>
                  <a:pt x="-9675" y="215670"/>
                  <a:pt x="16068" y="95534"/>
                </a:cubicBezTo>
                <a:cubicBezTo>
                  <a:pt x="19505" y="79496"/>
                  <a:pt x="30556" y="64838"/>
                  <a:pt x="43364" y="54591"/>
                </a:cubicBezTo>
                <a:cubicBezTo>
                  <a:pt x="54598" y="45604"/>
                  <a:pt x="71440" y="47377"/>
                  <a:pt x="84307" y="40943"/>
                </a:cubicBezTo>
                <a:cubicBezTo>
                  <a:pt x="190131" y="-11969"/>
                  <a:pt x="63282" y="34304"/>
                  <a:pt x="166194" y="0"/>
                </a:cubicBezTo>
                <a:cubicBezTo>
                  <a:pt x="198039" y="4549"/>
                  <a:pt x="230185" y="7339"/>
                  <a:pt x="261728" y="13648"/>
                </a:cubicBezTo>
                <a:cubicBezTo>
                  <a:pt x="275834" y="16469"/>
                  <a:pt x="292499" y="17123"/>
                  <a:pt x="302671" y="27295"/>
                </a:cubicBezTo>
                <a:cubicBezTo>
                  <a:pt x="325868" y="50492"/>
                  <a:pt x="357262" y="109182"/>
                  <a:pt x="357262" y="109182"/>
                </a:cubicBezTo>
                <a:cubicBezTo>
                  <a:pt x="352713" y="136478"/>
                  <a:pt x="348565" y="163843"/>
                  <a:pt x="343615" y="191069"/>
                </a:cubicBezTo>
                <a:cubicBezTo>
                  <a:pt x="339466" y="213891"/>
                  <a:pt x="329967" y="236111"/>
                  <a:pt x="329967" y="259307"/>
                </a:cubicBezTo>
                <a:cubicBezTo>
                  <a:pt x="329967" y="364859"/>
                  <a:pt x="333903" y="366647"/>
                  <a:pt x="357262" y="436728"/>
                </a:cubicBezTo>
                <a:cubicBezTo>
                  <a:pt x="361811" y="595952"/>
                  <a:pt x="359286" y="755536"/>
                  <a:pt x="370910" y="914400"/>
                </a:cubicBezTo>
                <a:cubicBezTo>
                  <a:pt x="373010" y="943095"/>
                  <a:pt x="398206" y="996286"/>
                  <a:pt x="398206" y="996286"/>
                </a:cubicBezTo>
                <a:cubicBezTo>
                  <a:pt x="392964" y="1027740"/>
                  <a:pt x="387710" y="1085516"/>
                  <a:pt x="370910" y="1119116"/>
                </a:cubicBezTo>
                <a:cubicBezTo>
                  <a:pt x="363575" y="1133787"/>
                  <a:pt x="352713" y="1146412"/>
                  <a:pt x="343615" y="1160060"/>
                </a:cubicBezTo>
                <a:cubicBezTo>
                  <a:pt x="339066" y="1182806"/>
                  <a:pt x="329967" y="1205102"/>
                  <a:pt x="329967" y="1228298"/>
                </a:cubicBezTo>
                <a:cubicBezTo>
                  <a:pt x="329967" y="1289380"/>
                  <a:pt x="361531" y="1369888"/>
                  <a:pt x="329967" y="1433015"/>
                </a:cubicBezTo>
                <a:cubicBezTo>
                  <a:pt x="315296" y="1462357"/>
                  <a:pt x="306497" y="1504527"/>
                  <a:pt x="275376" y="1514901"/>
                </a:cubicBezTo>
                <a:lnTo>
                  <a:pt x="193489" y="1542197"/>
                </a:lnTo>
                <a:cubicBezTo>
                  <a:pt x="158053" y="1537767"/>
                  <a:pt x="64393" y="1554034"/>
                  <a:pt x="57012" y="1487606"/>
                </a:cubicBezTo>
                <a:cubicBezTo>
                  <a:pt x="53956" y="1460103"/>
                  <a:pt x="63948" y="1432565"/>
                  <a:pt x="70659" y="1405719"/>
                </a:cubicBezTo>
                <a:cubicBezTo>
                  <a:pt x="77637" y="1377806"/>
                  <a:pt x="97955" y="1323833"/>
                  <a:pt x="97955" y="1323833"/>
                </a:cubicBezTo>
                <a:cubicBezTo>
                  <a:pt x="93406" y="1282890"/>
                  <a:pt x="92386" y="1241398"/>
                  <a:pt x="84307" y="1201003"/>
                </a:cubicBezTo>
                <a:cubicBezTo>
                  <a:pt x="78664" y="1172790"/>
                  <a:pt x="57012" y="1119116"/>
                  <a:pt x="57012" y="1119116"/>
                </a:cubicBezTo>
                <a:cubicBezTo>
                  <a:pt x="43521" y="997701"/>
                  <a:pt x="33487" y="985277"/>
                  <a:pt x="57012" y="859809"/>
                </a:cubicBezTo>
                <a:cubicBezTo>
                  <a:pt x="62314" y="831530"/>
                  <a:pt x="84307" y="777922"/>
                  <a:pt x="84307" y="777922"/>
                </a:cubicBezTo>
                <a:cubicBezTo>
                  <a:pt x="79758" y="741528"/>
                  <a:pt x="82995" y="703280"/>
                  <a:pt x="70659" y="668740"/>
                </a:cubicBezTo>
                <a:cubicBezTo>
                  <a:pt x="59625" y="637846"/>
                  <a:pt x="16068" y="586854"/>
                  <a:pt x="16068" y="586854"/>
                </a:cubicBezTo>
                <a:cubicBezTo>
                  <a:pt x="-3510" y="332323"/>
                  <a:pt x="2421" y="468748"/>
                  <a:pt x="2421" y="177421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rgbClr val="5C2D18"/>
                </a:solidFill>
              </a:ln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5" y="3196911"/>
            <a:ext cx="2294963" cy="196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Ελεύθερη σχεδίαση 8"/>
          <p:cNvSpPr/>
          <p:nvPr/>
        </p:nvSpPr>
        <p:spPr>
          <a:xfrm>
            <a:off x="1763688" y="4126800"/>
            <a:ext cx="217355" cy="310312"/>
          </a:xfrm>
          <a:custGeom>
            <a:avLst/>
            <a:gdLst>
              <a:gd name="connsiteX0" fmla="*/ 423652 w 423652"/>
              <a:gd name="connsiteY0" fmla="*/ 0 h 436729"/>
              <a:gd name="connsiteX1" fmla="*/ 232583 w 423652"/>
              <a:gd name="connsiteY1" fmla="*/ 13648 h 436729"/>
              <a:gd name="connsiteX2" fmla="*/ 191640 w 423652"/>
              <a:gd name="connsiteY2" fmla="*/ 27296 h 436729"/>
              <a:gd name="connsiteX3" fmla="*/ 164345 w 423652"/>
              <a:gd name="connsiteY3" fmla="*/ 68239 h 436729"/>
              <a:gd name="connsiteX4" fmla="*/ 150697 w 423652"/>
              <a:gd name="connsiteY4" fmla="*/ 191069 h 436729"/>
              <a:gd name="connsiteX5" fmla="*/ 55162 w 423652"/>
              <a:gd name="connsiteY5" fmla="*/ 300251 h 436729"/>
              <a:gd name="connsiteX6" fmla="*/ 571 w 423652"/>
              <a:gd name="connsiteY6" fmla="*/ 436729 h 436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652" h="436729">
                <a:moveTo>
                  <a:pt x="423652" y="0"/>
                </a:moveTo>
                <a:cubicBezTo>
                  <a:pt x="359962" y="4549"/>
                  <a:pt x="295998" y="6187"/>
                  <a:pt x="232583" y="13648"/>
                </a:cubicBezTo>
                <a:cubicBezTo>
                  <a:pt x="218296" y="15329"/>
                  <a:pt x="202873" y="18309"/>
                  <a:pt x="191640" y="27296"/>
                </a:cubicBezTo>
                <a:cubicBezTo>
                  <a:pt x="178832" y="37543"/>
                  <a:pt x="173443" y="54591"/>
                  <a:pt x="164345" y="68239"/>
                </a:cubicBezTo>
                <a:cubicBezTo>
                  <a:pt x="159796" y="109182"/>
                  <a:pt x="163724" y="151988"/>
                  <a:pt x="150697" y="191069"/>
                </a:cubicBezTo>
                <a:cubicBezTo>
                  <a:pt x="127950" y="259310"/>
                  <a:pt x="102931" y="268406"/>
                  <a:pt x="55162" y="300251"/>
                </a:cubicBezTo>
                <a:cubicBezTo>
                  <a:pt x="-9523" y="397279"/>
                  <a:pt x="571" y="349333"/>
                  <a:pt x="571" y="436729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πεξήγηση με σύννεφο 3"/>
          <p:cNvSpPr/>
          <p:nvPr/>
        </p:nvSpPr>
        <p:spPr>
          <a:xfrm>
            <a:off x="6157065" y="476673"/>
            <a:ext cx="2587554" cy="720080"/>
          </a:xfrm>
          <a:prstGeom prst="cloudCallout">
            <a:avLst>
              <a:gd name="adj1" fmla="val 13338"/>
              <a:gd name="adj2" fmla="val 111236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400" dirty="0" smtClean="0">
              <a:solidFill>
                <a:schemeClr val="tx1"/>
              </a:solidFill>
            </a:endParaRPr>
          </a:p>
          <a:p>
            <a:pPr algn="ctr"/>
            <a:r>
              <a:rPr lang="el-GR" sz="2400" dirty="0" err="1" smtClean="0">
                <a:solidFill>
                  <a:schemeClr val="tx1"/>
                </a:solidFill>
              </a:rPr>
              <a:t>ζωάρα</a:t>
            </a:r>
            <a:r>
              <a:rPr lang="el-GR" sz="2400" dirty="0">
                <a:solidFill>
                  <a:schemeClr val="tx1"/>
                </a:solidFill>
              </a:rPr>
              <a:t>…</a:t>
            </a:r>
          </a:p>
          <a:p>
            <a:pPr algn="ctr"/>
            <a:endParaRPr lang="el-GR" sz="2400" dirty="0"/>
          </a:p>
        </p:txBody>
      </p:sp>
      <p:sp>
        <p:nvSpPr>
          <p:cNvPr id="5" name="Ελεύθερη σχεδίαση 4"/>
          <p:cNvSpPr/>
          <p:nvPr/>
        </p:nvSpPr>
        <p:spPr>
          <a:xfrm>
            <a:off x="1177290" y="-27382"/>
            <a:ext cx="4892040" cy="2050570"/>
          </a:xfrm>
          <a:custGeom>
            <a:avLst/>
            <a:gdLst>
              <a:gd name="connsiteX0" fmla="*/ 2697480 w 4892040"/>
              <a:gd name="connsiteY0" fmla="*/ 1703070 h 1703070"/>
              <a:gd name="connsiteX1" fmla="*/ 2663190 w 4892040"/>
              <a:gd name="connsiteY1" fmla="*/ 1508760 h 1703070"/>
              <a:gd name="connsiteX2" fmla="*/ 2686050 w 4892040"/>
              <a:gd name="connsiteY2" fmla="*/ 1383030 h 1703070"/>
              <a:gd name="connsiteX3" fmla="*/ 2720340 w 4892040"/>
              <a:gd name="connsiteY3" fmla="*/ 1268730 h 1703070"/>
              <a:gd name="connsiteX4" fmla="*/ 2731770 w 4892040"/>
              <a:gd name="connsiteY4" fmla="*/ 1234440 h 1703070"/>
              <a:gd name="connsiteX5" fmla="*/ 2720340 w 4892040"/>
              <a:gd name="connsiteY5" fmla="*/ 1108710 h 1703070"/>
              <a:gd name="connsiteX6" fmla="*/ 2697480 w 4892040"/>
              <a:gd name="connsiteY6" fmla="*/ 1040130 h 1703070"/>
              <a:gd name="connsiteX7" fmla="*/ 2708910 w 4892040"/>
              <a:gd name="connsiteY7" fmla="*/ 914400 h 1703070"/>
              <a:gd name="connsiteX8" fmla="*/ 2731770 w 4892040"/>
              <a:gd name="connsiteY8" fmla="*/ 845820 h 1703070"/>
              <a:gd name="connsiteX9" fmla="*/ 2754630 w 4892040"/>
              <a:gd name="connsiteY9" fmla="*/ 708660 h 1703070"/>
              <a:gd name="connsiteX10" fmla="*/ 2777490 w 4892040"/>
              <a:gd name="connsiteY10" fmla="*/ 674370 h 1703070"/>
              <a:gd name="connsiteX11" fmla="*/ 2800350 w 4892040"/>
              <a:gd name="connsiteY11" fmla="*/ 605790 h 1703070"/>
              <a:gd name="connsiteX12" fmla="*/ 2720340 w 4892040"/>
              <a:gd name="connsiteY12" fmla="*/ 525780 h 1703070"/>
              <a:gd name="connsiteX13" fmla="*/ 2651760 w 4892040"/>
              <a:gd name="connsiteY13" fmla="*/ 502920 h 1703070"/>
              <a:gd name="connsiteX14" fmla="*/ 2400300 w 4892040"/>
              <a:gd name="connsiteY14" fmla="*/ 514350 h 1703070"/>
              <a:gd name="connsiteX15" fmla="*/ 2286000 w 4892040"/>
              <a:gd name="connsiteY15" fmla="*/ 537210 h 1703070"/>
              <a:gd name="connsiteX16" fmla="*/ 2114550 w 4892040"/>
              <a:gd name="connsiteY16" fmla="*/ 548640 h 1703070"/>
              <a:gd name="connsiteX17" fmla="*/ 1645920 w 4892040"/>
              <a:gd name="connsiteY17" fmla="*/ 537210 h 1703070"/>
              <a:gd name="connsiteX18" fmla="*/ 1588770 w 4892040"/>
              <a:gd name="connsiteY18" fmla="*/ 525780 h 1703070"/>
              <a:gd name="connsiteX19" fmla="*/ 1485900 w 4892040"/>
              <a:gd name="connsiteY19" fmla="*/ 514350 h 1703070"/>
              <a:gd name="connsiteX20" fmla="*/ 1428750 w 4892040"/>
              <a:gd name="connsiteY20" fmla="*/ 502920 h 1703070"/>
              <a:gd name="connsiteX21" fmla="*/ 982980 w 4892040"/>
              <a:gd name="connsiteY21" fmla="*/ 480060 h 1703070"/>
              <a:gd name="connsiteX22" fmla="*/ 262890 w 4892040"/>
              <a:gd name="connsiteY22" fmla="*/ 457200 h 1703070"/>
              <a:gd name="connsiteX23" fmla="*/ 137160 w 4892040"/>
              <a:gd name="connsiteY23" fmla="*/ 422910 h 1703070"/>
              <a:gd name="connsiteX24" fmla="*/ 102870 w 4892040"/>
              <a:gd name="connsiteY24" fmla="*/ 411480 h 1703070"/>
              <a:gd name="connsiteX25" fmla="*/ 68580 w 4892040"/>
              <a:gd name="connsiteY25" fmla="*/ 400050 h 1703070"/>
              <a:gd name="connsiteX26" fmla="*/ 34290 w 4892040"/>
              <a:gd name="connsiteY26" fmla="*/ 331470 h 1703070"/>
              <a:gd name="connsiteX27" fmla="*/ 0 w 4892040"/>
              <a:gd name="connsiteY27" fmla="*/ 262890 h 1703070"/>
              <a:gd name="connsiteX28" fmla="*/ 11430 w 4892040"/>
              <a:gd name="connsiteY28" fmla="*/ 217170 h 1703070"/>
              <a:gd name="connsiteX29" fmla="*/ 102870 w 4892040"/>
              <a:gd name="connsiteY29" fmla="*/ 137160 h 1703070"/>
              <a:gd name="connsiteX30" fmla="*/ 137160 w 4892040"/>
              <a:gd name="connsiteY30" fmla="*/ 114300 h 1703070"/>
              <a:gd name="connsiteX31" fmla="*/ 160020 w 4892040"/>
              <a:gd name="connsiteY31" fmla="*/ 80010 h 1703070"/>
              <a:gd name="connsiteX32" fmla="*/ 320040 w 4892040"/>
              <a:gd name="connsiteY32" fmla="*/ 45720 h 1703070"/>
              <a:gd name="connsiteX33" fmla="*/ 731520 w 4892040"/>
              <a:gd name="connsiteY33" fmla="*/ 34290 h 1703070"/>
              <a:gd name="connsiteX34" fmla="*/ 822960 w 4892040"/>
              <a:gd name="connsiteY34" fmla="*/ 22860 h 1703070"/>
              <a:gd name="connsiteX35" fmla="*/ 868680 w 4892040"/>
              <a:gd name="connsiteY35" fmla="*/ 11430 h 1703070"/>
              <a:gd name="connsiteX36" fmla="*/ 948690 w 4892040"/>
              <a:gd name="connsiteY36" fmla="*/ 0 h 1703070"/>
              <a:gd name="connsiteX37" fmla="*/ 1062990 w 4892040"/>
              <a:gd name="connsiteY37" fmla="*/ 11430 h 1703070"/>
              <a:gd name="connsiteX38" fmla="*/ 1131570 w 4892040"/>
              <a:gd name="connsiteY38" fmla="*/ 22860 h 1703070"/>
              <a:gd name="connsiteX39" fmla="*/ 1177290 w 4892040"/>
              <a:gd name="connsiteY39" fmla="*/ 34290 h 1703070"/>
              <a:gd name="connsiteX40" fmla="*/ 1291590 w 4892040"/>
              <a:gd name="connsiteY40" fmla="*/ 45720 h 1703070"/>
              <a:gd name="connsiteX41" fmla="*/ 1611630 w 4892040"/>
              <a:gd name="connsiteY41" fmla="*/ 57150 h 1703070"/>
              <a:gd name="connsiteX42" fmla="*/ 1714500 w 4892040"/>
              <a:gd name="connsiteY42" fmla="*/ 68580 h 1703070"/>
              <a:gd name="connsiteX43" fmla="*/ 1794510 w 4892040"/>
              <a:gd name="connsiteY43" fmla="*/ 80010 h 1703070"/>
              <a:gd name="connsiteX44" fmla="*/ 1954530 w 4892040"/>
              <a:gd name="connsiteY44" fmla="*/ 68580 h 1703070"/>
              <a:gd name="connsiteX45" fmla="*/ 2583180 w 4892040"/>
              <a:gd name="connsiteY45" fmla="*/ 57150 h 1703070"/>
              <a:gd name="connsiteX46" fmla="*/ 2857500 w 4892040"/>
              <a:gd name="connsiteY46" fmla="*/ 45720 h 1703070"/>
              <a:gd name="connsiteX47" fmla="*/ 2994660 w 4892040"/>
              <a:gd name="connsiteY47" fmla="*/ 22860 h 1703070"/>
              <a:gd name="connsiteX48" fmla="*/ 3120390 w 4892040"/>
              <a:gd name="connsiteY48" fmla="*/ 34290 h 1703070"/>
              <a:gd name="connsiteX49" fmla="*/ 3154680 w 4892040"/>
              <a:gd name="connsiteY49" fmla="*/ 45720 h 1703070"/>
              <a:gd name="connsiteX50" fmla="*/ 3223260 w 4892040"/>
              <a:gd name="connsiteY50" fmla="*/ 91440 h 1703070"/>
              <a:gd name="connsiteX51" fmla="*/ 3509010 w 4892040"/>
              <a:gd name="connsiteY51" fmla="*/ 80010 h 1703070"/>
              <a:gd name="connsiteX52" fmla="*/ 3577590 w 4892040"/>
              <a:gd name="connsiteY52" fmla="*/ 68580 h 1703070"/>
              <a:gd name="connsiteX53" fmla="*/ 3726180 w 4892040"/>
              <a:gd name="connsiteY53" fmla="*/ 45720 h 1703070"/>
              <a:gd name="connsiteX54" fmla="*/ 3760470 w 4892040"/>
              <a:gd name="connsiteY54" fmla="*/ 34290 h 1703070"/>
              <a:gd name="connsiteX55" fmla="*/ 4046220 w 4892040"/>
              <a:gd name="connsiteY55" fmla="*/ 22860 h 1703070"/>
              <a:gd name="connsiteX56" fmla="*/ 4149090 w 4892040"/>
              <a:gd name="connsiteY56" fmla="*/ 11430 h 1703070"/>
              <a:gd name="connsiteX57" fmla="*/ 4194810 w 4892040"/>
              <a:gd name="connsiteY57" fmla="*/ 0 h 1703070"/>
              <a:gd name="connsiteX58" fmla="*/ 4446270 w 4892040"/>
              <a:gd name="connsiteY58" fmla="*/ 11430 h 1703070"/>
              <a:gd name="connsiteX59" fmla="*/ 4583430 w 4892040"/>
              <a:gd name="connsiteY59" fmla="*/ 34290 h 1703070"/>
              <a:gd name="connsiteX60" fmla="*/ 4652010 w 4892040"/>
              <a:gd name="connsiteY60" fmla="*/ 57150 h 1703070"/>
              <a:gd name="connsiteX61" fmla="*/ 4686300 w 4892040"/>
              <a:gd name="connsiteY61" fmla="*/ 68580 h 1703070"/>
              <a:gd name="connsiteX62" fmla="*/ 4777740 w 4892040"/>
              <a:gd name="connsiteY62" fmla="*/ 148590 h 1703070"/>
              <a:gd name="connsiteX63" fmla="*/ 4812030 w 4892040"/>
              <a:gd name="connsiteY63" fmla="*/ 171450 h 1703070"/>
              <a:gd name="connsiteX64" fmla="*/ 4834890 w 4892040"/>
              <a:gd name="connsiteY64" fmla="*/ 205740 h 1703070"/>
              <a:gd name="connsiteX65" fmla="*/ 4869180 w 4892040"/>
              <a:gd name="connsiteY65" fmla="*/ 217170 h 1703070"/>
              <a:gd name="connsiteX66" fmla="*/ 4880610 w 4892040"/>
              <a:gd name="connsiteY66" fmla="*/ 262890 h 1703070"/>
              <a:gd name="connsiteX67" fmla="*/ 4892040 w 4892040"/>
              <a:gd name="connsiteY67" fmla="*/ 320040 h 1703070"/>
              <a:gd name="connsiteX68" fmla="*/ 4880610 w 4892040"/>
              <a:gd name="connsiteY68" fmla="*/ 388620 h 1703070"/>
              <a:gd name="connsiteX69" fmla="*/ 4800600 w 4892040"/>
              <a:gd name="connsiteY69" fmla="*/ 468630 h 1703070"/>
              <a:gd name="connsiteX70" fmla="*/ 4732020 w 4892040"/>
              <a:gd name="connsiteY70" fmla="*/ 514350 h 1703070"/>
              <a:gd name="connsiteX71" fmla="*/ 4560570 w 4892040"/>
              <a:gd name="connsiteY71" fmla="*/ 548640 h 1703070"/>
              <a:gd name="connsiteX72" fmla="*/ 4114800 w 4892040"/>
              <a:gd name="connsiteY72" fmla="*/ 548640 h 1703070"/>
              <a:gd name="connsiteX73" fmla="*/ 4080510 w 4892040"/>
              <a:gd name="connsiteY73" fmla="*/ 537210 h 1703070"/>
              <a:gd name="connsiteX74" fmla="*/ 4000500 w 4892040"/>
              <a:gd name="connsiteY74" fmla="*/ 525780 h 1703070"/>
              <a:gd name="connsiteX75" fmla="*/ 3931920 w 4892040"/>
              <a:gd name="connsiteY75" fmla="*/ 525780 h 1703070"/>
              <a:gd name="connsiteX76" fmla="*/ 3589020 w 4892040"/>
              <a:gd name="connsiteY76" fmla="*/ 537210 h 1703070"/>
              <a:gd name="connsiteX77" fmla="*/ 3497580 w 4892040"/>
              <a:gd name="connsiteY77" fmla="*/ 525780 h 1703070"/>
              <a:gd name="connsiteX78" fmla="*/ 3417570 w 4892040"/>
              <a:gd name="connsiteY78" fmla="*/ 514350 h 1703070"/>
              <a:gd name="connsiteX79" fmla="*/ 3268980 w 4892040"/>
              <a:gd name="connsiteY79" fmla="*/ 502920 h 1703070"/>
              <a:gd name="connsiteX80" fmla="*/ 2891790 w 4892040"/>
              <a:gd name="connsiteY80" fmla="*/ 514350 h 1703070"/>
              <a:gd name="connsiteX81" fmla="*/ 2811780 w 4892040"/>
              <a:gd name="connsiteY81" fmla="*/ 537210 h 1703070"/>
              <a:gd name="connsiteX82" fmla="*/ 2788920 w 4892040"/>
              <a:gd name="connsiteY82" fmla="*/ 560070 h 1703070"/>
              <a:gd name="connsiteX0" fmla="*/ 2697480 w 4892040"/>
              <a:gd name="connsiteY0" fmla="*/ 1703070 h 2030811"/>
              <a:gd name="connsiteX1" fmla="*/ 3145103 w 4892040"/>
              <a:gd name="connsiteY1" fmla="*/ 2015387 h 2030811"/>
              <a:gd name="connsiteX2" fmla="*/ 2686050 w 4892040"/>
              <a:gd name="connsiteY2" fmla="*/ 1383030 h 2030811"/>
              <a:gd name="connsiteX3" fmla="*/ 2720340 w 4892040"/>
              <a:gd name="connsiteY3" fmla="*/ 1268730 h 2030811"/>
              <a:gd name="connsiteX4" fmla="*/ 2731770 w 4892040"/>
              <a:gd name="connsiteY4" fmla="*/ 1234440 h 2030811"/>
              <a:gd name="connsiteX5" fmla="*/ 2720340 w 4892040"/>
              <a:gd name="connsiteY5" fmla="*/ 1108710 h 2030811"/>
              <a:gd name="connsiteX6" fmla="*/ 2697480 w 4892040"/>
              <a:gd name="connsiteY6" fmla="*/ 1040130 h 2030811"/>
              <a:gd name="connsiteX7" fmla="*/ 2708910 w 4892040"/>
              <a:gd name="connsiteY7" fmla="*/ 914400 h 2030811"/>
              <a:gd name="connsiteX8" fmla="*/ 2731770 w 4892040"/>
              <a:gd name="connsiteY8" fmla="*/ 845820 h 2030811"/>
              <a:gd name="connsiteX9" fmla="*/ 2754630 w 4892040"/>
              <a:gd name="connsiteY9" fmla="*/ 708660 h 2030811"/>
              <a:gd name="connsiteX10" fmla="*/ 2777490 w 4892040"/>
              <a:gd name="connsiteY10" fmla="*/ 674370 h 2030811"/>
              <a:gd name="connsiteX11" fmla="*/ 2800350 w 4892040"/>
              <a:gd name="connsiteY11" fmla="*/ 605790 h 2030811"/>
              <a:gd name="connsiteX12" fmla="*/ 2720340 w 4892040"/>
              <a:gd name="connsiteY12" fmla="*/ 525780 h 2030811"/>
              <a:gd name="connsiteX13" fmla="*/ 2651760 w 4892040"/>
              <a:gd name="connsiteY13" fmla="*/ 502920 h 2030811"/>
              <a:gd name="connsiteX14" fmla="*/ 2400300 w 4892040"/>
              <a:gd name="connsiteY14" fmla="*/ 514350 h 2030811"/>
              <a:gd name="connsiteX15" fmla="*/ 2286000 w 4892040"/>
              <a:gd name="connsiteY15" fmla="*/ 537210 h 2030811"/>
              <a:gd name="connsiteX16" fmla="*/ 2114550 w 4892040"/>
              <a:gd name="connsiteY16" fmla="*/ 548640 h 2030811"/>
              <a:gd name="connsiteX17" fmla="*/ 1645920 w 4892040"/>
              <a:gd name="connsiteY17" fmla="*/ 537210 h 2030811"/>
              <a:gd name="connsiteX18" fmla="*/ 1588770 w 4892040"/>
              <a:gd name="connsiteY18" fmla="*/ 525780 h 2030811"/>
              <a:gd name="connsiteX19" fmla="*/ 1485900 w 4892040"/>
              <a:gd name="connsiteY19" fmla="*/ 514350 h 2030811"/>
              <a:gd name="connsiteX20" fmla="*/ 1428750 w 4892040"/>
              <a:gd name="connsiteY20" fmla="*/ 502920 h 2030811"/>
              <a:gd name="connsiteX21" fmla="*/ 982980 w 4892040"/>
              <a:gd name="connsiteY21" fmla="*/ 480060 h 2030811"/>
              <a:gd name="connsiteX22" fmla="*/ 262890 w 4892040"/>
              <a:gd name="connsiteY22" fmla="*/ 457200 h 2030811"/>
              <a:gd name="connsiteX23" fmla="*/ 137160 w 4892040"/>
              <a:gd name="connsiteY23" fmla="*/ 422910 h 2030811"/>
              <a:gd name="connsiteX24" fmla="*/ 102870 w 4892040"/>
              <a:gd name="connsiteY24" fmla="*/ 411480 h 2030811"/>
              <a:gd name="connsiteX25" fmla="*/ 68580 w 4892040"/>
              <a:gd name="connsiteY25" fmla="*/ 400050 h 2030811"/>
              <a:gd name="connsiteX26" fmla="*/ 34290 w 4892040"/>
              <a:gd name="connsiteY26" fmla="*/ 331470 h 2030811"/>
              <a:gd name="connsiteX27" fmla="*/ 0 w 4892040"/>
              <a:gd name="connsiteY27" fmla="*/ 262890 h 2030811"/>
              <a:gd name="connsiteX28" fmla="*/ 11430 w 4892040"/>
              <a:gd name="connsiteY28" fmla="*/ 217170 h 2030811"/>
              <a:gd name="connsiteX29" fmla="*/ 102870 w 4892040"/>
              <a:gd name="connsiteY29" fmla="*/ 137160 h 2030811"/>
              <a:gd name="connsiteX30" fmla="*/ 137160 w 4892040"/>
              <a:gd name="connsiteY30" fmla="*/ 114300 h 2030811"/>
              <a:gd name="connsiteX31" fmla="*/ 160020 w 4892040"/>
              <a:gd name="connsiteY31" fmla="*/ 80010 h 2030811"/>
              <a:gd name="connsiteX32" fmla="*/ 320040 w 4892040"/>
              <a:gd name="connsiteY32" fmla="*/ 45720 h 2030811"/>
              <a:gd name="connsiteX33" fmla="*/ 731520 w 4892040"/>
              <a:gd name="connsiteY33" fmla="*/ 34290 h 2030811"/>
              <a:gd name="connsiteX34" fmla="*/ 822960 w 4892040"/>
              <a:gd name="connsiteY34" fmla="*/ 22860 h 2030811"/>
              <a:gd name="connsiteX35" fmla="*/ 868680 w 4892040"/>
              <a:gd name="connsiteY35" fmla="*/ 11430 h 2030811"/>
              <a:gd name="connsiteX36" fmla="*/ 948690 w 4892040"/>
              <a:gd name="connsiteY36" fmla="*/ 0 h 2030811"/>
              <a:gd name="connsiteX37" fmla="*/ 1062990 w 4892040"/>
              <a:gd name="connsiteY37" fmla="*/ 11430 h 2030811"/>
              <a:gd name="connsiteX38" fmla="*/ 1131570 w 4892040"/>
              <a:gd name="connsiteY38" fmla="*/ 22860 h 2030811"/>
              <a:gd name="connsiteX39" fmla="*/ 1177290 w 4892040"/>
              <a:gd name="connsiteY39" fmla="*/ 34290 h 2030811"/>
              <a:gd name="connsiteX40" fmla="*/ 1291590 w 4892040"/>
              <a:gd name="connsiteY40" fmla="*/ 45720 h 2030811"/>
              <a:gd name="connsiteX41" fmla="*/ 1611630 w 4892040"/>
              <a:gd name="connsiteY41" fmla="*/ 57150 h 2030811"/>
              <a:gd name="connsiteX42" fmla="*/ 1714500 w 4892040"/>
              <a:gd name="connsiteY42" fmla="*/ 68580 h 2030811"/>
              <a:gd name="connsiteX43" fmla="*/ 1794510 w 4892040"/>
              <a:gd name="connsiteY43" fmla="*/ 80010 h 2030811"/>
              <a:gd name="connsiteX44" fmla="*/ 1954530 w 4892040"/>
              <a:gd name="connsiteY44" fmla="*/ 68580 h 2030811"/>
              <a:gd name="connsiteX45" fmla="*/ 2583180 w 4892040"/>
              <a:gd name="connsiteY45" fmla="*/ 57150 h 2030811"/>
              <a:gd name="connsiteX46" fmla="*/ 2857500 w 4892040"/>
              <a:gd name="connsiteY46" fmla="*/ 45720 h 2030811"/>
              <a:gd name="connsiteX47" fmla="*/ 2994660 w 4892040"/>
              <a:gd name="connsiteY47" fmla="*/ 22860 h 2030811"/>
              <a:gd name="connsiteX48" fmla="*/ 3120390 w 4892040"/>
              <a:gd name="connsiteY48" fmla="*/ 34290 h 2030811"/>
              <a:gd name="connsiteX49" fmla="*/ 3154680 w 4892040"/>
              <a:gd name="connsiteY49" fmla="*/ 45720 h 2030811"/>
              <a:gd name="connsiteX50" fmla="*/ 3223260 w 4892040"/>
              <a:gd name="connsiteY50" fmla="*/ 91440 h 2030811"/>
              <a:gd name="connsiteX51" fmla="*/ 3509010 w 4892040"/>
              <a:gd name="connsiteY51" fmla="*/ 80010 h 2030811"/>
              <a:gd name="connsiteX52" fmla="*/ 3577590 w 4892040"/>
              <a:gd name="connsiteY52" fmla="*/ 68580 h 2030811"/>
              <a:gd name="connsiteX53" fmla="*/ 3726180 w 4892040"/>
              <a:gd name="connsiteY53" fmla="*/ 45720 h 2030811"/>
              <a:gd name="connsiteX54" fmla="*/ 3760470 w 4892040"/>
              <a:gd name="connsiteY54" fmla="*/ 34290 h 2030811"/>
              <a:gd name="connsiteX55" fmla="*/ 4046220 w 4892040"/>
              <a:gd name="connsiteY55" fmla="*/ 22860 h 2030811"/>
              <a:gd name="connsiteX56" fmla="*/ 4149090 w 4892040"/>
              <a:gd name="connsiteY56" fmla="*/ 11430 h 2030811"/>
              <a:gd name="connsiteX57" fmla="*/ 4194810 w 4892040"/>
              <a:gd name="connsiteY57" fmla="*/ 0 h 2030811"/>
              <a:gd name="connsiteX58" fmla="*/ 4446270 w 4892040"/>
              <a:gd name="connsiteY58" fmla="*/ 11430 h 2030811"/>
              <a:gd name="connsiteX59" fmla="*/ 4583430 w 4892040"/>
              <a:gd name="connsiteY59" fmla="*/ 34290 h 2030811"/>
              <a:gd name="connsiteX60" fmla="*/ 4652010 w 4892040"/>
              <a:gd name="connsiteY60" fmla="*/ 57150 h 2030811"/>
              <a:gd name="connsiteX61" fmla="*/ 4686300 w 4892040"/>
              <a:gd name="connsiteY61" fmla="*/ 68580 h 2030811"/>
              <a:gd name="connsiteX62" fmla="*/ 4777740 w 4892040"/>
              <a:gd name="connsiteY62" fmla="*/ 148590 h 2030811"/>
              <a:gd name="connsiteX63" fmla="*/ 4812030 w 4892040"/>
              <a:gd name="connsiteY63" fmla="*/ 171450 h 2030811"/>
              <a:gd name="connsiteX64" fmla="*/ 4834890 w 4892040"/>
              <a:gd name="connsiteY64" fmla="*/ 205740 h 2030811"/>
              <a:gd name="connsiteX65" fmla="*/ 4869180 w 4892040"/>
              <a:gd name="connsiteY65" fmla="*/ 217170 h 2030811"/>
              <a:gd name="connsiteX66" fmla="*/ 4880610 w 4892040"/>
              <a:gd name="connsiteY66" fmla="*/ 262890 h 2030811"/>
              <a:gd name="connsiteX67" fmla="*/ 4892040 w 4892040"/>
              <a:gd name="connsiteY67" fmla="*/ 320040 h 2030811"/>
              <a:gd name="connsiteX68" fmla="*/ 4880610 w 4892040"/>
              <a:gd name="connsiteY68" fmla="*/ 388620 h 2030811"/>
              <a:gd name="connsiteX69" fmla="*/ 4800600 w 4892040"/>
              <a:gd name="connsiteY69" fmla="*/ 468630 h 2030811"/>
              <a:gd name="connsiteX70" fmla="*/ 4732020 w 4892040"/>
              <a:gd name="connsiteY70" fmla="*/ 514350 h 2030811"/>
              <a:gd name="connsiteX71" fmla="*/ 4560570 w 4892040"/>
              <a:gd name="connsiteY71" fmla="*/ 548640 h 2030811"/>
              <a:gd name="connsiteX72" fmla="*/ 4114800 w 4892040"/>
              <a:gd name="connsiteY72" fmla="*/ 548640 h 2030811"/>
              <a:gd name="connsiteX73" fmla="*/ 4080510 w 4892040"/>
              <a:gd name="connsiteY73" fmla="*/ 537210 h 2030811"/>
              <a:gd name="connsiteX74" fmla="*/ 4000500 w 4892040"/>
              <a:gd name="connsiteY74" fmla="*/ 525780 h 2030811"/>
              <a:gd name="connsiteX75" fmla="*/ 3931920 w 4892040"/>
              <a:gd name="connsiteY75" fmla="*/ 525780 h 2030811"/>
              <a:gd name="connsiteX76" fmla="*/ 3589020 w 4892040"/>
              <a:gd name="connsiteY76" fmla="*/ 537210 h 2030811"/>
              <a:gd name="connsiteX77" fmla="*/ 3497580 w 4892040"/>
              <a:gd name="connsiteY77" fmla="*/ 525780 h 2030811"/>
              <a:gd name="connsiteX78" fmla="*/ 3417570 w 4892040"/>
              <a:gd name="connsiteY78" fmla="*/ 514350 h 2030811"/>
              <a:gd name="connsiteX79" fmla="*/ 3268980 w 4892040"/>
              <a:gd name="connsiteY79" fmla="*/ 502920 h 2030811"/>
              <a:gd name="connsiteX80" fmla="*/ 2891790 w 4892040"/>
              <a:gd name="connsiteY80" fmla="*/ 514350 h 2030811"/>
              <a:gd name="connsiteX81" fmla="*/ 2811780 w 4892040"/>
              <a:gd name="connsiteY81" fmla="*/ 537210 h 2030811"/>
              <a:gd name="connsiteX82" fmla="*/ 2788920 w 4892040"/>
              <a:gd name="connsiteY82" fmla="*/ 560070 h 2030811"/>
              <a:gd name="connsiteX0" fmla="*/ 2697480 w 4892040"/>
              <a:gd name="connsiteY0" fmla="*/ 1703070 h 2015393"/>
              <a:gd name="connsiteX1" fmla="*/ 3145103 w 4892040"/>
              <a:gd name="connsiteY1" fmla="*/ 2015387 h 2015393"/>
              <a:gd name="connsiteX2" fmla="*/ 3316244 w 4892040"/>
              <a:gd name="connsiteY2" fmla="*/ 1691949 h 2015393"/>
              <a:gd name="connsiteX3" fmla="*/ 2720340 w 4892040"/>
              <a:gd name="connsiteY3" fmla="*/ 1268730 h 2015393"/>
              <a:gd name="connsiteX4" fmla="*/ 2731770 w 4892040"/>
              <a:gd name="connsiteY4" fmla="*/ 1234440 h 2015393"/>
              <a:gd name="connsiteX5" fmla="*/ 2720340 w 4892040"/>
              <a:gd name="connsiteY5" fmla="*/ 1108710 h 2015393"/>
              <a:gd name="connsiteX6" fmla="*/ 2697480 w 4892040"/>
              <a:gd name="connsiteY6" fmla="*/ 1040130 h 2015393"/>
              <a:gd name="connsiteX7" fmla="*/ 2708910 w 4892040"/>
              <a:gd name="connsiteY7" fmla="*/ 914400 h 2015393"/>
              <a:gd name="connsiteX8" fmla="*/ 2731770 w 4892040"/>
              <a:gd name="connsiteY8" fmla="*/ 845820 h 2015393"/>
              <a:gd name="connsiteX9" fmla="*/ 2754630 w 4892040"/>
              <a:gd name="connsiteY9" fmla="*/ 708660 h 2015393"/>
              <a:gd name="connsiteX10" fmla="*/ 2777490 w 4892040"/>
              <a:gd name="connsiteY10" fmla="*/ 674370 h 2015393"/>
              <a:gd name="connsiteX11" fmla="*/ 2800350 w 4892040"/>
              <a:gd name="connsiteY11" fmla="*/ 605790 h 2015393"/>
              <a:gd name="connsiteX12" fmla="*/ 2720340 w 4892040"/>
              <a:gd name="connsiteY12" fmla="*/ 525780 h 2015393"/>
              <a:gd name="connsiteX13" fmla="*/ 2651760 w 4892040"/>
              <a:gd name="connsiteY13" fmla="*/ 502920 h 2015393"/>
              <a:gd name="connsiteX14" fmla="*/ 2400300 w 4892040"/>
              <a:gd name="connsiteY14" fmla="*/ 514350 h 2015393"/>
              <a:gd name="connsiteX15" fmla="*/ 2286000 w 4892040"/>
              <a:gd name="connsiteY15" fmla="*/ 537210 h 2015393"/>
              <a:gd name="connsiteX16" fmla="*/ 2114550 w 4892040"/>
              <a:gd name="connsiteY16" fmla="*/ 548640 h 2015393"/>
              <a:gd name="connsiteX17" fmla="*/ 1645920 w 4892040"/>
              <a:gd name="connsiteY17" fmla="*/ 537210 h 2015393"/>
              <a:gd name="connsiteX18" fmla="*/ 1588770 w 4892040"/>
              <a:gd name="connsiteY18" fmla="*/ 525780 h 2015393"/>
              <a:gd name="connsiteX19" fmla="*/ 1485900 w 4892040"/>
              <a:gd name="connsiteY19" fmla="*/ 514350 h 2015393"/>
              <a:gd name="connsiteX20" fmla="*/ 1428750 w 4892040"/>
              <a:gd name="connsiteY20" fmla="*/ 502920 h 2015393"/>
              <a:gd name="connsiteX21" fmla="*/ 982980 w 4892040"/>
              <a:gd name="connsiteY21" fmla="*/ 480060 h 2015393"/>
              <a:gd name="connsiteX22" fmla="*/ 262890 w 4892040"/>
              <a:gd name="connsiteY22" fmla="*/ 457200 h 2015393"/>
              <a:gd name="connsiteX23" fmla="*/ 137160 w 4892040"/>
              <a:gd name="connsiteY23" fmla="*/ 422910 h 2015393"/>
              <a:gd name="connsiteX24" fmla="*/ 102870 w 4892040"/>
              <a:gd name="connsiteY24" fmla="*/ 411480 h 2015393"/>
              <a:gd name="connsiteX25" fmla="*/ 68580 w 4892040"/>
              <a:gd name="connsiteY25" fmla="*/ 400050 h 2015393"/>
              <a:gd name="connsiteX26" fmla="*/ 34290 w 4892040"/>
              <a:gd name="connsiteY26" fmla="*/ 331470 h 2015393"/>
              <a:gd name="connsiteX27" fmla="*/ 0 w 4892040"/>
              <a:gd name="connsiteY27" fmla="*/ 262890 h 2015393"/>
              <a:gd name="connsiteX28" fmla="*/ 11430 w 4892040"/>
              <a:gd name="connsiteY28" fmla="*/ 217170 h 2015393"/>
              <a:gd name="connsiteX29" fmla="*/ 102870 w 4892040"/>
              <a:gd name="connsiteY29" fmla="*/ 137160 h 2015393"/>
              <a:gd name="connsiteX30" fmla="*/ 137160 w 4892040"/>
              <a:gd name="connsiteY30" fmla="*/ 114300 h 2015393"/>
              <a:gd name="connsiteX31" fmla="*/ 160020 w 4892040"/>
              <a:gd name="connsiteY31" fmla="*/ 80010 h 2015393"/>
              <a:gd name="connsiteX32" fmla="*/ 320040 w 4892040"/>
              <a:gd name="connsiteY32" fmla="*/ 45720 h 2015393"/>
              <a:gd name="connsiteX33" fmla="*/ 731520 w 4892040"/>
              <a:gd name="connsiteY33" fmla="*/ 34290 h 2015393"/>
              <a:gd name="connsiteX34" fmla="*/ 822960 w 4892040"/>
              <a:gd name="connsiteY34" fmla="*/ 22860 h 2015393"/>
              <a:gd name="connsiteX35" fmla="*/ 868680 w 4892040"/>
              <a:gd name="connsiteY35" fmla="*/ 11430 h 2015393"/>
              <a:gd name="connsiteX36" fmla="*/ 948690 w 4892040"/>
              <a:gd name="connsiteY36" fmla="*/ 0 h 2015393"/>
              <a:gd name="connsiteX37" fmla="*/ 1062990 w 4892040"/>
              <a:gd name="connsiteY37" fmla="*/ 11430 h 2015393"/>
              <a:gd name="connsiteX38" fmla="*/ 1131570 w 4892040"/>
              <a:gd name="connsiteY38" fmla="*/ 22860 h 2015393"/>
              <a:gd name="connsiteX39" fmla="*/ 1177290 w 4892040"/>
              <a:gd name="connsiteY39" fmla="*/ 34290 h 2015393"/>
              <a:gd name="connsiteX40" fmla="*/ 1291590 w 4892040"/>
              <a:gd name="connsiteY40" fmla="*/ 45720 h 2015393"/>
              <a:gd name="connsiteX41" fmla="*/ 1611630 w 4892040"/>
              <a:gd name="connsiteY41" fmla="*/ 57150 h 2015393"/>
              <a:gd name="connsiteX42" fmla="*/ 1714500 w 4892040"/>
              <a:gd name="connsiteY42" fmla="*/ 68580 h 2015393"/>
              <a:gd name="connsiteX43" fmla="*/ 1794510 w 4892040"/>
              <a:gd name="connsiteY43" fmla="*/ 80010 h 2015393"/>
              <a:gd name="connsiteX44" fmla="*/ 1954530 w 4892040"/>
              <a:gd name="connsiteY44" fmla="*/ 68580 h 2015393"/>
              <a:gd name="connsiteX45" fmla="*/ 2583180 w 4892040"/>
              <a:gd name="connsiteY45" fmla="*/ 57150 h 2015393"/>
              <a:gd name="connsiteX46" fmla="*/ 2857500 w 4892040"/>
              <a:gd name="connsiteY46" fmla="*/ 45720 h 2015393"/>
              <a:gd name="connsiteX47" fmla="*/ 2994660 w 4892040"/>
              <a:gd name="connsiteY47" fmla="*/ 22860 h 2015393"/>
              <a:gd name="connsiteX48" fmla="*/ 3120390 w 4892040"/>
              <a:gd name="connsiteY48" fmla="*/ 34290 h 2015393"/>
              <a:gd name="connsiteX49" fmla="*/ 3154680 w 4892040"/>
              <a:gd name="connsiteY49" fmla="*/ 45720 h 2015393"/>
              <a:gd name="connsiteX50" fmla="*/ 3223260 w 4892040"/>
              <a:gd name="connsiteY50" fmla="*/ 91440 h 2015393"/>
              <a:gd name="connsiteX51" fmla="*/ 3509010 w 4892040"/>
              <a:gd name="connsiteY51" fmla="*/ 80010 h 2015393"/>
              <a:gd name="connsiteX52" fmla="*/ 3577590 w 4892040"/>
              <a:gd name="connsiteY52" fmla="*/ 68580 h 2015393"/>
              <a:gd name="connsiteX53" fmla="*/ 3726180 w 4892040"/>
              <a:gd name="connsiteY53" fmla="*/ 45720 h 2015393"/>
              <a:gd name="connsiteX54" fmla="*/ 3760470 w 4892040"/>
              <a:gd name="connsiteY54" fmla="*/ 34290 h 2015393"/>
              <a:gd name="connsiteX55" fmla="*/ 4046220 w 4892040"/>
              <a:gd name="connsiteY55" fmla="*/ 22860 h 2015393"/>
              <a:gd name="connsiteX56" fmla="*/ 4149090 w 4892040"/>
              <a:gd name="connsiteY56" fmla="*/ 11430 h 2015393"/>
              <a:gd name="connsiteX57" fmla="*/ 4194810 w 4892040"/>
              <a:gd name="connsiteY57" fmla="*/ 0 h 2015393"/>
              <a:gd name="connsiteX58" fmla="*/ 4446270 w 4892040"/>
              <a:gd name="connsiteY58" fmla="*/ 11430 h 2015393"/>
              <a:gd name="connsiteX59" fmla="*/ 4583430 w 4892040"/>
              <a:gd name="connsiteY59" fmla="*/ 34290 h 2015393"/>
              <a:gd name="connsiteX60" fmla="*/ 4652010 w 4892040"/>
              <a:gd name="connsiteY60" fmla="*/ 57150 h 2015393"/>
              <a:gd name="connsiteX61" fmla="*/ 4686300 w 4892040"/>
              <a:gd name="connsiteY61" fmla="*/ 68580 h 2015393"/>
              <a:gd name="connsiteX62" fmla="*/ 4777740 w 4892040"/>
              <a:gd name="connsiteY62" fmla="*/ 148590 h 2015393"/>
              <a:gd name="connsiteX63" fmla="*/ 4812030 w 4892040"/>
              <a:gd name="connsiteY63" fmla="*/ 171450 h 2015393"/>
              <a:gd name="connsiteX64" fmla="*/ 4834890 w 4892040"/>
              <a:gd name="connsiteY64" fmla="*/ 205740 h 2015393"/>
              <a:gd name="connsiteX65" fmla="*/ 4869180 w 4892040"/>
              <a:gd name="connsiteY65" fmla="*/ 217170 h 2015393"/>
              <a:gd name="connsiteX66" fmla="*/ 4880610 w 4892040"/>
              <a:gd name="connsiteY66" fmla="*/ 262890 h 2015393"/>
              <a:gd name="connsiteX67" fmla="*/ 4892040 w 4892040"/>
              <a:gd name="connsiteY67" fmla="*/ 320040 h 2015393"/>
              <a:gd name="connsiteX68" fmla="*/ 4880610 w 4892040"/>
              <a:gd name="connsiteY68" fmla="*/ 388620 h 2015393"/>
              <a:gd name="connsiteX69" fmla="*/ 4800600 w 4892040"/>
              <a:gd name="connsiteY69" fmla="*/ 468630 h 2015393"/>
              <a:gd name="connsiteX70" fmla="*/ 4732020 w 4892040"/>
              <a:gd name="connsiteY70" fmla="*/ 514350 h 2015393"/>
              <a:gd name="connsiteX71" fmla="*/ 4560570 w 4892040"/>
              <a:gd name="connsiteY71" fmla="*/ 548640 h 2015393"/>
              <a:gd name="connsiteX72" fmla="*/ 4114800 w 4892040"/>
              <a:gd name="connsiteY72" fmla="*/ 548640 h 2015393"/>
              <a:gd name="connsiteX73" fmla="*/ 4080510 w 4892040"/>
              <a:gd name="connsiteY73" fmla="*/ 537210 h 2015393"/>
              <a:gd name="connsiteX74" fmla="*/ 4000500 w 4892040"/>
              <a:gd name="connsiteY74" fmla="*/ 525780 h 2015393"/>
              <a:gd name="connsiteX75" fmla="*/ 3931920 w 4892040"/>
              <a:gd name="connsiteY75" fmla="*/ 525780 h 2015393"/>
              <a:gd name="connsiteX76" fmla="*/ 3589020 w 4892040"/>
              <a:gd name="connsiteY76" fmla="*/ 537210 h 2015393"/>
              <a:gd name="connsiteX77" fmla="*/ 3497580 w 4892040"/>
              <a:gd name="connsiteY77" fmla="*/ 525780 h 2015393"/>
              <a:gd name="connsiteX78" fmla="*/ 3417570 w 4892040"/>
              <a:gd name="connsiteY78" fmla="*/ 514350 h 2015393"/>
              <a:gd name="connsiteX79" fmla="*/ 3268980 w 4892040"/>
              <a:gd name="connsiteY79" fmla="*/ 502920 h 2015393"/>
              <a:gd name="connsiteX80" fmla="*/ 2891790 w 4892040"/>
              <a:gd name="connsiteY80" fmla="*/ 514350 h 2015393"/>
              <a:gd name="connsiteX81" fmla="*/ 2811780 w 4892040"/>
              <a:gd name="connsiteY81" fmla="*/ 537210 h 2015393"/>
              <a:gd name="connsiteX82" fmla="*/ 2788920 w 4892040"/>
              <a:gd name="connsiteY82" fmla="*/ 560070 h 2015393"/>
              <a:gd name="connsiteX0" fmla="*/ 3031113 w 4892040"/>
              <a:gd name="connsiteY0" fmla="*/ 1999632 h 2026218"/>
              <a:gd name="connsiteX1" fmla="*/ 3145103 w 4892040"/>
              <a:gd name="connsiteY1" fmla="*/ 2015387 h 2026218"/>
              <a:gd name="connsiteX2" fmla="*/ 3316244 w 4892040"/>
              <a:gd name="connsiteY2" fmla="*/ 1691949 h 2026218"/>
              <a:gd name="connsiteX3" fmla="*/ 2720340 w 4892040"/>
              <a:gd name="connsiteY3" fmla="*/ 1268730 h 2026218"/>
              <a:gd name="connsiteX4" fmla="*/ 2731770 w 4892040"/>
              <a:gd name="connsiteY4" fmla="*/ 1234440 h 2026218"/>
              <a:gd name="connsiteX5" fmla="*/ 2720340 w 4892040"/>
              <a:gd name="connsiteY5" fmla="*/ 1108710 h 2026218"/>
              <a:gd name="connsiteX6" fmla="*/ 2697480 w 4892040"/>
              <a:gd name="connsiteY6" fmla="*/ 1040130 h 2026218"/>
              <a:gd name="connsiteX7" fmla="*/ 2708910 w 4892040"/>
              <a:gd name="connsiteY7" fmla="*/ 914400 h 2026218"/>
              <a:gd name="connsiteX8" fmla="*/ 2731770 w 4892040"/>
              <a:gd name="connsiteY8" fmla="*/ 845820 h 2026218"/>
              <a:gd name="connsiteX9" fmla="*/ 2754630 w 4892040"/>
              <a:gd name="connsiteY9" fmla="*/ 708660 h 2026218"/>
              <a:gd name="connsiteX10" fmla="*/ 2777490 w 4892040"/>
              <a:gd name="connsiteY10" fmla="*/ 674370 h 2026218"/>
              <a:gd name="connsiteX11" fmla="*/ 2800350 w 4892040"/>
              <a:gd name="connsiteY11" fmla="*/ 605790 h 2026218"/>
              <a:gd name="connsiteX12" fmla="*/ 2720340 w 4892040"/>
              <a:gd name="connsiteY12" fmla="*/ 525780 h 2026218"/>
              <a:gd name="connsiteX13" fmla="*/ 2651760 w 4892040"/>
              <a:gd name="connsiteY13" fmla="*/ 502920 h 2026218"/>
              <a:gd name="connsiteX14" fmla="*/ 2400300 w 4892040"/>
              <a:gd name="connsiteY14" fmla="*/ 514350 h 2026218"/>
              <a:gd name="connsiteX15" fmla="*/ 2286000 w 4892040"/>
              <a:gd name="connsiteY15" fmla="*/ 537210 h 2026218"/>
              <a:gd name="connsiteX16" fmla="*/ 2114550 w 4892040"/>
              <a:gd name="connsiteY16" fmla="*/ 548640 h 2026218"/>
              <a:gd name="connsiteX17" fmla="*/ 1645920 w 4892040"/>
              <a:gd name="connsiteY17" fmla="*/ 537210 h 2026218"/>
              <a:gd name="connsiteX18" fmla="*/ 1588770 w 4892040"/>
              <a:gd name="connsiteY18" fmla="*/ 525780 h 2026218"/>
              <a:gd name="connsiteX19" fmla="*/ 1485900 w 4892040"/>
              <a:gd name="connsiteY19" fmla="*/ 514350 h 2026218"/>
              <a:gd name="connsiteX20" fmla="*/ 1428750 w 4892040"/>
              <a:gd name="connsiteY20" fmla="*/ 502920 h 2026218"/>
              <a:gd name="connsiteX21" fmla="*/ 982980 w 4892040"/>
              <a:gd name="connsiteY21" fmla="*/ 480060 h 2026218"/>
              <a:gd name="connsiteX22" fmla="*/ 262890 w 4892040"/>
              <a:gd name="connsiteY22" fmla="*/ 457200 h 2026218"/>
              <a:gd name="connsiteX23" fmla="*/ 137160 w 4892040"/>
              <a:gd name="connsiteY23" fmla="*/ 422910 h 2026218"/>
              <a:gd name="connsiteX24" fmla="*/ 102870 w 4892040"/>
              <a:gd name="connsiteY24" fmla="*/ 411480 h 2026218"/>
              <a:gd name="connsiteX25" fmla="*/ 68580 w 4892040"/>
              <a:gd name="connsiteY25" fmla="*/ 400050 h 2026218"/>
              <a:gd name="connsiteX26" fmla="*/ 34290 w 4892040"/>
              <a:gd name="connsiteY26" fmla="*/ 331470 h 2026218"/>
              <a:gd name="connsiteX27" fmla="*/ 0 w 4892040"/>
              <a:gd name="connsiteY27" fmla="*/ 262890 h 2026218"/>
              <a:gd name="connsiteX28" fmla="*/ 11430 w 4892040"/>
              <a:gd name="connsiteY28" fmla="*/ 217170 h 2026218"/>
              <a:gd name="connsiteX29" fmla="*/ 102870 w 4892040"/>
              <a:gd name="connsiteY29" fmla="*/ 137160 h 2026218"/>
              <a:gd name="connsiteX30" fmla="*/ 137160 w 4892040"/>
              <a:gd name="connsiteY30" fmla="*/ 114300 h 2026218"/>
              <a:gd name="connsiteX31" fmla="*/ 160020 w 4892040"/>
              <a:gd name="connsiteY31" fmla="*/ 80010 h 2026218"/>
              <a:gd name="connsiteX32" fmla="*/ 320040 w 4892040"/>
              <a:gd name="connsiteY32" fmla="*/ 45720 h 2026218"/>
              <a:gd name="connsiteX33" fmla="*/ 731520 w 4892040"/>
              <a:gd name="connsiteY33" fmla="*/ 34290 h 2026218"/>
              <a:gd name="connsiteX34" fmla="*/ 822960 w 4892040"/>
              <a:gd name="connsiteY34" fmla="*/ 22860 h 2026218"/>
              <a:gd name="connsiteX35" fmla="*/ 868680 w 4892040"/>
              <a:gd name="connsiteY35" fmla="*/ 11430 h 2026218"/>
              <a:gd name="connsiteX36" fmla="*/ 948690 w 4892040"/>
              <a:gd name="connsiteY36" fmla="*/ 0 h 2026218"/>
              <a:gd name="connsiteX37" fmla="*/ 1062990 w 4892040"/>
              <a:gd name="connsiteY37" fmla="*/ 11430 h 2026218"/>
              <a:gd name="connsiteX38" fmla="*/ 1131570 w 4892040"/>
              <a:gd name="connsiteY38" fmla="*/ 22860 h 2026218"/>
              <a:gd name="connsiteX39" fmla="*/ 1177290 w 4892040"/>
              <a:gd name="connsiteY39" fmla="*/ 34290 h 2026218"/>
              <a:gd name="connsiteX40" fmla="*/ 1291590 w 4892040"/>
              <a:gd name="connsiteY40" fmla="*/ 45720 h 2026218"/>
              <a:gd name="connsiteX41" fmla="*/ 1611630 w 4892040"/>
              <a:gd name="connsiteY41" fmla="*/ 57150 h 2026218"/>
              <a:gd name="connsiteX42" fmla="*/ 1714500 w 4892040"/>
              <a:gd name="connsiteY42" fmla="*/ 68580 h 2026218"/>
              <a:gd name="connsiteX43" fmla="*/ 1794510 w 4892040"/>
              <a:gd name="connsiteY43" fmla="*/ 80010 h 2026218"/>
              <a:gd name="connsiteX44" fmla="*/ 1954530 w 4892040"/>
              <a:gd name="connsiteY44" fmla="*/ 68580 h 2026218"/>
              <a:gd name="connsiteX45" fmla="*/ 2583180 w 4892040"/>
              <a:gd name="connsiteY45" fmla="*/ 57150 h 2026218"/>
              <a:gd name="connsiteX46" fmla="*/ 2857500 w 4892040"/>
              <a:gd name="connsiteY46" fmla="*/ 45720 h 2026218"/>
              <a:gd name="connsiteX47" fmla="*/ 2994660 w 4892040"/>
              <a:gd name="connsiteY47" fmla="*/ 22860 h 2026218"/>
              <a:gd name="connsiteX48" fmla="*/ 3120390 w 4892040"/>
              <a:gd name="connsiteY48" fmla="*/ 34290 h 2026218"/>
              <a:gd name="connsiteX49" fmla="*/ 3154680 w 4892040"/>
              <a:gd name="connsiteY49" fmla="*/ 45720 h 2026218"/>
              <a:gd name="connsiteX50" fmla="*/ 3223260 w 4892040"/>
              <a:gd name="connsiteY50" fmla="*/ 91440 h 2026218"/>
              <a:gd name="connsiteX51" fmla="*/ 3509010 w 4892040"/>
              <a:gd name="connsiteY51" fmla="*/ 80010 h 2026218"/>
              <a:gd name="connsiteX52" fmla="*/ 3577590 w 4892040"/>
              <a:gd name="connsiteY52" fmla="*/ 68580 h 2026218"/>
              <a:gd name="connsiteX53" fmla="*/ 3726180 w 4892040"/>
              <a:gd name="connsiteY53" fmla="*/ 45720 h 2026218"/>
              <a:gd name="connsiteX54" fmla="*/ 3760470 w 4892040"/>
              <a:gd name="connsiteY54" fmla="*/ 34290 h 2026218"/>
              <a:gd name="connsiteX55" fmla="*/ 4046220 w 4892040"/>
              <a:gd name="connsiteY55" fmla="*/ 22860 h 2026218"/>
              <a:gd name="connsiteX56" fmla="*/ 4149090 w 4892040"/>
              <a:gd name="connsiteY56" fmla="*/ 11430 h 2026218"/>
              <a:gd name="connsiteX57" fmla="*/ 4194810 w 4892040"/>
              <a:gd name="connsiteY57" fmla="*/ 0 h 2026218"/>
              <a:gd name="connsiteX58" fmla="*/ 4446270 w 4892040"/>
              <a:gd name="connsiteY58" fmla="*/ 11430 h 2026218"/>
              <a:gd name="connsiteX59" fmla="*/ 4583430 w 4892040"/>
              <a:gd name="connsiteY59" fmla="*/ 34290 h 2026218"/>
              <a:gd name="connsiteX60" fmla="*/ 4652010 w 4892040"/>
              <a:gd name="connsiteY60" fmla="*/ 57150 h 2026218"/>
              <a:gd name="connsiteX61" fmla="*/ 4686300 w 4892040"/>
              <a:gd name="connsiteY61" fmla="*/ 68580 h 2026218"/>
              <a:gd name="connsiteX62" fmla="*/ 4777740 w 4892040"/>
              <a:gd name="connsiteY62" fmla="*/ 148590 h 2026218"/>
              <a:gd name="connsiteX63" fmla="*/ 4812030 w 4892040"/>
              <a:gd name="connsiteY63" fmla="*/ 171450 h 2026218"/>
              <a:gd name="connsiteX64" fmla="*/ 4834890 w 4892040"/>
              <a:gd name="connsiteY64" fmla="*/ 205740 h 2026218"/>
              <a:gd name="connsiteX65" fmla="*/ 4869180 w 4892040"/>
              <a:gd name="connsiteY65" fmla="*/ 217170 h 2026218"/>
              <a:gd name="connsiteX66" fmla="*/ 4880610 w 4892040"/>
              <a:gd name="connsiteY66" fmla="*/ 262890 h 2026218"/>
              <a:gd name="connsiteX67" fmla="*/ 4892040 w 4892040"/>
              <a:gd name="connsiteY67" fmla="*/ 320040 h 2026218"/>
              <a:gd name="connsiteX68" fmla="*/ 4880610 w 4892040"/>
              <a:gd name="connsiteY68" fmla="*/ 388620 h 2026218"/>
              <a:gd name="connsiteX69" fmla="*/ 4800600 w 4892040"/>
              <a:gd name="connsiteY69" fmla="*/ 468630 h 2026218"/>
              <a:gd name="connsiteX70" fmla="*/ 4732020 w 4892040"/>
              <a:gd name="connsiteY70" fmla="*/ 514350 h 2026218"/>
              <a:gd name="connsiteX71" fmla="*/ 4560570 w 4892040"/>
              <a:gd name="connsiteY71" fmla="*/ 548640 h 2026218"/>
              <a:gd name="connsiteX72" fmla="*/ 4114800 w 4892040"/>
              <a:gd name="connsiteY72" fmla="*/ 548640 h 2026218"/>
              <a:gd name="connsiteX73" fmla="*/ 4080510 w 4892040"/>
              <a:gd name="connsiteY73" fmla="*/ 537210 h 2026218"/>
              <a:gd name="connsiteX74" fmla="*/ 4000500 w 4892040"/>
              <a:gd name="connsiteY74" fmla="*/ 525780 h 2026218"/>
              <a:gd name="connsiteX75" fmla="*/ 3931920 w 4892040"/>
              <a:gd name="connsiteY75" fmla="*/ 525780 h 2026218"/>
              <a:gd name="connsiteX76" fmla="*/ 3589020 w 4892040"/>
              <a:gd name="connsiteY76" fmla="*/ 537210 h 2026218"/>
              <a:gd name="connsiteX77" fmla="*/ 3497580 w 4892040"/>
              <a:gd name="connsiteY77" fmla="*/ 525780 h 2026218"/>
              <a:gd name="connsiteX78" fmla="*/ 3417570 w 4892040"/>
              <a:gd name="connsiteY78" fmla="*/ 514350 h 2026218"/>
              <a:gd name="connsiteX79" fmla="*/ 3268980 w 4892040"/>
              <a:gd name="connsiteY79" fmla="*/ 502920 h 2026218"/>
              <a:gd name="connsiteX80" fmla="*/ 2891790 w 4892040"/>
              <a:gd name="connsiteY80" fmla="*/ 514350 h 2026218"/>
              <a:gd name="connsiteX81" fmla="*/ 2811780 w 4892040"/>
              <a:gd name="connsiteY81" fmla="*/ 537210 h 2026218"/>
              <a:gd name="connsiteX82" fmla="*/ 2788920 w 4892040"/>
              <a:gd name="connsiteY82" fmla="*/ 560070 h 2026218"/>
              <a:gd name="connsiteX0" fmla="*/ 3031113 w 4892040"/>
              <a:gd name="connsiteY0" fmla="*/ 1999632 h 2039929"/>
              <a:gd name="connsiteX1" fmla="*/ 3145103 w 4892040"/>
              <a:gd name="connsiteY1" fmla="*/ 2015387 h 2039929"/>
              <a:gd name="connsiteX2" fmla="*/ 3316244 w 4892040"/>
              <a:gd name="connsiteY2" fmla="*/ 1691949 h 2039929"/>
              <a:gd name="connsiteX3" fmla="*/ 2720340 w 4892040"/>
              <a:gd name="connsiteY3" fmla="*/ 1268730 h 2039929"/>
              <a:gd name="connsiteX4" fmla="*/ 2731770 w 4892040"/>
              <a:gd name="connsiteY4" fmla="*/ 1234440 h 2039929"/>
              <a:gd name="connsiteX5" fmla="*/ 2720340 w 4892040"/>
              <a:gd name="connsiteY5" fmla="*/ 1108710 h 2039929"/>
              <a:gd name="connsiteX6" fmla="*/ 2697480 w 4892040"/>
              <a:gd name="connsiteY6" fmla="*/ 1040130 h 2039929"/>
              <a:gd name="connsiteX7" fmla="*/ 2708910 w 4892040"/>
              <a:gd name="connsiteY7" fmla="*/ 914400 h 2039929"/>
              <a:gd name="connsiteX8" fmla="*/ 2731770 w 4892040"/>
              <a:gd name="connsiteY8" fmla="*/ 845820 h 2039929"/>
              <a:gd name="connsiteX9" fmla="*/ 2754630 w 4892040"/>
              <a:gd name="connsiteY9" fmla="*/ 708660 h 2039929"/>
              <a:gd name="connsiteX10" fmla="*/ 2777490 w 4892040"/>
              <a:gd name="connsiteY10" fmla="*/ 674370 h 2039929"/>
              <a:gd name="connsiteX11" fmla="*/ 2800350 w 4892040"/>
              <a:gd name="connsiteY11" fmla="*/ 605790 h 2039929"/>
              <a:gd name="connsiteX12" fmla="*/ 2720340 w 4892040"/>
              <a:gd name="connsiteY12" fmla="*/ 525780 h 2039929"/>
              <a:gd name="connsiteX13" fmla="*/ 2651760 w 4892040"/>
              <a:gd name="connsiteY13" fmla="*/ 502920 h 2039929"/>
              <a:gd name="connsiteX14" fmla="*/ 2400300 w 4892040"/>
              <a:gd name="connsiteY14" fmla="*/ 514350 h 2039929"/>
              <a:gd name="connsiteX15" fmla="*/ 2286000 w 4892040"/>
              <a:gd name="connsiteY15" fmla="*/ 537210 h 2039929"/>
              <a:gd name="connsiteX16" fmla="*/ 2114550 w 4892040"/>
              <a:gd name="connsiteY16" fmla="*/ 548640 h 2039929"/>
              <a:gd name="connsiteX17" fmla="*/ 1645920 w 4892040"/>
              <a:gd name="connsiteY17" fmla="*/ 537210 h 2039929"/>
              <a:gd name="connsiteX18" fmla="*/ 1588770 w 4892040"/>
              <a:gd name="connsiteY18" fmla="*/ 525780 h 2039929"/>
              <a:gd name="connsiteX19" fmla="*/ 1485900 w 4892040"/>
              <a:gd name="connsiteY19" fmla="*/ 514350 h 2039929"/>
              <a:gd name="connsiteX20" fmla="*/ 1428750 w 4892040"/>
              <a:gd name="connsiteY20" fmla="*/ 502920 h 2039929"/>
              <a:gd name="connsiteX21" fmla="*/ 982980 w 4892040"/>
              <a:gd name="connsiteY21" fmla="*/ 480060 h 2039929"/>
              <a:gd name="connsiteX22" fmla="*/ 262890 w 4892040"/>
              <a:gd name="connsiteY22" fmla="*/ 457200 h 2039929"/>
              <a:gd name="connsiteX23" fmla="*/ 137160 w 4892040"/>
              <a:gd name="connsiteY23" fmla="*/ 422910 h 2039929"/>
              <a:gd name="connsiteX24" fmla="*/ 102870 w 4892040"/>
              <a:gd name="connsiteY24" fmla="*/ 411480 h 2039929"/>
              <a:gd name="connsiteX25" fmla="*/ 68580 w 4892040"/>
              <a:gd name="connsiteY25" fmla="*/ 400050 h 2039929"/>
              <a:gd name="connsiteX26" fmla="*/ 34290 w 4892040"/>
              <a:gd name="connsiteY26" fmla="*/ 331470 h 2039929"/>
              <a:gd name="connsiteX27" fmla="*/ 0 w 4892040"/>
              <a:gd name="connsiteY27" fmla="*/ 262890 h 2039929"/>
              <a:gd name="connsiteX28" fmla="*/ 11430 w 4892040"/>
              <a:gd name="connsiteY28" fmla="*/ 217170 h 2039929"/>
              <a:gd name="connsiteX29" fmla="*/ 102870 w 4892040"/>
              <a:gd name="connsiteY29" fmla="*/ 137160 h 2039929"/>
              <a:gd name="connsiteX30" fmla="*/ 137160 w 4892040"/>
              <a:gd name="connsiteY30" fmla="*/ 114300 h 2039929"/>
              <a:gd name="connsiteX31" fmla="*/ 160020 w 4892040"/>
              <a:gd name="connsiteY31" fmla="*/ 80010 h 2039929"/>
              <a:gd name="connsiteX32" fmla="*/ 320040 w 4892040"/>
              <a:gd name="connsiteY32" fmla="*/ 45720 h 2039929"/>
              <a:gd name="connsiteX33" fmla="*/ 731520 w 4892040"/>
              <a:gd name="connsiteY33" fmla="*/ 34290 h 2039929"/>
              <a:gd name="connsiteX34" fmla="*/ 822960 w 4892040"/>
              <a:gd name="connsiteY34" fmla="*/ 22860 h 2039929"/>
              <a:gd name="connsiteX35" fmla="*/ 868680 w 4892040"/>
              <a:gd name="connsiteY35" fmla="*/ 11430 h 2039929"/>
              <a:gd name="connsiteX36" fmla="*/ 948690 w 4892040"/>
              <a:gd name="connsiteY36" fmla="*/ 0 h 2039929"/>
              <a:gd name="connsiteX37" fmla="*/ 1062990 w 4892040"/>
              <a:gd name="connsiteY37" fmla="*/ 11430 h 2039929"/>
              <a:gd name="connsiteX38" fmla="*/ 1131570 w 4892040"/>
              <a:gd name="connsiteY38" fmla="*/ 22860 h 2039929"/>
              <a:gd name="connsiteX39" fmla="*/ 1177290 w 4892040"/>
              <a:gd name="connsiteY39" fmla="*/ 34290 h 2039929"/>
              <a:gd name="connsiteX40" fmla="*/ 1291590 w 4892040"/>
              <a:gd name="connsiteY40" fmla="*/ 45720 h 2039929"/>
              <a:gd name="connsiteX41" fmla="*/ 1611630 w 4892040"/>
              <a:gd name="connsiteY41" fmla="*/ 57150 h 2039929"/>
              <a:gd name="connsiteX42" fmla="*/ 1714500 w 4892040"/>
              <a:gd name="connsiteY42" fmla="*/ 68580 h 2039929"/>
              <a:gd name="connsiteX43" fmla="*/ 1794510 w 4892040"/>
              <a:gd name="connsiteY43" fmla="*/ 80010 h 2039929"/>
              <a:gd name="connsiteX44" fmla="*/ 1954530 w 4892040"/>
              <a:gd name="connsiteY44" fmla="*/ 68580 h 2039929"/>
              <a:gd name="connsiteX45" fmla="*/ 2583180 w 4892040"/>
              <a:gd name="connsiteY45" fmla="*/ 57150 h 2039929"/>
              <a:gd name="connsiteX46" fmla="*/ 2857500 w 4892040"/>
              <a:gd name="connsiteY46" fmla="*/ 45720 h 2039929"/>
              <a:gd name="connsiteX47" fmla="*/ 2994660 w 4892040"/>
              <a:gd name="connsiteY47" fmla="*/ 22860 h 2039929"/>
              <a:gd name="connsiteX48" fmla="*/ 3120390 w 4892040"/>
              <a:gd name="connsiteY48" fmla="*/ 34290 h 2039929"/>
              <a:gd name="connsiteX49" fmla="*/ 3154680 w 4892040"/>
              <a:gd name="connsiteY49" fmla="*/ 45720 h 2039929"/>
              <a:gd name="connsiteX50" fmla="*/ 3223260 w 4892040"/>
              <a:gd name="connsiteY50" fmla="*/ 91440 h 2039929"/>
              <a:gd name="connsiteX51" fmla="*/ 3509010 w 4892040"/>
              <a:gd name="connsiteY51" fmla="*/ 80010 h 2039929"/>
              <a:gd name="connsiteX52" fmla="*/ 3577590 w 4892040"/>
              <a:gd name="connsiteY52" fmla="*/ 68580 h 2039929"/>
              <a:gd name="connsiteX53" fmla="*/ 3726180 w 4892040"/>
              <a:gd name="connsiteY53" fmla="*/ 45720 h 2039929"/>
              <a:gd name="connsiteX54" fmla="*/ 3760470 w 4892040"/>
              <a:gd name="connsiteY54" fmla="*/ 34290 h 2039929"/>
              <a:gd name="connsiteX55" fmla="*/ 4046220 w 4892040"/>
              <a:gd name="connsiteY55" fmla="*/ 22860 h 2039929"/>
              <a:gd name="connsiteX56" fmla="*/ 4149090 w 4892040"/>
              <a:gd name="connsiteY56" fmla="*/ 11430 h 2039929"/>
              <a:gd name="connsiteX57" fmla="*/ 4194810 w 4892040"/>
              <a:gd name="connsiteY57" fmla="*/ 0 h 2039929"/>
              <a:gd name="connsiteX58" fmla="*/ 4446270 w 4892040"/>
              <a:gd name="connsiteY58" fmla="*/ 11430 h 2039929"/>
              <a:gd name="connsiteX59" fmla="*/ 4583430 w 4892040"/>
              <a:gd name="connsiteY59" fmla="*/ 34290 h 2039929"/>
              <a:gd name="connsiteX60" fmla="*/ 4652010 w 4892040"/>
              <a:gd name="connsiteY60" fmla="*/ 57150 h 2039929"/>
              <a:gd name="connsiteX61" fmla="*/ 4686300 w 4892040"/>
              <a:gd name="connsiteY61" fmla="*/ 68580 h 2039929"/>
              <a:gd name="connsiteX62" fmla="*/ 4777740 w 4892040"/>
              <a:gd name="connsiteY62" fmla="*/ 148590 h 2039929"/>
              <a:gd name="connsiteX63" fmla="*/ 4812030 w 4892040"/>
              <a:gd name="connsiteY63" fmla="*/ 171450 h 2039929"/>
              <a:gd name="connsiteX64" fmla="*/ 4834890 w 4892040"/>
              <a:gd name="connsiteY64" fmla="*/ 205740 h 2039929"/>
              <a:gd name="connsiteX65" fmla="*/ 4869180 w 4892040"/>
              <a:gd name="connsiteY65" fmla="*/ 217170 h 2039929"/>
              <a:gd name="connsiteX66" fmla="*/ 4880610 w 4892040"/>
              <a:gd name="connsiteY66" fmla="*/ 262890 h 2039929"/>
              <a:gd name="connsiteX67" fmla="*/ 4892040 w 4892040"/>
              <a:gd name="connsiteY67" fmla="*/ 320040 h 2039929"/>
              <a:gd name="connsiteX68" fmla="*/ 4880610 w 4892040"/>
              <a:gd name="connsiteY68" fmla="*/ 388620 h 2039929"/>
              <a:gd name="connsiteX69" fmla="*/ 4800600 w 4892040"/>
              <a:gd name="connsiteY69" fmla="*/ 468630 h 2039929"/>
              <a:gd name="connsiteX70" fmla="*/ 4732020 w 4892040"/>
              <a:gd name="connsiteY70" fmla="*/ 514350 h 2039929"/>
              <a:gd name="connsiteX71" fmla="*/ 4560570 w 4892040"/>
              <a:gd name="connsiteY71" fmla="*/ 548640 h 2039929"/>
              <a:gd name="connsiteX72" fmla="*/ 4114800 w 4892040"/>
              <a:gd name="connsiteY72" fmla="*/ 548640 h 2039929"/>
              <a:gd name="connsiteX73" fmla="*/ 4080510 w 4892040"/>
              <a:gd name="connsiteY73" fmla="*/ 537210 h 2039929"/>
              <a:gd name="connsiteX74" fmla="*/ 4000500 w 4892040"/>
              <a:gd name="connsiteY74" fmla="*/ 525780 h 2039929"/>
              <a:gd name="connsiteX75" fmla="*/ 3931920 w 4892040"/>
              <a:gd name="connsiteY75" fmla="*/ 525780 h 2039929"/>
              <a:gd name="connsiteX76" fmla="*/ 3589020 w 4892040"/>
              <a:gd name="connsiteY76" fmla="*/ 537210 h 2039929"/>
              <a:gd name="connsiteX77" fmla="*/ 3497580 w 4892040"/>
              <a:gd name="connsiteY77" fmla="*/ 525780 h 2039929"/>
              <a:gd name="connsiteX78" fmla="*/ 3417570 w 4892040"/>
              <a:gd name="connsiteY78" fmla="*/ 514350 h 2039929"/>
              <a:gd name="connsiteX79" fmla="*/ 3268980 w 4892040"/>
              <a:gd name="connsiteY79" fmla="*/ 502920 h 2039929"/>
              <a:gd name="connsiteX80" fmla="*/ 2891790 w 4892040"/>
              <a:gd name="connsiteY80" fmla="*/ 514350 h 2039929"/>
              <a:gd name="connsiteX81" fmla="*/ 2811780 w 4892040"/>
              <a:gd name="connsiteY81" fmla="*/ 537210 h 2039929"/>
              <a:gd name="connsiteX82" fmla="*/ 2788920 w 4892040"/>
              <a:gd name="connsiteY82" fmla="*/ 560070 h 2039929"/>
              <a:gd name="connsiteX0" fmla="*/ 3117610 w 4892040"/>
              <a:gd name="connsiteY0" fmla="*/ 2024345 h 2050570"/>
              <a:gd name="connsiteX1" fmla="*/ 3145103 w 4892040"/>
              <a:gd name="connsiteY1" fmla="*/ 2015387 h 2050570"/>
              <a:gd name="connsiteX2" fmla="*/ 3316244 w 4892040"/>
              <a:gd name="connsiteY2" fmla="*/ 1691949 h 2050570"/>
              <a:gd name="connsiteX3" fmla="*/ 2720340 w 4892040"/>
              <a:gd name="connsiteY3" fmla="*/ 1268730 h 2050570"/>
              <a:gd name="connsiteX4" fmla="*/ 2731770 w 4892040"/>
              <a:gd name="connsiteY4" fmla="*/ 1234440 h 2050570"/>
              <a:gd name="connsiteX5" fmla="*/ 2720340 w 4892040"/>
              <a:gd name="connsiteY5" fmla="*/ 1108710 h 2050570"/>
              <a:gd name="connsiteX6" fmla="*/ 2697480 w 4892040"/>
              <a:gd name="connsiteY6" fmla="*/ 1040130 h 2050570"/>
              <a:gd name="connsiteX7" fmla="*/ 2708910 w 4892040"/>
              <a:gd name="connsiteY7" fmla="*/ 914400 h 2050570"/>
              <a:gd name="connsiteX8" fmla="*/ 2731770 w 4892040"/>
              <a:gd name="connsiteY8" fmla="*/ 845820 h 2050570"/>
              <a:gd name="connsiteX9" fmla="*/ 2754630 w 4892040"/>
              <a:gd name="connsiteY9" fmla="*/ 708660 h 2050570"/>
              <a:gd name="connsiteX10" fmla="*/ 2777490 w 4892040"/>
              <a:gd name="connsiteY10" fmla="*/ 674370 h 2050570"/>
              <a:gd name="connsiteX11" fmla="*/ 2800350 w 4892040"/>
              <a:gd name="connsiteY11" fmla="*/ 605790 h 2050570"/>
              <a:gd name="connsiteX12" fmla="*/ 2720340 w 4892040"/>
              <a:gd name="connsiteY12" fmla="*/ 525780 h 2050570"/>
              <a:gd name="connsiteX13" fmla="*/ 2651760 w 4892040"/>
              <a:gd name="connsiteY13" fmla="*/ 502920 h 2050570"/>
              <a:gd name="connsiteX14" fmla="*/ 2400300 w 4892040"/>
              <a:gd name="connsiteY14" fmla="*/ 514350 h 2050570"/>
              <a:gd name="connsiteX15" fmla="*/ 2286000 w 4892040"/>
              <a:gd name="connsiteY15" fmla="*/ 537210 h 2050570"/>
              <a:gd name="connsiteX16" fmla="*/ 2114550 w 4892040"/>
              <a:gd name="connsiteY16" fmla="*/ 548640 h 2050570"/>
              <a:gd name="connsiteX17" fmla="*/ 1645920 w 4892040"/>
              <a:gd name="connsiteY17" fmla="*/ 537210 h 2050570"/>
              <a:gd name="connsiteX18" fmla="*/ 1588770 w 4892040"/>
              <a:gd name="connsiteY18" fmla="*/ 525780 h 2050570"/>
              <a:gd name="connsiteX19" fmla="*/ 1485900 w 4892040"/>
              <a:gd name="connsiteY19" fmla="*/ 514350 h 2050570"/>
              <a:gd name="connsiteX20" fmla="*/ 1428750 w 4892040"/>
              <a:gd name="connsiteY20" fmla="*/ 502920 h 2050570"/>
              <a:gd name="connsiteX21" fmla="*/ 982980 w 4892040"/>
              <a:gd name="connsiteY21" fmla="*/ 480060 h 2050570"/>
              <a:gd name="connsiteX22" fmla="*/ 262890 w 4892040"/>
              <a:gd name="connsiteY22" fmla="*/ 457200 h 2050570"/>
              <a:gd name="connsiteX23" fmla="*/ 137160 w 4892040"/>
              <a:gd name="connsiteY23" fmla="*/ 422910 h 2050570"/>
              <a:gd name="connsiteX24" fmla="*/ 102870 w 4892040"/>
              <a:gd name="connsiteY24" fmla="*/ 411480 h 2050570"/>
              <a:gd name="connsiteX25" fmla="*/ 68580 w 4892040"/>
              <a:gd name="connsiteY25" fmla="*/ 400050 h 2050570"/>
              <a:gd name="connsiteX26" fmla="*/ 34290 w 4892040"/>
              <a:gd name="connsiteY26" fmla="*/ 331470 h 2050570"/>
              <a:gd name="connsiteX27" fmla="*/ 0 w 4892040"/>
              <a:gd name="connsiteY27" fmla="*/ 262890 h 2050570"/>
              <a:gd name="connsiteX28" fmla="*/ 11430 w 4892040"/>
              <a:gd name="connsiteY28" fmla="*/ 217170 h 2050570"/>
              <a:gd name="connsiteX29" fmla="*/ 102870 w 4892040"/>
              <a:gd name="connsiteY29" fmla="*/ 137160 h 2050570"/>
              <a:gd name="connsiteX30" fmla="*/ 137160 w 4892040"/>
              <a:gd name="connsiteY30" fmla="*/ 114300 h 2050570"/>
              <a:gd name="connsiteX31" fmla="*/ 160020 w 4892040"/>
              <a:gd name="connsiteY31" fmla="*/ 80010 h 2050570"/>
              <a:gd name="connsiteX32" fmla="*/ 320040 w 4892040"/>
              <a:gd name="connsiteY32" fmla="*/ 45720 h 2050570"/>
              <a:gd name="connsiteX33" fmla="*/ 731520 w 4892040"/>
              <a:gd name="connsiteY33" fmla="*/ 34290 h 2050570"/>
              <a:gd name="connsiteX34" fmla="*/ 822960 w 4892040"/>
              <a:gd name="connsiteY34" fmla="*/ 22860 h 2050570"/>
              <a:gd name="connsiteX35" fmla="*/ 868680 w 4892040"/>
              <a:gd name="connsiteY35" fmla="*/ 11430 h 2050570"/>
              <a:gd name="connsiteX36" fmla="*/ 948690 w 4892040"/>
              <a:gd name="connsiteY36" fmla="*/ 0 h 2050570"/>
              <a:gd name="connsiteX37" fmla="*/ 1062990 w 4892040"/>
              <a:gd name="connsiteY37" fmla="*/ 11430 h 2050570"/>
              <a:gd name="connsiteX38" fmla="*/ 1131570 w 4892040"/>
              <a:gd name="connsiteY38" fmla="*/ 22860 h 2050570"/>
              <a:gd name="connsiteX39" fmla="*/ 1177290 w 4892040"/>
              <a:gd name="connsiteY39" fmla="*/ 34290 h 2050570"/>
              <a:gd name="connsiteX40" fmla="*/ 1291590 w 4892040"/>
              <a:gd name="connsiteY40" fmla="*/ 45720 h 2050570"/>
              <a:gd name="connsiteX41" fmla="*/ 1611630 w 4892040"/>
              <a:gd name="connsiteY41" fmla="*/ 57150 h 2050570"/>
              <a:gd name="connsiteX42" fmla="*/ 1714500 w 4892040"/>
              <a:gd name="connsiteY42" fmla="*/ 68580 h 2050570"/>
              <a:gd name="connsiteX43" fmla="*/ 1794510 w 4892040"/>
              <a:gd name="connsiteY43" fmla="*/ 80010 h 2050570"/>
              <a:gd name="connsiteX44" fmla="*/ 1954530 w 4892040"/>
              <a:gd name="connsiteY44" fmla="*/ 68580 h 2050570"/>
              <a:gd name="connsiteX45" fmla="*/ 2583180 w 4892040"/>
              <a:gd name="connsiteY45" fmla="*/ 57150 h 2050570"/>
              <a:gd name="connsiteX46" fmla="*/ 2857500 w 4892040"/>
              <a:gd name="connsiteY46" fmla="*/ 45720 h 2050570"/>
              <a:gd name="connsiteX47" fmla="*/ 2994660 w 4892040"/>
              <a:gd name="connsiteY47" fmla="*/ 22860 h 2050570"/>
              <a:gd name="connsiteX48" fmla="*/ 3120390 w 4892040"/>
              <a:gd name="connsiteY48" fmla="*/ 34290 h 2050570"/>
              <a:gd name="connsiteX49" fmla="*/ 3154680 w 4892040"/>
              <a:gd name="connsiteY49" fmla="*/ 45720 h 2050570"/>
              <a:gd name="connsiteX50" fmla="*/ 3223260 w 4892040"/>
              <a:gd name="connsiteY50" fmla="*/ 91440 h 2050570"/>
              <a:gd name="connsiteX51" fmla="*/ 3509010 w 4892040"/>
              <a:gd name="connsiteY51" fmla="*/ 80010 h 2050570"/>
              <a:gd name="connsiteX52" fmla="*/ 3577590 w 4892040"/>
              <a:gd name="connsiteY52" fmla="*/ 68580 h 2050570"/>
              <a:gd name="connsiteX53" fmla="*/ 3726180 w 4892040"/>
              <a:gd name="connsiteY53" fmla="*/ 45720 h 2050570"/>
              <a:gd name="connsiteX54" fmla="*/ 3760470 w 4892040"/>
              <a:gd name="connsiteY54" fmla="*/ 34290 h 2050570"/>
              <a:gd name="connsiteX55" fmla="*/ 4046220 w 4892040"/>
              <a:gd name="connsiteY55" fmla="*/ 22860 h 2050570"/>
              <a:gd name="connsiteX56" fmla="*/ 4149090 w 4892040"/>
              <a:gd name="connsiteY56" fmla="*/ 11430 h 2050570"/>
              <a:gd name="connsiteX57" fmla="*/ 4194810 w 4892040"/>
              <a:gd name="connsiteY57" fmla="*/ 0 h 2050570"/>
              <a:gd name="connsiteX58" fmla="*/ 4446270 w 4892040"/>
              <a:gd name="connsiteY58" fmla="*/ 11430 h 2050570"/>
              <a:gd name="connsiteX59" fmla="*/ 4583430 w 4892040"/>
              <a:gd name="connsiteY59" fmla="*/ 34290 h 2050570"/>
              <a:gd name="connsiteX60" fmla="*/ 4652010 w 4892040"/>
              <a:gd name="connsiteY60" fmla="*/ 57150 h 2050570"/>
              <a:gd name="connsiteX61" fmla="*/ 4686300 w 4892040"/>
              <a:gd name="connsiteY61" fmla="*/ 68580 h 2050570"/>
              <a:gd name="connsiteX62" fmla="*/ 4777740 w 4892040"/>
              <a:gd name="connsiteY62" fmla="*/ 148590 h 2050570"/>
              <a:gd name="connsiteX63" fmla="*/ 4812030 w 4892040"/>
              <a:gd name="connsiteY63" fmla="*/ 171450 h 2050570"/>
              <a:gd name="connsiteX64" fmla="*/ 4834890 w 4892040"/>
              <a:gd name="connsiteY64" fmla="*/ 205740 h 2050570"/>
              <a:gd name="connsiteX65" fmla="*/ 4869180 w 4892040"/>
              <a:gd name="connsiteY65" fmla="*/ 217170 h 2050570"/>
              <a:gd name="connsiteX66" fmla="*/ 4880610 w 4892040"/>
              <a:gd name="connsiteY66" fmla="*/ 262890 h 2050570"/>
              <a:gd name="connsiteX67" fmla="*/ 4892040 w 4892040"/>
              <a:gd name="connsiteY67" fmla="*/ 320040 h 2050570"/>
              <a:gd name="connsiteX68" fmla="*/ 4880610 w 4892040"/>
              <a:gd name="connsiteY68" fmla="*/ 388620 h 2050570"/>
              <a:gd name="connsiteX69" fmla="*/ 4800600 w 4892040"/>
              <a:gd name="connsiteY69" fmla="*/ 468630 h 2050570"/>
              <a:gd name="connsiteX70" fmla="*/ 4732020 w 4892040"/>
              <a:gd name="connsiteY70" fmla="*/ 514350 h 2050570"/>
              <a:gd name="connsiteX71" fmla="*/ 4560570 w 4892040"/>
              <a:gd name="connsiteY71" fmla="*/ 548640 h 2050570"/>
              <a:gd name="connsiteX72" fmla="*/ 4114800 w 4892040"/>
              <a:gd name="connsiteY72" fmla="*/ 548640 h 2050570"/>
              <a:gd name="connsiteX73" fmla="*/ 4080510 w 4892040"/>
              <a:gd name="connsiteY73" fmla="*/ 537210 h 2050570"/>
              <a:gd name="connsiteX74" fmla="*/ 4000500 w 4892040"/>
              <a:gd name="connsiteY74" fmla="*/ 525780 h 2050570"/>
              <a:gd name="connsiteX75" fmla="*/ 3931920 w 4892040"/>
              <a:gd name="connsiteY75" fmla="*/ 525780 h 2050570"/>
              <a:gd name="connsiteX76" fmla="*/ 3589020 w 4892040"/>
              <a:gd name="connsiteY76" fmla="*/ 537210 h 2050570"/>
              <a:gd name="connsiteX77" fmla="*/ 3497580 w 4892040"/>
              <a:gd name="connsiteY77" fmla="*/ 525780 h 2050570"/>
              <a:gd name="connsiteX78" fmla="*/ 3417570 w 4892040"/>
              <a:gd name="connsiteY78" fmla="*/ 514350 h 2050570"/>
              <a:gd name="connsiteX79" fmla="*/ 3268980 w 4892040"/>
              <a:gd name="connsiteY79" fmla="*/ 502920 h 2050570"/>
              <a:gd name="connsiteX80" fmla="*/ 2891790 w 4892040"/>
              <a:gd name="connsiteY80" fmla="*/ 514350 h 2050570"/>
              <a:gd name="connsiteX81" fmla="*/ 2811780 w 4892040"/>
              <a:gd name="connsiteY81" fmla="*/ 537210 h 2050570"/>
              <a:gd name="connsiteX82" fmla="*/ 2788920 w 4892040"/>
              <a:gd name="connsiteY82" fmla="*/ 560070 h 205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4892040" h="2050570">
                <a:moveTo>
                  <a:pt x="3117610" y="2024345"/>
                </a:moveTo>
                <a:cubicBezTo>
                  <a:pt x="3163377" y="2050434"/>
                  <a:pt x="3111997" y="2070786"/>
                  <a:pt x="3145103" y="2015387"/>
                </a:cubicBezTo>
                <a:cubicBezTo>
                  <a:pt x="3178209" y="1959988"/>
                  <a:pt x="3387038" y="1816392"/>
                  <a:pt x="3316244" y="1691949"/>
                </a:cubicBezTo>
                <a:cubicBezTo>
                  <a:pt x="3245450" y="1567506"/>
                  <a:pt x="2701345" y="1325715"/>
                  <a:pt x="2720340" y="1268730"/>
                </a:cubicBezTo>
                <a:lnTo>
                  <a:pt x="2731770" y="1234440"/>
                </a:lnTo>
                <a:cubicBezTo>
                  <a:pt x="2727960" y="1192530"/>
                  <a:pt x="2727653" y="1150152"/>
                  <a:pt x="2720340" y="1108710"/>
                </a:cubicBezTo>
                <a:cubicBezTo>
                  <a:pt x="2716152" y="1084980"/>
                  <a:pt x="2697480" y="1040130"/>
                  <a:pt x="2697480" y="1040130"/>
                </a:cubicBezTo>
                <a:cubicBezTo>
                  <a:pt x="2701290" y="998220"/>
                  <a:pt x="2701597" y="955842"/>
                  <a:pt x="2708910" y="914400"/>
                </a:cubicBezTo>
                <a:cubicBezTo>
                  <a:pt x="2713098" y="890670"/>
                  <a:pt x="2731770" y="845820"/>
                  <a:pt x="2731770" y="845820"/>
                </a:cubicBezTo>
                <a:cubicBezTo>
                  <a:pt x="2735392" y="813226"/>
                  <a:pt x="2735481" y="746957"/>
                  <a:pt x="2754630" y="708660"/>
                </a:cubicBezTo>
                <a:cubicBezTo>
                  <a:pt x="2760773" y="696373"/>
                  <a:pt x="2771911" y="686923"/>
                  <a:pt x="2777490" y="674370"/>
                </a:cubicBezTo>
                <a:cubicBezTo>
                  <a:pt x="2787277" y="652350"/>
                  <a:pt x="2800350" y="605790"/>
                  <a:pt x="2800350" y="605790"/>
                </a:cubicBezTo>
                <a:cubicBezTo>
                  <a:pt x="2784541" y="558362"/>
                  <a:pt x="2789119" y="548706"/>
                  <a:pt x="2720340" y="525780"/>
                </a:cubicBezTo>
                <a:lnTo>
                  <a:pt x="2651760" y="502920"/>
                </a:lnTo>
                <a:cubicBezTo>
                  <a:pt x="2567940" y="506730"/>
                  <a:pt x="2483993" y="508372"/>
                  <a:pt x="2400300" y="514350"/>
                </a:cubicBezTo>
                <a:cubicBezTo>
                  <a:pt x="2122453" y="534196"/>
                  <a:pt x="2485548" y="516205"/>
                  <a:pt x="2286000" y="537210"/>
                </a:cubicBezTo>
                <a:cubicBezTo>
                  <a:pt x="2229038" y="543206"/>
                  <a:pt x="2171700" y="544830"/>
                  <a:pt x="2114550" y="548640"/>
                </a:cubicBezTo>
                <a:lnTo>
                  <a:pt x="1645920" y="537210"/>
                </a:lnTo>
                <a:cubicBezTo>
                  <a:pt x="1626511" y="536366"/>
                  <a:pt x="1608002" y="528527"/>
                  <a:pt x="1588770" y="525780"/>
                </a:cubicBezTo>
                <a:cubicBezTo>
                  <a:pt x="1554616" y="520901"/>
                  <a:pt x="1520054" y="519229"/>
                  <a:pt x="1485900" y="514350"/>
                </a:cubicBezTo>
                <a:cubicBezTo>
                  <a:pt x="1466668" y="511603"/>
                  <a:pt x="1448058" y="505065"/>
                  <a:pt x="1428750" y="502920"/>
                </a:cubicBezTo>
                <a:cubicBezTo>
                  <a:pt x="1297757" y="488365"/>
                  <a:pt x="1097437" y="484462"/>
                  <a:pt x="982980" y="480060"/>
                </a:cubicBezTo>
                <a:cubicBezTo>
                  <a:pt x="730077" y="395759"/>
                  <a:pt x="993263" y="479673"/>
                  <a:pt x="262890" y="457200"/>
                </a:cubicBezTo>
                <a:cubicBezTo>
                  <a:pt x="227293" y="456105"/>
                  <a:pt x="168130" y="433233"/>
                  <a:pt x="137160" y="422910"/>
                </a:cubicBezTo>
                <a:lnTo>
                  <a:pt x="102870" y="411480"/>
                </a:lnTo>
                <a:lnTo>
                  <a:pt x="68580" y="400050"/>
                </a:lnTo>
                <a:cubicBezTo>
                  <a:pt x="3066" y="301780"/>
                  <a:pt x="81612" y="426114"/>
                  <a:pt x="34290" y="331470"/>
                </a:cubicBezTo>
                <a:cubicBezTo>
                  <a:pt x="-10025" y="242840"/>
                  <a:pt x="28730" y="349079"/>
                  <a:pt x="0" y="262890"/>
                </a:cubicBezTo>
                <a:cubicBezTo>
                  <a:pt x="3810" y="247650"/>
                  <a:pt x="5242" y="231609"/>
                  <a:pt x="11430" y="217170"/>
                </a:cubicBezTo>
                <a:cubicBezTo>
                  <a:pt x="30480" y="172720"/>
                  <a:pt x="60960" y="165100"/>
                  <a:pt x="102870" y="137160"/>
                </a:cubicBezTo>
                <a:lnTo>
                  <a:pt x="137160" y="114300"/>
                </a:lnTo>
                <a:cubicBezTo>
                  <a:pt x="144780" y="102870"/>
                  <a:pt x="148371" y="87291"/>
                  <a:pt x="160020" y="80010"/>
                </a:cubicBezTo>
                <a:cubicBezTo>
                  <a:pt x="196141" y="57434"/>
                  <a:pt x="283214" y="47394"/>
                  <a:pt x="320040" y="45720"/>
                </a:cubicBezTo>
                <a:cubicBezTo>
                  <a:pt x="457111" y="39489"/>
                  <a:pt x="594360" y="38100"/>
                  <a:pt x="731520" y="34290"/>
                </a:cubicBezTo>
                <a:cubicBezTo>
                  <a:pt x="762000" y="30480"/>
                  <a:pt x="792661" y="27910"/>
                  <a:pt x="822960" y="22860"/>
                </a:cubicBezTo>
                <a:cubicBezTo>
                  <a:pt x="838455" y="20277"/>
                  <a:pt x="853224" y="14240"/>
                  <a:pt x="868680" y="11430"/>
                </a:cubicBezTo>
                <a:cubicBezTo>
                  <a:pt x="895186" y="6611"/>
                  <a:pt x="922020" y="3810"/>
                  <a:pt x="948690" y="0"/>
                </a:cubicBezTo>
                <a:cubicBezTo>
                  <a:pt x="986790" y="3810"/>
                  <a:pt x="1024996" y="6681"/>
                  <a:pt x="1062990" y="11430"/>
                </a:cubicBezTo>
                <a:cubicBezTo>
                  <a:pt x="1085986" y="14305"/>
                  <a:pt x="1108845" y="18315"/>
                  <a:pt x="1131570" y="22860"/>
                </a:cubicBezTo>
                <a:cubicBezTo>
                  <a:pt x="1146974" y="25941"/>
                  <a:pt x="1161739" y="32068"/>
                  <a:pt x="1177290" y="34290"/>
                </a:cubicBezTo>
                <a:cubicBezTo>
                  <a:pt x="1215195" y="39705"/>
                  <a:pt x="1253353" y="43708"/>
                  <a:pt x="1291590" y="45720"/>
                </a:cubicBezTo>
                <a:cubicBezTo>
                  <a:pt x="1398190" y="51331"/>
                  <a:pt x="1504950" y="53340"/>
                  <a:pt x="1611630" y="57150"/>
                </a:cubicBezTo>
                <a:lnTo>
                  <a:pt x="1714500" y="68580"/>
                </a:lnTo>
                <a:cubicBezTo>
                  <a:pt x="1741233" y="71922"/>
                  <a:pt x="1767569" y="80010"/>
                  <a:pt x="1794510" y="80010"/>
                </a:cubicBezTo>
                <a:cubicBezTo>
                  <a:pt x="1847986" y="80010"/>
                  <a:pt x="1901077" y="70129"/>
                  <a:pt x="1954530" y="68580"/>
                </a:cubicBezTo>
                <a:cubicBezTo>
                  <a:pt x="2164027" y="62508"/>
                  <a:pt x="2373630" y="60960"/>
                  <a:pt x="2583180" y="57150"/>
                </a:cubicBezTo>
                <a:cubicBezTo>
                  <a:pt x="2674620" y="53340"/>
                  <a:pt x="2766297" y="53320"/>
                  <a:pt x="2857500" y="45720"/>
                </a:cubicBezTo>
                <a:cubicBezTo>
                  <a:pt x="2903691" y="41871"/>
                  <a:pt x="2994660" y="22860"/>
                  <a:pt x="2994660" y="22860"/>
                </a:cubicBezTo>
                <a:cubicBezTo>
                  <a:pt x="3036570" y="26670"/>
                  <a:pt x="3078730" y="28339"/>
                  <a:pt x="3120390" y="34290"/>
                </a:cubicBezTo>
                <a:cubicBezTo>
                  <a:pt x="3132317" y="35994"/>
                  <a:pt x="3144655" y="39037"/>
                  <a:pt x="3154680" y="45720"/>
                </a:cubicBezTo>
                <a:cubicBezTo>
                  <a:pt x="3240299" y="102799"/>
                  <a:pt x="3141727" y="64262"/>
                  <a:pt x="3223260" y="91440"/>
                </a:cubicBezTo>
                <a:cubicBezTo>
                  <a:pt x="3318510" y="87630"/>
                  <a:pt x="3413882" y="86147"/>
                  <a:pt x="3509010" y="80010"/>
                </a:cubicBezTo>
                <a:cubicBezTo>
                  <a:pt x="3532137" y="78518"/>
                  <a:pt x="3554684" y="72104"/>
                  <a:pt x="3577590" y="68580"/>
                </a:cubicBezTo>
                <a:cubicBezTo>
                  <a:pt x="3607214" y="64022"/>
                  <a:pt x="3694105" y="52848"/>
                  <a:pt x="3726180" y="45720"/>
                </a:cubicBezTo>
                <a:cubicBezTo>
                  <a:pt x="3737941" y="43106"/>
                  <a:pt x="3748452" y="35148"/>
                  <a:pt x="3760470" y="34290"/>
                </a:cubicBezTo>
                <a:cubicBezTo>
                  <a:pt x="3855554" y="27498"/>
                  <a:pt x="3950970" y="26670"/>
                  <a:pt x="4046220" y="22860"/>
                </a:cubicBezTo>
                <a:cubicBezTo>
                  <a:pt x="4080510" y="19050"/>
                  <a:pt x="4114990" y="16676"/>
                  <a:pt x="4149090" y="11430"/>
                </a:cubicBezTo>
                <a:cubicBezTo>
                  <a:pt x="4164616" y="9041"/>
                  <a:pt x="4179101" y="0"/>
                  <a:pt x="4194810" y="0"/>
                </a:cubicBezTo>
                <a:cubicBezTo>
                  <a:pt x="4278717" y="0"/>
                  <a:pt x="4362450" y="7620"/>
                  <a:pt x="4446270" y="11430"/>
                </a:cubicBezTo>
                <a:cubicBezTo>
                  <a:pt x="4480615" y="16336"/>
                  <a:pt x="4546660" y="24262"/>
                  <a:pt x="4583430" y="34290"/>
                </a:cubicBezTo>
                <a:cubicBezTo>
                  <a:pt x="4606677" y="40630"/>
                  <a:pt x="4629150" y="49530"/>
                  <a:pt x="4652010" y="57150"/>
                </a:cubicBezTo>
                <a:lnTo>
                  <a:pt x="4686300" y="68580"/>
                </a:lnTo>
                <a:cubicBezTo>
                  <a:pt x="4724400" y="125730"/>
                  <a:pt x="4697730" y="95250"/>
                  <a:pt x="4777740" y="148590"/>
                </a:cubicBezTo>
                <a:lnTo>
                  <a:pt x="4812030" y="171450"/>
                </a:lnTo>
                <a:cubicBezTo>
                  <a:pt x="4819650" y="182880"/>
                  <a:pt x="4824163" y="197158"/>
                  <a:pt x="4834890" y="205740"/>
                </a:cubicBezTo>
                <a:cubicBezTo>
                  <a:pt x="4844298" y="213266"/>
                  <a:pt x="4861654" y="207762"/>
                  <a:pt x="4869180" y="217170"/>
                </a:cubicBezTo>
                <a:cubicBezTo>
                  <a:pt x="4878993" y="229437"/>
                  <a:pt x="4877202" y="247555"/>
                  <a:pt x="4880610" y="262890"/>
                </a:cubicBezTo>
                <a:cubicBezTo>
                  <a:pt x="4884824" y="281855"/>
                  <a:pt x="4888230" y="300990"/>
                  <a:pt x="4892040" y="320040"/>
                </a:cubicBezTo>
                <a:cubicBezTo>
                  <a:pt x="4888230" y="342900"/>
                  <a:pt x="4889524" y="367227"/>
                  <a:pt x="4880610" y="388620"/>
                </a:cubicBezTo>
                <a:cubicBezTo>
                  <a:pt x="4837195" y="492815"/>
                  <a:pt x="4857013" y="437290"/>
                  <a:pt x="4800600" y="468630"/>
                </a:cubicBezTo>
                <a:cubicBezTo>
                  <a:pt x="4776583" y="481973"/>
                  <a:pt x="4758084" y="505662"/>
                  <a:pt x="4732020" y="514350"/>
                </a:cubicBezTo>
                <a:cubicBezTo>
                  <a:pt x="4630709" y="548120"/>
                  <a:pt x="4687389" y="534549"/>
                  <a:pt x="4560570" y="548640"/>
                </a:cubicBezTo>
                <a:cubicBezTo>
                  <a:pt x="4398381" y="602703"/>
                  <a:pt x="4512442" y="569032"/>
                  <a:pt x="4114800" y="548640"/>
                </a:cubicBezTo>
                <a:cubicBezTo>
                  <a:pt x="4102768" y="548023"/>
                  <a:pt x="4092324" y="539573"/>
                  <a:pt x="4080510" y="537210"/>
                </a:cubicBezTo>
                <a:cubicBezTo>
                  <a:pt x="4054092" y="531926"/>
                  <a:pt x="4027170" y="529590"/>
                  <a:pt x="4000500" y="525780"/>
                </a:cubicBezTo>
                <a:cubicBezTo>
                  <a:pt x="3923128" y="499989"/>
                  <a:pt x="4009292" y="521091"/>
                  <a:pt x="3931920" y="525780"/>
                </a:cubicBezTo>
                <a:cubicBezTo>
                  <a:pt x="3817766" y="532698"/>
                  <a:pt x="3703320" y="533400"/>
                  <a:pt x="3589020" y="537210"/>
                </a:cubicBezTo>
                <a:lnTo>
                  <a:pt x="3497580" y="525780"/>
                </a:lnTo>
                <a:cubicBezTo>
                  <a:pt x="3470876" y="522219"/>
                  <a:pt x="3444377" y="517031"/>
                  <a:pt x="3417570" y="514350"/>
                </a:cubicBezTo>
                <a:cubicBezTo>
                  <a:pt x="3368140" y="509407"/>
                  <a:pt x="3318510" y="506730"/>
                  <a:pt x="3268980" y="502920"/>
                </a:cubicBezTo>
                <a:cubicBezTo>
                  <a:pt x="3143250" y="506730"/>
                  <a:pt x="3017394" y="507561"/>
                  <a:pt x="2891790" y="514350"/>
                </a:cubicBezTo>
                <a:cubicBezTo>
                  <a:pt x="2886315" y="514646"/>
                  <a:pt x="2821142" y="531593"/>
                  <a:pt x="2811780" y="537210"/>
                </a:cubicBezTo>
                <a:cubicBezTo>
                  <a:pt x="2802539" y="542754"/>
                  <a:pt x="2796540" y="552450"/>
                  <a:pt x="2788920" y="5600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λεύθερη σχεδίαση 7"/>
          <p:cNvSpPr/>
          <p:nvPr/>
        </p:nvSpPr>
        <p:spPr>
          <a:xfrm>
            <a:off x="6372200" y="2496980"/>
            <a:ext cx="517826" cy="472004"/>
          </a:xfrm>
          <a:custGeom>
            <a:avLst/>
            <a:gdLst>
              <a:gd name="connsiteX0" fmla="*/ 0 w 477671"/>
              <a:gd name="connsiteY0" fmla="*/ 586872 h 586872"/>
              <a:gd name="connsiteX1" fmla="*/ 109182 w 477671"/>
              <a:gd name="connsiteY1" fmla="*/ 450394 h 586872"/>
              <a:gd name="connsiteX2" fmla="*/ 177420 w 477671"/>
              <a:gd name="connsiteY2" fmla="*/ 436747 h 586872"/>
              <a:gd name="connsiteX3" fmla="*/ 232012 w 477671"/>
              <a:gd name="connsiteY3" fmla="*/ 423099 h 586872"/>
              <a:gd name="connsiteX4" fmla="*/ 245659 w 477671"/>
              <a:gd name="connsiteY4" fmla="*/ 382156 h 586872"/>
              <a:gd name="connsiteX5" fmla="*/ 259307 w 477671"/>
              <a:gd name="connsiteY5" fmla="*/ 191087 h 586872"/>
              <a:gd name="connsiteX6" fmla="*/ 341194 w 477671"/>
              <a:gd name="connsiteY6" fmla="*/ 150144 h 586872"/>
              <a:gd name="connsiteX7" fmla="*/ 354841 w 477671"/>
              <a:gd name="connsiteY7" fmla="*/ 109200 h 586872"/>
              <a:gd name="connsiteX8" fmla="*/ 341194 w 477671"/>
              <a:gd name="connsiteY8" fmla="*/ 68257 h 586872"/>
              <a:gd name="connsiteX9" fmla="*/ 409432 w 477671"/>
              <a:gd name="connsiteY9" fmla="*/ 13666 h 586872"/>
              <a:gd name="connsiteX10" fmla="*/ 477671 w 477671"/>
              <a:gd name="connsiteY10" fmla="*/ 18 h 586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7671" h="586872">
                <a:moveTo>
                  <a:pt x="0" y="586872"/>
                </a:moveTo>
                <a:cubicBezTo>
                  <a:pt x="29179" y="540185"/>
                  <a:pt x="50779" y="472295"/>
                  <a:pt x="109182" y="450394"/>
                </a:cubicBezTo>
                <a:cubicBezTo>
                  <a:pt x="130902" y="442249"/>
                  <a:pt x="154776" y="441779"/>
                  <a:pt x="177420" y="436747"/>
                </a:cubicBezTo>
                <a:cubicBezTo>
                  <a:pt x="195731" y="432678"/>
                  <a:pt x="213815" y="427648"/>
                  <a:pt x="232012" y="423099"/>
                </a:cubicBezTo>
                <a:cubicBezTo>
                  <a:pt x="236561" y="409451"/>
                  <a:pt x="243978" y="396443"/>
                  <a:pt x="245659" y="382156"/>
                </a:cubicBezTo>
                <a:cubicBezTo>
                  <a:pt x="253119" y="318741"/>
                  <a:pt x="243821" y="253032"/>
                  <a:pt x="259307" y="191087"/>
                </a:cubicBezTo>
                <a:cubicBezTo>
                  <a:pt x="264118" y="171844"/>
                  <a:pt x="326878" y="154916"/>
                  <a:pt x="341194" y="150144"/>
                </a:cubicBezTo>
                <a:cubicBezTo>
                  <a:pt x="345743" y="136496"/>
                  <a:pt x="354841" y="123586"/>
                  <a:pt x="354841" y="109200"/>
                </a:cubicBezTo>
                <a:cubicBezTo>
                  <a:pt x="354841" y="94814"/>
                  <a:pt x="338829" y="82447"/>
                  <a:pt x="341194" y="68257"/>
                </a:cubicBezTo>
                <a:cubicBezTo>
                  <a:pt x="348153" y="26502"/>
                  <a:pt x="377763" y="22715"/>
                  <a:pt x="409432" y="13666"/>
                </a:cubicBezTo>
                <a:cubicBezTo>
                  <a:pt x="461061" y="-1085"/>
                  <a:pt x="447055" y="18"/>
                  <a:pt x="477671" y="18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AutoShape 4" descr="http://s3-ec.buzzfed.com/static/2015-01/13/18/enhanced/webdr08/anigif_enhanced-buzz-11241-1421190227-14.gif"/>
          <p:cNvSpPr>
            <a:spLocks noChangeAspect="1" noChangeArrowheads="1"/>
          </p:cNvSpPr>
          <p:nvPr/>
        </p:nvSpPr>
        <p:spPr bwMode="auto">
          <a:xfrm>
            <a:off x="155575" y="-1554163"/>
            <a:ext cx="4572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6" descr="http://s3-ec.buzzfed.com/static/2015-01/13/18/enhanced/webdr08/anigif_enhanced-buzz-11241-1421190227-14.gif"/>
          <p:cNvSpPr>
            <a:spLocks noChangeAspect="1" noChangeArrowheads="1"/>
          </p:cNvSpPr>
          <p:nvPr/>
        </p:nvSpPr>
        <p:spPr bwMode="auto">
          <a:xfrm>
            <a:off x="307975" y="-1401763"/>
            <a:ext cx="4572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9" descr="http://s3-ec.buzzfed.com/static/2015-01/13/18/enhanced/webdr08/anigif_enhanced-buzz-11241-1421190227-14.gif"/>
          <p:cNvSpPr>
            <a:spLocks noChangeAspect="1" noChangeArrowheads="1"/>
          </p:cNvSpPr>
          <p:nvPr/>
        </p:nvSpPr>
        <p:spPr bwMode="auto">
          <a:xfrm>
            <a:off x="460375" y="-1249363"/>
            <a:ext cx="4572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86" name="Picture 14" descr="http://www.ih2000.net/chembio/runni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06" y="56870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liparthut.com/clip-arts/436/busy-person-436686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00" y="62236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dsgn.files.wordpress.com/2010/03/action-overworked-man.gif?w=150&amp;h=15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478142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dirty="0" smtClean="0"/>
              <a:t>     Τα </a:t>
            </a:r>
            <a:r>
              <a:rPr lang="el-GR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υπόλοιπα  χημικά  στοιχεία </a:t>
            </a:r>
            <a:r>
              <a:rPr lang="el-GR" sz="2800" dirty="0" smtClean="0"/>
              <a:t/>
            </a:r>
            <a:br>
              <a:rPr lang="el-GR" sz="2800" dirty="0" smtClean="0"/>
            </a:br>
            <a:endParaRPr lang="el-GR" sz="2800" dirty="0"/>
          </a:p>
        </p:txBody>
      </p:sp>
      <p:sp>
        <p:nvSpPr>
          <p:cNvPr id="3" name="Ορθογώνιο 2"/>
          <p:cNvSpPr/>
          <p:nvPr/>
        </p:nvSpPr>
        <p:spPr>
          <a:xfrm>
            <a:off x="395536" y="447055"/>
            <a:ext cx="61344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θέλουν να </a:t>
            </a:r>
            <a:r>
              <a:rPr lang="el-GR" sz="2400" dirty="0" err="1"/>
              <a:t>΄΄</a:t>
            </a:r>
            <a:r>
              <a:rPr lang="el-GR" sz="2400" b="1" dirty="0" err="1"/>
              <a:t>μοιάσουν</a:t>
            </a:r>
            <a:r>
              <a:rPr lang="el-GR" sz="2400" dirty="0" err="1"/>
              <a:t>΄΄</a:t>
            </a:r>
            <a:r>
              <a:rPr lang="el-GR" sz="2400" dirty="0"/>
              <a:t> στα Ευγενή Αέρια …</a:t>
            </a:r>
          </a:p>
        </p:txBody>
      </p:sp>
      <p:pic>
        <p:nvPicPr>
          <p:cNvPr id="3090" name="Picture 18" descr="http://www.cleanersnewyork.com/images/handyman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5" y="4501746"/>
            <a:ext cx="1668960" cy="170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1.bp.blogspot.com/-bu35o5_j8jQ/UKPw_zWJFTI/AAAAAAAAAhM/fi-pd7X2QdA/s1600/man_running_on_cellul_a_hc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604" y="4323743"/>
            <a:ext cx="2399541" cy="239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slate.com/content/dam/slate/archive/2001/10/61000_61041_nerdani.gif.CROP.original-original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80" y="4281956"/>
            <a:ext cx="19050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Ελεύθερη σχεδίαση 5"/>
          <p:cNvSpPr/>
          <p:nvPr/>
        </p:nvSpPr>
        <p:spPr>
          <a:xfrm>
            <a:off x="1835696" y="1916833"/>
            <a:ext cx="4176464" cy="2880319"/>
          </a:xfrm>
          <a:custGeom>
            <a:avLst/>
            <a:gdLst>
              <a:gd name="connsiteX0" fmla="*/ 3548418 w 3875964"/>
              <a:gd name="connsiteY0" fmla="*/ 2292824 h 2770496"/>
              <a:gd name="connsiteX1" fmla="*/ 3534770 w 3875964"/>
              <a:gd name="connsiteY1" fmla="*/ 2210937 h 2770496"/>
              <a:gd name="connsiteX2" fmla="*/ 3562065 w 3875964"/>
              <a:gd name="connsiteY2" fmla="*/ 2074460 h 2770496"/>
              <a:gd name="connsiteX3" fmla="*/ 3643952 w 3875964"/>
              <a:gd name="connsiteY3" fmla="*/ 1951630 h 2770496"/>
              <a:gd name="connsiteX4" fmla="*/ 3698543 w 3875964"/>
              <a:gd name="connsiteY4" fmla="*/ 1869743 h 2770496"/>
              <a:gd name="connsiteX5" fmla="*/ 3725838 w 3875964"/>
              <a:gd name="connsiteY5" fmla="*/ 1828800 h 2770496"/>
              <a:gd name="connsiteX6" fmla="*/ 3753134 w 3875964"/>
              <a:gd name="connsiteY6" fmla="*/ 1705970 h 2770496"/>
              <a:gd name="connsiteX7" fmla="*/ 3780430 w 3875964"/>
              <a:gd name="connsiteY7" fmla="*/ 1610436 h 2770496"/>
              <a:gd name="connsiteX8" fmla="*/ 3835021 w 3875964"/>
              <a:gd name="connsiteY8" fmla="*/ 1528549 h 2770496"/>
              <a:gd name="connsiteX9" fmla="*/ 3862316 w 3875964"/>
              <a:gd name="connsiteY9" fmla="*/ 1446663 h 2770496"/>
              <a:gd name="connsiteX10" fmla="*/ 3875964 w 3875964"/>
              <a:gd name="connsiteY10" fmla="*/ 1405720 h 2770496"/>
              <a:gd name="connsiteX11" fmla="*/ 3848668 w 3875964"/>
              <a:gd name="connsiteY11" fmla="*/ 1255594 h 2770496"/>
              <a:gd name="connsiteX12" fmla="*/ 3835021 w 3875964"/>
              <a:gd name="connsiteY12" fmla="*/ 1105469 h 2770496"/>
              <a:gd name="connsiteX13" fmla="*/ 3821373 w 3875964"/>
              <a:gd name="connsiteY13" fmla="*/ 1064526 h 2770496"/>
              <a:gd name="connsiteX14" fmla="*/ 3807725 w 3875964"/>
              <a:gd name="connsiteY14" fmla="*/ 1009934 h 2770496"/>
              <a:gd name="connsiteX15" fmla="*/ 3794077 w 3875964"/>
              <a:gd name="connsiteY15" fmla="*/ 354842 h 2770496"/>
              <a:gd name="connsiteX16" fmla="*/ 3739486 w 3875964"/>
              <a:gd name="connsiteY16" fmla="*/ 272955 h 2770496"/>
              <a:gd name="connsiteX17" fmla="*/ 3698543 w 3875964"/>
              <a:gd name="connsiteY17" fmla="*/ 259308 h 2770496"/>
              <a:gd name="connsiteX18" fmla="*/ 3603009 w 3875964"/>
              <a:gd name="connsiteY18" fmla="*/ 177421 h 2770496"/>
              <a:gd name="connsiteX19" fmla="*/ 3521122 w 3875964"/>
              <a:gd name="connsiteY19" fmla="*/ 136478 h 2770496"/>
              <a:gd name="connsiteX20" fmla="*/ 3480179 w 3875964"/>
              <a:gd name="connsiteY20" fmla="*/ 109182 h 2770496"/>
              <a:gd name="connsiteX21" fmla="*/ 3343701 w 3875964"/>
              <a:gd name="connsiteY21" fmla="*/ 81887 h 2770496"/>
              <a:gd name="connsiteX22" fmla="*/ 3302758 w 3875964"/>
              <a:gd name="connsiteY22" fmla="*/ 68239 h 2770496"/>
              <a:gd name="connsiteX23" fmla="*/ 2770495 w 3875964"/>
              <a:gd name="connsiteY23" fmla="*/ 68239 h 2770496"/>
              <a:gd name="connsiteX24" fmla="*/ 2715904 w 3875964"/>
              <a:gd name="connsiteY24" fmla="*/ 81887 h 2770496"/>
              <a:gd name="connsiteX25" fmla="*/ 2674961 w 3875964"/>
              <a:gd name="connsiteY25" fmla="*/ 95534 h 2770496"/>
              <a:gd name="connsiteX26" fmla="*/ 2347415 w 3875964"/>
              <a:gd name="connsiteY26" fmla="*/ 81887 h 2770496"/>
              <a:gd name="connsiteX27" fmla="*/ 2224585 w 3875964"/>
              <a:gd name="connsiteY27" fmla="*/ 40943 h 2770496"/>
              <a:gd name="connsiteX28" fmla="*/ 2183641 w 3875964"/>
              <a:gd name="connsiteY28" fmla="*/ 27296 h 2770496"/>
              <a:gd name="connsiteX29" fmla="*/ 2033516 w 3875964"/>
              <a:gd name="connsiteY29" fmla="*/ 13648 h 2770496"/>
              <a:gd name="connsiteX30" fmla="*/ 1992573 w 3875964"/>
              <a:gd name="connsiteY30" fmla="*/ 0 h 2770496"/>
              <a:gd name="connsiteX31" fmla="*/ 1733265 w 3875964"/>
              <a:gd name="connsiteY31" fmla="*/ 27296 h 2770496"/>
              <a:gd name="connsiteX32" fmla="*/ 1678674 w 3875964"/>
              <a:gd name="connsiteY32" fmla="*/ 54591 h 2770496"/>
              <a:gd name="connsiteX33" fmla="*/ 1596788 w 3875964"/>
              <a:gd name="connsiteY33" fmla="*/ 81887 h 2770496"/>
              <a:gd name="connsiteX34" fmla="*/ 1310185 w 3875964"/>
              <a:gd name="connsiteY34" fmla="*/ 68239 h 2770496"/>
              <a:gd name="connsiteX35" fmla="*/ 1255594 w 3875964"/>
              <a:gd name="connsiteY35" fmla="*/ 54591 h 2770496"/>
              <a:gd name="connsiteX36" fmla="*/ 1064525 w 3875964"/>
              <a:gd name="connsiteY36" fmla="*/ 27296 h 2770496"/>
              <a:gd name="connsiteX37" fmla="*/ 873456 w 3875964"/>
              <a:gd name="connsiteY37" fmla="*/ 0 h 2770496"/>
              <a:gd name="connsiteX38" fmla="*/ 423080 w 3875964"/>
              <a:gd name="connsiteY38" fmla="*/ 13648 h 2770496"/>
              <a:gd name="connsiteX39" fmla="*/ 327546 w 3875964"/>
              <a:gd name="connsiteY39" fmla="*/ 95534 h 2770496"/>
              <a:gd name="connsiteX40" fmla="*/ 218364 w 3875964"/>
              <a:gd name="connsiteY40" fmla="*/ 177421 h 2770496"/>
              <a:gd name="connsiteX41" fmla="*/ 136477 w 3875964"/>
              <a:gd name="connsiteY41" fmla="*/ 286603 h 2770496"/>
              <a:gd name="connsiteX42" fmla="*/ 54591 w 3875964"/>
              <a:gd name="connsiteY42" fmla="*/ 395785 h 2770496"/>
              <a:gd name="connsiteX43" fmla="*/ 13647 w 3875964"/>
              <a:gd name="connsiteY43" fmla="*/ 518615 h 2770496"/>
              <a:gd name="connsiteX44" fmla="*/ 0 w 3875964"/>
              <a:gd name="connsiteY44" fmla="*/ 559558 h 2770496"/>
              <a:gd name="connsiteX45" fmla="*/ 13647 w 3875964"/>
              <a:gd name="connsiteY45" fmla="*/ 723332 h 2770496"/>
              <a:gd name="connsiteX46" fmla="*/ 95534 w 3875964"/>
              <a:gd name="connsiteY46" fmla="*/ 818866 h 2770496"/>
              <a:gd name="connsiteX47" fmla="*/ 122830 w 3875964"/>
              <a:gd name="connsiteY47" fmla="*/ 859809 h 2770496"/>
              <a:gd name="connsiteX48" fmla="*/ 163773 w 3875964"/>
              <a:gd name="connsiteY48" fmla="*/ 873457 h 2770496"/>
              <a:gd name="connsiteX49" fmla="*/ 245659 w 3875964"/>
              <a:gd name="connsiteY49" fmla="*/ 955343 h 2770496"/>
              <a:gd name="connsiteX50" fmla="*/ 218364 w 3875964"/>
              <a:gd name="connsiteY50" fmla="*/ 1146412 h 2770496"/>
              <a:gd name="connsiteX51" fmla="*/ 163773 w 3875964"/>
              <a:gd name="connsiteY51" fmla="*/ 1255594 h 2770496"/>
              <a:gd name="connsiteX52" fmla="*/ 136477 w 3875964"/>
              <a:gd name="connsiteY52" fmla="*/ 1296537 h 2770496"/>
              <a:gd name="connsiteX53" fmla="*/ 109182 w 3875964"/>
              <a:gd name="connsiteY53" fmla="*/ 1364776 h 2770496"/>
              <a:gd name="connsiteX54" fmla="*/ 81886 w 3875964"/>
              <a:gd name="connsiteY54" fmla="*/ 1419367 h 2770496"/>
              <a:gd name="connsiteX55" fmla="*/ 54591 w 3875964"/>
              <a:gd name="connsiteY55" fmla="*/ 1501254 h 2770496"/>
              <a:gd name="connsiteX56" fmla="*/ 13647 w 3875964"/>
              <a:gd name="connsiteY56" fmla="*/ 1583140 h 2770496"/>
              <a:gd name="connsiteX57" fmla="*/ 27295 w 3875964"/>
              <a:gd name="connsiteY57" fmla="*/ 1842448 h 2770496"/>
              <a:gd name="connsiteX58" fmla="*/ 40943 w 3875964"/>
              <a:gd name="connsiteY58" fmla="*/ 1910687 h 2770496"/>
              <a:gd name="connsiteX59" fmla="*/ 177421 w 3875964"/>
              <a:gd name="connsiteY59" fmla="*/ 2156346 h 2770496"/>
              <a:gd name="connsiteX60" fmla="*/ 286603 w 3875964"/>
              <a:gd name="connsiteY60" fmla="*/ 2251881 h 2770496"/>
              <a:gd name="connsiteX61" fmla="*/ 327546 w 3875964"/>
              <a:gd name="connsiteY61" fmla="*/ 2265529 h 2770496"/>
              <a:gd name="connsiteX62" fmla="*/ 436728 w 3875964"/>
              <a:gd name="connsiteY62" fmla="*/ 2306472 h 2770496"/>
              <a:gd name="connsiteX63" fmla="*/ 491319 w 3875964"/>
              <a:gd name="connsiteY63" fmla="*/ 2347415 h 2770496"/>
              <a:gd name="connsiteX64" fmla="*/ 532262 w 3875964"/>
              <a:gd name="connsiteY64" fmla="*/ 2361063 h 2770496"/>
              <a:gd name="connsiteX65" fmla="*/ 545910 w 3875964"/>
              <a:gd name="connsiteY65" fmla="*/ 2402006 h 2770496"/>
              <a:gd name="connsiteX66" fmla="*/ 573206 w 3875964"/>
              <a:gd name="connsiteY66" fmla="*/ 2524836 h 2770496"/>
              <a:gd name="connsiteX67" fmla="*/ 709683 w 3875964"/>
              <a:gd name="connsiteY67" fmla="*/ 2647666 h 2770496"/>
              <a:gd name="connsiteX68" fmla="*/ 859809 w 3875964"/>
              <a:gd name="connsiteY68" fmla="*/ 2729552 h 2770496"/>
              <a:gd name="connsiteX69" fmla="*/ 928047 w 3875964"/>
              <a:gd name="connsiteY69" fmla="*/ 2743200 h 2770496"/>
              <a:gd name="connsiteX70" fmla="*/ 1009934 w 3875964"/>
              <a:gd name="connsiteY70" fmla="*/ 2770496 h 2770496"/>
              <a:gd name="connsiteX71" fmla="*/ 1323832 w 3875964"/>
              <a:gd name="connsiteY71" fmla="*/ 2756848 h 2770496"/>
              <a:gd name="connsiteX72" fmla="*/ 1392071 w 3875964"/>
              <a:gd name="connsiteY72" fmla="*/ 2715905 h 2770496"/>
              <a:gd name="connsiteX73" fmla="*/ 1460310 w 3875964"/>
              <a:gd name="connsiteY73" fmla="*/ 2688609 h 2770496"/>
              <a:gd name="connsiteX74" fmla="*/ 1514901 w 3875964"/>
              <a:gd name="connsiteY74" fmla="*/ 2661314 h 2770496"/>
              <a:gd name="connsiteX75" fmla="*/ 1583140 w 3875964"/>
              <a:gd name="connsiteY75" fmla="*/ 2634018 h 2770496"/>
              <a:gd name="connsiteX76" fmla="*/ 1787856 w 3875964"/>
              <a:gd name="connsiteY76" fmla="*/ 2565779 h 2770496"/>
              <a:gd name="connsiteX77" fmla="*/ 1828800 w 3875964"/>
              <a:gd name="connsiteY77" fmla="*/ 2552132 h 2770496"/>
              <a:gd name="connsiteX78" fmla="*/ 2019868 w 3875964"/>
              <a:gd name="connsiteY78" fmla="*/ 2524836 h 2770496"/>
              <a:gd name="connsiteX79" fmla="*/ 2388358 w 3875964"/>
              <a:gd name="connsiteY79" fmla="*/ 2483893 h 2770496"/>
              <a:gd name="connsiteX80" fmla="*/ 2511188 w 3875964"/>
              <a:gd name="connsiteY80" fmla="*/ 2415654 h 2770496"/>
              <a:gd name="connsiteX81" fmla="*/ 2565779 w 3875964"/>
              <a:gd name="connsiteY81" fmla="*/ 2388358 h 2770496"/>
              <a:gd name="connsiteX82" fmla="*/ 2715904 w 3875964"/>
              <a:gd name="connsiteY82" fmla="*/ 2306472 h 2770496"/>
              <a:gd name="connsiteX83" fmla="*/ 2825086 w 3875964"/>
              <a:gd name="connsiteY83" fmla="*/ 2320120 h 2770496"/>
              <a:gd name="connsiteX84" fmla="*/ 2879677 w 3875964"/>
              <a:gd name="connsiteY84" fmla="*/ 2361063 h 2770496"/>
              <a:gd name="connsiteX85" fmla="*/ 2934268 w 3875964"/>
              <a:gd name="connsiteY85" fmla="*/ 2388358 h 2770496"/>
              <a:gd name="connsiteX86" fmla="*/ 2988859 w 3875964"/>
              <a:gd name="connsiteY86" fmla="*/ 2402006 h 2770496"/>
              <a:gd name="connsiteX87" fmla="*/ 3098041 w 3875964"/>
              <a:gd name="connsiteY87" fmla="*/ 2429302 h 2770496"/>
              <a:gd name="connsiteX88" fmla="*/ 3439235 w 3875964"/>
              <a:gd name="connsiteY88" fmla="*/ 2415654 h 2770496"/>
              <a:gd name="connsiteX89" fmla="*/ 3521122 w 3875964"/>
              <a:gd name="connsiteY89" fmla="*/ 2388358 h 2770496"/>
              <a:gd name="connsiteX90" fmla="*/ 3548418 w 3875964"/>
              <a:gd name="connsiteY90" fmla="*/ 2347415 h 2770496"/>
              <a:gd name="connsiteX91" fmla="*/ 3521122 w 3875964"/>
              <a:gd name="connsiteY91" fmla="*/ 2306472 h 2770496"/>
              <a:gd name="connsiteX92" fmla="*/ 3548418 w 3875964"/>
              <a:gd name="connsiteY92" fmla="*/ 2292824 h 277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875964" h="2770496">
                <a:moveTo>
                  <a:pt x="3548418" y="2292824"/>
                </a:moveTo>
                <a:cubicBezTo>
                  <a:pt x="3550693" y="2276902"/>
                  <a:pt x="3534770" y="2238609"/>
                  <a:pt x="3534770" y="2210937"/>
                </a:cubicBezTo>
                <a:cubicBezTo>
                  <a:pt x="3534770" y="2193311"/>
                  <a:pt x="3545259" y="2104710"/>
                  <a:pt x="3562065" y="2074460"/>
                </a:cubicBezTo>
                <a:cubicBezTo>
                  <a:pt x="3562077" y="2074438"/>
                  <a:pt x="3630297" y="1972112"/>
                  <a:pt x="3643952" y="1951630"/>
                </a:cubicBezTo>
                <a:lnTo>
                  <a:pt x="3698543" y="1869743"/>
                </a:lnTo>
                <a:lnTo>
                  <a:pt x="3725838" y="1828800"/>
                </a:lnTo>
                <a:cubicBezTo>
                  <a:pt x="3750468" y="1681026"/>
                  <a:pt x="3726256" y="1800043"/>
                  <a:pt x="3753134" y="1705970"/>
                </a:cubicBezTo>
                <a:cubicBezTo>
                  <a:pt x="3757292" y="1691419"/>
                  <a:pt x="3770805" y="1627761"/>
                  <a:pt x="3780430" y="1610436"/>
                </a:cubicBezTo>
                <a:cubicBezTo>
                  <a:pt x="3796362" y="1581759"/>
                  <a:pt x="3835021" y="1528549"/>
                  <a:pt x="3835021" y="1528549"/>
                </a:cubicBezTo>
                <a:lnTo>
                  <a:pt x="3862316" y="1446663"/>
                </a:lnTo>
                <a:lnTo>
                  <a:pt x="3875964" y="1405720"/>
                </a:lnTo>
                <a:cubicBezTo>
                  <a:pt x="3858316" y="1335130"/>
                  <a:pt x="3858448" y="1343615"/>
                  <a:pt x="3848668" y="1255594"/>
                </a:cubicBezTo>
                <a:cubicBezTo>
                  <a:pt x="3843119" y="1205653"/>
                  <a:pt x="3842127" y="1155212"/>
                  <a:pt x="3835021" y="1105469"/>
                </a:cubicBezTo>
                <a:cubicBezTo>
                  <a:pt x="3832987" y="1091228"/>
                  <a:pt x="3825325" y="1078358"/>
                  <a:pt x="3821373" y="1064526"/>
                </a:cubicBezTo>
                <a:cubicBezTo>
                  <a:pt x="3816220" y="1046490"/>
                  <a:pt x="3812274" y="1028131"/>
                  <a:pt x="3807725" y="1009934"/>
                </a:cubicBezTo>
                <a:cubicBezTo>
                  <a:pt x="3803176" y="791570"/>
                  <a:pt x="3802635" y="573086"/>
                  <a:pt x="3794077" y="354842"/>
                </a:cubicBezTo>
                <a:cubicBezTo>
                  <a:pt x="3792733" y="320558"/>
                  <a:pt x="3765908" y="290569"/>
                  <a:pt x="3739486" y="272955"/>
                </a:cubicBezTo>
                <a:cubicBezTo>
                  <a:pt x="3727516" y="264975"/>
                  <a:pt x="3712191" y="263857"/>
                  <a:pt x="3698543" y="259308"/>
                </a:cubicBezTo>
                <a:cubicBezTo>
                  <a:pt x="3604540" y="196638"/>
                  <a:pt x="3718852" y="276714"/>
                  <a:pt x="3603009" y="177421"/>
                </a:cubicBezTo>
                <a:cubicBezTo>
                  <a:pt x="3548252" y="130487"/>
                  <a:pt x="3579243" y="165539"/>
                  <a:pt x="3521122" y="136478"/>
                </a:cubicBezTo>
                <a:cubicBezTo>
                  <a:pt x="3506451" y="129142"/>
                  <a:pt x="3494850" y="116518"/>
                  <a:pt x="3480179" y="109182"/>
                </a:cubicBezTo>
                <a:cubicBezTo>
                  <a:pt x="3442066" y="90125"/>
                  <a:pt x="3378909" y="86916"/>
                  <a:pt x="3343701" y="81887"/>
                </a:cubicBezTo>
                <a:cubicBezTo>
                  <a:pt x="3330053" y="77338"/>
                  <a:pt x="3316977" y="70427"/>
                  <a:pt x="3302758" y="68239"/>
                </a:cubicBezTo>
                <a:cubicBezTo>
                  <a:pt x="3111505" y="38815"/>
                  <a:pt x="2990871" y="60640"/>
                  <a:pt x="2770495" y="68239"/>
                </a:cubicBezTo>
                <a:cubicBezTo>
                  <a:pt x="2752298" y="72788"/>
                  <a:pt x="2733939" y="76734"/>
                  <a:pt x="2715904" y="81887"/>
                </a:cubicBezTo>
                <a:cubicBezTo>
                  <a:pt x="2702072" y="85839"/>
                  <a:pt x="2689347" y="95534"/>
                  <a:pt x="2674961" y="95534"/>
                </a:cubicBezTo>
                <a:cubicBezTo>
                  <a:pt x="2565684" y="95534"/>
                  <a:pt x="2456597" y="86436"/>
                  <a:pt x="2347415" y="81887"/>
                </a:cubicBezTo>
                <a:lnTo>
                  <a:pt x="2224585" y="40943"/>
                </a:lnTo>
                <a:cubicBezTo>
                  <a:pt x="2210937" y="36394"/>
                  <a:pt x="2197968" y="28598"/>
                  <a:pt x="2183641" y="27296"/>
                </a:cubicBezTo>
                <a:lnTo>
                  <a:pt x="2033516" y="13648"/>
                </a:lnTo>
                <a:cubicBezTo>
                  <a:pt x="2019868" y="9099"/>
                  <a:pt x="2006959" y="0"/>
                  <a:pt x="1992573" y="0"/>
                </a:cubicBezTo>
                <a:cubicBezTo>
                  <a:pt x="1854869" y="0"/>
                  <a:pt x="1836323" y="6684"/>
                  <a:pt x="1733265" y="27296"/>
                </a:cubicBezTo>
                <a:cubicBezTo>
                  <a:pt x="1715068" y="36394"/>
                  <a:pt x="1697564" y="47035"/>
                  <a:pt x="1678674" y="54591"/>
                </a:cubicBezTo>
                <a:cubicBezTo>
                  <a:pt x="1651960" y="65277"/>
                  <a:pt x="1596788" y="81887"/>
                  <a:pt x="1596788" y="81887"/>
                </a:cubicBezTo>
                <a:cubicBezTo>
                  <a:pt x="1501254" y="77338"/>
                  <a:pt x="1405523" y="75866"/>
                  <a:pt x="1310185" y="68239"/>
                </a:cubicBezTo>
                <a:cubicBezTo>
                  <a:pt x="1291488" y="66743"/>
                  <a:pt x="1274096" y="57675"/>
                  <a:pt x="1255594" y="54591"/>
                </a:cubicBezTo>
                <a:cubicBezTo>
                  <a:pt x="1192133" y="44014"/>
                  <a:pt x="1126940" y="42900"/>
                  <a:pt x="1064525" y="27296"/>
                </a:cubicBezTo>
                <a:cubicBezTo>
                  <a:pt x="965580" y="2559"/>
                  <a:pt x="1028598" y="15514"/>
                  <a:pt x="873456" y="0"/>
                </a:cubicBezTo>
                <a:cubicBezTo>
                  <a:pt x="723331" y="4549"/>
                  <a:pt x="572755" y="1175"/>
                  <a:pt x="423080" y="13648"/>
                </a:cubicBezTo>
                <a:cubicBezTo>
                  <a:pt x="399848" y="15584"/>
                  <a:pt x="332353" y="91528"/>
                  <a:pt x="327546" y="95534"/>
                </a:cubicBezTo>
                <a:cubicBezTo>
                  <a:pt x="292598" y="124658"/>
                  <a:pt x="218364" y="177421"/>
                  <a:pt x="218364" y="177421"/>
                </a:cubicBezTo>
                <a:cubicBezTo>
                  <a:pt x="157745" y="298657"/>
                  <a:pt x="233047" y="162441"/>
                  <a:pt x="136477" y="286603"/>
                </a:cubicBezTo>
                <a:cubicBezTo>
                  <a:pt x="17773" y="439223"/>
                  <a:pt x="163645" y="286731"/>
                  <a:pt x="54591" y="395785"/>
                </a:cubicBezTo>
                <a:lnTo>
                  <a:pt x="13647" y="518615"/>
                </a:lnTo>
                <a:lnTo>
                  <a:pt x="0" y="559558"/>
                </a:lnTo>
                <a:cubicBezTo>
                  <a:pt x="4549" y="614149"/>
                  <a:pt x="361" y="670187"/>
                  <a:pt x="13647" y="723332"/>
                </a:cubicBezTo>
                <a:cubicBezTo>
                  <a:pt x="20948" y="752537"/>
                  <a:pt x="76880" y="796481"/>
                  <a:pt x="95534" y="818866"/>
                </a:cubicBezTo>
                <a:cubicBezTo>
                  <a:pt x="106035" y="831467"/>
                  <a:pt x="110022" y="849562"/>
                  <a:pt x="122830" y="859809"/>
                </a:cubicBezTo>
                <a:cubicBezTo>
                  <a:pt x="134064" y="868796"/>
                  <a:pt x="150125" y="868908"/>
                  <a:pt x="163773" y="873457"/>
                </a:cubicBezTo>
                <a:cubicBezTo>
                  <a:pt x="191068" y="900752"/>
                  <a:pt x="249500" y="916933"/>
                  <a:pt x="245659" y="955343"/>
                </a:cubicBezTo>
                <a:cubicBezTo>
                  <a:pt x="242838" y="983556"/>
                  <a:pt x="237894" y="1099541"/>
                  <a:pt x="218364" y="1146412"/>
                </a:cubicBezTo>
                <a:cubicBezTo>
                  <a:pt x="202714" y="1183972"/>
                  <a:pt x="186344" y="1221738"/>
                  <a:pt x="163773" y="1255594"/>
                </a:cubicBezTo>
                <a:cubicBezTo>
                  <a:pt x="154674" y="1269242"/>
                  <a:pt x="143812" y="1281866"/>
                  <a:pt x="136477" y="1296537"/>
                </a:cubicBezTo>
                <a:cubicBezTo>
                  <a:pt x="125521" y="1318449"/>
                  <a:pt x="119132" y="1342389"/>
                  <a:pt x="109182" y="1364776"/>
                </a:cubicBezTo>
                <a:cubicBezTo>
                  <a:pt x="100919" y="1383367"/>
                  <a:pt x="89442" y="1400477"/>
                  <a:pt x="81886" y="1419367"/>
                </a:cubicBezTo>
                <a:cubicBezTo>
                  <a:pt x="71200" y="1446081"/>
                  <a:pt x="70551" y="1477314"/>
                  <a:pt x="54591" y="1501254"/>
                </a:cubicBezTo>
                <a:cubicBezTo>
                  <a:pt x="19315" y="1554167"/>
                  <a:pt x="32482" y="1526636"/>
                  <a:pt x="13647" y="1583140"/>
                </a:cubicBezTo>
                <a:cubicBezTo>
                  <a:pt x="18196" y="1669576"/>
                  <a:pt x="20107" y="1756191"/>
                  <a:pt x="27295" y="1842448"/>
                </a:cubicBezTo>
                <a:cubicBezTo>
                  <a:pt x="29221" y="1865565"/>
                  <a:pt x="33607" y="1888681"/>
                  <a:pt x="40943" y="1910687"/>
                </a:cubicBezTo>
                <a:cubicBezTo>
                  <a:pt x="74583" y="2011607"/>
                  <a:pt x="101276" y="2080199"/>
                  <a:pt x="177421" y="2156346"/>
                </a:cubicBezTo>
                <a:cubicBezTo>
                  <a:pt x="213203" y="2192129"/>
                  <a:pt x="242167" y="2224109"/>
                  <a:pt x="286603" y="2251881"/>
                </a:cubicBezTo>
                <a:cubicBezTo>
                  <a:pt x="298802" y="2259506"/>
                  <a:pt x="314076" y="2260478"/>
                  <a:pt x="327546" y="2265529"/>
                </a:cubicBezTo>
                <a:cubicBezTo>
                  <a:pt x="458099" y="2314486"/>
                  <a:pt x="343795" y="2275494"/>
                  <a:pt x="436728" y="2306472"/>
                </a:cubicBezTo>
                <a:cubicBezTo>
                  <a:pt x="454925" y="2320120"/>
                  <a:pt x="471570" y="2336130"/>
                  <a:pt x="491319" y="2347415"/>
                </a:cubicBezTo>
                <a:cubicBezTo>
                  <a:pt x="503809" y="2354552"/>
                  <a:pt x="522090" y="2350891"/>
                  <a:pt x="532262" y="2361063"/>
                </a:cubicBezTo>
                <a:cubicBezTo>
                  <a:pt x="542434" y="2371235"/>
                  <a:pt x="542421" y="2388050"/>
                  <a:pt x="545910" y="2402006"/>
                </a:cubicBezTo>
                <a:cubicBezTo>
                  <a:pt x="556083" y="2442696"/>
                  <a:pt x="559943" y="2485046"/>
                  <a:pt x="573206" y="2524836"/>
                </a:cubicBezTo>
                <a:cubicBezTo>
                  <a:pt x="590716" y="2577367"/>
                  <a:pt x="684506" y="2628784"/>
                  <a:pt x="709683" y="2647666"/>
                </a:cubicBezTo>
                <a:cubicBezTo>
                  <a:pt x="774517" y="2696292"/>
                  <a:pt x="769982" y="2699610"/>
                  <a:pt x="859809" y="2729552"/>
                </a:cubicBezTo>
                <a:cubicBezTo>
                  <a:pt x="881815" y="2736887"/>
                  <a:pt x="905668" y="2737096"/>
                  <a:pt x="928047" y="2743200"/>
                </a:cubicBezTo>
                <a:cubicBezTo>
                  <a:pt x="955805" y="2750771"/>
                  <a:pt x="1009934" y="2770496"/>
                  <a:pt x="1009934" y="2770496"/>
                </a:cubicBezTo>
                <a:cubicBezTo>
                  <a:pt x="1114567" y="2765947"/>
                  <a:pt x="1220153" y="2771659"/>
                  <a:pt x="1323832" y="2756848"/>
                </a:cubicBezTo>
                <a:cubicBezTo>
                  <a:pt x="1350092" y="2753097"/>
                  <a:pt x="1368345" y="2727768"/>
                  <a:pt x="1392071" y="2715905"/>
                </a:cubicBezTo>
                <a:cubicBezTo>
                  <a:pt x="1413983" y="2704949"/>
                  <a:pt x="1437923" y="2698559"/>
                  <a:pt x="1460310" y="2688609"/>
                </a:cubicBezTo>
                <a:cubicBezTo>
                  <a:pt x="1478901" y="2680346"/>
                  <a:pt x="1496310" y="2669577"/>
                  <a:pt x="1514901" y="2661314"/>
                </a:cubicBezTo>
                <a:cubicBezTo>
                  <a:pt x="1537288" y="2651364"/>
                  <a:pt x="1560896" y="2644284"/>
                  <a:pt x="1583140" y="2634018"/>
                </a:cubicBezTo>
                <a:cubicBezTo>
                  <a:pt x="1737743" y="2562663"/>
                  <a:pt x="1638879" y="2587062"/>
                  <a:pt x="1787856" y="2565779"/>
                </a:cubicBezTo>
                <a:cubicBezTo>
                  <a:pt x="1801504" y="2561230"/>
                  <a:pt x="1814843" y="2555621"/>
                  <a:pt x="1828800" y="2552132"/>
                </a:cubicBezTo>
                <a:cubicBezTo>
                  <a:pt x="1898332" y="2534749"/>
                  <a:pt x="1943425" y="2533330"/>
                  <a:pt x="2019868" y="2524836"/>
                </a:cubicBezTo>
                <a:cubicBezTo>
                  <a:pt x="2213021" y="2476547"/>
                  <a:pt x="2091588" y="2499512"/>
                  <a:pt x="2388358" y="2483893"/>
                </a:cubicBezTo>
                <a:cubicBezTo>
                  <a:pt x="2501578" y="2446152"/>
                  <a:pt x="2323482" y="2509509"/>
                  <a:pt x="2511188" y="2415654"/>
                </a:cubicBezTo>
                <a:cubicBezTo>
                  <a:pt x="2529385" y="2406555"/>
                  <a:pt x="2548205" y="2398609"/>
                  <a:pt x="2565779" y="2388358"/>
                </a:cubicBezTo>
                <a:cubicBezTo>
                  <a:pt x="2707389" y="2305753"/>
                  <a:pt x="2627466" y="2335952"/>
                  <a:pt x="2715904" y="2306472"/>
                </a:cubicBezTo>
                <a:cubicBezTo>
                  <a:pt x="2752298" y="2311021"/>
                  <a:pt x="2790291" y="2308522"/>
                  <a:pt x="2825086" y="2320120"/>
                </a:cubicBezTo>
                <a:cubicBezTo>
                  <a:pt x="2846665" y="2327313"/>
                  <a:pt x="2860388" y="2349008"/>
                  <a:pt x="2879677" y="2361063"/>
                </a:cubicBezTo>
                <a:cubicBezTo>
                  <a:pt x="2896929" y="2371846"/>
                  <a:pt x="2915219" y="2381215"/>
                  <a:pt x="2934268" y="2388358"/>
                </a:cubicBezTo>
                <a:cubicBezTo>
                  <a:pt x="2951831" y="2394944"/>
                  <a:pt x="2970824" y="2396853"/>
                  <a:pt x="2988859" y="2402006"/>
                </a:cubicBezTo>
                <a:cubicBezTo>
                  <a:pt x="3086780" y="2429984"/>
                  <a:pt x="2959308" y="2401555"/>
                  <a:pt x="3098041" y="2429302"/>
                </a:cubicBezTo>
                <a:cubicBezTo>
                  <a:pt x="3211772" y="2424753"/>
                  <a:pt x="3325942" y="2426618"/>
                  <a:pt x="3439235" y="2415654"/>
                </a:cubicBezTo>
                <a:cubicBezTo>
                  <a:pt x="3467873" y="2412882"/>
                  <a:pt x="3521122" y="2388358"/>
                  <a:pt x="3521122" y="2388358"/>
                </a:cubicBezTo>
                <a:cubicBezTo>
                  <a:pt x="3530221" y="2374710"/>
                  <a:pt x="3548418" y="2363818"/>
                  <a:pt x="3548418" y="2347415"/>
                </a:cubicBezTo>
                <a:cubicBezTo>
                  <a:pt x="3548418" y="2331012"/>
                  <a:pt x="3525628" y="2322243"/>
                  <a:pt x="3521122" y="2306472"/>
                </a:cubicBezTo>
                <a:cubicBezTo>
                  <a:pt x="3516123" y="2288975"/>
                  <a:pt x="3546143" y="2308746"/>
                  <a:pt x="3548418" y="2292824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Επεξήγηση με σύννεφο 12"/>
          <p:cNvSpPr/>
          <p:nvPr/>
        </p:nvSpPr>
        <p:spPr>
          <a:xfrm>
            <a:off x="-99086" y="2718231"/>
            <a:ext cx="3439242" cy="1572060"/>
          </a:xfrm>
          <a:prstGeom prst="cloudCallout">
            <a:avLst>
              <a:gd name="adj1" fmla="val 36841"/>
              <a:gd name="adj2" fmla="val 73690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i="1" dirty="0">
                <a:solidFill>
                  <a:schemeClr val="tx1"/>
                </a:solidFill>
              </a:rPr>
              <a:t>Τώρα, τρέχω. Κάποια στιγμή θα αράξω σαν </a:t>
            </a:r>
            <a:r>
              <a:rPr lang="el-GR" sz="2000" i="1" dirty="0" smtClean="0">
                <a:solidFill>
                  <a:schemeClr val="tx1"/>
                </a:solidFill>
              </a:rPr>
              <a:t>αυτόν…</a:t>
            </a:r>
            <a:endParaRPr lang="el-GR" sz="2000" i="1" dirty="0"/>
          </a:p>
        </p:txBody>
      </p:sp>
    </p:spTree>
    <p:extLst>
      <p:ext uri="{BB962C8B-B14F-4D97-AF65-F5344CB8AC3E}">
        <p14:creationId xmlns:p14="http://schemas.microsoft.com/office/powerpoint/2010/main" val="119710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0" animBg="1"/>
      <p:bldP spid="8" grpId="0" animBg="1"/>
      <p:bldP spid="2" grpId="0"/>
      <p:bldP spid="3" grpId="0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980727"/>
            <a:ext cx="3024336" cy="1213971"/>
          </a:xfrm>
        </p:spPr>
        <p:txBody>
          <a:bodyPr>
            <a:noAutofit/>
          </a:bodyPr>
          <a:lstStyle/>
          <a:p>
            <a:r>
              <a:rPr lang="el-GR" sz="3200" dirty="0" smtClean="0">
                <a:solidFill>
                  <a:srgbClr val="FFC000"/>
                </a:solidFill>
              </a:rPr>
              <a:t/>
            </a:r>
            <a:br>
              <a:rPr lang="el-GR" sz="3200" dirty="0" smtClean="0">
                <a:solidFill>
                  <a:srgbClr val="FFC000"/>
                </a:solidFill>
              </a:rPr>
            </a:br>
            <a:r>
              <a:rPr lang="el-GR" sz="3200" dirty="0">
                <a:solidFill>
                  <a:srgbClr val="FFC000"/>
                </a:solidFill>
              </a:rPr>
              <a:t/>
            </a:r>
            <a:br>
              <a:rPr lang="el-GR" sz="3200" dirty="0">
                <a:solidFill>
                  <a:srgbClr val="FFC000"/>
                </a:solidFill>
              </a:rPr>
            </a:br>
            <a:r>
              <a:rPr lang="el-GR" sz="3200" dirty="0" smtClean="0">
                <a:solidFill>
                  <a:schemeClr val="tx1"/>
                </a:solidFill>
              </a:rPr>
              <a:t>Έτσι, </a:t>
            </a:r>
            <a:br>
              <a:rPr lang="el-GR" sz="3200" dirty="0" smtClean="0">
                <a:solidFill>
                  <a:schemeClr val="tx1"/>
                </a:solidFill>
              </a:rPr>
            </a:br>
            <a:r>
              <a:rPr lang="el-G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προσλαμβάνουν</a:t>
            </a:r>
            <a:r>
              <a:rPr lang="el-GR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l-GR" sz="3200" dirty="0" smtClean="0"/>
              <a:t>ηλεκτρόνια… </a:t>
            </a:r>
            <a:endParaRPr lang="el-GR" sz="3200" dirty="0"/>
          </a:p>
        </p:txBody>
      </p:sp>
      <p:pic>
        <p:nvPicPr>
          <p:cNvPr id="10245" name="Picture 5" descr="http://bp0.blogger.com/_SwvqahfgyBg/RdMEgyAQRcI/AAAAAAAAAS0/-Eg46vRV25M/s200/%CE%BC%CE%B7%CF%87%CE%B1%CE%BD%CE%BF%CF%81%CE%B3%CE%B1%CE%BD%CF%89%CF%83%CE%B7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19127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Επεξήγηση με στρογγυλεμένο παραλληλόγραμμο 8"/>
          <p:cNvSpPr/>
          <p:nvPr/>
        </p:nvSpPr>
        <p:spPr>
          <a:xfrm>
            <a:off x="1835696" y="2708920"/>
            <a:ext cx="1687688" cy="1008112"/>
          </a:xfrm>
          <a:prstGeom prst="wedgeRoundRectCallout">
            <a:avLst>
              <a:gd name="adj1" fmla="val -91830"/>
              <a:gd name="adj2" fmla="val 9897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Please </a:t>
            </a:r>
            <a:r>
              <a:rPr lang="en-US" b="1" dirty="0" smtClean="0">
                <a:solidFill>
                  <a:schemeClr val="accent1"/>
                </a:solidFill>
              </a:rPr>
              <a:t>come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me electron ! </a:t>
            </a: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68960"/>
            <a:ext cx="2531240" cy="275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3419872" y="908720"/>
            <a:ext cx="2726886" cy="1237777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chemeClr val="tx1"/>
                </a:solidFill>
              </a:rPr>
              <a:t>ή</a:t>
            </a:r>
            <a:r>
              <a:rPr lang="el-GR" sz="3200" dirty="0" smtClean="0">
                <a:solidFill>
                  <a:srgbClr val="FF0000"/>
                </a:solidFill>
              </a:rPr>
              <a:t> </a:t>
            </a:r>
            <a:r>
              <a:rPr lang="el-GR" sz="32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αποβάλλουν</a:t>
            </a:r>
            <a:r>
              <a:rPr lang="el-GR" sz="3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l-GR" sz="3200" dirty="0" smtClean="0"/>
              <a:t>ηλεκτρόνια</a:t>
            </a:r>
            <a:r>
              <a:rPr lang="en-US" sz="3200" dirty="0" smtClean="0"/>
              <a:t> …</a:t>
            </a:r>
            <a:endParaRPr lang="el-GR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4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51" y="2960948"/>
            <a:ext cx="28083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6444209" y="1554528"/>
            <a:ext cx="2699792" cy="101037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l-GR" sz="3200" dirty="0" smtClean="0">
                <a:solidFill>
                  <a:schemeClr val="tx1"/>
                </a:solidFill>
              </a:rPr>
              <a:t>ή</a:t>
            </a:r>
            <a:r>
              <a:rPr lang="el-GR" sz="3200" dirty="0" smtClean="0">
                <a:solidFill>
                  <a:srgbClr val="00B050"/>
                </a:solidFill>
              </a:rPr>
              <a:t> </a:t>
            </a:r>
            <a:r>
              <a:rPr lang="el-GR" sz="32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συνεισφέρουν</a:t>
            </a:r>
            <a:r>
              <a:rPr lang="el-GR" sz="32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el-GR" sz="3200" dirty="0" smtClean="0"/>
              <a:t>ηλεκτρόνια</a:t>
            </a:r>
            <a:r>
              <a:rPr lang="en-US" sz="3200" dirty="0" smtClean="0"/>
              <a:t> …</a:t>
            </a:r>
            <a:r>
              <a:rPr lang="el-GR" sz="3200" dirty="0" smtClean="0"/>
              <a:t>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27891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Αποτέλεσμα εικόνας για noble gas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7" y="3002292"/>
            <a:ext cx="2741356" cy="159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rgo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227" y="4437112"/>
            <a:ext cx="2760470" cy="276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1111" y="1205880"/>
            <a:ext cx="1862617" cy="1143000"/>
          </a:xfrm>
        </p:spPr>
        <p:txBody>
          <a:bodyPr>
            <a:normAutofit/>
          </a:bodyPr>
          <a:lstStyle/>
          <a:p>
            <a:r>
              <a:rPr lang="el-GR" sz="4000" dirty="0" smtClean="0"/>
              <a:t>ώστε:</a:t>
            </a:r>
            <a:endParaRPr lang="el-GR" sz="4000" dirty="0"/>
          </a:p>
        </p:txBody>
      </p:sp>
      <p:sp>
        <p:nvSpPr>
          <p:cNvPr id="13" name="Ορθογώνιο 12"/>
          <p:cNvSpPr/>
          <p:nvPr/>
        </p:nvSpPr>
        <p:spPr>
          <a:xfrm>
            <a:off x="1560135" y="1044025"/>
            <a:ext cx="69433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dirty="0"/>
              <a:t> …</a:t>
            </a:r>
            <a:r>
              <a:rPr lang="el-GR" sz="3200" dirty="0" err="1" smtClean="0"/>
              <a:t>΄΄</a:t>
            </a:r>
            <a:r>
              <a:rPr lang="en-US" sz="3200" dirty="0" smtClean="0"/>
              <a:t> </a:t>
            </a:r>
            <a:r>
              <a:rPr lang="el-GR" sz="3200" dirty="0" smtClean="0"/>
              <a:t>να μοιάσουν </a:t>
            </a:r>
            <a:r>
              <a:rPr lang="el-GR" sz="3200" dirty="0" err="1" smtClean="0"/>
              <a:t>΄΄</a:t>
            </a:r>
            <a:r>
              <a:rPr lang="el-GR" sz="3200" dirty="0" smtClean="0"/>
              <a:t> στα </a:t>
            </a:r>
            <a:r>
              <a:rPr lang="el-GR" sz="3200" b="1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</a:rPr>
              <a:t>Ευγενή Αέρια</a:t>
            </a:r>
          </a:p>
        </p:txBody>
      </p:sp>
      <p:cxnSp>
        <p:nvCxnSpPr>
          <p:cNvPr id="19" name="Ευθύγραμμο βέλος σύνδεσης 18"/>
          <p:cNvCxnSpPr>
            <a:stCxn id="13" idx="2"/>
            <a:endCxn id="20" idx="0"/>
          </p:cNvCxnSpPr>
          <p:nvPr/>
        </p:nvCxnSpPr>
        <p:spPr>
          <a:xfrm flipH="1" flipV="1">
            <a:off x="5031790" y="1601505"/>
            <a:ext cx="1" cy="2729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0242" y="1601505"/>
            <a:ext cx="73030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smtClean="0"/>
              <a:t>       δηλαδή , να αποκτήσουν </a:t>
            </a:r>
          </a:p>
          <a:p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ΔΟΜΗ ΕΥΓΕΝΟΥΣ ΑΕΡΙΟΥ </a:t>
            </a:r>
            <a:endParaRPr lang="el-GR" sz="44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60135" y="3197332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          ΣΥΜΠΛΗΡΩΜΕΝΗ </a:t>
            </a:r>
          </a:p>
          <a:p>
            <a:r>
              <a:rPr lang="el-GR" sz="3600" spc="300" dirty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l-GR" sz="3600" spc="300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Comic Sans MS" panose="030F0702030302020204" pitchFamily="66" charset="0"/>
              </a:rPr>
              <a:t>       </a:t>
            </a:r>
            <a:r>
              <a:rPr lang="el-GR" sz="3600" b="1" u="sng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ΕΞΩΤΕΡΙΚΗ</a:t>
            </a:r>
            <a:r>
              <a:rPr lang="el-GR" sz="36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l-GR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ΣΤΙΒΑΔΑ </a:t>
            </a:r>
          </a:p>
        </p:txBody>
      </p:sp>
      <p:sp>
        <p:nvSpPr>
          <p:cNvPr id="28" name="Ορθογώνιο 27"/>
          <p:cNvSpPr/>
          <p:nvPr/>
        </p:nvSpPr>
        <p:spPr>
          <a:xfrm>
            <a:off x="1763688" y="5301208"/>
            <a:ext cx="203773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</a:t>
            </a:r>
            <a:r>
              <a:rPr lang="el-G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6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6600" b="1" dirty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Ορθογώνιο 28"/>
          <p:cNvSpPr/>
          <p:nvPr/>
        </p:nvSpPr>
        <p:spPr>
          <a:xfrm>
            <a:off x="5742384" y="5517232"/>
            <a:ext cx="228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l-G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l-GR" sz="4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4800" b="1" spc="300" dirty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rgbClr val="10CF9B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l-GR" sz="4800" b="1" dirty="0" smtClean="0">
              <a:ln>
                <a:solidFill>
                  <a:sysClr val="windowText" lastClr="000000"/>
                </a:solidFill>
              </a:ln>
              <a:solidFill>
                <a:srgbClr val="10CF9B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lvl="0"/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αυτή είναι η </a:t>
            </a:r>
            <a:r>
              <a:rPr lang="el-G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</a:t>
            </a:r>
            <a:r>
              <a:rPr lang="el-G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cxnSp>
        <p:nvCxnSpPr>
          <p:cNvPr id="31" name="Ευθύγραμμο βέλος σύνδεσης 30"/>
          <p:cNvCxnSpPr>
            <a:stCxn id="21" idx="2"/>
            <a:endCxn id="28" idx="0"/>
          </p:cNvCxnSpPr>
          <p:nvPr/>
        </p:nvCxnSpPr>
        <p:spPr>
          <a:xfrm flipH="1">
            <a:off x="2782557" y="4397661"/>
            <a:ext cx="3278078" cy="903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Ευθύγραμμο βέλος σύνδεσης 33"/>
          <p:cNvCxnSpPr>
            <a:stCxn id="21" idx="2"/>
            <a:endCxn id="29" idx="0"/>
          </p:cNvCxnSpPr>
          <p:nvPr/>
        </p:nvCxnSpPr>
        <p:spPr>
          <a:xfrm>
            <a:off x="6060635" y="4397661"/>
            <a:ext cx="824749" cy="11195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Ορθογώνιο 2"/>
          <p:cNvSpPr/>
          <p:nvPr/>
        </p:nvSpPr>
        <p:spPr>
          <a:xfrm>
            <a:off x="4267812" y="5406335"/>
            <a:ext cx="402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>
                <a:solidFill>
                  <a:prstClr val="black"/>
                </a:solidFill>
              </a:rPr>
              <a:t>ή</a:t>
            </a:r>
            <a:endParaRPr lang="el-GR" sz="2800" dirty="0"/>
          </a:p>
        </p:txBody>
      </p:sp>
      <p:sp>
        <p:nvSpPr>
          <p:cNvPr id="7" name="Ορθογώνιο 6"/>
          <p:cNvSpPr/>
          <p:nvPr/>
        </p:nvSpPr>
        <p:spPr>
          <a:xfrm>
            <a:off x="4352370" y="2817626"/>
            <a:ext cx="1062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Δηλαδή</a:t>
            </a:r>
            <a:r>
              <a:rPr lang="el-GR" b="1" dirty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</a:p>
        </p:txBody>
      </p:sp>
      <p:pic>
        <p:nvPicPr>
          <p:cNvPr id="22" name="Picture 2" descr="Heliu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220325"/>
            <a:ext cx="1718156" cy="171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Τίτλος 1"/>
          <p:cNvSpPr txBox="1">
            <a:spLocks/>
          </p:cNvSpPr>
          <p:nvPr/>
        </p:nvSpPr>
        <p:spPr>
          <a:xfrm>
            <a:off x="223352" y="310945"/>
            <a:ext cx="8496944" cy="6366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4000" b="1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       ΚΑΝΟΝΑΣ ΟΚΤΑΔΑΣ </a:t>
            </a:r>
            <a:endParaRPr lang="el-GR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98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20" grpId="0"/>
      <p:bldP spid="21" grpId="0"/>
      <p:bldP spid="28" grpId="0"/>
      <p:bldP spid="3" grpId="0"/>
      <p:bldP spid="7" grpId="0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ιζόντιος πάπυρος 3"/>
          <p:cNvSpPr/>
          <p:nvPr/>
        </p:nvSpPr>
        <p:spPr>
          <a:xfrm>
            <a:off x="323528" y="980729"/>
            <a:ext cx="8424936" cy="2088232"/>
          </a:xfrm>
          <a:prstGeom prst="horizontalScroll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3352" y="310945"/>
            <a:ext cx="8496944" cy="636680"/>
          </a:xfrm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       ΚΑΝΟΝΑΣ </a:t>
            </a:r>
            <a:r>
              <a:rPr lang="el-GR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ΟΚΤΑΔΑΣ </a:t>
            </a:r>
            <a:endParaRPr lang="el-GR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89654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 2"/>
              <a:buChar char="ó"/>
            </a:pPr>
            <a:r>
              <a:rPr lang="el-GR" sz="2400" dirty="0" smtClean="0">
                <a:latin typeface="Arial Narrow" panose="020B0606020202030204" pitchFamily="34" charset="0"/>
                <a:ea typeface="Times New Roman"/>
              </a:rPr>
              <a:t>Άτομα </a:t>
            </a:r>
            <a:r>
              <a:rPr lang="el-GR" sz="2400" dirty="0">
                <a:latin typeface="Arial Narrow" panose="020B0606020202030204" pitchFamily="34" charset="0"/>
                <a:ea typeface="Times New Roman"/>
              </a:rPr>
              <a:t>στοιχείων, που δεν έχουν συμπληρωμένη την </a:t>
            </a:r>
            <a:r>
              <a:rPr lang="el-GR" sz="2400" dirty="0" smtClean="0">
                <a:latin typeface="Arial Narrow" panose="020B0606020202030204" pitchFamily="34" charset="0"/>
                <a:ea typeface="Times New Roman"/>
              </a:rPr>
              <a:t>εξωτερική </a:t>
            </a:r>
            <a:r>
              <a:rPr lang="el-GR" sz="2400" dirty="0">
                <a:latin typeface="Arial Narrow" panose="020B0606020202030204" pitchFamily="34" charset="0"/>
                <a:ea typeface="Times New Roman"/>
              </a:rPr>
              <a:t>τους στιβάδα με </a:t>
            </a:r>
            <a:r>
              <a:rPr lang="el-GR" sz="3600" b="1" dirty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/>
              </a:rPr>
              <a:t>8 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/>
              </a:rPr>
              <a:t>e </a:t>
            </a:r>
            <a:r>
              <a:rPr lang="el-GR" sz="3600" b="1" baseline="30000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/>
              </a:rPr>
              <a:t>-</a:t>
            </a:r>
            <a:r>
              <a:rPr lang="el-GR" sz="36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/>
              </a:rPr>
              <a:t> </a:t>
            </a:r>
            <a:r>
              <a:rPr lang="el-GR" sz="2400" dirty="0">
                <a:latin typeface="Arial Narrow" panose="020B0606020202030204" pitchFamily="34" charset="0"/>
                <a:ea typeface="Times New Roman"/>
              </a:rPr>
              <a:t>(ή με </a:t>
            </a:r>
            <a:r>
              <a:rPr lang="el-GR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2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e</a:t>
            </a:r>
            <a:r>
              <a:rPr lang="el-GR" sz="2400" b="1" baseline="30000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-</a:t>
            </a:r>
            <a:r>
              <a:rPr lang="el-GR" sz="24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/>
              </a:rPr>
              <a:t> </a:t>
            </a:r>
            <a:r>
              <a:rPr lang="el-GR" sz="2400" dirty="0">
                <a:latin typeface="Arial Narrow" panose="020B0606020202030204" pitchFamily="34" charset="0"/>
                <a:ea typeface="Times New Roman"/>
              </a:rPr>
              <a:t>αν πρόκειται για την Κ), </a:t>
            </a:r>
            <a:r>
              <a:rPr lang="el-GR" sz="2400" u="sng" dirty="0">
                <a:latin typeface="Arial Narrow" panose="020B0606020202030204" pitchFamily="34" charset="0"/>
                <a:ea typeface="Times New Roman"/>
              </a:rPr>
              <a:t>τείνουν να </a:t>
            </a:r>
            <a:r>
              <a:rPr lang="el-GR" sz="2400" u="sng" dirty="0" smtClean="0">
                <a:latin typeface="Arial Narrow" panose="020B0606020202030204" pitchFamily="34" charset="0"/>
                <a:ea typeface="Times New Roman"/>
              </a:rPr>
              <a:t>αποκτήσουν </a:t>
            </a:r>
            <a:r>
              <a:rPr lang="el-GR" sz="2400" u="sng" dirty="0">
                <a:latin typeface="Arial Narrow" panose="020B0606020202030204" pitchFamily="34" charset="0"/>
                <a:ea typeface="Times New Roman"/>
              </a:rPr>
              <a:t>τη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/>
              </a:rPr>
              <a:t>δομή ευγενούς αερίου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/>
              </a:rPr>
              <a:t>. </a:t>
            </a:r>
            <a:endParaRPr lang="el-GR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imes New Roman"/>
            </a:endParaRPr>
          </a:p>
          <a:p>
            <a:pPr>
              <a:spcAft>
                <a:spcPts val="0"/>
              </a:spcAft>
              <a:buFont typeface="Wingdings 2"/>
              <a:buChar char="ó"/>
            </a:pPr>
            <a:endParaRPr lang="el-GR" sz="2400" dirty="0">
              <a:latin typeface="Arial Narrow" panose="020B0606020202030204" pitchFamily="34" charset="0"/>
              <a:ea typeface="Times New Roman"/>
            </a:endParaRPr>
          </a:p>
          <a:p>
            <a:pPr>
              <a:spcAft>
                <a:spcPts val="0"/>
              </a:spcAft>
              <a:buFont typeface="Wingdings 2"/>
              <a:buChar char="ó"/>
            </a:pPr>
            <a:endParaRPr lang="en-US" sz="2400" dirty="0" smtClean="0">
              <a:latin typeface="Arial Narrow" panose="020B0606020202030204" pitchFamily="34" charset="0"/>
              <a:ea typeface="Times New Roman"/>
            </a:endParaRPr>
          </a:p>
          <a:p>
            <a:pPr>
              <a:spcAft>
                <a:spcPts val="0"/>
              </a:spcAft>
              <a:buFont typeface="Wingdings 2"/>
              <a:buChar char="ó"/>
            </a:pPr>
            <a:r>
              <a:rPr lang="el-GR" sz="2800" dirty="0" smtClean="0">
                <a:latin typeface="+mj-lt"/>
                <a:ea typeface="Times New Roman"/>
              </a:rPr>
              <a:t>Έτσι, </a:t>
            </a:r>
            <a:r>
              <a:rPr lang="el-GR" sz="2800" dirty="0">
                <a:latin typeface="+mj-lt"/>
                <a:ea typeface="Times New Roman"/>
              </a:rPr>
              <a:t>τα άτομα </a:t>
            </a:r>
            <a:r>
              <a:rPr lang="el-GR" sz="2800" dirty="0" smtClean="0">
                <a:latin typeface="+mj-lt"/>
                <a:ea typeface="Times New Roman"/>
              </a:rPr>
              <a:t>:</a:t>
            </a:r>
          </a:p>
          <a:p>
            <a:pPr marL="0" indent="0">
              <a:spcAft>
                <a:spcPts val="0"/>
              </a:spcAft>
              <a:buNone/>
            </a:pPr>
            <a:endParaRPr lang="el-GR" sz="2400" dirty="0" smtClean="0"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800" b="1" dirty="0" smtClean="0">
                <a:latin typeface="+mj-lt"/>
                <a:ea typeface="Times New Roman"/>
              </a:rPr>
              <a:t>αποβάλλουν</a:t>
            </a:r>
            <a:r>
              <a:rPr lang="el-GR" sz="2800" dirty="0" smtClean="0">
                <a:latin typeface="+mj-lt"/>
                <a:ea typeface="Times New Roman"/>
              </a:rPr>
              <a:t> </a:t>
            </a:r>
            <a:r>
              <a:rPr lang="el-GR" sz="2800" dirty="0">
                <a:latin typeface="+mj-lt"/>
                <a:ea typeface="Times New Roman"/>
              </a:rPr>
              <a:t>ή </a:t>
            </a:r>
            <a:r>
              <a:rPr lang="el-GR" sz="2800" b="1" dirty="0">
                <a:latin typeface="+mj-lt"/>
                <a:ea typeface="Times New Roman"/>
              </a:rPr>
              <a:t>προσλαμβάνουν </a:t>
            </a:r>
            <a:endParaRPr lang="el-GR" sz="2800" b="1" dirty="0" smtClean="0">
              <a:latin typeface="+mj-lt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l-GR" sz="2800" b="1" dirty="0">
                <a:latin typeface="+mj-lt"/>
                <a:ea typeface="Times New Roman"/>
              </a:rPr>
              <a:t> </a:t>
            </a:r>
            <a:r>
              <a:rPr lang="el-GR" sz="2800" b="1" dirty="0" smtClean="0">
                <a:latin typeface="+mj-lt"/>
                <a:ea typeface="Times New Roman"/>
              </a:rPr>
              <a:t>   </a:t>
            </a:r>
            <a:r>
              <a:rPr lang="el-GR" sz="2800" dirty="0" smtClean="0">
                <a:latin typeface="+mj-lt"/>
                <a:ea typeface="Times New Roman"/>
              </a:rPr>
              <a:t>ηλεκτρόνια </a:t>
            </a:r>
            <a:r>
              <a:rPr lang="el-GR" sz="2800" dirty="0">
                <a:latin typeface="+mj-lt"/>
                <a:ea typeface="Times New Roman"/>
              </a:rPr>
              <a:t>(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ιοντικός</a:t>
            </a:r>
            <a:r>
              <a:rPr lang="el-GR" sz="2800" dirty="0">
                <a:latin typeface="+mj-lt"/>
                <a:ea typeface="Times New Roman"/>
              </a:rPr>
              <a:t> δεσμός</a:t>
            </a:r>
            <a:r>
              <a:rPr lang="el-GR" sz="2800" dirty="0" smtClean="0">
                <a:latin typeface="+mj-lt"/>
                <a:ea typeface="Times New Roman"/>
              </a:rPr>
              <a:t>) </a:t>
            </a:r>
            <a:r>
              <a:rPr lang="el-GR" sz="2800" dirty="0" smtClean="0">
                <a:solidFill>
                  <a:srgbClr val="0070C0"/>
                </a:solidFill>
                <a:latin typeface="+mj-lt"/>
                <a:ea typeface="Times New Roman"/>
              </a:rPr>
              <a:t>ή</a:t>
            </a:r>
            <a:endParaRPr lang="el-GR" sz="4000" dirty="0">
              <a:solidFill>
                <a:srgbClr val="0070C0"/>
              </a:solidFill>
              <a:latin typeface="+mj-lt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l-GR" sz="2800" dirty="0">
                <a:latin typeface="+mj-lt"/>
                <a:ea typeface="Times New Roman"/>
              </a:rPr>
              <a:t> </a:t>
            </a:r>
            <a:r>
              <a:rPr lang="el-GR" sz="2800" b="1" dirty="0" smtClean="0">
                <a:latin typeface="+mj-lt"/>
                <a:ea typeface="Times New Roman"/>
              </a:rPr>
              <a:t>συνεισφέρουν</a:t>
            </a:r>
            <a:r>
              <a:rPr lang="el-GR" sz="2800" dirty="0" smtClean="0">
                <a:latin typeface="+mj-lt"/>
                <a:ea typeface="Times New Roman"/>
              </a:rPr>
              <a:t> </a:t>
            </a:r>
            <a:r>
              <a:rPr lang="el-GR" sz="2800" dirty="0">
                <a:latin typeface="+mj-lt"/>
                <a:ea typeface="Times New Roman"/>
              </a:rPr>
              <a:t>ηλεκτρόνια (</a:t>
            </a:r>
            <a:r>
              <a:rPr lang="el-GR" sz="2800" b="1" dirty="0">
                <a:solidFill>
                  <a:srgbClr val="7F0FD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/>
              </a:rPr>
              <a:t>ομοιοπολικός</a:t>
            </a:r>
            <a:r>
              <a:rPr lang="el-GR" sz="2800" dirty="0">
                <a:latin typeface="+mj-lt"/>
                <a:ea typeface="Times New Roman"/>
              </a:rPr>
              <a:t> δεσμός)</a:t>
            </a:r>
            <a:endParaRPr lang="el-GR" sz="4000" dirty="0">
              <a:latin typeface="+mj-lt"/>
              <a:ea typeface="Times New Roman"/>
            </a:endParaRPr>
          </a:p>
          <a:p>
            <a:endParaRPr lang="el-GR" sz="2000" dirty="0">
              <a:latin typeface="+mj-lt"/>
            </a:endParaRPr>
          </a:p>
        </p:txBody>
      </p:sp>
      <p:pic>
        <p:nvPicPr>
          <p:cNvPr id="3074" name="Picture 2" descr="http://crescentok.com/staff/jaskew/isr/tigerchem/oxidation/octe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2852936"/>
            <a:ext cx="266696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62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urfguppy.com/wp-content/uploads/2014/04/750x481xelectrons-otect-rule.jpg.pagespeed.ic.WEuG0P8k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13766"/>
            <a:ext cx="8568952" cy="549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223352" y="310945"/>
            <a:ext cx="8496944" cy="636680"/>
          </a:xfrm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000" b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       ΚΑΝΟΝΑΣ </a:t>
            </a:r>
            <a:r>
              <a:rPr lang="el-GR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ΟΚΤΑΔΑΣ </a:t>
            </a:r>
            <a:endParaRPr lang="el-GR" sz="4000" b="1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0" y="3645024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 3"/>
              </a:rPr>
              <a:t></a:t>
            </a:r>
            <a:r>
              <a:rPr lang="el-GR" sz="2400" dirty="0" smtClean="0">
                <a:sym typeface="Wingdings 3"/>
              </a:rPr>
              <a:t> </a:t>
            </a:r>
            <a:r>
              <a:rPr lang="el-GR" sz="2400" dirty="0" smtClean="0"/>
              <a:t>Σ</a:t>
            </a:r>
            <a:r>
              <a:rPr lang="en-GB" sz="2400" dirty="0" err="1" smtClean="0"/>
              <a:t>τοιχεία</a:t>
            </a:r>
            <a:r>
              <a:rPr lang="en-GB" sz="2400" dirty="0" smtClean="0"/>
              <a:t> </a:t>
            </a:r>
            <a:r>
              <a:rPr lang="en-GB" sz="2400" dirty="0" err="1" smtClean="0"/>
              <a:t>που</a:t>
            </a:r>
            <a:r>
              <a:rPr lang="en-GB" sz="2400" dirty="0" smtClean="0"/>
              <a:t> </a:t>
            </a:r>
            <a:r>
              <a:rPr lang="en-GB" sz="2400" dirty="0" err="1" smtClean="0"/>
              <a:t>έχουν</a:t>
            </a:r>
            <a:r>
              <a:rPr lang="en-GB" sz="2400" dirty="0" smtClean="0"/>
              <a:t> </a:t>
            </a:r>
            <a:r>
              <a:rPr lang="en-GB" sz="2400" b="1" dirty="0" smtClean="0">
                <a:solidFill>
                  <a:srgbClr val="FF0000"/>
                </a:solidFill>
              </a:rPr>
              <a:t>«</a:t>
            </a:r>
            <a:r>
              <a:rPr lang="en-GB" sz="2400" b="1" dirty="0" err="1" smtClean="0">
                <a:solidFill>
                  <a:srgbClr val="FF0000"/>
                </a:solidFill>
              </a:rPr>
              <a:t>λίγα</a:t>
            </a:r>
            <a:r>
              <a:rPr lang="en-GB" sz="2400" b="1" dirty="0" smtClean="0">
                <a:solidFill>
                  <a:srgbClr val="FF0000"/>
                </a:solidFill>
              </a:rPr>
              <a:t>» </a:t>
            </a:r>
            <a:r>
              <a:rPr lang="en-GB" sz="2400" b="1" dirty="0" err="1" smtClean="0">
                <a:solidFill>
                  <a:srgbClr val="FF0000"/>
                </a:solidFill>
              </a:rPr>
              <a:t>ηλεκτρόνια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στην</a:t>
            </a:r>
            <a:r>
              <a:rPr lang="en-GB" sz="2400" dirty="0" smtClean="0"/>
              <a:t> </a:t>
            </a:r>
            <a:r>
              <a:rPr lang="en-GB" sz="2400" dirty="0" err="1" smtClean="0"/>
              <a:t>εξωτερική</a:t>
            </a:r>
            <a:r>
              <a:rPr lang="en-GB" sz="2400" dirty="0" smtClean="0"/>
              <a:t> </a:t>
            </a:r>
            <a:r>
              <a:rPr lang="en-GB" sz="2400" dirty="0" err="1" smtClean="0"/>
              <a:t>τους</a:t>
            </a:r>
            <a:r>
              <a:rPr lang="en-GB" sz="2400" dirty="0" smtClean="0"/>
              <a:t> </a:t>
            </a:r>
            <a:r>
              <a:rPr lang="en-GB" sz="2400" dirty="0" err="1" smtClean="0"/>
              <a:t>στιβάδα</a:t>
            </a:r>
            <a:r>
              <a:rPr lang="en-GB" sz="2400" dirty="0" smtClean="0"/>
              <a:t> </a:t>
            </a:r>
            <a:r>
              <a:rPr lang="en-GB" sz="2400" b="1" dirty="0" err="1" smtClean="0"/>
              <a:t>έχουν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την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τάση</a:t>
            </a:r>
            <a:r>
              <a:rPr lang="en-GB" sz="2400" b="1" dirty="0" smtClean="0"/>
              <a:t> </a:t>
            </a:r>
            <a:r>
              <a:rPr lang="en-GB" sz="2400" dirty="0" err="1" smtClean="0"/>
              <a:t>να</a:t>
            </a:r>
            <a:r>
              <a:rPr lang="en-GB" sz="2400" dirty="0" smtClean="0"/>
              <a:t> </a:t>
            </a:r>
            <a:r>
              <a:rPr lang="el-GR" sz="2400" b="1" dirty="0" smtClean="0">
                <a:solidFill>
                  <a:srgbClr val="FF0000"/>
                </a:solidFill>
              </a:rPr>
              <a:t>τα </a:t>
            </a:r>
            <a:r>
              <a:rPr lang="en-GB" sz="2400" b="1" dirty="0" err="1" smtClean="0">
                <a:solidFill>
                  <a:srgbClr val="FF0000"/>
                </a:solidFill>
              </a:rPr>
              <a:t>δίνουν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l-GR" sz="2400" dirty="0" smtClean="0"/>
              <a:t>(</a:t>
            </a:r>
            <a:r>
              <a:rPr lang="en-GB" sz="2400" dirty="0" err="1" smtClean="0"/>
              <a:t>ομάδ</a:t>
            </a:r>
            <a:r>
              <a:rPr lang="el-GR" sz="2400" dirty="0" smtClean="0"/>
              <a:t>ες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IΑ, IIΑ,</a:t>
            </a:r>
            <a:r>
              <a:rPr lang="en-GB" sz="2400" dirty="0" smtClean="0"/>
              <a:t>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IIIΑ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r>
              <a:rPr lang="el-GR" sz="2400" dirty="0" err="1" smtClean="0"/>
              <a:t>΄Έτσι</a:t>
            </a:r>
            <a:r>
              <a:rPr lang="el-GR" sz="2400" dirty="0" smtClean="0"/>
              <a:t>, </a:t>
            </a:r>
            <a:r>
              <a:rPr lang="en-GB" sz="2400" b="1" dirty="0" err="1" smtClean="0"/>
              <a:t>φορτίζ</a:t>
            </a:r>
            <a:r>
              <a:rPr lang="el-GR" sz="2400" b="1" dirty="0" smtClean="0"/>
              <a:t>ον</a:t>
            </a:r>
            <a:r>
              <a:rPr lang="en-GB" sz="2400" b="1" dirty="0" err="1" smtClean="0"/>
              <a:t>ται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θετικά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/>
              <a:t>(</a:t>
            </a:r>
            <a:r>
              <a:rPr lang="en-GB" sz="2400" b="1" dirty="0" err="1" smtClean="0"/>
              <a:t>ηλεκτρο</a:t>
            </a:r>
            <a:r>
              <a:rPr lang="en-GB" sz="2400" b="1" dirty="0" err="1" smtClean="0">
                <a:solidFill>
                  <a:srgbClr val="C00000"/>
                </a:solidFill>
              </a:rPr>
              <a:t>θετικ</a:t>
            </a:r>
            <a:r>
              <a:rPr lang="el-GR" sz="2400" b="1" dirty="0" smtClean="0">
                <a:solidFill>
                  <a:srgbClr val="C00000"/>
                </a:solidFill>
              </a:rPr>
              <a:t>ά</a:t>
            </a:r>
            <a:r>
              <a:rPr lang="en-GB" sz="2400" b="1" dirty="0" smtClean="0">
                <a:solidFill>
                  <a:srgbClr val="C00000"/>
                </a:solidFill>
              </a:rPr>
              <a:t> </a:t>
            </a:r>
            <a:r>
              <a:rPr lang="en-GB" sz="2400" b="1" dirty="0" err="1" smtClean="0"/>
              <a:t>στοιχεί</a:t>
            </a:r>
            <a:r>
              <a:rPr lang="el-GR" sz="2400" b="1" dirty="0" smtClean="0"/>
              <a:t>α</a:t>
            </a:r>
            <a:r>
              <a:rPr lang="en-GB" sz="2400" dirty="0" smtClean="0"/>
              <a:t>)</a:t>
            </a:r>
            <a:endParaRPr lang="el-GR" sz="2400" dirty="0" smtClean="0"/>
          </a:p>
          <a:p>
            <a:pPr algn="ctr"/>
            <a:endParaRPr lang="el-GR" sz="2400" dirty="0" smtClean="0"/>
          </a:p>
          <a:p>
            <a:pPr algn="ctr"/>
            <a:r>
              <a:rPr lang="el-GR" sz="2400" dirty="0" smtClean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sym typeface="Wingdings 3"/>
              </a:rPr>
              <a:t></a:t>
            </a:r>
            <a:r>
              <a:rPr lang="el-GR" sz="2400" dirty="0" smtClean="0">
                <a:sym typeface="Wingdings 3"/>
              </a:rPr>
              <a:t> </a:t>
            </a:r>
            <a:r>
              <a:rPr lang="el-GR" sz="2400" dirty="0" smtClean="0"/>
              <a:t>Σ</a:t>
            </a:r>
            <a:r>
              <a:rPr lang="en-GB" sz="2400" dirty="0" err="1" smtClean="0"/>
              <a:t>τοιχεί</a:t>
            </a:r>
            <a:r>
              <a:rPr lang="en-GB" sz="2400" dirty="0" smtClean="0"/>
              <a:t>α που έχουν </a:t>
            </a:r>
            <a:r>
              <a:rPr lang="en-GB" sz="2400" b="1" dirty="0" smtClean="0">
                <a:solidFill>
                  <a:srgbClr val="00B050"/>
                </a:solidFill>
              </a:rPr>
              <a:t>«πολλά» ηλεκτρόνια </a:t>
            </a:r>
            <a:r>
              <a:rPr lang="en-GB" sz="2400" dirty="0" smtClean="0"/>
              <a:t>στην εξωτερική τους στιβάδα </a:t>
            </a:r>
            <a:r>
              <a:rPr lang="en-GB" sz="2400" b="1" dirty="0" smtClean="0"/>
              <a:t>έχουν τάση </a:t>
            </a:r>
            <a:r>
              <a:rPr lang="en-GB" sz="2400" dirty="0" smtClean="0"/>
              <a:t>να </a:t>
            </a:r>
            <a:r>
              <a:rPr lang="en-GB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παίρνουν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ηλεκτρόνια</a:t>
            </a:r>
            <a:endParaRPr lang="el-GR" sz="2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l-GR" sz="2400" dirty="0" smtClean="0"/>
              <a:t> (</a:t>
            </a:r>
            <a:r>
              <a:rPr lang="en-GB" sz="2400" dirty="0" err="1" smtClean="0"/>
              <a:t>ομάδ</a:t>
            </a:r>
            <a:r>
              <a:rPr lang="el-GR" sz="2400" dirty="0" smtClean="0"/>
              <a:t>ες</a:t>
            </a:r>
            <a:r>
              <a:rPr lang="en-GB" sz="2400" dirty="0" smtClean="0"/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VΑ,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</a:t>
            </a:r>
            <a:r>
              <a:rPr lang="en-GB" sz="2400" dirty="0" err="1" smtClean="0"/>
              <a:t>και</a:t>
            </a:r>
            <a:r>
              <a:rPr lang="en-GB" sz="2400" dirty="0" smtClean="0"/>
              <a:t>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VIIΑ</a:t>
            </a:r>
            <a:r>
              <a:rPr lang="el-GR" sz="2400" dirty="0" smtClean="0"/>
              <a:t>)</a:t>
            </a:r>
            <a:r>
              <a:rPr lang="en-GB" sz="2400" dirty="0" smtClean="0"/>
              <a:t> </a:t>
            </a:r>
            <a:endParaRPr lang="el-GR" sz="2400" dirty="0" smtClean="0"/>
          </a:p>
          <a:p>
            <a:pPr algn="ctr"/>
            <a:r>
              <a:rPr lang="el-GR" sz="2400" dirty="0" smtClean="0"/>
              <a:t>Έτσι, </a:t>
            </a:r>
            <a:r>
              <a:rPr lang="en-GB" sz="2400" b="1" dirty="0" err="1" smtClean="0"/>
              <a:t>φορτίζ</a:t>
            </a:r>
            <a:r>
              <a:rPr lang="el-GR" sz="2400" b="1" dirty="0" smtClean="0"/>
              <a:t>ον</a:t>
            </a:r>
            <a:r>
              <a:rPr lang="en-GB" sz="2400" b="1" dirty="0" err="1" smtClean="0"/>
              <a:t>ται</a:t>
            </a:r>
            <a:r>
              <a:rPr lang="en-GB" sz="2400" b="1" dirty="0" smtClean="0"/>
              <a:t> </a:t>
            </a:r>
            <a:r>
              <a:rPr lang="en-GB" sz="2400" b="1" dirty="0" err="1" smtClean="0">
                <a:solidFill>
                  <a:srgbClr val="00B050"/>
                </a:solidFill>
              </a:rPr>
              <a:t>αρνητικά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smtClean="0"/>
              <a:t>(</a:t>
            </a:r>
            <a:r>
              <a:rPr lang="en-GB" sz="2400" b="1" dirty="0" err="1" smtClean="0"/>
              <a:t>ηλεκτρ</a:t>
            </a:r>
            <a:r>
              <a:rPr lang="en-GB" sz="2400" b="1" dirty="0" err="1" smtClean="0">
                <a:solidFill>
                  <a:srgbClr val="00B050"/>
                </a:solidFill>
              </a:rPr>
              <a:t>αρνητικ</a:t>
            </a:r>
            <a:r>
              <a:rPr lang="el-GR" sz="2400" b="1" dirty="0" smtClean="0">
                <a:solidFill>
                  <a:srgbClr val="00B050"/>
                </a:solidFill>
              </a:rPr>
              <a:t>ά</a:t>
            </a:r>
            <a:r>
              <a:rPr lang="en-GB" sz="2400" b="1" dirty="0" smtClean="0">
                <a:solidFill>
                  <a:srgbClr val="00B050"/>
                </a:solidFill>
              </a:rPr>
              <a:t> </a:t>
            </a:r>
            <a:r>
              <a:rPr lang="en-GB" sz="2400" b="1" dirty="0" err="1" smtClean="0"/>
              <a:t>στοιχεί</a:t>
            </a:r>
            <a:r>
              <a:rPr lang="el-GR" sz="2400" b="1" dirty="0" smtClean="0"/>
              <a:t>α</a:t>
            </a:r>
            <a:r>
              <a:rPr lang="en-GB" sz="2400" dirty="0" smtClean="0"/>
              <a:t>).</a:t>
            </a:r>
            <a:endParaRPr lang="el-GR" sz="2400" dirty="0" smtClean="0"/>
          </a:p>
        </p:txBody>
      </p:sp>
    </p:spTree>
    <p:extLst>
      <p:ext uri="{BB962C8B-B14F-4D97-AF65-F5344CB8AC3E}">
        <p14:creationId xmlns:p14="http://schemas.microsoft.com/office/powerpoint/2010/main" val="38022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ustomessaywriting.ca/blog/wp-content/uploads/2012/07/readWrite-carto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2204864"/>
            <a:ext cx="4455232" cy="41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8996" y="871132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4400" b="1" dirty="0" smtClean="0">
                <a:ln w="11430">
                  <a:solidFill>
                    <a:srgbClr val="0F6FC6">
                      <a:lumMod val="50000"/>
                    </a:srgbClr>
                  </a:solidFill>
                </a:ln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Για το σπίτι : </a:t>
            </a:r>
            <a:endParaRPr lang="el-GR" sz="4400" b="1" dirty="0">
              <a:ln w="11430">
                <a:solidFill>
                  <a:srgbClr val="0F6FC6">
                    <a:lumMod val="50000"/>
                  </a:srgbClr>
                </a:solidFill>
              </a:ln>
              <a:gradFill>
                <a:gsLst>
                  <a:gs pos="0">
                    <a:srgbClr val="009DD9">
                      <a:tint val="70000"/>
                      <a:satMod val="245000"/>
                    </a:srgbClr>
                  </a:gs>
                  <a:gs pos="75000">
                    <a:srgbClr val="009DD9">
                      <a:tint val="90000"/>
                      <a:shade val="60000"/>
                      <a:satMod val="240000"/>
                    </a:srgbClr>
                  </a:gs>
                  <a:gs pos="100000">
                    <a:srgbClr val="009DD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544" y="2708920"/>
            <a:ext cx="4296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600" b="1" dirty="0" smtClean="0">
                <a:ln>
                  <a:solidFill>
                    <a:srgbClr val="0F6F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 </a:t>
            </a:r>
            <a:r>
              <a:rPr lang="el-GR" sz="6600" b="1" dirty="0" smtClean="0">
                <a:ln>
                  <a:solidFill>
                    <a:srgbClr val="0F6FC6">
                      <a:lumMod val="50000"/>
                    </a:srgbClr>
                  </a:solidFill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sz="6600" b="1" dirty="0" smtClean="0">
                <a:ln>
                  <a:solidFill>
                    <a:srgbClr val="0F6FC6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   </a:t>
            </a:r>
            <a:endParaRPr lang="el-GR" sz="6600" b="1" dirty="0">
              <a:ln>
                <a:solidFill>
                  <a:srgbClr val="0F6FC6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6982869" y="1793393"/>
            <a:ext cx="1729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σελ </a:t>
            </a:r>
            <a:r>
              <a:rPr lang="el-GR" sz="2800" dirty="0">
                <a:solidFill>
                  <a:prstClr val="black"/>
                </a:solidFill>
              </a:rPr>
              <a:t>74-76 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6" name="Ευθύγραμμο βέλος σύνδεσης 5"/>
          <p:cNvCxnSpPr>
            <a:stCxn id="2" idx="3"/>
            <a:endCxn id="24" idx="1"/>
          </p:cNvCxnSpPr>
          <p:nvPr/>
        </p:nvCxnSpPr>
        <p:spPr>
          <a:xfrm>
            <a:off x="4147388" y="1255853"/>
            <a:ext cx="463420" cy="766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>
            <a:stCxn id="4" idx="2"/>
          </p:cNvCxnSpPr>
          <p:nvPr/>
        </p:nvCxnSpPr>
        <p:spPr>
          <a:xfrm flipH="1">
            <a:off x="7847400" y="2316613"/>
            <a:ext cx="1" cy="3923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/>
          <p:cNvGrpSpPr/>
          <p:nvPr/>
        </p:nvGrpSpPr>
        <p:grpSpPr>
          <a:xfrm>
            <a:off x="6420173" y="4803275"/>
            <a:ext cx="2400300" cy="1905000"/>
            <a:chOff x="6540252" y="4653136"/>
            <a:chExt cx="2400300" cy="1905000"/>
          </a:xfrm>
        </p:grpSpPr>
        <p:pic>
          <p:nvPicPr>
            <p:cNvPr id="2054" name="Picture 6" descr="https://encrypted-tbn2.gstatic.com/images?q=tbn:ANd9GcRP4OX48CDF8LehCSw1_FcPoBpjYW4OSBK-Cp2ln2KQ_zHLF1oD1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0252" y="4653136"/>
              <a:ext cx="24003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Ελεύθερη σχεδίαση 12"/>
            <p:cNvSpPr/>
            <p:nvPr/>
          </p:nvSpPr>
          <p:spPr>
            <a:xfrm>
              <a:off x="6776850" y="5499847"/>
              <a:ext cx="551797" cy="511857"/>
            </a:xfrm>
            <a:custGeom>
              <a:avLst/>
              <a:gdLst>
                <a:gd name="connsiteX0" fmla="*/ 161832 w 551797"/>
                <a:gd name="connsiteY0" fmla="*/ 510988 h 511857"/>
                <a:gd name="connsiteX1" fmla="*/ 229068 w 551797"/>
                <a:gd name="connsiteY1" fmla="*/ 470647 h 511857"/>
                <a:gd name="connsiteX2" fmla="*/ 242515 w 551797"/>
                <a:gd name="connsiteY2" fmla="*/ 430306 h 511857"/>
                <a:gd name="connsiteX3" fmla="*/ 282856 w 551797"/>
                <a:gd name="connsiteY3" fmla="*/ 403412 h 511857"/>
                <a:gd name="connsiteX4" fmla="*/ 417326 w 551797"/>
                <a:gd name="connsiteY4" fmla="*/ 403412 h 511857"/>
                <a:gd name="connsiteX5" fmla="*/ 430774 w 551797"/>
                <a:gd name="connsiteY5" fmla="*/ 309282 h 511857"/>
                <a:gd name="connsiteX6" fmla="*/ 471115 w 551797"/>
                <a:gd name="connsiteY6" fmla="*/ 282388 h 511857"/>
                <a:gd name="connsiteX7" fmla="*/ 551797 w 551797"/>
                <a:gd name="connsiteY7" fmla="*/ 215153 h 511857"/>
                <a:gd name="connsiteX8" fmla="*/ 511456 w 551797"/>
                <a:gd name="connsiteY8" fmla="*/ 134471 h 511857"/>
                <a:gd name="connsiteX9" fmla="*/ 471115 w 551797"/>
                <a:gd name="connsiteY9" fmla="*/ 121024 h 511857"/>
                <a:gd name="connsiteX10" fmla="*/ 417326 w 551797"/>
                <a:gd name="connsiteY10" fmla="*/ 67235 h 511857"/>
                <a:gd name="connsiteX11" fmla="*/ 296303 w 551797"/>
                <a:gd name="connsiteY11" fmla="*/ 0 h 511857"/>
                <a:gd name="connsiteX12" fmla="*/ 148385 w 551797"/>
                <a:gd name="connsiteY12" fmla="*/ 13447 h 511857"/>
                <a:gd name="connsiteX13" fmla="*/ 108044 w 551797"/>
                <a:gd name="connsiteY13" fmla="*/ 26894 h 511857"/>
                <a:gd name="connsiteX14" fmla="*/ 81150 w 551797"/>
                <a:gd name="connsiteY14" fmla="*/ 67235 h 511857"/>
                <a:gd name="connsiteX15" fmla="*/ 40809 w 551797"/>
                <a:gd name="connsiteY15" fmla="*/ 107577 h 511857"/>
                <a:gd name="connsiteX16" fmla="*/ 27362 w 551797"/>
                <a:gd name="connsiteY16" fmla="*/ 147918 h 511857"/>
                <a:gd name="connsiteX17" fmla="*/ 468 w 551797"/>
                <a:gd name="connsiteY17" fmla="*/ 188259 h 511857"/>
                <a:gd name="connsiteX18" fmla="*/ 13915 w 551797"/>
                <a:gd name="connsiteY18" fmla="*/ 255494 h 511857"/>
                <a:gd name="connsiteX19" fmla="*/ 67703 w 551797"/>
                <a:gd name="connsiteY19" fmla="*/ 336177 h 511857"/>
                <a:gd name="connsiteX20" fmla="*/ 108044 w 551797"/>
                <a:gd name="connsiteY20" fmla="*/ 349624 h 511857"/>
                <a:gd name="connsiteX21" fmla="*/ 121491 w 551797"/>
                <a:gd name="connsiteY21" fmla="*/ 389965 h 511857"/>
                <a:gd name="connsiteX22" fmla="*/ 134938 w 551797"/>
                <a:gd name="connsiteY22" fmla="*/ 470647 h 511857"/>
                <a:gd name="connsiteX23" fmla="*/ 175279 w 551797"/>
                <a:gd name="connsiteY23" fmla="*/ 497541 h 511857"/>
                <a:gd name="connsiteX24" fmla="*/ 161832 w 551797"/>
                <a:gd name="connsiteY24" fmla="*/ 510988 h 511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51797" h="511857">
                  <a:moveTo>
                    <a:pt x="161832" y="510988"/>
                  </a:moveTo>
                  <a:cubicBezTo>
                    <a:pt x="170797" y="506506"/>
                    <a:pt x="210587" y="489128"/>
                    <a:pt x="229068" y="470647"/>
                  </a:cubicBezTo>
                  <a:cubicBezTo>
                    <a:pt x="239091" y="460624"/>
                    <a:pt x="233660" y="441374"/>
                    <a:pt x="242515" y="430306"/>
                  </a:cubicBezTo>
                  <a:cubicBezTo>
                    <a:pt x="252611" y="417686"/>
                    <a:pt x="269409" y="412377"/>
                    <a:pt x="282856" y="403412"/>
                  </a:cubicBezTo>
                  <a:cubicBezTo>
                    <a:pt x="291311" y="404821"/>
                    <a:pt x="398402" y="433691"/>
                    <a:pt x="417326" y="403412"/>
                  </a:cubicBezTo>
                  <a:cubicBezTo>
                    <a:pt x="434125" y="376535"/>
                    <a:pt x="417901" y="338245"/>
                    <a:pt x="430774" y="309282"/>
                  </a:cubicBezTo>
                  <a:cubicBezTo>
                    <a:pt x="437338" y="294514"/>
                    <a:pt x="458700" y="292734"/>
                    <a:pt x="471115" y="282388"/>
                  </a:cubicBezTo>
                  <a:cubicBezTo>
                    <a:pt x="574653" y="196107"/>
                    <a:pt x="451638" y="281926"/>
                    <a:pt x="551797" y="215153"/>
                  </a:cubicBezTo>
                  <a:cubicBezTo>
                    <a:pt x="542939" y="188578"/>
                    <a:pt x="535154" y="153429"/>
                    <a:pt x="511456" y="134471"/>
                  </a:cubicBezTo>
                  <a:cubicBezTo>
                    <a:pt x="500388" y="125616"/>
                    <a:pt x="484562" y="125506"/>
                    <a:pt x="471115" y="121024"/>
                  </a:cubicBezTo>
                  <a:cubicBezTo>
                    <a:pt x="448296" y="52565"/>
                    <a:pt x="476005" y="99834"/>
                    <a:pt x="417326" y="67235"/>
                  </a:cubicBezTo>
                  <a:cubicBezTo>
                    <a:pt x="278609" y="-9829"/>
                    <a:pt x="387586" y="30428"/>
                    <a:pt x="296303" y="0"/>
                  </a:cubicBezTo>
                  <a:cubicBezTo>
                    <a:pt x="246997" y="4482"/>
                    <a:pt x="197397" y="6445"/>
                    <a:pt x="148385" y="13447"/>
                  </a:cubicBezTo>
                  <a:cubicBezTo>
                    <a:pt x="134353" y="15452"/>
                    <a:pt x="119112" y="18039"/>
                    <a:pt x="108044" y="26894"/>
                  </a:cubicBezTo>
                  <a:cubicBezTo>
                    <a:pt x="95424" y="36990"/>
                    <a:pt x="91496" y="54819"/>
                    <a:pt x="81150" y="67235"/>
                  </a:cubicBezTo>
                  <a:cubicBezTo>
                    <a:pt x="68976" y="81844"/>
                    <a:pt x="54256" y="94130"/>
                    <a:pt x="40809" y="107577"/>
                  </a:cubicBezTo>
                  <a:cubicBezTo>
                    <a:pt x="36327" y="121024"/>
                    <a:pt x="33701" y="135240"/>
                    <a:pt x="27362" y="147918"/>
                  </a:cubicBezTo>
                  <a:cubicBezTo>
                    <a:pt x="20134" y="162373"/>
                    <a:pt x="2473" y="172223"/>
                    <a:pt x="468" y="188259"/>
                  </a:cubicBezTo>
                  <a:cubicBezTo>
                    <a:pt x="-2367" y="210938"/>
                    <a:pt x="8372" y="233321"/>
                    <a:pt x="13915" y="255494"/>
                  </a:cubicBezTo>
                  <a:cubicBezTo>
                    <a:pt x="23784" y="294968"/>
                    <a:pt x="30209" y="311180"/>
                    <a:pt x="67703" y="336177"/>
                  </a:cubicBezTo>
                  <a:cubicBezTo>
                    <a:pt x="79497" y="344040"/>
                    <a:pt x="94597" y="345142"/>
                    <a:pt x="108044" y="349624"/>
                  </a:cubicBezTo>
                  <a:cubicBezTo>
                    <a:pt x="112526" y="363071"/>
                    <a:pt x="118416" y="376128"/>
                    <a:pt x="121491" y="389965"/>
                  </a:cubicBezTo>
                  <a:cubicBezTo>
                    <a:pt x="127406" y="416581"/>
                    <a:pt x="122745" y="446260"/>
                    <a:pt x="134938" y="470647"/>
                  </a:cubicBezTo>
                  <a:cubicBezTo>
                    <a:pt x="142166" y="485102"/>
                    <a:pt x="162350" y="487844"/>
                    <a:pt x="175279" y="497541"/>
                  </a:cubicBezTo>
                  <a:cubicBezTo>
                    <a:pt x="180350" y="501344"/>
                    <a:pt x="152867" y="515470"/>
                    <a:pt x="161832" y="5109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cxnSp>
        <p:nvCxnSpPr>
          <p:cNvPr id="15" name="Ευθύγραμμο βέλος σύνδεσης 14"/>
          <p:cNvCxnSpPr>
            <a:stCxn id="2" idx="3"/>
            <a:endCxn id="16" idx="1"/>
          </p:cNvCxnSpPr>
          <p:nvPr/>
        </p:nvCxnSpPr>
        <p:spPr>
          <a:xfrm flipV="1">
            <a:off x="4147388" y="995537"/>
            <a:ext cx="640638" cy="260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88026" y="764704"/>
            <a:ext cx="148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glow rad="228600">
                    <a:srgbClr val="0F6FC6">
                      <a:satMod val="175000"/>
                      <a:alpha val="40000"/>
                    </a:srgbClr>
                  </a:glow>
                </a:effectLst>
              </a:rPr>
              <a:t>Θεωρία </a:t>
            </a:r>
            <a:endParaRPr lang="el-GR" sz="2400" b="1" dirty="0">
              <a:solidFill>
                <a:srgbClr val="FF0000"/>
              </a:solidFill>
              <a:effectLst>
                <a:glow rad="228600">
                  <a:srgbClr val="0F6FC6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9818" y="707682"/>
            <a:ext cx="193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Σελ.52-54</a:t>
            </a:r>
            <a:endParaRPr lang="el-GR" sz="2800" dirty="0">
              <a:solidFill>
                <a:prstClr val="black"/>
              </a:solidFill>
            </a:endParaRPr>
          </a:p>
        </p:txBody>
      </p:sp>
      <p:cxnSp>
        <p:nvCxnSpPr>
          <p:cNvPr id="19" name="Ευθύγραμμο βέλος σύνδεσης 18"/>
          <p:cNvCxnSpPr>
            <a:endCxn id="17" idx="1"/>
          </p:cNvCxnSpPr>
          <p:nvPr/>
        </p:nvCxnSpPr>
        <p:spPr>
          <a:xfrm>
            <a:off x="6084168" y="969292"/>
            <a:ext cx="805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610808" y="1791760"/>
            <a:ext cx="168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glow rad="228600">
                    <a:srgbClr val="0F6FC6">
                      <a:satMod val="175000"/>
                      <a:alpha val="40000"/>
                    </a:srgbClr>
                  </a:glow>
                </a:effectLst>
              </a:rPr>
              <a:t>Ασκήσεις </a:t>
            </a:r>
            <a:endParaRPr lang="el-GR" sz="2400" b="1" dirty="0">
              <a:solidFill>
                <a:srgbClr val="FF0000"/>
              </a:solidFill>
              <a:effectLst>
                <a:glow rad="228600">
                  <a:srgbClr val="0F6FC6">
                    <a:satMod val="175000"/>
                    <a:alpha val="40000"/>
                  </a:srgbClr>
                </a:glow>
              </a:effectLst>
            </a:endParaRPr>
          </a:p>
        </p:txBody>
      </p:sp>
      <p:cxnSp>
        <p:nvCxnSpPr>
          <p:cNvPr id="33" name="Ευθύγραμμο βέλος σύνδεσης 32"/>
          <p:cNvCxnSpPr>
            <a:stCxn id="24" idx="3"/>
            <a:endCxn id="4" idx="1"/>
          </p:cNvCxnSpPr>
          <p:nvPr/>
        </p:nvCxnSpPr>
        <p:spPr>
          <a:xfrm>
            <a:off x="6300192" y="2022593"/>
            <a:ext cx="682677" cy="324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Κουμπί ενέργειας: Τέλος 4">
            <a:hlinkClick r:id="rId4" action="ppaction://hlinkpres?slideindex=1&amp;slidetitle=Παρουσίαση του PowerPoint" highlightClick="1"/>
          </p:cNvPr>
          <p:cNvSpPr/>
          <p:nvPr/>
        </p:nvSpPr>
        <p:spPr>
          <a:xfrm>
            <a:off x="4847429" y="5993625"/>
            <a:ext cx="864096" cy="71465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56293" y="6290776"/>
            <a:ext cx="3800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0070C0"/>
                </a:solidFill>
              </a:rPr>
              <a:t>Ας πάμε παρακάτω…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valent_Bond_Animation_..._Sortof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2776" y="1556791"/>
            <a:ext cx="7187616" cy="4784257"/>
          </a:xfrm>
          <a:prstGeom prst="rect">
            <a:avLst/>
          </a:prstGeom>
        </p:spPr>
      </p:pic>
      <p:sp>
        <p:nvSpPr>
          <p:cNvPr id="7" name="Rectangle 1"/>
          <p:cNvSpPr/>
          <p:nvPr/>
        </p:nvSpPr>
        <p:spPr>
          <a:xfrm>
            <a:off x="0" y="6297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solidFill>
                  <a:srgbClr val="FF0000"/>
                </a:solidFill>
              </a:rPr>
              <a:t>Χημικός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δεσμός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err="1" smtClean="0"/>
              <a:t>είν</a:t>
            </a:r>
            <a:r>
              <a:rPr lang="en-GB" sz="2400" dirty="0" smtClean="0"/>
              <a:t>αι η δύναμη που συγκρατεί τα άτομα ή άλλες δομικές μονάδες της ύλης, (π.χ. </a:t>
            </a:r>
            <a:r>
              <a:rPr lang="en-GB" sz="2400" dirty="0" err="1" smtClean="0"/>
              <a:t>ιόντ</a:t>
            </a:r>
            <a:r>
              <a:rPr lang="en-GB" sz="2400" dirty="0" smtClean="0"/>
              <a:t>α) ενωμένα μεταξύ τους</a:t>
            </a:r>
            <a:endParaRPr lang="el-GR" sz="2400" dirty="0"/>
          </a:p>
        </p:txBody>
      </p:sp>
      <p:sp>
        <p:nvSpPr>
          <p:cNvPr id="8" name="Rectangle 2"/>
          <p:cNvSpPr/>
          <p:nvPr/>
        </p:nvSpPr>
        <p:spPr>
          <a:xfrm>
            <a:off x="1043608" y="156641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Χημικός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δεσμός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δημιουργείτ</a:t>
            </a:r>
            <a:r>
              <a:rPr lang="en-GB" sz="2400" dirty="0" smtClean="0">
                <a:solidFill>
                  <a:schemeClr val="bg1"/>
                </a:solidFill>
              </a:rPr>
              <a:t>αι, όταν </a:t>
            </a:r>
            <a:r>
              <a:rPr lang="el-GR" sz="2400" dirty="0" smtClean="0">
                <a:solidFill>
                  <a:schemeClr val="bg1"/>
                </a:solidFill>
              </a:rPr>
              <a:t>τα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r>
              <a:rPr lang="en-GB" sz="2400" dirty="0" err="1" smtClean="0">
                <a:solidFill>
                  <a:schemeClr val="bg1"/>
                </a:solidFill>
              </a:rPr>
              <a:t>άτομ</a:t>
            </a:r>
            <a:r>
              <a:rPr lang="en-GB" sz="2400" dirty="0" smtClean="0">
                <a:solidFill>
                  <a:schemeClr val="bg1"/>
                </a:solidFill>
              </a:rPr>
              <a:t>α πλησιάσουν αρκετά, ώστε </a:t>
            </a:r>
            <a:r>
              <a:rPr lang="en-GB" sz="2400" b="1" i="1" dirty="0" smtClean="0">
                <a:solidFill>
                  <a:srgbClr val="FFFF00"/>
                </a:solidFill>
              </a:rPr>
              <a:t>οι ελκτικές δυνάμεις</a:t>
            </a:r>
            <a:r>
              <a:rPr lang="en-GB" sz="2400" dirty="0" smtClean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που αναπτύσσονται μεταξύ του πυρήνα του ενός  ατόμου και των ηλεκτρονίων του άλλου </a:t>
            </a:r>
            <a:endParaRPr lang="el-GR" sz="2400" dirty="0" smtClean="0">
              <a:solidFill>
                <a:schemeClr val="bg1"/>
              </a:solidFill>
            </a:endParaRPr>
          </a:p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να </a:t>
            </a:r>
            <a:r>
              <a:rPr lang="en-GB" sz="2400" b="1" i="1" dirty="0" smtClean="0">
                <a:solidFill>
                  <a:schemeClr val="bg1"/>
                </a:solidFill>
              </a:rPr>
              <a:t>υπερβούν τις </a:t>
            </a:r>
            <a:r>
              <a:rPr lang="en-GB" sz="2400" b="1" i="1" dirty="0" smtClean="0">
                <a:solidFill>
                  <a:srgbClr val="FF0000"/>
                </a:solidFill>
              </a:rPr>
              <a:t>απωστικές</a:t>
            </a:r>
            <a:r>
              <a:rPr lang="en-GB" sz="2400" b="1" dirty="0" smtClean="0">
                <a:solidFill>
                  <a:srgbClr val="FF0000"/>
                </a:solidFill>
              </a:rPr>
              <a:t> δυνάμεις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bg1"/>
                </a:solidFill>
              </a:rPr>
              <a:t>που αναπτύσσονται μεταξύ των πυρήνων ή μεταξύ των ηλεκτρονίων τους.</a:t>
            </a:r>
            <a:r>
              <a:rPr lang="en-GB" sz="2400" i="1" dirty="0" smtClean="0">
                <a:solidFill>
                  <a:schemeClr val="bg1"/>
                </a:solidFill>
              </a:rPr>
              <a:t> </a:t>
            </a:r>
            <a:endParaRPr lang="el-GR" sz="2400" i="1" dirty="0" smtClean="0">
              <a:solidFill>
                <a:schemeClr val="bg1"/>
              </a:solidFill>
            </a:endParaRPr>
          </a:p>
          <a:p>
            <a:pPr algn="ctr"/>
            <a:endParaRPr lang="el-GR" sz="2400" i="1" dirty="0">
              <a:solidFill>
                <a:schemeClr val="bg1"/>
              </a:solidFill>
            </a:endParaRPr>
          </a:p>
          <a:p>
            <a:pPr algn="ctr"/>
            <a:endParaRPr lang="el-GR" sz="2400" i="1" dirty="0" smtClean="0">
              <a:solidFill>
                <a:schemeClr val="bg1"/>
              </a:solidFill>
            </a:endParaRPr>
          </a:p>
          <a:p>
            <a:pPr algn="ctr"/>
            <a:r>
              <a:rPr lang="el-GR" sz="2400" b="1" i="1" dirty="0" smtClean="0">
                <a:solidFill>
                  <a:schemeClr val="bg1"/>
                </a:solidFill>
              </a:rPr>
              <a:t>Η</a:t>
            </a:r>
            <a:r>
              <a:rPr lang="en-GB" sz="2400" b="1" i="1" dirty="0" smtClean="0">
                <a:solidFill>
                  <a:schemeClr val="bg1"/>
                </a:solidFill>
              </a:rPr>
              <a:t> </a:t>
            </a:r>
            <a:r>
              <a:rPr lang="en-GB" sz="2400" b="1" i="1" dirty="0" err="1" smtClean="0">
                <a:solidFill>
                  <a:schemeClr val="bg1"/>
                </a:solidFill>
              </a:rPr>
              <a:t>δημιουργί</a:t>
            </a:r>
            <a:r>
              <a:rPr lang="en-GB" sz="2400" b="1" i="1" dirty="0" smtClean="0">
                <a:solidFill>
                  <a:schemeClr val="bg1"/>
                </a:solidFill>
              </a:rPr>
              <a:t>α του χημικού δεσμού οδηγεί το σύστημα σε </a:t>
            </a:r>
            <a:r>
              <a:rPr lang="en-GB" sz="2400" b="1" i="1" dirty="0" smtClean="0">
                <a:solidFill>
                  <a:srgbClr val="00B0F0"/>
                </a:solidFill>
              </a:rPr>
              <a:t>χαμηλότερη ενέργεια</a:t>
            </a:r>
            <a:r>
              <a:rPr lang="en-GB" sz="2400" b="1" i="1" dirty="0" smtClean="0">
                <a:solidFill>
                  <a:schemeClr val="bg1"/>
                </a:solidFill>
              </a:rPr>
              <a:t>, το κάνει δηλαδή </a:t>
            </a:r>
            <a:r>
              <a:rPr lang="en-GB" sz="2400" b="1" i="1" dirty="0" smtClean="0">
                <a:solidFill>
                  <a:srgbClr val="00B0F0"/>
                </a:solidFill>
              </a:rPr>
              <a:t>σταθερότερο</a:t>
            </a:r>
            <a:endParaRPr lang="el-GR" sz="2400" dirty="0">
              <a:solidFill>
                <a:srgbClr val="00B0F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0" y="159023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Τί είναι ο χημικός δεσμός και γιατί δημιουργείται;</a:t>
            </a:r>
          </a:p>
        </p:txBody>
      </p:sp>
    </p:spTree>
    <p:extLst>
      <p:ext uri="{BB962C8B-B14F-4D97-AF65-F5344CB8AC3E}">
        <p14:creationId xmlns:p14="http://schemas.microsoft.com/office/powerpoint/2010/main" val="374380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/>
          <p:cNvSpPr txBox="1"/>
          <p:nvPr/>
        </p:nvSpPr>
        <p:spPr>
          <a:xfrm>
            <a:off x="377788" y="591071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CCA6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7CCA6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2" name="Ορθογώνιο 121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3" name="Picture 2" descr="Galliu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337" y="-305912"/>
            <a:ext cx="2764221" cy="276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8779" y="2638653"/>
            <a:ext cx="758522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</a:rPr>
              <a:t> </a:t>
            </a:r>
            <a:endParaRPr lang="el-GR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IA     IIA    </a:t>
            </a:r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IIIA     IVA    </a:t>
            </a:r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VA     </a:t>
            </a:r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VIA     </a:t>
            </a:r>
            <a:r>
              <a:rPr lang="el-GR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 </a:t>
            </a: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VIIA    VIIIA</a:t>
            </a:r>
            <a:endParaRPr lang="el-GR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MV Boli" pitchFamily="2" charset="0"/>
            </a:endParaRPr>
          </a:p>
        </p:txBody>
      </p:sp>
      <p:pic>
        <p:nvPicPr>
          <p:cNvPr id="14" name="Picture 2" descr="aistai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8" y="2182949"/>
            <a:ext cx="1262516" cy="12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7504" y="4329970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    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r>
              <a:rPr lang="el-GR" b="1" baseline="30000" dirty="0" smtClean="0">
                <a:solidFill>
                  <a:prstClr val="black"/>
                </a:solidFill>
              </a:rPr>
              <a:t>η</a:t>
            </a:r>
            <a:r>
              <a:rPr lang="el-GR" b="1" dirty="0" smtClean="0">
                <a:solidFill>
                  <a:prstClr val="black"/>
                </a:solidFill>
              </a:rPr>
              <a:t> περίοδος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18" name="Κορνίζα 17"/>
          <p:cNvSpPr/>
          <p:nvPr/>
        </p:nvSpPr>
        <p:spPr>
          <a:xfrm>
            <a:off x="1360516" y="4221088"/>
            <a:ext cx="919290" cy="864096"/>
          </a:xfrm>
          <a:prstGeom prst="bevel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Li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Κορνίζα 23"/>
          <p:cNvSpPr/>
          <p:nvPr/>
        </p:nvSpPr>
        <p:spPr>
          <a:xfrm>
            <a:off x="2279806" y="4204150"/>
            <a:ext cx="919290" cy="864096"/>
          </a:xfrm>
          <a:prstGeom prst="bevel">
            <a:avLst>
              <a:gd name="adj" fmla="val 848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Be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Κορνίζα 24"/>
          <p:cNvSpPr/>
          <p:nvPr/>
        </p:nvSpPr>
        <p:spPr>
          <a:xfrm>
            <a:off x="3199096" y="4204150"/>
            <a:ext cx="919290" cy="864096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B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Κορνίζα 25"/>
          <p:cNvSpPr/>
          <p:nvPr/>
        </p:nvSpPr>
        <p:spPr>
          <a:xfrm>
            <a:off x="4118386" y="4204150"/>
            <a:ext cx="919290" cy="86409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C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Κορνίζα 26"/>
          <p:cNvSpPr/>
          <p:nvPr/>
        </p:nvSpPr>
        <p:spPr>
          <a:xfrm>
            <a:off x="5037676" y="4204150"/>
            <a:ext cx="919290" cy="86409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N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Κορνίζα 27"/>
          <p:cNvSpPr/>
          <p:nvPr/>
        </p:nvSpPr>
        <p:spPr>
          <a:xfrm>
            <a:off x="5956966" y="4204150"/>
            <a:ext cx="919290" cy="864096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O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Κορνίζα 28"/>
          <p:cNvSpPr/>
          <p:nvPr/>
        </p:nvSpPr>
        <p:spPr>
          <a:xfrm>
            <a:off x="6876256" y="4204150"/>
            <a:ext cx="919290" cy="864096"/>
          </a:xfrm>
          <a:prstGeom prst="bevel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F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Κορνίζα 29"/>
          <p:cNvSpPr/>
          <p:nvPr/>
        </p:nvSpPr>
        <p:spPr>
          <a:xfrm>
            <a:off x="7795546" y="4204150"/>
            <a:ext cx="1024926" cy="864096"/>
          </a:xfrm>
          <a:prstGeom prst="bevel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Ne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Ορθογώνιο 19"/>
          <p:cNvSpPr/>
          <p:nvPr/>
        </p:nvSpPr>
        <p:spPr>
          <a:xfrm>
            <a:off x="1403648" y="2348880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      </a:t>
            </a:r>
            <a:r>
              <a:rPr lang="el-GR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  2         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13     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14      </a:t>
            </a:r>
            <a:r>
              <a:rPr lang="el-GR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15   </a:t>
            </a:r>
            <a:r>
              <a:rPr lang="el-GR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16  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   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17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</a:t>
            </a:r>
            <a:r>
              <a:rPr lang="el-GR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  </a:t>
            </a:r>
            <a:r>
              <a:rPr lang="en-US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   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rgbClr val="7F0FDB"/>
                </a:solidFill>
                <a:latin typeface="Broadway" pitchFamily="82" charset="0"/>
              </a:rPr>
              <a:t>18</a:t>
            </a:r>
            <a:endParaRPr lang="el-GR" sz="2000" b="1" dirty="0">
              <a:ln>
                <a:solidFill>
                  <a:sysClr val="windowText" lastClr="000000"/>
                </a:solidFill>
              </a:ln>
              <a:solidFill>
                <a:srgbClr val="7F0FDB"/>
              </a:solidFill>
              <a:latin typeface="Broadway" pitchFamily="82" charset="0"/>
            </a:endParaRPr>
          </a:p>
        </p:txBody>
      </p:sp>
      <p:sp>
        <p:nvSpPr>
          <p:cNvPr id="21" name="Έλλειψη 20"/>
          <p:cNvSpPr/>
          <p:nvPr/>
        </p:nvSpPr>
        <p:spPr>
          <a:xfrm>
            <a:off x="1979712" y="463619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3" name="Έλλειψη 32"/>
          <p:cNvSpPr/>
          <p:nvPr/>
        </p:nvSpPr>
        <p:spPr>
          <a:xfrm>
            <a:off x="2467594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4" name="Έλλειψη 33"/>
          <p:cNvSpPr/>
          <p:nvPr/>
        </p:nvSpPr>
        <p:spPr>
          <a:xfrm>
            <a:off x="2971650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5" name="Έλλειψη 34"/>
          <p:cNvSpPr/>
          <p:nvPr/>
        </p:nvSpPr>
        <p:spPr>
          <a:xfrm>
            <a:off x="3347864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6" name="Έλλειψη 35"/>
          <p:cNvSpPr/>
          <p:nvPr/>
        </p:nvSpPr>
        <p:spPr>
          <a:xfrm>
            <a:off x="3779912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7" name="Έλλειψη 36"/>
          <p:cNvSpPr/>
          <p:nvPr/>
        </p:nvSpPr>
        <p:spPr>
          <a:xfrm>
            <a:off x="3619722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39" name="Έλλειψη 38"/>
          <p:cNvSpPr/>
          <p:nvPr/>
        </p:nvSpPr>
        <p:spPr>
          <a:xfrm>
            <a:off x="4283968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0" name="Έλλειψη 39"/>
          <p:cNvSpPr/>
          <p:nvPr/>
        </p:nvSpPr>
        <p:spPr>
          <a:xfrm>
            <a:off x="4716016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1" name="Έλλειψη 40"/>
          <p:cNvSpPr/>
          <p:nvPr/>
        </p:nvSpPr>
        <p:spPr>
          <a:xfrm>
            <a:off x="4499992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2" name="Έλλειψη 41"/>
          <p:cNvSpPr/>
          <p:nvPr/>
        </p:nvSpPr>
        <p:spPr>
          <a:xfrm>
            <a:off x="4499992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3" name="Έλλειψη 42"/>
          <p:cNvSpPr/>
          <p:nvPr/>
        </p:nvSpPr>
        <p:spPr>
          <a:xfrm>
            <a:off x="5220072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4" name="Έλλειψη 43"/>
          <p:cNvSpPr/>
          <p:nvPr/>
        </p:nvSpPr>
        <p:spPr>
          <a:xfrm>
            <a:off x="5724128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5" name="Έλλειψη 44"/>
          <p:cNvSpPr/>
          <p:nvPr/>
        </p:nvSpPr>
        <p:spPr>
          <a:xfrm>
            <a:off x="5364088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6" name="Έλλειψη 45"/>
          <p:cNvSpPr/>
          <p:nvPr/>
        </p:nvSpPr>
        <p:spPr>
          <a:xfrm>
            <a:off x="5436096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7" name="Έλλειψη 46"/>
          <p:cNvSpPr/>
          <p:nvPr/>
        </p:nvSpPr>
        <p:spPr>
          <a:xfrm>
            <a:off x="5508104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8" name="Έλλειψη 47"/>
          <p:cNvSpPr/>
          <p:nvPr/>
        </p:nvSpPr>
        <p:spPr>
          <a:xfrm>
            <a:off x="6156176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49" name="Έλλειψη 48"/>
          <p:cNvSpPr/>
          <p:nvPr/>
        </p:nvSpPr>
        <p:spPr>
          <a:xfrm>
            <a:off x="6588224" y="450912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0" name="Έλλειψη 49"/>
          <p:cNvSpPr/>
          <p:nvPr/>
        </p:nvSpPr>
        <p:spPr>
          <a:xfrm>
            <a:off x="6372200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1" name="Έλλειψη 50"/>
          <p:cNvSpPr/>
          <p:nvPr/>
        </p:nvSpPr>
        <p:spPr>
          <a:xfrm>
            <a:off x="6300192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2" name="Έλλειψη 51"/>
          <p:cNvSpPr/>
          <p:nvPr/>
        </p:nvSpPr>
        <p:spPr>
          <a:xfrm>
            <a:off x="6444208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3" name="Έλλειψη 52"/>
          <p:cNvSpPr/>
          <p:nvPr/>
        </p:nvSpPr>
        <p:spPr>
          <a:xfrm>
            <a:off x="6588224" y="465313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4" name="Έλλειψη 53"/>
          <p:cNvSpPr/>
          <p:nvPr/>
        </p:nvSpPr>
        <p:spPr>
          <a:xfrm>
            <a:off x="7020272" y="458112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5" name="Έλλειψη 54"/>
          <p:cNvSpPr/>
          <p:nvPr/>
        </p:nvSpPr>
        <p:spPr>
          <a:xfrm>
            <a:off x="7452320" y="45175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6" name="Έλλειψη 55"/>
          <p:cNvSpPr/>
          <p:nvPr/>
        </p:nvSpPr>
        <p:spPr>
          <a:xfrm>
            <a:off x="7164288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7" name="Έλλειψη 56"/>
          <p:cNvSpPr/>
          <p:nvPr/>
        </p:nvSpPr>
        <p:spPr>
          <a:xfrm>
            <a:off x="7164288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8" name="Έλλειψη 57"/>
          <p:cNvSpPr/>
          <p:nvPr/>
        </p:nvSpPr>
        <p:spPr>
          <a:xfrm>
            <a:off x="7308304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59" name="Έλλειψη 58"/>
          <p:cNvSpPr/>
          <p:nvPr/>
        </p:nvSpPr>
        <p:spPr>
          <a:xfrm>
            <a:off x="7452320" y="465313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0" name="Έλλειψη 59"/>
          <p:cNvSpPr/>
          <p:nvPr/>
        </p:nvSpPr>
        <p:spPr>
          <a:xfrm>
            <a:off x="7308304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1" name="Έλλειψη 60"/>
          <p:cNvSpPr/>
          <p:nvPr/>
        </p:nvSpPr>
        <p:spPr>
          <a:xfrm>
            <a:off x="7956376" y="450912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2" name="Έλλειψη 61"/>
          <p:cNvSpPr/>
          <p:nvPr/>
        </p:nvSpPr>
        <p:spPr>
          <a:xfrm>
            <a:off x="8532440" y="450912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3" name="Έλλειψη 62"/>
          <p:cNvSpPr/>
          <p:nvPr/>
        </p:nvSpPr>
        <p:spPr>
          <a:xfrm>
            <a:off x="8300242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4" name="Έλλειψη 63"/>
          <p:cNvSpPr/>
          <p:nvPr/>
        </p:nvSpPr>
        <p:spPr>
          <a:xfrm>
            <a:off x="8172400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5" name="Έλλειψη 64"/>
          <p:cNvSpPr/>
          <p:nvPr/>
        </p:nvSpPr>
        <p:spPr>
          <a:xfrm>
            <a:off x="8316416" y="436510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6" name="Έλλειψη 65"/>
          <p:cNvSpPr/>
          <p:nvPr/>
        </p:nvSpPr>
        <p:spPr>
          <a:xfrm>
            <a:off x="8532440" y="465313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7" name="Έλλειψη 66"/>
          <p:cNvSpPr/>
          <p:nvPr/>
        </p:nvSpPr>
        <p:spPr>
          <a:xfrm>
            <a:off x="7956376" y="465313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8" name="Έλλειψη 67"/>
          <p:cNvSpPr/>
          <p:nvPr/>
        </p:nvSpPr>
        <p:spPr>
          <a:xfrm>
            <a:off x="8172400" y="479715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504" y="353788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     1</a:t>
            </a:r>
            <a:r>
              <a:rPr lang="el-GR" b="1" baseline="30000" dirty="0" smtClean="0">
                <a:solidFill>
                  <a:prstClr val="black"/>
                </a:solidFill>
              </a:rPr>
              <a:t>η</a:t>
            </a:r>
            <a:r>
              <a:rPr lang="el-GR" b="1" dirty="0" smtClean="0">
                <a:solidFill>
                  <a:prstClr val="black"/>
                </a:solidFill>
              </a:rPr>
              <a:t> περίοδος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70" name="Κορνίζα 69"/>
          <p:cNvSpPr/>
          <p:nvPr/>
        </p:nvSpPr>
        <p:spPr>
          <a:xfrm>
            <a:off x="7800936" y="3356992"/>
            <a:ext cx="1019535" cy="864096"/>
          </a:xfrm>
          <a:prstGeom prst="bevel">
            <a:avLst>
              <a:gd name="adj" fmla="val 9820"/>
            </a:avLst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Η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e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1" name="Έλλειψη 70"/>
          <p:cNvSpPr/>
          <p:nvPr/>
        </p:nvSpPr>
        <p:spPr>
          <a:xfrm>
            <a:off x="8588274" y="38610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2" name="Έλλειψη 71"/>
          <p:cNvSpPr/>
          <p:nvPr/>
        </p:nvSpPr>
        <p:spPr>
          <a:xfrm>
            <a:off x="8588274" y="37170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5" name="Κορνίζα 74"/>
          <p:cNvSpPr/>
          <p:nvPr/>
        </p:nvSpPr>
        <p:spPr>
          <a:xfrm>
            <a:off x="1360517" y="3356992"/>
            <a:ext cx="919290" cy="864096"/>
          </a:xfrm>
          <a:prstGeom prst="bevel">
            <a:avLst>
              <a:gd name="adj" fmla="val 9820"/>
            </a:avLst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Η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6" name="Έλλειψη 75"/>
          <p:cNvSpPr/>
          <p:nvPr/>
        </p:nvSpPr>
        <p:spPr>
          <a:xfrm>
            <a:off x="1979712" y="378904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504" y="5194066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</a:rPr>
              <a:t>     3</a:t>
            </a:r>
            <a:r>
              <a:rPr lang="el-GR" b="1" baseline="30000" dirty="0" smtClean="0">
                <a:solidFill>
                  <a:prstClr val="black"/>
                </a:solidFill>
              </a:rPr>
              <a:t>η</a:t>
            </a:r>
            <a:r>
              <a:rPr lang="el-GR" b="1" dirty="0" smtClean="0">
                <a:solidFill>
                  <a:prstClr val="black"/>
                </a:solidFill>
              </a:rPr>
              <a:t> περίοδος</a:t>
            </a:r>
            <a:endParaRPr lang="el-GR" b="1" dirty="0">
              <a:solidFill>
                <a:prstClr val="black"/>
              </a:solidFill>
            </a:endParaRPr>
          </a:p>
        </p:txBody>
      </p:sp>
      <p:sp>
        <p:nvSpPr>
          <p:cNvPr id="74" name="Κορνίζα 73"/>
          <p:cNvSpPr/>
          <p:nvPr/>
        </p:nvSpPr>
        <p:spPr>
          <a:xfrm>
            <a:off x="1360516" y="5085184"/>
            <a:ext cx="919290" cy="864096"/>
          </a:xfrm>
          <a:prstGeom prst="bevel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Ν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a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7" name="Κορνίζα 76"/>
          <p:cNvSpPr/>
          <p:nvPr/>
        </p:nvSpPr>
        <p:spPr>
          <a:xfrm>
            <a:off x="2279806" y="5068246"/>
            <a:ext cx="919290" cy="864096"/>
          </a:xfrm>
          <a:prstGeom prst="bevel">
            <a:avLst>
              <a:gd name="adj" fmla="val 8481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Μ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g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8" name="Κορνίζα 77"/>
          <p:cNvSpPr/>
          <p:nvPr/>
        </p:nvSpPr>
        <p:spPr>
          <a:xfrm>
            <a:off x="3199096" y="5068246"/>
            <a:ext cx="919290" cy="864096"/>
          </a:xfrm>
          <a:prstGeom prst="bevel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Al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9" name="Κορνίζα 78"/>
          <p:cNvSpPr/>
          <p:nvPr/>
        </p:nvSpPr>
        <p:spPr>
          <a:xfrm>
            <a:off x="4118386" y="5068246"/>
            <a:ext cx="919290" cy="864096"/>
          </a:xfrm>
          <a:prstGeom prst="bevel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Si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0" name="Κορνίζα 79"/>
          <p:cNvSpPr/>
          <p:nvPr/>
        </p:nvSpPr>
        <p:spPr>
          <a:xfrm>
            <a:off x="5037676" y="5068246"/>
            <a:ext cx="919290" cy="864096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P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1" name="Κορνίζα 80"/>
          <p:cNvSpPr/>
          <p:nvPr/>
        </p:nvSpPr>
        <p:spPr>
          <a:xfrm>
            <a:off x="5956966" y="5068246"/>
            <a:ext cx="919290" cy="864096"/>
          </a:xfrm>
          <a:prstGeom prst="bevel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S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2" name="Κορνίζα 81"/>
          <p:cNvSpPr/>
          <p:nvPr/>
        </p:nvSpPr>
        <p:spPr>
          <a:xfrm>
            <a:off x="6876256" y="5068246"/>
            <a:ext cx="919290" cy="864096"/>
          </a:xfrm>
          <a:prstGeom prst="bevel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Cl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Κορνίζα 82"/>
          <p:cNvSpPr/>
          <p:nvPr/>
        </p:nvSpPr>
        <p:spPr>
          <a:xfrm>
            <a:off x="7795546" y="5068246"/>
            <a:ext cx="1024926" cy="864096"/>
          </a:xfrm>
          <a:prstGeom prst="bevel">
            <a:avLst/>
          </a:prstGeom>
          <a:solidFill>
            <a:schemeClr val="accent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latin typeface="Comic Sans MS" panose="030F0702030302020204" pitchFamily="66" charset="0"/>
              </a:rPr>
              <a:t>Ar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4" name="Έλλειψη 83"/>
          <p:cNvSpPr/>
          <p:nvPr/>
        </p:nvSpPr>
        <p:spPr>
          <a:xfrm>
            <a:off x="1979712" y="550029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5" name="Έλλειψη 84"/>
          <p:cNvSpPr/>
          <p:nvPr/>
        </p:nvSpPr>
        <p:spPr>
          <a:xfrm>
            <a:off x="2411760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6" name="Έλλειψη 85"/>
          <p:cNvSpPr/>
          <p:nvPr/>
        </p:nvSpPr>
        <p:spPr>
          <a:xfrm>
            <a:off x="3043658" y="55172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7" name="Έλλειψη 86"/>
          <p:cNvSpPr/>
          <p:nvPr/>
        </p:nvSpPr>
        <p:spPr>
          <a:xfrm>
            <a:off x="3347864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8" name="Έλλειψη 87"/>
          <p:cNvSpPr/>
          <p:nvPr/>
        </p:nvSpPr>
        <p:spPr>
          <a:xfrm>
            <a:off x="3835746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89" name="Έλλειψη 88"/>
          <p:cNvSpPr/>
          <p:nvPr/>
        </p:nvSpPr>
        <p:spPr>
          <a:xfrm>
            <a:off x="3619722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0" name="Έλλειψη 89"/>
          <p:cNvSpPr/>
          <p:nvPr/>
        </p:nvSpPr>
        <p:spPr>
          <a:xfrm>
            <a:off x="4283968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1" name="Έλλειψη 90"/>
          <p:cNvSpPr/>
          <p:nvPr/>
        </p:nvSpPr>
        <p:spPr>
          <a:xfrm>
            <a:off x="4788024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2" name="Έλλειψη 91"/>
          <p:cNvSpPr/>
          <p:nvPr/>
        </p:nvSpPr>
        <p:spPr>
          <a:xfrm>
            <a:off x="4499992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3" name="Έλλειψη 92"/>
          <p:cNvSpPr/>
          <p:nvPr/>
        </p:nvSpPr>
        <p:spPr>
          <a:xfrm>
            <a:off x="4499992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4" name="Έλλειψη 93"/>
          <p:cNvSpPr/>
          <p:nvPr/>
        </p:nvSpPr>
        <p:spPr>
          <a:xfrm>
            <a:off x="5220072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5" name="Έλλειψη 94"/>
          <p:cNvSpPr/>
          <p:nvPr/>
        </p:nvSpPr>
        <p:spPr>
          <a:xfrm>
            <a:off x="5724128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6" name="Έλλειψη 95"/>
          <p:cNvSpPr/>
          <p:nvPr/>
        </p:nvSpPr>
        <p:spPr>
          <a:xfrm>
            <a:off x="5364088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7" name="Έλλειψη 96"/>
          <p:cNvSpPr/>
          <p:nvPr/>
        </p:nvSpPr>
        <p:spPr>
          <a:xfrm>
            <a:off x="5436096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8" name="Έλλειψη 97"/>
          <p:cNvSpPr/>
          <p:nvPr/>
        </p:nvSpPr>
        <p:spPr>
          <a:xfrm>
            <a:off x="5508104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99" name="Έλλειψη 98"/>
          <p:cNvSpPr/>
          <p:nvPr/>
        </p:nvSpPr>
        <p:spPr>
          <a:xfrm>
            <a:off x="6156176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0" name="Έλλειψη 99"/>
          <p:cNvSpPr/>
          <p:nvPr/>
        </p:nvSpPr>
        <p:spPr>
          <a:xfrm>
            <a:off x="6588224" y="537321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1" name="Έλλειψη 100"/>
          <p:cNvSpPr/>
          <p:nvPr/>
        </p:nvSpPr>
        <p:spPr>
          <a:xfrm>
            <a:off x="6372200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2" name="Έλλειψη 101"/>
          <p:cNvSpPr/>
          <p:nvPr/>
        </p:nvSpPr>
        <p:spPr>
          <a:xfrm>
            <a:off x="6300192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3" name="Έλλειψη 102"/>
          <p:cNvSpPr/>
          <p:nvPr/>
        </p:nvSpPr>
        <p:spPr>
          <a:xfrm>
            <a:off x="6444208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4" name="Έλλειψη 103"/>
          <p:cNvSpPr/>
          <p:nvPr/>
        </p:nvSpPr>
        <p:spPr>
          <a:xfrm>
            <a:off x="6588224" y="55172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5" name="Έλλειψη 104"/>
          <p:cNvSpPr/>
          <p:nvPr/>
        </p:nvSpPr>
        <p:spPr>
          <a:xfrm>
            <a:off x="7020272" y="5445224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6" name="Έλλειψη 105"/>
          <p:cNvSpPr/>
          <p:nvPr/>
        </p:nvSpPr>
        <p:spPr>
          <a:xfrm>
            <a:off x="7508154" y="53816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7" name="Έλλειψη 106"/>
          <p:cNvSpPr/>
          <p:nvPr/>
        </p:nvSpPr>
        <p:spPr>
          <a:xfrm>
            <a:off x="7164288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8" name="Έλλειψη 107"/>
          <p:cNvSpPr/>
          <p:nvPr/>
        </p:nvSpPr>
        <p:spPr>
          <a:xfrm>
            <a:off x="7164288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09" name="Έλλειψη 108"/>
          <p:cNvSpPr/>
          <p:nvPr/>
        </p:nvSpPr>
        <p:spPr>
          <a:xfrm>
            <a:off x="7308304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0" name="Έλλειψη 109"/>
          <p:cNvSpPr/>
          <p:nvPr/>
        </p:nvSpPr>
        <p:spPr>
          <a:xfrm>
            <a:off x="7508154" y="55172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1" name="Έλλειψη 110"/>
          <p:cNvSpPr/>
          <p:nvPr/>
        </p:nvSpPr>
        <p:spPr>
          <a:xfrm>
            <a:off x="7308304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2" name="Έλλειψη 111"/>
          <p:cNvSpPr/>
          <p:nvPr/>
        </p:nvSpPr>
        <p:spPr>
          <a:xfrm>
            <a:off x="7956376" y="537321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3" name="Έλλειψη 112"/>
          <p:cNvSpPr/>
          <p:nvPr/>
        </p:nvSpPr>
        <p:spPr>
          <a:xfrm>
            <a:off x="8532440" y="5373216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4" name="Έλλειψη 113"/>
          <p:cNvSpPr/>
          <p:nvPr/>
        </p:nvSpPr>
        <p:spPr>
          <a:xfrm>
            <a:off x="8300242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5" name="Έλλειψη 114"/>
          <p:cNvSpPr/>
          <p:nvPr/>
        </p:nvSpPr>
        <p:spPr>
          <a:xfrm>
            <a:off x="8172400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6" name="Έλλειψη 115"/>
          <p:cNvSpPr/>
          <p:nvPr/>
        </p:nvSpPr>
        <p:spPr>
          <a:xfrm>
            <a:off x="8316416" y="5229200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7" name="Έλλειψη 116"/>
          <p:cNvSpPr/>
          <p:nvPr/>
        </p:nvSpPr>
        <p:spPr>
          <a:xfrm>
            <a:off x="8532440" y="55172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8" name="Έλλειψη 117"/>
          <p:cNvSpPr/>
          <p:nvPr/>
        </p:nvSpPr>
        <p:spPr>
          <a:xfrm>
            <a:off x="7956376" y="5517232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19" name="Έλλειψη 118"/>
          <p:cNvSpPr/>
          <p:nvPr/>
        </p:nvSpPr>
        <p:spPr>
          <a:xfrm>
            <a:off x="8172400" y="5661248"/>
            <a:ext cx="88182" cy="72008"/>
          </a:xfrm>
          <a:prstGeom prst="ellipse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324" y="1052736"/>
            <a:ext cx="4192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Ηλεκτρόνια </a:t>
            </a:r>
          </a:p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σθένους 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Ίσο 2"/>
          <p:cNvSpPr/>
          <p:nvPr/>
        </p:nvSpPr>
        <p:spPr>
          <a:xfrm>
            <a:off x="3148014" y="1257818"/>
            <a:ext cx="631898" cy="51338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779912" y="1076199"/>
            <a:ext cx="4192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Ηλεκτρόνια </a:t>
            </a:r>
          </a:p>
          <a:p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Εξωτερικής στιβάδας 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Ελλειψοειδής επεξήγηση 3"/>
          <p:cNvSpPr/>
          <p:nvPr/>
        </p:nvSpPr>
        <p:spPr>
          <a:xfrm>
            <a:off x="2374623" y="3212976"/>
            <a:ext cx="2276339" cy="540060"/>
          </a:xfrm>
          <a:prstGeom prst="wedgeEllipseCallout">
            <a:avLst>
              <a:gd name="adj1" fmla="val 39981"/>
              <a:gd name="adj2" fmla="val 1640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μονήρη</a:t>
            </a:r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baseline="30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Ελλειψοειδής επεξήγηση 123"/>
          <p:cNvSpPr/>
          <p:nvPr/>
        </p:nvSpPr>
        <p:spPr>
          <a:xfrm>
            <a:off x="3738036" y="2182949"/>
            <a:ext cx="2276339" cy="540060"/>
          </a:xfrm>
          <a:prstGeom prst="wedgeEllipseCallout">
            <a:avLst>
              <a:gd name="adj1" fmla="val 17887"/>
              <a:gd name="adj2" fmla="val 3898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μονήρη</a:t>
            </a:r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baseline="30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Ελλειψοειδής επεξήγηση 124"/>
          <p:cNvSpPr/>
          <p:nvPr/>
        </p:nvSpPr>
        <p:spPr>
          <a:xfrm>
            <a:off x="5234030" y="2478960"/>
            <a:ext cx="2276339" cy="540060"/>
          </a:xfrm>
          <a:prstGeom prst="wedgeEllipseCallout">
            <a:avLst>
              <a:gd name="adj1" fmla="val -39020"/>
              <a:gd name="adj2" fmla="val 30518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ζεύγος</a:t>
            </a:r>
            <a:r>
              <a:rPr lang="el-GR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b="1" baseline="30000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l-GR" sz="2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5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4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7" fill="hold">
                      <p:stCondLst>
                        <p:cond delay="indefinite"/>
                      </p:stCondLst>
                      <p:childTnLst>
                        <p:par>
                          <p:cTn id="458" fill="hold">
                            <p:stCondLst>
                              <p:cond delay="0"/>
                            </p:stCondLst>
                            <p:childTnLst>
                              <p:par>
                                <p:cTn id="4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>
                      <p:stCondLst>
                        <p:cond delay="indefinite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7" fill="hold">
                      <p:stCondLst>
                        <p:cond delay="indefinite"/>
                      </p:stCondLst>
                      <p:childTnLst>
                        <p:par>
                          <p:cTn id="498" fill="hold">
                            <p:stCondLst>
                              <p:cond delay="0"/>
                            </p:stCondLst>
                            <p:childTnLst>
                              <p:par>
                                <p:cTn id="4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fill="hold">
                      <p:stCondLst>
                        <p:cond delay="indefinite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9" fill="hold">
                      <p:stCondLst>
                        <p:cond delay="indefinite"/>
                      </p:stCondLst>
                      <p:childTnLst>
                        <p:par>
                          <p:cTn id="530" fill="hold">
                            <p:stCondLst>
                              <p:cond delay="0"/>
                            </p:stCondLst>
                            <p:childTnLst>
                              <p:par>
                                <p:cTn id="5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9" fill="hold">
                      <p:stCondLst>
                        <p:cond delay="indefinite"/>
                      </p:stCondLst>
                      <p:childTnLst>
                        <p:par>
                          <p:cTn id="650" fill="hold">
                            <p:stCondLst>
                              <p:cond delay="0"/>
                            </p:stCondLst>
                            <p:childTnLst>
                              <p:par>
                                <p:cTn id="6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fill="hold">
                      <p:stCondLst>
                        <p:cond delay="indefinite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1" fill="hold">
                      <p:stCondLst>
                        <p:cond delay="indefinite"/>
                      </p:stCondLst>
                      <p:childTnLst>
                        <p:par>
                          <p:cTn id="682" fill="hold">
                            <p:stCondLst>
                              <p:cond delay="0"/>
                            </p:stCondLst>
                            <p:childTnLst>
                              <p:par>
                                <p:cTn id="6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9" fill="hold">
                      <p:stCondLst>
                        <p:cond delay="indefinite"/>
                      </p:stCondLst>
                      <p:childTnLst>
                        <p:par>
                          <p:cTn id="690" fill="hold">
                            <p:stCondLst>
                              <p:cond delay="0"/>
                            </p:stCondLst>
                            <p:childTnLst>
                              <p:par>
                                <p:cTn id="69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3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4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3" fill="hold">
                      <p:stCondLst>
                        <p:cond delay="indefinite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1" fill="hold">
                      <p:stCondLst>
                        <p:cond delay="indefinite"/>
                      </p:stCondLst>
                      <p:childTnLst>
                        <p:par>
                          <p:cTn id="722" fill="hold">
                            <p:stCondLst>
                              <p:cond delay="0"/>
                            </p:stCondLst>
                            <p:childTnLst>
                              <p:par>
                                <p:cTn id="7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3" fill="hold">
                      <p:stCondLst>
                        <p:cond delay="indefinite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1" fill="hold">
                      <p:stCondLst>
                        <p:cond delay="indefinite"/>
                      </p:stCondLst>
                      <p:childTnLst>
                        <p:par>
                          <p:cTn id="762" fill="hold">
                            <p:stCondLst>
                              <p:cond delay="0"/>
                            </p:stCondLst>
                            <p:childTnLst>
                              <p:par>
                                <p:cTn id="7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5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7" fill="hold">
                      <p:stCondLst>
                        <p:cond delay="indefinite"/>
                      </p:stCondLst>
                      <p:childTnLst>
                        <p:par>
                          <p:cTn id="778" fill="hold">
                            <p:stCondLst>
                              <p:cond delay="0"/>
                            </p:stCondLst>
                            <p:childTnLst>
                              <p:par>
                                <p:cTn id="7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2" fill="hold">
                      <p:stCondLst>
                        <p:cond delay="indefinite"/>
                      </p:stCondLst>
                      <p:childTnLst>
                        <p:par>
                          <p:cTn id="783" fill="hold">
                            <p:stCondLst>
                              <p:cond delay="0"/>
                            </p:stCondLst>
                            <p:childTnLst>
                              <p:par>
                                <p:cTn id="7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6" fill="hold">
                      <p:stCondLst>
                        <p:cond delay="indefinite"/>
                      </p:stCondLst>
                      <p:childTnLst>
                        <p:par>
                          <p:cTn id="807" fill="hold">
                            <p:stCondLst>
                              <p:cond delay="0"/>
                            </p:stCondLst>
                            <p:childTnLst>
                              <p:par>
                                <p:cTn id="8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4" fill="hold">
                      <p:stCondLst>
                        <p:cond delay="indefinite"/>
                      </p:stCondLst>
                      <p:childTnLst>
                        <p:par>
                          <p:cTn id="815" fill="hold">
                            <p:stCondLst>
                              <p:cond delay="0"/>
                            </p:stCondLst>
                            <p:childTnLst>
                              <p:par>
                                <p:cTn id="8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6" grpId="0" animBg="1"/>
      <p:bldP spid="17" grpId="0"/>
      <p:bldP spid="18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0" grpId="0"/>
      <p:bldP spid="2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5" grpId="0" animBg="1"/>
      <p:bldP spid="76" grpId="0" animBg="1"/>
      <p:bldP spid="73" grpId="0"/>
      <p:bldP spid="7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2" grpId="0"/>
      <p:bldP spid="3" grpId="0" animBg="1"/>
      <p:bldP spid="120" grpId="0"/>
      <p:bldP spid="4" grpId="0" animBg="1"/>
      <p:bldP spid="124" grpId="0" animBg="1"/>
      <p:bldP spid="1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edventureslab.com/wp-content/uploads/2014/05/valenc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06" y="4115834"/>
            <a:ext cx="2641127" cy="205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613423" y="1118651"/>
            <a:ext cx="3427424" cy="9048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l-GR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sym typeface="Wingdings"/>
              </a:rPr>
              <a:t>Η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λεκτρόνια σθένους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l-GR" sz="2400" b="1" dirty="0" smtClean="0">
                <a:solidFill>
                  <a:prstClr val="black"/>
                </a:solidFill>
              </a:rPr>
              <a:t>(εξωτερικής στιβάδας)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6674" y="2603689"/>
            <a:ext cx="202089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Λίγα (</a:t>
            </a:r>
            <a:r>
              <a:rPr lang="el-GR" sz="3200" b="1" dirty="0" smtClean="0">
                <a:solidFill>
                  <a:schemeClr val="accent5">
                    <a:lumMod val="50000"/>
                  </a:schemeClr>
                </a:solidFill>
              </a:rPr>
              <a:t>1-3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e</a:t>
            </a:r>
            <a:r>
              <a:rPr lang="el-GR" sz="2400" dirty="0" smtClean="0"/>
              <a:t>) </a:t>
            </a:r>
            <a:endParaRPr lang="el-GR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110348" y="3839054"/>
            <a:ext cx="2877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Τείνουν να </a:t>
            </a:r>
            <a:r>
              <a:rPr lang="el-GR" sz="2000" b="1" dirty="0" smtClean="0">
                <a:solidFill>
                  <a:schemeClr val="accent5">
                    <a:lumMod val="50000"/>
                  </a:schemeClr>
                </a:solidFill>
              </a:rPr>
              <a:t>αποβάλλουν</a:t>
            </a:r>
            <a:r>
              <a:rPr lang="el-GR" sz="2000" b="1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ηλεκτρόνια</a:t>
            </a:r>
            <a:endParaRPr lang="el-GR" dirty="0"/>
          </a:p>
        </p:txBody>
      </p:sp>
      <p:sp>
        <p:nvSpPr>
          <p:cNvPr id="50" name="TextBox 49"/>
          <p:cNvSpPr txBox="1"/>
          <p:nvPr/>
        </p:nvSpPr>
        <p:spPr>
          <a:xfrm>
            <a:off x="5521512" y="2603691"/>
            <a:ext cx="3082936" cy="584775"/>
          </a:xfrm>
          <a:prstGeom prst="rect">
            <a:avLst/>
          </a:prstGeom>
          <a:solidFill>
            <a:srgbClr val="FFCC99"/>
          </a:solidFill>
          <a:ln>
            <a:solidFill>
              <a:srgbClr val="B3582F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Πολλά (</a:t>
            </a:r>
            <a:r>
              <a:rPr lang="el-GR" sz="3200" b="1" dirty="0" smtClean="0">
                <a:solidFill>
                  <a:srgbClr val="C00000"/>
                </a:solidFill>
              </a:rPr>
              <a:t>5-7 </a:t>
            </a:r>
            <a:r>
              <a:rPr lang="en-US" sz="2800" b="1" dirty="0" smtClean="0">
                <a:solidFill>
                  <a:srgbClr val="C00000"/>
                </a:solidFill>
              </a:rPr>
              <a:t>e</a:t>
            </a:r>
            <a:r>
              <a:rPr lang="el-GR" sz="2800" b="1" baseline="30000" dirty="0" smtClean="0">
                <a:solidFill>
                  <a:srgbClr val="C00000"/>
                </a:solidFill>
              </a:rPr>
              <a:t>- </a:t>
            </a:r>
            <a:r>
              <a:rPr lang="en-US" sz="2400" dirty="0" smtClean="0"/>
              <a:t>)</a:t>
            </a:r>
            <a:endParaRPr lang="el-GR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6128079" y="3717032"/>
            <a:ext cx="23017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Τείνουν να </a:t>
            </a:r>
            <a:r>
              <a:rPr lang="el-GR" sz="2000" b="1" dirty="0" smtClean="0">
                <a:solidFill>
                  <a:srgbClr val="C00000"/>
                </a:solidFill>
              </a:rPr>
              <a:t>προσλαμβάνουν </a:t>
            </a:r>
            <a:r>
              <a:rPr lang="el-GR" dirty="0" smtClean="0"/>
              <a:t>και άλλα </a:t>
            </a:r>
            <a:r>
              <a:rPr lang="el-GR" dirty="0" smtClean="0">
                <a:solidFill>
                  <a:srgbClr val="C00000"/>
                </a:solidFill>
              </a:rPr>
              <a:t>ηλεκτρόνια</a:t>
            </a:r>
            <a:endParaRPr lang="el-GR" dirty="0">
              <a:solidFill>
                <a:srgbClr val="C00000"/>
              </a:solidFill>
            </a:endParaRPr>
          </a:p>
        </p:txBody>
      </p:sp>
      <p:cxnSp>
        <p:nvCxnSpPr>
          <p:cNvPr id="4099" name="Ευθύγραμμο βέλος σύνδεσης 4098"/>
          <p:cNvCxnSpPr>
            <a:stCxn id="5" idx="2"/>
            <a:endCxn id="48" idx="0"/>
          </p:cNvCxnSpPr>
          <p:nvPr/>
        </p:nvCxnSpPr>
        <p:spPr>
          <a:xfrm flipH="1">
            <a:off x="1337122" y="2023514"/>
            <a:ext cx="2990013" cy="5801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3" name="Ευθύγραμμο βέλος σύνδεσης 4102"/>
          <p:cNvCxnSpPr>
            <a:stCxn id="5" idx="2"/>
            <a:endCxn id="50" idx="0"/>
          </p:cNvCxnSpPr>
          <p:nvPr/>
        </p:nvCxnSpPr>
        <p:spPr>
          <a:xfrm>
            <a:off x="4327135" y="2023514"/>
            <a:ext cx="2735845" cy="58017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1" name="Ευθύγραμμο βέλος σύνδεσης 4100"/>
          <p:cNvCxnSpPr>
            <a:stCxn id="48" idx="2"/>
            <a:endCxn id="49" idx="0"/>
          </p:cNvCxnSpPr>
          <p:nvPr/>
        </p:nvCxnSpPr>
        <p:spPr>
          <a:xfrm>
            <a:off x="1337122" y="3188464"/>
            <a:ext cx="211964" cy="650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05" name="Ευθύγραμμο βέλος σύνδεσης 4104"/>
          <p:cNvCxnSpPr>
            <a:stCxn id="50" idx="2"/>
            <a:endCxn id="52" idx="0"/>
          </p:cNvCxnSpPr>
          <p:nvPr/>
        </p:nvCxnSpPr>
        <p:spPr>
          <a:xfrm>
            <a:off x="7062980" y="3188466"/>
            <a:ext cx="215995" cy="52856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ΜΙΧΑΛΗΣ\Downloads\4) GIFSSSSSSSSSSSSSSSSSSSS\GIFS CΗΕΜ\Chemist Gif (11)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19" y="1953104"/>
            <a:ext cx="23812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7788" y="591071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CCA6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7CCA6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Ορθογώνιο 16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4803" y="5680308"/>
            <a:ext cx="256547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</a:t>
            </a:r>
            <a:r>
              <a:rPr lang="el-GR" sz="2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θετικά</a:t>
            </a:r>
            <a:r>
              <a:rPr lang="el-G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8" name="Ευθύγραμμο βέλος σύνδεσης 37"/>
          <p:cNvCxnSpPr>
            <a:endCxn id="37" idx="0"/>
          </p:cNvCxnSpPr>
          <p:nvPr/>
        </p:nvCxnSpPr>
        <p:spPr>
          <a:xfrm flipH="1">
            <a:off x="1417539" y="4437112"/>
            <a:ext cx="131547" cy="12431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521512" y="5862218"/>
            <a:ext cx="3082936" cy="830997"/>
          </a:xfrm>
          <a:prstGeom prst="rect">
            <a:avLst/>
          </a:prstGeom>
          <a:solidFill>
            <a:srgbClr val="FFCC99"/>
          </a:solidFill>
          <a:ln>
            <a:solidFill>
              <a:srgbClr val="B3582F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αρνητικά</a:t>
            </a:r>
            <a:r>
              <a:rPr lang="el-GR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στοιχεία</a:t>
            </a:r>
            <a:endParaRPr lang="el-G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6" name="Ευθύγραμμο βέλος σύνδεσης 45"/>
          <p:cNvCxnSpPr>
            <a:endCxn id="45" idx="0"/>
          </p:cNvCxnSpPr>
          <p:nvPr/>
        </p:nvCxnSpPr>
        <p:spPr>
          <a:xfrm>
            <a:off x="6935796" y="4619022"/>
            <a:ext cx="127184" cy="124319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 animBg="1"/>
      <p:bldP spid="49" grpId="0"/>
      <p:bldP spid="50" grpId="0" animBg="1"/>
      <p:bldP spid="52" grpId="0"/>
      <p:bldP spid="37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377788" y="1580599"/>
            <a:ext cx="8748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Η ατομική ακτίνα ορίζεται ως το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μισό της απόστασης 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μεταξύ των πυρήνων δύο γειτονικών ατόμων στοιχείου, που βρίσκονται σε </a:t>
            </a:r>
            <a:r>
              <a:rPr kumimoji="0" lang="el-GR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στερεή</a:t>
            </a:r>
            <a:r>
              <a:rPr kumimoji="0" lang="el-GR" sz="24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κρυσταλλική κατάσταση.</a:t>
            </a:r>
            <a:endParaRPr kumimoji="0" lang="el-GR" sz="2400" b="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7788" y="1052736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2)  ΑΤΟΜΙΚΗ ΑΚΤΙΝΑ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Αποτέλεσμα εικόνας για atomic radius στιβάδε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29669"/>
            <a:ext cx="59912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788" y="591071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7CCA62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rgbClr val="7CCA62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788" y="616417"/>
            <a:ext cx="8586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6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alliu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545" y="1020023"/>
            <a:ext cx="3625013" cy="36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5186" y="1052029"/>
            <a:ext cx="29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Μεγάλη Α.Α. </a:t>
            </a:r>
            <a:endParaRPr lang="el-GR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5936" y="3922070"/>
            <a:ext cx="2815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Μικρή</a:t>
            </a:r>
            <a:r>
              <a:rPr lang="el-GR" sz="3200" b="1" dirty="0" smtClean="0"/>
              <a:t> </a:t>
            </a:r>
            <a:r>
              <a:rPr lang="el-GR" sz="3200" b="1" dirty="0" smtClean="0">
                <a:solidFill>
                  <a:srgbClr val="FF0000"/>
                </a:solidFill>
              </a:rPr>
              <a:t>έλξη</a:t>
            </a:r>
            <a:r>
              <a:rPr lang="el-GR" sz="3200" b="1" dirty="0" smtClean="0"/>
              <a:t> </a:t>
            </a:r>
            <a:r>
              <a:rPr lang="el-GR" sz="2000" dirty="0" smtClean="0"/>
              <a:t>ηλεκτρονίων εξωτερικής στιβάδας από πυρήνα </a:t>
            </a:r>
            <a:endParaRPr lang="el-GR" sz="2000" dirty="0"/>
          </a:p>
        </p:txBody>
      </p:sp>
      <p:cxnSp>
        <p:nvCxnSpPr>
          <p:cNvPr id="9" name="Ευθύγραμμο βέλος σύνδεσης 8"/>
          <p:cNvCxnSpPr/>
          <p:nvPr/>
        </p:nvCxnSpPr>
        <p:spPr>
          <a:xfrm flipH="1">
            <a:off x="716787" y="5122399"/>
            <a:ext cx="809924" cy="4376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84405" y="1082806"/>
            <a:ext cx="2015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Μικρή Α.Α.</a:t>
            </a:r>
            <a:endParaRPr lang="el-G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3638511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002060"/>
                </a:solidFill>
              </a:rPr>
              <a:t>Μεγάλη έλξη </a:t>
            </a:r>
            <a:r>
              <a:rPr lang="el-GR" sz="2000" dirty="0" smtClean="0"/>
              <a:t>ηλεκτρονίων </a:t>
            </a:r>
            <a:r>
              <a:rPr lang="el-GR" sz="2000" b="1" dirty="0" smtClean="0"/>
              <a:t>εξωτερικής στιβάδας </a:t>
            </a:r>
            <a:r>
              <a:rPr lang="el-GR" sz="2000" dirty="0" smtClean="0"/>
              <a:t>από πυρήνα </a:t>
            </a:r>
            <a:endParaRPr lang="el-GR" sz="2000" dirty="0"/>
          </a:p>
        </p:txBody>
      </p:sp>
      <p:sp>
        <p:nvSpPr>
          <p:cNvPr id="26" name="Ορθογώνιο 25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252468" y="1636804"/>
            <a:ext cx="3039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Ελκτική</a:t>
            </a:r>
            <a:r>
              <a:rPr lang="el-GR" sz="2400" b="1" dirty="0" smtClean="0">
                <a:solidFill>
                  <a:sysClr val="windowText" lastClr="000000"/>
                </a:solidFill>
              </a:rPr>
              <a:t> δύναμη </a:t>
            </a:r>
          </a:p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</a:rPr>
              <a:t>πυρήνα</a:t>
            </a:r>
            <a:r>
              <a:rPr lang="el-GR" sz="2400" b="1" dirty="0" smtClean="0">
                <a:solidFill>
                  <a:sysClr val="windowText" lastClr="000000"/>
                </a:solidFill>
              </a:rPr>
              <a:t> σε </a:t>
            </a:r>
            <a:r>
              <a:rPr lang="el-GR" sz="2400" b="1" dirty="0" smtClean="0">
                <a:solidFill>
                  <a:srgbClr val="FF0000"/>
                </a:solidFill>
              </a:rPr>
              <a:t>ηλεκτρόνια σθένους</a:t>
            </a:r>
            <a:r>
              <a:rPr lang="el-GR" sz="2400" b="1" dirty="0" smtClean="0">
                <a:solidFill>
                  <a:sysClr val="windowText" lastClr="000000"/>
                </a:solidFill>
              </a:rPr>
              <a:t>;</a:t>
            </a:r>
            <a:endParaRPr lang="el-GR" sz="1400" dirty="0">
              <a:solidFill>
                <a:sysClr val="windowText" lastClr="000000"/>
              </a:solidFill>
            </a:endParaRPr>
          </a:p>
        </p:txBody>
      </p:sp>
      <p:sp>
        <p:nvSpPr>
          <p:cNvPr id="24" name="Ορθογώνιο 23"/>
          <p:cNvSpPr/>
          <p:nvPr/>
        </p:nvSpPr>
        <p:spPr>
          <a:xfrm>
            <a:off x="107504" y="5560176"/>
            <a:ext cx="2028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Τόσο πιο </a:t>
            </a: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εύκολα  </a:t>
            </a:r>
            <a:r>
              <a:rPr lang="el-G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χάνει </a:t>
            </a:r>
            <a:r>
              <a:rPr lang="el-GR" sz="2000" dirty="0" smtClean="0"/>
              <a:t>ηλεκτρόνια</a:t>
            </a:r>
            <a:endParaRPr lang="el-GR" sz="2000" dirty="0"/>
          </a:p>
        </p:txBody>
      </p:sp>
      <p:cxnSp>
        <p:nvCxnSpPr>
          <p:cNvPr id="29" name="Ευθύγραμμο βέλος σύνδεσης 28"/>
          <p:cNvCxnSpPr>
            <a:stCxn id="7" idx="2"/>
            <a:endCxn id="30" idx="0"/>
          </p:cNvCxnSpPr>
          <p:nvPr/>
        </p:nvCxnSpPr>
        <p:spPr>
          <a:xfrm>
            <a:off x="1873665" y="5122399"/>
            <a:ext cx="1715134" cy="437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Ορθογώνιο 29"/>
          <p:cNvSpPr/>
          <p:nvPr/>
        </p:nvSpPr>
        <p:spPr>
          <a:xfrm>
            <a:off x="2304001" y="5560176"/>
            <a:ext cx="2569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Τόσο πιο </a:t>
            </a:r>
          </a:p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δύσκολα</a:t>
            </a:r>
            <a:r>
              <a:rPr lang="el-GR" sz="2400" b="1" dirty="0" smtClean="0">
                <a:solidFill>
                  <a:srgbClr val="7F0FDB"/>
                </a:solidFill>
              </a:rPr>
              <a:t> </a:t>
            </a:r>
            <a:r>
              <a:rPr lang="el-GR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παίρνει </a:t>
            </a:r>
            <a:r>
              <a:rPr lang="el-GR" sz="2000" dirty="0" smtClean="0"/>
              <a:t>ηλεκτρόνια</a:t>
            </a:r>
            <a:endParaRPr lang="el-GR" sz="2000" dirty="0"/>
          </a:p>
        </p:txBody>
      </p:sp>
      <p:cxnSp>
        <p:nvCxnSpPr>
          <p:cNvPr id="35" name="Ευθύγραμμο βέλος σύνδεσης 34"/>
          <p:cNvCxnSpPr>
            <a:stCxn id="11" idx="2"/>
          </p:cNvCxnSpPr>
          <p:nvPr/>
        </p:nvCxnSpPr>
        <p:spPr>
          <a:xfrm flipH="1">
            <a:off x="5541069" y="5085061"/>
            <a:ext cx="1875247" cy="444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Ορθογώνιο 35"/>
          <p:cNvSpPr/>
          <p:nvPr/>
        </p:nvSpPr>
        <p:spPr>
          <a:xfrm>
            <a:off x="4931786" y="5529398"/>
            <a:ext cx="20284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Τόσο πιο </a:t>
            </a:r>
            <a:r>
              <a:rPr lang="el-GR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δύσκολα  </a:t>
            </a:r>
            <a:r>
              <a:rPr lang="el-GR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χάνει </a:t>
            </a:r>
            <a:r>
              <a:rPr lang="el-GR" sz="2000" dirty="0" smtClean="0"/>
              <a:t>ηλεκτρόνια</a:t>
            </a:r>
            <a:endParaRPr lang="el-GR" sz="2000" dirty="0"/>
          </a:p>
        </p:txBody>
      </p:sp>
      <p:cxnSp>
        <p:nvCxnSpPr>
          <p:cNvPr id="37" name="Ευθύγραμμο βέλος σύνδεσης 36"/>
          <p:cNvCxnSpPr>
            <a:endCxn id="38" idx="0"/>
          </p:cNvCxnSpPr>
          <p:nvPr/>
        </p:nvCxnSpPr>
        <p:spPr>
          <a:xfrm>
            <a:off x="7387508" y="5085061"/>
            <a:ext cx="857567" cy="444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Ορθογώνιο 37"/>
          <p:cNvSpPr/>
          <p:nvPr/>
        </p:nvSpPr>
        <p:spPr>
          <a:xfrm>
            <a:off x="6960277" y="5529398"/>
            <a:ext cx="25695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Τόσο πιο </a:t>
            </a:r>
          </a:p>
          <a:p>
            <a:r>
              <a:rPr lang="el-GR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εύκολα</a:t>
            </a:r>
            <a:r>
              <a:rPr lang="el-GR" sz="2400" b="1" dirty="0" smtClean="0"/>
              <a:t> </a:t>
            </a:r>
            <a:r>
              <a:rPr lang="el-GR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παίρνει </a:t>
            </a:r>
            <a:r>
              <a:rPr lang="el-GR" sz="2000" dirty="0" smtClean="0"/>
              <a:t>ηλεκτρόνια</a:t>
            </a:r>
            <a:endParaRPr lang="el-GR" sz="2000" dirty="0"/>
          </a:p>
        </p:txBody>
      </p:sp>
      <p:pic>
        <p:nvPicPr>
          <p:cNvPr id="39" name="Picture 10" descr="Fluo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721" y="674976"/>
            <a:ext cx="3824418" cy="382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77788" y="1052736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2)  ΑΤΟΜΙΚΗ ΑΚΤΙΝΑ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7788" y="616417"/>
            <a:ext cx="8586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49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4" grpId="0"/>
      <p:bldP spid="24" grpId="0"/>
      <p:bldP spid="30" grpId="0"/>
      <p:bldP spid="36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Ορθογώνιο 8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788" y="1052736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2)  ΑΤΟΜΙΚΗ ΑΚΤΙΝΑ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788" y="616417"/>
            <a:ext cx="8586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8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22" y="1052736"/>
            <a:ext cx="917772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788" y="1052736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2)  ΑΤΟΜΙΚΗ ΑΚΤΙΝΑ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788" y="616417"/>
            <a:ext cx="8586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0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377788" y="616417"/>
            <a:ext cx="8586700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1)  ΗΛΕΚΤΡΟΝΙΑ ΣΘΕΝΟΥΣ</a:t>
            </a:r>
            <a:endParaRPr lang="el-GR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7788" y="1052736"/>
            <a:ext cx="85867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2)  ΑΤΟΜΙΚΗ ΑΚΤΙΝΑ</a:t>
            </a:r>
            <a:endParaRPr lang="el-GR" sz="24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1331640" y="1722189"/>
            <a:ext cx="1440160" cy="509118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Ορθογώνιο 31"/>
          <p:cNvSpPr/>
          <p:nvPr/>
        </p:nvSpPr>
        <p:spPr>
          <a:xfrm>
            <a:off x="1331640" y="2273287"/>
            <a:ext cx="7416824" cy="11271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Έλλειψη 23"/>
          <p:cNvSpPr/>
          <p:nvPr/>
        </p:nvSpPr>
        <p:spPr>
          <a:xfrm>
            <a:off x="3491880" y="2616744"/>
            <a:ext cx="432048" cy="4132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Έλλειψη 22"/>
          <p:cNvSpPr/>
          <p:nvPr/>
        </p:nvSpPr>
        <p:spPr>
          <a:xfrm>
            <a:off x="3563888" y="26803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1442900" y="5105212"/>
            <a:ext cx="1117576" cy="1063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1717846" y="3588852"/>
            <a:ext cx="711696" cy="71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Έλλειψη 4"/>
          <p:cNvSpPr/>
          <p:nvPr/>
        </p:nvSpPr>
        <p:spPr>
          <a:xfrm>
            <a:off x="1825858" y="2534305"/>
            <a:ext cx="495672" cy="49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Έλλειψη 5"/>
          <p:cNvSpPr/>
          <p:nvPr/>
        </p:nvSpPr>
        <p:spPr>
          <a:xfrm>
            <a:off x="1929678" y="18987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611558" y="1826851"/>
            <a:ext cx="455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1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8" name="Έλλειψη 7"/>
          <p:cNvSpPr/>
          <p:nvPr/>
        </p:nvSpPr>
        <p:spPr>
          <a:xfrm>
            <a:off x="1929678" y="264017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611558" y="2568312"/>
            <a:ext cx="79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2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10" name="Έλλειψη 9"/>
          <p:cNvSpPr/>
          <p:nvPr/>
        </p:nvSpPr>
        <p:spPr>
          <a:xfrm>
            <a:off x="1825858" y="3696864"/>
            <a:ext cx="495672" cy="49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929678" y="380273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611558" y="3730871"/>
            <a:ext cx="45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3</a:t>
            </a:r>
            <a:r>
              <a:rPr lang="el-GR" sz="2400" b="1" baseline="30000" dirty="0" smtClean="0"/>
              <a:t>η</a:t>
            </a:r>
            <a:r>
              <a:rPr lang="el-GR" sz="2400" b="1" dirty="0" smtClean="0"/>
              <a:t> </a:t>
            </a:r>
            <a:endParaRPr lang="el-GR" sz="2400" b="1" dirty="0"/>
          </a:p>
        </p:txBody>
      </p:sp>
      <p:sp>
        <p:nvSpPr>
          <p:cNvPr id="13" name="Έλλειψη 12"/>
          <p:cNvSpPr/>
          <p:nvPr/>
        </p:nvSpPr>
        <p:spPr>
          <a:xfrm>
            <a:off x="1645840" y="5281040"/>
            <a:ext cx="711696" cy="711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1753852" y="5389052"/>
            <a:ext cx="495672" cy="4956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1857672" y="549491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/>
          <p:cNvSpPr txBox="1"/>
          <p:nvPr/>
        </p:nvSpPr>
        <p:spPr>
          <a:xfrm>
            <a:off x="539552" y="5423059"/>
            <a:ext cx="527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4</a:t>
            </a:r>
            <a:r>
              <a:rPr lang="el-GR" sz="2800" b="1" baseline="30000" dirty="0" smtClean="0"/>
              <a:t>η</a:t>
            </a:r>
            <a:r>
              <a:rPr lang="el-GR" sz="2800" b="1" dirty="0" smtClean="0"/>
              <a:t> </a:t>
            </a:r>
            <a:endParaRPr lang="el-GR" sz="2800" b="1" dirty="0"/>
          </a:p>
        </p:txBody>
      </p:sp>
      <p:sp>
        <p:nvSpPr>
          <p:cNvPr id="18" name="Έλλειψη 17"/>
          <p:cNvSpPr/>
          <p:nvPr/>
        </p:nvSpPr>
        <p:spPr>
          <a:xfrm>
            <a:off x="2001688" y="2006909"/>
            <a:ext cx="122040" cy="973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2015716" y="2752376"/>
            <a:ext cx="108012" cy="911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2051720" y="3904504"/>
            <a:ext cx="108012" cy="911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Έλλειψη 20"/>
          <p:cNvSpPr/>
          <p:nvPr/>
        </p:nvSpPr>
        <p:spPr>
          <a:xfrm>
            <a:off x="1943708" y="5613571"/>
            <a:ext cx="108012" cy="846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Έλλειψη 21"/>
          <p:cNvSpPr/>
          <p:nvPr/>
        </p:nvSpPr>
        <p:spPr>
          <a:xfrm>
            <a:off x="3671900" y="2733251"/>
            <a:ext cx="108012" cy="9113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Έλλειψη 24"/>
          <p:cNvSpPr/>
          <p:nvPr/>
        </p:nvSpPr>
        <p:spPr>
          <a:xfrm>
            <a:off x="4716016" y="2688752"/>
            <a:ext cx="360040" cy="351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Έλλειψη 25"/>
          <p:cNvSpPr/>
          <p:nvPr/>
        </p:nvSpPr>
        <p:spPr>
          <a:xfrm>
            <a:off x="4788024" y="2723288"/>
            <a:ext cx="240027" cy="245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Έλλειψη 26"/>
          <p:cNvSpPr/>
          <p:nvPr/>
        </p:nvSpPr>
        <p:spPr>
          <a:xfrm>
            <a:off x="4860032" y="2818839"/>
            <a:ext cx="90010" cy="7755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1884377" y="1260524"/>
            <a:ext cx="4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1 </a:t>
            </a:r>
            <a:endParaRPr lang="el-GR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473624" y="1240208"/>
            <a:ext cx="4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2 </a:t>
            </a:r>
            <a:endParaRPr lang="el-GR" sz="3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650340" y="1210591"/>
            <a:ext cx="4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3 </a:t>
            </a:r>
            <a:endParaRPr lang="el-GR" sz="3200" b="1" dirty="0"/>
          </a:p>
        </p:txBody>
      </p:sp>
      <p:sp>
        <p:nvSpPr>
          <p:cNvPr id="33" name="Έλλειψη 32"/>
          <p:cNvSpPr/>
          <p:nvPr/>
        </p:nvSpPr>
        <p:spPr>
          <a:xfrm>
            <a:off x="5796135" y="2733250"/>
            <a:ext cx="352041" cy="235149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Έλλειψη 33"/>
          <p:cNvSpPr/>
          <p:nvPr/>
        </p:nvSpPr>
        <p:spPr>
          <a:xfrm>
            <a:off x="5868144" y="2776425"/>
            <a:ext cx="208024" cy="151779"/>
          </a:xfrm>
          <a:prstGeom prst="ellipse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Έλλειψη 34"/>
          <p:cNvSpPr/>
          <p:nvPr/>
        </p:nvSpPr>
        <p:spPr>
          <a:xfrm>
            <a:off x="5942834" y="2827330"/>
            <a:ext cx="78009" cy="6167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TextBox 35"/>
          <p:cNvSpPr txBox="1"/>
          <p:nvPr/>
        </p:nvSpPr>
        <p:spPr>
          <a:xfrm>
            <a:off x="5692802" y="1168200"/>
            <a:ext cx="45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4 </a:t>
            </a:r>
            <a:endParaRPr lang="el-GR" sz="3200" b="1" dirty="0"/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190" y="4090763"/>
            <a:ext cx="4271761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Βέλος προς τα κάτω 6"/>
          <p:cNvSpPr/>
          <p:nvPr/>
        </p:nvSpPr>
        <p:spPr>
          <a:xfrm>
            <a:off x="2411760" y="1491356"/>
            <a:ext cx="1291444" cy="532202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3600" dirty="0" smtClean="0">
                <a:solidFill>
                  <a:schemeClr val="tx1"/>
                </a:solidFill>
              </a:rPr>
              <a:t>Προστίθενται </a:t>
            </a:r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στιβάδες</a:t>
            </a:r>
            <a:endParaRPr lang="el-GR" sz="36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8" name="Βέλος προς τα κάτω 37"/>
          <p:cNvSpPr/>
          <p:nvPr/>
        </p:nvSpPr>
        <p:spPr>
          <a:xfrm rot="16200000">
            <a:off x="3991340" y="-353389"/>
            <a:ext cx="1454704" cy="8568954"/>
          </a:xfrm>
          <a:prstGeom prst="downArrow">
            <a:avLst>
              <a:gd name="adj1" fmla="val 6977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Αυξάνεται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έλξη</a:t>
            </a:r>
            <a:r>
              <a:rPr lang="el-GR" sz="3200" dirty="0" smtClean="0">
                <a:solidFill>
                  <a:schemeClr val="tx1"/>
                </a:solidFill>
              </a:rPr>
              <a:t> </a:t>
            </a:r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πυρήνα</a:t>
            </a:r>
            <a:r>
              <a:rPr lang="el-GR" sz="3200" dirty="0" smtClean="0">
                <a:solidFill>
                  <a:schemeClr val="tx1"/>
                </a:solidFill>
              </a:rPr>
              <a:t> σε  </a:t>
            </a:r>
          </a:p>
          <a:p>
            <a:pPr algn="ctr"/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e</a:t>
            </a:r>
            <a:r>
              <a:rPr lang="en-US" sz="3200" b="1" baseline="300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-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l-G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εξωτερ.στιβάδας</a:t>
            </a:r>
            <a:endParaRPr lang="el-GR" sz="32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42" name="Ορθογώνιο 41"/>
          <p:cNvSpPr/>
          <p:nvPr/>
        </p:nvSpPr>
        <p:spPr>
          <a:xfrm>
            <a:off x="377788" y="71046"/>
            <a:ext cx="8586700" cy="52322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            Χημική </a:t>
            </a:r>
            <a:r>
              <a:rPr lang="el-GR" sz="2800" b="1" dirty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συμπεριφορά </a:t>
            </a:r>
            <a:r>
              <a:rPr lang="el-GR" sz="2800" b="1" dirty="0" smtClean="0">
                <a:ln w="18000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entury Gothic" panose="020B0502020202020204" pitchFamily="34" charset="0"/>
              </a:rPr>
              <a:t>στοιχείων</a:t>
            </a:r>
            <a:endParaRPr lang="el-GR" sz="1600" b="1" dirty="0">
              <a:ln w="18000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2" grpId="0" animBg="1"/>
      <p:bldP spid="24" grpId="0" animBg="1"/>
      <p:bldP spid="23" grpId="0" animBg="1"/>
      <p:bldP spid="17" grpId="0" animBg="1"/>
      <p:bldP spid="4" grpId="0" animBg="1"/>
      <p:bldP spid="5" grpId="0" animBg="1"/>
      <p:bldP spid="6" grpId="0" animBg="1"/>
      <p:bldP spid="2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 animBg="1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3" grpId="0" animBg="1"/>
      <p:bldP spid="34" grpId="0" animBg="1"/>
      <p:bldP spid="35" grpId="0" animBg="1"/>
      <p:bldP spid="36" grpId="0"/>
      <p:bldP spid="7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3897</TotalTime>
  <Words>694</Words>
  <Application>Microsoft Office PowerPoint</Application>
  <PresentationFormat>Προβολή στην οθόνη (4:3)</PresentationFormat>
  <Paragraphs>150</Paragraphs>
  <Slides>17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13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31" baseType="lpstr">
      <vt:lpstr>Arial</vt:lpstr>
      <vt:lpstr>Arial Narrow</vt:lpstr>
      <vt:lpstr>Broadway</vt:lpstr>
      <vt:lpstr>Calibri</vt:lpstr>
      <vt:lpstr>Century Gothic</vt:lpstr>
      <vt:lpstr>Comic Sans MS</vt:lpstr>
      <vt:lpstr>Constantia</vt:lpstr>
      <vt:lpstr>MV Boli</vt:lpstr>
      <vt:lpstr>Segoe Script</vt:lpstr>
      <vt:lpstr>Times New Roman</vt:lpstr>
      <vt:lpstr>Wingdings</vt:lpstr>
      <vt:lpstr>Wingdings 2</vt:lpstr>
      <vt:lpstr>Wingdings 3</vt:lpstr>
      <vt:lpstr>Ροή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ΕΥΓΕΝΗ ΑΕΡΙΑ </vt:lpstr>
      <vt:lpstr>Παρουσίαση του PowerPoint</vt:lpstr>
      <vt:lpstr>     Τα υπόλοιπα  χημικά  στοιχεία  </vt:lpstr>
      <vt:lpstr>  Έτσι,  προσλαμβάνουν ηλεκτρόνια… </vt:lpstr>
      <vt:lpstr>ώστε:</vt:lpstr>
      <vt:lpstr>       ΚΑΝΟΝΑΣ ΟΚΤΑΔΑΣ </vt:lpstr>
      <vt:lpstr>       ΚΑΝΟΝΑΣ ΟΚΤΑΔΑΣ 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ΜΙΧΑΛΗΣ</dc:creator>
  <cp:lastModifiedBy>Dell</cp:lastModifiedBy>
  <cp:revision>272</cp:revision>
  <dcterms:created xsi:type="dcterms:W3CDTF">2012-09-29T08:25:48Z</dcterms:created>
  <dcterms:modified xsi:type="dcterms:W3CDTF">2020-12-26T06:27:16Z</dcterms:modified>
</cp:coreProperties>
</file>