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312" r:id="rId3"/>
    <p:sldId id="263" r:id="rId4"/>
    <p:sldId id="381" r:id="rId5"/>
    <p:sldId id="395" r:id="rId6"/>
    <p:sldId id="325" r:id="rId7"/>
    <p:sldId id="339" r:id="rId8"/>
    <p:sldId id="386" r:id="rId9"/>
    <p:sldId id="415" r:id="rId10"/>
    <p:sldId id="394" r:id="rId11"/>
    <p:sldId id="359" r:id="rId12"/>
    <p:sldId id="360" r:id="rId13"/>
    <p:sldId id="313" r:id="rId14"/>
    <p:sldId id="402" r:id="rId15"/>
    <p:sldId id="379" r:id="rId16"/>
    <p:sldId id="357" r:id="rId17"/>
    <p:sldId id="315" r:id="rId18"/>
    <p:sldId id="305" r:id="rId19"/>
    <p:sldId id="363" r:id="rId20"/>
    <p:sldId id="396" r:id="rId21"/>
    <p:sldId id="344" r:id="rId22"/>
    <p:sldId id="358" r:id="rId23"/>
    <p:sldId id="401" r:id="rId24"/>
    <p:sldId id="400" r:id="rId25"/>
    <p:sldId id="368" r:id="rId26"/>
    <p:sldId id="306" r:id="rId27"/>
    <p:sldId id="369" r:id="rId28"/>
    <p:sldId id="413" r:id="rId29"/>
    <p:sldId id="414" r:id="rId30"/>
    <p:sldId id="348" r:id="rId3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6600"/>
    <a:srgbClr val="7F0FDB"/>
    <a:srgbClr val="B3582F"/>
    <a:srgbClr val="FF66CC"/>
    <a:srgbClr val="FFCC99"/>
    <a:srgbClr val="D3A5F9"/>
    <a:srgbClr val="9FFF9F"/>
    <a:srgbClr val="E1D96B"/>
    <a:srgbClr val="5C2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8" autoAdjust="0"/>
    <p:restoredTop sz="94939" autoAdjust="0"/>
  </p:normalViewPr>
  <p:slideViewPr>
    <p:cSldViewPr>
      <p:cViewPr varScale="1">
        <p:scale>
          <a:sx n="68" d="100"/>
          <a:sy n="68" d="100"/>
        </p:scale>
        <p:origin x="12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9C2CB-0380-44D0-BA96-9A1F2726E2B9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0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EA21A-EE69-4AEC-93AC-0A006DCE9192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4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E5621-4C32-46AD-9781-FDEFDB0B6948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01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FE626-8215-4B85-A384-DF22948B74C8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69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E2251-C36A-4700-BBFD-B92AFD7F90F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68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6657F-20E9-4AF3-B2E7-DF4298FC47A9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80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6C04F-1715-4A65-B550-5AF626720232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B1D22-D78E-4657-BBE9-67ECBA6D69BE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1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62FE6-5DC4-4721-87DE-3C34C455D829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30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74FEB-52C9-48F2-A9E2-B8C147AEE94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01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B8F14-AFE1-4FC9-96D2-D1A5AF421DE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0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altLang="el-G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altLang="el-G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219033-4A86-46D9-92BF-5E09F21837A8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5" Type="http://schemas.openxmlformats.org/officeDocument/2006/relationships/image" Target="../media/image10.gif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microsoft.com/office/2007/relationships/hdphoto" Target="../media/hdphoto4.wdp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 txBox="1">
            <a:spLocks/>
          </p:cNvSpPr>
          <p:nvPr/>
        </p:nvSpPr>
        <p:spPr>
          <a:xfrm>
            <a:off x="457200" y="2492896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Α.  </a:t>
            </a:r>
          </a:p>
          <a:p>
            <a:r>
              <a:rPr lang="el-GR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ΙΟΝΤΙΚΟΣ</a:t>
            </a:r>
          </a:p>
          <a:p>
            <a:r>
              <a:rPr lang="el-GR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</a:t>
            </a:r>
            <a:r>
              <a:rPr lang="el-GR" sz="88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ΕΤΕΡΟΠΟΛΙΚΟΣ</a:t>
            </a:r>
            <a:r>
              <a:rPr lang="el-GR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)</a:t>
            </a:r>
            <a:r>
              <a:rPr lang="el-GR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ΔΕΣΜΟΣ</a:t>
            </a:r>
            <a:endParaRPr lang="el-GR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96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88859" y="764704"/>
            <a:ext cx="850728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Ο ιοντικός δεσμός :</a:t>
            </a:r>
            <a:endParaRPr kumimoji="0" lang="el-G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αναπτύσσεται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μεταξύ </a:t>
            </a:r>
            <a:r>
              <a:rPr kumimoji="0" lang="el-GR" sz="32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μετάλλου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(τάση για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αποβολή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 ηλεκτρονίων) και </a:t>
            </a:r>
            <a:r>
              <a:rPr kumimoji="0" lang="el-GR" sz="32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αμετάλλου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τάση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πρόσληψης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 ηλεκτρονίων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).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lang="el-GR" sz="2400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el-GR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lang="el-GR" sz="2400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el-GR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l-GR" sz="2400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l-GR" sz="2400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sym typeface="Wingdings"/>
              </a:rPr>
              <a:t>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 απορρέει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από την έλξη αντίθετα φορτισμένων ιόντων, δηλαδή </a:t>
            </a:r>
            <a:r>
              <a:rPr kumimoji="0" lang="el-GR" sz="2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κατιόντων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 (θετικών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ιόντων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) και </a:t>
            </a:r>
            <a:r>
              <a:rPr kumimoji="0" lang="el-GR" sz="2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ανιόντων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(αρνητικών ιόντων). </a:t>
            </a:r>
            <a:endParaRPr kumimoji="0" lang="el-GR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Τα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ιόντα αυτά σχηματίζονται με </a:t>
            </a:r>
            <a:r>
              <a:rPr kumimoji="0" lang="el-GR" sz="24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μεταφορά </a:t>
            </a:r>
            <a:r>
              <a:rPr kumimoji="0" lang="el-GR" sz="2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ηλεκτρονίων</a:t>
            </a:r>
            <a:r>
              <a:rPr kumimoji="0" lang="el-GR" sz="24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από το μέταλλο (αποβολή ηλεκτρονίων) προς το αμέταλλο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(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</a:rPr>
              <a:t>πρόσληψη ηλεκτρονίων).</a:t>
            </a:r>
            <a:endParaRPr kumimoji="0" lang="el-G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/>
            </a:endParaRPr>
          </a:p>
        </p:txBody>
      </p:sp>
      <p:pic>
        <p:nvPicPr>
          <p:cNvPr id="4" name="Picture 11" descr="ionicblu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3921125" cy="2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4378803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/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l-GR" sz="4900" dirty="0" smtClean="0">
                <a:solidFill>
                  <a:srgbClr val="FF0000"/>
                </a:solidFill>
              </a:rPr>
              <a:t/>
            </a:r>
            <a:br>
              <a:rPr lang="el-GR" sz="4900" dirty="0" smtClean="0">
                <a:solidFill>
                  <a:srgbClr val="FF0000"/>
                </a:solidFill>
              </a:rPr>
            </a:br>
            <a:r>
              <a:rPr lang="el-GR" sz="4900" dirty="0" smtClean="0"/>
              <a:t>    </a:t>
            </a:r>
            <a:endParaRPr lang="el-GR" sz="4900" dirty="0">
              <a:solidFill>
                <a:schemeClr val="accent1"/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4499992" y="825674"/>
            <a:ext cx="4032449" cy="3170098"/>
            <a:chOff x="4139952" y="3647346"/>
            <a:chExt cx="4032449" cy="3170098"/>
          </a:xfrm>
          <a:solidFill>
            <a:srgbClr val="FFCC99"/>
          </a:solidFill>
        </p:grpSpPr>
        <p:sp>
          <p:nvSpPr>
            <p:cNvPr id="3" name="Ορθογώνιο 2"/>
            <p:cNvSpPr/>
            <p:nvPr/>
          </p:nvSpPr>
          <p:spPr>
            <a:xfrm>
              <a:off x="4139952" y="3647346"/>
              <a:ext cx="4032449" cy="86177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l-GR" sz="50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 ΑΜΕΤΑΛΛΑ</a:t>
              </a:r>
              <a:endParaRPr lang="el-GR" sz="5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Calibri"/>
                <a:ea typeface="+mj-ea"/>
                <a:cs typeface="+mj-cs"/>
              </a:endParaRPr>
            </a:p>
          </p:txBody>
        </p:sp>
        <p:sp>
          <p:nvSpPr>
            <p:cNvPr id="9" name="Ορθογώνιο 8"/>
            <p:cNvSpPr/>
            <p:nvPr/>
          </p:nvSpPr>
          <p:spPr>
            <a:xfrm>
              <a:off x="5292080" y="4509120"/>
              <a:ext cx="720080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Ι</a:t>
              </a:r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V</a:t>
              </a:r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Α</a:t>
              </a: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C</a:t>
              </a:r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Calibri"/>
                <a:ea typeface="+mj-ea"/>
                <a:cs typeface="+mj-cs"/>
              </a:endParaRPr>
            </a:p>
            <a:p>
              <a:endParaRPr lang="en-US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latin typeface="Calibri"/>
                  <a:ea typeface="+mj-ea"/>
                  <a:cs typeface="+mj-cs"/>
                </a:rPr>
                <a:t> </a:t>
              </a:r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endParaRPr lang="el-GR" sz="2400" b="1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" name="Ορθογώνιο 9"/>
            <p:cNvSpPr/>
            <p:nvPr/>
          </p:nvSpPr>
          <p:spPr>
            <a:xfrm>
              <a:off x="4139953" y="4509120"/>
              <a:ext cx="504056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ΙΑ</a:t>
              </a: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H</a:t>
              </a:r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Calibri"/>
                <a:ea typeface="+mj-ea"/>
                <a:cs typeface="+mj-cs"/>
              </a:endParaRP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endParaRPr lang="en-US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latin typeface="Calibri"/>
                  <a:ea typeface="+mj-ea"/>
                  <a:cs typeface="+mj-cs"/>
                </a:rPr>
                <a:t> </a:t>
              </a:r>
              <a:endParaRPr lang="el-GR" sz="2400" b="1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1" name="Ορθογώνιο 10"/>
            <p:cNvSpPr/>
            <p:nvPr/>
          </p:nvSpPr>
          <p:spPr>
            <a:xfrm>
              <a:off x="6012160" y="4509120"/>
              <a:ext cx="720080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V</a:t>
              </a:r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Α</a:t>
              </a: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N</a:t>
              </a:r>
            </a:p>
            <a:p>
              <a:r>
                <a:rPr lang="en-US" sz="2400" b="1" dirty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P</a:t>
              </a:r>
              <a:endPara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 </a:t>
              </a:r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Calibri"/>
                <a:ea typeface="+mj-ea"/>
                <a:cs typeface="+mj-cs"/>
              </a:endParaRPr>
            </a:p>
            <a:p>
              <a:endPara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12" name="Ορθογώνιο 11"/>
            <p:cNvSpPr/>
            <p:nvPr/>
          </p:nvSpPr>
          <p:spPr>
            <a:xfrm>
              <a:off x="6732240" y="4509120"/>
              <a:ext cx="720080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VI</a:t>
              </a:r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Α</a:t>
              </a: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O</a:t>
              </a:r>
            </a:p>
            <a:p>
              <a:r>
                <a:rPr lang="en-US" sz="2400" b="1" dirty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S</a:t>
              </a:r>
              <a:endPara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Calibri"/>
                <a:ea typeface="+mj-ea"/>
                <a:cs typeface="+mj-cs"/>
              </a:endParaRP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latin typeface="Calibri"/>
                  <a:ea typeface="+mj-ea"/>
                  <a:cs typeface="+mj-cs"/>
                </a:rPr>
                <a:t> </a:t>
              </a:r>
              <a:endParaRPr lang="el-GR" sz="2400" b="1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Ορθογώνιο 12"/>
            <p:cNvSpPr/>
            <p:nvPr/>
          </p:nvSpPr>
          <p:spPr>
            <a:xfrm>
              <a:off x="7452320" y="4509120"/>
              <a:ext cx="720080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VII</a:t>
              </a:r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latin typeface="Calibri"/>
                  <a:ea typeface="+mj-ea"/>
                  <a:cs typeface="+mj-cs"/>
                </a:rPr>
                <a:t>Α</a:t>
              </a: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F</a:t>
              </a:r>
            </a:p>
            <a:p>
              <a:r>
                <a:rPr lang="en-US" sz="24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Cl</a:t>
              </a:r>
              <a:endPara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Br</a:t>
              </a: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Calibri"/>
                  <a:ea typeface="+mj-ea"/>
                  <a:cs typeface="+mj-cs"/>
                </a:rPr>
                <a:t>I</a:t>
              </a:r>
              <a:endPara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endParaRPr>
            </a:p>
          </p:txBody>
        </p:sp>
      </p:grpSp>
      <p:grpSp>
        <p:nvGrpSpPr>
          <p:cNvPr id="16" name="Ομάδα 15"/>
          <p:cNvGrpSpPr/>
          <p:nvPr/>
        </p:nvGrpSpPr>
        <p:grpSpPr>
          <a:xfrm>
            <a:off x="316721" y="764704"/>
            <a:ext cx="3951253" cy="3172420"/>
            <a:chOff x="332716" y="3487617"/>
            <a:chExt cx="3951253" cy="317242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" name="Ορθογώνιο 3"/>
            <p:cNvSpPr/>
            <p:nvPr/>
          </p:nvSpPr>
          <p:spPr>
            <a:xfrm>
              <a:off x="1619672" y="4351713"/>
              <a:ext cx="739472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Ι</a:t>
              </a:r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II</a:t>
              </a:r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Α</a:t>
              </a:r>
            </a:p>
            <a:p>
              <a:endParaRPr lang="en-US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Al</a:t>
              </a:r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 </a:t>
              </a: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</a:endParaRPr>
            </a:p>
            <a:p>
              <a:endParaRPr lang="el-GR" sz="2400" b="1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908780" y="4351713"/>
              <a:ext cx="710892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Ι</a:t>
              </a:r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I</a:t>
              </a:r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Α</a:t>
              </a: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Be</a:t>
              </a: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Mg</a:t>
              </a: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Ca</a:t>
              </a:r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libri"/>
                <a:ea typeface="+mj-ea"/>
                <a:cs typeface="+mj-cs"/>
              </a:endParaRPr>
            </a:p>
            <a:p>
              <a:endPara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endParaRPr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332716" y="4351713"/>
              <a:ext cx="576064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ΙΑ</a:t>
              </a:r>
            </a:p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Li</a:t>
              </a: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Na</a:t>
              </a: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K</a:t>
              </a:r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libri"/>
                <a:ea typeface="+mj-ea"/>
                <a:cs typeface="+mj-cs"/>
              </a:endParaRPr>
            </a:p>
            <a:p>
              <a:endPara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endParaRPr>
            </a:p>
          </p:txBody>
        </p:sp>
        <p:sp>
          <p:nvSpPr>
            <p:cNvPr id="14" name="Ορθογώνιο 13"/>
            <p:cNvSpPr/>
            <p:nvPr/>
          </p:nvSpPr>
          <p:spPr>
            <a:xfrm>
              <a:off x="2798158" y="4347645"/>
              <a:ext cx="1485810" cy="2308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Ι</a:t>
              </a:r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B-VIIIB</a:t>
              </a: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alibri"/>
                  <a:ea typeface="+mj-ea"/>
                  <a:cs typeface="+mj-cs"/>
                </a:rPr>
                <a:t>(1-18)</a:t>
              </a:r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/>
                <a:ea typeface="+mj-ea"/>
                <a:cs typeface="+mj-cs"/>
              </a:endParaRPr>
            </a:p>
            <a:p>
              <a:endParaRPr lang="en-US" sz="2400" b="1" dirty="0" smtClean="0">
                <a:ln>
                  <a:solidFill>
                    <a:sysClr val="windowText" lastClr="000000"/>
                  </a:solidFill>
                </a:ln>
                <a:latin typeface="Calibri"/>
                <a:ea typeface="+mj-ea"/>
                <a:cs typeface="+mj-cs"/>
              </a:endParaRPr>
            </a:p>
            <a:p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Fe, Zn, Cu, Cr, Hg, Ni, Co, </a:t>
              </a:r>
              <a:r>
                <a:rPr lang="en-US" sz="24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Mn</a:t>
              </a:r>
              <a:endPara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endParaRPr>
            </a:p>
          </p:txBody>
        </p:sp>
        <p:sp>
          <p:nvSpPr>
            <p:cNvPr id="5" name="Ορθογώνιο 4"/>
            <p:cNvSpPr/>
            <p:nvPr/>
          </p:nvSpPr>
          <p:spPr>
            <a:xfrm>
              <a:off x="332717" y="3487617"/>
              <a:ext cx="3951252" cy="86177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50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  </a:t>
              </a:r>
              <a:r>
                <a:rPr lang="el-GR" sz="50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B050"/>
                  </a:solidFill>
                  <a:latin typeface="Calibri"/>
                  <a:ea typeface="+mj-ea"/>
                  <a:cs typeface="+mj-cs"/>
                </a:rPr>
                <a:t>ΜΕΤΑΛΛΑ</a:t>
              </a:r>
              <a:endParaRPr lang="el-GR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endParaRPr>
            </a:p>
          </p:txBody>
        </p:sp>
      </p:grpSp>
      <p:pic>
        <p:nvPicPr>
          <p:cNvPr id="1027" name="Picture 3" descr="C:\Users\ΜΙΧΑΛΗΣ\Downloads\ΦΩΤΟΓΡΑΦΙΕΣ\CHEM IMAGES\periodic_tz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0" y="4149080"/>
            <a:ext cx="4572000" cy="26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96037" y="4149080"/>
            <a:ext cx="1260139" cy="369332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 smtClean="0"/>
              <a:t>Αμέταλλα</a:t>
            </a:r>
            <a:endParaRPr lang="el-GR" dirty="0"/>
          </a:p>
        </p:txBody>
      </p:sp>
      <p:cxnSp>
        <p:nvCxnSpPr>
          <p:cNvPr id="19" name="Ευθύγραμμο βέλος σύνδεσης 18"/>
          <p:cNvCxnSpPr>
            <a:stCxn id="17" idx="2"/>
          </p:cNvCxnSpPr>
          <p:nvPr/>
        </p:nvCxnSpPr>
        <p:spPr>
          <a:xfrm>
            <a:off x="5526107" y="4518412"/>
            <a:ext cx="225025" cy="6277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19872" y="4560798"/>
            <a:ext cx="1260139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Μ</a:t>
            </a:r>
            <a:r>
              <a:rPr lang="el-GR" dirty="0" smtClean="0"/>
              <a:t>έταλλα</a:t>
            </a:r>
            <a:endParaRPr lang="el-GR" dirty="0"/>
          </a:p>
        </p:txBody>
      </p:sp>
      <p:cxnSp>
        <p:nvCxnSpPr>
          <p:cNvPr id="25" name="Ευθύγραμμο βέλος σύνδεσης 24"/>
          <p:cNvCxnSpPr/>
          <p:nvPr/>
        </p:nvCxnSpPr>
        <p:spPr>
          <a:xfrm flipH="1">
            <a:off x="3187530" y="4869160"/>
            <a:ext cx="675075" cy="7657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C:\Users\ΜΙΧΑΛΗΣ\Downloads\GIFSSSSSSSSSSSSSSSSSSSS\ΣΧΟΛΕΙΟ-ΜΑΘΗΤΕΣ - ΒΙΒΛΙΑ-ΜΟΛΥΒΙΑ\a_Book-09-jun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2" y="4832283"/>
            <a:ext cx="10001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cxnSp>
        <p:nvCxnSpPr>
          <p:cNvPr id="26" name="Ευθύγραμμο βέλος σύνδεσης 25"/>
          <p:cNvCxnSpPr>
            <a:stCxn id="17" idx="1"/>
          </p:cNvCxnSpPr>
          <p:nvPr/>
        </p:nvCxnSpPr>
        <p:spPr>
          <a:xfrm flipH="1">
            <a:off x="2483769" y="4333746"/>
            <a:ext cx="2412268" cy="2270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72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media.tumblr.com/tumblr_m5d973mlJO1qflei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474" y="1628800"/>
            <a:ext cx="281595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36904" cy="40466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24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l-GR" sz="24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l-GR" sz="24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l-GR" sz="24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Μηχανισμός</a:t>
            </a:r>
            <a:r>
              <a:rPr lang="el-GR" sz="24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δημιουργίας </a:t>
            </a:r>
            <a:r>
              <a:rPr lang="el-GR" sz="2400" b="1" spc="300" dirty="0" smtClean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ιοντικού δεσμού</a:t>
            </a:r>
            <a:endParaRPr lang="el-GR" sz="2400" b="1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980728"/>
            <a:ext cx="8712968" cy="554461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l-GR" sz="3800" dirty="0" smtClean="0"/>
              <a:t>Το </a:t>
            </a:r>
            <a:r>
              <a:rPr lang="el-GR" sz="3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</a:rPr>
              <a:t>μέταλλο</a:t>
            </a:r>
            <a:r>
              <a:rPr lang="el-GR" sz="3800" b="1" dirty="0">
                <a:effectLst>
                  <a:glow rad="101600">
                    <a:srgbClr val="FFC000">
                      <a:alpha val="60000"/>
                    </a:srgbClr>
                  </a:glow>
                </a:effectLst>
              </a:rPr>
              <a:t> </a:t>
            </a:r>
            <a:r>
              <a:rPr lang="el-GR" sz="3800" b="1" dirty="0"/>
              <a:t>αποβάλει</a:t>
            </a:r>
            <a:r>
              <a:rPr lang="el-GR" sz="3800" dirty="0"/>
              <a:t> </a:t>
            </a:r>
            <a:r>
              <a:rPr lang="el-GR" sz="3800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</a:t>
            </a:r>
            <a:r>
              <a:rPr lang="el-GR" sz="3800" u="sng" dirty="0"/>
              <a:t> έως </a:t>
            </a:r>
            <a:r>
              <a:rPr lang="el-GR" sz="3800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l-GR" sz="3800" u="sng" dirty="0"/>
              <a:t> </a:t>
            </a:r>
            <a:r>
              <a:rPr lang="el-GR" sz="3800" dirty="0"/>
              <a:t>ηλεκτρόνια </a:t>
            </a:r>
            <a:endParaRPr lang="el-GR" sz="3800" dirty="0" smtClean="0"/>
          </a:p>
          <a:p>
            <a:pPr marL="0" lvl="0" indent="0">
              <a:buNone/>
            </a:pPr>
            <a:r>
              <a:rPr lang="el-GR" dirty="0" smtClean="0"/>
              <a:t>      έτσι </a:t>
            </a:r>
            <a:r>
              <a:rPr lang="el-GR" dirty="0"/>
              <a:t>ώστε να συμπληρώσει την εξωτερική στιβάδα του και να αποκτήσει δομή </a:t>
            </a:r>
            <a:r>
              <a:rPr lang="el-GR" dirty="0" smtClean="0"/>
              <a:t>  </a:t>
            </a:r>
          </a:p>
          <a:p>
            <a:pPr marL="0" lvl="0" indent="0">
              <a:buNone/>
            </a:pPr>
            <a:r>
              <a:rPr lang="el-GR" dirty="0"/>
              <a:t> </a:t>
            </a:r>
            <a:r>
              <a:rPr lang="el-GR" dirty="0" smtClean="0"/>
              <a:t>     ευγενούς </a:t>
            </a:r>
            <a:r>
              <a:rPr lang="el-GR" dirty="0"/>
              <a:t>αερίου σύμφωνα με τον κανόνα της οκτάδας. </a:t>
            </a:r>
            <a:endParaRPr lang="el-GR" dirty="0" smtClean="0"/>
          </a:p>
          <a:p>
            <a:pPr marL="0" lvl="0" indent="0">
              <a:buNone/>
            </a:pPr>
            <a:r>
              <a:rPr lang="el-GR" dirty="0"/>
              <a:t> </a:t>
            </a:r>
            <a:r>
              <a:rPr lang="el-GR" dirty="0" smtClean="0"/>
              <a:t>     Έτσι</a:t>
            </a:r>
            <a:r>
              <a:rPr lang="el-GR" dirty="0"/>
              <a:t>, μετατρέπεται σε 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κατιόν</a:t>
            </a:r>
            <a:r>
              <a:rPr lang="el-GR" dirty="0" smtClean="0">
                <a:ln>
                  <a:solidFill>
                    <a:sysClr val="windowText" lastClr="000000"/>
                  </a:solidFill>
                </a:ln>
              </a:rPr>
              <a:t>.</a:t>
            </a:r>
          </a:p>
          <a:p>
            <a:pPr marL="0" lvl="0" indent="0">
              <a:buNone/>
            </a:pPr>
            <a:endParaRPr lang="el-GR" dirty="0" smtClean="0"/>
          </a:p>
          <a:p>
            <a:pPr marL="0" lvl="0" indent="0">
              <a:buNone/>
            </a:pPr>
            <a:endParaRPr lang="el-GR" dirty="0"/>
          </a:p>
          <a:p>
            <a:pPr lvl="0"/>
            <a:r>
              <a:rPr lang="el-GR" sz="3300" dirty="0"/>
              <a:t>Το </a:t>
            </a:r>
            <a:r>
              <a:rPr lang="el-GR" sz="33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αμέταλλο</a:t>
            </a:r>
            <a:r>
              <a:rPr lang="el-GR" sz="3300" b="1" dirty="0">
                <a:solidFill>
                  <a:srgbClr val="0070C0"/>
                </a:solidFill>
              </a:rPr>
              <a:t> </a:t>
            </a:r>
            <a:r>
              <a:rPr lang="el-GR" sz="3300" b="1" dirty="0"/>
              <a:t>προσλαμβάνει</a:t>
            </a:r>
            <a:r>
              <a:rPr lang="el-GR" sz="3300" dirty="0">
                <a:solidFill>
                  <a:srgbClr val="7030A0"/>
                </a:solidFill>
              </a:rPr>
              <a:t> </a:t>
            </a:r>
            <a:r>
              <a:rPr lang="el-GR" sz="3300" b="1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1</a:t>
            </a:r>
            <a:r>
              <a:rPr lang="el-GR" sz="3300" b="1" u="sng" dirty="0">
                <a:solidFill>
                  <a:schemeClr val="accent1"/>
                </a:solidFill>
              </a:rPr>
              <a:t> </a:t>
            </a:r>
            <a:r>
              <a:rPr lang="el-GR" sz="3300" u="sng" dirty="0"/>
              <a:t>έως </a:t>
            </a:r>
            <a:r>
              <a:rPr lang="el-GR" sz="3300" b="1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3</a:t>
            </a:r>
            <a:r>
              <a:rPr lang="el-GR" sz="3300" u="sng" dirty="0"/>
              <a:t> </a:t>
            </a:r>
            <a:r>
              <a:rPr lang="el-GR" sz="3300" dirty="0"/>
              <a:t>ηλεκτρόνια </a:t>
            </a:r>
            <a:endParaRPr lang="el-GR" sz="3300" dirty="0" smtClean="0"/>
          </a:p>
          <a:p>
            <a:pPr marL="0" lvl="0" indent="0">
              <a:buNone/>
            </a:pPr>
            <a:r>
              <a:rPr lang="el-GR" sz="3300" dirty="0"/>
              <a:t> </a:t>
            </a:r>
            <a:r>
              <a:rPr lang="el-GR" sz="3300" dirty="0" smtClean="0"/>
              <a:t>    </a:t>
            </a:r>
            <a:r>
              <a:rPr lang="el-GR" dirty="0" smtClean="0"/>
              <a:t>έτσι </a:t>
            </a:r>
            <a:r>
              <a:rPr lang="el-GR" dirty="0"/>
              <a:t>ώστε να συμπληρώσει την εξωτερική στιβάδα του και να αποκτήσει δομή </a:t>
            </a:r>
            <a:r>
              <a:rPr lang="el-GR" dirty="0" smtClean="0"/>
              <a:t>  </a:t>
            </a:r>
          </a:p>
          <a:p>
            <a:pPr marL="0" lvl="0" indent="0">
              <a:buNone/>
            </a:pPr>
            <a:r>
              <a:rPr lang="el-GR" dirty="0"/>
              <a:t> </a:t>
            </a:r>
            <a:r>
              <a:rPr lang="el-GR" dirty="0" smtClean="0"/>
              <a:t>     ευγενούς </a:t>
            </a:r>
            <a:r>
              <a:rPr lang="el-GR" dirty="0"/>
              <a:t>αερίου σύμφωνα με τον κανόνα της οκτάδας. </a:t>
            </a:r>
            <a:endParaRPr lang="el-GR" dirty="0" smtClean="0"/>
          </a:p>
          <a:p>
            <a:pPr marL="0" lvl="0" indent="0">
              <a:buNone/>
            </a:pPr>
            <a:r>
              <a:rPr lang="el-GR" dirty="0"/>
              <a:t> </a:t>
            </a:r>
            <a:r>
              <a:rPr lang="el-GR" dirty="0" smtClean="0"/>
              <a:t>    Έτσι</a:t>
            </a:r>
            <a:r>
              <a:rPr lang="el-GR" dirty="0"/>
              <a:t>, μετατρέπεται σε 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ανιόν</a:t>
            </a:r>
            <a:r>
              <a:rPr lang="el-GR" dirty="0" smtClean="0"/>
              <a:t>.</a:t>
            </a:r>
          </a:p>
          <a:p>
            <a:pPr marL="0" lvl="0" indent="0">
              <a:buNone/>
            </a:pPr>
            <a:endParaRPr lang="el-GR" sz="1600" dirty="0" smtClean="0"/>
          </a:p>
          <a:p>
            <a:pPr marL="0" lvl="0" indent="0">
              <a:buNone/>
            </a:pPr>
            <a:endParaRPr lang="el-GR" sz="1600" dirty="0"/>
          </a:p>
          <a:p>
            <a:pPr lvl="0"/>
            <a:r>
              <a:rPr lang="el-GR" sz="3300" dirty="0"/>
              <a:t>Τα </a:t>
            </a:r>
            <a:r>
              <a:rPr lang="el-GR" sz="3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ανιόντα</a:t>
            </a:r>
            <a:r>
              <a:rPr lang="el-GR" sz="3300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el-GR" sz="3300" dirty="0"/>
              <a:t>και τα </a:t>
            </a:r>
            <a:r>
              <a:rPr lang="el-GR" sz="3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κατιόντα</a:t>
            </a:r>
            <a:r>
              <a:rPr lang="el-GR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5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έλκονται</a:t>
            </a:r>
            <a:r>
              <a:rPr lang="el-GR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300" dirty="0"/>
              <a:t>μεταξύ τους </a:t>
            </a:r>
            <a:endParaRPr lang="el-GR" sz="3300" dirty="0" smtClean="0"/>
          </a:p>
          <a:p>
            <a:pPr marL="0" lvl="0" indent="0">
              <a:buNone/>
            </a:pPr>
            <a:r>
              <a:rPr lang="el-GR" sz="3300" dirty="0"/>
              <a:t> </a:t>
            </a:r>
            <a:r>
              <a:rPr lang="el-GR" sz="3300" dirty="0" smtClean="0"/>
              <a:t>   </a:t>
            </a:r>
            <a:r>
              <a:rPr lang="el-GR" dirty="0" smtClean="0"/>
              <a:t>με </a:t>
            </a:r>
            <a:r>
              <a:rPr lang="el-GR" dirty="0"/>
              <a:t>ισχυρές δυνάμεις 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ηλεκτροστατικής φύσης</a:t>
            </a:r>
            <a:r>
              <a:rPr lang="el-GR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ln>
                  <a:solidFill>
                    <a:sysClr val="windowText" lastClr="000000"/>
                  </a:solidFill>
                </a:ln>
              </a:rPr>
              <a:t>(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Coulomb</a:t>
            </a:r>
            <a:r>
              <a:rPr lang="el-GR" dirty="0"/>
              <a:t>), συγκρατούνται σε </a:t>
            </a:r>
            <a:r>
              <a:rPr lang="el-GR" dirty="0" smtClean="0"/>
              <a:t> </a:t>
            </a:r>
          </a:p>
          <a:p>
            <a:pPr marL="0" lvl="0" indent="0">
              <a:buNone/>
            </a:pPr>
            <a:r>
              <a:rPr lang="el-GR" dirty="0"/>
              <a:t> </a:t>
            </a:r>
            <a:r>
              <a:rPr lang="el-GR" dirty="0" smtClean="0"/>
              <a:t>     ορισμένες </a:t>
            </a:r>
            <a:r>
              <a:rPr lang="el-GR" dirty="0"/>
              <a:t>θέσεις και έτσι διατάσσονται στο χώρο </a:t>
            </a:r>
            <a:endParaRPr lang="el-GR" dirty="0" smtClean="0"/>
          </a:p>
          <a:p>
            <a:pPr marL="0" lvl="0" indent="0">
              <a:buNone/>
            </a:pPr>
            <a:r>
              <a:rPr lang="el-GR" dirty="0"/>
              <a:t> </a:t>
            </a:r>
            <a:r>
              <a:rPr lang="el-GR" dirty="0" smtClean="0"/>
              <a:t>      σε </a:t>
            </a:r>
            <a:r>
              <a:rPr lang="el-GR" dirty="0"/>
              <a:t>κανονικά γεωμετρικά σχήματα, τους </a:t>
            </a:r>
            <a:r>
              <a:rPr lang="el-GR" sz="52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ιοντικούς </a:t>
            </a:r>
            <a:r>
              <a:rPr lang="el-G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 </a:t>
            </a:r>
          </a:p>
          <a:p>
            <a:pPr marL="0" lvl="0" indent="0">
              <a:buNone/>
            </a:pPr>
            <a:r>
              <a:rPr lang="el-GR" sz="52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l-G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  κρυστάλλους</a:t>
            </a:r>
            <a:r>
              <a:rPr lang="el-GR" dirty="0">
                <a:ln>
                  <a:solidFill>
                    <a:sysClr val="windowText" lastClr="000000"/>
                  </a:solidFill>
                </a:ln>
              </a:rPr>
              <a:t>.</a:t>
            </a:r>
          </a:p>
          <a:p>
            <a:endParaRPr lang="el-GR" dirty="0"/>
          </a:p>
        </p:txBody>
      </p:sp>
      <p:pic>
        <p:nvPicPr>
          <p:cNvPr id="3074" name="Picture 2" descr="http://www.che.kyutech.ac.jp/chem24/hp/english/lecture/crystal%20structure/NaCl/NaC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61" y="4725144"/>
            <a:ext cx="239332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pposite charges attrac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76200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5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cotf.edu/ete/images/modules/waterq3/WQassess3hPICT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9080"/>
            <a:ext cx="256222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690432"/>
            <a:ext cx="8229600" cy="506320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ΧΑΡΑΚΤΗΡΙΣΤΙΚΑ ΙΟΝΤΙΚΩΝ ενώσεων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268760"/>
            <a:ext cx="82809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α) </a:t>
            </a:r>
            <a:r>
              <a:rPr lang="el-GR" sz="2000" dirty="0">
                <a:latin typeface="+mj-lt"/>
              </a:rPr>
              <a:t>Ιοντικές ενώσεις : </a:t>
            </a:r>
            <a:endParaRPr lang="el-GR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b="1" dirty="0" smtClean="0">
                <a:latin typeface="+mj-lt"/>
              </a:rPr>
              <a:t>Οξείδια </a:t>
            </a:r>
            <a:r>
              <a:rPr lang="el-GR" sz="2000" b="1" dirty="0">
                <a:latin typeface="+mj-lt"/>
              </a:rPr>
              <a:t>μετάλλων</a:t>
            </a:r>
            <a:r>
              <a:rPr lang="el-GR" sz="2000" dirty="0">
                <a:latin typeface="+mj-lt"/>
              </a:rPr>
              <a:t> (</a:t>
            </a:r>
            <a:r>
              <a:rPr lang="en-US" sz="2000" dirty="0">
                <a:latin typeface="+mj-lt"/>
              </a:rPr>
              <a:t>Na</a:t>
            </a:r>
            <a:r>
              <a:rPr lang="el-GR" sz="2000" baseline="-25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O</a:t>
            </a:r>
            <a:r>
              <a:rPr lang="el-GR" sz="2000" dirty="0">
                <a:latin typeface="+mj-lt"/>
              </a:rPr>
              <a:t>), </a:t>
            </a:r>
            <a:endParaRPr lang="el-GR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b="1" dirty="0" smtClean="0">
                <a:latin typeface="+mj-lt"/>
              </a:rPr>
              <a:t>Υδροξείδια </a:t>
            </a:r>
            <a:r>
              <a:rPr lang="el-GR" sz="2000" b="1" dirty="0">
                <a:latin typeface="+mj-lt"/>
              </a:rPr>
              <a:t>μετάλλων</a:t>
            </a:r>
            <a:r>
              <a:rPr lang="el-GR" sz="2000" dirty="0">
                <a:latin typeface="+mj-lt"/>
              </a:rPr>
              <a:t> (</a:t>
            </a:r>
            <a:r>
              <a:rPr lang="en-US" sz="2000" dirty="0">
                <a:latin typeface="+mj-lt"/>
              </a:rPr>
              <a:t>NaOH</a:t>
            </a:r>
            <a:r>
              <a:rPr lang="el-GR" sz="2000" dirty="0">
                <a:latin typeface="+mj-lt"/>
              </a:rPr>
              <a:t>), </a:t>
            </a:r>
            <a:endParaRPr lang="el-GR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b="1" dirty="0" smtClean="0">
                <a:latin typeface="+mj-lt"/>
              </a:rPr>
              <a:t>Άλατα</a:t>
            </a:r>
            <a:r>
              <a:rPr lang="el-GR" sz="2000" dirty="0" smtClean="0">
                <a:latin typeface="+mj-lt"/>
              </a:rPr>
              <a:t> </a:t>
            </a:r>
            <a:r>
              <a:rPr lang="el-GR" sz="2000" dirty="0">
                <a:latin typeface="+mj-lt"/>
              </a:rPr>
              <a:t>(</a:t>
            </a:r>
            <a:r>
              <a:rPr lang="en-US" sz="2000" dirty="0" err="1">
                <a:latin typeface="+mj-lt"/>
              </a:rPr>
              <a:t>NaCl</a:t>
            </a:r>
            <a:r>
              <a:rPr lang="el-GR" sz="2000" dirty="0">
                <a:latin typeface="+mj-lt"/>
              </a:rPr>
              <a:t>), </a:t>
            </a:r>
            <a:endParaRPr lang="el-GR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b="1" dirty="0" smtClean="0">
                <a:latin typeface="+mj-lt"/>
              </a:rPr>
              <a:t>Υδρίδια </a:t>
            </a:r>
            <a:r>
              <a:rPr lang="el-GR" sz="2000" b="1" dirty="0">
                <a:latin typeface="+mj-lt"/>
              </a:rPr>
              <a:t>μετάλλων</a:t>
            </a:r>
            <a:r>
              <a:rPr lang="el-GR" sz="2000" dirty="0">
                <a:latin typeface="+mj-lt"/>
              </a:rPr>
              <a:t> (</a:t>
            </a:r>
            <a:r>
              <a:rPr lang="en-US" sz="2000" dirty="0" err="1">
                <a:latin typeface="+mj-lt"/>
              </a:rPr>
              <a:t>NaH</a:t>
            </a:r>
            <a:r>
              <a:rPr lang="el-GR" sz="2000" dirty="0" smtClean="0">
                <a:latin typeface="+mj-l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000" dirty="0">
              <a:latin typeface="+mj-lt"/>
            </a:endParaRPr>
          </a:p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β) </a:t>
            </a:r>
            <a:r>
              <a:rPr lang="el-GR" sz="2000" b="1" dirty="0">
                <a:latin typeface="+mj-lt"/>
              </a:rPr>
              <a:t>Υψηλά σημεία τήξης</a:t>
            </a:r>
            <a:r>
              <a:rPr lang="el-GR" sz="2000" dirty="0" smtClean="0">
                <a:latin typeface="+mj-lt"/>
              </a:rPr>
              <a:t>.</a:t>
            </a:r>
          </a:p>
          <a:p>
            <a:endParaRPr lang="el-GR" sz="2000" dirty="0" smtClean="0">
              <a:latin typeface="+mj-lt"/>
            </a:endParaRPr>
          </a:p>
          <a:p>
            <a:endParaRPr lang="el-GR" sz="2000" dirty="0">
              <a:latin typeface="+mj-lt"/>
            </a:endParaRPr>
          </a:p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γ) </a:t>
            </a:r>
            <a:r>
              <a:rPr lang="el-GR" sz="2000" b="1" dirty="0">
                <a:latin typeface="+mj-lt"/>
              </a:rPr>
              <a:t>Σκληροί</a:t>
            </a:r>
            <a:r>
              <a:rPr lang="el-GR" sz="2000" dirty="0">
                <a:latin typeface="+mj-lt"/>
              </a:rPr>
              <a:t> και </a:t>
            </a:r>
            <a:r>
              <a:rPr lang="el-GR" sz="2000" b="1" dirty="0">
                <a:latin typeface="+mj-lt"/>
              </a:rPr>
              <a:t>εύθραυστοι </a:t>
            </a:r>
            <a:endParaRPr lang="el-GR" sz="2000" b="1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κρύσταλλοι.</a:t>
            </a:r>
          </a:p>
          <a:p>
            <a:endParaRPr lang="el-GR" sz="2000" dirty="0" smtClean="0">
              <a:latin typeface="+mj-lt"/>
            </a:endParaRPr>
          </a:p>
          <a:p>
            <a:endParaRPr lang="el-GR" sz="2000" dirty="0">
              <a:latin typeface="+mj-lt"/>
            </a:endParaRPr>
          </a:p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δ) </a:t>
            </a:r>
            <a:r>
              <a:rPr lang="el-GR" sz="2000" dirty="0">
                <a:latin typeface="+mj-lt"/>
              </a:rPr>
              <a:t>Σε </a:t>
            </a:r>
            <a:r>
              <a:rPr lang="el-GR" sz="2000" u="sng" dirty="0">
                <a:latin typeface="+mj-lt"/>
              </a:rPr>
              <a:t>στερεή</a:t>
            </a:r>
            <a:r>
              <a:rPr lang="el-GR" sz="2000" dirty="0">
                <a:latin typeface="+mj-lt"/>
              </a:rPr>
              <a:t> κατάσταση : </a:t>
            </a:r>
            <a:r>
              <a:rPr lang="el-GR" sz="2000" b="1" dirty="0">
                <a:latin typeface="+mj-lt"/>
              </a:rPr>
              <a:t>κακοί αγωγοί</a:t>
            </a:r>
            <a:r>
              <a:rPr lang="el-GR" sz="2000" dirty="0">
                <a:latin typeface="+mj-lt"/>
              </a:rPr>
              <a:t> ηλεκτρισμού. </a:t>
            </a:r>
            <a:endParaRPr lang="el-GR" sz="2000" b="1" dirty="0" smtClean="0">
              <a:latin typeface="+mj-lt"/>
            </a:endParaRPr>
          </a:p>
          <a:p>
            <a:r>
              <a:rPr lang="el-GR" sz="2000" u="sng" dirty="0" err="1" smtClean="0">
                <a:latin typeface="+mj-lt"/>
              </a:rPr>
              <a:t>Τήγματα</a:t>
            </a:r>
            <a:r>
              <a:rPr lang="el-GR" sz="2000" u="sng" dirty="0" smtClean="0">
                <a:latin typeface="+mj-lt"/>
              </a:rPr>
              <a:t> </a:t>
            </a:r>
            <a:r>
              <a:rPr lang="el-GR" sz="2000" u="sng" dirty="0">
                <a:latin typeface="+mj-lt"/>
              </a:rPr>
              <a:t>&amp; διαλύματα των</a:t>
            </a:r>
            <a:r>
              <a:rPr lang="el-GR" sz="2000" dirty="0">
                <a:latin typeface="+mj-lt"/>
              </a:rPr>
              <a:t> : </a:t>
            </a:r>
            <a:r>
              <a:rPr lang="el-GR" sz="2000" b="1" dirty="0">
                <a:latin typeface="+mj-lt"/>
              </a:rPr>
              <a:t>καλοί αγωγοί</a:t>
            </a:r>
            <a:r>
              <a:rPr lang="el-GR" sz="2000" dirty="0">
                <a:latin typeface="+mj-lt"/>
              </a:rPr>
              <a:t> </a:t>
            </a:r>
            <a:r>
              <a:rPr lang="el-GR" sz="2000" dirty="0" smtClean="0">
                <a:latin typeface="+mj-lt"/>
              </a:rPr>
              <a:t>ηλεκτρισμού</a:t>
            </a:r>
          </a:p>
          <a:p>
            <a:endParaRPr lang="el-GR" sz="2000" dirty="0">
              <a:latin typeface="+mj-lt"/>
            </a:endParaRPr>
          </a:p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ε) </a:t>
            </a:r>
            <a:r>
              <a:rPr lang="el-GR" sz="2000" dirty="0">
                <a:latin typeface="+mj-lt"/>
              </a:rPr>
              <a:t>Διαλυτότητα σε νερό : πολλές ιοντικές ενώσεις  είναι </a:t>
            </a:r>
            <a:r>
              <a:rPr lang="el-GR" sz="2000" b="1" dirty="0">
                <a:latin typeface="+mj-lt"/>
              </a:rPr>
              <a:t>ευδιάλυτες </a:t>
            </a:r>
            <a:r>
              <a:rPr lang="el-GR" sz="2000" dirty="0">
                <a:latin typeface="+mj-lt"/>
              </a:rPr>
              <a:t>στο νερό.</a:t>
            </a:r>
          </a:p>
          <a:p>
            <a:endParaRPr lang="el-GR" sz="2000" dirty="0">
              <a:latin typeface="+mj-lt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140493" y="3707056"/>
            <a:ext cx="2129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Να</a:t>
            </a:r>
            <a:r>
              <a:rPr lang="en-US" b="1" dirty="0" smtClean="0"/>
              <a:t>Cl </a:t>
            </a:r>
            <a:r>
              <a:rPr lang="el-GR" b="1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801 </a:t>
            </a:r>
            <a:r>
              <a:rPr lang="en-US" b="1" dirty="0">
                <a:solidFill>
                  <a:srgbClr val="FF0000"/>
                </a:solidFill>
              </a:rPr>
              <a:t>°C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85" y="3707056"/>
            <a:ext cx="1800200" cy="13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86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gnesiu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77" y="2258795"/>
            <a:ext cx="2468996" cy="246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5744" y="922338"/>
            <a:ext cx="8361056" cy="490438"/>
          </a:xfrm>
        </p:spPr>
        <p:txBody>
          <a:bodyPr>
            <a:normAutofit fontScale="90000"/>
          </a:bodyPr>
          <a:lstStyle/>
          <a:p>
            <a:r>
              <a:rPr lang="el-GR" sz="3200" b="1" dirty="0" err="1" smtClean="0">
                <a:latin typeface="Candara" panose="020E0502030303020204" pitchFamily="34" charset="0"/>
              </a:rPr>
              <a:t>Ηλεκτρονιακή</a:t>
            </a:r>
            <a:r>
              <a:rPr lang="el-GR" sz="3200" b="1" dirty="0" smtClean="0">
                <a:latin typeface="Candara" panose="020E0502030303020204" pitchFamily="34" charset="0"/>
              </a:rPr>
              <a:t> δόμηση σε 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ndara" panose="020E0502030303020204" pitchFamily="34" charset="0"/>
              </a:rPr>
              <a:t>12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ndara" panose="020E0502030303020204" pitchFamily="34" charset="0"/>
              </a:rPr>
              <a:t>Mg</a:t>
            </a:r>
            <a:r>
              <a:rPr lang="en-US" sz="3200" b="1" dirty="0" smtClean="0">
                <a:latin typeface="Candara" panose="020E0502030303020204" pitchFamily="34" charset="0"/>
              </a:rPr>
              <a:t> </a:t>
            </a:r>
            <a:r>
              <a:rPr lang="el-GR" sz="3200" b="1" dirty="0" smtClean="0">
                <a:latin typeface="Candara" panose="020E0502030303020204" pitchFamily="34" charset="0"/>
              </a:rPr>
              <a:t>και 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9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F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445337" y="2141090"/>
            <a:ext cx="3911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</a:t>
            </a:r>
            <a:r>
              <a:rPr lang="el-GR" sz="3200" b="1" dirty="0" smtClean="0"/>
              <a:t>Κ(   ) </a:t>
            </a:r>
            <a:r>
              <a:rPr lang="en-US" sz="3200" b="1" dirty="0" smtClean="0"/>
              <a:t>L(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 M( 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6" name="Ορθογώνιο 5"/>
          <p:cNvSpPr/>
          <p:nvPr/>
        </p:nvSpPr>
        <p:spPr>
          <a:xfrm>
            <a:off x="1230424" y="4439658"/>
            <a:ext cx="2040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/>
              <a:t>Κ(   ) </a:t>
            </a:r>
            <a:r>
              <a:rPr lang="en-US" sz="3200" b="1" dirty="0" smtClean="0"/>
              <a:t>L(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285130" y="2132856"/>
            <a:ext cx="1276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l-GR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Μ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l-GR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292872" y="4439658"/>
            <a:ext cx="599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CCA62">
                    <a:lumMod val="75000"/>
                  </a:srgbClr>
                </a:solidFill>
                <a:latin typeface="Comic Sans MS" panose="030F0702030302020204" pitchFamily="66" charset="0"/>
              </a:rPr>
              <a:t>9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7CCA62">
                    <a:lumMod val="75000"/>
                  </a:srgbClr>
                </a:solidFill>
                <a:latin typeface="Comic Sans MS" panose="030F0702030302020204" pitchFamily="66" charset="0"/>
              </a:rPr>
              <a:t>F</a:t>
            </a:r>
            <a:endParaRPr lang="el-GR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98007" y="2071281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2</a:t>
            </a:r>
            <a:endParaRPr lang="el-GR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53165" y="2100245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8</a:t>
            </a:r>
            <a:endParaRPr lang="el-GR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17356" y="1916832"/>
            <a:ext cx="47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8211" y="4364004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2</a:t>
            </a:r>
            <a:endParaRPr lang="el-GR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58047" y="4366845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7</a:t>
            </a:r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 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80" y="4471298"/>
            <a:ext cx="18859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Επεξήγηση με στρογγυλεμένο παραλληλόγραμμο 20"/>
          <p:cNvSpPr/>
          <p:nvPr/>
        </p:nvSpPr>
        <p:spPr>
          <a:xfrm>
            <a:off x="7092280" y="3441407"/>
            <a:ext cx="1800200" cy="1309464"/>
          </a:xfrm>
          <a:prstGeom prst="wedgeRoundRectCallout">
            <a:avLst>
              <a:gd name="adj1" fmla="val -87342"/>
              <a:gd name="adj2" fmla="val 55551"/>
              <a:gd name="adj3" fmla="val 16667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Θέλω να </a:t>
            </a:r>
            <a:r>
              <a:rPr lang="el-GR" sz="2400" b="1" dirty="0" smtClean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αγοράσω </a:t>
            </a:r>
            <a:r>
              <a:rPr lang="el-GR" sz="2400" b="1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endParaRPr lang="el-G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95747"/>
            <a:ext cx="1440160" cy="156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Επεξήγηση με στρογγυλεμένο παραλληλόγραμμο 22"/>
          <p:cNvSpPr/>
          <p:nvPr/>
        </p:nvSpPr>
        <p:spPr>
          <a:xfrm>
            <a:off x="6847741" y="1867781"/>
            <a:ext cx="1656184" cy="1021432"/>
          </a:xfrm>
          <a:prstGeom prst="wedgeRoundRectCallout">
            <a:avLst>
              <a:gd name="adj1" fmla="val -101169"/>
              <a:gd name="adj2" fmla="val 69318"/>
              <a:gd name="adj3" fmla="val 16667"/>
            </a:avLst>
          </a:prstGeom>
          <a:solidFill>
            <a:srgbClr val="FF7C80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Πουλάω</a:t>
            </a:r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32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endParaRPr lang="el-G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4" descr="C:\Users\ΜΙΧΑΛΗΣ\Downloads\GIFSSSSSSSSSSSSSSSSSSSS\ΣΧΟΛΕΙΟ-ΜΑΘΗΤΕΣ - ΒΙΒΛΙΑ-ΜΟΛΥΒΙΑ\a_Book-09-jun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836712"/>
            <a:ext cx="10001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luo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26" y="4553955"/>
            <a:ext cx="2337720" cy="2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lin ang="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2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883163">
            <a:off x="625339" y="2949473"/>
            <a:ext cx="179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 rot="2777311">
            <a:off x="893159" y="5540371"/>
            <a:ext cx="209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59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13" grpId="0"/>
      <p:bldP spid="15" grpId="0"/>
      <p:bldP spid="16" grpId="0"/>
      <p:bldP spid="17" grpId="0"/>
      <p:bldP spid="18" grpId="0"/>
      <p:bldP spid="19" grpId="0"/>
      <p:bldP spid="21" grpId="0" animBg="1"/>
      <p:bldP spid="23" grpId="0" animBg="1"/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http://chemnet.files.wordpress.com/2008/01/caf2-pol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31" y="5178266"/>
            <a:ext cx="1676783" cy="16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005180" y="2206601"/>
            <a:ext cx="7921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306" name="Text Box 42"/>
          <p:cNvSpPr txBox="1">
            <a:spLocks noChangeArrowheads="1"/>
          </p:cNvSpPr>
          <p:nvPr/>
        </p:nvSpPr>
        <p:spPr bwMode="auto">
          <a:xfrm>
            <a:off x="2797155" y="3861048"/>
            <a:ext cx="589609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2419267" y="2190726"/>
            <a:ext cx="504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35623" y="945076"/>
            <a:ext cx="896018" cy="46166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l-GR" sz="2400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endParaRPr lang="el-GR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767263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572000" y="1268413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804248" y="961584"/>
            <a:ext cx="693506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9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endParaRPr lang="el-GR" sz="2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3932155" y="2422501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4652880" y="2422501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5946693" y="2062138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6091155" y="2062138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80" name="Oval 16"/>
          <p:cNvSpPr>
            <a:spLocks noChangeArrowheads="1"/>
          </p:cNvSpPr>
          <p:nvPr/>
        </p:nvSpPr>
        <p:spPr bwMode="auto">
          <a:xfrm>
            <a:off x="6235618" y="2278038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81" name="Oval 17"/>
          <p:cNvSpPr>
            <a:spLocks noChangeArrowheads="1"/>
          </p:cNvSpPr>
          <p:nvPr/>
        </p:nvSpPr>
        <p:spPr bwMode="auto">
          <a:xfrm>
            <a:off x="6235618" y="2420913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82" name="Oval 18"/>
          <p:cNvSpPr>
            <a:spLocks noChangeArrowheads="1"/>
          </p:cNvSpPr>
          <p:nvPr/>
        </p:nvSpPr>
        <p:spPr bwMode="auto">
          <a:xfrm>
            <a:off x="5946693" y="2638401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83" name="Oval 19"/>
          <p:cNvSpPr>
            <a:spLocks noChangeArrowheads="1"/>
          </p:cNvSpPr>
          <p:nvPr/>
        </p:nvSpPr>
        <p:spPr bwMode="auto">
          <a:xfrm>
            <a:off x="6091155" y="2638401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84" name="Oval 20"/>
          <p:cNvSpPr>
            <a:spLocks noChangeArrowheads="1"/>
          </p:cNvSpPr>
          <p:nvPr/>
        </p:nvSpPr>
        <p:spPr bwMode="auto">
          <a:xfrm>
            <a:off x="5732380" y="2351063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802231" y="2135163"/>
            <a:ext cx="433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1290" name="Freeform 26"/>
          <p:cNvSpPr>
            <a:spLocks/>
          </p:cNvSpPr>
          <p:nvPr/>
        </p:nvSpPr>
        <p:spPr bwMode="auto">
          <a:xfrm>
            <a:off x="4724317" y="2063726"/>
            <a:ext cx="1008063" cy="287337"/>
          </a:xfrm>
          <a:custGeom>
            <a:avLst/>
            <a:gdLst>
              <a:gd name="T0" fmla="*/ 0 w 635"/>
              <a:gd name="T1" fmla="*/ 181 h 181"/>
              <a:gd name="T2" fmla="*/ 363 w 635"/>
              <a:gd name="T3" fmla="*/ 0 h 181"/>
              <a:gd name="T4" fmla="*/ 635 w 635"/>
              <a:gd name="T5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5" h="181">
                <a:moveTo>
                  <a:pt x="0" y="181"/>
                </a:moveTo>
                <a:cubicBezTo>
                  <a:pt x="128" y="90"/>
                  <a:pt x="257" y="0"/>
                  <a:pt x="363" y="0"/>
                </a:cubicBezTo>
                <a:cubicBezTo>
                  <a:pt x="469" y="0"/>
                  <a:pt x="590" y="151"/>
                  <a:pt x="635" y="181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0000">
                <a:alpha val="23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92" name="Oval 28"/>
          <p:cNvSpPr>
            <a:spLocks noChangeArrowheads="1"/>
          </p:cNvSpPr>
          <p:nvPr/>
        </p:nvSpPr>
        <p:spPr bwMode="auto">
          <a:xfrm>
            <a:off x="2490705" y="2133576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93" name="Oval 29"/>
          <p:cNvSpPr>
            <a:spLocks noChangeArrowheads="1"/>
          </p:cNvSpPr>
          <p:nvPr/>
        </p:nvSpPr>
        <p:spPr bwMode="auto">
          <a:xfrm>
            <a:off x="2635167" y="2133576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94" name="Oval 30"/>
          <p:cNvSpPr>
            <a:spLocks noChangeArrowheads="1"/>
          </p:cNvSpPr>
          <p:nvPr/>
        </p:nvSpPr>
        <p:spPr bwMode="auto">
          <a:xfrm>
            <a:off x="2779630" y="2420913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95" name="Oval 31"/>
          <p:cNvSpPr>
            <a:spLocks noChangeArrowheads="1"/>
          </p:cNvSpPr>
          <p:nvPr/>
        </p:nvSpPr>
        <p:spPr bwMode="auto">
          <a:xfrm>
            <a:off x="2276392" y="2492351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96" name="Oval 32"/>
          <p:cNvSpPr>
            <a:spLocks noChangeArrowheads="1"/>
          </p:cNvSpPr>
          <p:nvPr/>
        </p:nvSpPr>
        <p:spPr bwMode="auto">
          <a:xfrm>
            <a:off x="2490705" y="2709838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97" name="Oval 33"/>
          <p:cNvSpPr>
            <a:spLocks noChangeArrowheads="1"/>
          </p:cNvSpPr>
          <p:nvPr/>
        </p:nvSpPr>
        <p:spPr bwMode="auto">
          <a:xfrm>
            <a:off x="2635167" y="2709838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298" name="Oval 34"/>
          <p:cNvSpPr>
            <a:spLocks noChangeArrowheads="1"/>
          </p:cNvSpPr>
          <p:nvPr/>
        </p:nvSpPr>
        <p:spPr bwMode="auto">
          <a:xfrm>
            <a:off x="2276392" y="2349476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302" name="Freeform 38"/>
          <p:cNvSpPr>
            <a:spLocks/>
          </p:cNvSpPr>
          <p:nvPr/>
        </p:nvSpPr>
        <p:spPr bwMode="auto">
          <a:xfrm>
            <a:off x="2851067" y="2135163"/>
            <a:ext cx="1008063" cy="287338"/>
          </a:xfrm>
          <a:custGeom>
            <a:avLst/>
            <a:gdLst>
              <a:gd name="T0" fmla="*/ 0 w 635"/>
              <a:gd name="T1" fmla="*/ 181 h 181"/>
              <a:gd name="T2" fmla="*/ 363 w 635"/>
              <a:gd name="T3" fmla="*/ 0 h 181"/>
              <a:gd name="T4" fmla="*/ 635 w 635"/>
              <a:gd name="T5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5" h="181">
                <a:moveTo>
                  <a:pt x="0" y="181"/>
                </a:moveTo>
                <a:cubicBezTo>
                  <a:pt x="128" y="90"/>
                  <a:pt x="257" y="0"/>
                  <a:pt x="363" y="0"/>
                </a:cubicBezTo>
                <a:cubicBezTo>
                  <a:pt x="469" y="0"/>
                  <a:pt x="590" y="151"/>
                  <a:pt x="635" y="181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stealth" w="lg" len="lg"/>
            <a:tailEnd type="none" w="lg" len="lg"/>
          </a:ln>
          <a:effectLst>
            <a:glow rad="101600">
              <a:srgbClr val="FF0000">
                <a:alpha val="23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3986527" y="3818409"/>
            <a:ext cx="702071" cy="519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179412" y="4758243"/>
            <a:ext cx="1296244" cy="52322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2+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endParaRPr lang="el-GR" sz="2000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6732240" y="4989075"/>
            <a:ext cx="8525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9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r>
              <a:rPr lang="en-US" sz="3200" b="1" baseline="30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-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endParaRPr lang="el-GR" sz="2800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1312" name="AutoShape 48"/>
          <p:cNvSpPr>
            <a:spLocks noChangeArrowheads="1"/>
          </p:cNvSpPr>
          <p:nvPr/>
        </p:nvSpPr>
        <p:spPr bwMode="auto">
          <a:xfrm>
            <a:off x="4081226" y="2971464"/>
            <a:ext cx="446410" cy="232916"/>
          </a:xfrm>
          <a:prstGeom prst="downArrow">
            <a:avLst>
              <a:gd name="adj1" fmla="val 50000"/>
              <a:gd name="adj2" fmla="val 66875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" name="AutoShape 48"/>
          <p:cNvSpPr>
            <a:spLocks noChangeArrowheads="1"/>
          </p:cNvSpPr>
          <p:nvPr/>
        </p:nvSpPr>
        <p:spPr bwMode="auto">
          <a:xfrm>
            <a:off x="3986527" y="4645421"/>
            <a:ext cx="600555" cy="528320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" name="AutoShape 48"/>
          <p:cNvSpPr>
            <a:spLocks noChangeArrowheads="1"/>
          </p:cNvSpPr>
          <p:nvPr/>
        </p:nvSpPr>
        <p:spPr bwMode="auto">
          <a:xfrm>
            <a:off x="4167691" y="5831901"/>
            <a:ext cx="446410" cy="375230"/>
          </a:xfrm>
          <a:prstGeom prst="downArrow">
            <a:avLst>
              <a:gd name="adj1" fmla="val 50000"/>
              <a:gd name="adj2" fmla="val 6707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2757601" y="5218876"/>
            <a:ext cx="1160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n-US" sz="32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2+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 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24730" y="6224042"/>
            <a:ext cx="118150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3230344" y="4005064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6" name="Oval 28"/>
          <p:cNvSpPr>
            <a:spLocks noChangeArrowheads="1"/>
          </p:cNvSpPr>
          <p:nvPr/>
        </p:nvSpPr>
        <p:spPr bwMode="auto">
          <a:xfrm>
            <a:off x="2940030" y="3789040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9" name="Oval 29"/>
          <p:cNvSpPr>
            <a:spLocks noChangeArrowheads="1"/>
          </p:cNvSpPr>
          <p:nvPr/>
        </p:nvSpPr>
        <p:spPr bwMode="auto">
          <a:xfrm>
            <a:off x="3084492" y="3789040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2725717" y="4147815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" name="Oval 32"/>
          <p:cNvSpPr>
            <a:spLocks noChangeArrowheads="1"/>
          </p:cNvSpPr>
          <p:nvPr/>
        </p:nvSpPr>
        <p:spPr bwMode="auto">
          <a:xfrm>
            <a:off x="2940030" y="4365302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3" name="Oval 33"/>
          <p:cNvSpPr>
            <a:spLocks noChangeArrowheads="1"/>
          </p:cNvSpPr>
          <p:nvPr/>
        </p:nvSpPr>
        <p:spPr bwMode="auto">
          <a:xfrm>
            <a:off x="3084492" y="4365302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4" name="Oval 34"/>
          <p:cNvSpPr>
            <a:spLocks noChangeArrowheads="1"/>
          </p:cNvSpPr>
          <p:nvPr/>
        </p:nvSpPr>
        <p:spPr bwMode="auto">
          <a:xfrm>
            <a:off x="2725717" y="4004940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5" name="Oval 29"/>
          <p:cNvSpPr>
            <a:spLocks noChangeArrowheads="1"/>
          </p:cNvSpPr>
          <p:nvPr/>
        </p:nvSpPr>
        <p:spPr bwMode="auto">
          <a:xfrm>
            <a:off x="3230343" y="4149080"/>
            <a:ext cx="71438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" name="Αριστερή αγκύλη 5"/>
          <p:cNvSpPr/>
          <p:nvPr/>
        </p:nvSpPr>
        <p:spPr>
          <a:xfrm>
            <a:off x="2483768" y="3649781"/>
            <a:ext cx="178594" cy="768793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Δεξιά αγκύλη 6"/>
          <p:cNvSpPr/>
          <p:nvPr/>
        </p:nvSpPr>
        <p:spPr>
          <a:xfrm>
            <a:off x="3337946" y="3649781"/>
            <a:ext cx="188809" cy="787331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3503789" y="3267676"/>
            <a:ext cx="5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2" name="Text Box 42"/>
          <p:cNvSpPr txBox="1">
            <a:spLocks noChangeArrowheads="1"/>
          </p:cNvSpPr>
          <p:nvPr/>
        </p:nvSpPr>
        <p:spPr bwMode="auto">
          <a:xfrm>
            <a:off x="5363021" y="3204379"/>
            <a:ext cx="589609" cy="11695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       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3" name="Αριστερή αγκύλη 62"/>
          <p:cNvSpPr/>
          <p:nvPr/>
        </p:nvSpPr>
        <p:spPr>
          <a:xfrm>
            <a:off x="5004048" y="3721789"/>
            <a:ext cx="178594" cy="768793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4" name="Δεξιά αγκύλη 63"/>
          <p:cNvSpPr/>
          <p:nvPr/>
        </p:nvSpPr>
        <p:spPr>
          <a:xfrm>
            <a:off x="5858226" y="3721789"/>
            <a:ext cx="188809" cy="787331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1" name="TextBox 60"/>
          <p:cNvSpPr txBox="1"/>
          <p:nvPr/>
        </p:nvSpPr>
        <p:spPr>
          <a:xfrm>
            <a:off x="6024069" y="3339684"/>
            <a:ext cx="5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5" name="Ομάδα 64"/>
          <p:cNvGrpSpPr/>
          <p:nvPr/>
        </p:nvGrpSpPr>
        <p:grpSpPr>
          <a:xfrm>
            <a:off x="5292080" y="3789040"/>
            <a:ext cx="576064" cy="649287"/>
            <a:chOff x="1259632" y="3284984"/>
            <a:chExt cx="576064" cy="649287"/>
          </a:xfrm>
        </p:grpSpPr>
        <p:grpSp>
          <p:nvGrpSpPr>
            <p:cNvPr id="66" name="Ομάδα 65"/>
            <p:cNvGrpSpPr/>
            <p:nvPr/>
          </p:nvGrpSpPr>
          <p:grpSpPr>
            <a:xfrm>
              <a:off x="1259632" y="3284984"/>
              <a:ext cx="576064" cy="649287"/>
              <a:chOff x="1259632" y="3284984"/>
              <a:chExt cx="576064" cy="649287"/>
            </a:xfrm>
          </p:grpSpPr>
          <p:sp>
            <p:nvSpPr>
              <p:cNvPr id="68" name="Oval 12"/>
              <p:cNvSpPr>
                <a:spLocks noChangeArrowheads="1"/>
              </p:cNvSpPr>
              <p:nvPr/>
            </p:nvSpPr>
            <p:spPr bwMode="auto">
              <a:xfrm>
                <a:off x="1764259" y="3501008"/>
                <a:ext cx="71437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69" name="Oval 28"/>
              <p:cNvSpPr>
                <a:spLocks noChangeArrowheads="1"/>
              </p:cNvSpPr>
              <p:nvPr/>
            </p:nvSpPr>
            <p:spPr bwMode="auto">
              <a:xfrm>
                <a:off x="1473945" y="3284984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70" name="Oval 29"/>
              <p:cNvSpPr>
                <a:spLocks noChangeArrowheads="1"/>
              </p:cNvSpPr>
              <p:nvPr/>
            </p:nvSpPr>
            <p:spPr bwMode="auto">
              <a:xfrm>
                <a:off x="1618407" y="3284984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1259632" y="3643759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72" name="Oval 32"/>
              <p:cNvSpPr>
                <a:spLocks noChangeArrowheads="1"/>
              </p:cNvSpPr>
              <p:nvPr/>
            </p:nvSpPr>
            <p:spPr bwMode="auto">
              <a:xfrm>
                <a:off x="1473945" y="3861246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1618407" y="3861246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1259632" y="3500884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sp>
          <p:nvSpPr>
            <p:cNvPr id="67" name="Oval 29"/>
            <p:cNvSpPr>
              <a:spLocks noChangeArrowheads="1"/>
            </p:cNvSpPr>
            <p:nvPr/>
          </p:nvSpPr>
          <p:spPr bwMode="auto">
            <a:xfrm>
              <a:off x="1764258" y="3645024"/>
              <a:ext cx="71438" cy="730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76" name="Βέλος προς τα κάτω 75"/>
          <p:cNvSpPr/>
          <p:nvPr/>
        </p:nvSpPr>
        <p:spPr>
          <a:xfrm>
            <a:off x="410407" y="1635125"/>
            <a:ext cx="946449" cy="2873996"/>
          </a:xfrm>
          <a:prstGeom prst="downArrow">
            <a:avLst>
              <a:gd name="adj1" fmla="val 73432"/>
              <a:gd name="adj2" fmla="val 128003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Αποβολή 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…</a:t>
            </a:r>
            <a:r>
              <a:rPr lang="el-GR" dirty="0" smtClean="0">
                <a:solidFill>
                  <a:schemeClr val="tx1"/>
                </a:solidFill>
                <a:latin typeface="+mj-lt"/>
              </a:rPr>
              <a:t> ηλεκτρονίων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7" name="Βέλος προς τα κάτω 76"/>
          <p:cNvSpPr/>
          <p:nvPr/>
        </p:nvSpPr>
        <p:spPr>
          <a:xfrm>
            <a:off x="6660232" y="1543647"/>
            <a:ext cx="946449" cy="2846592"/>
          </a:xfrm>
          <a:prstGeom prst="downArrow">
            <a:avLst>
              <a:gd name="adj1" fmla="val 73432"/>
              <a:gd name="adj2" fmla="val 96386"/>
            </a:avLst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+mj-lt"/>
              </a:rPr>
              <a:t>Πρόσληψη 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+mj-lt"/>
              </a:rPr>
              <a:t>…ηλεκτρονίου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331641" y="633462"/>
            <a:ext cx="25274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K(2)L(8)M(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>
                <a:solidFill>
                  <a:prstClr val="black"/>
                </a:solidFill>
              </a:rPr>
              <a:t>)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7629900" y="725795"/>
            <a:ext cx="1481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 smtClean="0">
                <a:solidFill>
                  <a:prstClr val="black"/>
                </a:solidFill>
              </a:rPr>
              <a:t>(2)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</a:rPr>
              <a:t>7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02720" y="5229200"/>
            <a:ext cx="15392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b="1" dirty="0" smtClean="0">
                <a:solidFill>
                  <a:prstClr val="black"/>
                </a:solidFill>
              </a:rPr>
              <a:t>(2)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L(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8</a:t>
            </a:r>
            <a:r>
              <a:rPr lang="en-US" sz="2400" b="1" dirty="0" smtClean="0">
                <a:solidFill>
                  <a:prstClr val="black"/>
                </a:solidFill>
              </a:rPr>
              <a:t>)</a:t>
            </a:r>
            <a:endParaRPr lang="el-GR" b="1" dirty="0">
              <a:solidFill>
                <a:prstClr val="black"/>
              </a:solidFill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7668344" y="4758243"/>
            <a:ext cx="15199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 smtClean="0">
                <a:solidFill>
                  <a:prstClr val="black"/>
                </a:solidFill>
              </a:rPr>
              <a:t>(2)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</a:rPr>
              <a:t>8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4527636" y="3841497"/>
            <a:ext cx="476412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6600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2+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6600">
                    <a:alpha val="60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3980157" y="5200316"/>
            <a:ext cx="558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2 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F6FC6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3707904" y="5296852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</a:t>
            </a:r>
            <a:endParaRPr lang="el-GR" dirty="0"/>
          </a:p>
        </p:txBody>
      </p:sp>
      <p:sp>
        <p:nvSpPr>
          <p:cNvPr id="75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lin ang="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2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 rot="16200000">
            <a:off x="468472" y="2784170"/>
            <a:ext cx="83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8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6618762" y="2775573"/>
            <a:ext cx="83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l-GR" sz="8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Επεξήγηση με στρογγυλεμένο παραλληλόγραμμο 87"/>
          <p:cNvSpPr/>
          <p:nvPr/>
        </p:nvSpPr>
        <p:spPr>
          <a:xfrm>
            <a:off x="202720" y="6207131"/>
            <a:ext cx="1481142" cy="406243"/>
          </a:xfrm>
          <a:prstGeom prst="wedgeRoundRectCallout">
            <a:avLst>
              <a:gd name="adj1" fmla="val 36868"/>
              <a:gd name="adj2" fmla="val -115694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Δομή Ε.Α.</a:t>
            </a:r>
            <a:endParaRPr lang="el-GR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Επεξήγηση με στρογγυλεμένο παραλληλόγραμμο 88"/>
          <p:cNvSpPr/>
          <p:nvPr/>
        </p:nvSpPr>
        <p:spPr>
          <a:xfrm>
            <a:off x="7478977" y="4254709"/>
            <a:ext cx="1481142" cy="406243"/>
          </a:xfrm>
          <a:prstGeom prst="wedgeRoundRectCallout">
            <a:avLst>
              <a:gd name="adj1" fmla="val 37897"/>
              <a:gd name="adj2" fmla="val 101890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Δομή Ε.Α.</a:t>
            </a:r>
            <a:endParaRPr lang="el-GR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391107" y="1460187"/>
            <a:ext cx="179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TextBox 90"/>
          <p:cNvSpPr txBox="1"/>
          <p:nvPr/>
        </p:nvSpPr>
        <p:spPr>
          <a:xfrm rot="2777311">
            <a:off x="7350485" y="1964808"/>
            <a:ext cx="209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81185" y="4714448"/>
            <a:ext cx="5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86" name="Ομάδα 85"/>
          <p:cNvGrpSpPr/>
          <p:nvPr/>
        </p:nvGrpSpPr>
        <p:grpSpPr>
          <a:xfrm>
            <a:off x="4649196" y="5163804"/>
            <a:ext cx="576064" cy="649287"/>
            <a:chOff x="1259632" y="3284984"/>
            <a:chExt cx="576064" cy="649287"/>
          </a:xfrm>
        </p:grpSpPr>
        <p:grpSp>
          <p:nvGrpSpPr>
            <p:cNvPr id="87" name="Ομάδα 86"/>
            <p:cNvGrpSpPr/>
            <p:nvPr/>
          </p:nvGrpSpPr>
          <p:grpSpPr>
            <a:xfrm>
              <a:off x="1259632" y="3284984"/>
              <a:ext cx="576064" cy="649287"/>
              <a:chOff x="1259632" y="3284984"/>
              <a:chExt cx="576064" cy="649287"/>
            </a:xfrm>
          </p:grpSpPr>
          <p:sp>
            <p:nvSpPr>
              <p:cNvPr id="93" name="Oval 12"/>
              <p:cNvSpPr>
                <a:spLocks noChangeArrowheads="1"/>
              </p:cNvSpPr>
              <p:nvPr/>
            </p:nvSpPr>
            <p:spPr bwMode="auto">
              <a:xfrm>
                <a:off x="1764259" y="3501008"/>
                <a:ext cx="71437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94" name="Oval 28"/>
              <p:cNvSpPr>
                <a:spLocks noChangeArrowheads="1"/>
              </p:cNvSpPr>
              <p:nvPr/>
            </p:nvSpPr>
            <p:spPr bwMode="auto">
              <a:xfrm>
                <a:off x="1473945" y="3284984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1618407" y="3284984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96" name="Oval 31"/>
              <p:cNvSpPr>
                <a:spLocks noChangeArrowheads="1"/>
              </p:cNvSpPr>
              <p:nvPr/>
            </p:nvSpPr>
            <p:spPr bwMode="auto">
              <a:xfrm>
                <a:off x="1259632" y="3643759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97" name="Oval 32"/>
              <p:cNvSpPr>
                <a:spLocks noChangeArrowheads="1"/>
              </p:cNvSpPr>
              <p:nvPr/>
            </p:nvSpPr>
            <p:spPr bwMode="auto">
              <a:xfrm>
                <a:off x="1473945" y="3861246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98" name="Oval 33"/>
              <p:cNvSpPr>
                <a:spLocks noChangeArrowheads="1"/>
              </p:cNvSpPr>
              <p:nvPr/>
            </p:nvSpPr>
            <p:spPr bwMode="auto">
              <a:xfrm>
                <a:off x="1618407" y="3861246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99" name="Oval 34"/>
              <p:cNvSpPr>
                <a:spLocks noChangeArrowheads="1"/>
              </p:cNvSpPr>
              <p:nvPr/>
            </p:nvSpPr>
            <p:spPr bwMode="auto">
              <a:xfrm>
                <a:off x="1259632" y="3500884"/>
                <a:ext cx="71438" cy="7302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sp>
          <p:nvSpPr>
            <p:cNvPr id="92" name="Oval 29"/>
            <p:cNvSpPr>
              <a:spLocks noChangeArrowheads="1"/>
            </p:cNvSpPr>
            <p:nvPr/>
          </p:nvSpPr>
          <p:spPr bwMode="auto">
            <a:xfrm>
              <a:off x="1764258" y="3645024"/>
              <a:ext cx="71438" cy="730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100" name="Text Box 42"/>
          <p:cNvSpPr txBox="1">
            <a:spLocks noChangeArrowheads="1"/>
          </p:cNvSpPr>
          <p:nvPr/>
        </p:nvSpPr>
        <p:spPr bwMode="auto">
          <a:xfrm>
            <a:off x="4746990" y="4591046"/>
            <a:ext cx="589609" cy="11695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       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F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1" name="Αριστερή αγκύλη 100"/>
          <p:cNvSpPr/>
          <p:nvPr/>
        </p:nvSpPr>
        <p:spPr>
          <a:xfrm>
            <a:off x="4414490" y="5094296"/>
            <a:ext cx="178594" cy="768793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2" name="Δεξιά αγκύλη 101"/>
          <p:cNvSpPr/>
          <p:nvPr/>
        </p:nvSpPr>
        <p:spPr>
          <a:xfrm>
            <a:off x="5268668" y="5094296"/>
            <a:ext cx="188809" cy="787331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3" name="TextBox 102"/>
          <p:cNvSpPr txBox="1"/>
          <p:nvPr/>
        </p:nvSpPr>
        <p:spPr>
          <a:xfrm>
            <a:off x="6837363" y="6054101"/>
            <a:ext cx="158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Ιοντικός κρύσταλλος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23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50" autoRev="1" fill="remove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4" dur="250" autoRev="1" fill="remove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250" autoRev="1" fill="remove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autoRev="1" fill="remove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3" dur="250" autoRev="1" fill="remove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" dur="250" autoRev="1" fill="remove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50" autoRev="1" fill="remove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2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1306" grpId="0" animBg="1"/>
      <p:bldP spid="11299" grpId="0"/>
      <p:bldP spid="11271" grpId="0" animBg="1"/>
      <p:bldP spid="11274" grpId="0" animBg="1"/>
      <p:bldP spid="11276" grpId="0" animBg="1"/>
      <p:bldP spid="11277" grpId="0" animBg="1"/>
      <p:bldP spid="11277" grpId="1" animBg="1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4" grpId="1" animBg="1"/>
      <p:bldP spid="11288" grpId="0"/>
      <p:bldP spid="11290" grpId="0" animBg="1"/>
      <p:bldP spid="11292" grpId="0" animBg="1"/>
      <p:bldP spid="11293" grpId="0" animBg="1"/>
      <p:bldP spid="11294" grpId="0" animBg="1"/>
      <p:bldP spid="11295" grpId="0" animBg="1"/>
      <p:bldP spid="11296" grpId="0" animBg="1"/>
      <p:bldP spid="11297" grpId="0" animBg="1"/>
      <p:bldP spid="11298" grpId="0" animBg="1"/>
      <p:bldP spid="11302" grpId="0" animBg="1"/>
      <p:bldP spid="11304" grpId="0" animBg="1"/>
      <p:bldP spid="11307" grpId="0" animBg="1"/>
      <p:bldP spid="11308" grpId="0" animBg="1"/>
      <p:bldP spid="11312" grpId="0" animBg="1"/>
      <p:bldP spid="47" grpId="0" animBg="1"/>
      <p:bldP spid="48" grpId="0" animBg="1"/>
      <p:bldP spid="4" grpId="0"/>
      <p:bldP spid="50" grpId="0" animBg="1"/>
      <p:bldP spid="44" grpId="0" animBg="1"/>
      <p:bldP spid="46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" grpId="0" animBg="1"/>
      <p:bldP spid="7" grpId="0" animBg="1"/>
      <p:bldP spid="9" grpId="0"/>
      <p:bldP spid="62" grpId="0" animBg="1"/>
      <p:bldP spid="63" grpId="0" animBg="1"/>
      <p:bldP spid="64" grpId="0" animBg="1"/>
      <p:bldP spid="61" grpId="0"/>
      <p:bldP spid="76" grpId="0" animBg="1"/>
      <p:bldP spid="77" grpId="0" animBg="1"/>
      <p:bldP spid="11" grpId="0"/>
      <p:bldP spid="12" grpId="0"/>
      <p:bldP spid="14" grpId="0"/>
      <p:bldP spid="15" grpId="0"/>
      <p:bldP spid="16" grpId="0"/>
      <p:bldP spid="17" grpId="0"/>
      <p:bldP spid="18" grpId="0"/>
      <p:bldP spid="84" grpId="0"/>
      <p:bldP spid="85" grpId="0"/>
      <p:bldP spid="88" grpId="0" animBg="1"/>
      <p:bldP spid="89" grpId="0" animBg="1"/>
      <p:bldP spid="90" grpId="0"/>
      <p:bldP spid="91" grpId="0"/>
      <p:bldP spid="83" grpId="0"/>
      <p:bldP spid="100" grpId="0" animBg="1"/>
      <p:bldP spid="101" grpId="0" animBg="1"/>
      <p:bldP spid="102" grpId="0" animBg="1"/>
      <p:bldP spid="1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" y="1124744"/>
            <a:ext cx="9144154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045" y="5157192"/>
            <a:ext cx="90197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MgF</a:t>
            </a:r>
            <a:r>
              <a:rPr lang="en-US" sz="2000" b="1" baseline="-25000" dirty="0" smtClean="0"/>
              <a:t>2</a:t>
            </a:r>
            <a:endParaRPr lang="el-GR" sz="2000" b="1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lin ang="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2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4" y="1300841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09" y="1259747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0" y="5063913"/>
            <a:ext cx="50958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1043608" y="4389936"/>
            <a:ext cx="3149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anti-reflection film</a:t>
            </a:r>
            <a:endParaRPr lang="el-GR" sz="2800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57087"/>
            <a:ext cx="18573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606" y="4593850"/>
            <a:ext cx="16668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032" y="6749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ΙΟΝΤΙΚΟΣ   ΚΡΥΣΤΑΛΛΟΣ  :    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Mg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</a:t>
            </a:r>
            <a:r>
              <a:rPr lang="en-US" sz="3200" b="1" baseline="-25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6222479" y="1807535"/>
            <a:ext cx="228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32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l-GR" sz="32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Φθοριούχο μαγνήσιο</a:t>
            </a:r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lin ang="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2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hemnet.files.wordpress.com/2008/01/caf2-pol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5229225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805264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Ποια σφαίρα νομίζετε ότι αναπαριστά </a:t>
            </a:r>
            <a:r>
              <a:rPr lang="en-US" sz="2800" b="1" dirty="0" smtClean="0">
                <a:solidFill>
                  <a:srgbClr val="FF0000"/>
                </a:solidFill>
              </a:rPr>
              <a:t>Mg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2+</a:t>
            </a:r>
            <a:r>
              <a:rPr lang="en-US" sz="2800" b="1" dirty="0" smtClean="0"/>
              <a:t> </a:t>
            </a:r>
            <a:r>
              <a:rPr lang="el-GR" sz="2800" b="1" dirty="0" smtClean="0"/>
              <a:t>και ποια σφαίρα αναπαριστά </a:t>
            </a:r>
            <a:r>
              <a:rPr lang="en-US" sz="2800" b="1" dirty="0" smtClean="0">
                <a:solidFill>
                  <a:srgbClr val="FF0000"/>
                </a:solidFill>
              </a:rPr>
              <a:t>F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800" b="1" dirty="0" smtClean="0"/>
              <a:t> </a:t>
            </a:r>
            <a:r>
              <a:rPr lang="el-GR" sz="2800" b="1" dirty="0" smtClean="0"/>
              <a:t>;</a:t>
            </a:r>
            <a:endParaRPr lang="el-GR" sz="2800" b="1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lin ang="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2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Mg</a:t>
            </a:r>
            <a:r>
              <a:rPr lang="en-U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Ελλειψοειδής επεξήγηση 4"/>
          <p:cNvSpPr/>
          <p:nvPr/>
        </p:nvSpPr>
        <p:spPr>
          <a:xfrm>
            <a:off x="7092280" y="3643195"/>
            <a:ext cx="1728192" cy="864096"/>
          </a:xfrm>
          <a:prstGeom prst="wedgeEllipseCallout">
            <a:avLst>
              <a:gd name="adj1" fmla="val -198395"/>
              <a:gd name="adj2" fmla="val -4954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Mg</a:t>
            </a:r>
            <a:r>
              <a:rPr lang="en-US" sz="36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2+</a:t>
            </a:r>
            <a:endParaRPr lang="el-GR" sz="3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6" name="Ελλειψοειδής επεξήγηση 5"/>
          <p:cNvSpPr/>
          <p:nvPr/>
        </p:nvSpPr>
        <p:spPr>
          <a:xfrm>
            <a:off x="7217405" y="1340768"/>
            <a:ext cx="1440160" cy="864096"/>
          </a:xfrm>
          <a:prstGeom prst="wedgeEllipseCallout">
            <a:avLst>
              <a:gd name="adj1" fmla="val -223450"/>
              <a:gd name="adj2" fmla="val 9518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</a:t>
            </a:r>
            <a:r>
              <a:rPr lang="en-US" sz="3600" baseline="30000" dirty="0" smtClean="0"/>
              <a:t>-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43666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ustomessaywriting.ca/blog/wp-content/uploads/2012/07/readWrite-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204864"/>
            <a:ext cx="4455232" cy="415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996" y="871132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4400" b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Για το σπίτι : </a:t>
            </a:r>
            <a:endParaRPr lang="el-GR" sz="4400" b="1" dirty="0">
              <a:ln w="1143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6" y="2539041"/>
            <a:ext cx="42960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el-GR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r>
              <a:rPr lang="el-GR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l-GR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</a:t>
            </a:r>
            <a:r>
              <a:rPr lang="el-GR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6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</a:t>
            </a:r>
            <a:endParaRPr lang="el-GR" sz="66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982869" y="1793393"/>
            <a:ext cx="1848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/>
              <a:t>Σελ. </a:t>
            </a:r>
            <a:r>
              <a:rPr lang="el-GR" sz="2800" dirty="0"/>
              <a:t>74-76 </a:t>
            </a:r>
            <a:endParaRPr lang="el-GR" dirty="0"/>
          </a:p>
        </p:txBody>
      </p:sp>
      <p:cxnSp>
        <p:nvCxnSpPr>
          <p:cNvPr id="6" name="Ευθύγραμμο βέλος σύνδεσης 5"/>
          <p:cNvCxnSpPr>
            <a:stCxn id="2" idx="3"/>
            <a:endCxn id="24" idx="1"/>
          </p:cNvCxnSpPr>
          <p:nvPr/>
        </p:nvCxnSpPr>
        <p:spPr>
          <a:xfrm>
            <a:off x="4147388" y="1255853"/>
            <a:ext cx="463420" cy="7667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>
            <a:stCxn id="4" idx="2"/>
          </p:cNvCxnSpPr>
          <p:nvPr/>
        </p:nvCxnSpPr>
        <p:spPr>
          <a:xfrm flipH="1">
            <a:off x="6982869" y="2316613"/>
            <a:ext cx="924324" cy="392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Ομάδα 13"/>
          <p:cNvGrpSpPr/>
          <p:nvPr/>
        </p:nvGrpSpPr>
        <p:grpSpPr>
          <a:xfrm>
            <a:off x="6420173" y="4803275"/>
            <a:ext cx="2400300" cy="1905000"/>
            <a:chOff x="6540252" y="4653136"/>
            <a:chExt cx="2400300" cy="1905000"/>
          </a:xfrm>
        </p:grpSpPr>
        <p:pic>
          <p:nvPicPr>
            <p:cNvPr id="2054" name="Picture 6" descr="https://encrypted-tbn2.gstatic.com/images?q=tbn:ANd9GcRP4OX48CDF8LehCSw1_FcPoBpjYW4OSBK-Cp2ln2KQ_zHLF1oD1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252" y="4653136"/>
              <a:ext cx="24003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Ελεύθερη σχεδίαση 12"/>
            <p:cNvSpPr/>
            <p:nvPr/>
          </p:nvSpPr>
          <p:spPr>
            <a:xfrm>
              <a:off x="6776850" y="5499847"/>
              <a:ext cx="551797" cy="511857"/>
            </a:xfrm>
            <a:custGeom>
              <a:avLst/>
              <a:gdLst>
                <a:gd name="connsiteX0" fmla="*/ 161832 w 551797"/>
                <a:gd name="connsiteY0" fmla="*/ 510988 h 511857"/>
                <a:gd name="connsiteX1" fmla="*/ 229068 w 551797"/>
                <a:gd name="connsiteY1" fmla="*/ 470647 h 511857"/>
                <a:gd name="connsiteX2" fmla="*/ 242515 w 551797"/>
                <a:gd name="connsiteY2" fmla="*/ 430306 h 511857"/>
                <a:gd name="connsiteX3" fmla="*/ 282856 w 551797"/>
                <a:gd name="connsiteY3" fmla="*/ 403412 h 511857"/>
                <a:gd name="connsiteX4" fmla="*/ 417326 w 551797"/>
                <a:gd name="connsiteY4" fmla="*/ 403412 h 511857"/>
                <a:gd name="connsiteX5" fmla="*/ 430774 w 551797"/>
                <a:gd name="connsiteY5" fmla="*/ 309282 h 511857"/>
                <a:gd name="connsiteX6" fmla="*/ 471115 w 551797"/>
                <a:gd name="connsiteY6" fmla="*/ 282388 h 511857"/>
                <a:gd name="connsiteX7" fmla="*/ 551797 w 551797"/>
                <a:gd name="connsiteY7" fmla="*/ 215153 h 511857"/>
                <a:gd name="connsiteX8" fmla="*/ 511456 w 551797"/>
                <a:gd name="connsiteY8" fmla="*/ 134471 h 511857"/>
                <a:gd name="connsiteX9" fmla="*/ 471115 w 551797"/>
                <a:gd name="connsiteY9" fmla="*/ 121024 h 511857"/>
                <a:gd name="connsiteX10" fmla="*/ 417326 w 551797"/>
                <a:gd name="connsiteY10" fmla="*/ 67235 h 511857"/>
                <a:gd name="connsiteX11" fmla="*/ 296303 w 551797"/>
                <a:gd name="connsiteY11" fmla="*/ 0 h 511857"/>
                <a:gd name="connsiteX12" fmla="*/ 148385 w 551797"/>
                <a:gd name="connsiteY12" fmla="*/ 13447 h 511857"/>
                <a:gd name="connsiteX13" fmla="*/ 108044 w 551797"/>
                <a:gd name="connsiteY13" fmla="*/ 26894 h 511857"/>
                <a:gd name="connsiteX14" fmla="*/ 81150 w 551797"/>
                <a:gd name="connsiteY14" fmla="*/ 67235 h 511857"/>
                <a:gd name="connsiteX15" fmla="*/ 40809 w 551797"/>
                <a:gd name="connsiteY15" fmla="*/ 107577 h 511857"/>
                <a:gd name="connsiteX16" fmla="*/ 27362 w 551797"/>
                <a:gd name="connsiteY16" fmla="*/ 147918 h 511857"/>
                <a:gd name="connsiteX17" fmla="*/ 468 w 551797"/>
                <a:gd name="connsiteY17" fmla="*/ 188259 h 511857"/>
                <a:gd name="connsiteX18" fmla="*/ 13915 w 551797"/>
                <a:gd name="connsiteY18" fmla="*/ 255494 h 511857"/>
                <a:gd name="connsiteX19" fmla="*/ 67703 w 551797"/>
                <a:gd name="connsiteY19" fmla="*/ 336177 h 511857"/>
                <a:gd name="connsiteX20" fmla="*/ 108044 w 551797"/>
                <a:gd name="connsiteY20" fmla="*/ 349624 h 511857"/>
                <a:gd name="connsiteX21" fmla="*/ 121491 w 551797"/>
                <a:gd name="connsiteY21" fmla="*/ 389965 h 511857"/>
                <a:gd name="connsiteX22" fmla="*/ 134938 w 551797"/>
                <a:gd name="connsiteY22" fmla="*/ 470647 h 511857"/>
                <a:gd name="connsiteX23" fmla="*/ 175279 w 551797"/>
                <a:gd name="connsiteY23" fmla="*/ 497541 h 511857"/>
                <a:gd name="connsiteX24" fmla="*/ 161832 w 551797"/>
                <a:gd name="connsiteY24" fmla="*/ 510988 h 51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797" h="511857">
                  <a:moveTo>
                    <a:pt x="161832" y="510988"/>
                  </a:moveTo>
                  <a:cubicBezTo>
                    <a:pt x="170797" y="506506"/>
                    <a:pt x="210587" y="489128"/>
                    <a:pt x="229068" y="470647"/>
                  </a:cubicBezTo>
                  <a:cubicBezTo>
                    <a:pt x="239091" y="460624"/>
                    <a:pt x="233660" y="441374"/>
                    <a:pt x="242515" y="430306"/>
                  </a:cubicBezTo>
                  <a:cubicBezTo>
                    <a:pt x="252611" y="417686"/>
                    <a:pt x="269409" y="412377"/>
                    <a:pt x="282856" y="403412"/>
                  </a:cubicBezTo>
                  <a:cubicBezTo>
                    <a:pt x="291311" y="404821"/>
                    <a:pt x="398402" y="433691"/>
                    <a:pt x="417326" y="403412"/>
                  </a:cubicBezTo>
                  <a:cubicBezTo>
                    <a:pt x="434125" y="376535"/>
                    <a:pt x="417901" y="338245"/>
                    <a:pt x="430774" y="309282"/>
                  </a:cubicBezTo>
                  <a:cubicBezTo>
                    <a:pt x="437338" y="294514"/>
                    <a:pt x="458700" y="292734"/>
                    <a:pt x="471115" y="282388"/>
                  </a:cubicBezTo>
                  <a:cubicBezTo>
                    <a:pt x="574653" y="196107"/>
                    <a:pt x="451638" y="281926"/>
                    <a:pt x="551797" y="215153"/>
                  </a:cubicBezTo>
                  <a:cubicBezTo>
                    <a:pt x="542939" y="188578"/>
                    <a:pt x="535154" y="153429"/>
                    <a:pt x="511456" y="134471"/>
                  </a:cubicBezTo>
                  <a:cubicBezTo>
                    <a:pt x="500388" y="125616"/>
                    <a:pt x="484562" y="125506"/>
                    <a:pt x="471115" y="121024"/>
                  </a:cubicBezTo>
                  <a:cubicBezTo>
                    <a:pt x="448296" y="52565"/>
                    <a:pt x="476005" y="99834"/>
                    <a:pt x="417326" y="67235"/>
                  </a:cubicBezTo>
                  <a:cubicBezTo>
                    <a:pt x="278609" y="-9829"/>
                    <a:pt x="387586" y="30428"/>
                    <a:pt x="296303" y="0"/>
                  </a:cubicBezTo>
                  <a:cubicBezTo>
                    <a:pt x="246997" y="4482"/>
                    <a:pt x="197397" y="6445"/>
                    <a:pt x="148385" y="13447"/>
                  </a:cubicBezTo>
                  <a:cubicBezTo>
                    <a:pt x="134353" y="15452"/>
                    <a:pt x="119112" y="18039"/>
                    <a:pt x="108044" y="26894"/>
                  </a:cubicBezTo>
                  <a:cubicBezTo>
                    <a:pt x="95424" y="36990"/>
                    <a:pt x="91496" y="54819"/>
                    <a:pt x="81150" y="67235"/>
                  </a:cubicBezTo>
                  <a:cubicBezTo>
                    <a:pt x="68976" y="81844"/>
                    <a:pt x="54256" y="94130"/>
                    <a:pt x="40809" y="107577"/>
                  </a:cubicBezTo>
                  <a:cubicBezTo>
                    <a:pt x="36327" y="121024"/>
                    <a:pt x="33701" y="135240"/>
                    <a:pt x="27362" y="147918"/>
                  </a:cubicBezTo>
                  <a:cubicBezTo>
                    <a:pt x="20134" y="162373"/>
                    <a:pt x="2473" y="172223"/>
                    <a:pt x="468" y="188259"/>
                  </a:cubicBezTo>
                  <a:cubicBezTo>
                    <a:pt x="-2367" y="210938"/>
                    <a:pt x="8372" y="233321"/>
                    <a:pt x="13915" y="255494"/>
                  </a:cubicBezTo>
                  <a:cubicBezTo>
                    <a:pt x="23784" y="294968"/>
                    <a:pt x="30209" y="311180"/>
                    <a:pt x="67703" y="336177"/>
                  </a:cubicBezTo>
                  <a:cubicBezTo>
                    <a:pt x="79497" y="344040"/>
                    <a:pt x="94597" y="345142"/>
                    <a:pt x="108044" y="349624"/>
                  </a:cubicBezTo>
                  <a:cubicBezTo>
                    <a:pt x="112526" y="363071"/>
                    <a:pt x="118416" y="376128"/>
                    <a:pt x="121491" y="389965"/>
                  </a:cubicBezTo>
                  <a:cubicBezTo>
                    <a:pt x="127406" y="416581"/>
                    <a:pt x="122745" y="446260"/>
                    <a:pt x="134938" y="470647"/>
                  </a:cubicBezTo>
                  <a:cubicBezTo>
                    <a:pt x="142166" y="485102"/>
                    <a:pt x="162350" y="487844"/>
                    <a:pt x="175279" y="497541"/>
                  </a:cubicBezTo>
                  <a:cubicBezTo>
                    <a:pt x="180350" y="501344"/>
                    <a:pt x="152867" y="515470"/>
                    <a:pt x="161832" y="5109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cxnSp>
        <p:nvCxnSpPr>
          <p:cNvPr id="15" name="Ευθύγραμμο βέλος σύνδεσης 14"/>
          <p:cNvCxnSpPr>
            <a:stCxn id="2" idx="3"/>
            <a:endCxn id="16" idx="1"/>
          </p:cNvCxnSpPr>
          <p:nvPr/>
        </p:nvCxnSpPr>
        <p:spPr>
          <a:xfrm flipV="1">
            <a:off x="4147388" y="995537"/>
            <a:ext cx="640638" cy="260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88026" y="764704"/>
            <a:ext cx="148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Θεωρία </a:t>
            </a:r>
            <a:endParaRPr lang="el-GR" sz="2400" b="1" dirty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9818" y="707682"/>
            <a:ext cx="193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Σελ.54-58</a:t>
            </a:r>
            <a:endParaRPr lang="el-GR" sz="2800" dirty="0"/>
          </a:p>
        </p:txBody>
      </p:sp>
      <p:cxnSp>
        <p:nvCxnSpPr>
          <p:cNvPr id="19" name="Ευθύγραμμο βέλος σύνδεσης 18"/>
          <p:cNvCxnSpPr>
            <a:endCxn id="17" idx="1"/>
          </p:cNvCxnSpPr>
          <p:nvPr/>
        </p:nvCxnSpPr>
        <p:spPr>
          <a:xfrm>
            <a:off x="6084168" y="969292"/>
            <a:ext cx="8056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10808" y="1791760"/>
            <a:ext cx="168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Ασκήσεις </a:t>
            </a:r>
            <a:endParaRPr lang="el-GR" sz="2400" b="1" dirty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33" name="Ευθύγραμμο βέλος σύνδεσης 32"/>
          <p:cNvCxnSpPr>
            <a:stCxn id="24" idx="3"/>
            <a:endCxn id="4" idx="1"/>
          </p:cNvCxnSpPr>
          <p:nvPr/>
        </p:nvCxnSpPr>
        <p:spPr>
          <a:xfrm>
            <a:off x="6300192" y="2022593"/>
            <a:ext cx="682677" cy="32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nthonydexmier.com/wp-content/uploads/2014/05/salt_nature_e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8" y="677046"/>
            <a:ext cx="8784976" cy="59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23728" y="3943027"/>
            <a:ext cx="8229600" cy="412612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chemeClr val="tx1"/>
                </a:solidFill>
              </a:rPr>
              <a:t>Πως σχηματίζεται </a:t>
            </a:r>
            <a:br>
              <a:rPr lang="el-GR" sz="3200" b="1" dirty="0" smtClean="0">
                <a:solidFill>
                  <a:schemeClr val="tx1"/>
                </a:solidFill>
              </a:rPr>
            </a:br>
            <a:r>
              <a:rPr lang="el-GR" sz="3200" b="1" dirty="0" smtClean="0">
                <a:solidFill>
                  <a:schemeClr val="tx1"/>
                </a:solidFill>
              </a:rPr>
              <a:t>ο δεσμός σε </a:t>
            </a:r>
            <a:br>
              <a:rPr lang="el-GR" sz="3200" b="1" dirty="0" smtClean="0">
                <a:solidFill>
                  <a:schemeClr val="tx1"/>
                </a:solidFill>
              </a:rPr>
            </a:br>
            <a:r>
              <a:rPr lang="el-GR" sz="3200" b="1" dirty="0" smtClean="0">
                <a:solidFill>
                  <a:srgbClr val="FF0000"/>
                </a:solidFill>
              </a:rPr>
              <a:t>μαγειρικό αλάτι </a:t>
            </a:r>
            <a:r>
              <a:rPr lang="el-GR" sz="3200" b="1" dirty="0" smtClean="0"/>
              <a:t>;</a:t>
            </a:r>
            <a:endParaRPr lang="el-GR" sz="3200" b="1" dirty="0"/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38" y="1916832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5433">
            <a:off x="5511591" y="1218745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8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55112E-17 L -0.05017 -0.05324 C -0.06076 -0.06528 -0.07656 -0.07176 -0.09305 -0.07176 C -0.1118 -0.07176 -0.12673 -0.06528 -0.13732 -0.05324 L -0.1875 -5.55112E-17 " pathEditMode="relative" rAng="5400000" ptsTypes="FffFF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auerstof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73" y="2505141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lciu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99" y="188875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5744" y="922338"/>
            <a:ext cx="8305800" cy="418430"/>
          </a:xfrm>
        </p:spPr>
        <p:txBody>
          <a:bodyPr>
            <a:normAutofit fontScale="90000"/>
          </a:bodyPr>
          <a:lstStyle/>
          <a:p>
            <a:r>
              <a:rPr lang="el-GR" sz="3600" dirty="0" err="1" smtClean="0">
                <a:latin typeface="Candara" panose="020E0502030303020204" pitchFamily="34" charset="0"/>
              </a:rPr>
              <a:t>Ηλεκτρονιακή</a:t>
            </a:r>
            <a:r>
              <a:rPr lang="el-GR" sz="3600" dirty="0" smtClean="0">
                <a:latin typeface="Candara" panose="020E0502030303020204" pitchFamily="34" charset="0"/>
              </a:rPr>
              <a:t> δόμηση σε </a:t>
            </a:r>
            <a:r>
              <a:rPr lang="en-US" sz="3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20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Ca</a:t>
            </a:r>
            <a:r>
              <a:rPr lang="en-US" sz="3600" dirty="0" smtClean="0">
                <a:latin typeface="Candara" panose="020E0502030303020204" pitchFamily="34" charset="0"/>
              </a:rPr>
              <a:t> </a:t>
            </a:r>
            <a:r>
              <a:rPr lang="el-GR" sz="3600" dirty="0" smtClean="0">
                <a:latin typeface="Candara" panose="020E0502030303020204" pitchFamily="34" charset="0"/>
              </a:rPr>
              <a:t>και </a:t>
            </a:r>
            <a:r>
              <a:rPr lang="en-US" sz="3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ndara" panose="020E0502030303020204" pitchFamily="34" charset="0"/>
              </a:rPr>
              <a:t>8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ndara" panose="020E0502030303020204" pitchFamily="34" charset="0"/>
              </a:rPr>
              <a:t>O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7692" y="2856632"/>
            <a:ext cx="5070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</a:t>
            </a:r>
            <a:r>
              <a:rPr lang="el-GR" sz="3200" b="1" dirty="0" smtClean="0"/>
              <a:t>Κ(   ) </a:t>
            </a:r>
            <a:r>
              <a:rPr lang="en-US" sz="3200" b="1" dirty="0" smtClean="0"/>
              <a:t>L(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 M( 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 N (   )</a:t>
            </a:r>
            <a:endParaRPr lang="el-GR" sz="3200" b="1" dirty="0"/>
          </a:p>
        </p:txBody>
      </p:sp>
      <p:sp>
        <p:nvSpPr>
          <p:cNvPr id="6" name="Ορθογώνιο 5"/>
          <p:cNvSpPr/>
          <p:nvPr/>
        </p:nvSpPr>
        <p:spPr>
          <a:xfrm>
            <a:off x="395536" y="5004465"/>
            <a:ext cx="2040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/>
              <a:t>Κ(   ) </a:t>
            </a:r>
            <a:r>
              <a:rPr lang="en-US" sz="3200" b="1" dirty="0" smtClean="0"/>
              <a:t>L(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pic>
        <p:nvPicPr>
          <p:cNvPr id="7" name="Picture 6" descr="http://lasvegasbride.files.wordpress.com/2010/09/notepa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576" y="764704"/>
            <a:ext cx="819745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65797" y="2161801"/>
            <a:ext cx="1176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</a:t>
            </a: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323528" y="4344036"/>
            <a:ext cx="678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2782669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2</a:t>
            </a:r>
            <a:endParaRPr lang="el-GR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35696" y="2854677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8</a:t>
            </a:r>
            <a:endParaRPr lang="el-GR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98207" y="2636912"/>
            <a:ext cx="47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2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592" y="5014917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2</a:t>
            </a:r>
            <a:endParaRPr lang="el-GR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63688" y="5014917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6 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98" y="4763046"/>
            <a:ext cx="18859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Επεξήγηση με στρογγυλεμένο παραλληλόγραμμο 20"/>
          <p:cNvSpPr/>
          <p:nvPr/>
        </p:nvSpPr>
        <p:spPr>
          <a:xfrm>
            <a:off x="7178648" y="4108314"/>
            <a:ext cx="1800200" cy="1309464"/>
          </a:xfrm>
          <a:prstGeom prst="wedgeRoundRectCallout">
            <a:avLst>
              <a:gd name="adj1" fmla="val -61945"/>
              <a:gd name="adj2" fmla="val 49889"/>
              <a:gd name="adj3" fmla="val 16667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>
                <a:solidFill>
                  <a:schemeClr val="tx1"/>
                </a:solidFill>
              </a:rPr>
              <a:t>Θέλω να 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αγοράσω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4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73" y="2000182"/>
            <a:ext cx="1440160" cy="156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Επεξήγηση με στρογγυλεμένο παραλληλόγραμμο 22"/>
          <p:cNvSpPr/>
          <p:nvPr/>
        </p:nvSpPr>
        <p:spPr>
          <a:xfrm>
            <a:off x="3436444" y="1483709"/>
            <a:ext cx="1656184" cy="1021432"/>
          </a:xfrm>
          <a:prstGeom prst="wedgeRoundRectCallout">
            <a:avLst>
              <a:gd name="adj1" fmla="val 145789"/>
              <a:gd name="adj2" fmla="val 57220"/>
              <a:gd name="adj3" fmla="val 16667"/>
            </a:avLst>
          </a:prstGeom>
          <a:solidFill>
            <a:srgbClr val="FF7C8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Πουλάω</a:t>
            </a:r>
            <a:r>
              <a:rPr lang="el-G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dirty="0" smtClean="0">
                <a:solidFill>
                  <a:schemeClr val="tx1"/>
                </a:solidFill>
              </a:rPr>
              <a:t>  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4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lin ang="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3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87824" y="2780928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8</a:t>
            </a:r>
            <a:endParaRPr lang="el-GR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59600" y="3429829"/>
            <a:ext cx="179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0854" y="5661248"/>
            <a:ext cx="209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7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13" grpId="0"/>
      <p:bldP spid="15" grpId="0"/>
      <p:bldP spid="16" grpId="0"/>
      <p:bldP spid="17" grpId="0"/>
      <p:bldP spid="18" grpId="0"/>
      <p:bldP spid="19" grpId="0"/>
      <p:bldP spid="21" grpId="0" animBg="1"/>
      <p:bldP spid="23" grpId="0" animBg="1"/>
      <p:bldP spid="27" grpId="0"/>
      <p:bldP spid="25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4257092"/>
            <a:ext cx="3312368" cy="2484276"/>
          </a:xfrm>
          <a:prstGeom prst="rect">
            <a:avLst/>
          </a:prstGeom>
        </p:spPr>
      </p:pic>
      <p:pic>
        <p:nvPicPr>
          <p:cNvPr id="10242" name="Picture 2" descr="http://www.tradenote.net/images/users/000/257/848/72029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12" y="4853727"/>
            <a:ext cx="2449317" cy="175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4750672" y="1764234"/>
            <a:ext cx="5032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87708" y="888667"/>
            <a:ext cx="934096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</a:t>
            </a:r>
            <a:r>
              <a:rPr lang="el-GR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598418" y="999115"/>
            <a:ext cx="69802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l-GR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166344" y="1764358"/>
            <a:ext cx="86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</a:t>
            </a:r>
            <a:endParaRPr lang="el-GR" sz="36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52" name="Oval 12"/>
          <p:cNvSpPr>
            <a:spLocks noChangeArrowheads="1"/>
          </p:cNvSpPr>
          <p:nvPr/>
        </p:nvSpPr>
        <p:spPr bwMode="auto">
          <a:xfrm>
            <a:off x="3380657" y="1716733"/>
            <a:ext cx="71438" cy="71437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53" name="Oval 13"/>
          <p:cNvSpPr>
            <a:spLocks noChangeArrowheads="1"/>
          </p:cNvSpPr>
          <p:nvPr/>
        </p:nvSpPr>
        <p:spPr bwMode="auto">
          <a:xfrm>
            <a:off x="3492450" y="2420888"/>
            <a:ext cx="71438" cy="71437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4893547" y="1767409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55" name="Oval 15"/>
          <p:cNvSpPr>
            <a:spLocks noChangeArrowheads="1"/>
          </p:cNvSpPr>
          <p:nvPr/>
        </p:nvSpPr>
        <p:spPr bwMode="auto">
          <a:xfrm>
            <a:off x="5038010" y="1768996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56" name="Oval 16"/>
          <p:cNvSpPr>
            <a:spLocks noChangeArrowheads="1"/>
          </p:cNvSpPr>
          <p:nvPr/>
        </p:nvSpPr>
        <p:spPr bwMode="auto">
          <a:xfrm>
            <a:off x="5253910" y="1984896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57" name="Oval 17"/>
          <p:cNvSpPr>
            <a:spLocks noChangeArrowheads="1"/>
          </p:cNvSpPr>
          <p:nvPr/>
        </p:nvSpPr>
        <p:spPr bwMode="auto">
          <a:xfrm>
            <a:off x="5253910" y="2129359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58" name="Oval 18"/>
          <p:cNvSpPr>
            <a:spLocks noChangeArrowheads="1"/>
          </p:cNvSpPr>
          <p:nvPr/>
        </p:nvSpPr>
        <p:spPr bwMode="auto">
          <a:xfrm>
            <a:off x="4964985" y="2349451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10260" name="Oval 20"/>
          <p:cNvSpPr>
            <a:spLocks noChangeArrowheads="1"/>
          </p:cNvSpPr>
          <p:nvPr/>
        </p:nvSpPr>
        <p:spPr bwMode="auto">
          <a:xfrm>
            <a:off x="4677647" y="2056334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3525566" y="1537701"/>
            <a:ext cx="1152078" cy="409616"/>
          </a:xfrm>
          <a:custGeom>
            <a:avLst/>
            <a:gdLst>
              <a:gd name="T0" fmla="*/ 0 w 771"/>
              <a:gd name="T1" fmla="*/ 204 h 340"/>
              <a:gd name="T2" fmla="*/ 408 w 771"/>
              <a:gd name="T3" fmla="*/ 23 h 340"/>
              <a:gd name="T4" fmla="*/ 771 w 771"/>
              <a:gd name="T5" fmla="*/ 340 h 340"/>
              <a:gd name="connsiteX0" fmla="*/ 0 w 10000"/>
              <a:gd name="connsiteY0" fmla="*/ 3589 h 7589"/>
              <a:gd name="connsiteX1" fmla="*/ 5091 w 10000"/>
              <a:gd name="connsiteY1" fmla="*/ 195 h 7589"/>
              <a:gd name="connsiteX2" fmla="*/ 10000 w 10000"/>
              <a:gd name="connsiteY2" fmla="*/ 7589 h 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7589">
                <a:moveTo>
                  <a:pt x="0" y="3589"/>
                </a:moveTo>
                <a:cubicBezTo>
                  <a:pt x="1816" y="589"/>
                  <a:pt x="3431" y="-481"/>
                  <a:pt x="5091" y="195"/>
                </a:cubicBezTo>
                <a:cubicBezTo>
                  <a:pt x="6751" y="872"/>
                  <a:pt x="9209" y="6030"/>
                  <a:pt x="10000" y="758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0000">
                <a:alpha val="2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66" name="Freeform 26"/>
          <p:cNvSpPr>
            <a:spLocks/>
          </p:cNvSpPr>
          <p:nvPr/>
        </p:nvSpPr>
        <p:spPr bwMode="auto">
          <a:xfrm>
            <a:off x="3659064" y="2406379"/>
            <a:ext cx="1270200" cy="222639"/>
          </a:xfrm>
          <a:custGeom>
            <a:avLst/>
            <a:gdLst>
              <a:gd name="T0" fmla="*/ 0 w 635"/>
              <a:gd name="T1" fmla="*/ 0 h 393"/>
              <a:gd name="T2" fmla="*/ 272 w 635"/>
              <a:gd name="T3" fmla="*/ 363 h 393"/>
              <a:gd name="T4" fmla="*/ 635 w 635"/>
              <a:gd name="T5" fmla="*/ 182 h 393"/>
              <a:gd name="connsiteX0" fmla="*/ 0 w 14117"/>
              <a:gd name="connsiteY0" fmla="*/ 0 h 5286"/>
              <a:gd name="connsiteX1" fmla="*/ 8400 w 14117"/>
              <a:gd name="connsiteY1" fmla="*/ 5155 h 5286"/>
              <a:gd name="connsiteX2" fmla="*/ 14117 w 14117"/>
              <a:gd name="connsiteY2" fmla="*/ 549 h 5286"/>
              <a:gd name="connsiteX0" fmla="*/ 0 w 10000"/>
              <a:gd name="connsiteY0" fmla="*/ 0 h 6751"/>
              <a:gd name="connsiteX1" fmla="*/ 5494 w 10000"/>
              <a:gd name="connsiteY1" fmla="*/ 6242 h 6751"/>
              <a:gd name="connsiteX2" fmla="*/ 10000 w 10000"/>
              <a:gd name="connsiteY2" fmla="*/ 1039 h 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6751">
                <a:moveTo>
                  <a:pt x="0" y="0"/>
                </a:moveTo>
                <a:cubicBezTo>
                  <a:pt x="926" y="7991"/>
                  <a:pt x="4312" y="4797"/>
                  <a:pt x="5494" y="6242"/>
                </a:cubicBezTo>
                <a:cubicBezTo>
                  <a:pt x="6677" y="7686"/>
                  <a:pt x="8561" y="6093"/>
                  <a:pt x="10000" y="103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0000">
                <a:alpha val="2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3163727" y="4100524"/>
            <a:ext cx="1387187" cy="7078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</a:t>
            </a:r>
            <a:endParaRPr lang="el-GR" sz="4000" baseline="300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3328845" y="5703128"/>
            <a:ext cx="134880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Ca</a:t>
            </a:r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0270" name="AutoShape 30"/>
          <p:cNvSpPr>
            <a:spLocks noChangeArrowheads="1"/>
          </p:cNvSpPr>
          <p:nvPr/>
        </p:nvSpPr>
        <p:spPr bwMode="auto">
          <a:xfrm>
            <a:off x="3894309" y="3020918"/>
            <a:ext cx="647501" cy="431800"/>
          </a:xfrm>
          <a:prstGeom prst="downArrow">
            <a:avLst>
              <a:gd name="adj1" fmla="val 50000"/>
              <a:gd name="adj2" fmla="val 66849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196786" y="4175616"/>
            <a:ext cx="120686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</a:t>
            </a:r>
            <a:r>
              <a:rPr lang="en-US" sz="28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2800" baseline="300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l-GR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6453188" y="3789040"/>
            <a:ext cx="84325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2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2-</a:t>
            </a:r>
            <a:r>
              <a:rPr lang="el-GR" sz="2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77" name="AutoShape 37"/>
          <p:cNvSpPr>
            <a:spLocks noChangeArrowheads="1"/>
          </p:cNvSpPr>
          <p:nvPr/>
        </p:nvSpPr>
        <p:spPr bwMode="auto">
          <a:xfrm>
            <a:off x="3758078" y="5051109"/>
            <a:ext cx="593898" cy="431800"/>
          </a:xfrm>
          <a:prstGeom prst="downArrow">
            <a:avLst>
              <a:gd name="adj1" fmla="val 50000"/>
              <a:gd name="adj2" fmla="val 61488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4690103" y="4100524"/>
            <a:ext cx="586741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el-GR" sz="36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Oval 20"/>
          <p:cNvSpPr>
            <a:spLocks noChangeArrowheads="1"/>
          </p:cNvSpPr>
          <p:nvPr/>
        </p:nvSpPr>
        <p:spPr bwMode="auto">
          <a:xfrm>
            <a:off x="4956104" y="4671656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" name="Oval 16"/>
          <p:cNvSpPr>
            <a:spLocks noChangeArrowheads="1"/>
          </p:cNvSpPr>
          <p:nvPr/>
        </p:nvSpPr>
        <p:spPr bwMode="auto">
          <a:xfrm>
            <a:off x="5172128" y="438305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34" name="Oval 17"/>
          <p:cNvSpPr>
            <a:spLocks noChangeArrowheads="1"/>
          </p:cNvSpPr>
          <p:nvPr/>
        </p:nvSpPr>
        <p:spPr bwMode="auto">
          <a:xfrm>
            <a:off x="5172128" y="4527516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35" name="Oval 20"/>
          <p:cNvSpPr>
            <a:spLocks noChangeArrowheads="1"/>
          </p:cNvSpPr>
          <p:nvPr/>
        </p:nvSpPr>
        <p:spPr bwMode="auto">
          <a:xfrm>
            <a:off x="4595494" y="4455632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auto">
          <a:xfrm>
            <a:off x="4812088" y="4095021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38" name="Oval 20"/>
          <p:cNvSpPr>
            <a:spLocks noChangeArrowheads="1"/>
          </p:cNvSpPr>
          <p:nvPr/>
        </p:nvSpPr>
        <p:spPr bwMode="auto">
          <a:xfrm>
            <a:off x="4956104" y="4095021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4811518" y="4671656"/>
            <a:ext cx="71438" cy="71437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4595494" y="4311616"/>
            <a:ext cx="71438" cy="71437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2" name="Αριστερή αγκύλη 11"/>
          <p:cNvSpPr/>
          <p:nvPr/>
        </p:nvSpPr>
        <p:spPr>
          <a:xfrm>
            <a:off x="4487862" y="3961483"/>
            <a:ext cx="143351" cy="96987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Δεξιά αγκύλη 12"/>
          <p:cNvSpPr/>
          <p:nvPr/>
        </p:nvSpPr>
        <p:spPr>
          <a:xfrm>
            <a:off x="5207847" y="3961483"/>
            <a:ext cx="198140" cy="96987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/>
          <p:cNvSpPr txBox="1"/>
          <p:nvPr/>
        </p:nvSpPr>
        <p:spPr>
          <a:xfrm>
            <a:off x="5410953" y="373065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2-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Βέλος προς τα κάτω 48"/>
          <p:cNvSpPr/>
          <p:nvPr/>
        </p:nvSpPr>
        <p:spPr>
          <a:xfrm>
            <a:off x="287708" y="1478452"/>
            <a:ext cx="946449" cy="2637817"/>
          </a:xfrm>
          <a:prstGeom prst="downArrow">
            <a:avLst>
              <a:gd name="adj1" fmla="val 73432"/>
              <a:gd name="adj2" fmla="val 86692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+mj-lt"/>
              </a:rPr>
              <a:t>Αποβολή </a:t>
            </a:r>
          </a:p>
          <a:p>
            <a:pPr algn="ctr"/>
            <a:r>
              <a:rPr lang="el-GR" b="1" dirty="0" smtClean="0">
                <a:solidFill>
                  <a:schemeClr val="tx1"/>
                </a:solidFill>
                <a:latin typeface="+mj-lt"/>
              </a:rPr>
              <a:t>…ηλεκτρονίων</a:t>
            </a:r>
            <a:endParaRPr lang="el-G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Βέλος προς τα κάτω 49"/>
          <p:cNvSpPr/>
          <p:nvPr/>
        </p:nvSpPr>
        <p:spPr>
          <a:xfrm>
            <a:off x="6479884" y="1582305"/>
            <a:ext cx="946449" cy="2227913"/>
          </a:xfrm>
          <a:prstGeom prst="downArrow">
            <a:avLst>
              <a:gd name="adj1" fmla="val 73432"/>
              <a:gd name="adj2" fmla="val 74373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Πρόσληψη </a:t>
            </a:r>
          </a:p>
          <a:p>
            <a:pPr algn="ctr"/>
            <a:r>
              <a:rPr lang="el-GR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…</a:t>
            </a:r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r>
              <a:rPr lang="el-GR" b="1" dirty="0" smtClean="0">
                <a:solidFill>
                  <a:schemeClr val="tx1"/>
                </a:solidFill>
                <a:latin typeface="+mj-lt"/>
              </a:rPr>
              <a:t>ηλεκτρονίων</a:t>
            </a:r>
            <a:endParaRPr lang="el-G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33372" y="767927"/>
            <a:ext cx="3250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l-GR" sz="2400" dirty="0" smtClean="0">
                <a:solidFill>
                  <a:prstClr val="black"/>
                </a:solidFill>
              </a:rPr>
              <a:t>(2)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(8)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 (8)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400" dirty="0" smtClean="0">
                <a:solidFill>
                  <a:prstClr val="black"/>
                </a:solidFill>
              </a:rPr>
              <a:t> (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79512" y="4509120"/>
            <a:ext cx="244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l-GR" sz="2400" dirty="0">
                <a:solidFill>
                  <a:prstClr val="black"/>
                </a:solidFill>
              </a:rPr>
              <a:t>(2</a:t>
            </a:r>
            <a:r>
              <a:rPr lang="el-GR" sz="2400" dirty="0" smtClean="0">
                <a:solidFill>
                  <a:prstClr val="black"/>
                </a:solidFill>
              </a:rPr>
              <a:t>)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l-GR" sz="2400" dirty="0" smtClean="0">
                <a:solidFill>
                  <a:prstClr val="black"/>
                </a:solidFill>
              </a:rPr>
              <a:t> (8) </a:t>
            </a:r>
            <a:r>
              <a:rPr lang="el-G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7404572" y="908720"/>
            <a:ext cx="15712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>
                <a:solidFill>
                  <a:prstClr val="black"/>
                </a:solidFill>
              </a:rPr>
              <a:t>(2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</a:rPr>
              <a:t>6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7404572" y="3501008"/>
            <a:ext cx="15632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>
                <a:solidFill>
                  <a:prstClr val="black"/>
                </a:solidFill>
              </a:rPr>
              <a:t>(2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</a:rPr>
              <a:t>8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4167860" y="4132466"/>
            <a:ext cx="316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3600" b="1" dirty="0">
                <a:solidFill>
                  <a:prstClr val="black"/>
                </a:solidFill>
              </a:rPr>
              <a:t>,</a:t>
            </a:r>
            <a:endParaRPr lang="el-GR" sz="3600" b="1" baseline="30000" dirty="0">
              <a:solidFill>
                <a:prstClr val="black"/>
              </a:solidFill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3749613" y="3885436"/>
            <a:ext cx="55656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000" baseline="300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2+</a:t>
            </a:r>
            <a:endParaRPr lang="el-GR" sz="4000" baseline="300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lin ang="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3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210050" y="2710512"/>
            <a:ext cx="83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8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6402738" y="2462359"/>
            <a:ext cx="83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8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Επεξήγηση με στρογγυλεμένο παραλληλόγραμμο 52"/>
          <p:cNvSpPr/>
          <p:nvPr/>
        </p:nvSpPr>
        <p:spPr>
          <a:xfrm>
            <a:off x="800217" y="5500006"/>
            <a:ext cx="1481142" cy="406243"/>
          </a:xfrm>
          <a:prstGeom prst="wedgeRoundRectCallout">
            <a:avLst>
              <a:gd name="adj1" fmla="val 42012"/>
              <a:gd name="adj2" fmla="val -123197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Δομή Ε.Α.</a:t>
            </a:r>
            <a:endParaRPr lang="el-GR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Επεξήγηση με στρογγυλεμένο παραλληλόγραμμο 57"/>
          <p:cNvSpPr/>
          <p:nvPr/>
        </p:nvSpPr>
        <p:spPr>
          <a:xfrm>
            <a:off x="7290154" y="3046475"/>
            <a:ext cx="1481142" cy="406243"/>
          </a:xfrm>
          <a:prstGeom prst="wedgeRoundRectCallout">
            <a:avLst>
              <a:gd name="adj1" fmla="val 48186"/>
              <a:gd name="adj2" fmla="val 120647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Δομή Ε.Α.</a:t>
            </a:r>
            <a:endParaRPr lang="el-GR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 rot="1821871">
            <a:off x="1319636" y="1755511"/>
            <a:ext cx="179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 rot="2777311">
            <a:off x="7350485" y="1964808"/>
            <a:ext cx="209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4" descr="Calcium Ox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69" y="4116269"/>
            <a:ext cx="2827763" cy="26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758869" y="6279703"/>
            <a:ext cx="402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Ιοντικός κρύσταλλος</a:t>
            </a:r>
            <a:endParaRPr lang="en-US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15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6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7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3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259" grpId="0"/>
      <p:bldP spid="10247" grpId="0" animBg="1"/>
      <p:bldP spid="10250" grpId="0" animBg="1"/>
      <p:bldP spid="10251" grpId="0"/>
      <p:bldP spid="10252" grpId="0" animBg="1"/>
      <p:bldP spid="10253" grpId="0" animBg="1"/>
      <p:bldP spid="10254" grpId="0" animBg="1"/>
      <p:bldP spid="10255" grpId="0" animBg="1"/>
      <p:bldP spid="10256" grpId="0" animBg="1"/>
      <p:bldP spid="10257" grpId="0" animBg="1"/>
      <p:bldP spid="10258" grpId="0" animBg="1"/>
      <p:bldP spid="10260" grpId="0" animBg="1"/>
      <p:bldP spid="10265" grpId="0" animBg="1"/>
      <p:bldP spid="10266" grpId="0" animBg="1"/>
      <p:bldP spid="10267" grpId="0" animBg="1"/>
      <p:bldP spid="10269" grpId="0" animBg="1"/>
      <p:bldP spid="10270" grpId="0" animBg="1"/>
      <p:bldP spid="10273" grpId="0" animBg="1"/>
      <p:bldP spid="10274" grpId="0" animBg="1"/>
      <p:bldP spid="10277" grpId="0" animBg="1"/>
      <p:bldP spid="10268" grpId="0" animBg="1"/>
      <p:bldP spid="36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12" grpId="0" animBg="1"/>
      <p:bldP spid="13" grpId="0" animBg="1"/>
      <p:bldP spid="15" grpId="0"/>
      <p:bldP spid="49" grpId="0" animBg="1"/>
      <p:bldP spid="50" grpId="0" animBg="1"/>
      <p:bldP spid="4" grpId="0"/>
      <p:bldP spid="5" grpId="0"/>
      <p:bldP spid="6" grpId="0"/>
      <p:bldP spid="7" grpId="0"/>
      <p:bldP spid="17" grpId="0"/>
      <p:bldP spid="18" grpId="0"/>
      <p:bldP spid="56" grpId="0"/>
      <p:bldP spid="57" grpId="0"/>
      <p:bldP spid="53" grpId="0" animBg="1"/>
      <p:bldP spid="58" grpId="0" animBg="1"/>
      <p:bldP spid="59" grpId="0"/>
      <p:bldP spid="60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tradenote.net/images/users/000/257/848/720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worktopfactoryy.co.uk/portals/22/images/fluff/EncyclopediaImages/Calcium%20Ox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petratos.eu/images/domika/asvesti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7"/>
            <a:ext cx="2664296" cy="350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8000"/>
                  <a:shade val="25000"/>
                  <a:satMod val="2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lin ang="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3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://previews.123rf.com/images/molekuul/molekuul1505/molekuul150500566/40236097-Calcium-oxide-CaO-quicklime-burnt-lime-crystal-structure-Essential-ingredient-of-cement-Oxygen-atom-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19" y="1412776"/>
            <a:ext cx="4505325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alcium Oxid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95" y="1268760"/>
            <a:ext cx="486129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Ελλειψοειδής επεξήγηση 44"/>
          <p:cNvSpPr/>
          <p:nvPr/>
        </p:nvSpPr>
        <p:spPr>
          <a:xfrm>
            <a:off x="7092280" y="3643195"/>
            <a:ext cx="1728192" cy="864096"/>
          </a:xfrm>
          <a:prstGeom prst="wedgeEllipseCallout">
            <a:avLst>
              <a:gd name="adj1" fmla="val -201255"/>
              <a:gd name="adj2" fmla="val -172529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3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Ελλειψοειδής επεξήγηση 45"/>
          <p:cNvSpPr/>
          <p:nvPr/>
        </p:nvSpPr>
        <p:spPr>
          <a:xfrm>
            <a:off x="7217404" y="1340768"/>
            <a:ext cx="1603067" cy="864096"/>
          </a:xfrm>
          <a:prstGeom prst="wedgeEllipseCallout">
            <a:avLst>
              <a:gd name="adj1" fmla="val -152235"/>
              <a:gd name="adj2" fmla="val 6658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en-US" sz="3600" b="1" baseline="30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</a:t>
            </a:r>
            <a:endParaRPr lang="el-GR" sz="36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284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File:Aluminium oxide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60" y="5202981"/>
            <a:ext cx="2448051" cy="15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60" name="Freeform 48"/>
          <p:cNvSpPr>
            <a:spLocks/>
          </p:cNvSpPr>
          <p:nvPr/>
        </p:nvSpPr>
        <p:spPr bwMode="auto">
          <a:xfrm>
            <a:off x="5090582" y="1498895"/>
            <a:ext cx="828822" cy="574386"/>
          </a:xfrm>
          <a:custGeom>
            <a:avLst/>
            <a:gdLst>
              <a:gd name="T0" fmla="*/ 0 w 681"/>
              <a:gd name="T1" fmla="*/ 151 h 241"/>
              <a:gd name="T2" fmla="*/ 363 w 681"/>
              <a:gd name="T3" fmla="*/ 15 h 241"/>
              <a:gd name="T4" fmla="*/ 681 w 681"/>
              <a:gd name="T5" fmla="*/ 241 h 241"/>
              <a:gd name="connsiteX0" fmla="*/ 0 w 10000"/>
              <a:gd name="connsiteY0" fmla="*/ 5724 h 11888"/>
              <a:gd name="connsiteX1" fmla="*/ 5330 w 10000"/>
              <a:gd name="connsiteY1" fmla="*/ 80 h 11888"/>
              <a:gd name="connsiteX2" fmla="*/ 9020 w 10000"/>
              <a:gd name="connsiteY2" fmla="*/ 11523 h 11888"/>
              <a:gd name="connsiteX3" fmla="*/ 10000 w 10000"/>
              <a:gd name="connsiteY3" fmla="*/ 9458 h 11888"/>
              <a:gd name="connsiteX0" fmla="*/ 0 w 10000"/>
              <a:gd name="connsiteY0" fmla="*/ 5724 h 12416"/>
              <a:gd name="connsiteX1" fmla="*/ 5330 w 10000"/>
              <a:gd name="connsiteY1" fmla="*/ 80 h 12416"/>
              <a:gd name="connsiteX2" fmla="*/ 9020 w 10000"/>
              <a:gd name="connsiteY2" fmla="*/ 11523 h 12416"/>
              <a:gd name="connsiteX3" fmla="*/ 10000 w 10000"/>
              <a:gd name="connsiteY3" fmla="*/ 12396 h 12416"/>
              <a:gd name="connsiteX0" fmla="*/ 0 w 10000"/>
              <a:gd name="connsiteY0" fmla="*/ 5724 h 12396"/>
              <a:gd name="connsiteX1" fmla="*/ 5330 w 10000"/>
              <a:gd name="connsiteY1" fmla="*/ 80 h 12396"/>
              <a:gd name="connsiteX2" fmla="*/ 7962 w 10000"/>
              <a:gd name="connsiteY2" fmla="*/ 5401 h 12396"/>
              <a:gd name="connsiteX3" fmla="*/ 10000 w 10000"/>
              <a:gd name="connsiteY3" fmla="*/ 12396 h 12396"/>
              <a:gd name="connsiteX0" fmla="*/ 0 w 9471"/>
              <a:gd name="connsiteY0" fmla="*/ 5724 h 12151"/>
              <a:gd name="connsiteX1" fmla="*/ 5330 w 9471"/>
              <a:gd name="connsiteY1" fmla="*/ 80 h 12151"/>
              <a:gd name="connsiteX2" fmla="*/ 7962 w 9471"/>
              <a:gd name="connsiteY2" fmla="*/ 5401 h 12151"/>
              <a:gd name="connsiteX3" fmla="*/ 9471 w 9471"/>
              <a:gd name="connsiteY3" fmla="*/ 12151 h 1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1" h="12151">
                <a:moveTo>
                  <a:pt x="0" y="5724"/>
                </a:moveTo>
                <a:cubicBezTo>
                  <a:pt x="1836" y="2570"/>
                  <a:pt x="3671" y="-542"/>
                  <a:pt x="5330" y="80"/>
                </a:cubicBezTo>
                <a:cubicBezTo>
                  <a:pt x="6855" y="353"/>
                  <a:pt x="7184" y="3838"/>
                  <a:pt x="7962" y="5401"/>
                </a:cubicBezTo>
                <a:cubicBezTo>
                  <a:pt x="8740" y="6964"/>
                  <a:pt x="9330" y="11802"/>
                  <a:pt x="9471" y="12151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3362" name="Freeform 50"/>
          <p:cNvSpPr>
            <a:spLocks/>
          </p:cNvSpPr>
          <p:nvPr/>
        </p:nvSpPr>
        <p:spPr bwMode="auto">
          <a:xfrm>
            <a:off x="5076825" y="2492623"/>
            <a:ext cx="1042992" cy="358774"/>
          </a:xfrm>
          <a:custGeom>
            <a:avLst/>
            <a:gdLst>
              <a:gd name="T0" fmla="*/ 0 w 907"/>
              <a:gd name="T1" fmla="*/ 0 h 272"/>
              <a:gd name="T2" fmla="*/ 408 w 907"/>
              <a:gd name="T3" fmla="*/ 272 h 272"/>
              <a:gd name="T4" fmla="*/ 907 w 907"/>
              <a:gd name="T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7" h="272">
                <a:moveTo>
                  <a:pt x="0" y="0"/>
                </a:moveTo>
                <a:cubicBezTo>
                  <a:pt x="128" y="136"/>
                  <a:pt x="257" y="272"/>
                  <a:pt x="408" y="272"/>
                </a:cubicBezTo>
                <a:cubicBezTo>
                  <a:pt x="559" y="272"/>
                  <a:pt x="733" y="136"/>
                  <a:pt x="907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3371" name="Oval 59"/>
          <p:cNvSpPr>
            <a:spLocks noChangeArrowheads="1"/>
          </p:cNvSpPr>
          <p:nvPr/>
        </p:nvSpPr>
        <p:spPr bwMode="auto">
          <a:xfrm rot="10800000">
            <a:off x="4423568" y="3471326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3374" name="Oval 62"/>
          <p:cNvSpPr>
            <a:spLocks noChangeArrowheads="1"/>
          </p:cNvSpPr>
          <p:nvPr/>
        </p:nvSpPr>
        <p:spPr bwMode="auto">
          <a:xfrm rot="10800000">
            <a:off x="4426743" y="2893476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3377" name="Text Box 65"/>
          <p:cNvSpPr txBox="1">
            <a:spLocks noChangeArrowheads="1"/>
          </p:cNvSpPr>
          <p:nvPr/>
        </p:nvSpPr>
        <p:spPr bwMode="auto">
          <a:xfrm rot="10800000">
            <a:off x="4186164" y="2951265"/>
            <a:ext cx="5032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2124075" y="1900485"/>
            <a:ext cx="5032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77300" y="849743"/>
            <a:ext cx="746569" cy="46166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13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Al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492500" y="1900485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3851275" y="184333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FF0000"/>
              </a:solidFill>
            </a:endParaRP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4067175" y="213226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3851275" y="234816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2268538" y="1843335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2411413" y="1843335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2051050" y="2060823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2051050" y="2205285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2338388" y="2421185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2554288" y="2205434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13331" name="Freeform 19"/>
          <p:cNvSpPr>
            <a:spLocks/>
          </p:cNvSpPr>
          <p:nvPr/>
        </p:nvSpPr>
        <p:spPr bwMode="auto">
          <a:xfrm>
            <a:off x="2612059" y="1585852"/>
            <a:ext cx="1166191" cy="562019"/>
          </a:xfrm>
          <a:custGeom>
            <a:avLst/>
            <a:gdLst>
              <a:gd name="T0" fmla="*/ 771 w 771"/>
              <a:gd name="T1" fmla="*/ 159 h 295"/>
              <a:gd name="T2" fmla="*/ 363 w 771"/>
              <a:gd name="T3" fmla="*/ 23 h 295"/>
              <a:gd name="T4" fmla="*/ 0 w 771"/>
              <a:gd name="T5" fmla="*/ 295 h 295"/>
              <a:gd name="connsiteX0" fmla="*/ 10095 w 10095"/>
              <a:gd name="connsiteY0" fmla="*/ 4748 h 16896"/>
              <a:gd name="connsiteX1" fmla="*/ 4803 w 10095"/>
              <a:gd name="connsiteY1" fmla="*/ 138 h 16896"/>
              <a:gd name="connsiteX2" fmla="*/ 0 w 10095"/>
              <a:gd name="connsiteY2" fmla="*/ 16896 h 16896"/>
              <a:gd name="connsiteX0" fmla="*/ 9528 w 9528"/>
              <a:gd name="connsiteY0" fmla="*/ 4748 h 15913"/>
              <a:gd name="connsiteX1" fmla="*/ 4236 w 9528"/>
              <a:gd name="connsiteY1" fmla="*/ 138 h 15913"/>
              <a:gd name="connsiteX2" fmla="*/ 0 w 9528"/>
              <a:gd name="connsiteY2" fmla="*/ 15913 h 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8" h="15913">
                <a:moveTo>
                  <a:pt x="9528" y="4748"/>
                </a:moveTo>
                <a:cubicBezTo>
                  <a:pt x="7712" y="2036"/>
                  <a:pt x="5896" y="-642"/>
                  <a:pt x="4236" y="138"/>
                </a:cubicBezTo>
                <a:cubicBezTo>
                  <a:pt x="2576" y="917"/>
                  <a:pt x="1518" y="11676"/>
                  <a:pt x="0" y="15913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3332" name="Freeform 20"/>
          <p:cNvSpPr>
            <a:spLocks/>
          </p:cNvSpPr>
          <p:nvPr/>
        </p:nvSpPr>
        <p:spPr bwMode="auto">
          <a:xfrm>
            <a:off x="2484438" y="2492623"/>
            <a:ext cx="1366837" cy="358775"/>
          </a:xfrm>
          <a:custGeom>
            <a:avLst/>
            <a:gdLst>
              <a:gd name="T0" fmla="*/ 861 w 861"/>
              <a:gd name="T1" fmla="*/ 0 h 226"/>
              <a:gd name="T2" fmla="*/ 544 w 861"/>
              <a:gd name="T3" fmla="*/ 226 h 226"/>
              <a:gd name="T4" fmla="*/ 0 w 861"/>
              <a:gd name="T5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1" h="226">
                <a:moveTo>
                  <a:pt x="861" y="0"/>
                </a:moveTo>
                <a:cubicBezTo>
                  <a:pt x="774" y="113"/>
                  <a:pt x="687" y="226"/>
                  <a:pt x="544" y="226"/>
                </a:cubicBezTo>
                <a:cubicBezTo>
                  <a:pt x="401" y="226"/>
                  <a:pt x="200" y="113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4670193" y="1900485"/>
            <a:ext cx="69389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37" name="Oval 25"/>
          <p:cNvSpPr>
            <a:spLocks noChangeArrowheads="1"/>
          </p:cNvSpPr>
          <p:nvPr/>
        </p:nvSpPr>
        <p:spPr bwMode="auto">
          <a:xfrm>
            <a:off x="4966953" y="1843335"/>
            <a:ext cx="100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38" name="Oval 26"/>
          <p:cNvSpPr>
            <a:spLocks noChangeArrowheads="1"/>
          </p:cNvSpPr>
          <p:nvPr/>
        </p:nvSpPr>
        <p:spPr bwMode="auto">
          <a:xfrm>
            <a:off x="4572000" y="2132260"/>
            <a:ext cx="100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39" name="Oval 27"/>
          <p:cNvSpPr>
            <a:spLocks noChangeArrowheads="1"/>
          </p:cNvSpPr>
          <p:nvPr/>
        </p:nvSpPr>
        <p:spPr bwMode="auto">
          <a:xfrm>
            <a:off x="4966953" y="2348160"/>
            <a:ext cx="100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5905505" y="1914773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6083305" y="1843335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6226180" y="1843335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6370643" y="2059235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6370643" y="2203698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55" name="Oval 43"/>
          <p:cNvSpPr>
            <a:spLocks noChangeArrowheads="1"/>
          </p:cNvSpPr>
          <p:nvPr/>
        </p:nvSpPr>
        <p:spPr bwMode="auto">
          <a:xfrm>
            <a:off x="6154743" y="2419598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56" name="Oval 44"/>
          <p:cNvSpPr>
            <a:spLocks noChangeArrowheads="1"/>
          </p:cNvSpPr>
          <p:nvPr/>
        </p:nvSpPr>
        <p:spPr bwMode="auto">
          <a:xfrm>
            <a:off x="5867405" y="2132260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72" name="Oval 60"/>
          <p:cNvSpPr>
            <a:spLocks noChangeArrowheads="1"/>
          </p:cNvSpPr>
          <p:nvPr/>
        </p:nvSpPr>
        <p:spPr bwMode="auto">
          <a:xfrm rot="10800000">
            <a:off x="4280693" y="3471326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3373" name="Oval 61"/>
          <p:cNvSpPr>
            <a:spLocks noChangeArrowheads="1"/>
          </p:cNvSpPr>
          <p:nvPr/>
        </p:nvSpPr>
        <p:spPr bwMode="auto">
          <a:xfrm rot="10800000">
            <a:off x="4641056" y="3182401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3375" name="Oval 63"/>
          <p:cNvSpPr>
            <a:spLocks noChangeArrowheads="1"/>
          </p:cNvSpPr>
          <p:nvPr/>
        </p:nvSpPr>
        <p:spPr bwMode="auto">
          <a:xfrm rot="10800000">
            <a:off x="4282281" y="2893476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3381" name="Text Box 69"/>
          <p:cNvSpPr txBox="1">
            <a:spLocks noChangeArrowheads="1"/>
          </p:cNvSpPr>
          <p:nvPr/>
        </p:nvSpPr>
        <p:spPr bwMode="auto">
          <a:xfrm>
            <a:off x="3851920" y="4523279"/>
            <a:ext cx="6684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l-GR" sz="32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endParaRPr lang="en-US" sz="9600" b="1" baseline="300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383" name="Text Box 71"/>
          <p:cNvSpPr txBox="1">
            <a:spLocks noChangeArrowheads="1"/>
          </p:cNvSpPr>
          <p:nvPr/>
        </p:nvSpPr>
        <p:spPr bwMode="auto">
          <a:xfrm>
            <a:off x="3709407" y="6150549"/>
            <a:ext cx="140451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Al</a:t>
            </a:r>
            <a:r>
              <a:rPr lang="en-US" sz="3600" b="1" baseline="-250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2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O</a:t>
            </a:r>
            <a:r>
              <a:rPr lang="en-US" sz="36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3</a:t>
            </a:r>
            <a:endParaRPr lang="el-GR" sz="3600" b="1" baseline="-25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Τίτλος 1"/>
          <p:cNvSpPr txBox="1">
            <a:spLocks/>
          </p:cNvSpPr>
          <p:nvPr/>
        </p:nvSpPr>
        <p:spPr>
          <a:xfrm>
            <a:off x="457200" y="274638"/>
            <a:ext cx="8229600" cy="3890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ΙΟΝΤΙΚΟΣ ΔΕΣΜΟΣ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l-G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l-G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4</a:t>
            </a:r>
            <a:r>
              <a:rPr lang="el-GR" sz="3200" b="1" baseline="30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ο</a:t>
            </a:r>
            <a:r>
              <a:rPr lang="el-G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παράδειγμα </a:t>
            </a:r>
            <a:r>
              <a:rPr lang="el-G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Al</a:t>
            </a:r>
            <a:r>
              <a:rPr lang="en-US" sz="3200" b="1" baseline="-25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</a:t>
            </a:r>
            <a:r>
              <a:rPr lang="en-US" sz="3200" b="1" baseline="-25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Βέλος προς τα κάτω 2"/>
          <p:cNvSpPr/>
          <p:nvPr/>
        </p:nvSpPr>
        <p:spPr>
          <a:xfrm>
            <a:off x="4158571" y="3897481"/>
            <a:ext cx="603018" cy="446207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1" name="Βέλος προς τα κάτω 50"/>
          <p:cNvSpPr/>
          <p:nvPr/>
        </p:nvSpPr>
        <p:spPr>
          <a:xfrm>
            <a:off x="4184956" y="5603517"/>
            <a:ext cx="603018" cy="330550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395536" y="4652937"/>
            <a:ext cx="746569" cy="46166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Al</a:t>
            </a:r>
            <a:r>
              <a:rPr lang="el-GR" sz="2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3+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6513933" y="3884789"/>
            <a:ext cx="793521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O</a:t>
            </a:r>
            <a:r>
              <a:rPr lang="el-GR" sz="3200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2-</a:t>
            </a:r>
            <a:r>
              <a:rPr lang="el-GR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l-GR" sz="3200" dirty="0" smtClean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 </a:t>
            </a:r>
            <a:endParaRPr lang="el-GR" sz="32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55" name="Βέλος προς τα κάτω 54"/>
          <p:cNvSpPr/>
          <p:nvPr/>
        </p:nvSpPr>
        <p:spPr>
          <a:xfrm>
            <a:off x="277359" y="1364464"/>
            <a:ext cx="946449" cy="3281773"/>
          </a:xfrm>
          <a:prstGeom prst="downArrow">
            <a:avLst>
              <a:gd name="adj1" fmla="val 73432"/>
              <a:gd name="adj2" fmla="val 94840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Αποβολή 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+mj-lt"/>
              </a:rPr>
              <a:t>…ηλεκτρονίων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" name="Βέλος προς τα κάτω 55"/>
          <p:cNvSpPr/>
          <p:nvPr/>
        </p:nvSpPr>
        <p:spPr>
          <a:xfrm>
            <a:off x="6533096" y="1364464"/>
            <a:ext cx="946449" cy="2533017"/>
          </a:xfrm>
          <a:prstGeom prst="downArrow">
            <a:avLst>
              <a:gd name="adj1" fmla="val 73432"/>
              <a:gd name="adj2" fmla="val 112125"/>
            </a:avLst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+mj-lt"/>
              </a:rPr>
              <a:t>Πρόσληψη 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+mj-lt"/>
              </a:rPr>
              <a:t>…</a:t>
            </a:r>
            <a:r>
              <a:rPr lang="el-GR" dirty="0" smtClean="0">
                <a:solidFill>
                  <a:schemeClr val="tx1"/>
                </a:solidFill>
                <a:latin typeface="+mj-lt"/>
              </a:rPr>
              <a:t> ηλεκτρονίων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609826" y="818310"/>
            <a:ext cx="775208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8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O</a:t>
            </a:r>
            <a:endParaRPr lang="el-GR" sz="2400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28383" y="809351"/>
            <a:ext cx="790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  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7385034" y="808001"/>
            <a:ext cx="867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  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078491" y="4591025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>
                <a:solidFill>
                  <a:prstClr val="black"/>
                </a:solidFill>
              </a:rPr>
              <a:t>(2)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    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7341378" y="3909341"/>
            <a:ext cx="1830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200" dirty="0">
                <a:solidFill>
                  <a:prstClr val="black"/>
                </a:solidFill>
              </a:rPr>
              <a:t>(2</a:t>
            </a:r>
            <a:r>
              <a:rPr lang="en-US" sz="3200" dirty="0" smtClean="0">
                <a:solidFill>
                  <a:prstClr val="black"/>
                </a:solidFill>
              </a:rPr>
              <a:t>)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200" dirty="0" smtClean="0">
                <a:solidFill>
                  <a:prstClr val="black"/>
                </a:solidFill>
              </a:rPr>
              <a:t>(</a:t>
            </a:r>
            <a:r>
              <a:rPr lang="el-GR" sz="3200" dirty="0" smtClean="0">
                <a:solidFill>
                  <a:prstClr val="black"/>
                </a:solidFill>
              </a:rPr>
              <a:t>  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419872" y="4716196"/>
            <a:ext cx="593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Al</a:t>
            </a:r>
            <a:endParaRPr lang="el-GR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3040109" y="4741693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4158571" y="4704061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5364088" y="4156918"/>
            <a:ext cx="636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  <a:latin typeface="Comic Sans MS" panose="030F0702030302020204" pitchFamily="66" charset="0"/>
              </a:rPr>
              <a:t>2</a:t>
            </a:r>
            <a:r>
              <a:rPr lang="el-GR" sz="32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  <a:latin typeface="Comic Sans MS" panose="030F0702030302020204" pitchFamily="66" charset="0"/>
              </a:rPr>
              <a:t>-</a:t>
            </a:r>
            <a:r>
              <a:rPr lang="en-US" sz="3200" b="1" baseline="30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el-GR" dirty="0"/>
          </a:p>
        </p:txBody>
      </p:sp>
      <p:sp>
        <p:nvSpPr>
          <p:cNvPr id="12" name="Ορθογώνιο 11"/>
          <p:cNvSpPr/>
          <p:nvPr/>
        </p:nvSpPr>
        <p:spPr>
          <a:xfrm>
            <a:off x="4716016" y="4653136"/>
            <a:ext cx="511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  <a:latin typeface="Comic Sans MS" panose="030F0702030302020204" pitchFamily="66" charset="0"/>
              </a:rPr>
              <a:t>O</a:t>
            </a:r>
            <a:endParaRPr lang="en-US" sz="9600" b="1" baseline="30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Comic Sans MS" panose="030F0702030302020204" pitchFamily="66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3927908" y="4777988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+mj-lt"/>
              </a:rPr>
              <a:t>,</a:t>
            </a:r>
            <a:endParaRPr lang="el-GR" sz="1600" dirty="0">
              <a:latin typeface="+mj-lt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411760" y="838849"/>
            <a:ext cx="1075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    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1835696" y="838850"/>
            <a:ext cx="814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  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endParaRPr lang="el-GR" dirty="0"/>
          </a:p>
        </p:txBody>
      </p:sp>
      <p:sp>
        <p:nvSpPr>
          <p:cNvPr id="16" name="Ορθογώνιο 15"/>
          <p:cNvSpPr/>
          <p:nvPr/>
        </p:nvSpPr>
        <p:spPr>
          <a:xfrm>
            <a:off x="1436320" y="816077"/>
            <a:ext cx="333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2</a:t>
            </a:r>
            <a:endParaRPr lang="el-GR" dirty="0"/>
          </a:p>
        </p:txBody>
      </p:sp>
      <p:sp>
        <p:nvSpPr>
          <p:cNvPr id="17" name="Ορθογώνιο 16"/>
          <p:cNvSpPr/>
          <p:nvPr/>
        </p:nvSpPr>
        <p:spPr>
          <a:xfrm>
            <a:off x="2108994" y="836712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8</a:t>
            </a:r>
            <a:endParaRPr lang="el-GR" dirty="0"/>
          </a:p>
        </p:txBody>
      </p:sp>
      <p:sp>
        <p:nvSpPr>
          <p:cNvPr id="18" name="Ορθογώνιο 17"/>
          <p:cNvSpPr/>
          <p:nvPr/>
        </p:nvSpPr>
        <p:spPr>
          <a:xfrm>
            <a:off x="2699792" y="548680"/>
            <a:ext cx="583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l-GR" sz="44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8100392" y="764704"/>
            <a:ext cx="891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    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l-GR" dirty="0"/>
          </a:p>
        </p:txBody>
      </p:sp>
      <p:sp>
        <p:nvSpPr>
          <p:cNvPr id="20" name="Ορθογώνιο 19"/>
          <p:cNvSpPr/>
          <p:nvPr/>
        </p:nvSpPr>
        <p:spPr>
          <a:xfrm>
            <a:off x="7694638" y="764704"/>
            <a:ext cx="333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2</a:t>
            </a:r>
            <a:endParaRPr lang="el-GR" dirty="0"/>
          </a:p>
        </p:txBody>
      </p:sp>
      <p:sp>
        <p:nvSpPr>
          <p:cNvPr id="21" name="Ορθογώνιο 20"/>
          <p:cNvSpPr/>
          <p:nvPr/>
        </p:nvSpPr>
        <p:spPr>
          <a:xfrm>
            <a:off x="8388424" y="548680"/>
            <a:ext cx="489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l-GR" sz="44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Freeform 19"/>
          <p:cNvSpPr>
            <a:spLocks/>
          </p:cNvSpPr>
          <p:nvPr/>
        </p:nvSpPr>
        <p:spPr bwMode="auto">
          <a:xfrm rot="14202513">
            <a:off x="3739977" y="2487899"/>
            <a:ext cx="719316" cy="533786"/>
          </a:xfrm>
          <a:custGeom>
            <a:avLst/>
            <a:gdLst>
              <a:gd name="T0" fmla="*/ 771 w 771"/>
              <a:gd name="T1" fmla="*/ 159 h 295"/>
              <a:gd name="T2" fmla="*/ 363 w 771"/>
              <a:gd name="T3" fmla="*/ 23 h 295"/>
              <a:gd name="T4" fmla="*/ 0 w 771"/>
              <a:gd name="T5" fmla="*/ 295 h 295"/>
              <a:gd name="connsiteX0" fmla="*/ 10766 w 10766"/>
              <a:gd name="connsiteY0" fmla="*/ 15248 h 15248"/>
              <a:gd name="connsiteX1" fmla="*/ 5474 w 10766"/>
              <a:gd name="connsiteY1" fmla="*/ 10638 h 15248"/>
              <a:gd name="connsiteX2" fmla="*/ 0 w 10766"/>
              <a:gd name="connsiteY2" fmla="*/ 760 h 15248"/>
              <a:gd name="connsiteX0" fmla="*/ 10766 w 10766"/>
              <a:gd name="connsiteY0" fmla="*/ 15470 h 15470"/>
              <a:gd name="connsiteX1" fmla="*/ 6074 w 10766"/>
              <a:gd name="connsiteY1" fmla="*/ 6846 h 15470"/>
              <a:gd name="connsiteX2" fmla="*/ 0 w 10766"/>
              <a:gd name="connsiteY2" fmla="*/ 982 h 15470"/>
              <a:gd name="connsiteX0" fmla="*/ 10766 w 10766"/>
              <a:gd name="connsiteY0" fmla="*/ 16131 h 16131"/>
              <a:gd name="connsiteX1" fmla="*/ 6074 w 10766"/>
              <a:gd name="connsiteY1" fmla="*/ 7507 h 16131"/>
              <a:gd name="connsiteX2" fmla="*/ 0 w 10766"/>
              <a:gd name="connsiteY2" fmla="*/ 1643 h 16131"/>
              <a:gd name="connsiteX0" fmla="*/ 10766 w 10766"/>
              <a:gd name="connsiteY0" fmla="*/ 16947 h 16947"/>
              <a:gd name="connsiteX1" fmla="*/ 6074 w 10766"/>
              <a:gd name="connsiteY1" fmla="*/ 8323 h 16947"/>
              <a:gd name="connsiteX2" fmla="*/ 0 w 10766"/>
              <a:gd name="connsiteY2" fmla="*/ 2459 h 16947"/>
              <a:gd name="connsiteX0" fmla="*/ 10766 w 10766"/>
              <a:gd name="connsiteY0" fmla="*/ 16947 h 16947"/>
              <a:gd name="connsiteX1" fmla="*/ 6074 w 10766"/>
              <a:gd name="connsiteY1" fmla="*/ 8323 h 16947"/>
              <a:gd name="connsiteX2" fmla="*/ 0 w 10766"/>
              <a:gd name="connsiteY2" fmla="*/ 2459 h 16947"/>
              <a:gd name="connsiteX0" fmla="*/ 10766 w 10766"/>
              <a:gd name="connsiteY0" fmla="*/ 17944 h 17944"/>
              <a:gd name="connsiteX1" fmla="*/ 6525 w 10766"/>
              <a:gd name="connsiteY1" fmla="*/ 6730 h 17944"/>
              <a:gd name="connsiteX2" fmla="*/ 0 w 10766"/>
              <a:gd name="connsiteY2" fmla="*/ 3456 h 17944"/>
              <a:gd name="connsiteX0" fmla="*/ 10766 w 10766"/>
              <a:gd name="connsiteY0" fmla="*/ 19225 h 19225"/>
              <a:gd name="connsiteX1" fmla="*/ 7191 w 10766"/>
              <a:gd name="connsiteY1" fmla="*/ 5572 h 19225"/>
              <a:gd name="connsiteX2" fmla="*/ 0 w 10766"/>
              <a:gd name="connsiteY2" fmla="*/ 4737 h 19225"/>
              <a:gd name="connsiteX0" fmla="*/ 10766 w 10766"/>
              <a:gd name="connsiteY0" fmla="*/ 19225 h 19225"/>
              <a:gd name="connsiteX1" fmla="*/ 7191 w 10766"/>
              <a:gd name="connsiteY1" fmla="*/ 5572 h 19225"/>
              <a:gd name="connsiteX2" fmla="*/ 0 w 10766"/>
              <a:gd name="connsiteY2" fmla="*/ 4737 h 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66" h="19225">
                <a:moveTo>
                  <a:pt x="10766" y="19225"/>
                </a:moveTo>
                <a:cubicBezTo>
                  <a:pt x="8950" y="16513"/>
                  <a:pt x="7551" y="8759"/>
                  <a:pt x="7191" y="5572"/>
                </a:cubicBezTo>
                <a:cubicBezTo>
                  <a:pt x="6166" y="-3732"/>
                  <a:pt x="1518" y="500"/>
                  <a:pt x="0" y="4737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5" name="Freeform 19"/>
          <p:cNvSpPr>
            <a:spLocks/>
          </p:cNvSpPr>
          <p:nvPr/>
        </p:nvSpPr>
        <p:spPr bwMode="auto">
          <a:xfrm rot="14202513">
            <a:off x="4339850" y="2498337"/>
            <a:ext cx="789857" cy="446885"/>
          </a:xfrm>
          <a:custGeom>
            <a:avLst/>
            <a:gdLst>
              <a:gd name="T0" fmla="*/ 771 w 771"/>
              <a:gd name="T1" fmla="*/ 159 h 295"/>
              <a:gd name="T2" fmla="*/ 363 w 771"/>
              <a:gd name="T3" fmla="*/ 23 h 295"/>
              <a:gd name="T4" fmla="*/ 0 w 771"/>
              <a:gd name="T5" fmla="*/ 295 h 295"/>
              <a:gd name="connsiteX0" fmla="*/ 10766 w 10766"/>
              <a:gd name="connsiteY0" fmla="*/ 15248 h 15248"/>
              <a:gd name="connsiteX1" fmla="*/ 5474 w 10766"/>
              <a:gd name="connsiteY1" fmla="*/ 10638 h 15248"/>
              <a:gd name="connsiteX2" fmla="*/ 0 w 10766"/>
              <a:gd name="connsiteY2" fmla="*/ 760 h 15248"/>
              <a:gd name="connsiteX0" fmla="*/ 10766 w 10766"/>
              <a:gd name="connsiteY0" fmla="*/ 15470 h 15470"/>
              <a:gd name="connsiteX1" fmla="*/ 6074 w 10766"/>
              <a:gd name="connsiteY1" fmla="*/ 6846 h 15470"/>
              <a:gd name="connsiteX2" fmla="*/ 0 w 10766"/>
              <a:gd name="connsiteY2" fmla="*/ 982 h 15470"/>
              <a:gd name="connsiteX0" fmla="*/ 10766 w 10766"/>
              <a:gd name="connsiteY0" fmla="*/ 16131 h 16131"/>
              <a:gd name="connsiteX1" fmla="*/ 6074 w 10766"/>
              <a:gd name="connsiteY1" fmla="*/ 7507 h 16131"/>
              <a:gd name="connsiteX2" fmla="*/ 0 w 10766"/>
              <a:gd name="connsiteY2" fmla="*/ 1643 h 16131"/>
              <a:gd name="connsiteX0" fmla="*/ 10766 w 10766"/>
              <a:gd name="connsiteY0" fmla="*/ 16947 h 16947"/>
              <a:gd name="connsiteX1" fmla="*/ 6074 w 10766"/>
              <a:gd name="connsiteY1" fmla="*/ 8323 h 16947"/>
              <a:gd name="connsiteX2" fmla="*/ 0 w 10766"/>
              <a:gd name="connsiteY2" fmla="*/ 2459 h 16947"/>
              <a:gd name="connsiteX0" fmla="*/ 10766 w 10766"/>
              <a:gd name="connsiteY0" fmla="*/ 16947 h 16947"/>
              <a:gd name="connsiteX1" fmla="*/ 6074 w 10766"/>
              <a:gd name="connsiteY1" fmla="*/ 8323 h 16947"/>
              <a:gd name="connsiteX2" fmla="*/ 0 w 10766"/>
              <a:gd name="connsiteY2" fmla="*/ 2459 h 16947"/>
              <a:gd name="connsiteX0" fmla="*/ 10766 w 10766"/>
              <a:gd name="connsiteY0" fmla="*/ 17944 h 17944"/>
              <a:gd name="connsiteX1" fmla="*/ 6525 w 10766"/>
              <a:gd name="connsiteY1" fmla="*/ 6730 h 17944"/>
              <a:gd name="connsiteX2" fmla="*/ 0 w 10766"/>
              <a:gd name="connsiteY2" fmla="*/ 3456 h 17944"/>
              <a:gd name="connsiteX0" fmla="*/ 10766 w 10766"/>
              <a:gd name="connsiteY0" fmla="*/ 19225 h 19225"/>
              <a:gd name="connsiteX1" fmla="*/ 7191 w 10766"/>
              <a:gd name="connsiteY1" fmla="*/ 5572 h 19225"/>
              <a:gd name="connsiteX2" fmla="*/ 0 w 10766"/>
              <a:gd name="connsiteY2" fmla="*/ 4737 h 19225"/>
              <a:gd name="connsiteX0" fmla="*/ 10766 w 10766"/>
              <a:gd name="connsiteY0" fmla="*/ 19225 h 19225"/>
              <a:gd name="connsiteX1" fmla="*/ 7191 w 10766"/>
              <a:gd name="connsiteY1" fmla="*/ 5572 h 19225"/>
              <a:gd name="connsiteX2" fmla="*/ 0 w 10766"/>
              <a:gd name="connsiteY2" fmla="*/ 4737 h 19225"/>
              <a:gd name="connsiteX0" fmla="*/ 10766 w 10766"/>
              <a:gd name="connsiteY0" fmla="*/ 16688 h 16688"/>
              <a:gd name="connsiteX1" fmla="*/ 5574 w 10766"/>
              <a:gd name="connsiteY1" fmla="*/ 8959 h 16688"/>
              <a:gd name="connsiteX2" fmla="*/ 0 w 10766"/>
              <a:gd name="connsiteY2" fmla="*/ 2200 h 16688"/>
              <a:gd name="connsiteX0" fmla="*/ 10766 w 10766"/>
              <a:gd name="connsiteY0" fmla="*/ 15560 h 15560"/>
              <a:gd name="connsiteX1" fmla="*/ 5574 w 10766"/>
              <a:gd name="connsiteY1" fmla="*/ 7831 h 15560"/>
              <a:gd name="connsiteX2" fmla="*/ 0 w 10766"/>
              <a:gd name="connsiteY2" fmla="*/ 1072 h 15560"/>
              <a:gd name="connsiteX0" fmla="*/ 10766 w 10766"/>
              <a:gd name="connsiteY0" fmla="*/ 15357 h 15357"/>
              <a:gd name="connsiteX1" fmla="*/ 5574 w 10766"/>
              <a:gd name="connsiteY1" fmla="*/ 7628 h 15357"/>
              <a:gd name="connsiteX2" fmla="*/ 0 w 10766"/>
              <a:gd name="connsiteY2" fmla="*/ 869 h 15357"/>
              <a:gd name="connsiteX0" fmla="*/ 11101 w 11101"/>
              <a:gd name="connsiteY0" fmla="*/ 14916 h 14916"/>
              <a:gd name="connsiteX1" fmla="*/ 5909 w 11101"/>
              <a:gd name="connsiteY1" fmla="*/ 7187 h 14916"/>
              <a:gd name="connsiteX2" fmla="*/ 0 w 11101"/>
              <a:gd name="connsiteY2" fmla="*/ 896 h 14916"/>
              <a:gd name="connsiteX0" fmla="*/ 11101 w 11101"/>
              <a:gd name="connsiteY0" fmla="*/ 14676 h 14676"/>
              <a:gd name="connsiteX1" fmla="*/ 4003 w 11101"/>
              <a:gd name="connsiteY1" fmla="*/ 12413 h 14676"/>
              <a:gd name="connsiteX2" fmla="*/ 0 w 11101"/>
              <a:gd name="connsiteY2" fmla="*/ 656 h 14676"/>
              <a:gd name="connsiteX0" fmla="*/ 11101 w 11101"/>
              <a:gd name="connsiteY0" fmla="*/ 14714 h 14714"/>
              <a:gd name="connsiteX1" fmla="*/ 4003 w 11101"/>
              <a:gd name="connsiteY1" fmla="*/ 12451 h 14714"/>
              <a:gd name="connsiteX2" fmla="*/ 0 w 11101"/>
              <a:gd name="connsiteY2" fmla="*/ 694 h 14714"/>
              <a:gd name="connsiteX0" fmla="*/ 11101 w 11101"/>
              <a:gd name="connsiteY0" fmla="*/ 14717 h 14717"/>
              <a:gd name="connsiteX1" fmla="*/ 2369 w 11101"/>
              <a:gd name="connsiteY1" fmla="*/ 12366 h 14717"/>
              <a:gd name="connsiteX2" fmla="*/ 0 w 11101"/>
              <a:gd name="connsiteY2" fmla="*/ 697 h 14717"/>
              <a:gd name="connsiteX0" fmla="*/ 11101 w 11101"/>
              <a:gd name="connsiteY0" fmla="*/ 14717 h 14717"/>
              <a:gd name="connsiteX1" fmla="*/ 2369 w 11101"/>
              <a:gd name="connsiteY1" fmla="*/ 12366 h 14717"/>
              <a:gd name="connsiteX2" fmla="*/ 0 w 11101"/>
              <a:gd name="connsiteY2" fmla="*/ 697 h 1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01" h="14717">
                <a:moveTo>
                  <a:pt x="11101" y="14717"/>
                </a:moveTo>
                <a:cubicBezTo>
                  <a:pt x="9285" y="12005"/>
                  <a:pt x="2965" y="13930"/>
                  <a:pt x="2369" y="12366"/>
                </a:cubicBezTo>
                <a:cubicBezTo>
                  <a:pt x="-1558" y="12938"/>
                  <a:pt x="1518" y="-3540"/>
                  <a:pt x="0" y="697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lg" len="lg"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" name="Ορθογώνιο 21"/>
          <p:cNvSpPr/>
          <p:nvPr/>
        </p:nvSpPr>
        <p:spPr>
          <a:xfrm>
            <a:off x="1846180" y="4449306"/>
            <a:ext cx="7441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l-GR" sz="4000" dirty="0" smtClean="0">
                <a:solidFill>
                  <a:srgbClr val="FF0000"/>
                </a:solidFill>
              </a:rPr>
              <a:t> </a:t>
            </a:r>
            <a:endParaRPr lang="el-GR" dirty="0"/>
          </a:p>
        </p:txBody>
      </p:sp>
      <p:sp>
        <p:nvSpPr>
          <p:cNvPr id="23" name="Ορθογώνιο 22"/>
          <p:cNvSpPr/>
          <p:nvPr/>
        </p:nvSpPr>
        <p:spPr>
          <a:xfrm>
            <a:off x="8570959" y="3817007"/>
            <a:ext cx="4876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dirty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l-GR" sz="44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Oval 39"/>
          <p:cNvSpPr>
            <a:spLocks noChangeArrowheads="1"/>
          </p:cNvSpPr>
          <p:nvPr/>
        </p:nvSpPr>
        <p:spPr bwMode="auto">
          <a:xfrm>
            <a:off x="4931717" y="4579912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9" name="Oval 40"/>
          <p:cNvSpPr>
            <a:spLocks noChangeArrowheads="1"/>
          </p:cNvSpPr>
          <p:nvPr/>
        </p:nvSpPr>
        <p:spPr bwMode="auto">
          <a:xfrm>
            <a:off x="5074592" y="4579912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0" name="Oval 41"/>
          <p:cNvSpPr>
            <a:spLocks noChangeArrowheads="1"/>
          </p:cNvSpPr>
          <p:nvPr/>
        </p:nvSpPr>
        <p:spPr bwMode="auto">
          <a:xfrm>
            <a:off x="5219055" y="4795812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1" name="Oval 42"/>
          <p:cNvSpPr>
            <a:spLocks noChangeArrowheads="1"/>
          </p:cNvSpPr>
          <p:nvPr/>
        </p:nvSpPr>
        <p:spPr bwMode="auto">
          <a:xfrm>
            <a:off x="5219055" y="4940275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2" name="Oval 43"/>
          <p:cNvSpPr>
            <a:spLocks noChangeArrowheads="1"/>
          </p:cNvSpPr>
          <p:nvPr/>
        </p:nvSpPr>
        <p:spPr bwMode="auto">
          <a:xfrm>
            <a:off x="5003155" y="5156175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3" name="Oval 44"/>
          <p:cNvSpPr>
            <a:spLocks noChangeArrowheads="1"/>
          </p:cNvSpPr>
          <p:nvPr/>
        </p:nvSpPr>
        <p:spPr bwMode="auto">
          <a:xfrm>
            <a:off x="4644008" y="4868837"/>
            <a:ext cx="73025" cy="730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5" name="Oval 9"/>
          <p:cNvSpPr>
            <a:spLocks noChangeArrowheads="1"/>
          </p:cNvSpPr>
          <p:nvPr/>
        </p:nvSpPr>
        <p:spPr bwMode="auto">
          <a:xfrm>
            <a:off x="4644008" y="501374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FF0000"/>
              </a:solidFill>
            </a:endParaRPr>
          </a:p>
        </p:txBody>
      </p:sp>
      <p:sp>
        <p:nvSpPr>
          <p:cNvPr id="86" name="Oval 9"/>
          <p:cNvSpPr>
            <a:spLocks noChangeArrowheads="1"/>
          </p:cNvSpPr>
          <p:nvPr/>
        </p:nvSpPr>
        <p:spPr bwMode="auto">
          <a:xfrm>
            <a:off x="4860032" y="5157192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FF0000"/>
              </a:solidFill>
            </a:endParaRPr>
          </a:p>
        </p:txBody>
      </p:sp>
      <p:sp>
        <p:nvSpPr>
          <p:cNvPr id="24" name="Διπλή αγκύλη 23"/>
          <p:cNvSpPr/>
          <p:nvPr/>
        </p:nvSpPr>
        <p:spPr>
          <a:xfrm>
            <a:off x="4495576" y="4449306"/>
            <a:ext cx="940520" cy="932621"/>
          </a:xfrm>
          <a:prstGeom prst="bracketPair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376" name="Oval 64"/>
          <p:cNvSpPr>
            <a:spLocks noChangeArrowheads="1"/>
          </p:cNvSpPr>
          <p:nvPr/>
        </p:nvSpPr>
        <p:spPr bwMode="auto">
          <a:xfrm rot="10800000">
            <a:off x="4137818" y="3182401"/>
            <a:ext cx="7302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l-GR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" name="Al2O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4309" y="4593349"/>
            <a:ext cx="3048000" cy="228600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 rot="16200000">
            <a:off x="138042" y="2750391"/>
            <a:ext cx="83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l-GR" sz="8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TextBox 93"/>
          <p:cNvSpPr txBox="1"/>
          <p:nvPr/>
        </p:nvSpPr>
        <p:spPr>
          <a:xfrm rot="16200000">
            <a:off x="6402738" y="2318343"/>
            <a:ext cx="83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8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Επεξήγηση με στρογγυλεμένο παραλληλόγραμμο 91"/>
          <p:cNvSpPr/>
          <p:nvPr/>
        </p:nvSpPr>
        <p:spPr>
          <a:xfrm>
            <a:off x="755026" y="5301208"/>
            <a:ext cx="1481142" cy="406243"/>
          </a:xfrm>
          <a:prstGeom prst="wedgeRoundRectCallout">
            <a:avLst>
              <a:gd name="adj1" fmla="val 42012"/>
              <a:gd name="adj2" fmla="val -123197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Δομή Ε.Α.</a:t>
            </a:r>
            <a:endParaRPr lang="el-GR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Επεξήγηση με στρογγυλεμένο παραλληλόγραμμο 94"/>
          <p:cNvSpPr/>
          <p:nvPr/>
        </p:nvSpPr>
        <p:spPr>
          <a:xfrm>
            <a:off x="7636986" y="3200723"/>
            <a:ext cx="1481142" cy="406243"/>
          </a:xfrm>
          <a:prstGeom prst="wedgeRoundRectCallout">
            <a:avLst>
              <a:gd name="adj1" fmla="val 38925"/>
              <a:gd name="adj2" fmla="val 150659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Δομή Ε.Α.</a:t>
            </a:r>
            <a:endParaRPr lang="el-GR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nature.com/nmat/journal/v3/n5/thumbs/nmat1106-f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65" y="4518669"/>
            <a:ext cx="3069589" cy="23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1339202" y="1206817"/>
            <a:ext cx="179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385034" y="1204741"/>
            <a:ext cx="209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87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28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6" dur="28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3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3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3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28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7" dur="250" autoRev="1" fill="remove"/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8" dur="250" autoRev="1" fill="remove"/>
                                        <p:tgtEl>
                                          <p:spTgt spid="133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9" dur="250" autoRev="1" fill="remove"/>
                                        <p:tgtEl>
                                          <p:spTgt spid="133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250" autoRev="1" fill="remove"/>
                                        <p:tgtEl>
                                          <p:spTgt spid="133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7" dur="2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133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 tmFilter="0, 0; .2, .5; .8, .5; 1, 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250" autoRev="1" fill="hold"/>
                                        <p:tgtEl>
                                          <p:spTgt spid="133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50" autoRev="1" fill="remove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0" dur="250" autoRev="1" fill="remove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1" dur="250" autoRev="1" fill="remove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250" autoRev="1" fill="remove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4" dur="250" autoRev="1" fill="remove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5" dur="250" autoRev="1" fill="remove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6" dur="250" autoRev="1" fill="remove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250" autoRev="1" fill="remove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1" dur="34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6" dur="32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1" dur="3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3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4" dur="3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13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13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360" grpId="0" animBg="1"/>
      <p:bldP spid="13362" grpId="0" animBg="1"/>
      <p:bldP spid="13371" grpId="0" animBg="1"/>
      <p:bldP spid="13374" grpId="0" animBg="1"/>
      <p:bldP spid="13377" grpId="0"/>
      <p:bldP spid="13330" grpId="0"/>
      <p:bldP spid="13317" grpId="0" animBg="1"/>
      <p:bldP spid="13320" grpId="0"/>
      <p:bldP spid="13321" grpId="0" animBg="1"/>
      <p:bldP spid="13322" grpId="0" animBg="1"/>
      <p:bldP spid="13322" grpId="1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1" grpId="0" animBg="1"/>
      <p:bldP spid="13332" grpId="0" animBg="1"/>
      <p:bldP spid="13336" grpId="0"/>
      <p:bldP spid="13337" grpId="0" animBg="1"/>
      <p:bldP spid="13337" grpId="1" animBg="1"/>
      <p:bldP spid="13337" grpId="2" animBg="1"/>
      <p:bldP spid="13338" grpId="0" animBg="1"/>
      <p:bldP spid="13339" grpId="0" animBg="1"/>
      <p:bldP spid="13339" grpId="1" animBg="1"/>
      <p:bldP spid="13339" grpId="2" animBg="1"/>
      <p:bldP spid="13350" grpId="0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72" grpId="0" animBg="1"/>
      <p:bldP spid="13373" grpId="0" animBg="1"/>
      <p:bldP spid="13373" grpId="1" animBg="1"/>
      <p:bldP spid="13375" grpId="0" animBg="1"/>
      <p:bldP spid="13381" grpId="0"/>
      <p:bldP spid="13383" grpId="0" animBg="1"/>
      <p:bldP spid="3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13319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74" grpId="0" animBg="1"/>
      <p:bldP spid="75" grpId="0" animBg="1"/>
      <p:bldP spid="22" grpId="0"/>
      <p:bldP spid="23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6" grpId="0" animBg="1"/>
      <p:bldP spid="24" grpId="0" animBg="1"/>
      <p:bldP spid="13376" grpId="0" animBg="1"/>
      <p:bldP spid="93" grpId="0"/>
      <p:bldP spid="94" grpId="0"/>
      <p:bldP spid="92" grpId="0" animBg="1"/>
      <p:bldP spid="95" grpId="0" animBg="1"/>
      <p:bldP spid="97" grpId="0"/>
      <p:bldP spid="9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60"/>
            <a:ext cx="9144000" cy="673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576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 </a:t>
            </a:r>
            <a:r>
              <a:rPr lang="el-GR" dirty="0" smtClean="0"/>
              <a:t>: </a:t>
            </a:r>
            <a:r>
              <a:rPr lang="el-GR" dirty="0" smtClean="0">
                <a:solidFill>
                  <a:schemeClr val="accent1"/>
                </a:solidFill>
              </a:rPr>
              <a:t>Οξείδιο του αργιλίου</a:t>
            </a:r>
            <a:endParaRPr lang="el-G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om.web.cmu.edu/structures/S058-Al2O3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3" y="170080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311088" y="476672"/>
            <a:ext cx="8305800" cy="576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 </a:t>
            </a:r>
            <a:r>
              <a:rPr lang="el-GR" dirty="0" smtClean="0"/>
              <a:t>: </a:t>
            </a:r>
            <a:r>
              <a:rPr lang="el-GR" dirty="0" smtClean="0">
                <a:solidFill>
                  <a:schemeClr val="accent1"/>
                </a:solidFill>
              </a:rPr>
              <a:t>Οξείδιο του αργιλίου</a:t>
            </a:r>
            <a:endParaRPr lang="el-GR" dirty="0">
              <a:solidFill>
                <a:schemeClr val="accent1"/>
              </a:solidFill>
            </a:endParaRPr>
          </a:p>
        </p:txBody>
      </p:sp>
      <p:pic>
        <p:nvPicPr>
          <p:cNvPr id="3076" name="Picture 4" descr="bul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15" y="2312876"/>
            <a:ext cx="36957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Ελλειψοειδής επεξήγηση 5"/>
          <p:cNvSpPr/>
          <p:nvPr/>
        </p:nvSpPr>
        <p:spPr>
          <a:xfrm>
            <a:off x="5076056" y="1088740"/>
            <a:ext cx="1412967" cy="1224136"/>
          </a:xfrm>
          <a:prstGeom prst="wedgeEllipseCallout">
            <a:avLst>
              <a:gd name="adj1" fmla="val -175149"/>
              <a:gd name="adj2" fmla="val 59901"/>
            </a:avLst>
          </a:prstGeom>
          <a:solidFill>
            <a:srgbClr val="9FFF9F"/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Α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l</a:t>
            </a:r>
            <a:r>
              <a:rPr lang="en-US" sz="3600" b="1" baseline="30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3+</a:t>
            </a:r>
            <a:endParaRPr lang="el-GR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Ελλειψοειδής επεξήγηση 6"/>
          <p:cNvSpPr/>
          <p:nvPr/>
        </p:nvSpPr>
        <p:spPr>
          <a:xfrm>
            <a:off x="4440124" y="5157192"/>
            <a:ext cx="1224136" cy="1105669"/>
          </a:xfrm>
          <a:prstGeom prst="wedgeEllipseCallout">
            <a:avLst>
              <a:gd name="adj1" fmla="val -148767"/>
              <a:gd name="adj2" fmla="val -117038"/>
            </a:avLst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O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2-</a:t>
            </a:r>
            <a:endParaRPr lang="el-G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" y="-2196"/>
            <a:ext cx="5014928" cy="364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28" y="3645024"/>
            <a:ext cx="4890372" cy="326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09" y="0"/>
            <a:ext cx="4193354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" y="3645024"/>
            <a:ext cx="4289489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03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316"/>
            <a:ext cx="9144001" cy="671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0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ustomessaywriting.ca/blog/wp-content/uploads/2012/07/readWrite-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204864"/>
            <a:ext cx="4455232" cy="415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996" y="871132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Για το σπίτι : </a:t>
            </a:r>
            <a:endParaRPr lang="el-G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6" y="2539041"/>
            <a:ext cx="42960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el-G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r>
              <a:rPr lang="el-G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</a:t>
            </a:r>
            <a:r>
              <a:rPr lang="el-G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</a:t>
            </a:r>
            <a:endParaRPr lang="el-G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982869" y="1793393"/>
            <a:ext cx="1729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/>
              <a:t>σελ </a:t>
            </a:r>
            <a:r>
              <a:rPr lang="el-GR" sz="2800" dirty="0"/>
              <a:t>74-76 </a:t>
            </a:r>
            <a:endParaRPr lang="el-GR" dirty="0"/>
          </a:p>
        </p:txBody>
      </p:sp>
      <p:cxnSp>
        <p:nvCxnSpPr>
          <p:cNvPr id="6" name="Ευθύγραμμο βέλος σύνδεσης 5"/>
          <p:cNvCxnSpPr>
            <a:stCxn id="2" idx="3"/>
            <a:endCxn id="24" idx="1"/>
          </p:cNvCxnSpPr>
          <p:nvPr/>
        </p:nvCxnSpPr>
        <p:spPr>
          <a:xfrm>
            <a:off x="4147388" y="1255853"/>
            <a:ext cx="640637" cy="735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>
            <a:stCxn id="4" idx="2"/>
          </p:cNvCxnSpPr>
          <p:nvPr/>
        </p:nvCxnSpPr>
        <p:spPr>
          <a:xfrm flipH="1">
            <a:off x="7847400" y="2316613"/>
            <a:ext cx="1" cy="392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Ομάδα 13"/>
          <p:cNvGrpSpPr/>
          <p:nvPr/>
        </p:nvGrpSpPr>
        <p:grpSpPr>
          <a:xfrm>
            <a:off x="6420173" y="4803275"/>
            <a:ext cx="2400300" cy="1905000"/>
            <a:chOff x="6540252" y="4653136"/>
            <a:chExt cx="2400300" cy="1905000"/>
          </a:xfrm>
        </p:grpSpPr>
        <p:pic>
          <p:nvPicPr>
            <p:cNvPr id="2054" name="Picture 6" descr="https://encrypted-tbn2.gstatic.com/images?q=tbn:ANd9GcRP4OX48CDF8LehCSw1_FcPoBpjYW4OSBK-Cp2ln2KQ_zHLF1oD1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252" y="4653136"/>
              <a:ext cx="24003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Ελεύθερη σχεδίαση 12"/>
            <p:cNvSpPr/>
            <p:nvPr/>
          </p:nvSpPr>
          <p:spPr>
            <a:xfrm>
              <a:off x="6776850" y="5499847"/>
              <a:ext cx="551797" cy="511857"/>
            </a:xfrm>
            <a:custGeom>
              <a:avLst/>
              <a:gdLst>
                <a:gd name="connsiteX0" fmla="*/ 161832 w 551797"/>
                <a:gd name="connsiteY0" fmla="*/ 510988 h 511857"/>
                <a:gd name="connsiteX1" fmla="*/ 229068 w 551797"/>
                <a:gd name="connsiteY1" fmla="*/ 470647 h 511857"/>
                <a:gd name="connsiteX2" fmla="*/ 242515 w 551797"/>
                <a:gd name="connsiteY2" fmla="*/ 430306 h 511857"/>
                <a:gd name="connsiteX3" fmla="*/ 282856 w 551797"/>
                <a:gd name="connsiteY3" fmla="*/ 403412 h 511857"/>
                <a:gd name="connsiteX4" fmla="*/ 417326 w 551797"/>
                <a:gd name="connsiteY4" fmla="*/ 403412 h 511857"/>
                <a:gd name="connsiteX5" fmla="*/ 430774 w 551797"/>
                <a:gd name="connsiteY5" fmla="*/ 309282 h 511857"/>
                <a:gd name="connsiteX6" fmla="*/ 471115 w 551797"/>
                <a:gd name="connsiteY6" fmla="*/ 282388 h 511857"/>
                <a:gd name="connsiteX7" fmla="*/ 551797 w 551797"/>
                <a:gd name="connsiteY7" fmla="*/ 215153 h 511857"/>
                <a:gd name="connsiteX8" fmla="*/ 511456 w 551797"/>
                <a:gd name="connsiteY8" fmla="*/ 134471 h 511857"/>
                <a:gd name="connsiteX9" fmla="*/ 471115 w 551797"/>
                <a:gd name="connsiteY9" fmla="*/ 121024 h 511857"/>
                <a:gd name="connsiteX10" fmla="*/ 417326 w 551797"/>
                <a:gd name="connsiteY10" fmla="*/ 67235 h 511857"/>
                <a:gd name="connsiteX11" fmla="*/ 296303 w 551797"/>
                <a:gd name="connsiteY11" fmla="*/ 0 h 511857"/>
                <a:gd name="connsiteX12" fmla="*/ 148385 w 551797"/>
                <a:gd name="connsiteY12" fmla="*/ 13447 h 511857"/>
                <a:gd name="connsiteX13" fmla="*/ 108044 w 551797"/>
                <a:gd name="connsiteY13" fmla="*/ 26894 h 511857"/>
                <a:gd name="connsiteX14" fmla="*/ 81150 w 551797"/>
                <a:gd name="connsiteY14" fmla="*/ 67235 h 511857"/>
                <a:gd name="connsiteX15" fmla="*/ 40809 w 551797"/>
                <a:gd name="connsiteY15" fmla="*/ 107577 h 511857"/>
                <a:gd name="connsiteX16" fmla="*/ 27362 w 551797"/>
                <a:gd name="connsiteY16" fmla="*/ 147918 h 511857"/>
                <a:gd name="connsiteX17" fmla="*/ 468 w 551797"/>
                <a:gd name="connsiteY17" fmla="*/ 188259 h 511857"/>
                <a:gd name="connsiteX18" fmla="*/ 13915 w 551797"/>
                <a:gd name="connsiteY18" fmla="*/ 255494 h 511857"/>
                <a:gd name="connsiteX19" fmla="*/ 67703 w 551797"/>
                <a:gd name="connsiteY19" fmla="*/ 336177 h 511857"/>
                <a:gd name="connsiteX20" fmla="*/ 108044 w 551797"/>
                <a:gd name="connsiteY20" fmla="*/ 349624 h 511857"/>
                <a:gd name="connsiteX21" fmla="*/ 121491 w 551797"/>
                <a:gd name="connsiteY21" fmla="*/ 389965 h 511857"/>
                <a:gd name="connsiteX22" fmla="*/ 134938 w 551797"/>
                <a:gd name="connsiteY22" fmla="*/ 470647 h 511857"/>
                <a:gd name="connsiteX23" fmla="*/ 175279 w 551797"/>
                <a:gd name="connsiteY23" fmla="*/ 497541 h 511857"/>
                <a:gd name="connsiteX24" fmla="*/ 161832 w 551797"/>
                <a:gd name="connsiteY24" fmla="*/ 510988 h 51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797" h="511857">
                  <a:moveTo>
                    <a:pt x="161832" y="510988"/>
                  </a:moveTo>
                  <a:cubicBezTo>
                    <a:pt x="170797" y="506506"/>
                    <a:pt x="210587" y="489128"/>
                    <a:pt x="229068" y="470647"/>
                  </a:cubicBezTo>
                  <a:cubicBezTo>
                    <a:pt x="239091" y="460624"/>
                    <a:pt x="233660" y="441374"/>
                    <a:pt x="242515" y="430306"/>
                  </a:cubicBezTo>
                  <a:cubicBezTo>
                    <a:pt x="252611" y="417686"/>
                    <a:pt x="269409" y="412377"/>
                    <a:pt x="282856" y="403412"/>
                  </a:cubicBezTo>
                  <a:cubicBezTo>
                    <a:pt x="291311" y="404821"/>
                    <a:pt x="398402" y="433691"/>
                    <a:pt x="417326" y="403412"/>
                  </a:cubicBezTo>
                  <a:cubicBezTo>
                    <a:pt x="434125" y="376535"/>
                    <a:pt x="417901" y="338245"/>
                    <a:pt x="430774" y="309282"/>
                  </a:cubicBezTo>
                  <a:cubicBezTo>
                    <a:pt x="437338" y="294514"/>
                    <a:pt x="458700" y="292734"/>
                    <a:pt x="471115" y="282388"/>
                  </a:cubicBezTo>
                  <a:cubicBezTo>
                    <a:pt x="574653" y="196107"/>
                    <a:pt x="451638" y="281926"/>
                    <a:pt x="551797" y="215153"/>
                  </a:cubicBezTo>
                  <a:cubicBezTo>
                    <a:pt x="542939" y="188578"/>
                    <a:pt x="535154" y="153429"/>
                    <a:pt x="511456" y="134471"/>
                  </a:cubicBezTo>
                  <a:cubicBezTo>
                    <a:pt x="500388" y="125616"/>
                    <a:pt x="484562" y="125506"/>
                    <a:pt x="471115" y="121024"/>
                  </a:cubicBezTo>
                  <a:cubicBezTo>
                    <a:pt x="448296" y="52565"/>
                    <a:pt x="476005" y="99834"/>
                    <a:pt x="417326" y="67235"/>
                  </a:cubicBezTo>
                  <a:cubicBezTo>
                    <a:pt x="278609" y="-9829"/>
                    <a:pt x="387586" y="30428"/>
                    <a:pt x="296303" y="0"/>
                  </a:cubicBezTo>
                  <a:cubicBezTo>
                    <a:pt x="246997" y="4482"/>
                    <a:pt x="197397" y="6445"/>
                    <a:pt x="148385" y="13447"/>
                  </a:cubicBezTo>
                  <a:cubicBezTo>
                    <a:pt x="134353" y="15452"/>
                    <a:pt x="119112" y="18039"/>
                    <a:pt x="108044" y="26894"/>
                  </a:cubicBezTo>
                  <a:cubicBezTo>
                    <a:pt x="95424" y="36990"/>
                    <a:pt x="91496" y="54819"/>
                    <a:pt x="81150" y="67235"/>
                  </a:cubicBezTo>
                  <a:cubicBezTo>
                    <a:pt x="68976" y="81844"/>
                    <a:pt x="54256" y="94130"/>
                    <a:pt x="40809" y="107577"/>
                  </a:cubicBezTo>
                  <a:cubicBezTo>
                    <a:pt x="36327" y="121024"/>
                    <a:pt x="33701" y="135240"/>
                    <a:pt x="27362" y="147918"/>
                  </a:cubicBezTo>
                  <a:cubicBezTo>
                    <a:pt x="20134" y="162373"/>
                    <a:pt x="2473" y="172223"/>
                    <a:pt x="468" y="188259"/>
                  </a:cubicBezTo>
                  <a:cubicBezTo>
                    <a:pt x="-2367" y="210938"/>
                    <a:pt x="8372" y="233321"/>
                    <a:pt x="13915" y="255494"/>
                  </a:cubicBezTo>
                  <a:cubicBezTo>
                    <a:pt x="23784" y="294968"/>
                    <a:pt x="30209" y="311180"/>
                    <a:pt x="67703" y="336177"/>
                  </a:cubicBezTo>
                  <a:cubicBezTo>
                    <a:pt x="79497" y="344040"/>
                    <a:pt x="94597" y="345142"/>
                    <a:pt x="108044" y="349624"/>
                  </a:cubicBezTo>
                  <a:cubicBezTo>
                    <a:pt x="112526" y="363071"/>
                    <a:pt x="118416" y="376128"/>
                    <a:pt x="121491" y="389965"/>
                  </a:cubicBezTo>
                  <a:cubicBezTo>
                    <a:pt x="127406" y="416581"/>
                    <a:pt x="122745" y="446260"/>
                    <a:pt x="134938" y="470647"/>
                  </a:cubicBezTo>
                  <a:cubicBezTo>
                    <a:pt x="142166" y="485102"/>
                    <a:pt x="162350" y="487844"/>
                    <a:pt x="175279" y="497541"/>
                  </a:cubicBezTo>
                  <a:cubicBezTo>
                    <a:pt x="180350" y="501344"/>
                    <a:pt x="152867" y="515470"/>
                    <a:pt x="161832" y="5109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cxnSp>
        <p:nvCxnSpPr>
          <p:cNvPr id="15" name="Ευθύγραμμο βέλος σύνδεσης 14"/>
          <p:cNvCxnSpPr>
            <a:stCxn id="2" idx="3"/>
            <a:endCxn id="16" idx="1"/>
          </p:cNvCxnSpPr>
          <p:nvPr/>
        </p:nvCxnSpPr>
        <p:spPr>
          <a:xfrm flipV="1">
            <a:off x="4147388" y="964759"/>
            <a:ext cx="798296" cy="2910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45684" y="764704"/>
            <a:ext cx="1138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Θεωρία </a:t>
            </a: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9818" y="707682"/>
            <a:ext cx="193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Σελ.54-58</a:t>
            </a:r>
            <a:endParaRPr lang="el-GR" sz="2800" dirty="0"/>
          </a:p>
        </p:txBody>
      </p:sp>
      <p:cxnSp>
        <p:nvCxnSpPr>
          <p:cNvPr id="19" name="Ευθύγραμμο βέλος σύνδεσης 18"/>
          <p:cNvCxnSpPr>
            <a:endCxn id="17" idx="1"/>
          </p:cNvCxnSpPr>
          <p:nvPr/>
        </p:nvCxnSpPr>
        <p:spPr>
          <a:xfrm>
            <a:off x="6084168" y="969292"/>
            <a:ext cx="8056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88025" y="179176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Ασκήσεις </a:t>
            </a:r>
            <a:endParaRPr lang="el-GR" sz="2000" dirty="0">
              <a:solidFill>
                <a:srgbClr val="FF0000"/>
              </a:solidFill>
            </a:endParaRPr>
          </a:p>
        </p:txBody>
      </p:sp>
      <p:cxnSp>
        <p:nvCxnSpPr>
          <p:cNvPr id="33" name="Ευθύγραμμο βέλος σύνδεσης 32"/>
          <p:cNvCxnSpPr>
            <a:stCxn id="24" idx="3"/>
            <a:endCxn id="4" idx="1"/>
          </p:cNvCxnSpPr>
          <p:nvPr/>
        </p:nvCxnSpPr>
        <p:spPr>
          <a:xfrm>
            <a:off x="6084169" y="1991815"/>
            <a:ext cx="898700" cy="63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5744" y="922338"/>
            <a:ext cx="8305800" cy="764704"/>
          </a:xfrm>
        </p:spPr>
        <p:txBody>
          <a:bodyPr>
            <a:normAutofit/>
          </a:bodyPr>
          <a:lstStyle/>
          <a:p>
            <a:r>
              <a:rPr lang="el-GR" sz="3600" dirty="0" err="1" smtClean="0"/>
              <a:t>Ηλεκτρονιακή</a:t>
            </a:r>
            <a:r>
              <a:rPr lang="el-GR" sz="3600" dirty="0" smtClean="0"/>
              <a:t> δόμηση σε </a:t>
            </a:r>
            <a:r>
              <a:rPr lang="en-US" sz="36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11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Na</a:t>
            </a:r>
            <a:r>
              <a:rPr lang="en-US" sz="3600" dirty="0" smtClean="0"/>
              <a:t> </a:t>
            </a:r>
            <a:r>
              <a:rPr lang="el-GR" sz="3600" dirty="0" smtClean="0"/>
              <a:t>και </a:t>
            </a:r>
            <a:r>
              <a:rPr lang="en-US" sz="3600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17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Cl</a:t>
            </a:r>
            <a:endParaRPr lang="el-GR" sz="36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445337" y="2141090"/>
            <a:ext cx="3911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</a:t>
            </a:r>
            <a:r>
              <a:rPr lang="el-GR" sz="3200" b="1" dirty="0" smtClean="0"/>
              <a:t>Κ(   ) </a:t>
            </a:r>
            <a:r>
              <a:rPr lang="en-US" sz="3200" b="1" dirty="0" smtClean="0"/>
              <a:t>L(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 M( 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6" name="Ορθογώνιο 5"/>
          <p:cNvSpPr/>
          <p:nvPr/>
        </p:nvSpPr>
        <p:spPr>
          <a:xfrm>
            <a:off x="1230424" y="4439658"/>
            <a:ext cx="3230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/>
              <a:t>Κ(   ) </a:t>
            </a:r>
            <a:r>
              <a:rPr lang="en-US" sz="3200" b="1" dirty="0" smtClean="0"/>
              <a:t>L(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 M(    )</a:t>
            </a:r>
            <a:endParaRPr lang="el-GR" sz="3200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285130" y="213285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11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Na</a:t>
            </a:r>
            <a:endParaRPr lang="el-GR" dirty="0">
              <a:ln>
                <a:solidFill>
                  <a:sysClr val="windowText" lastClr="000000"/>
                </a:solidFill>
              </a:ln>
              <a:latin typeface="+mj-lt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292872" y="4439658"/>
            <a:ext cx="782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CCA62">
                    <a:lumMod val="75000"/>
                  </a:srgbClr>
                </a:solidFill>
                <a:latin typeface="+mj-lt"/>
              </a:rPr>
              <a:t>17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7CCA62">
                    <a:lumMod val="75000"/>
                  </a:srgbClr>
                </a:solidFill>
                <a:latin typeface="+mj-lt"/>
              </a:rPr>
              <a:t>Cl</a:t>
            </a:r>
            <a:endParaRPr lang="el-GR" dirty="0">
              <a:ln>
                <a:solidFill>
                  <a:sysClr val="windowText" lastClr="000000"/>
                </a:solidFill>
              </a:ln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98007" y="2071281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2</a:t>
            </a:r>
            <a:endParaRPr lang="el-GR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53165" y="2100245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8</a:t>
            </a:r>
            <a:endParaRPr lang="el-GR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17356" y="1916832"/>
            <a:ext cx="47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8211" y="4364004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2</a:t>
            </a:r>
            <a:endParaRPr lang="el-GR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10175" y="4366845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7</a:t>
            </a:r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 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61" y="4551743"/>
            <a:ext cx="18859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Επεξήγηση με στρογγυλεμένο παραλληλόγραμμο 20"/>
          <p:cNvSpPr/>
          <p:nvPr/>
        </p:nvSpPr>
        <p:spPr>
          <a:xfrm>
            <a:off x="7343800" y="3176469"/>
            <a:ext cx="1620688" cy="1309464"/>
          </a:xfrm>
          <a:prstGeom prst="wedgeRoundRectCallout">
            <a:avLst>
              <a:gd name="adj1" fmla="val -82198"/>
              <a:gd name="adj2" fmla="val 77649"/>
              <a:gd name="adj3" fmla="val 16667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>
                <a:solidFill>
                  <a:schemeClr val="tx1"/>
                </a:solidFill>
              </a:rPr>
              <a:t>Θέλω να </a:t>
            </a:r>
            <a:r>
              <a:rPr lang="el-GR" sz="2400" b="1" dirty="0" smtClean="0">
                <a:solidFill>
                  <a:sysClr val="windowText" lastClr="000000"/>
                </a:solidFill>
              </a:rPr>
              <a:t>αγοράσω  </a:t>
            </a:r>
            <a:r>
              <a:rPr lang="en-US" sz="4000" dirty="0" smtClean="0">
                <a:solidFill>
                  <a:srgbClr val="C00000"/>
                </a:solidFill>
              </a:rPr>
              <a:t>1</a:t>
            </a:r>
            <a:r>
              <a:rPr lang="el-GR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smtClean="0">
                <a:solidFill>
                  <a:srgbClr val="C00000"/>
                </a:solidFill>
              </a:rPr>
              <a:t>e</a:t>
            </a:r>
            <a:r>
              <a:rPr lang="en-US" sz="4000" baseline="30000" dirty="0" smtClean="0">
                <a:solidFill>
                  <a:srgbClr val="C00000"/>
                </a:solidFill>
              </a:rPr>
              <a:t>-</a:t>
            </a:r>
            <a:endParaRPr lang="el-GR" sz="4000" dirty="0">
              <a:solidFill>
                <a:srgbClr val="C00000"/>
              </a:solidFill>
            </a:endParaRPr>
          </a:p>
        </p:txBody>
      </p:sp>
      <p:pic>
        <p:nvPicPr>
          <p:cNvPr id="22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95747"/>
            <a:ext cx="1440160" cy="156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Επεξήγηση με στρογγυλεμένο παραλληλόγραμμο 22"/>
          <p:cNvSpPr/>
          <p:nvPr/>
        </p:nvSpPr>
        <p:spPr>
          <a:xfrm>
            <a:off x="7236296" y="1710532"/>
            <a:ext cx="1656184" cy="1021432"/>
          </a:xfrm>
          <a:prstGeom prst="wedgeRoundRectCallout">
            <a:avLst>
              <a:gd name="adj1" fmla="val -131920"/>
              <a:gd name="adj2" fmla="val 98781"/>
              <a:gd name="adj3" fmla="val 16667"/>
            </a:avLst>
          </a:prstGeom>
          <a:solidFill>
            <a:srgbClr val="FF7C8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</a:rPr>
              <a:t>πουλάω</a:t>
            </a:r>
            <a:r>
              <a:rPr lang="el-GR" sz="2400" b="1" dirty="0" smtClean="0">
                <a:solidFill>
                  <a:schemeClr val="tx1"/>
                </a:solidFill>
              </a:rPr>
              <a:t>   </a:t>
            </a:r>
            <a:r>
              <a:rPr lang="el-GR" dirty="0" smtClean="0">
                <a:solidFill>
                  <a:schemeClr val="tx1"/>
                </a:solidFill>
              </a:rPr>
              <a:t>     </a:t>
            </a:r>
            <a:r>
              <a:rPr lang="en-US" sz="3200" dirty="0" smtClean="0">
                <a:solidFill>
                  <a:srgbClr val="C00000"/>
                </a:solidFill>
              </a:rPr>
              <a:t>1</a:t>
            </a:r>
            <a:r>
              <a:rPr lang="el-GR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e</a:t>
            </a:r>
            <a:r>
              <a:rPr lang="en-US" sz="3200" baseline="30000" dirty="0" smtClean="0">
                <a:solidFill>
                  <a:srgbClr val="C00000"/>
                </a:solidFill>
              </a:rPr>
              <a:t>-</a:t>
            </a:r>
            <a:endParaRPr lang="el-GR" sz="32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08713" y="4393785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8</a:t>
            </a:r>
            <a:endParaRPr lang="el-GR" sz="3600" b="1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47" y="2731529"/>
            <a:ext cx="1188241" cy="133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03" y="5170377"/>
            <a:ext cx="1218530" cy="128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909" y="2688513"/>
            <a:ext cx="179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92754" y="4851319"/>
            <a:ext cx="209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2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13" grpId="0"/>
      <p:bldP spid="15" grpId="0"/>
      <p:bldP spid="16" grpId="0"/>
      <p:bldP spid="16" grpId="1"/>
      <p:bldP spid="16" grpId="2"/>
      <p:bldP spid="17" grpId="0"/>
      <p:bldP spid="18" grpId="0"/>
      <p:bldP spid="19" grpId="0"/>
      <p:bldP spid="21" grpId="0" animBg="1"/>
      <p:bldP spid="23" grpId="0" animBg="1"/>
      <p:bldP spid="24" grpId="0"/>
      <p:bldP spid="5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5744" y="922338"/>
            <a:ext cx="8305800" cy="764704"/>
          </a:xfrm>
        </p:spPr>
        <p:txBody>
          <a:bodyPr>
            <a:normAutofit/>
          </a:bodyPr>
          <a:lstStyle/>
          <a:p>
            <a:r>
              <a:rPr lang="el-GR" sz="3600" dirty="0" err="1" smtClean="0"/>
              <a:t>Ηλεκτρονιακή</a:t>
            </a:r>
            <a:r>
              <a:rPr lang="el-GR" sz="3600" dirty="0" smtClean="0"/>
              <a:t> δόμηση σε </a:t>
            </a:r>
            <a:r>
              <a:rPr lang="en-US" sz="36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11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Na</a:t>
            </a:r>
            <a:r>
              <a:rPr lang="en-US" sz="3600" dirty="0" smtClean="0"/>
              <a:t> </a:t>
            </a:r>
            <a:r>
              <a:rPr lang="el-GR" sz="3600" dirty="0" smtClean="0"/>
              <a:t>και </a:t>
            </a:r>
            <a:r>
              <a:rPr lang="en-US" sz="3600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17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Cl</a:t>
            </a:r>
            <a:endParaRPr lang="el-GR" sz="36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971600" y="2141090"/>
            <a:ext cx="3911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</a:t>
            </a:r>
            <a:r>
              <a:rPr lang="el-GR" sz="3200" b="1" dirty="0" smtClean="0"/>
              <a:t>Κ(   ) </a:t>
            </a:r>
            <a:r>
              <a:rPr lang="en-US" sz="3200" b="1" dirty="0" smtClean="0"/>
              <a:t>L(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 M( 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6" name="Ορθογώνιο 5"/>
          <p:cNvSpPr/>
          <p:nvPr/>
        </p:nvSpPr>
        <p:spPr>
          <a:xfrm>
            <a:off x="1230424" y="2780928"/>
            <a:ext cx="3230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/>
              <a:t>Κ(   ) </a:t>
            </a:r>
            <a:r>
              <a:rPr lang="en-US" sz="3200" b="1" dirty="0" smtClean="0"/>
              <a:t>L(</a:t>
            </a:r>
            <a:r>
              <a:rPr lang="el-GR" sz="3200" b="1" dirty="0" smtClean="0"/>
              <a:t>   </a:t>
            </a:r>
            <a:r>
              <a:rPr lang="en-US" sz="3200" b="1" dirty="0" smtClean="0"/>
              <a:t>) M(    )</a:t>
            </a:r>
            <a:endParaRPr lang="el-GR" sz="3200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-36512" y="2060848"/>
            <a:ext cx="1079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11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endParaRPr lang="el-GR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-28770" y="2708920"/>
            <a:ext cx="883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CCA62">
                    <a:lumMod val="75000"/>
                  </a:srgbClr>
                </a:solidFill>
                <a:latin typeface="Comic Sans MS" panose="030F0702030302020204" pitchFamily="66" charset="0"/>
              </a:rPr>
              <a:t>17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7CCA62">
                    <a:lumMod val="75000"/>
                  </a:srgbClr>
                </a:solidFill>
                <a:latin typeface="Comic Sans MS" panose="030F0702030302020204" pitchFamily="66" charset="0"/>
              </a:rPr>
              <a:t>Cl</a:t>
            </a:r>
            <a:endParaRPr lang="el-GR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5959" y="2071281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2</a:t>
            </a:r>
            <a:endParaRPr lang="el-GR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02063" y="2100245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8</a:t>
            </a:r>
            <a:endParaRPr lang="el-GR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51920" y="1916832"/>
            <a:ext cx="47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</a:t>
            </a:r>
            <a:endParaRPr lang="el-GR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8211" y="2710661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2</a:t>
            </a:r>
            <a:endParaRPr lang="el-GR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10175" y="2639753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7</a:t>
            </a:r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 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08713" y="2710661"/>
            <a:ext cx="4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8</a:t>
            </a:r>
            <a:endParaRPr lang="el-GR" sz="3600" b="1" dirty="0"/>
          </a:p>
        </p:txBody>
      </p:sp>
      <p:sp>
        <p:nvSpPr>
          <p:cNvPr id="27" name="Oval 3"/>
          <p:cNvSpPr/>
          <p:nvPr/>
        </p:nvSpPr>
        <p:spPr>
          <a:xfrm>
            <a:off x="1857356" y="4827178"/>
            <a:ext cx="500066" cy="500066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928794" y="6327376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Ν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a</a:t>
            </a:r>
            <a:endParaRPr lang="el-GR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9" name="Oval 5"/>
          <p:cNvSpPr/>
          <p:nvPr/>
        </p:nvSpPr>
        <p:spPr>
          <a:xfrm>
            <a:off x="5143504" y="4827178"/>
            <a:ext cx="500066" cy="50006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214942" y="6255938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Cl</a:t>
            </a:r>
            <a:endParaRPr lang="el-GR" sz="3200" b="1" dirty="0" smtClean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1" name="Oval 7"/>
          <p:cNvSpPr/>
          <p:nvPr/>
        </p:nvSpPr>
        <p:spPr>
          <a:xfrm>
            <a:off x="1500166" y="4469988"/>
            <a:ext cx="1214446" cy="1214446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8"/>
          <p:cNvSpPr/>
          <p:nvPr/>
        </p:nvSpPr>
        <p:spPr>
          <a:xfrm>
            <a:off x="1214414" y="4184236"/>
            <a:ext cx="1785950" cy="178595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9"/>
          <p:cNvSpPr/>
          <p:nvPr/>
        </p:nvSpPr>
        <p:spPr>
          <a:xfrm>
            <a:off x="4786314" y="4469988"/>
            <a:ext cx="1214446" cy="1214446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10"/>
          <p:cNvSpPr/>
          <p:nvPr/>
        </p:nvSpPr>
        <p:spPr>
          <a:xfrm>
            <a:off x="4500562" y="4184236"/>
            <a:ext cx="1785950" cy="178595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11"/>
          <p:cNvSpPr/>
          <p:nvPr/>
        </p:nvSpPr>
        <p:spPr>
          <a:xfrm>
            <a:off x="4214810" y="3898484"/>
            <a:ext cx="2357454" cy="2357454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12"/>
          <p:cNvSpPr/>
          <p:nvPr/>
        </p:nvSpPr>
        <p:spPr>
          <a:xfrm>
            <a:off x="2643174" y="5041492"/>
            <a:ext cx="142876" cy="142876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13"/>
          <p:cNvSpPr/>
          <p:nvPr/>
        </p:nvSpPr>
        <p:spPr>
          <a:xfrm>
            <a:off x="1428728" y="4970054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14"/>
          <p:cNvSpPr/>
          <p:nvPr/>
        </p:nvSpPr>
        <p:spPr>
          <a:xfrm>
            <a:off x="2143108" y="589874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15"/>
          <p:cNvSpPr/>
          <p:nvPr/>
        </p:nvSpPr>
        <p:spPr>
          <a:xfrm>
            <a:off x="1928794" y="589874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16"/>
          <p:cNvSpPr/>
          <p:nvPr/>
        </p:nvSpPr>
        <p:spPr>
          <a:xfrm>
            <a:off x="2928926" y="5184368"/>
            <a:ext cx="142876" cy="142876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17"/>
          <p:cNvSpPr/>
          <p:nvPr/>
        </p:nvSpPr>
        <p:spPr>
          <a:xfrm>
            <a:off x="2928926" y="4898616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18"/>
          <p:cNvSpPr/>
          <p:nvPr/>
        </p:nvSpPr>
        <p:spPr>
          <a:xfrm>
            <a:off x="1142976" y="5112930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19"/>
          <p:cNvSpPr/>
          <p:nvPr/>
        </p:nvSpPr>
        <p:spPr>
          <a:xfrm>
            <a:off x="1142976" y="482717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20"/>
          <p:cNvSpPr/>
          <p:nvPr/>
        </p:nvSpPr>
        <p:spPr>
          <a:xfrm>
            <a:off x="1928794" y="411279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21"/>
          <p:cNvSpPr/>
          <p:nvPr/>
        </p:nvSpPr>
        <p:spPr>
          <a:xfrm>
            <a:off x="928662" y="3898484"/>
            <a:ext cx="2357454" cy="2357454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22"/>
          <p:cNvSpPr/>
          <p:nvPr/>
        </p:nvSpPr>
        <p:spPr>
          <a:xfrm>
            <a:off x="2143108" y="411279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23"/>
          <p:cNvSpPr/>
          <p:nvPr/>
        </p:nvSpPr>
        <p:spPr>
          <a:xfrm>
            <a:off x="2786050" y="4112798"/>
            <a:ext cx="142876" cy="142876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24"/>
          <p:cNvSpPr/>
          <p:nvPr/>
        </p:nvSpPr>
        <p:spPr>
          <a:xfrm>
            <a:off x="4714876" y="5041492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25"/>
          <p:cNvSpPr/>
          <p:nvPr/>
        </p:nvSpPr>
        <p:spPr>
          <a:xfrm>
            <a:off x="5929322" y="5041492"/>
            <a:ext cx="142876" cy="142876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26"/>
          <p:cNvSpPr/>
          <p:nvPr/>
        </p:nvSpPr>
        <p:spPr>
          <a:xfrm>
            <a:off x="4429124" y="4898616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27"/>
          <p:cNvSpPr/>
          <p:nvPr/>
        </p:nvSpPr>
        <p:spPr>
          <a:xfrm>
            <a:off x="4429124" y="5112930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1785918" y="4815208"/>
            <a:ext cx="748985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11p</a:t>
            </a:r>
            <a:endParaRPr lang="el-GR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5072066" y="4797152"/>
            <a:ext cx="796078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17p</a:t>
            </a:r>
            <a:endParaRPr lang="el-GR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30"/>
          <p:cNvSpPr/>
          <p:nvPr/>
        </p:nvSpPr>
        <p:spPr>
          <a:xfrm>
            <a:off x="5214942" y="411279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31"/>
          <p:cNvSpPr/>
          <p:nvPr/>
        </p:nvSpPr>
        <p:spPr>
          <a:xfrm>
            <a:off x="5429256" y="411279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32"/>
          <p:cNvSpPr/>
          <p:nvPr/>
        </p:nvSpPr>
        <p:spPr>
          <a:xfrm>
            <a:off x="5286380" y="589874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33"/>
          <p:cNvSpPr/>
          <p:nvPr/>
        </p:nvSpPr>
        <p:spPr>
          <a:xfrm>
            <a:off x="5500694" y="589874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34"/>
          <p:cNvSpPr/>
          <p:nvPr/>
        </p:nvSpPr>
        <p:spPr>
          <a:xfrm>
            <a:off x="6215074" y="5184368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35"/>
          <p:cNvSpPr/>
          <p:nvPr/>
        </p:nvSpPr>
        <p:spPr>
          <a:xfrm>
            <a:off x="6215074" y="4970054"/>
            <a:ext cx="142876" cy="142876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36"/>
          <p:cNvSpPr/>
          <p:nvPr/>
        </p:nvSpPr>
        <p:spPr>
          <a:xfrm>
            <a:off x="4500562" y="5827310"/>
            <a:ext cx="142876" cy="142876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37"/>
          <p:cNvSpPr/>
          <p:nvPr/>
        </p:nvSpPr>
        <p:spPr>
          <a:xfrm>
            <a:off x="4714876" y="5970186"/>
            <a:ext cx="142876" cy="142876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38"/>
          <p:cNvSpPr/>
          <p:nvPr/>
        </p:nvSpPr>
        <p:spPr>
          <a:xfrm>
            <a:off x="6072198" y="5898748"/>
            <a:ext cx="142876" cy="142876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39"/>
          <p:cNvSpPr/>
          <p:nvPr/>
        </p:nvSpPr>
        <p:spPr>
          <a:xfrm>
            <a:off x="6215074" y="5755872"/>
            <a:ext cx="142876" cy="142876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40"/>
          <p:cNvSpPr/>
          <p:nvPr/>
        </p:nvSpPr>
        <p:spPr>
          <a:xfrm>
            <a:off x="6215074" y="4255674"/>
            <a:ext cx="142876" cy="142876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41"/>
          <p:cNvSpPr/>
          <p:nvPr/>
        </p:nvSpPr>
        <p:spPr>
          <a:xfrm>
            <a:off x="6072198" y="4112798"/>
            <a:ext cx="142876" cy="142876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42"/>
          <p:cNvSpPr/>
          <p:nvPr/>
        </p:nvSpPr>
        <p:spPr>
          <a:xfrm>
            <a:off x="4500562" y="4184236"/>
            <a:ext cx="142876" cy="142876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2483768" y="3284984"/>
            <a:ext cx="537043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alibri" pitchFamily="34" charset="0"/>
                <a:cs typeface="Arial" pitchFamily="34" charset="0"/>
              </a:rPr>
              <a:t>+</a:t>
            </a:r>
            <a:endParaRPr lang="el-GR" sz="80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10"/>
          <p:cNvSpPr txBox="1">
            <a:spLocks noChangeArrowheads="1"/>
          </p:cNvSpPr>
          <p:nvPr/>
        </p:nvSpPr>
        <p:spPr bwMode="auto">
          <a:xfrm>
            <a:off x="5948132" y="2753196"/>
            <a:ext cx="1000132" cy="143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Arial" pitchFamily="34" charset="0"/>
              </a:rPr>
              <a:t>_</a:t>
            </a:r>
            <a:endParaRPr lang="el-GR" sz="8000" dirty="0" smtClean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0" name="Picture 3" descr="C:\Users\kostas\Desktop\aniioni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643437" y="1662911"/>
            <a:ext cx="4045154" cy="2095500"/>
          </a:xfrm>
          <a:prstGeom prst="rect">
            <a:avLst/>
          </a:prstGeom>
          <a:noFill/>
        </p:spPr>
      </p:pic>
      <p:sp>
        <p:nvSpPr>
          <p:cNvPr id="71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1907704" y="6327376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Ν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a</a:t>
            </a:r>
            <a:r>
              <a:rPr lang="el-GR" sz="32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+</a:t>
            </a:r>
            <a:endParaRPr lang="el-GR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5193852" y="6255938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Cl</a:t>
            </a:r>
            <a:r>
              <a:rPr lang="el-GR" sz="32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-</a:t>
            </a:r>
            <a:endParaRPr lang="el-GR" sz="3200" b="1" dirty="0" smtClean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099" name="Picture 75" descr="C:\Users\ΜΙΧΑΛΗΣ\Downloads\GIFSSSSSS\ΕΡΩΤΗΣΗ\Animated-question-mark-in-a-box-picture-mov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20" y="491823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0312" y="3770984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7F0F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Ας μας περιγράψει κάποιος αυτό που  θα συμβεί!</a:t>
            </a:r>
            <a:endParaRPr lang="el-GR" sz="2400" b="1" dirty="0">
              <a:solidFill>
                <a:srgbClr val="7F0F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33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39593E-6 C 0.02396 -0.0229 0.04809 -0.04556 0.08212 -0.04787 C 0.11615 -0.05019 0.18438 -0.01943 0.20451 -0.01388 " pathEditMode="relative" ptsTypes="aaA">
                                      <p:cBhvr>
                                        <p:cTn id="35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000"/>
                            </p:stCondLst>
                            <p:childTnLst>
                              <p:par>
                                <p:cTn id="36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3500"/>
                            </p:stCondLst>
                            <p:childTnLst>
                              <p:par>
                                <p:cTn id="3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50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  <p:bldP spid="13" grpId="0"/>
      <p:bldP spid="15" grpId="0"/>
      <p:bldP spid="16" grpId="0"/>
      <p:bldP spid="17" grpId="0"/>
      <p:bldP spid="18" grpId="0"/>
      <p:bldP spid="19" grpId="0"/>
      <p:bldP spid="24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7" grpId="0" animBg="1"/>
      <p:bldP spid="47" grpId="1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72" grpId="0"/>
      <p:bldP spid="7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55428" y="1376462"/>
            <a:ext cx="79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endParaRPr lang="el-GR" sz="2400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2772916" y="1305024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3995291" y="1593949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068316" y="1370112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4357241" y="1305024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4212779" y="1305024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4212779" y="1881287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4357241" y="1881287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4573141" y="1520924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4571554" y="1665387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68" name="Freeform 20"/>
          <p:cNvSpPr>
            <a:spLocks/>
          </p:cNvSpPr>
          <p:nvPr/>
        </p:nvSpPr>
        <p:spPr bwMode="auto">
          <a:xfrm>
            <a:off x="2917378" y="1149424"/>
            <a:ext cx="1077913" cy="317525"/>
          </a:xfrm>
          <a:custGeom>
            <a:avLst/>
            <a:gdLst>
              <a:gd name="T0" fmla="*/ 0 w 725"/>
              <a:gd name="T1" fmla="*/ 250 h 386"/>
              <a:gd name="T2" fmla="*/ 363 w 725"/>
              <a:gd name="T3" fmla="*/ 23 h 386"/>
              <a:gd name="T4" fmla="*/ 725 w 725"/>
              <a:gd name="T5" fmla="*/ 38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5" h="386">
                <a:moveTo>
                  <a:pt x="0" y="250"/>
                </a:moveTo>
                <a:cubicBezTo>
                  <a:pt x="121" y="125"/>
                  <a:pt x="242" y="0"/>
                  <a:pt x="363" y="23"/>
                </a:cubicBezTo>
                <a:cubicBezTo>
                  <a:pt x="484" y="46"/>
                  <a:pt x="604" y="216"/>
                  <a:pt x="725" y="38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stealth" w="med" len="med"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081" name="Text Box 33"/>
          <p:cNvSpPr txBox="1">
            <a:spLocks noChangeArrowheads="1"/>
          </p:cNvSpPr>
          <p:nvPr/>
        </p:nvSpPr>
        <p:spPr bwMode="auto">
          <a:xfrm>
            <a:off x="2662845" y="3030601"/>
            <a:ext cx="649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endParaRPr lang="el-GR" sz="24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99" name="Text Box 51"/>
          <p:cNvSpPr txBox="1">
            <a:spLocks noChangeArrowheads="1"/>
          </p:cNvSpPr>
          <p:nvPr/>
        </p:nvSpPr>
        <p:spPr bwMode="auto">
          <a:xfrm>
            <a:off x="3091600" y="2692165"/>
            <a:ext cx="43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+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</a:endParaRPr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3779515" y="3125553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3779515" y="3268428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FF0000"/>
              </a:solidFill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3852540" y="2973153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Cl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Oval 27"/>
          <p:cNvSpPr>
            <a:spLocks noChangeArrowheads="1"/>
          </p:cNvSpPr>
          <p:nvPr/>
        </p:nvSpPr>
        <p:spPr bwMode="auto">
          <a:xfrm>
            <a:off x="4141465" y="290806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76" name="Oval 28"/>
          <p:cNvSpPr>
            <a:spLocks noChangeArrowheads="1"/>
          </p:cNvSpPr>
          <p:nvPr/>
        </p:nvSpPr>
        <p:spPr bwMode="auto">
          <a:xfrm>
            <a:off x="3997003" y="290806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77" name="Oval 29"/>
          <p:cNvSpPr>
            <a:spLocks noChangeArrowheads="1"/>
          </p:cNvSpPr>
          <p:nvPr/>
        </p:nvSpPr>
        <p:spPr bwMode="auto">
          <a:xfrm>
            <a:off x="3997003" y="3484328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78" name="Oval 30"/>
          <p:cNvSpPr>
            <a:spLocks noChangeArrowheads="1"/>
          </p:cNvSpPr>
          <p:nvPr/>
        </p:nvSpPr>
        <p:spPr bwMode="auto">
          <a:xfrm>
            <a:off x="4141465" y="3484328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79" name="Oval 31"/>
          <p:cNvSpPr>
            <a:spLocks noChangeArrowheads="1"/>
          </p:cNvSpPr>
          <p:nvPr/>
        </p:nvSpPr>
        <p:spPr bwMode="auto">
          <a:xfrm>
            <a:off x="4427215" y="312396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80" name="Oval 32"/>
          <p:cNvSpPr>
            <a:spLocks noChangeArrowheads="1"/>
          </p:cNvSpPr>
          <p:nvPr/>
        </p:nvSpPr>
        <p:spPr bwMode="auto">
          <a:xfrm>
            <a:off x="4427215" y="3268428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93" name="AutoShape 45"/>
          <p:cNvSpPr>
            <a:spLocks/>
          </p:cNvSpPr>
          <p:nvPr/>
        </p:nvSpPr>
        <p:spPr bwMode="auto">
          <a:xfrm>
            <a:off x="3706490" y="2908065"/>
            <a:ext cx="144463" cy="720725"/>
          </a:xfrm>
          <a:prstGeom prst="leftBracket">
            <a:avLst>
              <a:gd name="adj" fmla="val 4157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95" name="AutoShape 47"/>
          <p:cNvSpPr>
            <a:spLocks/>
          </p:cNvSpPr>
          <p:nvPr/>
        </p:nvSpPr>
        <p:spPr bwMode="auto">
          <a:xfrm>
            <a:off x="4427215" y="2908065"/>
            <a:ext cx="144463" cy="720725"/>
          </a:xfrm>
          <a:prstGeom prst="rightBracket">
            <a:avLst>
              <a:gd name="adj" fmla="val 4157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100" name="Text Box 52"/>
          <p:cNvSpPr txBox="1">
            <a:spLocks noChangeArrowheads="1"/>
          </p:cNvSpPr>
          <p:nvPr/>
        </p:nvSpPr>
        <p:spPr bwMode="auto">
          <a:xfrm>
            <a:off x="4524893" y="2569958"/>
            <a:ext cx="431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2163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536222"/>
              </p:ext>
            </p:extLst>
          </p:nvPr>
        </p:nvGraphicFramePr>
        <p:xfrm>
          <a:off x="5436096" y="5157191"/>
          <a:ext cx="3382962" cy="1463040"/>
        </p:xfrm>
        <a:graphic>
          <a:graphicData uri="http://schemas.openxmlformats.org/drawingml/2006/table">
            <a:tbl>
              <a:tblPr/>
              <a:tblGrid>
                <a:gridCol w="676275"/>
                <a:gridCol w="676275"/>
                <a:gridCol w="677862"/>
                <a:gridCol w="676275"/>
                <a:gridCol w="676275"/>
              </a:tblGrid>
              <a:tr h="279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CC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93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90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93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-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+</a:t>
                      </a:r>
                      <a:endParaRPr kumimoji="0" lang="el-GR" sz="1800" b="1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5" name="AutoShape 107"/>
          <p:cNvSpPr>
            <a:spLocks noChangeArrowheads="1"/>
          </p:cNvSpPr>
          <p:nvPr/>
        </p:nvSpPr>
        <p:spPr bwMode="auto">
          <a:xfrm>
            <a:off x="3275881" y="2047436"/>
            <a:ext cx="504031" cy="479854"/>
          </a:xfrm>
          <a:prstGeom prst="downArrow">
            <a:avLst>
              <a:gd name="adj1" fmla="val 50000"/>
              <a:gd name="adj2" fmla="val 64525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59" name="AutoShape 107"/>
          <p:cNvSpPr>
            <a:spLocks noChangeArrowheads="1"/>
          </p:cNvSpPr>
          <p:nvPr/>
        </p:nvSpPr>
        <p:spPr bwMode="auto">
          <a:xfrm rot="16200000">
            <a:off x="4535909" y="5913189"/>
            <a:ext cx="504031" cy="576263"/>
          </a:xfrm>
          <a:prstGeom prst="downArrow">
            <a:avLst>
              <a:gd name="adj1" fmla="val 50000"/>
              <a:gd name="adj2" fmla="val 64525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60" name="AutoShape 107"/>
          <p:cNvSpPr>
            <a:spLocks noChangeArrowheads="1"/>
          </p:cNvSpPr>
          <p:nvPr/>
        </p:nvSpPr>
        <p:spPr bwMode="auto">
          <a:xfrm>
            <a:off x="3300503" y="3789040"/>
            <a:ext cx="504031" cy="760875"/>
          </a:xfrm>
          <a:prstGeom prst="downArrow">
            <a:avLst>
              <a:gd name="adj1" fmla="val 50000"/>
              <a:gd name="adj2" fmla="val 64525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" name="Text Box 105"/>
          <p:cNvSpPr txBox="1">
            <a:spLocks noChangeArrowheads="1"/>
          </p:cNvSpPr>
          <p:nvPr/>
        </p:nvSpPr>
        <p:spPr bwMode="auto">
          <a:xfrm>
            <a:off x="179512" y="764704"/>
            <a:ext cx="1143710" cy="52322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11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l-GR" sz="2800" dirty="0" smtClean="0"/>
              <a:t> </a:t>
            </a:r>
            <a:endParaRPr lang="el-GR" sz="2800" dirty="0"/>
          </a:p>
        </p:txBody>
      </p:sp>
      <p:sp>
        <p:nvSpPr>
          <p:cNvPr id="63" name="Text Box 106"/>
          <p:cNvSpPr txBox="1">
            <a:spLocks noChangeArrowheads="1"/>
          </p:cNvSpPr>
          <p:nvPr/>
        </p:nvSpPr>
        <p:spPr bwMode="auto">
          <a:xfrm>
            <a:off x="6156177" y="889556"/>
            <a:ext cx="84552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 </a:t>
            </a:r>
            <a:endParaRPr lang="el-GR" sz="2800" dirty="0"/>
          </a:p>
        </p:txBody>
      </p:sp>
      <p:sp>
        <p:nvSpPr>
          <p:cNvPr id="56" name="Text Box 105"/>
          <p:cNvSpPr txBox="1">
            <a:spLocks noChangeArrowheads="1"/>
          </p:cNvSpPr>
          <p:nvPr/>
        </p:nvSpPr>
        <p:spPr bwMode="auto">
          <a:xfrm>
            <a:off x="179512" y="3842029"/>
            <a:ext cx="1211126" cy="54373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11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4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l-GR" sz="2800" dirty="0"/>
          </a:p>
        </p:txBody>
      </p:sp>
      <p:sp>
        <p:nvSpPr>
          <p:cNvPr id="57" name="Text Box 106"/>
          <p:cNvSpPr txBox="1">
            <a:spLocks noChangeArrowheads="1"/>
          </p:cNvSpPr>
          <p:nvPr/>
        </p:nvSpPr>
        <p:spPr bwMode="auto">
          <a:xfrm>
            <a:off x="5956412" y="3916698"/>
            <a:ext cx="1086036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Cl</a:t>
            </a:r>
            <a:r>
              <a:rPr lang="en-US" sz="4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-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endParaRPr lang="el-GR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927940" y="4437112"/>
            <a:ext cx="165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Cl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94" name="AutoShape 107"/>
          <p:cNvSpPr>
            <a:spLocks noChangeArrowheads="1"/>
          </p:cNvSpPr>
          <p:nvPr/>
        </p:nvSpPr>
        <p:spPr bwMode="auto">
          <a:xfrm>
            <a:off x="3311860" y="5470625"/>
            <a:ext cx="504031" cy="475411"/>
          </a:xfrm>
          <a:prstGeom prst="downArrow">
            <a:avLst>
              <a:gd name="adj1" fmla="val 50000"/>
              <a:gd name="adj2" fmla="val 64525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95" name="TextBox 94"/>
          <p:cNvSpPr txBox="1"/>
          <p:nvPr/>
        </p:nvSpPr>
        <p:spPr>
          <a:xfrm>
            <a:off x="3060146" y="5946036"/>
            <a:ext cx="165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Βέλος προς τα κάτω 2"/>
          <p:cNvSpPr/>
          <p:nvPr/>
        </p:nvSpPr>
        <p:spPr>
          <a:xfrm>
            <a:off x="234132" y="1287924"/>
            <a:ext cx="946449" cy="2485698"/>
          </a:xfrm>
          <a:prstGeom prst="downArrow">
            <a:avLst>
              <a:gd name="adj1" fmla="val 73432"/>
              <a:gd name="adj2" fmla="val 58474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b="1" dirty="0" smtClean="0">
                <a:solidFill>
                  <a:srgbClr val="FF0000"/>
                </a:solidFill>
                <a:latin typeface="+mj-lt"/>
              </a:rPr>
              <a:t>Αποβολή 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…</a:t>
            </a:r>
            <a:r>
              <a:rPr lang="el-GR" dirty="0" smtClean="0">
                <a:solidFill>
                  <a:schemeClr val="tx1"/>
                </a:solidFill>
                <a:latin typeface="+mj-lt"/>
              </a:rPr>
              <a:t> ηλεκτρονίου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6" name="Βέλος προς τα κάτω 95"/>
          <p:cNvSpPr/>
          <p:nvPr/>
        </p:nvSpPr>
        <p:spPr>
          <a:xfrm>
            <a:off x="6156177" y="1412776"/>
            <a:ext cx="886272" cy="2490664"/>
          </a:xfrm>
          <a:prstGeom prst="downArrow">
            <a:avLst>
              <a:gd name="adj1" fmla="val 73432"/>
              <a:gd name="adj2" fmla="val 49913"/>
            </a:avLst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b="1" dirty="0" smtClean="0">
                <a:solidFill>
                  <a:schemeClr val="accent1"/>
                </a:solidFill>
                <a:latin typeface="+mj-lt"/>
              </a:rPr>
              <a:t>Πρόσληψη 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…</a:t>
            </a:r>
            <a:r>
              <a:rPr lang="el-GR" dirty="0" smtClean="0">
                <a:solidFill>
                  <a:schemeClr val="tx1"/>
                </a:solidFill>
                <a:latin typeface="+mj-lt"/>
              </a:rPr>
              <a:t> ηλεκτρονίου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87624" y="404664"/>
            <a:ext cx="20890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l-GR" sz="2400" dirty="0" smtClean="0">
                <a:solidFill>
                  <a:prstClr val="black"/>
                </a:solidFill>
              </a:rPr>
              <a:t>(2)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8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5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l-GR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390638" y="3739437"/>
            <a:ext cx="1545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8</a:t>
            </a:r>
            <a:r>
              <a:rPr lang="el-GR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6948264" y="3789040"/>
            <a:ext cx="22509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l-GR" sz="24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l-GR" sz="2400" dirty="0">
                <a:solidFill>
                  <a:prstClr val="black"/>
                </a:solidFill>
              </a:rPr>
              <a:t>8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</a:t>
            </a:r>
            <a:r>
              <a:rPr lang="el-GR" sz="2400" dirty="0" smtClean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7001701" y="764704"/>
            <a:ext cx="22060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8</a:t>
            </a:r>
            <a:r>
              <a:rPr lang="en-US" sz="2400" dirty="0" smtClean="0">
                <a:solidFill>
                  <a:prstClr val="black"/>
                </a:solidFill>
              </a:rPr>
              <a:t>)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7</a:t>
            </a:r>
            <a:r>
              <a:rPr lang="el-GR" sz="2400" dirty="0" smtClean="0">
                <a:solidFill>
                  <a:prstClr val="black"/>
                </a:solidFill>
              </a:rPr>
              <a:t>)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47" name="Picture 4" descr="C:\Users\ΜΙΧΑΛΗΣ\Downloads\GIFSSSSSSSSSSSSSSSSSSSS\ΣΧΟΛΕΙΟ-ΜΑΘΗΤΕΣ - ΒΙΒΛΙΑ-ΜΟΛΥΒΙΑ\a_Book-09-jun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65" y="691616"/>
            <a:ext cx="10001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FG04_0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21212" r="6373" b="23428"/>
          <a:stretch/>
        </p:blipFill>
        <p:spPr bwMode="auto">
          <a:xfrm>
            <a:off x="1117138" y="4562379"/>
            <a:ext cx="1307085" cy="163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://www.blobs.org/science/chemistry/ionicdotcross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92" y="6246067"/>
            <a:ext cx="1343025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308016" y="2341786"/>
            <a:ext cx="706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l-GR" sz="8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 rot="16200000">
            <a:off x="6087410" y="2555039"/>
            <a:ext cx="83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l-GR" sz="8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Επεξήγηση με στρογγυλεμένο παραλληλόγραμμο 9"/>
          <p:cNvSpPr/>
          <p:nvPr/>
        </p:nvSpPr>
        <p:spPr>
          <a:xfrm>
            <a:off x="1256402" y="3268427"/>
            <a:ext cx="1481142" cy="406243"/>
          </a:xfrm>
          <a:prstGeom prst="wedgeRoundRectCallout">
            <a:avLst>
              <a:gd name="adj1" fmla="val 37897"/>
              <a:gd name="adj2" fmla="val 101890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Δομή Ε.Α.</a:t>
            </a:r>
            <a:endParaRPr lang="el-GR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Επεξήγηση με στρογγυλεμένο παραλληλόγραμμο 67"/>
          <p:cNvSpPr/>
          <p:nvPr/>
        </p:nvSpPr>
        <p:spPr>
          <a:xfrm>
            <a:off x="7328245" y="3420827"/>
            <a:ext cx="1481142" cy="406243"/>
          </a:xfrm>
          <a:prstGeom prst="wedgeRoundRectCallout">
            <a:avLst>
              <a:gd name="adj1" fmla="val 37897"/>
              <a:gd name="adj2" fmla="val 101890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Δομή Ε.Α.</a:t>
            </a:r>
            <a:endParaRPr lang="el-GR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0" name="Picture 2" descr="gcsechem_5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06" y="5077202"/>
            <a:ext cx="1739683" cy="17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 rot="1883163">
            <a:off x="948346" y="1535535"/>
            <a:ext cx="179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 rot="2777311">
            <a:off x="6911327" y="2013227"/>
            <a:ext cx="209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μέταλλο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9253" y="4430162"/>
            <a:ext cx="158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Ιοντικός κρύσταλλος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9" dur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 animBg="1"/>
      <p:bldP spid="2060" grpId="0" animBg="1"/>
      <p:bldP spid="2057" grpId="0"/>
      <p:bldP spid="2058" grpId="0" animBg="1"/>
      <p:bldP spid="2059" grpId="0" animBg="1"/>
      <p:bldP spid="2061" grpId="0" animBg="1"/>
      <p:bldP spid="2062" grpId="0" animBg="1"/>
      <p:bldP spid="2063" grpId="0" animBg="1"/>
      <p:bldP spid="2064" grpId="0" animBg="1"/>
      <p:bldP spid="2068" grpId="0" animBg="1"/>
      <p:bldP spid="2081" grpId="0"/>
      <p:bldP spid="2099" grpId="0"/>
      <p:bldP spid="2065" grpId="0" animBg="1"/>
      <p:bldP spid="2072" grpId="0" animBg="1"/>
      <p:bldP spid="2074" grpId="0"/>
      <p:bldP spid="2075" grpId="0" animBg="1"/>
      <p:bldP spid="2076" grpId="0" animBg="1"/>
      <p:bldP spid="2077" grpId="0" animBg="1"/>
      <p:bldP spid="2078" grpId="0" animBg="1"/>
      <p:bldP spid="2079" grpId="0" animBg="1"/>
      <p:bldP spid="2080" grpId="0" animBg="1"/>
      <p:bldP spid="2093" grpId="0" animBg="1"/>
      <p:bldP spid="2095" grpId="0" animBg="1"/>
      <p:bldP spid="2100" grpId="0"/>
      <p:bldP spid="2155" grpId="0" animBg="1"/>
      <p:bldP spid="59" grpId="0" animBg="1"/>
      <p:bldP spid="60" grpId="0" animBg="1"/>
      <p:bldP spid="62" grpId="0" animBg="1"/>
      <p:bldP spid="63" grpId="0" animBg="1"/>
      <p:bldP spid="56" grpId="0" animBg="1"/>
      <p:bldP spid="57" grpId="0" animBg="1"/>
      <p:bldP spid="2" grpId="0"/>
      <p:bldP spid="94" grpId="0" animBg="1"/>
      <p:bldP spid="95" grpId="0"/>
      <p:bldP spid="3" grpId="0" animBg="1"/>
      <p:bldP spid="96" grpId="0" animBg="1"/>
      <p:bldP spid="4" grpId="0"/>
      <p:bldP spid="5" grpId="0"/>
      <p:bldP spid="6" grpId="0"/>
      <p:bldP spid="7" grpId="0"/>
      <p:bldP spid="9" grpId="0"/>
      <p:bldP spid="69" grpId="0"/>
      <p:bldP spid="10" grpId="0" animBg="1"/>
      <p:bldP spid="68" grpId="0" animBg="1"/>
      <p:bldP spid="72" grpId="0"/>
      <p:bldP spid="7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slc.ws/macrog/kidsmac/images/nacltoon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74"/>
          <a:stretch/>
        </p:blipFill>
        <p:spPr bwMode="auto">
          <a:xfrm>
            <a:off x="467544" y="756750"/>
            <a:ext cx="3171863" cy="241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pslc.ws/macrog/kidsmac/images/nacltoon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7" b="28282"/>
          <a:stretch/>
        </p:blipFill>
        <p:spPr bwMode="auto">
          <a:xfrm>
            <a:off x="467544" y="3171464"/>
            <a:ext cx="3171863" cy="194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slc.ws/macrog/kidsmac/images/nacltoon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7"/>
          <a:stretch/>
        </p:blipFill>
        <p:spPr bwMode="auto">
          <a:xfrm>
            <a:off x="467544" y="5116010"/>
            <a:ext cx="3171863" cy="17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7" name="Picture 2" descr="C:\Users\ΜΙΧΑΛΗΣ\Downloads\CHEMISTRY ΣΚΙΤΣΑ - CLIP ART\tumblr_mb6kk42xZa1rracm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59" y="725858"/>
            <a:ext cx="5184576" cy="5931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3808"/>
            <a:ext cx="3429000" cy="379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55" y="3810000"/>
            <a:ext cx="455584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0"/>
            <a:ext cx="4588155" cy="305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179512" y="705958"/>
            <a:ext cx="8229600" cy="389049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ΙΟΝΤΙΚΟΣ ΚΡΥΣΤΑΛΛΟΣ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Na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</a:t>
            </a:r>
            <a:endParaRPr lang="el-G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://0.tqn.com/d/chemistry/1/0/q/p/Sodium-chloride-3D-ion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8827"/>
            <a:ext cx="540067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Ευθύγραμμο βέλος σύνδεσης 2"/>
          <p:cNvCxnSpPr>
            <a:stCxn id="5" idx="1"/>
          </p:cNvCxnSpPr>
          <p:nvPr/>
        </p:nvCxnSpPr>
        <p:spPr>
          <a:xfrm flipH="1">
            <a:off x="6012160" y="1983548"/>
            <a:ext cx="1440160" cy="38472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52320" y="1598827"/>
            <a:ext cx="1232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Ν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a</a:t>
            </a:r>
            <a:r>
              <a:rPr lang="en-US" sz="4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+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4720" y="3068960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7CCA62"/>
                </a:solidFill>
              </a:rPr>
              <a:t>Cl</a:t>
            </a:r>
            <a:r>
              <a:rPr lang="en-US" sz="4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7CCA62"/>
                </a:solidFill>
              </a:rPr>
              <a:t>-</a:t>
            </a:r>
            <a:endParaRPr lang="el-GR" sz="4800" b="1" dirty="0">
              <a:ln>
                <a:solidFill>
                  <a:sysClr val="windowText" lastClr="000000"/>
                </a:solidFill>
              </a:ln>
              <a:solidFill>
                <a:srgbClr val="7CCA62"/>
              </a:solidFill>
            </a:endParaRPr>
          </a:p>
        </p:txBody>
      </p:sp>
      <p:cxnSp>
        <p:nvCxnSpPr>
          <p:cNvPr id="8" name="Ευθύγραμμο βέλος σύνδεσης 7"/>
          <p:cNvCxnSpPr>
            <a:stCxn id="10" idx="1"/>
          </p:cNvCxnSpPr>
          <p:nvPr/>
        </p:nvCxnSpPr>
        <p:spPr>
          <a:xfrm flipH="1" flipV="1">
            <a:off x="6156176" y="3068960"/>
            <a:ext cx="1448544" cy="41549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Τίτλος 1"/>
          <p:cNvSpPr txBox="1">
            <a:spLocks/>
          </p:cNvSpPr>
          <p:nvPr/>
        </p:nvSpPr>
        <p:spPr>
          <a:xfrm>
            <a:off x="367714" y="692696"/>
            <a:ext cx="8229600" cy="812623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</a:rPr>
              <a:t>ΙΟΝΤΙΚΟΣ ΚΡΥΣΤΑΛΛΟΣ </a:t>
            </a:r>
            <a:r>
              <a:rPr lang="el-GR" sz="3600" b="1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</a:rPr>
              <a:t>Να</a:t>
            </a:r>
            <a:r>
              <a:rPr lang="en-US" sz="3600" b="1" spc="300" dirty="0" err="1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7CCA62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</a:rPr>
              <a:t>Cl</a:t>
            </a:r>
            <a:endParaRPr lang="el-GR" sz="3600" b="1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7CCA62"/>
              </a:solidFill>
              <a:effectLst>
                <a:glow rad="228600">
                  <a:srgbClr val="0F6FC6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09" y="4003858"/>
            <a:ext cx="2377021" cy="213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9DD9">
                    <a:lumMod val="40000"/>
                    <a:lumOff val="6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9DD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9DD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0F6FC6">
                      <a:tint val="40000"/>
                      <a:satMod val="250000"/>
                    </a:srgbClr>
                  </a:gs>
                  <a:gs pos="9000">
                    <a:srgbClr val="0F6FC6">
                      <a:tint val="52000"/>
                      <a:satMod val="300000"/>
                    </a:srgbClr>
                  </a:gs>
                  <a:gs pos="50000">
                    <a:srgbClr val="0F6FC6">
                      <a:shade val="20000"/>
                      <a:satMod val="300000"/>
                    </a:srgbClr>
                  </a:gs>
                  <a:gs pos="79000">
                    <a:srgbClr val="0F6FC6">
                      <a:tint val="52000"/>
                      <a:satMod val="300000"/>
                    </a:srgbClr>
                  </a:gs>
                  <a:gs pos="100000">
                    <a:srgbClr val="0F6FC6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49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Line 4"/>
          <p:cNvSpPr>
            <a:spLocks noChangeShapeType="1"/>
          </p:cNvSpPr>
          <p:nvPr/>
        </p:nvSpPr>
        <p:spPr bwMode="auto">
          <a:xfrm flipV="1">
            <a:off x="900113" y="1118161"/>
            <a:ext cx="0" cy="51905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 rot="16200000">
            <a:off x="-90272" y="1982217"/>
            <a:ext cx="14237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ενέργεια</a:t>
            </a:r>
          </a:p>
        </p:txBody>
      </p:sp>
      <p:pic>
        <p:nvPicPr>
          <p:cNvPr id="133126" name="Picture 6" descr="sodiumchlorid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6" b="96857" l="9641" r="91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5" y="3601393"/>
            <a:ext cx="3455987" cy="27114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3128" name="Oval 8"/>
          <p:cNvSpPr>
            <a:spLocks noChangeArrowheads="1"/>
          </p:cNvSpPr>
          <p:nvPr/>
        </p:nvSpPr>
        <p:spPr bwMode="auto">
          <a:xfrm>
            <a:off x="1258888" y="802030"/>
            <a:ext cx="575766" cy="559916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 b="1">
                <a:solidFill>
                  <a:sysClr val="windowText" lastClr="000000"/>
                </a:solidFill>
              </a:rPr>
              <a:t>Cl</a:t>
            </a:r>
            <a:endParaRPr lang="el-GR" altLang="el-GR" b="1">
              <a:solidFill>
                <a:sysClr val="windowText" lastClr="000000"/>
              </a:solidFill>
            </a:endParaRPr>
          </a:p>
        </p:txBody>
      </p:sp>
      <p:sp>
        <p:nvSpPr>
          <p:cNvPr id="133129" name="Oval 9"/>
          <p:cNvSpPr>
            <a:spLocks noChangeArrowheads="1"/>
          </p:cNvSpPr>
          <p:nvPr/>
        </p:nvSpPr>
        <p:spPr bwMode="auto">
          <a:xfrm>
            <a:off x="1258889" y="1963837"/>
            <a:ext cx="431800" cy="38496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l-GR"/>
              <a:t>Na</a:t>
            </a:r>
            <a:endParaRPr lang="el-GR" altLang="el-GR"/>
          </a:p>
        </p:txBody>
      </p:sp>
      <p:sp>
        <p:nvSpPr>
          <p:cNvPr id="133130" name="Oval 10"/>
          <p:cNvSpPr>
            <a:spLocks noChangeArrowheads="1"/>
          </p:cNvSpPr>
          <p:nvPr/>
        </p:nvSpPr>
        <p:spPr bwMode="auto">
          <a:xfrm>
            <a:off x="3132138" y="1052513"/>
            <a:ext cx="575766" cy="559916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 b="1">
                <a:solidFill>
                  <a:sysClr val="windowText" lastClr="000000"/>
                </a:solidFill>
              </a:rPr>
              <a:t>Cl</a:t>
            </a:r>
            <a:endParaRPr lang="el-GR" altLang="el-GR" b="1">
              <a:solidFill>
                <a:sysClr val="windowText" lastClr="000000"/>
              </a:solidFill>
            </a:endParaRPr>
          </a:p>
        </p:txBody>
      </p:sp>
      <p:sp>
        <p:nvSpPr>
          <p:cNvPr id="133131" name="Oval 11"/>
          <p:cNvSpPr>
            <a:spLocks noChangeArrowheads="1"/>
          </p:cNvSpPr>
          <p:nvPr/>
        </p:nvSpPr>
        <p:spPr bwMode="auto">
          <a:xfrm>
            <a:off x="2212641" y="748829"/>
            <a:ext cx="575766" cy="559916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 b="1">
                <a:solidFill>
                  <a:sysClr val="windowText" lastClr="000000"/>
                </a:solidFill>
              </a:rPr>
              <a:t>Cl</a:t>
            </a:r>
            <a:endParaRPr lang="el-GR" altLang="el-GR" b="1">
              <a:solidFill>
                <a:sysClr val="windowText" lastClr="000000"/>
              </a:solidFill>
            </a:endParaRPr>
          </a:p>
        </p:txBody>
      </p:sp>
      <p:sp>
        <p:nvSpPr>
          <p:cNvPr id="133132" name="Oval 12"/>
          <p:cNvSpPr>
            <a:spLocks noChangeArrowheads="1"/>
          </p:cNvSpPr>
          <p:nvPr/>
        </p:nvSpPr>
        <p:spPr bwMode="auto">
          <a:xfrm>
            <a:off x="3713783" y="653537"/>
            <a:ext cx="575766" cy="559916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 b="1" dirty="0">
                <a:solidFill>
                  <a:sysClr val="windowText" lastClr="000000"/>
                </a:solidFill>
              </a:rPr>
              <a:t>Cl</a:t>
            </a:r>
            <a:endParaRPr lang="el-GR" altLang="el-GR" b="1" dirty="0">
              <a:solidFill>
                <a:sysClr val="windowText" lastClr="000000"/>
              </a:solidFill>
            </a:endParaRPr>
          </a:p>
        </p:txBody>
      </p:sp>
      <p:sp>
        <p:nvSpPr>
          <p:cNvPr id="133133" name="Oval 13"/>
          <p:cNvSpPr>
            <a:spLocks noChangeArrowheads="1"/>
          </p:cNvSpPr>
          <p:nvPr/>
        </p:nvSpPr>
        <p:spPr bwMode="auto">
          <a:xfrm>
            <a:off x="1908176" y="1052513"/>
            <a:ext cx="575766" cy="559916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 b="1">
                <a:solidFill>
                  <a:sysClr val="windowText" lastClr="000000"/>
                </a:solidFill>
              </a:rPr>
              <a:t>Cl</a:t>
            </a:r>
            <a:endParaRPr lang="el-GR" altLang="el-GR" b="1">
              <a:solidFill>
                <a:sysClr val="windowText" lastClr="000000"/>
              </a:solidFill>
            </a:endParaRPr>
          </a:p>
        </p:txBody>
      </p:sp>
      <p:sp>
        <p:nvSpPr>
          <p:cNvPr id="133134" name="Oval 14"/>
          <p:cNvSpPr>
            <a:spLocks noChangeArrowheads="1"/>
          </p:cNvSpPr>
          <p:nvPr/>
        </p:nvSpPr>
        <p:spPr bwMode="auto">
          <a:xfrm>
            <a:off x="2484439" y="2755999"/>
            <a:ext cx="431800" cy="38496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l-GR"/>
              <a:t>Na</a:t>
            </a:r>
            <a:endParaRPr lang="el-GR" altLang="el-GR"/>
          </a:p>
        </p:txBody>
      </p:sp>
      <p:sp>
        <p:nvSpPr>
          <p:cNvPr id="133135" name="Oval 15"/>
          <p:cNvSpPr>
            <a:spLocks noChangeArrowheads="1"/>
          </p:cNvSpPr>
          <p:nvPr/>
        </p:nvSpPr>
        <p:spPr bwMode="auto">
          <a:xfrm>
            <a:off x="2124076" y="2035274"/>
            <a:ext cx="431800" cy="38496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l-GR"/>
              <a:t>Na</a:t>
            </a:r>
            <a:endParaRPr lang="el-GR" altLang="el-GR"/>
          </a:p>
        </p:txBody>
      </p:sp>
      <p:sp>
        <p:nvSpPr>
          <p:cNvPr id="133136" name="Oval 16"/>
          <p:cNvSpPr>
            <a:spLocks noChangeArrowheads="1"/>
          </p:cNvSpPr>
          <p:nvPr/>
        </p:nvSpPr>
        <p:spPr bwMode="auto">
          <a:xfrm>
            <a:off x="1692276" y="2755999"/>
            <a:ext cx="431800" cy="38496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l-GR"/>
              <a:t>Na</a:t>
            </a:r>
            <a:endParaRPr lang="el-GR" altLang="el-GR"/>
          </a:p>
        </p:txBody>
      </p:sp>
      <p:sp>
        <p:nvSpPr>
          <p:cNvPr id="133137" name="Oval 17"/>
          <p:cNvSpPr>
            <a:spLocks noChangeArrowheads="1"/>
          </p:cNvSpPr>
          <p:nvPr/>
        </p:nvSpPr>
        <p:spPr bwMode="auto">
          <a:xfrm>
            <a:off x="2916239" y="2035274"/>
            <a:ext cx="431800" cy="38496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l-GR" dirty="0"/>
              <a:t>Na</a:t>
            </a:r>
            <a:endParaRPr lang="el-GR" altLang="el-GR" dirty="0"/>
          </a:p>
        </p:txBody>
      </p:sp>
      <p:sp>
        <p:nvSpPr>
          <p:cNvPr id="133138" name="Text Box 18"/>
          <p:cNvSpPr txBox="1">
            <a:spLocks noChangeArrowheads="1"/>
          </p:cNvSpPr>
          <p:nvPr/>
        </p:nvSpPr>
        <p:spPr bwMode="auto">
          <a:xfrm>
            <a:off x="5214365" y="2768148"/>
            <a:ext cx="3462089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l-GR" b="1" dirty="0"/>
              <a:t>H</a:t>
            </a:r>
            <a:r>
              <a:rPr lang="el-GR" altLang="el-GR" b="1" dirty="0"/>
              <a:t> </a:t>
            </a:r>
            <a:r>
              <a:rPr lang="el-GR" altLang="el-GR" b="1" dirty="0">
                <a:solidFill>
                  <a:srgbClr val="FF0000"/>
                </a:solidFill>
              </a:rPr>
              <a:t>ενέργεια</a:t>
            </a:r>
            <a:r>
              <a:rPr lang="el-GR" altLang="el-GR" b="1" dirty="0"/>
              <a:t> των </a:t>
            </a:r>
            <a:r>
              <a:rPr lang="el-GR" altLang="el-GR" sz="2000" b="1" dirty="0"/>
              <a:t>ιόντων</a:t>
            </a:r>
            <a:r>
              <a:rPr lang="el-GR" altLang="el-GR" b="1" dirty="0"/>
              <a:t> του κρυστάλλου είναι </a:t>
            </a:r>
            <a:r>
              <a:rPr lang="el-GR" altLang="el-GR" b="1" u="sng" dirty="0">
                <a:solidFill>
                  <a:srgbClr val="FF0000"/>
                </a:solidFill>
              </a:rPr>
              <a:t>μικρότερη</a:t>
            </a:r>
            <a:r>
              <a:rPr lang="el-GR" altLang="el-GR" b="1" dirty="0"/>
              <a:t> από το άθροισμα των ενεργειών των ατόμων, από τα οποία προήλθαν τα ιόντα. </a:t>
            </a:r>
            <a:endParaRPr lang="el-GR" altLang="el-GR" b="1" dirty="0" smtClean="0"/>
          </a:p>
          <a:p>
            <a:endParaRPr lang="en-US" altLang="el-GR" b="1" dirty="0"/>
          </a:p>
          <a:p>
            <a:r>
              <a:rPr lang="en-US" altLang="el-GR" sz="2400" b="1" dirty="0"/>
              <a:t>O</a:t>
            </a:r>
            <a:r>
              <a:rPr lang="el-GR" altLang="el-GR" sz="2400" b="1" dirty="0"/>
              <a:t> κρύσταλλος αποτελεί </a:t>
            </a:r>
            <a:r>
              <a:rPr lang="el-GR" altLang="el-G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σταθερότερη</a:t>
            </a:r>
            <a:r>
              <a:rPr lang="el-GR" altLang="el-GR" sz="2400" b="1" dirty="0"/>
              <a:t> κατάσταση.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87230" y="1147805"/>
            <a:ext cx="2777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δημιουργήθηκε </a:t>
            </a:r>
            <a:r>
              <a:rPr lang="el-GR" b="1" dirty="0" smtClean="0"/>
              <a:t>δεσμός</a:t>
            </a:r>
            <a:r>
              <a:rPr lang="el-GR" dirty="0" smtClean="0"/>
              <a:t> ;</a:t>
            </a:r>
            <a:endParaRPr lang="el-GR" dirty="0"/>
          </a:p>
        </p:txBody>
      </p:sp>
      <p:pic>
        <p:nvPicPr>
          <p:cNvPr id="1026" name="Picture 2" descr="C:\Users\ΜΙΧΑΛΗΣ\Downloads\4) GIFSSSSSSSSSSSSSSSSSSSS\ΣΥΜΒΟΛΑ ΑΡΙΘΜΟΙ ΓΡΑΜΜΑΤΑ\0_80e60_7901e3c0_S.jp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81" y="7062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Τίτλος 1"/>
          <p:cNvSpPr txBox="1">
            <a:spLocks/>
          </p:cNvSpPr>
          <p:nvPr/>
        </p:nvSpPr>
        <p:spPr>
          <a:xfrm>
            <a:off x="179512" y="274637"/>
            <a:ext cx="8784976" cy="389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ΙΟΝΤΙΚΟΣ ΔΕΣΜΟΣ</a:t>
            </a:r>
            <a:r>
              <a:rPr lang="en-US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 παράδειγμα </a:t>
            </a:r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 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Cl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331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331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133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33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animBg="1"/>
      <p:bldP spid="133125" grpId="0"/>
      <p:bldP spid="133128" grpId="0" animBg="1"/>
      <p:bldP spid="133129" grpId="0" animBg="1"/>
      <p:bldP spid="133130" grpId="0" animBg="1"/>
      <p:bldP spid="133131" grpId="0" animBg="1"/>
      <p:bldP spid="133132" grpId="0" animBg="1"/>
      <p:bldP spid="133133" grpId="0" animBg="1"/>
      <p:bldP spid="133134" grpId="0" animBg="1"/>
      <p:bldP spid="133135" grpId="0" animBg="1"/>
      <p:bldP spid="133136" grpId="0" animBg="1"/>
      <p:bldP spid="133137" grpId="0" animBg="1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3919</TotalTime>
  <Words>1078</Words>
  <Application>Microsoft Office PowerPoint</Application>
  <PresentationFormat>Προβολή στην οθόνη (4:3)</PresentationFormat>
  <Paragraphs>382</Paragraphs>
  <Slides>29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29</vt:i4>
      </vt:variant>
    </vt:vector>
  </HeadingPairs>
  <TitlesOfParts>
    <vt:vector size="40" baseType="lpstr">
      <vt:lpstr>Arial</vt:lpstr>
      <vt:lpstr>Calibri</vt:lpstr>
      <vt:lpstr>Candara</vt:lpstr>
      <vt:lpstr>Comic Sans MS</vt:lpstr>
      <vt:lpstr>Constantia</vt:lpstr>
      <vt:lpstr>Lucida Sans Unicode</vt:lpstr>
      <vt:lpstr>Times New Roman</vt:lpstr>
      <vt:lpstr>Wingdings</vt:lpstr>
      <vt:lpstr>Wingdings 2</vt:lpstr>
      <vt:lpstr>Ροή</vt:lpstr>
      <vt:lpstr>Προεπιλεγμένη σχεδίαση</vt:lpstr>
      <vt:lpstr>Παρουσίαση του PowerPoint</vt:lpstr>
      <vt:lpstr>Πως σχηματίζεται  ο δεσμός σε  μαγειρικό αλάτι ;</vt:lpstr>
      <vt:lpstr>Ηλεκτρονιακή δόμηση σε 11Na και 17Cl</vt:lpstr>
      <vt:lpstr>Ηλεκτρονιακή δόμηση σε 11Na και 17Cl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</vt:lpstr>
      <vt:lpstr>      Μηχανισμός δημιουργίας ιοντικού δεσμού</vt:lpstr>
      <vt:lpstr>ΧΑΡΑΚΤΗΡΙΣΤΙΚΑ ΙΟΝΤΙΚΩΝ ενώσεων</vt:lpstr>
      <vt:lpstr>Ηλεκτρονιακή δόμηση σε 12Mg και 9F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Ηλεκτρονιακή δόμηση σε 20Ca και 8O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Al2O3 : Οξείδιο του αργιλίου</vt:lpstr>
      <vt:lpstr>Al2O3 : Οξείδιο του αργιλίου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ΜΙΧΑΛΗΣ</dc:creator>
  <cp:lastModifiedBy>Dell</cp:lastModifiedBy>
  <cp:revision>289</cp:revision>
  <dcterms:created xsi:type="dcterms:W3CDTF">2012-09-29T08:25:48Z</dcterms:created>
  <dcterms:modified xsi:type="dcterms:W3CDTF">2020-12-26T21:15:40Z</dcterms:modified>
</cp:coreProperties>
</file>