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  <p:sldMasterId id="2147483840" r:id="rId2"/>
  </p:sldMasterIdLst>
  <p:notesMasterIdLst>
    <p:notesMasterId r:id="rId57"/>
  </p:notesMasterIdLst>
  <p:sldIdLst>
    <p:sldId id="429" r:id="rId3"/>
    <p:sldId id="282" r:id="rId4"/>
    <p:sldId id="283" r:id="rId5"/>
    <p:sldId id="300" r:id="rId6"/>
    <p:sldId id="425" r:id="rId7"/>
    <p:sldId id="424" r:id="rId8"/>
    <p:sldId id="275" r:id="rId9"/>
    <p:sldId id="287" r:id="rId10"/>
    <p:sldId id="321" r:id="rId11"/>
    <p:sldId id="343" r:id="rId12"/>
    <p:sldId id="384" r:id="rId13"/>
    <p:sldId id="295" r:id="rId14"/>
    <p:sldId id="422" r:id="rId15"/>
    <p:sldId id="423" r:id="rId16"/>
    <p:sldId id="379" r:id="rId17"/>
    <p:sldId id="398" r:id="rId18"/>
    <p:sldId id="435" r:id="rId19"/>
    <p:sldId id="402" r:id="rId20"/>
    <p:sldId id="403" r:id="rId21"/>
    <p:sldId id="388" r:id="rId22"/>
    <p:sldId id="419" r:id="rId23"/>
    <p:sldId id="450" r:id="rId24"/>
    <p:sldId id="451" r:id="rId25"/>
    <p:sldId id="430" r:id="rId26"/>
    <p:sldId id="431" r:id="rId27"/>
    <p:sldId id="428" r:id="rId28"/>
    <p:sldId id="416" r:id="rId29"/>
    <p:sldId id="418" r:id="rId30"/>
    <p:sldId id="440" r:id="rId31"/>
    <p:sldId id="442" r:id="rId32"/>
    <p:sldId id="443" r:id="rId33"/>
    <p:sldId id="444" r:id="rId34"/>
    <p:sldId id="447" r:id="rId35"/>
    <p:sldId id="448" r:id="rId36"/>
    <p:sldId id="322" r:id="rId37"/>
    <p:sldId id="400" r:id="rId38"/>
    <p:sldId id="380" r:id="rId39"/>
    <p:sldId id="319" r:id="rId40"/>
    <p:sldId id="320" r:id="rId41"/>
    <p:sldId id="272" r:id="rId42"/>
    <p:sldId id="433" r:id="rId43"/>
    <p:sldId id="314" r:id="rId44"/>
    <p:sldId id="327" r:id="rId45"/>
    <p:sldId id="437" r:id="rId46"/>
    <p:sldId id="267" r:id="rId47"/>
    <p:sldId id="359" r:id="rId48"/>
    <p:sldId id="439" r:id="rId49"/>
    <p:sldId id="382" r:id="rId50"/>
    <p:sldId id="291" r:id="rId51"/>
    <p:sldId id="434" r:id="rId52"/>
    <p:sldId id="363" r:id="rId53"/>
    <p:sldId id="458" r:id="rId54"/>
    <p:sldId id="395" r:id="rId55"/>
    <p:sldId id="373" r:id="rId5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  <a:srgbClr val="055CBB"/>
    <a:srgbClr val="4709E1"/>
    <a:srgbClr val="1BED34"/>
    <a:srgbClr val="005A9E"/>
    <a:srgbClr val="0033CC"/>
    <a:srgbClr val="66FF99"/>
    <a:srgbClr val="FAF7CA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5462" autoAdjust="0"/>
  </p:normalViewPr>
  <p:slideViewPr>
    <p:cSldViewPr>
      <p:cViewPr varScale="1">
        <p:scale>
          <a:sx n="68" d="100"/>
          <a:sy n="68" d="100"/>
        </p:scale>
        <p:origin x="138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CBB59-9E39-4B86-A152-4AE998AA3AAC}" type="datetimeFigureOut">
              <a:rPr lang="el-GR" smtClean="0"/>
              <a:t>26/12/2020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AB3B6-6F3C-46DD-BED1-2270C89BEB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04217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dfgdhrdhfd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E988-6502-4606-B9CC-BCE8B84DB76E}" type="slidenum">
              <a:rPr lang="el-GR" smtClean="0"/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5831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26/12/2020</a:t>
            </a:fld>
            <a:endParaRPr lang="el-G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26/12/2020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26/12/2020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l-GR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26/12/2020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1414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26/12/2020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18495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l-GR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26/12/2020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2469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26/12/2020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63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l-GR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l-GR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26/12/2020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0282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26/12/2020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5228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26/12/2020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5965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l-GR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26/12/2020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l-GR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DF53439-851E-44AD-84B1-B6BFC3D0C743}" type="slidenum">
              <a:rPr lang="el-GR" smtClean="0">
                <a:solidFill>
                  <a:srgbClr val="434342"/>
                </a:solidFill>
              </a:rPr>
              <a:pPr/>
              <a:t>‹#›</a:t>
            </a:fld>
            <a:endParaRPr lang="el-GR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23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26/12/2020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l-GR"/>
              <a:t>Κάντε κλικ στο εικονίδιο για να προσθέσετε μια εικόνα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26/12/2020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6558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26/12/2020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33822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pPr/>
              <a:t>26/12/2020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0022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26/12/2020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26/12/2020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26/12/2020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26/12/2020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26/12/2020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26/12/2020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26/12/2020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2853615-BFDE-46DE-814C-47EC6EF6D371}" type="datetimeFigureOut">
              <a:rPr lang="el-GR" smtClean="0"/>
              <a:t>26/12/2020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2853615-BFDE-46DE-814C-47EC6EF6D371}" type="datetimeFigureOut">
              <a:rPr lang="el-GR" smtClean="0"/>
              <a:pPr/>
              <a:t>26/12/2020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3DF53439-851E-44AD-84B1-B6BFC3D0C7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84878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2.wav"/><Relationship Id="rId7" Type="http://schemas.openxmlformats.org/officeDocument/2006/relationships/image" Target="../media/image3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0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6.jpe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20.xml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12" Type="http://schemas.openxmlformats.org/officeDocument/2006/relationships/image" Target="../media/image3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microsoft.com/office/2007/relationships/hdphoto" Target="../media/hdphoto6.wdp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audio" Target="../media/audio5.wav"/><Relationship Id="rId9" Type="http://schemas.microsoft.com/office/2007/relationships/hdphoto" Target="../media/hdphoto5.wdp"/><Relationship Id="rId14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slide" Target="slide19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microsoft.com/office/2007/relationships/hdphoto" Target="../media/hdphoto8.wdp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gif"/><Relationship Id="rId5" Type="http://schemas.openxmlformats.org/officeDocument/2006/relationships/image" Target="../media/image59.gif"/><Relationship Id="rId4" Type="http://schemas.openxmlformats.org/officeDocument/2006/relationships/image" Target="../media/image5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gif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audio2.wav"/><Relationship Id="rId7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gif"/><Relationship Id="rId10" Type="http://schemas.openxmlformats.org/officeDocument/2006/relationships/image" Target="../media/image81.gif"/><Relationship Id="rId4" Type="http://schemas.openxmlformats.org/officeDocument/2006/relationships/audio" Target="../media/audio6.wav"/><Relationship Id="rId9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0.gif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89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3.wdp"/><Relationship Id="rId4" Type="http://schemas.openxmlformats.org/officeDocument/2006/relationships/image" Target="../media/image9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gif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gif"/><Relationship Id="rId4" Type="http://schemas.openxmlformats.org/officeDocument/2006/relationships/image" Target="../media/image99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gif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5.gif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microsoft.com/office/2007/relationships/hdphoto" Target="../media/hdphoto14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62.gif"/><Relationship Id="rId18" Type="http://schemas.openxmlformats.org/officeDocument/2006/relationships/image" Target="../media/image64.gif"/><Relationship Id="rId3" Type="http://schemas.openxmlformats.org/officeDocument/2006/relationships/audio" Target="../media/audio3.wav"/><Relationship Id="rId7" Type="http://schemas.openxmlformats.org/officeDocument/2006/relationships/image" Target="../media/image112.png"/><Relationship Id="rId12" Type="http://schemas.microsoft.com/office/2007/relationships/hdphoto" Target="../media/hdphoto18.wdp"/><Relationship Id="rId17" Type="http://schemas.openxmlformats.org/officeDocument/2006/relationships/image" Target="../media/image63.gif"/><Relationship Id="rId2" Type="http://schemas.openxmlformats.org/officeDocument/2006/relationships/audio" Target="../media/audio5.wav"/><Relationship Id="rId16" Type="http://schemas.openxmlformats.org/officeDocument/2006/relationships/image" Target="../media/image116.gif"/><Relationship Id="rId1" Type="http://schemas.openxmlformats.org/officeDocument/2006/relationships/slideLayout" Target="../slideLayouts/slideLayout18.xml"/><Relationship Id="rId6" Type="http://schemas.microsoft.com/office/2007/relationships/hdphoto" Target="../media/hdphoto15.wdp"/><Relationship Id="rId11" Type="http://schemas.openxmlformats.org/officeDocument/2006/relationships/image" Target="../media/image114.png"/><Relationship Id="rId5" Type="http://schemas.openxmlformats.org/officeDocument/2006/relationships/image" Target="../media/image111.png"/><Relationship Id="rId15" Type="http://schemas.openxmlformats.org/officeDocument/2006/relationships/image" Target="../media/image115.gif"/><Relationship Id="rId10" Type="http://schemas.microsoft.com/office/2007/relationships/hdphoto" Target="../media/hdphoto17.wdp"/><Relationship Id="rId19" Type="http://schemas.openxmlformats.org/officeDocument/2006/relationships/image" Target="../media/image117.gif"/><Relationship Id="rId4" Type="http://schemas.openxmlformats.org/officeDocument/2006/relationships/audio" Target="../media/audio4.wav"/><Relationship Id="rId9" Type="http://schemas.openxmlformats.org/officeDocument/2006/relationships/image" Target="../media/image113.png"/><Relationship Id="rId14" Type="http://schemas.openxmlformats.org/officeDocument/2006/relationships/image" Target="../media/image61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gif"/><Relationship Id="rId7" Type="http://schemas.microsoft.com/office/2007/relationships/hdphoto" Target="../media/hdphoto1.wdp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chools.stlucie.k12.fl.us/pkw/files/2013/11/girl_study_molecule_hg_cl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634" y="44624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1196752"/>
            <a:ext cx="8496944" cy="5112568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r>
              <a:rPr lang="el-GR" sz="80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Β.</a:t>
            </a:r>
          </a:p>
          <a:p>
            <a:r>
              <a:rPr lang="el-GR" sz="72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ΟΜΟΙΟΠΟΛΙΚΟΣ          </a:t>
            </a:r>
          </a:p>
          <a:p>
            <a:r>
              <a:rPr lang="el-GR" sz="72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ΔΕΣΜΟΣ</a:t>
            </a:r>
            <a:endParaRPr lang="el-GR" sz="7200" b="1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335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0910" y="2564904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  ΙΟΝΤΙΚΟΣ ΚΡΥΣΤΑΛΛΟΣ</a:t>
            </a:r>
            <a:endParaRPr lang="el-GR" sz="3600" b="1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476672"/>
            <a:ext cx="5112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ln w="24500" cmpd="dbl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ΟΜΟΙΟΠΟΛΙΚΗ   </a:t>
            </a:r>
          </a:p>
          <a:p>
            <a:r>
              <a:rPr lang="el-GR" sz="3200" b="1" dirty="0" smtClean="0">
                <a:ln w="24500" cmpd="dbl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      ένωση</a:t>
            </a:r>
            <a:endParaRPr lang="el-GR" sz="3200" b="1" dirty="0">
              <a:ln w="24500" cmpd="dbl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89782" y="323788"/>
            <a:ext cx="42586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   ΙΟΝΤΙΚΗ (ΕΤΕΡΟΠΟΛΙΚΗ)   </a:t>
            </a:r>
          </a:p>
          <a:p>
            <a:r>
              <a:rPr lang="el-GR" sz="3600" b="1" dirty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l-G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   ένωση</a:t>
            </a:r>
            <a:endParaRPr lang="el-GR" sz="3600" b="1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Βέλος προς τα κάτω 6"/>
          <p:cNvSpPr/>
          <p:nvPr/>
        </p:nvSpPr>
        <p:spPr>
          <a:xfrm>
            <a:off x="1547664" y="1916832"/>
            <a:ext cx="864096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Βέλος προς τα κάτω 7"/>
          <p:cNvSpPr/>
          <p:nvPr/>
        </p:nvSpPr>
        <p:spPr>
          <a:xfrm>
            <a:off x="6050033" y="2078114"/>
            <a:ext cx="682207" cy="4867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Picture 6" descr="https://www.gl.ciw.edu/sites/www.gl.ciw.edu/files/users/pwoodard/MolecularHydrogen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65826">
            <a:off x="1245332" y="3478658"/>
            <a:ext cx="1742840" cy="169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129" y="3765233"/>
            <a:ext cx="3057990" cy="2908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Ομάδα 10"/>
          <p:cNvGrpSpPr/>
          <p:nvPr/>
        </p:nvGrpSpPr>
        <p:grpSpPr>
          <a:xfrm>
            <a:off x="7758686" y="4040971"/>
            <a:ext cx="1232520" cy="1440282"/>
            <a:chOff x="7452320" y="1598827"/>
            <a:chExt cx="1232520" cy="1440282"/>
          </a:xfrm>
        </p:grpSpPr>
        <p:sp>
          <p:nvSpPr>
            <p:cNvPr id="13" name="TextBox 12"/>
            <p:cNvSpPr txBox="1"/>
            <p:nvPr/>
          </p:nvSpPr>
          <p:spPr>
            <a:xfrm>
              <a:off x="7452320" y="1598827"/>
              <a:ext cx="12325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endParaRPr>
            </a:p>
            <a:p>
              <a:r>
                <a:rPr lang="el-GR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7030A0"/>
                  </a:solidFill>
                </a:rPr>
                <a:t>Ν</a:t>
              </a:r>
              <a:r>
                <a:rPr lang="en-US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7030A0"/>
                  </a:solidFill>
                </a:rPr>
                <a:t>a</a:t>
              </a:r>
              <a:r>
                <a:rPr lang="en-US" sz="2400" b="1" baseline="30000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7030A0"/>
                  </a:solidFill>
                </a:rPr>
                <a:t>+</a:t>
              </a:r>
              <a:endParaRPr 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478145" y="2515889"/>
              <a:ext cx="1080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5"/>
                  </a:solidFill>
                </a:rPr>
                <a:t>Cl</a:t>
              </a:r>
              <a:r>
                <a:rPr lang="en-US" sz="2800" b="1" baseline="3000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5"/>
                  </a:solidFill>
                </a:rPr>
                <a:t>-</a:t>
              </a:r>
              <a:endParaRPr lang="el-GR" sz="2800" b="1" dirty="0">
                <a:ln>
                  <a:solidFill>
                    <a:sysClr val="windowText" lastClr="000000"/>
                  </a:solidFill>
                </a:ln>
                <a:solidFill>
                  <a:schemeClr val="accent5"/>
                </a:solidFill>
              </a:endParaRPr>
            </a:p>
          </p:txBody>
        </p:sp>
      </p:grpSp>
      <p:pic>
        <p:nvPicPr>
          <p:cNvPr id="15" name="Picture 6" descr="https://www.gl.ciw.edu/sites/www.gl.ciw.edu/files/users/pwoodard/MolecularHydrogen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8456">
            <a:off x="743316" y="4817832"/>
            <a:ext cx="1742840" cy="169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4605" y="2636912"/>
            <a:ext cx="2664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 dirty="0" smtClean="0">
                <a:ln w="24500" cmpd="dbl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ΜΟΡΙΑ</a:t>
            </a:r>
            <a:endParaRPr lang="el-GR" sz="4400" b="1" dirty="0">
              <a:ln w="24500" cmpd="dbl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63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  <p:bldP spid="8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3999" cy="691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data:image/jpeg;base64,/9j/4AAQSkZJRgABAQAAAQABAAD/2wCEAAkGBg8PDxANDRANDQ0NDwwMDA4MDQ8NDgwNFBAVFBUQEhQXHCYeFxkkGRISHy8gIycpLCwsFR4xNTAqNSYrLSkBCQoKDgwOGg8PFykfHCAsKTUqKTUpKSkpKjUtKSkpKSopLCwpKSkpKSkpKSwpKSwpMSkpNSkpKSkpKSkpKSkpKf/AABEIAMcA/QMBIgACEQEDEQH/xAAcAAACAgMBAQAAAAAAAAAAAAAABAMFAgYHAQj/xABBEAACAgACBQcJBgQGAwAAAAAAAQIDBBEFBhIhMQcTQVFhcZEiMkJScoGxwdEUI2KSobIzNHOCQ2Oio+HwFiRT/8QAGgEBAAMBAQEAAAAAAAAAAAAAAAEDBAIFBv/EACwRAQACAQMCBAQHAQAAAAAAAAABAgMEERIhMRMyQVEFIkJSIzNhcYGx8BT/2gAMAwEAAhEDEQA/AOGgAAAAAAAAAAB7kB4A9o3QmJxLyw9NtvW4Reyu+XBGx4Pksx88nZzNC6duzakvdBP4lV82OnmtEDTgOjQ5H5+lil/bQ/nIklyRQy/mbM/6Mcv3FH/dg+7+xzUDoF3JPNebiU+rapa+EinxnJ3ja/NVVq/BPZfhLIsrqsNu1oGrgNY3Rl1D2bq7K3+KLSfc+DFi+JiesDwAAkAAAAAAAAAAAAAAAAAAAAAAAAAAAAAAB7ke11yk1GKcpSajGMU25N8El0s6tqZyVRio4jSKU5vKUcN6EP6nrP8ADw7yjPqKYK8ryNJ1c1FxmOynXFV0Z5O63NQfsrjL3bu06doDkvweHSlbH7Vbuzlck4J/hr4eOZu1GEUUkkkkkkkskl1IYjSfOaj4lkydKzxhKvqwMYpRilGK4Rikku5Ik+zj3NnjrPO5zPcISoIp0FjKsinAmLCsnQK24Ytp1i9lZbWwocVgIyTjJKSfFNJp+41HTWotFmcqlzE+uC8hvtj9MjoNtYjfSbMOe1J+WRxPS2r1+Gedkc4Z5KyG+Pv6veVh2rG4NSTTSae5prNM0vH6k1ytWxYsPCT8tyi5wh2rLeke1h1tbR8/RDSQOrYLkhw6Sdt91u5P7tQri+1cR6PJbgFxhbL2rpfLIi3xHBHTeRxsDsdvJlgOiuyPs3T+eZXYrktwrX3c7637UZrwaJj4hhn3HLQN1xvJldHN1XV2dSnF1vxWaNa0hoLE4f8AjVTivWS2ofmW41Uz47+WwrwAC0AAAAAAAAAAAAAAZVVuUlGKcpSajGMVm5N7kkulniOr8lWpiUVpHERznP8AlIyXmQ/+ve+js39JRqM9cFJvYW/J9yfRwkY4jERUsZJZ796wyfox/F1v3Lt3+qkKahmMT47PntltNrSljGszUDNRMsjLuInExcSZoxaG4glEhnEZkiKSOokKziL2RG5ogmi2JCNsRO6BYWIUtiX1kVd9ZVYukvLoldiIGukifVHSDU3hLHnFqUqM/Ra3uC7Ms2l2PrNrlSc8VrqshdHzqpRmu3J714Zr3nTMk0pLhJJruazRn1Mcbco9QhOkXsoLKcCCyBRFhVW4cr8RhE89xeWVil1ZfW40HTepVFucoLmbHn5VaWy32x4eGRomltBXYaWVizg3lGyO+L+j7GdqvpKfH4GM04ySknmmms00erp9ZavS3WBxsDZNYdV3U3ZQm4cZQ4uHautGuHs0vF43hDwAA7AAAAAB6gNg1G1b+34yNU0+YrXO4hrpgnuhn2vJeJ9DYShRSjFJRikopLJJLgkjSeS7QCw+DjbJfe4vK6b6VXl93Hwef9xv1UT5X4nqPEycY7QlPCJNFEcESo8eRkkGR6kZJHIwcTFom2TGUSQvJEM0MTRBM7gLzILBiYtYWQFrBW0bsFLS6oSuQheiwtEb0aaCqxMDoOg7dvC0S4vmoRffHyX+00LEI3bVP+Tr7Hcv9yRGq8kT+osJxIJxGpogmjBATsiK2xHrEK2ourIr7oFfiKy1uQhdE00kUWMozND1k0HsN21LdxnFdH4kdHxMClx1GaZ6WnyzSRzA8LLTWjuannFeRJ7vwvqK09utotG8IAABIB7QmjnicTTh1/jWQg8uiOflP3JNiJuXJXg9vSCsa3UVWTz6pPKC/cyrNfhjtb2gduwNKjGMYrKMUoxS6IpZJeBZViOHHa2fEXneUmIkiIYskTKJEqJIohiyWLAkSPJI9UjGcjqBBYK2DFshWyR1AgmxebJrGLTkWQIbGK2MnsYtYy6oWtErhy1iVzNFQhiDc9T1/wCnH+pdl+Y0zEM3jVOGWCr/ABO2X+5L6Ean8v8AkWMyCZPMgmYKheYrYMzYtYW1ClqErkO2idxooK3ERKvFQLi9FZiUa6SNY0vglZFxfTwfU+hmkWVuLcWsmm012nRcbA1DWHDbM1YuE1lL2l/x8D2NNf6UKcAA2gOkcjtflYqfZh4frN/JHNzpvJC1sYnr5ynw2Zf8mPXT+Bb/AHqOrUMbhIr6JDkJHyFoSaizNMgjIzUirYTqRnGYvtnu2RsGucMJWEHOGErDqIGdlgtZIJ2EE5ncQMZyF5yM5yIJyLIgYWMWsZLZIWskW1gQWsTuYxbITukaKwFL2dB1dhs4PDp9Ne1+aTl8znV8jp+Gq5uquv1K64eEUvkV6ryxA8sYvNk1khacjFAimxWxk9jFrGW1C9rFLRqxidrL6hO4rsQWFzK/EM1UFRjEUGmcPt0z64feL3cf0zNgxZWzhmmuhprx3G/FO20jRjwynHJtPim0/cYnroB0PkluyliY/wBCX719DnhtnJtjObxuxnuuqnH3xakv2szaqvLDaB2yiY3XMqsPaO12HyNqpPxmZqYpGwkVhVsGds82yDbBzGwmczCUyJ2GDmTsM5TIpTMZTI5TOogEpEM5BKZDOZZEDGyQtZIzsmLWTLqwIrZCd0ya2YldMvrA9wVPOX1Vr07K1v4ZbSb/AETOmWWHP9U6trFxlluqhZNvqbWyv1kbxOZm1U/NEDyyQvORlORBORmiBhNi82STkL2SLYgRWMUtZPZIUtkX1gK3Mr72OXSK++RqoK7FMSGsTIWyNlew0rSMcrrV/mT/AHMWHNLP7+325ITPXr2hAHdD494fEVXr/DnGT7Y8JLwbEj0TG8bSO/4PEppNPNNJp9a6yxrtNC1H01zuGjBvy6cqp9yXkvw+BuFNx8rnxTS01lK1jYSKwr4WkqtMs1DnOHu2Kc4e84c8RO7DFzIXYYuwniJZTI5TI5WEUrDqKjOUyGczGdhDOwsioJzF7JHs5kE5F1aiK2QjdMZtkV+ImaK1G06lU5QtufpyjXF9kVm/1kvA2KUyv0LhuZw9db85R2p+1Lyn8cvcNSmeZlnleZHs5EM5BKZDOZEQPJyF5yMpzF7JlsQMLJCdsyWyYpbMvrAgumV2ImNXTK7EWGqkBS57yNI9ZHiLNiE5+rGUvBGqI9BpWOnnbY+uc2vzMgPWeHrQgAAAXGq+mPs2IUpPKqzyLOxZ7pe5/M6xhcWmk0cPN31O1hzisPY/Lh/Db9KC9HvXw7jz9bg5xzgdIrvJo3FNTihqF54lqJWatPedEI3GauK+Icdpi7BXnjF3DiGXaRytIJWkUrTqKiaVhFKwhlaRSuLYqJpWEUpkTuIp3l9agumYaLw3PYiEHvinzk/Yjv8AoveLXXF9qthdmEr5cbPJh7CfH3v4HWWeFJGySmRymRuwjlYeVECSUyGczCVhDOw7iBlOYvOYTmQzmXVqMLZil0iexid8jRWoUvmV10xrETEpcTTWNkMUiq1kxOxTsLja9n+1b38i2yNR0/jeduaXmV+RHtfS/H4GnBXlb9hVgAHogAAADKuxxalFtNNNNbmn1mIAb7q9rIrYqE2lbFb1wUl6y+hslWLzOQV2OLUotpp5prc0za9Da0J5QuezLgpcIy7+pnm59L9VRvscQSLEFFVjs+kYjizz5xpW/PmLvK37SDxJz4YfdxHK4SeJI5Yk6igbneQyxAnPEkE8QyyKB6WJIJ4gV2wzLYjZBrDUyunGuPGT3v1Y9MvcbtXlGKjHdGKUYrqSWRRaDwnNRc5bpz6HxjDq/wC9hZ86Yc9uU7R6JNO0wlaLO0wlcUxUTysIpWEEriGVxZFQxKwicyCVxHK8urUTWTEcRYe2YgSutzNFaiK2RDkZSZFiMRGuLnN5Ris2/ku0sj2hBLTWkFTW8v4k841rq65e76GmDWksc77HY9y4Qj6sVwQoelix8K7AAALQAAAAAAAAABY4DTdlWS8+C9GT3rufQbDgtPV2cJbMvVm0n7nwZpoFN8NbjoixLPftLNEw+kra/MnJLqflR8GP1az2Lz4Ql3ZxZmtpp9Ets58x51lBHWmHTXNd0kyT/wAoq9S3/T9SvwL+yF1tMCilrXDorm++SXyFbdarX5kIR785P6HUYLz6JbQkWWj8Gk1OxcN8Yvr62azonWWM8ozyhZ/pl3PoNgqxxny0tXpKF6sQHPlTHFmX2oy+GlZu8jleIPEmEsSTwDsryGd4nLEkM7zuKByeIIZ4kUc2eJlsV2Qmlc2RuR4hTH6UroWc3nJryYLzpfRdp3ETPSAxddGEXObUYre2zT9MaXd8slnGqPmx636z7SPSelZ3yzluivNguC7e19oib8WHh1nuAAA0AAAAAAAAAAAAAAAAAAAAAAAAAAAAscFpy2rJN7cV0Se9dzK4CJiJ6SNvwmsFU/S2H1T3frwLKOIzWaea6Gt6OfEtOKsh5k5Q9mTRmtponsN955g7DT6tYL48ZRn7cV8UMR1ot6YVv8y+ZVOmt6DZ8wSNZetNnRCtd+0/mRWay3vhzcfZhm/1zEae421IVxOlKavPnHNejHypeCNQu0ndPz7JtdW1kvBC2ZZXTfdIvcdrROWcaVza9aWTm+7oRSWWOTcpNyb3tt5tmAGmtK17QAAA6AAA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155575" y="-906463"/>
            <a:ext cx="2409825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" name="AutoShape 5" descr="data:image/jpeg;base64,/9j/4AAQSkZJRgABAQAAAQABAAD/2wCEAAkGBg8PDxANDRANDQ0NDwwMDA4MDQ8NDgwNFBAVFBUQEhQXHCYeFxkkGRISHy8gIycpLCwsFR4xNTAqNSYrLSkBCQoKDgwOGg8PFykfHCAsKTUqKTUpKSkpKjUtKSkpKSopLCwpKSkpKSkpKSwpKSwpMSkpNSkpKSkpKSkpKSkpKf/AABEIAMcA/QMBIgACEQEDEQH/xAAcAAACAgMBAQAAAAAAAAAAAAAABAMFAgYHAQj/xABBEAACAgACBQcJBgQGAwAAAAAAAQIDBBEFBhIhMQcTQVFhcZEiMkJScoGxwdEUI2KSobIzNHOCQ2Oio+HwFiRT/8QAGgEBAAMBAQEAAAAAAAAAAAAAAAEDBAIFBv/EACwRAQACAQMCBAQHAQAAAAAAAAABAgMEERIhMRMyQVEFIkJSIzNhcYGx8BT/2gAMAwEAAhEDEQA/AOGgAAAAAAAAAAB7kB4A9o3QmJxLyw9NtvW4Reyu+XBGx4Pksx88nZzNC6duzakvdBP4lV82OnmtEDTgOjQ5H5+lil/bQ/nIklyRQy/mbM/6Mcv3FH/dg+7+xzUDoF3JPNebiU+rapa+EinxnJ3ja/NVVq/BPZfhLIsrqsNu1oGrgNY3Rl1D2bq7K3+KLSfc+DFi+JiesDwAAkAAAAAAAAAAAAAAAAAAAAAAAAAAAAAAB7ke11yk1GKcpSajGMU25N8El0s6tqZyVRio4jSKU5vKUcN6EP6nrP8ADw7yjPqKYK8ryNJ1c1FxmOynXFV0Z5O63NQfsrjL3bu06doDkvweHSlbH7Vbuzlck4J/hr4eOZu1GEUUkkkkkkkskl1IYjSfOaj4lkydKzxhKvqwMYpRilGK4Rikku5Ik+zj3NnjrPO5zPcISoIp0FjKsinAmLCsnQK24Ytp1i9lZbWwocVgIyTjJKSfFNJp+41HTWotFmcqlzE+uC8hvtj9MjoNtYjfSbMOe1J+WRxPS2r1+Gedkc4Z5KyG+Pv6veVh2rG4NSTTSae5prNM0vH6k1ytWxYsPCT8tyi5wh2rLeke1h1tbR8/RDSQOrYLkhw6Sdt91u5P7tQri+1cR6PJbgFxhbL2rpfLIi3xHBHTeRxsDsdvJlgOiuyPs3T+eZXYrktwrX3c7637UZrwaJj4hhn3HLQN1xvJldHN1XV2dSnF1vxWaNa0hoLE4f8AjVTivWS2ofmW41Uz47+WwrwAC0AAAAAAAAAAAAAAZVVuUlGKcpSajGMVm5N7kkulniOr8lWpiUVpHERznP8AlIyXmQ/+ve+js39JRqM9cFJvYW/J9yfRwkY4jERUsZJZ796wyfox/F1v3Lt3+qkKahmMT47PntltNrSljGszUDNRMsjLuInExcSZoxaG4glEhnEZkiKSOokKziL2RG5ogmi2JCNsRO6BYWIUtiX1kVd9ZVYukvLoldiIGukifVHSDU3hLHnFqUqM/Ra3uC7Ms2l2PrNrlSc8VrqshdHzqpRmu3J714Zr3nTMk0pLhJJruazRn1Mcbco9QhOkXsoLKcCCyBRFhVW4cr8RhE89xeWVil1ZfW40HTepVFucoLmbHn5VaWy32x4eGRomltBXYaWVizg3lGyO+L+j7GdqvpKfH4GM04ySknmmms00erp9ZavS3WBxsDZNYdV3U3ZQm4cZQ4uHautGuHs0vF43hDwAA7AAAAAB6gNg1G1b+34yNU0+YrXO4hrpgnuhn2vJeJ9DYShRSjFJRikopLJJLgkjSeS7QCw+DjbJfe4vK6b6VXl93Hwef9xv1UT5X4nqPEycY7QlPCJNFEcESo8eRkkGR6kZJHIwcTFom2TGUSQvJEM0MTRBM7gLzILBiYtYWQFrBW0bsFLS6oSuQheiwtEb0aaCqxMDoOg7dvC0S4vmoRffHyX+00LEI3bVP+Tr7Hcv9yRGq8kT+osJxIJxGpogmjBATsiK2xHrEK2ourIr7oFfiKy1uQhdE00kUWMozND1k0HsN21LdxnFdH4kdHxMClx1GaZ6WnyzSRzA8LLTWjuannFeRJ7vwvqK09utotG8IAABIB7QmjnicTTh1/jWQg8uiOflP3JNiJuXJXg9vSCsa3UVWTz6pPKC/cyrNfhjtb2gduwNKjGMYrKMUoxS6IpZJeBZViOHHa2fEXneUmIkiIYskTKJEqJIohiyWLAkSPJI9UjGcjqBBYK2DFshWyR1AgmxebJrGLTkWQIbGK2MnsYtYy6oWtErhy1iVzNFQhiDc9T1/wCnH+pdl+Y0zEM3jVOGWCr/ABO2X+5L6Ean8v8AkWMyCZPMgmYKheYrYMzYtYW1ClqErkO2idxooK3ERKvFQLi9FZiUa6SNY0vglZFxfTwfU+hmkWVuLcWsmm012nRcbA1DWHDbM1YuE1lL2l/x8D2NNf6UKcAA2gOkcjtflYqfZh4frN/JHNzpvJC1sYnr5ynw2Zf8mPXT+Bb/AHqOrUMbhIr6JDkJHyFoSaizNMgjIzUirYTqRnGYvtnu2RsGucMJWEHOGErDqIGdlgtZIJ2EE5ncQMZyF5yM5yIJyLIgYWMWsZLZIWskW1gQWsTuYxbITukaKwFL2dB1dhs4PDp9Ne1+aTl8znV8jp+Gq5uquv1K64eEUvkV6ryxA8sYvNk1khacjFAimxWxk9jFrGW1C9rFLRqxidrL6hO4rsQWFzK/EM1UFRjEUGmcPt0z64feL3cf0zNgxZWzhmmuhprx3G/FO20jRjwynHJtPim0/cYnroB0PkluyliY/wBCX719DnhtnJtjObxuxnuuqnH3xakv2szaqvLDaB2yiY3XMqsPaO12HyNqpPxmZqYpGwkVhVsGds82yDbBzGwmczCUyJ2GDmTsM5TIpTMZTI5TOogEpEM5BKZDOZZEDGyQtZIzsmLWTLqwIrZCd0ya2YldMvrA9wVPOX1Vr07K1v4ZbSb/AETOmWWHP9U6trFxlluqhZNvqbWyv1kbxOZm1U/NEDyyQvORlORBORmiBhNi82STkL2SLYgRWMUtZPZIUtkX1gK3Mr72OXSK++RqoK7FMSGsTIWyNlew0rSMcrrV/mT/AHMWHNLP7+325ITPXr2hAHdD494fEVXr/DnGT7Y8JLwbEj0TG8bSO/4PEppNPNNJp9a6yxrtNC1H01zuGjBvy6cqp9yXkvw+BuFNx8rnxTS01lK1jYSKwr4WkqtMs1DnOHu2Kc4e84c8RO7DFzIXYYuwniJZTI5TI5WEUrDqKjOUyGczGdhDOwsioJzF7JHs5kE5F1aiK2QjdMZtkV+ImaK1G06lU5QtufpyjXF9kVm/1kvA2KUyv0LhuZw9db85R2p+1Lyn8cvcNSmeZlnleZHs5EM5BKZDOZEQPJyF5yMpzF7JlsQMLJCdsyWyYpbMvrAgumV2ImNXTK7EWGqkBS57yNI9ZHiLNiE5+rGUvBGqI9BpWOnnbY+uc2vzMgPWeHrQgAAAXGq+mPs2IUpPKqzyLOxZ7pe5/M6xhcWmk0cPN31O1hzisPY/Lh/Db9KC9HvXw7jz9bg5xzgdIrvJo3FNTihqF54lqJWatPedEI3GauK+Icdpi7BXnjF3DiGXaRytIJWkUrTqKiaVhFKwhlaRSuLYqJpWEUpkTuIp3l9agumYaLw3PYiEHvinzk/Yjv8AoveLXXF9qthdmEr5cbPJh7CfH3v4HWWeFJGySmRymRuwjlYeVECSUyGczCVhDOw7iBlOYvOYTmQzmXVqMLZil0iexid8jRWoUvmV10xrETEpcTTWNkMUiq1kxOxTsLja9n+1b38i2yNR0/jeduaXmV+RHtfS/H4GnBXlb9hVgAHogAAADKuxxalFtNNNNbmn1mIAb7q9rIrYqE2lbFb1wUl6y+hslWLzOQV2OLUotpp5prc0za9Da0J5QuezLgpcIy7+pnm59L9VRvscQSLEFFVjs+kYjizz5xpW/PmLvK37SDxJz4YfdxHK4SeJI5Yk6igbneQyxAnPEkE8QyyKB6WJIJ4gV2wzLYjZBrDUyunGuPGT3v1Y9MvcbtXlGKjHdGKUYrqSWRRaDwnNRc5bpz6HxjDq/wC9hZ86Yc9uU7R6JNO0wlaLO0wlcUxUTysIpWEEriGVxZFQxKwicyCVxHK8urUTWTEcRYe2YgSutzNFaiK2RDkZSZFiMRGuLnN5Ris2/ku0sj2hBLTWkFTW8v4k841rq65e76GmDWksc77HY9y4Qj6sVwQoelix8K7AAALQAAAAAAAAABY4DTdlWS8+C9GT3rufQbDgtPV2cJbMvVm0n7nwZpoFN8NbjoixLPftLNEw+kra/MnJLqflR8GP1az2Lz4Ql3ZxZmtpp9Ets58x51lBHWmHTXNd0kyT/wAoq9S3/T9SvwL+yF1tMCilrXDorm++SXyFbdarX5kIR785P6HUYLz6JbQkWWj8Gk1OxcN8Yvr62azonWWM8ozyhZ/pl3PoNgqxxny0tXpKF6sQHPlTHFmX2oy+GlZu8jleIPEmEsSTwDsryGd4nLEkM7zuKByeIIZ4kUc2eJlsV2Qmlc2RuR4hTH6UroWc3nJryYLzpfRdp3ETPSAxddGEXObUYre2zT9MaXd8slnGqPmx636z7SPSelZ3yzluivNguC7e19oib8WHh1nuAAA0AAAAAAAAAAAAAAAAAAAAAAAAAAAAscFpy2rJN7cV0Se9dzK4CJiJ6SNvwmsFU/S2H1T3frwLKOIzWaea6Gt6OfEtOKsh5k5Q9mTRmtponsN955g7DT6tYL48ZRn7cV8UMR1ot6YVv8y+ZVOmt6DZ8wSNZetNnRCtd+0/mRWay3vhzcfZhm/1zEae421IVxOlKavPnHNejHypeCNQu0ndPz7JtdW1kvBC2ZZXTfdIvcdrROWcaVza9aWTm+7oRSWWOTcpNyb3tt5tmAGmtK17QAAA6AAA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307975" y="-754063"/>
            <a:ext cx="2409825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" name="Ορθογώνιο 1"/>
          <p:cNvSpPr/>
          <p:nvPr/>
        </p:nvSpPr>
        <p:spPr>
          <a:xfrm rot="1973527">
            <a:off x="2915816" y="3187347"/>
            <a:ext cx="4269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rgbClr val="FEB80A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</a:rPr>
              <a:t>ΦΘΟΡΙΟ :   </a:t>
            </a:r>
            <a:r>
              <a:rPr lang="el-GR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sz="3600" b="1" dirty="0">
                <a:ln w="1905">
                  <a:solidFill>
                    <a:prstClr val="black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F</a:t>
            </a:r>
            <a:r>
              <a:rPr lang="el-GR" sz="3600" b="1" baseline="-25000" dirty="0">
                <a:ln w="1905">
                  <a:solidFill>
                    <a:prstClr val="black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2</a:t>
            </a:r>
            <a:endParaRPr lang="el-GR" sz="3600" b="1" dirty="0">
              <a:ln w="1905">
                <a:solidFill>
                  <a:prstClr val="black"/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202252" y="620688"/>
            <a:ext cx="8762236" cy="584775"/>
          </a:xfrm>
          <a:prstGeom prst="rect">
            <a:avLst/>
          </a:prstGeom>
          <a:pattFill prst="trellis">
            <a:fgClr>
              <a:srgbClr val="66FF66"/>
            </a:fgClr>
            <a:bgClr>
              <a:schemeClr val="bg1"/>
            </a:bgClr>
          </a:patt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r>
              <a:rPr lang="en-US" sz="2000" b="1" baseline="30000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Παράδειγμα </a:t>
            </a:r>
            <a:r>
              <a:rPr lang="el-G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   </a:t>
            </a:r>
            <a:r>
              <a:rPr lang="en-US" sz="32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F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2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endParaRPr lang="el-GR" sz="32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ΟΜΟΙΟΠΟΛΙΚΟΣ 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3122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1409" y="1496979"/>
            <a:ext cx="1053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9</a:t>
            </a:r>
            <a:r>
              <a:rPr lang="en-US" sz="32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F</a:t>
            </a:r>
            <a:r>
              <a:rPr lang="en-US" sz="28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l-GR" sz="2800" b="1" dirty="0" smtClean="0">
                <a:latin typeface="Comic Sans MS" panose="030F0702030302020204" pitchFamily="66" charset="0"/>
              </a:rPr>
              <a:t>: </a:t>
            </a:r>
            <a:endParaRPr lang="el-GR" sz="2800" b="1" dirty="0">
              <a:latin typeface="Comic Sans MS" panose="030F0702030302020204" pitchFamily="66" charset="0"/>
            </a:endParaRPr>
          </a:p>
        </p:txBody>
      </p:sp>
      <p:sp>
        <p:nvSpPr>
          <p:cNvPr id="15" name="Συν 14"/>
          <p:cNvSpPr/>
          <p:nvPr/>
        </p:nvSpPr>
        <p:spPr>
          <a:xfrm>
            <a:off x="4463987" y="2915891"/>
            <a:ext cx="288032" cy="30321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2535" name="Picture 7" descr="http://www.green-planet-solar-energy.com/images/fluorine-boh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754" y="2205705"/>
            <a:ext cx="209550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Ομάδα 3"/>
          <p:cNvGrpSpPr/>
          <p:nvPr/>
        </p:nvGrpSpPr>
        <p:grpSpPr>
          <a:xfrm>
            <a:off x="3273273" y="2081754"/>
            <a:ext cx="5334609" cy="2105026"/>
            <a:chOff x="1908955" y="1965004"/>
            <a:chExt cx="5334609" cy="2105026"/>
          </a:xfrm>
        </p:grpSpPr>
        <p:pic>
          <p:nvPicPr>
            <p:cNvPr id="17" name="Picture 7" descr="http://www.green-planet-solar-energy.com/images/fluorine-bohr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1965004"/>
              <a:ext cx="2095500" cy="2105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Ελεύθερη σχεδίαση 1"/>
            <p:cNvSpPr/>
            <p:nvPr/>
          </p:nvSpPr>
          <p:spPr>
            <a:xfrm>
              <a:off x="1908955" y="2378423"/>
              <a:ext cx="703616" cy="422834"/>
            </a:xfrm>
            <a:custGeom>
              <a:avLst/>
              <a:gdLst>
                <a:gd name="connsiteX0" fmla="*/ 369788 w 703616"/>
                <a:gd name="connsiteY0" fmla="*/ 1920 h 422834"/>
                <a:gd name="connsiteX1" fmla="*/ 152074 w 703616"/>
                <a:gd name="connsiteY1" fmla="*/ 30948 h 422834"/>
                <a:gd name="connsiteX2" fmla="*/ 108531 w 703616"/>
                <a:gd name="connsiteY2" fmla="*/ 59977 h 422834"/>
                <a:gd name="connsiteX3" fmla="*/ 79502 w 703616"/>
                <a:gd name="connsiteY3" fmla="*/ 161577 h 422834"/>
                <a:gd name="connsiteX4" fmla="*/ 35959 w 703616"/>
                <a:gd name="connsiteY4" fmla="*/ 190606 h 422834"/>
                <a:gd name="connsiteX5" fmla="*/ 21445 w 703616"/>
                <a:gd name="connsiteY5" fmla="*/ 321234 h 422834"/>
                <a:gd name="connsiteX6" fmla="*/ 64988 w 703616"/>
                <a:gd name="connsiteY6" fmla="*/ 335748 h 422834"/>
                <a:gd name="connsiteX7" fmla="*/ 195616 w 703616"/>
                <a:gd name="connsiteY7" fmla="*/ 408320 h 422834"/>
                <a:gd name="connsiteX8" fmla="*/ 326245 w 703616"/>
                <a:gd name="connsiteY8" fmla="*/ 379291 h 422834"/>
                <a:gd name="connsiteX9" fmla="*/ 471388 w 703616"/>
                <a:gd name="connsiteY9" fmla="*/ 393806 h 422834"/>
                <a:gd name="connsiteX10" fmla="*/ 631045 w 703616"/>
                <a:gd name="connsiteY10" fmla="*/ 408320 h 422834"/>
                <a:gd name="connsiteX11" fmla="*/ 674588 w 703616"/>
                <a:gd name="connsiteY11" fmla="*/ 364777 h 422834"/>
                <a:gd name="connsiteX12" fmla="*/ 689102 w 703616"/>
                <a:gd name="connsiteY12" fmla="*/ 292206 h 422834"/>
                <a:gd name="connsiteX13" fmla="*/ 703616 w 703616"/>
                <a:gd name="connsiteY13" fmla="*/ 248663 h 422834"/>
                <a:gd name="connsiteX14" fmla="*/ 674588 w 703616"/>
                <a:gd name="connsiteY14" fmla="*/ 147063 h 422834"/>
                <a:gd name="connsiteX15" fmla="*/ 631045 w 703616"/>
                <a:gd name="connsiteY15" fmla="*/ 132548 h 422834"/>
                <a:gd name="connsiteX16" fmla="*/ 616531 w 703616"/>
                <a:gd name="connsiteY16" fmla="*/ 74491 h 422834"/>
                <a:gd name="connsiteX17" fmla="*/ 369788 w 703616"/>
                <a:gd name="connsiteY17" fmla="*/ 1920 h 42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03616" h="422834">
                  <a:moveTo>
                    <a:pt x="369788" y="1920"/>
                  </a:moveTo>
                  <a:cubicBezTo>
                    <a:pt x="292379" y="-5337"/>
                    <a:pt x="203852" y="8757"/>
                    <a:pt x="152074" y="30948"/>
                  </a:cubicBezTo>
                  <a:cubicBezTo>
                    <a:pt x="136040" y="37820"/>
                    <a:pt x="123045" y="50301"/>
                    <a:pt x="108531" y="59977"/>
                  </a:cubicBezTo>
                  <a:cubicBezTo>
                    <a:pt x="107583" y="63767"/>
                    <a:pt x="87072" y="152114"/>
                    <a:pt x="79502" y="161577"/>
                  </a:cubicBezTo>
                  <a:cubicBezTo>
                    <a:pt x="68605" y="175199"/>
                    <a:pt x="50473" y="180930"/>
                    <a:pt x="35959" y="190606"/>
                  </a:cubicBezTo>
                  <a:cubicBezTo>
                    <a:pt x="4080" y="238425"/>
                    <a:pt x="-18667" y="251037"/>
                    <a:pt x="21445" y="321234"/>
                  </a:cubicBezTo>
                  <a:cubicBezTo>
                    <a:pt x="29036" y="334518"/>
                    <a:pt x="50474" y="330910"/>
                    <a:pt x="64988" y="335748"/>
                  </a:cubicBezTo>
                  <a:cubicBezTo>
                    <a:pt x="164804" y="402292"/>
                    <a:pt x="118976" y="382773"/>
                    <a:pt x="195616" y="408320"/>
                  </a:cubicBezTo>
                  <a:cubicBezTo>
                    <a:pt x="240517" y="393353"/>
                    <a:pt x="275160" y="379291"/>
                    <a:pt x="326245" y="379291"/>
                  </a:cubicBezTo>
                  <a:cubicBezTo>
                    <a:pt x="374867" y="379291"/>
                    <a:pt x="423007" y="388968"/>
                    <a:pt x="471388" y="393806"/>
                  </a:cubicBezTo>
                  <a:cubicBezTo>
                    <a:pt x="581877" y="430635"/>
                    <a:pt x="528469" y="428835"/>
                    <a:pt x="631045" y="408320"/>
                  </a:cubicBezTo>
                  <a:cubicBezTo>
                    <a:pt x="645559" y="393806"/>
                    <a:pt x="665408" y="383136"/>
                    <a:pt x="674588" y="364777"/>
                  </a:cubicBezTo>
                  <a:cubicBezTo>
                    <a:pt x="685620" y="342712"/>
                    <a:pt x="683119" y="316139"/>
                    <a:pt x="689102" y="292206"/>
                  </a:cubicBezTo>
                  <a:cubicBezTo>
                    <a:pt x="692813" y="277363"/>
                    <a:pt x="698778" y="263177"/>
                    <a:pt x="703616" y="248663"/>
                  </a:cubicBezTo>
                  <a:cubicBezTo>
                    <a:pt x="703490" y="248161"/>
                    <a:pt x="681529" y="154004"/>
                    <a:pt x="674588" y="147063"/>
                  </a:cubicBezTo>
                  <a:cubicBezTo>
                    <a:pt x="663770" y="136245"/>
                    <a:pt x="645559" y="137386"/>
                    <a:pt x="631045" y="132548"/>
                  </a:cubicBezTo>
                  <a:cubicBezTo>
                    <a:pt x="626207" y="113196"/>
                    <a:pt x="631677" y="87473"/>
                    <a:pt x="616531" y="74491"/>
                  </a:cubicBezTo>
                  <a:cubicBezTo>
                    <a:pt x="561246" y="27104"/>
                    <a:pt x="447197" y="9177"/>
                    <a:pt x="369788" y="192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2" name="Ελεύθερη σχεδίαση 11"/>
            <p:cNvSpPr/>
            <p:nvPr/>
          </p:nvSpPr>
          <p:spPr>
            <a:xfrm>
              <a:off x="5849147" y="2378423"/>
              <a:ext cx="703616" cy="422834"/>
            </a:xfrm>
            <a:custGeom>
              <a:avLst/>
              <a:gdLst>
                <a:gd name="connsiteX0" fmla="*/ 369788 w 703616"/>
                <a:gd name="connsiteY0" fmla="*/ 1920 h 422834"/>
                <a:gd name="connsiteX1" fmla="*/ 152074 w 703616"/>
                <a:gd name="connsiteY1" fmla="*/ 30948 h 422834"/>
                <a:gd name="connsiteX2" fmla="*/ 108531 w 703616"/>
                <a:gd name="connsiteY2" fmla="*/ 59977 h 422834"/>
                <a:gd name="connsiteX3" fmla="*/ 79502 w 703616"/>
                <a:gd name="connsiteY3" fmla="*/ 161577 h 422834"/>
                <a:gd name="connsiteX4" fmla="*/ 35959 w 703616"/>
                <a:gd name="connsiteY4" fmla="*/ 190606 h 422834"/>
                <a:gd name="connsiteX5" fmla="*/ 21445 w 703616"/>
                <a:gd name="connsiteY5" fmla="*/ 321234 h 422834"/>
                <a:gd name="connsiteX6" fmla="*/ 64988 w 703616"/>
                <a:gd name="connsiteY6" fmla="*/ 335748 h 422834"/>
                <a:gd name="connsiteX7" fmla="*/ 195616 w 703616"/>
                <a:gd name="connsiteY7" fmla="*/ 408320 h 422834"/>
                <a:gd name="connsiteX8" fmla="*/ 326245 w 703616"/>
                <a:gd name="connsiteY8" fmla="*/ 379291 h 422834"/>
                <a:gd name="connsiteX9" fmla="*/ 471388 w 703616"/>
                <a:gd name="connsiteY9" fmla="*/ 393806 h 422834"/>
                <a:gd name="connsiteX10" fmla="*/ 631045 w 703616"/>
                <a:gd name="connsiteY10" fmla="*/ 408320 h 422834"/>
                <a:gd name="connsiteX11" fmla="*/ 674588 w 703616"/>
                <a:gd name="connsiteY11" fmla="*/ 364777 h 422834"/>
                <a:gd name="connsiteX12" fmla="*/ 689102 w 703616"/>
                <a:gd name="connsiteY12" fmla="*/ 292206 h 422834"/>
                <a:gd name="connsiteX13" fmla="*/ 703616 w 703616"/>
                <a:gd name="connsiteY13" fmla="*/ 248663 h 422834"/>
                <a:gd name="connsiteX14" fmla="*/ 674588 w 703616"/>
                <a:gd name="connsiteY14" fmla="*/ 147063 h 422834"/>
                <a:gd name="connsiteX15" fmla="*/ 631045 w 703616"/>
                <a:gd name="connsiteY15" fmla="*/ 132548 h 422834"/>
                <a:gd name="connsiteX16" fmla="*/ 616531 w 703616"/>
                <a:gd name="connsiteY16" fmla="*/ 74491 h 422834"/>
                <a:gd name="connsiteX17" fmla="*/ 369788 w 703616"/>
                <a:gd name="connsiteY17" fmla="*/ 1920 h 42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03616" h="422834">
                  <a:moveTo>
                    <a:pt x="369788" y="1920"/>
                  </a:moveTo>
                  <a:cubicBezTo>
                    <a:pt x="292379" y="-5337"/>
                    <a:pt x="203852" y="8757"/>
                    <a:pt x="152074" y="30948"/>
                  </a:cubicBezTo>
                  <a:cubicBezTo>
                    <a:pt x="136040" y="37820"/>
                    <a:pt x="123045" y="50301"/>
                    <a:pt x="108531" y="59977"/>
                  </a:cubicBezTo>
                  <a:cubicBezTo>
                    <a:pt x="107583" y="63767"/>
                    <a:pt x="87072" y="152114"/>
                    <a:pt x="79502" y="161577"/>
                  </a:cubicBezTo>
                  <a:cubicBezTo>
                    <a:pt x="68605" y="175199"/>
                    <a:pt x="50473" y="180930"/>
                    <a:pt x="35959" y="190606"/>
                  </a:cubicBezTo>
                  <a:cubicBezTo>
                    <a:pt x="4080" y="238425"/>
                    <a:pt x="-18667" y="251037"/>
                    <a:pt x="21445" y="321234"/>
                  </a:cubicBezTo>
                  <a:cubicBezTo>
                    <a:pt x="29036" y="334518"/>
                    <a:pt x="50474" y="330910"/>
                    <a:pt x="64988" y="335748"/>
                  </a:cubicBezTo>
                  <a:cubicBezTo>
                    <a:pt x="164804" y="402292"/>
                    <a:pt x="118976" y="382773"/>
                    <a:pt x="195616" y="408320"/>
                  </a:cubicBezTo>
                  <a:cubicBezTo>
                    <a:pt x="240517" y="393353"/>
                    <a:pt x="275160" y="379291"/>
                    <a:pt x="326245" y="379291"/>
                  </a:cubicBezTo>
                  <a:cubicBezTo>
                    <a:pt x="374867" y="379291"/>
                    <a:pt x="423007" y="388968"/>
                    <a:pt x="471388" y="393806"/>
                  </a:cubicBezTo>
                  <a:cubicBezTo>
                    <a:pt x="581877" y="430635"/>
                    <a:pt x="528469" y="428835"/>
                    <a:pt x="631045" y="408320"/>
                  </a:cubicBezTo>
                  <a:cubicBezTo>
                    <a:pt x="645559" y="393806"/>
                    <a:pt x="665408" y="383136"/>
                    <a:pt x="674588" y="364777"/>
                  </a:cubicBezTo>
                  <a:cubicBezTo>
                    <a:pt x="685620" y="342712"/>
                    <a:pt x="683119" y="316139"/>
                    <a:pt x="689102" y="292206"/>
                  </a:cubicBezTo>
                  <a:cubicBezTo>
                    <a:pt x="692813" y="277363"/>
                    <a:pt x="698778" y="263177"/>
                    <a:pt x="703616" y="248663"/>
                  </a:cubicBezTo>
                  <a:cubicBezTo>
                    <a:pt x="703490" y="248161"/>
                    <a:pt x="681529" y="154004"/>
                    <a:pt x="674588" y="147063"/>
                  </a:cubicBezTo>
                  <a:cubicBezTo>
                    <a:pt x="663770" y="136245"/>
                    <a:pt x="645559" y="137386"/>
                    <a:pt x="631045" y="132548"/>
                  </a:cubicBezTo>
                  <a:cubicBezTo>
                    <a:pt x="626207" y="113196"/>
                    <a:pt x="631677" y="87473"/>
                    <a:pt x="616531" y="74491"/>
                  </a:cubicBezTo>
                  <a:cubicBezTo>
                    <a:pt x="561246" y="27104"/>
                    <a:pt x="447197" y="9177"/>
                    <a:pt x="369788" y="192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6" name="Ορθογώνιο 5"/>
          <p:cNvSpPr/>
          <p:nvPr/>
        </p:nvSpPr>
        <p:spPr>
          <a:xfrm>
            <a:off x="1354104" y="1537628"/>
            <a:ext cx="20601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K</a:t>
            </a:r>
            <a:r>
              <a:rPr lang="el-GR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(</a:t>
            </a:r>
            <a:r>
              <a:rPr lang="en-US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 </a:t>
            </a:r>
            <a:r>
              <a:rPr lang="el-GR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) </a:t>
            </a:r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L</a:t>
            </a:r>
            <a:r>
              <a:rPr lang="en-US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(  ) </a:t>
            </a:r>
            <a:endParaRPr lang="el-GR" b="1" dirty="0">
              <a:latin typeface="Comic Sans MS" panose="030F0702030302020204" pitchFamily="66" charset="0"/>
            </a:endParaRPr>
          </a:p>
        </p:txBody>
      </p:sp>
      <p:sp>
        <p:nvSpPr>
          <p:cNvPr id="18" name="Ορθογώνιο 17"/>
          <p:cNvSpPr/>
          <p:nvPr/>
        </p:nvSpPr>
        <p:spPr>
          <a:xfrm>
            <a:off x="202252" y="620688"/>
            <a:ext cx="8762236" cy="584775"/>
          </a:xfrm>
          <a:prstGeom prst="rect">
            <a:avLst/>
          </a:prstGeom>
          <a:pattFill prst="trellis">
            <a:fgClr>
              <a:srgbClr val="66FF66"/>
            </a:fgClr>
            <a:bgClr>
              <a:schemeClr val="bg1"/>
            </a:bgClr>
          </a:patt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r>
              <a:rPr lang="en-US" sz="2000" b="1" baseline="30000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Παράδειγμα </a:t>
            </a:r>
            <a:r>
              <a:rPr lang="el-G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   </a:t>
            </a:r>
            <a:r>
              <a:rPr lang="en-US" sz="32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F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2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endParaRPr lang="el-GR" sz="32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7" name="Picture 2" descr="http://learn-to-make-money.com/wp-content/uploads/2012/04/how-to-write-a-press-relea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47" y="4472157"/>
            <a:ext cx="2088232" cy="226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2592401" y="1373867"/>
            <a:ext cx="8274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7 </a:t>
            </a:r>
            <a:endParaRPr lang="el-GR" dirty="0"/>
          </a:p>
        </p:txBody>
      </p:sp>
      <p:sp>
        <p:nvSpPr>
          <p:cNvPr id="11" name="Ορθογώνιο 10"/>
          <p:cNvSpPr/>
          <p:nvPr/>
        </p:nvSpPr>
        <p:spPr>
          <a:xfrm>
            <a:off x="1785687" y="1537628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2</a:t>
            </a:r>
            <a:endParaRPr lang="el-GR" dirty="0"/>
          </a:p>
        </p:txBody>
      </p:sp>
      <p:sp>
        <p:nvSpPr>
          <p:cNvPr id="22" name="Ορθογώνιο 21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  <p:sp>
        <p:nvSpPr>
          <p:cNvPr id="10" name="Επεξήγηση με στρογγυλεμένο παραλληλόγραμμο 9"/>
          <p:cNvSpPr/>
          <p:nvPr/>
        </p:nvSpPr>
        <p:spPr>
          <a:xfrm>
            <a:off x="4463987" y="4586413"/>
            <a:ext cx="828092" cy="1021432"/>
          </a:xfrm>
          <a:prstGeom prst="wedgeRoundRectCallout">
            <a:avLst>
              <a:gd name="adj1" fmla="val 192575"/>
              <a:gd name="adj2" fmla="val 34208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Θέλω </a:t>
            </a:r>
          </a:p>
          <a:p>
            <a:pPr algn="ctr"/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://learn-to-make-money.com/wp-content/uploads/2012/04/how-to-write-a-press-relea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10" y="4373972"/>
            <a:ext cx="2088232" cy="226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Επεξήγηση με στρογγυλεμένο παραλληλόγραμμο 8"/>
          <p:cNvSpPr/>
          <p:nvPr/>
        </p:nvSpPr>
        <p:spPr>
          <a:xfrm>
            <a:off x="221409" y="4997861"/>
            <a:ext cx="828092" cy="1021432"/>
          </a:xfrm>
          <a:prstGeom prst="wedgeRoundRectCallout">
            <a:avLst>
              <a:gd name="adj1" fmla="val 162778"/>
              <a:gd name="adj2" fmla="val -8421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Θέλω</a:t>
            </a:r>
            <a:r>
              <a:rPr lang="el-G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l-GR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8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819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9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6" grpId="0"/>
      <p:bldP spid="18" grpId="0" animBg="1"/>
      <p:bldP spid="5" grpId="0"/>
      <p:bldP spid="11" grpId="0"/>
      <p:bldP spid="10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Oval 24"/>
          <p:cNvSpPr>
            <a:spLocks noChangeArrowheads="1"/>
          </p:cNvSpPr>
          <p:nvPr/>
        </p:nvSpPr>
        <p:spPr bwMode="auto">
          <a:xfrm>
            <a:off x="3161407" y="3212758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l-GR"/>
          </a:p>
        </p:txBody>
      </p:sp>
      <p:sp>
        <p:nvSpPr>
          <p:cNvPr id="92" name="Oval 23"/>
          <p:cNvSpPr>
            <a:spLocks noChangeArrowheads="1"/>
          </p:cNvSpPr>
          <p:nvPr/>
        </p:nvSpPr>
        <p:spPr bwMode="auto">
          <a:xfrm>
            <a:off x="3161407" y="2708350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93" name="Oval 24"/>
          <p:cNvSpPr>
            <a:spLocks noChangeArrowheads="1"/>
          </p:cNvSpPr>
          <p:nvPr/>
        </p:nvSpPr>
        <p:spPr bwMode="auto">
          <a:xfrm>
            <a:off x="3018408" y="2708702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94" name="Oval 25"/>
          <p:cNvSpPr>
            <a:spLocks noChangeArrowheads="1"/>
          </p:cNvSpPr>
          <p:nvPr/>
        </p:nvSpPr>
        <p:spPr bwMode="auto">
          <a:xfrm>
            <a:off x="2770111" y="2924250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95" name="Oval 26"/>
          <p:cNvSpPr>
            <a:spLocks noChangeArrowheads="1"/>
          </p:cNvSpPr>
          <p:nvPr/>
        </p:nvSpPr>
        <p:spPr bwMode="auto">
          <a:xfrm>
            <a:off x="2770111" y="3070300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96" name="Oval 27"/>
          <p:cNvSpPr>
            <a:spLocks noChangeArrowheads="1"/>
          </p:cNvSpPr>
          <p:nvPr/>
        </p:nvSpPr>
        <p:spPr bwMode="auto">
          <a:xfrm>
            <a:off x="3018408" y="3212758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97" name="Oval 28"/>
          <p:cNvSpPr>
            <a:spLocks noChangeArrowheads="1"/>
          </p:cNvSpPr>
          <p:nvPr/>
        </p:nvSpPr>
        <p:spPr bwMode="auto">
          <a:xfrm>
            <a:off x="3273349" y="2924156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l-GR"/>
          </a:p>
        </p:txBody>
      </p:sp>
      <p:sp>
        <p:nvSpPr>
          <p:cNvPr id="98" name="Text Box 29"/>
          <p:cNvSpPr txBox="1">
            <a:spLocks noChangeArrowheads="1"/>
          </p:cNvSpPr>
          <p:nvPr/>
        </p:nvSpPr>
        <p:spPr bwMode="auto">
          <a:xfrm>
            <a:off x="2875800" y="2774230"/>
            <a:ext cx="3603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F</a:t>
            </a:r>
            <a:endParaRPr lang="el-GR" sz="2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9" name="Text Box 34"/>
          <p:cNvSpPr txBox="1">
            <a:spLocks noChangeArrowheads="1"/>
          </p:cNvSpPr>
          <p:nvPr/>
        </p:nvSpPr>
        <p:spPr bwMode="auto">
          <a:xfrm>
            <a:off x="4787825" y="2694062"/>
            <a:ext cx="5762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Comic Sans MS" pitchFamily="66" charset="0"/>
              </a:rPr>
              <a:t>F</a:t>
            </a:r>
            <a:endParaRPr lang="el-GR" sz="2800" b="1" dirty="0">
              <a:ln>
                <a:solidFill>
                  <a:schemeClr val="tx1"/>
                </a:solidFill>
              </a:ln>
              <a:solidFill>
                <a:srgbClr val="0033CC"/>
              </a:solidFill>
              <a:latin typeface="Comic Sans MS" pitchFamily="66" charset="0"/>
            </a:endParaRPr>
          </a:p>
        </p:txBody>
      </p:sp>
      <p:sp>
        <p:nvSpPr>
          <p:cNvPr id="100" name="Oval 35"/>
          <p:cNvSpPr>
            <a:spLocks noChangeArrowheads="1"/>
          </p:cNvSpPr>
          <p:nvPr/>
        </p:nvSpPr>
        <p:spPr bwMode="auto">
          <a:xfrm>
            <a:off x="4932287" y="2636912"/>
            <a:ext cx="73025" cy="73025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0033CC"/>
              </a:solidFill>
            </a:endParaRPr>
          </a:p>
        </p:txBody>
      </p:sp>
      <p:sp>
        <p:nvSpPr>
          <p:cNvPr id="101" name="Oval 36"/>
          <p:cNvSpPr>
            <a:spLocks noChangeArrowheads="1"/>
          </p:cNvSpPr>
          <p:nvPr/>
        </p:nvSpPr>
        <p:spPr bwMode="auto">
          <a:xfrm>
            <a:off x="5075162" y="2636912"/>
            <a:ext cx="73025" cy="73025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0033CC"/>
              </a:solidFill>
            </a:endParaRPr>
          </a:p>
        </p:txBody>
      </p:sp>
      <p:sp>
        <p:nvSpPr>
          <p:cNvPr id="102" name="Oval 37"/>
          <p:cNvSpPr>
            <a:spLocks noChangeArrowheads="1"/>
          </p:cNvSpPr>
          <p:nvPr/>
        </p:nvSpPr>
        <p:spPr bwMode="auto">
          <a:xfrm>
            <a:off x="5219625" y="2852812"/>
            <a:ext cx="73025" cy="73025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0033CC"/>
              </a:solidFill>
            </a:endParaRPr>
          </a:p>
        </p:txBody>
      </p:sp>
      <p:sp>
        <p:nvSpPr>
          <p:cNvPr id="103" name="Oval 38"/>
          <p:cNvSpPr>
            <a:spLocks noChangeArrowheads="1"/>
          </p:cNvSpPr>
          <p:nvPr/>
        </p:nvSpPr>
        <p:spPr bwMode="auto">
          <a:xfrm>
            <a:off x="5219625" y="2997275"/>
            <a:ext cx="73025" cy="73025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0033CC"/>
              </a:solidFill>
            </a:endParaRPr>
          </a:p>
        </p:txBody>
      </p:sp>
      <p:sp>
        <p:nvSpPr>
          <p:cNvPr id="104" name="Oval 39"/>
          <p:cNvSpPr>
            <a:spLocks noChangeArrowheads="1"/>
          </p:cNvSpPr>
          <p:nvPr/>
        </p:nvSpPr>
        <p:spPr bwMode="auto">
          <a:xfrm>
            <a:off x="5075162" y="3213175"/>
            <a:ext cx="73025" cy="73025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0033CC"/>
              </a:solidFill>
            </a:endParaRPr>
          </a:p>
        </p:txBody>
      </p:sp>
      <p:sp>
        <p:nvSpPr>
          <p:cNvPr id="105" name="Oval 40"/>
          <p:cNvSpPr>
            <a:spLocks noChangeArrowheads="1"/>
          </p:cNvSpPr>
          <p:nvPr/>
        </p:nvSpPr>
        <p:spPr bwMode="auto">
          <a:xfrm>
            <a:off x="4716387" y="2925837"/>
            <a:ext cx="73025" cy="73025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0033CC"/>
              </a:solidFill>
            </a:endParaRPr>
          </a:p>
        </p:txBody>
      </p:sp>
      <p:sp>
        <p:nvSpPr>
          <p:cNvPr id="106" name="Oval 24"/>
          <p:cNvSpPr>
            <a:spLocks noChangeArrowheads="1"/>
          </p:cNvSpPr>
          <p:nvPr/>
        </p:nvSpPr>
        <p:spPr bwMode="auto">
          <a:xfrm>
            <a:off x="4929334" y="3213546"/>
            <a:ext cx="73025" cy="71438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0033CC"/>
              </a:solidFill>
            </a:endParaRPr>
          </a:p>
        </p:txBody>
      </p:sp>
      <p:sp>
        <p:nvSpPr>
          <p:cNvPr id="107" name="Συν 106"/>
          <p:cNvSpPr/>
          <p:nvPr/>
        </p:nvSpPr>
        <p:spPr>
          <a:xfrm>
            <a:off x="3851920" y="2945265"/>
            <a:ext cx="288032" cy="303212"/>
          </a:xfrm>
          <a:prstGeom prst="mathPlu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TextBox 23"/>
          <p:cNvSpPr txBox="1"/>
          <p:nvPr/>
        </p:nvSpPr>
        <p:spPr>
          <a:xfrm>
            <a:off x="221409" y="1496979"/>
            <a:ext cx="1053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9</a:t>
            </a:r>
            <a:r>
              <a:rPr lang="en-US" sz="32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F</a:t>
            </a:r>
            <a:r>
              <a:rPr lang="en-US" sz="28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l-GR" sz="2800" b="1" dirty="0" smtClean="0">
                <a:latin typeface="Comic Sans MS" panose="030F0702030302020204" pitchFamily="66" charset="0"/>
              </a:rPr>
              <a:t>: </a:t>
            </a:r>
            <a:endParaRPr lang="el-GR" sz="2800" b="1" dirty="0">
              <a:latin typeface="Comic Sans MS" panose="030F0702030302020204" pitchFamily="66" charset="0"/>
            </a:endParaRPr>
          </a:p>
        </p:txBody>
      </p:sp>
      <p:sp>
        <p:nvSpPr>
          <p:cNvPr id="25" name="Ορθογώνιο 24"/>
          <p:cNvSpPr/>
          <p:nvPr/>
        </p:nvSpPr>
        <p:spPr>
          <a:xfrm>
            <a:off x="1354104" y="1537628"/>
            <a:ext cx="20601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K</a:t>
            </a:r>
            <a:r>
              <a:rPr lang="el-GR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(</a:t>
            </a:r>
            <a:r>
              <a:rPr lang="en-US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 </a:t>
            </a:r>
            <a:r>
              <a:rPr lang="el-GR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) </a:t>
            </a:r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L</a:t>
            </a:r>
            <a:r>
              <a:rPr lang="en-US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(  ) </a:t>
            </a:r>
            <a:endParaRPr lang="el-GR" b="1" dirty="0">
              <a:latin typeface="Comic Sans MS" panose="030F0702030302020204" pitchFamily="66" charset="0"/>
            </a:endParaRPr>
          </a:p>
        </p:txBody>
      </p:sp>
      <p:sp>
        <p:nvSpPr>
          <p:cNvPr id="26" name="Ορθογώνιο 25"/>
          <p:cNvSpPr/>
          <p:nvPr/>
        </p:nvSpPr>
        <p:spPr>
          <a:xfrm>
            <a:off x="202252" y="620688"/>
            <a:ext cx="8762236" cy="584775"/>
          </a:xfrm>
          <a:prstGeom prst="rect">
            <a:avLst/>
          </a:prstGeom>
          <a:pattFill prst="trellis">
            <a:fgClr>
              <a:srgbClr val="66FF66"/>
            </a:fgClr>
            <a:bgClr>
              <a:schemeClr val="bg1"/>
            </a:bgClr>
          </a:patt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r>
              <a:rPr lang="en-US" sz="2000" b="1" baseline="30000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Παράδειγμα </a:t>
            </a:r>
            <a:r>
              <a:rPr lang="el-G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   </a:t>
            </a:r>
            <a:r>
              <a:rPr lang="en-US" sz="32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F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2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endParaRPr lang="el-GR" sz="32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28" name="Ορθογώνιο 27"/>
          <p:cNvSpPr/>
          <p:nvPr/>
        </p:nvSpPr>
        <p:spPr>
          <a:xfrm>
            <a:off x="2592401" y="1373867"/>
            <a:ext cx="8274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7 </a:t>
            </a:r>
            <a:endParaRPr lang="el-GR" dirty="0"/>
          </a:p>
        </p:txBody>
      </p:sp>
      <p:sp>
        <p:nvSpPr>
          <p:cNvPr id="29" name="Ορθογώνιο 28"/>
          <p:cNvSpPr/>
          <p:nvPr/>
        </p:nvSpPr>
        <p:spPr>
          <a:xfrm>
            <a:off x="1785687" y="1537628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2</a:t>
            </a:r>
            <a:endParaRPr lang="el-GR" dirty="0"/>
          </a:p>
        </p:txBody>
      </p:sp>
      <p:sp>
        <p:nvSpPr>
          <p:cNvPr id="30" name="Ορθογώνιο 29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5452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50" autoRev="1" fill="remove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4" dur="250" autoRev="1" fill="remove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5" dur="250" autoRev="1" fill="remove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250" autoRev="1" fill="remove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1" dur="250" autoRev="1" fill="remove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250" autoRev="1" fill="remove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autoRev="1" fill="remove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5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9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7" grpId="2" animBg="1"/>
      <p:bldP spid="98" grpId="0"/>
      <p:bldP spid="99" grpId="0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5" grpId="2" animBg="1"/>
      <p:bldP spid="106" grpId="0" animBg="1"/>
      <p:bldP spid="106" grpId="1" animBg="1"/>
      <p:bldP spid="10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Ομάδα 1"/>
          <p:cNvGrpSpPr/>
          <p:nvPr/>
        </p:nvGrpSpPr>
        <p:grpSpPr>
          <a:xfrm>
            <a:off x="3129581" y="2636342"/>
            <a:ext cx="576263" cy="584993"/>
            <a:chOff x="921008" y="3069178"/>
            <a:chExt cx="576263" cy="584993"/>
          </a:xfrm>
        </p:grpSpPr>
        <p:sp>
          <p:nvSpPr>
            <p:cNvPr id="91" name="Oval 24"/>
            <p:cNvSpPr>
              <a:spLocks noChangeArrowheads="1"/>
            </p:cNvSpPr>
            <p:nvPr/>
          </p:nvSpPr>
          <p:spPr bwMode="auto">
            <a:xfrm>
              <a:off x="1312304" y="3573586"/>
              <a:ext cx="73025" cy="714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92" name="Oval 23"/>
            <p:cNvSpPr>
              <a:spLocks noChangeArrowheads="1"/>
            </p:cNvSpPr>
            <p:nvPr/>
          </p:nvSpPr>
          <p:spPr bwMode="auto">
            <a:xfrm>
              <a:off x="1312304" y="3069178"/>
              <a:ext cx="73025" cy="714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93" name="Oval 24"/>
            <p:cNvSpPr>
              <a:spLocks noChangeArrowheads="1"/>
            </p:cNvSpPr>
            <p:nvPr/>
          </p:nvSpPr>
          <p:spPr bwMode="auto">
            <a:xfrm>
              <a:off x="1169305" y="3069530"/>
              <a:ext cx="73025" cy="714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94" name="Oval 25"/>
            <p:cNvSpPr>
              <a:spLocks noChangeArrowheads="1"/>
            </p:cNvSpPr>
            <p:nvPr/>
          </p:nvSpPr>
          <p:spPr bwMode="auto">
            <a:xfrm>
              <a:off x="921008" y="3285078"/>
              <a:ext cx="73025" cy="714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95" name="Oval 26"/>
            <p:cNvSpPr>
              <a:spLocks noChangeArrowheads="1"/>
            </p:cNvSpPr>
            <p:nvPr/>
          </p:nvSpPr>
          <p:spPr bwMode="auto">
            <a:xfrm>
              <a:off x="921008" y="3431128"/>
              <a:ext cx="73025" cy="714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96" name="Oval 27"/>
            <p:cNvSpPr>
              <a:spLocks noChangeArrowheads="1"/>
            </p:cNvSpPr>
            <p:nvPr/>
          </p:nvSpPr>
          <p:spPr bwMode="auto">
            <a:xfrm>
              <a:off x="1169305" y="3573586"/>
              <a:ext cx="73025" cy="714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97" name="Oval 28"/>
            <p:cNvSpPr>
              <a:spLocks noChangeArrowheads="1"/>
            </p:cNvSpPr>
            <p:nvPr/>
          </p:nvSpPr>
          <p:spPr bwMode="auto">
            <a:xfrm>
              <a:off x="1424246" y="3356992"/>
              <a:ext cx="73025" cy="714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l-GR"/>
            </a:p>
          </p:txBody>
        </p:sp>
        <p:sp>
          <p:nvSpPr>
            <p:cNvPr id="98" name="Text Box 29"/>
            <p:cNvSpPr txBox="1">
              <a:spLocks noChangeArrowheads="1"/>
            </p:cNvSpPr>
            <p:nvPr/>
          </p:nvSpPr>
          <p:spPr bwMode="auto">
            <a:xfrm>
              <a:off x="1026697" y="3135058"/>
              <a:ext cx="360363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Comic Sans MS" pitchFamily="66" charset="0"/>
                </a:rPr>
                <a:t>F</a:t>
              </a:r>
              <a:endParaRPr lang="el-GR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3" name="Ομάδα 2"/>
          <p:cNvGrpSpPr/>
          <p:nvPr/>
        </p:nvGrpSpPr>
        <p:grpSpPr>
          <a:xfrm>
            <a:off x="5075857" y="2564904"/>
            <a:ext cx="576263" cy="649288"/>
            <a:chOff x="2867284" y="2997740"/>
            <a:chExt cx="576263" cy="649288"/>
          </a:xfrm>
        </p:grpSpPr>
        <p:sp>
          <p:nvSpPr>
            <p:cNvPr id="99" name="Text Box 34"/>
            <p:cNvSpPr txBox="1">
              <a:spLocks noChangeArrowheads="1"/>
            </p:cNvSpPr>
            <p:nvPr/>
          </p:nvSpPr>
          <p:spPr bwMode="auto">
            <a:xfrm>
              <a:off x="2938723" y="3054890"/>
              <a:ext cx="431800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 smtClean="0">
                  <a:ln>
                    <a:solidFill>
                      <a:schemeClr val="tx1"/>
                    </a:solidFill>
                  </a:ln>
                  <a:solidFill>
                    <a:srgbClr val="0033CC"/>
                  </a:solidFill>
                  <a:latin typeface="Comic Sans MS" pitchFamily="66" charset="0"/>
                </a:rPr>
                <a:t>F</a:t>
              </a:r>
              <a:endParaRPr lang="el-GR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Comic Sans MS" pitchFamily="66" charset="0"/>
              </a:endParaRPr>
            </a:p>
          </p:txBody>
        </p:sp>
        <p:sp>
          <p:nvSpPr>
            <p:cNvPr id="100" name="Oval 35"/>
            <p:cNvSpPr>
              <a:spLocks noChangeArrowheads="1"/>
            </p:cNvSpPr>
            <p:nvPr/>
          </p:nvSpPr>
          <p:spPr bwMode="auto">
            <a:xfrm>
              <a:off x="3083184" y="2997740"/>
              <a:ext cx="73025" cy="73025"/>
            </a:xfrm>
            <a:prstGeom prst="ellipse">
              <a:avLst/>
            </a:prstGeom>
            <a:solidFill>
              <a:srgbClr val="4709E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>
                <a:solidFill>
                  <a:srgbClr val="0033CC"/>
                </a:solidFill>
              </a:endParaRPr>
            </a:p>
          </p:txBody>
        </p:sp>
        <p:sp>
          <p:nvSpPr>
            <p:cNvPr id="101" name="Oval 36"/>
            <p:cNvSpPr>
              <a:spLocks noChangeArrowheads="1"/>
            </p:cNvSpPr>
            <p:nvPr/>
          </p:nvSpPr>
          <p:spPr bwMode="auto">
            <a:xfrm>
              <a:off x="3226059" y="2997740"/>
              <a:ext cx="73025" cy="73025"/>
            </a:xfrm>
            <a:prstGeom prst="ellipse">
              <a:avLst/>
            </a:prstGeom>
            <a:solidFill>
              <a:srgbClr val="4709E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>
                <a:solidFill>
                  <a:srgbClr val="0033CC"/>
                </a:solidFill>
              </a:endParaRPr>
            </a:p>
          </p:txBody>
        </p:sp>
        <p:sp>
          <p:nvSpPr>
            <p:cNvPr id="102" name="Oval 37"/>
            <p:cNvSpPr>
              <a:spLocks noChangeArrowheads="1"/>
            </p:cNvSpPr>
            <p:nvPr/>
          </p:nvSpPr>
          <p:spPr bwMode="auto">
            <a:xfrm>
              <a:off x="3370522" y="3213640"/>
              <a:ext cx="73025" cy="73025"/>
            </a:xfrm>
            <a:prstGeom prst="ellipse">
              <a:avLst/>
            </a:prstGeom>
            <a:solidFill>
              <a:srgbClr val="4709E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>
                <a:solidFill>
                  <a:srgbClr val="0033CC"/>
                </a:solidFill>
              </a:endParaRPr>
            </a:p>
          </p:txBody>
        </p:sp>
        <p:sp>
          <p:nvSpPr>
            <p:cNvPr id="103" name="Oval 38"/>
            <p:cNvSpPr>
              <a:spLocks noChangeArrowheads="1"/>
            </p:cNvSpPr>
            <p:nvPr/>
          </p:nvSpPr>
          <p:spPr bwMode="auto">
            <a:xfrm>
              <a:off x="3370522" y="3358103"/>
              <a:ext cx="73025" cy="73025"/>
            </a:xfrm>
            <a:prstGeom prst="ellipse">
              <a:avLst/>
            </a:prstGeom>
            <a:solidFill>
              <a:srgbClr val="4709E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>
                <a:solidFill>
                  <a:srgbClr val="0033CC"/>
                </a:solidFill>
              </a:endParaRPr>
            </a:p>
          </p:txBody>
        </p:sp>
        <p:sp>
          <p:nvSpPr>
            <p:cNvPr id="104" name="Oval 39"/>
            <p:cNvSpPr>
              <a:spLocks noChangeArrowheads="1"/>
            </p:cNvSpPr>
            <p:nvPr/>
          </p:nvSpPr>
          <p:spPr bwMode="auto">
            <a:xfrm>
              <a:off x="3226059" y="3574003"/>
              <a:ext cx="73025" cy="73025"/>
            </a:xfrm>
            <a:prstGeom prst="ellipse">
              <a:avLst/>
            </a:prstGeom>
            <a:solidFill>
              <a:srgbClr val="4709E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>
                <a:solidFill>
                  <a:srgbClr val="0033CC"/>
                </a:solidFill>
              </a:endParaRPr>
            </a:p>
          </p:txBody>
        </p:sp>
        <p:sp>
          <p:nvSpPr>
            <p:cNvPr id="105" name="Oval 40"/>
            <p:cNvSpPr>
              <a:spLocks noChangeArrowheads="1"/>
            </p:cNvSpPr>
            <p:nvPr/>
          </p:nvSpPr>
          <p:spPr bwMode="auto">
            <a:xfrm>
              <a:off x="2867284" y="3286665"/>
              <a:ext cx="73025" cy="73025"/>
            </a:xfrm>
            <a:prstGeom prst="ellipse">
              <a:avLst/>
            </a:prstGeom>
            <a:solidFill>
              <a:srgbClr val="4709E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>
                <a:solidFill>
                  <a:srgbClr val="0033CC"/>
                </a:solidFill>
              </a:endParaRPr>
            </a:p>
          </p:txBody>
        </p:sp>
        <p:sp>
          <p:nvSpPr>
            <p:cNvPr id="106" name="Oval 24"/>
            <p:cNvSpPr>
              <a:spLocks noChangeArrowheads="1"/>
            </p:cNvSpPr>
            <p:nvPr/>
          </p:nvSpPr>
          <p:spPr bwMode="auto">
            <a:xfrm>
              <a:off x="3080231" y="3574374"/>
              <a:ext cx="73025" cy="71438"/>
            </a:xfrm>
            <a:prstGeom prst="ellipse">
              <a:avLst/>
            </a:prstGeom>
            <a:solidFill>
              <a:srgbClr val="4709E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>
                <a:solidFill>
                  <a:srgbClr val="0033CC"/>
                </a:solidFill>
              </a:endParaRPr>
            </a:p>
          </p:txBody>
        </p:sp>
      </p:grpSp>
      <p:sp>
        <p:nvSpPr>
          <p:cNvPr id="107" name="Συν 106"/>
          <p:cNvSpPr/>
          <p:nvPr/>
        </p:nvSpPr>
        <p:spPr>
          <a:xfrm>
            <a:off x="4224997" y="2808269"/>
            <a:ext cx="288032" cy="303212"/>
          </a:xfrm>
          <a:prstGeom prst="mathPlu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2377942" y="6255368"/>
            <a:ext cx="1000132" cy="4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1BED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F</a:t>
            </a:r>
            <a:endParaRPr lang="el-GR" sz="2400" b="1" dirty="0" smtClean="0">
              <a:ln>
                <a:solidFill>
                  <a:sysClr val="windowText" lastClr="000000"/>
                </a:solidFill>
              </a:ln>
              <a:solidFill>
                <a:srgbClr val="1BED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itchFamily="34" charset="0"/>
            </a:endParaRPr>
          </a:p>
        </p:txBody>
      </p:sp>
      <p:grpSp>
        <p:nvGrpSpPr>
          <p:cNvPr id="32" name="Group 274"/>
          <p:cNvGrpSpPr/>
          <p:nvPr/>
        </p:nvGrpSpPr>
        <p:grpSpPr>
          <a:xfrm>
            <a:off x="1520686" y="3755038"/>
            <a:ext cx="2500330" cy="2428892"/>
            <a:chOff x="1000100" y="3714752"/>
            <a:chExt cx="2500330" cy="2428892"/>
          </a:xfrm>
        </p:grpSpPr>
        <p:sp>
          <p:nvSpPr>
            <p:cNvPr id="33" name="Oval 5"/>
            <p:cNvSpPr/>
            <p:nvPr/>
          </p:nvSpPr>
          <p:spPr>
            <a:xfrm>
              <a:off x="2000232" y="4686174"/>
              <a:ext cx="500066" cy="500066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val 6"/>
            <p:cNvSpPr/>
            <p:nvPr/>
          </p:nvSpPr>
          <p:spPr>
            <a:xfrm>
              <a:off x="1643042" y="4328984"/>
              <a:ext cx="1214446" cy="1214446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val 8"/>
            <p:cNvSpPr/>
            <p:nvPr/>
          </p:nvSpPr>
          <p:spPr>
            <a:xfrm>
              <a:off x="1071538" y="3757480"/>
              <a:ext cx="2357454" cy="2357454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val 9"/>
            <p:cNvSpPr/>
            <p:nvPr/>
          </p:nvSpPr>
          <p:spPr>
            <a:xfrm>
              <a:off x="1571604" y="4900488"/>
              <a:ext cx="142876" cy="14287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val 10"/>
            <p:cNvSpPr/>
            <p:nvPr/>
          </p:nvSpPr>
          <p:spPr>
            <a:xfrm>
              <a:off x="2786050" y="4900488"/>
              <a:ext cx="142876" cy="14287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Text Box 10"/>
            <p:cNvSpPr txBox="1">
              <a:spLocks noChangeArrowheads="1"/>
            </p:cNvSpPr>
            <p:nvPr/>
          </p:nvSpPr>
          <p:spPr bwMode="auto">
            <a:xfrm>
              <a:off x="1928794" y="4684858"/>
              <a:ext cx="1000132" cy="4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2400" kern="0" dirty="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9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cs typeface="Arial" pitchFamily="34" charset="0"/>
                </a:rPr>
                <a:t>p</a:t>
              </a:r>
              <a:endPara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Oval 20"/>
            <p:cNvSpPr/>
            <p:nvPr/>
          </p:nvSpPr>
          <p:spPr>
            <a:xfrm>
              <a:off x="1000100" y="4786322"/>
              <a:ext cx="142876" cy="14287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val 21"/>
            <p:cNvSpPr/>
            <p:nvPr/>
          </p:nvSpPr>
          <p:spPr>
            <a:xfrm>
              <a:off x="1000100" y="5000636"/>
              <a:ext cx="142876" cy="14287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22"/>
            <p:cNvSpPr/>
            <p:nvPr/>
          </p:nvSpPr>
          <p:spPr>
            <a:xfrm>
              <a:off x="2071670" y="6000768"/>
              <a:ext cx="142876" cy="14287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val 23"/>
            <p:cNvSpPr/>
            <p:nvPr/>
          </p:nvSpPr>
          <p:spPr>
            <a:xfrm>
              <a:off x="2285984" y="6000768"/>
              <a:ext cx="142876" cy="14287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val 24"/>
            <p:cNvSpPr/>
            <p:nvPr/>
          </p:nvSpPr>
          <p:spPr>
            <a:xfrm>
              <a:off x="3357554" y="4929198"/>
              <a:ext cx="142876" cy="14287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25"/>
            <p:cNvSpPr/>
            <p:nvPr/>
          </p:nvSpPr>
          <p:spPr>
            <a:xfrm>
              <a:off x="2357422" y="3714752"/>
              <a:ext cx="142876" cy="14287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val 26"/>
            <p:cNvSpPr/>
            <p:nvPr/>
          </p:nvSpPr>
          <p:spPr>
            <a:xfrm>
              <a:off x="2071670" y="3714752"/>
              <a:ext cx="142876" cy="14287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Text Box 10"/>
          <p:cNvSpPr txBox="1">
            <a:spLocks noChangeArrowheads="1"/>
          </p:cNvSpPr>
          <p:nvPr/>
        </p:nvSpPr>
        <p:spPr bwMode="auto">
          <a:xfrm>
            <a:off x="5521214" y="6212640"/>
            <a:ext cx="1000132" cy="4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1BED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F</a:t>
            </a:r>
            <a:endParaRPr lang="el-GR" sz="2400" b="1" dirty="0" smtClean="0">
              <a:ln>
                <a:solidFill>
                  <a:sysClr val="windowText" lastClr="000000"/>
                </a:solidFill>
              </a:ln>
              <a:solidFill>
                <a:srgbClr val="1BED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itchFamily="34" charset="0"/>
            </a:endParaRPr>
          </a:p>
        </p:txBody>
      </p:sp>
      <p:grpSp>
        <p:nvGrpSpPr>
          <p:cNvPr id="47" name="Group 273"/>
          <p:cNvGrpSpPr/>
          <p:nvPr/>
        </p:nvGrpSpPr>
        <p:grpSpPr>
          <a:xfrm>
            <a:off x="4663958" y="3712310"/>
            <a:ext cx="2500330" cy="2428892"/>
            <a:chOff x="4143372" y="3672024"/>
            <a:chExt cx="2500330" cy="2428892"/>
          </a:xfrm>
        </p:grpSpPr>
        <p:sp>
          <p:nvSpPr>
            <p:cNvPr id="48" name="Oval 29"/>
            <p:cNvSpPr/>
            <p:nvPr/>
          </p:nvSpPr>
          <p:spPr>
            <a:xfrm>
              <a:off x="5143504" y="4643446"/>
              <a:ext cx="500066" cy="500066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Oval 30"/>
            <p:cNvSpPr/>
            <p:nvPr/>
          </p:nvSpPr>
          <p:spPr>
            <a:xfrm>
              <a:off x="4786314" y="4286256"/>
              <a:ext cx="1214446" cy="1214446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val 32"/>
            <p:cNvSpPr/>
            <p:nvPr/>
          </p:nvSpPr>
          <p:spPr>
            <a:xfrm>
              <a:off x="4214810" y="3714752"/>
              <a:ext cx="2357454" cy="2357454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val 33"/>
            <p:cNvSpPr/>
            <p:nvPr/>
          </p:nvSpPr>
          <p:spPr>
            <a:xfrm>
              <a:off x="4714876" y="4857760"/>
              <a:ext cx="142876" cy="14287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val 34"/>
            <p:cNvSpPr/>
            <p:nvPr/>
          </p:nvSpPr>
          <p:spPr>
            <a:xfrm>
              <a:off x="5929322" y="4857760"/>
              <a:ext cx="142876" cy="14287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Text Box 10"/>
            <p:cNvSpPr txBox="1">
              <a:spLocks noChangeArrowheads="1"/>
            </p:cNvSpPr>
            <p:nvPr/>
          </p:nvSpPr>
          <p:spPr bwMode="auto">
            <a:xfrm>
              <a:off x="5112536" y="4612850"/>
              <a:ext cx="1000132" cy="4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2400" kern="0" dirty="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9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cs typeface="Arial" pitchFamily="34" charset="0"/>
                </a:rPr>
                <a:t>p</a:t>
              </a:r>
              <a:endPara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Oval 44"/>
            <p:cNvSpPr/>
            <p:nvPr/>
          </p:nvSpPr>
          <p:spPr>
            <a:xfrm>
              <a:off x="6500826" y="5000636"/>
              <a:ext cx="142876" cy="14287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val 45"/>
            <p:cNvSpPr/>
            <p:nvPr/>
          </p:nvSpPr>
          <p:spPr>
            <a:xfrm>
              <a:off x="4143372" y="4714884"/>
              <a:ext cx="142876" cy="14287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val 46"/>
            <p:cNvSpPr/>
            <p:nvPr/>
          </p:nvSpPr>
          <p:spPr>
            <a:xfrm>
              <a:off x="5214942" y="5958040"/>
              <a:ext cx="142876" cy="14287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val 47"/>
            <p:cNvSpPr/>
            <p:nvPr/>
          </p:nvSpPr>
          <p:spPr>
            <a:xfrm>
              <a:off x="5429256" y="5958040"/>
              <a:ext cx="142876" cy="14287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val 48"/>
            <p:cNvSpPr/>
            <p:nvPr/>
          </p:nvSpPr>
          <p:spPr>
            <a:xfrm>
              <a:off x="6500826" y="4714884"/>
              <a:ext cx="142876" cy="14287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val 49"/>
            <p:cNvSpPr/>
            <p:nvPr/>
          </p:nvSpPr>
          <p:spPr>
            <a:xfrm>
              <a:off x="5500694" y="3672024"/>
              <a:ext cx="142876" cy="14287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val 50"/>
            <p:cNvSpPr/>
            <p:nvPr/>
          </p:nvSpPr>
          <p:spPr>
            <a:xfrm>
              <a:off x="5214942" y="3672024"/>
              <a:ext cx="142876" cy="14287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1" name="Text Box 10"/>
          <p:cNvSpPr txBox="1">
            <a:spLocks noChangeArrowheads="1"/>
          </p:cNvSpPr>
          <p:nvPr/>
        </p:nvSpPr>
        <p:spPr bwMode="auto">
          <a:xfrm>
            <a:off x="3806702" y="6113336"/>
            <a:ext cx="1000132" cy="4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1BED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F</a:t>
            </a:r>
            <a:r>
              <a:rPr lang="el-GR" sz="32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1BED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2</a:t>
            </a:r>
            <a:endParaRPr lang="el-GR" sz="2400" b="1" dirty="0" smtClean="0">
              <a:ln>
                <a:solidFill>
                  <a:sysClr val="windowText" lastClr="000000"/>
                </a:solidFill>
              </a:ln>
              <a:solidFill>
                <a:srgbClr val="1BED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21409" y="1496979"/>
            <a:ext cx="1053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9</a:t>
            </a:r>
            <a:r>
              <a:rPr lang="en-US" sz="32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F</a:t>
            </a:r>
            <a:r>
              <a:rPr lang="en-US" sz="28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l-GR" sz="2800" b="1" dirty="0" smtClean="0">
                <a:latin typeface="Comic Sans MS" panose="030F0702030302020204" pitchFamily="66" charset="0"/>
              </a:rPr>
              <a:t>: </a:t>
            </a:r>
            <a:endParaRPr lang="el-GR" sz="2800" b="1" dirty="0">
              <a:latin typeface="Comic Sans MS" panose="030F0702030302020204" pitchFamily="66" charset="0"/>
            </a:endParaRPr>
          </a:p>
        </p:txBody>
      </p:sp>
      <p:sp>
        <p:nvSpPr>
          <p:cNvPr id="64" name="Ορθογώνιο 63"/>
          <p:cNvSpPr/>
          <p:nvPr/>
        </p:nvSpPr>
        <p:spPr>
          <a:xfrm>
            <a:off x="1354104" y="1537628"/>
            <a:ext cx="20601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K</a:t>
            </a:r>
            <a:r>
              <a:rPr lang="el-GR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(</a:t>
            </a:r>
            <a:r>
              <a:rPr lang="en-US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 </a:t>
            </a:r>
            <a:r>
              <a:rPr lang="el-GR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) </a:t>
            </a:r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L</a:t>
            </a:r>
            <a:r>
              <a:rPr lang="en-US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(  ) </a:t>
            </a:r>
            <a:endParaRPr lang="el-GR" b="1" dirty="0">
              <a:latin typeface="Comic Sans MS" panose="030F0702030302020204" pitchFamily="66" charset="0"/>
            </a:endParaRPr>
          </a:p>
        </p:txBody>
      </p:sp>
      <p:sp>
        <p:nvSpPr>
          <p:cNvPr id="65" name="Ορθογώνιο 64"/>
          <p:cNvSpPr/>
          <p:nvPr/>
        </p:nvSpPr>
        <p:spPr>
          <a:xfrm>
            <a:off x="202252" y="620688"/>
            <a:ext cx="8762236" cy="584775"/>
          </a:xfrm>
          <a:prstGeom prst="rect">
            <a:avLst/>
          </a:prstGeom>
          <a:pattFill prst="trellis">
            <a:fgClr>
              <a:srgbClr val="66FF66"/>
            </a:fgClr>
            <a:bgClr>
              <a:schemeClr val="bg1"/>
            </a:bgClr>
          </a:patt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r>
              <a:rPr lang="en-US" sz="2000" b="1" baseline="30000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Παράδειγμα </a:t>
            </a:r>
            <a:r>
              <a:rPr lang="el-G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   </a:t>
            </a:r>
            <a:r>
              <a:rPr lang="en-US" sz="32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F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2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endParaRPr lang="el-GR" sz="32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67" name="Ορθογώνιο 66"/>
          <p:cNvSpPr/>
          <p:nvPr/>
        </p:nvSpPr>
        <p:spPr>
          <a:xfrm>
            <a:off x="2592401" y="1373867"/>
            <a:ext cx="8274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7 </a:t>
            </a:r>
            <a:endParaRPr lang="el-GR" dirty="0"/>
          </a:p>
        </p:txBody>
      </p:sp>
      <p:sp>
        <p:nvSpPr>
          <p:cNvPr id="68" name="Ορθογώνιο 67"/>
          <p:cNvSpPr/>
          <p:nvPr/>
        </p:nvSpPr>
        <p:spPr>
          <a:xfrm>
            <a:off x="1785687" y="1537628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2</a:t>
            </a:r>
            <a:endParaRPr lang="el-GR" dirty="0"/>
          </a:p>
        </p:txBody>
      </p:sp>
      <p:sp>
        <p:nvSpPr>
          <p:cNvPr id="69" name="Ορθογώνιο 68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5014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31214E-7 L 0.07656 0.00994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9" y="48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.01572 L -0.08125 0.0104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2" y="-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3.9408E-6 L -0.08664 3.9408E-6 " pathEditMode="relative" ptsTypes="AA">
                                      <p:cBhvr>
                                        <p:cTn id="4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31" grpId="0"/>
      <p:bldP spid="31" grpId="1"/>
      <p:bldP spid="31" grpId="2"/>
      <p:bldP spid="46" grpId="0"/>
      <p:bldP spid="46" grpId="1"/>
      <p:bldP spid="46" grpId="2"/>
      <p:bldP spid="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val 24"/>
          <p:cNvSpPr>
            <a:spLocks noChangeArrowheads="1"/>
          </p:cNvSpPr>
          <p:nvPr/>
        </p:nvSpPr>
        <p:spPr bwMode="auto">
          <a:xfrm>
            <a:off x="610543" y="3573586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l-GR"/>
          </a:p>
        </p:txBody>
      </p:sp>
      <p:sp>
        <p:nvSpPr>
          <p:cNvPr id="19" name="Oval 23"/>
          <p:cNvSpPr>
            <a:spLocks noChangeArrowheads="1"/>
          </p:cNvSpPr>
          <p:nvPr/>
        </p:nvSpPr>
        <p:spPr bwMode="auto">
          <a:xfrm>
            <a:off x="610543" y="3069178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0" name="Oval 24"/>
          <p:cNvSpPr>
            <a:spLocks noChangeArrowheads="1"/>
          </p:cNvSpPr>
          <p:nvPr/>
        </p:nvSpPr>
        <p:spPr bwMode="auto">
          <a:xfrm>
            <a:off x="467544" y="3069530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1" name="Oval 25"/>
          <p:cNvSpPr>
            <a:spLocks noChangeArrowheads="1"/>
          </p:cNvSpPr>
          <p:nvPr/>
        </p:nvSpPr>
        <p:spPr bwMode="auto">
          <a:xfrm>
            <a:off x="219247" y="3285078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2" name="Oval 26"/>
          <p:cNvSpPr>
            <a:spLocks noChangeArrowheads="1"/>
          </p:cNvSpPr>
          <p:nvPr/>
        </p:nvSpPr>
        <p:spPr bwMode="auto">
          <a:xfrm>
            <a:off x="219247" y="3431128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3" name="Oval 27"/>
          <p:cNvSpPr>
            <a:spLocks noChangeArrowheads="1"/>
          </p:cNvSpPr>
          <p:nvPr/>
        </p:nvSpPr>
        <p:spPr bwMode="auto">
          <a:xfrm>
            <a:off x="467544" y="3573586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4" name="Oval 28"/>
          <p:cNvSpPr>
            <a:spLocks noChangeArrowheads="1"/>
          </p:cNvSpPr>
          <p:nvPr/>
        </p:nvSpPr>
        <p:spPr bwMode="auto">
          <a:xfrm>
            <a:off x="722485" y="3284984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l-GR"/>
          </a:p>
        </p:txBody>
      </p:sp>
      <p:sp>
        <p:nvSpPr>
          <p:cNvPr id="25" name="Text Box 29"/>
          <p:cNvSpPr txBox="1">
            <a:spLocks noChangeArrowheads="1"/>
          </p:cNvSpPr>
          <p:nvPr/>
        </p:nvSpPr>
        <p:spPr bwMode="auto">
          <a:xfrm>
            <a:off x="324936" y="3135058"/>
            <a:ext cx="3603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F</a:t>
            </a:r>
            <a:endParaRPr lang="el-GR" sz="2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Text Box 34"/>
          <p:cNvSpPr txBox="1">
            <a:spLocks noChangeArrowheads="1"/>
          </p:cNvSpPr>
          <p:nvPr/>
        </p:nvSpPr>
        <p:spPr bwMode="auto">
          <a:xfrm>
            <a:off x="2267744" y="3068960"/>
            <a:ext cx="5762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Comic Sans MS" pitchFamily="66" charset="0"/>
              </a:rPr>
              <a:t>F</a:t>
            </a:r>
            <a:endParaRPr lang="el-GR" sz="2800" b="1" dirty="0">
              <a:ln>
                <a:solidFill>
                  <a:schemeClr val="tx1"/>
                </a:solidFill>
              </a:ln>
              <a:solidFill>
                <a:srgbClr val="0033CC"/>
              </a:solidFill>
              <a:latin typeface="Comic Sans MS" pitchFamily="66" charset="0"/>
            </a:endParaRPr>
          </a:p>
        </p:txBody>
      </p:sp>
      <p:sp>
        <p:nvSpPr>
          <p:cNvPr id="13" name="Oval 35"/>
          <p:cNvSpPr>
            <a:spLocks noChangeArrowheads="1"/>
          </p:cNvSpPr>
          <p:nvPr/>
        </p:nvSpPr>
        <p:spPr bwMode="auto">
          <a:xfrm>
            <a:off x="2381423" y="2997740"/>
            <a:ext cx="73025" cy="73025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0033CC"/>
              </a:solidFill>
            </a:endParaRPr>
          </a:p>
        </p:txBody>
      </p:sp>
      <p:sp>
        <p:nvSpPr>
          <p:cNvPr id="14" name="Oval 36"/>
          <p:cNvSpPr>
            <a:spLocks noChangeArrowheads="1"/>
          </p:cNvSpPr>
          <p:nvPr/>
        </p:nvSpPr>
        <p:spPr bwMode="auto">
          <a:xfrm>
            <a:off x="2524298" y="2997740"/>
            <a:ext cx="73025" cy="73025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0033CC"/>
              </a:solidFill>
            </a:endParaRPr>
          </a:p>
        </p:txBody>
      </p:sp>
      <p:sp>
        <p:nvSpPr>
          <p:cNvPr id="15" name="Oval 37"/>
          <p:cNvSpPr>
            <a:spLocks noChangeArrowheads="1"/>
          </p:cNvSpPr>
          <p:nvPr/>
        </p:nvSpPr>
        <p:spPr bwMode="auto">
          <a:xfrm>
            <a:off x="2668761" y="3213640"/>
            <a:ext cx="73025" cy="73025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0033CC"/>
              </a:solidFill>
            </a:endParaRPr>
          </a:p>
        </p:txBody>
      </p:sp>
      <p:sp>
        <p:nvSpPr>
          <p:cNvPr id="16" name="Oval 38"/>
          <p:cNvSpPr>
            <a:spLocks noChangeArrowheads="1"/>
          </p:cNvSpPr>
          <p:nvPr/>
        </p:nvSpPr>
        <p:spPr bwMode="auto">
          <a:xfrm>
            <a:off x="2668761" y="3358103"/>
            <a:ext cx="73025" cy="73025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0033CC"/>
              </a:solidFill>
            </a:endParaRPr>
          </a:p>
        </p:txBody>
      </p:sp>
      <p:sp>
        <p:nvSpPr>
          <p:cNvPr id="17" name="Oval 39"/>
          <p:cNvSpPr>
            <a:spLocks noChangeArrowheads="1"/>
          </p:cNvSpPr>
          <p:nvPr/>
        </p:nvSpPr>
        <p:spPr bwMode="auto">
          <a:xfrm>
            <a:off x="2524298" y="3574003"/>
            <a:ext cx="73025" cy="73025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0033CC"/>
              </a:solidFill>
            </a:endParaRPr>
          </a:p>
        </p:txBody>
      </p:sp>
      <p:sp>
        <p:nvSpPr>
          <p:cNvPr id="18" name="Oval 40"/>
          <p:cNvSpPr>
            <a:spLocks noChangeArrowheads="1"/>
          </p:cNvSpPr>
          <p:nvPr/>
        </p:nvSpPr>
        <p:spPr bwMode="auto">
          <a:xfrm>
            <a:off x="2165523" y="3286665"/>
            <a:ext cx="73025" cy="73025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0033CC"/>
              </a:solidFill>
            </a:endParaRPr>
          </a:p>
        </p:txBody>
      </p:sp>
      <p:sp>
        <p:nvSpPr>
          <p:cNvPr id="42" name="Oval 24"/>
          <p:cNvSpPr>
            <a:spLocks noChangeArrowheads="1"/>
          </p:cNvSpPr>
          <p:nvPr/>
        </p:nvSpPr>
        <p:spPr bwMode="auto">
          <a:xfrm>
            <a:off x="2378470" y="3574374"/>
            <a:ext cx="73025" cy="71438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0033CC"/>
              </a:solidFill>
            </a:endParaRPr>
          </a:p>
        </p:txBody>
      </p:sp>
      <p:sp>
        <p:nvSpPr>
          <p:cNvPr id="27" name="Oval 44"/>
          <p:cNvSpPr>
            <a:spLocks noChangeArrowheads="1"/>
          </p:cNvSpPr>
          <p:nvPr/>
        </p:nvSpPr>
        <p:spPr bwMode="auto">
          <a:xfrm>
            <a:off x="3622018" y="3338255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8" name="Oval 45"/>
          <p:cNvSpPr>
            <a:spLocks noChangeArrowheads="1"/>
          </p:cNvSpPr>
          <p:nvPr/>
        </p:nvSpPr>
        <p:spPr bwMode="auto">
          <a:xfrm>
            <a:off x="3622018" y="3482717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9" name="Text Box 46"/>
          <p:cNvSpPr txBox="1">
            <a:spLocks noChangeArrowheads="1"/>
          </p:cNvSpPr>
          <p:nvPr/>
        </p:nvSpPr>
        <p:spPr bwMode="auto">
          <a:xfrm>
            <a:off x="3695043" y="3177917"/>
            <a:ext cx="5032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F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0" name="Oval 47"/>
          <p:cNvSpPr>
            <a:spLocks noChangeArrowheads="1"/>
          </p:cNvSpPr>
          <p:nvPr/>
        </p:nvSpPr>
        <p:spPr bwMode="auto">
          <a:xfrm>
            <a:off x="3839505" y="3120767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31" name="Oval 48"/>
          <p:cNvSpPr>
            <a:spLocks noChangeArrowheads="1"/>
          </p:cNvSpPr>
          <p:nvPr/>
        </p:nvSpPr>
        <p:spPr bwMode="auto">
          <a:xfrm>
            <a:off x="3982380" y="3120767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32" name="Oval 49"/>
          <p:cNvSpPr>
            <a:spLocks noChangeArrowheads="1"/>
          </p:cNvSpPr>
          <p:nvPr/>
        </p:nvSpPr>
        <p:spPr bwMode="auto">
          <a:xfrm>
            <a:off x="4198280" y="3338255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l-GR"/>
          </a:p>
        </p:txBody>
      </p:sp>
      <p:sp>
        <p:nvSpPr>
          <p:cNvPr id="33" name="Oval 50"/>
          <p:cNvSpPr>
            <a:spLocks noChangeArrowheads="1"/>
          </p:cNvSpPr>
          <p:nvPr/>
        </p:nvSpPr>
        <p:spPr bwMode="auto">
          <a:xfrm>
            <a:off x="4198280" y="3482717"/>
            <a:ext cx="73025" cy="71438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34" name="Oval 51"/>
          <p:cNvSpPr>
            <a:spLocks noChangeArrowheads="1"/>
          </p:cNvSpPr>
          <p:nvPr/>
        </p:nvSpPr>
        <p:spPr bwMode="auto">
          <a:xfrm>
            <a:off x="4558643" y="3122355"/>
            <a:ext cx="73025" cy="71438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35" name="Oval 52"/>
          <p:cNvSpPr>
            <a:spLocks noChangeArrowheads="1"/>
          </p:cNvSpPr>
          <p:nvPr/>
        </p:nvSpPr>
        <p:spPr bwMode="auto">
          <a:xfrm>
            <a:off x="4703105" y="3122355"/>
            <a:ext cx="73025" cy="71438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36" name="Oval 53"/>
          <p:cNvSpPr>
            <a:spLocks noChangeArrowheads="1"/>
          </p:cNvSpPr>
          <p:nvPr/>
        </p:nvSpPr>
        <p:spPr bwMode="auto">
          <a:xfrm>
            <a:off x="4917418" y="3482717"/>
            <a:ext cx="73025" cy="71438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38" name="Oval 55"/>
          <p:cNvSpPr>
            <a:spLocks noChangeArrowheads="1"/>
          </p:cNvSpPr>
          <p:nvPr/>
        </p:nvSpPr>
        <p:spPr bwMode="auto">
          <a:xfrm>
            <a:off x="4919005" y="3338255"/>
            <a:ext cx="73025" cy="71438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0" name="Text Box 57"/>
          <p:cNvSpPr txBox="1">
            <a:spLocks noChangeArrowheads="1"/>
          </p:cNvSpPr>
          <p:nvPr/>
        </p:nvSpPr>
        <p:spPr bwMode="auto">
          <a:xfrm>
            <a:off x="4414180" y="3179505"/>
            <a:ext cx="5032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Comic Sans MS" pitchFamily="66" charset="0"/>
              </a:rPr>
              <a:t>F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  <a:latin typeface="Comic Sans MS" pitchFamily="66" charset="0"/>
            </a:endParaRPr>
          </a:p>
        </p:txBody>
      </p:sp>
      <p:sp>
        <p:nvSpPr>
          <p:cNvPr id="43" name="Oval 47"/>
          <p:cNvSpPr>
            <a:spLocks noChangeArrowheads="1"/>
          </p:cNvSpPr>
          <p:nvPr/>
        </p:nvSpPr>
        <p:spPr bwMode="auto">
          <a:xfrm>
            <a:off x="3814284" y="3609627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4" name="Oval 48"/>
          <p:cNvSpPr>
            <a:spLocks noChangeArrowheads="1"/>
          </p:cNvSpPr>
          <p:nvPr/>
        </p:nvSpPr>
        <p:spPr bwMode="auto">
          <a:xfrm>
            <a:off x="3957159" y="3609627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5" name="Oval 47"/>
          <p:cNvSpPr>
            <a:spLocks noChangeArrowheads="1"/>
          </p:cNvSpPr>
          <p:nvPr/>
        </p:nvSpPr>
        <p:spPr bwMode="auto">
          <a:xfrm>
            <a:off x="4534488" y="3610197"/>
            <a:ext cx="73025" cy="71438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l-GR"/>
          </a:p>
        </p:txBody>
      </p:sp>
      <p:sp>
        <p:nvSpPr>
          <p:cNvPr id="46" name="Oval 48"/>
          <p:cNvSpPr>
            <a:spLocks noChangeArrowheads="1"/>
          </p:cNvSpPr>
          <p:nvPr/>
        </p:nvSpPr>
        <p:spPr bwMode="auto">
          <a:xfrm>
            <a:off x="4677363" y="3610197"/>
            <a:ext cx="73025" cy="71438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l-GR"/>
          </a:p>
        </p:txBody>
      </p:sp>
      <p:sp>
        <p:nvSpPr>
          <p:cNvPr id="55" name="Συν 54"/>
          <p:cNvSpPr/>
          <p:nvPr/>
        </p:nvSpPr>
        <p:spPr>
          <a:xfrm>
            <a:off x="1331640" y="3212976"/>
            <a:ext cx="288032" cy="303212"/>
          </a:xfrm>
          <a:prstGeom prst="mathPlu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9" name="Δεξιό βέλος 48"/>
          <p:cNvSpPr/>
          <p:nvPr/>
        </p:nvSpPr>
        <p:spPr>
          <a:xfrm>
            <a:off x="2987825" y="3150167"/>
            <a:ext cx="360040" cy="44761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7" name="Ορθογώνιο 36"/>
          <p:cNvSpPr/>
          <p:nvPr/>
        </p:nvSpPr>
        <p:spPr>
          <a:xfrm>
            <a:off x="632947" y="990600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rgbClr val="FFFFFF"/>
                </a:solidFill>
              </a:rPr>
              <a:t>:</a:t>
            </a:r>
            <a:endParaRPr lang="el-GR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3620680" y="1349524"/>
            <a:ext cx="1765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8 </a:t>
            </a:r>
            <a:r>
              <a:rPr lang="en-US" sz="7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e</a:t>
            </a:r>
            <a:r>
              <a:rPr lang="en-US" sz="7200" b="1" baseline="3000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-</a:t>
            </a:r>
            <a:endParaRPr lang="el-GR" sz="7200" b="1" dirty="0">
              <a:ln w="1905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173020" y="3147139"/>
            <a:ext cx="107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F</a:t>
            </a:r>
            <a:r>
              <a:rPr lang="en-US" sz="2800" b="1" baseline="-25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2</a:t>
            </a:r>
            <a:endParaRPr lang="el-GR" sz="2800" b="1" dirty="0">
              <a:ln>
                <a:solidFill>
                  <a:schemeClr val="tx1"/>
                </a:solidFill>
              </a:ln>
              <a:solidFill>
                <a:srgbClr val="0033CC"/>
              </a:solidFill>
              <a:latin typeface="Comic Sans MS" pitchFamily="66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930952" y="3121804"/>
            <a:ext cx="1233336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F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latin typeface="Comic Sans MS" pitchFamily="66" charset="0"/>
              </a:rPr>
              <a:t>    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Comic Sans MS" pitchFamily="66" charset="0"/>
              </a:rPr>
              <a:t>F</a:t>
            </a:r>
            <a:endParaRPr lang="el-GR" sz="2800" b="1" dirty="0">
              <a:ln>
                <a:solidFill>
                  <a:schemeClr val="tx1"/>
                </a:solidFill>
              </a:ln>
              <a:solidFill>
                <a:srgbClr val="0033CC"/>
              </a:solidFill>
              <a:latin typeface="Comic Sans MS" pitchFamily="66" charset="0"/>
            </a:endParaRPr>
          </a:p>
        </p:txBody>
      </p:sp>
      <p:cxnSp>
        <p:nvCxnSpPr>
          <p:cNvPr id="57" name="Ευθεία γραμμή σύνδεσης 56"/>
          <p:cNvCxnSpPr/>
          <p:nvPr/>
        </p:nvCxnSpPr>
        <p:spPr>
          <a:xfrm>
            <a:off x="6302598" y="3402699"/>
            <a:ext cx="3362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 Box 17"/>
          <p:cNvSpPr txBox="1">
            <a:spLocks noChangeArrowheads="1"/>
          </p:cNvSpPr>
          <p:nvPr/>
        </p:nvSpPr>
        <p:spPr bwMode="auto">
          <a:xfrm rot="19596508">
            <a:off x="4634538" y="2057177"/>
            <a:ext cx="20126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 dirty="0" err="1" smtClean="0"/>
              <a:t>Ηλεκτρονιακός</a:t>
            </a:r>
            <a:r>
              <a:rPr lang="el-GR" b="1" dirty="0" smtClean="0"/>
              <a:t>    τύπος</a:t>
            </a:r>
            <a:endParaRPr lang="el-GR" b="1" dirty="0"/>
          </a:p>
        </p:txBody>
      </p:sp>
      <p:sp>
        <p:nvSpPr>
          <p:cNvPr id="61" name="Δεξιό βέλος 60"/>
          <p:cNvSpPr/>
          <p:nvPr/>
        </p:nvSpPr>
        <p:spPr>
          <a:xfrm>
            <a:off x="5393028" y="3170808"/>
            <a:ext cx="360040" cy="44761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2" name="Δεξιό βέλος 61"/>
          <p:cNvSpPr/>
          <p:nvPr/>
        </p:nvSpPr>
        <p:spPr>
          <a:xfrm>
            <a:off x="7319967" y="3170807"/>
            <a:ext cx="360040" cy="44761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4" name="Επεξήγηση με στρογγυλεμένο παραλληλόγραμμο 63"/>
          <p:cNvSpPr/>
          <p:nvPr/>
        </p:nvSpPr>
        <p:spPr>
          <a:xfrm>
            <a:off x="5208328" y="3661630"/>
            <a:ext cx="2860955" cy="748981"/>
          </a:xfrm>
          <a:prstGeom prst="wedgeRoundRectCallout">
            <a:avLst>
              <a:gd name="adj1" fmla="val -21576"/>
              <a:gd name="adj2" fmla="val 49855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+mj-lt"/>
              </a:rPr>
              <a:t>1 </a:t>
            </a:r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+mj-lt"/>
              </a:rPr>
              <a:t>απλός</a:t>
            </a:r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+mj-lt"/>
              </a:rPr>
              <a:t> δεσμός </a:t>
            </a:r>
          </a:p>
        </p:txBody>
      </p:sp>
      <p:sp>
        <p:nvSpPr>
          <p:cNvPr id="4" name="Ελεύθερη σχεδίαση 3"/>
          <p:cNvSpPr/>
          <p:nvPr/>
        </p:nvSpPr>
        <p:spPr>
          <a:xfrm>
            <a:off x="652223" y="3093156"/>
            <a:ext cx="1639421" cy="361778"/>
          </a:xfrm>
          <a:custGeom>
            <a:avLst/>
            <a:gdLst>
              <a:gd name="connsiteX0" fmla="*/ 205733 w 1639421"/>
              <a:gd name="connsiteY0" fmla="*/ 293511 h 361778"/>
              <a:gd name="connsiteX1" fmla="*/ 149288 w 1639421"/>
              <a:gd name="connsiteY1" fmla="*/ 327377 h 361778"/>
              <a:gd name="connsiteX2" fmla="*/ 115421 w 1639421"/>
              <a:gd name="connsiteY2" fmla="*/ 349955 h 361778"/>
              <a:gd name="connsiteX3" fmla="*/ 36399 w 1639421"/>
              <a:gd name="connsiteY3" fmla="*/ 338666 h 361778"/>
              <a:gd name="connsiteX4" fmla="*/ 13821 w 1639421"/>
              <a:gd name="connsiteY4" fmla="*/ 304800 h 361778"/>
              <a:gd name="connsiteX5" fmla="*/ 13821 w 1639421"/>
              <a:gd name="connsiteY5" fmla="*/ 191911 h 361778"/>
              <a:gd name="connsiteX6" fmla="*/ 115421 w 1639421"/>
              <a:gd name="connsiteY6" fmla="*/ 124177 h 361778"/>
              <a:gd name="connsiteX7" fmla="*/ 149288 w 1639421"/>
              <a:gd name="connsiteY7" fmla="*/ 90311 h 361778"/>
              <a:gd name="connsiteX8" fmla="*/ 250888 w 1639421"/>
              <a:gd name="connsiteY8" fmla="*/ 56444 h 361778"/>
              <a:gd name="connsiteX9" fmla="*/ 284755 w 1639421"/>
              <a:gd name="connsiteY9" fmla="*/ 45155 h 361778"/>
              <a:gd name="connsiteX10" fmla="*/ 318621 w 1639421"/>
              <a:gd name="connsiteY10" fmla="*/ 33866 h 361778"/>
              <a:gd name="connsiteX11" fmla="*/ 375066 w 1639421"/>
              <a:gd name="connsiteY11" fmla="*/ 22577 h 361778"/>
              <a:gd name="connsiteX12" fmla="*/ 454088 w 1639421"/>
              <a:gd name="connsiteY12" fmla="*/ 11288 h 361778"/>
              <a:gd name="connsiteX13" fmla="*/ 521821 w 1639421"/>
              <a:gd name="connsiteY13" fmla="*/ 0 h 361778"/>
              <a:gd name="connsiteX14" fmla="*/ 792755 w 1639421"/>
              <a:gd name="connsiteY14" fmla="*/ 11288 h 361778"/>
              <a:gd name="connsiteX15" fmla="*/ 826621 w 1639421"/>
              <a:gd name="connsiteY15" fmla="*/ 22577 h 361778"/>
              <a:gd name="connsiteX16" fmla="*/ 860488 w 1639421"/>
              <a:gd name="connsiteY16" fmla="*/ 45155 h 361778"/>
              <a:gd name="connsiteX17" fmla="*/ 1018533 w 1639421"/>
              <a:gd name="connsiteY17" fmla="*/ 33866 h 361778"/>
              <a:gd name="connsiteX18" fmla="*/ 1142710 w 1639421"/>
              <a:gd name="connsiteY18" fmla="*/ 0 h 361778"/>
              <a:gd name="connsiteX19" fmla="*/ 1436221 w 1639421"/>
              <a:gd name="connsiteY19" fmla="*/ 22577 h 361778"/>
              <a:gd name="connsiteX20" fmla="*/ 1470088 w 1639421"/>
              <a:gd name="connsiteY20" fmla="*/ 33866 h 361778"/>
              <a:gd name="connsiteX21" fmla="*/ 1503955 w 1639421"/>
              <a:gd name="connsiteY21" fmla="*/ 56444 h 361778"/>
              <a:gd name="connsiteX22" fmla="*/ 1526533 w 1639421"/>
              <a:gd name="connsiteY22" fmla="*/ 90311 h 361778"/>
              <a:gd name="connsiteX23" fmla="*/ 1594266 w 1639421"/>
              <a:gd name="connsiteY23" fmla="*/ 112888 h 361778"/>
              <a:gd name="connsiteX24" fmla="*/ 1616844 w 1639421"/>
              <a:gd name="connsiteY24" fmla="*/ 146755 h 361778"/>
              <a:gd name="connsiteX25" fmla="*/ 1628133 w 1639421"/>
              <a:gd name="connsiteY25" fmla="*/ 214488 h 361778"/>
              <a:gd name="connsiteX26" fmla="*/ 1639421 w 1639421"/>
              <a:gd name="connsiteY26" fmla="*/ 248355 h 361778"/>
              <a:gd name="connsiteX27" fmla="*/ 1628133 w 1639421"/>
              <a:gd name="connsiteY27" fmla="*/ 338666 h 361778"/>
              <a:gd name="connsiteX28" fmla="*/ 1594266 w 1639421"/>
              <a:gd name="connsiteY28" fmla="*/ 361244 h 361778"/>
              <a:gd name="connsiteX29" fmla="*/ 1458799 w 1639421"/>
              <a:gd name="connsiteY29" fmla="*/ 349955 h 361778"/>
              <a:gd name="connsiteX30" fmla="*/ 1424933 w 1639421"/>
              <a:gd name="connsiteY30" fmla="*/ 338666 h 361778"/>
              <a:gd name="connsiteX31" fmla="*/ 1379777 w 1639421"/>
              <a:gd name="connsiteY31" fmla="*/ 270933 h 361778"/>
              <a:gd name="connsiteX32" fmla="*/ 1345910 w 1639421"/>
              <a:gd name="connsiteY32" fmla="*/ 259644 h 361778"/>
              <a:gd name="connsiteX33" fmla="*/ 1334621 w 1639421"/>
              <a:gd name="connsiteY33" fmla="*/ 225777 h 361778"/>
              <a:gd name="connsiteX34" fmla="*/ 1266888 w 1639421"/>
              <a:gd name="connsiteY34" fmla="*/ 191911 h 361778"/>
              <a:gd name="connsiteX35" fmla="*/ 1233021 w 1639421"/>
              <a:gd name="connsiteY35" fmla="*/ 169333 h 361778"/>
              <a:gd name="connsiteX36" fmla="*/ 1199155 w 1639421"/>
              <a:gd name="connsiteY36" fmla="*/ 158044 h 361778"/>
              <a:gd name="connsiteX37" fmla="*/ 939510 w 1639421"/>
              <a:gd name="connsiteY37" fmla="*/ 146755 h 361778"/>
              <a:gd name="connsiteX38" fmla="*/ 871777 w 1639421"/>
              <a:gd name="connsiteY38" fmla="*/ 135466 h 361778"/>
              <a:gd name="connsiteX39" fmla="*/ 815333 w 1639421"/>
              <a:gd name="connsiteY39" fmla="*/ 124177 h 361778"/>
              <a:gd name="connsiteX40" fmla="*/ 747599 w 1639421"/>
              <a:gd name="connsiteY40" fmla="*/ 135466 h 361778"/>
              <a:gd name="connsiteX41" fmla="*/ 657288 w 1639421"/>
              <a:gd name="connsiteY41" fmla="*/ 158044 h 361778"/>
              <a:gd name="connsiteX42" fmla="*/ 578266 w 1639421"/>
              <a:gd name="connsiteY42" fmla="*/ 180622 h 361778"/>
              <a:gd name="connsiteX43" fmla="*/ 386355 w 1639421"/>
              <a:gd name="connsiteY43" fmla="*/ 180622 h 361778"/>
              <a:gd name="connsiteX44" fmla="*/ 318621 w 1639421"/>
              <a:gd name="connsiteY44" fmla="*/ 203200 h 361778"/>
              <a:gd name="connsiteX45" fmla="*/ 250888 w 1639421"/>
              <a:gd name="connsiteY45" fmla="*/ 248355 h 361778"/>
              <a:gd name="connsiteX46" fmla="*/ 205733 w 1639421"/>
              <a:gd name="connsiteY46" fmla="*/ 293511 h 36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639421" h="361778">
                <a:moveTo>
                  <a:pt x="205733" y="293511"/>
                </a:moveTo>
                <a:cubicBezTo>
                  <a:pt x="186918" y="304800"/>
                  <a:pt x="167895" y="315748"/>
                  <a:pt x="149288" y="327377"/>
                </a:cubicBezTo>
                <a:cubicBezTo>
                  <a:pt x="137783" y="334568"/>
                  <a:pt x="128921" y="348605"/>
                  <a:pt x="115421" y="349955"/>
                </a:cubicBezTo>
                <a:cubicBezTo>
                  <a:pt x="88945" y="352603"/>
                  <a:pt x="62740" y="342429"/>
                  <a:pt x="36399" y="338666"/>
                </a:cubicBezTo>
                <a:cubicBezTo>
                  <a:pt x="28873" y="327377"/>
                  <a:pt x="19888" y="316935"/>
                  <a:pt x="13821" y="304800"/>
                </a:cubicBezTo>
                <a:cubicBezTo>
                  <a:pt x="-2580" y="271997"/>
                  <a:pt x="-6529" y="223890"/>
                  <a:pt x="13821" y="191911"/>
                </a:cubicBezTo>
                <a:cubicBezTo>
                  <a:pt x="33570" y="160877"/>
                  <a:pt x="88614" y="150984"/>
                  <a:pt x="115421" y="124177"/>
                </a:cubicBezTo>
                <a:cubicBezTo>
                  <a:pt x="126710" y="112888"/>
                  <a:pt x="135332" y="98064"/>
                  <a:pt x="149288" y="90311"/>
                </a:cubicBezTo>
                <a:cubicBezTo>
                  <a:pt x="149290" y="90310"/>
                  <a:pt x="233954" y="62089"/>
                  <a:pt x="250888" y="56444"/>
                </a:cubicBezTo>
                <a:lnTo>
                  <a:pt x="284755" y="45155"/>
                </a:lnTo>
                <a:cubicBezTo>
                  <a:pt x="296044" y="41392"/>
                  <a:pt x="306953" y="36200"/>
                  <a:pt x="318621" y="33866"/>
                </a:cubicBezTo>
                <a:cubicBezTo>
                  <a:pt x="337436" y="30103"/>
                  <a:pt x="356139" y="25731"/>
                  <a:pt x="375066" y="22577"/>
                </a:cubicBezTo>
                <a:cubicBezTo>
                  <a:pt x="401312" y="18203"/>
                  <a:pt x="427789" y="15334"/>
                  <a:pt x="454088" y="11288"/>
                </a:cubicBezTo>
                <a:cubicBezTo>
                  <a:pt x="476711" y="7808"/>
                  <a:pt x="499243" y="3763"/>
                  <a:pt x="521821" y="0"/>
                </a:cubicBezTo>
                <a:cubicBezTo>
                  <a:pt x="612132" y="3763"/>
                  <a:pt x="702612" y="4611"/>
                  <a:pt x="792755" y="11288"/>
                </a:cubicBezTo>
                <a:cubicBezTo>
                  <a:pt x="804622" y="12167"/>
                  <a:pt x="815978" y="17255"/>
                  <a:pt x="826621" y="22577"/>
                </a:cubicBezTo>
                <a:cubicBezTo>
                  <a:pt x="838756" y="28645"/>
                  <a:pt x="849199" y="37629"/>
                  <a:pt x="860488" y="45155"/>
                </a:cubicBezTo>
                <a:cubicBezTo>
                  <a:pt x="913170" y="41392"/>
                  <a:pt x="966201" y="41002"/>
                  <a:pt x="1018533" y="33866"/>
                </a:cubicBezTo>
                <a:cubicBezTo>
                  <a:pt x="1061618" y="27991"/>
                  <a:pt x="1101943" y="13588"/>
                  <a:pt x="1142710" y="0"/>
                </a:cubicBezTo>
                <a:cubicBezTo>
                  <a:pt x="1306887" y="7462"/>
                  <a:pt x="1329331" y="-7963"/>
                  <a:pt x="1436221" y="22577"/>
                </a:cubicBezTo>
                <a:cubicBezTo>
                  <a:pt x="1447663" y="25846"/>
                  <a:pt x="1459445" y="28544"/>
                  <a:pt x="1470088" y="33866"/>
                </a:cubicBezTo>
                <a:cubicBezTo>
                  <a:pt x="1482223" y="39934"/>
                  <a:pt x="1492666" y="48918"/>
                  <a:pt x="1503955" y="56444"/>
                </a:cubicBezTo>
                <a:cubicBezTo>
                  <a:pt x="1511481" y="67733"/>
                  <a:pt x="1515028" y="83120"/>
                  <a:pt x="1526533" y="90311"/>
                </a:cubicBezTo>
                <a:cubicBezTo>
                  <a:pt x="1546714" y="102924"/>
                  <a:pt x="1594266" y="112888"/>
                  <a:pt x="1594266" y="112888"/>
                </a:cubicBezTo>
                <a:cubicBezTo>
                  <a:pt x="1601792" y="124177"/>
                  <a:pt x="1612553" y="133884"/>
                  <a:pt x="1616844" y="146755"/>
                </a:cubicBezTo>
                <a:cubicBezTo>
                  <a:pt x="1624082" y="168469"/>
                  <a:pt x="1623168" y="192144"/>
                  <a:pt x="1628133" y="214488"/>
                </a:cubicBezTo>
                <a:cubicBezTo>
                  <a:pt x="1630714" y="226104"/>
                  <a:pt x="1635658" y="237066"/>
                  <a:pt x="1639421" y="248355"/>
                </a:cubicBezTo>
                <a:cubicBezTo>
                  <a:pt x="1635658" y="278459"/>
                  <a:pt x="1639400" y="310498"/>
                  <a:pt x="1628133" y="338666"/>
                </a:cubicBezTo>
                <a:cubicBezTo>
                  <a:pt x="1623094" y="351263"/>
                  <a:pt x="1607804" y="360341"/>
                  <a:pt x="1594266" y="361244"/>
                </a:cubicBezTo>
                <a:cubicBezTo>
                  <a:pt x="1549054" y="364258"/>
                  <a:pt x="1503955" y="353718"/>
                  <a:pt x="1458799" y="349955"/>
                </a:cubicBezTo>
                <a:cubicBezTo>
                  <a:pt x="1447510" y="346192"/>
                  <a:pt x="1433347" y="347080"/>
                  <a:pt x="1424933" y="338666"/>
                </a:cubicBezTo>
                <a:cubicBezTo>
                  <a:pt x="1405746" y="319479"/>
                  <a:pt x="1405520" y="279514"/>
                  <a:pt x="1379777" y="270933"/>
                </a:cubicBezTo>
                <a:lnTo>
                  <a:pt x="1345910" y="259644"/>
                </a:lnTo>
                <a:cubicBezTo>
                  <a:pt x="1342147" y="248355"/>
                  <a:pt x="1342055" y="235069"/>
                  <a:pt x="1334621" y="225777"/>
                </a:cubicBezTo>
                <a:cubicBezTo>
                  <a:pt x="1313054" y="198818"/>
                  <a:pt x="1294155" y="205544"/>
                  <a:pt x="1266888" y="191911"/>
                </a:cubicBezTo>
                <a:cubicBezTo>
                  <a:pt x="1254753" y="185843"/>
                  <a:pt x="1245156" y="175401"/>
                  <a:pt x="1233021" y="169333"/>
                </a:cubicBezTo>
                <a:cubicBezTo>
                  <a:pt x="1222378" y="164011"/>
                  <a:pt x="1211019" y="158957"/>
                  <a:pt x="1199155" y="158044"/>
                </a:cubicBezTo>
                <a:cubicBezTo>
                  <a:pt x="1112780" y="151400"/>
                  <a:pt x="1026058" y="150518"/>
                  <a:pt x="939510" y="146755"/>
                </a:cubicBezTo>
                <a:lnTo>
                  <a:pt x="871777" y="135466"/>
                </a:lnTo>
                <a:cubicBezTo>
                  <a:pt x="852899" y="132034"/>
                  <a:pt x="834520" y="124177"/>
                  <a:pt x="815333" y="124177"/>
                </a:cubicBezTo>
                <a:cubicBezTo>
                  <a:pt x="792444" y="124177"/>
                  <a:pt x="770177" y="131703"/>
                  <a:pt x="747599" y="135466"/>
                </a:cubicBezTo>
                <a:cubicBezTo>
                  <a:pt x="687082" y="155639"/>
                  <a:pt x="739024" y="139880"/>
                  <a:pt x="657288" y="158044"/>
                </a:cubicBezTo>
                <a:cubicBezTo>
                  <a:pt x="614765" y="167494"/>
                  <a:pt x="615978" y="168051"/>
                  <a:pt x="578266" y="180622"/>
                </a:cubicBezTo>
                <a:cubicBezTo>
                  <a:pt x="484767" y="170233"/>
                  <a:pt x="476420" y="161322"/>
                  <a:pt x="386355" y="180622"/>
                </a:cubicBezTo>
                <a:cubicBezTo>
                  <a:pt x="363084" y="185609"/>
                  <a:pt x="338423" y="189999"/>
                  <a:pt x="318621" y="203200"/>
                </a:cubicBezTo>
                <a:lnTo>
                  <a:pt x="250888" y="248355"/>
                </a:lnTo>
                <a:lnTo>
                  <a:pt x="205733" y="293511"/>
                </a:lnTo>
                <a:close/>
              </a:path>
            </a:pathLst>
          </a:custGeom>
          <a:noFill/>
          <a:ln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8" name="Επεξήγηση με στρογγυλεμένο παραλληλόγραμμο 67"/>
          <p:cNvSpPr/>
          <p:nvPr/>
        </p:nvSpPr>
        <p:spPr>
          <a:xfrm>
            <a:off x="1022166" y="4941168"/>
            <a:ext cx="1858762" cy="798810"/>
          </a:xfrm>
          <a:prstGeom prst="wedgeRoundRectCallout">
            <a:avLst>
              <a:gd name="adj1" fmla="val 121664"/>
              <a:gd name="adj2" fmla="val -23714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1 κοινό ζεύγος ηλεκτρονίων</a:t>
            </a:r>
          </a:p>
        </p:txBody>
      </p:sp>
      <p:sp>
        <p:nvSpPr>
          <p:cNvPr id="70" name="Επεξήγηση με στρογγυλεμένο παραλληλόγραμμο 69"/>
          <p:cNvSpPr/>
          <p:nvPr/>
        </p:nvSpPr>
        <p:spPr>
          <a:xfrm>
            <a:off x="540569" y="4941168"/>
            <a:ext cx="2930929" cy="798810"/>
          </a:xfrm>
          <a:prstGeom prst="wedgeRoundRectCallout">
            <a:avLst>
              <a:gd name="adj1" fmla="val 152096"/>
              <a:gd name="adj2" fmla="val -23782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1 κοινό ζεύγος ηλεκτρονίων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8397891" y="2549853"/>
            <a:ext cx="2920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endParaRPr lang="el-GR" dirty="0"/>
          </a:p>
        </p:txBody>
      </p:sp>
      <p:sp>
        <p:nvSpPr>
          <p:cNvPr id="2" name="Ελεύθερη σχεδίαση 1"/>
          <p:cNvSpPr/>
          <p:nvPr/>
        </p:nvSpPr>
        <p:spPr>
          <a:xfrm>
            <a:off x="4093029" y="2380343"/>
            <a:ext cx="1059542" cy="1465943"/>
          </a:xfrm>
          <a:custGeom>
            <a:avLst/>
            <a:gdLst>
              <a:gd name="connsiteX0" fmla="*/ 551542 w 1059542"/>
              <a:gd name="connsiteY0" fmla="*/ 609600 h 1465943"/>
              <a:gd name="connsiteX1" fmla="*/ 478971 w 1059542"/>
              <a:gd name="connsiteY1" fmla="*/ 638628 h 1465943"/>
              <a:gd name="connsiteX2" fmla="*/ 391885 w 1059542"/>
              <a:gd name="connsiteY2" fmla="*/ 667657 h 1465943"/>
              <a:gd name="connsiteX3" fmla="*/ 348342 w 1059542"/>
              <a:gd name="connsiteY3" fmla="*/ 696686 h 1465943"/>
              <a:gd name="connsiteX4" fmla="*/ 319314 w 1059542"/>
              <a:gd name="connsiteY4" fmla="*/ 740228 h 1465943"/>
              <a:gd name="connsiteX5" fmla="*/ 275771 w 1059542"/>
              <a:gd name="connsiteY5" fmla="*/ 754743 h 1465943"/>
              <a:gd name="connsiteX6" fmla="*/ 188685 w 1059542"/>
              <a:gd name="connsiteY6" fmla="*/ 798286 h 1465943"/>
              <a:gd name="connsiteX7" fmla="*/ 116114 w 1059542"/>
              <a:gd name="connsiteY7" fmla="*/ 856343 h 1465943"/>
              <a:gd name="connsiteX8" fmla="*/ 43542 w 1059542"/>
              <a:gd name="connsiteY8" fmla="*/ 914400 h 1465943"/>
              <a:gd name="connsiteX9" fmla="*/ 0 w 1059542"/>
              <a:gd name="connsiteY9" fmla="*/ 1001486 h 1465943"/>
              <a:gd name="connsiteX10" fmla="*/ 14514 w 1059542"/>
              <a:gd name="connsiteY10" fmla="*/ 1074057 h 1465943"/>
              <a:gd name="connsiteX11" fmla="*/ 29028 w 1059542"/>
              <a:gd name="connsiteY11" fmla="*/ 1190171 h 1465943"/>
              <a:gd name="connsiteX12" fmla="*/ 43542 w 1059542"/>
              <a:gd name="connsiteY12" fmla="*/ 1248228 h 1465943"/>
              <a:gd name="connsiteX13" fmla="*/ 87085 w 1059542"/>
              <a:gd name="connsiteY13" fmla="*/ 1335314 h 1465943"/>
              <a:gd name="connsiteX14" fmla="*/ 174171 w 1059542"/>
              <a:gd name="connsiteY14" fmla="*/ 1393371 h 1465943"/>
              <a:gd name="connsiteX15" fmla="*/ 217714 w 1059542"/>
              <a:gd name="connsiteY15" fmla="*/ 1436914 h 1465943"/>
              <a:gd name="connsiteX16" fmla="*/ 304800 w 1059542"/>
              <a:gd name="connsiteY16" fmla="*/ 1465943 h 1465943"/>
              <a:gd name="connsiteX17" fmla="*/ 812800 w 1059542"/>
              <a:gd name="connsiteY17" fmla="*/ 1451428 h 1465943"/>
              <a:gd name="connsiteX18" fmla="*/ 856342 w 1059542"/>
              <a:gd name="connsiteY18" fmla="*/ 1436914 h 1465943"/>
              <a:gd name="connsiteX19" fmla="*/ 914400 w 1059542"/>
              <a:gd name="connsiteY19" fmla="*/ 1422400 h 1465943"/>
              <a:gd name="connsiteX20" fmla="*/ 1001485 w 1059542"/>
              <a:gd name="connsiteY20" fmla="*/ 1364343 h 1465943"/>
              <a:gd name="connsiteX21" fmla="*/ 1059542 w 1059542"/>
              <a:gd name="connsiteY21" fmla="*/ 1277257 h 1465943"/>
              <a:gd name="connsiteX22" fmla="*/ 1045028 w 1059542"/>
              <a:gd name="connsiteY22" fmla="*/ 1103086 h 1465943"/>
              <a:gd name="connsiteX23" fmla="*/ 986971 w 1059542"/>
              <a:gd name="connsiteY23" fmla="*/ 885371 h 1465943"/>
              <a:gd name="connsiteX24" fmla="*/ 914400 w 1059542"/>
              <a:gd name="connsiteY24" fmla="*/ 754743 h 1465943"/>
              <a:gd name="connsiteX25" fmla="*/ 870857 w 1059542"/>
              <a:gd name="connsiteY25" fmla="*/ 725714 h 1465943"/>
              <a:gd name="connsiteX26" fmla="*/ 827314 w 1059542"/>
              <a:gd name="connsiteY26" fmla="*/ 682171 h 1465943"/>
              <a:gd name="connsiteX27" fmla="*/ 740228 w 1059542"/>
              <a:gd name="connsiteY27" fmla="*/ 624114 h 1465943"/>
              <a:gd name="connsiteX28" fmla="*/ 609600 w 1059542"/>
              <a:gd name="connsiteY28" fmla="*/ 609600 h 1465943"/>
              <a:gd name="connsiteX29" fmla="*/ 566057 w 1059542"/>
              <a:gd name="connsiteY29" fmla="*/ 595086 h 1465943"/>
              <a:gd name="connsiteX30" fmla="*/ 508000 w 1059542"/>
              <a:gd name="connsiteY30" fmla="*/ 508000 h 1465943"/>
              <a:gd name="connsiteX31" fmla="*/ 493485 w 1059542"/>
              <a:gd name="connsiteY31" fmla="*/ 145143 h 1465943"/>
              <a:gd name="connsiteX32" fmla="*/ 478971 w 1059542"/>
              <a:gd name="connsiteY32" fmla="*/ 101600 h 1465943"/>
              <a:gd name="connsiteX33" fmla="*/ 478971 w 1059542"/>
              <a:gd name="connsiteY33" fmla="*/ 0 h 146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59542" h="1465943">
                <a:moveTo>
                  <a:pt x="551542" y="609600"/>
                </a:moveTo>
                <a:cubicBezTo>
                  <a:pt x="527352" y="619276"/>
                  <a:pt x="503456" y="629724"/>
                  <a:pt x="478971" y="638628"/>
                </a:cubicBezTo>
                <a:cubicBezTo>
                  <a:pt x="450214" y="649085"/>
                  <a:pt x="391885" y="667657"/>
                  <a:pt x="391885" y="667657"/>
                </a:cubicBezTo>
                <a:cubicBezTo>
                  <a:pt x="377371" y="677333"/>
                  <a:pt x="360677" y="684351"/>
                  <a:pt x="348342" y="696686"/>
                </a:cubicBezTo>
                <a:cubicBezTo>
                  <a:pt x="336007" y="709021"/>
                  <a:pt x="332935" y="729331"/>
                  <a:pt x="319314" y="740228"/>
                </a:cubicBezTo>
                <a:cubicBezTo>
                  <a:pt x="307367" y="749786"/>
                  <a:pt x="289455" y="747901"/>
                  <a:pt x="275771" y="754743"/>
                </a:cubicBezTo>
                <a:cubicBezTo>
                  <a:pt x="163225" y="811016"/>
                  <a:pt x="298132" y="761802"/>
                  <a:pt x="188685" y="798286"/>
                </a:cubicBezTo>
                <a:cubicBezTo>
                  <a:pt x="105496" y="923070"/>
                  <a:pt x="216266" y="776221"/>
                  <a:pt x="116114" y="856343"/>
                </a:cubicBezTo>
                <a:cubicBezTo>
                  <a:pt x="22328" y="931372"/>
                  <a:pt x="152986" y="877920"/>
                  <a:pt x="43542" y="914400"/>
                </a:cubicBezTo>
                <a:cubicBezTo>
                  <a:pt x="28865" y="936416"/>
                  <a:pt x="0" y="971440"/>
                  <a:pt x="0" y="1001486"/>
                </a:cubicBezTo>
                <a:cubicBezTo>
                  <a:pt x="0" y="1026155"/>
                  <a:pt x="10763" y="1049674"/>
                  <a:pt x="14514" y="1074057"/>
                </a:cubicBezTo>
                <a:cubicBezTo>
                  <a:pt x="20445" y="1112609"/>
                  <a:pt x="22616" y="1151696"/>
                  <a:pt x="29028" y="1190171"/>
                </a:cubicBezTo>
                <a:cubicBezTo>
                  <a:pt x="32307" y="1209848"/>
                  <a:pt x="38062" y="1229048"/>
                  <a:pt x="43542" y="1248228"/>
                </a:cubicBezTo>
                <a:cubicBezTo>
                  <a:pt x="51923" y="1277560"/>
                  <a:pt x="62854" y="1314112"/>
                  <a:pt x="87085" y="1335314"/>
                </a:cubicBezTo>
                <a:cubicBezTo>
                  <a:pt x="113341" y="1358288"/>
                  <a:pt x="149501" y="1368701"/>
                  <a:pt x="174171" y="1393371"/>
                </a:cubicBezTo>
                <a:cubicBezTo>
                  <a:pt x="188685" y="1407885"/>
                  <a:pt x="199771" y="1426945"/>
                  <a:pt x="217714" y="1436914"/>
                </a:cubicBezTo>
                <a:cubicBezTo>
                  <a:pt x="244462" y="1451774"/>
                  <a:pt x="304800" y="1465943"/>
                  <a:pt x="304800" y="1465943"/>
                </a:cubicBezTo>
                <a:cubicBezTo>
                  <a:pt x="474133" y="1461105"/>
                  <a:pt x="643632" y="1460332"/>
                  <a:pt x="812800" y="1451428"/>
                </a:cubicBezTo>
                <a:cubicBezTo>
                  <a:pt x="828078" y="1450624"/>
                  <a:pt x="841632" y="1441117"/>
                  <a:pt x="856342" y="1436914"/>
                </a:cubicBezTo>
                <a:cubicBezTo>
                  <a:pt x="875523" y="1431434"/>
                  <a:pt x="895047" y="1427238"/>
                  <a:pt x="914400" y="1422400"/>
                </a:cubicBezTo>
                <a:cubicBezTo>
                  <a:pt x="943428" y="1403048"/>
                  <a:pt x="982133" y="1393371"/>
                  <a:pt x="1001485" y="1364343"/>
                </a:cubicBezTo>
                <a:lnTo>
                  <a:pt x="1059542" y="1277257"/>
                </a:lnTo>
                <a:cubicBezTo>
                  <a:pt x="1054704" y="1219200"/>
                  <a:pt x="1052254" y="1160894"/>
                  <a:pt x="1045028" y="1103086"/>
                </a:cubicBezTo>
                <a:cubicBezTo>
                  <a:pt x="1022946" y="926428"/>
                  <a:pt x="1045740" y="973524"/>
                  <a:pt x="986971" y="885371"/>
                </a:cubicBezTo>
                <a:cubicBezTo>
                  <a:pt x="971846" y="839996"/>
                  <a:pt x="957179" y="783263"/>
                  <a:pt x="914400" y="754743"/>
                </a:cubicBezTo>
                <a:cubicBezTo>
                  <a:pt x="899886" y="745067"/>
                  <a:pt x="884258" y="736881"/>
                  <a:pt x="870857" y="725714"/>
                </a:cubicBezTo>
                <a:cubicBezTo>
                  <a:pt x="855088" y="712573"/>
                  <a:pt x="843517" y="694773"/>
                  <a:pt x="827314" y="682171"/>
                </a:cubicBezTo>
                <a:cubicBezTo>
                  <a:pt x="799775" y="660752"/>
                  <a:pt x="774903" y="627967"/>
                  <a:pt x="740228" y="624114"/>
                </a:cubicBezTo>
                <a:lnTo>
                  <a:pt x="609600" y="609600"/>
                </a:lnTo>
                <a:cubicBezTo>
                  <a:pt x="595086" y="604762"/>
                  <a:pt x="578787" y="603573"/>
                  <a:pt x="566057" y="595086"/>
                </a:cubicBezTo>
                <a:cubicBezTo>
                  <a:pt x="519461" y="564022"/>
                  <a:pt x="523217" y="553651"/>
                  <a:pt x="508000" y="508000"/>
                </a:cubicBezTo>
                <a:cubicBezTo>
                  <a:pt x="503162" y="387048"/>
                  <a:pt x="502110" y="265884"/>
                  <a:pt x="493485" y="145143"/>
                </a:cubicBezTo>
                <a:cubicBezTo>
                  <a:pt x="492395" y="129882"/>
                  <a:pt x="480493" y="116823"/>
                  <a:pt x="478971" y="101600"/>
                </a:cubicBezTo>
                <a:cubicBezTo>
                  <a:pt x="475601" y="67901"/>
                  <a:pt x="478971" y="33867"/>
                  <a:pt x="478971" y="0"/>
                </a:cubicBezTo>
              </a:path>
            </a:pathLst>
          </a:custGeom>
          <a:noFill/>
          <a:ln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Ελεύθερη σχεδίαση 2"/>
          <p:cNvSpPr/>
          <p:nvPr/>
        </p:nvSpPr>
        <p:spPr>
          <a:xfrm>
            <a:off x="3497943" y="2380343"/>
            <a:ext cx="885371" cy="1567543"/>
          </a:xfrm>
          <a:custGeom>
            <a:avLst/>
            <a:gdLst>
              <a:gd name="connsiteX0" fmla="*/ 537028 w 885371"/>
              <a:gd name="connsiteY0" fmla="*/ 580571 h 1567543"/>
              <a:gd name="connsiteX1" fmla="*/ 232228 w 885371"/>
              <a:gd name="connsiteY1" fmla="*/ 595086 h 1567543"/>
              <a:gd name="connsiteX2" fmla="*/ 188686 w 885371"/>
              <a:gd name="connsiteY2" fmla="*/ 624114 h 1567543"/>
              <a:gd name="connsiteX3" fmla="*/ 145143 w 885371"/>
              <a:gd name="connsiteY3" fmla="*/ 638628 h 1567543"/>
              <a:gd name="connsiteX4" fmla="*/ 101600 w 885371"/>
              <a:gd name="connsiteY4" fmla="*/ 667657 h 1567543"/>
              <a:gd name="connsiteX5" fmla="*/ 87086 w 885371"/>
              <a:gd name="connsiteY5" fmla="*/ 711200 h 1567543"/>
              <a:gd name="connsiteX6" fmla="*/ 58057 w 885371"/>
              <a:gd name="connsiteY6" fmla="*/ 754743 h 1567543"/>
              <a:gd name="connsiteX7" fmla="*/ 0 w 885371"/>
              <a:gd name="connsiteY7" fmla="*/ 885371 h 1567543"/>
              <a:gd name="connsiteX8" fmla="*/ 14514 w 885371"/>
              <a:gd name="connsiteY8" fmla="*/ 1175657 h 1567543"/>
              <a:gd name="connsiteX9" fmla="*/ 130628 w 885371"/>
              <a:gd name="connsiteY9" fmla="*/ 1349828 h 1567543"/>
              <a:gd name="connsiteX10" fmla="*/ 217714 w 885371"/>
              <a:gd name="connsiteY10" fmla="*/ 1422400 h 1567543"/>
              <a:gd name="connsiteX11" fmla="*/ 246743 w 885371"/>
              <a:gd name="connsiteY11" fmla="*/ 1465943 h 1567543"/>
              <a:gd name="connsiteX12" fmla="*/ 333828 w 885371"/>
              <a:gd name="connsiteY12" fmla="*/ 1538514 h 1567543"/>
              <a:gd name="connsiteX13" fmla="*/ 420914 w 885371"/>
              <a:gd name="connsiteY13" fmla="*/ 1567543 h 1567543"/>
              <a:gd name="connsiteX14" fmla="*/ 580571 w 885371"/>
              <a:gd name="connsiteY14" fmla="*/ 1553028 h 1567543"/>
              <a:gd name="connsiteX15" fmla="*/ 624114 w 885371"/>
              <a:gd name="connsiteY15" fmla="*/ 1538514 h 1567543"/>
              <a:gd name="connsiteX16" fmla="*/ 711200 w 885371"/>
              <a:gd name="connsiteY16" fmla="*/ 1465943 h 1567543"/>
              <a:gd name="connsiteX17" fmla="*/ 783771 w 885371"/>
              <a:gd name="connsiteY17" fmla="*/ 1378857 h 1567543"/>
              <a:gd name="connsiteX18" fmla="*/ 798286 w 885371"/>
              <a:gd name="connsiteY18" fmla="*/ 1335314 h 1567543"/>
              <a:gd name="connsiteX19" fmla="*/ 856343 w 885371"/>
              <a:gd name="connsiteY19" fmla="*/ 1248228 h 1567543"/>
              <a:gd name="connsiteX20" fmla="*/ 885371 w 885371"/>
              <a:gd name="connsiteY20" fmla="*/ 1204686 h 1567543"/>
              <a:gd name="connsiteX21" fmla="*/ 870857 w 885371"/>
              <a:gd name="connsiteY21" fmla="*/ 914400 h 1567543"/>
              <a:gd name="connsiteX22" fmla="*/ 827314 w 885371"/>
              <a:gd name="connsiteY22" fmla="*/ 754743 h 1567543"/>
              <a:gd name="connsiteX23" fmla="*/ 783771 w 885371"/>
              <a:gd name="connsiteY23" fmla="*/ 725714 h 1567543"/>
              <a:gd name="connsiteX24" fmla="*/ 711200 w 885371"/>
              <a:gd name="connsiteY24" fmla="*/ 653143 h 1567543"/>
              <a:gd name="connsiteX25" fmla="*/ 624114 w 885371"/>
              <a:gd name="connsiteY25" fmla="*/ 595086 h 1567543"/>
              <a:gd name="connsiteX26" fmla="*/ 580571 w 885371"/>
              <a:gd name="connsiteY26" fmla="*/ 566057 h 1567543"/>
              <a:gd name="connsiteX27" fmla="*/ 493486 w 885371"/>
              <a:gd name="connsiteY27" fmla="*/ 551543 h 1567543"/>
              <a:gd name="connsiteX28" fmla="*/ 449943 w 885371"/>
              <a:gd name="connsiteY28" fmla="*/ 537028 h 1567543"/>
              <a:gd name="connsiteX29" fmla="*/ 435428 w 885371"/>
              <a:gd name="connsiteY29" fmla="*/ 333828 h 1567543"/>
              <a:gd name="connsiteX30" fmla="*/ 478971 w 885371"/>
              <a:gd name="connsiteY30" fmla="*/ 304800 h 1567543"/>
              <a:gd name="connsiteX31" fmla="*/ 522514 w 885371"/>
              <a:gd name="connsiteY31" fmla="*/ 261257 h 1567543"/>
              <a:gd name="connsiteX32" fmla="*/ 609600 w 885371"/>
              <a:gd name="connsiteY32" fmla="*/ 232228 h 1567543"/>
              <a:gd name="connsiteX33" fmla="*/ 624114 w 885371"/>
              <a:gd name="connsiteY33" fmla="*/ 188686 h 1567543"/>
              <a:gd name="connsiteX34" fmla="*/ 609600 w 885371"/>
              <a:gd name="connsiteY34" fmla="*/ 58057 h 1567543"/>
              <a:gd name="connsiteX35" fmla="*/ 609600 w 885371"/>
              <a:gd name="connsiteY35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85371" h="1567543">
                <a:moveTo>
                  <a:pt x="537028" y="580571"/>
                </a:moveTo>
                <a:cubicBezTo>
                  <a:pt x="435428" y="585409"/>
                  <a:pt x="333158" y="582470"/>
                  <a:pt x="232228" y="595086"/>
                </a:cubicBezTo>
                <a:cubicBezTo>
                  <a:pt x="214919" y="597250"/>
                  <a:pt x="204288" y="616313"/>
                  <a:pt x="188686" y="624114"/>
                </a:cubicBezTo>
                <a:cubicBezTo>
                  <a:pt x="175002" y="630956"/>
                  <a:pt x="159657" y="633790"/>
                  <a:pt x="145143" y="638628"/>
                </a:cubicBezTo>
                <a:cubicBezTo>
                  <a:pt x="130629" y="648304"/>
                  <a:pt x="112497" y="654035"/>
                  <a:pt x="101600" y="667657"/>
                </a:cubicBezTo>
                <a:cubicBezTo>
                  <a:pt x="92043" y="679604"/>
                  <a:pt x="93928" y="697516"/>
                  <a:pt x="87086" y="711200"/>
                </a:cubicBezTo>
                <a:cubicBezTo>
                  <a:pt x="79285" y="726802"/>
                  <a:pt x="67733" y="740229"/>
                  <a:pt x="58057" y="754743"/>
                </a:cubicBezTo>
                <a:cubicBezTo>
                  <a:pt x="23512" y="858377"/>
                  <a:pt x="46001" y="816368"/>
                  <a:pt x="0" y="885371"/>
                </a:cubicBezTo>
                <a:cubicBezTo>
                  <a:pt x="4838" y="982133"/>
                  <a:pt x="3409" y="1079413"/>
                  <a:pt x="14514" y="1175657"/>
                </a:cubicBezTo>
                <a:cubicBezTo>
                  <a:pt x="25473" y="1270637"/>
                  <a:pt x="63566" y="1282766"/>
                  <a:pt x="130628" y="1349828"/>
                </a:cubicBezTo>
                <a:cubicBezTo>
                  <a:pt x="186506" y="1405706"/>
                  <a:pt x="157092" y="1381985"/>
                  <a:pt x="217714" y="1422400"/>
                </a:cubicBezTo>
                <a:cubicBezTo>
                  <a:pt x="227390" y="1436914"/>
                  <a:pt x="235576" y="1452542"/>
                  <a:pt x="246743" y="1465943"/>
                </a:cubicBezTo>
                <a:cubicBezTo>
                  <a:pt x="266849" y="1490070"/>
                  <a:pt x="303606" y="1525082"/>
                  <a:pt x="333828" y="1538514"/>
                </a:cubicBezTo>
                <a:cubicBezTo>
                  <a:pt x="361790" y="1550941"/>
                  <a:pt x="420914" y="1567543"/>
                  <a:pt x="420914" y="1567543"/>
                </a:cubicBezTo>
                <a:cubicBezTo>
                  <a:pt x="474133" y="1562705"/>
                  <a:pt x="527670" y="1560585"/>
                  <a:pt x="580571" y="1553028"/>
                </a:cubicBezTo>
                <a:cubicBezTo>
                  <a:pt x="595717" y="1550864"/>
                  <a:pt x="612167" y="1548071"/>
                  <a:pt x="624114" y="1538514"/>
                </a:cubicBezTo>
                <a:cubicBezTo>
                  <a:pt x="760882" y="1429101"/>
                  <a:pt x="518794" y="1562144"/>
                  <a:pt x="711200" y="1465943"/>
                </a:cubicBezTo>
                <a:cubicBezTo>
                  <a:pt x="743302" y="1433841"/>
                  <a:pt x="763563" y="1419274"/>
                  <a:pt x="783771" y="1378857"/>
                </a:cubicBezTo>
                <a:cubicBezTo>
                  <a:pt x="790613" y="1365173"/>
                  <a:pt x="790856" y="1348688"/>
                  <a:pt x="798286" y="1335314"/>
                </a:cubicBezTo>
                <a:cubicBezTo>
                  <a:pt x="815229" y="1304816"/>
                  <a:pt x="836991" y="1277257"/>
                  <a:pt x="856343" y="1248228"/>
                </a:cubicBezTo>
                <a:lnTo>
                  <a:pt x="885371" y="1204686"/>
                </a:lnTo>
                <a:cubicBezTo>
                  <a:pt x="880533" y="1107924"/>
                  <a:pt x="878583" y="1010974"/>
                  <a:pt x="870857" y="914400"/>
                </a:cubicBezTo>
                <a:cubicBezTo>
                  <a:pt x="869199" y="893679"/>
                  <a:pt x="840755" y="763704"/>
                  <a:pt x="827314" y="754743"/>
                </a:cubicBezTo>
                <a:lnTo>
                  <a:pt x="783771" y="725714"/>
                </a:lnTo>
                <a:cubicBezTo>
                  <a:pt x="730553" y="645885"/>
                  <a:pt x="783771" y="713619"/>
                  <a:pt x="711200" y="653143"/>
                </a:cubicBezTo>
                <a:cubicBezTo>
                  <a:pt x="638717" y="592741"/>
                  <a:pt x="700637" y="620593"/>
                  <a:pt x="624114" y="595086"/>
                </a:cubicBezTo>
                <a:cubicBezTo>
                  <a:pt x="609600" y="585410"/>
                  <a:pt x="597120" y="571573"/>
                  <a:pt x="580571" y="566057"/>
                </a:cubicBezTo>
                <a:cubicBezTo>
                  <a:pt x="552652" y="556751"/>
                  <a:pt x="522214" y="557927"/>
                  <a:pt x="493486" y="551543"/>
                </a:cubicBezTo>
                <a:cubicBezTo>
                  <a:pt x="478551" y="548224"/>
                  <a:pt x="464457" y="541866"/>
                  <a:pt x="449943" y="537028"/>
                </a:cubicBezTo>
                <a:cubicBezTo>
                  <a:pt x="422942" y="456028"/>
                  <a:pt x="398809" y="425376"/>
                  <a:pt x="435428" y="333828"/>
                </a:cubicBezTo>
                <a:cubicBezTo>
                  <a:pt x="441906" y="317632"/>
                  <a:pt x="465570" y="315967"/>
                  <a:pt x="478971" y="304800"/>
                </a:cubicBezTo>
                <a:cubicBezTo>
                  <a:pt x="494740" y="291659"/>
                  <a:pt x="504571" y="271226"/>
                  <a:pt x="522514" y="261257"/>
                </a:cubicBezTo>
                <a:cubicBezTo>
                  <a:pt x="549262" y="246397"/>
                  <a:pt x="609600" y="232228"/>
                  <a:pt x="609600" y="232228"/>
                </a:cubicBezTo>
                <a:cubicBezTo>
                  <a:pt x="614438" y="217714"/>
                  <a:pt x="624114" y="203985"/>
                  <a:pt x="624114" y="188686"/>
                </a:cubicBezTo>
                <a:cubicBezTo>
                  <a:pt x="624114" y="144875"/>
                  <a:pt x="612960" y="101739"/>
                  <a:pt x="609600" y="58057"/>
                </a:cubicBezTo>
                <a:cubicBezTo>
                  <a:pt x="608116" y="38762"/>
                  <a:pt x="609600" y="19352"/>
                  <a:pt x="609600" y="0"/>
                </a:cubicBezTo>
              </a:path>
            </a:pathLst>
          </a:custGeom>
          <a:noFill/>
          <a:ln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2" name="TextBox 71"/>
          <p:cNvSpPr txBox="1"/>
          <p:nvPr/>
        </p:nvSpPr>
        <p:spPr>
          <a:xfrm>
            <a:off x="221409" y="1496979"/>
            <a:ext cx="1053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9</a:t>
            </a:r>
            <a:r>
              <a:rPr lang="en-US" sz="32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F</a:t>
            </a:r>
            <a:r>
              <a:rPr lang="en-US" sz="28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l-GR" sz="2800" b="1" dirty="0" smtClean="0">
                <a:latin typeface="Comic Sans MS" panose="030F0702030302020204" pitchFamily="66" charset="0"/>
              </a:rPr>
              <a:t>: </a:t>
            </a:r>
            <a:endParaRPr lang="el-GR" sz="2800" b="1" dirty="0">
              <a:latin typeface="Comic Sans MS" panose="030F0702030302020204" pitchFamily="66" charset="0"/>
            </a:endParaRPr>
          </a:p>
        </p:txBody>
      </p:sp>
      <p:sp>
        <p:nvSpPr>
          <p:cNvPr id="73" name="Ορθογώνιο 72"/>
          <p:cNvSpPr/>
          <p:nvPr/>
        </p:nvSpPr>
        <p:spPr>
          <a:xfrm>
            <a:off x="1354104" y="1537628"/>
            <a:ext cx="20601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K</a:t>
            </a:r>
            <a:r>
              <a:rPr lang="el-GR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(</a:t>
            </a:r>
            <a:r>
              <a:rPr lang="en-US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 </a:t>
            </a:r>
            <a:r>
              <a:rPr lang="el-GR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) </a:t>
            </a:r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L</a:t>
            </a:r>
            <a:r>
              <a:rPr lang="en-US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(  ) </a:t>
            </a:r>
            <a:endParaRPr lang="el-GR" b="1" dirty="0">
              <a:latin typeface="Comic Sans MS" panose="030F0702030302020204" pitchFamily="66" charset="0"/>
            </a:endParaRPr>
          </a:p>
        </p:txBody>
      </p:sp>
      <p:sp>
        <p:nvSpPr>
          <p:cNvPr id="74" name="Ορθογώνιο 73"/>
          <p:cNvSpPr/>
          <p:nvPr/>
        </p:nvSpPr>
        <p:spPr>
          <a:xfrm>
            <a:off x="202252" y="620688"/>
            <a:ext cx="8762236" cy="584775"/>
          </a:xfrm>
          <a:prstGeom prst="rect">
            <a:avLst/>
          </a:prstGeom>
          <a:pattFill prst="trellis">
            <a:fgClr>
              <a:srgbClr val="66FF66"/>
            </a:fgClr>
            <a:bgClr>
              <a:schemeClr val="bg1"/>
            </a:bgClr>
          </a:patt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r>
              <a:rPr lang="en-US" sz="2000" b="1" baseline="30000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Παράδειγμα </a:t>
            </a:r>
            <a:r>
              <a:rPr lang="el-G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   </a:t>
            </a:r>
            <a:r>
              <a:rPr lang="en-US" sz="32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F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2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endParaRPr lang="el-GR" sz="32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77" name="Ορθογώνιο 76"/>
          <p:cNvSpPr/>
          <p:nvPr/>
        </p:nvSpPr>
        <p:spPr>
          <a:xfrm>
            <a:off x="2592401" y="1373867"/>
            <a:ext cx="8274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7 </a:t>
            </a:r>
            <a:endParaRPr lang="el-GR" dirty="0"/>
          </a:p>
        </p:txBody>
      </p:sp>
      <p:sp>
        <p:nvSpPr>
          <p:cNvPr id="78" name="Ορθογώνιο 77"/>
          <p:cNvSpPr/>
          <p:nvPr/>
        </p:nvSpPr>
        <p:spPr>
          <a:xfrm>
            <a:off x="1785687" y="1537628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2</a:t>
            </a:r>
            <a:endParaRPr lang="el-GR" dirty="0"/>
          </a:p>
        </p:txBody>
      </p:sp>
      <p:pic>
        <p:nvPicPr>
          <p:cNvPr id="65" name="Picture 6" descr="covalentblu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07" y="4172924"/>
            <a:ext cx="3509073" cy="25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Ορθογώνιο 80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  <p:pic>
        <p:nvPicPr>
          <p:cNvPr id="75" name="Picture 2" descr="C:\Users\ΜΙΧΑΛΗΣ\Downloads\GIFSSSSSS\ΣΧΟΛΕΙΟ-ΜΑΘΗΤΕΣ - ΒΙΒΛΙΑ-ΜΟΛΥΒΙΑ\)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159592"/>
            <a:ext cx="1152128" cy="153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wo atoms holding hand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132" y="3676175"/>
            <a:ext cx="1372713" cy="85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4" descr="http://www.blobs.org/science/chemistry/covalent1.gif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37"/>
          <a:stretch/>
        </p:blipFill>
        <p:spPr bwMode="auto">
          <a:xfrm>
            <a:off x="7294002" y="116632"/>
            <a:ext cx="1828800" cy="94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4" descr="http://www.blobs.org/science/chemistry/covalent1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002" y="155152"/>
            <a:ext cx="18288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 Box 18"/>
          <p:cNvSpPr txBox="1">
            <a:spLocks noChangeArrowheads="1"/>
          </p:cNvSpPr>
          <p:nvPr/>
        </p:nvSpPr>
        <p:spPr bwMode="auto">
          <a:xfrm rot="18979300">
            <a:off x="7785532" y="2163662"/>
            <a:ext cx="12969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Μοριακός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τύπος</a:t>
            </a:r>
          </a:p>
        </p:txBody>
      </p:sp>
      <p:sp>
        <p:nvSpPr>
          <p:cNvPr id="60" name="Text Box 19"/>
          <p:cNvSpPr txBox="1">
            <a:spLocks noChangeArrowheads="1"/>
          </p:cNvSpPr>
          <p:nvPr/>
        </p:nvSpPr>
        <p:spPr bwMode="auto">
          <a:xfrm rot="19513860">
            <a:off x="6220338" y="2204651"/>
            <a:ext cx="170199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Συντακτικός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τύπος</a:t>
            </a:r>
          </a:p>
        </p:txBody>
      </p:sp>
      <p:sp>
        <p:nvSpPr>
          <p:cNvPr id="69" name="Επεξήγηση με στρογγυλεμένο παραλληλόγραμμο 68"/>
          <p:cNvSpPr/>
          <p:nvPr/>
        </p:nvSpPr>
        <p:spPr>
          <a:xfrm>
            <a:off x="5228491" y="4410611"/>
            <a:ext cx="2860955" cy="748981"/>
          </a:xfrm>
          <a:prstGeom prst="wedgeRoundRectCallout">
            <a:avLst>
              <a:gd name="adj1" fmla="val -21576"/>
              <a:gd name="adj2" fmla="val 49855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+mj-lt"/>
              </a:rPr>
              <a:t>ΜΗ </a:t>
            </a:r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+mj-lt"/>
              </a:rPr>
              <a:t>ΠΟΛΙΚΟΣ </a:t>
            </a:r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+mj-lt"/>
              </a:rPr>
              <a:t>δεσμός 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167845" y="1169170"/>
            <a:ext cx="6451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Δομές Ευγενούς αερίου </a:t>
            </a:r>
          </a:p>
          <a:p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(Κανόνας Οκτάδας)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62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6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7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7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9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4" grpId="2" animBg="1"/>
      <p:bldP spid="25" grpId="0"/>
      <p:bldP spid="12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8" grpId="2" animBg="1"/>
      <p:bldP spid="42" grpId="0" animBg="1"/>
      <p:bldP spid="42" grpId="1" animBg="1"/>
      <p:bldP spid="27" grpId="0" animBg="1"/>
      <p:bldP spid="28" grpId="0" animBg="1"/>
      <p:bldP spid="29" grpId="0"/>
      <p:bldP spid="30" grpId="0" animBg="1"/>
      <p:bldP spid="31" grpId="0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5" grpId="0" animBg="1"/>
      <p:bldP spid="36" grpId="0" animBg="1"/>
      <p:bldP spid="38" grpId="0" animBg="1"/>
      <p:bldP spid="40" grpId="0"/>
      <p:bldP spid="43" grpId="0" animBg="1"/>
      <p:bldP spid="44" grpId="0" animBg="1"/>
      <p:bldP spid="45" grpId="0" animBg="1"/>
      <p:bldP spid="46" grpId="0" animBg="1"/>
      <p:bldP spid="55" grpId="0" animBg="1"/>
      <p:bldP spid="49" grpId="0" animBg="1"/>
      <p:bldP spid="37" grpId="0"/>
      <p:bldP spid="50" grpId="0"/>
      <p:bldP spid="53" grpId="0"/>
      <p:bldP spid="56" grpId="0" animBg="1"/>
      <p:bldP spid="58" grpId="0"/>
      <p:bldP spid="61" grpId="0" animBg="1"/>
      <p:bldP spid="62" grpId="0" animBg="1"/>
      <p:bldP spid="64" grpId="0" animBg="1"/>
      <p:bldP spid="4" grpId="0" animBg="1"/>
      <p:bldP spid="68" grpId="0" animBg="1"/>
      <p:bldP spid="70" grpId="0" animBg="1"/>
      <p:bldP spid="2" grpId="0" animBg="1"/>
      <p:bldP spid="3" grpId="0" animBg="1"/>
      <p:bldP spid="59" grpId="0"/>
      <p:bldP spid="60" grpId="0"/>
      <p:bldP spid="69" grpId="0" animBg="1"/>
      <p:bldP spid="7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jpeg;base64,/9j/4AAQSkZJRgABAQAAAQABAAD/2wCEAAkGBg8PDxANDRANDQ0NDwwMDA4MDQ8NDgwNFBAVFBUQEhQXHCYeFxkkGRISHy8gIycpLCwsFR4xNTAqNSYrLSkBCQoKDgwOGg8PFykfHCAsKTUqKTUpKSkpKjUtKSkpKSopLCwpKSkpKSkpKSwpKSwpMSkpNSkpKSkpKSkpKSkpKf/AABEIAMcA/QMBIgACEQEDEQH/xAAcAAACAgMBAQAAAAAAAAAAAAAABAMFAgYHAQj/xABBEAACAgACBQcJBgQGAwAAAAAAAQIDBBEFBhIhMQcTQVFhcZEiMkJScoGxwdEUI2KSobIzNHOCQ2Oio+HwFiRT/8QAGgEBAAMBAQEAAAAAAAAAAAAAAAEDBAIFBv/EACwRAQACAQMCBAQHAQAAAAAAAAABAgMEERIhMRMyQVEFIkJSIzNhcYGx8BT/2gAMAwEAAhEDEQA/AOGgAAAAAAAAAAB7kB4A9o3QmJxLyw9NtvW4Reyu+XBGx4Pksx88nZzNC6duzakvdBP4lV82OnmtEDTgOjQ5H5+lil/bQ/nIklyRQy/mbM/6Mcv3FH/dg+7+xzUDoF3JPNebiU+rapa+EinxnJ3ja/NVVq/BPZfhLIsrqsNu1oGrgNY3Rl1D2bq7K3+KLSfc+DFi+JiesDwAAkAAAAAAAAAAAAAAAAAAAAAAAAAAAAAAB7ke11yk1GKcpSajGMU25N8El0s6tqZyVRio4jSKU5vKUcN6EP6nrP8ADw7yjPqKYK8ryNJ1c1FxmOynXFV0Z5O63NQfsrjL3bu06doDkvweHSlbH7Vbuzlck4J/hr4eOZu1GEUUkkkkkkkskl1IYjSfOaj4lkydKzxhKvqwMYpRilGK4Rikku5Ik+zj3NnjrPO5zPcISoIp0FjKsinAmLCsnQK24Ytp1i9lZbWwocVgIyTjJKSfFNJp+41HTWotFmcqlzE+uC8hvtj9MjoNtYjfSbMOe1J+WRxPS2r1+Gedkc4Z5KyG+Pv6veVh2rG4NSTTSae5prNM0vH6k1ytWxYsPCT8tyi5wh2rLeke1h1tbR8/RDSQOrYLkhw6Sdt91u5P7tQri+1cR6PJbgFxhbL2rpfLIi3xHBHTeRxsDsdvJlgOiuyPs3T+eZXYrktwrX3c7637UZrwaJj4hhn3HLQN1xvJldHN1XV2dSnF1vxWaNa0hoLE4f8AjVTivWS2ofmW41Uz47+WwrwAC0AAAAAAAAAAAAAAZVVuUlGKcpSajGMVm5N7kkulniOr8lWpiUVpHERznP8AlIyXmQ/+ve+js39JRqM9cFJvYW/J9yfRwkY4jERUsZJZ796wyfox/F1v3Lt3+qkKahmMT47PntltNrSljGszUDNRMsjLuInExcSZoxaG4glEhnEZkiKSOokKziL2RG5ogmi2JCNsRO6BYWIUtiX1kVd9ZVYukvLoldiIGukifVHSDU3hLHnFqUqM/Ra3uC7Ms2l2PrNrlSc8VrqshdHzqpRmu3J714Zr3nTMk0pLhJJruazRn1Mcbco9QhOkXsoLKcCCyBRFhVW4cr8RhE89xeWVil1ZfW40HTepVFucoLmbHn5VaWy32x4eGRomltBXYaWVizg3lGyO+L+j7GdqvpKfH4GM04ySknmmms00erp9ZavS3WBxsDZNYdV3U3ZQm4cZQ4uHautGuHs0vF43hDwAA7AAAAAB6gNg1G1b+34yNU0+YrXO4hrpgnuhn2vJeJ9DYShRSjFJRikopLJJLgkjSeS7QCw+DjbJfe4vK6b6VXl93Hwef9xv1UT5X4nqPEycY7QlPCJNFEcESo8eRkkGR6kZJHIwcTFom2TGUSQvJEM0MTRBM7gLzILBiYtYWQFrBW0bsFLS6oSuQheiwtEb0aaCqxMDoOg7dvC0S4vmoRffHyX+00LEI3bVP+Tr7Hcv9yRGq8kT+osJxIJxGpogmjBATsiK2xHrEK2ourIr7oFfiKy1uQhdE00kUWMozND1k0HsN21LdxnFdH4kdHxMClx1GaZ6WnyzSRzA8LLTWjuannFeRJ7vwvqK09utotG8IAABIB7QmjnicTTh1/jWQg8uiOflP3JNiJuXJXg9vSCsa3UVWTz6pPKC/cyrNfhjtb2gduwNKjGMYrKMUoxS6IpZJeBZViOHHa2fEXneUmIkiIYskTKJEqJIohiyWLAkSPJI9UjGcjqBBYK2DFshWyR1AgmxebJrGLTkWQIbGK2MnsYtYy6oWtErhy1iVzNFQhiDc9T1/wCnH+pdl+Y0zEM3jVOGWCr/ABO2X+5L6Ean8v8AkWMyCZPMgmYKheYrYMzYtYW1ClqErkO2idxooK3ERKvFQLi9FZiUa6SNY0vglZFxfTwfU+hmkWVuLcWsmm012nRcbA1DWHDbM1YuE1lL2l/x8D2NNf6UKcAA2gOkcjtflYqfZh4frN/JHNzpvJC1sYnr5ynw2Zf8mPXT+Bb/AHqOrUMbhIr6JDkJHyFoSaizNMgjIzUirYTqRnGYvtnu2RsGucMJWEHOGErDqIGdlgtZIJ2EE5ncQMZyF5yM5yIJyLIgYWMWsZLZIWskW1gQWsTuYxbITukaKwFL2dB1dhs4PDp9Ne1+aTl8znV8jp+Gq5uquv1K64eEUvkV6ryxA8sYvNk1khacjFAimxWxk9jFrGW1C9rFLRqxidrL6hO4rsQWFzK/EM1UFRjEUGmcPt0z64feL3cf0zNgxZWzhmmuhprx3G/FO20jRjwynHJtPim0/cYnroB0PkluyliY/wBCX719DnhtnJtjObxuxnuuqnH3xakv2szaqvLDaB2yiY3XMqsPaO12HyNqpPxmZqYpGwkVhVsGds82yDbBzGwmczCUyJ2GDmTsM5TIpTMZTI5TOogEpEM5BKZDOZZEDGyQtZIzsmLWTLqwIrZCd0ya2YldMvrA9wVPOX1Vr07K1v4ZbSb/AETOmWWHP9U6trFxlluqhZNvqbWyv1kbxOZm1U/NEDyyQvORlORBORmiBhNi82STkL2SLYgRWMUtZPZIUtkX1gK3Mr72OXSK++RqoK7FMSGsTIWyNlew0rSMcrrV/mT/AHMWHNLP7+325ITPXr2hAHdD494fEVXr/DnGT7Y8JLwbEj0TG8bSO/4PEppNPNNJp9a6yxrtNC1H01zuGjBvy6cqp9yXkvw+BuFNx8rnxTS01lK1jYSKwr4WkqtMs1DnOHu2Kc4e84c8RO7DFzIXYYuwniJZTI5TI5WEUrDqKjOUyGczGdhDOwsioJzF7JHs5kE5F1aiK2QjdMZtkV+ImaK1G06lU5QtufpyjXF9kVm/1kvA2KUyv0LhuZw9db85R2p+1Lyn8cvcNSmeZlnleZHs5EM5BKZDOZEQPJyF5yMpzF7JlsQMLJCdsyWyYpbMvrAgumV2ImNXTK7EWGqkBS57yNI9ZHiLNiE5+rGUvBGqI9BpWOnnbY+uc2vzMgPWeHrQgAAAXGq+mPs2IUpPKqzyLOxZ7pe5/M6xhcWmk0cPN31O1hzisPY/Lh/Db9KC9HvXw7jz9bg5xzgdIrvJo3FNTihqF54lqJWatPedEI3GauK+Icdpi7BXnjF3DiGXaRytIJWkUrTqKiaVhFKwhlaRSuLYqJpWEUpkTuIp3l9agumYaLw3PYiEHvinzk/Yjv8AoveLXXF9qthdmEr5cbPJh7CfH3v4HWWeFJGySmRymRuwjlYeVECSUyGczCVhDOw7iBlOYvOYTmQzmXVqMLZil0iexid8jRWoUvmV10xrETEpcTTWNkMUiq1kxOxTsLja9n+1b38i2yNR0/jeduaXmV+RHtfS/H4GnBXlb9hVgAHogAAADKuxxalFtNNNNbmn1mIAb7q9rIrYqE2lbFb1wUl6y+hslWLzOQV2OLUotpp5prc0za9Da0J5QuezLgpcIy7+pnm59L9VRvscQSLEFFVjs+kYjizz5xpW/PmLvK37SDxJz4YfdxHK4SeJI5Yk6igbneQyxAnPEkE8QyyKB6WJIJ4gV2wzLYjZBrDUyunGuPGT3v1Y9MvcbtXlGKjHdGKUYrqSWRRaDwnNRc5bpz6HxjDq/wC9hZ86Yc9uU7R6JNO0wlaLO0wlcUxUTysIpWEEriGVxZFQxKwicyCVxHK8urUTWTEcRYe2YgSutzNFaiK2RDkZSZFiMRGuLnN5Ris2/ku0sj2hBLTWkFTW8v4k841rq65e76GmDWksc77HY9y4Qj6sVwQoelix8K7AAALQAAAAAAAAABY4DTdlWS8+C9GT3rufQbDgtPV2cJbMvVm0n7nwZpoFN8NbjoixLPftLNEw+kra/MnJLqflR8GP1az2Lz4Ql3ZxZmtpp9Ets58x51lBHWmHTXNd0kyT/wAoq9S3/T9SvwL+yF1tMCilrXDorm++SXyFbdarX5kIR785P6HUYLz6JbQkWWj8Gk1OxcN8Yvr62azonWWM8ozyhZ/pl3PoNgqxxny0tXpKF6sQHPlTHFmX2oy+GlZu8jleIPEmEsSTwDsryGd4nLEkM7zuKByeIIZ4kUc2eJlsV2Qmlc2RuR4hTH6UroWc3nJryYLzpfRdp3ETPSAxddGEXObUYre2zT9MaXd8slnGqPmx636z7SPSelZ3yzluivNguC7e19oib8WHh1nuAAA0AAAAAAAAAAAAAAAAAAAAAAAAAAAAscFpy2rJN7cV0Se9dzK4CJiJ6SNvwmsFU/S2H1T3frwLKOIzWaea6Gt6OfEtOKsh5k5Q9mTRmtponsN955g7DT6tYL48ZRn7cV8UMR1ot6YVv8y+ZVOmt6DZ8wSNZetNnRCtd+0/mRWay3vhzcfZhm/1zEae421IVxOlKavPnHNejHypeCNQu0ndPz7JtdW1kvBC2ZZXTfdIvcdrROWcaVza9aWTm+7oRSWWOTcpNyb3tt5tmAGmtK17QAAA6AAA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155575" y="-906463"/>
            <a:ext cx="2409825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" name="AutoShape 5" descr="data:image/jpeg;base64,/9j/4AAQSkZJRgABAQAAAQABAAD/2wCEAAkGBg8PDxANDRANDQ0NDwwMDA4MDQ8NDgwNFBAVFBUQEhQXHCYeFxkkGRISHy8gIycpLCwsFR4xNTAqNSYrLSkBCQoKDgwOGg8PFykfHCAsKTUqKTUpKSkpKjUtKSkpKSopLCwpKSkpKSkpKSwpKSwpMSkpNSkpKSkpKSkpKSkpKf/AABEIAMcA/QMBIgACEQEDEQH/xAAcAAACAgMBAQAAAAAAAAAAAAAABAMFAgYHAQj/xABBEAACAgACBQcJBgQGAwAAAAAAAQIDBBEFBhIhMQcTQVFhcZEiMkJScoGxwdEUI2KSobIzNHOCQ2Oio+HwFiRT/8QAGgEBAAMBAQEAAAAAAAAAAAAAAAEDBAIFBv/EACwRAQACAQMCBAQHAQAAAAAAAAABAgMEERIhMRMyQVEFIkJSIzNhcYGx8BT/2gAMAwEAAhEDEQA/AOGgAAAAAAAAAAB7kB4A9o3QmJxLyw9NtvW4Reyu+XBGx4Pksx88nZzNC6duzakvdBP4lV82OnmtEDTgOjQ5H5+lil/bQ/nIklyRQy/mbM/6Mcv3FH/dg+7+xzUDoF3JPNebiU+rapa+EinxnJ3ja/NVVq/BPZfhLIsrqsNu1oGrgNY3Rl1D2bq7K3+KLSfc+DFi+JiesDwAAkAAAAAAAAAAAAAAAAAAAAAAAAAAAAAAB7ke11yk1GKcpSajGMU25N8El0s6tqZyVRio4jSKU5vKUcN6EP6nrP8ADw7yjPqKYK8ryNJ1c1FxmOynXFV0Z5O63NQfsrjL3bu06doDkvweHSlbH7Vbuzlck4J/hr4eOZu1GEUUkkkkkkkskl1IYjSfOaj4lkydKzxhKvqwMYpRilGK4Rikku5Ik+zj3NnjrPO5zPcISoIp0FjKsinAmLCsnQK24Ytp1i9lZbWwocVgIyTjJKSfFNJp+41HTWotFmcqlzE+uC8hvtj9MjoNtYjfSbMOe1J+WRxPS2r1+Gedkc4Z5KyG+Pv6veVh2rG4NSTTSae5prNM0vH6k1ytWxYsPCT8tyi5wh2rLeke1h1tbR8/RDSQOrYLkhw6Sdt91u5P7tQri+1cR6PJbgFxhbL2rpfLIi3xHBHTeRxsDsdvJlgOiuyPs3T+eZXYrktwrX3c7637UZrwaJj4hhn3HLQN1xvJldHN1XV2dSnF1vxWaNa0hoLE4f8AjVTivWS2ofmW41Uz47+WwrwAC0AAAAAAAAAAAAAAZVVuUlGKcpSajGMVm5N7kkulniOr8lWpiUVpHERznP8AlIyXmQ/+ve+js39JRqM9cFJvYW/J9yfRwkY4jERUsZJZ796wyfox/F1v3Lt3+qkKahmMT47PntltNrSljGszUDNRMsjLuInExcSZoxaG4glEhnEZkiKSOokKziL2RG5ogmi2JCNsRO6BYWIUtiX1kVd9ZVYukvLoldiIGukifVHSDU3hLHnFqUqM/Ra3uC7Ms2l2PrNrlSc8VrqshdHzqpRmu3J714Zr3nTMk0pLhJJruazRn1Mcbco9QhOkXsoLKcCCyBRFhVW4cr8RhE89xeWVil1ZfW40HTepVFucoLmbHn5VaWy32x4eGRomltBXYaWVizg3lGyO+L+j7GdqvpKfH4GM04ySknmmms00erp9ZavS3WBxsDZNYdV3U3ZQm4cZQ4uHautGuHs0vF43hDwAA7AAAAAB6gNg1G1b+34yNU0+YrXO4hrpgnuhn2vJeJ9DYShRSjFJRikopLJJLgkjSeS7QCw+DjbJfe4vK6b6VXl93Hwef9xv1UT5X4nqPEycY7QlPCJNFEcESo8eRkkGR6kZJHIwcTFom2TGUSQvJEM0MTRBM7gLzILBiYtYWQFrBW0bsFLS6oSuQheiwtEb0aaCqxMDoOg7dvC0S4vmoRffHyX+00LEI3bVP+Tr7Hcv9yRGq8kT+osJxIJxGpogmjBATsiK2xHrEK2ourIr7oFfiKy1uQhdE00kUWMozND1k0HsN21LdxnFdH4kdHxMClx1GaZ6WnyzSRzA8LLTWjuannFeRJ7vwvqK09utotG8IAABIB7QmjnicTTh1/jWQg8uiOflP3JNiJuXJXg9vSCsa3UVWTz6pPKC/cyrNfhjtb2gduwNKjGMYrKMUoxS6IpZJeBZViOHHa2fEXneUmIkiIYskTKJEqJIohiyWLAkSPJI9UjGcjqBBYK2DFshWyR1AgmxebJrGLTkWQIbGK2MnsYtYy6oWtErhy1iVzNFQhiDc9T1/wCnH+pdl+Y0zEM3jVOGWCr/ABO2X+5L6Ean8v8AkWMyCZPMgmYKheYrYMzYtYW1ClqErkO2idxooK3ERKvFQLi9FZiUa6SNY0vglZFxfTwfU+hmkWVuLcWsmm012nRcbA1DWHDbM1YuE1lL2l/x8D2NNf6UKcAA2gOkcjtflYqfZh4frN/JHNzpvJC1sYnr5ynw2Zf8mPXT+Bb/AHqOrUMbhIr6JDkJHyFoSaizNMgjIzUirYTqRnGYvtnu2RsGucMJWEHOGErDqIGdlgtZIJ2EE5ncQMZyF5yM5yIJyLIgYWMWsZLZIWskW1gQWsTuYxbITukaKwFL2dB1dhs4PDp9Ne1+aTl8znV8jp+Gq5uquv1K64eEUvkV6ryxA8sYvNk1khacjFAimxWxk9jFrGW1C9rFLRqxidrL6hO4rsQWFzK/EM1UFRjEUGmcPt0z64feL3cf0zNgxZWzhmmuhprx3G/FO20jRjwynHJtPim0/cYnroB0PkluyliY/wBCX719DnhtnJtjObxuxnuuqnH3xakv2szaqvLDaB2yiY3XMqsPaO12HyNqpPxmZqYpGwkVhVsGds82yDbBzGwmczCUyJ2GDmTsM5TIpTMZTI5TOogEpEM5BKZDOZZEDGyQtZIzsmLWTLqwIrZCd0ya2YldMvrA9wVPOX1Vr07K1v4ZbSb/AETOmWWHP9U6trFxlluqhZNvqbWyv1kbxOZm1U/NEDyyQvORlORBORmiBhNi82STkL2SLYgRWMUtZPZIUtkX1gK3Mr72OXSK++RqoK7FMSGsTIWyNlew0rSMcrrV/mT/AHMWHNLP7+325ITPXr2hAHdD494fEVXr/DnGT7Y8JLwbEj0TG8bSO/4PEppNPNNJp9a6yxrtNC1H01zuGjBvy6cqp9yXkvw+BuFNx8rnxTS01lK1jYSKwr4WkqtMs1DnOHu2Kc4e84c8RO7DFzIXYYuwniJZTI5TI5WEUrDqKjOUyGczGdhDOwsioJzF7JHs5kE5F1aiK2QjdMZtkV+ImaK1G06lU5QtufpyjXF9kVm/1kvA2KUyv0LhuZw9db85R2p+1Lyn8cvcNSmeZlnleZHs5EM5BKZDOZEQPJyF5yMpzF7JlsQMLJCdsyWyYpbMvrAgumV2ImNXTK7EWGqkBS57yNI9ZHiLNiE5+rGUvBGqI9BpWOnnbY+uc2vzMgPWeHrQgAAAXGq+mPs2IUpPKqzyLOxZ7pe5/M6xhcWmk0cPN31O1hzisPY/Lh/Db9KC9HvXw7jz9bg5xzgdIrvJo3FNTihqF54lqJWatPedEI3GauK+Icdpi7BXnjF3DiGXaRytIJWkUrTqKiaVhFKwhlaRSuLYqJpWEUpkTuIp3l9agumYaLw3PYiEHvinzk/Yjv8AoveLXXF9qthdmEr5cbPJh7CfH3v4HWWeFJGySmRymRuwjlYeVECSUyGczCVhDOw7iBlOYvOYTmQzmXVqMLZil0iexid8jRWoUvmV10xrETEpcTTWNkMUiq1kxOxTsLja9n+1b38i2yNR0/jeduaXmV+RHtfS/H4GnBXlb9hVgAHogAAADKuxxalFtNNNNbmn1mIAb7q9rIrYqE2lbFb1wUl6y+hslWLzOQV2OLUotpp5prc0za9Da0J5QuezLgpcIy7+pnm59L9VRvscQSLEFFVjs+kYjizz5xpW/PmLvK37SDxJz4YfdxHK4SeJI5Yk6igbneQyxAnPEkE8QyyKB6WJIJ4gV2wzLYjZBrDUyunGuPGT3v1Y9MvcbtXlGKjHdGKUYrqSWRRaDwnNRc5bpz6HxjDq/wC9hZ86Yc9uU7R6JNO0wlaLO0wlcUxUTysIpWEEriGVxZFQxKwicyCVxHK8urUTWTEcRYe2YgSutzNFaiK2RDkZSZFiMRGuLnN5Ris2/ku0sj2hBLTWkFTW8v4k841rq65e76GmDWksc77HY9y4Qj6sVwQoelix8K7AAALQAAAAAAAAABY4DTdlWS8+C9GT3rufQbDgtPV2cJbMvVm0n7nwZpoFN8NbjoixLPftLNEw+kra/MnJLqflR8GP1az2Lz4Ql3ZxZmtpp9Ets58x51lBHWmHTXNd0kyT/wAoq9S3/T9SvwL+yF1tMCilrXDorm++SXyFbdarX5kIR785P6HUYLz6JbQkWWj8Gk1OxcN8Yvr62azonWWM8ozyhZ/pl3PoNgqxxny0tXpKF6sQHPlTHFmX2oy+GlZu8jleIPEmEsSTwDsryGd4nLEkM7zuKByeIIZ4kUc2eJlsV2Qmlc2RuR4hTH6UroWc3nJryYLzpfRdp3ETPSAxddGEXObUYre2zT9MaXd8slnGqPmx636z7SPSelZ3yzluivNguC7e19oib8WHh1nuAAA0AAAAAAAAAAAAAAAAAAAAAAAAAAAAscFpy2rJN7cV0Se9dzK4CJiJ6SNvwmsFU/S2H1T3frwLKOIzWaea6Gt6OfEtOKsh5k5Q9mTRmtponsN955g7DT6tYL48ZRn7cV8UMR1ot6YVv8y+ZVOmt6DZ8wSNZetNnRCtd+0/mRWay3vhzcfZhm/1zEae421IVxOlKavPnHNejHypeCNQu0ndPz7JtdW1kvBC2ZZXTfdIvcdrROWcaVza9aWTm+7oRSWWOTcpNyb3tt5tmAGmtK17QAAA6AAA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307975" y="-754063"/>
            <a:ext cx="2409825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04" b="14722"/>
          <a:stretch/>
        </p:blipFill>
        <p:spPr bwMode="auto">
          <a:xfrm>
            <a:off x="35496" y="1175197"/>
            <a:ext cx="2682304" cy="410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Έλλειψη 4"/>
          <p:cNvSpPr/>
          <p:nvPr/>
        </p:nvSpPr>
        <p:spPr>
          <a:xfrm>
            <a:off x="2411760" y="3140968"/>
            <a:ext cx="432048" cy="4428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57"/>
          <a:stretch/>
        </p:blipFill>
        <p:spPr bwMode="auto">
          <a:xfrm>
            <a:off x="42686" y="1141412"/>
            <a:ext cx="7194265" cy="4817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005"/>
          <a:stretch/>
        </p:blipFill>
        <p:spPr bwMode="auto">
          <a:xfrm>
            <a:off x="42686" y="1141413"/>
            <a:ext cx="9398790" cy="4817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Ορθογώνιο 8"/>
          <p:cNvSpPr/>
          <p:nvPr/>
        </p:nvSpPr>
        <p:spPr>
          <a:xfrm>
            <a:off x="202252" y="620688"/>
            <a:ext cx="8762236" cy="584775"/>
          </a:xfrm>
          <a:prstGeom prst="rect">
            <a:avLst/>
          </a:prstGeom>
          <a:pattFill prst="trellis">
            <a:fgClr>
              <a:srgbClr val="66FF66"/>
            </a:fgClr>
            <a:bgClr>
              <a:schemeClr val="bg1"/>
            </a:bgClr>
          </a:patt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r>
              <a:rPr lang="en-US" sz="2000" b="1" baseline="30000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Παράδειγμα </a:t>
            </a:r>
            <a:r>
              <a:rPr lang="el-G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   </a:t>
            </a:r>
            <a:r>
              <a:rPr lang="en-US" sz="32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F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2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endParaRPr lang="el-GR" sz="32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3" name="Δεξιό βέλος 12"/>
          <p:cNvSpPr/>
          <p:nvPr/>
        </p:nvSpPr>
        <p:spPr>
          <a:xfrm>
            <a:off x="2535758" y="4825167"/>
            <a:ext cx="3454116" cy="1164526"/>
          </a:xfrm>
          <a:prstGeom prst="rightArrow">
            <a:avLst>
              <a:gd name="adj1" fmla="val 50000"/>
              <a:gd name="adj2" fmla="val 128288"/>
            </a:avLst>
          </a:prstGeom>
          <a:gradFill flip="none" rotWithShape="1">
            <a:gsLst>
              <a:gs pos="0">
                <a:srgbClr val="1BED34">
                  <a:tint val="66000"/>
                  <a:satMod val="160000"/>
                </a:srgbClr>
              </a:gs>
              <a:gs pos="50000">
                <a:srgbClr val="1BED34">
                  <a:tint val="44500"/>
                  <a:satMod val="160000"/>
                </a:srgbClr>
              </a:gs>
              <a:gs pos="100000">
                <a:srgbClr val="1BED34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883161" y="1251780"/>
            <a:ext cx="6801407" cy="73705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l-GR" sz="32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rgbClr val="FEB80A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Segoe Script" panose="020B0504020000000003" pitchFamily="34" charset="0"/>
                <a:ea typeface="+mn-ea"/>
                <a:cs typeface="+mn-cs"/>
              </a:rPr>
              <a:t>Τι δείχνει το μόριο του </a:t>
            </a:r>
            <a:r>
              <a:rPr lang="el-GR" sz="3200" b="1" dirty="0" smtClean="0">
                <a:solidFill>
                  <a:prstClr val="black"/>
                </a:solidFill>
                <a:effectLst/>
                <a:latin typeface="Segoe Script" panose="020B0504020000000003" pitchFamily="34" charset="0"/>
                <a:ea typeface="+mn-ea"/>
                <a:cs typeface="+mn-cs"/>
              </a:rPr>
              <a:t> </a:t>
            </a:r>
            <a:r>
              <a:rPr lang="en-US" sz="3600" b="1" dirty="0" smtClean="0">
                <a:ln w="1905">
                  <a:solidFill>
                    <a:prstClr val="black"/>
                  </a:solidFill>
                </a:ln>
                <a:gradFill>
                  <a:gsLst>
                    <a:gs pos="0">
                      <a:srgbClr val="1AB39F">
                        <a:shade val="20000"/>
                        <a:satMod val="200000"/>
                      </a:srgbClr>
                    </a:gs>
                    <a:gs pos="78000">
                      <a:srgbClr val="1AB39F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1AB39F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Script" panose="020B0504020000000003" pitchFamily="34" charset="0"/>
                <a:ea typeface="+mn-ea"/>
                <a:cs typeface="+mn-cs"/>
              </a:rPr>
              <a:t>F</a:t>
            </a:r>
            <a:r>
              <a:rPr lang="el-GR" sz="3600" b="1" baseline="-25000" dirty="0" smtClean="0">
                <a:ln w="1905">
                  <a:solidFill>
                    <a:prstClr val="black"/>
                  </a:solidFill>
                </a:ln>
                <a:gradFill>
                  <a:gsLst>
                    <a:gs pos="0">
                      <a:srgbClr val="1AB39F">
                        <a:shade val="20000"/>
                        <a:satMod val="200000"/>
                      </a:srgbClr>
                    </a:gs>
                    <a:gs pos="78000">
                      <a:srgbClr val="1AB39F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1AB39F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Script" panose="020B0504020000000003" pitchFamily="34" charset="0"/>
                <a:ea typeface="+mn-ea"/>
                <a:cs typeface="+mn-cs"/>
              </a:rPr>
              <a:t>2 </a:t>
            </a:r>
            <a:r>
              <a:rPr lang="el-GR" sz="3600" b="1" dirty="0" smtClean="0">
                <a:ln w="1905">
                  <a:solidFill>
                    <a:prstClr val="black"/>
                  </a:solidFill>
                </a:ln>
                <a:gradFill>
                  <a:gsLst>
                    <a:gs pos="0">
                      <a:srgbClr val="1AB39F">
                        <a:shade val="20000"/>
                        <a:satMod val="200000"/>
                      </a:srgbClr>
                    </a:gs>
                    <a:gs pos="78000">
                      <a:srgbClr val="1AB39F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1AB39F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Script" panose="020B0504020000000003" pitchFamily="34" charset="0"/>
                <a:ea typeface="+mn-ea"/>
                <a:cs typeface="+mn-cs"/>
              </a:rPr>
              <a:t> ;</a:t>
            </a:r>
            <a:endParaRPr lang="el-GR" sz="3600" b="1" dirty="0">
              <a:ln w="1905">
                <a:solidFill>
                  <a:prstClr val="black"/>
                </a:solidFill>
              </a:ln>
              <a:gradFill>
                <a:gsLst>
                  <a:gs pos="0">
                    <a:srgbClr val="1AB39F">
                      <a:shade val="20000"/>
                      <a:satMod val="200000"/>
                    </a:srgbClr>
                  </a:gs>
                  <a:gs pos="78000">
                    <a:srgbClr val="1AB39F">
                      <a:tint val="90000"/>
                      <a:shade val="89000"/>
                      <a:satMod val="220000"/>
                    </a:srgbClr>
                  </a:gs>
                  <a:gs pos="100000">
                    <a:srgbClr val="1AB39F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Script" panose="020B0504020000000003" pitchFamily="34" charset="0"/>
              <a:ea typeface="+mn-ea"/>
              <a:cs typeface="+mn-cs"/>
            </a:endParaRPr>
          </a:p>
          <a:p>
            <a:endParaRPr lang="el-GR" sz="32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Script" panose="020B0504020000000003" pitchFamily="34" charset="0"/>
            </a:endParaRPr>
          </a:p>
        </p:txBody>
      </p:sp>
      <p:sp>
        <p:nvSpPr>
          <p:cNvPr id="15" name="Ορθογώνιο 14"/>
          <p:cNvSpPr/>
          <p:nvPr/>
        </p:nvSpPr>
        <p:spPr>
          <a:xfrm>
            <a:off x="3293767" y="2203557"/>
            <a:ext cx="8082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itchFamily="66" charset="0"/>
              </a:rPr>
              <a:t>F</a:t>
            </a:r>
            <a:r>
              <a:rPr lang="el-GR" sz="4800" b="1" baseline="-25000" dirty="0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itchFamily="66" charset="0"/>
              </a:rPr>
              <a:t>2</a:t>
            </a:r>
            <a:endParaRPr lang="el-GR" sz="4800" b="1" dirty="0">
              <a:ln>
                <a:solidFill>
                  <a:schemeClr val="tx1"/>
                </a:solidFill>
              </a:ln>
              <a:solidFill>
                <a:schemeClr val="accent1">
                  <a:lumMod val="40000"/>
                  <a:lumOff val="60000"/>
                </a:schemeClr>
              </a:solidFill>
              <a:latin typeface="Comic Sans MS" pitchFamily="66" charset="0"/>
              <a:cs typeface="Lucida Sans Unicode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89873" y="4673952"/>
            <a:ext cx="2974613" cy="1754326"/>
          </a:xfrm>
          <a:prstGeom prst="rect">
            <a:avLst/>
          </a:prstGeom>
          <a:gradFill flip="none" rotWithShape="1">
            <a:gsLst>
              <a:gs pos="0">
                <a:srgbClr val="1BED34">
                  <a:tint val="66000"/>
                  <a:satMod val="160000"/>
                </a:srgbClr>
              </a:gs>
              <a:gs pos="50000">
                <a:srgbClr val="1BED34">
                  <a:tint val="44500"/>
                  <a:satMod val="160000"/>
                </a:srgbClr>
              </a:gs>
              <a:gs pos="100000">
                <a:srgbClr val="1BED34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44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Comic Sans MS" panose="030F0702030302020204" pitchFamily="66" charset="0"/>
              </a:rPr>
              <a:t>2</a:t>
            </a:r>
            <a:r>
              <a:rPr lang="el-GR" sz="4400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l-GR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άτομα</a:t>
            </a:r>
            <a:r>
              <a:rPr lang="el-GR" sz="4400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l-GR" sz="3200" dirty="0" smtClean="0">
                <a:latin typeface="Comic Sans MS" panose="030F0702030302020204" pitchFamily="66" charset="0"/>
              </a:rPr>
              <a:t>Φθορίου</a:t>
            </a:r>
          </a:p>
          <a:p>
            <a:endParaRPr lang="el-GR" sz="3200" dirty="0">
              <a:latin typeface="Comic Sans MS" panose="030F0702030302020204" pitchFamily="66" charset="0"/>
            </a:endParaRPr>
          </a:p>
        </p:txBody>
      </p:sp>
      <p:sp>
        <p:nvSpPr>
          <p:cNvPr id="17" name="Ορθογώνιο 16"/>
          <p:cNvSpPr/>
          <p:nvPr/>
        </p:nvSpPr>
        <p:spPr>
          <a:xfrm>
            <a:off x="179512" y="4581128"/>
            <a:ext cx="2356246" cy="2123658"/>
          </a:xfrm>
          <a:prstGeom prst="rect">
            <a:avLst/>
          </a:prstGeom>
          <a:gradFill flip="none" rotWithShape="1">
            <a:gsLst>
              <a:gs pos="0">
                <a:srgbClr val="1BED34">
                  <a:tint val="66000"/>
                  <a:satMod val="160000"/>
                </a:srgbClr>
              </a:gs>
              <a:gs pos="50000">
                <a:srgbClr val="1BED34">
                  <a:tint val="44500"/>
                  <a:satMod val="160000"/>
                </a:srgbClr>
              </a:gs>
              <a:gs pos="100000">
                <a:srgbClr val="1BED34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4400" dirty="0">
                <a:solidFill>
                  <a:prstClr val="black"/>
                </a:solidFill>
                <a:latin typeface="Comic Sans MS" panose="030F0702030302020204" pitchFamily="66" charset="0"/>
              </a:rPr>
              <a:t>Κάθε </a:t>
            </a:r>
            <a:r>
              <a:rPr lang="el-GR" sz="4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μόριο</a:t>
            </a:r>
            <a:r>
              <a:rPr lang="el-GR" sz="44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endParaRPr lang="el-GR" sz="4400" b="1" dirty="0" smtClean="0">
              <a:ln>
                <a:solidFill>
                  <a:sysClr val="windowText" lastClr="000000"/>
                </a:solidFill>
              </a:ln>
              <a:solidFill>
                <a:schemeClr val="accent1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4400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F</a:t>
            </a:r>
            <a:r>
              <a:rPr lang="el-GR" sz="4400" baseline="-25000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l-GR" sz="4400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endParaRPr lang="el-GR" sz="2800" dirty="0">
              <a:ln>
                <a:solidFill>
                  <a:sysClr val="windowText" lastClr="000000"/>
                </a:solidFill>
              </a:ln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Ορθογώνιο 17"/>
          <p:cNvSpPr/>
          <p:nvPr/>
        </p:nvSpPr>
        <p:spPr>
          <a:xfrm>
            <a:off x="2774418" y="5209946"/>
            <a:ext cx="2655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>
                <a:solidFill>
                  <a:prstClr val="black"/>
                </a:solidFill>
              </a:rPr>
              <a:t>αποτελείται από </a:t>
            </a:r>
            <a:r>
              <a:rPr lang="en-US" sz="2000" b="1" dirty="0" smtClean="0">
                <a:solidFill>
                  <a:prstClr val="black"/>
                </a:solidFill>
              </a:rPr>
              <a:t>…</a:t>
            </a:r>
            <a:endParaRPr lang="el-GR" sz="1200" b="1" dirty="0"/>
          </a:p>
        </p:txBody>
      </p:sp>
      <p:pic>
        <p:nvPicPr>
          <p:cNvPr id="10242" name="Picture 2" descr="C:\Users\ΜΙΧΑΛΗΣ\Downloads\4) GIFSSSSSSSSSSSSSSSSSSSS\ΕΡΩΤΗΣΗ\happy_face_scratching_chin_question_hg_wh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3" y="1141412"/>
            <a:ext cx="1467073" cy="146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Ορθογώνιο 18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3323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/>
      <p:bldP spid="16" grpId="0" animBg="1"/>
      <p:bldP spid="17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46" y="1187158"/>
            <a:ext cx="8744342" cy="558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 descr="Αρχείο:Hazard T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065413"/>
            <a:ext cx="1697174" cy="169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Αρχείο:Hazard C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298" y="4467704"/>
            <a:ext cx="1594148" cy="159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202252" y="620688"/>
            <a:ext cx="8762236" cy="584775"/>
          </a:xfrm>
          <a:prstGeom prst="rect">
            <a:avLst/>
          </a:prstGeom>
          <a:pattFill prst="trellis">
            <a:fgClr>
              <a:srgbClr val="66FF66"/>
            </a:fgClr>
            <a:bgClr>
              <a:schemeClr val="bg1"/>
            </a:bgClr>
          </a:patt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  <a:r>
              <a:rPr lang="en-US" sz="2000" b="1" baseline="30000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Παράδειγμα </a:t>
            </a:r>
            <a:r>
              <a:rPr lang="el-G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   </a:t>
            </a:r>
            <a:r>
              <a:rPr lang="en-US" sz="3200" b="1" dirty="0" err="1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H</a:t>
            </a:r>
            <a:r>
              <a:rPr lang="en-US" sz="3200" b="1" dirty="0" err="1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Cl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endParaRPr lang="el-GR" sz="3200" b="1" dirty="0">
              <a:ln w="1905">
                <a:solidFill>
                  <a:schemeClr val="tx1"/>
                </a:solidFill>
              </a:ln>
              <a:solidFill>
                <a:srgbClr val="055C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  <p:pic>
        <p:nvPicPr>
          <p:cNvPr id="8" name="Picture 2" descr="C:\Users\ΜΙΧΑΛΗΣ\Downloads\4) GIFSSSSSSSSSSSSSSSSSSSS\ΕΡΩΤΗΣΗ\question_mark_serious_thinker_500_wht-240x30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49" y="1457896"/>
            <a:ext cx="1575048" cy="196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08835" y="2065413"/>
            <a:ext cx="394907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1BED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Που περιέχεται στο σώμα μας ;</a:t>
            </a:r>
            <a:endParaRPr lang="el-GR" b="1" dirty="0">
              <a:solidFill>
                <a:srgbClr val="1BED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35" b="44076"/>
          <a:stretch/>
        </p:blipFill>
        <p:spPr bwMode="auto">
          <a:xfrm>
            <a:off x="2627783" y="2423589"/>
            <a:ext cx="3930121" cy="402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80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Ομάδα 2"/>
          <p:cNvGrpSpPr/>
          <p:nvPr/>
        </p:nvGrpSpPr>
        <p:grpSpPr>
          <a:xfrm>
            <a:off x="6724972" y="2848901"/>
            <a:ext cx="2095500" cy="2236283"/>
            <a:chOff x="5266296" y="2118003"/>
            <a:chExt cx="2095500" cy="2236283"/>
          </a:xfrm>
        </p:grpSpPr>
        <p:pic>
          <p:nvPicPr>
            <p:cNvPr id="14338" name="Picture 2" descr="http://www.green-planet-solar-energy.com/images/chlorine-bohr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6296" y="2118003"/>
              <a:ext cx="2095500" cy="2209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Ελεύθερη σχεδίαση 1"/>
            <p:cNvSpPr/>
            <p:nvPr/>
          </p:nvSpPr>
          <p:spPr>
            <a:xfrm>
              <a:off x="5427526" y="4003882"/>
              <a:ext cx="1757045" cy="350404"/>
            </a:xfrm>
            <a:custGeom>
              <a:avLst/>
              <a:gdLst>
                <a:gd name="connsiteX0" fmla="*/ 1582874 w 1757045"/>
                <a:gd name="connsiteY0" fmla="*/ 2061 h 350404"/>
                <a:gd name="connsiteX1" fmla="*/ 1263560 w 1757045"/>
                <a:gd name="connsiteY1" fmla="*/ 16575 h 350404"/>
                <a:gd name="connsiteX2" fmla="*/ 1205503 w 1757045"/>
                <a:gd name="connsiteY2" fmla="*/ 31089 h 350404"/>
                <a:gd name="connsiteX3" fmla="*/ 1016817 w 1757045"/>
                <a:gd name="connsiteY3" fmla="*/ 60118 h 350404"/>
                <a:gd name="connsiteX4" fmla="*/ 973274 w 1757045"/>
                <a:gd name="connsiteY4" fmla="*/ 74632 h 350404"/>
                <a:gd name="connsiteX5" fmla="*/ 741045 w 1757045"/>
                <a:gd name="connsiteY5" fmla="*/ 60118 h 350404"/>
                <a:gd name="connsiteX6" fmla="*/ 697503 w 1757045"/>
                <a:gd name="connsiteY6" fmla="*/ 45604 h 350404"/>
                <a:gd name="connsiteX7" fmla="*/ 595903 w 1757045"/>
                <a:gd name="connsiteY7" fmla="*/ 16575 h 350404"/>
                <a:gd name="connsiteX8" fmla="*/ 334645 w 1757045"/>
                <a:gd name="connsiteY8" fmla="*/ 31089 h 350404"/>
                <a:gd name="connsiteX9" fmla="*/ 145960 w 1757045"/>
                <a:gd name="connsiteY9" fmla="*/ 74632 h 350404"/>
                <a:gd name="connsiteX10" fmla="*/ 58874 w 1757045"/>
                <a:gd name="connsiteY10" fmla="*/ 118175 h 350404"/>
                <a:gd name="connsiteX11" fmla="*/ 15331 w 1757045"/>
                <a:gd name="connsiteY11" fmla="*/ 147204 h 350404"/>
                <a:gd name="connsiteX12" fmla="*/ 15331 w 1757045"/>
                <a:gd name="connsiteY12" fmla="*/ 234289 h 350404"/>
                <a:gd name="connsiteX13" fmla="*/ 58874 w 1757045"/>
                <a:gd name="connsiteY13" fmla="*/ 248804 h 350404"/>
                <a:gd name="connsiteX14" fmla="*/ 102417 w 1757045"/>
                <a:gd name="connsiteY14" fmla="*/ 277832 h 350404"/>
                <a:gd name="connsiteX15" fmla="*/ 247560 w 1757045"/>
                <a:gd name="connsiteY15" fmla="*/ 321375 h 350404"/>
                <a:gd name="connsiteX16" fmla="*/ 334645 w 1757045"/>
                <a:gd name="connsiteY16" fmla="*/ 350404 h 350404"/>
                <a:gd name="connsiteX17" fmla="*/ 392703 w 1757045"/>
                <a:gd name="connsiteY17" fmla="*/ 335889 h 350404"/>
                <a:gd name="connsiteX18" fmla="*/ 494303 w 1757045"/>
                <a:gd name="connsiteY18" fmla="*/ 321375 h 350404"/>
                <a:gd name="connsiteX19" fmla="*/ 581388 w 1757045"/>
                <a:gd name="connsiteY19" fmla="*/ 306861 h 350404"/>
                <a:gd name="connsiteX20" fmla="*/ 1089388 w 1757045"/>
                <a:gd name="connsiteY20" fmla="*/ 321375 h 350404"/>
                <a:gd name="connsiteX21" fmla="*/ 1190988 w 1757045"/>
                <a:gd name="connsiteY21" fmla="*/ 335889 h 350404"/>
                <a:gd name="connsiteX22" fmla="*/ 1350645 w 1757045"/>
                <a:gd name="connsiteY22" fmla="*/ 350404 h 350404"/>
                <a:gd name="connsiteX23" fmla="*/ 1655445 w 1757045"/>
                <a:gd name="connsiteY23" fmla="*/ 335889 h 350404"/>
                <a:gd name="connsiteX24" fmla="*/ 1698988 w 1757045"/>
                <a:gd name="connsiteY24" fmla="*/ 292347 h 350404"/>
                <a:gd name="connsiteX25" fmla="*/ 1757045 w 1757045"/>
                <a:gd name="connsiteY25" fmla="*/ 205261 h 350404"/>
                <a:gd name="connsiteX26" fmla="*/ 1742531 w 1757045"/>
                <a:gd name="connsiteY26" fmla="*/ 89147 h 350404"/>
                <a:gd name="connsiteX27" fmla="*/ 1684474 w 1757045"/>
                <a:gd name="connsiteY27" fmla="*/ 74632 h 350404"/>
                <a:gd name="connsiteX28" fmla="*/ 1611903 w 1757045"/>
                <a:gd name="connsiteY28" fmla="*/ 60118 h 350404"/>
                <a:gd name="connsiteX29" fmla="*/ 1582874 w 1757045"/>
                <a:gd name="connsiteY29" fmla="*/ 2061 h 350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57045" h="350404">
                  <a:moveTo>
                    <a:pt x="1582874" y="2061"/>
                  </a:moveTo>
                  <a:cubicBezTo>
                    <a:pt x="1524817" y="-5196"/>
                    <a:pt x="1369794" y="8403"/>
                    <a:pt x="1263560" y="16575"/>
                  </a:cubicBezTo>
                  <a:cubicBezTo>
                    <a:pt x="1243671" y="18105"/>
                    <a:pt x="1225064" y="27177"/>
                    <a:pt x="1205503" y="31089"/>
                  </a:cubicBezTo>
                  <a:cubicBezTo>
                    <a:pt x="1155140" y="41162"/>
                    <a:pt x="1065634" y="53144"/>
                    <a:pt x="1016817" y="60118"/>
                  </a:cubicBezTo>
                  <a:cubicBezTo>
                    <a:pt x="1002303" y="64956"/>
                    <a:pt x="988573" y="74632"/>
                    <a:pt x="973274" y="74632"/>
                  </a:cubicBezTo>
                  <a:cubicBezTo>
                    <a:pt x="895713" y="74632"/>
                    <a:pt x="818180" y="68237"/>
                    <a:pt x="741045" y="60118"/>
                  </a:cubicBezTo>
                  <a:cubicBezTo>
                    <a:pt x="725830" y="58516"/>
                    <a:pt x="712213" y="49807"/>
                    <a:pt x="697503" y="45604"/>
                  </a:cubicBezTo>
                  <a:cubicBezTo>
                    <a:pt x="569929" y="9154"/>
                    <a:pt x="700301" y="51374"/>
                    <a:pt x="595903" y="16575"/>
                  </a:cubicBezTo>
                  <a:cubicBezTo>
                    <a:pt x="508817" y="21413"/>
                    <a:pt x="421369" y="21797"/>
                    <a:pt x="334645" y="31089"/>
                  </a:cubicBezTo>
                  <a:cubicBezTo>
                    <a:pt x="240249" y="41203"/>
                    <a:pt x="215922" y="51312"/>
                    <a:pt x="145960" y="74632"/>
                  </a:cubicBezTo>
                  <a:cubicBezTo>
                    <a:pt x="21171" y="157825"/>
                    <a:pt x="179058" y="58083"/>
                    <a:pt x="58874" y="118175"/>
                  </a:cubicBezTo>
                  <a:cubicBezTo>
                    <a:pt x="43272" y="125976"/>
                    <a:pt x="29845" y="137528"/>
                    <a:pt x="15331" y="147204"/>
                  </a:cubicBezTo>
                  <a:cubicBezTo>
                    <a:pt x="5655" y="176232"/>
                    <a:pt x="-13697" y="205261"/>
                    <a:pt x="15331" y="234289"/>
                  </a:cubicBezTo>
                  <a:cubicBezTo>
                    <a:pt x="26149" y="245107"/>
                    <a:pt x="45190" y="241962"/>
                    <a:pt x="58874" y="248804"/>
                  </a:cubicBezTo>
                  <a:cubicBezTo>
                    <a:pt x="74476" y="256605"/>
                    <a:pt x="86477" y="270747"/>
                    <a:pt x="102417" y="277832"/>
                  </a:cubicBezTo>
                  <a:cubicBezTo>
                    <a:pt x="173480" y="309416"/>
                    <a:pt x="182600" y="301887"/>
                    <a:pt x="247560" y="321375"/>
                  </a:cubicBezTo>
                  <a:cubicBezTo>
                    <a:pt x="276868" y="330168"/>
                    <a:pt x="334645" y="350404"/>
                    <a:pt x="334645" y="350404"/>
                  </a:cubicBezTo>
                  <a:cubicBezTo>
                    <a:pt x="353998" y="345566"/>
                    <a:pt x="373076" y="339457"/>
                    <a:pt x="392703" y="335889"/>
                  </a:cubicBezTo>
                  <a:cubicBezTo>
                    <a:pt x="426362" y="329769"/>
                    <a:pt x="460490" y="326577"/>
                    <a:pt x="494303" y="321375"/>
                  </a:cubicBezTo>
                  <a:cubicBezTo>
                    <a:pt x="523390" y="316900"/>
                    <a:pt x="552360" y="311699"/>
                    <a:pt x="581388" y="306861"/>
                  </a:cubicBezTo>
                  <a:lnTo>
                    <a:pt x="1089388" y="321375"/>
                  </a:lnTo>
                  <a:cubicBezTo>
                    <a:pt x="1123560" y="323002"/>
                    <a:pt x="1156987" y="332111"/>
                    <a:pt x="1190988" y="335889"/>
                  </a:cubicBezTo>
                  <a:cubicBezTo>
                    <a:pt x="1244100" y="341790"/>
                    <a:pt x="1297426" y="345566"/>
                    <a:pt x="1350645" y="350404"/>
                  </a:cubicBezTo>
                  <a:cubicBezTo>
                    <a:pt x="1452245" y="345566"/>
                    <a:pt x="1555114" y="352611"/>
                    <a:pt x="1655445" y="335889"/>
                  </a:cubicBezTo>
                  <a:cubicBezTo>
                    <a:pt x="1675692" y="332515"/>
                    <a:pt x="1686386" y="308549"/>
                    <a:pt x="1698988" y="292347"/>
                  </a:cubicBezTo>
                  <a:cubicBezTo>
                    <a:pt x="1720407" y="264808"/>
                    <a:pt x="1757045" y="205261"/>
                    <a:pt x="1757045" y="205261"/>
                  </a:cubicBezTo>
                  <a:cubicBezTo>
                    <a:pt x="1752207" y="166556"/>
                    <a:pt x="1761474" y="123244"/>
                    <a:pt x="1742531" y="89147"/>
                  </a:cubicBezTo>
                  <a:cubicBezTo>
                    <a:pt x="1732843" y="71709"/>
                    <a:pt x="1703947" y="78959"/>
                    <a:pt x="1684474" y="74632"/>
                  </a:cubicBezTo>
                  <a:cubicBezTo>
                    <a:pt x="1660392" y="69280"/>
                    <a:pt x="1636093" y="64956"/>
                    <a:pt x="1611903" y="60118"/>
                  </a:cubicBezTo>
                  <a:cubicBezTo>
                    <a:pt x="1556284" y="23038"/>
                    <a:pt x="1640931" y="9318"/>
                    <a:pt x="1582874" y="206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47594" y="1582970"/>
            <a:ext cx="11330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600" b="1" baseline="-25000" dirty="0" smtClean="0">
                <a:ln w="1905"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1</a:t>
            </a:r>
            <a:r>
              <a:rPr lang="el-GR" sz="3600" b="1" dirty="0" smtClean="0">
                <a:ln w="1905"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Η</a:t>
            </a:r>
            <a:r>
              <a:rPr lang="el-GR" sz="3600" dirty="0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r>
              <a:rPr lang="el-GR" sz="3600" dirty="0" smtClean="0">
                <a:latin typeface="Comic Sans MS" panose="030F0702030302020204" pitchFamily="66" charset="0"/>
              </a:rPr>
              <a:t>: </a:t>
            </a:r>
            <a:endParaRPr lang="el-GR" sz="3600" dirty="0">
              <a:latin typeface="Comic Sans MS" panose="030F0702030302020204" pitchFamily="66" charset="0"/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4355974" y="1484784"/>
            <a:ext cx="43576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6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17</a:t>
            </a:r>
            <a:r>
              <a:rPr lang="en-US" sz="3600" b="1" dirty="0" err="1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Cl</a:t>
            </a:r>
            <a:r>
              <a:rPr lang="el-GR" sz="3600" b="1" dirty="0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l-GR" sz="3600" dirty="0" smtClean="0">
                <a:latin typeface="Comic Sans MS" panose="030F0702030302020204" pitchFamily="66" charset="0"/>
              </a:rPr>
              <a:t>: </a:t>
            </a:r>
            <a:endParaRPr lang="el-GR" sz="36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465" y="3359885"/>
            <a:ext cx="231775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51712"/>
            <a:ext cx="1445440" cy="144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2" descr="http://learn-to-make-money.com/wp-content/uploads/2012/04/how-to-write-a-press-releas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47" y="4760189"/>
            <a:ext cx="2088232" cy="226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972631"/>
            <a:ext cx="18859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1531620" y="1629949"/>
            <a:ext cx="12170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l-GR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Κ</a:t>
            </a:r>
            <a:r>
              <a:rPr lang="el-GR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(   )</a:t>
            </a:r>
            <a:endParaRPr lang="el-GR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2016974" y="1568393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400" b="1" dirty="0">
                <a:ln>
                  <a:solidFill>
                    <a:schemeClr val="tx1"/>
                  </a:solidFill>
                </a:ln>
                <a:solidFill>
                  <a:srgbClr val="D6ECFF">
                    <a:lumMod val="50000"/>
                  </a:srgbClr>
                </a:solidFill>
                <a:latin typeface="Comic Sans MS" panose="030F0702030302020204" pitchFamily="66" charset="0"/>
              </a:rPr>
              <a:t>1</a:t>
            </a:r>
            <a:endParaRPr lang="el-GR" dirty="0">
              <a:ln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5508647" y="1491450"/>
            <a:ext cx="3455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l-GR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Κ</a:t>
            </a:r>
            <a:r>
              <a:rPr lang="el-GR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(  ) </a:t>
            </a:r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L</a:t>
            </a:r>
            <a:r>
              <a:rPr lang="en-US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(</a:t>
            </a:r>
            <a:r>
              <a:rPr lang="el-GR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 </a:t>
            </a:r>
            <a:r>
              <a:rPr lang="en-US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)</a:t>
            </a:r>
            <a:r>
              <a:rPr lang="el-GR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M</a:t>
            </a:r>
            <a:r>
              <a:rPr lang="en-US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(</a:t>
            </a:r>
            <a:r>
              <a:rPr lang="el-GR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 </a:t>
            </a:r>
            <a:r>
              <a:rPr lang="en-US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)</a:t>
            </a:r>
            <a:endParaRPr lang="el-GR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5956702" y="1486672"/>
            <a:ext cx="4667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2</a:t>
            </a:r>
            <a:endParaRPr lang="el-GR" dirty="0">
              <a:latin typeface="Comic Sans MS" panose="030F0702030302020204" pitchFamily="66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6946298" y="1542610"/>
            <a:ext cx="4667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8</a:t>
            </a:r>
            <a:endParaRPr lang="el-GR" dirty="0">
              <a:latin typeface="Comic Sans MS" panose="030F0702030302020204" pitchFamily="66" charset="0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8068597" y="1425116"/>
            <a:ext cx="670376" cy="76944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7</a:t>
            </a:r>
            <a:r>
              <a:rPr lang="el-GR" sz="4400" b="1" dirty="0" smtClean="0">
                <a:solidFill>
                  <a:srgbClr val="FF0000"/>
                </a:solidFill>
              </a:rPr>
              <a:t> </a:t>
            </a:r>
            <a:endParaRPr lang="el-GR" dirty="0"/>
          </a:p>
        </p:txBody>
      </p:sp>
      <p:sp>
        <p:nvSpPr>
          <p:cNvPr id="21" name="Ορθογώνιο 20"/>
          <p:cNvSpPr/>
          <p:nvPr/>
        </p:nvSpPr>
        <p:spPr>
          <a:xfrm>
            <a:off x="202252" y="620688"/>
            <a:ext cx="8762236" cy="584775"/>
          </a:xfrm>
          <a:prstGeom prst="rect">
            <a:avLst/>
          </a:prstGeom>
          <a:pattFill prst="trellis">
            <a:fgClr>
              <a:srgbClr val="66FF66"/>
            </a:fgClr>
            <a:bgClr>
              <a:schemeClr val="bg1"/>
            </a:bgClr>
          </a:patt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  <a:r>
              <a:rPr lang="en-US" sz="2000" b="1" baseline="30000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Παράδειγμα </a:t>
            </a:r>
            <a:r>
              <a:rPr lang="el-G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   </a:t>
            </a:r>
            <a:r>
              <a:rPr lang="en-US" sz="3200" b="1" dirty="0" err="1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H</a:t>
            </a:r>
            <a:r>
              <a:rPr lang="en-US" sz="3200" b="1" dirty="0" err="1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Cl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endParaRPr lang="el-GR" sz="3200" b="1" dirty="0">
              <a:ln w="1905">
                <a:solidFill>
                  <a:schemeClr val="tx1"/>
                </a:solidFill>
              </a:ln>
              <a:solidFill>
                <a:srgbClr val="055C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23" name="Ορθογώνιο 22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  <p:pic>
        <p:nvPicPr>
          <p:cNvPr id="22" name="Picture 2" descr="C:\Users\ΜΙΧΑΛΗΣ\Downloads\GIFSSSSSS\ΣΧΟΛΕΙΟ-ΜΑΘΗΤΕΣ - ΒΙΒΛΙΑ-ΜΟΛΥΒΙΑ\)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492" y="2188941"/>
            <a:ext cx="1152128" cy="153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ΜΙΧΑΛΗΣ\Downloads\GIFSSSSSS\ΣΧΟΛΕΙΟ-ΜΑΘΗΤΕΣ - ΒΙΒΛΙΑ-ΜΟΛΥΒΙΑ\)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47" y="2131115"/>
            <a:ext cx="1152128" cy="153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Επεξήγηση με στρογγυλεμένο παραλληλόγραμμο 54"/>
          <p:cNvSpPr/>
          <p:nvPr/>
        </p:nvSpPr>
        <p:spPr>
          <a:xfrm>
            <a:off x="3029260" y="4103250"/>
            <a:ext cx="828092" cy="1021432"/>
          </a:xfrm>
          <a:prstGeom prst="wedgeRoundRectCallout">
            <a:avLst>
              <a:gd name="adj1" fmla="val -89616"/>
              <a:gd name="adj2" fmla="val 113782"/>
              <a:gd name="adj3" fmla="val 16667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Θέλω</a:t>
            </a:r>
            <a:r>
              <a:rPr lang="el-G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Επεξήγηση με στρογγυλεμένο παραλληλόγραμμο 55"/>
          <p:cNvSpPr/>
          <p:nvPr/>
        </p:nvSpPr>
        <p:spPr>
          <a:xfrm>
            <a:off x="4463987" y="4972631"/>
            <a:ext cx="828092" cy="1021432"/>
          </a:xfrm>
          <a:prstGeom prst="wedgeRoundRectCallout">
            <a:avLst>
              <a:gd name="adj1" fmla="val 192575"/>
              <a:gd name="adj2" fmla="val 34208"/>
              <a:gd name="adj3" fmla="val 16667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Θέλω</a:t>
            </a:r>
            <a:r>
              <a:rPr lang="el-GR" sz="16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472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  <p:bldP spid="2053" grpId="0"/>
      <p:bldP spid="4" grpId="0"/>
      <p:bldP spid="5" grpId="0"/>
      <p:bldP spid="6" grpId="0"/>
      <p:bldP spid="7" grpId="0"/>
      <p:bldP spid="8" grpId="0"/>
      <p:bldP spid="9" grpId="0"/>
      <p:bldP spid="55" grpId="0" animBg="1"/>
      <p:bldP spid="5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Επεξήγηση με στρογγυλεμένο παραλληλόγραμμο 14"/>
          <p:cNvSpPr/>
          <p:nvPr/>
        </p:nvSpPr>
        <p:spPr>
          <a:xfrm>
            <a:off x="596746" y="4761924"/>
            <a:ext cx="2190808" cy="762601"/>
          </a:xfrm>
          <a:prstGeom prst="wedgeRoundRectCallout">
            <a:avLst>
              <a:gd name="adj1" fmla="val 97067"/>
              <a:gd name="adj2" fmla="val -167987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1 κοινό ζεύγος ηλεκτρονίων</a:t>
            </a:r>
          </a:p>
        </p:txBody>
      </p:sp>
      <p:sp>
        <p:nvSpPr>
          <p:cNvPr id="2" name="Ελεύθερη σχεδίαση 1"/>
          <p:cNvSpPr/>
          <p:nvPr/>
        </p:nvSpPr>
        <p:spPr>
          <a:xfrm>
            <a:off x="3037643" y="2785768"/>
            <a:ext cx="1030301" cy="1235653"/>
          </a:xfrm>
          <a:custGeom>
            <a:avLst/>
            <a:gdLst>
              <a:gd name="connsiteX0" fmla="*/ 377371 w 741363"/>
              <a:gd name="connsiteY0" fmla="*/ 1161143 h 1712686"/>
              <a:gd name="connsiteX1" fmla="*/ 580571 w 741363"/>
              <a:gd name="connsiteY1" fmla="*/ 1204686 h 1712686"/>
              <a:gd name="connsiteX2" fmla="*/ 624114 w 741363"/>
              <a:gd name="connsiteY2" fmla="*/ 1219200 h 1712686"/>
              <a:gd name="connsiteX3" fmla="*/ 667657 w 741363"/>
              <a:gd name="connsiteY3" fmla="*/ 1248229 h 1712686"/>
              <a:gd name="connsiteX4" fmla="*/ 696685 w 741363"/>
              <a:gd name="connsiteY4" fmla="*/ 1291772 h 1712686"/>
              <a:gd name="connsiteX5" fmla="*/ 740228 w 741363"/>
              <a:gd name="connsiteY5" fmla="*/ 1306286 h 1712686"/>
              <a:gd name="connsiteX6" fmla="*/ 725714 w 741363"/>
              <a:gd name="connsiteY6" fmla="*/ 1596572 h 1712686"/>
              <a:gd name="connsiteX7" fmla="*/ 638628 w 741363"/>
              <a:gd name="connsiteY7" fmla="*/ 1654629 h 1712686"/>
              <a:gd name="connsiteX8" fmla="*/ 551542 w 741363"/>
              <a:gd name="connsiteY8" fmla="*/ 1683658 h 1712686"/>
              <a:gd name="connsiteX9" fmla="*/ 420914 w 741363"/>
              <a:gd name="connsiteY9" fmla="*/ 1712686 h 1712686"/>
              <a:gd name="connsiteX10" fmla="*/ 203200 w 741363"/>
              <a:gd name="connsiteY10" fmla="*/ 1640115 h 1712686"/>
              <a:gd name="connsiteX11" fmla="*/ 159657 w 741363"/>
              <a:gd name="connsiteY11" fmla="*/ 1611086 h 1712686"/>
              <a:gd name="connsiteX12" fmla="*/ 72571 w 741363"/>
              <a:gd name="connsiteY12" fmla="*/ 1582058 h 1712686"/>
              <a:gd name="connsiteX13" fmla="*/ 43542 w 741363"/>
              <a:gd name="connsiteY13" fmla="*/ 1538515 h 1712686"/>
              <a:gd name="connsiteX14" fmla="*/ 0 w 741363"/>
              <a:gd name="connsiteY14" fmla="*/ 1378858 h 1712686"/>
              <a:gd name="connsiteX15" fmla="*/ 14514 w 741363"/>
              <a:gd name="connsiteY15" fmla="*/ 1248229 h 1712686"/>
              <a:gd name="connsiteX16" fmla="*/ 58057 w 741363"/>
              <a:gd name="connsiteY16" fmla="*/ 1219200 h 1712686"/>
              <a:gd name="connsiteX17" fmla="*/ 145142 w 741363"/>
              <a:gd name="connsiteY17" fmla="*/ 1190172 h 1712686"/>
              <a:gd name="connsiteX18" fmla="*/ 188685 w 741363"/>
              <a:gd name="connsiteY18" fmla="*/ 1175658 h 1712686"/>
              <a:gd name="connsiteX19" fmla="*/ 232228 w 741363"/>
              <a:gd name="connsiteY19" fmla="*/ 1161143 h 1712686"/>
              <a:gd name="connsiteX20" fmla="*/ 406400 w 741363"/>
              <a:gd name="connsiteY20" fmla="*/ 1146629 h 1712686"/>
              <a:gd name="connsiteX21" fmla="*/ 420914 w 741363"/>
              <a:gd name="connsiteY21" fmla="*/ 1103086 h 1712686"/>
              <a:gd name="connsiteX22" fmla="*/ 420914 w 741363"/>
              <a:gd name="connsiteY22" fmla="*/ 696686 h 1712686"/>
              <a:gd name="connsiteX23" fmla="*/ 406400 w 741363"/>
              <a:gd name="connsiteY23" fmla="*/ 595086 h 1712686"/>
              <a:gd name="connsiteX24" fmla="*/ 319314 w 741363"/>
              <a:gd name="connsiteY24" fmla="*/ 420915 h 1712686"/>
              <a:gd name="connsiteX25" fmla="*/ 275771 w 741363"/>
              <a:gd name="connsiteY25" fmla="*/ 391886 h 1712686"/>
              <a:gd name="connsiteX26" fmla="*/ 174171 w 741363"/>
              <a:gd name="connsiteY26" fmla="*/ 275772 h 1712686"/>
              <a:gd name="connsiteX27" fmla="*/ 174171 w 741363"/>
              <a:gd name="connsiteY27" fmla="*/ 87086 h 1712686"/>
              <a:gd name="connsiteX28" fmla="*/ 203200 w 741363"/>
              <a:gd name="connsiteY28" fmla="*/ 0 h 1712686"/>
              <a:gd name="connsiteX0" fmla="*/ 377371 w 741363"/>
              <a:gd name="connsiteY0" fmla="*/ 1161143 h 1712686"/>
              <a:gd name="connsiteX1" fmla="*/ 580571 w 741363"/>
              <a:gd name="connsiteY1" fmla="*/ 1204686 h 1712686"/>
              <a:gd name="connsiteX2" fmla="*/ 624114 w 741363"/>
              <a:gd name="connsiteY2" fmla="*/ 1219200 h 1712686"/>
              <a:gd name="connsiteX3" fmla="*/ 667657 w 741363"/>
              <a:gd name="connsiteY3" fmla="*/ 1248229 h 1712686"/>
              <a:gd name="connsiteX4" fmla="*/ 696685 w 741363"/>
              <a:gd name="connsiteY4" fmla="*/ 1291772 h 1712686"/>
              <a:gd name="connsiteX5" fmla="*/ 740228 w 741363"/>
              <a:gd name="connsiteY5" fmla="*/ 1306286 h 1712686"/>
              <a:gd name="connsiteX6" fmla="*/ 725714 w 741363"/>
              <a:gd name="connsiteY6" fmla="*/ 1596572 h 1712686"/>
              <a:gd name="connsiteX7" fmla="*/ 638628 w 741363"/>
              <a:gd name="connsiteY7" fmla="*/ 1654629 h 1712686"/>
              <a:gd name="connsiteX8" fmla="*/ 551542 w 741363"/>
              <a:gd name="connsiteY8" fmla="*/ 1683658 h 1712686"/>
              <a:gd name="connsiteX9" fmla="*/ 420914 w 741363"/>
              <a:gd name="connsiteY9" fmla="*/ 1712686 h 1712686"/>
              <a:gd name="connsiteX10" fmla="*/ 203200 w 741363"/>
              <a:gd name="connsiteY10" fmla="*/ 1640115 h 1712686"/>
              <a:gd name="connsiteX11" fmla="*/ 159657 w 741363"/>
              <a:gd name="connsiteY11" fmla="*/ 1611086 h 1712686"/>
              <a:gd name="connsiteX12" fmla="*/ 72571 w 741363"/>
              <a:gd name="connsiteY12" fmla="*/ 1582058 h 1712686"/>
              <a:gd name="connsiteX13" fmla="*/ 43542 w 741363"/>
              <a:gd name="connsiteY13" fmla="*/ 1538515 h 1712686"/>
              <a:gd name="connsiteX14" fmla="*/ 0 w 741363"/>
              <a:gd name="connsiteY14" fmla="*/ 1378858 h 1712686"/>
              <a:gd name="connsiteX15" fmla="*/ 14514 w 741363"/>
              <a:gd name="connsiteY15" fmla="*/ 1248229 h 1712686"/>
              <a:gd name="connsiteX16" fmla="*/ 58057 w 741363"/>
              <a:gd name="connsiteY16" fmla="*/ 1219200 h 1712686"/>
              <a:gd name="connsiteX17" fmla="*/ 145142 w 741363"/>
              <a:gd name="connsiteY17" fmla="*/ 1190172 h 1712686"/>
              <a:gd name="connsiteX18" fmla="*/ 188685 w 741363"/>
              <a:gd name="connsiteY18" fmla="*/ 1175658 h 1712686"/>
              <a:gd name="connsiteX19" fmla="*/ 232228 w 741363"/>
              <a:gd name="connsiteY19" fmla="*/ 1161143 h 1712686"/>
              <a:gd name="connsiteX20" fmla="*/ 406400 w 741363"/>
              <a:gd name="connsiteY20" fmla="*/ 1146629 h 1712686"/>
              <a:gd name="connsiteX21" fmla="*/ 420914 w 741363"/>
              <a:gd name="connsiteY21" fmla="*/ 1103086 h 1712686"/>
              <a:gd name="connsiteX22" fmla="*/ 420914 w 741363"/>
              <a:gd name="connsiteY22" fmla="*/ 696686 h 1712686"/>
              <a:gd name="connsiteX23" fmla="*/ 406400 w 741363"/>
              <a:gd name="connsiteY23" fmla="*/ 595086 h 1712686"/>
              <a:gd name="connsiteX24" fmla="*/ 319314 w 741363"/>
              <a:gd name="connsiteY24" fmla="*/ 420915 h 1712686"/>
              <a:gd name="connsiteX25" fmla="*/ 275771 w 741363"/>
              <a:gd name="connsiteY25" fmla="*/ 391886 h 1712686"/>
              <a:gd name="connsiteX26" fmla="*/ 186528 w 741363"/>
              <a:gd name="connsiteY26" fmla="*/ 510550 h 1712686"/>
              <a:gd name="connsiteX27" fmla="*/ 174171 w 741363"/>
              <a:gd name="connsiteY27" fmla="*/ 87086 h 1712686"/>
              <a:gd name="connsiteX28" fmla="*/ 203200 w 741363"/>
              <a:gd name="connsiteY28" fmla="*/ 0 h 1712686"/>
              <a:gd name="connsiteX0" fmla="*/ 377371 w 741363"/>
              <a:gd name="connsiteY0" fmla="*/ 1161143 h 1712686"/>
              <a:gd name="connsiteX1" fmla="*/ 580571 w 741363"/>
              <a:gd name="connsiteY1" fmla="*/ 1204686 h 1712686"/>
              <a:gd name="connsiteX2" fmla="*/ 624114 w 741363"/>
              <a:gd name="connsiteY2" fmla="*/ 1219200 h 1712686"/>
              <a:gd name="connsiteX3" fmla="*/ 667657 w 741363"/>
              <a:gd name="connsiteY3" fmla="*/ 1248229 h 1712686"/>
              <a:gd name="connsiteX4" fmla="*/ 696685 w 741363"/>
              <a:gd name="connsiteY4" fmla="*/ 1291772 h 1712686"/>
              <a:gd name="connsiteX5" fmla="*/ 740228 w 741363"/>
              <a:gd name="connsiteY5" fmla="*/ 1306286 h 1712686"/>
              <a:gd name="connsiteX6" fmla="*/ 725714 w 741363"/>
              <a:gd name="connsiteY6" fmla="*/ 1596572 h 1712686"/>
              <a:gd name="connsiteX7" fmla="*/ 638628 w 741363"/>
              <a:gd name="connsiteY7" fmla="*/ 1654629 h 1712686"/>
              <a:gd name="connsiteX8" fmla="*/ 551542 w 741363"/>
              <a:gd name="connsiteY8" fmla="*/ 1683658 h 1712686"/>
              <a:gd name="connsiteX9" fmla="*/ 420914 w 741363"/>
              <a:gd name="connsiteY9" fmla="*/ 1712686 h 1712686"/>
              <a:gd name="connsiteX10" fmla="*/ 203200 w 741363"/>
              <a:gd name="connsiteY10" fmla="*/ 1640115 h 1712686"/>
              <a:gd name="connsiteX11" fmla="*/ 159657 w 741363"/>
              <a:gd name="connsiteY11" fmla="*/ 1611086 h 1712686"/>
              <a:gd name="connsiteX12" fmla="*/ 72571 w 741363"/>
              <a:gd name="connsiteY12" fmla="*/ 1582058 h 1712686"/>
              <a:gd name="connsiteX13" fmla="*/ 43542 w 741363"/>
              <a:gd name="connsiteY13" fmla="*/ 1538515 h 1712686"/>
              <a:gd name="connsiteX14" fmla="*/ 0 w 741363"/>
              <a:gd name="connsiteY14" fmla="*/ 1378858 h 1712686"/>
              <a:gd name="connsiteX15" fmla="*/ 14514 w 741363"/>
              <a:gd name="connsiteY15" fmla="*/ 1248229 h 1712686"/>
              <a:gd name="connsiteX16" fmla="*/ 58057 w 741363"/>
              <a:gd name="connsiteY16" fmla="*/ 1219200 h 1712686"/>
              <a:gd name="connsiteX17" fmla="*/ 145142 w 741363"/>
              <a:gd name="connsiteY17" fmla="*/ 1190172 h 1712686"/>
              <a:gd name="connsiteX18" fmla="*/ 188685 w 741363"/>
              <a:gd name="connsiteY18" fmla="*/ 1175658 h 1712686"/>
              <a:gd name="connsiteX19" fmla="*/ 232228 w 741363"/>
              <a:gd name="connsiteY19" fmla="*/ 1161143 h 1712686"/>
              <a:gd name="connsiteX20" fmla="*/ 406400 w 741363"/>
              <a:gd name="connsiteY20" fmla="*/ 1146629 h 1712686"/>
              <a:gd name="connsiteX21" fmla="*/ 420914 w 741363"/>
              <a:gd name="connsiteY21" fmla="*/ 1103086 h 1712686"/>
              <a:gd name="connsiteX22" fmla="*/ 420914 w 741363"/>
              <a:gd name="connsiteY22" fmla="*/ 696686 h 1712686"/>
              <a:gd name="connsiteX23" fmla="*/ 406400 w 741363"/>
              <a:gd name="connsiteY23" fmla="*/ 595086 h 1712686"/>
              <a:gd name="connsiteX24" fmla="*/ 319314 w 741363"/>
              <a:gd name="connsiteY24" fmla="*/ 420915 h 1712686"/>
              <a:gd name="connsiteX25" fmla="*/ 275771 w 741363"/>
              <a:gd name="connsiteY25" fmla="*/ 391886 h 1712686"/>
              <a:gd name="connsiteX26" fmla="*/ 186528 w 741363"/>
              <a:gd name="connsiteY26" fmla="*/ 510550 h 1712686"/>
              <a:gd name="connsiteX27" fmla="*/ 67461 w 741363"/>
              <a:gd name="connsiteY27" fmla="*/ 669243 h 1712686"/>
              <a:gd name="connsiteX28" fmla="*/ 174171 w 741363"/>
              <a:gd name="connsiteY28" fmla="*/ 87086 h 1712686"/>
              <a:gd name="connsiteX29" fmla="*/ 203200 w 741363"/>
              <a:gd name="connsiteY29" fmla="*/ 0 h 1712686"/>
              <a:gd name="connsiteX0" fmla="*/ 487672 w 851664"/>
              <a:gd name="connsiteY0" fmla="*/ 1161143 h 1712686"/>
              <a:gd name="connsiteX1" fmla="*/ 690872 w 851664"/>
              <a:gd name="connsiteY1" fmla="*/ 1204686 h 1712686"/>
              <a:gd name="connsiteX2" fmla="*/ 734415 w 851664"/>
              <a:gd name="connsiteY2" fmla="*/ 1219200 h 1712686"/>
              <a:gd name="connsiteX3" fmla="*/ 777958 w 851664"/>
              <a:gd name="connsiteY3" fmla="*/ 1248229 h 1712686"/>
              <a:gd name="connsiteX4" fmla="*/ 806986 w 851664"/>
              <a:gd name="connsiteY4" fmla="*/ 1291772 h 1712686"/>
              <a:gd name="connsiteX5" fmla="*/ 850529 w 851664"/>
              <a:gd name="connsiteY5" fmla="*/ 1306286 h 1712686"/>
              <a:gd name="connsiteX6" fmla="*/ 836015 w 851664"/>
              <a:gd name="connsiteY6" fmla="*/ 1596572 h 1712686"/>
              <a:gd name="connsiteX7" fmla="*/ 748929 w 851664"/>
              <a:gd name="connsiteY7" fmla="*/ 1654629 h 1712686"/>
              <a:gd name="connsiteX8" fmla="*/ 661843 w 851664"/>
              <a:gd name="connsiteY8" fmla="*/ 1683658 h 1712686"/>
              <a:gd name="connsiteX9" fmla="*/ 531215 w 851664"/>
              <a:gd name="connsiteY9" fmla="*/ 1712686 h 1712686"/>
              <a:gd name="connsiteX10" fmla="*/ 313501 w 851664"/>
              <a:gd name="connsiteY10" fmla="*/ 1640115 h 1712686"/>
              <a:gd name="connsiteX11" fmla="*/ 269958 w 851664"/>
              <a:gd name="connsiteY11" fmla="*/ 1611086 h 1712686"/>
              <a:gd name="connsiteX12" fmla="*/ 182872 w 851664"/>
              <a:gd name="connsiteY12" fmla="*/ 1582058 h 1712686"/>
              <a:gd name="connsiteX13" fmla="*/ 153843 w 851664"/>
              <a:gd name="connsiteY13" fmla="*/ 1538515 h 1712686"/>
              <a:gd name="connsiteX14" fmla="*/ 110301 w 851664"/>
              <a:gd name="connsiteY14" fmla="*/ 1378858 h 1712686"/>
              <a:gd name="connsiteX15" fmla="*/ 124815 w 851664"/>
              <a:gd name="connsiteY15" fmla="*/ 1248229 h 1712686"/>
              <a:gd name="connsiteX16" fmla="*/ 168358 w 851664"/>
              <a:gd name="connsiteY16" fmla="*/ 1219200 h 1712686"/>
              <a:gd name="connsiteX17" fmla="*/ 255443 w 851664"/>
              <a:gd name="connsiteY17" fmla="*/ 1190172 h 1712686"/>
              <a:gd name="connsiteX18" fmla="*/ 298986 w 851664"/>
              <a:gd name="connsiteY18" fmla="*/ 1175658 h 1712686"/>
              <a:gd name="connsiteX19" fmla="*/ 342529 w 851664"/>
              <a:gd name="connsiteY19" fmla="*/ 1161143 h 1712686"/>
              <a:gd name="connsiteX20" fmla="*/ 516701 w 851664"/>
              <a:gd name="connsiteY20" fmla="*/ 1146629 h 1712686"/>
              <a:gd name="connsiteX21" fmla="*/ 531215 w 851664"/>
              <a:gd name="connsiteY21" fmla="*/ 1103086 h 1712686"/>
              <a:gd name="connsiteX22" fmla="*/ 531215 w 851664"/>
              <a:gd name="connsiteY22" fmla="*/ 696686 h 1712686"/>
              <a:gd name="connsiteX23" fmla="*/ 516701 w 851664"/>
              <a:gd name="connsiteY23" fmla="*/ 595086 h 1712686"/>
              <a:gd name="connsiteX24" fmla="*/ 429615 w 851664"/>
              <a:gd name="connsiteY24" fmla="*/ 420915 h 1712686"/>
              <a:gd name="connsiteX25" fmla="*/ 386072 w 851664"/>
              <a:gd name="connsiteY25" fmla="*/ 391886 h 1712686"/>
              <a:gd name="connsiteX26" fmla="*/ 296829 w 851664"/>
              <a:gd name="connsiteY26" fmla="*/ 510550 h 1712686"/>
              <a:gd name="connsiteX27" fmla="*/ 177762 w 851664"/>
              <a:gd name="connsiteY27" fmla="*/ 669243 h 1712686"/>
              <a:gd name="connsiteX28" fmla="*/ 267 w 851664"/>
              <a:gd name="connsiteY28" fmla="*/ 717281 h 1712686"/>
              <a:gd name="connsiteX29" fmla="*/ 313501 w 851664"/>
              <a:gd name="connsiteY29" fmla="*/ 0 h 1712686"/>
              <a:gd name="connsiteX0" fmla="*/ 594301 w 958293"/>
              <a:gd name="connsiteY0" fmla="*/ 792407 h 1343950"/>
              <a:gd name="connsiteX1" fmla="*/ 797501 w 958293"/>
              <a:gd name="connsiteY1" fmla="*/ 835950 h 1343950"/>
              <a:gd name="connsiteX2" fmla="*/ 841044 w 958293"/>
              <a:gd name="connsiteY2" fmla="*/ 850464 h 1343950"/>
              <a:gd name="connsiteX3" fmla="*/ 884587 w 958293"/>
              <a:gd name="connsiteY3" fmla="*/ 879493 h 1343950"/>
              <a:gd name="connsiteX4" fmla="*/ 913615 w 958293"/>
              <a:gd name="connsiteY4" fmla="*/ 923036 h 1343950"/>
              <a:gd name="connsiteX5" fmla="*/ 957158 w 958293"/>
              <a:gd name="connsiteY5" fmla="*/ 937550 h 1343950"/>
              <a:gd name="connsiteX6" fmla="*/ 942644 w 958293"/>
              <a:gd name="connsiteY6" fmla="*/ 1227836 h 1343950"/>
              <a:gd name="connsiteX7" fmla="*/ 855558 w 958293"/>
              <a:gd name="connsiteY7" fmla="*/ 1285893 h 1343950"/>
              <a:gd name="connsiteX8" fmla="*/ 768472 w 958293"/>
              <a:gd name="connsiteY8" fmla="*/ 1314922 h 1343950"/>
              <a:gd name="connsiteX9" fmla="*/ 637844 w 958293"/>
              <a:gd name="connsiteY9" fmla="*/ 1343950 h 1343950"/>
              <a:gd name="connsiteX10" fmla="*/ 420130 w 958293"/>
              <a:gd name="connsiteY10" fmla="*/ 1271379 h 1343950"/>
              <a:gd name="connsiteX11" fmla="*/ 376587 w 958293"/>
              <a:gd name="connsiteY11" fmla="*/ 1242350 h 1343950"/>
              <a:gd name="connsiteX12" fmla="*/ 289501 w 958293"/>
              <a:gd name="connsiteY12" fmla="*/ 1213322 h 1343950"/>
              <a:gd name="connsiteX13" fmla="*/ 260472 w 958293"/>
              <a:gd name="connsiteY13" fmla="*/ 1169779 h 1343950"/>
              <a:gd name="connsiteX14" fmla="*/ 216930 w 958293"/>
              <a:gd name="connsiteY14" fmla="*/ 1010122 h 1343950"/>
              <a:gd name="connsiteX15" fmla="*/ 231444 w 958293"/>
              <a:gd name="connsiteY15" fmla="*/ 879493 h 1343950"/>
              <a:gd name="connsiteX16" fmla="*/ 274987 w 958293"/>
              <a:gd name="connsiteY16" fmla="*/ 850464 h 1343950"/>
              <a:gd name="connsiteX17" fmla="*/ 362072 w 958293"/>
              <a:gd name="connsiteY17" fmla="*/ 821436 h 1343950"/>
              <a:gd name="connsiteX18" fmla="*/ 405615 w 958293"/>
              <a:gd name="connsiteY18" fmla="*/ 806922 h 1343950"/>
              <a:gd name="connsiteX19" fmla="*/ 449158 w 958293"/>
              <a:gd name="connsiteY19" fmla="*/ 792407 h 1343950"/>
              <a:gd name="connsiteX20" fmla="*/ 623330 w 958293"/>
              <a:gd name="connsiteY20" fmla="*/ 777893 h 1343950"/>
              <a:gd name="connsiteX21" fmla="*/ 637844 w 958293"/>
              <a:gd name="connsiteY21" fmla="*/ 734350 h 1343950"/>
              <a:gd name="connsiteX22" fmla="*/ 637844 w 958293"/>
              <a:gd name="connsiteY22" fmla="*/ 327950 h 1343950"/>
              <a:gd name="connsiteX23" fmla="*/ 623330 w 958293"/>
              <a:gd name="connsiteY23" fmla="*/ 226350 h 1343950"/>
              <a:gd name="connsiteX24" fmla="*/ 536244 w 958293"/>
              <a:gd name="connsiteY24" fmla="*/ 52179 h 1343950"/>
              <a:gd name="connsiteX25" fmla="*/ 492701 w 958293"/>
              <a:gd name="connsiteY25" fmla="*/ 23150 h 1343950"/>
              <a:gd name="connsiteX26" fmla="*/ 403458 w 958293"/>
              <a:gd name="connsiteY26" fmla="*/ 141814 h 1343950"/>
              <a:gd name="connsiteX27" fmla="*/ 284391 w 958293"/>
              <a:gd name="connsiteY27" fmla="*/ 300507 h 1343950"/>
              <a:gd name="connsiteX28" fmla="*/ 106896 w 958293"/>
              <a:gd name="connsiteY28" fmla="*/ 348545 h 1343950"/>
              <a:gd name="connsiteX29" fmla="*/ 0 w 958293"/>
              <a:gd name="connsiteY29" fmla="*/ 298529 h 1343950"/>
              <a:gd name="connsiteX0" fmla="*/ 594301 w 958293"/>
              <a:gd name="connsiteY0" fmla="*/ 788779 h 1340322"/>
              <a:gd name="connsiteX1" fmla="*/ 797501 w 958293"/>
              <a:gd name="connsiteY1" fmla="*/ 832322 h 1340322"/>
              <a:gd name="connsiteX2" fmla="*/ 841044 w 958293"/>
              <a:gd name="connsiteY2" fmla="*/ 846836 h 1340322"/>
              <a:gd name="connsiteX3" fmla="*/ 884587 w 958293"/>
              <a:gd name="connsiteY3" fmla="*/ 875865 h 1340322"/>
              <a:gd name="connsiteX4" fmla="*/ 913615 w 958293"/>
              <a:gd name="connsiteY4" fmla="*/ 919408 h 1340322"/>
              <a:gd name="connsiteX5" fmla="*/ 957158 w 958293"/>
              <a:gd name="connsiteY5" fmla="*/ 933922 h 1340322"/>
              <a:gd name="connsiteX6" fmla="*/ 942644 w 958293"/>
              <a:gd name="connsiteY6" fmla="*/ 1224208 h 1340322"/>
              <a:gd name="connsiteX7" fmla="*/ 855558 w 958293"/>
              <a:gd name="connsiteY7" fmla="*/ 1282265 h 1340322"/>
              <a:gd name="connsiteX8" fmla="*/ 768472 w 958293"/>
              <a:gd name="connsiteY8" fmla="*/ 1311294 h 1340322"/>
              <a:gd name="connsiteX9" fmla="*/ 637844 w 958293"/>
              <a:gd name="connsiteY9" fmla="*/ 1340322 h 1340322"/>
              <a:gd name="connsiteX10" fmla="*/ 420130 w 958293"/>
              <a:gd name="connsiteY10" fmla="*/ 1267751 h 1340322"/>
              <a:gd name="connsiteX11" fmla="*/ 376587 w 958293"/>
              <a:gd name="connsiteY11" fmla="*/ 1238722 h 1340322"/>
              <a:gd name="connsiteX12" fmla="*/ 289501 w 958293"/>
              <a:gd name="connsiteY12" fmla="*/ 1209694 h 1340322"/>
              <a:gd name="connsiteX13" fmla="*/ 260472 w 958293"/>
              <a:gd name="connsiteY13" fmla="*/ 1166151 h 1340322"/>
              <a:gd name="connsiteX14" fmla="*/ 216930 w 958293"/>
              <a:gd name="connsiteY14" fmla="*/ 1006494 h 1340322"/>
              <a:gd name="connsiteX15" fmla="*/ 231444 w 958293"/>
              <a:gd name="connsiteY15" fmla="*/ 875865 h 1340322"/>
              <a:gd name="connsiteX16" fmla="*/ 274987 w 958293"/>
              <a:gd name="connsiteY16" fmla="*/ 846836 h 1340322"/>
              <a:gd name="connsiteX17" fmla="*/ 362072 w 958293"/>
              <a:gd name="connsiteY17" fmla="*/ 817808 h 1340322"/>
              <a:gd name="connsiteX18" fmla="*/ 405615 w 958293"/>
              <a:gd name="connsiteY18" fmla="*/ 803294 h 1340322"/>
              <a:gd name="connsiteX19" fmla="*/ 449158 w 958293"/>
              <a:gd name="connsiteY19" fmla="*/ 788779 h 1340322"/>
              <a:gd name="connsiteX20" fmla="*/ 623330 w 958293"/>
              <a:gd name="connsiteY20" fmla="*/ 774265 h 1340322"/>
              <a:gd name="connsiteX21" fmla="*/ 637844 w 958293"/>
              <a:gd name="connsiteY21" fmla="*/ 730722 h 1340322"/>
              <a:gd name="connsiteX22" fmla="*/ 637844 w 958293"/>
              <a:gd name="connsiteY22" fmla="*/ 324322 h 1340322"/>
              <a:gd name="connsiteX23" fmla="*/ 623330 w 958293"/>
              <a:gd name="connsiteY23" fmla="*/ 222722 h 1340322"/>
              <a:gd name="connsiteX24" fmla="*/ 536244 w 958293"/>
              <a:gd name="connsiteY24" fmla="*/ 48551 h 1340322"/>
              <a:gd name="connsiteX25" fmla="*/ 492701 w 958293"/>
              <a:gd name="connsiteY25" fmla="*/ 19522 h 1340322"/>
              <a:gd name="connsiteX26" fmla="*/ 378744 w 958293"/>
              <a:gd name="connsiteY26" fmla="*/ 199970 h 1340322"/>
              <a:gd name="connsiteX27" fmla="*/ 284391 w 958293"/>
              <a:gd name="connsiteY27" fmla="*/ 296879 h 1340322"/>
              <a:gd name="connsiteX28" fmla="*/ 106896 w 958293"/>
              <a:gd name="connsiteY28" fmla="*/ 344917 h 1340322"/>
              <a:gd name="connsiteX29" fmla="*/ 0 w 958293"/>
              <a:gd name="connsiteY29" fmla="*/ 294901 h 1340322"/>
              <a:gd name="connsiteX0" fmla="*/ 594301 w 958293"/>
              <a:gd name="connsiteY0" fmla="*/ 788779 h 1340322"/>
              <a:gd name="connsiteX1" fmla="*/ 797501 w 958293"/>
              <a:gd name="connsiteY1" fmla="*/ 832322 h 1340322"/>
              <a:gd name="connsiteX2" fmla="*/ 841044 w 958293"/>
              <a:gd name="connsiteY2" fmla="*/ 846836 h 1340322"/>
              <a:gd name="connsiteX3" fmla="*/ 884587 w 958293"/>
              <a:gd name="connsiteY3" fmla="*/ 875865 h 1340322"/>
              <a:gd name="connsiteX4" fmla="*/ 913615 w 958293"/>
              <a:gd name="connsiteY4" fmla="*/ 919408 h 1340322"/>
              <a:gd name="connsiteX5" fmla="*/ 957158 w 958293"/>
              <a:gd name="connsiteY5" fmla="*/ 933922 h 1340322"/>
              <a:gd name="connsiteX6" fmla="*/ 942644 w 958293"/>
              <a:gd name="connsiteY6" fmla="*/ 1224208 h 1340322"/>
              <a:gd name="connsiteX7" fmla="*/ 855558 w 958293"/>
              <a:gd name="connsiteY7" fmla="*/ 1282265 h 1340322"/>
              <a:gd name="connsiteX8" fmla="*/ 768472 w 958293"/>
              <a:gd name="connsiteY8" fmla="*/ 1311294 h 1340322"/>
              <a:gd name="connsiteX9" fmla="*/ 637844 w 958293"/>
              <a:gd name="connsiteY9" fmla="*/ 1340322 h 1340322"/>
              <a:gd name="connsiteX10" fmla="*/ 420130 w 958293"/>
              <a:gd name="connsiteY10" fmla="*/ 1267751 h 1340322"/>
              <a:gd name="connsiteX11" fmla="*/ 376587 w 958293"/>
              <a:gd name="connsiteY11" fmla="*/ 1238722 h 1340322"/>
              <a:gd name="connsiteX12" fmla="*/ 289501 w 958293"/>
              <a:gd name="connsiteY12" fmla="*/ 1209694 h 1340322"/>
              <a:gd name="connsiteX13" fmla="*/ 260472 w 958293"/>
              <a:gd name="connsiteY13" fmla="*/ 1166151 h 1340322"/>
              <a:gd name="connsiteX14" fmla="*/ 216930 w 958293"/>
              <a:gd name="connsiteY14" fmla="*/ 1006494 h 1340322"/>
              <a:gd name="connsiteX15" fmla="*/ 231444 w 958293"/>
              <a:gd name="connsiteY15" fmla="*/ 875865 h 1340322"/>
              <a:gd name="connsiteX16" fmla="*/ 274987 w 958293"/>
              <a:gd name="connsiteY16" fmla="*/ 846836 h 1340322"/>
              <a:gd name="connsiteX17" fmla="*/ 362072 w 958293"/>
              <a:gd name="connsiteY17" fmla="*/ 817808 h 1340322"/>
              <a:gd name="connsiteX18" fmla="*/ 405615 w 958293"/>
              <a:gd name="connsiteY18" fmla="*/ 803294 h 1340322"/>
              <a:gd name="connsiteX19" fmla="*/ 449158 w 958293"/>
              <a:gd name="connsiteY19" fmla="*/ 788779 h 1340322"/>
              <a:gd name="connsiteX20" fmla="*/ 623330 w 958293"/>
              <a:gd name="connsiteY20" fmla="*/ 774265 h 1340322"/>
              <a:gd name="connsiteX21" fmla="*/ 637844 w 958293"/>
              <a:gd name="connsiteY21" fmla="*/ 730722 h 1340322"/>
              <a:gd name="connsiteX22" fmla="*/ 637844 w 958293"/>
              <a:gd name="connsiteY22" fmla="*/ 324322 h 1340322"/>
              <a:gd name="connsiteX23" fmla="*/ 623330 w 958293"/>
              <a:gd name="connsiteY23" fmla="*/ 222722 h 1340322"/>
              <a:gd name="connsiteX24" fmla="*/ 536244 w 958293"/>
              <a:gd name="connsiteY24" fmla="*/ 48551 h 1340322"/>
              <a:gd name="connsiteX25" fmla="*/ 492701 w 958293"/>
              <a:gd name="connsiteY25" fmla="*/ 19522 h 1340322"/>
              <a:gd name="connsiteX26" fmla="*/ 378744 w 958293"/>
              <a:gd name="connsiteY26" fmla="*/ 199970 h 1340322"/>
              <a:gd name="connsiteX27" fmla="*/ 259678 w 958293"/>
              <a:gd name="connsiteY27" fmla="*/ 333949 h 1340322"/>
              <a:gd name="connsiteX28" fmla="*/ 106896 w 958293"/>
              <a:gd name="connsiteY28" fmla="*/ 344917 h 1340322"/>
              <a:gd name="connsiteX29" fmla="*/ 0 w 958293"/>
              <a:gd name="connsiteY29" fmla="*/ 294901 h 1340322"/>
              <a:gd name="connsiteX0" fmla="*/ 594301 w 958293"/>
              <a:gd name="connsiteY0" fmla="*/ 788187 h 1339730"/>
              <a:gd name="connsiteX1" fmla="*/ 797501 w 958293"/>
              <a:gd name="connsiteY1" fmla="*/ 831730 h 1339730"/>
              <a:gd name="connsiteX2" fmla="*/ 841044 w 958293"/>
              <a:gd name="connsiteY2" fmla="*/ 846244 h 1339730"/>
              <a:gd name="connsiteX3" fmla="*/ 884587 w 958293"/>
              <a:gd name="connsiteY3" fmla="*/ 875273 h 1339730"/>
              <a:gd name="connsiteX4" fmla="*/ 913615 w 958293"/>
              <a:gd name="connsiteY4" fmla="*/ 918816 h 1339730"/>
              <a:gd name="connsiteX5" fmla="*/ 957158 w 958293"/>
              <a:gd name="connsiteY5" fmla="*/ 933330 h 1339730"/>
              <a:gd name="connsiteX6" fmla="*/ 942644 w 958293"/>
              <a:gd name="connsiteY6" fmla="*/ 1223616 h 1339730"/>
              <a:gd name="connsiteX7" fmla="*/ 855558 w 958293"/>
              <a:gd name="connsiteY7" fmla="*/ 1281673 h 1339730"/>
              <a:gd name="connsiteX8" fmla="*/ 768472 w 958293"/>
              <a:gd name="connsiteY8" fmla="*/ 1310702 h 1339730"/>
              <a:gd name="connsiteX9" fmla="*/ 637844 w 958293"/>
              <a:gd name="connsiteY9" fmla="*/ 1339730 h 1339730"/>
              <a:gd name="connsiteX10" fmla="*/ 420130 w 958293"/>
              <a:gd name="connsiteY10" fmla="*/ 1267159 h 1339730"/>
              <a:gd name="connsiteX11" fmla="*/ 376587 w 958293"/>
              <a:gd name="connsiteY11" fmla="*/ 1238130 h 1339730"/>
              <a:gd name="connsiteX12" fmla="*/ 289501 w 958293"/>
              <a:gd name="connsiteY12" fmla="*/ 1209102 h 1339730"/>
              <a:gd name="connsiteX13" fmla="*/ 260472 w 958293"/>
              <a:gd name="connsiteY13" fmla="*/ 1165559 h 1339730"/>
              <a:gd name="connsiteX14" fmla="*/ 216930 w 958293"/>
              <a:gd name="connsiteY14" fmla="*/ 1005902 h 1339730"/>
              <a:gd name="connsiteX15" fmla="*/ 231444 w 958293"/>
              <a:gd name="connsiteY15" fmla="*/ 875273 h 1339730"/>
              <a:gd name="connsiteX16" fmla="*/ 274987 w 958293"/>
              <a:gd name="connsiteY16" fmla="*/ 846244 h 1339730"/>
              <a:gd name="connsiteX17" fmla="*/ 362072 w 958293"/>
              <a:gd name="connsiteY17" fmla="*/ 817216 h 1339730"/>
              <a:gd name="connsiteX18" fmla="*/ 405615 w 958293"/>
              <a:gd name="connsiteY18" fmla="*/ 802702 h 1339730"/>
              <a:gd name="connsiteX19" fmla="*/ 449158 w 958293"/>
              <a:gd name="connsiteY19" fmla="*/ 788187 h 1339730"/>
              <a:gd name="connsiteX20" fmla="*/ 623330 w 958293"/>
              <a:gd name="connsiteY20" fmla="*/ 773673 h 1339730"/>
              <a:gd name="connsiteX21" fmla="*/ 637844 w 958293"/>
              <a:gd name="connsiteY21" fmla="*/ 730130 h 1339730"/>
              <a:gd name="connsiteX22" fmla="*/ 637844 w 958293"/>
              <a:gd name="connsiteY22" fmla="*/ 323730 h 1339730"/>
              <a:gd name="connsiteX23" fmla="*/ 623330 w 958293"/>
              <a:gd name="connsiteY23" fmla="*/ 222130 h 1339730"/>
              <a:gd name="connsiteX24" fmla="*/ 536244 w 958293"/>
              <a:gd name="connsiteY24" fmla="*/ 47959 h 1339730"/>
              <a:gd name="connsiteX25" fmla="*/ 492701 w 958293"/>
              <a:gd name="connsiteY25" fmla="*/ 18930 h 1339730"/>
              <a:gd name="connsiteX26" fmla="*/ 316961 w 958293"/>
              <a:gd name="connsiteY26" fmla="*/ 211735 h 1339730"/>
              <a:gd name="connsiteX27" fmla="*/ 259678 w 958293"/>
              <a:gd name="connsiteY27" fmla="*/ 333357 h 1339730"/>
              <a:gd name="connsiteX28" fmla="*/ 106896 w 958293"/>
              <a:gd name="connsiteY28" fmla="*/ 344325 h 1339730"/>
              <a:gd name="connsiteX29" fmla="*/ 0 w 958293"/>
              <a:gd name="connsiteY29" fmla="*/ 294309 h 1339730"/>
              <a:gd name="connsiteX0" fmla="*/ 594301 w 958293"/>
              <a:gd name="connsiteY0" fmla="*/ 740228 h 1291771"/>
              <a:gd name="connsiteX1" fmla="*/ 797501 w 958293"/>
              <a:gd name="connsiteY1" fmla="*/ 783771 h 1291771"/>
              <a:gd name="connsiteX2" fmla="*/ 841044 w 958293"/>
              <a:gd name="connsiteY2" fmla="*/ 798285 h 1291771"/>
              <a:gd name="connsiteX3" fmla="*/ 884587 w 958293"/>
              <a:gd name="connsiteY3" fmla="*/ 827314 h 1291771"/>
              <a:gd name="connsiteX4" fmla="*/ 913615 w 958293"/>
              <a:gd name="connsiteY4" fmla="*/ 870857 h 1291771"/>
              <a:gd name="connsiteX5" fmla="*/ 957158 w 958293"/>
              <a:gd name="connsiteY5" fmla="*/ 885371 h 1291771"/>
              <a:gd name="connsiteX6" fmla="*/ 942644 w 958293"/>
              <a:gd name="connsiteY6" fmla="*/ 1175657 h 1291771"/>
              <a:gd name="connsiteX7" fmla="*/ 855558 w 958293"/>
              <a:gd name="connsiteY7" fmla="*/ 1233714 h 1291771"/>
              <a:gd name="connsiteX8" fmla="*/ 768472 w 958293"/>
              <a:gd name="connsiteY8" fmla="*/ 1262743 h 1291771"/>
              <a:gd name="connsiteX9" fmla="*/ 637844 w 958293"/>
              <a:gd name="connsiteY9" fmla="*/ 1291771 h 1291771"/>
              <a:gd name="connsiteX10" fmla="*/ 420130 w 958293"/>
              <a:gd name="connsiteY10" fmla="*/ 1219200 h 1291771"/>
              <a:gd name="connsiteX11" fmla="*/ 376587 w 958293"/>
              <a:gd name="connsiteY11" fmla="*/ 1190171 h 1291771"/>
              <a:gd name="connsiteX12" fmla="*/ 289501 w 958293"/>
              <a:gd name="connsiteY12" fmla="*/ 1161143 h 1291771"/>
              <a:gd name="connsiteX13" fmla="*/ 260472 w 958293"/>
              <a:gd name="connsiteY13" fmla="*/ 1117600 h 1291771"/>
              <a:gd name="connsiteX14" fmla="*/ 216930 w 958293"/>
              <a:gd name="connsiteY14" fmla="*/ 957943 h 1291771"/>
              <a:gd name="connsiteX15" fmla="*/ 231444 w 958293"/>
              <a:gd name="connsiteY15" fmla="*/ 827314 h 1291771"/>
              <a:gd name="connsiteX16" fmla="*/ 274987 w 958293"/>
              <a:gd name="connsiteY16" fmla="*/ 798285 h 1291771"/>
              <a:gd name="connsiteX17" fmla="*/ 362072 w 958293"/>
              <a:gd name="connsiteY17" fmla="*/ 769257 h 1291771"/>
              <a:gd name="connsiteX18" fmla="*/ 405615 w 958293"/>
              <a:gd name="connsiteY18" fmla="*/ 754743 h 1291771"/>
              <a:gd name="connsiteX19" fmla="*/ 449158 w 958293"/>
              <a:gd name="connsiteY19" fmla="*/ 740228 h 1291771"/>
              <a:gd name="connsiteX20" fmla="*/ 623330 w 958293"/>
              <a:gd name="connsiteY20" fmla="*/ 725714 h 1291771"/>
              <a:gd name="connsiteX21" fmla="*/ 637844 w 958293"/>
              <a:gd name="connsiteY21" fmla="*/ 682171 h 1291771"/>
              <a:gd name="connsiteX22" fmla="*/ 637844 w 958293"/>
              <a:gd name="connsiteY22" fmla="*/ 275771 h 1291771"/>
              <a:gd name="connsiteX23" fmla="*/ 623330 w 958293"/>
              <a:gd name="connsiteY23" fmla="*/ 174171 h 1291771"/>
              <a:gd name="connsiteX24" fmla="*/ 536244 w 958293"/>
              <a:gd name="connsiteY24" fmla="*/ 0 h 1291771"/>
              <a:gd name="connsiteX25" fmla="*/ 455631 w 958293"/>
              <a:gd name="connsiteY25" fmla="*/ 82182 h 1291771"/>
              <a:gd name="connsiteX26" fmla="*/ 316961 w 958293"/>
              <a:gd name="connsiteY26" fmla="*/ 163776 h 1291771"/>
              <a:gd name="connsiteX27" fmla="*/ 259678 w 958293"/>
              <a:gd name="connsiteY27" fmla="*/ 285398 h 1291771"/>
              <a:gd name="connsiteX28" fmla="*/ 106896 w 958293"/>
              <a:gd name="connsiteY28" fmla="*/ 296366 h 1291771"/>
              <a:gd name="connsiteX29" fmla="*/ 0 w 958293"/>
              <a:gd name="connsiteY29" fmla="*/ 246350 h 1291771"/>
              <a:gd name="connsiteX0" fmla="*/ 594301 w 958293"/>
              <a:gd name="connsiteY0" fmla="*/ 684110 h 1235653"/>
              <a:gd name="connsiteX1" fmla="*/ 797501 w 958293"/>
              <a:gd name="connsiteY1" fmla="*/ 727653 h 1235653"/>
              <a:gd name="connsiteX2" fmla="*/ 841044 w 958293"/>
              <a:gd name="connsiteY2" fmla="*/ 742167 h 1235653"/>
              <a:gd name="connsiteX3" fmla="*/ 884587 w 958293"/>
              <a:gd name="connsiteY3" fmla="*/ 771196 h 1235653"/>
              <a:gd name="connsiteX4" fmla="*/ 913615 w 958293"/>
              <a:gd name="connsiteY4" fmla="*/ 814739 h 1235653"/>
              <a:gd name="connsiteX5" fmla="*/ 957158 w 958293"/>
              <a:gd name="connsiteY5" fmla="*/ 829253 h 1235653"/>
              <a:gd name="connsiteX6" fmla="*/ 942644 w 958293"/>
              <a:gd name="connsiteY6" fmla="*/ 1119539 h 1235653"/>
              <a:gd name="connsiteX7" fmla="*/ 855558 w 958293"/>
              <a:gd name="connsiteY7" fmla="*/ 1177596 h 1235653"/>
              <a:gd name="connsiteX8" fmla="*/ 768472 w 958293"/>
              <a:gd name="connsiteY8" fmla="*/ 1206625 h 1235653"/>
              <a:gd name="connsiteX9" fmla="*/ 637844 w 958293"/>
              <a:gd name="connsiteY9" fmla="*/ 1235653 h 1235653"/>
              <a:gd name="connsiteX10" fmla="*/ 420130 w 958293"/>
              <a:gd name="connsiteY10" fmla="*/ 1163082 h 1235653"/>
              <a:gd name="connsiteX11" fmla="*/ 376587 w 958293"/>
              <a:gd name="connsiteY11" fmla="*/ 1134053 h 1235653"/>
              <a:gd name="connsiteX12" fmla="*/ 289501 w 958293"/>
              <a:gd name="connsiteY12" fmla="*/ 1105025 h 1235653"/>
              <a:gd name="connsiteX13" fmla="*/ 260472 w 958293"/>
              <a:gd name="connsiteY13" fmla="*/ 1061482 h 1235653"/>
              <a:gd name="connsiteX14" fmla="*/ 216930 w 958293"/>
              <a:gd name="connsiteY14" fmla="*/ 901825 h 1235653"/>
              <a:gd name="connsiteX15" fmla="*/ 231444 w 958293"/>
              <a:gd name="connsiteY15" fmla="*/ 771196 h 1235653"/>
              <a:gd name="connsiteX16" fmla="*/ 274987 w 958293"/>
              <a:gd name="connsiteY16" fmla="*/ 742167 h 1235653"/>
              <a:gd name="connsiteX17" fmla="*/ 362072 w 958293"/>
              <a:gd name="connsiteY17" fmla="*/ 713139 h 1235653"/>
              <a:gd name="connsiteX18" fmla="*/ 405615 w 958293"/>
              <a:gd name="connsiteY18" fmla="*/ 698625 h 1235653"/>
              <a:gd name="connsiteX19" fmla="*/ 449158 w 958293"/>
              <a:gd name="connsiteY19" fmla="*/ 684110 h 1235653"/>
              <a:gd name="connsiteX20" fmla="*/ 623330 w 958293"/>
              <a:gd name="connsiteY20" fmla="*/ 669596 h 1235653"/>
              <a:gd name="connsiteX21" fmla="*/ 637844 w 958293"/>
              <a:gd name="connsiteY21" fmla="*/ 626053 h 1235653"/>
              <a:gd name="connsiteX22" fmla="*/ 637844 w 958293"/>
              <a:gd name="connsiteY22" fmla="*/ 219653 h 1235653"/>
              <a:gd name="connsiteX23" fmla="*/ 623330 w 958293"/>
              <a:gd name="connsiteY23" fmla="*/ 118053 h 1235653"/>
              <a:gd name="connsiteX24" fmla="*/ 523887 w 958293"/>
              <a:gd name="connsiteY24" fmla="*/ 42736 h 1235653"/>
              <a:gd name="connsiteX25" fmla="*/ 455631 w 958293"/>
              <a:gd name="connsiteY25" fmla="*/ 26064 h 1235653"/>
              <a:gd name="connsiteX26" fmla="*/ 316961 w 958293"/>
              <a:gd name="connsiteY26" fmla="*/ 107658 h 1235653"/>
              <a:gd name="connsiteX27" fmla="*/ 259678 w 958293"/>
              <a:gd name="connsiteY27" fmla="*/ 229280 h 1235653"/>
              <a:gd name="connsiteX28" fmla="*/ 106896 w 958293"/>
              <a:gd name="connsiteY28" fmla="*/ 240248 h 1235653"/>
              <a:gd name="connsiteX29" fmla="*/ 0 w 958293"/>
              <a:gd name="connsiteY29" fmla="*/ 190232 h 1235653"/>
              <a:gd name="connsiteX0" fmla="*/ 594301 w 1020322"/>
              <a:gd name="connsiteY0" fmla="*/ 684110 h 1235653"/>
              <a:gd name="connsiteX1" fmla="*/ 797501 w 1020322"/>
              <a:gd name="connsiteY1" fmla="*/ 727653 h 1235653"/>
              <a:gd name="connsiteX2" fmla="*/ 841044 w 1020322"/>
              <a:gd name="connsiteY2" fmla="*/ 742167 h 1235653"/>
              <a:gd name="connsiteX3" fmla="*/ 884587 w 1020322"/>
              <a:gd name="connsiteY3" fmla="*/ 771196 h 1235653"/>
              <a:gd name="connsiteX4" fmla="*/ 913615 w 1020322"/>
              <a:gd name="connsiteY4" fmla="*/ 814739 h 1235653"/>
              <a:gd name="connsiteX5" fmla="*/ 957158 w 1020322"/>
              <a:gd name="connsiteY5" fmla="*/ 829253 h 1235653"/>
              <a:gd name="connsiteX6" fmla="*/ 1015216 w 1020322"/>
              <a:gd name="connsiteY6" fmla="*/ 1090511 h 1235653"/>
              <a:gd name="connsiteX7" fmla="*/ 855558 w 1020322"/>
              <a:gd name="connsiteY7" fmla="*/ 1177596 h 1235653"/>
              <a:gd name="connsiteX8" fmla="*/ 768472 w 1020322"/>
              <a:gd name="connsiteY8" fmla="*/ 1206625 h 1235653"/>
              <a:gd name="connsiteX9" fmla="*/ 637844 w 1020322"/>
              <a:gd name="connsiteY9" fmla="*/ 1235653 h 1235653"/>
              <a:gd name="connsiteX10" fmla="*/ 420130 w 1020322"/>
              <a:gd name="connsiteY10" fmla="*/ 1163082 h 1235653"/>
              <a:gd name="connsiteX11" fmla="*/ 376587 w 1020322"/>
              <a:gd name="connsiteY11" fmla="*/ 1134053 h 1235653"/>
              <a:gd name="connsiteX12" fmla="*/ 289501 w 1020322"/>
              <a:gd name="connsiteY12" fmla="*/ 1105025 h 1235653"/>
              <a:gd name="connsiteX13" fmla="*/ 260472 w 1020322"/>
              <a:gd name="connsiteY13" fmla="*/ 1061482 h 1235653"/>
              <a:gd name="connsiteX14" fmla="*/ 216930 w 1020322"/>
              <a:gd name="connsiteY14" fmla="*/ 901825 h 1235653"/>
              <a:gd name="connsiteX15" fmla="*/ 231444 w 1020322"/>
              <a:gd name="connsiteY15" fmla="*/ 771196 h 1235653"/>
              <a:gd name="connsiteX16" fmla="*/ 274987 w 1020322"/>
              <a:gd name="connsiteY16" fmla="*/ 742167 h 1235653"/>
              <a:gd name="connsiteX17" fmla="*/ 362072 w 1020322"/>
              <a:gd name="connsiteY17" fmla="*/ 713139 h 1235653"/>
              <a:gd name="connsiteX18" fmla="*/ 405615 w 1020322"/>
              <a:gd name="connsiteY18" fmla="*/ 698625 h 1235653"/>
              <a:gd name="connsiteX19" fmla="*/ 449158 w 1020322"/>
              <a:gd name="connsiteY19" fmla="*/ 684110 h 1235653"/>
              <a:gd name="connsiteX20" fmla="*/ 623330 w 1020322"/>
              <a:gd name="connsiteY20" fmla="*/ 669596 h 1235653"/>
              <a:gd name="connsiteX21" fmla="*/ 637844 w 1020322"/>
              <a:gd name="connsiteY21" fmla="*/ 626053 h 1235653"/>
              <a:gd name="connsiteX22" fmla="*/ 637844 w 1020322"/>
              <a:gd name="connsiteY22" fmla="*/ 219653 h 1235653"/>
              <a:gd name="connsiteX23" fmla="*/ 623330 w 1020322"/>
              <a:gd name="connsiteY23" fmla="*/ 118053 h 1235653"/>
              <a:gd name="connsiteX24" fmla="*/ 523887 w 1020322"/>
              <a:gd name="connsiteY24" fmla="*/ 42736 h 1235653"/>
              <a:gd name="connsiteX25" fmla="*/ 455631 w 1020322"/>
              <a:gd name="connsiteY25" fmla="*/ 26064 h 1235653"/>
              <a:gd name="connsiteX26" fmla="*/ 316961 w 1020322"/>
              <a:gd name="connsiteY26" fmla="*/ 107658 h 1235653"/>
              <a:gd name="connsiteX27" fmla="*/ 259678 w 1020322"/>
              <a:gd name="connsiteY27" fmla="*/ 229280 h 1235653"/>
              <a:gd name="connsiteX28" fmla="*/ 106896 w 1020322"/>
              <a:gd name="connsiteY28" fmla="*/ 240248 h 1235653"/>
              <a:gd name="connsiteX29" fmla="*/ 0 w 1020322"/>
              <a:gd name="connsiteY29" fmla="*/ 190232 h 1235653"/>
              <a:gd name="connsiteX0" fmla="*/ 594301 w 1087787"/>
              <a:gd name="connsiteY0" fmla="*/ 684110 h 1235653"/>
              <a:gd name="connsiteX1" fmla="*/ 797501 w 1087787"/>
              <a:gd name="connsiteY1" fmla="*/ 727653 h 1235653"/>
              <a:gd name="connsiteX2" fmla="*/ 841044 w 1087787"/>
              <a:gd name="connsiteY2" fmla="*/ 742167 h 1235653"/>
              <a:gd name="connsiteX3" fmla="*/ 884587 w 1087787"/>
              <a:gd name="connsiteY3" fmla="*/ 771196 h 1235653"/>
              <a:gd name="connsiteX4" fmla="*/ 913615 w 1087787"/>
              <a:gd name="connsiteY4" fmla="*/ 814739 h 1235653"/>
              <a:gd name="connsiteX5" fmla="*/ 1087787 w 1087787"/>
              <a:gd name="connsiteY5" fmla="*/ 742168 h 1235653"/>
              <a:gd name="connsiteX6" fmla="*/ 1015216 w 1087787"/>
              <a:gd name="connsiteY6" fmla="*/ 1090511 h 1235653"/>
              <a:gd name="connsiteX7" fmla="*/ 855558 w 1087787"/>
              <a:gd name="connsiteY7" fmla="*/ 1177596 h 1235653"/>
              <a:gd name="connsiteX8" fmla="*/ 768472 w 1087787"/>
              <a:gd name="connsiteY8" fmla="*/ 1206625 h 1235653"/>
              <a:gd name="connsiteX9" fmla="*/ 637844 w 1087787"/>
              <a:gd name="connsiteY9" fmla="*/ 1235653 h 1235653"/>
              <a:gd name="connsiteX10" fmla="*/ 420130 w 1087787"/>
              <a:gd name="connsiteY10" fmla="*/ 1163082 h 1235653"/>
              <a:gd name="connsiteX11" fmla="*/ 376587 w 1087787"/>
              <a:gd name="connsiteY11" fmla="*/ 1134053 h 1235653"/>
              <a:gd name="connsiteX12" fmla="*/ 289501 w 1087787"/>
              <a:gd name="connsiteY12" fmla="*/ 1105025 h 1235653"/>
              <a:gd name="connsiteX13" fmla="*/ 260472 w 1087787"/>
              <a:gd name="connsiteY13" fmla="*/ 1061482 h 1235653"/>
              <a:gd name="connsiteX14" fmla="*/ 216930 w 1087787"/>
              <a:gd name="connsiteY14" fmla="*/ 901825 h 1235653"/>
              <a:gd name="connsiteX15" fmla="*/ 231444 w 1087787"/>
              <a:gd name="connsiteY15" fmla="*/ 771196 h 1235653"/>
              <a:gd name="connsiteX16" fmla="*/ 274987 w 1087787"/>
              <a:gd name="connsiteY16" fmla="*/ 742167 h 1235653"/>
              <a:gd name="connsiteX17" fmla="*/ 362072 w 1087787"/>
              <a:gd name="connsiteY17" fmla="*/ 713139 h 1235653"/>
              <a:gd name="connsiteX18" fmla="*/ 405615 w 1087787"/>
              <a:gd name="connsiteY18" fmla="*/ 698625 h 1235653"/>
              <a:gd name="connsiteX19" fmla="*/ 449158 w 1087787"/>
              <a:gd name="connsiteY19" fmla="*/ 684110 h 1235653"/>
              <a:gd name="connsiteX20" fmla="*/ 623330 w 1087787"/>
              <a:gd name="connsiteY20" fmla="*/ 669596 h 1235653"/>
              <a:gd name="connsiteX21" fmla="*/ 637844 w 1087787"/>
              <a:gd name="connsiteY21" fmla="*/ 626053 h 1235653"/>
              <a:gd name="connsiteX22" fmla="*/ 637844 w 1087787"/>
              <a:gd name="connsiteY22" fmla="*/ 219653 h 1235653"/>
              <a:gd name="connsiteX23" fmla="*/ 623330 w 1087787"/>
              <a:gd name="connsiteY23" fmla="*/ 118053 h 1235653"/>
              <a:gd name="connsiteX24" fmla="*/ 523887 w 1087787"/>
              <a:gd name="connsiteY24" fmla="*/ 42736 h 1235653"/>
              <a:gd name="connsiteX25" fmla="*/ 455631 w 1087787"/>
              <a:gd name="connsiteY25" fmla="*/ 26064 h 1235653"/>
              <a:gd name="connsiteX26" fmla="*/ 316961 w 1087787"/>
              <a:gd name="connsiteY26" fmla="*/ 107658 h 1235653"/>
              <a:gd name="connsiteX27" fmla="*/ 259678 w 1087787"/>
              <a:gd name="connsiteY27" fmla="*/ 229280 h 1235653"/>
              <a:gd name="connsiteX28" fmla="*/ 106896 w 1087787"/>
              <a:gd name="connsiteY28" fmla="*/ 240248 h 1235653"/>
              <a:gd name="connsiteX29" fmla="*/ 0 w 1087787"/>
              <a:gd name="connsiteY29" fmla="*/ 190232 h 1235653"/>
              <a:gd name="connsiteX0" fmla="*/ 594301 w 1044244"/>
              <a:gd name="connsiteY0" fmla="*/ 684110 h 1235653"/>
              <a:gd name="connsiteX1" fmla="*/ 797501 w 1044244"/>
              <a:gd name="connsiteY1" fmla="*/ 727653 h 1235653"/>
              <a:gd name="connsiteX2" fmla="*/ 841044 w 1044244"/>
              <a:gd name="connsiteY2" fmla="*/ 742167 h 1235653"/>
              <a:gd name="connsiteX3" fmla="*/ 884587 w 1044244"/>
              <a:gd name="connsiteY3" fmla="*/ 771196 h 1235653"/>
              <a:gd name="connsiteX4" fmla="*/ 913615 w 1044244"/>
              <a:gd name="connsiteY4" fmla="*/ 814739 h 1235653"/>
              <a:gd name="connsiteX5" fmla="*/ 1044244 w 1044244"/>
              <a:gd name="connsiteY5" fmla="*/ 800225 h 1235653"/>
              <a:gd name="connsiteX6" fmla="*/ 1015216 w 1044244"/>
              <a:gd name="connsiteY6" fmla="*/ 1090511 h 1235653"/>
              <a:gd name="connsiteX7" fmla="*/ 855558 w 1044244"/>
              <a:gd name="connsiteY7" fmla="*/ 1177596 h 1235653"/>
              <a:gd name="connsiteX8" fmla="*/ 768472 w 1044244"/>
              <a:gd name="connsiteY8" fmla="*/ 1206625 h 1235653"/>
              <a:gd name="connsiteX9" fmla="*/ 637844 w 1044244"/>
              <a:gd name="connsiteY9" fmla="*/ 1235653 h 1235653"/>
              <a:gd name="connsiteX10" fmla="*/ 420130 w 1044244"/>
              <a:gd name="connsiteY10" fmla="*/ 1163082 h 1235653"/>
              <a:gd name="connsiteX11" fmla="*/ 376587 w 1044244"/>
              <a:gd name="connsiteY11" fmla="*/ 1134053 h 1235653"/>
              <a:gd name="connsiteX12" fmla="*/ 289501 w 1044244"/>
              <a:gd name="connsiteY12" fmla="*/ 1105025 h 1235653"/>
              <a:gd name="connsiteX13" fmla="*/ 260472 w 1044244"/>
              <a:gd name="connsiteY13" fmla="*/ 1061482 h 1235653"/>
              <a:gd name="connsiteX14" fmla="*/ 216930 w 1044244"/>
              <a:gd name="connsiteY14" fmla="*/ 901825 h 1235653"/>
              <a:gd name="connsiteX15" fmla="*/ 231444 w 1044244"/>
              <a:gd name="connsiteY15" fmla="*/ 771196 h 1235653"/>
              <a:gd name="connsiteX16" fmla="*/ 274987 w 1044244"/>
              <a:gd name="connsiteY16" fmla="*/ 742167 h 1235653"/>
              <a:gd name="connsiteX17" fmla="*/ 362072 w 1044244"/>
              <a:gd name="connsiteY17" fmla="*/ 713139 h 1235653"/>
              <a:gd name="connsiteX18" fmla="*/ 405615 w 1044244"/>
              <a:gd name="connsiteY18" fmla="*/ 698625 h 1235653"/>
              <a:gd name="connsiteX19" fmla="*/ 449158 w 1044244"/>
              <a:gd name="connsiteY19" fmla="*/ 684110 h 1235653"/>
              <a:gd name="connsiteX20" fmla="*/ 623330 w 1044244"/>
              <a:gd name="connsiteY20" fmla="*/ 669596 h 1235653"/>
              <a:gd name="connsiteX21" fmla="*/ 637844 w 1044244"/>
              <a:gd name="connsiteY21" fmla="*/ 626053 h 1235653"/>
              <a:gd name="connsiteX22" fmla="*/ 637844 w 1044244"/>
              <a:gd name="connsiteY22" fmla="*/ 219653 h 1235653"/>
              <a:gd name="connsiteX23" fmla="*/ 623330 w 1044244"/>
              <a:gd name="connsiteY23" fmla="*/ 118053 h 1235653"/>
              <a:gd name="connsiteX24" fmla="*/ 523887 w 1044244"/>
              <a:gd name="connsiteY24" fmla="*/ 42736 h 1235653"/>
              <a:gd name="connsiteX25" fmla="*/ 455631 w 1044244"/>
              <a:gd name="connsiteY25" fmla="*/ 26064 h 1235653"/>
              <a:gd name="connsiteX26" fmla="*/ 316961 w 1044244"/>
              <a:gd name="connsiteY26" fmla="*/ 107658 h 1235653"/>
              <a:gd name="connsiteX27" fmla="*/ 259678 w 1044244"/>
              <a:gd name="connsiteY27" fmla="*/ 229280 h 1235653"/>
              <a:gd name="connsiteX28" fmla="*/ 106896 w 1044244"/>
              <a:gd name="connsiteY28" fmla="*/ 240248 h 1235653"/>
              <a:gd name="connsiteX29" fmla="*/ 0 w 1044244"/>
              <a:gd name="connsiteY29" fmla="*/ 190232 h 1235653"/>
              <a:gd name="connsiteX0" fmla="*/ 594301 w 1044244"/>
              <a:gd name="connsiteY0" fmla="*/ 684110 h 1235653"/>
              <a:gd name="connsiteX1" fmla="*/ 797501 w 1044244"/>
              <a:gd name="connsiteY1" fmla="*/ 727653 h 1235653"/>
              <a:gd name="connsiteX2" fmla="*/ 841044 w 1044244"/>
              <a:gd name="connsiteY2" fmla="*/ 742167 h 1235653"/>
              <a:gd name="connsiteX3" fmla="*/ 884587 w 1044244"/>
              <a:gd name="connsiteY3" fmla="*/ 771196 h 1235653"/>
              <a:gd name="connsiteX4" fmla="*/ 957158 w 1044244"/>
              <a:gd name="connsiteY4" fmla="*/ 785710 h 1235653"/>
              <a:gd name="connsiteX5" fmla="*/ 1044244 w 1044244"/>
              <a:gd name="connsiteY5" fmla="*/ 800225 h 1235653"/>
              <a:gd name="connsiteX6" fmla="*/ 1015216 w 1044244"/>
              <a:gd name="connsiteY6" fmla="*/ 1090511 h 1235653"/>
              <a:gd name="connsiteX7" fmla="*/ 855558 w 1044244"/>
              <a:gd name="connsiteY7" fmla="*/ 1177596 h 1235653"/>
              <a:gd name="connsiteX8" fmla="*/ 768472 w 1044244"/>
              <a:gd name="connsiteY8" fmla="*/ 1206625 h 1235653"/>
              <a:gd name="connsiteX9" fmla="*/ 637844 w 1044244"/>
              <a:gd name="connsiteY9" fmla="*/ 1235653 h 1235653"/>
              <a:gd name="connsiteX10" fmla="*/ 420130 w 1044244"/>
              <a:gd name="connsiteY10" fmla="*/ 1163082 h 1235653"/>
              <a:gd name="connsiteX11" fmla="*/ 376587 w 1044244"/>
              <a:gd name="connsiteY11" fmla="*/ 1134053 h 1235653"/>
              <a:gd name="connsiteX12" fmla="*/ 289501 w 1044244"/>
              <a:gd name="connsiteY12" fmla="*/ 1105025 h 1235653"/>
              <a:gd name="connsiteX13" fmla="*/ 260472 w 1044244"/>
              <a:gd name="connsiteY13" fmla="*/ 1061482 h 1235653"/>
              <a:gd name="connsiteX14" fmla="*/ 216930 w 1044244"/>
              <a:gd name="connsiteY14" fmla="*/ 901825 h 1235653"/>
              <a:gd name="connsiteX15" fmla="*/ 231444 w 1044244"/>
              <a:gd name="connsiteY15" fmla="*/ 771196 h 1235653"/>
              <a:gd name="connsiteX16" fmla="*/ 274987 w 1044244"/>
              <a:gd name="connsiteY16" fmla="*/ 742167 h 1235653"/>
              <a:gd name="connsiteX17" fmla="*/ 362072 w 1044244"/>
              <a:gd name="connsiteY17" fmla="*/ 713139 h 1235653"/>
              <a:gd name="connsiteX18" fmla="*/ 405615 w 1044244"/>
              <a:gd name="connsiteY18" fmla="*/ 698625 h 1235653"/>
              <a:gd name="connsiteX19" fmla="*/ 449158 w 1044244"/>
              <a:gd name="connsiteY19" fmla="*/ 684110 h 1235653"/>
              <a:gd name="connsiteX20" fmla="*/ 623330 w 1044244"/>
              <a:gd name="connsiteY20" fmla="*/ 669596 h 1235653"/>
              <a:gd name="connsiteX21" fmla="*/ 637844 w 1044244"/>
              <a:gd name="connsiteY21" fmla="*/ 626053 h 1235653"/>
              <a:gd name="connsiteX22" fmla="*/ 637844 w 1044244"/>
              <a:gd name="connsiteY22" fmla="*/ 219653 h 1235653"/>
              <a:gd name="connsiteX23" fmla="*/ 623330 w 1044244"/>
              <a:gd name="connsiteY23" fmla="*/ 118053 h 1235653"/>
              <a:gd name="connsiteX24" fmla="*/ 523887 w 1044244"/>
              <a:gd name="connsiteY24" fmla="*/ 42736 h 1235653"/>
              <a:gd name="connsiteX25" fmla="*/ 455631 w 1044244"/>
              <a:gd name="connsiteY25" fmla="*/ 26064 h 1235653"/>
              <a:gd name="connsiteX26" fmla="*/ 316961 w 1044244"/>
              <a:gd name="connsiteY26" fmla="*/ 107658 h 1235653"/>
              <a:gd name="connsiteX27" fmla="*/ 259678 w 1044244"/>
              <a:gd name="connsiteY27" fmla="*/ 229280 h 1235653"/>
              <a:gd name="connsiteX28" fmla="*/ 106896 w 1044244"/>
              <a:gd name="connsiteY28" fmla="*/ 240248 h 1235653"/>
              <a:gd name="connsiteX29" fmla="*/ 0 w 1044244"/>
              <a:gd name="connsiteY29" fmla="*/ 190232 h 1235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44244" h="1235653">
                <a:moveTo>
                  <a:pt x="594301" y="684110"/>
                </a:moveTo>
                <a:cubicBezTo>
                  <a:pt x="740778" y="702421"/>
                  <a:pt x="673411" y="686291"/>
                  <a:pt x="797501" y="727653"/>
                </a:cubicBezTo>
                <a:lnTo>
                  <a:pt x="841044" y="742167"/>
                </a:lnTo>
                <a:cubicBezTo>
                  <a:pt x="855558" y="751843"/>
                  <a:pt x="865235" y="763939"/>
                  <a:pt x="884587" y="771196"/>
                </a:cubicBezTo>
                <a:cubicBezTo>
                  <a:pt x="903939" y="778453"/>
                  <a:pt x="930549" y="780872"/>
                  <a:pt x="957158" y="785710"/>
                </a:cubicBezTo>
                <a:cubicBezTo>
                  <a:pt x="983767" y="790548"/>
                  <a:pt x="1029730" y="795387"/>
                  <a:pt x="1044244" y="800225"/>
                </a:cubicBezTo>
                <a:cubicBezTo>
                  <a:pt x="1039406" y="896987"/>
                  <a:pt x="1046664" y="1027616"/>
                  <a:pt x="1015216" y="1090511"/>
                </a:cubicBezTo>
                <a:cubicBezTo>
                  <a:pt x="983768" y="1153406"/>
                  <a:pt x="896682" y="1158244"/>
                  <a:pt x="855558" y="1177596"/>
                </a:cubicBezTo>
                <a:cubicBezTo>
                  <a:pt x="814434" y="1196948"/>
                  <a:pt x="798477" y="1200624"/>
                  <a:pt x="768472" y="1206625"/>
                </a:cubicBezTo>
                <a:cubicBezTo>
                  <a:pt x="676340" y="1225051"/>
                  <a:pt x="719834" y="1215156"/>
                  <a:pt x="637844" y="1235653"/>
                </a:cubicBezTo>
                <a:cubicBezTo>
                  <a:pt x="472541" y="1217286"/>
                  <a:pt x="543668" y="1245441"/>
                  <a:pt x="420130" y="1163082"/>
                </a:cubicBezTo>
                <a:cubicBezTo>
                  <a:pt x="405616" y="1153406"/>
                  <a:pt x="393136" y="1139569"/>
                  <a:pt x="376587" y="1134053"/>
                </a:cubicBezTo>
                <a:lnTo>
                  <a:pt x="289501" y="1105025"/>
                </a:lnTo>
                <a:cubicBezTo>
                  <a:pt x="279825" y="1090511"/>
                  <a:pt x="267557" y="1077423"/>
                  <a:pt x="260472" y="1061482"/>
                </a:cubicBezTo>
                <a:cubicBezTo>
                  <a:pt x="233688" y="1001217"/>
                  <a:pt x="229347" y="963908"/>
                  <a:pt x="216930" y="901825"/>
                </a:cubicBezTo>
                <a:cubicBezTo>
                  <a:pt x="221768" y="858282"/>
                  <a:pt x="216472" y="812369"/>
                  <a:pt x="231444" y="771196"/>
                </a:cubicBezTo>
                <a:cubicBezTo>
                  <a:pt x="237405" y="754802"/>
                  <a:pt x="259046" y="749252"/>
                  <a:pt x="274987" y="742167"/>
                </a:cubicBezTo>
                <a:cubicBezTo>
                  <a:pt x="302948" y="729740"/>
                  <a:pt x="333044" y="722815"/>
                  <a:pt x="362072" y="713139"/>
                </a:cubicBezTo>
                <a:lnTo>
                  <a:pt x="405615" y="698625"/>
                </a:lnTo>
                <a:cubicBezTo>
                  <a:pt x="420129" y="693787"/>
                  <a:pt x="433911" y="685381"/>
                  <a:pt x="449158" y="684110"/>
                </a:cubicBezTo>
                <a:lnTo>
                  <a:pt x="623330" y="669596"/>
                </a:lnTo>
                <a:cubicBezTo>
                  <a:pt x="628168" y="655082"/>
                  <a:pt x="633641" y="640764"/>
                  <a:pt x="637844" y="626053"/>
                </a:cubicBezTo>
                <a:cubicBezTo>
                  <a:pt x="680489" y="476792"/>
                  <a:pt x="653507" y="462430"/>
                  <a:pt x="637844" y="219653"/>
                </a:cubicBezTo>
                <a:cubicBezTo>
                  <a:pt x="635641" y="185513"/>
                  <a:pt x="642323" y="147539"/>
                  <a:pt x="623330" y="118053"/>
                </a:cubicBezTo>
                <a:cubicBezTo>
                  <a:pt x="604337" y="88567"/>
                  <a:pt x="565255" y="70315"/>
                  <a:pt x="523887" y="42736"/>
                </a:cubicBezTo>
                <a:lnTo>
                  <a:pt x="455631" y="26064"/>
                </a:lnTo>
                <a:cubicBezTo>
                  <a:pt x="387898" y="-75536"/>
                  <a:pt x="389533" y="156038"/>
                  <a:pt x="316961" y="107658"/>
                </a:cubicBezTo>
                <a:cubicBezTo>
                  <a:pt x="296659" y="67387"/>
                  <a:pt x="261738" y="299857"/>
                  <a:pt x="259678" y="229280"/>
                </a:cubicBezTo>
                <a:cubicBezTo>
                  <a:pt x="257619" y="158703"/>
                  <a:pt x="98689" y="265291"/>
                  <a:pt x="106896" y="240248"/>
                </a:cubicBezTo>
                <a:cubicBezTo>
                  <a:pt x="113307" y="210328"/>
                  <a:pt x="0" y="190232"/>
                  <a:pt x="0" y="190232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0" name="Ορθογώνιο 39"/>
          <p:cNvSpPr/>
          <p:nvPr/>
        </p:nvSpPr>
        <p:spPr>
          <a:xfrm>
            <a:off x="3851920" y="1713582"/>
            <a:ext cx="12041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54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8 </a:t>
            </a:r>
            <a:r>
              <a:rPr lang="en-US" sz="54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e</a:t>
            </a:r>
            <a:r>
              <a:rPr lang="en-US" sz="5400" b="1" baseline="3000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-</a:t>
            </a:r>
            <a:endParaRPr lang="el-GR" sz="54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1" name="Ορθογώνιο 40"/>
          <p:cNvSpPr/>
          <p:nvPr/>
        </p:nvSpPr>
        <p:spPr>
          <a:xfrm>
            <a:off x="1874868" y="2296274"/>
            <a:ext cx="12041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5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2 </a:t>
            </a:r>
            <a:r>
              <a:rPr lang="en-US" sz="54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e</a:t>
            </a:r>
            <a:r>
              <a:rPr lang="en-US" sz="5400" b="1" baseline="3000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-</a:t>
            </a:r>
            <a:endParaRPr lang="el-GR" sz="54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6" name="Ελεύθερη σχεδίαση 5"/>
          <p:cNvSpPr/>
          <p:nvPr/>
        </p:nvSpPr>
        <p:spPr>
          <a:xfrm>
            <a:off x="3682155" y="2324181"/>
            <a:ext cx="918493" cy="1823183"/>
          </a:xfrm>
          <a:custGeom>
            <a:avLst/>
            <a:gdLst>
              <a:gd name="connsiteX0" fmla="*/ 537028 w 1570620"/>
              <a:gd name="connsiteY0" fmla="*/ 972457 h 1828800"/>
              <a:gd name="connsiteX1" fmla="*/ 406400 w 1570620"/>
              <a:gd name="connsiteY1" fmla="*/ 986972 h 1828800"/>
              <a:gd name="connsiteX2" fmla="*/ 319314 w 1570620"/>
              <a:gd name="connsiteY2" fmla="*/ 1016000 h 1828800"/>
              <a:gd name="connsiteX3" fmla="*/ 275771 w 1570620"/>
              <a:gd name="connsiteY3" fmla="*/ 1045029 h 1828800"/>
              <a:gd name="connsiteX4" fmla="*/ 174171 w 1570620"/>
              <a:gd name="connsiteY4" fmla="*/ 1161143 h 1828800"/>
              <a:gd name="connsiteX5" fmla="*/ 159657 w 1570620"/>
              <a:gd name="connsiteY5" fmla="*/ 1204686 h 1828800"/>
              <a:gd name="connsiteX6" fmla="*/ 116114 w 1570620"/>
              <a:gd name="connsiteY6" fmla="*/ 1219200 h 1828800"/>
              <a:gd name="connsiteX7" fmla="*/ 72571 w 1570620"/>
              <a:gd name="connsiteY7" fmla="*/ 1248229 h 1828800"/>
              <a:gd name="connsiteX8" fmla="*/ 29028 w 1570620"/>
              <a:gd name="connsiteY8" fmla="*/ 1378857 h 1828800"/>
              <a:gd name="connsiteX9" fmla="*/ 14514 w 1570620"/>
              <a:gd name="connsiteY9" fmla="*/ 1422400 h 1828800"/>
              <a:gd name="connsiteX10" fmla="*/ 0 w 1570620"/>
              <a:gd name="connsiteY10" fmla="*/ 1465943 h 1828800"/>
              <a:gd name="connsiteX11" fmla="*/ 14514 w 1570620"/>
              <a:gd name="connsiteY11" fmla="*/ 1625600 h 1828800"/>
              <a:gd name="connsiteX12" fmla="*/ 29028 w 1570620"/>
              <a:gd name="connsiteY12" fmla="*/ 1669143 h 1828800"/>
              <a:gd name="connsiteX13" fmla="*/ 145143 w 1570620"/>
              <a:gd name="connsiteY13" fmla="*/ 1770743 h 1828800"/>
              <a:gd name="connsiteX14" fmla="*/ 188686 w 1570620"/>
              <a:gd name="connsiteY14" fmla="*/ 1785257 h 1828800"/>
              <a:gd name="connsiteX15" fmla="*/ 232228 w 1570620"/>
              <a:gd name="connsiteY15" fmla="*/ 1814286 h 1828800"/>
              <a:gd name="connsiteX16" fmla="*/ 333828 w 1570620"/>
              <a:gd name="connsiteY16" fmla="*/ 1828800 h 1828800"/>
              <a:gd name="connsiteX17" fmla="*/ 827314 w 1570620"/>
              <a:gd name="connsiteY17" fmla="*/ 1814286 h 1828800"/>
              <a:gd name="connsiteX18" fmla="*/ 914400 w 1570620"/>
              <a:gd name="connsiteY18" fmla="*/ 1756229 h 1828800"/>
              <a:gd name="connsiteX19" fmla="*/ 957943 w 1570620"/>
              <a:gd name="connsiteY19" fmla="*/ 1727200 h 1828800"/>
              <a:gd name="connsiteX20" fmla="*/ 1016000 w 1570620"/>
              <a:gd name="connsiteY20" fmla="*/ 1640114 h 1828800"/>
              <a:gd name="connsiteX21" fmla="*/ 986971 w 1570620"/>
              <a:gd name="connsiteY21" fmla="*/ 1364343 h 1828800"/>
              <a:gd name="connsiteX22" fmla="*/ 957943 w 1570620"/>
              <a:gd name="connsiteY22" fmla="*/ 1146629 h 1828800"/>
              <a:gd name="connsiteX23" fmla="*/ 943428 w 1570620"/>
              <a:gd name="connsiteY23" fmla="*/ 1103086 h 1828800"/>
              <a:gd name="connsiteX24" fmla="*/ 885371 w 1570620"/>
              <a:gd name="connsiteY24" fmla="*/ 1016000 h 1828800"/>
              <a:gd name="connsiteX25" fmla="*/ 754743 w 1570620"/>
              <a:gd name="connsiteY25" fmla="*/ 943429 h 1828800"/>
              <a:gd name="connsiteX26" fmla="*/ 580571 w 1570620"/>
              <a:gd name="connsiteY26" fmla="*/ 957943 h 1828800"/>
              <a:gd name="connsiteX27" fmla="*/ 595086 w 1570620"/>
              <a:gd name="connsiteY27" fmla="*/ 899886 h 1828800"/>
              <a:gd name="connsiteX28" fmla="*/ 624114 w 1570620"/>
              <a:gd name="connsiteY28" fmla="*/ 856343 h 1828800"/>
              <a:gd name="connsiteX29" fmla="*/ 653143 w 1570620"/>
              <a:gd name="connsiteY29" fmla="*/ 769257 h 1828800"/>
              <a:gd name="connsiteX30" fmla="*/ 667657 w 1570620"/>
              <a:gd name="connsiteY30" fmla="*/ 725714 h 1828800"/>
              <a:gd name="connsiteX31" fmla="*/ 696686 w 1570620"/>
              <a:gd name="connsiteY31" fmla="*/ 682172 h 1828800"/>
              <a:gd name="connsiteX32" fmla="*/ 711200 w 1570620"/>
              <a:gd name="connsiteY32" fmla="*/ 638629 h 1828800"/>
              <a:gd name="connsiteX33" fmla="*/ 754743 w 1570620"/>
              <a:gd name="connsiteY33" fmla="*/ 551543 h 1828800"/>
              <a:gd name="connsiteX34" fmla="*/ 769257 w 1570620"/>
              <a:gd name="connsiteY34" fmla="*/ 435429 h 1828800"/>
              <a:gd name="connsiteX35" fmla="*/ 841828 w 1570620"/>
              <a:gd name="connsiteY35" fmla="*/ 362857 h 1828800"/>
              <a:gd name="connsiteX36" fmla="*/ 885371 w 1570620"/>
              <a:gd name="connsiteY36" fmla="*/ 348343 h 1828800"/>
              <a:gd name="connsiteX37" fmla="*/ 1277257 w 1570620"/>
              <a:gd name="connsiteY37" fmla="*/ 333829 h 1828800"/>
              <a:gd name="connsiteX38" fmla="*/ 1364343 w 1570620"/>
              <a:gd name="connsiteY38" fmla="*/ 319314 h 1828800"/>
              <a:gd name="connsiteX39" fmla="*/ 1465943 w 1570620"/>
              <a:gd name="connsiteY39" fmla="*/ 290286 h 1828800"/>
              <a:gd name="connsiteX40" fmla="*/ 1538514 w 1570620"/>
              <a:gd name="connsiteY40" fmla="*/ 159657 h 1828800"/>
              <a:gd name="connsiteX41" fmla="*/ 1567543 w 1570620"/>
              <a:gd name="connsiteY41" fmla="*/ 116114 h 1828800"/>
              <a:gd name="connsiteX42" fmla="*/ 1567543 w 1570620"/>
              <a:gd name="connsiteY42" fmla="*/ 0 h 1828800"/>
              <a:gd name="connsiteX0" fmla="*/ 537028 w 1570620"/>
              <a:gd name="connsiteY0" fmla="*/ 972457 h 1828800"/>
              <a:gd name="connsiteX1" fmla="*/ 406400 w 1570620"/>
              <a:gd name="connsiteY1" fmla="*/ 986972 h 1828800"/>
              <a:gd name="connsiteX2" fmla="*/ 319314 w 1570620"/>
              <a:gd name="connsiteY2" fmla="*/ 1016000 h 1828800"/>
              <a:gd name="connsiteX3" fmla="*/ 275771 w 1570620"/>
              <a:gd name="connsiteY3" fmla="*/ 1045029 h 1828800"/>
              <a:gd name="connsiteX4" fmla="*/ 174171 w 1570620"/>
              <a:gd name="connsiteY4" fmla="*/ 1161143 h 1828800"/>
              <a:gd name="connsiteX5" fmla="*/ 159657 w 1570620"/>
              <a:gd name="connsiteY5" fmla="*/ 1204686 h 1828800"/>
              <a:gd name="connsiteX6" fmla="*/ 116114 w 1570620"/>
              <a:gd name="connsiteY6" fmla="*/ 1219200 h 1828800"/>
              <a:gd name="connsiteX7" fmla="*/ 72571 w 1570620"/>
              <a:gd name="connsiteY7" fmla="*/ 1248229 h 1828800"/>
              <a:gd name="connsiteX8" fmla="*/ 29028 w 1570620"/>
              <a:gd name="connsiteY8" fmla="*/ 1378857 h 1828800"/>
              <a:gd name="connsiteX9" fmla="*/ 14514 w 1570620"/>
              <a:gd name="connsiteY9" fmla="*/ 1422400 h 1828800"/>
              <a:gd name="connsiteX10" fmla="*/ 0 w 1570620"/>
              <a:gd name="connsiteY10" fmla="*/ 1465943 h 1828800"/>
              <a:gd name="connsiteX11" fmla="*/ 14514 w 1570620"/>
              <a:gd name="connsiteY11" fmla="*/ 1625600 h 1828800"/>
              <a:gd name="connsiteX12" fmla="*/ 29028 w 1570620"/>
              <a:gd name="connsiteY12" fmla="*/ 1669143 h 1828800"/>
              <a:gd name="connsiteX13" fmla="*/ 145143 w 1570620"/>
              <a:gd name="connsiteY13" fmla="*/ 1770743 h 1828800"/>
              <a:gd name="connsiteX14" fmla="*/ 188686 w 1570620"/>
              <a:gd name="connsiteY14" fmla="*/ 1785257 h 1828800"/>
              <a:gd name="connsiteX15" fmla="*/ 232228 w 1570620"/>
              <a:gd name="connsiteY15" fmla="*/ 1814286 h 1828800"/>
              <a:gd name="connsiteX16" fmla="*/ 333828 w 1570620"/>
              <a:gd name="connsiteY16" fmla="*/ 1828800 h 1828800"/>
              <a:gd name="connsiteX17" fmla="*/ 827314 w 1570620"/>
              <a:gd name="connsiteY17" fmla="*/ 1814286 h 1828800"/>
              <a:gd name="connsiteX18" fmla="*/ 914400 w 1570620"/>
              <a:gd name="connsiteY18" fmla="*/ 1756229 h 1828800"/>
              <a:gd name="connsiteX19" fmla="*/ 957943 w 1570620"/>
              <a:gd name="connsiteY19" fmla="*/ 1727200 h 1828800"/>
              <a:gd name="connsiteX20" fmla="*/ 1016000 w 1570620"/>
              <a:gd name="connsiteY20" fmla="*/ 1640114 h 1828800"/>
              <a:gd name="connsiteX21" fmla="*/ 986971 w 1570620"/>
              <a:gd name="connsiteY21" fmla="*/ 1364343 h 1828800"/>
              <a:gd name="connsiteX22" fmla="*/ 957943 w 1570620"/>
              <a:gd name="connsiteY22" fmla="*/ 1146629 h 1828800"/>
              <a:gd name="connsiteX23" fmla="*/ 943428 w 1570620"/>
              <a:gd name="connsiteY23" fmla="*/ 1103086 h 1828800"/>
              <a:gd name="connsiteX24" fmla="*/ 885371 w 1570620"/>
              <a:gd name="connsiteY24" fmla="*/ 1016000 h 1828800"/>
              <a:gd name="connsiteX25" fmla="*/ 754743 w 1570620"/>
              <a:gd name="connsiteY25" fmla="*/ 943429 h 1828800"/>
              <a:gd name="connsiteX26" fmla="*/ 580571 w 1570620"/>
              <a:gd name="connsiteY26" fmla="*/ 957943 h 1828800"/>
              <a:gd name="connsiteX27" fmla="*/ 595086 w 1570620"/>
              <a:gd name="connsiteY27" fmla="*/ 899886 h 1828800"/>
              <a:gd name="connsiteX28" fmla="*/ 624114 w 1570620"/>
              <a:gd name="connsiteY28" fmla="*/ 856343 h 1828800"/>
              <a:gd name="connsiteX29" fmla="*/ 653143 w 1570620"/>
              <a:gd name="connsiteY29" fmla="*/ 769257 h 1828800"/>
              <a:gd name="connsiteX30" fmla="*/ 667657 w 1570620"/>
              <a:gd name="connsiteY30" fmla="*/ 725714 h 1828800"/>
              <a:gd name="connsiteX31" fmla="*/ 696686 w 1570620"/>
              <a:gd name="connsiteY31" fmla="*/ 682172 h 1828800"/>
              <a:gd name="connsiteX32" fmla="*/ 711200 w 1570620"/>
              <a:gd name="connsiteY32" fmla="*/ 638629 h 1828800"/>
              <a:gd name="connsiteX33" fmla="*/ 754743 w 1570620"/>
              <a:gd name="connsiteY33" fmla="*/ 551543 h 1828800"/>
              <a:gd name="connsiteX34" fmla="*/ 741917 w 1570620"/>
              <a:gd name="connsiteY34" fmla="*/ 503565 h 1828800"/>
              <a:gd name="connsiteX35" fmla="*/ 841828 w 1570620"/>
              <a:gd name="connsiteY35" fmla="*/ 362857 h 1828800"/>
              <a:gd name="connsiteX36" fmla="*/ 885371 w 1570620"/>
              <a:gd name="connsiteY36" fmla="*/ 348343 h 1828800"/>
              <a:gd name="connsiteX37" fmla="*/ 1277257 w 1570620"/>
              <a:gd name="connsiteY37" fmla="*/ 333829 h 1828800"/>
              <a:gd name="connsiteX38" fmla="*/ 1364343 w 1570620"/>
              <a:gd name="connsiteY38" fmla="*/ 319314 h 1828800"/>
              <a:gd name="connsiteX39" fmla="*/ 1465943 w 1570620"/>
              <a:gd name="connsiteY39" fmla="*/ 290286 h 1828800"/>
              <a:gd name="connsiteX40" fmla="*/ 1538514 w 1570620"/>
              <a:gd name="connsiteY40" fmla="*/ 159657 h 1828800"/>
              <a:gd name="connsiteX41" fmla="*/ 1567543 w 1570620"/>
              <a:gd name="connsiteY41" fmla="*/ 116114 h 1828800"/>
              <a:gd name="connsiteX42" fmla="*/ 1567543 w 1570620"/>
              <a:gd name="connsiteY42" fmla="*/ 0 h 1828800"/>
              <a:gd name="connsiteX0" fmla="*/ 537028 w 1570620"/>
              <a:gd name="connsiteY0" fmla="*/ 972457 h 1828800"/>
              <a:gd name="connsiteX1" fmla="*/ 406400 w 1570620"/>
              <a:gd name="connsiteY1" fmla="*/ 986972 h 1828800"/>
              <a:gd name="connsiteX2" fmla="*/ 319314 w 1570620"/>
              <a:gd name="connsiteY2" fmla="*/ 1016000 h 1828800"/>
              <a:gd name="connsiteX3" fmla="*/ 275771 w 1570620"/>
              <a:gd name="connsiteY3" fmla="*/ 1045029 h 1828800"/>
              <a:gd name="connsiteX4" fmla="*/ 174171 w 1570620"/>
              <a:gd name="connsiteY4" fmla="*/ 1161143 h 1828800"/>
              <a:gd name="connsiteX5" fmla="*/ 159657 w 1570620"/>
              <a:gd name="connsiteY5" fmla="*/ 1204686 h 1828800"/>
              <a:gd name="connsiteX6" fmla="*/ 116114 w 1570620"/>
              <a:gd name="connsiteY6" fmla="*/ 1219200 h 1828800"/>
              <a:gd name="connsiteX7" fmla="*/ 72571 w 1570620"/>
              <a:gd name="connsiteY7" fmla="*/ 1248229 h 1828800"/>
              <a:gd name="connsiteX8" fmla="*/ 29028 w 1570620"/>
              <a:gd name="connsiteY8" fmla="*/ 1378857 h 1828800"/>
              <a:gd name="connsiteX9" fmla="*/ 14514 w 1570620"/>
              <a:gd name="connsiteY9" fmla="*/ 1422400 h 1828800"/>
              <a:gd name="connsiteX10" fmla="*/ 0 w 1570620"/>
              <a:gd name="connsiteY10" fmla="*/ 1465943 h 1828800"/>
              <a:gd name="connsiteX11" fmla="*/ 14514 w 1570620"/>
              <a:gd name="connsiteY11" fmla="*/ 1625600 h 1828800"/>
              <a:gd name="connsiteX12" fmla="*/ 29028 w 1570620"/>
              <a:gd name="connsiteY12" fmla="*/ 1669143 h 1828800"/>
              <a:gd name="connsiteX13" fmla="*/ 145143 w 1570620"/>
              <a:gd name="connsiteY13" fmla="*/ 1770743 h 1828800"/>
              <a:gd name="connsiteX14" fmla="*/ 188686 w 1570620"/>
              <a:gd name="connsiteY14" fmla="*/ 1785257 h 1828800"/>
              <a:gd name="connsiteX15" fmla="*/ 232228 w 1570620"/>
              <a:gd name="connsiteY15" fmla="*/ 1814286 h 1828800"/>
              <a:gd name="connsiteX16" fmla="*/ 333828 w 1570620"/>
              <a:gd name="connsiteY16" fmla="*/ 1828800 h 1828800"/>
              <a:gd name="connsiteX17" fmla="*/ 827314 w 1570620"/>
              <a:gd name="connsiteY17" fmla="*/ 1814286 h 1828800"/>
              <a:gd name="connsiteX18" fmla="*/ 914400 w 1570620"/>
              <a:gd name="connsiteY18" fmla="*/ 1756229 h 1828800"/>
              <a:gd name="connsiteX19" fmla="*/ 957943 w 1570620"/>
              <a:gd name="connsiteY19" fmla="*/ 1727200 h 1828800"/>
              <a:gd name="connsiteX20" fmla="*/ 1016000 w 1570620"/>
              <a:gd name="connsiteY20" fmla="*/ 1640114 h 1828800"/>
              <a:gd name="connsiteX21" fmla="*/ 986971 w 1570620"/>
              <a:gd name="connsiteY21" fmla="*/ 1364343 h 1828800"/>
              <a:gd name="connsiteX22" fmla="*/ 957943 w 1570620"/>
              <a:gd name="connsiteY22" fmla="*/ 1146629 h 1828800"/>
              <a:gd name="connsiteX23" fmla="*/ 943428 w 1570620"/>
              <a:gd name="connsiteY23" fmla="*/ 1103086 h 1828800"/>
              <a:gd name="connsiteX24" fmla="*/ 885371 w 1570620"/>
              <a:gd name="connsiteY24" fmla="*/ 1016000 h 1828800"/>
              <a:gd name="connsiteX25" fmla="*/ 754743 w 1570620"/>
              <a:gd name="connsiteY25" fmla="*/ 943429 h 1828800"/>
              <a:gd name="connsiteX26" fmla="*/ 580571 w 1570620"/>
              <a:gd name="connsiteY26" fmla="*/ 957943 h 1828800"/>
              <a:gd name="connsiteX27" fmla="*/ 595086 w 1570620"/>
              <a:gd name="connsiteY27" fmla="*/ 899886 h 1828800"/>
              <a:gd name="connsiteX28" fmla="*/ 624114 w 1570620"/>
              <a:gd name="connsiteY28" fmla="*/ 856343 h 1828800"/>
              <a:gd name="connsiteX29" fmla="*/ 653143 w 1570620"/>
              <a:gd name="connsiteY29" fmla="*/ 769257 h 1828800"/>
              <a:gd name="connsiteX30" fmla="*/ 667657 w 1570620"/>
              <a:gd name="connsiteY30" fmla="*/ 725714 h 1828800"/>
              <a:gd name="connsiteX31" fmla="*/ 696686 w 1570620"/>
              <a:gd name="connsiteY31" fmla="*/ 682172 h 1828800"/>
              <a:gd name="connsiteX32" fmla="*/ 711200 w 1570620"/>
              <a:gd name="connsiteY32" fmla="*/ 638629 h 1828800"/>
              <a:gd name="connsiteX33" fmla="*/ 754743 w 1570620"/>
              <a:gd name="connsiteY33" fmla="*/ 551543 h 1828800"/>
              <a:gd name="connsiteX34" fmla="*/ 741917 w 1570620"/>
              <a:gd name="connsiteY34" fmla="*/ 503565 h 1828800"/>
              <a:gd name="connsiteX35" fmla="*/ 841828 w 1570620"/>
              <a:gd name="connsiteY35" fmla="*/ 362857 h 1828800"/>
              <a:gd name="connsiteX36" fmla="*/ 885371 w 1570620"/>
              <a:gd name="connsiteY36" fmla="*/ 439190 h 1828800"/>
              <a:gd name="connsiteX37" fmla="*/ 1277257 w 1570620"/>
              <a:gd name="connsiteY37" fmla="*/ 333829 h 1828800"/>
              <a:gd name="connsiteX38" fmla="*/ 1364343 w 1570620"/>
              <a:gd name="connsiteY38" fmla="*/ 319314 h 1828800"/>
              <a:gd name="connsiteX39" fmla="*/ 1465943 w 1570620"/>
              <a:gd name="connsiteY39" fmla="*/ 290286 h 1828800"/>
              <a:gd name="connsiteX40" fmla="*/ 1538514 w 1570620"/>
              <a:gd name="connsiteY40" fmla="*/ 159657 h 1828800"/>
              <a:gd name="connsiteX41" fmla="*/ 1567543 w 1570620"/>
              <a:gd name="connsiteY41" fmla="*/ 116114 h 1828800"/>
              <a:gd name="connsiteX42" fmla="*/ 1567543 w 1570620"/>
              <a:gd name="connsiteY42" fmla="*/ 0 h 1828800"/>
              <a:gd name="connsiteX0" fmla="*/ 537028 w 1570620"/>
              <a:gd name="connsiteY0" fmla="*/ 972457 h 1828800"/>
              <a:gd name="connsiteX1" fmla="*/ 406400 w 1570620"/>
              <a:gd name="connsiteY1" fmla="*/ 986972 h 1828800"/>
              <a:gd name="connsiteX2" fmla="*/ 319314 w 1570620"/>
              <a:gd name="connsiteY2" fmla="*/ 1016000 h 1828800"/>
              <a:gd name="connsiteX3" fmla="*/ 275771 w 1570620"/>
              <a:gd name="connsiteY3" fmla="*/ 1045029 h 1828800"/>
              <a:gd name="connsiteX4" fmla="*/ 174171 w 1570620"/>
              <a:gd name="connsiteY4" fmla="*/ 1161143 h 1828800"/>
              <a:gd name="connsiteX5" fmla="*/ 159657 w 1570620"/>
              <a:gd name="connsiteY5" fmla="*/ 1204686 h 1828800"/>
              <a:gd name="connsiteX6" fmla="*/ 116114 w 1570620"/>
              <a:gd name="connsiteY6" fmla="*/ 1219200 h 1828800"/>
              <a:gd name="connsiteX7" fmla="*/ 72571 w 1570620"/>
              <a:gd name="connsiteY7" fmla="*/ 1248229 h 1828800"/>
              <a:gd name="connsiteX8" fmla="*/ 29028 w 1570620"/>
              <a:gd name="connsiteY8" fmla="*/ 1378857 h 1828800"/>
              <a:gd name="connsiteX9" fmla="*/ 14514 w 1570620"/>
              <a:gd name="connsiteY9" fmla="*/ 1422400 h 1828800"/>
              <a:gd name="connsiteX10" fmla="*/ 0 w 1570620"/>
              <a:gd name="connsiteY10" fmla="*/ 1465943 h 1828800"/>
              <a:gd name="connsiteX11" fmla="*/ 14514 w 1570620"/>
              <a:gd name="connsiteY11" fmla="*/ 1625600 h 1828800"/>
              <a:gd name="connsiteX12" fmla="*/ 29028 w 1570620"/>
              <a:gd name="connsiteY12" fmla="*/ 1669143 h 1828800"/>
              <a:gd name="connsiteX13" fmla="*/ 145143 w 1570620"/>
              <a:gd name="connsiteY13" fmla="*/ 1770743 h 1828800"/>
              <a:gd name="connsiteX14" fmla="*/ 188686 w 1570620"/>
              <a:gd name="connsiteY14" fmla="*/ 1785257 h 1828800"/>
              <a:gd name="connsiteX15" fmla="*/ 232228 w 1570620"/>
              <a:gd name="connsiteY15" fmla="*/ 1814286 h 1828800"/>
              <a:gd name="connsiteX16" fmla="*/ 333828 w 1570620"/>
              <a:gd name="connsiteY16" fmla="*/ 1828800 h 1828800"/>
              <a:gd name="connsiteX17" fmla="*/ 827314 w 1570620"/>
              <a:gd name="connsiteY17" fmla="*/ 1814286 h 1828800"/>
              <a:gd name="connsiteX18" fmla="*/ 914400 w 1570620"/>
              <a:gd name="connsiteY18" fmla="*/ 1756229 h 1828800"/>
              <a:gd name="connsiteX19" fmla="*/ 957943 w 1570620"/>
              <a:gd name="connsiteY19" fmla="*/ 1727200 h 1828800"/>
              <a:gd name="connsiteX20" fmla="*/ 1016000 w 1570620"/>
              <a:gd name="connsiteY20" fmla="*/ 1640114 h 1828800"/>
              <a:gd name="connsiteX21" fmla="*/ 986971 w 1570620"/>
              <a:gd name="connsiteY21" fmla="*/ 1364343 h 1828800"/>
              <a:gd name="connsiteX22" fmla="*/ 957943 w 1570620"/>
              <a:gd name="connsiteY22" fmla="*/ 1146629 h 1828800"/>
              <a:gd name="connsiteX23" fmla="*/ 943428 w 1570620"/>
              <a:gd name="connsiteY23" fmla="*/ 1103086 h 1828800"/>
              <a:gd name="connsiteX24" fmla="*/ 885371 w 1570620"/>
              <a:gd name="connsiteY24" fmla="*/ 1016000 h 1828800"/>
              <a:gd name="connsiteX25" fmla="*/ 754743 w 1570620"/>
              <a:gd name="connsiteY25" fmla="*/ 943429 h 1828800"/>
              <a:gd name="connsiteX26" fmla="*/ 580571 w 1570620"/>
              <a:gd name="connsiteY26" fmla="*/ 957943 h 1828800"/>
              <a:gd name="connsiteX27" fmla="*/ 595086 w 1570620"/>
              <a:gd name="connsiteY27" fmla="*/ 899886 h 1828800"/>
              <a:gd name="connsiteX28" fmla="*/ 624114 w 1570620"/>
              <a:gd name="connsiteY28" fmla="*/ 856343 h 1828800"/>
              <a:gd name="connsiteX29" fmla="*/ 653143 w 1570620"/>
              <a:gd name="connsiteY29" fmla="*/ 769257 h 1828800"/>
              <a:gd name="connsiteX30" fmla="*/ 667657 w 1570620"/>
              <a:gd name="connsiteY30" fmla="*/ 725714 h 1828800"/>
              <a:gd name="connsiteX31" fmla="*/ 696686 w 1570620"/>
              <a:gd name="connsiteY31" fmla="*/ 682172 h 1828800"/>
              <a:gd name="connsiteX32" fmla="*/ 711200 w 1570620"/>
              <a:gd name="connsiteY32" fmla="*/ 638629 h 1828800"/>
              <a:gd name="connsiteX33" fmla="*/ 754743 w 1570620"/>
              <a:gd name="connsiteY33" fmla="*/ 551543 h 1828800"/>
              <a:gd name="connsiteX34" fmla="*/ 741917 w 1570620"/>
              <a:gd name="connsiteY34" fmla="*/ 503565 h 1828800"/>
              <a:gd name="connsiteX35" fmla="*/ 787150 w 1570620"/>
              <a:gd name="connsiteY35" fmla="*/ 453704 h 1828800"/>
              <a:gd name="connsiteX36" fmla="*/ 885371 w 1570620"/>
              <a:gd name="connsiteY36" fmla="*/ 439190 h 1828800"/>
              <a:gd name="connsiteX37" fmla="*/ 1277257 w 1570620"/>
              <a:gd name="connsiteY37" fmla="*/ 333829 h 1828800"/>
              <a:gd name="connsiteX38" fmla="*/ 1364343 w 1570620"/>
              <a:gd name="connsiteY38" fmla="*/ 319314 h 1828800"/>
              <a:gd name="connsiteX39" fmla="*/ 1465943 w 1570620"/>
              <a:gd name="connsiteY39" fmla="*/ 290286 h 1828800"/>
              <a:gd name="connsiteX40" fmla="*/ 1538514 w 1570620"/>
              <a:gd name="connsiteY40" fmla="*/ 159657 h 1828800"/>
              <a:gd name="connsiteX41" fmla="*/ 1567543 w 1570620"/>
              <a:gd name="connsiteY41" fmla="*/ 116114 h 1828800"/>
              <a:gd name="connsiteX42" fmla="*/ 1567543 w 1570620"/>
              <a:gd name="connsiteY42" fmla="*/ 0 h 1828800"/>
              <a:gd name="connsiteX0" fmla="*/ 537028 w 1570620"/>
              <a:gd name="connsiteY0" fmla="*/ 972457 h 1828800"/>
              <a:gd name="connsiteX1" fmla="*/ 406400 w 1570620"/>
              <a:gd name="connsiteY1" fmla="*/ 986972 h 1828800"/>
              <a:gd name="connsiteX2" fmla="*/ 319314 w 1570620"/>
              <a:gd name="connsiteY2" fmla="*/ 1016000 h 1828800"/>
              <a:gd name="connsiteX3" fmla="*/ 275771 w 1570620"/>
              <a:gd name="connsiteY3" fmla="*/ 1045029 h 1828800"/>
              <a:gd name="connsiteX4" fmla="*/ 174171 w 1570620"/>
              <a:gd name="connsiteY4" fmla="*/ 1161143 h 1828800"/>
              <a:gd name="connsiteX5" fmla="*/ 159657 w 1570620"/>
              <a:gd name="connsiteY5" fmla="*/ 1204686 h 1828800"/>
              <a:gd name="connsiteX6" fmla="*/ 116114 w 1570620"/>
              <a:gd name="connsiteY6" fmla="*/ 1219200 h 1828800"/>
              <a:gd name="connsiteX7" fmla="*/ 72571 w 1570620"/>
              <a:gd name="connsiteY7" fmla="*/ 1248229 h 1828800"/>
              <a:gd name="connsiteX8" fmla="*/ 29028 w 1570620"/>
              <a:gd name="connsiteY8" fmla="*/ 1378857 h 1828800"/>
              <a:gd name="connsiteX9" fmla="*/ 14514 w 1570620"/>
              <a:gd name="connsiteY9" fmla="*/ 1422400 h 1828800"/>
              <a:gd name="connsiteX10" fmla="*/ 0 w 1570620"/>
              <a:gd name="connsiteY10" fmla="*/ 1465943 h 1828800"/>
              <a:gd name="connsiteX11" fmla="*/ 14514 w 1570620"/>
              <a:gd name="connsiteY11" fmla="*/ 1625600 h 1828800"/>
              <a:gd name="connsiteX12" fmla="*/ 29028 w 1570620"/>
              <a:gd name="connsiteY12" fmla="*/ 1669143 h 1828800"/>
              <a:gd name="connsiteX13" fmla="*/ 145143 w 1570620"/>
              <a:gd name="connsiteY13" fmla="*/ 1770743 h 1828800"/>
              <a:gd name="connsiteX14" fmla="*/ 188686 w 1570620"/>
              <a:gd name="connsiteY14" fmla="*/ 1785257 h 1828800"/>
              <a:gd name="connsiteX15" fmla="*/ 232228 w 1570620"/>
              <a:gd name="connsiteY15" fmla="*/ 1814286 h 1828800"/>
              <a:gd name="connsiteX16" fmla="*/ 333828 w 1570620"/>
              <a:gd name="connsiteY16" fmla="*/ 1828800 h 1828800"/>
              <a:gd name="connsiteX17" fmla="*/ 827314 w 1570620"/>
              <a:gd name="connsiteY17" fmla="*/ 1814286 h 1828800"/>
              <a:gd name="connsiteX18" fmla="*/ 914400 w 1570620"/>
              <a:gd name="connsiteY18" fmla="*/ 1756229 h 1828800"/>
              <a:gd name="connsiteX19" fmla="*/ 957943 w 1570620"/>
              <a:gd name="connsiteY19" fmla="*/ 1727200 h 1828800"/>
              <a:gd name="connsiteX20" fmla="*/ 1016000 w 1570620"/>
              <a:gd name="connsiteY20" fmla="*/ 1640114 h 1828800"/>
              <a:gd name="connsiteX21" fmla="*/ 986971 w 1570620"/>
              <a:gd name="connsiteY21" fmla="*/ 1364343 h 1828800"/>
              <a:gd name="connsiteX22" fmla="*/ 957943 w 1570620"/>
              <a:gd name="connsiteY22" fmla="*/ 1146629 h 1828800"/>
              <a:gd name="connsiteX23" fmla="*/ 943428 w 1570620"/>
              <a:gd name="connsiteY23" fmla="*/ 1103086 h 1828800"/>
              <a:gd name="connsiteX24" fmla="*/ 885371 w 1570620"/>
              <a:gd name="connsiteY24" fmla="*/ 1016000 h 1828800"/>
              <a:gd name="connsiteX25" fmla="*/ 754743 w 1570620"/>
              <a:gd name="connsiteY25" fmla="*/ 943429 h 1828800"/>
              <a:gd name="connsiteX26" fmla="*/ 580571 w 1570620"/>
              <a:gd name="connsiteY26" fmla="*/ 957943 h 1828800"/>
              <a:gd name="connsiteX27" fmla="*/ 595086 w 1570620"/>
              <a:gd name="connsiteY27" fmla="*/ 899886 h 1828800"/>
              <a:gd name="connsiteX28" fmla="*/ 624114 w 1570620"/>
              <a:gd name="connsiteY28" fmla="*/ 856343 h 1828800"/>
              <a:gd name="connsiteX29" fmla="*/ 653143 w 1570620"/>
              <a:gd name="connsiteY29" fmla="*/ 769257 h 1828800"/>
              <a:gd name="connsiteX30" fmla="*/ 667657 w 1570620"/>
              <a:gd name="connsiteY30" fmla="*/ 725714 h 1828800"/>
              <a:gd name="connsiteX31" fmla="*/ 696686 w 1570620"/>
              <a:gd name="connsiteY31" fmla="*/ 682172 h 1828800"/>
              <a:gd name="connsiteX32" fmla="*/ 711200 w 1570620"/>
              <a:gd name="connsiteY32" fmla="*/ 638629 h 1828800"/>
              <a:gd name="connsiteX33" fmla="*/ 754743 w 1570620"/>
              <a:gd name="connsiteY33" fmla="*/ 551543 h 1828800"/>
              <a:gd name="connsiteX34" fmla="*/ 741917 w 1570620"/>
              <a:gd name="connsiteY34" fmla="*/ 503565 h 1828800"/>
              <a:gd name="connsiteX35" fmla="*/ 787150 w 1570620"/>
              <a:gd name="connsiteY35" fmla="*/ 453704 h 1828800"/>
              <a:gd name="connsiteX36" fmla="*/ 885371 w 1570620"/>
              <a:gd name="connsiteY36" fmla="*/ 439190 h 1828800"/>
              <a:gd name="connsiteX37" fmla="*/ 1058543 w 1570620"/>
              <a:gd name="connsiteY37" fmla="*/ 458745 h 1828800"/>
              <a:gd name="connsiteX38" fmla="*/ 1364343 w 1570620"/>
              <a:gd name="connsiteY38" fmla="*/ 319314 h 1828800"/>
              <a:gd name="connsiteX39" fmla="*/ 1465943 w 1570620"/>
              <a:gd name="connsiteY39" fmla="*/ 290286 h 1828800"/>
              <a:gd name="connsiteX40" fmla="*/ 1538514 w 1570620"/>
              <a:gd name="connsiteY40" fmla="*/ 159657 h 1828800"/>
              <a:gd name="connsiteX41" fmla="*/ 1567543 w 1570620"/>
              <a:gd name="connsiteY41" fmla="*/ 116114 h 1828800"/>
              <a:gd name="connsiteX42" fmla="*/ 1567543 w 1570620"/>
              <a:gd name="connsiteY42" fmla="*/ 0 h 1828800"/>
              <a:gd name="connsiteX0" fmla="*/ 537028 w 1570620"/>
              <a:gd name="connsiteY0" fmla="*/ 972457 h 1828800"/>
              <a:gd name="connsiteX1" fmla="*/ 406400 w 1570620"/>
              <a:gd name="connsiteY1" fmla="*/ 986972 h 1828800"/>
              <a:gd name="connsiteX2" fmla="*/ 319314 w 1570620"/>
              <a:gd name="connsiteY2" fmla="*/ 1016000 h 1828800"/>
              <a:gd name="connsiteX3" fmla="*/ 275771 w 1570620"/>
              <a:gd name="connsiteY3" fmla="*/ 1045029 h 1828800"/>
              <a:gd name="connsiteX4" fmla="*/ 174171 w 1570620"/>
              <a:gd name="connsiteY4" fmla="*/ 1161143 h 1828800"/>
              <a:gd name="connsiteX5" fmla="*/ 159657 w 1570620"/>
              <a:gd name="connsiteY5" fmla="*/ 1204686 h 1828800"/>
              <a:gd name="connsiteX6" fmla="*/ 116114 w 1570620"/>
              <a:gd name="connsiteY6" fmla="*/ 1219200 h 1828800"/>
              <a:gd name="connsiteX7" fmla="*/ 72571 w 1570620"/>
              <a:gd name="connsiteY7" fmla="*/ 1248229 h 1828800"/>
              <a:gd name="connsiteX8" fmla="*/ 29028 w 1570620"/>
              <a:gd name="connsiteY8" fmla="*/ 1378857 h 1828800"/>
              <a:gd name="connsiteX9" fmla="*/ 14514 w 1570620"/>
              <a:gd name="connsiteY9" fmla="*/ 1422400 h 1828800"/>
              <a:gd name="connsiteX10" fmla="*/ 0 w 1570620"/>
              <a:gd name="connsiteY10" fmla="*/ 1465943 h 1828800"/>
              <a:gd name="connsiteX11" fmla="*/ 14514 w 1570620"/>
              <a:gd name="connsiteY11" fmla="*/ 1625600 h 1828800"/>
              <a:gd name="connsiteX12" fmla="*/ 29028 w 1570620"/>
              <a:gd name="connsiteY12" fmla="*/ 1669143 h 1828800"/>
              <a:gd name="connsiteX13" fmla="*/ 145143 w 1570620"/>
              <a:gd name="connsiteY13" fmla="*/ 1770743 h 1828800"/>
              <a:gd name="connsiteX14" fmla="*/ 188686 w 1570620"/>
              <a:gd name="connsiteY14" fmla="*/ 1785257 h 1828800"/>
              <a:gd name="connsiteX15" fmla="*/ 232228 w 1570620"/>
              <a:gd name="connsiteY15" fmla="*/ 1814286 h 1828800"/>
              <a:gd name="connsiteX16" fmla="*/ 333828 w 1570620"/>
              <a:gd name="connsiteY16" fmla="*/ 1828800 h 1828800"/>
              <a:gd name="connsiteX17" fmla="*/ 827314 w 1570620"/>
              <a:gd name="connsiteY17" fmla="*/ 1814286 h 1828800"/>
              <a:gd name="connsiteX18" fmla="*/ 914400 w 1570620"/>
              <a:gd name="connsiteY18" fmla="*/ 1756229 h 1828800"/>
              <a:gd name="connsiteX19" fmla="*/ 957943 w 1570620"/>
              <a:gd name="connsiteY19" fmla="*/ 1727200 h 1828800"/>
              <a:gd name="connsiteX20" fmla="*/ 1016000 w 1570620"/>
              <a:gd name="connsiteY20" fmla="*/ 1640114 h 1828800"/>
              <a:gd name="connsiteX21" fmla="*/ 986971 w 1570620"/>
              <a:gd name="connsiteY21" fmla="*/ 1364343 h 1828800"/>
              <a:gd name="connsiteX22" fmla="*/ 957943 w 1570620"/>
              <a:gd name="connsiteY22" fmla="*/ 1146629 h 1828800"/>
              <a:gd name="connsiteX23" fmla="*/ 943428 w 1570620"/>
              <a:gd name="connsiteY23" fmla="*/ 1103086 h 1828800"/>
              <a:gd name="connsiteX24" fmla="*/ 885371 w 1570620"/>
              <a:gd name="connsiteY24" fmla="*/ 1016000 h 1828800"/>
              <a:gd name="connsiteX25" fmla="*/ 754743 w 1570620"/>
              <a:gd name="connsiteY25" fmla="*/ 943429 h 1828800"/>
              <a:gd name="connsiteX26" fmla="*/ 580571 w 1570620"/>
              <a:gd name="connsiteY26" fmla="*/ 957943 h 1828800"/>
              <a:gd name="connsiteX27" fmla="*/ 595086 w 1570620"/>
              <a:gd name="connsiteY27" fmla="*/ 899886 h 1828800"/>
              <a:gd name="connsiteX28" fmla="*/ 624114 w 1570620"/>
              <a:gd name="connsiteY28" fmla="*/ 856343 h 1828800"/>
              <a:gd name="connsiteX29" fmla="*/ 653143 w 1570620"/>
              <a:gd name="connsiteY29" fmla="*/ 769257 h 1828800"/>
              <a:gd name="connsiteX30" fmla="*/ 667657 w 1570620"/>
              <a:gd name="connsiteY30" fmla="*/ 725714 h 1828800"/>
              <a:gd name="connsiteX31" fmla="*/ 696686 w 1570620"/>
              <a:gd name="connsiteY31" fmla="*/ 682172 h 1828800"/>
              <a:gd name="connsiteX32" fmla="*/ 711200 w 1570620"/>
              <a:gd name="connsiteY32" fmla="*/ 638629 h 1828800"/>
              <a:gd name="connsiteX33" fmla="*/ 754743 w 1570620"/>
              <a:gd name="connsiteY33" fmla="*/ 551543 h 1828800"/>
              <a:gd name="connsiteX34" fmla="*/ 741917 w 1570620"/>
              <a:gd name="connsiteY34" fmla="*/ 503565 h 1828800"/>
              <a:gd name="connsiteX35" fmla="*/ 787150 w 1570620"/>
              <a:gd name="connsiteY35" fmla="*/ 453704 h 1828800"/>
              <a:gd name="connsiteX36" fmla="*/ 885371 w 1570620"/>
              <a:gd name="connsiteY36" fmla="*/ 439190 h 1828800"/>
              <a:gd name="connsiteX37" fmla="*/ 921846 w 1570620"/>
              <a:gd name="connsiteY37" fmla="*/ 401965 h 1828800"/>
              <a:gd name="connsiteX38" fmla="*/ 1364343 w 1570620"/>
              <a:gd name="connsiteY38" fmla="*/ 319314 h 1828800"/>
              <a:gd name="connsiteX39" fmla="*/ 1465943 w 1570620"/>
              <a:gd name="connsiteY39" fmla="*/ 290286 h 1828800"/>
              <a:gd name="connsiteX40" fmla="*/ 1538514 w 1570620"/>
              <a:gd name="connsiteY40" fmla="*/ 159657 h 1828800"/>
              <a:gd name="connsiteX41" fmla="*/ 1567543 w 1570620"/>
              <a:gd name="connsiteY41" fmla="*/ 116114 h 1828800"/>
              <a:gd name="connsiteX42" fmla="*/ 1567543 w 1570620"/>
              <a:gd name="connsiteY42" fmla="*/ 0 h 1828800"/>
              <a:gd name="connsiteX0" fmla="*/ 537028 w 1570620"/>
              <a:gd name="connsiteY0" fmla="*/ 972457 h 1828800"/>
              <a:gd name="connsiteX1" fmla="*/ 406400 w 1570620"/>
              <a:gd name="connsiteY1" fmla="*/ 986972 h 1828800"/>
              <a:gd name="connsiteX2" fmla="*/ 319314 w 1570620"/>
              <a:gd name="connsiteY2" fmla="*/ 1016000 h 1828800"/>
              <a:gd name="connsiteX3" fmla="*/ 275771 w 1570620"/>
              <a:gd name="connsiteY3" fmla="*/ 1045029 h 1828800"/>
              <a:gd name="connsiteX4" fmla="*/ 174171 w 1570620"/>
              <a:gd name="connsiteY4" fmla="*/ 1161143 h 1828800"/>
              <a:gd name="connsiteX5" fmla="*/ 159657 w 1570620"/>
              <a:gd name="connsiteY5" fmla="*/ 1204686 h 1828800"/>
              <a:gd name="connsiteX6" fmla="*/ 116114 w 1570620"/>
              <a:gd name="connsiteY6" fmla="*/ 1219200 h 1828800"/>
              <a:gd name="connsiteX7" fmla="*/ 72571 w 1570620"/>
              <a:gd name="connsiteY7" fmla="*/ 1248229 h 1828800"/>
              <a:gd name="connsiteX8" fmla="*/ 29028 w 1570620"/>
              <a:gd name="connsiteY8" fmla="*/ 1378857 h 1828800"/>
              <a:gd name="connsiteX9" fmla="*/ 14514 w 1570620"/>
              <a:gd name="connsiteY9" fmla="*/ 1422400 h 1828800"/>
              <a:gd name="connsiteX10" fmla="*/ 0 w 1570620"/>
              <a:gd name="connsiteY10" fmla="*/ 1465943 h 1828800"/>
              <a:gd name="connsiteX11" fmla="*/ 14514 w 1570620"/>
              <a:gd name="connsiteY11" fmla="*/ 1625600 h 1828800"/>
              <a:gd name="connsiteX12" fmla="*/ 29028 w 1570620"/>
              <a:gd name="connsiteY12" fmla="*/ 1669143 h 1828800"/>
              <a:gd name="connsiteX13" fmla="*/ 145143 w 1570620"/>
              <a:gd name="connsiteY13" fmla="*/ 1770743 h 1828800"/>
              <a:gd name="connsiteX14" fmla="*/ 188686 w 1570620"/>
              <a:gd name="connsiteY14" fmla="*/ 1785257 h 1828800"/>
              <a:gd name="connsiteX15" fmla="*/ 232228 w 1570620"/>
              <a:gd name="connsiteY15" fmla="*/ 1814286 h 1828800"/>
              <a:gd name="connsiteX16" fmla="*/ 333828 w 1570620"/>
              <a:gd name="connsiteY16" fmla="*/ 1828800 h 1828800"/>
              <a:gd name="connsiteX17" fmla="*/ 827314 w 1570620"/>
              <a:gd name="connsiteY17" fmla="*/ 1814286 h 1828800"/>
              <a:gd name="connsiteX18" fmla="*/ 914400 w 1570620"/>
              <a:gd name="connsiteY18" fmla="*/ 1756229 h 1828800"/>
              <a:gd name="connsiteX19" fmla="*/ 957943 w 1570620"/>
              <a:gd name="connsiteY19" fmla="*/ 1727200 h 1828800"/>
              <a:gd name="connsiteX20" fmla="*/ 1016000 w 1570620"/>
              <a:gd name="connsiteY20" fmla="*/ 1640114 h 1828800"/>
              <a:gd name="connsiteX21" fmla="*/ 986971 w 1570620"/>
              <a:gd name="connsiteY21" fmla="*/ 1364343 h 1828800"/>
              <a:gd name="connsiteX22" fmla="*/ 957943 w 1570620"/>
              <a:gd name="connsiteY22" fmla="*/ 1146629 h 1828800"/>
              <a:gd name="connsiteX23" fmla="*/ 943428 w 1570620"/>
              <a:gd name="connsiteY23" fmla="*/ 1103086 h 1828800"/>
              <a:gd name="connsiteX24" fmla="*/ 885371 w 1570620"/>
              <a:gd name="connsiteY24" fmla="*/ 1016000 h 1828800"/>
              <a:gd name="connsiteX25" fmla="*/ 754743 w 1570620"/>
              <a:gd name="connsiteY25" fmla="*/ 943429 h 1828800"/>
              <a:gd name="connsiteX26" fmla="*/ 580571 w 1570620"/>
              <a:gd name="connsiteY26" fmla="*/ 957943 h 1828800"/>
              <a:gd name="connsiteX27" fmla="*/ 595086 w 1570620"/>
              <a:gd name="connsiteY27" fmla="*/ 899886 h 1828800"/>
              <a:gd name="connsiteX28" fmla="*/ 624114 w 1570620"/>
              <a:gd name="connsiteY28" fmla="*/ 856343 h 1828800"/>
              <a:gd name="connsiteX29" fmla="*/ 653143 w 1570620"/>
              <a:gd name="connsiteY29" fmla="*/ 769257 h 1828800"/>
              <a:gd name="connsiteX30" fmla="*/ 667657 w 1570620"/>
              <a:gd name="connsiteY30" fmla="*/ 725714 h 1828800"/>
              <a:gd name="connsiteX31" fmla="*/ 696686 w 1570620"/>
              <a:gd name="connsiteY31" fmla="*/ 682172 h 1828800"/>
              <a:gd name="connsiteX32" fmla="*/ 711200 w 1570620"/>
              <a:gd name="connsiteY32" fmla="*/ 638629 h 1828800"/>
              <a:gd name="connsiteX33" fmla="*/ 754743 w 1570620"/>
              <a:gd name="connsiteY33" fmla="*/ 551543 h 1828800"/>
              <a:gd name="connsiteX34" fmla="*/ 741917 w 1570620"/>
              <a:gd name="connsiteY34" fmla="*/ 503565 h 1828800"/>
              <a:gd name="connsiteX35" fmla="*/ 787150 w 1570620"/>
              <a:gd name="connsiteY35" fmla="*/ 453704 h 1828800"/>
              <a:gd name="connsiteX36" fmla="*/ 844363 w 1570620"/>
              <a:gd name="connsiteY36" fmla="*/ 439190 h 1828800"/>
              <a:gd name="connsiteX37" fmla="*/ 921846 w 1570620"/>
              <a:gd name="connsiteY37" fmla="*/ 401965 h 1828800"/>
              <a:gd name="connsiteX38" fmla="*/ 1364343 w 1570620"/>
              <a:gd name="connsiteY38" fmla="*/ 319314 h 1828800"/>
              <a:gd name="connsiteX39" fmla="*/ 1465943 w 1570620"/>
              <a:gd name="connsiteY39" fmla="*/ 290286 h 1828800"/>
              <a:gd name="connsiteX40" fmla="*/ 1538514 w 1570620"/>
              <a:gd name="connsiteY40" fmla="*/ 159657 h 1828800"/>
              <a:gd name="connsiteX41" fmla="*/ 1567543 w 1570620"/>
              <a:gd name="connsiteY41" fmla="*/ 116114 h 1828800"/>
              <a:gd name="connsiteX42" fmla="*/ 1567543 w 1570620"/>
              <a:gd name="connsiteY42" fmla="*/ 0 h 1828800"/>
              <a:gd name="connsiteX0" fmla="*/ 537028 w 1570620"/>
              <a:gd name="connsiteY0" fmla="*/ 972457 h 1828800"/>
              <a:gd name="connsiteX1" fmla="*/ 406400 w 1570620"/>
              <a:gd name="connsiteY1" fmla="*/ 986972 h 1828800"/>
              <a:gd name="connsiteX2" fmla="*/ 319314 w 1570620"/>
              <a:gd name="connsiteY2" fmla="*/ 1016000 h 1828800"/>
              <a:gd name="connsiteX3" fmla="*/ 275771 w 1570620"/>
              <a:gd name="connsiteY3" fmla="*/ 1045029 h 1828800"/>
              <a:gd name="connsiteX4" fmla="*/ 174171 w 1570620"/>
              <a:gd name="connsiteY4" fmla="*/ 1161143 h 1828800"/>
              <a:gd name="connsiteX5" fmla="*/ 159657 w 1570620"/>
              <a:gd name="connsiteY5" fmla="*/ 1204686 h 1828800"/>
              <a:gd name="connsiteX6" fmla="*/ 116114 w 1570620"/>
              <a:gd name="connsiteY6" fmla="*/ 1219200 h 1828800"/>
              <a:gd name="connsiteX7" fmla="*/ 72571 w 1570620"/>
              <a:gd name="connsiteY7" fmla="*/ 1248229 h 1828800"/>
              <a:gd name="connsiteX8" fmla="*/ 29028 w 1570620"/>
              <a:gd name="connsiteY8" fmla="*/ 1378857 h 1828800"/>
              <a:gd name="connsiteX9" fmla="*/ 14514 w 1570620"/>
              <a:gd name="connsiteY9" fmla="*/ 1422400 h 1828800"/>
              <a:gd name="connsiteX10" fmla="*/ 0 w 1570620"/>
              <a:gd name="connsiteY10" fmla="*/ 1465943 h 1828800"/>
              <a:gd name="connsiteX11" fmla="*/ 14514 w 1570620"/>
              <a:gd name="connsiteY11" fmla="*/ 1625600 h 1828800"/>
              <a:gd name="connsiteX12" fmla="*/ 29028 w 1570620"/>
              <a:gd name="connsiteY12" fmla="*/ 1669143 h 1828800"/>
              <a:gd name="connsiteX13" fmla="*/ 145143 w 1570620"/>
              <a:gd name="connsiteY13" fmla="*/ 1770743 h 1828800"/>
              <a:gd name="connsiteX14" fmla="*/ 188686 w 1570620"/>
              <a:gd name="connsiteY14" fmla="*/ 1785257 h 1828800"/>
              <a:gd name="connsiteX15" fmla="*/ 232228 w 1570620"/>
              <a:gd name="connsiteY15" fmla="*/ 1814286 h 1828800"/>
              <a:gd name="connsiteX16" fmla="*/ 333828 w 1570620"/>
              <a:gd name="connsiteY16" fmla="*/ 1828800 h 1828800"/>
              <a:gd name="connsiteX17" fmla="*/ 827314 w 1570620"/>
              <a:gd name="connsiteY17" fmla="*/ 1814286 h 1828800"/>
              <a:gd name="connsiteX18" fmla="*/ 914400 w 1570620"/>
              <a:gd name="connsiteY18" fmla="*/ 1756229 h 1828800"/>
              <a:gd name="connsiteX19" fmla="*/ 957943 w 1570620"/>
              <a:gd name="connsiteY19" fmla="*/ 1727200 h 1828800"/>
              <a:gd name="connsiteX20" fmla="*/ 1016000 w 1570620"/>
              <a:gd name="connsiteY20" fmla="*/ 1640114 h 1828800"/>
              <a:gd name="connsiteX21" fmla="*/ 986971 w 1570620"/>
              <a:gd name="connsiteY21" fmla="*/ 1364343 h 1828800"/>
              <a:gd name="connsiteX22" fmla="*/ 957943 w 1570620"/>
              <a:gd name="connsiteY22" fmla="*/ 1146629 h 1828800"/>
              <a:gd name="connsiteX23" fmla="*/ 943428 w 1570620"/>
              <a:gd name="connsiteY23" fmla="*/ 1103086 h 1828800"/>
              <a:gd name="connsiteX24" fmla="*/ 885371 w 1570620"/>
              <a:gd name="connsiteY24" fmla="*/ 1016000 h 1828800"/>
              <a:gd name="connsiteX25" fmla="*/ 754743 w 1570620"/>
              <a:gd name="connsiteY25" fmla="*/ 943429 h 1828800"/>
              <a:gd name="connsiteX26" fmla="*/ 580571 w 1570620"/>
              <a:gd name="connsiteY26" fmla="*/ 957943 h 1828800"/>
              <a:gd name="connsiteX27" fmla="*/ 595086 w 1570620"/>
              <a:gd name="connsiteY27" fmla="*/ 899886 h 1828800"/>
              <a:gd name="connsiteX28" fmla="*/ 624114 w 1570620"/>
              <a:gd name="connsiteY28" fmla="*/ 856343 h 1828800"/>
              <a:gd name="connsiteX29" fmla="*/ 653143 w 1570620"/>
              <a:gd name="connsiteY29" fmla="*/ 769257 h 1828800"/>
              <a:gd name="connsiteX30" fmla="*/ 667657 w 1570620"/>
              <a:gd name="connsiteY30" fmla="*/ 725714 h 1828800"/>
              <a:gd name="connsiteX31" fmla="*/ 696686 w 1570620"/>
              <a:gd name="connsiteY31" fmla="*/ 682172 h 1828800"/>
              <a:gd name="connsiteX32" fmla="*/ 711200 w 1570620"/>
              <a:gd name="connsiteY32" fmla="*/ 638629 h 1828800"/>
              <a:gd name="connsiteX33" fmla="*/ 754743 w 1570620"/>
              <a:gd name="connsiteY33" fmla="*/ 551543 h 1828800"/>
              <a:gd name="connsiteX34" fmla="*/ 741917 w 1570620"/>
              <a:gd name="connsiteY34" fmla="*/ 503565 h 1828800"/>
              <a:gd name="connsiteX35" fmla="*/ 787150 w 1570620"/>
              <a:gd name="connsiteY35" fmla="*/ 453704 h 1828800"/>
              <a:gd name="connsiteX36" fmla="*/ 844363 w 1570620"/>
              <a:gd name="connsiteY36" fmla="*/ 439190 h 1828800"/>
              <a:gd name="connsiteX37" fmla="*/ 921846 w 1570620"/>
              <a:gd name="connsiteY37" fmla="*/ 401965 h 1828800"/>
              <a:gd name="connsiteX38" fmla="*/ 1022602 w 1570620"/>
              <a:gd name="connsiteY38" fmla="*/ 364738 h 1828800"/>
              <a:gd name="connsiteX39" fmla="*/ 1465943 w 1570620"/>
              <a:gd name="connsiteY39" fmla="*/ 290286 h 1828800"/>
              <a:gd name="connsiteX40" fmla="*/ 1538514 w 1570620"/>
              <a:gd name="connsiteY40" fmla="*/ 159657 h 1828800"/>
              <a:gd name="connsiteX41" fmla="*/ 1567543 w 1570620"/>
              <a:gd name="connsiteY41" fmla="*/ 116114 h 1828800"/>
              <a:gd name="connsiteX42" fmla="*/ 1567543 w 1570620"/>
              <a:gd name="connsiteY42" fmla="*/ 0 h 1828800"/>
              <a:gd name="connsiteX0" fmla="*/ 537028 w 1578129"/>
              <a:gd name="connsiteY0" fmla="*/ 972457 h 1828800"/>
              <a:gd name="connsiteX1" fmla="*/ 406400 w 1578129"/>
              <a:gd name="connsiteY1" fmla="*/ 986972 h 1828800"/>
              <a:gd name="connsiteX2" fmla="*/ 319314 w 1578129"/>
              <a:gd name="connsiteY2" fmla="*/ 1016000 h 1828800"/>
              <a:gd name="connsiteX3" fmla="*/ 275771 w 1578129"/>
              <a:gd name="connsiteY3" fmla="*/ 1045029 h 1828800"/>
              <a:gd name="connsiteX4" fmla="*/ 174171 w 1578129"/>
              <a:gd name="connsiteY4" fmla="*/ 1161143 h 1828800"/>
              <a:gd name="connsiteX5" fmla="*/ 159657 w 1578129"/>
              <a:gd name="connsiteY5" fmla="*/ 1204686 h 1828800"/>
              <a:gd name="connsiteX6" fmla="*/ 116114 w 1578129"/>
              <a:gd name="connsiteY6" fmla="*/ 1219200 h 1828800"/>
              <a:gd name="connsiteX7" fmla="*/ 72571 w 1578129"/>
              <a:gd name="connsiteY7" fmla="*/ 1248229 h 1828800"/>
              <a:gd name="connsiteX8" fmla="*/ 29028 w 1578129"/>
              <a:gd name="connsiteY8" fmla="*/ 1378857 h 1828800"/>
              <a:gd name="connsiteX9" fmla="*/ 14514 w 1578129"/>
              <a:gd name="connsiteY9" fmla="*/ 1422400 h 1828800"/>
              <a:gd name="connsiteX10" fmla="*/ 0 w 1578129"/>
              <a:gd name="connsiteY10" fmla="*/ 1465943 h 1828800"/>
              <a:gd name="connsiteX11" fmla="*/ 14514 w 1578129"/>
              <a:gd name="connsiteY11" fmla="*/ 1625600 h 1828800"/>
              <a:gd name="connsiteX12" fmla="*/ 29028 w 1578129"/>
              <a:gd name="connsiteY12" fmla="*/ 1669143 h 1828800"/>
              <a:gd name="connsiteX13" fmla="*/ 145143 w 1578129"/>
              <a:gd name="connsiteY13" fmla="*/ 1770743 h 1828800"/>
              <a:gd name="connsiteX14" fmla="*/ 188686 w 1578129"/>
              <a:gd name="connsiteY14" fmla="*/ 1785257 h 1828800"/>
              <a:gd name="connsiteX15" fmla="*/ 232228 w 1578129"/>
              <a:gd name="connsiteY15" fmla="*/ 1814286 h 1828800"/>
              <a:gd name="connsiteX16" fmla="*/ 333828 w 1578129"/>
              <a:gd name="connsiteY16" fmla="*/ 1828800 h 1828800"/>
              <a:gd name="connsiteX17" fmla="*/ 827314 w 1578129"/>
              <a:gd name="connsiteY17" fmla="*/ 1814286 h 1828800"/>
              <a:gd name="connsiteX18" fmla="*/ 914400 w 1578129"/>
              <a:gd name="connsiteY18" fmla="*/ 1756229 h 1828800"/>
              <a:gd name="connsiteX19" fmla="*/ 957943 w 1578129"/>
              <a:gd name="connsiteY19" fmla="*/ 1727200 h 1828800"/>
              <a:gd name="connsiteX20" fmla="*/ 1016000 w 1578129"/>
              <a:gd name="connsiteY20" fmla="*/ 1640114 h 1828800"/>
              <a:gd name="connsiteX21" fmla="*/ 986971 w 1578129"/>
              <a:gd name="connsiteY21" fmla="*/ 1364343 h 1828800"/>
              <a:gd name="connsiteX22" fmla="*/ 957943 w 1578129"/>
              <a:gd name="connsiteY22" fmla="*/ 1146629 h 1828800"/>
              <a:gd name="connsiteX23" fmla="*/ 943428 w 1578129"/>
              <a:gd name="connsiteY23" fmla="*/ 1103086 h 1828800"/>
              <a:gd name="connsiteX24" fmla="*/ 885371 w 1578129"/>
              <a:gd name="connsiteY24" fmla="*/ 1016000 h 1828800"/>
              <a:gd name="connsiteX25" fmla="*/ 754743 w 1578129"/>
              <a:gd name="connsiteY25" fmla="*/ 943429 h 1828800"/>
              <a:gd name="connsiteX26" fmla="*/ 580571 w 1578129"/>
              <a:gd name="connsiteY26" fmla="*/ 957943 h 1828800"/>
              <a:gd name="connsiteX27" fmla="*/ 595086 w 1578129"/>
              <a:gd name="connsiteY27" fmla="*/ 899886 h 1828800"/>
              <a:gd name="connsiteX28" fmla="*/ 624114 w 1578129"/>
              <a:gd name="connsiteY28" fmla="*/ 856343 h 1828800"/>
              <a:gd name="connsiteX29" fmla="*/ 653143 w 1578129"/>
              <a:gd name="connsiteY29" fmla="*/ 769257 h 1828800"/>
              <a:gd name="connsiteX30" fmla="*/ 667657 w 1578129"/>
              <a:gd name="connsiteY30" fmla="*/ 725714 h 1828800"/>
              <a:gd name="connsiteX31" fmla="*/ 696686 w 1578129"/>
              <a:gd name="connsiteY31" fmla="*/ 682172 h 1828800"/>
              <a:gd name="connsiteX32" fmla="*/ 711200 w 1578129"/>
              <a:gd name="connsiteY32" fmla="*/ 638629 h 1828800"/>
              <a:gd name="connsiteX33" fmla="*/ 754743 w 1578129"/>
              <a:gd name="connsiteY33" fmla="*/ 551543 h 1828800"/>
              <a:gd name="connsiteX34" fmla="*/ 741917 w 1578129"/>
              <a:gd name="connsiteY34" fmla="*/ 503565 h 1828800"/>
              <a:gd name="connsiteX35" fmla="*/ 787150 w 1578129"/>
              <a:gd name="connsiteY35" fmla="*/ 453704 h 1828800"/>
              <a:gd name="connsiteX36" fmla="*/ 844363 w 1578129"/>
              <a:gd name="connsiteY36" fmla="*/ 439190 h 1828800"/>
              <a:gd name="connsiteX37" fmla="*/ 921846 w 1578129"/>
              <a:gd name="connsiteY37" fmla="*/ 401965 h 1828800"/>
              <a:gd name="connsiteX38" fmla="*/ 1022602 w 1578129"/>
              <a:gd name="connsiteY38" fmla="*/ 364738 h 1828800"/>
              <a:gd name="connsiteX39" fmla="*/ 1151542 w 1578129"/>
              <a:gd name="connsiteY39" fmla="*/ 347066 h 1828800"/>
              <a:gd name="connsiteX40" fmla="*/ 1538514 w 1578129"/>
              <a:gd name="connsiteY40" fmla="*/ 159657 h 1828800"/>
              <a:gd name="connsiteX41" fmla="*/ 1567543 w 1578129"/>
              <a:gd name="connsiteY41" fmla="*/ 116114 h 1828800"/>
              <a:gd name="connsiteX42" fmla="*/ 1567543 w 1578129"/>
              <a:gd name="connsiteY42" fmla="*/ 0 h 1828800"/>
              <a:gd name="connsiteX0" fmla="*/ 537028 w 1570620"/>
              <a:gd name="connsiteY0" fmla="*/ 972457 h 1828800"/>
              <a:gd name="connsiteX1" fmla="*/ 406400 w 1570620"/>
              <a:gd name="connsiteY1" fmla="*/ 986972 h 1828800"/>
              <a:gd name="connsiteX2" fmla="*/ 319314 w 1570620"/>
              <a:gd name="connsiteY2" fmla="*/ 1016000 h 1828800"/>
              <a:gd name="connsiteX3" fmla="*/ 275771 w 1570620"/>
              <a:gd name="connsiteY3" fmla="*/ 1045029 h 1828800"/>
              <a:gd name="connsiteX4" fmla="*/ 174171 w 1570620"/>
              <a:gd name="connsiteY4" fmla="*/ 1161143 h 1828800"/>
              <a:gd name="connsiteX5" fmla="*/ 159657 w 1570620"/>
              <a:gd name="connsiteY5" fmla="*/ 1204686 h 1828800"/>
              <a:gd name="connsiteX6" fmla="*/ 116114 w 1570620"/>
              <a:gd name="connsiteY6" fmla="*/ 1219200 h 1828800"/>
              <a:gd name="connsiteX7" fmla="*/ 72571 w 1570620"/>
              <a:gd name="connsiteY7" fmla="*/ 1248229 h 1828800"/>
              <a:gd name="connsiteX8" fmla="*/ 29028 w 1570620"/>
              <a:gd name="connsiteY8" fmla="*/ 1378857 h 1828800"/>
              <a:gd name="connsiteX9" fmla="*/ 14514 w 1570620"/>
              <a:gd name="connsiteY9" fmla="*/ 1422400 h 1828800"/>
              <a:gd name="connsiteX10" fmla="*/ 0 w 1570620"/>
              <a:gd name="connsiteY10" fmla="*/ 1465943 h 1828800"/>
              <a:gd name="connsiteX11" fmla="*/ 14514 w 1570620"/>
              <a:gd name="connsiteY11" fmla="*/ 1625600 h 1828800"/>
              <a:gd name="connsiteX12" fmla="*/ 29028 w 1570620"/>
              <a:gd name="connsiteY12" fmla="*/ 1669143 h 1828800"/>
              <a:gd name="connsiteX13" fmla="*/ 145143 w 1570620"/>
              <a:gd name="connsiteY13" fmla="*/ 1770743 h 1828800"/>
              <a:gd name="connsiteX14" fmla="*/ 188686 w 1570620"/>
              <a:gd name="connsiteY14" fmla="*/ 1785257 h 1828800"/>
              <a:gd name="connsiteX15" fmla="*/ 232228 w 1570620"/>
              <a:gd name="connsiteY15" fmla="*/ 1814286 h 1828800"/>
              <a:gd name="connsiteX16" fmla="*/ 333828 w 1570620"/>
              <a:gd name="connsiteY16" fmla="*/ 1828800 h 1828800"/>
              <a:gd name="connsiteX17" fmla="*/ 827314 w 1570620"/>
              <a:gd name="connsiteY17" fmla="*/ 1814286 h 1828800"/>
              <a:gd name="connsiteX18" fmla="*/ 914400 w 1570620"/>
              <a:gd name="connsiteY18" fmla="*/ 1756229 h 1828800"/>
              <a:gd name="connsiteX19" fmla="*/ 957943 w 1570620"/>
              <a:gd name="connsiteY19" fmla="*/ 1727200 h 1828800"/>
              <a:gd name="connsiteX20" fmla="*/ 1016000 w 1570620"/>
              <a:gd name="connsiteY20" fmla="*/ 1640114 h 1828800"/>
              <a:gd name="connsiteX21" fmla="*/ 986971 w 1570620"/>
              <a:gd name="connsiteY21" fmla="*/ 1364343 h 1828800"/>
              <a:gd name="connsiteX22" fmla="*/ 957943 w 1570620"/>
              <a:gd name="connsiteY22" fmla="*/ 1146629 h 1828800"/>
              <a:gd name="connsiteX23" fmla="*/ 943428 w 1570620"/>
              <a:gd name="connsiteY23" fmla="*/ 1103086 h 1828800"/>
              <a:gd name="connsiteX24" fmla="*/ 885371 w 1570620"/>
              <a:gd name="connsiteY24" fmla="*/ 1016000 h 1828800"/>
              <a:gd name="connsiteX25" fmla="*/ 754743 w 1570620"/>
              <a:gd name="connsiteY25" fmla="*/ 943429 h 1828800"/>
              <a:gd name="connsiteX26" fmla="*/ 580571 w 1570620"/>
              <a:gd name="connsiteY26" fmla="*/ 957943 h 1828800"/>
              <a:gd name="connsiteX27" fmla="*/ 595086 w 1570620"/>
              <a:gd name="connsiteY27" fmla="*/ 899886 h 1828800"/>
              <a:gd name="connsiteX28" fmla="*/ 624114 w 1570620"/>
              <a:gd name="connsiteY28" fmla="*/ 856343 h 1828800"/>
              <a:gd name="connsiteX29" fmla="*/ 653143 w 1570620"/>
              <a:gd name="connsiteY29" fmla="*/ 769257 h 1828800"/>
              <a:gd name="connsiteX30" fmla="*/ 667657 w 1570620"/>
              <a:gd name="connsiteY30" fmla="*/ 725714 h 1828800"/>
              <a:gd name="connsiteX31" fmla="*/ 696686 w 1570620"/>
              <a:gd name="connsiteY31" fmla="*/ 682172 h 1828800"/>
              <a:gd name="connsiteX32" fmla="*/ 711200 w 1570620"/>
              <a:gd name="connsiteY32" fmla="*/ 638629 h 1828800"/>
              <a:gd name="connsiteX33" fmla="*/ 754743 w 1570620"/>
              <a:gd name="connsiteY33" fmla="*/ 551543 h 1828800"/>
              <a:gd name="connsiteX34" fmla="*/ 741917 w 1570620"/>
              <a:gd name="connsiteY34" fmla="*/ 503565 h 1828800"/>
              <a:gd name="connsiteX35" fmla="*/ 787150 w 1570620"/>
              <a:gd name="connsiteY35" fmla="*/ 453704 h 1828800"/>
              <a:gd name="connsiteX36" fmla="*/ 844363 w 1570620"/>
              <a:gd name="connsiteY36" fmla="*/ 439190 h 1828800"/>
              <a:gd name="connsiteX37" fmla="*/ 921846 w 1570620"/>
              <a:gd name="connsiteY37" fmla="*/ 401965 h 1828800"/>
              <a:gd name="connsiteX38" fmla="*/ 1022602 w 1570620"/>
              <a:gd name="connsiteY38" fmla="*/ 364738 h 1828800"/>
              <a:gd name="connsiteX39" fmla="*/ 1151542 w 1570620"/>
              <a:gd name="connsiteY39" fmla="*/ 347066 h 1828800"/>
              <a:gd name="connsiteX40" fmla="*/ 1196773 w 1570620"/>
              <a:gd name="connsiteY40" fmla="*/ 273215 h 1828800"/>
              <a:gd name="connsiteX41" fmla="*/ 1567543 w 1570620"/>
              <a:gd name="connsiteY41" fmla="*/ 116114 h 1828800"/>
              <a:gd name="connsiteX42" fmla="*/ 1567543 w 1570620"/>
              <a:gd name="connsiteY42" fmla="*/ 0 h 1828800"/>
              <a:gd name="connsiteX0" fmla="*/ 537028 w 1567544"/>
              <a:gd name="connsiteY0" fmla="*/ 972457 h 1828800"/>
              <a:gd name="connsiteX1" fmla="*/ 406400 w 1567544"/>
              <a:gd name="connsiteY1" fmla="*/ 986972 h 1828800"/>
              <a:gd name="connsiteX2" fmla="*/ 319314 w 1567544"/>
              <a:gd name="connsiteY2" fmla="*/ 1016000 h 1828800"/>
              <a:gd name="connsiteX3" fmla="*/ 275771 w 1567544"/>
              <a:gd name="connsiteY3" fmla="*/ 1045029 h 1828800"/>
              <a:gd name="connsiteX4" fmla="*/ 174171 w 1567544"/>
              <a:gd name="connsiteY4" fmla="*/ 1161143 h 1828800"/>
              <a:gd name="connsiteX5" fmla="*/ 159657 w 1567544"/>
              <a:gd name="connsiteY5" fmla="*/ 1204686 h 1828800"/>
              <a:gd name="connsiteX6" fmla="*/ 116114 w 1567544"/>
              <a:gd name="connsiteY6" fmla="*/ 1219200 h 1828800"/>
              <a:gd name="connsiteX7" fmla="*/ 72571 w 1567544"/>
              <a:gd name="connsiteY7" fmla="*/ 1248229 h 1828800"/>
              <a:gd name="connsiteX8" fmla="*/ 29028 w 1567544"/>
              <a:gd name="connsiteY8" fmla="*/ 1378857 h 1828800"/>
              <a:gd name="connsiteX9" fmla="*/ 14514 w 1567544"/>
              <a:gd name="connsiteY9" fmla="*/ 1422400 h 1828800"/>
              <a:gd name="connsiteX10" fmla="*/ 0 w 1567544"/>
              <a:gd name="connsiteY10" fmla="*/ 1465943 h 1828800"/>
              <a:gd name="connsiteX11" fmla="*/ 14514 w 1567544"/>
              <a:gd name="connsiteY11" fmla="*/ 1625600 h 1828800"/>
              <a:gd name="connsiteX12" fmla="*/ 29028 w 1567544"/>
              <a:gd name="connsiteY12" fmla="*/ 1669143 h 1828800"/>
              <a:gd name="connsiteX13" fmla="*/ 145143 w 1567544"/>
              <a:gd name="connsiteY13" fmla="*/ 1770743 h 1828800"/>
              <a:gd name="connsiteX14" fmla="*/ 188686 w 1567544"/>
              <a:gd name="connsiteY14" fmla="*/ 1785257 h 1828800"/>
              <a:gd name="connsiteX15" fmla="*/ 232228 w 1567544"/>
              <a:gd name="connsiteY15" fmla="*/ 1814286 h 1828800"/>
              <a:gd name="connsiteX16" fmla="*/ 333828 w 1567544"/>
              <a:gd name="connsiteY16" fmla="*/ 1828800 h 1828800"/>
              <a:gd name="connsiteX17" fmla="*/ 827314 w 1567544"/>
              <a:gd name="connsiteY17" fmla="*/ 1814286 h 1828800"/>
              <a:gd name="connsiteX18" fmla="*/ 914400 w 1567544"/>
              <a:gd name="connsiteY18" fmla="*/ 1756229 h 1828800"/>
              <a:gd name="connsiteX19" fmla="*/ 957943 w 1567544"/>
              <a:gd name="connsiteY19" fmla="*/ 1727200 h 1828800"/>
              <a:gd name="connsiteX20" fmla="*/ 1016000 w 1567544"/>
              <a:gd name="connsiteY20" fmla="*/ 1640114 h 1828800"/>
              <a:gd name="connsiteX21" fmla="*/ 986971 w 1567544"/>
              <a:gd name="connsiteY21" fmla="*/ 1364343 h 1828800"/>
              <a:gd name="connsiteX22" fmla="*/ 957943 w 1567544"/>
              <a:gd name="connsiteY22" fmla="*/ 1146629 h 1828800"/>
              <a:gd name="connsiteX23" fmla="*/ 943428 w 1567544"/>
              <a:gd name="connsiteY23" fmla="*/ 1103086 h 1828800"/>
              <a:gd name="connsiteX24" fmla="*/ 885371 w 1567544"/>
              <a:gd name="connsiteY24" fmla="*/ 1016000 h 1828800"/>
              <a:gd name="connsiteX25" fmla="*/ 754743 w 1567544"/>
              <a:gd name="connsiteY25" fmla="*/ 943429 h 1828800"/>
              <a:gd name="connsiteX26" fmla="*/ 580571 w 1567544"/>
              <a:gd name="connsiteY26" fmla="*/ 957943 h 1828800"/>
              <a:gd name="connsiteX27" fmla="*/ 595086 w 1567544"/>
              <a:gd name="connsiteY27" fmla="*/ 899886 h 1828800"/>
              <a:gd name="connsiteX28" fmla="*/ 624114 w 1567544"/>
              <a:gd name="connsiteY28" fmla="*/ 856343 h 1828800"/>
              <a:gd name="connsiteX29" fmla="*/ 653143 w 1567544"/>
              <a:gd name="connsiteY29" fmla="*/ 769257 h 1828800"/>
              <a:gd name="connsiteX30" fmla="*/ 667657 w 1567544"/>
              <a:gd name="connsiteY30" fmla="*/ 725714 h 1828800"/>
              <a:gd name="connsiteX31" fmla="*/ 696686 w 1567544"/>
              <a:gd name="connsiteY31" fmla="*/ 682172 h 1828800"/>
              <a:gd name="connsiteX32" fmla="*/ 711200 w 1567544"/>
              <a:gd name="connsiteY32" fmla="*/ 638629 h 1828800"/>
              <a:gd name="connsiteX33" fmla="*/ 754743 w 1567544"/>
              <a:gd name="connsiteY33" fmla="*/ 551543 h 1828800"/>
              <a:gd name="connsiteX34" fmla="*/ 741917 w 1567544"/>
              <a:gd name="connsiteY34" fmla="*/ 503565 h 1828800"/>
              <a:gd name="connsiteX35" fmla="*/ 787150 w 1567544"/>
              <a:gd name="connsiteY35" fmla="*/ 453704 h 1828800"/>
              <a:gd name="connsiteX36" fmla="*/ 844363 w 1567544"/>
              <a:gd name="connsiteY36" fmla="*/ 439190 h 1828800"/>
              <a:gd name="connsiteX37" fmla="*/ 921846 w 1567544"/>
              <a:gd name="connsiteY37" fmla="*/ 401965 h 1828800"/>
              <a:gd name="connsiteX38" fmla="*/ 1022602 w 1567544"/>
              <a:gd name="connsiteY38" fmla="*/ 364738 h 1828800"/>
              <a:gd name="connsiteX39" fmla="*/ 1151542 w 1567544"/>
              <a:gd name="connsiteY39" fmla="*/ 347066 h 1828800"/>
              <a:gd name="connsiteX40" fmla="*/ 1196773 w 1567544"/>
              <a:gd name="connsiteY40" fmla="*/ 273215 h 1828800"/>
              <a:gd name="connsiteX41" fmla="*/ 1280481 w 1567544"/>
              <a:gd name="connsiteY41" fmla="*/ 252385 h 1828800"/>
              <a:gd name="connsiteX42" fmla="*/ 1567543 w 1567544"/>
              <a:gd name="connsiteY42" fmla="*/ 0 h 1828800"/>
              <a:gd name="connsiteX0" fmla="*/ 537028 w 1281164"/>
              <a:gd name="connsiteY0" fmla="*/ 813474 h 1669817"/>
              <a:gd name="connsiteX1" fmla="*/ 406400 w 1281164"/>
              <a:gd name="connsiteY1" fmla="*/ 827989 h 1669817"/>
              <a:gd name="connsiteX2" fmla="*/ 319314 w 1281164"/>
              <a:gd name="connsiteY2" fmla="*/ 857017 h 1669817"/>
              <a:gd name="connsiteX3" fmla="*/ 275771 w 1281164"/>
              <a:gd name="connsiteY3" fmla="*/ 886046 h 1669817"/>
              <a:gd name="connsiteX4" fmla="*/ 174171 w 1281164"/>
              <a:gd name="connsiteY4" fmla="*/ 1002160 h 1669817"/>
              <a:gd name="connsiteX5" fmla="*/ 159657 w 1281164"/>
              <a:gd name="connsiteY5" fmla="*/ 1045703 h 1669817"/>
              <a:gd name="connsiteX6" fmla="*/ 116114 w 1281164"/>
              <a:gd name="connsiteY6" fmla="*/ 1060217 h 1669817"/>
              <a:gd name="connsiteX7" fmla="*/ 72571 w 1281164"/>
              <a:gd name="connsiteY7" fmla="*/ 1089246 h 1669817"/>
              <a:gd name="connsiteX8" fmla="*/ 29028 w 1281164"/>
              <a:gd name="connsiteY8" fmla="*/ 1219874 h 1669817"/>
              <a:gd name="connsiteX9" fmla="*/ 14514 w 1281164"/>
              <a:gd name="connsiteY9" fmla="*/ 1263417 h 1669817"/>
              <a:gd name="connsiteX10" fmla="*/ 0 w 1281164"/>
              <a:gd name="connsiteY10" fmla="*/ 1306960 h 1669817"/>
              <a:gd name="connsiteX11" fmla="*/ 14514 w 1281164"/>
              <a:gd name="connsiteY11" fmla="*/ 1466617 h 1669817"/>
              <a:gd name="connsiteX12" fmla="*/ 29028 w 1281164"/>
              <a:gd name="connsiteY12" fmla="*/ 1510160 h 1669817"/>
              <a:gd name="connsiteX13" fmla="*/ 145143 w 1281164"/>
              <a:gd name="connsiteY13" fmla="*/ 1611760 h 1669817"/>
              <a:gd name="connsiteX14" fmla="*/ 188686 w 1281164"/>
              <a:gd name="connsiteY14" fmla="*/ 1626274 h 1669817"/>
              <a:gd name="connsiteX15" fmla="*/ 232228 w 1281164"/>
              <a:gd name="connsiteY15" fmla="*/ 1655303 h 1669817"/>
              <a:gd name="connsiteX16" fmla="*/ 333828 w 1281164"/>
              <a:gd name="connsiteY16" fmla="*/ 1669817 h 1669817"/>
              <a:gd name="connsiteX17" fmla="*/ 827314 w 1281164"/>
              <a:gd name="connsiteY17" fmla="*/ 1655303 h 1669817"/>
              <a:gd name="connsiteX18" fmla="*/ 914400 w 1281164"/>
              <a:gd name="connsiteY18" fmla="*/ 1597246 h 1669817"/>
              <a:gd name="connsiteX19" fmla="*/ 957943 w 1281164"/>
              <a:gd name="connsiteY19" fmla="*/ 1568217 h 1669817"/>
              <a:gd name="connsiteX20" fmla="*/ 1016000 w 1281164"/>
              <a:gd name="connsiteY20" fmla="*/ 1481131 h 1669817"/>
              <a:gd name="connsiteX21" fmla="*/ 986971 w 1281164"/>
              <a:gd name="connsiteY21" fmla="*/ 1205360 h 1669817"/>
              <a:gd name="connsiteX22" fmla="*/ 957943 w 1281164"/>
              <a:gd name="connsiteY22" fmla="*/ 987646 h 1669817"/>
              <a:gd name="connsiteX23" fmla="*/ 943428 w 1281164"/>
              <a:gd name="connsiteY23" fmla="*/ 944103 h 1669817"/>
              <a:gd name="connsiteX24" fmla="*/ 885371 w 1281164"/>
              <a:gd name="connsiteY24" fmla="*/ 857017 h 1669817"/>
              <a:gd name="connsiteX25" fmla="*/ 754743 w 1281164"/>
              <a:gd name="connsiteY25" fmla="*/ 784446 h 1669817"/>
              <a:gd name="connsiteX26" fmla="*/ 580571 w 1281164"/>
              <a:gd name="connsiteY26" fmla="*/ 798960 h 1669817"/>
              <a:gd name="connsiteX27" fmla="*/ 595086 w 1281164"/>
              <a:gd name="connsiteY27" fmla="*/ 740903 h 1669817"/>
              <a:gd name="connsiteX28" fmla="*/ 624114 w 1281164"/>
              <a:gd name="connsiteY28" fmla="*/ 697360 h 1669817"/>
              <a:gd name="connsiteX29" fmla="*/ 653143 w 1281164"/>
              <a:gd name="connsiteY29" fmla="*/ 610274 h 1669817"/>
              <a:gd name="connsiteX30" fmla="*/ 667657 w 1281164"/>
              <a:gd name="connsiteY30" fmla="*/ 566731 h 1669817"/>
              <a:gd name="connsiteX31" fmla="*/ 696686 w 1281164"/>
              <a:gd name="connsiteY31" fmla="*/ 523189 h 1669817"/>
              <a:gd name="connsiteX32" fmla="*/ 711200 w 1281164"/>
              <a:gd name="connsiteY32" fmla="*/ 479646 h 1669817"/>
              <a:gd name="connsiteX33" fmla="*/ 754743 w 1281164"/>
              <a:gd name="connsiteY33" fmla="*/ 392560 h 1669817"/>
              <a:gd name="connsiteX34" fmla="*/ 741917 w 1281164"/>
              <a:gd name="connsiteY34" fmla="*/ 344582 h 1669817"/>
              <a:gd name="connsiteX35" fmla="*/ 787150 w 1281164"/>
              <a:gd name="connsiteY35" fmla="*/ 294721 h 1669817"/>
              <a:gd name="connsiteX36" fmla="*/ 844363 w 1281164"/>
              <a:gd name="connsiteY36" fmla="*/ 280207 h 1669817"/>
              <a:gd name="connsiteX37" fmla="*/ 921846 w 1281164"/>
              <a:gd name="connsiteY37" fmla="*/ 242982 h 1669817"/>
              <a:gd name="connsiteX38" fmla="*/ 1022602 w 1281164"/>
              <a:gd name="connsiteY38" fmla="*/ 205755 h 1669817"/>
              <a:gd name="connsiteX39" fmla="*/ 1151542 w 1281164"/>
              <a:gd name="connsiteY39" fmla="*/ 188083 h 1669817"/>
              <a:gd name="connsiteX40" fmla="*/ 1196773 w 1281164"/>
              <a:gd name="connsiteY40" fmla="*/ 114232 h 1669817"/>
              <a:gd name="connsiteX41" fmla="*/ 1280481 w 1281164"/>
              <a:gd name="connsiteY41" fmla="*/ 93402 h 1669817"/>
              <a:gd name="connsiteX42" fmla="*/ 1239471 w 1281164"/>
              <a:gd name="connsiteY42" fmla="*/ 0 h 1669817"/>
              <a:gd name="connsiteX0" fmla="*/ 537028 w 1281164"/>
              <a:gd name="connsiteY0" fmla="*/ 813474 h 1669817"/>
              <a:gd name="connsiteX1" fmla="*/ 406400 w 1281164"/>
              <a:gd name="connsiteY1" fmla="*/ 827989 h 1669817"/>
              <a:gd name="connsiteX2" fmla="*/ 319314 w 1281164"/>
              <a:gd name="connsiteY2" fmla="*/ 857017 h 1669817"/>
              <a:gd name="connsiteX3" fmla="*/ 275771 w 1281164"/>
              <a:gd name="connsiteY3" fmla="*/ 886046 h 1669817"/>
              <a:gd name="connsiteX4" fmla="*/ 174171 w 1281164"/>
              <a:gd name="connsiteY4" fmla="*/ 1002160 h 1669817"/>
              <a:gd name="connsiteX5" fmla="*/ 159657 w 1281164"/>
              <a:gd name="connsiteY5" fmla="*/ 1045703 h 1669817"/>
              <a:gd name="connsiteX6" fmla="*/ 116114 w 1281164"/>
              <a:gd name="connsiteY6" fmla="*/ 1060217 h 1669817"/>
              <a:gd name="connsiteX7" fmla="*/ 72571 w 1281164"/>
              <a:gd name="connsiteY7" fmla="*/ 1089246 h 1669817"/>
              <a:gd name="connsiteX8" fmla="*/ 29028 w 1281164"/>
              <a:gd name="connsiteY8" fmla="*/ 1219874 h 1669817"/>
              <a:gd name="connsiteX9" fmla="*/ 14514 w 1281164"/>
              <a:gd name="connsiteY9" fmla="*/ 1263417 h 1669817"/>
              <a:gd name="connsiteX10" fmla="*/ 0 w 1281164"/>
              <a:gd name="connsiteY10" fmla="*/ 1306960 h 1669817"/>
              <a:gd name="connsiteX11" fmla="*/ 14514 w 1281164"/>
              <a:gd name="connsiteY11" fmla="*/ 1466617 h 1669817"/>
              <a:gd name="connsiteX12" fmla="*/ 29028 w 1281164"/>
              <a:gd name="connsiteY12" fmla="*/ 1510160 h 1669817"/>
              <a:gd name="connsiteX13" fmla="*/ 145143 w 1281164"/>
              <a:gd name="connsiteY13" fmla="*/ 1611760 h 1669817"/>
              <a:gd name="connsiteX14" fmla="*/ 188686 w 1281164"/>
              <a:gd name="connsiteY14" fmla="*/ 1626274 h 1669817"/>
              <a:gd name="connsiteX15" fmla="*/ 232228 w 1281164"/>
              <a:gd name="connsiteY15" fmla="*/ 1655303 h 1669817"/>
              <a:gd name="connsiteX16" fmla="*/ 333828 w 1281164"/>
              <a:gd name="connsiteY16" fmla="*/ 1669817 h 1669817"/>
              <a:gd name="connsiteX17" fmla="*/ 827314 w 1281164"/>
              <a:gd name="connsiteY17" fmla="*/ 1655303 h 1669817"/>
              <a:gd name="connsiteX18" fmla="*/ 914400 w 1281164"/>
              <a:gd name="connsiteY18" fmla="*/ 1597246 h 1669817"/>
              <a:gd name="connsiteX19" fmla="*/ 957943 w 1281164"/>
              <a:gd name="connsiteY19" fmla="*/ 1568217 h 1669817"/>
              <a:gd name="connsiteX20" fmla="*/ 1016000 w 1281164"/>
              <a:gd name="connsiteY20" fmla="*/ 1481131 h 1669817"/>
              <a:gd name="connsiteX21" fmla="*/ 986971 w 1281164"/>
              <a:gd name="connsiteY21" fmla="*/ 1205360 h 1669817"/>
              <a:gd name="connsiteX22" fmla="*/ 957943 w 1281164"/>
              <a:gd name="connsiteY22" fmla="*/ 987646 h 1669817"/>
              <a:gd name="connsiteX23" fmla="*/ 943428 w 1281164"/>
              <a:gd name="connsiteY23" fmla="*/ 944103 h 1669817"/>
              <a:gd name="connsiteX24" fmla="*/ 885371 w 1281164"/>
              <a:gd name="connsiteY24" fmla="*/ 857017 h 1669817"/>
              <a:gd name="connsiteX25" fmla="*/ 754743 w 1281164"/>
              <a:gd name="connsiteY25" fmla="*/ 784446 h 1669817"/>
              <a:gd name="connsiteX26" fmla="*/ 580571 w 1281164"/>
              <a:gd name="connsiteY26" fmla="*/ 798960 h 1669817"/>
              <a:gd name="connsiteX27" fmla="*/ 595086 w 1281164"/>
              <a:gd name="connsiteY27" fmla="*/ 740903 h 1669817"/>
              <a:gd name="connsiteX28" fmla="*/ 624114 w 1281164"/>
              <a:gd name="connsiteY28" fmla="*/ 697360 h 1669817"/>
              <a:gd name="connsiteX29" fmla="*/ 653143 w 1281164"/>
              <a:gd name="connsiteY29" fmla="*/ 610274 h 1669817"/>
              <a:gd name="connsiteX30" fmla="*/ 667657 w 1281164"/>
              <a:gd name="connsiteY30" fmla="*/ 566731 h 1669817"/>
              <a:gd name="connsiteX31" fmla="*/ 696686 w 1281164"/>
              <a:gd name="connsiteY31" fmla="*/ 523189 h 1669817"/>
              <a:gd name="connsiteX32" fmla="*/ 711200 w 1281164"/>
              <a:gd name="connsiteY32" fmla="*/ 479646 h 1669817"/>
              <a:gd name="connsiteX33" fmla="*/ 754743 w 1281164"/>
              <a:gd name="connsiteY33" fmla="*/ 392560 h 1669817"/>
              <a:gd name="connsiteX34" fmla="*/ 741917 w 1281164"/>
              <a:gd name="connsiteY34" fmla="*/ 344582 h 1669817"/>
              <a:gd name="connsiteX35" fmla="*/ 787150 w 1281164"/>
              <a:gd name="connsiteY35" fmla="*/ 294721 h 1669817"/>
              <a:gd name="connsiteX36" fmla="*/ 844363 w 1281164"/>
              <a:gd name="connsiteY36" fmla="*/ 280207 h 1669817"/>
              <a:gd name="connsiteX37" fmla="*/ 921846 w 1281164"/>
              <a:gd name="connsiteY37" fmla="*/ 242982 h 1669817"/>
              <a:gd name="connsiteX38" fmla="*/ 844896 w 1281164"/>
              <a:gd name="connsiteY38" fmla="*/ 217111 h 1669817"/>
              <a:gd name="connsiteX39" fmla="*/ 1151542 w 1281164"/>
              <a:gd name="connsiteY39" fmla="*/ 188083 h 1669817"/>
              <a:gd name="connsiteX40" fmla="*/ 1196773 w 1281164"/>
              <a:gd name="connsiteY40" fmla="*/ 114232 h 1669817"/>
              <a:gd name="connsiteX41" fmla="*/ 1280481 w 1281164"/>
              <a:gd name="connsiteY41" fmla="*/ 93402 h 1669817"/>
              <a:gd name="connsiteX42" fmla="*/ 1239471 w 1281164"/>
              <a:gd name="connsiteY42" fmla="*/ 0 h 1669817"/>
              <a:gd name="connsiteX0" fmla="*/ 537028 w 1281164"/>
              <a:gd name="connsiteY0" fmla="*/ 813474 h 1669817"/>
              <a:gd name="connsiteX1" fmla="*/ 406400 w 1281164"/>
              <a:gd name="connsiteY1" fmla="*/ 827989 h 1669817"/>
              <a:gd name="connsiteX2" fmla="*/ 319314 w 1281164"/>
              <a:gd name="connsiteY2" fmla="*/ 857017 h 1669817"/>
              <a:gd name="connsiteX3" fmla="*/ 275771 w 1281164"/>
              <a:gd name="connsiteY3" fmla="*/ 886046 h 1669817"/>
              <a:gd name="connsiteX4" fmla="*/ 174171 w 1281164"/>
              <a:gd name="connsiteY4" fmla="*/ 1002160 h 1669817"/>
              <a:gd name="connsiteX5" fmla="*/ 159657 w 1281164"/>
              <a:gd name="connsiteY5" fmla="*/ 1045703 h 1669817"/>
              <a:gd name="connsiteX6" fmla="*/ 116114 w 1281164"/>
              <a:gd name="connsiteY6" fmla="*/ 1060217 h 1669817"/>
              <a:gd name="connsiteX7" fmla="*/ 72571 w 1281164"/>
              <a:gd name="connsiteY7" fmla="*/ 1089246 h 1669817"/>
              <a:gd name="connsiteX8" fmla="*/ 29028 w 1281164"/>
              <a:gd name="connsiteY8" fmla="*/ 1219874 h 1669817"/>
              <a:gd name="connsiteX9" fmla="*/ 14514 w 1281164"/>
              <a:gd name="connsiteY9" fmla="*/ 1263417 h 1669817"/>
              <a:gd name="connsiteX10" fmla="*/ 0 w 1281164"/>
              <a:gd name="connsiteY10" fmla="*/ 1306960 h 1669817"/>
              <a:gd name="connsiteX11" fmla="*/ 14514 w 1281164"/>
              <a:gd name="connsiteY11" fmla="*/ 1466617 h 1669817"/>
              <a:gd name="connsiteX12" fmla="*/ 29028 w 1281164"/>
              <a:gd name="connsiteY12" fmla="*/ 1510160 h 1669817"/>
              <a:gd name="connsiteX13" fmla="*/ 145143 w 1281164"/>
              <a:gd name="connsiteY13" fmla="*/ 1611760 h 1669817"/>
              <a:gd name="connsiteX14" fmla="*/ 188686 w 1281164"/>
              <a:gd name="connsiteY14" fmla="*/ 1626274 h 1669817"/>
              <a:gd name="connsiteX15" fmla="*/ 232228 w 1281164"/>
              <a:gd name="connsiteY15" fmla="*/ 1655303 h 1669817"/>
              <a:gd name="connsiteX16" fmla="*/ 333828 w 1281164"/>
              <a:gd name="connsiteY16" fmla="*/ 1669817 h 1669817"/>
              <a:gd name="connsiteX17" fmla="*/ 827314 w 1281164"/>
              <a:gd name="connsiteY17" fmla="*/ 1655303 h 1669817"/>
              <a:gd name="connsiteX18" fmla="*/ 914400 w 1281164"/>
              <a:gd name="connsiteY18" fmla="*/ 1597246 h 1669817"/>
              <a:gd name="connsiteX19" fmla="*/ 957943 w 1281164"/>
              <a:gd name="connsiteY19" fmla="*/ 1568217 h 1669817"/>
              <a:gd name="connsiteX20" fmla="*/ 1016000 w 1281164"/>
              <a:gd name="connsiteY20" fmla="*/ 1481131 h 1669817"/>
              <a:gd name="connsiteX21" fmla="*/ 986971 w 1281164"/>
              <a:gd name="connsiteY21" fmla="*/ 1205360 h 1669817"/>
              <a:gd name="connsiteX22" fmla="*/ 957943 w 1281164"/>
              <a:gd name="connsiteY22" fmla="*/ 987646 h 1669817"/>
              <a:gd name="connsiteX23" fmla="*/ 943428 w 1281164"/>
              <a:gd name="connsiteY23" fmla="*/ 944103 h 1669817"/>
              <a:gd name="connsiteX24" fmla="*/ 885371 w 1281164"/>
              <a:gd name="connsiteY24" fmla="*/ 857017 h 1669817"/>
              <a:gd name="connsiteX25" fmla="*/ 754743 w 1281164"/>
              <a:gd name="connsiteY25" fmla="*/ 784446 h 1669817"/>
              <a:gd name="connsiteX26" fmla="*/ 580571 w 1281164"/>
              <a:gd name="connsiteY26" fmla="*/ 798960 h 1669817"/>
              <a:gd name="connsiteX27" fmla="*/ 595086 w 1281164"/>
              <a:gd name="connsiteY27" fmla="*/ 740903 h 1669817"/>
              <a:gd name="connsiteX28" fmla="*/ 624114 w 1281164"/>
              <a:gd name="connsiteY28" fmla="*/ 697360 h 1669817"/>
              <a:gd name="connsiteX29" fmla="*/ 653143 w 1281164"/>
              <a:gd name="connsiteY29" fmla="*/ 610274 h 1669817"/>
              <a:gd name="connsiteX30" fmla="*/ 667657 w 1281164"/>
              <a:gd name="connsiteY30" fmla="*/ 566731 h 1669817"/>
              <a:gd name="connsiteX31" fmla="*/ 696686 w 1281164"/>
              <a:gd name="connsiteY31" fmla="*/ 523189 h 1669817"/>
              <a:gd name="connsiteX32" fmla="*/ 711200 w 1281164"/>
              <a:gd name="connsiteY32" fmla="*/ 479646 h 1669817"/>
              <a:gd name="connsiteX33" fmla="*/ 754743 w 1281164"/>
              <a:gd name="connsiteY33" fmla="*/ 392560 h 1669817"/>
              <a:gd name="connsiteX34" fmla="*/ 741917 w 1281164"/>
              <a:gd name="connsiteY34" fmla="*/ 344582 h 1669817"/>
              <a:gd name="connsiteX35" fmla="*/ 787150 w 1281164"/>
              <a:gd name="connsiteY35" fmla="*/ 294721 h 1669817"/>
              <a:gd name="connsiteX36" fmla="*/ 776015 w 1281164"/>
              <a:gd name="connsiteY36" fmla="*/ 280207 h 1669817"/>
              <a:gd name="connsiteX37" fmla="*/ 921846 w 1281164"/>
              <a:gd name="connsiteY37" fmla="*/ 242982 h 1669817"/>
              <a:gd name="connsiteX38" fmla="*/ 844896 w 1281164"/>
              <a:gd name="connsiteY38" fmla="*/ 217111 h 1669817"/>
              <a:gd name="connsiteX39" fmla="*/ 1151542 w 1281164"/>
              <a:gd name="connsiteY39" fmla="*/ 188083 h 1669817"/>
              <a:gd name="connsiteX40" fmla="*/ 1196773 w 1281164"/>
              <a:gd name="connsiteY40" fmla="*/ 114232 h 1669817"/>
              <a:gd name="connsiteX41" fmla="*/ 1280481 w 1281164"/>
              <a:gd name="connsiteY41" fmla="*/ 93402 h 1669817"/>
              <a:gd name="connsiteX42" fmla="*/ 1239471 w 1281164"/>
              <a:gd name="connsiteY42" fmla="*/ 0 h 1669817"/>
              <a:gd name="connsiteX0" fmla="*/ 537028 w 1281164"/>
              <a:gd name="connsiteY0" fmla="*/ 813474 h 1669817"/>
              <a:gd name="connsiteX1" fmla="*/ 406400 w 1281164"/>
              <a:gd name="connsiteY1" fmla="*/ 827989 h 1669817"/>
              <a:gd name="connsiteX2" fmla="*/ 319314 w 1281164"/>
              <a:gd name="connsiteY2" fmla="*/ 857017 h 1669817"/>
              <a:gd name="connsiteX3" fmla="*/ 275771 w 1281164"/>
              <a:gd name="connsiteY3" fmla="*/ 886046 h 1669817"/>
              <a:gd name="connsiteX4" fmla="*/ 174171 w 1281164"/>
              <a:gd name="connsiteY4" fmla="*/ 1002160 h 1669817"/>
              <a:gd name="connsiteX5" fmla="*/ 159657 w 1281164"/>
              <a:gd name="connsiteY5" fmla="*/ 1045703 h 1669817"/>
              <a:gd name="connsiteX6" fmla="*/ 116114 w 1281164"/>
              <a:gd name="connsiteY6" fmla="*/ 1060217 h 1669817"/>
              <a:gd name="connsiteX7" fmla="*/ 72571 w 1281164"/>
              <a:gd name="connsiteY7" fmla="*/ 1089246 h 1669817"/>
              <a:gd name="connsiteX8" fmla="*/ 29028 w 1281164"/>
              <a:gd name="connsiteY8" fmla="*/ 1219874 h 1669817"/>
              <a:gd name="connsiteX9" fmla="*/ 14514 w 1281164"/>
              <a:gd name="connsiteY9" fmla="*/ 1263417 h 1669817"/>
              <a:gd name="connsiteX10" fmla="*/ 0 w 1281164"/>
              <a:gd name="connsiteY10" fmla="*/ 1306960 h 1669817"/>
              <a:gd name="connsiteX11" fmla="*/ 14514 w 1281164"/>
              <a:gd name="connsiteY11" fmla="*/ 1466617 h 1669817"/>
              <a:gd name="connsiteX12" fmla="*/ 29028 w 1281164"/>
              <a:gd name="connsiteY12" fmla="*/ 1510160 h 1669817"/>
              <a:gd name="connsiteX13" fmla="*/ 145143 w 1281164"/>
              <a:gd name="connsiteY13" fmla="*/ 1611760 h 1669817"/>
              <a:gd name="connsiteX14" fmla="*/ 188686 w 1281164"/>
              <a:gd name="connsiteY14" fmla="*/ 1626274 h 1669817"/>
              <a:gd name="connsiteX15" fmla="*/ 232228 w 1281164"/>
              <a:gd name="connsiteY15" fmla="*/ 1655303 h 1669817"/>
              <a:gd name="connsiteX16" fmla="*/ 333828 w 1281164"/>
              <a:gd name="connsiteY16" fmla="*/ 1669817 h 1669817"/>
              <a:gd name="connsiteX17" fmla="*/ 827314 w 1281164"/>
              <a:gd name="connsiteY17" fmla="*/ 1655303 h 1669817"/>
              <a:gd name="connsiteX18" fmla="*/ 914400 w 1281164"/>
              <a:gd name="connsiteY18" fmla="*/ 1597246 h 1669817"/>
              <a:gd name="connsiteX19" fmla="*/ 957943 w 1281164"/>
              <a:gd name="connsiteY19" fmla="*/ 1568217 h 1669817"/>
              <a:gd name="connsiteX20" fmla="*/ 1016000 w 1281164"/>
              <a:gd name="connsiteY20" fmla="*/ 1481131 h 1669817"/>
              <a:gd name="connsiteX21" fmla="*/ 986971 w 1281164"/>
              <a:gd name="connsiteY21" fmla="*/ 1205360 h 1669817"/>
              <a:gd name="connsiteX22" fmla="*/ 957943 w 1281164"/>
              <a:gd name="connsiteY22" fmla="*/ 987646 h 1669817"/>
              <a:gd name="connsiteX23" fmla="*/ 943428 w 1281164"/>
              <a:gd name="connsiteY23" fmla="*/ 944103 h 1669817"/>
              <a:gd name="connsiteX24" fmla="*/ 885371 w 1281164"/>
              <a:gd name="connsiteY24" fmla="*/ 857017 h 1669817"/>
              <a:gd name="connsiteX25" fmla="*/ 754743 w 1281164"/>
              <a:gd name="connsiteY25" fmla="*/ 784446 h 1669817"/>
              <a:gd name="connsiteX26" fmla="*/ 580571 w 1281164"/>
              <a:gd name="connsiteY26" fmla="*/ 798960 h 1669817"/>
              <a:gd name="connsiteX27" fmla="*/ 595086 w 1281164"/>
              <a:gd name="connsiteY27" fmla="*/ 740903 h 1669817"/>
              <a:gd name="connsiteX28" fmla="*/ 624114 w 1281164"/>
              <a:gd name="connsiteY28" fmla="*/ 697360 h 1669817"/>
              <a:gd name="connsiteX29" fmla="*/ 653143 w 1281164"/>
              <a:gd name="connsiteY29" fmla="*/ 610274 h 1669817"/>
              <a:gd name="connsiteX30" fmla="*/ 667657 w 1281164"/>
              <a:gd name="connsiteY30" fmla="*/ 566731 h 1669817"/>
              <a:gd name="connsiteX31" fmla="*/ 696686 w 1281164"/>
              <a:gd name="connsiteY31" fmla="*/ 523189 h 1669817"/>
              <a:gd name="connsiteX32" fmla="*/ 711200 w 1281164"/>
              <a:gd name="connsiteY32" fmla="*/ 479646 h 1669817"/>
              <a:gd name="connsiteX33" fmla="*/ 754743 w 1281164"/>
              <a:gd name="connsiteY33" fmla="*/ 392560 h 1669817"/>
              <a:gd name="connsiteX34" fmla="*/ 741917 w 1281164"/>
              <a:gd name="connsiteY34" fmla="*/ 344582 h 1669817"/>
              <a:gd name="connsiteX35" fmla="*/ 787150 w 1281164"/>
              <a:gd name="connsiteY35" fmla="*/ 294721 h 1669817"/>
              <a:gd name="connsiteX36" fmla="*/ 776015 w 1281164"/>
              <a:gd name="connsiteY36" fmla="*/ 280207 h 1669817"/>
              <a:gd name="connsiteX37" fmla="*/ 921846 w 1281164"/>
              <a:gd name="connsiteY37" fmla="*/ 242982 h 1669817"/>
              <a:gd name="connsiteX38" fmla="*/ 790218 w 1281164"/>
              <a:gd name="connsiteY38" fmla="*/ 205755 h 1669817"/>
              <a:gd name="connsiteX39" fmla="*/ 1151542 w 1281164"/>
              <a:gd name="connsiteY39" fmla="*/ 188083 h 1669817"/>
              <a:gd name="connsiteX40" fmla="*/ 1196773 w 1281164"/>
              <a:gd name="connsiteY40" fmla="*/ 114232 h 1669817"/>
              <a:gd name="connsiteX41" fmla="*/ 1280481 w 1281164"/>
              <a:gd name="connsiteY41" fmla="*/ 93402 h 1669817"/>
              <a:gd name="connsiteX42" fmla="*/ 1239471 w 1281164"/>
              <a:gd name="connsiteY42" fmla="*/ 0 h 1669817"/>
              <a:gd name="connsiteX0" fmla="*/ 537028 w 1281164"/>
              <a:gd name="connsiteY0" fmla="*/ 813474 h 1669817"/>
              <a:gd name="connsiteX1" fmla="*/ 406400 w 1281164"/>
              <a:gd name="connsiteY1" fmla="*/ 827989 h 1669817"/>
              <a:gd name="connsiteX2" fmla="*/ 319314 w 1281164"/>
              <a:gd name="connsiteY2" fmla="*/ 857017 h 1669817"/>
              <a:gd name="connsiteX3" fmla="*/ 275771 w 1281164"/>
              <a:gd name="connsiteY3" fmla="*/ 886046 h 1669817"/>
              <a:gd name="connsiteX4" fmla="*/ 174171 w 1281164"/>
              <a:gd name="connsiteY4" fmla="*/ 1002160 h 1669817"/>
              <a:gd name="connsiteX5" fmla="*/ 159657 w 1281164"/>
              <a:gd name="connsiteY5" fmla="*/ 1045703 h 1669817"/>
              <a:gd name="connsiteX6" fmla="*/ 116114 w 1281164"/>
              <a:gd name="connsiteY6" fmla="*/ 1060217 h 1669817"/>
              <a:gd name="connsiteX7" fmla="*/ 72571 w 1281164"/>
              <a:gd name="connsiteY7" fmla="*/ 1089246 h 1669817"/>
              <a:gd name="connsiteX8" fmla="*/ 29028 w 1281164"/>
              <a:gd name="connsiteY8" fmla="*/ 1219874 h 1669817"/>
              <a:gd name="connsiteX9" fmla="*/ 14514 w 1281164"/>
              <a:gd name="connsiteY9" fmla="*/ 1263417 h 1669817"/>
              <a:gd name="connsiteX10" fmla="*/ 0 w 1281164"/>
              <a:gd name="connsiteY10" fmla="*/ 1306960 h 1669817"/>
              <a:gd name="connsiteX11" fmla="*/ 14514 w 1281164"/>
              <a:gd name="connsiteY11" fmla="*/ 1466617 h 1669817"/>
              <a:gd name="connsiteX12" fmla="*/ 29028 w 1281164"/>
              <a:gd name="connsiteY12" fmla="*/ 1510160 h 1669817"/>
              <a:gd name="connsiteX13" fmla="*/ 145143 w 1281164"/>
              <a:gd name="connsiteY13" fmla="*/ 1611760 h 1669817"/>
              <a:gd name="connsiteX14" fmla="*/ 188686 w 1281164"/>
              <a:gd name="connsiteY14" fmla="*/ 1626274 h 1669817"/>
              <a:gd name="connsiteX15" fmla="*/ 232228 w 1281164"/>
              <a:gd name="connsiteY15" fmla="*/ 1655303 h 1669817"/>
              <a:gd name="connsiteX16" fmla="*/ 333828 w 1281164"/>
              <a:gd name="connsiteY16" fmla="*/ 1669817 h 1669817"/>
              <a:gd name="connsiteX17" fmla="*/ 827314 w 1281164"/>
              <a:gd name="connsiteY17" fmla="*/ 1655303 h 1669817"/>
              <a:gd name="connsiteX18" fmla="*/ 914400 w 1281164"/>
              <a:gd name="connsiteY18" fmla="*/ 1597246 h 1669817"/>
              <a:gd name="connsiteX19" fmla="*/ 957943 w 1281164"/>
              <a:gd name="connsiteY19" fmla="*/ 1568217 h 1669817"/>
              <a:gd name="connsiteX20" fmla="*/ 1016000 w 1281164"/>
              <a:gd name="connsiteY20" fmla="*/ 1481131 h 1669817"/>
              <a:gd name="connsiteX21" fmla="*/ 986971 w 1281164"/>
              <a:gd name="connsiteY21" fmla="*/ 1205360 h 1669817"/>
              <a:gd name="connsiteX22" fmla="*/ 957943 w 1281164"/>
              <a:gd name="connsiteY22" fmla="*/ 987646 h 1669817"/>
              <a:gd name="connsiteX23" fmla="*/ 943428 w 1281164"/>
              <a:gd name="connsiteY23" fmla="*/ 944103 h 1669817"/>
              <a:gd name="connsiteX24" fmla="*/ 885371 w 1281164"/>
              <a:gd name="connsiteY24" fmla="*/ 857017 h 1669817"/>
              <a:gd name="connsiteX25" fmla="*/ 754743 w 1281164"/>
              <a:gd name="connsiteY25" fmla="*/ 784446 h 1669817"/>
              <a:gd name="connsiteX26" fmla="*/ 580571 w 1281164"/>
              <a:gd name="connsiteY26" fmla="*/ 798960 h 1669817"/>
              <a:gd name="connsiteX27" fmla="*/ 595086 w 1281164"/>
              <a:gd name="connsiteY27" fmla="*/ 740903 h 1669817"/>
              <a:gd name="connsiteX28" fmla="*/ 624114 w 1281164"/>
              <a:gd name="connsiteY28" fmla="*/ 697360 h 1669817"/>
              <a:gd name="connsiteX29" fmla="*/ 653143 w 1281164"/>
              <a:gd name="connsiteY29" fmla="*/ 610274 h 1669817"/>
              <a:gd name="connsiteX30" fmla="*/ 667657 w 1281164"/>
              <a:gd name="connsiteY30" fmla="*/ 566731 h 1669817"/>
              <a:gd name="connsiteX31" fmla="*/ 696686 w 1281164"/>
              <a:gd name="connsiteY31" fmla="*/ 523189 h 1669817"/>
              <a:gd name="connsiteX32" fmla="*/ 711200 w 1281164"/>
              <a:gd name="connsiteY32" fmla="*/ 479646 h 1669817"/>
              <a:gd name="connsiteX33" fmla="*/ 754743 w 1281164"/>
              <a:gd name="connsiteY33" fmla="*/ 392560 h 1669817"/>
              <a:gd name="connsiteX34" fmla="*/ 741917 w 1281164"/>
              <a:gd name="connsiteY34" fmla="*/ 344582 h 1669817"/>
              <a:gd name="connsiteX35" fmla="*/ 787150 w 1281164"/>
              <a:gd name="connsiteY35" fmla="*/ 294721 h 1669817"/>
              <a:gd name="connsiteX36" fmla="*/ 776015 w 1281164"/>
              <a:gd name="connsiteY36" fmla="*/ 280207 h 1669817"/>
              <a:gd name="connsiteX37" fmla="*/ 812489 w 1281164"/>
              <a:gd name="connsiteY37" fmla="*/ 163490 h 1669817"/>
              <a:gd name="connsiteX38" fmla="*/ 790218 w 1281164"/>
              <a:gd name="connsiteY38" fmla="*/ 205755 h 1669817"/>
              <a:gd name="connsiteX39" fmla="*/ 1151542 w 1281164"/>
              <a:gd name="connsiteY39" fmla="*/ 188083 h 1669817"/>
              <a:gd name="connsiteX40" fmla="*/ 1196773 w 1281164"/>
              <a:gd name="connsiteY40" fmla="*/ 114232 h 1669817"/>
              <a:gd name="connsiteX41" fmla="*/ 1280481 w 1281164"/>
              <a:gd name="connsiteY41" fmla="*/ 93402 h 1669817"/>
              <a:gd name="connsiteX42" fmla="*/ 1239471 w 1281164"/>
              <a:gd name="connsiteY42" fmla="*/ 0 h 1669817"/>
              <a:gd name="connsiteX0" fmla="*/ 537028 w 1281164"/>
              <a:gd name="connsiteY0" fmla="*/ 813474 h 1669817"/>
              <a:gd name="connsiteX1" fmla="*/ 406400 w 1281164"/>
              <a:gd name="connsiteY1" fmla="*/ 827989 h 1669817"/>
              <a:gd name="connsiteX2" fmla="*/ 319314 w 1281164"/>
              <a:gd name="connsiteY2" fmla="*/ 857017 h 1669817"/>
              <a:gd name="connsiteX3" fmla="*/ 275771 w 1281164"/>
              <a:gd name="connsiteY3" fmla="*/ 886046 h 1669817"/>
              <a:gd name="connsiteX4" fmla="*/ 174171 w 1281164"/>
              <a:gd name="connsiteY4" fmla="*/ 1002160 h 1669817"/>
              <a:gd name="connsiteX5" fmla="*/ 159657 w 1281164"/>
              <a:gd name="connsiteY5" fmla="*/ 1045703 h 1669817"/>
              <a:gd name="connsiteX6" fmla="*/ 116114 w 1281164"/>
              <a:gd name="connsiteY6" fmla="*/ 1060217 h 1669817"/>
              <a:gd name="connsiteX7" fmla="*/ 72571 w 1281164"/>
              <a:gd name="connsiteY7" fmla="*/ 1089246 h 1669817"/>
              <a:gd name="connsiteX8" fmla="*/ 29028 w 1281164"/>
              <a:gd name="connsiteY8" fmla="*/ 1219874 h 1669817"/>
              <a:gd name="connsiteX9" fmla="*/ 14514 w 1281164"/>
              <a:gd name="connsiteY9" fmla="*/ 1263417 h 1669817"/>
              <a:gd name="connsiteX10" fmla="*/ 0 w 1281164"/>
              <a:gd name="connsiteY10" fmla="*/ 1306960 h 1669817"/>
              <a:gd name="connsiteX11" fmla="*/ 14514 w 1281164"/>
              <a:gd name="connsiteY11" fmla="*/ 1466617 h 1669817"/>
              <a:gd name="connsiteX12" fmla="*/ 29028 w 1281164"/>
              <a:gd name="connsiteY12" fmla="*/ 1510160 h 1669817"/>
              <a:gd name="connsiteX13" fmla="*/ 145143 w 1281164"/>
              <a:gd name="connsiteY13" fmla="*/ 1611760 h 1669817"/>
              <a:gd name="connsiteX14" fmla="*/ 188686 w 1281164"/>
              <a:gd name="connsiteY14" fmla="*/ 1626274 h 1669817"/>
              <a:gd name="connsiteX15" fmla="*/ 232228 w 1281164"/>
              <a:gd name="connsiteY15" fmla="*/ 1655303 h 1669817"/>
              <a:gd name="connsiteX16" fmla="*/ 333828 w 1281164"/>
              <a:gd name="connsiteY16" fmla="*/ 1669817 h 1669817"/>
              <a:gd name="connsiteX17" fmla="*/ 827314 w 1281164"/>
              <a:gd name="connsiteY17" fmla="*/ 1655303 h 1669817"/>
              <a:gd name="connsiteX18" fmla="*/ 914400 w 1281164"/>
              <a:gd name="connsiteY18" fmla="*/ 1597246 h 1669817"/>
              <a:gd name="connsiteX19" fmla="*/ 957943 w 1281164"/>
              <a:gd name="connsiteY19" fmla="*/ 1568217 h 1669817"/>
              <a:gd name="connsiteX20" fmla="*/ 1016000 w 1281164"/>
              <a:gd name="connsiteY20" fmla="*/ 1481131 h 1669817"/>
              <a:gd name="connsiteX21" fmla="*/ 986971 w 1281164"/>
              <a:gd name="connsiteY21" fmla="*/ 1205360 h 1669817"/>
              <a:gd name="connsiteX22" fmla="*/ 957943 w 1281164"/>
              <a:gd name="connsiteY22" fmla="*/ 987646 h 1669817"/>
              <a:gd name="connsiteX23" fmla="*/ 943428 w 1281164"/>
              <a:gd name="connsiteY23" fmla="*/ 944103 h 1669817"/>
              <a:gd name="connsiteX24" fmla="*/ 885371 w 1281164"/>
              <a:gd name="connsiteY24" fmla="*/ 857017 h 1669817"/>
              <a:gd name="connsiteX25" fmla="*/ 754743 w 1281164"/>
              <a:gd name="connsiteY25" fmla="*/ 784446 h 1669817"/>
              <a:gd name="connsiteX26" fmla="*/ 580571 w 1281164"/>
              <a:gd name="connsiteY26" fmla="*/ 798960 h 1669817"/>
              <a:gd name="connsiteX27" fmla="*/ 595086 w 1281164"/>
              <a:gd name="connsiteY27" fmla="*/ 740903 h 1669817"/>
              <a:gd name="connsiteX28" fmla="*/ 624114 w 1281164"/>
              <a:gd name="connsiteY28" fmla="*/ 697360 h 1669817"/>
              <a:gd name="connsiteX29" fmla="*/ 653143 w 1281164"/>
              <a:gd name="connsiteY29" fmla="*/ 610274 h 1669817"/>
              <a:gd name="connsiteX30" fmla="*/ 667657 w 1281164"/>
              <a:gd name="connsiteY30" fmla="*/ 566731 h 1669817"/>
              <a:gd name="connsiteX31" fmla="*/ 696686 w 1281164"/>
              <a:gd name="connsiteY31" fmla="*/ 523189 h 1669817"/>
              <a:gd name="connsiteX32" fmla="*/ 711200 w 1281164"/>
              <a:gd name="connsiteY32" fmla="*/ 479646 h 1669817"/>
              <a:gd name="connsiteX33" fmla="*/ 754743 w 1281164"/>
              <a:gd name="connsiteY33" fmla="*/ 392560 h 1669817"/>
              <a:gd name="connsiteX34" fmla="*/ 741917 w 1281164"/>
              <a:gd name="connsiteY34" fmla="*/ 344582 h 1669817"/>
              <a:gd name="connsiteX35" fmla="*/ 787150 w 1281164"/>
              <a:gd name="connsiteY35" fmla="*/ 294721 h 1669817"/>
              <a:gd name="connsiteX36" fmla="*/ 776015 w 1281164"/>
              <a:gd name="connsiteY36" fmla="*/ 280207 h 1669817"/>
              <a:gd name="connsiteX37" fmla="*/ 812489 w 1281164"/>
              <a:gd name="connsiteY37" fmla="*/ 163490 h 1669817"/>
              <a:gd name="connsiteX38" fmla="*/ 790218 w 1281164"/>
              <a:gd name="connsiteY38" fmla="*/ 205755 h 1669817"/>
              <a:gd name="connsiteX39" fmla="*/ 891819 w 1281164"/>
              <a:gd name="connsiteY39" fmla="*/ 63169 h 1669817"/>
              <a:gd name="connsiteX40" fmla="*/ 1196773 w 1281164"/>
              <a:gd name="connsiteY40" fmla="*/ 114232 h 1669817"/>
              <a:gd name="connsiteX41" fmla="*/ 1280481 w 1281164"/>
              <a:gd name="connsiteY41" fmla="*/ 93402 h 1669817"/>
              <a:gd name="connsiteX42" fmla="*/ 1239471 w 1281164"/>
              <a:gd name="connsiteY42" fmla="*/ 0 h 1669817"/>
              <a:gd name="connsiteX0" fmla="*/ 537028 w 1281164"/>
              <a:gd name="connsiteY0" fmla="*/ 847131 h 1703474"/>
              <a:gd name="connsiteX1" fmla="*/ 406400 w 1281164"/>
              <a:gd name="connsiteY1" fmla="*/ 861646 h 1703474"/>
              <a:gd name="connsiteX2" fmla="*/ 319314 w 1281164"/>
              <a:gd name="connsiteY2" fmla="*/ 890674 h 1703474"/>
              <a:gd name="connsiteX3" fmla="*/ 275771 w 1281164"/>
              <a:gd name="connsiteY3" fmla="*/ 919703 h 1703474"/>
              <a:gd name="connsiteX4" fmla="*/ 174171 w 1281164"/>
              <a:gd name="connsiteY4" fmla="*/ 1035817 h 1703474"/>
              <a:gd name="connsiteX5" fmla="*/ 159657 w 1281164"/>
              <a:gd name="connsiteY5" fmla="*/ 1079360 h 1703474"/>
              <a:gd name="connsiteX6" fmla="*/ 116114 w 1281164"/>
              <a:gd name="connsiteY6" fmla="*/ 1093874 h 1703474"/>
              <a:gd name="connsiteX7" fmla="*/ 72571 w 1281164"/>
              <a:gd name="connsiteY7" fmla="*/ 1122903 h 1703474"/>
              <a:gd name="connsiteX8" fmla="*/ 29028 w 1281164"/>
              <a:gd name="connsiteY8" fmla="*/ 1253531 h 1703474"/>
              <a:gd name="connsiteX9" fmla="*/ 14514 w 1281164"/>
              <a:gd name="connsiteY9" fmla="*/ 1297074 h 1703474"/>
              <a:gd name="connsiteX10" fmla="*/ 0 w 1281164"/>
              <a:gd name="connsiteY10" fmla="*/ 1340617 h 1703474"/>
              <a:gd name="connsiteX11" fmla="*/ 14514 w 1281164"/>
              <a:gd name="connsiteY11" fmla="*/ 1500274 h 1703474"/>
              <a:gd name="connsiteX12" fmla="*/ 29028 w 1281164"/>
              <a:gd name="connsiteY12" fmla="*/ 1543817 h 1703474"/>
              <a:gd name="connsiteX13" fmla="*/ 145143 w 1281164"/>
              <a:gd name="connsiteY13" fmla="*/ 1645417 h 1703474"/>
              <a:gd name="connsiteX14" fmla="*/ 188686 w 1281164"/>
              <a:gd name="connsiteY14" fmla="*/ 1659931 h 1703474"/>
              <a:gd name="connsiteX15" fmla="*/ 232228 w 1281164"/>
              <a:gd name="connsiteY15" fmla="*/ 1688960 h 1703474"/>
              <a:gd name="connsiteX16" fmla="*/ 333828 w 1281164"/>
              <a:gd name="connsiteY16" fmla="*/ 1703474 h 1703474"/>
              <a:gd name="connsiteX17" fmla="*/ 827314 w 1281164"/>
              <a:gd name="connsiteY17" fmla="*/ 1688960 h 1703474"/>
              <a:gd name="connsiteX18" fmla="*/ 914400 w 1281164"/>
              <a:gd name="connsiteY18" fmla="*/ 1630903 h 1703474"/>
              <a:gd name="connsiteX19" fmla="*/ 957943 w 1281164"/>
              <a:gd name="connsiteY19" fmla="*/ 1601874 h 1703474"/>
              <a:gd name="connsiteX20" fmla="*/ 1016000 w 1281164"/>
              <a:gd name="connsiteY20" fmla="*/ 1514788 h 1703474"/>
              <a:gd name="connsiteX21" fmla="*/ 986971 w 1281164"/>
              <a:gd name="connsiteY21" fmla="*/ 1239017 h 1703474"/>
              <a:gd name="connsiteX22" fmla="*/ 957943 w 1281164"/>
              <a:gd name="connsiteY22" fmla="*/ 1021303 h 1703474"/>
              <a:gd name="connsiteX23" fmla="*/ 943428 w 1281164"/>
              <a:gd name="connsiteY23" fmla="*/ 977760 h 1703474"/>
              <a:gd name="connsiteX24" fmla="*/ 885371 w 1281164"/>
              <a:gd name="connsiteY24" fmla="*/ 890674 h 1703474"/>
              <a:gd name="connsiteX25" fmla="*/ 754743 w 1281164"/>
              <a:gd name="connsiteY25" fmla="*/ 818103 h 1703474"/>
              <a:gd name="connsiteX26" fmla="*/ 580571 w 1281164"/>
              <a:gd name="connsiteY26" fmla="*/ 832617 h 1703474"/>
              <a:gd name="connsiteX27" fmla="*/ 595086 w 1281164"/>
              <a:gd name="connsiteY27" fmla="*/ 774560 h 1703474"/>
              <a:gd name="connsiteX28" fmla="*/ 624114 w 1281164"/>
              <a:gd name="connsiteY28" fmla="*/ 731017 h 1703474"/>
              <a:gd name="connsiteX29" fmla="*/ 653143 w 1281164"/>
              <a:gd name="connsiteY29" fmla="*/ 643931 h 1703474"/>
              <a:gd name="connsiteX30" fmla="*/ 667657 w 1281164"/>
              <a:gd name="connsiteY30" fmla="*/ 600388 h 1703474"/>
              <a:gd name="connsiteX31" fmla="*/ 696686 w 1281164"/>
              <a:gd name="connsiteY31" fmla="*/ 556846 h 1703474"/>
              <a:gd name="connsiteX32" fmla="*/ 711200 w 1281164"/>
              <a:gd name="connsiteY32" fmla="*/ 513303 h 1703474"/>
              <a:gd name="connsiteX33" fmla="*/ 754743 w 1281164"/>
              <a:gd name="connsiteY33" fmla="*/ 426217 h 1703474"/>
              <a:gd name="connsiteX34" fmla="*/ 741917 w 1281164"/>
              <a:gd name="connsiteY34" fmla="*/ 378239 h 1703474"/>
              <a:gd name="connsiteX35" fmla="*/ 787150 w 1281164"/>
              <a:gd name="connsiteY35" fmla="*/ 328378 h 1703474"/>
              <a:gd name="connsiteX36" fmla="*/ 776015 w 1281164"/>
              <a:gd name="connsiteY36" fmla="*/ 313864 h 1703474"/>
              <a:gd name="connsiteX37" fmla="*/ 812489 w 1281164"/>
              <a:gd name="connsiteY37" fmla="*/ 197147 h 1703474"/>
              <a:gd name="connsiteX38" fmla="*/ 790218 w 1281164"/>
              <a:gd name="connsiteY38" fmla="*/ 239412 h 1703474"/>
              <a:gd name="connsiteX39" fmla="*/ 891819 w 1281164"/>
              <a:gd name="connsiteY39" fmla="*/ 96826 h 1703474"/>
              <a:gd name="connsiteX40" fmla="*/ 1032737 w 1281164"/>
              <a:gd name="connsiteY40" fmla="*/ 11618 h 1703474"/>
              <a:gd name="connsiteX41" fmla="*/ 1280481 w 1281164"/>
              <a:gd name="connsiteY41" fmla="*/ 127059 h 1703474"/>
              <a:gd name="connsiteX42" fmla="*/ 1239471 w 1281164"/>
              <a:gd name="connsiteY42" fmla="*/ 33657 h 1703474"/>
              <a:gd name="connsiteX0" fmla="*/ 537028 w 1280578"/>
              <a:gd name="connsiteY0" fmla="*/ 915678 h 1772021"/>
              <a:gd name="connsiteX1" fmla="*/ 406400 w 1280578"/>
              <a:gd name="connsiteY1" fmla="*/ 930193 h 1772021"/>
              <a:gd name="connsiteX2" fmla="*/ 319314 w 1280578"/>
              <a:gd name="connsiteY2" fmla="*/ 959221 h 1772021"/>
              <a:gd name="connsiteX3" fmla="*/ 275771 w 1280578"/>
              <a:gd name="connsiteY3" fmla="*/ 988250 h 1772021"/>
              <a:gd name="connsiteX4" fmla="*/ 174171 w 1280578"/>
              <a:gd name="connsiteY4" fmla="*/ 1104364 h 1772021"/>
              <a:gd name="connsiteX5" fmla="*/ 159657 w 1280578"/>
              <a:gd name="connsiteY5" fmla="*/ 1147907 h 1772021"/>
              <a:gd name="connsiteX6" fmla="*/ 116114 w 1280578"/>
              <a:gd name="connsiteY6" fmla="*/ 1162421 h 1772021"/>
              <a:gd name="connsiteX7" fmla="*/ 72571 w 1280578"/>
              <a:gd name="connsiteY7" fmla="*/ 1191450 h 1772021"/>
              <a:gd name="connsiteX8" fmla="*/ 29028 w 1280578"/>
              <a:gd name="connsiteY8" fmla="*/ 1322078 h 1772021"/>
              <a:gd name="connsiteX9" fmla="*/ 14514 w 1280578"/>
              <a:gd name="connsiteY9" fmla="*/ 1365621 h 1772021"/>
              <a:gd name="connsiteX10" fmla="*/ 0 w 1280578"/>
              <a:gd name="connsiteY10" fmla="*/ 1409164 h 1772021"/>
              <a:gd name="connsiteX11" fmla="*/ 14514 w 1280578"/>
              <a:gd name="connsiteY11" fmla="*/ 1568821 h 1772021"/>
              <a:gd name="connsiteX12" fmla="*/ 29028 w 1280578"/>
              <a:gd name="connsiteY12" fmla="*/ 1612364 h 1772021"/>
              <a:gd name="connsiteX13" fmla="*/ 145143 w 1280578"/>
              <a:gd name="connsiteY13" fmla="*/ 1713964 h 1772021"/>
              <a:gd name="connsiteX14" fmla="*/ 188686 w 1280578"/>
              <a:gd name="connsiteY14" fmla="*/ 1728478 h 1772021"/>
              <a:gd name="connsiteX15" fmla="*/ 232228 w 1280578"/>
              <a:gd name="connsiteY15" fmla="*/ 1757507 h 1772021"/>
              <a:gd name="connsiteX16" fmla="*/ 333828 w 1280578"/>
              <a:gd name="connsiteY16" fmla="*/ 1772021 h 1772021"/>
              <a:gd name="connsiteX17" fmla="*/ 827314 w 1280578"/>
              <a:gd name="connsiteY17" fmla="*/ 1757507 h 1772021"/>
              <a:gd name="connsiteX18" fmla="*/ 914400 w 1280578"/>
              <a:gd name="connsiteY18" fmla="*/ 1699450 h 1772021"/>
              <a:gd name="connsiteX19" fmla="*/ 957943 w 1280578"/>
              <a:gd name="connsiteY19" fmla="*/ 1670421 h 1772021"/>
              <a:gd name="connsiteX20" fmla="*/ 1016000 w 1280578"/>
              <a:gd name="connsiteY20" fmla="*/ 1583335 h 1772021"/>
              <a:gd name="connsiteX21" fmla="*/ 986971 w 1280578"/>
              <a:gd name="connsiteY21" fmla="*/ 1307564 h 1772021"/>
              <a:gd name="connsiteX22" fmla="*/ 957943 w 1280578"/>
              <a:gd name="connsiteY22" fmla="*/ 1089850 h 1772021"/>
              <a:gd name="connsiteX23" fmla="*/ 943428 w 1280578"/>
              <a:gd name="connsiteY23" fmla="*/ 1046307 h 1772021"/>
              <a:gd name="connsiteX24" fmla="*/ 885371 w 1280578"/>
              <a:gd name="connsiteY24" fmla="*/ 959221 h 1772021"/>
              <a:gd name="connsiteX25" fmla="*/ 754743 w 1280578"/>
              <a:gd name="connsiteY25" fmla="*/ 886650 h 1772021"/>
              <a:gd name="connsiteX26" fmla="*/ 580571 w 1280578"/>
              <a:gd name="connsiteY26" fmla="*/ 901164 h 1772021"/>
              <a:gd name="connsiteX27" fmla="*/ 595086 w 1280578"/>
              <a:gd name="connsiteY27" fmla="*/ 843107 h 1772021"/>
              <a:gd name="connsiteX28" fmla="*/ 624114 w 1280578"/>
              <a:gd name="connsiteY28" fmla="*/ 799564 h 1772021"/>
              <a:gd name="connsiteX29" fmla="*/ 653143 w 1280578"/>
              <a:gd name="connsiteY29" fmla="*/ 712478 h 1772021"/>
              <a:gd name="connsiteX30" fmla="*/ 667657 w 1280578"/>
              <a:gd name="connsiteY30" fmla="*/ 668935 h 1772021"/>
              <a:gd name="connsiteX31" fmla="*/ 696686 w 1280578"/>
              <a:gd name="connsiteY31" fmla="*/ 625393 h 1772021"/>
              <a:gd name="connsiteX32" fmla="*/ 711200 w 1280578"/>
              <a:gd name="connsiteY32" fmla="*/ 581850 h 1772021"/>
              <a:gd name="connsiteX33" fmla="*/ 754743 w 1280578"/>
              <a:gd name="connsiteY33" fmla="*/ 494764 h 1772021"/>
              <a:gd name="connsiteX34" fmla="*/ 741917 w 1280578"/>
              <a:gd name="connsiteY34" fmla="*/ 446786 h 1772021"/>
              <a:gd name="connsiteX35" fmla="*/ 787150 w 1280578"/>
              <a:gd name="connsiteY35" fmla="*/ 396925 h 1772021"/>
              <a:gd name="connsiteX36" fmla="*/ 776015 w 1280578"/>
              <a:gd name="connsiteY36" fmla="*/ 382411 h 1772021"/>
              <a:gd name="connsiteX37" fmla="*/ 812489 w 1280578"/>
              <a:gd name="connsiteY37" fmla="*/ 265694 h 1772021"/>
              <a:gd name="connsiteX38" fmla="*/ 790218 w 1280578"/>
              <a:gd name="connsiteY38" fmla="*/ 307959 h 1772021"/>
              <a:gd name="connsiteX39" fmla="*/ 891819 w 1280578"/>
              <a:gd name="connsiteY39" fmla="*/ 165373 h 1772021"/>
              <a:gd name="connsiteX40" fmla="*/ 1032737 w 1280578"/>
              <a:gd name="connsiteY40" fmla="*/ 80165 h 1772021"/>
              <a:gd name="connsiteX41" fmla="*/ 1280481 w 1280578"/>
              <a:gd name="connsiteY41" fmla="*/ 195606 h 1772021"/>
              <a:gd name="connsiteX42" fmla="*/ 925069 w 1280578"/>
              <a:gd name="connsiteY42" fmla="*/ 0 h 1772021"/>
              <a:gd name="connsiteX0" fmla="*/ 537028 w 1280578"/>
              <a:gd name="connsiteY0" fmla="*/ 971986 h 1828329"/>
              <a:gd name="connsiteX1" fmla="*/ 406400 w 1280578"/>
              <a:gd name="connsiteY1" fmla="*/ 986501 h 1828329"/>
              <a:gd name="connsiteX2" fmla="*/ 319314 w 1280578"/>
              <a:gd name="connsiteY2" fmla="*/ 1015529 h 1828329"/>
              <a:gd name="connsiteX3" fmla="*/ 275771 w 1280578"/>
              <a:gd name="connsiteY3" fmla="*/ 1044558 h 1828329"/>
              <a:gd name="connsiteX4" fmla="*/ 174171 w 1280578"/>
              <a:gd name="connsiteY4" fmla="*/ 1160672 h 1828329"/>
              <a:gd name="connsiteX5" fmla="*/ 159657 w 1280578"/>
              <a:gd name="connsiteY5" fmla="*/ 1204215 h 1828329"/>
              <a:gd name="connsiteX6" fmla="*/ 116114 w 1280578"/>
              <a:gd name="connsiteY6" fmla="*/ 1218729 h 1828329"/>
              <a:gd name="connsiteX7" fmla="*/ 72571 w 1280578"/>
              <a:gd name="connsiteY7" fmla="*/ 1247758 h 1828329"/>
              <a:gd name="connsiteX8" fmla="*/ 29028 w 1280578"/>
              <a:gd name="connsiteY8" fmla="*/ 1378386 h 1828329"/>
              <a:gd name="connsiteX9" fmla="*/ 14514 w 1280578"/>
              <a:gd name="connsiteY9" fmla="*/ 1421929 h 1828329"/>
              <a:gd name="connsiteX10" fmla="*/ 0 w 1280578"/>
              <a:gd name="connsiteY10" fmla="*/ 1465472 h 1828329"/>
              <a:gd name="connsiteX11" fmla="*/ 14514 w 1280578"/>
              <a:gd name="connsiteY11" fmla="*/ 1625129 h 1828329"/>
              <a:gd name="connsiteX12" fmla="*/ 29028 w 1280578"/>
              <a:gd name="connsiteY12" fmla="*/ 1668672 h 1828329"/>
              <a:gd name="connsiteX13" fmla="*/ 145143 w 1280578"/>
              <a:gd name="connsiteY13" fmla="*/ 1770272 h 1828329"/>
              <a:gd name="connsiteX14" fmla="*/ 188686 w 1280578"/>
              <a:gd name="connsiteY14" fmla="*/ 1784786 h 1828329"/>
              <a:gd name="connsiteX15" fmla="*/ 232228 w 1280578"/>
              <a:gd name="connsiteY15" fmla="*/ 1813815 h 1828329"/>
              <a:gd name="connsiteX16" fmla="*/ 333828 w 1280578"/>
              <a:gd name="connsiteY16" fmla="*/ 1828329 h 1828329"/>
              <a:gd name="connsiteX17" fmla="*/ 827314 w 1280578"/>
              <a:gd name="connsiteY17" fmla="*/ 1813815 h 1828329"/>
              <a:gd name="connsiteX18" fmla="*/ 914400 w 1280578"/>
              <a:gd name="connsiteY18" fmla="*/ 1755758 h 1828329"/>
              <a:gd name="connsiteX19" fmla="*/ 957943 w 1280578"/>
              <a:gd name="connsiteY19" fmla="*/ 1726729 h 1828329"/>
              <a:gd name="connsiteX20" fmla="*/ 1016000 w 1280578"/>
              <a:gd name="connsiteY20" fmla="*/ 1639643 h 1828329"/>
              <a:gd name="connsiteX21" fmla="*/ 986971 w 1280578"/>
              <a:gd name="connsiteY21" fmla="*/ 1363872 h 1828329"/>
              <a:gd name="connsiteX22" fmla="*/ 957943 w 1280578"/>
              <a:gd name="connsiteY22" fmla="*/ 1146158 h 1828329"/>
              <a:gd name="connsiteX23" fmla="*/ 943428 w 1280578"/>
              <a:gd name="connsiteY23" fmla="*/ 1102615 h 1828329"/>
              <a:gd name="connsiteX24" fmla="*/ 885371 w 1280578"/>
              <a:gd name="connsiteY24" fmla="*/ 1015529 h 1828329"/>
              <a:gd name="connsiteX25" fmla="*/ 754743 w 1280578"/>
              <a:gd name="connsiteY25" fmla="*/ 942958 h 1828329"/>
              <a:gd name="connsiteX26" fmla="*/ 580571 w 1280578"/>
              <a:gd name="connsiteY26" fmla="*/ 957472 h 1828329"/>
              <a:gd name="connsiteX27" fmla="*/ 595086 w 1280578"/>
              <a:gd name="connsiteY27" fmla="*/ 899415 h 1828329"/>
              <a:gd name="connsiteX28" fmla="*/ 624114 w 1280578"/>
              <a:gd name="connsiteY28" fmla="*/ 855872 h 1828329"/>
              <a:gd name="connsiteX29" fmla="*/ 653143 w 1280578"/>
              <a:gd name="connsiteY29" fmla="*/ 768786 h 1828329"/>
              <a:gd name="connsiteX30" fmla="*/ 667657 w 1280578"/>
              <a:gd name="connsiteY30" fmla="*/ 725243 h 1828329"/>
              <a:gd name="connsiteX31" fmla="*/ 696686 w 1280578"/>
              <a:gd name="connsiteY31" fmla="*/ 681701 h 1828329"/>
              <a:gd name="connsiteX32" fmla="*/ 711200 w 1280578"/>
              <a:gd name="connsiteY32" fmla="*/ 638158 h 1828329"/>
              <a:gd name="connsiteX33" fmla="*/ 754743 w 1280578"/>
              <a:gd name="connsiteY33" fmla="*/ 551072 h 1828329"/>
              <a:gd name="connsiteX34" fmla="*/ 741917 w 1280578"/>
              <a:gd name="connsiteY34" fmla="*/ 503094 h 1828329"/>
              <a:gd name="connsiteX35" fmla="*/ 787150 w 1280578"/>
              <a:gd name="connsiteY35" fmla="*/ 453233 h 1828329"/>
              <a:gd name="connsiteX36" fmla="*/ 776015 w 1280578"/>
              <a:gd name="connsiteY36" fmla="*/ 438719 h 1828329"/>
              <a:gd name="connsiteX37" fmla="*/ 812489 w 1280578"/>
              <a:gd name="connsiteY37" fmla="*/ 322002 h 1828329"/>
              <a:gd name="connsiteX38" fmla="*/ 790218 w 1280578"/>
              <a:gd name="connsiteY38" fmla="*/ 364267 h 1828329"/>
              <a:gd name="connsiteX39" fmla="*/ 891819 w 1280578"/>
              <a:gd name="connsiteY39" fmla="*/ 221681 h 1828329"/>
              <a:gd name="connsiteX40" fmla="*/ 937048 w 1280578"/>
              <a:gd name="connsiteY40" fmla="*/ 201 h 1828329"/>
              <a:gd name="connsiteX41" fmla="*/ 1280481 w 1280578"/>
              <a:gd name="connsiteY41" fmla="*/ 251914 h 1828329"/>
              <a:gd name="connsiteX42" fmla="*/ 925069 w 1280578"/>
              <a:gd name="connsiteY42" fmla="*/ 56308 h 1828329"/>
              <a:gd name="connsiteX0" fmla="*/ 537028 w 1016083"/>
              <a:gd name="connsiteY0" fmla="*/ 1098693 h 1955036"/>
              <a:gd name="connsiteX1" fmla="*/ 406400 w 1016083"/>
              <a:gd name="connsiteY1" fmla="*/ 1113208 h 1955036"/>
              <a:gd name="connsiteX2" fmla="*/ 319314 w 1016083"/>
              <a:gd name="connsiteY2" fmla="*/ 1142236 h 1955036"/>
              <a:gd name="connsiteX3" fmla="*/ 275771 w 1016083"/>
              <a:gd name="connsiteY3" fmla="*/ 1171265 h 1955036"/>
              <a:gd name="connsiteX4" fmla="*/ 174171 w 1016083"/>
              <a:gd name="connsiteY4" fmla="*/ 1287379 h 1955036"/>
              <a:gd name="connsiteX5" fmla="*/ 159657 w 1016083"/>
              <a:gd name="connsiteY5" fmla="*/ 1330922 h 1955036"/>
              <a:gd name="connsiteX6" fmla="*/ 116114 w 1016083"/>
              <a:gd name="connsiteY6" fmla="*/ 1345436 h 1955036"/>
              <a:gd name="connsiteX7" fmla="*/ 72571 w 1016083"/>
              <a:gd name="connsiteY7" fmla="*/ 1374465 h 1955036"/>
              <a:gd name="connsiteX8" fmla="*/ 29028 w 1016083"/>
              <a:gd name="connsiteY8" fmla="*/ 1505093 h 1955036"/>
              <a:gd name="connsiteX9" fmla="*/ 14514 w 1016083"/>
              <a:gd name="connsiteY9" fmla="*/ 1548636 h 1955036"/>
              <a:gd name="connsiteX10" fmla="*/ 0 w 1016083"/>
              <a:gd name="connsiteY10" fmla="*/ 1592179 h 1955036"/>
              <a:gd name="connsiteX11" fmla="*/ 14514 w 1016083"/>
              <a:gd name="connsiteY11" fmla="*/ 1751836 h 1955036"/>
              <a:gd name="connsiteX12" fmla="*/ 29028 w 1016083"/>
              <a:gd name="connsiteY12" fmla="*/ 1795379 h 1955036"/>
              <a:gd name="connsiteX13" fmla="*/ 145143 w 1016083"/>
              <a:gd name="connsiteY13" fmla="*/ 1896979 h 1955036"/>
              <a:gd name="connsiteX14" fmla="*/ 188686 w 1016083"/>
              <a:gd name="connsiteY14" fmla="*/ 1911493 h 1955036"/>
              <a:gd name="connsiteX15" fmla="*/ 232228 w 1016083"/>
              <a:gd name="connsiteY15" fmla="*/ 1940522 h 1955036"/>
              <a:gd name="connsiteX16" fmla="*/ 333828 w 1016083"/>
              <a:gd name="connsiteY16" fmla="*/ 1955036 h 1955036"/>
              <a:gd name="connsiteX17" fmla="*/ 827314 w 1016083"/>
              <a:gd name="connsiteY17" fmla="*/ 1940522 h 1955036"/>
              <a:gd name="connsiteX18" fmla="*/ 914400 w 1016083"/>
              <a:gd name="connsiteY18" fmla="*/ 1882465 h 1955036"/>
              <a:gd name="connsiteX19" fmla="*/ 957943 w 1016083"/>
              <a:gd name="connsiteY19" fmla="*/ 1853436 h 1955036"/>
              <a:gd name="connsiteX20" fmla="*/ 1016000 w 1016083"/>
              <a:gd name="connsiteY20" fmla="*/ 1766350 h 1955036"/>
              <a:gd name="connsiteX21" fmla="*/ 986971 w 1016083"/>
              <a:gd name="connsiteY21" fmla="*/ 1490579 h 1955036"/>
              <a:gd name="connsiteX22" fmla="*/ 957943 w 1016083"/>
              <a:gd name="connsiteY22" fmla="*/ 1272865 h 1955036"/>
              <a:gd name="connsiteX23" fmla="*/ 943428 w 1016083"/>
              <a:gd name="connsiteY23" fmla="*/ 1229322 h 1955036"/>
              <a:gd name="connsiteX24" fmla="*/ 885371 w 1016083"/>
              <a:gd name="connsiteY24" fmla="*/ 1142236 h 1955036"/>
              <a:gd name="connsiteX25" fmla="*/ 754743 w 1016083"/>
              <a:gd name="connsiteY25" fmla="*/ 1069665 h 1955036"/>
              <a:gd name="connsiteX26" fmla="*/ 580571 w 1016083"/>
              <a:gd name="connsiteY26" fmla="*/ 1084179 h 1955036"/>
              <a:gd name="connsiteX27" fmla="*/ 595086 w 1016083"/>
              <a:gd name="connsiteY27" fmla="*/ 1026122 h 1955036"/>
              <a:gd name="connsiteX28" fmla="*/ 624114 w 1016083"/>
              <a:gd name="connsiteY28" fmla="*/ 982579 h 1955036"/>
              <a:gd name="connsiteX29" fmla="*/ 653143 w 1016083"/>
              <a:gd name="connsiteY29" fmla="*/ 895493 h 1955036"/>
              <a:gd name="connsiteX30" fmla="*/ 667657 w 1016083"/>
              <a:gd name="connsiteY30" fmla="*/ 851950 h 1955036"/>
              <a:gd name="connsiteX31" fmla="*/ 696686 w 1016083"/>
              <a:gd name="connsiteY31" fmla="*/ 808408 h 1955036"/>
              <a:gd name="connsiteX32" fmla="*/ 711200 w 1016083"/>
              <a:gd name="connsiteY32" fmla="*/ 764865 h 1955036"/>
              <a:gd name="connsiteX33" fmla="*/ 754743 w 1016083"/>
              <a:gd name="connsiteY33" fmla="*/ 677779 h 1955036"/>
              <a:gd name="connsiteX34" fmla="*/ 741917 w 1016083"/>
              <a:gd name="connsiteY34" fmla="*/ 629801 h 1955036"/>
              <a:gd name="connsiteX35" fmla="*/ 787150 w 1016083"/>
              <a:gd name="connsiteY35" fmla="*/ 579940 h 1955036"/>
              <a:gd name="connsiteX36" fmla="*/ 776015 w 1016083"/>
              <a:gd name="connsiteY36" fmla="*/ 565426 h 1955036"/>
              <a:gd name="connsiteX37" fmla="*/ 812489 w 1016083"/>
              <a:gd name="connsiteY37" fmla="*/ 448709 h 1955036"/>
              <a:gd name="connsiteX38" fmla="*/ 790218 w 1016083"/>
              <a:gd name="connsiteY38" fmla="*/ 490974 h 1955036"/>
              <a:gd name="connsiteX39" fmla="*/ 891819 w 1016083"/>
              <a:gd name="connsiteY39" fmla="*/ 348388 h 1955036"/>
              <a:gd name="connsiteX40" fmla="*/ 937048 w 1016083"/>
              <a:gd name="connsiteY40" fmla="*/ 126908 h 1955036"/>
              <a:gd name="connsiteX41" fmla="*/ 911400 w 1016083"/>
              <a:gd name="connsiteY41" fmla="*/ 3876 h 1955036"/>
              <a:gd name="connsiteX42" fmla="*/ 925069 w 1016083"/>
              <a:gd name="connsiteY42" fmla="*/ 183015 h 1955036"/>
              <a:gd name="connsiteX0" fmla="*/ 537028 w 1016083"/>
              <a:gd name="connsiteY0" fmla="*/ 1054023 h 1910366"/>
              <a:gd name="connsiteX1" fmla="*/ 406400 w 1016083"/>
              <a:gd name="connsiteY1" fmla="*/ 1068538 h 1910366"/>
              <a:gd name="connsiteX2" fmla="*/ 319314 w 1016083"/>
              <a:gd name="connsiteY2" fmla="*/ 1097566 h 1910366"/>
              <a:gd name="connsiteX3" fmla="*/ 275771 w 1016083"/>
              <a:gd name="connsiteY3" fmla="*/ 1126595 h 1910366"/>
              <a:gd name="connsiteX4" fmla="*/ 174171 w 1016083"/>
              <a:gd name="connsiteY4" fmla="*/ 1242709 h 1910366"/>
              <a:gd name="connsiteX5" fmla="*/ 159657 w 1016083"/>
              <a:gd name="connsiteY5" fmla="*/ 1286252 h 1910366"/>
              <a:gd name="connsiteX6" fmla="*/ 116114 w 1016083"/>
              <a:gd name="connsiteY6" fmla="*/ 1300766 h 1910366"/>
              <a:gd name="connsiteX7" fmla="*/ 72571 w 1016083"/>
              <a:gd name="connsiteY7" fmla="*/ 1329795 h 1910366"/>
              <a:gd name="connsiteX8" fmla="*/ 29028 w 1016083"/>
              <a:gd name="connsiteY8" fmla="*/ 1460423 h 1910366"/>
              <a:gd name="connsiteX9" fmla="*/ 14514 w 1016083"/>
              <a:gd name="connsiteY9" fmla="*/ 1503966 h 1910366"/>
              <a:gd name="connsiteX10" fmla="*/ 0 w 1016083"/>
              <a:gd name="connsiteY10" fmla="*/ 1547509 h 1910366"/>
              <a:gd name="connsiteX11" fmla="*/ 14514 w 1016083"/>
              <a:gd name="connsiteY11" fmla="*/ 1707166 h 1910366"/>
              <a:gd name="connsiteX12" fmla="*/ 29028 w 1016083"/>
              <a:gd name="connsiteY12" fmla="*/ 1750709 h 1910366"/>
              <a:gd name="connsiteX13" fmla="*/ 145143 w 1016083"/>
              <a:gd name="connsiteY13" fmla="*/ 1852309 h 1910366"/>
              <a:gd name="connsiteX14" fmla="*/ 188686 w 1016083"/>
              <a:gd name="connsiteY14" fmla="*/ 1866823 h 1910366"/>
              <a:gd name="connsiteX15" fmla="*/ 232228 w 1016083"/>
              <a:gd name="connsiteY15" fmla="*/ 1895852 h 1910366"/>
              <a:gd name="connsiteX16" fmla="*/ 333828 w 1016083"/>
              <a:gd name="connsiteY16" fmla="*/ 1910366 h 1910366"/>
              <a:gd name="connsiteX17" fmla="*/ 827314 w 1016083"/>
              <a:gd name="connsiteY17" fmla="*/ 1895852 h 1910366"/>
              <a:gd name="connsiteX18" fmla="*/ 914400 w 1016083"/>
              <a:gd name="connsiteY18" fmla="*/ 1837795 h 1910366"/>
              <a:gd name="connsiteX19" fmla="*/ 957943 w 1016083"/>
              <a:gd name="connsiteY19" fmla="*/ 1808766 h 1910366"/>
              <a:gd name="connsiteX20" fmla="*/ 1016000 w 1016083"/>
              <a:gd name="connsiteY20" fmla="*/ 1721680 h 1910366"/>
              <a:gd name="connsiteX21" fmla="*/ 986971 w 1016083"/>
              <a:gd name="connsiteY21" fmla="*/ 1445909 h 1910366"/>
              <a:gd name="connsiteX22" fmla="*/ 957943 w 1016083"/>
              <a:gd name="connsiteY22" fmla="*/ 1228195 h 1910366"/>
              <a:gd name="connsiteX23" fmla="*/ 943428 w 1016083"/>
              <a:gd name="connsiteY23" fmla="*/ 1184652 h 1910366"/>
              <a:gd name="connsiteX24" fmla="*/ 885371 w 1016083"/>
              <a:gd name="connsiteY24" fmla="*/ 1097566 h 1910366"/>
              <a:gd name="connsiteX25" fmla="*/ 754743 w 1016083"/>
              <a:gd name="connsiteY25" fmla="*/ 1024995 h 1910366"/>
              <a:gd name="connsiteX26" fmla="*/ 580571 w 1016083"/>
              <a:gd name="connsiteY26" fmla="*/ 1039509 h 1910366"/>
              <a:gd name="connsiteX27" fmla="*/ 595086 w 1016083"/>
              <a:gd name="connsiteY27" fmla="*/ 981452 h 1910366"/>
              <a:gd name="connsiteX28" fmla="*/ 624114 w 1016083"/>
              <a:gd name="connsiteY28" fmla="*/ 937909 h 1910366"/>
              <a:gd name="connsiteX29" fmla="*/ 653143 w 1016083"/>
              <a:gd name="connsiteY29" fmla="*/ 850823 h 1910366"/>
              <a:gd name="connsiteX30" fmla="*/ 667657 w 1016083"/>
              <a:gd name="connsiteY30" fmla="*/ 807280 h 1910366"/>
              <a:gd name="connsiteX31" fmla="*/ 696686 w 1016083"/>
              <a:gd name="connsiteY31" fmla="*/ 763738 h 1910366"/>
              <a:gd name="connsiteX32" fmla="*/ 711200 w 1016083"/>
              <a:gd name="connsiteY32" fmla="*/ 720195 h 1910366"/>
              <a:gd name="connsiteX33" fmla="*/ 754743 w 1016083"/>
              <a:gd name="connsiteY33" fmla="*/ 633109 h 1910366"/>
              <a:gd name="connsiteX34" fmla="*/ 741917 w 1016083"/>
              <a:gd name="connsiteY34" fmla="*/ 585131 h 1910366"/>
              <a:gd name="connsiteX35" fmla="*/ 787150 w 1016083"/>
              <a:gd name="connsiteY35" fmla="*/ 535270 h 1910366"/>
              <a:gd name="connsiteX36" fmla="*/ 776015 w 1016083"/>
              <a:gd name="connsiteY36" fmla="*/ 520756 h 1910366"/>
              <a:gd name="connsiteX37" fmla="*/ 812489 w 1016083"/>
              <a:gd name="connsiteY37" fmla="*/ 404039 h 1910366"/>
              <a:gd name="connsiteX38" fmla="*/ 790218 w 1016083"/>
              <a:gd name="connsiteY38" fmla="*/ 446304 h 1910366"/>
              <a:gd name="connsiteX39" fmla="*/ 891819 w 1016083"/>
              <a:gd name="connsiteY39" fmla="*/ 303718 h 1910366"/>
              <a:gd name="connsiteX40" fmla="*/ 937048 w 1016083"/>
              <a:gd name="connsiteY40" fmla="*/ 82238 h 1910366"/>
              <a:gd name="connsiteX41" fmla="*/ 774703 w 1016083"/>
              <a:gd name="connsiteY41" fmla="*/ 4630 h 1910366"/>
              <a:gd name="connsiteX42" fmla="*/ 925069 w 1016083"/>
              <a:gd name="connsiteY42" fmla="*/ 138345 h 1910366"/>
              <a:gd name="connsiteX0" fmla="*/ 537028 w 1016083"/>
              <a:gd name="connsiteY0" fmla="*/ 1054023 h 1910366"/>
              <a:gd name="connsiteX1" fmla="*/ 406400 w 1016083"/>
              <a:gd name="connsiteY1" fmla="*/ 1068538 h 1910366"/>
              <a:gd name="connsiteX2" fmla="*/ 319314 w 1016083"/>
              <a:gd name="connsiteY2" fmla="*/ 1097566 h 1910366"/>
              <a:gd name="connsiteX3" fmla="*/ 275771 w 1016083"/>
              <a:gd name="connsiteY3" fmla="*/ 1126595 h 1910366"/>
              <a:gd name="connsiteX4" fmla="*/ 174171 w 1016083"/>
              <a:gd name="connsiteY4" fmla="*/ 1242709 h 1910366"/>
              <a:gd name="connsiteX5" fmla="*/ 159657 w 1016083"/>
              <a:gd name="connsiteY5" fmla="*/ 1286252 h 1910366"/>
              <a:gd name="connsiteX6" fmla="*/ 116114 w 1016083"/>
              <a:gd name="connsiteY6" fmla="*/ 1300766 h 1910366"/>
              <a:gd name="connsiteX7" fmla="*/ 72571 w 1016083"/>
              <a:gd name="connsiteY7" fmla="*/ 1329795 h 1910366"/>
              <a:gd name="connsiteX8" fmla="*/ 29028 w 1016083"/>
              <a:gd name="connsiteY8" fmla="*/ 1460423 h 1910366"/>
              <a:gd name="connsiteX9" fmla="*/ 14514 w 1016083"/>
              <a:gd name="connsiteY9" fmla="*/ 1503966 h 1910366"/>
              <a:gd name="connsiteX10" fmla="*/ 0 w 1016083"/>
              <a:gd name="connsiteY10" fmla="*/ 1547509 h 1910366"/>
              <a:gd name="connsiteX11" fmla="*/ 14514 w 1016083"/>
              <a:gd name="connsiteY11" fmla="*/ 1707166 h 1910366"/>
              <a:gd name="connsiteX12" fmla="*/ 29028 w 1016083"/>
              <a:gd name="connsiteY12" fmla="*/ 1750709 h 1910366"/>
              <a:gd name="connsiteX13" fmla="*/ 145143 w 1016083"/>
              <a:gd name="connsiteY13" fmla="*/ 1852309 h 1910366"/>
              <a:gd name="connsiteX14" fmla="*/ 188686 w 1016083"/>
              <a:gd name="connsiteY14" fmla="*/ 1866823 h 1910366"/>
              <a:gd name="connsiteX15" fmla="*/ 232228 w 1016083"/>
              <a:gd name="connsiteY15" fmla="*/ 1895852 h 1910366"/>
              <a:gd name="connsiteX16" fmla="*/ 333828 w 1016083"/>
              <a:gd name="connsiteY16" fmla="*/ 1910366 h 1910366"/>
              <a:gd name="connsiteX17" fmla="*/ 827314 w 1016083"/>
              <a:gd name="connsiteY17" fmla="*/ 1895852 h 1910366"/>
              <a:gd name="connsiteX18" fmla="*/ 914400 w 1016083"/>
              <a:gd name="connsiteY18" fmla="*/ 1837795 h 1910366"/>
              <a:gd name="connsiteX19" fmla="*/ 957943 w 1016083"/>
              <a:gd name="connsiteY19" fmla="*/ 1808766 h 1910366"/>
              <a:gd name="connsiteX20" fmla="*/ 1016000 w 1016083"/>
              <a:gd name="connsiteY20" fmla="*/ 1721680 h 1910366"/>
              <a:gd name="connsiteX21" fmla="*/ 986971 w 1016083"/>
              <a:gd name="connsiteY21" fmla="*/ 1445909 h 1910366"/>
              <a:gd name="connsiteX22" fmla="*/ 957943 w 1016083"/>
              <a:gd name="connsiteY22" fmla="*/ 1228195 h 1910366"/>
              <a:gd name="connsiteX23" fmla="*/ 943428 w 1016083"/>
              <a:gd name="connsiteY23" fmla="*/ 1184652 h 1910366"/>
              <a:gd name="connsiteX24" fmla="*/ 885371 w 1016083"/>
              <a:gd name="connsiteY24" fmla="*/ 1097566 h 1910366"/>
              <a:gd name="connsiteX25" fmla="*/ 754743 w 1016083"/>
              <a:gd name="connsiteY25" fmla="*/ 1024995 h 1910366"/>
              <a:gd name="connsiteX26" fmla="*/ 580571 w 1016083"/>
              <a:gd name="connsiteY26" fmla="*/ 1039509 h 1910366"/>
              <a:gd name="connsiteX27" fmla="*/ 595086 w 1016083"/>
              <a:gd name="connsiteY27" fmla="*/ 981452 h 1910366"/>
              <a:gd name="connsiteX28" fmla="*/ 624114 w 1016083"/>
              <a:gd name="connsiteY28" fmla="*/ 937909 h 1910366"/>
              <a:gd name="connsiteX29" fmla="*/ 653143 w 1016083"/>
              <a:gd name="connsiteY29" fmla="*/ 850823 h 1910366"/>
              <a:gd name="connsiteX30" fmla="*/ 667657 w 1016083"/>
              <a:gd name="connsiteY30" fmla="*/ 807280 h 1910366"/>
              <a:gd name="connsiteX31" fmla="*/ 696686 w 1016083"/>
              <a:gd name="connsiteY31" fmla="*/ 763738 h 1910366"/>
              <a:gd name="connsiteX32" fmla="*/ 711200 w 1016083"/>
              <a:gd name="connsiteY32" fmla="*/ 720195 h 1910366"/>
              <a:gd name="connsiteX33" fmla="*/ 754743 w 1016083"/>
              <a:gd name="connsiteY33" fmla="*/ 633109 h 1910366"/>
              <a:gd name="connsiteX34" fmla="*/ 741917 w 1016083"/>
              <a:gd name="connsiteY34" fmla="*/ 585131 h 1910366"/>
              <a:gd name="connsiteX35" fmla="*/ 787150 w 1016083"/>
              <a:gd name="connsiteY35" fmla="*/ 535270 h 1910366"/>
              <a:gd name="connsiteX36" fmla="*/ 776015 w 1016083"/>
              <a:gd name="connsiteY36" fmla="*/ 520756 h 1910366"/>
              <a:gd name="connsiteX37" fmla="*/ 812489 w 1016083"/>
              <a:gd name="connsiteY37" fmla="*/ 404039 h 1910366"/>
              <a:gd name="connsiteX38" fmla="*/ 790218 w 1016083"/>
              <a:gd name="connsiteY38" fmla="*/ 446304 h 1910366"/>
              <a:gd name="connsiteX39" fmla="*/ 837140 w 1016083"/>
              <a:gd name="connsiteY39" fmla="*/ 337787 h 1910366"/>
              <a:gd name="connsiteX40" fmla="*/ 937048 w 1016083"/>
              <a:gd name="connsiteY40" fmla="*/ 82238 h 1910366"/>
              <a:gd name="connsiteX41" fmla="*/ 774703 w 1016083"/>
              <a:gd name="connsiteY41" fmla="*/ 4630 h 1910366"/>
              <a:gd name="connsiteX42" fmla="*/ 925069 w 1016083"/>
              <a:gd name="connsiteY42" fmla="*/ 138345 h 1910366"/>
              <a:gd name="connsiteX0" fmla="*/ 537028 w 1016083"/>
              <a:gd name="connsiteY0" fmla="*/ 1054023 h 1910366"/>
              <a:gd name="connsiteX1" fmla="*/ 406400 w 1016083"/>
              <a:gd name="connsiteY1" fmla="*/ 1068538 h 1910366"/>
              <a:gd name="connsiteX2" fmla="*/ 319314 w 1016083"/>
              <a:gd name="connsiteY2" fmla="*/ 1097566 h 1910366"/>
              <a:gd name="connsiteX3" fmla="*/ 275771 w 1016083"/>
              <a:gd name="connsiteY3" fmla="*/ 1126595 h 1910366"/>
              <a:gd name="connsiteX4" fmla="*/ 174171 w 1016083"/>
              <a:gd name="connsiteY4" fmla="*/ 1242709 h 1910366"/>
              <a:gd name="connsiteX5" fmla="*/ 159657 w 1016083"/>
              <a:gd name="connsiteY5" fmla="*/ 1286252 h 1910366"/>
              <a:gd name="connsiteX6" fmla="*/ 116114 w 1016083"/>
              <a:gd name="connsiteY6" fmla="*/ 1300766 h 1910366"/>
              <a:gd name="connsiteX7" fmla="*/ 72571 w 1016083"/>
              <a:gd name="connsiteY7" fmla="*/ 1329795 h 1910366"/>
              <a:gd name="connsiteX8" fmla="*/ 29028 w 1016083"/>
              <a:gd name="connsiteY8" fmla="*/ 1460423 h 1910366"/>
              <a:gd name="connsiteX9" fmla="*/ 14514 w 1016083"/>
              <a:gd name="connsiteY9" fmla="*/ 1503966 h 1910366"/>
              <a:gd name="connsiteX10" fmla="*/ 0 w 1016083"/>
              <a:gd name="connsiteY10" fmla="*/ 1547509 h 1910366"/>
              <a:gd name="connsiteX11" fmla="*/ 14514 w 1016083"/>
              <a:gd name="connsiteY11" fmla="*/ 1707166 h 1910366"/>
              <a:gd name="connsiteX12" fmla="*/ 29028 w 1016083"/>
              <a:gd name="connsiteY12" fmla="*/ 1750709 h 1910366"/>
              <a:gd name="connsiteX13" fmla="*/ 145143 w 1016083"/>
              <a:gd name="connsiteY13" fmla="*/ 1852309 h 1910366"/>
              <a:gd name="connsiteX14" fmla="*/ 188686 w 1016083"/>
              <a:gd name="connsiteY14" fmla="*/ 1866823 h 1910366"/>
              <a:gd name="connsiteX15" fmla="*/ 232228 w 1016083"/>
              <a:gd name="connsiteY15" fmla="*/ 1895852 h 1910366"/>
              <a:gd name="connsiteX16" fmla="*/ 333828 w 1016083"/>
              <a:gd name="connsiteY16" fmla="*/ 1910366 h 1910366"/>
              <a:gd name="connsiteX17" fmla="*/ 827314 w 1016083"/>
              <a:gd name="connsiteY17" fmla="*/ 1895852 h 1910366"/>
              <a:gd name="connsiteX18" fmla="*/ 914400 w 1016083"/>
              <a:gd name="connsiteY18" fmla="*/ 1837795 h 1910366"/>
              <a:gd name="connsiteX19" fmla="*/ 957943 w 1016083"/>
              <a:gd name="connsiteY19" fmla="*/ 1808766 h 1910366"/>
              <a:gd name="connsiteX20" fmla="*/ 1016000 w 1016083"/>
              <a:gd name="connsiteY20" fmla="*/ 1721680 h 1910366"/>
              <a:gd name="connsiteX21" fmla="*/ 986971 w 1016083"/>
              <a:gd name="connsiteY21" fmla="*/ 1445909 h 1910366"/>
              <a:gd name="connsiteX22" fmla="*/ 957943 w 1016083"/>
              <a:gd name="connsiteY22" fmla="*/ 1228195 h 1910366"/>
              <a:gd name="connsiteX23" fmla="*/ 943428 w 1016083"/>
              <a:gd name="connsiteY23" fmla="*/ 1184652 h 1910366"/>
              <a:gd name="connsiteX24" fmla="*/ 885371 w 1016083"/>
              <a:gd name="connsiteY24" fmla="*/ 1097566 h 1910366"/>
              <a:gd name="connsiteX25" fmla="*/ 754743 w 1016083"/>
              <a:gd name="connsiteY25" fmla="*/ 1024995 h 1910366"/>
              <a:gd name="connsiteX26" fmla="*/ 580571 w 1016083"/>
              <a:gd name="connsiteY26" fmla="*/ 1039509 h 1910366"/>
              <a:gd name="connsiteX27" fmla="*/ 595086 w 1016083"/>
              <a:gd name="connsiteY27" fmla="*/ 981452 h 1910366"/>
              <a:gd name="connsiteX28" fmla="*/ 624114 w 1016083"/>
              <a:gd name="connsiteY28" fmla="*/ 937909 h 1910366"/>
              <a:gd name="connsiteX29" fmla="*/ 653143 w 1016083"/>
              <a:gd name="connsiteY29" fmla="*/ 850823 h 1910366"/>
              <a:gd name="connsiteX30" fmla="*/ 667657 w 1016083"/>
              <a:gd name="connsiteY30" fmla="*/ 807280 h 1910366"/>
              <a:gd name="connsiteX31" fmla="*/ 696686 w 1016083"/>
              <a:gd name="connsiteY31" fmla="*/ 763738 h 1910366"/>
              <a:gd name="connsiteX32" fmla="*/ 711200 w 1016083"/>
              <a:gd name="connsiteY32" fmla="*/ 720195 h 1910366"/>
              <a:gd name="connsiteX33" fmla="*/ 754743 w 1016083"/>
              <a:gd name="connsiteY33" fmla="*/ 633109 h 1910366"/>
              <a:gd name="connsiteX34" fmla="*/ 741917 w 1016083"/>
              <a:gd name="connsiteY34" fmla="*/ 585131 h 1910366"/>
              <a:gd name="connsiteX35" fmla="*/ 787150 w 1016083"/>
              <a:gd name="connsiteY35" fmla="*/ 535270 h 1910366"/>
              <a:gd name="connsiteX36" fmla="*/ 776015 w 1016083"/>
              <a:gd name="connsiteY36" fmla="*/ 520756 h 1910366"/>
              <a:gd name="connsiteX37" fmla="*/ 812489 w 1016083"/>
              <a:gd name="connsiteY37" fmla="*/ 404039 h 1910366"/>
              <a:gd name="connsiteX38" fmla="*/ 790218 w 1016083"/>
              <a:gd name="connsiteY38" fmla="*/ 446304 h 1910366"/>
              <a:gd name="connsiteX39" fmla="*/ 837140 w 1016083"/>
              <a:gd name="connsiteY39" fmla="*/ 337787 h 1910366"/>
              <a:gd name="connsiteX40" fmla="*/ 937048 w 1016083"/>
              <a:gd name="connsiteY40" fmla="*/ 82238 h 1910366"/>
              <a:gd name="connsiteX41" fmla="*/ 774703 w 1016083"/>
              <a:gd name="connsiteY41" fmla="*/ 4630 h 1910366"/>
              <a:gd name="connsiteX42" fmla="*/ 925069 w 1016083"/>
              <a:gd name="connsiteY42" fmla="*/ 138345 h 1910366"/>
              <a:gd name="connsiteX0" fmla="*/ 537028 w 1016083"/>
              <a:gd name="connsiteY0" fmla="*/ 1052233 h 1908576"/>
              <a:gd name="connsiteX1" fmla="*/ 406400 w 1016083"/>
              <a:gd name="connsiteY1" fmla="*/ 1066748 h 1908576"/>
              <a:gd name="connsiteX2" fmla="*/ 319314 w 1016083"/>
              <a:gd name="connsiteY2" fmla="*/ 1095776 h 1908576"/>
              <a:gd name="connsiteX3" fmla="*/ 275771 w 1016083"/>
              <a:gd name="connsiteY3" fmla="*/ 1124805 h 1908576"/>
              <a:gd name="connsiteX4" fmla="*/ 174171 w 1016083"/>
              <a:gd name="connsiteY4" fmla="*/ 1240919 h 1908576"/>
              <a:gd name="connsiteX5" fmla="*/ 159657 w 1016083"/>
              <a:gd name="connsiteY5" fmla="*/ 1284462 h 1908576"/>
              <a:gd name="connsiteX6" fmla="*/ 116114 w 1016083"/>
              <a:gd name="connsiteY6" fmla="*/ 1298976 h 1908576"/>
              <a:gd name="connsiteX7" fmla="*/ 72571 w 1016083"/>
              <a:gd name="connsiteY7" fmla="*/ 1328005 h 1908576"/>
              <a:gd name="connsiteX8" fmla="*/ 29028 w 1016083"/>
              <a:gd name="connsiteY8" fmla="*/ 1458633 h 1908576"/>
              <a:gd name="connsiteX9" fmla="*/ 14514 w 1016083"/>
              <a:gd name="connsiteY9" fmla="*/ 1502176 h 1908576"/>
              <a:gd name="connsiteX10" fmla="*/ 0 w 1016083"/>
              <a:gd name="connsiteY10" fmla="*/ 1545719 h 1908576"/>
              <a:gd name="connsiteX11" fmla="*/ 14514 w 1016083"/>
              <a:gd name="connsiteY11" fmla="*/ 1705376 h 1908576"/>
              <a:gd name="connsiteX12" fmla="*/ 29028 w 1016083"/>
              <a:gd name="connsiteY12" fmla="*/ 1748919 h 1908576"/>
              <a:gd name="connsiteX13" fmla="*/ 145143 w 1016083"/>
              <a:gd name="connsiteY13" fmla="*/ 1850519 h 1908576"/>
              <a:gd name="connsiteX14" fmla="*/ 188686 w 1016083"/>
              <a:gd name="connsiteY14" fmla="*/ 1865033 h 1908576"/>
              <a:gd name="connsiteX15" fmla="*/ 232228 w 1016083"/>
              <a:gd name="connsiteY15" fmla="*/ 1894062 h 1908576"/>
              <a:gd name="connsiteX16" fmla="*/ 333828 w 1016083"/>
              <a:gd name="connsiteY16" fmla="*/ 1908576 h 1908576"/>
              <a:gd name="connsiteX17" fmla="*/ 827314 w 1016083"/>
              <a:gd name="connsiteY17" fmla="*/ 1894062 h 1908576"/>
              <a:gd name="connsiteX18" fmla="*/ 914400 w 1016083"/>
              <a:gd name="connsiteY18" fmla="*/ 1836005 h 1908576"/>
              <a:gd name="connsiteX19" fmla="*/ 957943 w 1016083"/>
              <a:gd name="connsiteY19" fmla="*/ 1806976 h 1908576"/>
              <a:gd name="connsiteX20" fmla="*/ 1016000 w 1016083"/>
              <a:gd name="connsiteY20" fmla="*/ 1719890 h 1908576"/>
              <a:gd name="connsiteX21" fmla="*/ 986971 w 1016083"/>
              <a:gd name="connsiteY21" fmla="*/ 1444119 h 1908576"/>
              <a:gd name="connsiteX22" fmla="*/ 957943 w 1016083"/>
              <a:gd name="connsiteY22" fmla="*/ 1226405 h 1908576"/>
              <a:gd name="connsiteX23" fmla="*/ 943428 w 1016083"/>
              <a:gd name="connsiteY23" fmla="*/ 1182862 h 1908576"/>
              <a:gd name="connsiteX24" fmla="*/ 885371 w 1016083"/>
              <a:gd name="connsiteY24" fmla="*/ 1095776 h 1908576"/>
              <a:gd name="connsiteX25" fmla="*/ 754743 w 1016083"/>
              <a:gd name="connsiteY25" fmla="*/ 1023205 h 1908576"/>
              <a:gd name="connsiteX26" fmla="*/ 580571 w 1016083"/>
              <a:gd name="connsiteY26" fmla="*/ 1037719 h 1908576"/>
              <a:gd name="connsiteX27" fmla="*/ 595086 w 1016083"/>
              <a:gd name="connsiteY27" fmla="*/ 979662 h 1908576"/>
              <a:gd name="connsiteX28" fmla="*/ 624114 w 1016083"/>
              <a:gd name="connsiteY28" fmla="*/ 936119 h 1908576"/>
              <a:gd name="connsiteX29" fmla="*/ 653143 w 1016083"/>
              <a:gd name="connsiteY29" fmla="*/ 849033 h 1908576"/>
              <a:gd name="connsiteX30" fmla="*/ 667657 w 1016083"/>
              <a:gd name="connsiteY30" fmla="*/ 805490 h 1908576"/>
              <a:gd name="connsiteX31" fmla="*/ 696686 w 1016083"/>
              <a:gd name="connsiteY31" fmla="*/ 761948 h 1908576"/>
              <a:gd name="connsiteX32" fmla="*/ 711200 w 1016083"/>
              <a:gd name="connsiteY32" fmla="*/ 718405 h 1908576"/>
              <a:gd name="connsiteX33" fmla="*/ 754743 w 1016083"/>
              <a:gd name="connsiteY33" fmla="*/ 631319 h 1908576"/>
              <a:gd name="connsiteX34" fmla="*/ 741917 w 1016083"/>
              <a:gd name="connsiteY34" fmla="*/ 583341 h 1908576"/>
              <a:gd name="connsiteX35" fmla="*/ 787150 w 1016083"/>
              <a:gd name="connsiteY35" fmla="*/ 533480 h 1908576"/>
              <a:gd name="connsiteX36" fmla="*/ 776015 w 1016083"/>
              <a:gd name="connsiteY36" fmla="*/ 518966 h 1908576"/>
              <a:gd name="connsiteX37" fmla="*/ 812489 w 1016083"/>
              <a:gd name="connsiteY37" fmla="*/ 402249 h 1908576"/>
              <a:gd name="connsiteX38" fmla="*/ 790218 w 1016083"/>
              <a:gd name="connsiteY38" fmla="*/ 444514 h 1908576"/>
              <a:gd name="connsiteX39" fmla="*/ 837140 w 1016083"/>
              <a:gd name="connsiteY39" fmla="*/ 335997 h 1908576"/>
              <a:gd name="connsiteX40" fmla="*/ 937048 w 1016083"/>
              <a:gd name="connsiteY40" fmla="*/ 80448 h 1908576"/>
              <a:gd name="connsiteX41" fmla="*/ 774703 w 1016083"/>
              <a:gd name="connsiteY41" fmla="*/ 2840 h 1908576"/>
              <a:gd name="connsiteX42" fmla="*/ 870390 w 1016083"/>
              <a:gd name="connsiteY42" fmla="*/ 284182 h 1908576"/>
              <a:gd name="connsiteX0" fmla="*/ 537028 w 1016083"/>
              <a:gd name="connsiteY0" fmla="*/ 1052233 h 1908576"/>
              <a:gd name="connsiteX1" fmla="*/ 406400 w 1016083"/>
              <a:gd name="connsiteY1" fmla="*/ 1066748 h 1908576"/>
              <a:gd name="connsiteX2" fmla="*/ 319314 w 1016083"/>
              <a:gd name="connsiteY2" fmla="*/ 1095776 h 1908576"/>
              <a:gd name="connsiteX3" fmla="*/ 275771 w 1016083"/>
              <a:gd name="connsiteY3" fmla="*/ 1124805 h 1908576"/>
              <a:gd name="connsiteX4" fmla="*/ 174171 w 1016083"/>
              <a:gd name="connsiteY4" fmla="*/ 1240919 h 1908576"/>
              <a:gd name="connsiteX5" fmla="*/ 159657 w 1016083"/>
              <a:gd name="connsiteY5" fmla="*/ 1284462 h 1908576"/>
              <a:gd name="connsiteX6" fmla="*/ 116114 w 1016083"/>
              <a:gd name="connsiteY6" fmla="*/ 1298976 h 1908576"/>
              <a:gd name="connsiteX7" fmla="*/ 72571 w 1016083"/>
              <a:gd name="connsiteY7" fmla="*/ 1328005 h 1908576"/>
              <a:gd name="connsiteX8" fmla="*/ 29028 w 1016083"/>
              <a:gd name="connsiteY8" fmla="*/ 1458633 h 1908576"/>
              <a:gd name="connsiteX9" fmla="*/ 14514 w 1016083"/>
              <a:gd name="connsiteY9" fmla="*/ 1502176 h 1908576"/>
              <a:gd name="connsiteX10" fmla="*/ 0 w 1016083"/>
              <a:gd name="connsiteY10" fmla="*/ 1545719 h 1908576"/>
              <a:gd name="connsiteX11" fmla="*/ 14514 w 1016083"/>
              <a:gd name="connsiteY11" fmla="*/ 1705376 h 1908576"/>
              <a:gd name="connsiteX12" fmla="*/ 29028 w 1016083"/>
              <a:gd name="connsiteY12" fmla="*/ 1748919 h 1908576"/>
              <a:gd name="connsiteX13" fmla="*/ 145143 w 1016083"/>
              <a:gd name="connsiteY13" fmla="*/ 1850519 h 1908576"/>
              <a:gd name="connsiteX14" fmla="*/ 188686 w 1016083"/>
              <a:gd name="connsiteY14" fmla="*/ 1865033 h 1908576"/>
              <a:gd name="connsiteX15" fmla="*/ 232228 w 1016083"/>
              <a:gd name="connsiteY15" fmla="*/ 1894062 h 1908576"/>
              <a:gd name="connsiteX16" fmla="*/ 333828 w 1016083"/>
              <a:gd name="connsiteY16" fmla="*/ 1908576 h 1908576"/>
              <a:gd name="connsiteX17" fmla="*/ 827314 w 1016083"/>
              <a:gd name="connsiteY17" fmla="*/ 1894062 h 1908576"/>
              <a:gd name="connsiteX18" fmla="*/ 914400 w 1016083"/>
              <a:gd name="connsiteY18" fmla="*/ 1836005 h 1908576"/>
              <a:gd name="connsiteX19" fmla="*/ 957943 w 1016083"/>
              <a:gd name="connsiteY19" fmla="*/ 1806976 h 1908576"/>
              <a:gd name="connsiteX20" fmla="*/ 1016000 w 1016083"/>
              <a:gd name="connsiteY20" fmla="*/ 1719890 h 1908576"/>
              <a:gd name="connsiteX21" fmla="*/ 986971 w 1016083"/>
              <a:gd name="connsiteY21" fmla="*/ 1444119 h 1908576"/>
              <a:gd name="connsiteX22" fmla="*/ 957943 w 1016083"/>
              <a:gd name="connsiteY22" fmla="*/ 1226405 h 1908576"/>
              <a:gd name="connsiteX23" fmla="*/ 943428 w 1016083"/>
              <a:gd name="connsiteY23" fmla="*/ 1182862 h 1908576"/>
              <a:gd name="connsiteX24" fmla="*/ 885371 w 1016083"/>
              <a:gd name="connsiteY24" fmla="*/ 1095776 h 1908576"/>
              <a:gd name="connsiteX25" fmla="*/ 754743 w 1016083"/>
              <a:gd name="connsiteY25" fmla="*/ 1023205 h 1908576"/>
              <a:gd name="connsiteX26" fmla="*/ 580571 w 1016083"/>
              <a:gd name="connsiteY26" fmla="*/ 1037719 h 1908576"/>
              <a:gd name="connsiteX27" fmla="*/ 595086 w 1016083"/>
              <a:gd name="connsiteY27" fmla="*/ 979662 h 1908576"/>
              <a:gd name="connsiteX28" fmla="*/ 624114 w 1016083"/>
              <a:gd name="connsiteY28" fmla="*/ 936119 h 1908576"/>
              <a:gd name="connsiteX29" fmla="*/ 653143 w 1016083"/>
              <a:gd name="connsiteY29" fmla="*/ 849033 h 1908576"/>
              <a:gd name="connsiteX30" fmla="*/ 667657 w 1016083"/>
              <a:gd name="connsiteY30" fmla="*/ 805490 h 1908576"/>
              <a:gd name="connsiteX31" fmla="*/ 696686 w 1016083"/>
              <a:gd name="connsiteY31" fmla="*/ 761948 h 1908576"/>
              <a:gd name="connsiteX32" fmla="*/ 711200 w 1016083"/>
              <a:gd name="connsiteY32" fmla="*/ 718405 h 1908576"/>
              <a:gd name="connsiteX33" fmla="*/ 754743 w 1016083"/>
              <a:gd name="connsiteY33" fmla="*/ 631319 h 1908576"/>
              <a:gd name="connsiteX34" fmla="*/ 741917 w 1016083"/>
              <a:gd name="connsiteY34" fmla="*/ 583341 h 1908576"/>
              <a:gd name="connsiteX35" fmla="*/ 787150 w 1016083"/>
              <a:gd name="connsiteY35" fmla="*/ 533480 h 1908576"/>
              <a:gd name="connsiteX36" fmla="*/ 776015 w 1016083"/>
              <a:gd name="connsiteY36" fmla="*/ 518966 h 1908576"/>
              <a:gd name="connsiteX37" fmla="*/ 812489 w 1016083"/>
              <a:gd name="connsiteY37" fmla="*/ 402249 h 1908576"/>
              <a:gd name="connsiteX38" fmla="*/ 790218 w 1016083"/>
              <a:gd name="connsiteY38" fmla="*/ 444514 h 1908576"/>
              <a:gd name="connsiteX39" fmla="*/ 837140 w 1016083"/>
              <a:gd name="connsiteY39" fmla="*/ 335997 h 1908576"/>
              <a:gd name="connsiteX40" fmla="*/ 882369 w 1016083"/>
              <a:gd name="connsiteY40" fmla="*/ 262142 h 1908576"/>
              <a:gd name="connsiteX41" fmla="*/ 774703 w 1016083"/>
              <a:gd name="connsiteY41" fmla="*/ 2840 h 1908576"/>
              <a:gd name="connsiteX42" fmla="*/ 870390 w 1016083"/>
              <a:gd name="connsiteY42" fmla="*/ 284182 h 1908576"/>
              <a:gd name="connsiteX0" fmla="*/ 537028 w 1016083"/>
              <a:gd name="connsiteY0" fmla="*/ 873119 h 1729462"/>
              <a:gd name="connsiteX1" fmla="*/ 406400 w 1016083"/>
              <a:gd name="connsiteY1" fmla="*/ 887634 h 1729462"/>
              <a:gd name="connsiteX2" fmla="*/ 319314 w 1016083"/>
              <a:gd name="connsiteY2" fmla="*/ 916662 h 1729462"/>
              <a:gd name="connsiteX3" fmla="*/ 275771 w 1016083"/>
              <a:gd name="connsiteY3" fmla="*/ 945691 h 1729462"/>
              <a:gd name="connsiteX4" fmla="*/ 174171 w 1016083"/>
              <a:gd name="connsiteY4" fmla="*/ 1061805 h 1729462"/>
              <a:gd name="connsiteX5" fmla="*/ 159657 w 1016083"/>
              <a:gd name="connsiteY5" fmla="*/ 1105348 h 1729462"/>
              <a:gd name="connsiteX6" fmla="*/ 116114 w 1016083"/>
              <a:gd name="connsiteY6" fmla="*/ 1119862 h 1729462"/>
              <a:gd name="connsiteX7" fmla="*/ 72571 w 1016083"/>
              <a:gd name="connsiteY7" fmla="*/ 1148891 h 1729462"/>
              <a:gd name="connsiteX8" fmla="*/ 29028 w 1016083"/>
              <a:gd name="connsiteY8" fmla="*/ 1279519 h 1729462"/>
              <a:gd name="connsiteX9" fmla="*/ 14514 w 1016083"/>
              <a:gd name="connsiteY9" fmla="*/ 1323062 h 1729462"/>
              <a:gd name="connsiteX10" fmla="*/ 0 w 1016083"/>
              <a:gd name="connsiteY10" fmla="*/ 1366605 h 1729462"/>
              <a:gd name="connsiteX11" fmla="*/ 14514 w 1016083"/>
              <a:gd name="connsiteY11" fmla="*/ 1526262 h 1729462"/>
              <a:gd name="connsiteX12" fmla="*/ 29028 w 1016083"/>
              <a:gd name="connsiteY12" fmla="*/ 1569805 h 1729462"/>
              <a:gd name="connsiteX13" fmla="*/ 145143 w 1016083"/>
              <a:gd name="connsiteY13" fmla="*/ 1671405 h 1729462"/>
              <a:gd name="connsiteX14" fmla="*/ 188686 w 1016083"/>
              <a:gd name="connsiteY14" fmla="*/ 1685919 h 1729462"/>
              <a:gd name="connsiteX15" fmla="*/ 232228 w 1016083"/>
              <a:gd name="connsiteY15" fmla="*/ 1714948 h 1729462"/>
              <a:gd name="connsiteX16" fmla="*/ 333828 w 1016083"/>
              <a:gd name="connsiteY16" fmla="*/ 1729462 h 1729462"/>
              <a:gd name="connsiteX17" fmla="*/ 827314 w 1016083"/>
              <a:gd name="connsiteY17" fmla="*/ 1714948 h 1729462"/>
              <a:gd name="connsiteX18" fmla="*/ 914400 w 1016083"/>
              <a:gd name="connsiteY18" fmla="*/ 1656891 h 1729462"/>
              <a:gd name="connsiteX19" fmla="*/ 957943 w 1016083"/>
              <a:gd name="connsiteY19" fmla="*/ 1627862 h 1729462"/>
              <a:gd name="connsiteX20" fmla="*/ 1016000 w 1016083"/>
              <a:gd name="connsiteY20" fmla="*/ 1540776 h 1729462"/>
              <a:gd name="connsiteX21" fmla="*/ 986971 w 1016083"/>
              <a:gd name="connsiteY21" fmla="*/ 1265005 h 1729462"/>
              <a:gd name="connsiteX22" fmla="*/ 957943 w 1016083"/>
              <a:gd name="connsiteY22" fmla="*/ 1047291 h 1729462"/>
              <a:gd name="connsiteX23" fmla="*/ 943428 w 1016083"/>
              <a:gd name="connsiteY23" fmla="*/ 1003748 h 1729462"/>
              <a:gd name="connsiteX24" fmla="*/ 885371 w 1016083"/>
              <a:gd name="connsiteY24" fmla="*/ 916662 h 1729462"/>
              <a:gd name="connsiteX25" fmla="*/ 754743 w 1016083"/>
              <a:gd name="connsiteY25" fmla="*/ 844091 h 1729462"/>
              <a:gd name="connsiteX26" fmla="*/ 580571 w 1016083"/>
              <a:gd name="connsiteY26" fmla="*/ 858605 h 1729462"/>
              <a:gd name="connsiteX27" fmla="*/ 595086 w 1016083"/>
              <a:gd name="connsiteY27" fmla="*/ 800548 h 1729462"/>
              <a:gd name="connsiteX28" fmla="*/ 624114 w 1016083"/>
              <a:gd name="connsiteY28" fmla="*/ 757005 h 1729462"/>
              <a:gd name="connsiteX29" fmla="*/ 653143 w 1016083"/>
              <a:gd name="connsiteY29" fmla="*/ 669919 h 1729462"/>
              <a:gd name="connsiteX30" fmla="*/ 667657 w 1016083"/>
              <a:gd name="connsiteY30" fmla="*/ 626376 h 1729462"/>
              <a:gd name="connsiteX31" fmla="*/ 696686 w 1016083"/>
              <a:gd name="connsiteY31" fmla="*/ 582834 h 1729462"/>
              <a:gd name="connsiteX32" fmla="*/ 711200 w 1016083"/>
              <a:gd name="connsiteY32" fmla="*/ 539291 h 1729462"/>
              <a:gd name="connsiteX33" fmla="*/ 754743 w 1016083"/>
              <a:gd name="connsiteY33" fmla="*/ 452205 h 1729462"/>
              <a:gd name="connsiteX34" fmla="*/ 741917 w 1016083"/>
              <a:gd name="connsiteY34" fmla="*/ 404227 h 1729462"/>
              <a:gd name="connsiteX35" fmla="*/ 787150 w 1016083"/>
              <a:gd name="connsiteY35" fmla="*/ 354366 h 1729462"/>
              <a:gd name="connsiteX36" fmla="*/ 776015 w 1016083"/>
              <a:gd name="connsiteY36" fmla="*/ 339852 h 1729462"/>
              <a:gd name="connsiteX37" fmla="*/ 812489 w 1016083"/>
              <a:gd name="connsiteY37" fmla="*/ 223135 h 1729462"/>
              <a:gd name="connsiteX38" fmla="*/ 790218 w 1016083"/>
              <a:gd name="connsiteY38" fmla="*/ 265400 h 1729462"/>
              <a:gd name="connsiteX39" fmla="*/ 837140 w 1016083"/>
              <a:gd name="connsiteY39" fmla="*/ 156883 h 1729462"/>
              <a:gd name="connsiteX40" fmla="*/ 882369 w 1016083"/>
              <a:gd name="connsiteY40" fmla="*/ 83028 h 1729462"/>
              <a:gd name="connsiteX41" fmla="*/ 829381 w 1016083"/>
              <a:gd name="connsiteY41" fmla="*/ 5420 h 1729462"/>
              <a:gd name="connsiteX42" fmla="*/ 870390 w 1016083"/>
              <a:gd name="connsiteY42" fmla="*/ 105068 h 1729462"/>
              <a:gd name="connsiteX0" fmla="*/ 537028 w 1016083"/>
              <a:gd name="connsiteY0" fmla="*/ 873445 h 1729788"/>
              <a:gd name="connsiteX1" fmla="*/ 406400 w 1016083"/>
              <a:gd name="connsiteY1" fmla="*/ 887960 h 1729788"/>
              <a:gd name="connsiteX2" fmla="*/ 319314 w 1016083"/>
              <a:gd name="connsiteY2" fmla="*/ 916988 h 1729788"/>
              <a:gd name="connsiteX3" fmla="*/ 275771 w 1016083"/>
              <a:gd name="connsiteY3" fmla="*/ 946017 h 1729788"/>
              <a:gd name="connsiteX4" fmla="*/ 174171 w 1016083"/>
              <a:gd name="connsiteY4" fmla="*/ 1062131 h 1729788"/>
              <a:gd name="connsiteX5" fmla="*/ 159657 w 1016083"/>
              <a:gd name="connsiteY5" fmla="*/ 1105674 h 1729788"/>
              <a:gd name="connsiteX6" fmla="*/ 116114 w 1016083"/>
              <a:gd name="connsiteY6" fmla="*/ 1120188 h 1729788"/>
              <a:gd name="connsiteX7" fmla="*/ 72571 w 1016083"/>
              <a:gd name="connsiteY7" fmla="*/ 1149217 h 1729788"/>
              <a:gd name="connsiteX8" fmla="*/ 29028 w 1016083"/>
              <a:gd name="connsiteY8" fmla="*/ 1279845 h 1729788"/>
              <a:gd name="connsiteX9" fmla="*/ 14514 w 1016083"/>
              <a:gd name="connsiteY9" fmla="*/ 1323388 h 1729788"/>
              <a:gd name="connsiteX10" fmla="*/ 0 w 1016083"/>
              <a:gd name="connsiteY10" fmla="*/ 1366931 h 1729788"/>
              <a:gd name="connsiteX11" fmla="*/ 14514 w 1016083"/>
              <a:gd name="connsiteY11" fmla="*/ 1526588 h 1729788"/>
              <a:gd name="connsiteX12" fmla="*/ 29028 w 1016083"/>
              <a:gd name="connsiteY12" fmla="*/ 1570131 h 1729788"/>
              <a:gd name="connsiteX13" fmla="*/ 145143 w 1016083"/>
              <a:gd name="connsiteY13" fmla="*/ 1671731 h 1729788"/>
              <a:gd name="connsiteX14" fmla="*/ 188686 w 1016083"/>
              <a:gd name="connsiteY14" fmla="*/ 1686245 h 1729788"/>
              <a:gd name="connsiteX15" fmla="*/ 232228 w 1016083"/>
              <a:gd name="connsiteY15" fmla="*/ 1715274 h 1729788"/>
              <a:gd name="connsiteX16" fmla="*/ 333828 w 1016083"/>
              <a:gd name="connsiteY16" fmla="*/ 1729788 h 1729788"/>
              <a:gd name="connsiteX17" fmla="*/ 827314 w 1016083"/>
              <a:gd name="connsiteY17" fmla="*/ 1715274 h 1729788"/>
              <a:gd name="connsiteX18" fmla="*/ 914400 w 1016083"/>
              <a:gd name="connsiteY18" fmla="*/ 1657217 h 1729788"/>
              <a:gd name="connsiteX19" fmla="*/ 957943 w 1016083"/>
              <a:gd name="connsiteY19" fmla="*/ 1628188 h 1729788"/>
              <a:gd name="connsiteX20" fmla="*/ 1016000 w 1016083"/>
              <a:gd name="connsiteY20" fmla="*/ 1541102 h 1729788"/>
              <a:gd name="connsiteX21" fmla="*/ 986971 w 1016083"/>
              <a:gd name="connsiteY21" fmla="*/ 1265331 h 1729788"/>
              <a:gd name="connsiteX22" fmla="*/ 957943 w 1016083"/>
              <a:gd name="connsiteY22" fmla="*/ 1047617 h 1729788"/>
              <a:gd name="connsiteX23" fmla="*/ 943428 w 1016083"/>
              <a:gd name="connsiteY23" fmla="*/ 1004074 h 1729788"/>
              <a:gd name="connsiteX24" fmla="*/ 885371 w 1016083"/>
              <a:gd name="connsiteY24" fmla="*/ 916988 h 1729788"/>
              <a:gd name="connsiteX25" fmla="*/ 754743 w 1016083"/>
              <a:gd name="connsiteY25" fmla="*/ 844417 h 1729788"/>
              <a:gd name="connsiteX26" fmla="*/ 580571 w 1016083"/>
              <a:gd name="connsiteY26" fmla="*/ 858931 h 1729788"/>
              <a:gd name="connsiteX27" fmla="*/ 595086 w 1016083"/>
              <a:gd name="connsiteY27" fmla="*/ 800874 h 1729788"/>
              <a:gd name="connsiteX28" fmla="*/ 624114 w 1016083"/>
              <a:gd name="connsiteY28" fmla="*/ 757331 h 1729788"/>
              <a:gd name="connsiteX29" fmla="*/ 653143 w 1016083"/>
              <a:gd name="connsiteY29" fmla="*/ 670245 h 1729788"/>
              <a:gd name="connsiteX30" fmla="*/ 667657 w 1016083"/>
              <a:gd name="connsiteY30" fmla="*/ 626702 h 1729788"/>
              <a:gd name="connsiteX31" fmla="*/ 696686 w 1016083"/>
              <a:gd name="connsiteY31" fmla="*/ 583160 h 1729788"/>
              <a:gd name="connsiteX32" fmla="*/ 711200 w 1016083"/>
              <a:gd name="connsiteY32" fmla="*/ 539617 h 1729788"/>
              <a:gd name="connsiteX33" fmla="*/ 754743 w 1016083"/>
              <a:gd name="connsiteY33" fmla="*/ 452531 h 1729788"/>
              <a:gd name="connsiteX34" fmla="*/ 741917 w 1016083"/>
              <a:gd name="connsiteY34" fmla="*/ 404553 h 1729788"/>
              <a:gd name="connsiteX35" fmla="*/ 787150 w 1016083"/>
              <a:gd name="connsiteY35" fmla="*/ 354692 h 1729788"/>
              <a:gd name="connsiteX36" fmla="*/ 776015 w 1016083"/>
              <a:gd name="connsiteY36" fmla="*/ 340178 h 1729788"/>
              <a:gd name="connsiteX37" fmla="*/ 812489 w 1016083"/>
              <a:gd name="connsiteY37" fmla="*/ 223461 h 1729788"/>
              <a:gd name="connsiteX38" fmla="*/ 790218 w 1016083"/>
              <a:gd name="connsiteY38" fmla="*/ 265726 h 1729788"/>
              <a:gd name="connsiteX39" fmla="*/ 837140 w 1016083"/>
              <a:gd name="connsiteY39" fmla="*/ 157209 h 1729788"/>
              <a:gd name="connsiteX40" fmla="*/ 882369 w 1016083"/>
              <a:gd name="connsiteY40" fmla="*/ 83354 h 1729788"/>
              <a:gd name="connsiteX41" fmla="*/ 829381 w 1016083"/>
              <a:gd name="connsiteY41" fmla="*/ 5746 h 1729788"/>
              <a:gd name="connsiteX42" fmla="*/ 651675 w 1016083"/>
              <a:gd name="connsiteY42" fmla="*/ 94038 h 1729788"/>
              <a:gd name="connsiteX0" fmla="*/ 537028 w 1016083"/>
              <a:gd name="connsiteY0" fmla="*/ 819170 h 1675513"/>
              <a:gd name="connsiteX1" fmla="*/ 406400 w 1016083"/>
              <a:gd name="connsiteY1" fmla="*/ 833685 h 1675513"/>
              <a:gd name="connsiteX2" fmla="*/ 319314 w 1016083"/>
              <a:gd name="connsiteY2" fmla="*/ 862713 h 1675513"/>
              <a:gd name="connsiteX3" fmla="*/ 275771 w 1016083"/>
              <a:gd name="connsiteY3" fmla="*/ 891742 h 1675513"/>
              <a:gd name="connsiteX4" fmla="*/ 174171 w 1016083"/>
              <a:gd name="connsiteY4" fmla="*/ 1007856 h 1675513"/>
              <a:gd name="connsiteX5" fmla="*/ 159657 w 1016083"/>
              <a:gd name="connsiteY5" fmla="*/ 1051399 h 1675513"/>
              <a:gd name="connsiteX6" fmla="*/ 116114 w 1016083"/>
              <a:gd name="connsiteY6" fmla="*/ 1065913 h 1675513"/>
              <a:gd name="connsiteX7" fmla="*/ 72571 w 1016083"/>
              <a:gd name="connsiteY7" fmla="*/ 1094942 h 1675513"/>
              <a:gd name="connsiteX8" fmla="*/ 29028 w 1016083"/>
              <a:gd name="connsiteY8" fmla="*/ 1225570 h 1675513"/>
              <a:gd name="connsiteX9" fmla="*/ 14514 w 1016083"/>
              <a:gd name="connsiteY9" fmla="*/ 1269113 h 1675513"/>
              <a:gd name="connsiteX10" fmla="*/ 0 w 1016083"/>
              <a:gd name="connsiteY10" fmla="*/ 1312656 h 1675513"/>
              <a:gd name="connsiteX11" fmla="*/ 14514 w 1016083"/>
              <a:gd name="connsiteY11" fmla="*/ 1472313 h 1675513"/>
              <a:gd name="connsiteX12" fmla="*/ 29028 w 1016083"/>
              <a:gd name="connsiteY12" fmla="*/ 1515856 h 1675513"/>
              <a:gd name="connsiteX13" fmla="*/ 145143 w 1016083"/>
              <a:gd name="connsiteY13" fmla="*/ 1617456 h 1675513"/>
              <a:gd name="connsiteX14" fmla="*/ 188686 w 1016083"/>
              <a:gd name="connsiteY14" fmla="*/ 1631970 h 1675513"/>
              <a:gd name="connsiteX15" fmla="*/ 232228 w 1016083"/>
              <a:gd name="connsiteY15" fmla="*/ 1660999 h 1675513"/>
              <a:gd name="connsiteX16" fmla="*/ 333828 w 1016083"/>
              <a:gd name="connsiteY16" fmla="*/ 1675513 h 1675513"/>
              <a:gd name="connsiteX17" fmla="*/ 827314 w 1016083"/>
              <a:gd name="connsiteY17" fmla="*/ 1660999 h 1675513"/>
              <a:gd name="connsiteX18" fmla="*/ 914400 w 1016083"/>
              <a:gd name="connsiteY18" fmla="*/ 1602942 h 1675513"/>
              <a:gd name="connsiteX19" fmla="*/ 957943 w 1016083"/>
              <a:gd name="connsiteY19" fmla="*/ 1573913 h 1675513"/>
              <a:gd name="connsiteX20" fmla="*/ 1016000 w 1016083"/>
              <a:gd name="connsiteY20" fmla="*/ 1486827 h 1675513"/>
              <a:gd name="connsiteX21" fmla="*/ 986971 w 1016083"/>
              <a:gd name="connsiteY21" fmla="*/ 1211056 h 1675513"/>
              <a:gd name="connsiteX22" fmla="*/ 957943 w 1016083"/>
              <a:gd name="connsiteY22" fmla="*/ 993342 h 1675513"/>
              <a:gd name="connsiteX23" fmla="*/ 943428 w 1016083"/>
              <a:gd name="connsiteY23" fmla="*/ 949799 h 1675513"/>
              <a:gd name="connsiteX24" fmla="*/ 885371 w 1016083"/>
              <a:gd name="connsiteY24" fmla="*/ 862713 h 1675513"/>
              <a:gd name="connsiteX25" fmla="*/ 754743 w 1016083"/>
              <a:gd name="connsiteY25" fmla="*/ 790142 h 1675513"/>
              <a:gd name="connsiteX26" fmla="*/ 580571 w 1016083"/>
              <a:gd name="connsiteY26" fmla="*/ 804656 h 1675513"/>
              <a:gd name="connsiteX27" fmla="*/ 595086 w 1016083"/>
              <a:gd name="connsiteY27" fmla="*/ 746599 h 1675513"/>
              <a:gd name="connsiteX28" fmla="*/ 624114 w 1016083"/>
              <a:gd name="connsiteY28" fmla="*/ 703056 h 1675513"/>
              <a:gd name="connsiteX29" fmla="*/ 653143 w 1016083"/>
              <a:gd name="connsiteY29" fmla="*/ 615970 h 1675513"/>
              <a:gd name="connsiteX30" fmla="*/ 667657 w 1016083"/>
              <a:gd name="connsiteY30" fmla="*/ 572427 h 1675513"/>
              <a:gd name="connsiteX31" fmla="*/ 696686 w 1016083"/>
              <a:gd name="connsiteY31" fmla="*/ 528885 h 1675513"/>
              <a:gd name="connsiteX32" fmla="*/ 711200 w 1016083"/>
              <a:gd name="connsiteY32" fmla="*/ 485342 h 1675513"/>
              <a:gd name="connsiteX33" fmla="*/ 754743 w 1016083"/>
              <a:gd name="connsiteY33" fmla="*/ 398256 h 1675513"/>
              <a:gd name="connsiteX34" fmla="*/ 741917 w 1016083"/>
              <a:gd name="connsiteY34" fmla="*/ 350278 h 1675513"/>
              <a:gd name="connsiteX35" fmla="*/ 787150 w 1016083"/>
              <a:gd name="connsiteY35" fmla="*/ 300417 h 1675513"/>
              <a:gd name="connsiteX36" fmla="*/ 776015 w 1016083"/>
              <a:gd name="connsiteY36" fmla="*/ 285903 h 1675513"/>
              <a:gd name="connsiteX37" fmla="*/ 812489 w 1016083"/>
              <a:gd name="connsiteY37" fmla="*/ 169186 h 1675513"/>
              <a:gd name="connsiteX38" fmla="*/ 790218 w 1016083"/>
              <a:gd name="connsiteY38" fmla="*/ 211451 h 1675513"/>
              <a:gd name="connsiteX39" fmla="*/ 837140 w 1016083"/>
              <a:gd name="connsiteY39" fmla="*/ 102934 h 1675513"/>
              <a:gd name="connsiteX40" fmla="*/ 882369 w 1016083"/>
              <a:gd name="connsiteY40" fmla="*/ 29079 h 1675513"/>
              <a:gd name="connsiteX41" fmla="*/ 802041 w 1016083"/>
              <a:gd name="connsiteY41" fmla="*/ 8250 h 1675513"/>
              <a:gd name="connsiteX42" fmla="*/ 651675 w 1016083"/>
              <a:gd name="connsiteY42" fmla="*/ 39763 h 1675513"/>
              <a:gd name="connsiteX0" fmla="*/ 537028 w 1016083"/>
              <a:gd name="connsiteY0" fmla="*/ 819170 h 1675513"/>
              <a:gd name="connsiteX1" fmla="*/ 406400 w 1016083"/>
              <a:gd name="connsiteY1" fmla="*/ 833685 h 1675513"/>
              <a:gd name="connsiteX2" fmla="*/ 319314 w 1016083"/>
              <a:gd name="connsiteY2" fmla="*/ 862713 h 1675513"/>
              <a:gd name="connsiteX3" fmla="*/ 275771 w 1016083"/>
              <a:gd name="connsiteY3" fmla="*/ 891742 h 1675513"/>
              <a:gd name="connsiteX4" fmla="*/ 174171 w 1016083"/>
              <a:gd name="connsiteY4" fmla="*/ 1007856 h 1675513"/>
              <a:gd name="connsiteX5" fmla="*/ 159657 w 1016083"/>
              <a:gd name="connsiteY5" fmla="*/ 1051399 h 1675513"/>
              <a:gd name="connsiteX6" fmla="*/ 116114 w 1016083"/>
              <a:gd name="connsiteY6" fmla="*/ 1065913 h 1675513"/>
              <a:gd name="connsiteX7" fmla="*/ 72571 w 1016083"/>
              <a:gd name="connsiteY7" fmla="*/ 1094942 h 1675513"/>
              <a:gd name="connsiteX8" fmla="*/ 29028 w 1016083"/>
              <a:gd name="connsiteY8" fmla="*/ 1225570 h 1675513"/>
              <a:gd name="connsiteX9" fmla="*/ 14514 w 1016083"/>
              <a:gd name="connsiteY9" fmla="*/ 1269113 h 1675513"/>
              <a:gd name="connsiteX10" fmla="*/ 0 w 1016083"/>
              <a:gd name="connsiteY10" fmla="*/ 1312656 h 1675513"/>
              <a:gd name="connsiteX11" fmla="*/ 14514 w 1016083"/>
              <a:gd name="connsiteY11" fmla="*/ 1472313 h 1675513"/>
              <a:gd name="connsiteX12" fmla="*/ 29028 w 1016083"/>
              <a:gd name="connsiteY12" fmla="*/ 1515856 h 1675513"/>
              <a:gd name="connsiteX13" fmla="*/ 145143 w 1016083"/>
              <a:gd name="connsiteY13" fmla="*/ 1617456 h 1675513"/>
              <a:gd name="connsiteX14" fmla="*/ 188686 w 1016083"/>
              <a:gd name="connsiteY14" fmla="*/ 1631970 h 1675513"/>
              <a:gd name="connsiteX15" fmla="*/ 232228 w 1016083"/>
              <a:gd name="connsiteY15" fmla="*/ 1660999 h 1675513"/>
              <a:gd name="connsiteX16" fmla="*/ 333828 w 1016083"/>
              <a:gd name="connsiteY16" fmla="*/ 1675513 h 1675513"/>
              <a:gd name="connsiteX17" fmla="*/ 827314 w 1016083"/>
              <a:gd name="connsiteY17" fmla="*/ 1660999 h 1675513"/>
              <a:gd name="connsiteX18" fmla="*/ 914400 w 1016083"/>
              <a:gd name="connsiteY18" fmla="*/ 1602942 h 1675513"/>
              <a:gd name="connsiteX19" fmla="*/ 957943 w 1016083"/>
              <a:gd name="connsiteY19" fmla="*/ 1573913 h 1675513"/>
              <a:gd name="connsiteX20" fmla="*/ 1016000 w 1016083"/>
              <a:gd name="connsiteY20" fmla="*/ 1486827 h 1675513"/>
              <a:gd name="connsiteX21" fmla="*/ 986971 w 1016083"/>
              <a:gd name="connsiteY21" fmla="*/ 1211056 h 1675513"/>
              <a:gd name="connsiteX22" fmla="*/ 957943 w 1016083"/>
              <a:gd name="connsiteY22" fmla="*/ 993342 h 1675513"/>
              <a:gd name="connsiteX23" fmla="*/ 943428 w 1016083"/>
              <a:gd name="connsiteY23" fmla="*/ 949799 h 1675513"/>
              <a:gd name="connsiteX24" fmla="*/ 885371 w 1016083"/>
              <a:gd name="connsiteY24" fmla="*/ 862713 h 1675513"/>
              <a:gd name="connsiteX25" fmla="*/ 754743 w 1016083"/>
              <a:gd name="connsiteY25" fmla="*/ 790142 h 1675513"/>
              <a:gd name="connsiteX26" fmla="*/ 580571 w 1016083"/>
              <a:gd name="connsiteY26" fmla="*/ 804656 h 1675513"/>
              <a:gd name="connsiteX27" fmla="*/ 595086 w 1016083"/>
              <a:gd name="connsiteY27" fmla="*/ 746599 h 1675513"/>
              <a:gd name="connsiteX28" fmla="*/ 624114 w 1016083"/>
              <a:gd name="connsiteY28" fmla="*/ 703056 h 1675513"/>
              <a:gd name="connsiteX29" fmla="*/ 653143 w 1016083"/>
              <a:gd name="connsiteY29" fmla="*/ 615970 h 1675513"/>
              <a:gd name="connsiteX30" fmla="*/ 667657 w 1016083"/>
              <a:gd name="connsiteY30" fmla="*/ 572427 h 1675513"/>
              <a:gd name="connsiteX31" fmla="*/ 696686 w 1016083"/>
              <a:gd name="connsiteY31" fmla="*/ 528885 h 1675513"/>
              <a:gd name="connsiteX32" fmla="*/ 711200 w 1016083"/>
              <a:gd name="connsiteY32" fmla="*/ 485342 h 1675513"/>
              <a:gd name="connsiteX33" fmla="*/ 754743 w 1016083"/>
              <a:gd name="connsiteY33" fmla="*/ 398256 h 1675513"/>
              <a:gd name="connsiteX34" fmla="*/ 741917 w 1016083"/>
              <a:gd name="connsiteY34" fmla="*/ 350278 h 1675513"/>
              <a:gd name="connsiteX35" fmla="*/ 787150 w 1016083"/>
              <a:gd name="connsiteY35" fmla="*/ 300417 h 1675513"/>
              <a:gd name="connsiteX36" fmla="*/ 776015 w 1016083"/>
              <a:gd name="connsiteY36" fmla="*/ 285903 h 1675513"/>
              <a:gd name="connsiteX37" fmla="*/ 812489 w 1016083"/>
              <a:gd name="connsiteY37" fmla="*/ 169186 h 1675513"/>
              <a:gd name="connsiteX38" fmla="*/ 790218 w 1016083"/>
              <a:gd name="connsiteY38" fmla="*/ 211451 h 1675513"/>
              <a:gd name="connsiteX39" fmla="*/ 837140 w 1016083"/>
              <a:gd name="connsiteY39" fmla="*/ 102934 h 1675513"/>
              <a:gd name="connsiteX40" fmla="*/ 814022 w 1016083"/>
              <a:gd name="connsiteY40" fmla="*/ 51790 h 1675513"/>
              <a:gd name="connsiteX41" fmla="*/ 802041 w 1016083"/>
              <a:gd name="connsiteY41" fmla="*/ 8250 h 1675513"/>
              <a:gd name="connsiteX42" fmla="*/ 651675 w 1016083"/>
              <a:gd name="connsiteY42" fmla="*/ 39763 h 1675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16083" h="1675513">
                <a:moveTo>
                  <a:pt x="537028" y="819170"/>
                </a:moveTo>
                <a:cubicBezTo>
                  <a:pt x="493485" y="824008"/>
                  <a:pt x="449360" y="825093"/>
                  <a:pt x="406400" y="833685"/>
                </a:cubicBezTo>
                <a:cubicBezTo>
                  <a:pt x="376395" y="839686"/>
                  <a:pt x="319314" y="862713"/>
                  <a:pt x="319314" y="862713"/>
                </a:cubicBezTo>
                <a:cubicBezTo>
                  <a:pt x="304800" y="872389"/>
                  <a:pt x="287258" y="878614"/>
                  <a:pt x="275771" y="891742"/>
                </a:cubicBezTo>
                <a:cubicBezTo>
                  <a:pt x="157237" y="1027209"/>
                  <a:pt x="272143" y="942541"/>
                  <a:pt x="174171" y="1007856"/>
                </a:cubicBezTo>
                <a:cubicBezTo>
                  <a:pt x="169333" y="1022370"/>
                  <a:pt x="170475" y="1040581"/>
                  <a:pt x="159657" y="1051399"/>
                </a:cubicBezTo>
                <a:cubicBezTo>
                  <a:pt x="148839" y="1062217"/>
                  <a:pt x="129798" y="1059071"/>
                  <a:pt x="116114" y="1065913"/>
                </a:cubicBezTo>
                <a:cubicBezTo>
                  <a:pt x="100512" y="1073714"/>
                  <a:pt x="87085" y="1085266"/>
                  <a:pt x="72571" y="1094942"/>
                </a:cubicBezTo>
                <a:lnTo>
                  <a:pt x="29028" y="1225570"/>
                </a:lnTo>
                <a:lnTo>
                  <a:pt x="14514" y="1269113"/>
                </a:lnTo>
                <a:lnTo>
                  <a:pt x="0" y="1312656"/>
                </a:lnTo>
                <a:cubicBezTo>
                  <a:pt x="4838" y="1365875"/>
                  <a:pt x="6957" y="1419412"/>
                  <a:pt x="14514" y="1472313"/>
                </a:cubicBezTo>
                <a:cubicBezTo>
                  <a:pt x="16678" y="1487459"/>
                  <a:pt x="22186" y="1502172"/>
                  <a:pt x="29028" y="1515856"/>
                </a:cubicBezTo>
                <a:cubicBezTo>
                  <a:pt x="52734" y="1563269"/>
                  <a:pt x="92892" y="1600040"/>
                  <a:pt x="145143" y="1617456"/>
                </a:cubicBezTo>
                <a:lnTo>
                  <a:pt x="188686" y="1631970"/>
                </a:lnTo>
                <a:cubicBezTo>
                  <a:pt x="203200" y="1641646"/>
                  <a:pt x="215520" y="1655987"/>
                  <a:pt x="232228" y="1660999"/>
                </a:cubicBezTo>
                <a:cubicBezTo>
                  <a:pt x="264996" y="1670829"/>
                  <a:pt x="299618" y="1675513"/>
                  <a:pt x="333828" y="1675513"/>
                </a:cubicBezTo>
                <a:cubicBezTo>
                  <a:pt x="498394" y="1675513"/>
                  <a:pt x="662819" y="1665837"/>
                  <a:pt x="827314" y="1660999"/>
                </a:cubicBezTo>
                <a:lnTo>
                  <a:pt x="914400" y="1602942"/>
                </a:lnTo>
                <a:lnTo>
                  <a:pt x="957943" y="1573913"/>
                </a:lnTo>
                <a:cubicBezTo>
                  <a:pt x="977295" y="1544884"/>
                  <a:pt x="1018176" y="1521647"/>
                  <a:pt x="1016000" y="1486827"/>
                </a:cubicBezTo>
                <a:cubicBezTo>
                  <a:pt x="1000532" y="1239329"/>
                  <a:pt x="1026014" y="1328179"/>
                  <a:pt x="986971" y="1211056"/>
                </a:cubicBezTo>
                <a:cubicBezTo>
                  <a:pt x="975559" y="1085520"/>
                  <a:pt x="983586" y="1083089"/>
                  <a:pt x="957943" y="993342"/>
                </a:cubicBezTo>
                <a:cubicBezTo>
                  <a:pt x="953740" y="978631"/>
                  <a:pt x="950858" y="963173"/>
                  <a:pt x="943428" y="949799"/>
                </a:cubicBezTo>
                <a:cubicBezTo>
                  <a:pt x="926485" y="919301"/>
                  <a:pt x="914400" y="882065"/>
                  <a:pt x="885371" y="862713"/>
                </a:cubicBezTo>
                <a:cubicBezTo>
                  <a:pt x="785556" y="796169"/>
                  <a:pt x="831384" y="815688"/>
                  <a:pt x="754743" y="790142"/>
                </a:cubicBezTo>
                <a:cubicBezTo>
                  <a:pt x="696686" y="794980"/>
                  <a:pt x="636777" y="819985"/>
                  <a:pt x="580571" y="804656"/>
                </a:cubicBezTo>
                <a:cubicBezTo>
                  <a:pt x="561326" y="799407"/>
                  <a:pt x="587228" y="764934"/>
                  <a:pt x="595086" y="746599"/>
                </a:cubicBezTo>
                <a:cubicBezTo>
                  <a:pt x="601958" y="730566"/>
                  <a:pt x="617029" y="718996"/>
                  <a:pt x="624114" y="703056"/>
                </a:cubicBezTo>
                <a:cubicBezTo>
                  <a:pt x="636541" y="675094"/>
                  <a:pt x="643467" y="644999"/>
                  <a:pt x="653143" y="615970"/>
                </a:cubicBezTo>
                <a:cubicBezTo>
                  <a:pt x="657981" y="601456"/>
                  <a:pt x="659170" y="585157"/>
                  <a:pt x="667657" y="572427"/>
                </a:cubicBezTo>
                <a:lnTo>
                  <a:pt x="696686" y="528885"/>
                </a:lnTo>
                <a:cubicBezTo>
                  <a:pt x="701524" y="514371"/>
                  <a:pt x="704358" y="499026"/>
                  <a:pt x="711200" y="485342"/>
                </a:cubicBezTo>
                <a:cubicBezTo>
                  <a:pt x="767476" y="372788"/>
                  <a:pt x="718257" y="507710"/>
                  <a:pt x="754743" y="398256"/>
                </a:cubicBezTo>
                <a:cubicBezTo>
                  <a:pt x="759581" y="359551"/>
                  <a:pt x="736516" y="366584"/>
                  <a:pt x="741917" y="350278"/>
                </a:cubicBezTo>
                <a:cubicBezTo>
                  <a:pt x="747318" y="333972"/>
                  <a:pt x="781467" y="311146"/>
                  <a:pt x="787150" y="300417"/>
                </a:cubicBezTo>
                <a:cubicBezTo>
                  <a:pt x="792833" y="289688"/>
                  <a:pt x="771792" y="307775"/>
                  <a:pt x="776015" y="285903"/>
                </a:cubicBezTo>
                <a:cubicBezTo>
                  <a:pt x="780238" y="264031"/>
                  <a:pt x="681860" y="174024"/>
                  <a:pt x="812489" y="169186"/>
                </a:cubicBezTo>
                <a:cubicBezTo>
                  <a:pt x="841518" y="164348"/>
                  <a:pt x="786110" y="222493"/>
                  <a:pt x="790218" y="211451"/>
                </a:cubicBezTo>
                <a:cubicBezTo>
                  <a:pt x="794326" y="200409"/>
                  <a:pt x="795638" y="116768"/>
                  <a:pt x="837140" y="102934"/>
                </a:cubicBezTo>
                <a:cubicBezTo>
                  <a:pt x="932798" y="45760"/>
                  <a:pt x="819872" y="67571"/>
                  <a:pt x="814022" y="51790"/>
                </a:cubicBezTo>
                <a:cubicBezTo>
                  <a:pt x="808172" y="36009"/>
                  <a:pt x="798920" y="25413"/>
                  <a:pt x="802041" y="8250"/>
                </a:cubicBezTo>
                <a:cubicBezTo>
                  <a:pt x="808965" y="-29830"/>
                  <a:pt x="651675" y="78468"/>
                  <a:pt x="651675" y="39763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9" name="Text Box 7"/>
          <p:cNvSpPr txBox="1">
            <a:spLocks noChangeArrowheads="1"/>
          </p:cNvSpPr>
          <p:nvPr/>
        </p:nvSpPr>
        <p:spPr bwMode="auto">
          <a:xfrm>
            <a:off x="121022" y="3484934"/>
            <a:ext cx="431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Comic Sans MS" pitchFamily="66" charset="0"/>
              </a:rPr>
              <a:t>Η</a:t>
            </a:r>
          </a:p>
        </p:txBody>
      </p:sp>
      <p:sp>
        <p:nvSpPr>
          <p:cNvPr id="60" name="Oval 8"/>
          <p:cNvSpPr>
            <a:spLocks noChangeArrowheads="1"/>
          </p:cNvSpPr>
          <p:nvPr/>
        </p:nvSpPr>
        <p:spPr bwMode="auto">
          <a:xfrm>
            <a:off x="540122" y="3645272"/>
            <a:ext cx="71438" cy="71438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0033CC"/>
              </a:solidFill>
            </a:endParaRPr>
          </a:p>
        </p:txBody>
      </p:sp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1585998" y="3497546"/>
            <a:ext cx="5048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Cl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2" name="Oval 10"/>
          <p:cNvSpPr>
            <a:spLocks noChangeArrowheads="1"/>
          </p:cNvSpPr>
          <p:nvPr/>
        </p:nvSpPr>
        <p:spPr bwMode="auto">
          <a:xfrm>
            <a:off x="1692150" y="3427784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3" name="Oval 11"/>
          <p:cNvSpPr>
            <a:spLocks noChangeArrowheads="1"/>
          </p:cNvSpPr>
          <p:nvPr/>
        </p:nvSpPr>
        <p:spPr bwMode="auto">
          <a:xfrm>
            <a:off x="1836613" y="3427784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4" name="Oval 12"/>
          <p:cNvSpPr>
            <a:spLocks noChangeArrowheads="1"/>
          </p:cNvSpPr>
          <p:nvPr/>
        </p:nvSpPr>
        <p:spPr bwMode="auto">
          <a:xfrm>
            <a:off x="2052513" y="3629397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5" name="Oval 13"/>
          <p:cNvSpPr>
            <a:spLocks noChangeArrowheads="1"/>
          </p:cNvSpPr>
          <p:nvPr/>
        </p:nvSpPr>
        <p:spPr bwMode="auto">
          <a:xfrm>
            <a:off x="2052513" y="3773859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6" name="Oval 14"/>
          <p:cNvSpPr>
            <a:spLocks noChangeArrowheads="1"/>
          </p:cNvSpPr>
          <p:nvPr/>
        </p:nvSpPr>
        <p:spPr bwMode="auto">
          <a:xfrm>
            <a:off x="1692150" y="4005634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7" name="Oval 15"/>
          <p:cNvSpPr>
            <a:spLocks noChangeArrowheads="1"/>
          </p:cNvSpPr>
          <p:nvPr/>
        </p:nvSpPr>
        <p:spPr bwMode="auto">
          <a:xfrm>
            <a:off x="1836613" y="4005634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8" name="Oval 16"/>
          <p:cNvSpPr>
            <a:spLocks noChangeArrowheads="1"/>
          </p:cNvSpPr>
          <p:nvPr/>
        </p:nvSpPr>
        <p:spPr bwMode="auto">
          <a:xfrm>
            <a:off x="1476250" y="3716709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FF0000"/>
              </a:solidFill>
            </a:endParaRPr>
          </a:p>
        </p:txBody>
      </p:sp>
      <p:sp>
        <p:nvSpPr>
          <p:cNvPr id="62" name="Text Box 29"/>
          <p:cNvSpPr txBox="1">
            <a:spLocks noChangeArrowheads="1"/>
          </p:cNvSpPr>
          <p:nvPr/>
        </p:nvSpPr>
        <p:spPr bwMode="auto">
          <a:xfrm>
            <a:off x="3995737" y="3499222"/>
            <a:ext cx="5762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Cl</a:t>
            </a:r>
            <a:r>
              <a:rPr lang="el-GR" sz="24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l-GR" sz="2400" dirty="0">
                <a:ln>
                  <a:solidFill>
                    <a:sysClr val="windowText" lastClr="000000"/>
                  </a:solidFill>
                </a:ln>
              </a:rPr>
              <a:t> </a:t>
            </a:r>
            <a:endParaRPr lang="el-GR" sz="2400" b="1" baseline="300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4" name="Text Box 26"/>
          <p:cNvSpPr txBox="1">
            <a:spLocks noChangeArrowheads="1"/>
          </p:cNvSpPr>
          <p:nvPr/>
        </p:nvSpPr>
        <p:spPr bwMode="auto">
          <a:xfrm>
            <a:off x="3203004" y="3490342"/>
            <a:ext cx="3238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Comic Sans MS" pitchFamily="66" charset="0"/>
              </a:rPr>
              <a:t>Η</a:t>
            </a:r>
            <a:endParaRPr lang="el-GR" sz="2800" b="1" baseline="30000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  <a:latin typeface="Comic Sans MS" pitchFamily="66" charset="0"/>
            </a:endParaRPr>
          </a:p>
        </p:txBody>
      </p:sp>
      <p:sp>
        <p:nvSpPr>
          <p:cNvPr id="65" name="Oval 27"/>
          <p:cNvSpPr>
            <a:spLocks noChangeArrowheads="1"/>
          </p:cNvSpPr>
          <p:nvPr/>
        </p:nvSpPr>
        <p:spPr bwMode="auto">
          <a:xfrm>
            <a:off x="3780482" y="3630042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66" name="Oval 30"/>
          <p:cNvSpPr>
            <a:spLocks noChangeArrowheads="1"/>
          </p:cNvSpPr>
          <p:nvPr/>
        </p:nvSpPr>
        <p:spPr bwMode="auto">
          <a:xfrm>
            <a:off x="4139952" y="3414142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67" name="Oval 31"/>
          <p:cNvSpPr>
            <a:spLocks noChangeArrowheads="1"/>
          </p:cNvSpPr>
          <p:nvPr/>
        </p:nvSpPr>
        <p:spPr bwMode="auto">
          <a:xfrm>
            <a:off x="4284415" y="3414142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68" name="Oval 32"/>
          <p:cNvSpPr>
            <a:spLocks noChangeArrowheads="1"/>
          </p:cNvSpPr>
          <p:nvPr/>
        </p:nvSpPr>
        <p:spPr bwMode="auto">
          <a:xfrm>
            <a:off x="4428554" y="3636392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69" name="Oval 33"/>
          <p:cNvSpPr>
            <a:spLocks noChangeArrowheads="1"/>
          </p:cNvSpPr>
          <p:nvPr/>
        </p:nvSpPr>
        <p:spPr bwMode="auto">
          <a:xfrm>
            <a:off x="4428554" y="3780855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70" name="Oval 34"/>
          <p:cNvSpPr>
            <a:spLocks noChangeArrowheads="1"/>
          </p:cNvSpPr>
          <p:nvPr/>
        </p:nvSpPr>
        <p:spPr bwMode="auto">
          <a:xfrm>
            <a:off x="4140522" y="4005634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71" name="Oval 35"/>
          <p:cNvSpPr>
            <a:spLocks noChangeArrowheads="1"/>
          </p:cNvSpPr>
          <p:nvPr/>
        </p:nvSpPr>
        <p:spPr bwMode="auto">
          <a:xfrm>
            <a:off x="4284538" y="4005634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72" name="Oval 36"/>
          <p:cNvSpPr>
            <a:spLocks noChangeArrowheads="1"/>
          </p:cNvSpPr>
          <p:nvPr/>
        </p:nvSpPr>
        <p:spPr bwMode="auto">
          <a:xfrm>
            <a:off x="3779912" y="3780855"/>
            <a:ext cx="71438" cy="71438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45025"/>
            <a:ext cx="153025" cy="16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683568" y="1239143"/>
            <a:ext cx="18530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 smtClean="0">
                <a:latin typeface="Comic Sans MS" pitchFamily="66" charset="0"/>
              </a:rPr>
              <a:t>   Κ(</a:t>
            </a:r>
            <a:r>
              <a:rPr lang="en-US" sz="2400" b="1" dirty="0" smtClean="0">
                <a:latin typeface="Comic Sans MS" pitchFamily="66" charset="0"/>
              </a:rPr>
              <a:t>  </a:t>
            </a:r>
            <a:r>
              <a:rPr lang="el-GR" sz="2400" b="1" dirty="0" smtClean="0">
                <a:latin typeface="Comic Sans MS" pitchFamily="66" charset="0"/>
              </a:rPr>
              <a:t>)</a:t>
            </a:r>
            <a:endParaRPr lang="el-GR" sz="2400" b="1" baseline="30000" dirty="0">
              <a:latin typeface="Comic Sans MS" pitchFamily="66" charset="0"/>
            </a:endParaRP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1078472" y="1743199"/>
            <a:ext cx="26294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 smtClean="0">
                <a:latin typeface="Comic Sans MS" pitchFamily="66" charset="0"/>
              </a:rPr>
              <a:t>Κ(</a:t>
            </a:r>
            <a:r>
              <a:rPr lang="en-US" sz="2400" b="1" dirty="0" smtClean="0">
                <a:latin typeface="Comic Sans MS" pitchFamily="66" charset="0"/>
              </a:rPr>
              <a:t>  </a:t>
            </a:r>
            <a:r>
              <a:rPr lang="el-GR" sz="2400" b="1" dirty="0" smtClean="0">
                <a:latin typeface="Comic Sans MS" pitchFamily="66" charset="0"/>
              </a:rPr>
              <a:t>) </a:t>
            </a:r>
            <a:r>
              <a:rPr lang="en-US" sz="2400" b="1" dirty="0" smtClean="0">
                <a:latin typeface="Comic Sans MS" pitchFamily="66" charset="0"/>
              </a:rPr>
              <a:t>L</a:t>
            </a:r>
            <a:r>
              <a:rPr lang="el-GR" sz="2400" b="1" dirty="0" smtClean="0">
                <a:latin typeface="Comic Sans MS" pitchFamily="66" charset="0"/>
              </a:rPr>
              <a:t>(</a:t>
            </a:r>
            <a:r>
              <a:rPr lang="en-US" sz="2400" b="1" dirty="0" smtClean="0">
                <a:latin typeface="Comic Sans MS" pitchFamily="66" charset="0"/>
              </a:rPr>
              <a:t>  </a:t>
            </a:r>
            <a:r>
              <a:rPr lang="el-GR" sz="2400" b="1" dirty="0" smtClean="0">
                <a:latin typeface="Comic Sans MS" pitchFamily="66" charset="0"/>
              </a:rPr>
              <a:t>) </a:t>
            </a:r>
            <a:r>
              <a:rPr lang="en-US" sz="2400" b="1" dirty="0" smtClean="0">
                <a:latin typeface="Comic Sans MS" pitchFamily="66" charset="0"/>
              </a:rPr>
              <a:t>M</a:t>
            </a:r>
            <a:r>
              <a:rPr lang="el-GR" sz="2400" b="1" baseline="-25000" dirty="0" smtClean="0">
                <a:latin typeface="Comic Sans MS" pitchFamily="66" charset="0"/>
              </a:rPr>
              <a:t> </a:t>
            </a:r>
            <a:r>
              <a:rPr lang="el-GR" sz="2400" b="1" dirty="0" smtClean="0">
                <a:latin typeface="Comic Sans MS" pitchFamily="66" charset="0"/>
              </a:rPr>
              <a:t>(</a:t>
            </a:r>
            <a:r>
              <a:rPr lang="en-US" sz="2400" b="1" dirty="0" smtClean="0">
                <a:latin typeface="Comic Sans MS" pitchFamily="66" charset="0"/>
              </a:rPr>
              <a:t>  </a:t>
            </a:r>
            <a:r>
              <a:rPr lang="el-GR" sz="2400" b="1" dirty="0" smtClean="0">
                <a:latin typeface="Comic Sans MS" pitchFamily="66" charset="0"/>
              </a:rPr>
              <a:t>)</a:t>
            </a:r>
            <a:endParaRPr lang="el-GR" sz="2400" b="1" baseline="-25000" dirty="0">
              <a:latin typeface="Comic Sans MS" pitchFamily="66" charset="0"/>
            </a:endParaRPr>
          </a:p>
        </p:txBody>
      </p:sp>
      <p:sp>
        <p:nvSpPr>
          <p:cNvPr id="36" name="Text Box 38"/>
          <p:cNvSpPr txBox="1">
            <a:spLocks noChangeArrowheads="1"/>
          </p:cNvSpPr>
          <p:nvPr/>
        </p:nvSpPr>
        <p:spPr bwMode="auto">
          <a:xfrm>
            <a:off x="5436097" y="3537968"/>
            <a:ext cx="1775072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Comic Sans MS" pitchFamily="66" charset="0"/>
              </a:rPr>
              <a:t>H</a:t>
            </a:r>
            <a:r>
              <a:rPr lang="el-GR" sz="2800" b="1" baseline="30000" dirty="0" smtClean="0">
                <a:ln>
                  <a:solidFill>
                    <a:sysClr val="windowText" lastClr="000000"/>
                  </a:solidFill>
                </a:ln>
                <a:latin typeface="Comic Sans MS" pitchFamily="66" charset="0"/>
              </a:rPr>
              <a:t> </a:t>
            </a:r>
            <a:r>
              <a:rPr lang="el-GR" sz="2800" dirty="0" smtClean="0">
                <a:ln>
                  <a:solidFill>
                    <a:sysClr val="windowText" lastClr="000000"/>
                  </a:solidFill>
                </a:ln>
                <a:latin typeface="Comic Sans MS" pitchFamily="66" charset="0"/>
              </a:rPr>
              <a:t>   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latin typeface="Comic Sans MS" pitchFamily="66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Cl</a:t>
            </a:r>
            <a:endParaRPr lang="el-GR" sz="2800" b="1" baseline="30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8" name="Text Box 39"/>
          <p:cNvSpPr txBox="1">
            <a:spLocks noChangeArrowheads="1"/>
          </p:cNvSpPr>
          <p:nvPr/>
        </p:nvSpPr>
        <p:spPr bwMode="auto">
          <a:xfrm>
            <a:off x="8100441" y="3545905"/>
            <a:ext cx="10080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Comic Sans MS" pitchFamily="66" charset="0"/>
              </a:rPr>
              <a:t>H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Cl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2" name="Text Box 18"/>
          <p:cNvSpPr txBox="1">
            <a:spLocks noChangeArrowheads="1"/>
          </p:cNvSpPr>
          <p:nvPr/>
        </p:nvSpPr>
        <p:spPr bwMode="auto">
          <a:xfrm>
            <a:off x="7805490" y="2715308"/>
            <a:ext cx="1353289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 dirty="0"/>
              <a:t>Μοριακός</a:t>
            </a:r>
            <a:r>
              <a:rPr lang="en-US" b="1" dirty="0"/>
              <a:t> </a:t>
            </a:r>
            <a:r>
              <a:rPr lang="el-GR" b="1" dirty="0"/>
              <a:t>τύπος</a:t>
            </a:r>
          </a:p>
        </p:txBody>
      </p:sp>
      <p:sp>
        <p:nvSpPr>
          <p:cNvPr id="43" name="Text Box 19"/>
          <p:cNvSpPr txBox="1">
            <a:spLocks noChangeArrowheads="1"/>
          </p:cNvSpPr>
          <p:nvPr/>
        </p:nvSpPr>
        <p:spPr bwMode="auto">
          <a:xfrm>
            <a:off x="5472635" y="2394633"/>
            <a:ext cx="170199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 dirty="0"/>
              <a:t>Συντακτικός</a:t>
            </a:r>
            <a:r>
              <a:rPr lang="en-US" b="1" dirty="0"/>
              <a:t> </a:t>
            </a:r>
            <a:r>
              <a:rPr lang="el-GR" b="1" dirty="0"/>
              <a:t>τύπος</a:t>
            </a:r>
          </a:p>
        </p:txBody>
      </p:sp>
      <p:sp>
        <p:nvSpPr>
          <p:cNvPr id="44" name="Δεξιό βέλος 43"/>
          <p:cNvSpPr/>
          <p:nvPr/>
        </p:nvSpPr>
        <p:spPr>
          <a:xfrm>
            <a:off x="4893620" y="3680991"/>
            <a:ext cx="268664" cy="28133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3" name="Ορθογώνιο 72"/>
          <p:cNvSpPr/>
          <p:nvPr/>
        </p:nvSpPr>
        <p:spPr>
          <a:xfrm>
            <a:off x="5436096" y="3140968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baseline="30000" dirty="0">
                <a:solidFill>
                  <a:srgbClr val="0033CC"/>
                </a:solidFill>
                <a:latin typeface="Comic Sans MS" pitchFamily="66" charset="0"/>
              </a:rPr>
              <a:t>δ+</a:t>
            </a:r>
            <a:endParaRPr lang="el-GR" sz="1200" dirty="0">
              <a:solidFill>
                <a:srgbClr val="0033CC"/>
              </a:solidFill>
            </a:endParaRPr>
          </a:p>
        </p:txBody>
      </p:sp>
      <p:sp>
        <p:nvSpPr>
          <p:cNvPr id="74" name="Ορθογώνιο 73"/>
          <p:cNvSpPr/>
          <p:nvPr/>
        </p:nvSpPr>
        <p:spPr>
          <a:xfrm>
            <a:off x="6372200" y="3284984"/>
            <a:ext cx="457176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l-GR" sz="2800" b="1" baseline="30000" dirty="0">
                <a:solidFill>
                  <a:srgbClr val="FF0000"/>
                </a:solidFill>
                <a:latin typeface="Comic Sans MS" pitchFamily="66" charset="0"/>
              </a:rPr>
              <a:t>δ-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107504" y="1124744"/>
            <a:ext cx="7264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baseline="-25000" dirty="0">
                <a:ln w="190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1</a:t>
            </a:r>
            <a:r>
              <a:rPr lang="el-GR" sz="3600" b="1" dirty="0">
                <a:ln w="190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Η</a:t>
            </a:r>
            <a:endParaRPr lang="el-GR" sz="2000" b="1" dirty="0">
              <a:ln w="1905">
                <a:solidFill>
                  <a:schemeClr val="tx1"/>
                </a:solidFill>
              </a:ln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900366" y="1116033"/>
            <a:ext cx="2872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dirty="0">
                <a:ln>
                  <a:solidFill>
                    <a:schemeClr val="tx1"/>
                  </a:solidFill>
                </a:ln>
                <a:solidFill>
                  <a:schemeClr val="bg2">
                    <a:lumMod val="90000"/>
                  </a:schemeClr>
                </a:solidFill>
              </a:rPr>
              <a:t>:</a:t>
            </a:r>
            <a:endParaRPr lang="el-GR" dirty="0">
              <a:ln>
                <a:solidFill>
                  <a:schemeClr val="tx1"/>
                </a:solidFill>
              </a:ln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107504" y="1620089"/>
            <a:ext cx="9947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b="1" baseline="-250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17</a:t>
            </a:r>
            <a:r>
              <a:rPr lang="en-US" sz="3200" b="1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Cl</a:t>
            </a:r>
            <a:r>
              <a:rPr lang="el-GR" sz="3200" b="1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l-GR" sz="3200" b="1" dirty="0" smtClean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Comic Sans MS" pitchFamily="66" charset="0"/>
              </a:rPr>
              <a:t> </a:t>
            </a:r>
            <a:endParaRPr lang="el-GR" sz="2000" b="1" dirty="0">
              <a:ln>
                <a:solidFill>
                  <a:schemeClr val="tx1"/>
                </a:solidFill>
              </a:ln>
              <a:latin typeface="Comic Sans MS" pitchFamily="66" charset="0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910191" y="1628800"/>
            <a:ext cx="274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>
                <a:ln>
                  <a:solidFill>
                    <a:schemeClr val="tx1"/>
                  </a:solidFill>
                </a:ln>
                <a:solidFill>
                  <a:schemeClr val="bg2">
                    <a:lumMod val="90000"/>
                  </a:schemeClr>
                </a:solidFill>
              </a:rPr>
              <a:t>:</a:t>
            </a:r>
            <a:endParaRPr lang="el-GR" dirty="0">
              <a:ln>
                <a:solidFill>
                  <a:schemeClr val="tx1"/>
                </a:solidFill>
              </a:ln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0" name="Ελεύθερη σχεδίαση 9"/>
          <p:cNvSpPr/>
          <p:nvPr/>
        </p:nvSpPr>
        <p:spPr>
          <a:xfrm>
            <a:off x="512406" y="3438684"/>
            <a:ext cx="1179744" cy="395416"/>
          </a:xfrm>
          <a:custGeom>
            <a:avLst/>
            <a:gdLst>
              <a:gd name="connsiteX0" fmla="*/ 223670 w 1521793"/>
              <a:gd name="connsiteY0" fmla="*/ 148281 h 395416"/>
              <a:gd name="connsiteX1" fmla="*/ 223670 w 1521793"/>
              <a:gd name="connsiteY1" fmla="*/ 271849 h 395416"/>
              <a:gd name="connsiteX2" fmla="*/ 149530 w 1521793"/>
              <a:gd name="connsiteY2" fmla="*/ 321276 h 395416"/>
              <a:gd name="connsiteX3" fmla="*/ 25962 w 1521793"/>
              <a:gd name="connsiteY3" fmla="*/ 308919 h 395416"/>
              <a:gd name="connsiteX4" fmla="*/ 1249 w 1521793"/>
              <a:gd name="connsiteY4" fmla="*/ 271849 h 395416"/>
              <a:gd name="connsiteX5" fmla="*/ 13605 w 1521793"/>
              <a:gd name="connsiteY5" fmla="*/ 148281 h 395416"/>
              <a:gd name="connsiteX6" fmla="*/ 50676 w 1521793"/>
              <a:gd name="connsiteY6" fmla="*/ 123567 h 395416"/>
              <a:gd name="connsiteX7" fmla="*/ 174243 w 1521793"/>
              <a:gd name="connsiteY7" fmla="*/ 98854 h 395416"/>
              <a:gd name="connsiteX8" fmla="*/ 211313 w 1521793"/>
              <a:gd name="connsiteY8" fmla="*/ 86497 h 395416"/>
              <a:gd name="connsiteX9" fmla="*/ 322524 w 1521793"/>
              <a:gd name="connsiteY9" fmla="*/ 61784 h 395416"/>
              <a:gd name="connsiteX10" fmla="*/ 433735 w 1521793"/>
              <a:gd name="connsiteY10" fmla="*/ 24713 h 395416"/>
              <a:gd name="connsiteX11" fmla="*/ 470805 w 1521793"/>
              <a:gd name="connsiteY11" fmla="*/ 12357 h 395416"/>
              <a:gd name="connsiteX12" fmla="*/ 520232 w 1521793"/>
              <a:gd name="connsiteY12" fmla="*/ 0 h 395416"/>
              <a:gd name="connsiteX13" fmla="*/ 841508 w 1521793"/>
              <a:gd name="connsiteY13" fmla="*/ 12357 h 395416"/>
              <a:gd name="connsiteX14" fmla="*/ 977432 w 1521793"/>
              <a:gd name="connsiteY14" fmla="*/ 49427 h 395416"/>
              <a:gd name="connsiteX15" fmla="*/ 1014503 w 1521793"/>
              <a:gd name="connsiteY15" fmla="*/ 61784 h 395416"/>
              <a:gd name="connsiteX16" fmla="*/ 1125713 w 1521793"/>
              <a:gd name="connsiteY16" fmla="*/ 86497 h 395416"/>
              <a:gd name="connsiteX17" fmla="*/ 1249281 w 1521793"/>
              <a:gd name="connsiteY17" fmla="*/ 98854 h 395416"/>
              <a:gd name="connsiteX18" fmla="*/ 1360492 w 1521793"/>
              <a:gd name="connsiteY18" fmla="*/ 135924 h 395416"/>
              <a:gd name="connsiteX19" fmla="*/ 1397562 w 1521793"/>
              <a:gd name="connsiteY19" fmla="*/ 148281 h 395416"/>
              <a:gd name="connsiteX20" fmla="*/ 1434632 w 1521793"/>
              <a:gd name="connsiteY20" fmla="*/ 172994 h 395416"/>
              <a:gd name="connsiteX21" fmla="*/ 1484059 w 1521793"/>
              <a:gd name="connsiteY21" fmla="*/ 247135 h 395416"/>
              <a:gd name="connsiteX22" fmla="*/ 1508773 w 1521793"/>
              <a:gd name="connsiteY22" fmla="*/ 284205 h 395416"/>
              <a:gd name="connsiteX23" fmla="*/ 1446989 w 1521793"/>
              <a:gd name="connsiteY23" fmla="*/ 370703 h 395416"/>
              <a:gd name="connsiteX24" fmla="*/ 1372849 w 1521793"/>
              <a:gd name="connsiteY24" fmla="*/ 395416 h 395416"/>
              <a:gd name="connsiteX25" fmla="*/ 1199854 w 1521793"/>
              <a:gd name="connsiteY25" fmla="*/ 370703 h 395416"/>
              <a:gd name="connsiteX26" fmla="*/ 1162784 w 1521793"/>
              <a:gd name="connsiteY26" fmla="*/ 345989 h 395416"/>
              <a:gd name="connsiteX27" fmla="*/ 1138070 w 1521793"/>
              <a:gd name="connsiteY27" fmla="*/ 308919 h 395416"/>
              <a:gd name="connsiteX28" fmla="*/ 1101000 w 1521793"/>
              <a:gd name="connsiteY28" fmla="*/ 234778 h 395416"/>
              <a:gd name="connsiteX29" fmla="*/ 1026859 w 1521793"/>
              <a:gd name="connsiteY29" fmla="*/ 185351 h 395416"/>
              <a:gd name="connsiteX30" fmla="*/ 952719 w 1521793"/>
              <a:gd name="connsiteY30" fmla="*/ 123567 h 395416"/>
              <a:gd name="connsiteX31" fmla="*/ 878578 w 1521793"/>
              <a:gd name="connsiteY31" fmla="*/ 98854 h 395416"/>
              <a:gd name="connsiteX32" fmla="*/ 767367 w 1521793"/>
              <a:gd name="connsiteY32" fmla="*/ 74140 h 395416"/>
              <a:gd name="connsiteX33" fmla="*/ 569659 w 1521793"/>
              <a:gd name="connsiteY33" fmla="*/ 86497 h 395416"/>
              <a:gd name="connsiteX34" fmla="*/ 470805 w 1521793"/>
              <a:gd name="connsiteY34" fmla="*/ 111211 h 395416"/>
              <a:gd name="connsiteX35" fmla="*/ 384308 w 1521793"/>
              <a:gd name="connsiteY35" fmla="*/ 123567 h 395416"/>
              <a:gd name="connsiteX36" fmla="*/ 310167 w 1521793"/>
              <a:gd name="connsiteY36" fmla="*/ 135924 h 395416"/>
              <a:gd name="connsiteX37" fmla="*/ 223670 w 1521793"/>
              <a:gd name="connsiteY37" fmla="*/ 148281 h 39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21793" h="395416">
                <a:moveTo>
                  <a:pt x="223670" y="148281"/>
                </a:moveTo>
                <a:cubicBezTo>
                  <a:pt x="209254" y="170935"/>
                  <a:pt x="249882" y="238148"/>
                  <a:pt x="223670" y="271849"/>
                </a:cubicBezTo>
                <a:cubicBezTo>
                  <a:pt x="205435" y="295294"/>
                  <a:pt x="149530" y="321276"/>
                  <a:pt x="149530" y="321276"/>
                </a:cubicBezTo>
                <a:cubicBezTo>
                  <a:pt x="108341" y="317157"/>
                  <a:pt x="65233" y="322009"/>
                  <a:pt x="25962" y="308919"/>
                </a:cubicBezTo>
                <a:cubicBezTo>
                  <a:pt x="11873" y="304223"/>
                  <a:pt x="2388" y="286656"/>
                  <a:pt x="1249" y="271849"/>
                </a:cubicBezTo>
                <a:cubicBezTo>
                  <a:pt x="-1926" y="230576"/>
                  <a:pt x="515" y="187552"/>
                  <a:pt x="13605" y="148281"/>
                </a:cubicBezTo>
                <a:cubicBezTo>
                  <a:pt x="18301" y="134192"/>
                  <a:pt x="37393" y="130209"/>
                  <a:pt x="50676" y="123567"/>
                </a:cubicBezTo>
                <a:cubicBezTo>
                  <a:pt x="85180" y="106315"/>
                  <a:pt x="142374" y="103407"/>
                  <a:pt x="174243" y="98854"/>
                </a:cubicBezTo>
                <a:cubicBezTo>
                  <a:pt x="186600" y="94735"/>
                  <a:pt x="198677" y="89656"/>
                  <a:pt x="211313" y="86497"/>
                </a:cubicBezTo>
                <a:cubicBezTo>
                  <a:pt x="281843" y="68864"/>
                  <a:pt x="259115" y="80806"/>
                  <a:pt x="322524" y="61784"/>
                </a:cubicBezTo>
                <a:cubicBezTo>
                  <a:pt x="322551" y="61776"/>
                  <a:pt x="415186" y="30896"/>
                  <a:pt x="433735" y="24713"/>
                </a:cubicBezTo>
                <a:cubicBezTo>
                  <a:pt x="446092" y="20594"/>
                  <a:pt x="458169" y="15516"/>
                  <a:pt x="470805" y="12357"/>
                </a:cubicBezTo>
                <a:lnTo>
                  <a:pt x="520232" y="0"/>
                </a:lnTo>
                <a:cubicBezTo>
                  <a:pt x="627324" y="4119"/>
                  <a:pt x="734559" y="5457"/>
                  <a:pt x="841508" y="12357"/>
                </a:cubicBezTo>
                <a:cubicBezTo>
                  <a:pt x="884829" y="15152"/>
                  <a:pt x="937952" y="36267"/>
                  <a:pt x="977432" y="49427"/>
                </a:cubicBezTo>
                <a:cubicBezTo>
                  <a:pt x="989789" y="53546"/>
                  <a:pt x="1001866" y="58625"/>
                  <a:pt x="1014503" y="61784"/>
                </a:cubicBezTo>
                <a:cubicBezTo>
                  <a:pt x="1048055" y="70172"/>
                  <a:pt x="1092107" y="82016"/>
                  <a:pt x="1125713" y="86497"/>
                </a:cubicBezTo>
                <a:cubicBezTo>
                  <a:pt x="1166745" y="91968"/>
                  <a:pt x="1208092" y="94735"/>
                  <a:pt x="1249281" y="98854"/>
                </a:cubicBezTo>
                <a:lnTo>
                  <a:pt x="1360492" y="135924"/>
                </a:lnTo>
                <a:cubicBezTo>
                  <a:pt x="1372849" y="140043"/>
                  <a:pt x="1386724" y="141056"/>
                  <a:pt x="1397562" y="148281"/>
                </a:cubicBezTo>
                <a:lnTo>
                  <a:pt x="1434632" y="172994"/>
                </a:lnTo>
                <a:lnTo>
                  <a:pt x="1484059" y="247135"/>
                </a:lnTo>
                <a:lnTo>
                  <a:pt x="1508773" y="284205"/>
                </a:lnTo>
                <a:cubicBezTo>
                  <a:pt x="1526796" y="338274"/>
                  <a:pt x="1540466" y="339545"/>
                  <a:pt x="1446989" y="370703"/>
                </a:cubicBezTo>
                <a:lnTo>
                  <a:pt x="1372849" y="395416"/>
                </a:lnTo>
                <a:cubicBezTo>
                  <a:pt x="1338137" y="392260"/>
                  <a:pt x="1247395" y="394473"/>
                  <a:pt x="1199854" y="370703"/>
                </a:cubicBezTo>
                <a:cubicBezTo>
                  <a:pt x="1186571" y="364061"/>
                  <a:pt x="1175141" y="354227"/>
                  <a:pt x="1162784" y="345989"/>
                </a:cubicBezTo>
                <a:cubicBezTo>
                  <a:pt x="1154546" y="333632"/>
                  <a:pt x="1144712" y="322202"/>
                  <a:pt x="1138070" y="308919"/>
                </a:cubicBezTo>
                <a:cubicBezTo>
                  <a:pt x="1121421" y="275623"/>
                  <a:pt x="1132476" y="262320"/>
                  <a:pt x="1101000" y="234778"/>
                </a:cubicBezTo>
                <a:cubicBezTo>
                  <a:pt x="1078647" y="215219"/>
                  <a:pt x="1047862" y="206354"/>
                  <a:pt x="1026859" y="185351"/>
                </a:cubicBezTo>
                <a:cubicBezTo>
                  <a:pt x="1003581" y="162073"/>
                  <a:pt x="983683" y="137329"/>
                  <a:pt x="952719" y="123567"/>
                </a:cubicBezTo>
                <a:cubicBezTo>
                  <a:pt x="928914" y="112987"/>
                  <a:pt x="903292" y="107092"/>
                  <a:pt x="878578" y="98854"/>
                </a:cubicBezTo>
                <a:cubicBezTo>
                  <a:pt x="817735" y="78573"/>
                  <a:pt x="854364" y="88640"/>
                  <a:pt x="767367" y="74140"/>
                </a:cubicBezTo>
                <a:cubicBezTo>
                  <a:pt x="701464" y="78259"/>
                  <a:pt x="635393" y="80236"/>
                  <a:pt x="569659" y="86497"/>
                </a:cubicBezTo>
                <a:cubicBezTo>
                  <a:pt x="452692" y="97637"/>
                  <a:pt x="554104" y="94552"/>
                  <a:pt x="470805" y="111211"/>
                </a:cubicBezTo>
                <a:cubicBezTo>
                  <a:pt x="442246" y="116923"/>
                  <a:pt x="413094" y="119138"/>
                  <a:pt x="384308" y="123567"/>
                </a:cubicBezTo>
                <a:cubicBezTo>
                  <a:pt x="359545" y="127377"/>
                  <a:pt x="334881" y="131805"/>
                  <a:pt x="310167" y="135924"/>
                </a:cubicBezTo>
                <a:cubicBezTo>
                  <a:pt x="228212" y="163243"/>
                  <a:pt x="238086" y="125627"/>
                  <a:pt x="223670" y="148281"/>
                </a:cubicBezTo>
                <a:close/>
              </a:path>
            </a:pathLst>
          </a:custGeom>
          <a:noFill/>
          <a:ln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Ορθογώνιο 11"/>
          <p:cNvSpPr/>
          <p:nvPr/>
        </p:nvSpPr>
        <p:spPr>
          <a:xfrm>
            <a:off x="5861870" y="3536736"/>
            <a:ext cx="6543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rgbClr val="1BED34"/>
                </a:solidFill>
                <a:latin typeface="Comic Sans MS" pitchFamily="66" charset="0"/>
                <a:cs typeface="Arial" pitchFamily="34" charset="0"/>
              </a:rPr>
              <a:t>─</a:t>
            </a:r>
            <a:r>
              <a:rPr lang="el-GR" sz="2800" dirty="0" smtClean="0">
                <a:ln>
                  <a:solidFill>
                    <a:sysClr val="windowText" lastClr="000000"/>
                  </a:solidFill>
                </a:ln>
                <a:solidFill>
                  <a:srgbClr val="1BED34"/>
                </a:solidFill>
                <a:latin typeface="Comic Sans MS" pitchFamily="66" charset="0"/>
                <a:cs typeface="Arial" pitchFamily="34" charset="0"/>
              </a:rPr>
              <a:t>  </a:t>
            </a:r>
            <a:endParaRPr lang="el-GR" dirty="0">
              <a:ln>
                <a:solidFill>
                  <a:sysClr val="windowText" lastClr="000000"/>
                </a:solidFill>
              </a:ln>
              <a:solidFill>
                <a:srgbClr val="1BED34"/>
              </a:solidFill>
            </a:endParaRPr>
          </a:p>
        </p:txBody>
      </p:sp>
      <p:sp>
        <p:nvSpPr>
          <p:cNvPr id="14" name="Ορθογώνιο 13"/>
          <p:cNvSpPr/>
          <p:nvPr/>
        </p:nvSpPr>
        <p:spPr>
          <a:xfrm>
            <a:off x="5232644" y="5125120"/>
            <a:ext cx="216783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+mj-lt"/>
              </a:rPr>
              <a:t> (</a:t>
            </a:r>
            <a:r>
              <a:rPr lang="el-GR" sz="28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+mj-lt"/>
              </a:rPr>
              <a:t>πολικός</a:t>
            </a:r>
            <a:r>
              <a:rPr lang="el-GR" sz="2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+mj-lt"/>
              </a:rPr>
              <a:t>) </a:t>
            </a:r>
            <a:endParaRPr lang="el-GR" dirty="0">
              <a:latin typeface="+mj-lt"/>
            </a:endParaRPr>
          </a:p>
        </p:txBody>
      </p:sp>
      <p:sp>
        <p:nvSpPr>
          <p:cNvPr id="84" name="Δεξιό βέλος 83"/>
          <p:cNvSpPr/>
          <p:nvPr/>
        </p:nvSpPr>
        <p:spPr>
          <a:xfrm>
            <a:off x="7620883" y="3657600"/>
            <a:ext cx="268664" cy="28133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5" name="Δεξιό βέλος 84"/>
          <p:cNvSpPr/>
          <p:nvPr/>
        </p:nvSpPr>
        <p:spPr>
          <a:xfrm>
            <a:off x="2647152" y="3618754"/>
            <a:ext cx="268664" cy="28133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17" b="94245" l="2770" r="950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783" y="1204970"/>
            <a:ext cx="1547455" cy="119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science.widener.edu/svb/molecule/jpeg/hc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326" b="89773" l="16276" r="72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882" y="821778"/>
            <a:ext cx="2474442" cy="170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17"/>
          <p:cNvSpPr txBox="1">
            <a:spLocks noChangeArrowheads="1"/>
          </p:cNvSpPr>
          <p:nvPr/>
        </p:nvSpPr>
        <p:spPr bwMode="auto">
          <a:xfrm>
            <a:off x="2880928" y="4059956"/>
            <a:ext cx="20126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 dirty="0" err="1"/>
              <a:t>Ηλεκτρονιακός</a:t>
            </a:r>
            <a:r>
              <a:rPr lang="en-US" b="1" dirty="0"/>
              <a:t> </a:t>
            </a:r>
            <a:r>
              <a:rPr lang="el-GR" b="1" dirty="0" smtClean="0"/>
              <a:t>            τύπος</a:t>
            </a:r>
            <a:endParaRPr lang="el-GR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393355" y="5811281"/>
            <a:ext cx="1267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Όμως …</a:t>
            </a:r>
            <a:endParaRPr lang="el-GR" dirty="0"/>
          </a:p>
        </p:txBody>
      </p:sp>
      <p:sp>
        <p:nvSpPr>
          <p:cNvPr id="63" name="Ορθογώνιο 62"/>
          <p:cNvSpPr/>
          <p:nvPr/>
        </p:nvSpPr>
        <p:spPr>
          <a:xfrm>
            <a:off x="3178720" y="3140968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baseline="30000" dirty="0">
                <a:solidFill>
                  <a:srgbClr val="0033CC"/>
                </a:solidFill>
                <a:latin typeface="Comic Sans MS" pitchFamily="66" charset="0"/>
              </a:rPr>
              <a:t>δ+</a:t>
            </a:r>
            <a:endParaRPr lang="el-GR" sz="1200" dirty="0">
              <a:solidFill>
                <a:srgbClr val="0033CC"/>
              </a:solidFill>
            </a:endParaRPr>
          </a:p>
        </p:txBody>
      </p:sp>
      <p:sp>
        <p:nvSpPr>
          <p:cNvPr id="75" name="Ορθογώνιο 74"/>
          <p:cNvSpPr/>
          <p:nvPr/>
        </p:nvSpPr>
        <p:spPr>
          <a:xfrm>
            <a:off x="3970808" y="3212589"/>
            <a:ext cx="457176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l-GR" sz="2800" b="1" baseline="30000" dirty="0">
                <a:solidFill>
                  <a:srgbClr val="FF0000"/>
                </a:solidFill>
                <a:latin typeface="Comic Sans MS" pitchFamily="66" charset="0"/>
              </a:rPr>
              <a:t>δ-</a:t>
            </a:r>
          </a:p>
        </p:txBody>
      </p:sp>
      <p:pic>
        <p:nvPicPr>
          <p:cNvPr id="76" name="Picture 2" descr="http://www.3dchem.com/inorganics/HCl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102" b="74134" l="18386" r="76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78296">
            <a:off x="7314531" y="4283596"/>
            <a:ext cx="1850545" cy="179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885534" y="5780504"/>
            <a:ext cx="119320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Μόριο 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H</a:t>
            </a:r>
            <a:r>
              <a:rPr lang="en-US" sz="2800" dirty="0" err="1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Cl</a:t>
            </a:r>
            <a:endParaRPr lang="el-GR" sz="280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77" name="Ορθογώνιο 76"/>
          <p:cNvSpPr/>
          <p:nvPr/>
        </p:nvSpPr>
        <p:spPr>
          <a:xfrm>
            <a:off x="202252" y="620688"/>
            <a:ext cx="8762236" cy="584775"/>
          </a:xfrm>
          <a:prstGeom prst="rect">
            <a:avLst/>
          </a:prstGeom>
          <a:pattFill prst="trellis">
            <a:fgClr>
              <a:srgbClr val="66FF66"/>
            </a:fgClr>
            <a:bgClr>
              <a:schemeClr val="bg1"/>
            </a:bgClr>
          </a:patt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  <a:r>
              <a:rPr lang="en-US" sz="2000" b="1" baseline="30000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Παράδειγμα </a:t>
            </a:r>
            <a:r>
              <a:rPr lang="el-G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   </a:t>
            </a:r>
            <a:r>
              <a:rPr lang="en-US" sz="3200" b="1" dirty="0" err="1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H</a:t>
            </a:r>
            <a:r>
              <a:rPr lang="en-US" sz="3200" b="1" dirty="0" err="1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Cl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endParaRPr lang="el-GR" sz="3200" b="1" dirty="0">
              <a:ln w="1905">
                <a:solidFill>
                  <a:schemeClr val="tx1"/>
                </a:solidFill>
              </a:ln>
              <a:solidFill>
                <a:srgbClr val="055C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1331640" y="1124744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400" b="1" dirty="0">
                <a:solidFill>
                  <a:srgbClr val="0033CC"/>
                </a:solidFill>
                <a:latin typeface="Comic Sans MS" pitchFamily="66" charset="0"/>
              </a:rPr>
              <a:t>1</a:t>
            </a:r>
            <a:endParaRPr lang="el-GR" sz="3600" dirty="0"/>
          </a:p>
        </p:txBody>
      </p:sp>
      <p:sp>
        <p:nvSpPr>
          <p:cNvPr id="16" name="Ορθογώνιο 15"/>
          <p:cNvSpPr/>
          <p:nvPr/>
        </p:nvSpPr>
        <p:spPr>
          <a:xfrm>
            <a:off x="1391470" y="1772816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2</a:t>
            </a:r>
            <a:endParaRPr lang="el-GR" dirty="0"/>
          </a:p>
        </p:txBody>
      </p:sp>
      <p:sp>
        <p:nvSpPr>
          <p:cNvPr id="17" name="Ορθογώνιο 16"/>
          <p:cNvSpPr/>
          <p:nvPr/>
        </p:nvSpPr>
        <p:spPr>
          <a:xfrm>
            <a:off x="2218954" y="1772816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prstClr val="black"/>
                </a:solidFill>
                <a:latin typeface="Comic Sans MS" pitchFamily="66" charset="0"/>
              </a:rPr>
              <a:t>8</a:t>
            </a:r>
            <a:endParaRPr lang="el-GR" dirty="0"/>
          </a:p>
        </p:txBody>
      </p:sp>
      <p:sp>
        <p:nvSpPr>
          <p:cNvPr id="18" name="Ορθογώνιο 17"/>
          <p:cNvSpPr/>
          <p:nvPr/>
        </p:nvSpPr>
        <p:spPr>
          <a:xfrm>
            <a:off x="3178720" y="1556792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dirty="0">
                <a:solidFill>
                  <a:srgbClr val="FF0000"/>
                </a:solidFill>
                <a:latin typeface="Comic Sans MS" pitchFamily="66" charset="0"/>
              </a:rPr>
              <a:t>7</a:t>
            </a:r>
            <a:endParaRPr lang="el-GR" sz="3200" dirty="0"/>
          </a:p>
        </p:txBody>
      </p:sp>
      <p:sp>
        <p:nvSpPr>
          <p:cNvPr id="79" name="Ορθογώνιο 78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  <p:pic>
        <p:nvPicPr>
          <p:cNvPr id="80" name="Picture 2" descr="C:\Users\ΜΙΧΑΛΗΣ\Downloads\GIFSSSSSS\ΣΧΟΛΕΙΟ-ΜΑΘΗΤΕΣ - ΒΙΒΛΙΑ-ΜΟΛΥΒΙΑ\)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584" y="4927828"/>
            <a:ext cx="1152128" cy="153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Κουμπί ενέργειας: Τέλος 12">
            <a:hlinkClick r:id="rId13" action="ppaction://hlinksldjump" highlightClick="1"/>
          </p:cNvPr>
          <p:cNvSpPr/>
          <p:nvPr/>
        </p:nvSpPr>
        <p:spPr>
          <a:xfrm>
            <a:off x="5664684" y="6180614"/>
            <a:ext cx="1016554" cy="40011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7" name="Picture 2" descr="C:\Users\ΜΙΧΑΛΗΣ\Downloads\GIFSSSSSS\ΣΧΟΛΕΙΟ-ΜΑΘΗΤΕΣ - ΒΙΒΛΙΑ-ΜΟΛΥΒΙΑ\)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869160"/>
            <a:ext cx="1152128" cy="153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Επεξήγηση με στρογγυλεμένο παραλληλόγραμμο 46"/>
          <p:cNvSpPr/>
          <p:nvPr/>
        </p:nvSpPr>
        <p:spPr>
          <a:xfrm>
            <a:off x="5179990" y="4077072"/>
            <a:ext cx="2273141" cy="1038419"/>
          </a:xfrm>
          <a:prstGeom prst="wedgeRoundRectCallout">
            <a:avLst>
              <a:gd name="adj1" fmla="val -21576"/>
              <a:gd name="adj2" fmla="val 49855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+mj-lt"/>
              </a:rPr>
              <a:t>Απλός </a:t>
            </a:r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+mj-lt"/>
              </a:rPr>
              <a:t>                     δεσμός</a:t>
            </a:r>
            <a:endParaRPr lang="el-GR" sz="2400" b="1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+mj-lt"/>
            </a:endParaRPr>
          </a:p>
        </p:txBody>
      </p:sp>
      <p:sp>
        <p:nvSpPr>
          <p:cNvPr id="86" name="Επεξήγηση με στρογγυλεμένο παραλληλόγραμμο 85"/>
          <p:cNvSpPr/>
          <p:nvPr/>
        </p:nvSpPr>
        <p:spPr>
          <a:xfrm>
            <a:off x="611560" y="4725144"/>
            <a:ext cx="2196349" cy="798810"/>
          </a:xfrm>
          <a:prstGeom prst="wedgeRoundRectCallout">
            <a:avLst>
              <a:gd name="adj1" fmla="val 197512"/>
              <a:gd name="adj2" fmla="val -158423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1 κοινό ζεύγος ηλεκτρονίων</a:t>
            </a:r>
          </a:p>
        </p:txBody>
      </p:sp>
      <p:sp>
        <p:nvSpPr>
          <p:cNvPr id="82" name="Κουμπί ενέργειας: Τέλος 81">
            <a:hlinkClick r:id="rId14" action="ppaction://hlinksldjump" highlightClick="1"/>
          </p:cNvPr>
          <p:cNvSpPr/>
          <p:nvPr/>
        </p:nvSpPr>
        <p:spPr>
          <a:xfrm>
            <a:off x="5835291" y="5727951"/>
            <a:ext cx="1284641" cy="652718"/>
          </a:xfrm>
          <a:prstGeom prst="actionButtonEnd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8" name="TextBox 77"/>
          <p:cNvSpPr txBox="1"/>
          <p:nvPr/>
        </p:nvSpPr>
        <p:spPr>
          <a:xfrm>
            <a:off x="2834445" y="1430477"/>
            <a:ext cx="6451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Δομές Ευγενούς αερίου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(Κανόνας Οκτάδας)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317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1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2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5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8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7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0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8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3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5.78035E-7 L 0.12916 5.78035E-7 C 0.18698 5.78035E-7 0.25833 0.01248 0.25833 0.02289 L 0.25833 0.04601 " pathEditMode="relative" rAng="0" ptsTypes="FfFF">
                                      <p:cBhvr>
                                        <p:cTn id="42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2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>
                      <p:stCondLst>
                        <p:cond delay="indefinite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63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03 L 0.01979 -0.00277 " pathEditMode="relative" rAng="0" ptsTypes="AA">
                                      <p:cBhvr>
                                        <p:cTn id="43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" y="0"/>
                                    </p:animMotion>
                                  </p:childTnLst>
                                </p:cTn>
                              </p:par>
                              <p:par>
                                <p:cTn id="439" presetID="63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037 L 0.01979 -0.0037 " pathEditMode="relative" rAng="0" ptsTypes="AA">
                                      <p:cBhvr>
                                        <p:cTn id="44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4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6" fill="hold">
                      <p:stCondLst>
                        <p:cond delay="indefinite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0" fill="hold">
                      <p:stCondLst>
                        <p:cond delay="indefinite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5" fill="hold">
                      <p:stCondLst>
                        <p:cond delay="indefinite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40" grpId="0"/>
      <p:bldP spid="41" grpId="0"/>
      <p:bldP spid="6" grpId="0" animBg="1"/>
      <p:bldP spid="59" grpId="0"/>
      <p:bldP spid="60" grpId="0" animBg="1"/>
      <p:bldP spid="60" grpId="1" animBg="1"/>
      <p:bldP spid="60" grpId="2" animBg="1"/>
      <p:bldP spid="51" grpId="0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8" grpId="2" animBg="1"/>
      <p:bldP spid="62" grpId="0"/>
      <p:bldP spid="64" grpId="0"/>
      <p:bldP spid="65" grpId="0" animBg="1"/>
      <p:bldP spid="65" grpId="1" animBg="1"/>
      <p:bldP spid="65" grpId="2" animBg="1"/>
      <p:bldP spid="65" grpId="3" animBg="1"/>
      <p:bldP spid="65" grpId="4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2" grpId="1" animBg="1"/>
      <p:bldP spid="72" grpId="2" animBg="1"/>
      <p:bldP spid="72" grpId="3" animBg="1"/>
      <p:bldP spid="72" grpId="4" animBg="1"/>
      <p:bldP spid="34" grpId="0"/>
      <p:bldP spid="35" grpId="0"/>
      <p:bldP spid="36" grpId="0" animBg="1"/>
      <p:bldP spid="38" grpId="0"/>
      <p:bldP spid="42" grpId="0"/>
      <p:bldP spid="43" grpId="0"/>
      <p:bldP spid="44" grpId="0" animBg="1"/>
      <p:bldP spid="73" grpId="0"/>
      <p:bldP spid="74" grpId="0"/>
      <p:bldP spid="3" grpId="0"/>
      <p:bldP spid="4" grpId="0"/>
      <p:bldP spid="8" grpId="0"/>
      <p:bldP spid="9" grpId="0"/>
      <p:bldP spid="10" grpId="0" animBg="1"/>
      <p:bldP spid="12" grpId="0"/>
      <p:bldP spid="12" grpId="1"/>
      <p:bldP spid="14" grpId="0" animBg="1"/>
      <p:bldP spid="84" grpId="0" animBg="1"/>
      <p:bldP spid="85" grpId="0" animBg="1"/>
      <p:bldP spid="39" grpId="0"/>
      <p:bldP spid="5" grpId="0"/>
      <p:bldP spid="63" grpId="0"/>
      <p:bldP spid="75" grpId="0"/>
      <p:bldP spid="7" grpId="0"/>
      <p:bldP spid="11" grpId="0"/>
      <p:bldP spid="16" grpId="0"/>
      <p:bldP spid="17" grpId="0"/>
      <p:bldP spid="18" grpId="0"/>
      <p:bldP spid="13" grpId="0" animBg="1"/>
      <p:bldP spid="47" grpId="0" animBg="1"/>
      <p:bldP spid="86" grpId="0" animBg="1"/>
      <p:bldP spid="82" grpId="0" animBg="1"/>
      <p:bldP spid="7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Πίνακα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363943"/>
              </p:ext>
            </p:extLst>
          </p:nvPr>
        </p:nvGraphicFramePr>
        <p:xfrm>
          <a:off x="323526" y="1397000"/>
          <a:ext cx="8352930" cy="2443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50"/>
                <a:gridCol w="936104"/>
                <a:gridCol w="1080120"/>
                <a:gridCol w="1008112"/>
                <a:gridCol w="1008112"/>
                <a:gridCol w="864096"/>
                <a:gridCol w="864096"/>
                <a:gridCol w="1063043"/>
                <a:gridCol w="1097197"/>
              </a:tblGrid>
              <a:tr h="370840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avie" pitchFamily="82" charset="0"/>
                        </a:rPr>
                        <a:t>IA</a:t>
                      </a:r>
                      <a:endParaRPr lang="el-GR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avie" pitchFamily="82" charset="0"/>
                        </a:rPr>
                        <a:t>IIA</a:t>
                      </a:r>
                      <a:endParaRPr lang="el-GR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avie" pitchFamily="82" charset="0"/>
                        </a:rPr>
                        <a:t>IIIA</a:t>
                      </a:r>
                      <a:endParaRPr lang="el-GR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Ι</a:t>
                      </a:r>
                      <a:r>
                        <a:rPr lang="en-US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avie" pitchFamily="82" charset="0"/>
                        </a:rPr>
                        <a:t>VA</a:t>
                      </a:r>
                      <a:endParaRPr lang="el-GR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avie" pitchFamily="82" charset="0"/>
                        </a:rPr>
                        <a:t>VA</a:t>
                      </a:r>
                      <a:endParaRPr lang="el-GR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avie" pitchFamily="82" charset="0"/>
                        </a:rPr>
                        <a:t>VIA</a:t>
                      </a:r>
                      <a:endParaRPr lang="el-GR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avie" pitchFamily="82" charset="0"/>
                        </a:rPr>
                        <a:t>VIIA</a:t>
                      </a:r>
                      <a:endParaRPr lang="el-GR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avie" pitchFamily="82" charset="0"/>
                        </a:rPr>
                        <a:t>VIIIA</a:t>
                      </a:r>
                      <a:endParaRPr lang="el-GR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Ravie" pitchFamily="82" charset="0"/>
                        </a:rPr>
                        <a:t>1</a:t>
                      </a:r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H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He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Ravie" pitchFamily="82" charset="0"/>
                        </a:rPr>
                        <a:t>2</a:t>
                      </a:r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Li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Be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B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C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N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O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F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Ne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42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Ravie" pitchFamily="82" charset="0"/>
                        </a:rPr>
                        <a:t>3</a:t>
                      </a:r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Na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Mg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Al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P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S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Cl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Ar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Ravie" pitchFamily="82" charset="0"/>
                        </a:rPr>
                        <a:t>4</a:t>
                      </a:r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K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Ca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Br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Kr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Πίνακας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437600"/>
              </p:ext>
            </p:extLst>
          </p:nvPr>
        </p:nvGraphicFramePr>
        <p:xfrm>
          <a:off x="323528" y="1412776"/>
          <a:ext cx="8352930" cy="2443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50"/>
                <a:gridCol w="936104"/>
                <a:gridCol w="1080120"/>
                <a:gridCol w="1008112"/>
                <a:gridCol w="1008112"/>
                <a:gridCol w="864096"/>
                <a:gridCol w="864096"/>
                <a:gridCol w="1063043"/>
                <a:gridCol w="1097197"/>
              </a:tblGrid>
              <a:tr h="370840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avie" pitchFamily="82" charset="0"/>
                        </a:rPr>
                        <a:t>IA</a:t>
                      </a:r>
                      <a:endParaRPr lang="el-GR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avie" pitchFamily="82" charset="0"/>
                        </a:rPr>
                        <a:t>IIA</a:t>
                      </a:r>
                      <a:endParaRPr lang="el-GR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avie" pitchFamily="82" charset="0"/>
                        </a:rPr>
                        <a:t>IIIA</a:t>
                      </a:r>
                      <a:endParaRPr lang="el-GR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Ι</a:t>
                      </a:r>
                      <a:r>
                        <a:rPr lang="en-US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avie" pitchFamily="82" charset="0"/>
                        </a:rPr>
                        <a:t>VA</a:t>
                      </a:r>
                      <a:endParaRPr lang="el-GR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avie" pitchFamily="82" charset="0"/>
                        </a:rPr>
                        <a:t>VA</a:t>
                      </a:r>
                      <a:endParaRPr lang="el-GR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avie" pitchFamily="82" charset="0"/>
                        </a:rPr>
                        <a:t>VIA</a:t>
                      </a:r>
                      <a:endParaRPr lang="el-GR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avie" pitchFamily="82" charset="0"/>
                        </a:rPr>
                        <a:t>VIIA</a:t>
                      </a:r>
                      <a:endParaRPr lang="el-GR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avie" pitchFamily="82" charset="0"/>
                        </a:rPr>
                        <a:t>VIIIA</a:t>
                      </a:r>
                      <a:endParaRPr lang="el-GR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Ravie" pitchFamily="82" charset="0"/>
                        </a:rPr>
                        <a:t>1</a:t>
                      </a:r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4709E1"/>
                          </a:solidFill>
                          <a:latin typeface="Comic Sans MS" pitchFamily="66" charset="0"/>
                        </a:rPr>
                        <a:t>H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4709E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FF00"/>
                          </a:solidFill>
                          <a:latin typeface="Comic Sans MS" pitchFamily="66" charset="0"/>
                        </a:rPr>
                        <a:t>He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FF0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Ravie" pitchFamily="82" charset="0"/>
                        </a:rPr>
                        <a:t>2</a:t>
                      </a:r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Li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Be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1BED3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B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1BED3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4709E1"/>
                          </a:solidFill>
                          <a:latin typeface="Comic Sans MS" pitchFamily="66" charset="0"/>
                        </a:rPr>
                        <a:t>C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4709E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4709E1"/>
                          </a:solidFill>
                          <a:latin typeface="Comic Sans MS" pitchFamily="66" charset="0"/>
                        </a:rPr>
                        <a:t>N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4709E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4709E1"/>
                          </a:solidFill>
                          <a:latin typeface="Comic Sans MS" pitchFamily="66" charset="0"/>
                        </a:rPr>
                        <a:t>O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4709E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4709E1"/>
                          </a:solidFill>
                          <a:latin typeface="Comic Sans MS" pitchFamily="66" charset="0"/>
                        </a:rPr>
                        <a:t>F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4709E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FF00"/>
                          </a:solidFill>
                          <a:latin typeface="Comic Sans MS" pitchFamily="66" charset="0"/>
                        </a:rPr>
                        <a:t>Ne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FF0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42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Ravie" pitchFamily="82" charset="0"/>
                        </a:rPr>
                        <a:t>3</a:t>
                      </a:r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Na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Mg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Al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4709E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4709E1"/>
                          </a:solidFill>
                          <a:latin typeface="Comic Sans MS" pitchFamily="66" charset="0"/>
                        </a:rPr>
                        <a:t>P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4709E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4709E1"/>
                          </a:solidFill>
                          <a:latin typeface="Comic Sans MS" pitchFamily="66" charset="0"/>
                        </a:rPr>
                        <a:t>S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4709E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4709E1"/>
                          </a:solidFill>
                          <a:latin typeface="Comic Sans MS" pitchFamily="66" charset="0"/>
                        </a:rPr>
                        <a:t>Cl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4709E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FF00"/>
                          </a:solidFill>
                          <a:latin typeface="Comic Sans MS" pitchFamily="66" charset="0"/>
                        </a:rPr>
                        <a:t>Ar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FF0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Ravie" pitchFamily="82" charset="0"/>
                        </a:rPr>
                        <a:t>4</a:t>
                      </a:r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K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Ca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4709E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4709E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4709E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4709E1"/>
                          </a:solidFill>
                          <a:latin typeface="Comic Sans MS" pitchFamily="66" charset="0"/>
                        </a:rPr>
                        <a:t>Br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4709E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FF00"/>
                          </a:solidFill>
                          <a:latin typeface="Comic Sans MS" pitchFamily="66" charset="0"/>
                        </a:rPr>
                        <a:t>Kr</a:t>
                      </a:r>
                      <a:endParaRPr lang="el-G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FF0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5576" y="4365104"/>
            <a:ext cx="360040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5013176"/>
            <a:ext cx="360040" cy="369332"/>
          </a:xfrm>
          <a:prstGeom prst="rect">
            <a:avLst/>
          </a:prstGeom>
          <a:solidFill>
            <a:srgbClr val="4709E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l-GR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6746" y="4941168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4709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ΑΜΕΤΑΛΛΑ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rgbClr val="4709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5710" y="4293096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ΜΕΤΑΛΛΑ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0126" y="5661248"/>
            <a:ext cx="360040" cy="369332"/>
          </a:xfrm>
          <a:prstGeom prst="rect">
            <a:avLst/>
          </a:prstGeom>
          <a:solidFill>
            <a:srgbClr val="1BED3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l-GR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5710" y="558924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1BED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ΗΜΙΜΕΤΑΛΛΑ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rgbClr val="4709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8064" y="6309320"/>
            <a:ext cx="36004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l-GR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03648" y="6237312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ΕΥΓΕΝΗ ΑΕΡΙΑ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21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 animBg="1"/>
      <p:bldP spid="9" grpId="0"/>
      <p:bldP spid="10" grpId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4485" y="5527314"/>
            <a:ext cx="2805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 smtClean="0"/>
              <a:t>Πριν  ….</a:t>
            </a:r>
            <a:endParaRPr lang="el-GR" sz="4000" dirty="0"/>
          </a:p>
        </p:txBody>
      </p:sp>
      <p:sp>
        <p:nvSpPr>
          <p:cNvPr id="49" name="TextBox 48"/>
          <p:cNvSpPr txBox="1"/>
          <p:nvPr/>
        </p:nvSpPr>
        <p:spPr>
          <a:xfrm>
            <a:off x="5798255" y="5669632"/>
            <a:ext cx="2594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 smtClean="0"/>
              <a:t>Μετά ….</a:t>
            </a:r>
            <a:endParaRPr lang="el-GR" sz="3600" dirty="0"/>
          </a:p>
        </p:txBody>
      </p:sp>
      <p:sp>
        <p:nvSpPr>
          <p:cNvPr id="6" name="AutoShape 4" descr="http://muttathkmservices.com/images/partners.png"/>
          <p:cNvSpPr>
            <a:spLocks noChangeAspect="1" noChangeArrowheads="1"/>
          </p:cNvSpPr>
          <p:nvPr/>
        </p:nvSpPr>
        <p:spPr bwMode="auto">
          <a:xfrm>
            <a:off x="155575" y="-1385888"/>
            <a:ext cx="3524250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2" name="Picture 2" descr="http://thumbs.dreamstime.com/thumblarge_335/1227225842ObB0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03" y="1404833"/>
            <a:ext cx="3522316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Ελεύθερη σχεδίαση 3"/>
          <p:cNvSpPr/>
          <p:nvPr/>
        </p:nvSpPr>
        <p:spPr>
          <a:xfrm>
            <a:off x="5363457" y="2729880"/>
            <a:ext cx="432679" cy="411088"/>
          </a:xfrm>
          <a:custGeom>
            <a:avLst/>
            <a:gdLst>
              <a:gd name="connsiteX0" fmla="*/ 391886 w 391886"/>
              <a:gd name="connsiteY0" fmla="*/ 159657 h 522514"/>
              <a:gd name="connsiteX1" fmla="*/ 261257 w 391886"/>
              <a:gd name="connsiteY1" fmla="*/ 29028 h 522514"/>
              <a:gd name="connsiteX2" fmla="*/ 217714 w 391886"/>
              <a:gd name="connsiteY2" fmla="*/ 0 h 522514"/>
              <a:gd name="connsiteX3" fmla="*/ 130629 w 391886"/>
              <a:gd name="connsiteY3" fmla="*/ 14514 h 522514"/>
              <a:gd name="connsiteX4" fmla="*/ 87086 w 391886"/>
              <a:gd name="connsiteY4" fmla="*/ 29028 h 522514"/>
              <a:gd name="connsiteX5" fmla="*/ 29029 w 391886"/>
              <a:gd name="connsiteY5" fmla="*/ 116114 h 522514"/>
              <a:gd name="connsiteX6" fmla="*/ 0 w 391886"/>
              <a:gd name="connsiteY6" fmla="*/ 159657 h 522514"/>
              <a:gd name="connsiteX7" fmla="*/ 14514 w 391886"/>
              <a:gd name="connsiteY7" fmla="*/ 362857 h 522514"/>
              <a:gd name="connsiteX8" fmla="*/ 29029 w 391886"/>
              <a:gd name="connsiteY8" fmla="*/ 406400 h 522514"/>
              <a:gd name="connsiteX9" fmla="*/ 43543 w 391886"/>
              <a:gd name="connsiteY9" fmla="*/ 478971 h 522514"/>
              <a:gd name="connsiteX10" fmla="*/ 72571 w 391886"/>
              <a:gd name="connsiteY10" fmla="*/ 522514 h 522514"/>
              <a:gd name="connsiteX11" fmla="*/ 232229 w 391886"/>
              <a:gd name="connsiteY11" fmla="*/ 508000 h 522514"/>
              <a:gd name="connsiteX12" fmla="*/ 261257 w 391886"/>
              <a:gd name="connsiteY12" fmla="*/ 435428 h 522514"/>
              <a:gd name="connsiteX13" fmla="*/ 217714 w 391886"/>
              <a:gd name="connsiteY13" fmla="*/ 406400 h 522514"/>
              <a:gd name="connsiteX14" fmla="*/ 203200 w 391886"/>
              <a:gd name="connsiteY14" fmla="*/ 246743 h 522514"/>
              <a:gd name="connsiteX15" fmla="*/ 261257 w 391886"/>
              <a:gd name="connsiteY15" fmla="*/ 232228 h 522514"/>
              <a:gd name="connsiteX16" fmla="*/ 304800 w 391886"/>
              <a:gd name="connsiteY16" fmla="*/ 217714 h 522514"/>
              <a:gd name="connsiteX17" fmla="*/ 333829 w 391886"/>
              <a:gd name="connsiteY17" fmla="*/ 174171 h 522514"/>
              <a:gd name="connsiteX18" fmla="*/ 290286 w 391886"/>
              <a:gd name="connsiteY18" fmla="*/ 58057 h 52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1886" h="522514">
                <a:moveTo>
                  <a:pt x="391886" y="159657"/>
                </a:moveTo>
                <a:cubicBezTo>
                  <a:pt x="330394" y="57169"/>
                  <a:pt x="371815" y="102733"/>
                  <a:pt x="261257" y="29028"/>
                </a:cubicBezTo>
                <a:lnTo>
                  <a:pt x="217714" y="0"/>
                </a:lnTo>
                <a:cubicBezTo>
                  <a:pt x="188686" y="4838"/>
                  <a:pt x="159357" y="8130"/>
                  <a:pt x="130629" y="14514"/>
                </a:cubicBezTo>
                <a:cubicBezTo>
                  <a:pt x="115694" y="17833"/>
                  <a:pt x="97904" y="18210"/>
                  <a:pt x="87086" y="29028"/>
                </a:cubicBezTo>
                <a:cubicBezTo>
                  <a:pt x="62416" y="53698"/>
                  <a:pt x="48381" y="87085"/>
                  <a:pt x="29029" y="116114"/>
                </a:cubicBezTo>
                <a:lnTo>
                  <a:pt x="0" y="159657"/>
                </a:lnTo>
                <a:cubicBezTo>
                  <a:pt x="4838" y="227390"/>
                  <a:pt x="6580" y="295416"/>
                  <a:pt x="14514" y="362857"/>
                </a:cubicBezTo>
                <a:cubicBezTo>
                  <a:pt x="16302" y="378052"/>
                  <a:pt x="25318" y="391557"/>
                  <a:pt x="29029" y="406400"/>
                </a:cubicBezTo>
                <a:cubicBezTo>
                  <a:pt x="35012" y="430333"/>
                  <a:pt x="34881" y="455872"/>
                  <a:pt x="43543" y="478971"/>
                </a:cubicBezTo>
                <a:cubicBezTo>
                  <a:pt x="49668" y="495304"/>
                  <a:pt x="62895" y="508000"/>
                  <a:pt x="72571" y="522514"/>
                </a:cubicBezTo>
                <a:cubicBezTo>
                  <a:pt x="125790" y="517676"/>
                  <a:pt x="179976" y="519197"/>
                  <a:pt x="232229" y="508000"/>
                </a:cubicBezTo>
                <a:cubicBezTo>
                  <a:pt x="278591" y="498065"/>
                  <a:pt x="289978" y="471329"/>
                  <a:pt x="261257" y="435428"/>
                </a:cubicBezTo>
                <a:cubicBezTo>
                  <a:pt x="250360" y="421807"/>
                  <a:pt x="232228" y="416076"/>
                  <a:pt x="217714" y="406400"/>
                </a:cubicBezTo>
                <a:cubicBezTo>
                  <a:pt x="181063" y="351422"/>
                  <a:pt x="155189" y="333164"/>
                  <a:pt x="203200" y="246743"/>
                </a:cubicBezTo>
                <a:cubicBezTo>
                  <a:pt x="212888" y="229305"/>
                  <a:pt x="242077" y="237708"/>
                  <a:pt x="261257" y="232228"/>
                </a:cubicBezTo>
                <a:cubicBezTo>
                  <a:pt x="275968" y="228025"/>
                  <a:pt x="290286" y="222552"/>
                  <a:pt x="304800" y="217714"/>
                </a:cubicBezTo>
                <a:cubicBezTo>
                  <a:pt x="314476" y="203200"/>
                  <a:pt x="331903" y="191508"/>
                  <a:pt x="333829" y="174171"/>
                </a:cubicBezTo>
                <a:cubicBezTo>
                  <a:pt x="342211" y="98734"/>
                  <a:pt x="328431" y="96202"/>
                  <a:pt x="290286" y="58057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Text Box 38"/>
          <p:cNvSpPr txBox="1">
            <a:spLocks noChangeArrowheads="1"/>
          </p:cNvSpPr>
          <p:nvPr/>
        </p:nvSpPr>
        <p:spPr bwMode="auto">
          <a:xfrm>
            <a:off x="853514" y="2349990"/>
            <a:ext cx="30607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Comic Sans MS" panose="030F0702030302020204" pitchFamily="66" charset="0"/>
              </a:rPr>
              <a:t>H</a:t>
            </a:r>
            <a:r>
              <a:rPr lang="el-GR" sz="3600" b="1" baseline="30000" dirty="0" smtClean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  </a:t>
            </a:r>
            <a:r>
              <a:rPr lang="el-GR" sz="3600" dirty="0" smtClean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  <a:cs typeface="Arial" pitchFamily="34" charset="0"/>
              </a:rPr>
              <a:t>    , </a:t>
            </a:r>
            <a:r>
              <a:rPr lang="el-GR" sz="3600" dirty="0" smtClean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 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Cl</a:t>
            </a:r>
            <a:endParaRPr lang="el-GR" sz="3600" b="1" baseline="30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7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719" y="2130627"/>
            <a:ext cx="47625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38"/>
          <p:cNvSpPr txBox="1">
            <a:spLocks noChangeArrowheads="1"/>
          </p:cNvSpPr>
          <p:nvPr/>
        </p:nvSpPr>
        <p:spPr bwMode="auto">
          <a:xfrm>
            <a:off x="5922116" y="1564717"/>
            <a:ext cx="23463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Comic Sans MS" panose="030F0702030302020204" pitchFamily="66" charset="0"/>
              </a:rPr>
              <a:t>H</a:t>
            </a:r>
            <a:r>
              <a:rPr lang="el-GR" sz="3600" b="1" baseline="30000" dirty="0" smtClean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 </a:t>
            </a:r>
            <a:r>
              <a:rPr lang="en-US" sz="3600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  <a:cs typeface="Arial" pitchFamily="34" charset="0"/>
              </a:rPr>
              <a:t>─</a:t>
            </a:r>
            <a:r>
              <a:rPr lang="el-GR" sz="3600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Cl</a:t>
            </a:r>
            <a:endParaRPr lang="el-GR" sz="3600" b="1" baseline="30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Ορθογώνιο 13"/>
          <p:cNvSpPr/>
          <p:nvPr/>
        </p:nvSpPr>
        <p:spPr>
          <a:xfrm>
            <a:off x="202252" y="620688"/>
            <a:ext cx="8762236" cy="584775"/>
          </a:xfrm>
          <a:prstGeom prst="rect">
            <a:avLst/>
          </a:prstGeom>
          <a:pattFill prst="trellis">
            <a:fgClr>
              <a:srgbClr val="66FF66"/>
            </a:fgClr>
            <a:bgClr>
              <a:schemeClr val="bg1"/>
            </a:bgClr>
          </a:patt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  <a:r>
              <a:rPr lang="en-US" sz="2000" b="1" baseline="30000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Παράδειγμα </a:t>
            </a:r>
            <a:r>
              <a:rPr lang="el-G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   </a:t>
            </a:r>
            <a:r>
              <a:rPr lang="en-US" sz="3200" b="1" dirty="0" err="1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H</a:t>
            </a:r>
            <a:r>
              <a:rPr lang="en-US" sz="3200" b="1" dirty="0" err="1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Cl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endParaRPr lang="el-GR" sz="3200" b="1" dirty="0">
              <a:ln w="1905">
                <a:solidFill>
                  <a:schemeClr val="tx1"/>
                </a:solidFill>
              </a:ln>
              <a:solidFill>
                <a:srgbClr val="055C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8" name="Ορθογώνιο 17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8004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9" grpId="0"/>
      <p:bldP spid="15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8" b="48676"/>
          <a:stretch/>
        </p:blipFill>
        <p:spPr bwMode="auto">
          <a:xfrm>
            <a:off x="630413" y="4836271"/>
            <a:ext cx="6196884" cy="18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http://1.bp.blogspot.com/-wSqwBKMJlLw/UTSmDwV-diI/AAAAAAAAAUE/yYvCBJTD7y8/s1600/polar+covalent+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5" r="7903" b="9194"/>
          <a:stretch/>
        </p:blipFill>
        <p:spPr bwMode="auto">
          <a:xfrm>
            <a:off x="207118" y="2515929"/>
            <a:ext cx="8826126" cy="429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03714" y="5378361"/>
            <a:ext cx="64049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Mistral" panose="03090702030407020403" pitchFamily="66" charset="0"/>
              </a:rPr>
              <a:t>Cl</a:t>
            </a:r>
            <a:endParaRPr lang="el-GR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Mistral" panose="03090702030407020403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37892" y="5460761"/>
            <a:ext cx="64049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Mistral" panose="03090702030407020403" pitchFamily="66" charset="0"/>
              </a:rPr>
              <a:t>H</a:t>
            </a:r>
            <a:endParaRPr lang="el-GR" sz="3600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Mistral" panose="03090702030407020403" pitchFamily="66" charset="0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202252" y="620688"/>
            <a:ext cx="8762236" cy="584775"/>
          </a:xfrm>
          <a:prstGeom prst="rect">
            <a:avLst/>
          </a:prstGeom>
          <a:pattFill prst="trellis">
            <a:fgClr>
              <a:srgbClr val="66FF66"/>
            </a:fgClr>
            <a:bgClr>
              <a:schemeClr val="bg1"/>
            </a:bgClr>
          </a:patt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  <a:r>
              <a:rPr lang="en-US" sz="2000" b="1" baseline="30000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Παράδειγμα </a:t>
            </a:r>
            <a:r>
              <a:rPr lang="el-G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   </a:t>
            </a:r>
            <a:r>
              <a:rPr lang="en-US" sz="3200" b="1" dirty="0" err="1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H</a:t>
            </a:r>
            <a:r>
              <a:rPr lang="en-US" sz="3200" b="1" dirty="0" err="1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Cl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endParaRPr lang="el-GR" sz="3200" b="1" dirty="0">
              <a:ln w="1905">
                <a:solidFill>
                  <a:schemeClr val="tx1"/>
                </a:solidFill>
              </a:ln>
              <a:solidFill>
                <a:srgbClr val="055C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1" name="Text Box 38"/>
          <p:cNvSpPr txBox="1">
            <a:spLocks noChangeArrowheads="1"/>
          </p:cNvSpPr>
          <p:nvPr/>
        </p:nvSpPr>
        <p:spPr bwMode="auto">
          <a:xfrm>
            <a:off x="2834111" y="3718773"/>
            <a:ext cx="23463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Comic Sans MS" panose="030F0702030302020204" pitchFamily="66" charset="0"/>
              </a:rPr>
              <a:t>H</a:t>
            </a:r>
            <a:r>
              <a:rPr lang="el-GR" sz="3600" b="1" baseline="30000" dirty="0" smtClean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 </a:t>
            </a:r>
            <a:r>
              <a:rPr lang="el-GR" sz="3600" dirty="0" smtClean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  <a:cs typeface="Arial" pitchFamily="34" charset="0"/>
              </a:rPr>
              <a:t>  </a:t>
            </a:r>
            <a:r>
              <a:rPr lang="el-GR" sz="3600" dirty="0" smtClean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Cl</a:t>
            </a:r>
            <a:endParaRPr lang="el-GR" sz="3600" b="1" baseline="30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  <p:sp>
        <p:nvSpPr>
          <p:cNvPr id="15" name="Oval 30"/>
          <p:cNvSpPr>
            <a:spLocks noChangeArrowheads="1"/>
          </p:cNvSpPr>
          <p:nvPr/>
        </p:nvSpPr>
        <p:spPr bwMode="auto">
          <a:xfrm>
            <a:off x="3923928" y="3645594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6" name="Oval 31"/>
          <p:cNvSpPr>
            <a:spLocks noChangeArrowheads="1"/>
          </p:cNvSpPr>
          <p:nvPr/>
        </p:nvSpPr>
        <p:spPr bwMode="auto">
          <a:xfrm>
            <a:off x="4067374" y="3645594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7" name="Oval 32"/>
          <p:cNvSpPr>
            <a:spLocks noChangeArrowheads="1"/>
          </p:cNvSpPr>
          <p:nvPr/>
        </p:nvSpPr>
        <p:spPr bwMode="auto">
          <a:xfrm>
            <a:off x="4356546" y="3924424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9" name="Oval 33"/>
          <p:cNvSpPr>
            <a:spLocks noChangeArrowheads="1"/>
          </p:cNvSpPr>
          <p:nvPr/>
        </p:nvSpPr>
        <p:spPr bwMode="auto">
          <a:xfrm>
            <a:off x="4356546" y="4068887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1" name="Oval 34"/>
          <p:cNvSpPr>
            <a:spLocks noChangeArrowheads="1"/>
          </p:cNvSpPr>
          <p:nvPr/>
        </p:nvSpPr>
        <p:spPr bwMode="auto">
          <a:xfrm>
            <a:off x="3923928" y="4365674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2" name="Oval 35"/>
          <p:cNvSpPr>
            <a:spLocks noChangeArrowheads="1"/>
          </p:cNvSpPr>
          <p:nvPr/>
        </p:nvSpPr>
        <p:spPr bwMode="auto">
          <a:xfrm>
            <a:off x="4067944" y="4365674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3" name="Oval 31"/>
          <p:cNvSpPr>
            <a:spLocks noChangeArrowheads="1"/>
          </p:cNvSpPr>
          <p:nvPr/>
        </p:nvSpPr>
        <p:spPr bwMode="auto">
          <a:xfrm>
            <a:off x="3491880" y="3933626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4" name="Oval 31"/>
          <p:cNvSpPr>
            <a:spLocks noChangeArrowheads="1"/>
          </p:cNvSpPr>
          <p:nvPr/>
        </p:nvSpPr>
        <p:spPr bwMode="auto">
          <a:xfrm>
            <a:off x="3491880" y="4077642"/>
            <a:ext cx="71438" cy="71438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l-GR"/>
          </a:p>
        </p:txBody>
      </p:sp>
      <p:sp>
        <p:nvSpPr>
          <p:cNvPr id="25" name="Ορθογώνιο 24"/>
          <p:cNvSpPr/>
          <p:nvPr/>
        </p:nvSpPr>
        <p:spPr>
          <a:xfrm>
            <a:off x="2605523" y="3412084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baseline="30000" dirty="0">
                <a:solidFill>
                  <a:srgbClr val="0033CC"/>
                </a:solidFill>
                <a:latin typeface="Comic Sans MS" pitchFamily="66" charset="0"/>
              </a:rPr>
              <a:t>δ+</a:t>
            </a:r>
            <a:endParaRPr lang="el-GR" sz="1200" dirty="0">
              <a:solidFill>
                <a:srgbClr val="0033CC"/>
              </a:solidFill>
            </a:endParaRPr>
          </a:p>
        </p:txBody>
      </p:sp>
      <p:sp>
        <p:nvSpPr>
          <p:cNvPr id="26" name="Ορθογώνιο 25"/>
          <p:cNvSpPr/>
          <p:nvPr/>
        </p:nvSpPr>
        <p:spPr>
          <a:xfrm>
            <a:off x="4227231" y="3463817"/>
            <a:ext cx="457176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l-GR" sz="2800" b="1" baseline="30000" dirty="0">
                <a:solidFill>
                  <a:srgbClr val="FF0000"/>
                </a:solidFill>
                <a:latin typeface="Comic Sans MS" pitchFamily="66" charset="0"/>
              </a:rPr>
              <a:t>δ-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31727" y="1246140"/>
            <a:ext cx="3671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/>
              <a:t>Όμως…</a:t>
            </a:r>
            <a:endParaRPr lang="el-GR" sz="3600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467544" y="1844824"/>
            <a:ext cx="8561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ym typeface="Wingdings 3"/>
              </a:rPr>
              <a:t> </a:t>
            </a:r>
            <a:r>
              <a:rPr lang="el-GR" sz="2400" b="1" dirty="0" smtClean="0"/>
              <a:t>Το κοινό ζεύγος ηλεκτρονίων </a:t>
            </a:r>
            <a:r>
              <a:rPr lang="el-GR" sz="2400" b="1" dirty="0" smtClean="0">
                <a:solidFill>
                  <a:srgbClr val="FF0000"/>
                </a:solidFill>
              </a:rPr>
              <a:t>έλκεται περισσότερο </a:t>
            </a:r>
            <a:r>
              <a:rPr lang="el-GR" sz="2400" b="1" dirty="0" smtClean="0"/>
              <a:t>από</a:t>
            </a:r>
            <a:r>
              <a:rPr lang="el-GR" sz="2400" b="1" dirty="0" smtClean="0">
                <a:solidFill>
                  <a:srgbClr val="FF0000"/>
                </a:solidFill>
              </a:rPr>
              <a:t> </a:t>
            </a:r>
            <a:r>
              <a:rPr lang="el-GR" sz="2400" b="1" dirty="0" smtClean="0"/>
              <a:t>το</a:t>
            </a:r>
            <a:r>
              <a:rPr lang="el-GR" sz="2400" b="1" dirty="0" smtClean="0">
                <a:solidFill>
                  <a:srgbClr val="FF0000"/>
                </a:solidFill>
              </a:rPr>
              <a:t> </a:t>
            </a:r>
            <a:r>
              <a:rPr lang="el-GR" sz="2400" b="1" dirty="0" smtClean="0"/>
              <a:t>άτομο</a:t>
            </a:r>
            <a:r>
              <a:rPr lang="el-GR" sz="2400" b="1" dirty="0" smtClean="0">
                <a:solidFill>
                  <a:srgbClr val="FF0000"/>
                </a:solidFill>
              </a:rPr>
              <a:t> </a:t>
            </a:r>
            <a:r>
              <a:rPr lang="el-GR" sz="2400" dirty="0" smtClean="0"/>
              <a:t>του </a:t>
            </a:r>
            <a:r>
              <a:rPr lang="el-GR" sz="2400" b="1" dirty="0" smtClean="0">
                <a:solidFill>
                  <a:srgbClr val="FF0000"/>
                </a:solidFill>
              </a:rPr>
              <a:t>χλωρίου</a:t>
            </a:r>
            <a:r>
              <a:rPr lang="el-GR" sz="2400" dirty="0" smtClean="0"/>
              <a:t> !!!</a:t>
            </a:r>
            <a:endParaRPr lang="el-GR" sz="2400" dirty="0"/>
          </a:p>
        </p:txBody>
      </p:sp>
      <p:sp>
        <p:nvSpPr>
          <p:cNvPr id="63" name="TextBox 62"/>
          <p:cNvSpPr txBox="1"/>
          <p:nvPr/>
        </p:nvSpPr>
        <p:spPr>
          <a:xfrm>
            <a:off x="491899" y="2636912"/>
            <a:ext cx="8256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ym typeface="Wingdings 3"/>
              </a:rPr>
              <a:t> </a:t>
            </a:r>
            <a:r>
              <a:rPr lang="el-GR" sz="2400" b="1" dirty="0" smtClean="0">
                <a:solidFill>
                  <a:srgbClr val="FF0000"/>
                </a:solidFill>
              </a:rPr>
              <a:t>Ανομοιόμορφη</a:t>
            </a:r>
            <a:r>
              <a:rPr lang="el-GR" sz="2400" dirty="0" smtClean="0"/>
              <a:t> κατανομή </a:t>
            </a:r>
            <a:r>
              <a:rPr lang="el-GR" sz="2400" b="1" dirty="0" smtClean="0"/>
              <a:t>κοινού ζεύγους ηλεκτρονίων </a:t>
            </a:r>
            <a:r>
              <a:rPr lang="el-GR" sz="2400" dirty="0" smtClean="0"/>
              <a:t>μεταξύ ατόμων</a:t>
            </a:r>
            <a:endParaRPr lang="el-GR" sz="2400" dirty="0"/>
          </a:p>
        </p:txBody>
      </p:sp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536" l="0" r="97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392281"/>
            <a:ext cx="1706687" cy="113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218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872" y="3367442"/>
            <a:ext cx="1706687" cy="113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" name="Ορθογώνιο 90"/>
          <p:cNvSpPr/>
          <p:nvPr/>
        </p:nvSpPr>
        <p:spPr>
          <a:xfrm>
            <a:off x="467544" y="5099700"/>
            <a:ext cx="86292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Bef>
                <a:spcPct val="50000"/>
              </a:spcBef>
              <a:buFont typeface="Wingdings 3"/>
              <a:buChar char=""/>
            </a:pPr>
            <a:r>
              <a:rPr lang="el-GR" sz="2400" dirty="0" smtClean="0">
                <a:solidFill>
                  <a:prstClr val="black"/>
                </a:solidFill>
                <a:latin typeface="+mj-lt"/>
              </a:rPr>
              <a:t>Ο  </a:t>
            </a:r>
            <a:r>
              <a:rPr lang="el-GR" sz="2400" dirty="0">
                <a:solidFill>
                  <a:prstClr val="black"/>
                </a:solidFill>
                <a:latin typeface="+mj-lt"/>
              </a:rPr>
              <a:t>δεσμός μεταξύ  </a:t>
            </a:r>
            <a:r>
              <a:rPr lang="el-GR" sz="2400" dirty="0" smtClean="0">
                <a:solidFill>
                  <a:prstClr val="black"/>
                </a:solidFill>
                <a:latin typeface="+mj-lt"/>
              </a:rPr>
              <a:t>Η</a:t>
            </a:r>
            <a:r>
              <a:rPr lang="el-GR" sz="2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l-GR" sz="2400" dirty="0" smtClean="0">
                <a:solidFill>
                  <a:prstClr val="black"/>
                </a:solidFill>
                <a:latin typeface="+mj-lt"/>
              </a:rPr>
              <a:t>και </a:t>
            </a:r>
            <a:r>
              <a:rPr lang="en-US" sz="2400" dirty="0" smtClean="0">
                <a:solidFill>
                  <a:prstClr val="black"/>
                </a:solidFill>
                <a:latin typeface="+mj-lt"/>
              </a:rPr>
              <a:t>Cl</a:t>
            </a:r>
            <a:r>
              <a:rPr lang="el-GR" sz="240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l-GR" sz="2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l-GR" sz="2400" dirty="0" smtClean="0">
                <a:solidFill>
                  <a:prstClr val="black"/>
                </a:solidFill>
                <a:latin typeface="+mj-lt"/>
              </a:rPr>
              <a:t>είναι</a:t>
            </a:r>
          </a:p>
          <a:p>
            <a:pPr lvl="0">
              <a:spcBef>
                <a:spcPct val="50000"/>
              </a:spcBef>
            </a:pPr>
            <a:r>
              <a:rPr lang="el-GR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 </a:t>
            </a:r>
            <a:r>
              <a:rPr lang="el-GR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  </a:t>
            </a:r>
            <a:r>
              <a:rPr lang="el-GR" sz="4800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πολωμένος</a:t>
            </a:r>
            <a:r>
              <a:rPr lang="el-GR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   </a:t>
            </a:r>
            <a:r>
              <a:rPr lang="el-GR" sz="2400" b="1" dirty="0" smtClean="0">
                <a:solidFill>
                  <a:prstClr val="black"/>
                </a:solidFill>
                <a:latin typeface="+mj-lt"/>
              </a:rPr>
              <a:t>ή   </a:t>
            </a:r>
            <a:r>
              <a:rPr lang="el-GR" sz="4800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πολικός </a:t>
            </a:r>
            <a:r>
              <a:rPr lang="el-GR" sz="2400" b="1" u="sng" dirty="0" smtClean="0">
                <a:solidFill>
                  <a:prstClr val="black"/>
                </a:solidFill>
                <a:latin typeface="+mj-lt"/>
              </a:rPr>
              <a:t> </a:t>
            </a:r>
            <a:endParaRPr lang="el-GR" sz="2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6123961" y="5106818"/>
            <a:ext cx="1927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Comic Sans MS" pitchFamily="66" charset="0"/>
              </a:rPr>
              <a:t>H</a:t>
            </a:r>
            <a:r>
              <a:rPr lang="el-GR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Comic Sans MS" pitchFamily="66" charset="0"/>
              </a:rPr>
              <a:t> </a:t>
            </a:r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latin typeface="Comic Sans MS" pitchFamily="66" charset="0"/>
                <a:cs typeface="Arial" pitchFamily="34" charset="0"/>
              </a:rPr>
              <a:t>─</a:t>
            </a:r>
            <a:r>
              <a:rPr lang="el-GR" sz="4000" dirty="0" smtClean="0">
                <a:ln>
                  <a:solidFill>
                    <a:sysClr val="windowText" lastClr="000000"/>
                  </a:solidFill>
                </a:ln>
                <a:latin typeface="Comic Sans MS" pitchFamily="66" charset="0"/>
                <a:cs typeface="Arial" pitchFamily="34" charset="0"/>
              </a:rPr>
              <a:t>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Cl</a:t>
            </a:r>
            <a:endParaRPr lang="el-GR" sz="4000" b="1" baseline="30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4" name="Ορθογώνιο 63"/>
          <p:cNvSpPr/>
          <p:nvPr/>
        </p:nvSpPr>
        <p:spPr>
          <a:xfrm>
            <a:off x="5912033" y="4653688"/>
            <a:ext cx="5725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baseline="30000" dirty="0">
                <a:solidFill>
                  <a:srgbClr val="0033CC"/>
                </a:solidFill>
                <a:latin typeface="Comic Sans MS" pitchFamily="66" charset="0"/>
              </a:rPr>
              <a:t>δ+</a:t>
            </a:r>
            <a:endParaRPr lang="el-GR" dirty="0">
              <a:solidFill>
                <a:srgbClr val="0033CC"/>
              </a:solidFill>
            </a:endParaRPr>
          </a:p>
        </p:txBody>
      </p:sp>
      <p:sp>
        <p:nvSpPr>
          <p:cNvPr id="65" name="Ορθογώνιο 64"/>
          <p:cNvSpPr/>
          <p:nvPr/>
        </p:nvSpPr>
        <p:spPr>
          <a:xfrm>
            <a:off x="7640225" y="4714856"/>
            <a:ext cx="572593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l-GR" sz="4000" b="1" baseline="30000" dirty="0">
                <a:solidFill>
                  <a:srgbClr val="FF0000"/>
                </a:solidFill>
                <a:latin typeface="Comic Sans MS" pitchFamily="66" charset="0"/>
              </a:rPr>
              <a:t>δ-</a:t>
            </a:r>
          </a:p>
        </p:txBody>
      </p:sp>
      <p:sp>
        <p:nvSpPr>
          <p:cNvPr id="43" name="Επεξήγηση με γραμμή 2 42"/>
          <p:cNvSpPr/>
          <p:nvPr/>
        </p:nvSpPr>
        <p:spPr>
          <a:xfrm rot="2652537">
            <a:off x="5835194" y="2776327"/>
            <a:ext cx="3053144" cy="626536"/>
          </a:xfrm>
          <a:prstGeom prst="borderCallout2">
            <a:avLst>
              <a:gd name="adj1" fmla="val 95170"/>
              <a:gd name="adj2" fmla="val 48663"/>
              <a:gd name="adj3" fmla="val 245025"/>
              <a:gd name="adj4" fmla="val 9911"/>
              <a:gd name="adj5" fmla="val 477154"/>
              <a:gd name="adj6" fmla="val -6053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Ηλεκτροαρνητικότερο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στοιχείο 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Κουμπί ενέργειας: Αρχή 43">
            <a:hlinkClick r:id="rId7" action="ppaction://hlinksldjump" highlightClick="1"/>
          </p:cNvPr>
          <p:cNvSpPr/>
          <p:nvPr/>
        </p:nvSpPr>
        <p:spPr>
          <a:xfrm>
            <a:off x="8110152" y="6010381"/>
            <a:ext cx="854336" cy="690091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9904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63 0.03075 L -0.00989 0.03075 C -0.00868 0.03075 -0.00763 0.02798 -0.00659 0.02728 C -0.0059 0.02728 -0.00451 0.03006 -0.00382 0.03006 C -0.00295 0.03006 -0.00208 0.02913 -0.00034 0.02913 L 0.0007 -0.00509 L 0.00191 0.03676 L 0.00348 0.03075 L 0.00469 0.02913 L 0.00764 0.03075 C 0.00903 0.03006 0.01025 0.02682 0.01164 0.0259 C 0.01216 0.02567 0.0132 0.02567 0.01424 0.0259 C 0.01493 0.02659 0.01528 0.0296 0.0158 0.02983 C 0.01598 0.03075 0.01702 0.02983 0.01737 0.03006 L 0.01841 0.03075 L 0.0198 0.03075 " pathEditMode="relative" rAng="0" ptsTypes="FfffFFFFFffffFFF"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-1503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 -0.01364 L -0.00972 -0.01364 C -0.00885 -0.01364 -0.00763 -0.01827 -0.00677 -0.01873 C -0.0059 -0.01873 -0.00451 -0.01457 -0.00399 -0.01457 C -0.00312 -0.01457 -0.00208 -0.01595 -0.00052 -0.01595 L 0.0007 -0.06659 L 0.00174 -0.00532 L 0.00348 -0.01364 L 0.00469 -0.01595 L 0.00764 -0.01387 C 0.00903 -0.0148 0.01025 -0.01919 0.01164 -0.02081 C 0.01198 -0.02104 0.0132 -0.0215 0.01407 -0.02081 C 0.01476 -0.02011 0.01546 -0.01549 0.0158 -0.01526 C 0.01598 -0.01387 0.01684 -0.01526 0.01737 -0.01457 L 0.01823 -0.01364 L 0.0198 -0.01364 " pathEditMode="relative" rAng="0" ptsTypes="FfffFFFFFffffFFF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-22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0" grpId="0" animBg="1"/>
      <p:bldP spid="20" grpId="1" animBg="1"/>
      <p:bldP spid="11" grpId="0"/>
      <p:bldP spid="15" grpId="0" animBg="1"/>
      <p:bldP spid="16" grpId="0" animBg="1"/>
      <p:bldP spid="17" grpId="0" animBg="1"/>
      <p:bldP spid="19" grpId="0" animBg="1"/>
      <p:bldP spid="21" grpId="0" animBg="1"/>
      <p:bldP spid="22" grpId="0" animBg="1"/>
      <p:bldP spid="23" grpId="0" animBg="1"/>
      <p:bldP spid="23" grpId="1" animBg="1"/>
      <p:bldP spid="24" grpId="0" animBg="1"/>
      <p:bldP spid="24" grpId="1" animBg="1"/>
      <p:bldP spid="25" grpId="0"/>
      <p:bldP spid="26" grpId="0"/>
      <p:bldP spid="49" grpId="0"/>
      <p:bldP spid="62" grpId="0"/>
      <p:bldP spid="63" grpId="0"/>
      <p:bldP spid="48" grpId="0"/>
      <p:bldP spid="64" grpId="0"/>
      <p:bldP spid="65" grpId="0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l-GR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ΗΛΕΚΤΡΟΑΡΝΗΤΙΚΟΤΗΤΑ</a:t>
            </a:r>
            <a:endParaRPr lang="el-GR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 Box 44"/>
          <p:cNvSpPr txBox="1">
            <a:spLocks noChangeArrowheads="1"/>
          </p:cNvSpPr>
          <p:nvPr/>
        </p:nvSpPr>
        <p:spPr bwMode="auto">
          <a:xfrm>
            <a:off x="188431" y="5229200"/>
            <a:ext cx="849788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oper Black" pitchFamily="18" charset="0"/>
              </a:rPr>
              <a:t>F</a:t>
            </a:r>
            <a:r>
              <a:rPr lang="en-US" sz="4800" dirty="0" smtClean="0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&gt;</a:t>
            </a:r>
            <a:r>
              <a:rPr lang="en-US" sz="8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oper Black" pitchFamily="18" charset="0"/>
              </a:rPr>
              <a:t>O</a:t>
            </a:r>
            <a:r>
              <a:rPr lang="en-US" sz="4800" dirty="0" smtClean="0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&gt;</a:t>
            </a:r>
            <a:r>
              <a:rPr lang="en-US" sz="6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oper Black" pitchFamily="18" charset="0"/>
              </a:rPr>
              <a:t>N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Cooper Black" pitchFamily="18" charset="0"/>
              </a:rPr>
              <a:t>, </a:t>
            </a:r>
            <a:r>
              <a:rPr lang="en-US" sz="48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 pitchFamily="18" charset="0"/>
              </a:rPr>
              <a:t>Cl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 pitchFamily="18" charset="0"/>
              </a:rPr>
              <a:t> </a:t>
            </a:r>
            <a:r>
              <a:rPr lang="en-US" sz="4800" dirty="0" smtClean="0">
                <a:ln>
                  <a:solidFill>
                    <a:schemeClr val="tx1"/>
                  </a:solidFill>
                </a:ln>
              </a:rPr>
              <a:t>&gt;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 pitchFamily="18" charset="0"/>
              </a:rPr>
              <a:t>Br</a:t>
            </a:r>
            <a:r>
              <a:rPr lang="en-US" sz="4800" dirty="0" smtClean="0">
                <a:ln>
                  <a:solidFill>
                    <a:schemeClr val="tx1"/>
                  </a:solidFill>
                </a:ln>
              </a:rPr>
              <a:t>&gt;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 pitchFamily="18" charset="0"/>
              </a:rPr>
              <a:t>S</a:t>
            </a:r>
            <a:r>
              <a:rPr lang="en-US" sz="3200" dirty="0">
                <a:ln>
                  <a:solidFill>
                    <a:schemeClr val="tx1"/>
                  </a:solidFill>
                </a:ln>
                <a:latin typeface="Cooper Black" pitchFamily="18" charset="0"/>
              </a:rPr>
              <a:t>, 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 pitchFamily="18" charset="0"/>
              </a:rPr>
              <a:t>C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Cooper Black" pitchFamily="18" charset="0"/>
              </a:rPr>
              <a:t>,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 pitchFamily="18" charset="0"/>
              </a:rPr>
              <a:t>I</a:t>
            </a:r>
            <a:r>
              <a:rPr lang="en-US" sz="4800" dirty="0" smtClean="0">
                <a:ln>
                  <a:solidFill>
                    <a:schemeClr val="tx1"/>
                  </a:solidFill>
                </a:ln>
              </a:rPr>
              <a:t>&gt;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 pitchFamily="18" charset="0"/>
              </a:rPr>
              <a:t>P</a:t>
            </a:r>
            <a:r>
              <a:rPr lang="en-US" sz="4000" dirty="0" smtClean="0">
                <a:ln>
                  <a:solidFill>
                    <a:schemeClr val="tx1"/>
                  </a:solidFill>
                </a:ln>
              </a:rPr>
              <a:t>&gt;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oper Black" pitchFamily="18" charset="0"/>
              </a:rPr>
              <a:t>H</a:t>
            </a:r>
            <a:endParaRPr lang="el-GR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7406" y="1268759"/>
            <a:ext cx="820891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smtClean="0"/>
              <a:t> …στοιχείου, ονομάζεται η </a:t>
            </a:r>
            <a:r>
              <a:rPr lang="el-G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τάση</a:t>
            </a:r>
            <a:r>
              <a:rPr lang="el-GR" sz="3200" dirty="0" smtClean="0"/>
              <a:t> του ατόμου του στοιχείου να </a:t>
            </a:r>
            <a:r>
              <a:rPr lang="el-G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έλκει</a:t>
            </a:r>
            <a:r>
              <a:rPr lang="el-GR" sz="3200" dirty="0" smtClean="0"/>
              <a:t> </a:t>
            </a:r>
            <a:r>
              <a:rPr lang="el-G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ηλεκτρόνια</a:t>
            </a:r>
            <a:r>
              <a:rPr lang="el-GR" sz="3200" dirty="0" smtClean="0"/>
              <a:t>, όταν αυτό συμμετέχει στο σχηματισμό </a:t>
            </a:r>
            <a:r>
              <a:rPr lang="el-GR" sz="3200" dirty="0" err="1" smtClean="0"/>
              <a:t>πολυατομικών</a:t>
            </a:r>
            <a:r>
              <a:rPr lang="el-GR" sz="3200" dirty="0" smtClean="0"/>
              <a:t> συγκροτημάτων (μορίων).</a:t>
            </a:r>
            <a:endParaRPr lang="el-GR" sz="3200" dirty="0"/>
          </a:p>
        </p:txBody>
      </p:sp>
      <p:pic>
        <p:nvPicPr>
          <p:cNvPr id="14338" name="Picture 2" descr="C:\Users\ΜΙΧΑΛΗΣ\Downloads\ΦΩΤΟΓΡΑΦΙΕΣ\CHEMISTRY ΣΚΙΤΣΑ - CLIP ART\imaψγ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734005"/>
            <a:ext cx="219075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25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9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2" y="1484784"/>
            <a:ext cx="8531758" cy="3816424"/>
          </a:xfrm>
          <a:prstGeom prst="rect">
            <a:avLst/>
          </a:prstGeom>
        </p:spPr>
      </p:pic>
      <p:sp>
        <p:nvSpPr>
          <p:cNvPr id="8" name="Τίτλο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l-GR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ΗΛΕΚΤΡΟΑΡΝΗΤΙΚΟΤΗΤΑ</a:t>
            </a:r>
            <a:endParaRPr lang="el-GR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Έλλειψη 1"/>
          <p:cNvSpPr/>
          <p:nvPr/>
        </p:nvSpPr>
        <p:spPr>
          <a:xfrm>
            <a:off x="6300192" y="1772816"/>
            <a:ext cx="576064" cy="5760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kaiserscience.files.wordpress.com/2015/05/electronegativity-gif-tabl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64" y="1621541"/>
            <a:ext cx="8531758" cy="439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4"/>
          <p:cNvSpPr txBox="1">
            <a:spLocks noChangeArrowheads="1"/>
          </p:cNvSpPr>
          <p:nvPr/>
        </p:nvSpPr>
        <p:spPr bwMode="auto">
          <a:xfrm>
            <a:off x="188431" y="5229200"/>
            <a:ext cx="849788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oper Black" pitchFamily="18" charset="0"/>
              </a:rPr>
              <a:t>F</a:t>
            </a:r>
            <a:r>
              <a:rPr lang="en-US" sz="4800" dirty="0" smtClean="0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&gt;</a:t>
            </a:r>
            <a:r>
              <a:rPr lang="en-US" sz="8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oper Black" pitchFamily="18" charset="0"/>
              </a:rPr>
              <a:t>O</a:t>
            </a:r>
            <a:r>
              <a:rPr lang="en-US" sz="4800" dirty="0" smtClean="0">
                <a:ln>
                  <a:solidFill>
                    <a:schemeClr val="tx1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&gt;</a:t>
            </a:r>
            <a:r>
              <a:rPr lang="en-US" sz="6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oper Black" pitchFamily="18" charset="0"/>
              </a:rPr>
              <a:t>N</a:t>
            </a:r>
            <a:r>
              <a:rPr lang="en-US" sz="3200" dirty="0" smtClean="0">
                <a:latin typeface="Cooper Black" pitchFamily="18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Cooper Black" pitchFamily="18" charset="0"/>
              </a:rPr>
              <a:t>Cl</a:t>
            </a:r>
            <a:r>
              <a:rPr lang="en-US" sz="4800" b="1" dirty="0" smtClean="0">
                <a:solidFill>
                  <a:srgbClr val="FF0000"/>
                </a:solidFill>
                <a:latin typeface="Cooper Black" pitchFamily="18" charset="0"/>
              </a:rPr>
              <a:t> </a:t>
            </a:r>
            <a:r>
              <a:rPr lang="en-US" sz="4800" dirty="0" smtClean="0"/>
              <a:t>&gt;</a:t>
            </a:r>
            <a:r>
              <a:rPr lang="en-US" sz="4000" b="1" dirty="0" smtClean="0">
                <a:solidFill>
                  <a:srgbClr val="FF0000"/>
                </a:solidFill>
                <a:latin typeface="Cooper Black" pitchFamily="18" charset="0"/>
              </a:rPr>
              <a:t>Br</a:t>
            </a:r>
            <a:r>
              <a:rPr lang="en-US" sz="4800" dirty="0" smtClean="0"/>
              <a:t>&gt;</a:t>
            </a:r>
            <a:r>
              <a:rPr lang="en-US" sz="4000" b="1" dirty="0" smtClean="0">
                <a:solidFill>
                  <a:srgbClr val="FF0000"/>
                </a:solidFill>
                <a:latin typeface="Cooper Black" pitchFamily="18" charset="0"/>
              </a:rPr>
              <a:t>S</a:t>
            </a:r>
            <a:r>
              <a:rPr lang="en-US" sz="3200" dirty="0">
                <a:latin typeface="Cooper Black" pitchFamily="18" charset="0"/>
              </a:rPr>
              <a:t>, </a:t>
            </a:r>
            <a:r>
              <a:rPr lang="en-US" sz="4000" b="1" dirty="0">
                <a:solidFill>
                  <a:srgbClr val="FF0000"/>
                </a:solidFill>
                <a:latin typeface="Cooper Black" pitchFamily="18" charset="0"/>
              </a:rPr>
              <a:t>I</a:t>
            </a:r>
            <a:r>
              <a:rPr lang="en-US" sz="3200" dirty="0">
                <a:latin typeface="Cooper Black" pitchFamily="18" charset="0"/>
              </a:rPr>
              <a:t>, </a:t>
            </a:r>
            <a:r>
              <a:rPr lang="en-US" sz="4000" b="1" dirty="0">
                <a:solidFill>
                  <a:srgbClr val="FF0000"/>
                </a:solidFill>
                <a:latin typeface="Cooper Black" pitchFamily="18" charset="0"/>
              </a:rPr>
              <a:t>C</a:t>
            </a:r>
            <a:r>
              <a:rPr lang="en-US" sz="4800" dirty="0"/>
              <a:t>&gt;</a:t>
            </a:r>
            <a:r>
              <a:rPr lang="en-US" sz="3200" b="1" dirty="0">
                <a:solidFill>
                  <a:srgbClr val="FF0000"/>
                </a:solidFill>
                <a:latin typeface="Cooper Black" pitchFamily="18" charset="0"/>
              </a:rPr>
              <a:t>P</a:t>
            </a:r>
            <a:r>
              <a:rPr lang="en-US" sz="4000" dirty="0"/>
              <a:t>&gt;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oper Black" pitchFamily="18" charset="0"/>
              </a:rPr>
              <a:t>H</a:t>
            </a:r>
            <a:endParaRPr lang="el-GR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Έλλειψη 8"/>
          <p:cNvSpPr/>
          <p:nvPr/>
        </p:nvSpPr>
        <p:spPr>
          <a:xfrm>
            <a:off x="6588224" y="3877271"/>
            <a:ext cx="576064" cy="5760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`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9288" y="942709"/>
            <a:ext cx="9282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i="1" dirty="0" smtClean="0">
                <a:solidFill>
                  <a:srgbClr val="FF0000"/>
                </a:solidFill>
                <a:latin typeface="+mj-lt"/>
              </a:rPr>
              <a:t>Ηλεκτροαρνητικότητα </a:t>
            </a:r>
            <a:r>
              <a:rPr lang="el-GR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66FF66"/>
                </a:solidFill>
                <a:latin typeface="+mj-lt"/>
              </a:rPr>
              <a:t>Α</a:t>
            </a:r>
            <a:r>
              <a:rPr lang="el-GR" sz="2000" b="1" dirty="0" smtClean="0">
                <a:solidFill>
                  <a:srgbClr val="055CBB"/>
                </a:solidFill>
                <a:latin typeface="+mj-lt"/>
              </a:rPr>
              <a:t>ΜΕΤΑΛΛΩΝ</a:t>
            </a:r>
            <a:r>
              <a:rPr lang="el-GR" sz="2000" dirty="0" smtClean="0">
                <a:latin typeface="+mj-lt"/>
              </a:rPr>
              <a:t> </a:t>
            </a:r>
            <a:r>
              <a:rPr lang="el-G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&gt;</a:t>
            </a:r>
            <a:r>
              <a:rPr lang="el-GR" sz="2000" dirty="0" smtClean="0">
                <a:latin typeface="+mj-lt"/>
              </a:rPr>
              <a:t> </a:t>
            </a:r>
            <a:r>
              <a:rPr lang="el-GR" sz="2000" i="1" dirty="0" smtClean="0">
                <a:solidFill>
                  <a:srgbClr val="FF0000"/>
                </a:solidFill>
                <a:latin typeface="+mj-lt"/>
              </a:rPr>
              <a:t>Ηλεκτροαρνητικότητα</a:t>
            </a:r>
            <a:r>
              <a:rPr lang="el-GR" sz="2000" dirty="0" smtClean="0">
                <a:latin typeface="+mj-lt"/>
              </a:rPr>
              <a:t> </a:t>
            </a:r>
            <a:r>
              <a:rPr lang="el-GR" sz="2000" b="1" dirty="0" smtClean="0">
                <a:solidFill>
                  <a:srgbClr val="055CBB"/>
                </a:solidFill>
                <a:latin typeface="+mj-lt"/>
              </a:rPr>
              <a:t>ΜΕΤΑΛΛΩΝ</a:t>
            </a:r>
            <a:endParaRPr lang="en-US" sz="2000" b="1" dirty="0">
              <a:solidFill>
                <a:srgbClr val="055CB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690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9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1" name="Group 43"/>
          <p:cNvGrpSpPr>
            <a:grpSpLocks/>
          </p:cNvGrpSpPr>
          <p:nvPr/>
        </p:nvGrpSpPr>
        <p:grpSpPr bwMode="auto">
          <a:xfrm>
            <a:off x="3470615" y="1754098"/>
            <a:ext cx="1260475" cy="581025"/>
            <a:chOff x="771" y="1159"/>
            <a:chExt cx="794" cy="366"/>
          </a:xfrm>
        </p:grpSpPr>
        <p:sp>
          <p:nvSpPr>
            <p:cNvPr id="2077" name="Text Box 29"/>
            <p:cNvSpPr txBox="1">
              <a:spLocks noChangeArrowheads="1"/>
            </p:cNvSpPr>
            <p:nvPr/>
          </p:nvSpPr>
          <p:spPr bwMode="auto">
            <a:xfrm>
              <a:off x="1202" y="1207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 err="1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Cl</a:t>
              </a:r>
              <a:r>
                <a:rPr lang="el-GR" sz="2400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l-GR" sz="2400" dirty="0">
                  <a:ln>
                    <a:solidFill>
                      <a:schemeClr val="tx1"/>
                    </a:solidFill>
                  </a:ln>
                  <a:latin typeface="Comic Sans MS" panose="030F0702030302020204" pitchFamily="66" charset="0"/>
                </a:rPr>
                <a:t> </a:t>
              </a:r>
              <a:endParaRPr lang="el-GR" sz="2400" b="1" baseline="30000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endParaRPr>
            </a:p>
          </p:txBody>
        </p:sp>
        <p:grpSp>
          <p:nvGrpSpPr>
            <p:cNvPr id="2090" name="Group 42"/>
            <p:cNvGrpSpPr>
              <a:grpSpLocks/>
            </p:cNvGrpSpPr>
            <p:nvPr/>
          </p:nvGrpSpPr>
          <p:grpSpPr bwMode="auto">
            <a:xfrm>
              <a:off x="771" y="1159"/>
              <a:ext cx="794" cy="366"/>
              <a:chOff x="952" y="1159"/>
              <a:chExt cx="794" cy="366"/>
            </a:xfrm>
          </p:grpSpPr>
          <p:sp>
            <p:nvSpPr>
              <p:cNvPr id="2074" name="Text Box 26"/>
              <p:cNvSpPr txBox="1">
                <a:spLocks noChangeArrowheads="1"/>
              </p:cNvSpPr>
              <p:nvPr/>
            </p:nvSpPr>
            <p:spPr bwMode="auto">
              <a:xfrm>
                <a:off x="952" y="1207"/>
                <a:ext cx="20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l-GR" sz="2400" b="1" dirty="0">
                    <a:ln>
                      <a:solidFill>
                        <a:schemeClr val="tx1"/>
                      </a:solidFill>
                    </a:ln>
                    <a:solidFill>
                      <a:srgbClr val="0033CC"/>
                    </a:solidFill>
                    <a:latin typeface="Comic Sans MS" panose="030F0702030302020204" pitchFamily="66" charset="0"/>
                  </a:rPr>
                  <a:t>Η</a:t>
                </a:r>
                <a:endParaRPr lang="el-GR" sz="2400" b="1" baseline="30000" dirty="0">
                  <a:ln>
                    <a:solidFill>
                      <a:schemeClr val="tx1"/>
                    </a:solidFill>
                  </a:ln>
                  <a:solidFill>
                    <a:srgbClr val="0033CC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075" name="Oval 27"/>
              <p:cNvSpPr>
                <a:spLocks noChangeArrowheads="1"/>
              </p:cNvSpPr>
              <p:nvPr/>
            </p:nvSpPr>
            <p:spPr bwMode="auto">
              <a:xfrm>
                <a:off x="1329" y="1295"/>
                <a:ext cx="45" cy="4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>
                  <a:ln>
                    <a:solidFill>
                      <a:schemeClr val="tx1"/>
                    </a:solidFill>
                  </a:ln>
                  <a:latin typeface="Comic Sans MS" panose="030F0702030302020204" pitchFamily="66" charset="0"/>
                </a:endParaRPr>
              </a:p>
            </p:txBody>
          </p:sp>
          <p:sp>
            <p:nvSpPr>
              <p:cNvPr id="2078" name="Oval 30"/>
              <p:cNvSpPr>
                <a:spLocks noChangeArrowheads="1"/>
              </p:cNvSpPr>
              <p:nvPr/>
            </p:nvSpPr>
            <p:spPr bwMode="auto">
              <a:xfrm>
                <a:off x="1474" y="1159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>
                  <a:ln>
                    <a:solidFill>
                      <a:schemeClr val="tx1"/>
                    </a:solidFill>
                  </a:ln>
                  <a:latin typeface="Comic Sans MS" panose="030F0702030302020204" pitchFamily="66" charset="0"/>
                </a:endParaRPr>
              </a:p>
            </p:txBody>
          </p:sp>
          <p:sp>
            <p:nvSpPr>
              <p:cNvPr id="2079" name="Oval 31"/>
              <p:cNvSpPr>
                <a:spLocks noChangeArrowheads="1"/>
              </p:cNvSpPr>
              <p:nvPr/>
            </p:nvSpPr>
            <p:spPr bwMode="auto">
              <a:xfrm>
                <a:off x="1565" y="1159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>
                  <a:ln>
                    <a:solidFill>
                      <a:schemeClr val="tx1"/>
                    </a:solidFill>
                  </a:ln>
                  <a:latin typeface="Comic Sans MS" panose="030F0702030302020204" pitchFamily="66" charset="0"/>
                </a:endParaRPr>
              </a:p>
            </p:txBody>
          </p:sp>
          <p:sp>
            <p:nvSpPr>
              <p:cNvPr id="2080" name="Oval 32"/>
              <p:cNvSpPr>
                <a:spLocks noChangeArrowheads="1"/>
              </p:cNvSpPr>
              <p:nvPr/>
            </p:nvSpPr>
            <p:spPr bwMode="auto">
              <a:xfrm>
                <a:off x="1701" y="1299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>
                  <a:ln>
                    <a:solidFill>
                      <a:schemeClr val="tx1"/>
                    </a:solidFill>
                  </a:ln>
                  <a:latin typeface="Comic Sans MS" panose="030F0702030302020204" pitchFamily="66" charset="0"/>
                </a:endParaRPr>
              </a:p>
            </p:txBody>
          </p:sp>
          <p:sp>
            <p:nvSpPr>
              <p:cNvPr id="2081" name="Oval 33"/>
              <p:cNvSpPr>
                <a:spLocks noChangeArrowheads="1"/>
              </p:cNvSpPr>
              <p:nvPr/>
            </p:nvSpPr>
            <p:spPr bwMode="auto">
              <a:xfrm>
                <a:off x="1701" y="1390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>
                  <a:ln>
                    <a:solidFill>
                      <a:schemeClr val="tx1"/>
                    </a:solidFill>
                  </a:ln>
                  <a:latin typeface="Comic Sans MS" panose="030F0702030302020204" pitchFamily="66" charset="0"/>
                </a:endParaRPr>
              </a:p>
            </p:txBody>
          </p:sp>
          <p:sp>
            <p:nvSpPr>
              <p:cNvPr id="2082" name="Oval 34"/>
              <p:cNvSpPr>
                <a:spLocks noChangeArrowheads="1"/>
              </p:cNvSpPr>
              <p:nvPr/>
            </p:nvSpPr>
            <p:spPr bwMode="auto">
              <a:xfrm>
                <a:off x="1474" y="1480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>
                  <a:ln>
                    <a:solidFill>
                      <a:schemeClr val="tx1"/>
                    </a:solidFill>
                  </a:ln>
                  <a:latin typeface="Comic Sans MS" panose="030F0702030302020204" pitchFamily="66" charset="0"/>
                </a:endParaRPr>
              </a:p>
            </p:txBody>
          </p:sp>
          <p:sp>
            <p:nvSpPr>
              <p:cNvPr id="2083" name="Oval 35"/>
              <p:cNvSpPr>
                <a:spLocks noChangeArrowheads="1"/>
              </p:cNvSpPr>
              <p:nvPr/>
            </p:nvSpPr>
            <p:spPr bwMode="auto">
              <a:xfrm>
                <a:off x="1565" y="1480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>
                  <a:ln>
                    <a:solidFill>
                      <a:schemeClr val="tx1"/>
                    </a:solidFill>
                  </a:ln>
                  <a:latin typeface="Comic Sans MS" panose="030F0702030302020204" pitchFamily="66" charset="0"/>
                </a:endParaRPr>
              </a:p>
            </p:txBody>
          </p:sp>
          <p:sp>
            <p:nvSpPr>
              <p:cNvPr id="2084" name="Oval 36"/>
              <p:cNvSpPr>
                <a:spLocks noChangeArrowheads="1"/>
              </p:cNvSpPr>
              <p:nvPr/>
            </p:nvSpPr>
            <p:spPr bwMode="auto">
              <a:xfrm>
                <a:off x="1330" y="1390"/>
                <a:ext cx="45" cy="45"/>
              </a:xfrm>
              <a:prstGeom prst="ellipse">
                <a:avLst/>
              </a:prstGeom>
              <a:solidFill>
                <a:srgbClr val="00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>
                  <a:ln>
                    <a:solidFill>
                      <a:schemeClr val="tx1"/>
                    </a:solidFill>
                  </a:ln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2086" name="Text Box 38"/>
          <p:cNvSpPr txBox="1">
            <a:spLocks noChangeArrowheads="1"/>
          </p:cNvSpPr>
          <p:nvPr/>
        </p:nvSpPr>
        <p:spPr bwMode="auto">
          <a:xfrm>
            <a:off x="6350623" y="1825536"/>
            <a:ext cx="1512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Comic Sans MS" panose="030F0702030302020204" pitchFamily="66" charset="0"/>
              </a:rPr>
              <a:t>H</a:t>
            </a:r>
            <a:r>
              <a:rPr lang="el-GR" sz="2400" b="1" baseline="30000" dirty="0" smtClean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 </a:t>
            </a:r>
            <a:r>
              <a:rPr lang="en-US" sz="2400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  <a:cs typeface="Arial" pitchFamily="34" charset="0"/>
              </a:rPr>
              <a:t>─</a:t>
            </a:r>
            <a:r>
              <a:rPr lang="el-GR" sz="2400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 </a:t>
            </a:r>
            <a:r>
              <a:rPr lang="en-US" sz="24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Cl</a:t>
            </a:r>
            <a:endParaRPr lang="el-GR" sz="2400" b="1" baseline="30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87" name="Text Box 39"/>
          <p:cNvSpPr txBox="1">
            <a:spLocks noChangeArrowheads="1"/>
          </p:cNvSpPr>
          <p:nvPr/>
        </p:nvSpPr>
        <p:spPr bwMode="auto">
          <a:xfrm>
            <a:off x="1609183" y="1789817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Comic Sans MS" panose="030F0702030302020204" pitchFamily="66" charset="0"/>
              </a:rPr>
              <a:t>H</a:t>
            </a:r>
            <a:r>
              <a:rPr lang="en-US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Cl</a:t>
            </a:r>
            <a:endParaRPr lang="el-GR" sz="2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362" name="Picture 2" descr="http://www.3dchem.com/inorganics/HC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21" y="4557002"/>
            <a:ext cx="1850545" cy="179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://www.3dchem.com/inorganics/HC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99466">
            <a:off x="1280294" y="2289980"/>
            <a:ext cx="1850545" cy="179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ttp://www.3dchem.com/inorganics/HC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409" y="4797152"/>
            <a:ext cx="1850545" cy="179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http://www.3dchem.com/inorganics/HC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797152"/>
            <a:ext cx="1850545" cy="179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http://www.3dchem.com/inorganics/HC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692" y="2447234"/>
            <a:ext cx="1850545" cy="179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Ορθογώνιο 22"/>
          <p:cNvSpPr/>
          <p:nvPr/>
        </p:nvSpPr>
        <p:spPr>
          <a:xfrm>
            <a:off x="202252" y="620688"/>
            <a:ext cx="8762236" cy="584775"/>
          </a:xfrm>
          <a:prstGeom prst="rect">
            <a:avLst/>
          </a:prstGeom>
          <a:pattFill prst="trellis">
            <a:fgClr>
              <a:srgbClr val="66FF66"/>
            </a:fgClr>
            <a:bgClr>
              <a:schemeClr val="bg1"/>
            </a:bgClr>
          </a:patt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  <a:r>
              <a:rPr lang="en-US" sz="2000" b="1" baseline="30000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Παράδειγμα </a:t>
            </a:r>
            <a:r>
              <a:rPr lang="el-G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   </a:t>
            </a:r>
            <a:r>
              <a:rPr lang="en-US" sz="3200" b="1" dirty="0" err="1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H</a:t>
            </a:r>
            <a:r>
              <a:rPr lang="en-US" sz="3200" b="1" dirty="0" err="1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Cl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endParaRPr lang="el-GR" sz="3200" b="1" dirty="0">
              <a:ln w="1905">
                <a:solidFill>
                  <a:schemeClr val="tx1"/>
                </a:solidFill>
              </a:ln>
              <a:solidFill>
                <a:srgbClr val="055C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2385558" y="3369817"/>
            <a:ext cx="2817814" cy="73705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l-GR" sz="28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ΜΟΡΙΑ </a:t>
            </a:r>
            <a:r>
              <a:rPr lang="el-GR" sz="2800" b="1" dirty="0" smtClean="0">
                <a:latin typeface="Comic Sans MS" panose="030F0702030302020204" pitchFamily="66" charset="0"/>
              </a:rPr>
              <a:t> </a:t>
            </a:r>
            <a:endParaRPr lang="en-US" sz="2800" b="1" dirty="0" smtClean="0">
              <a:latin typeface="Comic Sans MS" panose="030F0702030302020204" pitchFamily="66" charset="0"/>
            </a:endParaRPr>
          </a:p>
          <a:p>
            <a:r>
              <a:rPr lang="el-GR" sz="3200" b="1" dirty="0" smtClean="0">
                <a:ln w="1905"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Η</a:t>
            </a:r>
            <a:r>
              <a:rPr lang="en-US" sz="3200" b="1" dirty="0" err="1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Cl</a:t>
            </a:r>
            <a:endParaRPr lang="el-GR" sz="3200" b="1" dirty="0">
              <a:ln w="1905">
                <a:solidFill>
                  <a:schemeClr val="tx1"/>
                </a:solidFill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5" name="Ορθογώνιο 24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9298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6" grpId="0"/>
      <p:bldP spid="208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6" name="Text Box 38"/>
          <p:cNvSpPr txBox="1">
            <a:spLocks noChangeArrowheads="1"/>
          </p:cNvSpPr>
          <p:nvPr/>
        </p:nvSpPr>
        <p:spPr bwMode="auto">
          <a:xfrm rot="18425554">
            <a:off x="4958173" y="2402791"/>
            <a:ext cx="1512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Comic Sans MS" pitchFamily="66" charset="0"/>
              </a:rPr>
              <a:t>H</a:t>
            </a:r>
            <a:r>
              <a:rPr lang="el-GR" sz="2400" b="1" baseline="30000" dirty="0" smtClean="0">
                <a:ln>
                  <a:solidFill>
                    <a:sysClr val="windowText" lastClr="000000"/>
                  </a:solidFill>
                </a:ln>
                <a:latin typeface="Comic Sans MS" pitchFamily="66" charset="0"/>
              </a:rPr>
              <a:t> 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latin typeface="Comic Sans MS" pitchFamily="66" charset="0"/>
                <a:cs typeface="Arial" pitchFamily="34" charset="0"/>
              </a:rPr>
              <a:t>─</a:t>
            </a:r>
            <a:r>
              <a:rPr lang="el-GR" sz="2400" dirty="0">
                <a:ln>
                  <a:solidFill>
                    <a:sysClr val="windowText" lastClr="000000"/>
                  </a:solidFill>
                </a:ln>
                <a:latin typeface="Comic Sans MS" pitchFamily="66" charset="0"/>
              </a:rPr>
              <a:t> </a:t>
            </a:r>
            <a:r>
              <a:rPr lang="en-US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Cl</a:t>
            </a:r>
            <a:endParaRPr lang="el-GR" sz="2400" b="1" baseline="30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202252" y="1044193"/>
            <a:ext cx="8762235" cy="73705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l-GR" sz="28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ΔΙΠΟΛΑ (ΠΟΛΙΚΑ) ΜΟΡΙΑ </a:t>
            </a:r>
            <a:r>
              <a:rPr lang="el-GR" sz="2800" b="1" dirty="0" smtClean="0">
                <a:latin typeface="Comic Sans MS" panose="030F0702030302020204" pitchFamily="66" charset="0"/>
              </a:rPr>
              <a:t> </a:t>
            </a:r>
            <a:r>
              <a:rPr lang="el-GR" sz="3200" b="1" dirty="0" smtClean="0">
                <a:ln w="1905"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Η</a:t>
            </a:r>
            <a:r>
              <a:rPr lang="en-US" sz="3200" b="1" dirty="0" err="1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Cl</a:t>
            </a:r>
            <a:endParaRPr lang="el-GR" sz="3200" b="1" dirty="0">
              <a:ln w="1905">
                <a:solidFill>
                  <a:schemeClr val="tx1"/>
                </a:solidFill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6386" name="Picture 2" descr="Αρχείο:Hydrogen-chloride-elpot-transparent-3D-ball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20" y="3515540"/>
            <a:ext cx="2907212" cy="247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Αρχείο:Hydrogen-chloride-elpot-transparent-3D-ball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04389">
            <a:off x="5192638" y="2843873"/>
            <a:ext cx="2886817" cy="245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43"/>
          <p:cNvGrpSpPr>
            <a:grpSpLocks/>
          </p:cNvGrpSpPr>
          <p:nvPr/>
        </p:nvGrpSpPr>
        <p:grpSpPr bwMode="auto">
          <a:xfrm>
            <a:off x="994064" y="2765353"/>
            <a:ext cx="1260475" cy="600075"/>
            <a:chOff x="771" y="1159"/>
            <a:chExt cx="794" cy="378"/>
          </a:xfrm>
        </p:grpSpPr>
        <p:sp>
          <p:nvSpPr>
            <p:cNvPr id="20" name="Text Box 29"/>
            <p:cNvSpPr txBox="1">
              <a:spLocks noChangeArrowheads="1"/>
            </p:cNvSpPr>
            <p:nvPr/>
          </p:nvSpPr>
          <p:spPr bwMode="auto">
            <a:xfrm>
              <a:off x="1202" y="1207"/>
              <a:ext cx="363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Comic Sans MS" pitchFamily="66" charset="0"/>
                </a:rPr>
                <a:t>Cl</a:t>
              </a:r>
              <a:r>
                <a:rPr lang="el-GR" sz="2400" dirty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</a:rPr>
                <a:t> </a:t>
              </a:r>
              <a:r>
                <a:rPr lang="el-GR" sz="2400" dirty="0">
                  <a:ln>
                    <a:solidFill>
                      <a:sysClr val="windowText" lastClr="000000"/>
                    </a:solidFill>
                  </a:ln>
                </a:rPr>
                <a:t> </a:t>
              </a:r>
              <a:endParaRPr lang="el-GR" sz="2400" b="1" baseline="30000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grpSp>
          <p:nvGrpSpPr>
            <p:cNvPr id="21" name="Group 42"/>
            <p:cNvGrpSpPr>
              <a:grpSpLocks/>
            </p:cNvGrpSpPr>
            <p:nvPr/>
          </p:nvGrpSpPr>
          <p:grpSpPr bwMode="auto">
            <a:xfrm>
              <a:off x="771" y="1159"/>
              <a:ext cx="794" cy="378"/>
              <a:chOff x="952" y="1159"/>
              <a:chExt cx="794" cy="378"/>
            </a:xfrm>
          </p:grpSpPr>
          <p:sp>
            <p:nvSpPr>
              <p:cNvPr id="22" name="Text Box 26"/>
              <p:cNvSpPr txBox="1">
                <a:spLocks noChangeArrowheads="1"/>
              </p:cNvSpPr>
              <p:nvPr/>
            </p:nvSpPr>
            <p:spPr bwMode="auto">
              <a:xfrm>
                <a:off x="952" y="1207"/>
                <a:ext cx="204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l-G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0033CC"/>
                    </a:solidFill>
                    <a:latin typeface="Comic Sans MS" pitchFamily="66" charset="0"/>
                  </a:rPr>
                  <a:t>Η</a:t>
                </a:r>
                <a:endParaRPr lang="el-GR" sz="2800" b="1" baseline="30000" dirty="0">
                  <a:ln>
                    <a:solidFill>
                      <a:sysClr val="windowText" lastClr="000000"/>
                    </a:solidFill>
                  </a:ln>
                  <a:solidFill>
                    <a:srgbClr val="0033CC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4" name="Oval 27"/>
              <p:cNvSpPr>
                <a:spLocks noChangeArrowheads="1"/>
              </p:cNvSpPr>
              <p:nvPr/>
            </p:nvSpPr>
            <p:spPr bwMode="auto">
              <a:xfrm>
                <a:off x="1329" y="1295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25" name="Oval 30"/>
              <p:cNvSpPr>
                <a:spLocks noChangeArrowheads="1"/>
              </p:cNvSpPr>
              <p:nvPr/>
            </p:nvSpPr>
            <p:spPr bwMode="auto">
              <a:xfrm>
                <a:off x="1474" y="1159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26" name="Oval 31"/>
              <p:cNvSpPr>
                <a:spLocks noChangeArrowheads="1"/>
              </p:cNvSpPr>
              <p:nvPr/>
            </p:nvSpPr>
            <p:spPr bwMode="auto">
              <a:xfrm>
                <a:off x="1565" y="1159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27" name="Oval 32"/>
              <p:cNvSpPr>
                <a:spLocks noChangeArrowheads="1"/>
              </p:cNvSpPr>
              <p:nvPr/>
            </p:nvSpPr>
            <p:spPr bwMode="auto">
              <a:xfrm>
                <a:off x="1701" y="1299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28" name="Oval 33"/>
              <p:cNvSpPr>
                <a:spLocks noChangeArrowheads="1"/>
              </p:cNvSpPr>
              <p:nvPr/>
            </p:nvSpPr>
            <p:spPr bwMode="auto">
              <a:xfrm>
                <a:off x="1701" y="1390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29" name="Oval 34"/>
              <p:cNvSpPr>
                <a:spLocks noChangeArrowheads="1"/>
              </p:cNvSpPr>
              <p:nvPr/>
            </p:nvSpPr>
            <p:spPr bwMode="auto">
              <a:xfrm>
                <a:off x="1474" y="1480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30" name="Oval 35"/>
              <p:cNvSpPr>
                <a:spLocks noChangeArrowheads="1"/>
              </p:cNvSpPr>
              <p:nvPr/>
            </p:nvSpPr>
            <p:spPr bwMode="auto">
              <a:xfrm>
                <a:off x="1565" y="1480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31" name="Oval 36"/>
              <p:cNvSpPr>
                <a:spLocks noChangeArrowheads="1"/>
              </p:cNvSpPr>
              <p:nvPr/>
            </p:nvSpPr>
            <p:spPr bwMode="auto">
              <a:xfrm>
                <a:off x="1330" y="1390"/>
                <a:ext cx="45" cy="45"/>
              </a:xfrm>
              <a:prstGeom prst="ellipse">
                <a:avLst/>
              </a:prstGeom>
              <a:solidFill>
                <a:srgbClr val="00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</p:grpSp>
      </p:grpSp>
      <p:sp>
        <p:nvSpPr>
          <p:cNvPr id="32" name="Ορθογώνιο 31"/>
          <p:cNvSpPr/>
          <p:nvPr/>
        </p:nvSpPr>
        <p:spPr>
          <a:xfrm>
            <a:off x="971600" y="4377298"/>
            <a:ext cx="5725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baseline="30000" dirty="0">
                <a:solidFill>
                  <a:srgbClr val="0033CC"/>
                </a:solidFill>
                <a:latin typeface="Comic Sans MS" pitchFamily="66" charset="0"/>
              </a:rPr>
              <a:t>δ+</a:t>
            </a:r>
            <a:endParaRPr lang="el-GR" dirty="0">
              <a:solidFill>
                <a:srgbClr val="0033CC"/>
              </a:solidFill>
            </a:endParaRPr>
          </a:p>
        </p:txBody>
      </p:sp>
      <p:sp>
        <p:nvSpPr>
          <p:cNvPr id="33" name="Ορθογώνιο 32"/>
          <p:cNvSpPr/>
          <p:nvPr/>
        </p:nvSpPr>
        <p:spPr>
          <a:xfrm>
            <a:off x="2987824" y="4509120"/>
            <a:ext cx="572593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l-GR" sz="4000" b="1" baseline="30000" dirty="0">
                <a:solidFill>
                  <a:srgbClr val="FF0000"/>
                </a:solidFill>
                <a:latin typeface="Comic Sans MS" pitchFamily="66" charset="0"/>
              </a:rPr>
              <a:t>δ-</a:t>
            </a:r>
          </a:p>
        </p:txBody>
      </p:sp>
      <p:sp>
        <p:nvSpPr>
          <p:cNvPr id="34" name="Ορθογώνιο 33"/>
          <p:cNvSpPr/>
          <p:nvPr/>
        </p:nvSpPr>
        <p:spPr>
          <a:xfrm>
            <a:off x="5583583" y="4593322"/>
            <a:ext cx="5725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baseline="30000" dirty="0">
                <a:solidFill>
                  <a:srgbClr val="0033CC"/>
                </a:solidFill>
                <a:latin typeface="Comic Sans MS" pitchFamily="66" charset="0"/>
              </a:rPr>
              <a:t>δ+</a:t>
            </a:r>
            <a:endParaRPr lang="el-GR" dirty="0">
              <a:solidFill>
                <a:srgbClr val="0033CC"/>
              </a:solidFill>
            </a:endParaRPr>
          </a:p>
        </p:txBody>
      </p:sp>
      <p:sp>
        <p:nvSpPr>
          <p:cNvPr id="35" name="Ορθογώνιο 34"/>
          <p:cNvSpPr/>
          <p:nvPr/>
        </p:nvSpPr>
        <p:spPr>
          <a:xfrm>
            <a:off x="7092280" y="3356992"/>
            <a:ext cx="572593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l-GR" sz="4000" b="1" baseline="30000" dirty="0">
                <a:solidFill>
                  <a:srgbClr val="FF0000"/>
                </a:solidFill>
                <a:latin typeface="Comic Sans MS" pitchFamily="66" charset="0"/>
              </a:rPr>
              <a:t>δ-</a:t>
            </a:r>
          </a:p>
        </p:txBody>
      </p:sp>
      <p:sp>
        <p:nvSpPr>
          <p:cNvPr id="36" name="Ορθογώνιο 35"/>
          <p:cNvSpPr/>
          <p:nvPr/>
        </p:nvSpPr>
        <p:spPr>
          <a:xfrm>
            <a:off x="611560" y="2520239"/>
            <a:ext cx="5725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baseline="30000" dirty="0">
                <a:solidFill>
                  <a:srgbClr val="0033CC"/>
                </a:solidFill>
                <a:latin typeface="Comic Sans MS" pitchFamily="66" charset="0"/>
              </a:rPr>
              <a:t>δ+</a:t>
            </a:r>
            <a:endParaRPr lang="el-GR" dirty="0">
              <a:solidFill>
                <a:srgbClr val="0033CC"/>
              </a:solidFill>
            </a:endParaRPr>
          </a:p>
        </p:txBody>
      </p:sp>
      <p:sp>
        <p:nvSpPr>
          <p:cNvPr id="37" name="Ορθογώνιο 36"/>
          <p:cNvSpPr/>
          <p:nvPr/>
        </p:nvSpPr>
        <p:spPr>
          <a:xfrm>
            <a:off x="2218821" y="2622831"/>
            <a:ext cx="572593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l-GR" sz="4000" b="1" baseline="30000" dirty="0">
                <a:solidFill>
                  <a:srgbClr val="FF0000"/>
                </a:solidFill>
                <a:latin typeface="Comic Sans MS" pitchFamily="66" charset="0"/>
              </a:rPr>
              <a:t>δ-</a:t>
            </a:r>
          </a:p>
        </p:txBody>
      </p:sp>
      <p:sp>
        <p:nvSpPr>
          <p:cNvPr id="38" name="Ορθογώνιο 37"/>
          <p:cNvSpPr/>
          <p:nvPr/>
        </p:nvSpPr>
        <p:spPr>
          <a:xfrm rot="18425554">
            <a:off x="4817370" y="2604566"/>
            <a:ext cx="417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baseline="30000" dirty="0">
                <a:solidFill>
                  <a:srgbClr val="0033CC"/>
                </a:solidFill>
                <a:latin typeface="Comic Sans MS" pitchFamily="66" charset="0"/>
              </a:rPr>
              <a:t>δ+</a:t>
            </a:r>
            <a:endParaRPr lang="el-GR" sz="1100" dirty="0">
              <a:solidFill>
                <a:srgbClr val="0033CC"/>
              </a:solidFill>
            </a:endParaRPr>
          </a:p>
        </p:txBody>
      </p:sp>
      <p:sp>
        <p:nvSpPr>
          <p:cNvPr id="39" name="Ορθογώνιο 38"/>
          <p:cNvSpPr/>
          <p:nvPr/>
        </p:nvSpPr>
        <p:spPr>
          <a:xfrm rot="18425554">
            <a:off x="5416341" y="2088008"/>
            <a:ext cx="4171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l-GR" sz="2400" b="1" baseline="30000" dirty="0">
                <a:solidFill>
                  <a:srgbClr val="FF0000"/>
                </a:solidFill>
                <a:latin typeface="Comic Sans MS" pitchFamily="66" charset="0"/>
              </a:rPr>
              <a:t>δ-</a:t>
            </a:r>
          </a:p>
        </p:txBody>
      </p:sp>
      <p:sp>
        <p:nvSpPr>
          <p:cNvPr id="41" name="Ορθογώνιο 40"/>
          <p:cNvSpPr/>
          <p:nvPr/>
        </p:nvSpPr>
        <p:spPr>
          <a:xfrm>
            <a:off x="202252" y="620688"/>
            <a:ext cx="8762236" cy="584775"/>
          </a:xfrm>
          <a:prstGeom prst="rect">
            <a:avLst/>
          </a:prstGeom>
          <a:pattFill prst="trellis">
            <a:fgClr>
              <a:srgbClr val="66FF66"/>
            </a:fgClr>
            <a:bgClr>
              <a:schemeClr val="bg1"/>
            </a:bgClr>
          </a:patt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  <a:r>
              <a:rPr lang="en-US" sz="2000" b="1" baseline="30000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Παράδειγμα </a:t>
            </a:r>
            <a:r>
              <a:rPr lang="el-G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   </a:t>
            </a:r>
            <a:r>
              <a:rPr lang="en-US" sz="3200" b="1" dirty="0" err="1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H</a:t>
            </a:r>
            <a:r>
              <a:rPr lang="en-US" sz="3200" b="1" dirty="0" err="1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Cl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endParaRPr lang="el-GR" sz="3200" b="1" dirty="0">
              <a:ln w="1905">
                <a:solidFill>
                  <a:schemeClr val="tx1"/>
                </a:solidFill>
              </a:ln>
              <a:solidFill>
                <a:srgbClr val="055C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43" name="Ορθογώνιο 42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8721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6" grpId="0"/>
      <p:bldP spid="36" grpId="0"/>
      <p:bldP spid="37" grpId="0"/>
      <p:bldP spid="38" grpId="0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529" y="2539789"/>
            <a:ext cx="2285166" cy="3227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323527" y="229285"/>
            <a:ext cx="8568951" cy="76944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44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Ο ομοιοπολικός </a:t>
            </a:r>
            <a:r>
              <a:rPr lang="el-GR" sz="4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δεσμός … </a:t>
            </a:r>
            <a:endParaRPr lang="el-GR" sz="44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://letshavefunwithenglish.com/vocabulary/numbers/animated/animated_on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3" y="1078957"/>
            <a:ext cx="1041906" cy="8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imated_two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" y="2157561"/>
            <a:ext cx="1009650" cy="81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imated_thre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16" y="4610046"/>
            <a:ext cx="819091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nimated_four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71" y="5661248"/>
            <a:ext cx="947737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922050" y="1100970"/>
            <a:ext cx="7754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solidFill>
                  <a:prstClr val="black"/>
                </a:solidFill>
              </a:rPr>
              <a:t>αναπτύσσεται </a:t>
            </a:r>
            <a:r>
              <a:rPr lang="el-GR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μεταξύ </a:t>
            </a:r>
            <a:r>
              <a:rPr lang="el-GR" sz="3600" b="1" u="sng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</a:rPr>
              <a:t>αμέταλλων </a:t>
            </a:r>
            <a:r>
              <a:rPr lang="el-GR" sz="2800" b="1" dirty="0">
                <a:solidFill>
                  <a:srgbClr val="FF0000"/>
                </a:solidFill>
              </a:rPr>
              <a:t>:</a:t>
            </a:r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6588224" y="1150912"/>
            <a:ext cx="2555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</a:t>
            </a:r>
            <a:r>
              <a:rPr 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</a:t>
            </a:r>
            <a:r>
              <a:rPr 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</a:t>
            </a:r>
            <a:r>
              <a:rPr 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</a:t>
            </a:r>
            <a:r>
              <a:rPr 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</a:t>
            </a:r>
            <a:r>
              <a:rPr 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Cl</a:t>
            </a:r>
            <a:r>
              <a:rPr 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Br</a:t>
            </a:r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827584" y="2086750"/>
            <a:ext cx="79728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000" dirty="0">
                <a:solidFill>
                  <a:prstClr val="black"/>
                </a:solidFill>
              </a:rPr>
              <a:t>σχηματίζεται με </a:t>
            </a:r>
            <a:r>
              <a:rPr lang="el-GR" sz="2400" b="1" u="sng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</a:rPr>
              <a:t>αμοιβαία συνεισφορά μονήρων </a:t>
            </a:r>
            <a:r>
              <a:rPr lang="el-GR" sz="2400" b="1" u="sng" dirty="0">
                <a:solidFill>
                  <a:srgbClr val="FF0000"/>
                </a:solidFill>
              </a:rPr>
              <a:t>ηλεκτρονίων</a:t>
            </a:r>
            <a:r>
              <a:rPr lang="el-GR" sz="2000" dirty="0">
                <a:solidFill>
                  <a:prstClr val="black"/>
                </a:solidFill>
              </a:rPr>
              <a:t>, 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827584" y="2819834"/>
            <a:ext cx="72007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000" dirty="0">
                <a:solidFill>
                  <a:prstClr val="black"/>
                </a:solidFill>
              </a:rPr>
              <a:t>δηλαδή όταν δύο γειτονικά άτομα κατέχουν ένα ή περισσότερα </a:t>
            </a:r>
            <a:r>
              <a:rPr lang="el-GR" sz="2000" b="1" dirty="0" smtClean="0">
                <a:solidFill>
                  <a:srgbClr val="FF0000"/>
                </a:solidFill>
              </a:rPr>
              <a:t> </a:t>
            </a:r>
            <a:r>
              <a:rPr lang="el-GR" sz="2400" b="1" u="sng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</a:rPr>
              <a:t>κοινά </a:t>
            </a:r>
            <a:r>
              <a:rPr lang="el-GR" sz="2400" b="1" u="sng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</a:rPr>
              <a:t>ζεύγη ηλεκτρονίων</a:t>
            </a:r>
            <a:r>
              <a:rPr lang="el-GR" sz="2400" dirty="0">
                <a:solidFill>
                  <a:prstClr val="black"/>
                </a:solidFill>
              </a:rPr>
              <a:t>. </a:t>
            </a:r>
            <a:endParaRPr lang="el-GR" dirty="0"/>
          </a:p>
        </p:txBody>
      </p:sp>
      <p:sp>
        <p:nvSpPr>
          <p:cNvPr id="8" name="Ορθογώνιο 7"/>
          <p:cNvSpPr/>
          <p:nvPr/>
        </p:nvSpPr>
        <p:spPr>
          <a:xfrm>
            <a:off x="715139" y="3589275"/>
            <a:ext cx="81773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dirty="0">
                <a:solidFill>
                  <a:prstClr val="black"/>
                </a:solidFill>
              </a:rPr>
              <a:t>Τα κοινά ζεύγη ηλεκτρονίων που </a:t>
            </a:r>
            <a:r>
              <a:rPr lang="el-GR" dirty="0" smtClean="0">
                <a:solidFill>
                  <a:prstClr val="black"/>
                </a:solidFill>
              </a:rPr>
              <a:t>συμμετέχουν </a:t>
            </a:r>
            <a:r>
              <a:rPr lang="el-GR" dirty="0">
                <a:solidFill>
                  <a:prstClr val="black"/>
                </a:solidFill>
              </a:rPr>
              <a:t>σε ομοιοπολικό δεσμό ονομάζονται </a:t>
            </a:r>
            <a:r>
              <a:rPr lang="el-GR" u="sng" dirty="0">
                <a:solidFill>
                  <a:prstClr val="black"/>
                </a:solidFill>
              </a:rPr>
              <a:t>δεσμικά ζεύγη</a:t>
            </a:r>
            <a:r>
              <a:rPr lang="el-GR" dirty="0">
                <a:solidFill>
                  <a:prstClr val="black"/>
                </a:solidFill>
              </a:rPr>
              <a:t> </a:t>
            </a:r>
            <a:r>
              <a:rPr lang="el-GR" dirty="0" smtClean="0">
                <a:solidFill>
                  <a:prstClr val="black"/>
                </a:solidFill>
              </a:rPr>
              <a:t>ηλεκτρονίων </a:t>
            </a:r>
            <a:r>
              <a:rPr lang="el-GR" dirty="0">
                <a:solidFill>
                  <a:prstClr val="black"/>
                </a:solidFill>
              </a:rPr>
              <a:t>ενώ τα υπόλοιπα που δεν συμμετέχουν ονομάζονται </a:t>
            </a:r>
            <a:r>
              <a:rPr lang="el-GR" u="sng" dirty="0" smtClean="0">
                <a:solidFill>
                  <a:prstClr val="black"/>
                </a:solidFill>
              </a:rPr>
              <a:t>μη </a:t>
            </a:r>
            <a:r>
              <a:rPr lang="el-GR" u="sng" dirty="0">
                <a:solidFill>
                  <a:prstClr val="black"/>
                </a:solidFill>
              </a:rPr>
              <a:t>δεσμικά ζεύγη</a:t>
            </a:r>
            <a:r>
              <a:rPr lang="el-GR" dirty="0">
                <a:solidFill>
                  <a:prstClr val="black"/>
                </a:solidFill>
              </a:rPr>
              <a:t> ηλεκτρονίων</a:t>
            </a:r>
            <a:endParaRPr lang="el-GR" sz="1600" dirty="0"/>
          </a:p>
        </p:txBody>
      </p:sp>
      <p:sp>
        <p:nvSpPr>
          <p:cNvPr id="9" name="Ορθογώνιο 8"/>
          <p:cNvSpPr/>
          <p:nvPr/>
        </p:nvSpPr>
        <p:spPr>
          <a:xfrm>
            <a:off x="1129589" y="4610046"/>
            <a:ext cx="75468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solidFill>
                  <a:prstClr val="black"/>
                </a:solidFill>
              </a:rPr>
              <a:t>είναι δεσμός </a:t>
            </a:r>
            <a:r>
              <a:rPr lang="el-GR" sz="24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</a:rPr>
              <a:t>ηλεκτρομαγνητικής φύσης</a:t>
            </a:r>
            <a:endParaRPr lang="el-GR" dirty="0"/>
          </a:p>
        </p:txBody>
      </p:sp>
      <p:sp>
        <p:nvSpPr>
          <p:cNvPr id="11" name="Ορθογώνιο 10"/>
          <p:cNvSpPr/>
          <p:nvPr/>
        </p:nvSpPr>
        <p:spPr>
          <a:xfrm>
            <a:off x="1194776" y="5460958"/>
            <a:ext cx="769770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000" dirty="0">
                <a:solidFill>
                  <a:prstClr val="black"/>
                </a:solidFill>
              </a:rPr>
              <a:t>οδηγεί σε σχηματισμό </a:t>
            </a:r>
            <a:r>
              <a:rPr lang="el-GR" sz="54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</a:rPr>
              <a:t>μορίου</a:t>
            </a:r>
            <a:r>
              <a:rPr lang="el-GR" sz="2000" dirty="0">
                <a:solidFill>
                  <a:prstClr val="black"/>
                </a:solidFill>
              </a:rPr>
              <a:t>, δηλαδή διακριτού συμπλέγματος ατόμων.</a:t>
            </a:r>
          </a:p>
        </p:txBody>
      </p:sp>
    </p:spTree>
    <p:extLst>
      <p:ext uri="{BB962C8B-B14F-4D97-AF65-F5344CB8AC3E}">
        <p14:creationId xmlns:p14="http://schemas.microsoft.com/office/powerpoint/2010/main" val="275954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8" grpId="0"/>
      <p:bldP spid="9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www.dynamicscience.com.au/tester/solutions1/chemistry/electronegativity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376" y="1352986"/>
            <a:ext cx="3381375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dynamicscience.com.au/tester/solutions1/chemistry/electronegativity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352986"/>
            <a:ext cx="3381375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47864" y="83671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3" name="Ορθογώνιο 2"/>
          <p:cNvSpPr/>
          <p:nvPr/>
        </p:nvSpPr>
        <p:spPr>
          <a:xfrm>
            <a:off x="395536" y="219998"/>
            <a:ext cx="8280920" cy="61671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ΟΜΟΙΟΠΟΛΙΚΟΙ ΔΕΣΜΟΙ</a:t>
            </a:r>
            <a:endParaRPr lang="el-GR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" y="1196752"/>
            <a:ext cx="3918212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>
                <a:solidFill>
                  <a:srgbClr val="4709E1"/>
                </a:solidFill>
                <a:latin typeface="Comic Sans MS" panose="030F0702030302020204" pitchFamily="66" charset="0"/>
              </a:rPr>
              <a:t>Ίδια</a:t>
            </a:r>
            <a:r>
              <a:rPr lang="el-G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άτομα στοιχείων</a:t>
            </a:r>
          </a:p>
          <a:p>
            <a:pPr algn="ctr"/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32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1BED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Cl</a:t>
            </a:r>
            <a:r>
              <a:rPr lang="en-US" sz="32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1BED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rgbClr val="1BED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4391979" y="1124744"/>
            <a:ext cx="4823599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>
                <a:solidFill>
                  <a:srgbClr val="4709E1"/>
                </a:solidFill>
                <a:latin typeface="Comic Sans MS" panose="030F0702030302020204" pitchFamily="66" charset="0"/>
              </a:rPr>
              <a:t>Διαφορετικά</a:t>
            </a:r>
            <a:r>
              <a:rPr lang="el-G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άτομα στοιχείων</a:t>
            </a:r>
          </a:p>
          <a:p>
            <a:pPr algn="ctr"/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5A9E"/>
                </a:solidFill>
              </a:rPr>
              <a:t>H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Cl</a:t>
            </a:r>
            <a:r>
              <a:rPr lang="el-G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5A9E"/>
                </a:solidFill>
              </a:rPr>
              <a:t>Η</a:t>
            </a:r>
            <a:r>
              <a:rPr lang="el-GR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5A9E"/>
                </a:solidFill>
              </a:rPr>
              <a:t>2</a:t>
            </a:r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Ο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7" name="Ευθύγραμμο βέλος σύνδεσης 6"/>
          <p:cNvCxnSpPr>
            <a:stCxn id="3" idx="2"/>
            <a:endCxn id="4" idx="0"/>
          </p:cNvCxnSpPr>
          <p:nvPr/>
        </p:nvCxnSpPr>
        <p:spPr>
          <a:xfrm flipH="1">
            <a:off x="1959107" y="836712"/>
            <a:ext cx="2576889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/>
          <p:cNvCxnSpPr>
            <a:stCxn id="3" idx="2"/>
            <a:endCxn id="6" idx="0"/>
          </p:cNvCxnSpPr>
          <p:nvPr/>
        </p:nvCxnSpPr>
        <p:spPr>
          <a:xfrm>
            <a:off x="4535996" y="836712"/>
            <a:ext cx="2267783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/>
          <p:cNvCxnSpPr>
            <a:stCxn id="4" idx="2"/>
          </p:cNvCxnSpPr>
          <p:nvPr/>
        </p:nvCxnSpPr>
        <p:spPr>
          <a:xfrm flipH="1">
            <a:off x="1835696" y="2060848"/>
            <a:ext cx="123411" cy="591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/>
          <p:cNvCxnSpPr>
            <a:stCxn id="6" idx="2"/>
          </p:cNvCxnSpPr>
          <p:nvPr/>
        </p:nvCxnSpPr>
        <p:spPr>
          <a:xfrm flipH="1">
            <a:off x="6516216" y="1988840"/>
            <a:ext cx="287563" cy="7580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Ορθογώνιο 15"/>
          <p:cNvSpPr/>
          <p:nvPr/>
        </p:nvSpPr>
        <p:spPr>
          <a:xfrm>
            <a:off x="179512" y="5674748"/>
            <a:ext cx="4212468" cy="106662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ΜΗ ΠΟΛΙΚΟΣ </a:t>
            </a:r>
          </a:p>
          <a:p>
            <a:pPr algn="ctr"/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( ΜΗ ΠΟΛΩΜΕΝΟΣ )</a:t>
            </a:r>
            <a:endParaRPr lang="el-GR" sz="28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17" name="Ορθογώνιο 16"/>
          <p:cNvSpPr/>
          <p:nvPr/>
        </p:nvSpPr>
        <p:spPr>
          <a:xfrm>
            <a:off x="4860703" y="5674748"/>
            <a:ext cx="4050450" cy="1066619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ΠΟΛΙΚΟΣ </a:t>
            </a:r>
          </a:p>
          <a:p>
            <a:pPr algn="ctr"/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( ΠΟΛΩΜΕΝΟΣ )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5536" y="2651920"/>
            <a:ext cx="36193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Κοινό ζεύγος ηλεκτρονίων </a:t>
            </a:r>
            <a:r>
              <a:rPr lang="el-GR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έλκεται εξίσου </a:t>
            </a:r>
            <a:r>
              <a:rPr lang="el-GR" sz="2000" dirty="0" smtClean="0"/>
              <a:t>από πυρήνες ατόμων</a:t>
            </a:r>
            <a:endParaRPr lang="el-GR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395536" y="4176103"/>
            <a:ext cx="3816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Ομοιόμορφη</a:t>
            </a:r>
            <a:r>
              <a:rPr lang="el-GR" sz="2000" dirty="0" smtClean="0">
                <a:latin typeface="Comic Sans MS" panose="030F0702030302020204" pitchFamily="66" charset="0"/>
              </a:rPr>
              <a:t> κατανομή </a:t>
            </a:r>
          </a:p>
          <a:p>
            <a:r>
              <a:rPr lang="el-GR" sz="2000" b="1" dirty="0" smtClean="0"/>
              <a:t>κοινού ζεύγους ηλεκτρονίων </a:t>
            </a:r>
            <a:r>
              <a:rPr lang="el-GR" sz="2000" dirty="0" smtClean="0"/>
              <a:t>μεταξύ ατόμων</a:t>
            </a:r>
            <a:endParaRPr lang="el-GR" sz="2000" dirty="0"/>
          </a:p>
        </p:txBody>
      </p:sp>
      <p:cxnSp>
        <p:nvCxnSpPr>
          <p:cNvPr id="43" name="Ευθύγραμμο βέλος σύνδεσης 42"/>
          <p:cNvCxnSpPr>
            <a:stCxn id="27" idx="2"/>
            <a:endCxn id="38" idx="0"/>
          </p:cNvCxnSpPr>
          <p:nvPr/>
        </p:nvCxnSpPr>
        <p:spPr>
          <a:xfrm>
            <a:off x="2205206" y="3667583"/>
            <a:ext cx="98542" cy="5085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Ευθύγραμμο βέλος σύνδεσης 44"/>
          <p:cNvCxnSpPr>
            <a:stCxn id="38" idx="2"/>
            <a:endCxn id="16" idx="0"/>
          </p:cNvCxnSpPr>
          <p:nvPr/>
        </p:nvCxnSpPr>
        <p:spPr>
          <a:xfrm flipH="1">
            <a:off x="2285746" y="5191766"/>
            <a:ext cx="18002" cy="4829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923710" y="2746870"/>
            <a:ext cx="3924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Κοινό ζεύγος ηλεκτρονίων </a:t>
            </a:r>
            <a:r>
              <a:rPr lang="el-GR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έλκεται περισσότερο </a:t>
            </a:r>
            <a:r>
              <a:rPr lang="el-GR" sz="2000" b="1" dirty="0" smtClean="0"/>
              <a:t>από</a:t>
            </a:r>
            <a:r>
              <a:rPr lang="el-GR" sz="2000" b="1" dirty="0" smtClean="0">
                <a:solidFill>
                  <a:srgbClr val="FF0000"/>
                </a:solidFill>
              </a:rPr>
              <a:t> </a:t>
            </a:r>
            <a:r>
              <a:rPr lang="el-GR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ηλεκτροαρνητικότερο</a:t>
            </a:r>
            <a:r>
              <a:rPr lang="el-GR" sz="2000" b="1" dirty="0" smtClean="0">
                <a:solidFill>
                  <a:srgbClr val="FF0000"/>
                </a:solidFill>
              </a:rPr>
              <a:t> </a:t>
            </a:r>
            <a:r>
              <a:rPr lang="el-GR" sz="2000" b="1" dirty="0" smtClean="0"/>
              <a:t>άτομο</a:t>
            </a:r>
            <a:r>
              <a:rPr lang="el-GR" sz="2000" b="1" dirty="0" smtClean="0">
                <a:solidFill>
                  <a:srgbClr val="FF0000"/>
                </a:solidFill>
              </a:rPr>
              <a:t> </a:t>
            </a:r>
            <a:r>
              <a:rPr lang="el-GR" sz="2000" dirty="0" smtClean="0"/>
              <a:t> </a:t>
            </a:r>
            <a:endParaRPr lang="el-GR" sz="2000" dirty="0"/>
          </a:p>
        </p:txBody>
      </p:sp>
      <p:sp>
        <p:nvSpPr>
          <p:cNvPr id="53" name="TextBox 52"/>
          <p:cNvSpPr txBox="1"/>
          <p:nvPr/>
        </p:nvSpPr>
        <p:spPr>
          <a:xfrm>
            <a:off x="5034833" y="4276475"/>
            <a:ext cx="3816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Ανομοιόμορφη</a:t>
            </a:r>
            <a:r>
              <a:rPr lang="el-GR" sz="2000" b="1" dirty="0" smtClean="0">
                <a:latin typeface="Comic Sans MS" panose="030F0702030302020204" pitchFamily="66" charset="0"/>
              </a:rPr>
              <a:t> κατανομή </a:t>
            </a:r>
            <a:r>
              <a:rPr lang="el-GR" sz="2000" b="1" dirty="0" smtClean="0"/>
              <a:t>κοινού ζεύγους ηλεκτρονίων </a:t>
            </a:r>
            <a:r>
              <a:rPr lang="el-GR" sz="2000" dirty="0" smtClean="0"/>
              <a:t>μεταξύ ατόμων</a:t>
            </a:r>
            <a:endParaRPr lang="el-GR" sz="2000" dirty="0"/>
          </a:p>
        </p:txBody>
      </p:sp>
      <p:cxnSp>
        <p:nvCxnSpPr>
          <p:cNvPr id="62" name="Ευθύγραμμο βέλος σύνδεσης 61"/>
          <p:cNvCxnSpPr>
            <a:stCxn id="52" idx="2"/>
            <a:endCxn id="53" idx="0"/>
          </p:cNvCxnSpPr>
          <p:nvPr/>
        </p:nvCxnSpPr>
        <p:spPr>
          <a:xfrm>
            <a:off x="6885928" y="3762533"/>
            <a:ext cx="57117" cy="5139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4" name="Ευθύγραμμο βέλος σύνδεσης 63"/>
          <p:cNvCxnSpPr>
            <a:stCxn id="53" idx="2"/>
            <a:endCxn id="17" idx="0"/>
          </p:cNvCxnSpPr>
          <p:nvPr/>
        </p:nvCxnSpPr>
        <p:spPr>
          <a:xfrm flipH="1">
            <a:off x="6885928" y="5292138"/>
            <a:ext cx="57117" cy="38261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80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6" grpId="0" animBg="1"/>
      <p:bldP spid="17" grpId="0" animBg="1"/>
      <p:bldP spid="27" grpId="0"/>
      <p:bldP spid="38" grpId="0"/>
      <p:bldP spid="52" grpId="0"/>
      <p:bldP spid="5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ovalent Bonding ani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31" y="2132856"/>
            <a:ext cx="2857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lar Covalent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447" y="2132856"/>
            <a:ext cx="2857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225667" y="778396"/>
            <a:ext cx="4454680" cy="106662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ΜΗ ΠΟΛΙΚΟΣ </a:t>
            </a:r>
          </a:p>
          <a:p>
            <a:pPr algn="ctr"/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( ΜΗ ΠΟΛΩΜΕΝΟΣ )</a:t>
            </a:r>
            <a:endParaRPr lang="el-GR" sz="28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5004048" y="796656"/>
            <a:ext cx="4039501" cy="1066619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ΠΟΛΙΚΟΣ </a:t>
            </a:r>
          </a:p>
          <a:p>
            <a:pPr algn="ctr"/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( ΠΟΛΩΜΕΝΟΣ )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 Box 38"/>
          <p:cNvSpPr txBox="1">
            <a:spLocks noChangeArrowheads="1"/>
          </p:cNvSpPr>
          <p:nvPr/>
        </p:nvSpPr>
        <p:spPr bwMode="auto">
          <a:xfrm>
            <a:off x="6238753" y="4006805"/>
            <a:ext cx="20882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Comic Sans MS" panose="030F0702030302020204" pitchFamily="66" charset="0"/>
              </a:rPr>
              <a:t>H</a:t>
            </a:r>
            <a:r>
              <a:rPr lang="el-GR" sz="3600" b="1" baseline="30000" dirty="0" smtClean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 </a:t>
            </a:r>
            <a:r>
              <a:rPr lang="en-US" sz="3600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  <a:cs typeface="Arial" pitchFamily="34" charset="0"/>
              </a:rPr>
              <a:t>─</a:t>
            </a:r>
            <a:r>
              <a:rPr lang="el-GR" sz="3600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 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el-GR" sz="3600" b="1" baseline="30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 Box 38"/>
          <p:cNvSpPr txBox="1">
            <a:spLocks noChangeArrowheads="1"/>
          </p:cNvSpPr>
          <p:nvPr/>
        </p:nvSpPr>
        <p:spPr bwMode="auto">
          <a:xfrm>
            <a:off x="1475656" y="4005064"/>
            <a:ext cx="20882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Comic Sans MS" panose="030F0702030302020204" pitchFamily="66" charset="0"/>
              </a:rPr>
              <a:t>Cl</a:t>
            </a:r>
            <a:r>
              <a:rPr lang="el-GR" sz="3600" b="1" baseline="30000" dirty="0" smtClean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 </a:t>
            </a:r>
            <a:r>
              <a:rPr lang="en-US" sz="3600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  <a:cs typeface="Arial" pitchFamily="34" charset="0"/>
              </a:rPr>
              <a:t>─</a:t>
            </a:r>
            <a:r>
              <a:rPr lang="el-GR" sz="3600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 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Cl</a:t>
            </a:r>
            <a:endParaRPr lang="el-GR" sz="3600" b="1" baseline="30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  <p:pic>
        <p:nvPicPr>
          <p:cNvPr id="9" name="Picture 2" descr="http://www.dynamicscience.com.au/tester/solutions1/chemistry/bonding/hf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447" y="5070287"/>
            <a:ext cx="3015463" cy="153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ydrogen and fluorine atoms react together to share electrons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303" y="4725144"/>
            <a:ext cx="3333750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dynamicscience.com.au/tester/solutions1/chemistry/electronegativity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93" y="4809728"/>
            <a:ext cx="3381375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03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225667" y="778396"/>
            <a:ext cx="4454680" cy="106662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ΜΗ ΠΟΛΙΚΟΣ </a:t>
            </a:r>
          </a:p>
          <a:p>
            <a:pPr algn="ctr"/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( ΜΗ ΠΟΛΩΜΕΝΟΣ )</a:t>
            </a:r>
            <a:endParaRPr lang="el-GR" sz="28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5004048" y="796656"/>
            <a:ext cx="4039501" cy="1066619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ΠΟΛΙΚΟΣ </a:t>
            </a:r>
          </a:p>
          <a:p>
            <a:pPr algn="ctr"/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( ΠΟΛΩΜΕΝΟΣ )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 Box 38"/>
          <p:cNvSpPr txBox="1">
            <a:spLocks noChangeArrowheads="1"/>
          </p:cNvSpPr>
          <p:nvPr/>
        </p:nvSpPr>
        <p:spPr bwMode="auto">
          <a:xfrm>
            <a:off x="5957721" y="5373216"/>
            <a:ext cx="213215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75000"/>
                  </a:schemeClr>
                </a:solidFill>
                <a:latin typeface="Comic Sans MS" panose="030F0702030302020204" pitchFamily="66" charset="0"/>
              </a:rPr>
              <a:t>H</a:t>
            </a:r>
            <a:r>
              <a:rPr lang="el-GR" sz="4800" b="1" baseline="30000" dirty="0" smtClean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 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  <a:cs typeface="Arial" pitchFamily="34" charset="0"/>
              </a:rPr>
              <a:t>─</a:t>
            </a:r>
            <a:r>
              <a:rPr lang="el-GR" sz="4800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 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Cl</a:t>
            </a:r>
            <a:endParaRPr lang="el-GR" sz="4800" b="1" baseline="300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 Box 38"/>
          <p:cNvSpPr txBox="1">
            <a:spLocks noChangeArrowheads="1"/>
          </p:cNvSpPr>
          <p:nvPr/>
        </p:nvSpPr>
        <p:spPr bwMode="auto">
          <a:xfrm>
            <a:off x="1475654" y="5399812"/>
            <a:ext cx="23762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4800" b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75000"/>
                  </a:schemeClr>
                </a:solidFill>
                <a:latin typeface="Comic Sans MS" panose="030F0702030302020204" pitchFamily="66" charset="0"/>
              </a:rPr>
              <a:t>Η</a:t>
            </a:r>
            <a:r>
              <a:rPr lang="el-GR" sz="4800" b="1" baseline="30000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Comic Sans MS" panose="030F0702030302020204" pitchFamily="66" charset="0"/>
              </a:rPr>
              <a:t> 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Comic Sans MS" panose="030F0702030302020204" pitchFamily="66" charset="0"/>
                <a:cs typeface="Arial" pitchFamily="34" charset="0"/>
              </a:rPr>
              <a:t>─</a:t>
            </a:r>
            <a:r>
              <a:rPr lang="el-GR" sz="4800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Comic Sans MS" panose="030F0702030302020204" pitchFamily="66" charset="0"/>
              </a:rPr>
              <a:t> </a:t>
            </a:r>
            <a:r>
              <a:rPr lang="el-GR" sz="4800" b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75000"/>
                  </a:schemeClr>
                </a:solidFill>
                <a:latin typeface="Comic Sans MS" panose="030F0702030302020204" pitchFamily="66" charset="0"/>
              </a:rPr>
              <a:t>Η</a:t>
            </a:r>
            <a:endParaRPr lang="el-GR" sz="4800" b="1" baseline="30000" dirty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  <p:pic>
        <p:nvPicPr>
          <p:cNvPr id="10" name="Picture 5" descr="http://media1.shmoop.com/images/chemistry/chembook_bonds_graphik_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8"/>
          <a:stretch/>
        </p:blipFill>
        <p:spPr bwMode="auto">
          <a:xfrm>
            <a:off x="5292080" y="2339412"/>
            <a:ext cx="3695834" cy="282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http://media1.shmoop.com/images/chemistry/chembook_bonds_graphik_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2"/>
          <a:stretch/>
        </p:blipFill>
        <p:spPr bwMode="auto">
          <a:xfrm>
            <a:off x="78100" y="2598056"/>
            <a:ext cx="4492311" cy="263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21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Ομάδα 4"/>
          <p:cNvGrpSpPr/>
          <p:nvPr/>
        </p:nvGrpSpPr>
        <p:grpSpPr>
          <a:xfrm>
            <a:off x="251520" y="692696"/>
            <a:ext cx="8280920" cy="5132394"/>
            <a:chOff x="251520" y="691920"/>
            <a:chExt cx="8280920" cy="5132394"/>
          </a:xfrm>
        </p:grpSpPr>
        <p:grpSp>
          <p:nvGrpSpPr>
            <p:cNvPr id="3" name="Ομάδα 2"/>
            <p:cNvGrpSpPr/>
            <p:nvPr/>
          </p:nvGrpSpPr>
          <p:grpSpPr>
            <a:xfrm>
              <a:off x="251520" y="691920"/>
              <a:ext cx="8234327" cy="5132394"/>
              <a:chOff x="251520" y="691920"/>
              <a:chExt cx="8234327" cy="5132394"/>
            </a:xfrm>
          </p:grpSpPr>
          <p:grpSp>
            <p:nvGrpSpPr>
              <p:cNvPr id="2" name="Group 4"/>
              <p:cNvGrpSpPr>
                <a:grpSpLocks/>
              </p:cNvGrpSpPr>
              <p:nvPr/>
            </p:nvGrpSpPr>
            <p:grpSpPr bwMode="auto">
              <a:xfrm>
                <a:off x="256242" y="691920"/>
                <a:ext cx="8229605" cy="5132394"/>
                <a:chOff x="385" y="357"/>
                <a:chExt cx="5184" cy="3233"/>
              </a:xfrm>
            </p:grpSpPr>
            <p:sp>
              <p:nvSpPr>
                <p:cNvPr id="4" name="Rectangle 6"/>
                <p:cNvSpPr>
                  <a:spLocks noChangeArrowheads="1"/>
                </p:cNvSpPr>
                <p:nvPr/>
              </p:nvSpPr>
              <p:spPr bwMode="auto">
                <a:xfrm>
                  <a:off x="5108" y="3318"/>
                  <a:ext cx="333" cy="258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>
                      <a:solidFill>
                        <a:srgbClr val="4709E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No</a:t>
                  </a:r>
                  <a:endParaRPr lang="el-GR" sz="1400" b="1" dirty="0">
                    <a:solidFill>
                      <a:srgbClr val="4709E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6" name="Rectangle 8"/>
                <p:cNvSpPr>
                  <a:spLocks noChangeArrowheads="1"/>
                </p:cNvSpPr>
                <p:nvPr/>
              </p:nvSpPr>
              <p:spPr bwMode="auto">
                <a:xfrm>
                  <a:off x="4565" y="3305"/>
                  <a:ext cx="288" cy="272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rgbClr val="4709E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Fm</a:t>
                  </a:r>
                  <a:endParaRPr lang="el-GR" sz="1400" b="1" dirty="0">
                    <a:solidFill>
                      <a:srgbClr val="4709E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7" name="Rectangle 9"/>
                <p:cNvSpPr>
                  <a:spLocks noChangeArrowheads="1"/>
                </p:cNvSpPr>
                <p:nvPr/>
              </p:nvSpPr>
              <p:spPr bwMode="auto">
                <a:xfrm>
                  <a:off x="4257" y="3272"/>
                  <a:ext cx="307" cy="30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rgbClr val="4709E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Es</a:t>
                  </a:r>
                  <a:endParaRPr lang="el-GR" sz="1400" b="1" dirty="0">
                    <a:solidFill>
                      <a:srgbClr val="4709E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8" name="Rectangle 10"/>
                <p:cNvSpPr>
                  <a:spLocks noChangeArrowheads="1"/>
                </p:cNvSpPr>
                <p:nvPr/>
              </p:nvSpPr>
              <p:spPr bwMode="auto">
                <a:xfrm>
                  <a:off x="3929" y="3318"/>
                  <a:ext cx="328" cy="25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rgbClr val="4709E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Cf</a:t>
                  </a:r>
                  <a:endParaRPr lang="el-GR" sz="1400" b="1" dirty="0">
                    <a:solidFill>
                      <a:srgbClr val="4709E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9" name="Rectangle 11"/>
                <p:cNvSpPr>
                  <a:spLocks noChangeArrowheads="1"/>
                </p:cNvSpPr>
                <p:nvPr/>
              </p:nvSpPr>
              <p:spPr bwMode="auto">
                <a:xfrm>
                  <a:off x="3610" y="3312"/>
                  <a:ext cx="353" cy="26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rgbClr val="4709E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Bk</a:t>
                  </a:r>
                  <a:endParaRPr lang="el-GR" sz="1400" b="1" dirty="0">
                    <a:solidFill>
                      <a:srgbClr val="4709E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7" name="Rectangle 19"/>
                <p:cNvSpPr>
                  <a:spLocks noChangeArrowheads="1"/>
                </p:cNvSpPr>
                <p:nvPr/>
              </p:nvSpPr>
              <p:spPr bwMode="auto">
                <a:xfrm>
                  <a:off x="385" y="3305"/>
                  <a:ext cx="1116" cy="271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l-GR" b="1" dirty="0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   </a:t>
                  </a:r>
                  <a:r>
                    <a:rPr lang="el-GR" b="1" dirty="0" err="1" smtClean="0">
                      <a:solidFill>
                        <a:srgbClr val="FF33CC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Ακτινίδες</a:t>
                  </a:r>
                  <a:r>
                    <a:rPr lang="el-GR" b="1" dirty="0" smtClean="0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 </a:t>
                  </a:r>
                  <a:endParaRPr lang="el-GR" b="1" dirty="0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2" name="Rectangle 34"/>
                <p:cNvSpPr>
                  <a:spLocks noChangeArrowheads="1"/>
                </p:cNvSpPr>
                <p:nvPr/>
              </p:nvSpPr>
              <p:spPr bwMode="auto">
                <a:xfrm>
                  <a:off x="385" y="3044"/>
                  <a:ext cx="1134" cy="285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l-GR" b="1" dirty="0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 </a:t>
                  </a:r>
                  <a:r>
                    <a:rPr lang="el-GR" b="1" dirty="0" err="1" smtClean="0">
                      <a:solidFill>
                        <a:schemeClr val="accent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Λανθανίδες</a:t>
                  </a:r>
                  <a:r>
                    <a:rPr lang="el-GR" b="1" dirty="0" smtClean="0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 </a:t>
                  </a:r>
                  <a:endParaRPr lang="el-GR" b="1" dirty="0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1" name="Rectangle 53"/>
                <p:cNvSpPr>
                  <a:spLocks noChangeArrowheads="1"/>
                </p:cNvSpPr>
                <p:nvPr/>
              </p:nvSpPr>
              <p:spPr bwMode="auto">
                <a:xfrm>
                  <a:off x="5281" y="2556"/>
                  <a:ext cx="288" cy="28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100" b="1" dirty="0" err="1" smtClean="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Uuo</a:t>
                  </a:r>
                  <a:endParaRPr lang="el-GR" sz="11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52" name="Rectangle 54"/>
                <p:cNvSpPr>
                  <a:spLocks noChangeArrowheads="1"/>
                </p:cNvSpPr>
                <p:nvPr/>
              </p:nvSpPr>
              <p:spPr bwMode="auto">
                <a:xfrm>
                  <a:off x="4993" y="2556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0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Uus</a:t>
                  </a:r>
                  <a:endParaRPr lang="el-GR" sz="10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53" name="Rectangle 55"/>
                <p:cNvSpPr>
                  <a:spLocks noChangeArrowheads="1"/>
                </p:cNvSpPr>
                <p:nvPr/>
              </p:nvSpPr>
              <p:spPr bwMode="auto">
                <a:xfrm>
                  <a:off x="4705" y="2556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0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Uuh</a:t>
                  </a:r>
                  <a:endParaRPr lang="el-GR" sz="10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54" name="Rectangle 56"/>
                <p:cNvSpPr>
                  <a:spLocks noChangeArrowheads="1"/>
                </p:cNvSpPr>
                <p:nvPr/>
              </p:nvSpPr>
              <p:spPr bwMode="auto">
                <a:xfrm>
                  <a:off x="4417" y="2556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0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Uup</a:t>
                  </a:r>
                  <a:endParaRPr lang="el-GR" sz="10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55" name="Rectangle 57"/>
                <p:cNvSpPr>
                  <a:spLocks noChangeArrowheads="1"/>
                </p:cNvSpPr>
                <p:nvPr/>
              </p:nvSpPr>
              <p:spPr bwMode="auto">
                <a:xfrm>
                  <a:off x="4129" y="2556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0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Uuq</a:t>
                  </a:r>
                  <a:endParaRPr lang="el-GR" sz="10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56" name="Rectangle 58"/>
                <p:cNvSpPr>
                  <a:spLocks noChangeArrowheads="1"/>
                </p:cNvSpPr>
                <p:nvPr/>
              </p:nvSpPr>
              <p:spPr bwMode="auto">
                <a:xfrm>
                  <a:off x="3841" y="2556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2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Uut</a:t>
                  </a:r>
                  <a:endParaRPr lang="el-GR" sz="12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57" name="Rectangle 59"/>
                <p:cNvSpPr>
                  <a:spLocks noChangeArrowheads="1"/>
                </p:cNvSpPr>
                <p:nvPr/>
              </p:nvSpPr>
              <p:spPr bwMode="auto">
                <a:xfrm>
                  <a:off x="3553" y="2556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Cp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58" name="Rectangle 60"/>
                <p:cNvSpPr>
                  <a:spLocks noChangeArrowheads="1"/>
                </p:cNvSpPr>
                <p:nvPr/>
              </p:nvSpPr>
              <p:spPr bwMode="auto">
                <a:xfrm>
                  <a:off x="3265" y="2556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Rg</a:t>
                  </a:r>
                  <a:endParaRPr lang="el-GR" sz="14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59" name="Rectangle 61"/>
                <p:cNvSpPr>
                  <a:spLocks noChangeArrowheads="1"/>
                </p:cNvSpPr>
                <p:nvPr/>
              </p:nvSpPr>
              <p:spPr bwMode="auto">
                <a:xfrm>
                  <a:off x="2977" y="2556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 smtClean="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Dxfgs</a:t>
                  </a:r>
                  <a:endParaRPr lang="el-GR" sz="14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60" name="Rectangle 62"/>
                <p:cNvSpPr>
                  <a:spLocks noChangeArrowheads="1"/>
                </p:cNvSpPr>
                <p:nvPr/>
              </p:nvSpPr>
              <p:spPr bwMode="auto">
                <a:xfrm>
                  <a:off x="2689" y="2556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Mt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61" name="Rectangle 63"/>
                <p:cNvSpPr>
                  <a:spLocks noChangeArrowheads="1"/>
                </p:cNvSpPr>
                <p:nvPr/>
              </p:nvSpPr>
              <p:spPr bwMode="auto">
                <a:xfrm>
                  <a:off x="2401" y="2556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Hs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62" name="Rectangle 64"/>
                <p:cNvSpPr>
                  <a:spLocks noChangeArrowheads="1"/>
                </p:cNvSpPr>
                <p:nvPr/>
              </p:nvSpPr>
              <p:spPr bwMode="auto">
                <a:xfrm>
                  <a:off x="2113" y="2556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Bh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63" name="Rectangle 65"/>
                <p:cNvSpPr>
                  <a:spLocks noChangeArrowheads="1"/>
                </p:cNvSpPr>
                <p:nvPr/>
              </p:nvSpPr>
              <p:spPr bwMode="auto">
                <a:xfrm>
                  <a:off x="1825" y="2556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Sg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64" name="Rectangle 66"/>
                <p:cNvSpPr>
                  <a:spLocks noChangeArrowheads="1"/>
                </p:cNvSpPr>
                <p:nvPr/>
              </p:nvSpPr>
              <p:spPr bwMode="auto">
                <a:xfrm>
                  <a:off x="1519" y="2556"/>
                  <a:ext cx="306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Db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65" name="Rectangle 67"/>
                <p:cNvSpPr>
                  <a:spLocks noChangeArrowheads="1"/>
                </p:cNvSpPr>
                <p:nvPr/>
              </p:nvSpPr>
              <p:spPr bwMode="auto">
                <a:xfrm>
                  <a:off x="1249" y="2556"/>
                  <a:ext cx="270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Rf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66" name="Rectangle 68"/>
                <p:cNvSpPr>
                  <a:spLocks noChangeArrowheads="1"/>
                </p:cNvSpPr>
                <p:nvPr/>
              </p:nvSpPr>
              <p:spPr bwMode="auto">
                <a:xfrm>
                  <a:off x="961" y="2556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>
                      <a:solidFill>
                        <a:srgbClr val="4709E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Ac</a:t>
                  </a:r>
                  <a:endParaRPr lang="el-GR" sz="1400" b="1" dirty="0">
                    <a:solidFill>
                      <a:srgbClr val="4709E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67" name="Rectangle 69"/>
                <p:cNvSpPr>
                  <a:spLocks noChangeArrowheads="1"/>
                </p:cNvSpPr>
                <p:nvPr/>
              </p:nvSpPr>
              <p:spPr bwMode="auto">
                <a:xfrm>
                  <a:off x="673" y="2556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smtClean="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Ra</a:t>
                  </a:r>
                  <a:endParaRPr lang="el-GR" sz="14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68" name="Rectangle 70"/>
                <p:cNvSpPr>
                  <a:spLocks noChangeArrowheads="1"/>
                </p:cNvSpPr>
                <p:nvPr/>
              </p:nvSpPr>
              <p:spPr bwMode="auto">
                <a:xfrm>
                  <a:off x="385" y="2556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Fr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69" name="Rectangle 71"/>
                <p:cNvSpPr>
                  <a:spLocks noChangeArrowheads="1"/>
                </p:cNvSpPr>
                <p:nvPr/>
              </p:nvSpPr>
              <p:spPr bwMode="auto">
                <a:xfrm>
                  <a:off x="5281" y="2271"/>
                  <a:ext cx="288" cy="28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Rn</a:t>
                  </a:r>
                  <a:endParaRPr lang="el-GR" sz="1400" b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70" name="Rectangle 72"/>
                <p:cNvSpPr>
                  <a:spLocks noChangeArrowheads="1"/>
                </p:cNvSpPr>
                <p:nvPr/>
              </p:nvSpPr>
              <p:spPr bwMode="auto">
                <a:xfrm>
                  <a:off x="4993" y="2271"/>
                  <a:ext cx="288" cy="285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At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71" name="Rectangle 73"/>
                <p:cNvSpPr>
                  <a:spLocks noChangeArrowheads="1"/>
                </p:cNvSpPr>
                <p:nvPr/>
              </p:nvSpPr>
              <p:spPr bwMode="auto">
                <a:xfrm>
                  <a:off x="4705" y="2271"/>
                  <a:ext cx="288" cy="285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Po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72" name="Rectangle 74"/>
                <p:cNvSpPr>
                  <a:spLocks noChangeArrowheads="1"/>
                </p:cNvSpPr>
                <p:nvPr/>
              </p:nvSpPr>
              <p:spPr bwMode="auto">
                <a:xfrm>
                  <a:off x="4417" y="2271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Bi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73" name="Rectangle 75"/>
                <p:cNvSpPr>
                  <a:spLocks noChangeArrowheads="1"/>
                </p:cNvSpPr>
                <p:nvPr/>
              </p:nvSpPr>
              <p:spPr bwMode="auto">
                <a:xfrm>
                  <a:off x="4129" y="2271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Pb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74" name="Rectangle 76"/>
                <p:cNvSpPr>
                  <a:spLocks noChangeArrowheads="1"/>
                </p:cNvSpPr>
                <p:nvPr/>
              </p:nvSpPr>
              <p:spPr bwMode="auto">
                <a:xfrm>
                  <a:off x="3841" y="2271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Tl</a:t>
                  </a:r>
                  <a:endParaRPr lang="el-GR" sz="14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75" name="Rectangle 77"/>
                <p:cNvSpPr>
                  <a:spLocks noChangeArrowheads="1"/>
                </p:cNvSpPr>
                <p:nvPr/>
              </p:nvSpPr>
              <p:spPr bwMode="auto">
                <a:xfrm>
                  <a:off x="3553" y="2271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Hg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76" name="Rectangle 78"/>
                <p:cNvSpPr>
                  <a:spLocks noChangeArrowheads="1"/>
                </p:cNvSpPr>
                <p:nvPr/>
              </p:nvSpPr>
              <p:spPr bwMode="auto">
                <a:xfrm>
                  <a:off x="3265" y="2271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Au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77" name="Rectangle 79"/>
                <p:cNvSpPr>
                  <a:spLocks noChangeArrowheads="1"/>
                </p:cNvSpPr>
                <p:nvPr/>
              </p:nvSpPr>
              <p:spPr bwMode="auto">
                <a:xfrm>
                  <a:off x="2977" y="2271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Pt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78" name="Rectangle 80"/>
                <p:cNvSpPr>
                  <a:spLocks noChangeArrowheads="1"/>
                </p:cNvSpPr>
                <p:nvPr/>
              </p:nvSpPr>
              <p:spPr bwMode="auto">
                <a:xfrm>
                  <a:off x="2689" y="2271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Ir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9" name="Rectangle 81"/>
                <p:cNvSpPr>
                  <a:spLocks noChangeArrowheads="1"/>
                </p:cNvSpPr>
                <p:nvPr/>
              </p:nvSpPr>
              <p:spPr bwMode="auto">
                <a:xfrm>
                  <a:off x="2401" y="2271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Os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80" name="Rectangle 82"/>
                <p:cNvSpPr>
                  <a:spLocks noChangeArrowheads="1"/>
                </p:cNvSpPr>
                <p:nvPr/>
              </p:nvSpPr>
              <p:spPr bwMode="auto">
                <a:xfrm>
                  <a:off x="2113" y="2271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Re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81" name="Rectangle 83"/>
                <p:cNvSpPr>
                  <a:spLocks noChangeArrowheads="1"/>
                </p:cNvSpPr>
                <p:nvPr/>
              </p:nvSpPr>
              <p:spPr bwMode="auto">
                <a:xfrm>
                  <a:off x="1825" y="2271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W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2" name="Rectangle 84"/>
                <p:cNvSpPr>
                  <a:spLocks noChangeArrowheads="1"/>
                </p:cNvSpPr>
                <p:nvPr/>
              </p:nvSpPr>
              <p:spPr bwMode="auto">
                <a:xfrm>
                  <a:off x="1519" y="2271"/>
                  <a:ext cx="306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Ta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3" name="Rectangle 85"/>
                <p:cNvSpPr>
                  <a:spLocks noChangeArrowheads="1"/>
                </p:cNvSpPr>
                <p:nvPr/>
              </p:nvSpPr>
              <p:spPr bwMode="auto">
                <a:xfrm>
                  <a:off x="1249" y="2271"/>
                  <a:ext cx="270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Hf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84" name="Rectangle 86"/>
                <p:cNvSpPr>
                  <a:spLocks noChangeArrowheads="1"/>
                </p:cNvSpPr>
                <p:nvPr/>
              </p:nvSpPr>
              <p:spPr bwMode="auto">
                <a:xfrm>
                  <a:off x="961" y="2271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>
                      <a:solidFill>
                        <a:srgbClr val="4709E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La</a:t>
                  </a:r>
                  <a:endParaRPr lang="el-GR" sz="1400" b="1" dirty="0">
                    <a:solidFill>
                      <a:srgbClr val="4709E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85" name="Rectangle 87"/>
                <p:cNvSpPr>
                  <a:spLocks noChangeArrowheads="1"/>
                </p:cNvSpPr>
                <p:nvPr/>
              </p:nvSpPr>
              <p:spPr bwMode="auto">
                <a:xfrm>
                  <a:off x="673" y="2271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Ba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86" name="Rectangle 88"/>
                <p:cNvSpPr>
                  <a:spLocks noChangeArrowheads="1"/>
                </p:cNvSpPr>
                <p:nvPr/>
              </p:nvSpPr>
              <p:spPr bwMode="auto">
                <a:xfrm>
                  <a:off x="385" y="2271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smtClean="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Cs</a:t>
                  </a:r>
                  <a:endParaRPr lang="el-GR" sz="14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87" name="Rectangle 89"/>
                <p:cNvSpPr>
                  <a:spLocks noChangeArrowheads="1"/>
                </p:cNvSpPr>
                <p:nvPr/>
              </p:nvSpPr>
              <p:spPr bwMode="auto">
                <a:xfrm>
                  <a:off x="5281" y="1985"/>
                  <a:ext cx="288" cy="286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Xe</a:t>
                  </a:r>
                  <a:endParaRPr lang="el-GR" sz="1400" b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88" name="Rectangle 90"/>
                <p:cNvSpPr>
                  <a:spLocks noChangeArrowheads="1"/>
                </p:cNvSpPr>
                <p:nvPr/>
              </p:nvSpPr>
              <p:spPr bwMode="auto">
                <a:xfrm>
                  <a:off x="4993" y="1985"/>
                  <a:ext cx="288" cy="286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2800" b="1" dirty="0">
                      <a:solidFill>
                        <a:schemeClr val="accent6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I</a:t>
                  </a:r>
                  <a:endParaRPr lang="el-GR" sz="2800" b="1" dirty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89" name="Rectangle 91"/>
                <p:cNvSpPr>
                  <a:spLocks noChangeArrowheads="1"/>
                </p:cNvSpPr>
                <p:nvPr/>
              </p:nvSpPr>
              <p:spPr bwMode="auto">
                <a:xfrm>
                  <a:off x="4705" y="1985"/>
                  <a:ext cx="288" cy="286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Te</a:t>
                  </a:r>
                  <a:endParaRPr lang="el-GR" sz="14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90" name="Rectangle 92"/>
                <p:cNvSpPr>
                  <a:spLocks noChangeArrowheads="1"/>
                </p:cNvSpPr>
                <p:nvPr/>
              </p:nvSpPr>
              <p:spPr bwMode="auto">
                <a:xfrm>
                  <a:off x="4417" y="1985"/>
                  <a:ext cx="288" cy="286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Sb</a:t>
                  </a:r>
                  <a:endParaRPr lang="el-GR" sz="14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91" name="Rectangle 93"/>
                <p:cNvSpPr>
                  <a:spLocks noChangeArrowheads="1"/>
                </p:cNvSpPr>
                <p:nvPr/>
              </p:nvSpPr>
              <p:spPr bwMode="auto">
                <a:xfrm>
                  <a:off x="4129" y="1985"/>
                  <a:ext cx="288" cy="28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Sn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92" name="Rectangle 94"/>
                <p:cNvSpPr>
                  <a:spLocks noChangeArrowheads="1"/>
                </p:cNvSpPr>
                <p:nvPr/>
              </p:nvSpPr>
              <p:spPr bwMode="auto">
                <a:xfrm>
                  <a:off x="3841" y="1985"/>
                  <a:ext cx="288" cy="28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In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93" name="Rectangle 95"/>
                <p:cNvSpPr>
                  <a:spLocks noChangeArrowheads="1"/>
                </p:cNvSpPr>
                <p:nvPr/>
              </p:nvSpPr>
              <p:spPr bwMode="auto">
                <a:xfrm>
                  <a:off x="3553" y="1985"/>
                  <a:ext cx="288" cy="28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Cd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94" name="Rectangle 96"/>
                <p:cNvSpPr>
                  <a:spLocks noChangeArrowheads="1"/>
                </p:cNvSpPr>
                <p:nvPr/>
              </p:nvSpPr>
              <p:spPr bwMode="auto">
                <a:xfrm>
                  <a:off x="3265" y="1985"/>
                  <a:ext cx="288" cy="28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Ag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95" name="Rectangle 97"/>
                <p:cNvSpPr>
                  <a:spLocks noChangeArrowheads="1"/>
                </p:cNvSpPr>
                <p:nvPr/>
              </p:nvSpPr>
              <p:spPr bwMode="auto">
                <a:xfrm>
                  <a:off x="2977" y="1985"/>
                  <a:ext cx="288" cy="28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Pd</a:t>
                  </a:r>
                  <a:endParaRPr lang="el-GR" sz="14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96" name="Rectangle 98"/>
                <p:cNvSpPr>
                  <a:spLocks noChangeArrowheads="1"/>
                </p:cNvSpPr>
                <p:nvPr/>
              </p:nvSpPr>
              <p:spPr bwMode="auto">
                <a:xfrm>
                  <a:off x="2689" y="1985"/>
                  <a:ext cx="288" cy="28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Rh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97" name="Rectangle 99"/>
                <p:cNvSpPr>
                  <a:spLocks noChangeArrowheads="1"/>
                </p:cNvSpPr>
                <p:nvPr/>
              </p:nvSpPr>
              <p:spPr bwMode="auto">
                <a:xfrm>
                  <a:off x="2401" y="1985"/>
                  <a:ext cx="288" cy="28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Ru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98" name="Rectangle 100"/>
                <p:cNvSpPr>
                  <a:spLocks noChangeArrowheads="1"/>
                </p:cNvSpPr>
                <p:nvPr/>
              </p:nvSpPr>
              <p:spPr bwMode="auto">
                <a:xfrm>
                  <a:off x="2113" y="1985"/>
                  <a:ext cx="288" cy="28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Tc</a:t>
                  </a:r>
                  <a:endParaRPr lang="el-GR" sz="14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99" name="Rectangle 101"/>
                <p:cNvSpPr>
                  <a:spLocks noChangeArrowheads="1"/>
                </p:cNvSpPr>
                <p:nvPr/>
              </p:nvSpPr>
              <p:spPr bwMode="auto">
                <a:xfrm>
                  <a:off x="1825" y="1985"/>
                  <a:ext cx="288" cy="28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Mo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00" name="Rectangle 102"/>
                <p:cNvSpPr>
                  <a:spLocks noChangeArrowheads="1"/>
                </p:cNvSpPr>
                <p:nvPr/>
              </p:nvSpPr>
              <p:spPr bwMode="auto">
                <a:xfrm>
                  <a:off x="1519" y="1985"/>
                  <a:ext cx="306" cy="28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Nb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01" name="Rectangle 103"/>
                <p:cNvSpPr>
                  <a:spLocks noChangeArrowheads="1"/>
                </p:cNvSpPr>
                <p:nvPr/>
              </p:nvSpPr>
              <p:spPr bwMode="auto">
                <a:xfrm>
                  <a:off x="1249" y="1985"/>
                  <a:ext cx="270" cy="28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Zr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02" name="Rectangle 104"/>
                <p:cNvSpPr>
                  <a:spLocks noChangeArrowheads="1"/>
                </p:cNvSpPr>
                <p:nvPr/>
              </p:nvSpPr>
              <p:spPr bwMode="auto">
                <a:xfrm>
                  <a:off x="961" y="1985"/>
                  <a:ext cx="288" cy="28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Y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03" name="Rectangle 105"/>
                <p:cNvSpPr>
                  <a:spLocks noChangeArrowheads="1"/>
                </p:cNvSpPr>
                <p:nvPr/>
              </p:nvSpPr>
              <p:spPr bwMode="auto">
                <a:xfrm>
                  <a:off x="673" y="1985"/>
                  <a:ext cx="288" cy="28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Sr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04" name="Rectangle 106"/>
                <p:cNvSpPr>
                  <a:spLocks noChangeArrowheads="1"/>
                </p:cNvSpPr>
                <p:nvPr/>
              </p:nvSpPr>
              <p:spPr bwMode="auto">
                <a:xfrm>
                  <a:off x="385" y="1985"/>
                  <a:ext cx="288" cy="28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Rb</a:t>
                  </a:r>
                  <a:endParaRPr lang="el-GR" sz="14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05" name="Rectangle 107"/>
                <p:cNvSpPr>
                  <a:spLocks noChangeArrowheads="1"/>
                </p:cNvSpPr>
                <p:nvPr/>
              </p:nvSpPr>
              <p:spPr bwMode="auto">
                <a:xfrm>
                  <a:off x="5281" y="1700"/>
                  <a:ext cx="288" cy="28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Kr</a:t>
                  </a:r>
                  <a:endParaRPr lang="el-GR" sz="1400" b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06" name="Rectangle 108"/>
                <p:cNvSpPr>
                  <a:spLocks noChangeArrowheads="1"/>
                </p:cNvSpPr>
                <p:nvPr/>
              </p:nvSpPr>
              <p:spPr bwMode="auto">
                <a:xfrm>
                  <a:off x="4993" y="1700"/>
                  <a:ext cx="288" cy="28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2000" b="1">
                      <a:solidFill>
                        <a:schemeClr val="accent6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Br</a:t>
                  </a:r>
                  <a:endParaRPr lang="el-GR" sz="2000" b="1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07" name="Rectangle 109"/>
                <p:cNvSpPr>
                  <a:spLocks noChangeArrowheads="1"/>
                </p:cNvSpPr>
                <p:nvPr/>
              </p:nvSpPr>
              <p:spPr bwMode="auto">
                <a:xfrm>
                  <a:off x="4705" y="1700"/>
                  <a:ext cx="288" cy="28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b="1" dirty="0">
                      <a:solidFill>
                        <a:schemeClr val="accent6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Se</a:t>
                  </a:r>
                  <a:endParaRPr lang="el-GR" b="1" dirty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08" name="Rectangle 110"/>
                <p:cNvSpPr>
                  <a:spLocks noChangeArrowheads="1"/>
                </p:cNvSpPr>
                <p:nvPr/>
              </p:nvSpPr>
              <p:spPr bwMode="auto">
                <a:xfrm>
                  <a:off x="4417" y="1700"/>
                  <a:ext cx="288" cy="285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As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09" name="Rectangle 111"/>
                <p:cNvSpPr>
                  <a:spLocks noChangeArrowheads="1"/>
                </p:cNvSpPr>
                <p:nvPr/>
              </p:nvSpPr>
              <p:spPr bwMode="auto">
                <a:xfrm>
                  <a:off x="4129" y="1700"/>
                  <a:ext cx="288" cy="285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Ge</a:t>
                  </a:r>
                  <a:endParaRPr lang="el-GR" sz="14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10" name="Rectangle 112"/>
                <p:cNvSpPr>
                  <a:spLocks noChangeArrowheads="1"/>
                </p:cNvSpPr>
                <p:nvPr/>
              </p:nvSpPr>
              <p:spPr bwMode="auto">
                <a:xfrm>
                  <a:off x="3841" y="1700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Ga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11" name="Rectangle 113"/>
                <p:cNvSpPr>
                  <a:spLocks noChangeArrowheads="1"/>
                </p:cNvSpPr>
                <p:nvPr/>
              </p:nvSpPr>
              <p:spPr bwMode="auto">
                <a:xfrm>
                  <a:off x="3553" y="1700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Gd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12" name="Rectangle 114"/>
                <p:cNvSpPr>
                  <a:spLocks noChangeArrowheads="1"/>
                </p:cNvSpPr>
                <p:nvPr/>
              </p:nvSpPr>
              <p:spPr bwMode="auto">
                <a:xfrm>
                  <a:off x="3265" y="1700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Zn</a:t>
                  </a:r>
                  <a:endParaRPr lang="el-GR" sz="14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13" name="Rectangle 115"/>
                <p:cNvSpPr>
                  <a:spLocks noChangeArrowheads="1"/>
                </p:cNvSpPr>
                <p:nvPr/>
              </p:nvSpPr>
              <p:spPr bwMode="auto">
                <a:xfrm>
                  <a:off x="2977" y="1700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Cu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14" name="Rectangle 116"/>
                <p:cNvSpPr>
                  <a:spLocks noChangeArrowheads="1"/>
                </p:cNvSpPr>
                <p:nvPr/>
              </p:nvSpPr>
              <p:spPr bwMode="auto">
                <a:xfrm>
                  <a:off x="2689" y="1700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Ni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15" name="Rectangle 117"/>
                <p:cNvSpPr>
                  <a:spLocks noChangeArrowheads="1"/>
                </p:cNvSpPr>
                <p:nvPr/>
              </p:nvSpPr>
              <p:spPr bwMode="auto">
                <a:xfrm>
                  <a:off x="2401" y="1700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Co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16" name="Rectangle 118"/>
                <p:cNvSpPr>
                  <a:spLocks noChangeArrowheads="1"/>
                </p:cNvSpPr>
                <p:nvPr/>
              </p:nvSpPr>
              <p:spPr bwMode="auto">
                <a:xfrm>
                  <a:off x="2113" y="1700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2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Mn</a:t>
                  </a:r>
                  <a:endParaRPr lang="el-GR" sz="12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17" name="Rectangle 119"/>
                <p:cNvSpPr>
                  <a:spLocks noChangeArrowheads="1"/>
                </p:cNvSpPr>
                <p:nvPr/>
              </p:nvSpPr>
              <p:spPr bwMode="auto">
                <a:xfrm>
                  <a:off x="1825" y="1700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Cr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18" name="Rectangle 120"/>
                <p:cNvSpPr>
                  <a:spLocks noChangeArrowheads="1"/>
                </p:cNvSpPr>
                <p:nvPr/>
              </p:nvSpPr>
              <p:spPr bwMode="auto">
                <a:xfrm>
                  <a:off x="1519" y="1700"/>
                  <a:ext cx="306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V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19" name="Rectangle 121"/>
                <p:cNvSpPr>
                  <a:spLocks noChangeArrowheads="1"/>
                </p:cNvSpPr>
                <p:nvPr/>
              </p:nvSpPr>
              <p:spPr bwMode="auto">
                <a:xfrm>
                  <a:off x="1249" y="1700"/>
                  <a:ext cx="270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Ti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20" name="Rectangle 122"/>
                <p:cNvSpPr>
                  <a:spLocks noChangeArrowheads="1"/>
                </p:cNvSpPr>
                <p:nvPr/>
              </p:nvSpPr>
              <p:spPr bwMode="auto">
                <a:xfrm>
                  <a:off x="961" y="1700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Sc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21" name="Rectangle 123"/>
                <p:cNvSpPr>
                  <a:spLocks noChangeArrowheads="1"/>
                </p:cNvSpPr>
                <p:nvPr/>
              </p:nvSpPr>
              <p:spPr bwMode="auto">
                <a:xfrm>
                  <a:off x="673" y="1700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</a:pPr>
                  <a:r>
                    <a:rPr lang="en-US" sz="1600" b="1">
                      <a:solidFill>
                        <a:srgbClr val="0000FF"/>
                      </a:solidFill>
                    </a:rPr>
                    <a:t>Ca</a:t>
                  </a:r>
                  <a:endParaRPr lang="el-GR" sz="1600" b="1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122" name="Rectangle 124"/>
                <p:cNvSpPr>
                  <a:spLocks noChangeArrowheads="1"/>
                </p:cNvSpPr>
                <p:nvPr/>
              </p:nvSpPr>
              <p:spPr bwMode="auto">
                <a:xfrm>
                  <a:off x="385" y="1700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K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23" name="Rectangle 125"/>
                <p:cNvSpPr>
                  <a:spLocks noChangeArrowheads="1"/>
                </p:cNvSpPr>
                <p:nvPr/>
              </p:nvSpPr>
              <p:spPr bwMode="auto">
                <a:xfrm>
                  <a:off x="5281" y="1415"/>
                  <a:ext cx="288" cy="28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Ar</a:t>
                  </a:r>
                  <a:endParaRPr lang="el-GR" sz="1400" b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24" name="Rectangle 126"/>
                <p:cNvSpPr>
                  <a:spLocks noChangeArrowheads="1"/>
                </p:cNvSpPr>
                <p:nvPr/>
              </p:nvSpPr>
              <p:spPr bwMode="auto">
                <a:xfrm>
                  <a:off x="4993" y="1415"/>
                  <a:ext cx="288" cy="28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2000" b="1" dirty="0" err="1">
                      <a:solidFill>
                        <a:schemeClr val="accent6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Cl</a:t>
                  </a:r>
                  <a:endParaRPr lang="el-GR" sz="2000" b="1" dirty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25" name="Rectangle 127"/>
                <p:cNvSpPr>
                  <a:spLocks noChangeArrowheads="1"/>
                </p:cNvSpPr>
                <p:nvPr/>
              </p:nvSpPr>
              <p:spPr bwMode="auto">
                <a:xfrm>
                  <a:off x="4705" y="1415"/>
                  <a:ext cx="288" cy="28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2400" b="1">
                      <a:solidFill>
                        <a:schemeClr val="accent6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S</a:t>
                  </a:r>
                  <a:endParaRPr lang="el-GR" sz="2400" b="1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26" name="Rectangle 128"/>
                <p:cNvSpPr>
                  <a:spLocks noChangeArrowheads="1"/>
                </p:cNvSpPr>
                <p:nvPr/>
              </p:nvSpPr>
              <p:spPr bwMode="auto">
                <a:xfrm>
                  <a:off x="4417" y="1415"/>
                  <a:ext cx="288" cy="28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2800" b="1" dirty="0">
                      <a:solidFill>
                        <a:schemeClr val="accent6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P</a:t>
                  </a:r>
                  <a:endParaRPr lang="el-GR" sz="2800" b="1" dirty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27" name="Rectangle 129"/>
                <p:cNvSpPr>
                  <a:spLocks noChangeArrowheads="1"/>
                </p:cNvSpPr>
                <p:nvPr/>
              </p:nvSpPr>
              <p:spPr bwMode="auto">
                <a:xfrm>
                  <a:off x="4129" y="1415"/>
                  <a:ext cx="288" cy="285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Si</a:t>
                  </a:r>
                  <a:endParaRPr lang="el-GR" sz="14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28" name="Rectangle 130"/>
                <p:cNvSpPr>
                  <a:spLocks noChangeArrowheads="1"/>
                </p:cNvSpPr>
                <p:nvPr/>
              </p:nvSpPr>
              <p:spPr bwMode="auto">
                <a:xfrm>
                  <a:off x="3841" y="1415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Al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39" name="Rectangle 141"/>
                <p:cNvSpPr>
                  <a:spLocks noChangeArrowheads="1"/>
                </p:cNvSpPr>
                <p:nvPr/>
              </p:nvSpPr>
              <p:spPr bwMode="auto">
                <a:xfrm>
                  <a:off x="673" y="1415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2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Mg</a:t>
                  </a:r>
                  <a:endParaRPr lang="el-GR" sz="12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40" name="Rectangle 142"/>
                <p:cNvSpPr>
                  <a:spLocks noChangeArrowheads="1"/>
                </p:cNvSpPr>
                <p:nvPr/>
              </p:nvSpPr>
              <p:spPr bwMode="auto">
                <a:xfrm>
                  <a:off x="385" y="1415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Na</a:t>
                  </a:r>
                  <a:endParaRPr lang="el-GR" sz="1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41" name="Rectangle 143"/>
                <p:cNvSpPr>
                  <a:spLocks noChangeArrowheads="1"/>
                </p:cNvSpPr>
                <p:nvPr/>
              </p:nvSpPr>
              <p:spPr bwMode="auto">
                <a:xfrm>
                  <a:off x="5281" y="1130"/>
                  <a:ext cx="288" cy="28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Ne</a:t>
                  </a:r>
                  <a:endParaRPr lang="el-GR" sz="1400" b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42" name="Rectangle 144"/>
                <p:cNvSpPr>
                  <a:spLocks noChangeArrowheads="1"/>
                </p:cNvSpPr>
                <p:nvPr/>
              </p:nvSpPr>
              <p:spPr bwMode="auto">
                <a:xfrm>
                  <a:off x="4993" y="1130"/>
                  <a:ext cx="288" cy="28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2400" b="1" dirty="0">
                      <a:solidFill>
                        <a:schemeClr val="accent6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F</a:t>
                  </a:r>
                  <a:endParaRPr lang="el-GR" sz="2400" b="1" dirty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43" name="Rectangle 145"/>
                <p:cNvSpPr>
                  <a:spLocks noChangeArrowheads="1"/>
                </p:cNvSpPr>
                <p:nvPr/>
              </p:nvSpPr>
              <p:spPr bwMode="auto">
                <a:xfrm>
                  <a:off x="4705" y="1130"/>
                  <a:ext cx="288" cy="28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2400" b="1" dirty="0">
                      <a:solidFill>
                        <a:schemeClr val="accent6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O</a:t>
                  </a:r>
                  <a:endParaRPr lang="el-GR" sz="2400" b="1" dirty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44" name="Rectangle 146"/>
                <p:cNvSpPr>
                  <a:spLocks noChangeArrowheads="1"/>
                </p:cNvSpPr>
                <p:nvPr/>
              </p:nvSpPr>
              <p:spPr bwMode="auto">
                <a:xfrm>
                  <a:off x="4417" y="1130"/>
                  <a:ext cx="288" cy="28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2400" b="1" dirty="0">
                      <a:solidFill>
                        <a:schemeClr val="accent6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N</a:t>
                  </a:r>
                  <a:endParaRPr lang="el-GR" sz="2400" b="1" dirty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45" name="Rectangle 147"/>
                <p:cNvSpPr>
                  <a:spLocks noChangeArrowheads="1"/>
                </p:cNvSpPr>
                <p:nvPr/>
              </p:nvSpPr>
              <p:spPr bwMode="auto">
                <a:xfrm>
                  <a:off x="4129" y="1130"/>
                  <a:ext cx="288" cy="28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2400" b="1" dirty="0">
                      <a:solidFill>
                        <a:schemeClr val="accent6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C</a:t>
                  </a:r>
                  <a:endParaRPr lang="el-GR" sz="2400" b="1" dirty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46" name="Rectangle 148"/>
                <p:cNvSpPr>
                  <a:spLocks noChangeArrowheads="1"/>
                </p:cNvSpPr>
                <p:nvPr/>
              </p:nvSpPr>
              <p:spPr bwMode="auto">
                <a:xfrm>
                  <a:off x="3841" y="1130"/>
                  <a:ext cx="288" cy="285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l-GR" sz="1400" b="1" dirty="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Β</a:t>
                  </a:r>
                </a:p>
              </p:txBody>
            </p:sp>
            <p:sp>
              <p:nvSpPr>
                <p:cNvPr id="155" name="Rectangle 157"/>
                <p:cNvSpPr>
                  <a:spLocks noChangeArrowheads="1"/>
                </p:cNvSpPr>
                <p:nvPr/>
              </p:nvSpPr>
              <p:spPr bwMode="auto">
                <a:xfrm>
                  <a:off x="673" y="1130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Be</a:t>
                  </a:r>
                  <a:endParaRPr lang="el-GR" sz="14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56" name="Rectangle 158"/>
                <p:cNvSpPr>
                  <a:spLocks noChangeArrowheads="1"/>
                </p:cNvSpPr>
                <p:nvPr/>
              </p:nvSpPr>
              <p:spPr bwMode="auto">
                <a:xfrm>
                  <a:off x="385" y="1130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Li</a:t>
                  </a:r>
                  <a:endParaRPr lang="el-GR" sz="14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57" name="Rectangle 159"/>
                <p:cNvSpPr>
                  <a:spLocks noChangeArrowheads="1"/>
                </p:cNvSpPr>
                <p:nvPr/>
              </p:nvSpPr>
              <p:spPr bwMode="auto">
                <a:xfrm>
                  <a:off x="5281" y="845"/>
                  <a:ext cx="288" cy="28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He</a:t>
                  </a:r>
                  <a:endParaRPr lang="el-GR" sz="1400" b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58" name="Rectangle 160"/>
                <p:cNvSpPr>
                  <a:spLocks noChangeArrowheads="1"/>
                </p:cNvSpPr>
                <p:nvPr/>
              </p:nvSpPr>
              <p:spPr bwMode="auto">
                <a:xfrm>
                  <a:off x="5025" y="357"/>
                  <a:ext cx="285" cy="28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l-GR" dirty="0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17</a:t>
                  </a:r>
                </a:p>
              </p:txBody>
            </p:sp>
            <p:sp>
              <p:nvSpPr>
                <p:cNvPr id="159" name="Rectangle 161"/>
                <p:cNvSpPr>
                  <a:spLocks noChangeArrowheads="1"/>
                </p:cNvSpPr>
                <p:nvPr/>
              </p:nvSpPr>
              <p:spPr bwMode="auto">
                <a:xfrm>
                  <a:off x="4737" y="357"/>
                  <a:ext cx="288" cy="28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l-GR" dirty="0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16</a:t>
                  </a:r>
                </a:p>
              </p:txBody>
            </p:sp>
            <p:sp>
              <p:nvSpPr>
                <p:cNvPr id="160" name="Rectangle 162"/>
                <p:cNvSpPr>
                  <a:spLocks noChangeArrowheads="1"/>
                </p:cNvSpPr>
                <p:nvPr/>
              </p:nvSpPr>
              <p:spPr bwMode="auto">
                <a:xfrm>
                  <a:off x="4435" y="357"/>
                  <a:ext cx="302" cy="28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l-GR" dirty="0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15</a:t>
                  </a:r>
                </a:p>
              </p:txBody>
            </p:sp>
            <p:sp>
              <p:nvSpPr>
                <p:cNvPr id="161" name="Rectangle 163"/>
                <p:cNvSpPr>
                  <a:spLocks noChangeArrowheads="1"/>
                </p:cNvSpPr>
                <p:nvPr/>
              </p:nvSpPr>
              <p:spPr bwMode="auto">
                <a:xfrm>
                  <a:off x="4147" y="357"/>
                  <a:ext cx="288" cy="28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l-GR" dirty="0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14</a:t>
                  </a:r>
                </a:p>
              </p:txBody>
            </p:sp>
            <p:sp>
              <p:nvSpPr>
                <p:cNvPr id="168" name="Rectangle 170"/>
                <p:cNvSpPr>
                  <a:spLocks noChangeArrowheads="1"/>
                </p:cNvSpPr>
                <p:nvPr/>
              </p:nvSpPr>
              <p:spPr bwMode="auto">
                <a:xfrm>
                  <a:off x="385" y="845"/>
                  <a:ext cx="288" cy="28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2400" b="1" dirty="0">
                      <a:solidFill>
                        <a:srgbClr val="00B05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H</a:t>
                  </a:r>
                  <a:endParaRPr lang="el-GR" sz="2400" b="1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169" name="Line 171"/>
                <p:cNvSpPr>
                  <a:spLocks noChangeShapeType="1"/>
                </p:cNvSpPr>
                <p:nvPr/>
              </p:nvSpPr>
              <p:spPr bwMode="auto">
                <a:xfrm>
                  <a:off x="385" y="1130"/>
                  <a:ext cx="28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70" name="Line 172"/>
                <p:cNvSpPr>
                  <a:spLocks noChangeShapeType="1"/>
                </p:cNvSpPr>
                <p:nvPr/>
              </p:nvSpPr>
              <p:spPr bwMode="auto">
                <a:xfrm>
                  <a:off x="385" y="1415"/>
                  <a:ext cx="57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71" name="Line 173"/>
                <p:cNvSpPr>
                  <a:spLocks noChangeShapeType="1"/>
                </p:cNvSpPr>
                <p:nvPr/>
              </p:nvSpPr>
              <p:spPr bwMode="auto">
                <a:xfrm>
                  <a:off x="385" y="1700"/>
                  <a:ext cx="518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72" name="Line 174"/>
                <p:cNvSpPr>
                  <a:spLocks noChangeShapeType="1"/>
                </p:cNvSpPr>
                <p:nvPr/>
              </p:nvSpPr>
              <p:spPr bwMode="auto">
                <a:xfrm>
                  <a:off x="385" y="1985"/>
                  <a:ext cx="518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73" name="Line 175"/>
                <p:cNvSpPr>
                  <a:spLocks noChangeShapeType="1"/>
                </p:cNvSpPr>
                <p:nvPr/>
              </p:nvSpPr>
              <p:spPr bwMode="auto">
                <a:xfrm>
                  <a:off x="385" y="2271"/>
                  <a:ext cx="518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74" name="Line 176"/>
                <p:cNvSpPr>
                  <a:spLocks noChangeShapeType="1"/>
                </p:cNvSpPr>
                <p:nvPr/>
              </p:nvSpPr>
              <p:spPr bwMode="auto">
                <a:xfrm>
                  <a:off x="385" y="2556"/>
                  <a:ext cx="518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75" name="Line 177"/>
                <p:cNvSpPr>
                  <a:spLocks noChangeShapeType="1"/>
                </p:cNvSpPr>
                <p:nvPr/>
              </p:nvSpPr>
              <p:spPr bwMode="auto">
                <a:xfrm>
                  <a:off x="385" y="2841"/>
                  <a:ext cx="345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82" name="Line 184"/>
                <p:cNvSpPr>
                  <a:spLocks noChangeShapeType="1"/>
                </p:cNvSpPr>
                <p:nvPr/>
              </p:nvSpPr>
              <p:spPr bwMode="auto">
                <a:xfrm>
                  <a:off x="673" y="845"/>
                  <a:ext cx="0" cy="199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83" name="Line 185"/>
                <p:cNvSpPr>
                  <a:spLocks noChangeShapeType="1"/>
                </p:cNvSpPr>
                <p:nvPr/>
              </p:nvSpPr>
              <p:spPr bwMode="auto">
                <a:xfrm>
                  <a:off x="961" y="1130"/>
                  <a:ext cx="0" cy="171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84" name="Line 186"/>
                <p:cNvSpPr>
                  <a:spLocks noChangeShapeType="1"/>
                </p:cNvSpPr>
                <p:nvPr/>
              </p:nvSpPr>
              <p:spPr bwMode="auto">
                <a:xfrm>
                  <a:off x="3841" y="1130"/>
                  <a:ext cx="0" cy="171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85" name="Line 187"/>
                <p:cNvSpPr>
                  <a:spLocks noChangeShapeType="1"/>
                </p:cNvSpPr>
                <p:nvPr/>
              </p:nvSpPr>
              <p:spPr bwMode="auto">
                <a:xfrm>
                  <a:off x="4129" y="1130"/>
                  <a:ext cx="0" cy="142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86" name="Line 188"/>
                <p:cNvSpPr>
                  <a:spLocks noChangeShapeType="1"/>
                </p:cNvSpPr>
                <p:nvPr/>
              </p:nvSpPr>
              <p:spPr bwMode="auto">
                <a:xfrm>
                  <a:off x="4417" y="1130"/>
                  <a:ext cx="0" cy="142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87" name="Line 189"/>
                <p:cNvSpPr>
                  <a:spLocks noChangeShapeType="1"/>
                </p:cNvSpPr>
                <p:nvPr/>
              </p:nvSpPr>
              <p:spPr bwMode="auto">
                <a:xfrm>
                  <a:off x="4705" y="1130"/>
                  <a:ext cx="0" cy="142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89" name="Line 191"/>
                <p:cNvSpPr>
                  <a:spLocks noChangeShapeType="1"/>
                </p:cNvSpPr>
                <p:nvPr/>
              </p:nvSpPr>
              <p:spPr bwMode="auto">
                <a:xfrm>
                  <a:off x="4993" y="1130"/>
                  <a:ext cx="0" cy="142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90" name="Line 192"/>
                <p:cNvSpPr>
                  <a:spLocks noChangeShapeType="1"/>
                </p:cNvSpPr>
                <p:nvPr/>
              </p:nvSpPr>
              <p:spPr bwMode="auto">
                <a:xfrm>
                  <a:off x="5281" y="845"/>
                  <a:ext cx="0" cy="171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91" name="Line 193"/>
                <p:cNvSpPr>
                  <a:spLocks noChangeShapeType="1"/>
                </p:cNvSpPr>
                <p:nvPr/>
              </p:nvSpPr>
              <p:spPr bwMode="auto">
                <a:xfrm>
                  <a:off x="5281" y="1130"/>
                  <a:ext cx="28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92" name="Line 194"/>
                <p:cNvSpPr>
                  <a:spLocks noChangeShapeType="1"/>
                </p:cNvSpPr>
                <p:nvPr/>
              </p:nvSpPr>
              <p:spPr bwMode="auto">
                <a:xfrm>
                  <a:off x="673" y="1130"/>
                  <a:ext cx="288" cy="0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93" name="Line 195"/>
                <p:cNvSpPr>
                  <a:spLocks noChangeShapeType="1"/>
                </p:cNvSpPr>
                <p:nvPr/>
              </p:nvSpPr>
              <p:spPr bwMode="auto">
                <a:xfrm>
                  <a:off x="3841" y="1130"/>
                  <a:ext cx="1440" cy="0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 sz="2400"/>
                </a:p>
              </p:txBody>
            </p:sp>
            <p:sp>
              <p:nvSpPr>
                <p:cNvPr id="194" name="Line 196"/>
                <p:cNvSpPr>
                  <a:spLocks noChangeShapeType="1"/>
                </p:cNvSpPr>
                <p:nvPr/>
              </p:nvSpPr>
              <p:spPr bwMode="auto">
                <a:xfrm>
                  <a:off x="1249" y="1700"/>
                  <a:ext cx="0" cy="114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95" name="Line 197"/>
                <p:cNvSpPr>
                  <a:spLocks noChangeShapeType="1"/>
                </p:cNvSpPr>
                <p:nvPr/>
              </p:nvSpPr>
              <p:spPr bwMode="auto">
                <a:xfrm>
                  <a:off x="1519" y="1700"/>
                  <a:ext cx="0" cy="114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96" name="Line 198"/>
                <p:cNvSpPr>
                  <a:spLocks noChangeShapeType="1"/>
                </p:cNvSpPr>
                <p:nvPr/>
              </p:nvSpPr>
              <p:spPr bwMode="auto">
                <a:xfrm>
                  <a:off x="1825" y="1700"/>
                  <a:ext cx="0" cy="114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97" name="Line 199"/>
                <p:cNvSpPr>
                  <a:spLocks noChangeShapeType="1"/>
                </p:cNvSpPr>
                <p:nvPr/>
              </p:nvSpPr>
              <p:spPr bwMode="auto">
                <a:xfrm>
                  <a:off x="2113" y="1700"/>
                  <a:ext cx="0" cy="114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98" name="Line 200"/>
                <p:cNvSpPr>
                  <a:spLocks noChangeShapeType="1"/>
                </p:cNvSpPr>
                <p:nvPr/>
              </p:nvSpPr>
              <p:spPr bwMode="auto">
                <a:xfrm>
                  <a:off x="2401" y="1700"/>
                  <a:ext cx="0" cy="114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99" name="Line 201"/>
                <p:cNvSpPr>
                  <a:spLocks noChangeShapeType="1"/>
                </p:cNvSpPr>
                <p:nvPr/>
              </p:nvSpPr>
              <p:spPr bwMode="auto">
                <a:xfrm>
                  <a:off x="2689" y="1700"/>
                  <a:ext cx="0" cy="114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00" name="Line 202"/>
                <p:cNvSpPr>
                  <a:spLocks noChangeShapeType="1"/>
                </p:cNvSpPr>
                <p:nvPr/>
              </p:nvSpPr>
              <p:spPr bwMode="auto">
                <a:xfrm>
                  <a:off x="2977" y="1700"/>
                  <a:ext cx="0" cy="114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01" name="Line 203"/>
                <p:cNvSpPr>
                  <a:spLocks noChangeShapeType="1"/>
                </p:cNvSpPr>
                <p:nvPr/>
              </p:nvSpPr>
              <p:spPr bwMode="auto">
                <a:xfrm>
                  <a:off x="3265" y="1700"/>
                  <a:ext cx="0" cy="114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02" name="Line 204"/>
                <p:cNvSpPr>
                  <a:spLocks noChangeShapeType="1"/>
                </p:cNvSpPr>
                <p:nvPr/>
              </p:nvSpPr>
              <p:spPr bwMode="auto">
                <a:xfrm>
                  <a:off x="3841" y="1415"/>
                  <a:ext cx="172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03" name="Line 205"/>
                <p:cNvSpPr>
                  <a:spLocks noChangeShapeType="1"/>
                </p:cNvSpPr>
                <p:nvPr/>
              </p:nvSpPr>
              <p:spPr bwMode="auto">
                <a:xfrm>
                  <a:off x="3553" y="1700"/>
                  <a:ext cx="0" cy="114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30" name="Line 232"/>
                <p:cNvSpPr>
                  <a:spLocks noChangeShapeType="1"/>
                </p:cNvSpPr>
                <p:nvPr/>
              </p:nvSpPr>
              <p:spPr bwMode="auto">
                <a:xfrm>
                  <a:off x="5569" y="2556"/>
                  <a:ext cx="0" cy="28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35" name="Rectangle 7"/>
                <p:cNvSpPr>
                  <a:spLocks noChangeArrowheads="1"/>
                </p:cNvSpPr>
                <p:nvPr/>
              </p:nvSpPr>
              <p:spPr bwMode="auto">
                <a:xfrm>
                  <a:off x="4836" y="3318"/>
                  <a:ext cx="288" cy="25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300" b="1" dirty="0" err="1">
                      <a:solidFill>
                        <a:srgbClr val="4709E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Md</a:t>
                  </a:r>
                  <a:endParaRPr lang="el-GR" sz="1300" b="1" dirty="0">
                    <a:solidFill>
                      <a:srgbClr val="4709E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endParaRPr lang="el-GR" sz="1300" b="1" dirty="0">
                    <a:solidFill>
                      <a:srgbClr val="CC00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38" name="Rectangle 17"/>
                <p:cNvSpPr>
                  <a:spLocks noChangeArrowheads="1"/>
                </p:cNvSpPr>
                <p:nvPr/>
              </p:nvSpPr>
              <p:spPr bwMode="auto">
                <a:xfrm>
                  <a:off x="1826" y="3318"/>
                  <a:ext cx="342" cy="25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>
                      <a:solidFill>
                        <a:srgbClr val="4709E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Pa</a:t>
                  </a:r>
                  <a:endParaRPr lang="el-GR" sz="1400" b="1" dirty="0">
                    <a:solidFill>
                      <a:srgbClr val="4709E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39" name="Rectangle 18"/>
                <p:cNvSpPr>
                  <a:spLocks noChangeArrowheads="1"/>
                </p:cNvSpPr>
                <p:nvPr/>
              </p:nvSpPr>
              <p:spPr bwMode="auto">
                <a:xfrm>
                  <a:off x="1471" y="3318"/>
                  <a:ext cx="355" cy="272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rgbClr val="4709E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Th</a:t>
                  </a:r>
                  <a:endParaRPr lang="el-GR" sz="1400" b="1" dirty="0">
                    <a:solidFill>
                      <a:srgbClr val="4709E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40" name="Rectangle 21"/>
                <p:cNvSpPr>
                  <a:spLocks noChangeArrowheads="1"/>
                </p:cNvSpPr>
                <p:nvPr/>
              </p:nvSpPr>
              <p:spPr bwMode="auto">
                <a:xfrm>
                  <a:off x="5108" y="3046"/>
                  <a:ext cx="333" cy="272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rgbClr val="4709E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Yb</a:t>
                  </a:r>
                  <a:endParaRPr lang="el-GR" sz="1400" b="1" dirty="0">
                    <a:solidFill>
                      <a:srgbClr val="4709E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41" name="Rectangle 22"/>
                <p:cNvSpPr>
                  <a:spLocks noChangeArrowheads="1"/>
                </p:cNvSpPr>
                <p:nvPr/>
              </p:nvSpPr>
              <p:spPr bwMode="auto">
                <a:xfrm>
                  <a:off x="4836" y="3046"/>
                  <a:ext cx="288" cy="272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300" b="1" dirty="0">
                      <a:solidFill>
                        <a:srgbClr val="4709E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Tm</a:t>
                  </a:r>
                  <a:endParaRPr lang="el-GR" sz="1300" b="1" dirty="0">
                    <a:solidFill>
                      <a:srgbClr val="4709E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endParaRPr lang="el-GR" sz="1400" b="1" dirty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42" name="Rectangle 23"/>
                <p:cNvSpPr>
                  <a:spLocks noChangeArrowheads="1"/>
                </p:cNvSpPr>
                <p:nvPr/>
              </p:nvSpPr>
              <p:spPr bwMode="auto">
                <a:xfrm>
                  <a:off x="4561" y="3044"/>
                  <a:ext cx="288" cy="274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rgbClr val="4709E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Er</a:t>
                  </a:r>
                  <a:endParaRPr lang="el-GR" sz="1400" b="1" dirty="0">
                    <a:solidFill>
                      <a:srgbClr val="4709E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endParaRPr lang="el-GR" sz="1400" b="1" dirty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43" name="Rectangle 24"/>
                <p:cNvSpPr>
                  <a:spLocks noChangeArrowheads="1"/>
                </p:cNvSpPr>
                <p:nvPr/>
              </p:nvSpPr>
              <p:spPr bwMode="auto">
                <a:xfrm>
                  <a:off x="4208" y="3046"/>
                  <a:ext cx="357" cy="272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>
                      <a:solidFill>
                        <a:srgbClr val="4709E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Ho</a:t>
                  </a:r>
                  <a:endParaRPr lang="el-GR" sz="1400" b="1" dirty="0">
                    <a:solidFill>
                      <a:srgbClr val="4709E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44" name="Rectangle 25"/>
                <p:cNvSpPr>
                  <a:spLocks noChangeArrowheads="1"/>
                </p:cNvSpPr>
                <p:nvPr/>
              </p:nvSpPr>
              <p:spPr bwMode="auto">
                <a:xfrm>
                  <a:off x="3963" y="3046"/>
                  <a:ext cx="288" cy="272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rgbClr val="4709E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Dy</a:t>
                  </a:r>
                  <a:endParaRPr lang="el-GR" sz="1400" b="1" dirty="0">
                    <a:solidFill>
                      <a:srgbClr val="4709E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45" name="Rectangle 26"/>
                <p:cNvSpPr>
                  <a:spLocks noChangeArrowheads="1"/>
                </p:cNvSpPr>
                <p:nvPr/>
              </p:nvSpPr>
              <p:spPr bwMode="auto">
                <a:xfrm>
                  <a:off x="3607" y="3046"/>
                  <a:ext cx="356" cy="272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>
                      <a:solidFill>
                        <a:srgbClr val="4709E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Tb</a:t>
                  </a:r>
                  <a:endParaRPr lang="el-GR" sz="1400" b="1" dirty="0">
                    <a:solidFill>
                      <a:srgbClr val="4709E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46" name="Rectangle 27"/>
                <p:cNvSpPr>
                  <a:spLocks noChangeArrowheads="1"/>
                </p:cNvSpPr>
                <p:nvPr/>
              </p:nvSpPr>
              <p:spPr bwMode="auto">
                <a:xfrm>
                  <a:off x="3256" y="3046"/>
                  <a:ext cx="350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rgbClr val="4709E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Gd</a:t>
                  </a:r>
                  <a:endParaRPr lang="el-GR" sz="1400" b="1" dirty="0">
                    <a:solidFill>
                      <a:srgbClr val="4709E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47" name="Rectangle 28"/>
                <p:cNvSpPr>
                  <a:spLocks noChangeArrowheads="1"/>
                </p:cNvSpPr>
                <p:nvPr/>
              </p:nvSpPr>
              <p:spPr bwMode="auto">
                <a:xfrm>
                  <a:off x="2984" y="3046"/>
                  <a:ext cx="294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rgbClr val="4709E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Eu</a:t>
                  </a:r>
                  <a:endParaRPr lang="el-GR" sz="1400" b="1" dirty="0">
                    <a:solidFill>
                      <a:srgbClr val="4709E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48" name="Rectangle 29"/>
                <p:cNvSpPr>
                  <a:spLocks noChangeArrowheads="1"/>
                </p:cNvSpPr>
                <p:nvPr/>
              </p:nvSpPr>
              <p:spPr bwMode="auto">
                <a:xfrm>
                  <a:off x="2696" y="3046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rgbClr val="4709E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Sm</a:t>
                  </a:r>
                  <a:endParaRPr lang="el-GR" sz="1400" b="1" dirty="0">
                    <a:solidFill>
                      <a:srgbClr val="4709E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49" name="Rectangle 30"/>
                <p:cNvSpPr>
                  <a:spLocks noChangeArrowheads="1"/>
                </p:cNvSpPr>
                <p:nvPr/>
              </p:nvSpPr>
              <p:spPr bwMode="auto">
                <a:xfrm>
                  <a:off x="2408" y="3046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200" b="1" dirty="0">
                      <a:solidFill>
                        <a:srgbClr val="4709E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Pm</a:t>
                  </a:r>
                  <a:endParaRPr lang="el-GR" sz="1200" b="1" dirty="0">
                    <a:solidFill>
                      <a:srgbClr val="4709E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50" name="Rectangle 31"/>
                <p:cNvSpPr>
                  <a:spLocks noChangeArrowheads="1"/>
                </p:cNvSpPr>
                <p:nvPr/>
              </p:nvSpPr>
              <p:spPr bwMode="auto">
                <a:xfrm>
                  <a:off x="2113" y="3046"/>
                  <a:ext cx="295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rgbClr val="4709E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Nd</a:t>
                  </a:r>
                  <a:endParaRPr lang="el-GR" sz="1400" b="1" dirty="0">
                    <a:solidFill>
                      <a:srgbClr val="4709E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51" name="Rectangle 32"/>
                <p:cNvSpPr>
                  <a:spLocks noChangeArrowheads="1"/>
                </p:cNvSpPr>
                <p:nvPr/>
              </p:nvSpPr>
              <p:spPr bwMode="auto">
                <a:xfrm>
                  <a:off x="1822" y="3046"/>
                  <a:ext cx="287" cy="272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rgbClr val="4709E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Pr</a:t>
                  </a:r>
                  <a:endParaRPr lang="el-GR" sz="1400" b="1" dirty="0">
                    <a:solidFill>
                      <a:srgbClr val="4709E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52" name="Rectangle 33"/>
                <p:cNvSpPr>
                  <a:spLocks noChangeArrowheads="1"/>
                </p:cNvSpPr>
                <p:nvPr/>
              </p:nvSpPr>
              <p:spPr bwMode="auto">
                <a:xfrm>
                  <a:off x="1471" y="3046"/>
                  <a:ext cx="355" cy="272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rgbClr val="4709E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Ce</a:t>
                  </a:r>
                  <a:endParaRPr lang="el-GR" sz="1400" b="1" dirty="0">
                    <a:solidFill>
                      <a:srgbClr val="4709E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56" name="Rectangle 12"/>
                <p:cNvSpPr>
                  <a:spLocks noChangeArrowheads="1"/>
                </p:cNvSpPr>
                <p:nvPr/>
              </p:nvSpPr>
              <p:spPr bwMode="auto">
                <a:xfrm>
                  <a:off x="3249" y="3318"/>
                  <a:ext cx="357" cy="25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200" b="1" dirty="0">
                      <a:solidFill>
                        <a:srgbClr val="4709E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Cm</a:t>
                  </a:r>
                  <a:endParaRPr lang="el-GR" sz="1200" b="1" dirty="0">
                    <a:solidFill>
                      <a:srgbClr val="4709E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57" name="Rectangle 13"/>
                <p:cNvSpPr>
                  <a:spLocks noChangeArrowheads="1"/>
                </p:cNvSpPr>
                <p:nvPr/>
              </p:nvSpPr>
              <p:spPr bwMode="auto">
                <a:xfrm>
                  <a:off x="2984" y="3318"/>
                  <a:ext cx="294" cy="25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200" b="1" dirty="0">
                      <a:solidFill>
                        <a:srgbClr val="4709E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Am</a:t>
                  </a:r>
                  <a:endParaRPr lang="el-GR" sz="1200" b="1" dirty="0">
                    <a:solidFill>
                      <a:srgbClr val="4709E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58" name="Rectangle 14"/>
                <p:cNvSpPr>
                  <a:spLocks noChangeArrowheads="1"/>
                </p:cNvSpPr>
                <p:nvPr/>
              </p:nvSpPr>
              <p:spPr bwMode="auto">
                <a:xfrm>
                  <a:off x="2689" y="3318"/>
                  <a:ext cx="295" cy="25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rgbClr val="4709E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Pu</a:t>
                  </a:r>
                  <a:endParaRPr lang="el-GR" sz="1400" b="1" dirty="0">
                    <a:solidFill>
                      <a:srgbClr val="4709E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59" name="Rectangle 15"/>
                <p:cNvSpPr>
                  <a:spLocks noChangeArrowheads="1"/>
                </p:cNvSpPr>
                <p:nvPr/>
              </p:nvSpPr>
              <p:spPr bwMode="auto">
                <a:xfrm>
                  <a:off x="2387" y="3318"/>
                  <a:ext cx="309" cy="25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rgbClr val="4709E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Np</a:t>
                  </a:r>
                  <a:endParaRPr lang="el-GR" sz="1400" b="1" dirty="0">
                    <a:solidFill>
                      <a:srgbClr val="4709E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60" name="Rectangle 16"/>
                <p:cNvSpPr>
                  <a:spLocks noChangeArrowheads="1"/>
                </p:cNvSpPr>
                <p:nvPr/>
              </p:nvSpPr>
              <p:spPr bwMode="auto">
                <a:xfrm>
                  <a:off x="2115" y="3318"/>
                  <a:ext cx="295" cy="25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>
                      <a:solidFill>
                        <a:srgbClr val="4709E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U</a:t>
                  </a:r>
                  <a:endParaRPr lang="el-GR" sz="1400" b="1" dirty="0">
                    <a:solidFill>
                      <a:srgbClr val="4709E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</p:grpSp>
          <p:sp>
            <p:nvSpPr>
              <p:cNvPr id="162" name="Rectangle 163"/>
              <p:cNvSpPr>
                <a:spLocks noChangeArrowheads="1"/>
              </p:cNvSpPr>
              <p:nvPr/>
            </p:nvSpPr>
            <p:spPr bwMode="auto">
              <a:xfrm>
                <a:off x="251520" y="762150"/>
                <a:ext cx="457200" cy="45243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  <a:defRPr/>
                </a:pPr>
                <a:r>
                  <a:rPr lang="en-US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1</a:t>
                </a:r>
                <a:endParaRPr lang="el-GR" dirty="0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63" name="Rectangle 163"/>
              <p:cNvSpPr>
                <a:spLocks noChangeArrowheads="1"/>
              </p:cNvSpPr>
              <p:nvPr/>
            </p:nvSpPr>
            <p:spPr bwMode="auto">
              <a:xfrm>
                <a:off x="708720" y="764704"/>
                <a:ext cx="478904" cy="45243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  <a:defRPr/>
                </a:pPr>
                <a:r>
                  <a:rPr lang="en-US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2</a:t>
                </a:r>
                <a:endParaRPr lang="el-GR" dirty="0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64" name="Rectangle 163"/>
              <p:cNvSpPr>
                <a:spLocks noChangeArrowheads="1"/>
              </p:cNvSpPr>
              <p:nvPr/>
            </p:nvSpPr>
            <p:spPr bwMode="auto">
              <a:xfrm>
                <a:off x="5770984" y="692696"/>
                <a:ext cx="457200" cy="45243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  <a:defRPr/>
                </a:pPr>
                <a:r>
                  <a:rPr lang="en-US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13</a:t>
                </a:r>
                <a:endParaRPr lang="el-GR" dirty="0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165" name="Rectangle 163"/>
            <p:cNvSpPr>
              <a:spLocks noChangeArrowheads="1"/>
            </p:cNvSpPr>
            <p:nvPr/>
          </p:nvSpPr>
          <p:spPr bwMode="auto">
            <a:xfrm>
              <a:off x="8075240" y="692696"/>
              <a:ext cx="457200" cy="4524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l-GR" dirty="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</a:t>
              </a:r>
              <a:r>
                <a:rPr lang="en-US" dirty="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8</a:t>
              </a:r>
              <a:endParaRPr lang="el-GR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209" name="Ομάδα 208"/>
          <p:cNvGrpSpPr/>
          <p:nvPr/>
        </p:nvGrpSpPr>
        <p:grpSpPr>
          <a:xfrm>
            <a:off x="251520" y="692696"/>
            <a:ext cx="8280920" cy="5132394"/>
            <a:chOff x="251520" y="691920"/>
            <a:chExt cx="8280920" cy="5132394"/>
          </a:xfrm>
        </p:grpSpPr>
        <p:grpSp>
          <p:nvGrpSpPr>
            <p:cNvPr id="210" name="Ομάδα 209"/>
            <p:cNvGrpSpPr/>
            <p:nvPr/>
          </p:nvGrpSpPr>
          <p:grpSpPr>
            <a:xfrm>
              <a:off x="251520" y="691920"/>
              <a:ext cx="8234327" cy="5132394"/>
              <a:chOff x="251520" y="691920"/>
              <a:chExt cx="8234327" cy="5132394"/>
            </a:xfrm>
          </p:grpSpPr>
          <p:grpSp>
            <p:nvGrpSpPr>
              <p:cNvPr id="212" name="Group 4"/>
              <p:cNvGrpSpPr>
                <a:grpSpLocks/>
              </p:cNvGrpSpPr>
              <p:nvPr/>
            </p:nvGrpSpPr>
            <p:grpSpPr bwMode="auto">
              <a:xfrm>
                <a:off x="256242" y="691920"/>
                <a:ext cx="8229605" cy="5132394"/>
                <a:chOff x="385" y="357"/>
                <a:chExt cx="5184" cy="3233"/>
              </a:xfrm>
            </p:grpSpPr>
            <p:sp>
              <p:nvSpPr>
                <p:cNvPr id="216" name="Rectangle 6"/>
                <p:cNvSpPr>
                  <a:spLocks noChangeArrowheads="1"/>
                </p:cNvSpPr>
                <p:nvPr/>
              </p:nvSpPr>
              <p:spPr bwMode="auto">
                <a:xfrm>
                  <a:off x="5108" y="3318"/>
                  <a:ext cx="333" cy="258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No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17" name="Rectangle 8"/>
                <p:cNvSpPr>
                  <a:spLocks noChangeArrowheads="1"/>
                </p:cNvSpPr>
                <p:nvPr/>
              </p:nvSpPr>
              <p:spPr bwMode="auto">
                <a:xfrm>
                  <a:off x="4565" y="3305"/>
                  <a:ext cx="288" cy="272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Fm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18" name="Rectangle 9"/>
                <p:cNvSpPr>
                  <a:spLocks noChangeArrowheads="1"/>
                </p:cNvSpPr>
                <p:nvPr/>
              </p:nvSpPr>
              <p:spPr bwMode="auto">
                <a:xfrm>
                  <a:off x="4257" y="3272"/>
                  <a:ext cx="307" cy="30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Es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19" name="Rectangle 10"/>
                <p:cNvSpPr>
                  <a:spLocks noChangeArrowheads="1"/>
                </p:cNvSpPr>
                <p:nvPr/>
              </p:nvSpPr>
              <p:spPr bwMode="auto">
                <a:xfrm>
                  <a:off x="3929" y="3318"/>
                  <a:ext cx="328" cy="25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Cf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20" name="Rectangle 11"/>
                <p:cNvSpPr>
                  <a:spLocks noChangeArrowheads="1"/>
                </p:cNvSpPr>
                <p:nvPr/>
              </p:nvSpPr>
              <p:spPr bwMode="auto">
                <a:xfrm>
                  <a:off x="3610" y="3312"/>
                  <a:ext cx="353" cy="26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Bk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21" name="Rectangle 19"/>
                <p:cNvSpPr>
                  <a:spLocks noChangeArrowheads="1"/>
                </p:cNvSpPr>
                <p:nvPr/>
              </p:nvSpPr>
              <p:spPr bwMode="auto">
                <a:xfrm>
                  <a:off x="385" y="3305"/>
                  <a:ext cx="1116" cy="271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l-GR" b="1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   </a:t>
                  </a:r>
                  <a:r>
                    <a:rPr lang="el-GR" b="1" dirty="0" err="1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Ακτινίδες</a:t>
                  </a:r>
                  <a:r>
                    <a:rPr lang="el-GR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 </a:t>
                  </a:r>
                  <a:endParaRPr lang="el-GR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22" name="Rectangle 34"/>
                <p:cNvSpPr>
                  <a:spLocks noChangeArrowheads="1"/>
                </p:cNvSpPr>
                <p:nvPr/>
              </p:nvSpPr>
              <p:spPr bwMode="auto">
                <a:xfrm>
                  <a:off x="385" y="3044"/>
                  <a:ext cx="1134" cy="285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l-GR" b="1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 </a:t>
                  </a:r>
                  <a:r>
                    <a:rPr lang="el-GR" b="1" dirty="0" err="1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Λανθανίδες</a:t>
                  </a:r>
                  <a:r>
                    <a:rPr lang="el-GR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 </a:t>
                  </a:r>
                  <a:endParaRPr lang="el-GR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23" name="Rectangle 53"/>
                <p:cNvSpPr>
                  <a:spLocks noChangeArrowheads="1"/>
                </p:cNvSpPr>
                <p:nvPr/>
              </p:nvSpPr>
              <p:spPr bwMode="auto">
                <a:xfrm>
                  <a:off x="5281" y="2556"/>
                  <a:ext cx="288" cy="28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100" b="1" dirty="0" err="1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Uuo</a:t>
                  </a:r>
                  <a:endParaRPr lang="el-GR" sz="11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24" name="Rectangle 54"/>
                <p:cNvSpPr>
                  <a:spLocks noChangeArrowheads="1"/>
                </p:cNvSpPr>
                <p:nvPr/>
              </p:nvSpPr>
              <p:spPr bwMode="auto">
                <a:xfrm>
                  <a:off x="4993" y="2556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0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Uus</a:t>
                  </a:r>
                  <a:endParaRPr lang="el-GR" sz="10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25" name="Rectangle 55"/>
                <p:cNvSpPr>
                  <a:spLocks noChangeArrowheads="1"/>
                </p:cNvSpPr>
                <p:nvPr/>
              </p:nvSpPr>
              <p:spPr bwMode="auto">
                <a:xfrm>
                  <a:off x="4705" y="2556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0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Uuh</a:t>
                  </a:r>
                  <a:endParaRPr lang="el-GR" sz="10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26" name="Rectangle 56"/>
                <p:cNvSpPr>
                  <a:spLocks noChangeArrowheads="1"/>
                </p:cNvSpPr>
                <p:nvPr/>
              </p:nvSpPr>
              <p:spPr bwMode="auto">
                <a:xfrm>
                  <a:off x="4417" y="2556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0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Uup</a:t>
                  </a:r>
                  <a:endParaRPr lang="el-GR" sz="10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27" name="Rectangle 57"/>
                <p:cNvSpPr>
                  <a:spLocks noChangeArrowheads="1"/>
                </p:cNvSpPr>
                <p:nvPr/>
              </p:nvSpPr>
              <p:spPr bwMode="auto">
                <a:xfrm>
                  <a:off x="4129" y="2556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0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Uuq</a:t>
                  </a:r>
                  <a:endParaRPr lang="el-GR" sz="10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28" name="Rectangle 58"/>
                <p:cNvSpPr>
                  <a:spLocks noChangeArrowheads="1"/>
                </p:cNvSpPr>
                <p:nvPr/>
              </p:nvSpPr>
              <p:spPr bwMode="auto">
                <a:xfrm>
                  <a:off x="3841" y="2556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2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Uut</a:t>
                  </a:r>
                  <a:endParaRPr lang="el-GR" sz="12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29" name="Rectangle 59"/>
                <p:cNvSpPr>
                  <a:spLocks noChangeArrowheads="1"/>
                </p:cNvSpPr>
                <p:nvPr/>
              </p:nvSpPr>
              <p:spPr bwMode="auto">
                <a:xfrm>
                  <a:off x="3553" y="2556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Cp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31" name="Rectangle 60"/>
                <p:cNvSpPr>
                  <a:spLocks noChangeArrowheads="1"/>
                </p:cNvSpPr>
                <p:nvPr/>
              </p:nvSpPr>
              <p:spPr bwMode="auto">
                <a:xfrm>
                  <a:off x="3265" y="2556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Rg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32" name="Rectangle 61"/>
                <p:cNvSpPr>
                  <a:spLocks noChangeArrowheads="1"/>
                </p:cNvSpPr>
                <p:nvPr/>
              </p:nvSpPr>
              <p:spPr bwMode="auto">
                <a:xfrm>
                  <a:off x="2977" y="2556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Dxfgs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36" name="Rectangle 62"/>
                <p:cNvSpPr>
                  <a:spLocks noChangeArrowheads="1"/>
                </p:cNvSpPr>
                <p:nvPr/>
              </p:nvSpPr>
              <p:spPr bwMode="auto">
                <a:xfrm>
                  <a:off x="2689" y="2556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Mt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37" name="Rectangle 63"/>
                <p:cNvSpPr>
                  <a:spLocks noChangeArrowheads="1"/>
                </p:cNvSpPr>
                <p:nvPr/>
              </p:nvSpPr>
              <p:spPr bwMode="auto">
                <a:xfrm>
                  <a:off x="2401" y="2556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Hs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53" name="Rectangle 64"/>
                <p:cNvSpPr>
                  <a:spLocks noChangeArrowheads="1"/>
                </p:cNvSpPr>
                <p:nvPr/>
              </p:nvSpPr>
              <p:spPr bwMode="auto">
                <a:xfrm>
                  <a:off x="2113" y="2556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Bh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54" name="Rectangle 65"/>
                <p:cNvSpPr>
                  <a:spLocks noChangeArrowheads="1"/>
                </p:cNvSpPr>
                <p:nvPr/>
              </p:nvSpPr>
              <p:spPr bwMode="auto">
                <a:xfrm>
                  <a:off x="1825" y="2556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Sg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66" name="Rectangle 66"/>
                <p:cNvSpPr>
                  <a:spLocks noChangeArrowheads="1"/>
                </p:cNvSpPr>
                <p:nvPr/>
              </p:nvSpPr>
              <p:spPr bwMode="auto">
                <a:xfrm>
                  <a:off x="1519" y="2556"/>
                  <a:ext cx="306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Db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67" name="Rectangle 67"/>
                <p:cNvSpPr>
                  <a:spLocks noChangeArrowheads="1"/>
                </p:cNvSpPr>
                <p:nvPr/>
              </p:nvSpPr>
              <p:spPr bwMode="auto">
                <a:xfrm>
                  <a:off x="1249" y="2556"/>
                  <a:ext cx="270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Rf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68" name="Rectangle 68"/>
                <p:cNvSpPr>
                  <a:spLocks noChangeArrowheads="1"/>
                </p:cNvSpPr>
                <p:nvPr/>
              </p:nvSpPr>
              <p:spPr bwMode="auto">
                <a:xfrm>
                  <a:off x="961" y="2556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Ac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69" name="Rectangle 69"/>
                <p:cNvSpPr>
                  <a:spLocks noChangeArrowheads="1"/>
                </p:cNvSpPr>
                <p:nvPr/>
              </p:nvSpPr>
              <p:spPr bwMode="auto">
                <a:xfrm>
                  <a:off x="673" y="2556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Ra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70" name="Rectangle 70"/>
                <p:cNvSpPr>
                  <a:spLocks noChangeArrowheads="1"/>
                </p:cNvSpPr>
                <p:nvPr/>
              </p:nvSpPr>
              <p:spPr bwMode="auto">
                <a:xfrm>
                  <a:off x="385" y="2556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Fr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71" name="Rectangle 71"/>
                <p:cNvSpPr>
                  <a:spLocks noChangeArrowheads="1"/>
                </p:cNvSpPr>
                <p:nvPr/>
              </p:nvSpPr>
              <p:spPr bwMode="auto">
                <a:xfrm>
                  <a:off x="5281" y="2271"/>
                  <a:ext cx="288" cy="28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Rn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72" name="Rectangle 72"/>
                <p:cNvSpPr>
                  <a:spLocks noChangeArrowheads="1"/>
                </p:cNvSpPr>
                <p:nvPr/>
              </p:nvSpPr>
              <p:spPr bwMode="auto">
                <a:xfrm>
                  <a:off x="4993" y="2271"/>
                  <a:ext cx="288" cy="285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At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73" name="Rectangle 73"/>
                <p:cNvSpPr>
                  <a:spLocks noChangeArrowheads="1"/>
                </p:cNvSpPr>
                <p:nvPr/>
              </p:nvSpPr>
              <p:spPr bwMode="auto">
                <a:xfrm>
                  <a:off x="4705" y="2271"/>
                  <a:ext cx="288" cy="285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Po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74" name="Rectangle 74"/>
                <p:cNvSpPr>
                  <a:spLocks noChangeArrowheads="1"/>
                </p:cNvSpPr>
                <p:nvPr/>
              </p:nvSpPr>
              <p:spPr bwMode="auto">
                <a:xfrm>
                  <a:off x="4417" y="2271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Bi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75" name="Rectangle 75"/>
                <p:cNvSpPr>
                  <a:spLocks noChangeArrowheads="1"/>
                </p:cNvSpPr>
                <p:nvPr/>
              </p:nvSpPr>
              <p:spPr bwMode="auto">
                <a:xfrm>
                  <a:off x="4129" y="2271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Pb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76" name="Rectangle 76"/>
                <p:cNvSpPr>
                  <a:spLocks noChangeArrowheads="1"/>
                </p:cNvSpPr>
                <p:nvPr/>
              </p:nvSpPr>
              <p:spPr bwMode="auto">
                <a:xfrm>
                  <a:off x="3841" y="2271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Tl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77" name="Rectangle 77"/>
                <p:cNvSpPr>
                  <a:spLocks noChangeArrowheads="1"/>
                </p:cNvSpPr>
                <p:nvPr/>
              </p:nvSpPr>
              <p:spPr bwMode="auto">
                <a:xfrm>
                  <a:off x="3553" y="2271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Hg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78" name="Rectangle 78"/>
                <p:cNvSpPr>
                  <a:spLocks noChangeArrowheads="1"/>
                </p:cNvSpPr>
                <p:nvPr/>
              </p:nvSpPr>
              <p:spPr bwMode="auto">
                <a:xfrm>
                  <a:off x="3265" y="2271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Au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79" name="Rectangle 79"/>
                <p:cNvSpPr>
                  <a:spLocks noChangeArrowheads="1"/>
                </p:cNvSpPr>
                <p:nvPr/>
              </p:nvSpPr>
              <p:spPr bwMode="auto">
                <a:xfrm>
                  <a:off x="2977" y="2271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Pt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80" name="Rectangle 80"/>
                <p:cNvSpPr>
                  <a:spLocks noChangeArrowheads="1"/>
                </p:cNvSpPr>
                <p:nvPr/>
              </p:nvSpPr>
              <p:spPr bwMode="auto">
                <a:xfrm>
                  <a:off x="2689" y="2271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Ir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81" name="Rectangle 81"/>
                <p:cNvSpPr>
                  <a:spLocks noChangeArrowheads="1"/>
                </p:cNvSpPr>
                <p:nvPr/>
              </p:nvSpPr>
              <p:spPr bwMode="auto">
                <a:xfrm>
                  <a:off x="2401" y="2271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Os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82" name="Rectangle 82"/>
                <p:cNvSpPr>
                  <a:spLocks noChangeArrowheads="1"/>
                </p:cNvSpPr>
                <p:nvPr/>
              </p:nvSpPr>
              <p:spPr bwMode="auto">
                <a:xfrm>
                  <a:off x="2113" y="2271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Re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83" name="Rectangle 83"/>
                <p:cNvSpPr>
                  <a:spLocks noChangeArrowheads="1"/>
                </p:cNvSpPr>
                <p:nvPr/>
              </p:nvSpPr>
              <p:spPr bwMode="auto">
                <a:xfrm>
                  <a:off x="1825" y="2271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W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84" name="Rectangle 84"/>
                <p:cNvSpPr>
                  <a:spLocks noChangeArrowheads="1"/>
                </p:cNvSpPr>
                <p:nvPr/>
              </p:nvSpPr>
              <p:spPr bwMode="auto">
                <a:xfrm>
                  <a:off x="1519" y="2271"/>
                  <a:ext cx="306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Ta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85" name="Rectangle 85"/>
                <p:cNvSpPr>
                  <a:spLocks noChangeArrowheads="1"/>
                </p:cNvSpPr>
                <p:nvPr/>
              </p:nvSpPr>
              <p:spPr bwMode="auto">
                <a:xfrm>
                  <a:off x="1249" y="2271"/>
                  <a:ext cx="270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Hf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86" name="Rectangle 86"/>
                <p:cNvSpPr>
                  <a:spLocks noChangeArrowheads="1"/>
                </p:cNvSpPr>
                <p:nvPr/>
              </p:nvSpPr>
              <p:spPr bwMode="auto">
                <a:xfrm>
                  <a:off x="961" y="2271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La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87" name="Rectangle 87"/>
                <p:cNvSpPr>
                  <a:spLocks noChangeArrowheads="1"/>
                </p:cNvSpPr>
                <p:nvPr/>
              </p:nvSpPr>
              <p:spPr bwMode="auto">
                <a:xfrm>
                  <a:off x="673" y="2271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Ba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88" name="Rectangle 88"/>
                <p:cNvSpPr>
                  <a:spLocks noChangeArrowheads="1"/>
                </p:cNvSpPr>
                <p:nvPr/>
              </p:nvSpPr>
              <p:spPr bwMode="auto">
                <a:xfrm>
                  <a:off x="385" y="2271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smtClean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Cs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89" name="Rectangle 89"/>
                <p:cNvSpPr>
                  <a:spLocks noChangeArrowheads="1"/>
                </p:cNvSpPr>
                <p:nvPr/>
              </p:nvSpPr>
              <p:spPr bwMode="auto">
                <a:xfrm>
                  <a:off x="5281" y="1985"/>
                  <a:ext cx="288" cy="286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Xe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90" name="Rectangle 90"/>
                <p:cNvSpPr>
                  <a:spLocks noChangeArrowheads="1"/>
                </p:cNvSpPr>
                <p:nvPr/>
              </p:nvSpPr>
              <p:spPr bwMode="auto">
                <a:xfrm>
                  <a:off x="4993" y="1985"/>
                  <a:ext cx="288" cy="286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2800" b="1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I</a:t>
                  </a:r>
                  <a:endParaRPr lang="el-GR" sz="28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91" name="Rectangle 91"/>
                <p:cNvSpPr>
                  <a:spLocks noChangeArrowheads="1"/>
                </p:cNvSpPr>
                <p:nvPr/>
              </p:nvSpPr>
              <p:spPr bwMode="auto">
                <a:xfrm>
                  <a:off x="4705" y="1985"/>
                  <a:ext cx="288" cy="286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Te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92" name="Rectangle 92"/>
                <p:cNvSpPr>
                  <a:spLocks noChangeArrowheads="1"/>
                </p:cNvSpPr>
                <p:nvPr/>
              </p:nvSpPr>
              <p:spPr bwMode="auto">
                <a:xfrm>
                  <a:off x="4417" y="1985"/>
                  <a:ext cx="288" cy="286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Sb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93" name="Rectangle 93"/>
                <p:cNvSpPr>
                  <a:spLocks noChangeArrowheads="1"/>
                </p:cNvSpPr>
                <p:nvPr/>
              </p:nvSpPr>
              <p:spPr bwMode="auto">
                <a:xfrm>
                  <a:off x="4129" y="1985"/>
                  <a:ext cx="288" cy="28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Sn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94" name="Rectangle 94"/>
                <p:cNvSpPr>
                  <a:spLocks noChangeArrowheads="1"/>
                </p:cNvSpPr>
                <p:nvPr/>
              </p:nvSpPr>
              <p:spPr bwMode="auto">
                <a:xfrm>
                  <a:off x="3841" y="1985"/>
                  <a:ext cx="288" cy="28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In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95" name="Rectangle 95"/>
                <p:cNvSpPr>
                  <a:spLocks noChangeArrowheads="1"/>
                </p:cNvSpPr>
                <p:nvPr/>
              </p:nvSpPr>
              <p:spPr bwMode="auto">
                <a:xfrm>
                  <a:off x="3553" y="1985"/>
                  <a:ext cx="288" cy="28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Cd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96" name="Rectangle 96"/>
                <p:cNvSpPr>
                  <a:spLocks noChangeArrowheads="1"/>
                </p:cNvSpPr>
                <p:nvPr/>
              </p:nvSpPr>
              <p:spPr bwMode="auto">
                <a:xfrm>
                  <a:off x="3265" y="1985"/>
                  <a:ext cx="288" cy="28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Ag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97" name="Rectangle 97"/>
                <p:cNvSpPr>
                  <a:spLocks noChangeArrowheads="1"/>
                </p:cNvSpPr>
                <p:nvPr/>
              </p:nvSpPr>
              <p:spPr bwMode="auto">
                <a:xfrm>
                  <a:off x="2977" y="1985"/>
                  <a:ext cx="288" cy="28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Pd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98" name="Rectangle 98"/>
                <p:cNvSpPr>
                  <a:spLocks noChangeArrowheads="1"/>
                </p:cNvSpPr>
                <p:nvPr/>
              </p:nvSpPr>
              <p:spPr bwMode="auto">
                <a:xfrm>
                  <a:off x="2689" y="1985"/>
                  <a:ext cx="288" cy="28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Rh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299" name="Rectangle 99"/>
                <p:cNvSpPr>
                  <a:spLocks noChangeArrowheads="1"/>
                </p:cNvSpPr>
                <p:nvPr/>
              </p:nvSpPr>
              <p:spPr bwMode="auto">
                <a:xfrm>
                  <a:off x="2401" y="1985"/>
                  <a:ext cx="288" cy="28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Ru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00" name="Rectangle 100"/>
                <p:cNvSpPr>
                  <a:spLocks noChangeArrowheads="1"/>
                </p:cNvSpPr>
                <p:nvPr/>
              </p:nvSpPr>
              <p:spPr bwMode="auto">
                <a:xfrm>
                  <a:off x="2113" y="1985"/>
                  <a:ext cx="288" cy="28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Tc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01" name="Rectangle 101"/>
                <p:cNvSpPr>
                  <a:spLocks noChangeArrowheads="1"/>
                </p:cNvSpPr>
                <p:nvPr/>
              </p:nvSpPr>
              <p:spPr bwMode="auto">
                <a:xfrm>
                  <a:off x="1825" y="1985"/>
                  <a:ext cx="288" cy="28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Mo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02" name="Rectangle 102"/>
                <p:cNvSpPr>
                  <a:spLocks noChangeArrowheads="1"/>
                </p:cNvSpPr>
                <p:nvPr/>
              </p:nvSpPr>
              <p:spPr bwMode="auto">
                <a:xfrm>
                  <a:off x="1519" y="1985"/>
                  <a:ext cx="306" cy="28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Nb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03" name="Rectangle 103"/>
                <p:cNvSpPr>
                  <a:spLocks noChangeArrowheads="1"/>
                </p:cNvSpPr>
                <p:nvPr/>
              </p:nvSpPr>
              <p:spPr bwMode="auto">
                <a:xfrm>
                  <a:off x="1249" y="1985"/>
                  <a:ext cx="270" cy="28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Zr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04" name="Rectangle 104"/>
                <p:cNvSpPr>
                  <a:spLocks noChangeArrowheads="1"/>
                </p:cNvSpPr>
                <p:nvPr/>
              </p:nvSpPr>
              <p:spPr bwMode="auto">
                <a:xfrm>
                  <a:off x="961" y="1985"/>
                  <a:ext cx="288" cy="28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Y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05" name="Rectangle 105"/>
                <p:cNvSpPr>
                  <a:spLocks noChangeArrowheads="1"/>
                </p:cNvSpPr>
                <p:nvPr/>
              </p:nvSpPr>
              <p:spPr bwMode="auto">
                <a:xfrm>
                  <a:off x="673" y="1985"/>
                  <a:ext cx="288" cy="28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Sr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06" name="Rectangle 106"/>
                <p:cNvSpPr>
                  <a:spLocks noChangeArrowheads="1"/>
                </p:cNvSpPr>
                <p:nvPr/>
              </p:nvSpPr>
              <p:spPr bwMode="auto">
                <a:xfrm>
                  <a:off x="385" y="1985"/>
                  <a:ext cx="288" cy="28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Rb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07" name="Rectangle 107"/>
                <p:cNvSpPr>
                  <a:spLocks noChangeArrowheads="1"/>
                </p:cNvSpPr>
                <p:nvPr/>
              </p:nvSpPr>
              <p:spPr bwMode="auto">
                <a:xfrm>
                  <a:off x="5281" y="1700"/>
                  <a:ext cx="288" cy="28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Kr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08" name="Rectangle 108"/>
                <p:cNvSpPr>
                  <a:spLocks noChangeArrowheads="1"/>
                </p:cNvSpPr>
                <p:nvPr/>
              </p:nvSpPr>
              <p:spPr bwMode="auto">
                <a:xfrm>
                  <a:off x="4993" y="1700"/>
                  <a:ext cx="288" cy="28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20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Br</a:t>
                  </a:r>
                  <a:endParaRPr lang="el-GR" sz="20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09" name="Rectangle 109"/>
                <p:cNvSpPr>
                  <a:spLocks noChangeArrowheads="1"/>
                </p:cNvSpPr>
                <p:nvPr/>
              </p:nvSpPr>
              <p:spPr bwMode="auto">
                <a:xfrm>
                  <a:off x="4705" y="1700"/>
                  <a:ext cx="288" cy="28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b="1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Se</a:t>
                  </a:r>
                  <a:endParaRPr lang="el-GR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10" name="Rectangle 110"/>
                <p:cNvSpPr>
                  <a:spLocks noChangeArrowheads="1"/>
                </p:cNvSpPr>
                <p:nvPr/>
              </p:nvSpPr>
              <p:spPr bwMode="auto">
                <a:xfrm>
                  <a:off x="4417" y="1700"/>
                  <a:ext cx="288" cy="285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As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11" name="Rectangle 111"/>
                <p:cNvSpPr>
                  <a:spLocks noChangeArrowheads="1"/>
                </p:cNvSpPr>
                <p:nvPr/>
              </p:nvSpPr>
              <p:spPr bwMode="auto">
                <a:xfrm>
                  <a:off x="4129" y="1700"/>
                  <a:ext cx="288" cy="285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Ge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12" name="Rectangle 112"/>
                <p:cNvSpPr>
                  <a:spLocks noChangeArrowheads="1"/>
                </p:cNvSpPr>
                <p:nvPr/>
              </p:nvSpPr>
              <p:spPr bwMode="auto">
                <a:xfrm>
                  <a:off x="3841" y="1700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Ga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13" name="Rectangle 113"/>
                <p:cNvSpPr>
                  <a:spLocks noChangeArrowheads="1"/>
                </p:cNvSpPr>
                <p:nvPr/>
              </p:nvSpPr>
              <p:spPr bwMode="auto">
                <a:xfrm>
                  <a:off x="3553" y="1700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Gd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14" name="Rectangle 114"/>
                <p:cNvSpPr>
                  <a:spLocks noChangeArrowheads="1"/>
                </p:cNvSpPr>
                <p:nvPr/>
              </p:nvSpPr>
              <p:spPr bwMode="auto">
                <a:xfrm>
                  <a:off x="3265" y="1700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Zn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15" name="Rectangle 115"/>
                <p:cNvSpPr>
                  <a:spLocks noChangeArrowheads="1"/>
                </p:cNvSpPr>
                <p:nvPr/>
              </p:nvSpPr>
              <p:spPr bwMode="auto">
                <a:xfrm>
                  <a:off x="2977" y="1700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Cu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16" name="Rectangle 116"/>
                <p:cNvSpPr>
                  <a:spLocks noChangeArrowheads="1"/>
                </p:cNvSpPr>
                <p:nvPr/>
              </p:nvSpPr>
              <p:spPr bwMode="auto">
                <a:xfrm>
                  <a:off x="2689" y="1700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Ni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17" name="Rectangle 117"/>
                <p:cNvSpPr>
                  <a:spLocks noChangeArrowheads="1"/>
                </p:cNvSpPr>
                <p:nvPr/>
              </p:nvSpPr>
              <p:spPr bwMode="auto">
                <a:xfrm>
                  <a:off x="2401" y="1700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Co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18" name="Rectangle 118"/>
                <p:cNvSpPr>
                  <a:spLocks noChangeArrowheads="1"/>
                </p:cNvSpPr>
                <p:nvPr/>
              </p:nvSpPr>
              <p:spPr bwMode="auto">
                <a:xfrm>
                  <a:off x="2113" y="1700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2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Mn</a:t>
                  </a:r>
                  <a:endParaRPr lang="el-GR" sz="12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19" name="Rectangle 119"/>
                <p:cNvSpPr>
                  <a:spLocks noChangeArrowheads="1"/>
                </p:cNvSpPr>
                <p:nvPr/>
              </p:nvSpPr>
              <p:spPr bwMode="auto">
                <a:xfrm>
                  <a:off x="1825" y="1700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Cr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20" name="Rectangle 120"/>
                <p:cNvSpPr>
                  <a:spLocks noChangeArrowheads="1"/>
                </p:cNvSpPr>
                <p:nvPr/>
              </p:nvSpPr>
              <p:spPr bwMode="auto">
                <a:xfrm>
                  <a:off x="1519" y="1700"/>
                  <a:ext cx="306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V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21" name="Rectangle 121"/>
                <p:cNvSpPr>
                  <a:spLocks noChangeArrowheads="1"/>
                </p:cNvSpPr>
                <p:nvPr/>
              </p:nvSpPr>
              <p:spPr bwMode="auto">
                <a:xfrm>
                  <a:off x="1249" y="1700"/>
                  <a:ext cx="270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Ti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22" name="Rectangle 122"/>
                <p:cNvSpPr>
                  <a:spLocks noChangeArrowheads="1"/>
                </p:cNvSpPr>
                <p:nvPr/>
              </p:nvSpPr>
              <p:spPr bwMode="auto">
                <a:xfrm>
                  <a:off x="961" y="1700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Sc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23" name="Rectangle 123"/>
                <p:cNvSpPr>
                  <a:spLocks noChangeArrowheads="1"/>
                </p:cNvSpPr>
                <p:nvPr/>
              </p:nvSpPr>
              <p:spPr bwMode="auto">
                <a:xfrm>
                  <a:off x="673" y="1700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</a:pPr>
                  <a:r>
                    <a:rPr lang="en-US" sz="1600" b="1">
                      <a:solidFill>
                        <a:schemeClr val="bg1">
                          <a:lumMod val="50000"/>
                        </a:schemeClr>
                      </a:solidFill>
                    </a:rPr>
                    <a:t>Ca</a:t>
                  </a:r>
                  <a:endParaRPr lang="el-GR" sz="1600" b="1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24" name="Rectangle 124"/>
                <p:cNvSpPr>
                  <a:spLocks noChangeArrowheads="1"/>
                </p:cNvSpPr>
                <p:nvPr/>
              </p:nvSpPr>
              <p:spPr bwMode="auto">
                <a:xfrm>
                  <a:off x="385" y="1700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K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25" name="Rectangle 125"/>
                <p:cNvSpPr>
                  <a:spLocks noChangeArrowheads="1"/>
                </p:cNvSpPr>
                <p:nvPr/>
              </p:nvSpPr>
              <p:spPr bwMode="auto">
                <a:xfrm>
                  <a:off x="5281" y="1415"/>
                  <a:ext cx="288" cy="28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Ar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26" name="Rectangle 126"/>
                <p:cNvSpPr>
                  <a:spLocks noChangeArrowheads="1"/>
                </p:cNvSpPr>
                <p:nvPr/>
              </p:nvSpPr>
              <p:spPr bwMode="auto">
                <a:xfrm>
                  <a:off x="4993" y="1415"/>
                  <a:ext cx="288" cy="28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2000" b="1" dirty="0" err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Cl</a:t>
                  </a:r>
                  <a:endParaRPr lang="el-GR" sz="20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27" name="Rectangle 127"/>
                <p:cNvSpPr>
                  <a:spLocks noChangeArrowheads="1"/>
                </p:cNvSpPr>
                <p:nvPr/>
              </p:nvSpPr>
              <p:spPr bwMode="auto">
                <a:xfrm>
                  <a:off x="4705" y="1415"/>
                  <a:ext cx="288" cy="28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2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S</a:t>
                  </a:r>
                  <a:endParaRPr lang="el-GR" sz="2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28" name="Rectangle 128"/>
                <p:cNvSpPr>
                  <a:spLocks noChangeArrowheads="1"/>
                </p:cNvSpPr>
                <p:nvPr/>
              </p:nvSpPr>
              <p:spPr bwMode="auto">
                <a:xfrm>
                  <a:off x="4417" y="1415"/>
                  <a:ext cx="288" cy="28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2800" b="1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P</a:t>
                  </a:r>
                  <a:endParaRPr lang="el-GR" sz="28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29" name="Rectangle 129"/>
                <p:cNvSpPr>
                  <a:spLocks noChangeArrowheads="1"/>
                </p:cNvSpPr>
                <p:nvPr/>
              </p:nvSpPr>
              <p:spPr bwMode="auto">
                <a:xfrm>
                  <a:off x="4129" y="1415"/>
                  <a:ext cx="288" cy="285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Si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30" name="Rectangle 130"/>
                <p:cNvSpPr>
                  <a:spLocks noChangeArrowheads="1"/>
                </p:cNvSpPr>
                <p:nvPr/>
              </p:nvSpPr>
              <p:spPr bwMode="auto">
                <a:xfrm>
                  <a:off x="3841" y="1415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Al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31" name="Rectangle 141"/>
                <p:cNvSpPr>
                  <a:spLocks noChangeArrowheads="1"/>
                </p:cNvSpPr>
                <p:nvPr/>
              </p:nvSpPr>
              <p:spPr bwMode="auto">
                <a:xfrm>
                  <a:off x="673" y="1415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2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Mg</a:t>
                  </a:r>
                  <a:endParaRPr lang="el-GR" sz="12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32" name="Rectangle 142"/>
                <p:cNvSpPr>
                  <a:spLocks noChangeArrowheads="1"/>
                </p:cNvSpPr>
                <p:nvPr/>
              </p:nvSpPr>
              <p:spPr bwMode="auto">
                <a:xfrm>
                  <a:off x="385" y="1415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Na</a:t>
                  </a:r>
                  <a:endParaRPr lang="el-GR" sz="1400" b="1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33" name="Rectangle 143"/>
                <p:cNvSpPr>
                  <a:spLocks noChangeArrowheads="1"/>
                </p:cNvSpPr>
                <p:nvPr/>
              </p:nvSpPr>
              <p:spPr bwMode="auto">
                <a:xfrm>
                  <a:off x="5281" y="1130"/>
                  <a:ext cx="288" cy="28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Ne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34" name="Rectangle 144"/>
                <p:cNvSpPr>
                  <a:spLocks noChangeArrowheads="1"/>
                </p:cNvSpPr>
                <p:nvPr/>
              </p:nvSpPr>
              <p:spPr bwMode="auto">
                <a:xfrm>
                  <a:off x="4993" y="1130"/>
                  <a:ext cx="288" cy="28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2400" b="1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F</a:t>
                  </a:r>
                  <a:endParaRPr lang="el-GR" sz="2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35" name="Rectangle 145"/>
                <p:cNvSpPr>
                  <a:spLocks noChangeArrowheads="1"/>
                </p:cNvSpPr>
                <p:nvPr/>
              </p:nvSpPr>
              <p:spPr bwMode="auto">
                <a:xfrm>
                  <a:off x="4705" y="1130"/>
                  <a:ext cx="288" cy="28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2400" b="1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O</a:t>
                  </a:r>
                  <a:endParaRPr lang="el-GR" sz="2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36" name="Rectangle 146"/>
                <p:cNvSpPr>
                  <a:spLocks noChangeArrowheads="1"/>
                </p:cNvSpPr>
                <p:nvPr/>
              </p:nvSpPr>
              <p:spPr bwMode="auto">
                <a:xfrm>
                  <a:off x="4417" y="1130"/>
                  <a:ext cx="288" cy="28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2400" b="1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N</a:t>
                  </a:r>
                  <a:endParaRPr lang="el-GR" sz="2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37" name="Rectangle 147"/>
                <p:cNvSpPr>
                  <a:spLocks noChangeArrowheads="1"/>
                </p:cNvSpPr>
                <p:nvPr/>
              </p:nvSpPr>
              <p:spPr bwMode="auto">
                <a:xfrm>
                  <a:off x="4129" y="1130"/>
                  <a:ext cx="288" cy="28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2400" b="1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C</a:t>
                  </a:r>
                  <a:endParaRPr lang="el-GR" sz="2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38" name="Rectangle 148"/>
                <p:cNvSpPr>
                  <a:spLocks noChangeArrowheads="1"/>
                </p:cNvSpPr>
                <p:nvPr/>
              </p:nvSpPr>
              <p:spPr bwMode="auto">
                <a:xfrm>
                  <a:off x="3841" y="1130"/>
                  <a:ext cx="288" cy="285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l-GR" sz="1400" b="1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Β</a:t>
                  </a:r>
                </a:p>
              </p:txBody>
            </p:sp>
            <p:sp>
              <p:nvSpPr>
                <p:cNvPr id="339" name="Rectangle 157"/>
                <p:cNvSpPr>
                  <a:spLocks noChangeArrowheads="1"/>
                </p:cNvSpPr>
                <p:nvPr/>
              </p:nvSpPr>
              <p:spPr bwMode="auto">
                <a:xfrm>
                  <a:off x="673" y="1130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Be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40" name="Rectangle 158"/>
                <p:cNvSpPr>
                  <a:spLocks noChangeArrowheads="1"/>
                </p:cNvSpPr>
                <p:nvPr/>
              </p:nvSpPr>
              <p:spPr bwMode="auto">
                <a:xfrm>
                  <a:off x="385" y="1130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Li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41" name="Rectangle 159"/>
                <p:cNvSpPr>
                  <a:spLocks noChangeArrowheads="1"/>
                </p:cNvSpPr>
                <p:nvPr/>
              </p:nvSpPr>
              <p:spPr bwMode="auto">
                <a:xfrm>
                  <a:off x="5281" y="845"/>
                  <a:ext cx="288" cy="28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He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42" name="Rectangle 160"/>
                <p:cNvSpPr>
                  <a:spLocks noChangeArrowheads="1"/>
                </p:cNvSpPr>
                <p:nvPr/>
              </p:nvSpPr>
              <p:spPr bwMode="auto">
                <a:xfrm>
                  <a:off x="5025" y="357"/>
                  <a:ext cx="285" cy="28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l-GR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17</a:t>
                  </a:r>
                </a:p>
              </p:txBody>
            </p:sp>
            <p:sp>
              <p:nvSpPr>
                <p:cNvPr id="343" name="Rectangle 161"/>
                <p:cNvSpPr>
                  <a:spLocks noChangeArrowheads="1"/>
                </p:cNvSpPr>
                <p:nvPr/>
              </p:nvSpPr>
              <p:spPr bwMode="auto">
                <a:xfrm>
                  <a:off x="4737" y="357"/>
                  <a:ext cx="288" cy="28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l-GR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16</a:t>
                  </a:r>
                </a:p>
              </p:txBody>
            </p:sp>
            <p:sp>
              <p:nvSpPr>
                <p:cNvPr id="344" name="Rectangle 162"/>
                <p:cNvSpPr>
                  <a:spLocks noChangeArrowheads="1"/>
                </p:cNvSpPr>
                <p:nvPr/>
              </p:nvSpPr>
              <p:spPr bwMode="auto">
                <a:xfrm>
                  <a:off x="4435" y="357"/>
                  <a:ext cx="302" cy="28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l-GR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15</a:t>
                  </a:r>
                </a:p>
              </p:txBody>
            </p:sp>
            <p:sp>
              <p:nvSpPr>
                <p:cNvPr id="345" name="Rectangle 163"/>
                <p:cNvSpPr>
                  <a:spLocks noChangeArrowheads="1"/>
                </p:cNvSpPr>
                <p:nvPr/>
              </p:nvSpPr>
              <p:spPr bwMode="auto">
                <a:xfrm>
                  <a:off x="4147" y="357"/>
                  <a:ext cx="288" cy="28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l-GR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14</a:t>
                  </a:r>
                </a:p>
              </p:txBody>
            </p:sp>
            <p:sp>
              <p:nvSpPr>
                <p:cNvPr id="346" name="Rectangle 170"/>
                <p:cNvSpPr>
                  <a:spLocks noChangeArrowheads="1"/>
                </p:cNvSpPr>
                <p:nvPr/>
              </p:nvSpPr>
              <p:spPr bwMode="auto">
                <a:xfrm>
                  <a:off x="385" y="845"/>
                  <a:ext cx="288" cy="28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2400" b="1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H</a:t>
                  </a:r>
                  <a:endParaRPr lang="el-GR" sz="2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47" name="Line 171"/>
                <p:cNvSpPr>
                  <a:spLocks noChangeShapeType="1"/>
                </p:cNvSpPr>
                <p:nvPr/>
              </p:nvSpPr>
              <p:spPr bwMode="auto">
                <a:xfrm>
                  <a:off x="385" y="1130"/>
                  <a:ext cx="28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48" name="Line 172"/>
                <p:cNvSpPr>
                  <a:spLocks noChangeShapeType="1"/>
                </p:cNvSpPr>
                <p:nvPr/>
              </p:nvSpPr>
              <p:spPr bwMode="auto">
                <a:xfrm>
                  <a:off x="385" y="1415"/>
                  <a:ext cx="57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49" name="Line 173"/>
                <p:cNvSpPr>
                  <a:spLocks noChangeShapeType="1"/>
                </p:cNvSpPr>
                <p:nvPr/>
              </p:nvSpPr>
              <p:spPr bwMode="auto">
                <a:xfrm>
                  <a:off x="385" y="1700"/>
                  <a:ext cx="518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50" name="Line 174"/>
                <p:cNvSpPr>
                  <a:spLocks noChangeShapeType="1"/>
                </p:cNvSpPr>
                <p:nvPr/>
              </p:nvSpPr>
              <p:spPr bwMode="auto">
                <a:xfrm>
                  <a:off x="385" y="1985"/>
                  <a:ext cx="518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51" name="Line 175"/>
                <p:cNvSpPr>
                  <a:spLocks noChangeShapeType="1"/>
                </p:cNvSpPr>
                <p:nvPr/>
              </p:nvSpPr>
              <p:spPr bwMode="auto">
                <a:xfrm>
                  <a:off x="385" y="2271"/>
                  <a:ext cx="518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52" name="Line 176"/>
                <p:cNvSpPr>
                  <a:spLocks noChangeShapeType="1"/>
                </p:cNvSpPr>
                <p:nvPr/>
              </p:nvSpPr>
              <p:spPr bwMode="auto">
                <a:xfrm>
                  <a:off x="385" y="2556"/>
                  <a:ext cx="518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53" name="Line 177"/>
                <p:cNvSpPr>
                  <a:spLocks noChangeShapeType="1"/>
                </p:cNvSpPr>
                <p:nvPr/>
              </p:nvSpPr>
              <p:spPr bwMode="auto">
                <a:xfrm>
                  <a:off x="385" y="2841"/>
                  <a:ext cx="345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54" name="Line 184"/>
                <p:cNvSpPr>
                  <a:spLocks noChangeShapeType="1"/>
                </p:cNvSpPr>
                <p:nvPr/>
              </p:nvSpPr>
              <p:spPr bwMode="auto">
                <a:xfrm>
                  <a:off x="673" y="845"/>
                  <a:ext cx="0" cy="199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55" name="Line 185"/>
                <p:cNvSpPr>
                  <a:spLocks noChangeShapeType="1"/>
                </p:cNvSpPr>
                <p:nvPr/>
              </p:nvSpPr>
              <p:spPr bwMode="auto">
                <a:xfrm>
                  <a:off x="961" y="1130"/>
                  <a:ext cx="0" cy="171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56" name="Line 186"/>
                <p:cNvSpPr>
                  <a:spLocks noChangeShapeType="1"/>
                </p:cNvSpPr>
                <p:nvPr/>
              </p:nvSpPr>
              <p:spPr bwMode="auto">
                <a:xfrm>
                  <a:off x="3841" y="1130"/>
                  <a:ext cx="0" cy="171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57" name="Line 187"/>
                <p:cNvSpPr>
                  <a:spLocks noChangeShapeType="1"/>
                </p:cNvSpPr>
                <p:nvPr/>
              </p:nvSpPr>
              <p:spPr bwMode="auto">
                <a:xfrm>
                  <a:off x="4129" y="1130"/>
                  <a:ext cx="0" cy="142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58" name="Line 188"/>
                <p:cNvSpPr>
                  <a:spLocks noChangeShapeType="1"/>
                </p:cNvSpPr>
                <p:nvPr/>
              </p:nvSpPr>
              <p:spPr bwMode="auto">
                <a:xfrm>
                  <a:off x="4417" y="1130"/>
                  <a:ext cx="0" cy="142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59" name="Line 189"/>
                <p:cNvSpPr>
                  <a:spLocks noChangeShapeType="1"/>
                </p:cNvSpPr>
                <p:nvPr/>
              </p:nvSpPr>
              <p:spPr bwMode="auto">
                <a:xfrm>
                  <a:off x="4705" y="1130"/>
                  <a:ext cx="0" cy="142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60" name="Line 191"/>
                <p:cNvSpPr>
                  <a:spLocks noChangeShapeType="1"/>
                </p:cNvSpPr>
                <p:nvPr/>
              </p:nvSpPr>
              <p:spPr bwMode="auto">
                <a:xfrm>
                  <a:off x="4993" y="1130"/>
                  <a:ext cx="0" cy="142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61" name="Line 192"/>
                <p:cNvSpPr>
                  <a:spLocks noChangeShapeType="1"/>
                </p:cNvSpPr>
                <p:nvPr/>
              </p:nvSpPr>
              <p:spPr bwMode="auto">
                <a:xfrm>
                  <a:off x="5281" y="845"/>
                  <a:ext cx="0" cy="171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62" name="Line 193"/>
                <p:cNvSpPr>
                  <a:spLocks noChangeShapeType="1"/>
                </p:cNvSpPr>
                <p:nvPr/>
              </p:nvSpPr>
              <p:spPr bwMode="auto">
                <a:xfrm>
                  <a:off x="5281" y="1130"/>
                  <a:ext cx="28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63" name="Line 194"/>
                <p:cNvSpPr>
                  <a:spLocks noChangeShapeType="1"/>
                </p:cNvSpPr>
                <p:nvPr/>
              </p:nvSpPr>
              <p:spPr bwMode="auto">
                <a:xfrm>
                  <a:off x="673" y="1130"/>
                  <a:ext cx="288" cy="0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64" name="Line 195"/>
                <p:cNvSpPr>
                  <a:spLocks noChangeShapeType="1"/>
                </p:cNvSpPr>
                <p:nvPr/>
              </p:nvSpPr>
              <p:spPr bwMode="auto">
                <a:xfrm>
                  <a:off x="3841" y="1130"/>
                  <a:ext cx="1440" cy="0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 sz="240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65" name="Line 196"/>
                <p:cNvSpPr>
                  <a:spLocks noChangeShapeType="1"/>
                </p:cNvSpPr>
                <p:nvPr/>
              </p:nvSpPr>
              <p:spPr bwMode="auto">
                <a:xfrm>
                  <a:off x="1249" y="1700"/>
                  <a:ext cx="0" cy="114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66" name="Line 197"/>
                <p:cNvSpPr>
                  <a:spLocks noChangeShapeType="1"/>
                </p:cNvSpPr>
                <p:nvPr/>
              </p:nvSpPr>
              <p:spPr bwMode="auto">
                <a:xfrm>
                  <a:off x="1519" y="1700"/>
                  <a:ext cx="0" cy="114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67" name="Line 198"/>
                <p:cNvSpPr>
                  <a:spLocks noChangeShapeType="1"/>
                </p:cNvSpPr>
                <p:nvPr/>
              </p:nvSpPr>
              <p:spPr bwMode="auto">
                <a:xfrm>
                  <a:off x="1825" y="1700"/>
                  <a:ext cx="0" cy="114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68" name="Line 199"/>
                <p:cNvSpPr>
                  <a:spLocks noChangeShapeType="1"/>
                </p:cNvSpPr>
                <p:nvPr/>
              </p:nvSpPr>
              <p:spPr bwMode="auto">
                <a:xfrm>
                  <a:off x="2113" y="1700"/>
                  <a:ext cx="0" cy="114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69" name="Line 200"/>
                <p:cNvSpPr>
                  <a:spLocks noChangeShapeType="1"/>
                </p:cNvSpPr>
                <p:nvPr/>
              </p:nvSpPr>
              <p:spPr bwMode="auto">
                <a:xfrm>
                  <a:off x="2401" y="1700"/>
                  <a:ext cx="0" cy="114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70" name="Line 201"/>
                <p:cNvSpPr>
                  <a:spLocks noChangeShapeType="1"/>
                </p:cNvSpPr>
                <p:nvPr/>
              </p:nvSpPr>
              <p:spPr bwMode="auto">
                <a:xfrm>
                  <a:off x="2689" y="1700"/>
                  <a:ext cx="0" cy="114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71" name="Line 202"/>
                <p:cNvSpPr>
                  <a:spLocks noChangeShapeType="1"/>
                </p:cNvSpPr>
                <p:nvPr/>
              </p:nvSpPr>
              <p:spPr bwMode="auto">
                <a:xfrm>
                  <a:off x="2977" y="1700"/>
                  <a:ext cx="0" cy="114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72" name="Line 203"/>
                <p:cNvSpPr>
                  <a:spLocks noChangeShapeType="1"/>
                </p:cNvSpPr>
                <p:nvPr/>
              </p:nvSpPr>
              <p:spPr bwMode="auto">
                <a:xfrm>
                  <a:off x="3265" y="1700"/>
                  <a:ext cx="0" cy="114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73" name="Line 204"/>
                <p:cNvSpPr>
                  <a:spLocks noChangeShapeType="1"/>
                </p:cNvSpPr>
                <p:nvPr/>
              </p:nvSpPr>
              <p:spPr bwMode="auto">
                <a:xfrm>
                  <a:off x="3841" y="1415"/>
                  <a:ext cx="172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74" name="Line 205"/>
                <p:cNvSpPr>
                  <a:spLocks noChangeShapeType="1"/>
                </p:cNvSpPr>
                <p:nvPr/>
              </p:nvSpPr>
              <p:spPr bwMode="auto">
                <a:xfrm>
                  <a:off x="3553" y="1700"/>
                  <a:ext cx="0" cy="114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75" name="Line 232"/>
                <p:cNvSpPr>
                  <a:spLocks noChangeShapeType="1"/>
                </p:cNvSpPr>
                <p:nvPr/>
              </p:nvSpPr>
              <p:spPr bwMode="auto">
                <a:xfrm>
                  <a:off x="5569" y="2556"/>
                  <a:ext cx="0" cy="28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l-G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76" name="Rectangle 7"/>
                <p:cNvSpPr>
                  <a:spLocks noChangeArrowheads="1"/>
                </p:cNvSpPr>
                <p:nvPr/>
              </p:nvSpPr>
              <p:spPr bwMode="auto">
                <a:xfrm>
                  <a:off x="4836" y="3318"/>
                  <a:ext cx="288" cy="25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300" b="1" dirty="0" err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Md</a:t>
                  </a:r>
                  <a:endParaRPr lang="el-GR" sz="13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endParaRPr lang="el-GR" sz="13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77" name="Rectangle 17"/>
                <p:cNvSpPr>
                  <a:spLocks noChangeArrowheads="1"/>
                </p:cNvSpPr>
                <p:nvPr/>
              </p:nvSpPr>
              <p:spPr bwMode="auto">
                <a:xfrm>
                  <a:off x="1826" y="3318"/>
                  <a:ext cx="342" cy="25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Pa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78" name="Rectangle 18"/>
                <p:cNvSpPr>
                  <a:spLocks noChangeArrowheads="1"/>
                </p:cNvSpPr>
                <p:nvPr/>
              </p:nvSpPr>
              <p:spPr bwMode="auto">
                <a:xfrm>
                  <a:off x="1471" y="3318"/>
                  <a:ext cx="355" cy="272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Th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79" name="Rectangle 21"/>
                <p:cNvSpPr>
                  <a:spLocks noChangeArrowheads="1"/>
                </p:cNvSpPr>
                <p:nvPr/>
              </p:nvSpPr>
              <p:spPr bwMode="auto">
                <a:xfrm>
                  <a:off x="5108" y="3046"/>
                  <a:ext cx="333" cy="272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Yb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80" name="Rectangle 22"/>
                <p:cNvSpPr>
                  <a:spLocks noChangeArrowheads="1"/>
                </p:cNvSpPr>
                <p:nvPr/>
              </p:nvSpPr>
              <p:spPr bwMode="auto">
                <a:xfrm>
                  <a:off x="4836" y="3046"/>
                  <a:ext cx="288" cy="272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300" b="1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Tm</a:t>
                  </a:r>
                  <a:endParaRPr lang="el-GR" sz="13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81" name="Rectangle 23"/>
                <p:cNvSpPr>
                  <a:spLocks noChangeArrowheads="1"/>
                </p:cNvSpPr>
                <p:nvPr/>
              </p:nvSpPr>
              <p:spPr bwMode="auto">
                <a:xfrm>
                  <a:off x="4561" y="3044"/>
                  <a:ext cx="288" cy="274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Er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82" name="Rectangle 24"/>
                <p:cNvSpPr>
                  <a:spLocks noChangeArrowheads="1"/>
                </p:cNvSpPr>
                <p:nvPr/>
              </p:nvSpPr>
              <p:spPr bwMode="auto">
                <a:xfrm>
                  <a:off x="4208" y="3046"/>
                  <a:ext cx="357" cy="272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Ho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83" name="Rectangle 25"/>
                <p:cNvSpPr>
                  <a:spLocks noChangeArrowheads="1"/>
                </p:cNvSpPr>
                <p:nvPr/>
              </p:nvSpPr>
              <p:spPr bwMode="auto">
                <a:xfrm>
                  <a:off x="3963" y="3046"/>
                  <a:ext cx="288" cy="272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Dy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84" name="Rectangle 26"/>
                <p:cNvSpPr>
                  <a:spLocks noChangeArrowheads="1"/>
                </p:cNvSpPr>
                <p:nvPr/>
              </p:nvSpPr>
              <p:spPr bwMode="auto">
                <a:xfrm>
                  <a:off x="3607" y="3046"/>
                  <a:ext cx="356" cy="272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Tb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85" name="Rectangle 27"/>
                <p:cNvSpPr>
                  <a:spLocks noChangeArrowheads="1"/>
                </p:cNvSpPr>
                <p:nvPr/>
              </p:nvSpPr>
              <p:spPr bwMode="auto">
                <a:xfrm>
                  <a:off x="3256" y="3046"/>
                  <a:ext cx="350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Gd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86" name="Rectangle 28"/>
                <p:cNvSpPr>
                  <a:spLocks noChangeArrowheads="1"/>
                </p:cNvSpPr>
                <p:nvPr/>
              </p:nvSpPr>
              <p:spPr bwMode="auto">
                <a:xfrm>
                  <a:off x="2984" y="3046"/>
                  <a:ext cx="294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Eu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87" name="Rectangle 29"/>
                <p:cNvSpPr>
                  <a:spLocks noChangeArrowheads="1"/>
                </p:cNvSpPr>
                <p:nvPr/>
              </p:nvSpPr>
              <p:spPr bwMode="auto">
                <a:xfrm>
                  <a:off x="2696" y="3046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Sm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88" name="Rectangle 30"/>
                <p:cNvSpPr>
                  <a:spLocks noChangeArrowheads="1"/>
                </p:cNvSpPr>
                <p:nvPr/>
              </p:nvSpPr>
              <p:spPr bwMode="auto">
                <a:xfrm>
                  <a:off x="2408" y="3046"/>
                  <a:ext cx="288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200" b="1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Pm</a:t>
                  </a:r>
                  <a:endParaRPr lang="el-GR" sz="12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89" name="Rectangle 31"/>
                <p:cNvSpPr>
                  <a:spLocks noChangeArrowheads="1"/>
                </p:cNvSpPr>
                <p:nvPr/>
              </p:nvSpPr>
              <p:spPr bwMode="auto">
                <a:xfrm>
                  <a:off x="2113" y="3046"/>
                  <a:ext cx="295" cy="28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Nd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90" name="Rectangle 32"/>
                <p:cNvSpPr>
                  <a:spLocks noChangeArrowheads="1"/>
                </p:cNvSpPr>
                <p:nvPr/>
              </p:nvSpPr>
              <p:spPr bwMode="auto">
                <a:xfrm>
                  <a:off x="1822" y="3046"/>
                  <a:ext cx="287" cy="272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Pr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91" name="Rectangle 33"/>
                <p:cNvSpPr>
                  <a:spLocks noChangeArrowheads="1"/>
                </p:cNvSpPr>
                <p:nvPr/>
              </p:nvSpPr>
              <p:spPr bwMode="auto">
                <a:xfrm>
                  <a:off x="1471" y="3046"/>
                  <a:ext cx="355" cy="272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Ce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92" name="Rectangle 12"/>
                <p:cNvSpPr>
                  <a:spLocks noChangeArrowheads="1"/>
                </p:cNvSpPr>
                <p:nvPr/>
              </p:nvSpPr>
              <p:spPr bwMode="auto">
                <a:xfrm>
                  <a:off x="3249" y="3318"/>
                  <a:ext cx="357" cy="25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200" b="1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Cm</a:t>
                  </a:r>
                  <a:endParaRPr lang="el-GR" sz="12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93" name="Rectangle 13"/>
                <p:cNvSpPr>
                  <a:spLocks noChangeArrowheads="1"/>
                </p:cNvSpPr>
                <p:nvPr/>
              </p:nvSpPr>
              <p:spPr bwMode="auto">
                <a:xfrm>
                  <a:off x="2984" y="3318"/>
                  <a:ext cx="294" cy="25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200" b="1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Am</a:t>
                  </a:r>
                  <a:endParaRPr lang="el-GR" sz="12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94" name="Rectangle 14"/>
                <p:cNvSpPr>
                  <a:spLocks noChangeArrowheads="1"/>
                </p:cNvSpPr>
                <p:nvPr/>
              </p:nvSpPr>
              <p:spPr bwMode="auto">
                <a:xfrm>
                  <a:off x="2689" y="3318"/>
                  <a:ext cx="295" cy="25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Pu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95" name="Rectangle 15"/>
                <p:cNvSpPr>
                  <a:spLocks noChangeArrowheads="1"/>
                </p:cNvSpPr>
                <p:nvPr/>
              </p:nvSpPr>
              <p:spPr bwMode="auto">
                <a:xfrm>
                  <a:off x="2387" y="3318"/>
                  <a:ext cx="309" cy="25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 err="1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Np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  <p:sp>
              <p:nvSpPr>
                <p:cNvPr id="396" name="Rectangle 16"/>
                <p:cNvSpPr>
                  <a:spLocks noChangeArrowheads="1"/>
                </p:cNvSpPr>
                <p:nvPr/>
              </p:nvSpPr>
              <p:spPr bwMode="auto">
                <a:xfrm>
                  <a:off x="2115" y="3318"/>
                  <a:ext cx="295" cy="25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None/>
                    <a:defRPr/>
                  </a:pPr>
                  <a:r>
                    <a:rPr lang="en-US" sz="1400" b="1" dirty="0">
                      <a:solidFill>
                        <a:schemeClr val="bg1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Lucida Sans Unicode" pitchFamily="34" charset="0"/>
                    </a:rPr>
                    <a:t>U</a:t>
                  </a:r>
                  <a:endParaRPr lang="el-GR" sz="1400" b="1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pitchFamily="34" charset="0"/>
                  </a:endParaRPr>
                </a:p>
              </p:txBody>
            </p:sp>
          </p:grpSp>
          <p:sp>
            <p:nvSpPr>
              <p:cNvPr id="213" name="Rectangle 163"/>
              <p:cNvSpPr>
                <a:spLocks noChangeArrowheads="1"/>
              </p:cNvSpPr>
              <p:nvPr/>
            </p:nvSpPr>
            <p:spPr bwMode="auto">
              <a:xfrm>
                <a:off x="251520" y="762150"/>
                <a:ext cx="457200" cy="45243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  <a:defRPr/>
                </a:pPr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1</a:t>
                </a:r>
                <a:endParaRPr lang="el-GR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214" name="Rectangle 163"/>
              <p:cNvSpPr>
                <a:spLocks noChangeArrowheads="1"/>
              </p:cNvSpPr>
              <p:nvPr/>
            </p:nvSpPr>
            <p:spPr bwMode="auto">
              <a:xfrm>
                <a:off x="708720" y="764704"/>
                <a:ext cx="478904" cy="45243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  <a:defRPr/>
                </a:pPr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2</a:t>
                </a:r>
                <a:endParaRPr lang="el-GR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215" name="Rectangle 163"/>
              <p:cNvSpPr>
                <a:spLocks noChangeArrowheads="1"/>
              </p:cNvSpPr>
              <p:nvPr/>
            </p:nvSpPr>
            <p:spPr bwMode="auto">
              <a:xfrm>
                <a:off x="5770984" y="692696"/>
                <a:ext cx="457200" cy="45243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  <a:defRPr/>
                </a:pPr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13</a:t>
                </a:r>
                <a:endParaRPr lang="el-GR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211" name="Rectangle 163"/>
            <p:cNvSpPr>
              <a:spLocks noChangeArrowheads="1"/>
            </p:cNvSpPr>
            <p:nvPr/>
          </p:nvSpPr>
          <p:spPr bwMode="auto">
            <a:xfrm>
              <a:off x="8075240" y="692696"/>
              <a:ext cx="457200" cy="4524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l-GR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</a:t>
              </a: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8</a:t>
              </a:r>
              <a:endParaRPr lang="el-GR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233" name="Rectangle 146"/>
          <p:cNvSpPr>
            <a:spLocks noChangeArrowheads="1"/>
          </p:cNvSpPr>
          <p:nvPr/>
        </p:nvSpPr>
        <p:spPr bwMode="auto">
          <a:xfrm>
            <a:off x="2500312" y="309712"/>
            <a:ext cx="622494" cy="452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N</a:t>
            </a:r>
            <a:endParaRPr lang="el-GR" sz="2800" b="1" dirty="0">
              <a:solidFill>
                <a:schemeClr val="accent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itchFamily="34" charset="0"/>
            </a:endParaRPr>
          </a:p>
        </p:txBody>
      </p:sp>
      <p:sp>
        <p:nvSpPr>
          <p:cNvPr id="234" name="Rectangle 116"/>
          <p:cNvSpPr>
            <a:spLocks noChangeArrowheads="1"/>
          </p:cNvSpPr>
          <p:nvPr/>
        </p:nvSpPr>
        <p:spPr bwMode="auto">
          <a:xfrm>
            <a:off x="2514599" y="874099"/>
            <a:ext cx="608207" cy="39466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l-G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Ν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a</a:t>
            </a:r>
            <a:endParaRPr lang="el-GR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itchFamily="34" charset="0"/>
            </a:endParaRPr>
          </a:p>
        </p:txBody>
      </p:sp>
      <p:sp>
        <p:nvSpPr>
          <p:cNvPr id="255" name="Rectangle 148"/>
          <p:cNvSpPr>
            <a:spLocks noChangeArrowheads="1"/>
          </p:cNvSpPr>
          <p:nvPr/>
        </p:nvSpPr>
        <p:spPr bwMode="auto">
          <a:xfrm>
            <a:off x="2525712" y="1392386"/>
            <a:ext cx="597093" cy="452438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Β</a:t>
            </a:r>
          </a:p>
        </p:txBody>
      </p:sp>
      <p:sp>
        <p:nvSpPr>
          <p:cNvPr id="261" name="Rectangle 146"/>
          <p:cNvSpPr>
            <a:spLocks noChangeArrowheads="1"/>
          </p:cNvSpPr>
          <p:nvPr/>
        </p:nvSpPr>
        <p:spPr bwMode="auto">
          <a:xfrm>
            <a:off x="3129156" y="309712"/>
            <a:ext cx="1828801" cy="452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Αμέταλλα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itchFamily="34" charset="0"/>
            </a:endParaRPr>
          </a:p>
        </p:txBody>
      </p:sp>
      <p:sp>
        <p:nvSpPr>
          <p:cNvPr id="262" name="Rectangle 116"/>
          <p:cNvSpPr>
            <a:spLocks noChangeArrowheads="1"/>
          </p:cNvSpPr>
          <p:nvPr/>
        </p:nvSpPr>
        <p:spPr bwMode="auto">
          <a:xfrm>
            <a:off x="3122806" y="874099"/>
            <a:ext cx="1855788" cy="39466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l-G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Μέταλλα</a:t>
            </a:r>
            <a:endParaRPr lang="el-GR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itchFamily="34" charset="0"/>
            </a:endParaRPr>
          </a:p>
        </p:txBody>
      </p:sp>
      <p:sp>
        <p:nvSpPr>
          <p:cNvPr id="263" name="Rectangle 148"/>
          <p:cNvSpPr>
            <a:spLocks noChangeArrowheads="1"/>
          </p:cNvSpPr>
          <p:nvPr/>
        </p:nvSpPr>
        <p:spPr bwMode="auto">
          <a:xfrm>
            <a:off x="3129154" y="1392386"/>
            <a:ext cx="1849439" cy="452438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l-G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Ημιμέταλλα</a:t>
            </a:r>
            <a:endParaRPr lang="el-GR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itchFamily="34" charset="0"/>
            </a:endParaRPr>
          </a:p>
        </p:txBody>
      </p:sp>
      <p:sp>
        <p:nvSpPr>
          <p:cNvPr id="264" name="Rectangle 159"/>
          <p:cNvSpPr>
            <a:spLocks noChangeArrowheads="1"/>
          </p:cNvSpPr>
          <p:nvPr/>
        </p:nvSpPr>
        <p:spPr bwMode="auto">
          <a:xfrm>
            <a:off x="2525713" y="1968450"/>
            <a:ext cx="597092" cy="4524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He</a:t>
            </a:r>
            <a:endParaRPr lang="el-GR" sz="2000" b="1" dirty="0">
              <a:effectLst>
                <a:outerShdw blurRad="38100" dist="38100" dir="2700000" algn="tl">
                  <a:srgbClr val="000000"/>
                </a:outerShdw>
              </a:effectLst>
              <a:latin typeface="Lucida Sans Unicode" pitchFamily="34" charset="0"/>
            </a:endParaRPr>
          </a:p>
        </p:txBody>
      </p:sp>
      <p:sp>
        <p:nvSpPr>
          <p:cNvPr id="265" name="Rectangle 159"/>
          <p:cNvSpPr>
            <a:spLocks noChangeArrowheads="1"/>
          </p:cNvSpPr>
          <p:nvPr/>
        </p:nvSpPr>
        <p:spPr bwMode="auto">
          <a:xfrm>
            <a:off x="3131840" y="1968450"/>
            <a:ext cx="1846754" cy="4524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l-GR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Ευγενή Αέρια</a:t>
            </a:r>
            <a:endParaRPr lang="el-GR" sz="1600" b="1" dirty="0">
              <a:effectLst>
                <a:outerShdw blurRad="38100" dist="38100" dir="2700000" algn="tl">
                  <a:srgbClr val="000000"/>
                </a:outerShdw>
              </a:effectLst>
              <a:latin typeface="Lucida Sans Unicode" pitchFamily="34" charset="0"/>
            </a:endParaRPr>
          </a:p>
        </p:txBody>
      </p:sp>
      <p:sp>
        <p:nvSpPr>
          <p:cNvPr id="177" name="Rectangle 90"/>
          <p:cNvSpPr>
            <a:spLocks noChangeArrowheads="1"/>
          </p:cNvSpPr>
          <p:nvPr/>
        </p:nvSpPr>
        <p:spPr bwMode="auto">
          <a:xfrm>
            <a:off x="7566724" y="3294536"/>
            <a:ext cx="457200" cy="4540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I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chemeClr val="accent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itchFamily="34" charset="0"/>
            </a:endParaRPr>
          </a:p>
        </p:txBody>
      </p:sp>
      <p:sp>
        <p:nvSpPr>
          <p:cNvPr id="178" name="Rectangle 108"/>
          <p:cNvSpPr>
            <a:spLocks noChangeArrowheads="1"/>
          </p:cNvSpPr>
          <p:nvPr/>
        </p:nvSpPr>
        <p:spPr bwMode="auto">
          <a:xfrm>
            <a:off x="7566724" y="2842098"/>
            <a:ext cx="457200" cy="452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000" b="1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Br</a:t>
            </a:r>
            <a:endParaRPr lang="el-GR" sz="2000" b="1">
              <a:ln>
                <a:solidFill>
                  <a:sysClr val="windowText" lastClr="000000"/>
                </a:solidFill>
              </a:ln>
              <a:solidFill>
                <a:schemeClr val="accent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itchFamily="34" charset="0"/>
            </a:endParaRPr>
          </a:p>
        </p:txBody>
      </p:sp>
      <p:sp>
        <p:nvSpPr>
          <p:cNvPr id="179" name="Rectangle 109"/>
          <p:cNvSpPr>
            <a:spLocks noChangeArrowheads="1"/>
          </p:cNvSpPr>
          <p:nvPr/>
        </p:nvSpPr>
        <p:spPr bwMode="auto">
          <a:xfrm>
            <a:off x="7109524" y="2842098"/>
            <a:ext cx="457200" cy="452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Se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chemeClr val="accent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itchFamily="34" charset="0"/>
            </a:endParaRPr>
          </a:p>
        </p:txBody>
      </p:sp>
      <p:sp>
        <p:nvSpPr>
          <p:cNvPr id="180" name="Rectangle 126"/>
          <p:cNvSpPr>
            <a:spLocks noChangeArrowheads="1"/>
          </p:cNvSpPr>
          <p:nvPr/>
        </p:nvSpPr>
        <p:spPr bwMode="auto">
          <a:xfrm>
            <a:off x="7566724" y="2389660"/>
            <a:ext cx="457200" cy="452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Cl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chemeClr val="accent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itchFamily="34" charset="0"/>
            </a:endParaRPr>
          </a:p>
        </p:txBody>
      </p:sp>
      <p:sp>
        <p:nvSpPr>
          <p:cNvPr id="181" name="Rectangle 127"/>
          <p:cNvSpPr>
            <a:spLocks noChangeArrowheads="1"/>
          </p:cNvSpPr>
          <p:nvPr/>
        </p:nvSpPr>
        <p:spPr bwMode="auto">
          <a:xfrm>
            <a:off x="7109524" y="2389660"/>
            <a:ext cx="457200" cy="452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400" b="1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S</a:t>
            </a:r>
            <a:endParaRPr lang="el-GR" sz="2400" b="1">
              <a:ln>
                <a:solidFill>
                  <a:sysClr val="windowText" lastClr="000000"/>
                </a:solidFill>
              </a:ln>
              <a:solidFill>
                <a:schemeClr val="accent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itchFamily="34" charset="0"/>
            </a:endParaRPr>
          </a:p>
        </p:txBody>
      </p:sp>
      <p:sp>
        <p:nvSpPr>
          <p:cNvPr id="188" name="Rectangle 128"/>
          <p:cNvSpPr>
            <a:spLocks noChangeArrowheads="1"/>
          </p:cNvSpPr>
          <p:nvPr/>
        </p:nvSpPr>
        <p:spPr bwMode="auto">
          <a:xfrm>
            <a:off x="6652324" y="2389660"/>
            <a:ext cx="457200" cy="452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P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chemeClr val="accent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itchFamily="34" charset="0"/>
            </a:endParaRPr>
          </a:p>
        </p:txBody>
      </p:sp>
      <p:sp>
        <p:nvSpPr>
          <p:cNvPr id="204" name="Rectangle 144"/>
          <p:cNvSpPr>
            <a:spLocks noChangeArrowheads="1"/>
          </p:cNvSpPr>
          <p:nvPr/>
        </p:nvSpPr>
        <p:spPr bwMode="auto">
          <a:xfrm>
            <a:off x="7566724" y="1937222"/>
            <a:ext cx="457200" cy="452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F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chemeClr val="accent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itchFamily="34" charset="0"/>
            </a:endParaRPr>
          </a:p>
        </p:txBody>
      </p:sp>
      <p:sp>
        <p:nvSpPr>
          <p:cNvPr id="205" name="Rectangle 145"/>
          <p:cNvSpPr>
            <a:spLocks noChangeArrowheads="1"/>
          </p:cNvSpPr>
          <p:nvPr/>
        </p:nvSpPr>
        <p:spPr bwMode="auto">
          <a:xfrm>
            <a:off x="7109524" y="1937222"/>
            <a:ext cx="457200" cy="452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O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chemeClr val="accent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itchFamily="34" charset="0"/>
            </a:endParaRPr>
          </a:p>
        </p:txBody>
      </p:sp>
      <p:sp>
        <p:nvSpPr>
          <p:cNvPr id="206" name="Rectangle 146"/>
          <p:cNvSpPr>
            <a:spLocks noChangeArrowheads="1"/>
          </p:cNvSpPr>
          <p:nvPr/>
        </p:nvSpPr>
        <p:spPr bwMode="auto">
          <a:xfrm>
            <a:off x="6652324" y="1937222"/>
            <a:ext cx="457200" cy="452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N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chemeClr val="accent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itchFamily="34" charset="0"/>
            </a:endParaRPr>
          </a:p>
        </p:txBody>
      </p:sp>
      <p:sp>
        <p:nvSpPr>
          <p:cNvPr id="207" name="Rectangle 147"/>
          <p:cNvSpPr>
            <a:spLocks noChangeArrowheads="1"/>
          </p:cNvSpPr>
          <p:nvPr/>
        </p:nvSpPr>
        <p:spPr bwMode="auto">
          <a:xfrm>
            <a:off x="6195124" y="1937222"/>
            <a:ext cx="457200" cy="452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C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chemeClr val="accent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itchFamily="34" charset="0"/>
            </a:endParaRPr>
          </a:p>
        </p:txBody>
      </p:sp>
      <p:sp>
        <p:nvSpPr>
          <p:cNvPr id="208" name="Rectangle 170"/>
          <p:cNvSpPr>
            <a:spLocks noChangeArrowheads="1"/>
          </p:cNvSpPr>
          <p:nvPr/>
        </p:nvSpPr>
        <p:spPr bwMode="auto">
          <a:xfrm>
            <a:off x="251520" y="1484784"/>
            <a:ext cx="457200" cy="452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H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15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26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 -0.01 0.014 -0.021 0.021 -0.035 C 0.04 -0.075 0.045 -0.114 0.031 -0.12 C 0.017 -0.127 -0.01 -0.099 -0.029 -0.059 C -0.039 -0.038 -0.045 -0.018 -0.047 -0.003 C -0.05 0.009 -0.051 0.021 -0.051 0.035 C -0.051 0.08 -0.038 0.117 -0.023 0.117 C -0.008 0.117 0.005 0.08 0.005 0.035 C 0.005 0.014 0.002 -0.006 -0.003 -0.02 C -0.005 -0.032 -0.01 -0.045 -0.016 -0.058 C -0.036 -0.099 -0.063 -0.127 -0.077 -0.12 C -0.091 -0.113 -0.086 -0.075 -0.066 -0.034 C -0.058 -0.015 -0.047 0.001 -0.036 0.012 C -0.028 0.022 -0.019 0.031 -0.007 0.04 C 0.029 0.069 0.065 0.082 0.075 0.07 C 0.084 0.058 0.064 0.025 0.028 -0.003 C 0.013 -0.015 -0.003 -0.024 -0.016 -0.03 C -0.028 -0.036 -0.043 -0.041 -0.059 -0.044 C -0.103 -0.054 -0.141 -0.051 -0.144 -0.035 C -0.148 -0.02 -0.115 0 -0.071 0.01 C -0.051 0.014 -0.032 0.016 -0.017 0.015 C -0.004 0.015 0.01 0.013 0.025 0.01 C 0.069 0 0.102 -0.021 0.098 -0.036 C 0.095 -0.051 0.057 -0.055 0.013 -0.045 C -0.008 -0.04 -0.027 -0.033 -0.04 -0.025 C -0.051 -0.019 -0.062 -0.012 -0.074 -0.003 C -0.109 0.026 -0.13 0.058 -0.12 0.07 C -0.111 0.082 -0.074 0.069 -0.039 0.041 C -0.022 0.027 -0.008 0.013 0 0 Z" pathEditMode="relative" ptsTypes="">
                                      <p:cBhvr>
                                        <p:cTn id="74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2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 -0.01 0.014 -0.021 0.021 -0.035 C 0.04 -0.075 0.045 -0.114 0.031 -0.12 C 0.017 -0.127 -0.01 -0.099 -0.029 -0.059 C -0.039 -0.038 -0.045 -0.018 -0.047 -0.003 C -0.05 0.009 -0.051 0.021 -0.051 0.035 C -0.051 0.08 -0.038 0.117 -0.023 0.117 C -0.008 0.117 0.005 0.08 0.005 0.035 C 0.005 0.014 0.002 -0.006 -0.003 -0.02 C -0.005 -0.032 -0.01 -0.045 -0.016 -0.058 C -0.036 -0.099 -0.063 -0.127 -0.077 -0.12 C -0.091 -0.113 -0.086 -0.075 -0.066 -0.034 C -0.058 -0.015 -0.047 0.001 -0.036 0.012 C -0.028 0.022 -0.019 0.031 -0.007 0.04 C 0.029 0.069 0.065 0.082 0.075 0.07 C 0.084 0.058 0.064 0.025 0.028 -0.003 C 0.013 -0.015 -0.003 -0.024 -0.016 -0.03 C -0.028 -0.036 -0.043 -0.041 -0.059 -0.044 C -0.103 -0.054 -0.141 -0.051 -0.144 -0.035 C -0.148 -0.02 -0.115 0 -0.071 0.01 C -0.051 0.014 -0.032 0.016 -0.017 0.015 C -0.004 0.015 0.01 0.013 0.025 0.01 C 0.069 0 0.102 -0.021 0.098 -0.036 C 0.095 -0.051 0.057 -0.055 0.013 -0.045 C -0.008 -0.04 -0.027 -0.033 -0.04 -0.025 C -0.051 -0.019 -0.062 -0.012 -0.074 -0.003 C -0.109 0.026 -0.13 0.058 -0.12 0.07 C -0.111 0.082 -0.074 0.069 -0.039 0.041 C -0.022 0.027 -0.008 0.013 0 0 Z" pathEditMode="relative" ptsTypes="">
                                      <p:cBhvr>
                                        <p:cTn id="76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2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 -0.01 0.014 -0.021 0.021 -0.035 C 0.04 -0.075 0.045 -0.114 0.031 -0.12 C 0.017 -0.127 -0.01 -0.099 -0.029 -0.059 C -0.039 -0.038 -0.045 -0.018 -0.047 -0.003 C -0.05 0.009 -0.051 0.021 -0.051 0.035 C -0.051 0.08 -0.038 0.117 -0.023 0.117 C -0.008 0.117 0.005 0.08 0.005 0.035 C 0.005 0.014 0.002 -0.006 -0.003 -0.02 C -0.005 -0.032 -0.01 -0.045 -0.016 -0.058 C -0.036 -0.099 -0.063 -0.127 -0.077 -0.12 C -0.091 -0.113 -0.086 -0.075 -0.066 -0.034 C -0.058 -0.015 -0.047 0.001 -0.036 0.012 C -0.028 0.022 -0.019 0.031 -0.007 0.04 C 0.029 0.069 0.065 0.082 0.075 0.07 C 0.084 0.058 0.064 0.025 0.028 -0.003 C 0.013 -0.015 -0.003 -0.024 -0.016 -0.03 C -0.028 -0.036 -0.043 -0.041 -0.059 -0.044 C -0.103 -0.054 -0.141 -0.051 -0.144 -0.035 C -0.148 -0.02 -0.115 0 -0.071 0.01 C -0.051 0.014 -0.032 0.016 -0.017 0.015 C -0.004 0.015 0.01 0.013 0.025 0.01 C 0.069 0 0.102 -0.021 0.098 -0.036 C 0.095 -0.051 0.057 -0.055 0.013 -0.045 C -0.008 -0.04 -0.027 -0.033 -0.04 -0.025 C -0.051 -0.019 -0.062 -0.012 -0.074 -0.003 C -0.109 0.026 -0.13 0.058 -0.12 0.07 C -0.111 0.082 -0.074 0.069 -0.039 0.041 C -0.022 0.027 -0.008 0.013 0 0 Z" pathEditMode="relative" ptsTypes="">
                                      <p:cBhvr>
                                        <p:cTn id="78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2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 -0.01 0.014 -0.021 0.021 -0.035 C 0.04 -0.075 0.045 -0.114 0.031 -0.12 C 0.017 -0.127 -0.01 -0.099 -0.029 -0.059 C -0.039 -0.038 -0.045 -0.018 -0.047 -0.003 C -0.05 0.009 -0.051 0.021 -0.051 0.035 C -0.051 0.08 -0.038 0.117 -0.023 0.117 C -0.008 0.117 0.005 0.08 0.005 0.035 C 0.005 0.014 0.002 -0.006 -0.003 -0.02 C -0.005 -0.032 -0.01 -0.045 -0.016 -0.058 C -0.036 -0.099 -0.063 -0.127 -0.077 -0.12 C -0.091 -0.113 -0.086 -0.075 -0.066 -0.034 C -0.058 -0.015 -0.047 0.001 -0.036 0.012 C -0.028 0.022 -0.019 0.031 -0.007 0.04 C 0.029 0.069 0.065 0.082 0.075 0.07 C 0.084 0.058 0.064 0.025 0.028 -0.003 C 0.013 -0.015 -0.003 -0.024 -0.016 -0.03 C -0.028 -0.036 -0.043 -0.041 -0.059 -0.044 C -0.103 -0.054 -0.141 -0.051 -0.144 -0.035 C -0.148 -0.02 -0.115 0 -0.071 0.01 C -0.051 0.014 -0.032 0.016 -0.017 0.015 C -0.004 0.015 0.01 0.013 0.025 0.01 C 0.069 0 0.102 -0.021 0.098 -0.036 C 0.095 -0.051 0.057 -0.055 0.013 -0.045 C -0.008 -0.04 -0.027 -0.033 -0.04 -0.025 C -0.051 -0.019 -0.062 -0.012 -0.074 -0.003 C -0.109 0.026 -0.13 0.058 -0.12 0.07 C -0.111 0.082 -0.074 0.069 -0.039 0.041 C -0.022 0.027 -0.008 0.013 0 0 Z" pathEditMode="relative" ptsTypes="">
                                      <p:cBhvr>
                                        <p:cTn id="80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2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 -0.01 0.014 -0.021 0.021 -0.035 C 0.04 -0.075 0.045 -0.114 0.031 -0.12 C 0.017 -0.127 -0.01 -0.099 -0.029 -0.059 C -0.039 -0.038 -0.045 -0.018 -0.047 -0.003 C -0.05 0.009 -0.051 0.021 -0.051 0.035 C -0.051 0.08 -0.038 0.117 -0.023 0.117 C -0.008 0.117 0.005 0.08 0.005 0.035 C 0.005 0.014 0.002 -0.006 -0.003 -0.02 C -0.005 -0.032 -0.01 -0.045 -0.016 -0.058 C -0.036 -0.099 -0.063 -0.127 -0.077 -0.12 C -0.091 -0.113 -0.086 -0.075 -0.066 -0.034 C -0.058 -0.015 -0.047 0.001 -0.036 0.012 C -0.028 0.022 -0.019 0.031 -0.007 0.04 C 0.029 0.069 0.065 0.082 0.075 0.07 C 0.084 0.058 0.064 0.025 0.028 -0.003 C 0.013 -0.015 -0.003 -0.024 -0.016 -0.03 C -0.028 -0.036 -0.043 -0.041 -0.059 -0.044 C -0.103 -0.054 -0.141 -0.051 -0.144 -0.035 C -0.148 -0.02 -0.115 0 -0.071 0.01 C -0.051 0.014 -0.032 0.016 -0.017 0.015 C -0.004 0.015 0.01 0.013 0.025 0.01 C 0.069 0 0.102 -0.021 0.098 -0.036 C 0.095 -0.051 0.057 -0.055 0.013 -0.045 C -0.008 -0.04 -0.027 -0.033 -0.04 -0.025 C -0.051 -0.019 -0.062 -0.012 -0.074 -0.003 C -0.109 0.026 -0.13 0.058 -0.12 0.07 C -0.111 0.082 -0.074 0.069 -0.039 0.041 C -0.022 0.027 -0.008 0.013 0 0 Z" pathEditMode="relative" ptsTypes="">
                                      <p:cBhvr>
                                        <p:cTn id="82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 -0.01 0.014 -0.021 0.021 -0.035 C 0.04 -0.075 0.045 -0.114 0.031 -0.12 C 0.017 -0.127 -0.01 -0.099 -0.029 -0.059 C -0.039 -0.038 -0.045 -0.018 -0.047 -0.003 C -0.05 0.009 -0.051 0.021 -0.051 0.035 C -0.051 0.08 -0.038 0.117 -0.023 0.117 C -0.008 0.117 0.005 0.08 0.005 0.035 C 0.005 0.014 0.002 -0.006 -0.003 -0.02 C -0.005 -0.032 -0.01 -0.045 -0.016 -0.058 C -0.036 -0.099 -0.063 -0.127 -0.077 -0.12 C -0.091 -0.113 -0.086 -0.075 -0.066 -0.034 C -0.058 -0.015 -0.047 0.001 -0.036 0.012 C -0.028 0.022 -0.019 0.031 -0.007 0.04 C 0.029 0.069 0.065 0.082 0.075 0.07 C 0.084 0.058 0.064 0.025 0.028 -0.003 C 0.013 -0.015 -0.003 -0.024 -0.016 -0.03 C -0.028 -0.036 -0.043 -0.041 -0.059 -0.044 C -0.103 -0.054 -0.141 -0.051 -0.144 -0.035 C -0.148 -0.02 -0.115 0 -0.071 0.01 C -0.051 0.014 -0.032 0.016 -0.017 0.015 C -0.004 0.015 0.01 0.013 0.025 0.01 C 0.069 0 0.102 -0.021 0.098 -0.036 C 0.095 -0.051 0.057 -0.055 0.013 -0.045 C -0.008 -0.04 -0.027 -0.033 -0.04 -0.025 C -0.051 -0.019 -0.062 -0.012 -0.074 -0.003 C -0.109 0.026 -0.13 0.058 -0.12 0.07 C -0.111 0.082 -0.074 0.069 -0.039 0.041 C -0.022 0.027 -0.008 0.013 0 0 Z" pathEditMode="relative" ptsTypes="">
                                      <p:cBhvr>
                                        <p:cTn id="84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2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 -0.01 0.014 -0.021 0.021 -0.035 C 0.04 -0.075 0.045 -0.114 0.031 -0.12 C 0.017 -0.127 -0.01 -0.099 -0.029 -0.059 C -0.039 -0.038 -0.045 -0.018 -0.047 -0.003 C -0.05 0.009 -0.051 0.021 -0.051 0.035 C -0.051 0.08 -0.038 0.117 -0.023 0.117 C -0.008 0.117 0.005 0.08 0.005 0.035 C 0.005 0.014 0.002 -0.006 -0.003 -0.02 C -0.005 -0.032 -0.01 -0.045 -0.016 -0.058 C -0.036 -0.099 -0.063 -0.127 -0.077 -0.12 C -0.091 -0.113 -0.086 -0.075 -0.066 -0.034 C -0.058 -0.015 -0.047 0.001 -0.036 0.012 C -0.028 0.022 -0.019 0.031 -0.007 0.04 C 0.029 0.069 0.065 0.082 0.075 0.07 C 0.084 0.058 0.064 0.025 0.028 -0.003 C 0.013 -0.015 -0.003 -0.024 -0.016 -0.03 C -0.028 -0.036 -0.043 -0.041 -0.059 -0.044 C -0.103 -0.054 -0.141 -0.051 -0.144 -0.035 C -0.148 -0.02 -0.115 0 -0.071 0.01 C -0.051 0.014 -0.032 0.016 -0.017 0.015 C -0.004 0.015 0.01 0.013 0.025 0.01 C 0.069 0 0.102 -0.021 0.098 -0.036 C 0.095 -0.051 0.057 -0.055 0.013 -0.045 C -0.008 -0.04 -0.027 -0.033 -0.04 -0.025 C -0.051 -0.019 -0.062 -0.012 -0.074 -0.003 C -0.109 0.026 -0.13 0.058 -0.12 0.07 C -0.111 0.082 -0.074 0.069 -0.039 0.041 C -0.022 0.027 -0.008 0.013 0 0 Z" pathEditMode="relative" ptsTypes="">
                                      <p:cBhvr>
                                        <p:cTn id="86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2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 -0.01 0.014 -0.021 0.021 -0.035 C 0.04 -0.075 0.045 -0.114 0.031 -0.12 C 0.017 -0.127 -0.01 -0.099 -0.029 -0.059 C -0.039 -0.038 -0.045 -0.018 -0.047 -0.003 C -0.05 0.009 -0.051 0.021 -0.051 0.035 C -0.051 0.08 -0.038 0.117 -0.023 0.117 C -0.008 0.117 0.005 0.08 0.005 0.035 C 0.005 0.014 0.002 -0.006 -0.003 -0.02 C -0.005 -0.032 -0.01 -0.045 -0.016 -0.058 C -0.036 -0.099 -0.063 -0.127 -0.077 -0.12 C -0.091 -0.113 -0.086 -0.075 -0.066 -0.034 C -0.058 -0.015 -0.047 0.001 -0.036 0.012 C -0.028 0.022 -0.019 0.031 -0.007 0.04 C 0.029 0.069 0.065 0.082 0.075 0.07 C 0.084 0.058 0.064 0.025 0.028 -0.003 C 0.013 -0.015 -0.003 -0.024 -0.016 -0.03 C -0.028 -0.036 -0.043 -0.041 -0.059 -0.044 C -0.103 -0.054 -0.141 -0.051 -0.144 -0.035 C -0.148 -0.02 -0.115 0 -0.071 0.01 C -0.051 0.014 -0.032 0.016 -0.017 0.015 C -0.004 0.015 0.01 0.013 0.025 0.01 C 0.069 0 0.102 -0.021 0.098 -0.036 C 0.095 -0.051 0.057 -0.055 0.013 -0.045 C -0.008 -0.04 -0.027 -0.033 -0.04 -0.025 C -0.051 -0.019 -0.062 -0.012 -0.074 -0.003 C -0.109 0.026 -0.13 0.058 -0.12 0.07 C -0.111 0.082 -0.074 0.069 -0.039 0.041 C -0.022 0.027 -0.008 0.013 0 0 Z" pathEditMode="relative" ptsTypes="">
                                      <p:cBhvr>
                                        <p:cTn id="88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2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 -0.01 0.014 -0.021 0.021 -0.035 C 0.04 -0.075 0.045 -0.114 0.031 -0.12 C 0.017 -0.127 -0.01 -0.099 -0.029 -0.059 C -0.039 -0.038 -0.045 -0.018 -0.047 -0.003 C -0.05 0.009 -0.051 0.021 -0.051 0.035 C -0.051 0.08 -0.038 0.117 -0.023 0.117 C -0.008 0.117 0.005 0.08 0.005 0.035 C 0.005 0.014 0.002 -0.006 -0.003 -0.02 C -0.005 -0.032 -0.01 -0.045 -0.016 -0.058 C -0.036 -0.099 -0.063 -0.127 -0.077 -0.12 C -0.091 -0.113 -0.086 -0.075 -0.066 -0.034 C -0.058 -0.015 -0.047 0.001 -0.036 0.012 C -0.028 0.022 -0.019 0.031 -0.007 0.04 C 0.029 0.069 0.065 0.082 0.075 0.07 C 0.084 0.058 0.064 0.025 0.028 -0.003 C 0.013 -0.015 -0.003 -0.024 -0.016 -0.03 C -0.028 -0.036 -0.043 -0.041 -0.059 -0.044 C -0.103 -0.054 -0.141 -0.051 -0.144 -0.035 C -0.148 -0.02 -0.115 0 -0.071 0.01 C -0.051 0.014 -0.032 0.016 -0.017 0.015 C -0.004 0.015 0.01 0.013 0.025 0.01 C 0.069 0 0.102 -0.021 0.098 -0.036 C 0.095 -0.051 0.057 -0.055 0.013 -0.045 C -0.008 -0.04 -0.027 -0.033 -0.04 -0.025 C -0.051 -0.019 -0.062 -0.012 -0.074 -0.003 C -0.109 0.026 -0.13 0.058 -0.12 0.07 C -0.111 0.082 -0.074 0.069 -0.039 0.041 C -0.022 0.027 -0.008 0.013 0 0 Z" pathEditMode="relative" ptsTypes="">
                                      <p:cBhvr>
                                        <p:cTn id="90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2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 -0.01 0.014 -0.021 0.021 -0.035 C 0.04 -0.075 0.045 -0.114 0.031 -0.12 C 0.017 -0.127 -0.01 -0.099 -0.029 -0.059 C -0.039 -0.038 -0.045 -0.018 -0.047 -0.003 C -0.05 0.009 -0.051 0.021 -0.051 0.035 C -0.051 0.08 -0.038 0.117 -0.023 0.117 C -0.008 0.117 0.005 0.08 0.005 0.035 C 0.005 0.014 0.002 -0.006 -0.003 -0.02 C -0.005 -0.032 -0.01 -0.045 -0.016 -0.058 C -0.036 -0.099 -0.063 -0.127 -0.077 -0.12 C -0.091 -0.113 -0.086 -0.075 -0.066 -0.034 C -0.058 -0.015 -0.047 0.001 -0.036 0.012 C -0.028 0.022 -0.019 0.031 -0.007 0.04 C 0.029 0.069 0.065 0.082 0.075 0.07 C 0.084 0.058 0.064 0.025 0.028 -0.003 C 0.013 -0.015 -0.003 -0.024 -0.016 -0.03 C -0.028 -0.036 -0.043 -0.041 -0.059 -0.044 C -0.103 -0.054 -0.141 -0.051 -0.144 -0.035 C -0.148 -0.02 -0.115 0 -0.071 0.01 C -0.051 0.014 -0.032 0.016 -0.017 0.015 C -0.004 0.015 0.01 0.013 0.025 0.01 C 0.069 0 0.102 -0.021 0.098 -0.036 C 0.095 -0.051 0.057 -0.055 0.013 -0.045 C -0.008 -0.04 -0.027 -0.033 -0.04 -0.025 C -0.051 -0.019 -0.062 -0.012 -0.074 -0.003 C -0.109 0.026 -0.13 0.058 -0.12 0.07 C -0.111 0.082 -0.074 0.069 -0.039 0.041 C -0.022 0.027 -0.008 0.013 0 0 Z" pathEditMode="relative" ptsTypes="">
                                      <p:cBhvr>
                                        <p:cTn id="92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2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 -0.01 0.014 -0.021 0.021 -0.035 C 0.04 -0.075 0.045 -0.114 0.031 -0.12 C 0.017 -0.127 -0.01 -0.099 -0.029 -0.059 C -0.039 -0.038 -0.045 -0.018 -0.047 -0.003 C -0.05 0.009 -0.051 0.021 -0.051 0.035 C -0.051 0.08 -0.038 0.117 -0.023 0.117 C -0.008 0.117 0.005 0.08 0.005 0.035 C 0.005 0.014 0.002 -0.006 -0.003 -0.02 C -0.005 -0.032 -0.01 -0.045 -0.016 -0.058 C -0.036 -0.099 -0.063 -0.127 -0.077 -0.12 C -0.091 -0.113 -0.086 -0.075 -0.066 -0.034 C -0.058 -0.015 -0.047 0.001 -0.036 0.012 C -0.028 0.022 -0.019 0.031 -0.007 0.04 C 0.029 0.069 0.065 0.082 0.075 0.07 C 0.084 0.058 0.064 0.025 0.028 -0.003 C 0.013 -0.015 -0.003 -0.024 -0.016 -0.03 C -0.028 -0.036 -0.043 -0.041 -0.059 -0.044 C -0.103 -0.054 -0.141 -0.051 -0.144 -0.035 C -0.148 -0.02 -0.115 0 -0.071 0.01 C -0.051 0.014 -0.032 0.016 -0.017 0.015 C -0.004 0.015 0.01 0.013 0.025 0.01 C 0.069 0 0.102 -0.021 0.098 -0.036 C 0.095 -0.051 0.057 -0.055 0.013 -0.045 C -0.008 -0.04 -0.027 -0.033 -0.04 -0.025 C -0.051 -0.019 -0.062 -0.012 -0.074 -0.003 C -0.109 0.026 -0.13 0.058 -0.12 0.07 C -0.111 0.082 -0.074 0.069 -0.039 0.041 C -0.022 0.027 -0.008 0.013 0 0 Z" pathEditMode="relative" ptsTypes="">
                                      <p:cBhvr>
                                        <p:cTn id="94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5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7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9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1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3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7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9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1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3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4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5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 animBg="1"/>
      <p:bldP spid="177" grpId="0" animBg="1"/>
      <p:bldP spid="177" grpId="1" animBg="1"/>
      <p:bldP spid="177" grpId="2" animBg="1"/>
      <p:bldP spid="177" grpId="3" animBg="1"/>
      <p:bldP spid="178" grpId="0" animBg="1"/>
      <p:bldP spid="178" grpId="1" animBg="1"/>
      <p:bldP spid="178" grpId="2" animBg="1"/>
      <p:bldP spid="178" grpId="3" animBg="1"/>
      <p:bldP spid="179" grpId="0" animBg="1"/>
      <p:bldP spid="179" grpId="1" animBg="1"/>
      <p:bldP spid="179" grpId="2" animBg="1"/>
      <p:bldP spid="179" grpId="3" animBg="1"/>
      <p:bldP spid="180" grpId="0" animBg="1"/>
      <p:bldP spid="180" grpId="1" animBg="1"/>
      <p:bldP spid="180" grpId="2" animBg="1"/>
      <p:bldP spid="180" grpId="3" animBg="1"/>
      <p:bldP spid="181" grpId="0" animBg="1"/>
      <p:bldP spid="181" grpId="1" animBg="1"/>
      <p:bldP spid="181" grpId="2" animBg="1"/>
      <p:bldP spid="181" grpId="3" animBg="1"/>
      <p:bldP spid="188" grpId="0" animBg="1"/>
      <p:bldP spid="188" grpId="1" animBg="1"/>
      <p:bldP spid="188" grpId="2" animBg="1"/>
      <p:bldP spid="188" grpId="3" animBg="1"/>
      <p:bldP spid="204" grpId="0" animBg="1"/>
      <p:bldP spid="204" grpId="1" animBg="1"/>
      <p:bldP spid="204" grpId="2" animBg="1"/>
      <p:bldP spid="204" grpId="3" animBg="1"/>
      <p:bldP spid="205" grpId="0" animBg="1"/>
      <p:bldP spid="205" grpId="1" animBg="1"/>
      <p:bldP spid="205" grpId="2" animBg="1"/>
      <p:bldP spid="205" grpId="3" animBg="1"/>
      <p:bldP spid="206" grpId="0" animBg="1"/>
      <p:bldP spid="206" grpId="1" animBg="1"/>
      <p:bldP spid="206" grpId="2" animBg="1"/>
      <p:bldP spid="206" grpId="3" animBg="1"/>
      <p:bldP spid="207" grpId="0" animBg="1"/>
      <p:bldP spid="207" grpId="1" animBg="1"/>
      <p:bldP spid="207" grpId="2" animBg="1"/>
      <p:bldP spid="207" grpId="3" animBg="1"/>
      <p:bldP spid="208" grpId="0" animBg="1"/>
      <p:bldP spid="208" grpId="1" animBg="1"/>
      <p:bldP spid="208" grpId="2" animBg="1"/>
      <p:bldP spid="208" grpId="3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Ομάδα 33"/>
          <p:cNvGrpSpPr/>
          <p:nvPr/>
        </p:nvGrpSpPr>
        <p:grpSpPr>
          <a:xfrm>
            <a:off x="3031369" y="3429000"/>
            <a:ext cx="1972679" cy="1921334"/>
            <a:chOff x="2555778" y="3657600"/>
            <a:chExt cx="1972679" cy="1921334"/>
          </a:xfrm>
        </p:grpSpPr>
        <p:grpSp>
          <p:nvGrpSpPr>
            <p:cNvPr id="16" name="Ομάδα 15"/>
            <p:cNvGrpSpPr/>
            <p:nvPr/>
          </p:nvGrpSpPr>
          <p:grpSpPr>
            <a:xfrm>
              <a:off x="2555778" y="3732380"/>
              <a:ext cx="1808582" cy="1846554"/>
              <a:chOff x="2555778" y="3732380"/>
              <a:chExt cx="1808582" cy="1846554"/>
            </a:xfrm>
          </p:grpSpPr>
          <p:pic>
            <p:nvPicPr>
              <p:cNvPr id="21" name="Picture 4" descr="C:\Users\ΜΙΧΑΛΗΣ\Downloads\4) GIFSSSSSSSSSSSSSSSSSSSS\GIFS CΗΕΜ\solid_liquid_gas.gif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24" t="22267" r="31021"/>
              <a:stretch/>
            </p:blipFill>
            <p:spPr bwMode="auto">
              <a:xfrm>
                <a:off x="2724246" y="3732380"/>
                <a:ext cx="1640114" cy="18465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Έλλειψη 14"/>
              <p:cNvSpPr/>
              <p:nvPr/>
            </p:nvSpPr>
            <p:spPr>
              <a:xfrm>
                <a:off x="2555778" y="3885102"/>
                <a:ext cx="604220" cy="1273479"/>
              </a:xfrm>
              <a:custGeom>
                <a:avLst/>
                <a:gdLst>
                  <a:gd name="connsiteX0" fmla="*/ 0 w 504056"/>
                  <a:gd name="connsiteY0" fmla="*/ 635610 h 1271220"/>
                  <a:gd name="connsiteX1" fmla="*/ 252028 w 504056"/>
                  <a:gd name="connsiteY1" fmla="*/ 0 h 1271220"/>
                  <a:gd name="connsiteX2" fmla="*/ 504056 w 504056"/>
                  <a:gd name="connsiteY2" fmla="*/ 635610 h 1271220"/>
                  <a:gd name="connsiteX3" fmla="*/ 252028 w 504056"/>
                  <a:gd name="connsiteY3" fmla="*/ 1271220 h 1271220"/>
                  <a:gd name="connsiteX4" fmla="*/ 0 w 504056"/>
                  <a:gd name="connsiteY4" fmla="*/ 635610 h 1271220"/>
                  <a:gd name="connsiteX0" fmla="*/ 0 w 576627"/>
                  <a:gd name="connsiteY0" fmla="*/ 635669 h 1271345"/>
                  <a:gd name="connsiteX1" fmla="*/ 252028 w 576627"/>
                  <a:gd name="connsiteY1" fmla="*/ 59 h 1271345"/>
                  <a:gd name="connsiteX2" fmla="*/ 576627 w 576627"/>
                  <a:gd name="connsiteY2" fmla="*/ 664698 h 1271345"/>
                  <a:gd name="connsiteX3" fmla="*/ 252028 w 576627"/>
                  <a:gd name="connsiteY3" fmla="*/ 1271279 h 1271345"/>
                  <a:gd name="connsiteX4" fmla="*/ 0 w 576627"/>
                  <a:gd name="connsiteY4" fmla="*/ 635669 h 1271345"/>
                  <a:gd name="connsiteX0" fmla="*/ 0 w 581308"/>
                  <a:gd name="connsiteY0" fmla="*/ 635669 h 1271345"/>
                  <a:gd name="connsiteX1" fmla="*/ 252028 w 581308"/>
                  <a:gd name="connsiteY1" fmla="*/ 59 h 1271345"/>
                  <a:gd name="connsiteX2" fmla="*/ 576627 w 581308"/>
                  <a:gd name="connsiteY2" fmla="*/ 664698 h 1271345"/>
                  <a:gd name="connsiteX3" fmla="*/ 252028 w 581308"/>
                  <a:gd name="connsiteY3" fmla="*/ 1271279 h 1271345"/>
                  <a:gd name="connsiteX4" fmla="*/ 0 w 581308"/>
                  <a:gd name="connsiteY4" fmla="*/ 635669 h 1271345"/>
                  <a:gd name="connsiteX0" fmla="*/ 0 w 591287"/>
                  <a:gd name="connsiteY0" fmla="*/ 635669 h 1272669"/>
                  <a:gd name="connsiteX1" fmla="*/ 252028 w 591287"/>
                  <a:gd name="connsiteY1" fmla="*/ 59 h 1272669"/>
                  <a:gd name="connsiteX2" fmla="*/ 576627 w 591287"/>
                  <a:gd name="connsiteY2" fmla="*/ 664698 h 1272669"/>
                  <a:gd name="connsiteX3" fmla="*/ 492223 w 591287"/>
                  <a:gd name="connsiteY3" fmla="*/ 802202 h 1272669"/>
                  <a:gd name="connsiteX4" fmla="*/ 252028 w 591287"/>
                  <a:gd name="connsiteY4" fmla="*/ 1271279 h 1272669"/>
                  <a:gd name="connsiteX5" fmla="*/ 0 w 591287"/>
                  <a:gd name="connsiteY5" fmla="*/ 635669 h 1272669"/>
                  <a:gd name="connsiteX0" fmla="*/ 0 w 604220"/>
                  <a:gd name="connsiteY0" fmla="*/ 636479 h 1273479"/>
                  <a:gd name="connsiteX1" fmla="*/ 252028 w 604220"/>
                  <a:gd name="connsiteY1" fmla="*/ 869 h 1273479"/>
                  <a:gd name="connsiteX2" fmla="*/ 591141 w 604220"/>
                  <a:gd name="connsiteY2" fmla="*/ 505851 h 1273479"/>
                  <a:gd name="connsiteX3" fmla="*/ 492223 w 604220"/>
                  <a:gd name="connsiteY3" fmla="*/ 803012 h 1273479"/>
                  <a:gd name="connsiteX4" fmla="*/ 252028 w 604220"/>
                  <a:gd name="connsiteY4" fmla="*/ 1272089 h 1273479"/>
                  <a:gd name="connsiteX5" fmla="*/ 0 w 604220"/>
                  <a:gd name="connsiteY5" fmla="*/ 636479 h 1273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4220" h="1273479">
                    <a:moveTo>
                      <a:pt x="0" y="636479"/>
                    </a:moveTo>
                    <a:cubicBezTo>
                      <a:pt x="0" y="285441"/>
                      <a:pt x="153505" y="22640"/>
                      <a:pt x="252028" y="869"/>
                    </a:cubicBezTo>
                    <a:cubicBezTo>
                      <a:pt x="350552" y="-20902"/>
                      <a:pt x="543851" y="372161"/>
                      <a:pt x="591141" y="505851"/>
                    </a:cubicBezTo>
                    <a:cubicBezTo>
                      <a:pt x="638431" y="639542"/>
                      <a:pt x="546323" y="701915"/>
                      <a:pt x="492223" y="803012"/>
                    </a:cubicBezTo>
                    <a:cubicBezTo>
                      <a:pt x="438123" y="904109"/>
                      <a:pt x="334065" y="1299845"/>
                      <a:pt x="252028" y="1272089"/>
                    </a:cubicBezTo>
                    <a:cubicBezTo>
                      <a:pt x="169991" y="1244334"/>
                      <a:pt x="0" y="987517"/>
                      <a:pt x="0" y="63647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33" name="Ελεύθερη σχεδίαση 32"/>
            <p:cNvSpPr/>
            <p:nvPr/>
          </p:nvSpPr>
          <p:spPr>
            <a:xfrm>
              <a:off x="3831771" y="3657600"/>
              <a:ext cx="696686" cy="1132114"/>
            </a:xfrm>
            <a:custGeom>
              <a:avLst/>
              <a:gdLst>
                <a:gd name="connsiteX0" fmla="*/ 188686 w 696686"/>
                <a:gd name="connsiteY0" fmla="*/ 246743 h 1132114"/>
                <a:gd name="connsiteX1" fmla="*/ 116115 w 696686"/>
                <a:gd name="connsiteY1" fmla="*/ 290286 h 1132114"/>
                <a:gd name="connsiteX2" fmla="*/ 72572 w 696686"/>
                <a:gd name="connsiteY2" fmla="*/ 319314 h 1132114"/>
                <a:gd name="connsiteX3" fmla="*/ 0 w 696686"/>
                <a:gd name="connsiteY3" fmla="*/ 449943 h 1132114"/>
                <a:gd name="connsiteX4" fmla="*/ 14515 w 696686"/>
                <a:gd name="connsiteY4" fmla="*/ 566057 h 1132114"/>
                <a:gd name="connsiteX5" fmla="*/ 43543 w 696686"/>
                <a:gd name="connsiteY5" fmla="*/ 609600 h 1132114"/>
                <a:gd name="connsiteX6" fmla="*/ 87086 w 696686"/>
                <a:gd name="connsiteY6" fmla="*/ 624114 h 1132114"/>
                <a:gd name="connsiteX7" fmla="*/ 275772 w 696686"/>
                <a:gd name="connsiteY7" fmla="*/ 638629 h 1132114"/>
                <a:gd name="connsiteX8" fmla="*/ 246743 w 696686"/>
                <a:gd name="connsiteY8" fmla="*/ 682171 h 1132114"/>
                <a:gd name="connsiteX9" fmla="*/ 217715 w 696686"/>
                <a:gd name="connsiteY9" fmla="*/ 841829 h 1132114"/>
                <a:gd name="connsiteX10" fmla="*/ 203200 w 696686"/>
                <a:gd name="connsiteY10" fmla="*/ 899886 h 1132114"/>
                <a:gd name="connsiteX11" fmla="*/ 261258 w 696686"/>
                <a:gd name="connsiteY11" fmla="*/ 1030514 h 1132114"/>
                <a:gd name="connsiteX12" fmla="*/ 348343 w 696686"/>
                <a:gd name="connsiteY12" fmla="*/ 1088571 h 1132114"/>
                <a:gd name="connsiteX13" fmla="*/ 391886 w 696686"/>
                <a:gd name="connsiteY13" fmla="*/ 1132114 h 1132114"/>
                <a:gd name="connsiteX14" fmla="*/ 478972 w 696686"/>
                <a:gd name="connsiteY14" fmla="*/ 1117600 h 1132114"/>
                <a:gd name="connsiteX15" fmla="*/ 580572 w 696686"/>
                <a:gd name="connsiteY15" fmla="*/ 986971 h 1132114"/>
                <a:gd name="connsiteX16" fmla="*/ 624115 w 696686"/>
                <a:gd name="connsiteY16" fmla="*/ 899886 h 1132114"/>
                <a:gd name="connsiteX17" fmla="*/ 653143 w 696686"/>
                <a:gd name="connsiteY17" fmla="*/ 856343 h 1132114"/>
                <a:gd name="connsiteX18" fmla="*/ 682172 w 696686"/>
                <a:gd name="connsiteY18" fmla="*/ 740229 h 1132114"/>
                <a:gd name="connsiteX19" fmla="*/ 696686 w 696686"/>
                <a:gd name="connsiteY19" fmla="*/ 696686 h 1132114"/>
                <a:gd name="connsiteX20" fmla="*/ 682172 w 696686"/>
                <a:gd name="connsiteY20" fmla="*/ 391886 h 1132114"/>
                <a:gd name="connsiteX21" fmla="*/ 667658 w 696686"/>
                <a:gd name="connsiteY21" fmla="*/ 348343 h 1132114"/>
                <a:gd name="connsiteX22" fmla="*/ 624115 w 696686"/>
                <a:gd name="connsiteY22" fmla="*/ 333829 h 1132114"/>
                <a:gd name="connsiteX23" fmla="*/ 595086 w 696686"/>
                <a:gd name="connsiteY23" fmla="*/ 246743 h 1132114"/>
                <a:gd name="connsiteX24" fmla="*/ 580572 w 696686"/>
                <a:gd name="connsiteY24" fmla="*/ 203200 h 1132114"/>
                <a:gd name="connsiteX25" fmla="*/ 551543 w 696686"/>
                <a:gd name="connsiteY25" fmla="*/ 159657 h 1132114"/>
                <a:gd name="connsiteX26" fmla="*/ 508000 w 696686"/>
                <a:gd name="connsiteY26" fmla="*/ 14514 h 1132114"/>
                <a:gd name="connsiteX27" fmla="*/ 464458 w 696686"/>
                <a:gd name="connsiteY27" fmla="*/ 0 h 1132114"/>
                <a:gd name="connsiteX28" fmla="*/ 377372 w 696686"/>
                <a:gd name="connsiteY28" fmla="*/ 29029 h 1132114"/>
                <a:gd name="connsiteX29" fmla="*/ 290286 w 696686"/>
                <a:gd name="connsiteY29" fmla="*/ 72571 h 1132114"/>
                <a:gd name="connsiteX30" fmla="*/ 217715 w 696686"/>
                <a:gd name="connsiteY30" fmla="*/ 159657 h 1132114"/>
                <a:gd name="connsiteX31" fmla="*/ 188686 w 696686"/>
                <a:gd name="connsiteY31" fmla="*/ 246743 h 1132114"/>
                <a:gd name="connsiteX32" fmla="*/ 188686 w 696686"/>
                <a:gd name="connsiteY32" fmla="*/ 246743 h 1132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96686" h="1132114">
                  <a:moveTo>
                    <a:pt x="188686" y="246743"/>
                  </a:moveTo>
                  <a:cubicBezTo>
                    <a:pt x="164496" y="261257"/>
                    <a:pt x="140038" y="275334"/>
                    <a:pt x="116115" y="290286"/>
                  </a:cubicBezTo>
                  <a:cubicBezTo>
                    <a:pt x="101323" y="299531"/>
                    <a:pt x="84059" y="306186"/>
                    <a:pt x="72572" y="319314"/>
                  </a:cubicBezTo>
                  <a:cubicBezTo>
                    <a:pt x="18827" y="380737"/>
                    <a:pt x="19936" y="390139"/>
                    <a:pt x="0" y="449943"/>
                  </a:cubicBezTo>
                  <a:cubicBezTo>
                    <a:pt x="4838" y="488648"/>
                    <a:pt x="4252" y="528426"/>
                    <a:pt x="14515" y="566057"/>
                  </a:cubicBezTo>
                  <a:cubicBezTo>
                    <a:pt x="19105" y="582886"/>
                    <a:pt x="29922" y="598703"/>
                    <a:pt x="43543" y="609600"/>
                  </a:cubicBezTo>
                  <a:cubicBezTo>
                    <a:pt x="55490" y="619157"/>
                    <a:pt x="71905" y="622216"/>
                    <a:pt x="87086" y="624114"/>
                  </a:cubicBezTo>
                  <a:cubicBezTo>
                    <a:pt x="149680" y="631938"/>
                    <a:pt x="212877" y="633791"/>
                    <a:pt x="275772" y="638629"/>
                  </a:cubicBezTo>
                  <a:cubicBezTo>
                    <a:pt x="266096" y="653143"/>
                    <a:pt x="254544" y="666569"/>
                    <a:pt x="246743" y="682171"/>
                  </a:cubicBezTo>
                  <a:cubicBezTo>
                    <a:pt x="223388" y="728880"/>
                    <a:pt x="225219" y="796805"/>
                    <a:pt x="217715" y="841829"/>
                  </a:cubicBezTo>
                  <a:cubicBezTo>
                    <a:pt x="214436" y="861506"/>
                    <a:pt x="208038" y="880534"/>
                    <a:pt x="203200" y="899886"/>
                  </a:cubicBezTo>
                  <a:cubicBezTo>
                    <a:pt x="214012" y="932322"/>
                    <a:pt x="228786" y="1002101"/>
                    <a:pt x="261258" y="1030514"/>
                  </a:cubicBezTo>
                  <a:cubicBezTo>
                    <a:pt x="287514" y="1053488"/>
                    <a:pt x="323674" y="1063902"/>
                    <a:pt x="348343" y="1088571"/>
                  </a:cubicBezTo>
                  <a:lnTo>
                    <a:pt x="391886" y="1132114"/>
                  </a:lnTo>
                  <a:cubicBezTo>
                    <a:pt x="420915" y="1127276"/>
                    <a:pt x="452079" y="1129552"/>
                    <a:pt x="478972" y="1117600"/>
                  </a:cubicBezTo>
                  <a:cubicBezTo>
                    <a:pt x="511283" y="1103239"/>
                    <a:pt x="572149" y="999605"/>
                    <a:pt x="580572" y="986971"/>
                  </a:cubicBezTo>
                  <a:cubicBezTo>
                    <a:pt x="663759" y="862191"/>
                    <a:pt x="564025" y="1020065"/>
                    <a:pt x="624115" y="899886"/>
                  </a:cubicBezTo>
                  <a:cubicBezTo>
                    <a:pt x="631916" y="884284"/>
                    <a:pt x="645342" y="871945"/>
                    <a:pt x="653143" y="856343"/>
                  </a:cubicBezTo>
                  <a:cubicBezTo>
                    <a:pt x="669734" y="823161"/>
                    <a:pt x="673889" y="773360"/>
                    <a:pt x="682172" y="740229"/>
                  </a:cubicBezTo>
                  <a:cubicBezTo>
                    <a:pt x="685883" y="725386"/>
                    <a:pt x="691848" y="711200"/>
                    <a:pt x="696686" y="696686"/>
                  </a:cubicBezTo>
                  <a:cubicBezTo>
                    <a:pt x="691848" y="595086"/>
                    <a:pt x="690619" y="493250"/>
                    <a:pt x="682172" y="391886"/>
                  </a:cubicBezTo>
                  <a:cubicBezTo>
                    <a:pt x="680901" y="376639"/>
                    <a:pt x="678476" y="359161"/>
                    <a:pt x="667658" y="348343"/>
                  </a:cubicBezTo>
                  <a:cubicBezTo>
                    <a:pt x="656840" y="337525"/>
                    <a:pt x="638629" y="338667"/>
                    <a:pt x="624115" y="333829"/>
                  </a:cubicBezTo>
                  <a:lnTo>
                    <a:pt x="595086" y="246743"/>
                  </a:lnTo>
                  <a:cubicBezTo>
                    <a:pt x="590248" y="232229"/>
                    <a:pt x="589059" y="215930"/>
                    <a:pt x="580572" y="203200"/>
                  </a:cubicBezTo>
                  <a:lnTo>
                    <a:pt x="551543" y="159657"/>
                  </a:lnTo>
                  <a:cubicBezTo>
                    <a:pt x="546361" y="138930"/>
                    <a:pt x="517638" y="17727"/>
                    <a:pt x="508000" y="14514"/>
                  </a:cubicBezTo>
                  <a:lnTo>
                    <a:pt x="464458" y="0"/>
                  </a:lnTo>
                  <a:cubicBezTo>
                    <a:pt x="435429" y="9676"/>
                    <a:pt x="402832" y="12056"/>
                    <a:pt x="377372" y="29029"/>
                  </a:cubicBezTo>
                  <a:cubicBezTo>
                    <a:pt x="321099" y="66543"/>
                    <a:pt x="350378" y="52541"/>
                    <a:pt x="290286" y="72571"/>
                  </a:cubicBezTo>
                  <a:cubicBezTo>
                    <a:pt x="262940" y="99917"/>
                    <a:pt x="233881" y="123282"/>
                    <a:pt x="217715" y="159657"/>
                  </a:cubicBezTo>
                  <a:cubicBezTo>
                    <a:pt x="205288" y="187619"/>
                    <a:pt x="202370" y="219374"/>
                    <a:pt x="188686" y="246743"/>
                  </a:cubicBezTo>
                  <a:lnTo>
                    <a:pt x="188686" y="24674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1028" name="Picture 4" descr="C:\Users\ΜΙΧΑΛΗΣ\Downloads\4) GIFSSSSSSSSSSSSSSSSSSSS\GIFS CΗΕΜ\solid_liquid_gas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70" b="23845"/>
          <a:stretch/>
        </p:blipFill>
        <p:spPr bwMode="auto">
          <a:xfrm>
            <a:off x="348319" y="2259193"/>
            <a:ext cx="1533140" cy="180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496" y="221826"/>
            <a:ext cx="9027368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ΧΑΡΑΚΤΗΡΙΣΤΙΚΑ ΟΜΟΙΟΠΟΛΙΚΩΝ ΕΝΩΣΕΩΝ</a:t>
            </a:r>
            <a:endParaRPr lang="el-GR" sz="28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836712"/>
            <a:ext cx="8820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1) </a:t>
            </a:r>
            <a:r>
              <a:rPr lang="el-GR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Είναι</a:t>
            </a:r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 ΜΟΡΙΑΚΕΣ </a:t>
            </a:r>
            <a:r>
              <a:rPr lang="el-GR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ενώσεις</a:t>
            </a:r>
            <a:r>
              <a:rPr lang="el-GR" sz="3200" dirty="0" smtClean="0"/>
              <a:t>    </a:t>
            </a:r>
            <a:endParaRPr lang="el-GR" sz="3200" dirty="0"/>
          </a:p>
        </p:txBody>
      </p:sp>
      <p:sp>
        <p:nvSpPr>
          <p:cNvPr id="4" name="Ορθογώνιο 3"/>
          <p:cNvSpPr/>
          <p:nvPr/>
        </p:nvSpPr>
        <p:spPr>
          <a:xfrm>
            <a:off x="827584" y="1884485"/>
            <a:ext cx="7272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000" dirty="0">
                <a:solidFill>
                  <a:prstClr val="black"/>
                </a:solidFill>
              </a:rPr>
              <a:t>Οι </a:t>
            </a:r>
            <a:r>
              <a:rPr lang="el-GR" sz="2000" b="1" dirty="0">
                <a:solidFill>
                  <a:srgbClr val="FF0000"/>
                </a:solidFill>
              </a:rPr>
              <a:t>ελκτικές δυνάμεις </a:t>
            </a:r>
            <a:r>
              <a:rPr lang="el-GR" sz="2000" dirty="0" smtClean="0">
                <a:solidFill>
                  <a:prstClr val="black"/>
                </a:solidFill>
              </a:rPr>
              <a:t>μεταξύ </a:t>
            </a:r>
            <a:r>
              <a:rPr lang="el-GR" sz="2000" dirty="0">
                <a:solidFill>
                  <a:prstClr val="black"/>
                </a:solidFill>
              </a:rPr>
              <a:t>των μορίων είναι </a:t>
            </a:r>
            <a:r>
              <a:rPr lang="el-GR" sz="2000" b="1" dirty="0">
                <a:solidFill>
                  <a:srgbClr val="FF0000"/>
                </a:solidFill>
              </a:rPr>
              <a:t>ΑΣΘΕΝΕΙΣ</a:t>
            </a:r>
          </a:p>
        </p:txBody>
      </p:sp>
      <p:cxnSp>
        <p:nvCxnSpPr>
          <p:cNvPr id="6" name="Ευθύγραμμο βέλος σύνδεσης 5"/>
          <p:cNvCxnSpPr>
            <a:stCxn id="4" idx="2"/>
            <a:endCxn id="7" idx="0"/>
          </p:cNvCxnSpPr>
          <p:nvPr/>
        </p:nvCxnSpPr>
        <p:spPr>
          <a:xfrm flipH="1">
            <a:off x="1259632" y="2284595"/>
            <a:ext cx="3204356" cy="18900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23528" y="4174623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ΣΤΕΡΕΑ 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116632" y="5146967"/>
            <a:ext cx="228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l-GR" sz="2400" dirty="0">
                <a:solidFill>
                  <a:srgbClr val="0033CC"/>
                </a:solidFill>
              </a:rPr>
              <a:t>μαλακά</a:t>
            </a:r>
            <a:r>
              <a:rPr lang="el-GR" sz="2400" dirty="0">
                <a:solidFill>
                  <a:prstClr val="black"/>
                </a:solidFill>
              </a:rPr>
              <a:t> με </a:t>
            </a:r>
            <a:r>
              <a:rPr lang="el-GR" sz="2400" dirty="0">
                <a:solidFill>
                  <a:srgbClr val="0033CC"/>
                </a:solidFill>
              </a:rPr>
              <a:t>χαμηλό σημείο τήξης</a:t>
            </a:r>
          </a:p>
        </p:txBody>
      </p:sp>
      <p:cxnSp>
        <p:nvCxnSpPr>
          <p:cNvPr id="9" name="Ευθύγραμμο βέλος σύνδεσης 8"/>
          <p:cNvCxnSpPr>
            <a:stCxn id="7" idx="2"/>
            <a:endCxn id="8" idx="0"/>
          </p:cNvCxnSpPr>
          <p:nvPr/>
        </p:nvCxnSpPr>
        <p:spPr>
          <a:xfrm>
            <a:off x="1259632" y="4759398"/>
            <a:ext cx="0" cy="38756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Ευθύγραμμο βέλος σύνδεσης 16"/>
          <p:cNvCxnSpPr>
            <a:stCxn id="4" idx="2"/>
            <a:endCxn id="18" idx="0"/>
          </p:cNvCxnSpPr>
          <p:nvPr/>
        </p:nvCxnSpPr>
        <p:spPr>
          <a:xfrm>
            <a:off x="4463988" y="2284595"/>
            <a:ext cx="0" cy="7174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759192" y="3002008"/>
            <a:ext cx="1409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ΥΓΡΑ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Ορθογώνιο 18"/>
          <p:cNvSpPr/>
          <p:nvPr/>
        </p:nvSpPr>
        <p:spPr>
          <a:xfrm>
            <a:off x="3154416" y="5747131"/>
            <a:ext cx="336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400" dirty="0" smtClean="0">
                <a:solidFill>
                  <a:srgbClr val="0033CC"/>
                </a:solidFill>
              </a:rPr>
              <a:t> </a:t>
            </a:r>
            <a:r>
              <a:rPr lang="el-GR" sz="2400" dirty="0" smtClean="0">
                <a:solidFill>
                  <a:prstClr val="black"/>
                </a:solidFill>
              </a:rPr>
              <a:t>με </a:t>
            </a:r>
            <a:r>
              <a:rPr lang="el-GR" sz="2400" dirty="0">
                <a:solidFill>
                  <a:srgbClr val="0033CC"/>
                </a:solidFill>
              </a:rPr>
              <a:t>χαμηλό σημείο </a:t>
            </a:r>
            <a:r>
              <a:rPr lang="el-GR" sz="2400" dirty="0" smtClean="0">
                <a:solidFill>
                  <a:srgbClr val="0033CC"/>
                </a:solidFill>
              </a:rPr>
              <a:t>βρασμού</a:t>
            </a:r>
            <a:endParaRPr lang="el-GR" sz="2400" dirty="0">
              <a:solidFill>
                <a:srgbClr val="0033CC"/>
              </a:solidFill>
            </a:endParaRPr>
          </a:p>
        </p:txBody>
      </p:sp>
      <p:cxnSp>
        <p:nvCxnSpPr>
          <p:cNvPr id="20" name="Ευθύγραμμο βέλος σύνδεσης 19"/>
          <p:cNvCxnSpPr>
            <a:stCxn id="18" idx="2"/>
            <a:endCxn id="19" idx="0"/>
          </p:cNvCxnSpPr>
          <p:nvPr/>
        </p:nvCxnSpPr>
        <p:spPr>
          <a:xfrm>
            <a:off x="4463988" y="3586783"/>
            <a:ext cx="373860" cy="21603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Ευθύγραμμο βέλος σύνδεσης 21"/>
          <p:cNvCxnSpPr>
            <a:stCxn id="4" idx="2"/>
          </p:cNvCxnSpPr>
          <p:nvPr/>
        </p:nvCxnSpPr>
        <p:spPr>
          <a:xfrm>
            <a:off x="4463988" y="2284595"/>
            <a:ext cx="2628292" cy="13021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228184" y="3586783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ΑΕΡΙΑ 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27" name="Ομάδα 26"/>
          <p:cNvGrpSpPr/>
          <p:nvPr/>
        </p:nvGrpSpPr>
        <p:grpSpPr>
          <a:xfrm>
            <a:off x="5999628" y="4170270"/>
            <a:ext cx="2028756" cy="1965748"/>
            <a:chOff x="5999628" y="4170270"/>
            <a:chExt cx="2028756" cy="1965748"/>
          </a:xfrm>
        </p:grpSpPr>
        <p:pic>
          <p:nvPicPr>
            <p:cNvPr id="29" name="Picture 4" descr="C:\Users\ΜΙΧΑΛΗΣ\Downloads\4) GIFSSSSSSSSSSSSSSSSSSSS\GIFS CΗΕΜ\solid_liquid_gas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48" b="30925"/>
            <a:stretch/>
          </p:blipFill>
          <p:spPr bwMode="auto">
            <a:xfrm>
              <a:off x="6343600" y="4170270"/>
              <a:ext cx="1684784" cy="1640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Έλλειψη 25"/>
            <p:cNvSpPr/>
            <p:nvPr/>
          </p:nvSpPr>
          <p:spPr>
            <a:xfrm>
              <a:off x="5999628" y="5248549"/>
              <a:ext cx="540142" cy="887469"/>
            </a:xfrm>
            <a:custGeom>
              <a:avLst/>
              <a:gdLst>
                <a:gd name="connsiteX0" fmla="*/ 0 w 331440"/>
                <a:gd name="connsiteY0" fmla="*/ 494515 h 989030"/>
                <a:gd name="connsiteX1" fmla="*/ 165720 w 331440"/>
                <a:gd name="connsiteY1" fmla="*/ 0 h 989030"/>
                <a:gd name="connsiteX2" fmla="*/ 331440 w 331440"/>
                <a:gd name="connsiteY2" fmla="*/ 494515 h 989030"/>
                <a:gd name="connsiteX3" fmla="*/ 165720 w 331440"/>
                <a:gd name="connsiteY3" fmla="*/ 989030 h 989030"/>
                <a:gd name="connsiteX4" fmla="*/ 0 w 331440"/>
                <a:gd name="connsiteY4" fmla="*/ 494515 h 989030"/>
                <a:gd name="connsiteX0" fmla="*/ 14244 w 547009"/>
                <a:gd name="connsiteY0" fmla="*/ 392915 h 887430"/>
                <a:gd name="connsiteX1" fmla="*/ 528307 w 547009"/>
                <a:gd name="connsiteY1" fmla="*/ 0 h 887430"/>
                <a:gd name="connsiteX2" fmla="*/ 345684 w 547009"/>
                <a:gd name="connsiteY2" fmla="*/ 392915 h 887430"/>
                <a:gd name="connsiteX3" fmla="*/ 179964 w 547009"/>
                <a:gd name="connsiteY3" fmla="*/ 887430 h 887430"/>
                <a:gd name="connsiteX4" fmla="*/ 14244 w 547009"/>
                <a:gd name="connsiteY4" fmla="*/ 392915 h 887430"/>
                <a:gd name="connsiteX0" fmla="*/ 12533 w 540142"/>
                <a:gd name="connsiteY0" fmla="*/ 392932 h 887467"/>
                <a:gd name="connsiteX1" fmla="*/ 526596 w 540142"/>
                <a:gd name="connsiteY1" fmla="*/ 17 h 887467"/>
                <a:gd name="connsiteX2" fmla="*/ 402030 w 540142"/>
                <a:gd name="connsiteY2" fmla="*/ 407446 h 887467"/>
                <a:gd name="connsiteX3" fmla="*/ 178253 w 540142"/>
                <a:gd name="connsiteY3" fmla="*/ 887447 h 887467"/>
                <a:gd name="connsiteX4" fmla="*/ 12533 w 540142"/>
                <a:gd name="connsiteY4" fmla="*/ 392932 h 887467"/>
                <a:gd name="connsiteX0" fmla="*/ 12533 w 540142"/>
                <a:gd name="connsiteY0" fmla="*/ 392932 h 887469"/>
                <a:gd name="connsiteX1" fmla="*/ 526596 w 540142"/>
                <a:gd name="connsiteY1" fmla="*/ 17 h 887469"/>
                <a:gd name="connsiteX2" fmla="*/ 402030 w 540142"/>
                <a:gd name="connsiteY2" fmla="*/ 407446 h 887469"/>
                <a:gd name="connsiteX3" fmla="*/ 178253 w 540142"/>
                <a:gd name="connsiteY3" fmla="*/ 887447 h 887469"/>
                <a:gd name="connsiteX4" fmla="*/ 12533 w 540142"/>
                <a:gd name="connsiteY4" fmla="*/ 392932 h 88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142" h="887469">
                  <a:moveTo>
                    <a:pt x="12533" y="392932"/>
                  </a:moveTo>
                  <a:cubicBezTo>
                    <a:pt x="70590" y="245027"/>
                    <a:pt x="461680" y="-2402"/>
                    <a:pt x="526596" y="17"/>
                  </a:cubicBezTo>
                  <a:cubicBezTo>
                    <a:pt x="591512" y="2436"/>
                    <a:pt x="402030" y="134333"/>
                    <a:pt x="402030" y="407446"/>
                  </a:cubicBezTo>
                  <a:cubicBezTo>
                    <a:pt x="547173" y="695074"/>
                    <a:pt x="243169" y="889866"/>
                    <a:pt x="178253" y="887447"/>
                  </a:cubicBezTo>
                  <a:cubicBezTo>
                    <a:pt x="113337" y="885028"/>
                    <a:pt x="-45524" y="540837"/>
                    <a:pt x="12533" y="39293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219244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18" grpId="0"/>
      <p:bldP spid="19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electio-invest.com/ae/wp-content/uploads/2014/07/Graphite_crystallin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815" y="1844824"/>
            <a:ext cx="509111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1067544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ΓΡΑΦΙΤΗΣ</a:t>
            </a:r>
            <a:endParaRPr lang="el-G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www.purediamondinvestments.co.uk/wp-content/themes/soap-base/images/enticingDiamon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852936"/>
            <a:ext cx="3286125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91026" y="1067543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ΔΙΑΜΑΝΤΙ</a:t>
            </a:r>
            <a:endParaRPr lang="el-GR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9056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05877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ΓΡΑΦΙΤΗΣ</a:t>
            </a:r>
            <a:endParaRPr lang="el-G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91026" y="605878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ΔΙΑΜΑΝΤΙ</a:t>
            </a:r>
            <a:endParaRPr lang="el-GR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ttp://www.che.kyutech.ac.jp/chem24/hp/english/lecture/crystal%20structure/graphite/graphit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547797"/>
            <a:ext cx="3744416" cy="281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upload.wikimedia.org/wikipedia/commons/2/22/Diamond_Cubic-F_lattice_anima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56789"/>
            <a:ext cx="2779991" cy="273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  <p:pic>
        <p:nvPicPr>
          <p:cNvPr id="8" name="Picture 6" descr="http://d3z1rkrtcvm2b.cloudfront.net/wp-content/uploads/2014/09/Closeup_of_pencil_graphi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0" b="89960" l="99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1248">
            <a:off x="-391" y="3482856"/>
            <a:ext cx="4500383" cy="337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68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959001"/>
            <a:ext cx="8820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2) </a:t>
            </a:r>
            <a:r>
              <a:rPr lang="el-GR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Είναι</a:t>
            </a:r>
            <a:r>
              <a:rPr lang="el-GR" sz="36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l-GR" sz="36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ενώσεις</a:t>
            </a:r>
            <a:r>
              <a:rPr lang="el-GR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l-GR" sz="36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ΑΜΕΤΑΛΛΩΝ</a:t>
            </a:r>
            <a:endParaRPr lang="el-GR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Ορθογώνιο 14"/>
          <p:cNvSpPr/>
          <p:nvPr/>
        </p:nvSpPr>
        <p:spPr>
          <a:xfrm>
            <a:off x="827584" y="1884485"/>
            <a:ext cx="727280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4709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HCl</a:t>
            </a:r>
            <a:endParaRPr lang="en-US" sz="3200" b="1" dirty="0" smtClean="0">
              <a:ln>
                <a:solidFill>
                  <a:schemeClr val="tx1"/>
                </a:solidFill>
              </a:ln>
              <a:solidFill>
                <a:srgbClr val="4709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4709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H</a:t>
            </a:r>
            <a:r>
              <a:rPr lang="en-US" sz="3200" b="1" baseline="-25000" dirty="0" smtClean="0">
                <a:ln>
                  <a:solidFill>
                    <a:schemeClr val="tx1"/>
                  </a:solidFill>
                </a:ln>
                <a:solidFill>
                  <a:srgbClr val="4709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4709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lvl="0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4709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NH</a:t>
            </a:r>
            <a:r>
              <a:rPr lang="en-US" sz="3200" b="1" baseline="-25000" dirty="0" smtClean="0">
                <a:ln>
                  <a:solidFill>
                    <a:schemeClr val="tx1"/>
                  </a:solidFill>
                </a:ln>
                <a:solidFill>
                  <a:srgbClr val="4709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200" b="1" dirty="0" smtClean="0">
              <a:ln>
                <a:solidFill>
                  <a:schemeClr val="tx1"/>
                </a:solidFill>
              </a:ln>
              <a:solidFill>
                <a:srgbClr val="4709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4709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H</a:t>
            </a:r>
            <a:r>
              <a:rPr lang="en-US" sz="3200" b="1" baseline="-25000" dirty="0" smtClean="0">
                <a:ln>
                  <a:solidFill>
                    <a:schemeClr val="tx1"/>
                  </a:solidFill>
                </a:ln>
                <a:solidFill>
                  <a:srgbClr val="4709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4709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lvl="0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4709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PCl</a:t>
            </a:r>
            <a:r>
              <a:rPr lang="en-US" sz="3200" b="1" baseline="-25000" dirty="0" smtClean="0">
                <a:ln>
                  <a:solidFill>
                    <a:schemeClr val="tx1"/>
                  </a:solidFill>
                </a:ln>
                <a:solidFill>
                  <a:srgbClr val="4709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  <a:p>
            <a:pPr lvl="0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4709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CO</a:t>
            </a:r>
            <a:r>
              <a:rPr lang="en-US" sz="3200" b="1" baseline="-25000" dirty="0" smtClean="0">
                <a:ln>
                  <a:solidFill>
                    <a:schemeClr val="tx1"/>
                  </a:solidFill>
                </a:ln>
                <a:solidFill>
                  <a:srgbClr val="4709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  <a:p>
            <a:pPr lvl="0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4709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SO</a:t>
            </a:r>
            <a:r>
              <a:rPr lang="en-US" sz="3200" b="1" baseline="-25000" dirty="0" smtClean="0">
                <a:ln>
                  <a:solidFill>
                    <a:schemeClr val="tx1"/>
                  </a:solidFill>
                </a:ln>
                <a:solidFill>
                  <a:srgbClr val="4709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  <a:p>
            <a:pPr lvl="0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4709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HNO</a:t>
            </a:r>
            <a:r>
              <a:rPr lang="en-US" sz="3200" b="1" baseline="-25000" dirty="0" smtClean="0">
                <a:ln>
                  <a:solidFill>
                    <a:schemeClr val="tx1"/>
                  </a:solidFill>
                </a:ln>
                <a:solidFill>
                  <a:srgbClr val="4709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200" b="1" dirty="0" smtClean="0">
              <a:ln>
                <a:solidFill>
                  <a:schemeClr val="tx1"/>
                </a:solidFill>
              </a:ln>
              <a:solidFill>
                <a:srgbClr val="4709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4709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H</a:t>
            </a:r>
            <a:r>
              <a:rPr lang="en-US" sz="3200" b="1" baseline="-25000" dirty="0" smtClean="0">
                <a:ln>
                  <a:solidFill>
                    <a:schemeClr val="tx1"/>
                  </a:solidFill>
                </a:ln>
                <a:solidFill>
                  <a:srgbClr val="4709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4709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r>
              <a:rPr lang="en-US" sz="3200" b="1" baseline="-25000" dirty="0" smtClean="0">
                <a:ln>
                  <a:solidFill>
                    <a:schemeClr val="tx1"/>
                  </a:solidFill>
                </a:ln>
                <a:solidFill>
                  <a:srgbClr val="4709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3200" b="1" dirty="0" smtClean="0">
              <a:ln>
                <a:solidFill>
                  <a:schemeClr val="tx1"/>
                </a:solidFill>
              </a:ln>
              <a:solidFill>
                <a:srgbClr val="4709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endParaRPr lang="en-US" sz="3200" b="1" dirty="0">
              <a:ln>
                <a:solidFill>
                  <a:schemeClr val="tx1"/>
                </a:solidFill>
              </a:ln>
              <a:solidFill>
                <a:srgbClr val="4709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7382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959001"/>
            <a:ext cx="8820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l-GR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) ΗΛΕΚΤΡΙΚΗ ΑΓΩΓΙΜΟΤΗΤΑ</a:t>
            </a:r>
            <a:endParaRPr lang="el-GR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Ορθογώνιο 14"/>
          <p:cNvSpPr/>
          <p:nvPr/>
        </p:nvSpPr>
        <p:spPr>
          <a:xfrm>
            <a:off x="611560" y="4869160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4709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ΚΑΚΟΙ </a:t>
            </a:r>
          </a:p>
          <a:p>
            <a:pPr lvl="0"/>
            <a:r>
              <a:rPr lang="el-GR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4709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ΑΓΩΓΟΙ</a:t>
            </a:r>
            <a:endParaRPr lang="en-US" sz="3600" b="1" dirty="0">
              <a:ln>
                <a:solidFill>
                  <a:sysClr val="windowText" lastClr="000000"/>
                </a:solidFill>
              </a:ln>
              <a:solidFill>
                <a:srgbClr val="4709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5076056" y="4941084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4709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ΚΑΛΟΙ </a:t>
            </a:r>
          </a:p>
          <a:p>
            <a:pPr lvl="0"/>
            <a:r>
              <a:rPr lang="el-GR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4709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ΑΓΩΓΟΙ</a:t>
            </a:r>
            <a:endParaRPr lang="en-US" sz="3600" b="1" dirty="0">
              <a:ln>
                <a:solidFill>
                  <a:sysClr val="windowText" lastClr="000000"/>
                </a:solidFill>
              </a:ln>
              <a:solidFill>
                <a:srgbClr val="4709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6" name="Ευθύγραμμο βέλος σύνδεσης 5"/>
          <p:cNvCxnSpPr>
            <a:endCxn id="9" idx="0"/>
          </p:cNvCxnSpPr>
          <p:nvPr/>
        </p:nvCxnSpPr>
        <p:spPr>
          <a:xfrm flipH="1">
            <a:off x="1823919" y="1666887"/>
            <a:ext cx="1595953" cy="7072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ύγραμμο βέλος σύνδεσης 7"/>
          <p:cNvCxnSpPr>
            <a:endCxn id="13" idx="0"/>
          </p:cNvCxnSpPr>
          <p:nvPr/>
        </p:nvCxnSpPr>
        <p:spPr>
          <a:xfrm>
            <a:off x="4551674" y="1622369"/>
            <a:ext cx="1755322" cy="7979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63779" y="2374129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Σε </a:t>
            </a:r>
            <a:r>
              <a:rPr lang="el-GR" sz="2400" b="1" dirty="0" smtClean="0">
                <a:solidFill>
                  <a:srgbClr val="4709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καθαρή κατάσταση</a:t>
            </a:r>
            <a:endParaRPr lang="el-GR" sz="2400" b="1" dirty="0">
              <a:solidFill>
                <a:srgbClr val="4709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Ευθύγραμμο βέλος σύνδεσης 10"/>
          <p:cNvCxnSpPr/>
          <p:nvPr/>
        </p:nvCxnSpPr>
        <p:spPr>
          <a:xfrm>
            <a:off x="1475656" y="3482767"/>
            <a:ext cx="0" cy="102759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51674" y="2420296"/>
            <a:ext cx="3510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Τα </a:t>
            </a:r>
            <a:r>
              <a:rPr lang="el-GR" sz="2400" b="1" dirty="0" smtClean="0">
                <a:solidFill>
                  <a:srgbClr val="4709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υδατικά διαλύματα </a:t>
            </a:r>
            <a:r>
              <a:rPr lang="el-GR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ορισμένων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ομοιοπολικών ενώσεων</a:t>
            </a:r>
            <a:endParaRPr lang="el-G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Ευθύγραμμο βέλος σύνδεσης 13"/>
          <p:cNvCxnSpPr/>
          <p:nvPr/>
        </p:nvCxnSpPr>
        <p:spPr>
          <a:xfrm>
            <a:off x="5940152" y="3841563"/>
            <a:ext cx="0" cy="102759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Ορθογώνιο 15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5675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5" grpId="0"/>
      <p:bldP spid="9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Oxygen Mini welding gas cylinde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80" b="95506" l="5899" r="948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5219106" cy="521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Ορθογώνιο 7"/>
          <p:cNvSpPr/>
          <p:nvPr/>
        </p:nvSpPr>
        <p:spPr>
          <a:xfrm>
            <a:off x="202252" y="620688"/>
            <a:ext cx="8762236" cy="584775"/>
          </a:xfrm>
          <a:prstGeom prst="rect">
            <a:avLst/>
          </a:prstGeom>
          <a:pattFill prst="trellis">
            <a:fgClr>
              <a:srgbClr val="66FF66"/>
            </a:fgClr>
            <a:bgClr>
              <a:schemeClr val="bg1"/>
            </a:bgClr>
          </a:patt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  <a:r>
              <a:rPr lang="en-US" sz="2000" b="1" baseline="30000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Παράδειγμα </a:t>
            </a:r>
            <a:r>
              <a:rPr lang="el-G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   </a:t>
            </a:r>
            <a:r>
              <a:rPr lang="en-US" sz="3200" b="1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O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2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endParaRPr lang="el-GR" sz="3200" b="1" dirty="0">
              <a:ln w="1905">
                <a:solidFill>
                  <a:schemeClr val="tx1"/>
                </a:solidFill>
              </a:ln>
              <a:solidFill>
                <a:srgbClr val="055C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2134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436078" y="1461705"/>
            <a:ext cx="9675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8 </a:t>
            </a:r>
            <a:r>
              <a:rPr lang="en-US" sz="28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O </a:t>
            </a:r>
            <a:r>
              <a:rPr lang="en-US" sz="2800" b="1" dirty="0" smtClean="0">
                <a:latin typeface="Comic Sans MS" panose="030F0702030302020204" pitchFamily="66" charset="0"/>
              </a:rPr>
              <a:t> </a:t>
            </a:r>
            <a:endParaRPr lang="el-GR" sz="2800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://www.green-planet-solar-energy.com/images/oxygen-boh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42" y="2185170"/>
            <a:ext cx="209550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green-planet-solar-energy.com/images/oxygen-boh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033" y="2157174"/>
            <a:ext cx="209550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085069"/>
            <a:ext cx="231775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 descr="http://learn-to-make-money.com/wp-content/uploads/2012/04/how-to-write-a-press-relea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47" y="4373971"/>
            <a:ext cx="2088232" cy="226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http://learn-to-make-money.com/wp-content/uploads/2012/04/how-to-write-a-press-relea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10" y="4373972"/>
            <a:ext cx="2088232" cy="226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Επεξήγηση με στρογγυλεμένο παραλληλόγραμμο 60"/>
          <p:cNvSpPr/>
          <p:nvPr/>
        </p:nvSpPr>
        <p:spPr>
          <a:xfrm>
            <a:off x="221409" y="4997861"/>
            <a:ext cx="828092" cy="1021432"/>
          </a:xfrm>
          <a:prstGeom prst="wedgeRoundRectCallout">
            <a:avLst>
              <a:gd name="adj1" fmla="val 162778"/>
              <a:gd name="adj2" fmla="val -8421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b="1" dirty="0" smtClean="0">
                <a:solidFill>
                  <a:schemeClr val="tx1"/>
                </a:solidFill>
                <a:latin typeface="+mj-lt"/>
              </a:rPr>
              <a:t>Θέλω</a:t>
            </a:r>
            <a:r>
              <a:rPr lang="el-GR" sz="1400" dirty="0" smtClean="0">
                <a:solidFill>
                  <a:srgbClr val="FF0000"/>
                </a:solidFill>
                <a:latin typeface="+mj-lt"/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2" name="Επεξήγηση με στρογγυλεμένο παραλληλόγραμμο 61"/>
          <p:cNvSpPr/>
          <p:nvPr/>
        </p:nvSpPr>
        <p:spPr>
          <a:xfrm>
            <a:off x="4463987" y="4586413"/>
            <a:ext cx="828092" cy="1021432"/>
          </a:xfrm>
          <a:prstGeom prst="wedgeRoundRectCallout">
            <a:avLst>
              <a:gd name="adj1" fmla="val 192575"/>
              <a:gd name="adj2" fmla="val 34208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b="1" i="1" dirty="0" smtClean="0">
                <a:solidFill>
                  <a:schemeClr val="tx1"/>
                </a:solidFill>
                <a:latin typeface="+mj-lt"/>
              </a:rPr>
              <a:t>Θέλω</a:t>
            </a:r>
            <a:r>
              <a:rPr lang="el-GR" sz="14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Ελεύθερη σχεδίαση 2"/>
          <p:cNvSpPr/>
          <p:nvPr/>
        </p:nvSpPr>
        <p:spPr>
          <a:xfrm>
            <a:off x="1175657" y="2609993"/>
            <a:ext cx="740715" cy="394464"/>
          </a:xfrm>
          <a:custGeom>
            <a:avLst/>
            <a:gdLst>
              <a:gd name="connsiteX0" fmla="*/ 508000 w 740715"/>
              <a:gd name="connsiteY0" fmla="*/ 379950 h 394464"/>
              <a:gd name="connsiteX1" fmla="*/ 609600 w 740715"/>
              <a:gd name="connsiteY1" fmla="*/ 365436 h 394464"/>
              <a:gd name="connsiteX2" fmla="*/ 682172 w 740715"/>
              <a:gd name="connsiteY2" fmla="*/ 292864 h 394464"/>
              <a:gd name="connsiteX3" fmla="*/ 725714 w 740715"/>
              <a:gd name="connsiteY3" fmla="*/ 263836 h 394464"/>
              <a:gd name="connsiteX4" fmla="*/ 682172 w 740715"/>
              <a:gd name="connsiteY4" fmla="*/ 133207 h 394464"/>
              <a:gd name="connsiteX5" fmla="*/ 653143 w 740715"/>
              <a:gd name="connsiteY5" fmla="*/ 89664 h 394464"/>
              <a:gd name="connsiteX6" fmla="*/ 638629 w 740715"/>
              <a:gd name="connsiteY6" fmla="*/ 46121 h 394464"/>
              <a:gd name="connsiteX7" fmla="*/ 551543 w 740715"/>
              <a:gd name="connsiteY7" fmla="*/ 17093 h 394464"/>
              <a:gd name="connsiteX8" fmla="*/ 130629 w 740715"/>
              <a:gd name="connsiteY8" fmla="*/ 75150 h 394464"/>
              <a:gd name="connsiteX9" fmla="*/ 101600 w 740715"/>
              <a:gd name="connsiteY9" fmla="*/ 118693 h 394464"/>
              <a:gd name="connsiteX10" fmla="*/ 72572 w 740715"/>
              <a:gd name="connsiteY10" fmla="*/ 205778 h 394464"/>
              <a:gd name="connsiteX11" fmla="*/ 0 w 740715"/>
              <a:gd name="connsiteY11" fmla="*/ 292864 h 394464"/>
              <a:gd name="connsiteX12" fmla="*/ 58057 w 740715"/>
              <a:gd name="connsiteY12" fmla="*/ 379950 h 394464"/>
              <a:gd name="connsiteX13" fmla="*/ 203200 w 740715"/>
              <a:gd name="connsiteY13" fmla="*/ 336407 h 394464"/>
              <a:gd name="connsiteX14" fmla="*/ 246743 w 740715"/>
              <a:gd name="connsiteY14" fmla="*/ 321893 h 394464"/>
              <a:gd name="connsiteX15" fmla="*/ 333829 w 740715"/>
              <a:gd name="connsiteY15" fmla="*/ 336407 h 394464"/>
              <a:gd name="connsiteX16" fmla="*/ 420914 w 740715"/>
              <a:gd name="connsiteY16" fmla="*/ 365436 h 394464"/>
              <a:gd name="connsiteX17" fmla="*/ 464457 w 740715"/>
              <a:gd name="connsiteY17" fmla="*/ 379950 h 394464"/>
              <a:gd name="connsiteX18" fmla="*/ 508000 w 740715"/>
              <a:gd name="connsiteY18" fmla="*/ 394464 h 394464"/>
              <a:gd name="connsiteX19" fmla="*/ 508000 w 740715"/>
              <a:gd name="connsiteY19" fmla="*/ 379950 h 39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40715" h="394464">
                <a:moveTo>
                  <a:pt x="508000" y="379950"/>
                </a:moveTo>
                <a:cubicBezTo>
                  <a:pt x="541867" y="375112"/>
                  <a:pt x="576832" y="375266"/>
                  <a:pt x="609600" y="365436"/>
                </a:cubicBezTo>
                <a:cubicBezTo>
                  <a:pt x="664891" y="348849"/>
                  <a:pt x="646233" y="328803"/>
                  <a:pt x="682172" y="292864"/>
                </a:cubicBezTo>
                <a:cubicBezTo>
                  <a:pt x="694507" y="280529"/>
                  <a:pt x="711200" y="273512"/>
                  <a:pt x="725714" y="263836"/>
                </a:cubicBezTo>
                <a:cubicBezTo>
                  <a:pt x="751262" y="187196"/>
                  <a:pt x="748716" y="233023"/>
                  <a:pt x="682172" y="133207"/>
                </a:cubicBezTo>
                <a:lnTo>
                  <a:pt x="653143" y="89664"/>
                </a:lnTo>
                <a:cubicBezTo>
                  <a:pt x="648305" y="75150"/>
                  <a:pt x="651079" y="55014"/>
                  <a:pt x="638629" y="46121"/>
                </a:cubicBezTo>
                <a:cubicBezTo>
                  <a:pt x="613730" y="28336"/>
                  <a:pt x="551543" y="17093"/>
                  <a:pt x="551543" y="17093"/>
                </a:cubicBezTo>
                <a:cubicBezTo>
                  <a:pt x="293633" y="27012"/>
                  <a:pt x="240361" y="-56528"/>
                  <a:pt x="130629" y="75150"/>
                </a:cubicBezTo>
                <a:cubicBezTo>
                  <a:pt x="119462" y="88551"/>
                  <a:pt x="111276" y="104179"/>
                  <a:pt x="101600" y="118693"/>
                </a:cubicBezTo>
                <a:cubicBezTo>
                  <a:pt x="91924" y="147721"/>
                  <a:pt x="94208" y="184142"/>
                  <a:pt x="72572" y="205778"/>
                </a:cubicBezTo>
                <a:cubicBezTo>
                  <a:pt x="16694" y="261656"/>
                  <a:pt x="40415" y="232242"/>
                  <a:pt x="0" y="292864"/>
                </a:cubicBezTo>
                <a:cubicBezTo>
                  <a:pt x="10318" y="344456"/>
                  <a:pt x="-4427" y="379950"/>
                  <a:pt x="58057" y="379950"/>
                </a:cubicBezTo>
                <a:cubicBezTo>
                  <a:pt x="79995" y="379950"/>
                  <a:pt x="198131" y="338097"/>
                  <a:pt x="203200" y="336407"/>
                </a:cubicBezTo>
                <a:lnTo>
                  <a:pt x="246743" y="321893"/>
                </a:lnTo>
                <a:cubicBezTo>
                  <a:pt x="275772" y="326731"/>
                  <a:pt x="305279" y="329269"/>
                  <a:pt x="333829" y="336407"/>
                </a:cubicBezTo>
                <a:cubicBezTo>
                  <a:pt x="363514" y="343828"/>
                  <a:pt x="391886" y="355760"/>
                  <a:pt x="420914" y="365436"/>
                </a:cubicBezTo>
                <a:lnTo>
                  <a:pt x="464457" y="379950"/>
                </a:lnTo>
                <a:cubicBezTo>
                  <a:pt x="478971" y="384788"/>
                  <a:pt x="492701" y="394464"/>
                  <a:pt x="508000" y="394464"/>
                </a:cubicBezTo>
                <a:lnTo>
                  <a:pt x="508000" y="37995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Ελεύθερη σχεδίαση 12"/>
          <p:cNvSpPr/>
          <p:nvPr/>
        </p:nvSpPr>
        <p:spPr>
          <a:xfrm>
            <a:off x="5508647" y="2609993"/>
            <a:ext cx="740715" cy="394464"/>
          </a:xfrm>
          <a:custGeom>
            <a:avLst/>
            <a:gdLst>
              <a:gd name="connsiteX0" fmla="*/ 508000 w 740715"/>
              <a:gd name="connsiteY0" fmla="*/ 379950 h 394464"/>
              <a:gd name="connsiteX1" fmla="*/ 609600 w 740715"/>
              <a:gd name="connsiteY1" fmla="*/ 365436 h 394464"/>
              <a:gd name="connsiteX2" fmla="*/ 682172 w 740715"/>
              <a:gd name="connsiteY2" fmla="*/ 292864 h 394464"/>
              <a:gd name="connsiteX3" fmla="*/ 725714 w 740715"/>
              <a:gd name="connsiteY3" fmla="*/ 263836 h 394464"/>
              <a:gd name="connsiteX4" fmla="*/ 682172 w 740715"/>
              <a:gd name="connsiteY4" fmla="*/ 133207 h 394464"/>
              <a:gd name="connsiteX5" fmla="*/ 653143 w 740715"/>
              <a:gd name="connsiteY5" fmla="*/ 89664 h 394464"/>
              <a:gd name="connsiteX6" fmla="*/ 638629 w 740715"/>
              <a:gd name="connsiteY6" fmla="*/ 46121 h 394464"/>
              <a:gd name="connsiteX7" fmla="*/ 551543 w 740715"/>
              <a:gd name="connsiteY7" fmla="*/ 17093 h 394464"/>
              <a:gd name="connsiteX8" fmla="*/ 130629 w 740715"/>
              <a:gd name="connsiteY8" fmla="*/ 75150 h 394464"/>
              <a:gd name="connsiteX9" fmla="*/ 101600 w 740715"/>
              <a:gd name="connsiteY9" fmla="*/ 118693 h 394464"/>
              <a:gd name="connsiteX10" fmla="*/ 72572 w 740715"/>
              <a:gd name="connsiteY10" fmla="*/ 205778 h 394464"/>
              <a:gd name="connsiteX11" fmla="*/ 0 w 740715"/>
              <a:gd name="connsiteY11" fmla="*/ 292864 h 394464"/>
              <a:gd name="connsiteX12" fmla="*/ 58057 w 740715"/>
              <a:gd name="connsiteY12" fmla="*/ 379950 h 394464"/>
              <a:gd name="connsiteX13" fmla="*/ 203200 w 740715"/>
              <a:gd name="connsiteY13" fmla="*/ 336407 h 394464"/>
              <a:gd name="connsiteX14" fmla="*/ 246743 w 740715"/>
              <a:gd name="connsiteY14" fmla="*/ 321893 h 394464"/>
              <a:gd name="connsiteX15" fmla="*/ 333829 w 740715"/>
              <a:gd name="connsiteY15" fmla="*/ 336407 h 394464"/>
              <a:gd name="connsiteX16" fmla="*/ 420914 w 740715"/>
              <a:gd name="connsiteY16" fmla="*/ 365436 h 394464"/>
              <a:gd name="connsiteX17" fmla="*/ 464457 w 740715"/>
              <a:gd name="connsiteY17" fmla="*/ 379950 h 394464"/>
              <a:gd name="connsiteX18" fmla="*/ 508000 w 740715"/>
              <a:gd name="connsiteY18" fmla="*/ 394464 h 394464"/>
              <a:gd name="connsiteX19" fmla="*/ 508000 w 740715"/>
              <a:gd name="connsiteY19" fmla="*/ 379950 h 39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40715" h="394464">
                <a:moveTo>
                  <a:pt x="508000" y="379950"/>
                </a:moveTo>
                <a:cubicBezTo>
                  <a:pt x="541867" y="375112"/>
                  <a:pt x="576832" y="375266"/>
                  <a:pt x="609600" y="365436"/>
                </a:cubicBezTo>
                <a:cubicBezTo>
                  <a:pt x="664891" y="348849"/>
                  <a:pt x="646233" y="328803"/>
                  <a:pt x="682172" y="292864"/>
                </a:cubicBezTo>
                <a:cubicBezTo>
                  <a:pt x="694507" y="280529"/>
                  <a:pt x="711200" y="273512"/>
                  <a:pt x="725714" y="263836"/>
                </a:cubicBezTo>
                <a:cubicBezTo>
                  <a:pt x="751262" y="187196"/>
                  <a:pt x="748716" y="233023"/>
                  <a:pt x="682172" y="133207"/>
                </a:cubicBezTo>
                <a:lnTo>
                  <a:pt x="653143" y="89664"/>
                </a:lnTo>
                <a:cubicBezTo>
                  <a:pt x="648305" y="75150"/>
                  <a:pt x="651079" y="55014"/>
                  <a:pt x="638629" y="46121"/>
                </a:cubicBezTo>
                <a:cubicBezTo>
                  <a:pt x="613730" y="28336"/>
                  <a:pt x="551543" y="17093"/>
                  <a:pt x="551543" y="17093"/>
                </a:cubicBezTo>
                <a:cubicBezTo>
                  <a:pt x="293633" y="27012"/>
                  <a:pt x="240361" y="-56528"/>
                  <a:pt x="130629" y="75150"/>
                </a:cubicBezTo>
                <a:cubicBezTo>
                  <a:pt x="119462" y="88551"/>
                  <a:pt x="111276" y="104179"/>
                  <a:pt x="101600" y="118693"/>
                </a:cubicBezTo>
                <a:cubicBezTo>
                  <a:pt x="91924" y="147721"/>
                  <a:pt x="94208" y="184142"/>
                  <a:pt x="72572" y="205778"/>
                </a:cubicBezTo>
                <a:cubicBezTo>
                  <a:pt x="16694" y="261656"/>
                  <a:pt x="40415" y="232242"/>
                  <a:pt x="0" y="292864"/>
                </a:cubicBezTo>
                <a:cubicBezTo>
                  <a:pt x="10318" y="344456"/>
                  <a:pt x="-4427" y="379950"/>
                  <a:pt x="58057" y="379950"/>
                </a:cubicBezTo>
                <a:cubicBezTo>
                  <a:pt x="79995" y="379950"/>
                  <a:pt x="198131" y="338097"/>
                  <a:pt x="203200" y="336407"/>
                </a:cubicBezTo>
                <a:lnTo>
                  <a:pt x="246743" y="321893"/>
                </a:lnTo>
                <a:cubicBezTo>
                  <a:pt x="275772" y="326731"/>
                  <a:pt x="305279" y="329269"/>
                  <a:pt x="333829" y="336407"/>
                </a:cubicBezTo>
                <a:cubicBezTo>
                  <a:pt x="363514" y="343828"/>
                  <a:pt x="391886" y="355760"/>
                  <a:pt x="420914" y="365436"/>
                </a:cubicBezTo>
                <a:lnTo>
                  <a:pt x="464457" y="379950"/>
                </a:lnTo>
                <a:cubicBezTo>
                  <a:pt x="478971" y="384788"/>
                  <a:pt x="492701" y="394464"/>
                  <a:pt x="508000" y="394464"/>
                </a:cubicBezTo>
                <a:lnTo>
                  <a:pt x="508000" y="37995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Ορθογώνιο 1"/>
          <p:cNvSpPr/>
          <p:nvPr/>
        </p:nvSpPr>
        <p:spPr>
          <a:xfrm>
            <a:off x="2610242" y="1452220"/>
            <a:ext cx="1111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L(</a:t>
            </a:r>
            <a:r>
              <a:rPr lang="el-GR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  </a:t>
            </a:r>
            <a:r>
              <a:rPr lang="en-US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)</a:t>
            </a:r>
            <a:endParaRPr lang="el-GR" sz="2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116980" y="1465620"/>
            <a:ext cx="274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>
                <a:solidFill>
                  <a:prstClr val="black"/>
                </a:solidFill>
              </a:rPr>
              <a:t>:</a:t>
            </a:r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1405057" y="1461705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K</a:t>
            </a:r>
            <a:endParaRPr lang="el-GR" b="1" dirty="0">
              <a:latin typeface="Comic Sans MS" panose="030F0702030302020204" pitchFamily="66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1826053" y="1474159"/>
            <a:ext cx="10695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(</a:t>
            </a:r>
            <a:r>
              <a:rPr lang="el-GR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  </a:t>
            </a:r>
            <a:r>
              <a:rPr lang="en-US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) </a:t>
            </a:r>
            <a:endParaRPr lang="el-GR" b="1" dirty="0">
              <a:latin typeface="Comic Sans MS" panose="030F0702030302020204" pitchFamily="66" charset="0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1987826" y="1465620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2</a:t>
            </a:r>
            <a:endParaRPr lang="el-GR" b="1" dirty="0">
              <a:latin typeface="Comic Sans MS" panose="030F0702030302020204" pitchFamily="66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2994628" y="1352962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  <a:endParaRPr lang="el-GR" b="1" dirty="0">
              <a:ln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20" name="Ορθογώνιο 19"/>
          <p:cNvSpPr/>
          <p:nvPr/>
        </p:nvSpPr>
        <p:spPr>
          <a:xfrm>
            <a:off x="202252" y="620688"/>
            <a:ext cx="8762236" cy="584775"/>
          </a:xfrm>
          <a:prstGeom prst="rect">
            <a:avLst/>
          </a:prstGeom>
          <a:pattFill prst="trellis">
            <a:fgClr>
              <a:srgbClr val="66FF66"/>
            </a:fgClr>
            <a:bgClr>
              <a:schemeClr val="bg1"/>
            </a:bgClr>
          </a:patt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r>
              <a:rPr lang="en-US" sz="2000" b="1" baseline="30000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Παράδειγμα </a:t>
            </a:r>
            <a:r>
              <a:rPr lang="el-G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   </a:t>
            </a:r>
            <a:r>
              <a:rPr lang="en-US" sz="3200" b="1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O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2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endParaRPr lang="el-GR" sz="3200" b="1" dirty="0">
              <a:ln w="1905">
                <a:solidFill>
                  <a:schemeClr val="tx1"/>
                </a:solidFill>
              </a:ln>
              <a:solidFill>
                <a:srgbClr val="055C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22" name="Ορθογώνιο 21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3351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6" grpId="0"/>
      <p:bldP spid="61" grpId="0" animBg="1"/>
      <p:bldP spid="62" grpId="0" animBg="1"/>
      <p:bldP spid="3" grpId="0" animBg="1"/>
      <p:bldP spid="13" grpId="0" animBg="1"/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Ορθογώνιο 21"/>
          <p:cNvSpPr/>
          <p:nvPr/>
        </p:nvSpPr>
        <p:spPr>
          <a:xfrm>
            <a:off x="6228184" y="4726885"/>
            <a:ext cx="1448326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O  </a:t>
            </a:r>
            <a:r>
              <a:rPr lang="en-US" sz="3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Comic Sans MS" pitchFamily="66" charset="0"/>
              </a:rPr>
              <a:t>O</a:t>
            </a:r>
            <a:endParaRPr lang="el-GR" sz="3600" b="1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  <a:latin typeface="Comic Sans MS" pitchFamily="66" charset="0"/>
            </a:endParaRPr>
          </a:p>
        </p:txBody>
      </p:sp>
      <p:pic>
        <p:nvPicPr>
          <p:cNvPr id="3" name="Picture 2" descr="http://www.dynamicscience.com.au/tester/solutions1/chemistry/bonding/o2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89" y="2268039"/>
            <a:ext cx="285750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Ελεύθερη σχεδίαση 9"/>
          <p:cNvSpPr/>
          <p:nvPr/>
        </p:nvSpPr>
        <p:spPr>
          <a:xfrm>
            <a:off x="605481" y="5060529"/>
            <a:ext cx="2310714" cy="375846"/>
          </a:xfrm>
          <a:custGeom>
            <a:avLst/>
            <a:gdLst>
              <a:gd name="connsiteX0" fmla="*/ 321276 w 2310714"/>
              <a:gd name="connsiteY0" fmla="*/ 136523 h 375846"/>
              <a:gd name="connsiteX1" fmla="*/ 259492 w 2310714"/>
              <a:gd name="connsiteY1" fmla="*/ 99453 h 375846"/>
              <a:gd name="connsiteX2" fmla="*/ 185351 w 2310714"/>
              <a:gd name="connsiteY2" fmla="*/ 62383 h 375846"/>
              <a:gd name="connsiteX3" fmla="*/ 12357 w 2310714"/>
              <a:gd name="connsiteY3" fmla="*/ 111810 h 375846"/>
              <a:gd name="connsiteX4" fmla="*/ 0 w 2310714"/>
              <a:gd name="connsiteY4" fmla="*/ 148880 h 375846"/>
              <a:gd name="connsiteX5" fmla="*/ 24714 w 2310714"/>
              <a:gd name="connsiteY5" fmla="*/ 260091 h 375846"/>
              <a:gd name="connsiteX6" fmla="*/ 49427 w 2310714"/>
              <a:gd name="connsiteY6" fmla="*/ 297161 h 375846"/>
              <a:gd name="connsiteX7" fmla="*/ 98854 w 2310714"/>
              <a:gd name="connsiteY7" fmla="*/ 321875 h 375846"/>
              <a:gd name="connsiteX8" fmla="*/ 210065 w 2310714"/>
              <a:gd name="connsiteY8" fmla="*/ 346588 h 375846"/>
              <a:gd name="connsiteX9" fmla="*/ 247135 w 2310714"/>
              <a:gd name="connsiteY9" fmla="*/ 358945 h 375846"/>
              <a:gd name="connsiteX10" fmla="*/ 963827 w 2310714"/>
              <a:gd name="connsiteY10" fmla="*/ 358945 h 375846"/>
              <a:gd name="connsiteX11" fmla="*/ 1075038 w 2310714"/>
              <a:gd name="connsiteY11" fmla="*/ 321875 h 375846"/>
              <a:gd name="connsiteX12" fmla="*/ 1112108 w 2310714"/>
              <a:gd name="connsiteY12" fmla="*/ 309518 h 375846"/>
              <a:gd name="connsiteX13" fmla="*/ 1149178 w 2310714"/>
              <a:gd name="connsiteY13" fmla="*/ 297161 h 375846"/>
              <a:gd name="connsiteX14" fmla="*/ 1421027 w 2310714"/>
              <a:gd name="connsiteY14" fmla="*/ 309518 h 375846"/>
              <a:gd name="connsiteX15" fmla="*/ 1495168 w 2310714"/>
              <a:gd name="connsiteY15" fmla="*/ 321875 h 375846"/>
              <a:gd name="connsiteX16" fmla="*/ 1717589 w 2310714"/>
              <a:gd name="connsiteY16" fmla="*/ 334231 h 375846"/>
              <a:gd name="connsiteX17" fmla="*/ 2137719 w 2310714"/>
              <a:gd name="connsiteY17" fmla="*/ 334231 h 375846"/>
              <a:gd name="connsiteX18" fmla="*/ 2211860 w 2310714"/>
              <a:gd name="connsiteY18" fmla="*/ 309518 h 375846"/>
              <a:gd name="connsiteX19" fmla="*/ 2236573 w 2310714"/>
              <a:gd name="connsiteY19" fmla="*/ 272448 h 375846"/>
              <a:gd name="connsiteX20" fmla="*/ 2273643 w 2310714"/>
              <a:gd name="connsiteY20" fmla="*/ 247734 h 375846"/>
              <a:gd name="connsiteX21" fmla="*/ 2310714 w 2310714"/>
              <a:gd name="connsiteY21" fmla="*/ 111810 h 375846"/>
              <a:gd name="connsiteX22" fmla="*/ 2298357 w 2310714"/>
              <a:gd name="connsiteY22" fmla="*/ 25313 h 375846"/>
              <a:gd name="connsiteX23" fmla="*/ 2261287 w 2310714"/>
              <a:gd name="connsiteY23" fmla="*/ 599 h 375846"/>
              <a:gd name="connsiteX24" fmla="*/ 2100649 w 2310714"/>
              <a:gd name="connsiteY24" fmla="*/ 12956 h 375846"/>
              <a:gd name="connsiteX25" fmla="*/ 2063578 w 2310714"/>
              <a:gd name="connsiteY25" fmla="*/ 25313 h 375846"/>
              <a:gd name="connsiteX26" fmla="*/ 2026508 w 2310714"/>
              <a:gd name="connsiteY26" fmla="*/ 99453 h 375846"/>
              <a:gd name="connsiteX27" fmla="*/ 1952368 w 2310714"/>
              <a:gd name="connsiteY27" fmla="*/ 148880 h 375846"/>
              <a:gd name="connsiteX28" fmla="*/ 1915297 w 2310714"/>
              <a:gd name="connsiteY28" fmla="*/ 173594 h 375846"/>
              <a:gd name="connsiteX29" fmla="*/ 1260389 w 2310714"/>
              <a:gd name="connsiteY29" fmla="*/ 198307 h 375846"/>
              <a:gd name="connsiteX30" fmla="*/ 1075038 w 2310714"/>
              <a:gd name="connsiteY30" fmla="*/ 223021 h 375846"/>
              <a:gd name="connsiteX31" fmla="*/ 902043 w 2310714"/>
              <a:gd name="connsiteY31" fmla="*/ 247734 h 375846"/>
              <a:gd name="connsiteX32" fmla="*/ 864973 w 2310714"/>
              <a:gd name="connsiteY32" fmla="*/ 260091 h 375846"/>
              <a:gd name="connsiteX33" fmla="*/ 568411 w 2310714"/>
              <a:gd name="connsiteY33" fmla="*/ 260091 h 375846"/>
              <a:gd name="connsiteX34" fmla="*/ 531341 w 2310714"/>
              <a:gd name="connsiteY34" fmla="*/ 247734 h 375846"/>
              <a:gd name="connsiteX35" fmla="*/ 457200 w 2310714"/>
              <a:gd name="connsiteY35" fmla="*/ 198307 h 375846"/>
              <a:gd name="connsiteX36" fmla="*/ 420130 w 2310714"/>
              <a:gd name="connsiteY36" fmla="*/ 173594 h 375846"/>
              <a:gd name="connsiteX37" fmla="*/ 383060 w 2310714"/>
              <a:gd name="connsiteY37" fmla="*/ 148880 h 375846"/>
              <a:gd name="connsiteX38" fmla="*/ 321276 w 2310714"/>
              <a:gd name="connsiteY38" fmla="*/ 136523 h 375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310714" h="375846">
                <a:moveTo>
                  <a:pt x="321276" y="136523"/>
                </a:moveTo>
                <a:cubicBezTo>
                  <a:pt x="300681" y="128285"/>
                  <a:pt x="280974" y="110194"/>
                  <a:pt x="259492" y="99453"/>
                </a:cubicBezTo>
                <a:cubicBezTo>
                  <a:pt x="157169" y="48291"/>
                  <a:pt x="291597" y="133211"/>
                  <a:pt x="185351" y="62383"/>
                </a:cubicBezTo>
                <a:cubicBezTo>
                  <a:pt x="67769" y="72182"/>
                  <a:pt x="50959" y="34607"/>
                  <a:pt x="12357" y="111810"/>
                </a:cubicBezTo>
                <a:cubicBezTo>
                  <a:pt x="6532" y="123460"/>
                  <a:pt x="4119" y="136523"/>
                  <a:pt x="0" y="148880"/>
                </a:cubicBezTo>
                <a:cubicBezTo>
                  <a:pt x="4746" y="177358"/>
                  <a:pt x="9504" y="229670"/>
                  <a:pt x="24714" y="260091"/>
                </a:cubicBezTo>
                <a:cubicBezTo>
                  <a:pt x="31355" y="273374"/>
                  <a:pt x="38018" y="287654"/>
                  <a:pt x="49427" y="297161"/>
                </a:cubicBezTo>
                <a:cubicBezTo>
                  <a:pt x="63578" y="308954"/>
                  <a:pt x="81923" y="314619"/>
                  <a:pt x="98854" y="321875"/>
                </a:cubicBezTo>
                <a:cubicBezTo>
                  <a:pt x="137566" y="338466"/>
                  <a:pt x="165640" y="339184"/>
                  <a:pt x="210065" y="346588"/>
                </a:cubicBezTo>
                <a:cubicBezTo>
                  <a:pt x="222422" y="350707"/>
                  <a:pt x="234287" y="356804"/>
                  <a:pt x="247135" y="358945"/>
                </a:cubicBezTo>
                <a:cubicBezTo>
                  <a:pt x="466371" y="395485"/>
                  <a:pt x="822279" y="361834"/>
                  <a:pt x="963827" y="358945"/>
                </a:cubicBezTo>
                <a:lnTo>
                  <a:pt x="1075038" y="321875"/>
                </a:lnTo>
                <a:lnTo>
                  <a:pt x="1112108" y="309518"/>
                </a:lnTo>
                <a:lnTo>
                  <a:pt x="1149178" y="297161"/>
                </a:lnTo>
                <a:cubicBezTo>
                  <a:pt x="1239794" y="301280"/>
                  <a:pt x="1330548" y="303055"/>
                  <a:pt x="1421027" y="309518"/>
                </a:cubicBezTo>
                <a:cubicBezTo>
                  <a:pt x="1446018" y="311303"/>
                  <a:pt x="1470200" y="319794"/>
                  <a:pt x="1495168" y="321875"/>
                </a:cubicBezTo>
                <a:cubicBezTo>
                  <a:pt x="1569166" y="328041"/>
                  <a:pt x="1643449" y="330112"/>
                  <a:pt x="1717589" y="334231"/>
                </a:cubicBezTo>
                <a:cubicBezTo>
                  <a:pt x="1892378" y="359201"/>
                  <a:pt x="1858573" y="359608"/>
                  <a:pt x="2137719" y="334231"/>
                </a:cubicBezTo>
                <a:cubicBezTo>
                  <a:pt x="2163662" y="331873"/>
                  <a:pt x="2211860" y="309518"/>
                  <a:pt x="2211860" y="309518"/>
                </a:cubicBezTo>
                <a:cubicBezTo>
                  <a:pt x="2220098" y="297161"/>
                  <a:pt x="2226072" y="282949"/>
                  <a:pt x="2236573" y="272448"/>
                </a:cubicBezTo>
                <a:cubicBezTo>
                  <a:pt x="2247074" y="261947"/>
                  <a:pt x="2265772" y="260328"/>
                  <a:pt x="2273643" y="247734"/>
                </a:cubicBezTo>
                <a:cubicBezTo>
                  <a:pt x="2292088" y="218222"/>
                  <a:pt x="2303657" y="147094"/>
                  <a:pt x="2310714" y="111810"/>
                </a:cubicBezTo>
                <a:cubicBezTo>
                  <a:pt x="2306595" y="82978"/>
                  <a:pt x="2310186" y="51928"/>
                  <a:pt x="2298357" y="25313"/>
                </a:cubicBezTo>
                <a:cubicBezTo>
                  <a:pt x="2292325" y="11742"/>
                  <a:pt x="2276109" y="1525"/>
                  <a:pt x="2261287" y="599"/>
                </a:cubicBezTo>
                <a:cubicBezTo>
                  <a:pt x="2207687" y="-2751"/>
                  <a:pt x="2154195" y="8837"/>
                  <a:pt x="2100649" y="12956"/>
                </a:cubicBezTo>
                <a:cubicBezTo>
                  <a:pt x="2088292" y="17075"/>
                  <a:pt x="2072788" y="16103"/>
                  <a:pt x="2063578" y="25313"/>
                </a:cubicBezTo>
                <a:cubicBezTo>
                  <a:pt x="1913725" y="175166"/>
                  <a:pt x="2209865" y="-60984"/>
                  <a:pt x="2026508" y="99453"/>
                </a:cubicBezTo>
                <a:cubicBezTo>
                  <a:pt x="2004155" y="119012"/>
                  <a:pt x="1977081" y="132404"/>
                  <a:pt x="1952368" y="148880"/>
                </a:cubicBezTo>
                <a:cubicBezTo>
                  <a:pt x="1940011" y="157118"/>
                  <a:pt x="1929386" y="168898"/>
                  <a:pt x="1915297" y="173594"/>
                </a:cubicBezTo>
                <a:cubicBezTo>
                  <a:pt x="1682809" y="251086"/>
                  <a:pt x="1891249" y="185690"/>
                  <a:pt x="1260389" y="198307"/>
                </a:cubicBezTo>
                <a:cubicBezTo>
                  <a:pt x="1154060" y="224890"/>
                  <a:pt x="1262071" y="200577"/>
                  <a:pt x="1075038" y="223021"/>
                </a:cubicBezTo>
                <a:cubicBezTo>
                  <a:pt x="1017203" y="229961"/>
                  <a:pt x="902043" y="247734"/>
                  <a:pt x="902043" y="247734"/>
                </a:cubicBezTo>
                <a:cubicBezTo>
                  <a:pt x="889686" y="251853"/>
                  <a:pt x="877821" y="257950"/>
                  <a:pt x="864973" y="260091"/>
                </a:cubicBezTo>
                <a:cubicBezTo>
                  <a:pt x="733352" y="282028"/>
                  <a:pt x="722693" y="270377"/>
                  <a:pt x="568411" y="260091"/>
                </a:cubicBezTo>
                <a:cubicBezTo>
                  <a:pt x="556054" y="255972"/>
                  <a:pt x="542727" y="254060"/>
                  <a:pt x="531341" y="247734"/>
                </a:cubicBezTo>
                <a:cubicBezTo>
                  <a:pt x="505377" y="233309"/>
                  <a:pt x="481914" y="214783"/>
                  <a:pt x="457200" y="198307"/>
                </a:cubicBezTo>
                <a:lnTo>
                  <a:pt x="420130" y="173594"/>
                </a:lnTo>
                <a:cubicBezTo>
                  <a:pt x="407773" y="165356"/>
                  <a:pt x="397149" y="153576"/>
                  <a:pt x="383060" y="148880"/>
                </a:cubicBezTo>
                <a:cubicBezTo>
                  <a:pt x="337252" y="133611"/>
                  <a:pt x="341871" y="144761"/>
                  <a:pt x="321276" y="136523"/>
                </a:cubicBezTo>
                <a:close/>
              </a:path>
            </a:pathLst>
          </a:custGeom>
          <a:noFill/>
          <a:ln>
            <a:solidFill>
              <a:srgbClr val="4709E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318" y="836712"/>
            <a:ext cx="2402194" cy="180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Oval 23"/>
          <p:cNvSpPr>
            <a:spLocks noChangeArrowheads="1"/>
          </p:cNvSpPr>
          <p:nvPr/>
        </p:nvSpPr>
        <p:spPr bwMode="auto">
          <a:xfrm>
            <a:off x="761515" y="4593966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20" name="Oval 24"/>
          <p:cNvSpPr>
            <a:spLocks noChangeArrowheads="1"/>
          </p:cNvSpPr>
          <p:nvPr/>
        </p:nvSpPr>
        <p:spPr bwMode="auto">
          <a:xfrm>
            <a:off x="904390" y="4593966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21" name="Oval 25"/>
          <p:cNvSpPr>
            <a:spLocks noChangeArrowheads="1"/>
          </p:cNvSpPr>
          <p:nvPr/>
        </p:nvSpPr>
        <p:spPr bwMode="auto">
          <a:xfrm>
            <a:off x="544027" y="4811454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22" name="Oval 26"/>
          <p:cNvSpPr>
            <a:spLocks noChangeArrowheads="1"/>
          </p:cNvSpPr>
          <p:nvPr/>
        </p:nvSpPr>
        <p:spPr bwMode="auto">
          <a:xfrm>
            <a:off x="544027" y="4955916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23" name="Oval 27"/>
          <p:cNvSpPr>
            <a:spLocks noChangeArrowheads="1"/>
          </p:cNvSpPr>
          <p:nvPr/>
        </p:nvSpPr>
        <p:spPr bwMode="auto">
          <a:xfrm>
            <a:off x="755576" y="5171816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24" name="Oval 28"/>
          <p:cNvSpPr>
            <a:spLocks noChangeArrowheads="1"/>
          </p:cNvSpPr>
          <p:nvPr/>
        </p:nvSpPr>
        <p:spPr bwMode="auto">
          <a:xfrm>
            <a:off x="1047265" y="4946820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l-GR"/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601821" y="4647558"/>
            <a:ext cx="5032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O</a:t>
            </a:r>
            <a:endParaRPr lang="el-GR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130" name="Text Box 34"/>
          <p:cNvSpPr txBox="1">
            <a:spLocks noChangeArrowheads="1"/>
          </p:cNvSpPr>
          <p:nvPr/>
        </p:nvSpPr>
        <p:spPr bwMode="auto">
          <a:xfrm>
            <a:off x="2489509" y="4608664"/>
            <a:ext cx="57626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33CC"/>
                </a:solidFill>
                <a:latin typeface="Comic Sans MS" pitchFamily="66" charset="0"/>
              </a:rPr>
              <a:t>O</a:t>
            </a:r>
            <a:endParaRPr lang="el-GR" sz="3200" b="1" dirty="0">
              <a:solidFill>
                <a:srgbClr val="0033CC"/>
              </a:solidFill>
              <a:latin typeface="Comic Sans MS" pitchFamily="66" charset="0"/>
            </a:endParaRPr>
          </a:p>
        </p:txBody>
      </p:sp>
      <p:sp>
        <p:nvSpPr>
          <p:cNvPr id="4131" name="Oval 35"/>
          <p:cNvSpPr>
            <a:spLocks noChangeArrowheads="1"/>
          </p:cNvSpPr>
          <p:nvPr/>
        </p:nvSpPr>
        <p:spPr bwMode="auto">
          <a:xfrm>
            <a:off x="2706203" y="4522528"/>
            <a:ext cx="73025" cy="73025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32" name="Oval 36"/>
          <p:cNvSpPr>
            <a:spLocks noChangeArrowheads="1"/>
          </p:cNvSpPr>
          <p:nvPr/>
        </p:nvSpPr>
        <p:spPr bwMode="auto">
          <a:xfrm>
            <a:off x="2849078" y="4522528"/>
            <a:ext cx="73025" cy="73025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33" name="Oval 37"/>
          <p:cNvSpPr>
            <a:spLocks noChangeArrowheads="1"/>
          </p:cNvSpPr>
          <p:nvPr/>
        </p:nvSpPr>
        <p:spPr bwMode="auto">
          <a:xfrm>
            <a:off x="2993541" y="4738428"/>
            <a:ext cx="73025" cy="73025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34" name="Oval 38"/>
          <p:cNvSpPr>
            <a:spLocks noChangeArrowheads="1"/>
          </p:cNvSpPr>
          <p:nvPr/>
        </p:nvSpPr>
        <p:spPr bwMode="auto">
          <a:xfrm>
            <a:off x="2993541" y="4882891"/>
            <a:ext cx="73025" cy="73025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35" name="Oval 39"/>
          <p:cNvSpPr>
            <a:spLocks noChangeArrowheads="1"/>
          </p:cNvSpPr>
          <p:nvPr/>
        </p:nvSpPr>
        <p:spPr bwMode="auto">
          <a:xfrm>
            <a:off x="2777641" y="5098791"/>
            <a:ext cx="73025" cy="73025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36" name="Oval 40"/>
          <p:cNvSpPr>
            <a:spLocks noChangeArrowheads="1"/>
          </p:cNvSpPr>
          <p:nvPr/>
        </p:nvSpPr>
        <p:spPr bwMode="auto">
          <a:xfrm>
            <a:off x="2490303" y="4811453"/>
            <a:ext cx="73025" cy="73025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40" name="Oval 44"/>
          <p:cNvSpPr>
            <a:spLocks noChangeArrowheads="1"/>
          </p:cNvSpPr>
          <p:nvPr/>
        </p:nvSpPr>
        <p:spPr bwMode="auto">
          <a:xfrm>
            <a:off x="4350181" y="4863458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41" name="Oval 45"/>
          <p:cNvSpPr>
            <a:spLocks noChangeArrowheads="1"/>
          </p:cNvSpPr>
          <p:nvPr/>
        </p:nvSpPr>
        <p:spPr bwMode="auto">
          <a:xfrm>
            <a:off x="4350181" y="5007920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42" name="Text Box 46"/>
          <p:cNvSpPr txBox="1">
            <a:spLocks noChangeArrowheads="1"/>
          </p:cNvSpPr>
          <p:nvPr/>
        </p:nvSpPr>
        <p:spPr bwMode="auto">
          <a:xfrm>
            <a:off x="4459718" y="4722090"/>
            <a:ext cx="50323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O</a:t>
            </a:r>
            <a:endParaRPr lang="el-GR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143" name="Oval 47"/>
          <p:cNvSpPr>
            <a:spLocks noChangeArrowheads="1"/>
          </p:cNvSpPr>
          <p:nvPr/>
        </p:nvSpPr>
        <p:spPr bwMode="auto">
          <a:xfrm>
            <a:off x="4567668" y="4645970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44" name="Oval 48"/>
          <p:cNvSpPr>
            <a:spLocks noChangeArrowheads="1"/>
          </p:cNvSpPr>
          <p:nvPr/>
        </p:nvSpPr>
        <p:spPr bwMode="auto">
          <a:xfrm>
            <a:off x="4710543" y="4645970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45" name="Oval 49"/>
          <p:cNvSpPr>
            <a:spLocks noChangeArrowheads="1"/>
          </p:cNvSpPr>
          <p:nvPr/>
        </p:nvSpPr>
        <p:spPr bwMode="auto">
          <a:xfrm>
            <a:off x="4926443" y="4863458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l-GR"/>
          </a:p>
        </p:txBody>
      </p:sp>
      <p:sp>
        <p:nvSpPr>
          <p:cNvPr id="4146" name="Oval 50"/>
          <p:cNvSpPr>
            <a:spLocks noChangeArrowheads="1"/>
          </p:cNvSpPr>
          <p:nvPr/>
        </p:nvSpPr>
        <p:spPr bwMode="auto">
          <a:xfrm>
            <a:off x="4926443" y="5007920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47" name="Oval 51"/>
          <p:cNvSpPr>
            <a:spLocks noChangeArrowheads="1"/>
          </p:cNvSpPr>
          <p:nvPr/>
        </p:nvSpPr>
        <p:spPr bwMode="auto">
          <a:xfrm>
            <a:off x="5286806" y="4647558"/>
            <a:ext cx="73025" cy="71438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48" name="Oval 52"/>
          <p:cNvSpPr>
            <a:spLocks noChangeArrowheads="1"/>
          </p:cNvSpPr>
          <p:nvPr/>
        </p:nvSpPr>
        <p:spPr bwMode="auto">
          <a:xfrm>
            <a:off x="5431268" y="4647558"/>
            <a:ext cx="73025" cy="71438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49" name="Oval 53"/>
          <p:cNvSpPr>
            <a:spLocks noChangeArrowheads="1"/>
          </p:cNvSpPr>
          <p:nvPr/>
        </p:nvSpPr>
        <p:spPr bwMode="auto">
          <a:xfrm>
            <a:off x="5645581" y="5007920"/>
            <a:ext cx="73025" cy="71438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50" name="Oval 54"/>
          <p:cNvSpPr>
            <a:spLocks noChangeArrowheads="1"/>
          </p:cNvSpPr>
          <p:nvPr/>
        </p:nvSpPr>
        <p:spPr bwMode="auto">
          <a:xfrm>
            <a:off x="5070906" y="4865045"/>
            <a:ext cx="73025" cy="71438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l-GR"/>
          </a:p>
        </p:txBody>
      </p:sp>
      <p:sp>
        <p:nvSpPr>
          <p:cNvPr id="4151" name="Oval 55"/>
          <p:cNvSpPr>
            <a:spLocks noChangeArrowheads="1"/>
          </p:cNvSpPr>
          <p:nvPr/>
        </p:nvSpPr>
        <p:spPr bwMode="auto">
          <a:xfrm>
            <a:off x="5647168" y="4863458"/>
            <a:ext cx="73025" cy="71438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52" name="Oval 56"/>
          <p:cNvSpPr>
            <a:spLocks noChangeArrowheads="1"/>
          </p:cNvSpPr>
          <p:nvPr/>
        </p:nvSpPr>
        <p:spPr bwMode="auto">
          <a:xfrm>
            <a:off x="5070906" y="5009508"/>
            <a:ext cx="73025" cy="71438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0033CC"/>
              </a:solidFill>
            </a:endParaRPr>
          </a:p>
        </p:txBody>
      </p:sp>
      <p:sp>
        <p:nvSpPr>
          <p:cNvPr id="4153" name="Text Box 57"/>
          <p:cNvSpPr txBox="1">
            <a:spLocks noChangeArrowheads="1"/>
          </p:cNvSpPr>
          <p:nvPr/>
        </p:nvSpPr>
        <p:spPr bwMode="auto">
          <a:xfrm>
            <a:off x="5117889" y="4674856"/>
            <a:ext cx="50323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33CC"/>
                </a:solidFill>
                <a:latin typeface="Comic Sans MS" pitchFamily="66" charset="0"/>
              </a:rPr>
              <a:t>O</a:t>
            </a:r>
            <a:endParaRPr lang="el-GR" sz="3200" b="1" dirty="0">
              <a:solidFill>
                <a:srgbClr val="0033CC"/>
              </a:solidFill>
              <a:latin typeface="Comic Sans MS" pitchFamily="66" charset="0"/>
            </a:endParaRPr>
          </a:p>
        </p:txBody>
      </p:sp>
      <p:sp>
        <p:nvSpPr>
          <p:cNvPr id="4154" name="Text Box 58"/>
          <p:cNvSpPr txBox="1">
            <a:spLocks noChangeArrowheads="1"/>
          </p:cNvSpPr>
          <p:nvPr/>
        </p:nvSpPr>
        <p:spPr bwMode="auto">
          <a:xfrm>
            <a:off x="6675705" y="3717032"/>
            <a:ext cx="704607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5400" dirty="0" smtClean="0">
                <a:ln>
                  <a:solidFill>
                    <a:schemeClr val="tx1"/>
                  </a:solidFill>
                </a:ln>
                <a:solidFill>
                  <a:srgbClr val="4709E1"/>
                </a:solidFill>
                <a:latin typeface="Comic Sans MS" pitchFamily="66" charset="0"/>
              </a:rPr>
              <a:t> </a:t>
            </a:r>
            <a:r>
              <a:rPr lang="en-US" sz="5400" dirty="0" smtClean="0">
                <a:ln>
                  <a:solidFill>
                    <a:schemeClr val="tx1"/>
                  </a:solidFill>
                </a:ln>
                <a:solidFill>
                  <a:srgbClr val="4709E1"/>
                </a:solidFill>
                <a:latin typeface="Comic Sans MS" pitchFamily="66" charset="0"/>
              </a:rPr>
              <a:t>=</a:t>
            </a:r>
            <a:endParaRPr lang="el-GR" sz="5400" b="1" dirty="0">
              <a:ln>
                <a:solidFill>
                  <a:schemeClr val="tx1"/>
                </a:solidFill>
              </a:ln>
              <a:solidFill>
                <a:srgbClr val="4709E1"/>
              </a:solidFill>
              <a:latin typeface="Comic Sans MS" pitchFamily="66" charset="0"/>
            </a:endParaRPr>
          </a:p>
        </p:txBody>
      </p:sp>
      <p:sp>
        <p:nvSpPr>
          <p:cNvPr id="4155" name="Text Box 59"/>
          <p:cNvSpPr txBox="1">
            <a:spLocks noChangeArrowheads="1"/>
          </p:cNvSpPr>
          <p:nvPr/>
        </p:nvSpPr>
        <p:spPr bwMode="auto">
          <a:xfrm>
            <a:off x="8316342" y="4636658"/>
            <a:ext cx="7921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1444DC"/>
                </a:solidFill>
                <a:latin typeface="Comic Sans MS" pitchFamily="66" charset="0"/>
              </a:rPr>
              <a:t>O</a:t>
            </a:r>
            <a:r>
              <a:rPr lang="en-US" sz="3200" b="1" baseline="-25000" dirty="0">
                <a:ln>
                  <a:solidFill>
                    <a:schemeClr val="tx1"/>
                  </a:solidFill>
                </a:ln>
                <a:solidFill>
                  <a:srgbClr val="1444DC"/>
                </a:solidFill>
                <a:latin typeface="Comic Sans MS" pitchFamily="66" charset="0"/>
              </a:rPr>
              <a:t>2</a:t>
            </a:r>
            <a:endParaRPr lang="el-GR" sz="3200" b="1" baseline="-25000" dirty="0">
              <a:ln>
                <a:solidFill>
                  <a:schemeClr val="tx1"/>
                </a:solidFill>
              </a:ln>
              <a:solidFill>
                <a:srgbClr val="1444DC"/>
              </a:solidFill>
              <a:latin typeface="Comic Sans MS" pitchFamily="66" charset="0"/>
            </a:endParaRPr>
          </a:p>
        </p:txBody>
      </p:sp>
      <p:sp>
        <p:nvSpPr>
          <p:cNvPr id="104" name="Text Box 17"/>
          <p:cNvSpPr txBox="1">
            <a:spLocks noChangeArrowheads="1"/>
          </p:cNvSpPr>
          <p:nvPr/>
        </p:nvSpPr>
        <p:spPr bwMode="auto">
          <a:xfrm>
            <a:off x="3347864" y="5229200"/>
            <a:ext cx="20126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 dirty="0" err="1"/>
              <a:t>Ηλεκτρονιακός</a:t>
            </a:r>
            <a:r>
              <a:rPr lang="en-US" b="1" dirty="0"/>
              <a:t> </a:t>
            </a:r>
            <a:r>
              <a:rPr lang="el-GR" b="1" dirty="0"/>
              <a:t> </a:t>
            </a:r>
            <a:r>
              <a:rPr lang="el-GR" b="1" dirty="0" smtClean="0"/>
              <a:t>            τύπος</a:t>
            </a:r>
            <a:endParaRPr lang="el-GR" b="1" dirty="0"/>
          </a:p>
        </p:txBody>
      </p:sp>
      <p:sp>
        <p:nvSpPr>
          <p:cNvPr id="105" name="Text Box 18"/>
          <p:cNvSpPr txBox="1">
            <a:spLocks noChangeArrowheads="1"/>
          </p:cNvSpPr>
          <p:nvPr/>
        </p:nvSpPr>
        <p:spPr bwMode="auto">
          <a:xfrm>
            <a:off x="7820526" y="3789040"/>
            <a:ext cx="1431994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 dirty="0"/>
              <a:t>Μοριακός</a:t>
            </a:r>
            <a:r>
              <a:rPr lang="en-US" b="1" dirty="0"/>
              <a:t> </a:t>
            </a:r>
            <a:r>
              <a:rPr lang="el-GR" b="1" dirty="0"/>
              <a:t>τύπος</a:t>
            </a:r>
          </a:p>
        </p:txBody>
      </p:sp>
      <p:sp>
        <p:nvSpPr>
          <p:cNvPr id="49" name="Δεξιό βέλος 48"/>
          <p:cNvSpPr/>
          <p:nvPr/>
        </p:nvSpPr>
        <p:spPr>
          <a:xfrm>
            <a:off x="3347864" y="4714660"/>
            <a:ext cx="360040" cy="44761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0" name="Δεξιό βέλος 49"/>
          <p:cNvSpPr/>
          <p:nvPr/>
        </p:nvSpPr>
        <p:spPr>
          <a:xfrm>
            <a:off x="5851508" y="4737513"/>
            <a:ext cx="360040" cy="44761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3" name="Δεξιό βέλος 52"/>
          <p:cNvSpPr/>
          <p:nvPr/>
        </p:nvSpPr>
        <p:spPr>
          <a:xfrm>
            <a:off x="7812360" y="4762097"/>
            <a:ext cx="360040" cy="44761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664" y="4818597"/>
            <a:ext cx="231775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 Box 20"/>
          <p:cNvSpPr txBox="1">
            <a:spLocks noChangeArrowheads="1"/>
          </p:cNvSpPr>
          <p:nvPr/>
        </p:nvSpPr>
        <p:spPr bwMode="auto">
          <a:xfrm>
            <a:off x="1907704" y="1361599"/>
            <a:ext cx="11588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latin typeface="Comic Sans MS" pitchFamily="66" charset="0"/>
              </a:rPr>
              <a:t> K</a:t>
            </a:r>
            <a:r>
              <a:rPr lang="el-GR" sz="2800" b="1" dirty="0" smtClean="0">
                <a:latin typeface="Comic Sans MS" pitchFamily="66" charset="0"/>
              </a:rPr>
              <a:t>(  )</a:t>
            </a:r>
            <a:endParaRPr lang="el-GR" sz="2800" b="1" baseline="30000" dirty="0">
              <a:solidFill>
                <a:srgbClr val="4ED2A0"/>
              </a:solidFill>
              <a:latin typeface="Comic Sans MS" pitchFamily="66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36017" y="2007476"/>
            <a:ext cx="1765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8 </a:t>
            </a:r>
            <a:r>
              <a:rPr lang="en-US" sz="7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e</a:t>
            </a:r>
            <a:r>
              <a:rPr lang="en-US" sz="7200" b="1" baseline="3000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-</a:t>
            </a:r>
            <a:endParaRPr lang="el-GR" sz="72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51" name="Ελεύθερη σχεδίαση 50"/>
          <p:cNvSpPr/>
          <p:nvPr/>
        </p:nvSpPr>
        <p:spPr>
          <a:xfrm>
            <a:off x="4192991" y="3272960"/>
            <a:ext cx="971322" cy="1961322"/>
          </a:xfrm>
          <a:custGeom>
            <a:avLst/>
            <a:gdLst>
              <a:gd name="connsiteX0" fmla="*/ 202696 w 971322"/>
              <a:gd name="connsiteY0" fmla="*/ 1192695 h 1961322"/>
              <a:gd name="connsiteX1" fmla="*/ 176192 w 971322"/>
              <a:gd name="connsiteY1" fmla="*/ 1258956 h 1961322"/>
              <a:gd name="connsiteX2" fmla="*/ 149688 w 971322"/>
              <a:gd name="connsiteY2" fmla="*/ 1298713 h 1961322"/>
              <a:gd name="connsiteX3" fmla="*/ 123183 w 971322"/>
              <a:gd name="connsiteY3" fmla="*/ 1378226 h 1961322"/>
              <a:gd name="connsiteX4" fmla="*/ 56922 w 971322"/>
              <a:gd name="connsiteY4" fmla="*/ 1431235 h 1961322"/>
              <a:gd name="connsiteX5" fmla="*/ 17166 w 971322"/>
              <a:gd name="connsiteY5" fmla="*/ 1550504 h 1961322"/>
              <a:gd name="connsiteX6" fmla="*/ 3914 w 971322"/>
              <a:gd name="connsiteY6" fmla="*/ 1590261 h 1961322"/>
              <a:gd name="connsiteX7" fmla="*/ 43670 w 971322"/>
              <a:gd name="connsiteY7" fmla="*/ 1881809 h 1961322"/>
              <a:gd name="connsiteX8" fmla="*/ 70175 w 971322"/>
              <a:gd name="connsiteY8" fmla="*/ 1908313 h 1961322"/>
              <a:gd name="connsiteX9" fmla="*/ 162940 w 971322"/>
              <a:gd name="connsiteY9" fmla="*/ 1934817 h 1961322"/>
              <a:gd name="connsiteX10" fmla="*/ 507496 w 971322"/>
              <a:gd name="connsiteY10" fmla="*/ 1921565 h 1961322"/>
              <a:gd name="connsiteX11" fmla="*/ 547253 w 971322"/>
              <a:gd name="connsiteY11" fmla="*/ 1908313 h 1961322"/>
              <a:gd name="connsiteX12" fmla="*/ 666522 w 971322"/>
              <a:gd name="connsiteY12" fmla="*/ 1921565 h 1961322"/>
              <a:gd name="connsiteX13" fmla="*/ 746035 w 971322"/>
              <a:gd name="connsiteY13" fmla="*/ 1948069 h 1961322"/>
              <a:gd name="connsiteX14" fmla="*/ 785792 w 971322"/>
              <a:gd name="connsiteY14" fmla="*/ 1961322 h 1961322"/>
              <a:gd name="connsiteX15" fmla="*/ 878557 w 971322"/>
              <a:gd name="connsiteY15" fmla="*/ 1921565 h 1961322"/>
              <a:gd name="connsiteX16" fmla="*/ 944818 w 971322"/>
              <a:gd name="connsiteY16" fmla="*/ 1855304 h 1961322"/>
              <a:gd name="connsiteX17" fmla="*/ 971322 w 971322"/>
              <a:gd name="connsiteY17" fmla="*/ 1762539 h 1961322"/>
              <a:gd name="connsiteX18" fmla="*/ 958070 w 971322"/>
              <a:gd name="connsiteY18" fmla="*/ 1590261 h 1961322"/>
              <a:gd name="connsiteX19" fmla="*/ 944818 w 971322"/>
              <a:gd name="connsiteY19" fmla="*/ 1550504 h 1961322"/>
              <a:gd name="connsiteX20" fmla="*/ 891809 w 971322"/>
              <a:gd name="connsiteY20" fmla="*/ 1537252 h 1961322"/>
              <a:gd name="connsiteX21" fmla="*/ 852053 w 971322"/>
              <a:gd name="connsiteY21" fmla="*/ 1510748 h 1961322"/>
              <a:gd name="connsiteX22" fmla="*/ 746035 w 971322"/>
              <a:gd name="connsiteY22" fmla="*/ 1484243 h 1961322"/>
              <a:gd name="connsiteX23" fmla="*/ 706279 w 971322"/>
              <a:gd name="connsiteY23" fmla="*/ 1457739 h 1961322"/>
              <a:gd name="connsiteX24" fmla="*/ 653270 w 971322"/>
              <a:gd name="connsiteY24" fmla="*/ 1391478 h 1961322"/>
              <a:gd name="connsiteX25" fmla="*/ 613514 w 971322"/>
              <a:gd name="connsiteY25" fmla="*/ 1364974 h 1961322"/>
              <a:gd name="connsiteX26" fmla="*/ 600261 w 971322"/>
              <a:gd name="connsiteY26" fmla="*/ 1325217 h 1961322"/>
              <a:gd name="connsiteX27" fmla="*/ 520748 w 971322"/>
              <a:gd name="connsiteY27" fmla="*/ 1298713 h 1961322"/>
              <a:gd name="connsiteX28" fmla="*/ 427983 w 971322"/>
              <a:gd name="connsiteY28" fmla="*/ 1272209 h 1961322"/>
              <a:gd name="connsiteX29" fmla="*/ 348470 w 971322"/>
              <a:gd name="connsiteY29" fmla="*/ 1258956 h 1961322"/>
              <a:gd name="connsiteX30" fmla="*/ 229201 w 971322"/>
              <a:gd name="connsiteY30" fmla="*/ 1232452 h 1961322"/>
              <a:gd name="connsiteX31" fmla="*/ 202696 w 971322"/>
              <a:gd name="connsiteY31" fmla="*/ 1205948 h 1961322"/>
              <a:gd name="connsiteX32" fmla="*/ 242453 w 971322"/>
              <a:gd name="connsiteY32" fmla="*/ 1007165 h 1961322"/>
              <a:gd name="connsiteX33" fmla="*/ 255705 w 971322"/>
              <a:gd name="connsiteY33" fmla="*/ 967409 h 1961322"/>
              <a:gd name="connsiteX34" fmla="*/ 268957 w 971322"/>
              <a:gd name="connsiteY34" fmla="*/ 927652 h 1961322"/>
              <a:gd name="connsiteX35" fmla="*/ 308714 w 971322"/>
              <a:gd name="connsiteY35" fmla="*/ 848139 h 1961322"/>
              <a:gd name="connsiteX36" fmla="*/ 295461 w 971322"/>
              <a:gd name="connsiteY36" fmla="*/ 742122 h 1961322"/>
              <a:gd name="connsiteX37" fmla="*/ 282209 w 971322"/>
              <a:gd name="connsiteY37" fmla="*/ 702365 h 1961322"/>
              <a:gd name="connsiteX38" fmla="*/ 242453 w 971322"/>
              <a:gd name="connsiteY38" fmla="*/ 543339 h 1961322"/>
              <a:gd name="connsiteX39" fmla="*/ 176192 w 971322"/>
              <a:gd name="connsiteY39" fmla="*/ 490330 h 1961322"/>
              <a:gd name="connsiteX40" fmla="*/ 109931 w 971322"/>
              <a:gd name="connsiteY40" fmla="*/ 424069 h 1961322"/>
              <a:gd name="connsiteX41" fmla="*/ 96679 w 971322"/>
              <a:gd name="connsiteY41" fmla="*/ 384313 h 1961322"/>
              <a:gd name="connsiteX42" fmla="*/ 43670 w 971322"/>
              <a:gd name="connsiteY42" fmla="*/ 318052 h 1961322"/>
              <a:gd name="connsiteX43" fmla="*/ 17166 w 971322"/>
              <a:gd name="connsiteY43" fmla="*/ 278295 h 1961322"/>
              <a:gd name="connsiteX44" fmla="*/ 30418 w 971322"/>
              <a:gd name="connsiteY44" fmla="*/ 66261 h 1961322"/>
              <a:gd name="connsiteX45" fmla="*/ 43670 w 971322"/>
              <a:gd name="connsiteY45" fmla="*/ 26504 h 1961322"/>
              <a:gd name="connsiteX46" fmla="*/ 83427 w 971322"/>
              <a:gd name="connsiteY46" fmla="*/ 0 h 1961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71322" h="1961322">
                <a:moveTo>
                  <a:pt x="202696" y="1192695"/>
                </a:moveTo>
                <a:cubicBezTo>
                  <a:pt x="193861" y="1214782"/>
                  <a:pt x="186830" y="1237679"/>
                  <a:pt x="176192" y="1258956"/>
                </a:cubicBezTo>
                <a:cubicBezTo>
                  <a:pt x="169069" y="1273202"/>
                  <a:pt x="156157" y="1284159"/>
                  <a:pt x="149688" y="1298713"/>
                </a:cubicBezTo>
                <a:cubicBezTo>
                  <a:pt x="138341" y="1324243"/>
                  <a:pt x="146429" y="1362729"/>
                  <a:pt x="123183" y="1378226"/>
                </a:cubicBezTo>
                <a:cubicBezTo>
                  <a:pt x="73031" y="1411661"/>
                  <a:pt x="94689" y="1393468"/>
                  <a:pt x="56922" y="1431235"/>
                </a:cubicBezTo>
                <a:lnTo>
                  <a:pt x="17166" y="1550504"/>
                </a:lnTo>
                <a:lnTo>
                  <a:pt x="3914" y="1590261"/>
                </a:lnTo>
                <a:cubicBezTo>
                  <a:pt x="12567" y="1754679"/>
                  <a:pt x="-28424" y="1791692"/>
                  <a:pt x="43670" y="1881809"/>
                </a:cubicBezTo>
                <a:cubicBezTo>
                  <a:pt x="51475" y="1891565"/>
                  <a:pt x="59461" y="1901885"/>
                  <a:pt x="70175" y="1908313"/>
                </a:cubicBezTo>
                <a:cubicBezTo>
                  <a:pt x="83756" y="1916461"/>
                  <a:pt x="153038" y="1932341"/>
                  <a:pt x="162940" y="1934817"/>
                </a:cubicBezTo>
                <a:cubicBezTo>
                  <a:pt x="277792" y="1930400"/>
                  <a:pt x="392831" y="1929473"/>
                  <a:pt x="507496" y="1921565"/>
                </a:cubicBezTo>
                <a:cubicBezTo>
                  <a:pt x="521432" y="1920604"/>
                  <a:pt x="533284" y="1908313"/>
                  <a:pt x="547253" y="1908313"/>
                </a:cubicBezTo>
                <a:cubicBezTo>
                  <a:pt x="587254" y="1908313"/>
                  <a:pt x="626766" y="1917148"/>
                  <a:pt x="666522" y="1921565"/>
                </a:cubicBezTo>
                <a:lnTo>
                  <a:pt x="746035" y="1948069"/>
                </a:lnTo>
                <a:lnTo>
                  <a:pt x="785792" y="1961322"/>
                </a:lnTo>
                <a:cubicBezTo>
                  <a:pt x="833320" y="1949439"/>
                  <a:pt x="841950" y="1953596"/>
                  <a:pt x="878557" y="1921565"/>
                </a:cubicBezTo>
                <a:cubicBezTo>
                  <a:pt x="902064" y="1900996"/>
                  <a:pt x="944818" y="1855304"/>
                  <a:pt x="944818" y="1855304"/>
                </a:cubicBezTo>
                <a:cubicBezTo>
                  <a:pt x="951068" y="1836555"/>
                  <a:pt x="971322" y="1779180"/>
                  <a:pt x="971322" y="1762539"/>
                </a:cubicBezTo>
                <a:cubicBezTo>
                  <a:pt x="971322" y="1704943"/>
                  <a:pt x="965214" y="1647412"/>
                  <a:pt x="958070" y="1590261"/>
                </a:cubicBezTo>
                <a:cubicBezTo>
                  <a:pt x="956337" y="1576400"/>
                  <a:pt x="955726" y="1559230"/>
                  <a:pt x="944818" y="1550504"/>
                </a:cubicBezTo>
                <a:cubicBezTo>
                  <a:pt x="930596" y="1539126"/>
                  <a:pt x="909479" y="1541669"/>
                  <a:pt x="891809" y="1537252"/>
                </a:cubicBezTo>
                <a:cubicBezTo>
                  <a:pt x="878557" y="1528417"/>
                  <a:pt x="866298" y="1517871"/>
                  <a:pt x="852053" y="1510748"/>
                </a:cubicBezTo>
                <a:cubicBezTo>
                  <a:pt x="824883" y="1497163"/>
                  <a:pt x="771243" y="1489285"/>
                  <a:pt x="746035" y="1484243"/>
                </a:cubicBezTo>
                <a:cubicBezTo>
                  <a:pt x="732783" y="1475408"/>
                  <a:pt x="717541" y="1469001"/>
                  <a:pt x="706279" y="1457739"/>
                </a:cubicBezTo>
                <a:cubicBezTo>
                  <a:pt x="637397" y="1388856"/>
                  <a:pt x="718845" y="1443937"/>
                  <a:pt x="653270" y="1391478"/>
                </a:cubicBezTo>
                <a:cubicBezTo>
                  <a:pt x="640833" y="1381529"/>
                  <a:pt x="626766" y="1373809"/>
                  <a:pt x="613514" y="1364974"/>
                </a:cubicBezTo>
                <a:cubicBezTo>
                  <a:pt x="609096" y="1351722"/>
                  <a:pt x="611628" y="1333336"/>
                  <a:pt x="600261" y="1325217"/>
                </a:cubicBezTo>
                <a:cubicBezTo>
                  <a:pt x="577527" y="1308978"/>
                  <a:pt x="547252" y="1307548"/>
                  <a:pt x="520748" y="1298713"/>
                </a:cubicBezTo>
                <a:cubicBezTo>
                  <a:pt x="482853" y="1286081"/>
                  <a:pt x="469588" y="1280530"/>
                  <a:pt x="427983" y="1272209"/>
                </a:cubicBezTo>
                <a:cubicBezTo>
                  <a:pt x="401635" y="1266939"/>
                  <a:pt x="374974" y="1263374"/>
                  <a:pt x="348470" y="1258956"/>
                </a:cubicBezTo>
                <a:cubicBezTo>
                  <a:pt x="182078" y="1279756"/>
                  <a:pt x="271959" y="1303715"/>
                  <a:pt x="229201" y="1232452"/>
                </a:cubicBezTo>
                <a:cubicBezTo>
                  <a:pt x="222773" y="1221738"/>
                  <a:pt x="211531" y="1214783"/>
                  <a:pt x="202696" y="1205948"/>
                </a:cubicBezTo>
                <a:cubicBezTo>
                  <a:pt x="219033" y="1058909"/>
                  <a:pt x="203298" y="1124628"/>
                  <a:pt x="242453" y="1007165"/>
                </a:cubicBezTo>
                <a:lnTo>
                  <a:pt x="255705" y="967409"/>
                </a:lnTo>
                <a:cubicBezTo>
                  <a:pt x="260122" y="954157"/>
                  <a:pt x="261208" y="939275"/>
                  <a:pt x="268957" y="927652"/>
                </a:cubicBezTo>
                <a:cubicBezTo>
                  <a:pt x="303209" y="876272"/>
                  <a:pt x="290424" y="903005"/>
                  <a:pt x="308714" y="848139"/>
                </a:cubicBezTo>
                <a:cubicBezTo>
                  <a:pt x="304296" y="812800"/>
                  <a:pt x="301832" y="777162"/>
                  <a:pt x="295461" y="742122"/>
                </a:cubicBezTo>
                <a:cubicBezTo>
                  <a:pt x="292962" y="728378"/>
                  <a:pt x="284505" y="716144"/>
                  <a:pt x="282209" y="702365"/>
                </a:cubicBezTo>
                <a:cubicBezTo>
                  <a:pt x="264155" y="594038"/>
                  <a:pt x="292357" y="605718"/>
                  <a:pt x="242453" y="543339"/>
                </a:cubicBezTo>
                <a:cubicBezTo>
                  <a:pt x="208010" y="500286"/>
                  <a:pt x="222106" y="530505"/>
                  <a:pt x="176192" y="490330"/>
                </a:cubicBezTo>
                <a:cubicBezTo>
                  <a:pt x="152685" y="469761"/>
                  <a:pt x="109931" y="424069"/>
                  <a:pt x="109931" y="424069"/>
                </a:cubicBezTo>
                <a:cubicBezTo>
                  <a:pt x="105514" y="410817"/>
                  <a:pt x="102926" y="396807"/>
                  <a:pt x="96679" y="384313"/>
                </a:cubicBezTo>
                <a:cubicBezTo>
                  <a:pt x="69483" y="329921"/>
                  <a:pt x="76543" y="359144"/>
                  <a:pt x="43670" y="318052"/>
                </a:cubicBezTo>
                <a:cubicBezTo>
                  <a:pt x="33720" y="305615"/>
                  <a:pt x="26001" y="291547"/>
                  <a:pt x="17166" y="278295"/>
                </a:cubicBezTo>
                <a:cubicBezTo>
                  <a:pt x="21583" y="207617"/>
                  <a:pt x="23005" y="136688"/>
                  <a:pt x="30418" y="66261"/>
                </a:cubicBezTo>
                <a:cubicBezTo>
                  <a:pt x="31880" y="52369"/>
                  <a:pt x="33792" y="36382"/>
                  <a:pt x="43670" y="26504"/>
                </a:cubicBezTo>
                <a:cubicBezTo>
                  <a:pt x="87618" y="-17444"/>
                  <a:pt x="83427" y="36486"/>
                  <a:pt x="83427" y="0"/>
                </a:cubicBezTo>
              </a:path>
            </a:pathLst>
          </a:custGeom>
          <a:noFill/>
          <a:ln>
            <a:solidFill>
              <a:srgbClr val="4709E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2" name="Ελεύθερη σχεδίαση 51"/>
          <p:cNvSpPr/>
          <p:nvPr/>
        </p:nvSpPr>
        <p:spPr>
          <a:xfrm>
            <a:off x="4824814" y="3320035"/>
            <a:ext cx="971322" cy="1961322"/>
          </a:xfrm>
          <a:custGeom>
            <a:avLst/>
            <a:gdLst>
              <a:gd name="connsiteX0" fmla="*/ 202696 w 971322"/>
              <a:gd name="connsiteY0" fmla="*/ 1192695 h 1961322"/>
              <a:gd name="connsiteX1" fmla="*/ 176192 w 971322"/>
              <a:gd name="connsiteY1" fmla="*/ 1258956 h 1961322"/>
              <a:gd name="connsiteX2" fmla="*/ 149688 w 971322"/>
              <a:gd name="connsiteY2" fmla="*/ 1298713 h 1961322"/>
              <a:gd name="connsiteX3" fmla="*/ 123183 w 971322"/>
              <a:gd name="connsiteY3" fmla="*/ 1378226 h 1961322"/>
              <a:gd name="connsiteX4" fmla="*/ 56922 w 971322"/>
              <a:gd name="connsiteY4" fmla="*/ 1431235 h 1961322"/>
              <a:gd name="connsiteX5" fmla="*/ 17166 w 971322"/>
              <a:gd name="connsiteY5" fmla="*/ 1550504 h 1961322"/>
              <a:gd name="connsiteX6" fmla="*/ 3914 w 971322"/>
              <a:gd name="connsiteY6" fmla="*/ 1590261 h 1961322"/>
              <a:gd name="connsiteX7" fmla="*/ 43670 w 971322"/>
              <a:gd name="connsiteY7" fmla="*/ 1881809 h 1961322"/>
              <a:gd name="connsiteX8" fmla="*/ 70175 w 971322"/>
              <a:gd name="connsiteY8" fmla="*/ 1908313 h 1961322"/>
              <a:gd name="connsiteX9" fmla="*/ 162940 w 971322"/>
              <a:gd name="connsiteY9" fmla="*/ 1934817 h 1961322"/>
              <a:gd name="connsiteX10" fmla="*/ 507496 w 971322"/>
              <a:gd name="connsiteY10" fmla="*/ 1921565 h 1961322"/>
              <a:gd name="connsiteX11" fmla="*/ 547253 w 971322"/>
              <a:gd name="connsiteY11" fmla="*/ 1908313 h 1961322"/>
              <a:gd name="connsiteX12" fmla="*/ 666522 w 971322"/>
              <a:gd name="connsiteY12" fmla="*/ 1921565 h 1961322"/>
              <a:gd name="connsiteX13" fmla="*/ 746035 w 971322"/>
              <a:gd name="connsiteY13" fmla="*/ 1948069 h 1961322"/>
              <a:gd name="connsiteX14" fmla="*/ 785792 w 971322"/>
              <a:gd name="connsiteY14" fmla="*/ 1961322 h 1961322"/>
              <a:gd name="connsiteX15" fmla="*/ 878557 w 971322"/>
              <a:gd name="connsiteY15" fmla="*/ 1921565 h 1961322"/>
              <a:gd name="connsiteX16" fmla="*/ 944818 w 971322"/>
              <a:gd name="connsiteY16" fmla="*/ 1855304 h 1961322"/>
              <a:gd name="connsiteX17" fmla="*/ 971322 w 971322"/>
              <a:gd name="connsiteY17" fmla="*/ 1762539 h 1961322"/>
              <a:gd name="connsiteX18" fmla="*/ 958070 w 971322"/>
              <a:gd name="connsiteY18" fmla="*/ 1590261 h 1961322"/>
              <a:gd name="connsiteX19" fmla="*/ 944818 w 971322"/>
              <a:gd name="connsiteY19" fmla="*/ 1550504 h 1961322"/>
              <a:gd name="connsiteX20" fmla="*/ 891809 w 971322"/>
              <a:gd name="connsiteY20" fmla="*/ 1537252 h 1961322"/>
              <a:gd name="connsiteX21" fmla="*/ 852053 w 971322"/>
              <a:gd name="connsiteY21" fmla="*/ 1510748 h 1961322"/>
              <a:gd name="connsiteX22" fmla="*/ 746035 w 971322"/>
              <a:gd name="connsiteY22" fmla="*/ 1484243 h 1961322"/>
              <a:gd name="connsiteX23" fmla="*/ 706279 w 971322"/>
              <a:gd name="connsiteY23" fmla="*/ 1457739 h 1961322"/>
              <a:gd name="connsiteX24" fmla="*/ 653270 w 971322"/>
              <a:gd name="connsiteY24" fmla="*/ 1391478 h 1961322"/>
              <a:gd name="connsiteX25" fmla="*/ 613514 w 971322"/>
              <a:gd name="connsiteY25" fmla="*/ 1364974 h 1961322"/>
              <a:gd name="connsiteX26" fmla="*/ 600261 w 971322"/>
              <a:gd name="connsiteY26" fmla="*/ 1325217 h 1961322"/>
              <a:gd name="connsiteX27" fmla="*/ 520748 w 971322"/>
              <a:gd name="connsiteY27" fmla="*/ 1298713 h 1961322"/>
              <a:gd name="connsiteX28" fmla="*/ 427983 w 971322"/>
              <a:gd name="connsiteY28" fmla="*/ 1272209 h 1961322"/>
              <a:gd name="connsiteX29" fmla="*/ 348470 w 971322"/>
              <a:gd name="connsiteY29" fmla="*/ 1258956 h 1961322"/>
              <a:gd name="connsiteX30" fmla="*/ 229201 w 971322"/>
              <a:gd name="connsiteY30" fmla="*/ 1232452 h 1961322"/>
              <a:gd name="connsiteX31" fmla="*/ 202696 w 971322"/>
              <a:gd name="connsiteY31" fmla="*/ 1205948 h 1961322"/>
              <a:gd name="connsiteX32" fmla="*/ 242453 w 971322"/>
              <a:gd name="connsiteY32" fmla="*/ 1007165 h 1961322"/>
              <a:gd name="connsiteX33" fmla="*/ 255705 w 971322"/>
              <a:gd name="connsiteY33" fmla="*/ 967409 h 1961322"/>
              <a:gd name="connsiteX34" fmla="*/ 268957 w 971322"/>
              <a:gd name="connsiteY34" fmla="*/ 927652 h 1961322"/>
              <a:gd name="connsiteX35" fmla="*/ 308714 w 971322"/>
              <a:gd name="connsiteY35" fmla="*/ 848139 h 1961322"/>
              <a:gd name="connsiteX36" fmla="*/ 295461 w 971322"/>
              <a:gd name="connsiteY36" fmla="*/ 742122 h 1961322"/>
              <a:gd name="connsiteX37" fmla="*/ 282209 w 971322"/>
              <a:gd name="connsiteY37" fmla="*/ 702365 h 1961322"/>
              <a:gd name="connsiteX38" fmla="*/ 242453 w 971322"/>
              <a:gd name="connsiteY38" fmla="*/ 543339 h 1961322"/>
              <a:gd name="connsiteX39" fmla="*/ 176192 w 971322"/>
              <a:gd name="connsiteY39" fmla="*/ 490330 h 1961322"/>
              <a:gd name="connsiteX40" fmla="*/ 109931 w 971322"/>
              <a:gd name="connsiteY40" fmla="*/ 424069 h 1961322"/>
              <a:gd name="connsiteX41" fmla="*/ 96679 w 971322"/>
              <a:gd name="connsiteY41" fmla="*/ 384313 h 1961322"/>
              <a:gd name="connsiteX42" fmla="*/ 43670 w 971322"/>
              <a:gd name="connsiteY42" fmla="*/ 318052 h 1961322"/>
              <a:gd name="connsiteX43" fmla="*/ 17166 w 971322"/>
              <a:gd name="connsiteY43" fmla="*/ 278295 h 1961322"/>
              <a:gd name="connsiteX44" fmla="*/ 30418 w 971322"/>
              <a:gd name="connsiteY44" fmla="*/ 66261 h 1961322"/>
              <a:gd name="connsiteX45" fmla="*/ 43670 w 971322"/>
              <a:gd name="connsiteY45" fmla="*/ 26504 h 1961322"/>
              <a:gd name="connsiteX46" fmla="*/ 83427 w 971322"/>
              <a:gd name="connsiteY46" fmla="*/ 0 h 1961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71322" h="1961322">
                <a:moveTo>
                  <a:pt x="202696" y="1192695"/>
                </a:moveTo>
                <a:cubicBezTo>
                  <a:pt x="193861" y="1214782"/>
                  <a:pt x="186830" y="1237679"/>
                  <a:pt x="176192" y="1258956"/>
                </a:cubicBezTo>
                <a:cubicBezTo>
                  <a:pt x="169069" y="1273202"/>
                  <a:pt x="156157" y="1284159"/>
                  <a:pt x="149688" y="1298713"/>
                </a:cubicBezTo>
                <a:cubicBezTo>
                  <a:pt x="138341" y="1324243"/>
                  <a:pt x="146429" y="1362729"/>
                  <a:pt x="123183" y="1378226"/>
                </a:cubicBezTo>
                <a:cubicBezTo>
                  <a:pt x="73031" y="1411661"/>
                  <a:pt x="94689" y="1393468"/>
                  <a:pt x="56922" y="1431235"/>
                </a:cubicBezTo>
                <a:lnTo>
                  <a:pt x="17166" y="1550504"/>
                </a:lnTo>
                <a:lnTo>
                  <a:pt x="3914" y="1590261"/>
                </a:lnTo>
                <a:cubicBezTo>
                  <a:pt x="12567" y="1754679"/>
                  <a:pt x="-28424" y="1791692"/>
                  <a:pt x="43670" y="1881809"/>
                </a:cubicBezTo>
                <a:cubicBezTo>
                  <a:pt x="51475" y="1891565"/>
                  <a:pt x="59461" y="1901885"/>
                  <a:pt x="70175" y="1908313"/>
                </a:cubicBezTo>
                <a:cubicBezTo>
                  <a:pt x="83756" y="1916461"/>
                  <a:pt x="153038" y="1932341"/>
                  <a:pt x="162940" y="1934817"/>
                </a:cubicBezTo>
                <a:cubicBezTo>
                  <a:pt x="277792" y="1930400"/>
                  <a:pt x="392831" y="1929473"/>
                  <a:pt x="507496" y="1921565"/>
                </a:cubicBezTo>
                <a:cubicBezTo>
                  <a:pt x="521432" y="1920604"/>
                  <a:pt x="533284" y="1908313"/>
                  <a:pt x="547253" y="1908313"/>
                </a:cubicBezTo>
                <a:cubicBezTo>
                  <a:pt x="587254" y="1908313"/>
                  <a:pt x="626766" y="1917148"/>
                  <a:pt x="666522" y="1921565"/>
                </a:cubicBezTo>
                <a:lnTo>
                  <a:pt x="746035" y="1948069"/>
                </a:lnTo>
                <a:lnTo>
                  <a:pt x="785792" y="1961322"/>
                </a:lnTo>
                <a:cubicBezTo>
                  <a:pt x="833320" y="1949439"/>
                  <a:pt x="841950" y="1953596"/>
                  <a:pt x="878557" y="1921565"/>
                </a:cubicBezTo>
                <a:cubicBezTo>
                  <a:pt x="902064" y="1900996"/>
                  <a:pt x="944818" y="1855304"/>
                  <a:pt x="944818" y="1855304"/>
                </a:cubicBezTo>
                <a:cubicBezTo>
                  <a:pt x="951068" y="1836555"/>
                  <a:pt x="971322" y="1779180"/>
                  <a:pt x="971322" y="1762539"/>
                </a:cubicBezTo>
                <a:cubicBezTo>
                  <a:pt x="971322" y="1704943"/>
                  <a:pt x="965214" y="1647412"/>
                  <a:pt x="958070" y="1590261"/>
                </a:cubicBezTo>
                <a:cubicBezTo>
                  <a:pt x="956337" y="1576400"/>
                  <a:pt x="955726" y="1559230"/>
                  <a:pt x="944818" y="1550504"/>
                </a:cubicBezTo>
                <a:cubicBezTo>
                  <a:pt x="930596" y="1539126"/>
                  <a:pt x="909479" y="1541669"/>
                  <a:pt x="891809" y="1537252"/>
                </a:cubicBezTo>
                <a:cubicBezTo>
                  <a:pt x="878557" y="1528417"/>
                  <a:pt x="866298" y="1517871"/>
                  <a:pt x="852053" y="1510748"/>
                </a:cubicBezTo>
                <a:cubicBezTo>
                  <a:pt x="824883" y="1497163"/>
                  <a:pt x="771243" y="1489285"/>
                  <a:pt x="746035" y="1484243"/>
                </a:cubicBezTo>
                <a:cubicBezTo>
                  <a:pt x="732783" y="1475408"/>
                  <a:pt x="717541" y="1469001"/>
                  <a:pt x="706279" y="1457739"/>
                </a:cubicBezTo>
                <a:cubicBezTo>
                  <a:pt x="637397" y="1388856"/>
                  <a:pt x="718845" y="1443937"/>
                  <a:pt x="653270" y="1391478"/>
                </a:cubicBezTo>
                <a:cubicBezTo>
                  <a:pt x="640833" y="1381529"/>
                  <a:pt x="626766" y="1373809"/>
                  <a:pt x="613514" y="1364974"/>
                </a:cubicBezTo>
                <a:cubicBezTo>
                  <a:pt x="609096" y="1351722"/>
                  <a:pt x="611628" y="1333336"/>
                  <a:pt x="600261" y="1325217"/>
                </a:cubicBezTo>
                <a:cubicBezTo>
                  <a:pt x="577527" y="1308978"/>
                  <a:pt x="547252" y="1307548"/>
                  <a:pt x="520748" y="1298713"/>
                </a:cubicBezTo>
                <a:cubicBezTo>
                  <a:pt x="482853" y="1286081"/>
                  <a:pt x="469588" y="1280530"/>
                  <a:pt x="427983" y="1272209"/>
                </a:cubicBezTo>
                <a:cubicBezTo>
                  <a:pt x="401635" y="1266939"/>
                  <a:pt x="374974" y="1263374"/>
                  <a:pt x="348470" y="1258956"/>
                </a:cubicBezTo>
                <a:cubicBezTo>
                  <a:pt x="182078" y="1279756"/>
                  <a:pt x="271959" y="1303715"/>
                  <a:pt x="229201" y="1232452"/>
                </a:cubicBezTo>
                <a:cubicBezTo>
                  <a:pt x="222773" y="1221738"/>
                  <a:pt x="211531" y="1214783"/>
                  <a:pt x="202696" y="1205948"/>
                </a:cubicBezTo>
                <a:cubicBezTo>
                  <a:pt x="219033" y="1058909"/>
                  <a:pt x="203298" y="1124628"/>
                  <a:pt x="242453" y="1007165"/>
                </a:cubicBezTo>
                <a:lnTo>
                  <a:pt x="255705" y="967409"/>
                </a:lnTo>
                <a:cubicBezTo>
                  <a:pt x="260122" y="954157"/>
                  <a:pt x="261208" y="939275"/>
                  <a:pt x="268957" y="927652"/>
                </a:cubicBezTo>
                <a:cubicBezTo>
                  <a:pt x="303209" y="876272"/>
                  <a:pt x="290424" y="903005"/>
                  <a:pt x="308714" y="848139"/>
                </a:cubicBezTo>
                <a:cubicBezTo>
                  <a:pt x="304296" y="812800"/>
                  <a:pt x="301832" y="777162"/>
                  <a:pt x="295461" y="742122"/>
                </a:cubicBezTo>
                <a:cubicBezTo>
                  <a:pt x="292962" y="728378"/>
                  <a:pt x="284505" y="716144"/>
                  <a:pt x="282209" y="702365"/>
                </a:cubicBezTo>
                <a:cubicBezTo>
                  <a:pt x="264155" y="594038"/>
                  <a:pt x="292357" y="605718"/>
                  <a:pt x="242453" y="543339"/>
                </a:cubicBezTo>
                <a:cubicBezTo>
                  <a:pt x="208010" y="500286"/>
                  <a:pt x="222106" y="530505"/>
                  <a:pt x="176192" y="490330"/>
                </a:cubicBezTo>
                <a:cubicBezTo>
                  <a:pt x="152685" y="469761"/>
                  <a:pt x="109931" y="424069"/>
                  <a:pt x="109931" y="424069"/>
                </a:cubicBezTo>
                <a:cubicBezTo>
                  <a:pt x="105514" y="410817"/>
                  <a:pt x="102926" y="396807"/>
                  <a:pt x="96679" y="384313"/>
                </a:cubicBezTo>
                <a:cubicBezTo>
                  <a:pt x="69483" y="329921"/>
                  <a:pt x="76543" y="359144"/>
                  <a:pt x="43670" y="318052"/>
                </a:cubicBezTo>
                <a:cubicBezTo>
                  <a:pt x="33720" y="305615"/>
                  <a:pt x="26001" y="291547"/>
                  <a:pt x="17166" y="278295"/>
                </a:cubicBezTo>
                <a:cubicBezTo>
                  <a:pt x="21583" y="207617"/>
                  <a:pt x="23005" y="136688"/>
                  <a:pt x="30418" y="66261"/>
                </a:cubicBezTo>
                <a:cubicBezTo>
                  <a:pt x="31880" y="52369"/>
                  <a:pt x="33792" y="36382"/>
                  <a:pt x="43670" y="26504"/>
                </a:cubicBezTo>
                <a:cubicBezTo>
                  <a:pt x="87618" y="-17444"/>
                  <a:pt x="83427" y="36486"/>
                  <a:pt x="83427" y="0"/>
                </a:cubicBezTo>
              </a:path>
            </a:pathLst>
          </a:custGeom>
          <a:noFill/>
          <a:ln>
            <a:solidFill>
              <a:srgbClr val="4709E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5" name="Επεξήγηση με στρογγυλεμένο παραλληλόγραμμο 54"/>
          <p:cNvSpPr/>
          <p:nvPr/>
        </p:nvSpPr>
        <p:spPr>
          <a:xfrm>
            <a:off x="5306994" y="5346770"/>
            <a:ext cx="3585486" cy="548772"/>
          </a:xfrm>
          <a:prstGeom prst="wedgeRoundRectCallout">
            <a:avLst>
              <a:gd name="adj1" fmla="val -21576"/>
              <a:gd name="adj2" fmla="val 49855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+mj-lt"/>
              </a:rPr>
              <a:t>Διπλός </a:t>
            </a:r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/>
                </a:solidFill>
                <a:latin typeface="+mj-lt"/>
              </a:rPr>
              <a:t>δεσμός</a:t>
            </a:r>
            <a:endParaRPr lang="el-GR" b="1" dirty="0" smtClean="0">
              <a:ln>
                <a:solidFill>
                  <a:sysClr val="windowText" lastClr="000000"/>
                </a:solidFill>
              </a:ln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251520" y="1248675"/>
            <a:ext cx="10743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baseline="-25000" dirty="0">
                <a:ln w="1905">
                  <a:solidFill>
                    <a:schemeClr val="tx1"/>
                  </a:solidFill>
                </a:ln>
                <a:solidFill>
                  <a:srgbClr val="1444D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8 </a:t>
            </a:r>
            <a:r>
              <a:rPr lang="en-US" sz="3600" b="1" dirty="0">
                <a:ln w="1905">
                  <a:solidFill>
                    <a:schemeClr val="tx1"/>
                  </a:solidFill>
                </a:ln>
                <a:solidFill>
                  <a:srgbClr val="1444D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O </a:t>
            </a:r>
            <a:endParaRPr lang="el-GR" dirty="0">
              <a:ln w="1905">
                <a:solidFill>
                  <a:schemeClr val="tx1"/>
                </a:solidFill>
              </a:ln>
              <a:solidFill>
                <a:srgbClr val="1444DC"/>
              </a:solidFill>
              <a:latin typeface="Comic Sans MS" pitchFamily="66" charset="0"/>
            </a:endParaRPr>
          </a:p>
        </p:txBody>
      </p:sp>
      <p:sp>
        <p:nvSpPr>
          <p:cNvPr id="59" name="Δεξιό βέλος 58"/>
          <p:cNvSpPr/>
          <p:nvPr/>
        </p:nvSpPr>
        <p:spPr>
          <a:xfrm>
            <a:off x="1286426" y="1396665"/>
            <a:ext cx="540383" cy="370493"/>
          </a:xfrm>
          <a:prstGeom prst="rightArrow">
            <a:avLst/>
          </a:prstGeom>
          <a:noFill/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Ελεύθερη σχεδίαση 7"/>
          <p:cNvSpPr/>
          <p:nvPr/>
        </p:nvSpPr>
        <p:spPr>
          <a:xfrm>
            <a:off x="1014789" y="4557693"/>
            <a:ext cx="1572519" cy="568411"/>
          </a:xfrm>
          <a:custGeom>
            <a:avLst/>
            <a:gdLst>
              <a:gd name="connsiteX0" fmla="*/ 62687 w 1572519"/>
              <a:gd name="connsiteY0" fmla="*/ 370703 h 568411"/>
              <a:gd name="connsiteX1" fmla="*/ 13260 w 1572519"/>
              <a:gd name="connsiteY1" fmla="*/ 432486 h 568411"/>
              <a:gd name="connsiteX2" fmla="*/ 13260 w 1572519"/>
              <a:gd name="connsiteY2" fmla="*/ 543697 h 568411"/>
              <a:gd name="connsiteX3" fmla="*/ 50330 w 1572519"/>
              <a:gd name="connsiteY3" fmla="*/ 568411 h 568411"/>
              <a:gd name="connsiteX4" fmla="*/ 136828 w 1572519"/>
              <a:gd name="connsiteY4" fmla="*/ 556054 h 568411"/>
              <a:gd name="connsiteX5" fmla="*/ 173898 w 1572519"/>
              <a:gd name="connsiteY5" fmla="*/ 518984 h 568411"/>
              <a:gd name="connsiteX6" fmla="*/ 210968 w 1572519"/>
              <a:gd name="connsiteY6" fmla="*/ 494270 h 568411"/>
              <a:gd name="connsiteX7" fmla="*/ 260395 w 1572519"/>
              <a:gd name="connsiteY7" fmla="*/ 432486 h 568411"/>
              <a:gd name="connsiteX8" fmla="*/ 285109 w 1572519"/>
              <a:gd name="connsiteY8" fmla="*/ 395416 h 568411"/>
              <a:gd name="connsiteX9" fmla="*/ 322179 w 1572519"/>
              <a:gd name="connsiteY9" fmla="*/ 383059 h 568411"/>
              <a:gd name="connsiteX10" fmla="*/ 359249 w 1572519"/>
              <a:gd name="connsiteY10" fmla="*/ 358346 h 568411"/>
              <a:gd name="connsiteX11" fmla="*/ 433390 w 1572519"/>
              <a:gd name="connsiteY11" fmla="*/ 333632 h 568411"/>
              <a:gd name="connsiteX12" fmla="*/ 470460 w 1572519"/>
              <a:gd name="connsiteY12" fmla="*/ 321276 h 568411"/>
              <a:gd name="connsiteX13" fmla="*/ 556957 w 1572519"/>
              <a:gd name="connsiteY13" fmla="*/ 284205 h 568411"/>
              <a:gd name="connsiteX14" fmla="*/ 631098 w 1572519"/>
              <a:gd name="connsiteY14" fmla="*/ 259492 h 568411"/>
              <a:gd name="connsiteX15" fmla="*/ 668168 w 1572519"/>
              <a:gd name="connsiteY15" fmla="*/ 247135 h 568411"/>
              <a:gd name="connsiteX16" fmla="*/ 742309 w 1572519"/>
              <a:gd name="connsiteY16" fmla="*/ 234778 h 568411"/>
              <a:gd name="connsiteX17" fmla="*/ 791736 w 1572519"/>
              <a:gd name="connsiteY17" fmla="*/ 222422 h 568411"/>
              <a:gd name="connsiteX18" fmla="*/ 902947 w 1572519"/>
              <a:gd name="connsiteY18" fmla="*/ 210065 h 568411"/>
              <a:gd name="connsiteX19" fmla="*/ 1125368 w 1572519"/>
              <a:gd name="connsiteY19" fmla="*/ 222422 h 568411"/>
              <a:gd name="connsiteX20" fmla="*/ 1162438 w 1572519"/>
              <a:gd name="connsiteY20" fmla="*/ 234778 h 568411"/>
              <a:gd name="connsiteX21" fmla="*/ 1236579 w 1572519"/>
              <a:gd name="connsiteY21" fmla="*/ 284205 h 568411"/>
              <a:gd name="connsiteX22" fmla="*/ 1323076 w 1572519"/>
              <a:gd name="connsiteY22" fmla="*/ 383059 h 568411"/>
              <a:gd name="connsiteX23" fmla="*/ 1409574 w 1572519"/>
              <a:gd name="connsiteY23" fmla="*/ 444843 h 568411"/>
              <a:gd name="connsiteX24" fmla="*/ 1446644 w 1572519"/>
              <a:gd name="connsiteY24" fmla="*/ 457200 h 568411"/>
              <a:gd name="connsiteX25" fmla="*/ 1545498 w 1572519"/>
              <a:gd name="connsiteY25" fmla="*/ 259492 h 568411"/>
              <a:gd name="connsiteX26" fmla="*/ 1520784 w 1572519"/>
              <a:gd name="connsiteY26" fmla="*/ 222422 h 568411"/>
              <a:gd name="connsiteX27" fmla="*/ 1446644 w 1572519"/>
              <a:gd name="connsiteY27" fmla="*/ 172995 h 568411"/>
              <a:gd name="connsiteX28" fmla="*/ 1409574 w 1572519"/>
              <a:gd name="connsiteY28" fmla="*/ 148281 h 568411"/>
              <a:gd name="connsiteX29" fmla="*/ 1372503 w 1572519"/>
              <a:gd name="connsiteY29" fmla="*/ 123568 h 568411"/>
              <a:gd name="connsiteX30" fmla="*/ 1298363 w 1572519"/>
              <a:gd name="connsiteY30" fmla="*/ 98854 h 568411"/>
              <a:gd name="connsiteX31" fmla="*/ 1261293 w 1572519"/>
              <a:gd name="connsiteY31" fmla="*/ 61784 h 568411"/>
              <a:gd name="connsiteX32" fmla="*/ 1211865 w 1572519"/>
              <a:gd name="connsiteY32" fmla="*/ 49427 h 568411"/>
              <a:gd name="connsiteX33" fmla="*/ 1162438 w 1572519"/>
              <a:gd name="connsiteY33" fmla="*/ 24714 h 568411"/>
              <a:gd name="connsiteX34" fmla="*/ 1088298 w 1572519"/>
              <a:gd name="connsiteY34" fmla="*/ 0 h 568411"/>
              <a:gd name="connsiteX35" fmla="*/ 519887 w 1572519"/>
              <a:gd name="connsiteY35" fmla="*/ 12357 h 568411"/>
              <a:gd name="connsiteX36" fmla="*/ 383963 w 1572519"/>
              <a:gd name="connsiteY36" fmla="*/ 37070 h 568411"/>
              <a:gd name="connsiteX37" fmla="*/ 309822 w 1572519"/>
              <a:gd name="connsiteY37" fmla="*/ 49427 h 568411"/>
              <a:gd name="connsiteX38" fmla="*/ 210968 w 1572519"/>
              <a:gd name="connsiteY38" fmla="*/ 98854 h 568411"/>
              <a:gd name="connsiteX39" fmla="*/ 186255 w 1572519"/>
              <a:gd name="connsiteY39" fmla="*/ 135924 h 568411"/>
              <a:gd name="connsiteX40" fmla="*/ 149184 w 1572519"/>
              <a:gd name="connsiteY40" fmla="*/ 160638 h 568411"/>
              <a:gd name="connsiteX41" fmla="*/ 99757 w 1572519"/>
              <a:gd name="connsiteY41" fmla="*/ 234778 h 568411"/>
              <a:gd name="connsiteX42" fmla="*/ 75044 w 1572519"/>
              <a:gd name="connsiteY42" fmla="*/ 271849 h 568411"/>
              <a:gd name="connsiteX43" fmla="*/ 37974 w 1572519"/>
              <a:gd name="connsiteY43" fmla="*/ 296562 h 568411"/>
              <a:gd name="connsiteX44" fmla="*/ 62687 w 1572519"/>
              <a:gd name="connsiteY44" fmla="*/ 370703 h 568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572519" h="568411">
                <a:moveTo>
                  <a:pt x="62687" y="370703"/>
                </a:moveTo>
                <a:cubicBezTo>
                  <a:pt x="58568" y="393357"/>
                  <a:pt x="27238" y="410121"/>
                  <a:pt x="13260" y="432486"/>
                </a:cubicBezTo>
                <a:cubicBezTo>
                  <a:pt x="-6532" y="464153"/>
                  <a:pt x="-2177" y="512822"/>
                  <a:pt x="13260" y="543697"/>
                </a:cubicBezTo>
                <a:cubicBezTo>
                  <a:pt x="19902" y="556980"/>
                  <a:pt x="37973" y="560173"/>
                  <a:pt x="50330" y="568411"/>
                </a:cubicBezTo>
                <a:cubicBezTo>
                  <a:pt x="79163" y="564292"/>
                  <a:pt x="109786" y="566871"/>
                  <a:pt x="136828" y="556054"/>
                </a:cubicBezTo>
                <a:cubicBezTo>
                  <a:pt x="153053" y="549564"/>
                  <a:pt x="160473" y="530171"/>
                  <a:pt x="173898" y="518984"/>
                </a:cubicBezTo>
                <a:cubicBezTo>
                  <a:pt x="185307" y="509477"/>
                  <a:pt x="198611" y="502508"/>
                  <a:pt x="210968" y="494270"/>
                </a:cubicBezTo>
                <a:cubicBezTo>
                  <a:pt x="235024" y="422103"/>
                  <a:pt x="204503" y="488378"/>
                  <a:pt x="260395" y="432486"/>
                </a:cubicBezTo>
                <a:cubicBezTo>
                  <a:pt x="270896" y="421985"/>
                  <a:pt x="273512" y="404693"/>
                  <a:pt x="285109" y="395416"/>
                </a:cubicBezTo>
                <a:cubicBezTo>
                  <a:pt x="295280" y="387279"/>
                  <a:pt x="310529" y="388884"/>
                  <a:pt x="322179" y="383059"/>
                </a:cubicBezTo>
                <a:cubicBezTo>
                  <a:pt x="335462" y="376418"/>
                  <a:pt x="345678" y="364377"/>
                  <a:pt x="359249" y="358346"/>
                </a:cubicBezTo>
                <a:cubicBezTo>
                  <a:pt x="383054" y="347766"/>
                  <a:pt x="408676" y="341870"/>
                  <a:pt x="433390" y="333632"/>
                </a:cubicBezTo>
                <a:lnTo>
                  <a:pt x="470460" y="321276"/>
                </a:lnTo>
                <a:cubicBezTo>
                  <a:pt x="529271" y="282068"/>
                  <a:pt x="484420" y="305966"/>
                  <a:pt x="556957" y="284205"/>
                </a:cubicBezTo>
                <a:cubicBezTo>
                  <a:pt x="581909" y="276720"/>
                  <a:pt x="606384" y="267730"/>
                  <a:pt x="631098" y="259492"/>
                </a:cubicBezTo>
                <a:cubicBezTo>
                  <a:pt x="643455" y="255373"/>
                  <a:pt x="655320" y="249276"/>
                  <a:pt x="668168" y="247135"/>
                </a:cubicBezTo>
                <a:cubicBezTo>
                  <a:pt x="692882" y="243016"/>
                  <a:pt x="717741" y="239691"/>
                  <a:pt x="742309" y="234778"/>
                </a:cubicBezTo>
                <a:cubicBezTo>
                  <a:pt x="758962" y="231448"/>
                  <a:pt x="774951" y="225004"/>
                  <a:pt x="791736" y="222422"/>
                </a:cubicBezTo>
                <a:cubicBezTo>
                  <a:pt x="828601" y="216751"/>
                  <a:pt x="865877" y="214184"/>
                  <a:pt x="902947" y="210065"/>
                </a:cubicBezTo>
                <a:cubicBezTo>
                  <a:pt x="977087" y="214184"/>
                  <a:pt x="1051448" y="215382"/>
                  <a:pt x="1125368" y="222422"/>
                </a:cubicBezTo>
                <a:cubicBezTo>
                  <a:pt x="1138334" y="223657"/>
                  <a:pt x="1151052" y="228453"/>
                  <a:pt x="1162438" y="234778"/>
                </a:cubicBezTo>
                <a:cubicBezTo>
                  <a:pt x="1188402" y="249202"/>
                  <a:pt x="1236579" y="284205"/>
                  <a:pt x="1236579" y="284205"/>
                </a:cubicBezTo>
                <a:cubicBezTo>
                  <a:pt x="1294244" y="370703"/>
                  <a:pt x="1261292" y="341870"/>
                  <a:pt x="1323076" y="383059"/>
                </a:cubicBezTo>
                <a:cubicBezTo>
                  <a:pt x="1343671" y="444844"/>
                  <a:pt x="1323076" y="416011"/>
                  <a:pt x="1409574" y="444843"/>
                </a:cubicBezTo>
                <a:lnTo>
                  <a:pt x="1446644" y="457200"/>
                </a:lnTo>
                <a:cubicBezTo>
                  <a:pt x="1606234" y="439467"/>
                  <a:pt x="1582189" y="479631"/>
                  <a:pt x="1545498" y="259492"/>
                </a:cubicBezTo>
                <a:cubicBezTo>
                  <a:pt x="1543056" y="244843"/>
                  <a:pt x="1531961" y="232201"/>
                  <a:pt x="1520784" y="222422"/>
                </a:cubicBezTo>
                <a:cubicBezTo>
                  <a:pt x="1498431" y="202863"/>
                  <a:pt x="1471357" y="189471"/>
                  <a:pt x="1446644" y="172995"/>
                </a:cubicBezTo>
                <a:lnTo>
                  <a:pt x="1409574" y="148281"/>
                </a:lnTo>
                <a:cubicBezTo>
                  <a:pt x="1397217" y="140043"/>
                  <a:pt x="1386592" y="128264"/>
                  <a:pt x="1372503" y="123568"/>
                </a:cubicBezTo>
                <a:lnTo>
                  <a:pt x="1298363" y="98854"/>
                </a:lnTo>
                <a:cubicBezTo>
                  <a:pt x="1286006" y="86497"/>
                  <a:pt x="1276466" y="70454"/>
                  <a:pt x="1261293" y="61784"/>
                </a:cubicBezTo>
                <a:cubicBezTo>
                  <a:pt x="1246548" y="53358"/>
                  <a:pt x="1227767" y="55390"/>
                  <a:pt x="1211865" y="49427"/>
                </a:cubicBezTo>
                <a:cubicBezTo>
                  <a:pt x="1194618" y="42959"/>
                  <a:pt x="1179541" y="31555"/>
                  <a:pt x="1162438" y="24714"/>
                </a:cubicBezTo>
                <a:cubicBezTo>
                  <a:pt x="1138251" y="15039"/>
                  <a:pt x="1088298" y="0"/>
                  <a:pt x="1088298" y="0"/>
                </a:cubicBezTo>
                <a:lnTo>
                  <a:pt x="519887" y="12357"/>
                </a:lnTo>
                <a:cubicBezTo>
                  <a:pt x="442465" y="15279"/>
                  <a:pt x="446551" y="24553"/>
                  <a:pt x="383963" y="37070"/>
                </a:cubicBezTo>
                <a:cubicBezTo>
                  <a:pt x="359395" y="41983"/>
                  <a:pt x="334536" y="45308"/>
                  <a:pt x="309822" y="49427"/>
                </a:cubicBezTo>
                <a:cubicBezTo>
                  <a:pt x="269390" y="62905"/>
                  <a:pt x="248106" y="67021"/>
                  <a:pt x="210968" y="98854"/>
                </a:cubicBezTo>
                <a:cubicBezTo>
                  <a:pt x="199692" y="108519"/>
                  <a:pt x="196756" y="125423"/>
                  <a:pt x="186255" y="135924"/>
                </a:cubicBezTo>
                <a:cubicBezTo>
                  <a:pt x="175754" y="146425"/>
                  <a:pt x="161541" y="152400"/>
                  <a:pt x="149184" y="160638"/>
                </a:cubicBezTo>
                <a:lnTo>
                  <a:pt x="99757" y="234778"/>
                </a:lnTo>
                <a:cubicBezTo>
                  <a:pt x="91519" y="247135"/>
                  <a:pt x="87401" y="263611"/>
                  <a:pt x="75044" y="271849"/>
                </a:cubicBezTo>
                <a:lnTo>
                  <a:pt x="37974" y="296562"/>
                </a:lnTo>
                <a:cubicBezTo>
                  <a:pt x="54237" y="345355"/>
                  <a:pt x="66806" y="348049"/>
                  <a:pt x="62687" y="370703"/>
                </a:cubicBezTo>
                <a:close/>
              </a:path>
            </a:pathLst>
          </a:custGeom>
          <a:noFill/>
          <a:ln>
            <a:solidFill>
              <a:srgbClr val="4709E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0" name="Επεξήγηση με στρογγυλεμένο παραλληλόγραμμο 59"/>
          <p:cNvSpPr/>
          <p:nvPr/>
        </p:nvSpPr>
        <p:spPr>
          <a:xfrm>
            <a:off x="5508126" y="2649240"/>
            <a:ext cx="3460194" cy="856850"/>
          </a:xfrm>
          <a:prstGeom prst="wedgeRoundRectCallout">
            <a:avLst>
              <a:gd name="adj1" fmla="val -63224"/>
              <a:gd name="adj2" fmla="val 217371"/>
              <a:gd name="adj3" fmla="val 16667"/>
            </a:avLst>
          </a:prstGeom>
          <a:solidFill>
            <a:schemeClr val="bg1"/>
          </a:solidFill>
          <a:ln w="31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2 κοινά ζεύγη </a:t>
            </a:r>
          </a:p>
          <a:p>
            <a:pPr lvl="0" algn="ctr"/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ηλεκτρονίων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1" name="Επεξήγηση με στρογγυλεμένο παραλληλόγραμμο 60"/>
          <p:cNvSpPr/>
          <p:nvPr/>
        </p:nvSpPr>
        <p:spPr>
          <a:xfrm>
            <a:off x="5504294" y="2649240"/>
            <a:ext cx="3460194" cy="856850"/>
          </a:xfrm>
          <a:prstGeom prst="wedgeRoundRectCallout">
            <a:avLst>
              <a:gd name="adj1" fmla="val -14796"/>
              <a:gd name="adj2" fmla="val 196491"/>
              <a:gd name="adj3" fmla="val 16667"/>
            </a:avLst>
          </a:prstGeom>
          <a:solidFill>
            <a:schemeClr val="bg1"/>
          </a:solidFill>
          <a:ln w="31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2 κοινά ζεύγη </a:t>
            </a:r>
          </a:p>
          <a:p>
            <a:pPr lvl="0" algn="ctr"/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ηλεκτρονίων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3059589" y="1336615"/>
            <a:ext cx="9557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L</a:t>
            </a:r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(  )</a:t>
            </a:r>
            <a:endParaRPr lang="el-GR" baseline="-25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2446388" y="1371786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>
                <a:solidFill>
                  <a:prstClr val="black"/>
                </a:solidFill>
                <a:latin typeface="Comic Sans MS" pitchFamily="66" charset="0"/>
              </a:rPr>
              <a:t>2</a:t>
            </a:r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3431739" y="1299778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6</a:t>
            </a:r>
            <a:endParaRPr lang="el-GR" dirty="0"/>
          </a:p>
        </p:txBody>
      </p:sp>
      <p:sp>
        <p:nvSpPr>
          <p:cNvPr id="58" name="Ορθογώνιο 57"/>
          <p:cNvSpPr/>
          <p:nvPr/>
        </p:nvSpPr>
        <p:spPr>
          <a:xfrm>
            <a:off x="202252" y="620688"/>
            <a:ext cx="8762236" cy="584775"/>
          </a:xfrm>
          <a:prstGeom prst="rect">
            <a:avLst/>
          </a:prstGeom>
          <a:pattFill prst="trellis">
            <a:fgClr>
              <a:srgbClr val="66FF66"/>
            </a:fgClr>
            <a:bgClr>
              <a:schemeClr val="bg1"/>
            </a:bgClr>
          </a:patt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r>
              <a:rPr lang="en-US" sz="2000" b="1" baseline="30000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Παράδειγμα </a:t>
            </a:r>
            <a:r>
              <a:rPr lang="el-G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   </a:t>
            </a:r>
            <a:r>
              <a:rPr lang="en-US" sz="3200" b="1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O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2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endParaRPr lang="el-GR" sz="3200" b="1" dirty="0">
              <a:ln w="1905">
                <a:solidFill>
                  <a:schemeClr val="tx1"/>
                </a:solidFill>
              </a:ln>
              <a:solidFill>
                <a:srgbClr val="055C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63" name="Ορθογώνιο 62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  <p:pic>
        <p:nvPicPr>
          <p:cNvPr id="1029" name="Picture 5" descr="http://plahutab.edublogs.org/files/2011/01/Oxygen_Molecule_VdW-15n8dfq-300x22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17" y="188640"/>
            <a:ext cx="1092000" cy="80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Text Box 19"/>
          <p:cNvSpPr txBox="1">
            <a:spLocks noChangeArrowheads="1"/>
          </p:cNvSpPr>
          <p:nvPr/>
        </p:nvSpPr>
        <p:spPr bwMode="auto">
          <a:xfrm>
            <a:off x="5966349" y="3861048"/>
            <a:ext cx="170199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 dirty="0"/>
              <a:t>Συντακτικός</a:t>
            </a:r>
            <a:r>
              <a:rPr lang="en-US" b="1" dirty="0"/>
              <a:t> </a:t>
            </a:r>
            <a:r>
              <a:rPr lang="el-GR" b="1" dirty="0"/>
              <a:t>τύπος</a:t>
            </a:r>
          </a:p>
        </p:txBody>
      </p:sp>
      <p:sp>
        <p:nvSpPr>
          <p:cNvPr id="65" name="Επεξήγηση με στρογγυλεμένο παραλληλόγραμμο 64"/>
          <p:cNvSpPr/>
          <p:nvPr/>
        </p:nvSpPr>
        <p:spPr>
          <a:xfrm>
            <a:off x="5319460" y="5875531"/>
            <a:ext cx="3460194" cy="874778"/>
          </a:xfrm>
          <a:prstGeom prst="wedgeRoundRectCallout">
            <a:avLst>
              <a:gd name="adj1" fmla="val -21576"/>
              <a:gd name="adj2" fmla="val 49855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+mj-lt"/>
              </a:rPr>
              <a:t> (</a:t>
            </a:r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+mj-lt"/>
              </a:rPr>
              <a:t>μη πολικός</a:t>
            </a:r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+mj-lt"/>
              </a:rPr>
              <a:t>)</a:t>
            </a:r>
            <a:endParaRPr lang="el-GR" b="1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64" name="Picture 2" descr="http://kastedu.weebly.com/uploads/1/8/5/2/18521226/3498791_orig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64" y="4177792"/>
            <a:ext cx="3852762" cy="203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4015300" y="1525481"/>
            <a:ext cx="6451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Δομές Ευγενούς αερίου </a:t>
            </a:r>
          </a:p>
          <a:p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(Κανόνας Οκτάδας)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754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2000" fill="hold"/>
                                        <p:tgtEl>
                                          <p:spTgt spid="41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2000" fill="hold"/>
                                        <p:tgtEl>
                                          <p:spTgt spid="41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41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2000" fill="hold"/>
                                        <p:tgtEl>
                                          <p:spTgt spid="41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4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4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4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4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9" dur="2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0" dur="20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4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4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1" dur="20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2" dur="20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4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4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3" dur="2000" fill="hold"/>
                                        <p:tgtEl>
                                          <p:spTgt spid="4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5" dur="2000" fill="hold"/>
                                        <p:tgtEl>
                                          <p:spTgt spid="4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9" dur="2000" fill="hold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1" dur="2000" fill="hold"/>
                                        <p:tgtEl>
                                          <p:spTgt spid="4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000"/>
                                        <p:tgtEl>
                                          <p:spTgt spid="4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2000" fill="hold"/>
                                        <p:tgtEl>
                                          <p:spTgt spid="4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2000" fill="hold"/>
                                        <p:tgtEl>
                                          <p:spTgt spid="4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4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4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84971E-6 L -0.16597 0.04 C -0.20069 0.04878 -0.25347 0.05387 -0.30798 0.05387 C -0.37031 0.05387 -0.42014 0.04878 -0.45417 0.04 L -0.62205 1.84971E-6 " pathEditMode="relative" rAng="0" ptsTypes="FffFF">
                                      <p:cBhvr>
                                        <p:cTn id="36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11" y="26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0" grpId="0" animBg="1"/>
      <p:bldP spid="4119" grpId="0" animBg="1"/>
      <p:bldP spid="4120" grpId="0" animBg="1"/>
      <p:bldP spid="4121" grpId="0" animBg="1"/>
      <p:bldP spid="4122" grpId="0" animBg="1"/>
      <p:bldP spid="4123" grpId="0" animBg="1"/>
      <p:bldP spid="4123" grpId="1" animBg="1"/>
      <p:bldP spid="4123" grpId="2" animBg="1"/>
      <p:bldP spid="4124" grpId="0" animBg="1"/>
      <p:bldP spid="4124" grpId="1" animBg="1"/>
      <p:bldP spid="4124" grpId="2" animBg="1"/>
      <p:bldP spid="4125" grpId="0"/>
      <p:bldP spid="4130" grpId="0"/>
      <p:bldP spid="4131" grpId="0" animBg="1"/>
      <p:bldP spid="4132" grpId="0" animBg="1"/>
      <p:bldP spid="4133" grpId="0" animBg="1"/>
      <p:bldP spid="4134" grpId="0" animBg="1"/>
      <p:bldP spid="4135" grpId="0" animBg="1"/>
      <p:bldP spid="4135" grpId="1" animBg="1"/>
      <p:bldP spid="4135" grpId="2" animBg="1"/>
      <p:bldP spid="4136" grpId="0" animBg="1"/>
      <p:bldP spid="4136" grpId="1" animBg="1"/>
      <p:bldP spid="4136" grpId="2" animBg="1"/>
      <p:bldP spid="4140" grpId="0" animBg="1"/>
      <p:bldP spid="4141" grpId="0" animBg="1"/>
      <p:bldP spid="4142" grpId="0"/>
      <p:bldP spid="4143" grpId="0" animBg="1"/>
      <p:bldP spid="4144" grpId="0" animBg="1"/>
      <p:bldP spid="4145" grpId="0" animBg="1"/>
      <p:bldP spid="4145" grpId="1" animBg="1"/>
      <p:bldP spid="4146" grpId="0" animBg="1"/>
      <p:bldP spid="4146" grpId="1" animBg="1"/>
      <p:bldP spid="4147" grpId="0" animBg="1"/>
      <p:bldP spid="4148" grpId="0" animBg="1"/>
      <p:bldP spid="4149" grpId="0" animBg="1"/>
      <p:bldP spid="4150" grpId="0" animBg="1"/>
      <p:bldP spid="4150" grpId="1" animBg="1"/>
      <p:bldP spid="4151" grpId="0" animBg="1"/>
      <p:bldP spid="4152" grpId="0" animBg="1"/>
      <p:bldP spid="4152" grpId="1" animBg="1"/>
      <p:bldP spid="4153" grpId="0"/>
      <p:bldP spid="4154" grpId="0"/>
      <p:bldP spid="4155" grpId="0"/>
      <p:bldP spid="104" grpId="0"/>
      <p:bldP spid="105" grpId="0"/>
      <p:bldP spid="49" grpId="0" animBg="1"/>
      <p:bldP spid="50" grpId="0" animBg="1"/>
      <p:bldP spid="53" grpId="0" animBg="1"/>
      <p:bldP spid="47" grpId="0"/>
      <p:bldP spid="48" grpId="0"/>
      <p:bldP spid="51" grpId="0" animBg="1"/>
      <p:bldP spid="52" grpId="0" animBg="1"/>
      <p:bldP spid="55" grpId="0" animBg="1"/>
      <p:bldP spid="2" grpId="0"/>
      <p:bldP spid="59" grpId="0" animBg="1"/>
      <p:bldP spid="8" grpId="0" animBg="1"/>
      <p:bldP spid="60" grpId="0" animBg="1"/>
      <p:bldP spid="61" grpId="0" animBg="1"/>
      <p:bldP spid="7" grpId="0"/>
      <p:bldP spid="4" grpId="0"/>
      <p:bldP spid="5" grpId="0"/>
      <p:bldP spid="106" grpId="0"/>
      <p:bldP spid="65" grpId="0" animBg="1"/>
      <p:bldP spid="6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4" name="Text Box 58"/>
          <p:cNvSpPr txBox="1">
            <a:spLocks noChangeArrowheads="1"/>
          </p:cNvSpPr>
          <p:nvPr/>
        </p:nvSpPr>
        <p:spPr bwMode="auto">
          <a:xfrm>
            <a:off x="2137205" y="1339612"/>
            <a:ext cx="13730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O</a:t>
            </a:r>
            <a:r>
              <a:rPr lang="el-GR" sz="3200" dirty="0" smtClean="0">
                <a:ln>
                  <a:solidFill>
                    <a:schemeClr val="tx1"/>
                  </a:solidFill>
                </a:ln>
                <a:latin typeface="Comic Sans MS" pitchFamily="66" charset="0"/>
              </a:rPr>
              <a:t> 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Comic Sans MS" pitchFamily="66" charset="0"/>
              </a:rPr>
              <a:t>=</a:t>
            </a:r>
            <a:r>
              <a:rPr lang="el-GR" sz="3200" dirty="0" smtClean="0">
                <a:ln>
                  <a:solidFill>
                    <a:schemeClr val="tx1"/>
                  </a:solidFill>
                </a:ln>
                <a:latin typeface="Comic Sans MS" pitchFamily="66" charset="0"/>
              </a:rPr>
              <a:t> 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Comic Sans MS" pitchFamily="66" charset="0"/>
              </a:rPr>
              <a:t>O</a:t>
            </a:r>
            <a:endParaRPr lang="el-GR" sz="3200" b="1" dirty="0">
              <a:ln>
                <a:solidFill>
                  <a:schemeClr val="tx1"/>
                </a:solidFill>
              </a:ln>
              <a:solidFill>
                <a:srgbClr val="0033CC"/>
              </a:solidFill>
              <a:latin typeface="Comic Sans MS" pitchFamily="66" charset="0"/>
            </a:endParaRPr>
          </a:p>
        </p:txBody>
      </p:sp>
      <p:sp>
        <p:nvSpPr>
          <p:cNvPr id="4155" name="Text Box 59"/>
          <p:cNvSpPr txBox="1">
            <a:spLocks noChangeArrowheads="1"/>
          </p:cNvSpPr>
          <p:nvPr/>
        </p:nvSpPr>
        <p:spPr bwMode="auto">
          <a:xfrm>
            <a:off x="4641424" y="1385118"/>
            <a:ext cx="7921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omic Sans MS" pitchFamily="66" charset="0"/>
              </a:rPr>
              <a:t>O</a:t>
            </a:r>
            <a:r>
              <a:rPr lang="en-US" sz="3200" b="1" baseline="-250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omic Sans MS" pitchFamily="66" charset="0"/>
              </a:rPr>
              <a:t>2</a:t>
            </a:r>
            <a:endParaRPr lang="el-GR" sz="3200" b="1" baseline="-250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53" name="Picture 2" descr="https://encrypted-tbn1.gstatic.com/images?q=tbn:ANd9GcSe-524AX_eDwETi5R71bQENOOF2IJW78V8uSfAK3GpYnEH-UYz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42" y="3416142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encrypted-tbn1.gstatic.com/images?q=tbn:ANd9GcSe-524AX_eDwETi5R71bQENOOF2IJW78V8uSfAK3GpYnEH-UYz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14529">
            <a:off x="3875222" y="2694832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encrypted-tbn1.gstatic.com/images?q=tbn:ANd9GcSe-524AX_eDwETi5R71bQENOOF2IJW78V8uSfAK3GpYnEH-UYz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62" y="5105400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encrypted-tbn1.gstatic.com/images?q=tbn:ANd9GcSe-524AX_eDwETi5R71bQENOOF2IJW78V8uSfAK3GpYnEH-UYz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92748">
            <a:off x="6054627" y="4229101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 2"/>
          <p:cNvSpPr txBox="1">
            <a:spLocks noChangeArrowheads="1"/>
          </p:cNvSpPr>
          <p:nvPr/>
        </p:nvSpPr>
        <p:spPr>
          <a:xfrm>
            <a:off x="611560" y="2240632"/>
            <a:ext cx="4687451" cy="64854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l-GR" sz="36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ΜΟΡΙΑ </a:t>
            </a:r>
            <a:r>
              <a:rPr lang="el-GR" sz="2900" b="1" dirty="0" smtClean="0">
                <a:latin typeface="Comic Sans MS" panose="030F0702030302020204" pitchFamily="66" charset="0"/>
              </a:rPr>
              <a:t> </a:t>
            </a:r>
            <a:r>
              <a:rPr lang="en-US" sz="3700" b="1" dirty="0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O</a:t>
            </a:r>
            <a:r>
              <a:rPr lang="el-GR" sz="37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2</a:t>
            </a:r>
            <a:endParaRPr lang="el-GR" sz="3600" b="1" dirty="0">
              <a:ln w="1905">
                <a:solidFill>
                  <a:schemeClr val="tx1"/>
                </a:solidFill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202252" y="620688"/>
            <a:ext cx="8762236" cy="584775"/>
          </a:xfrm>
          <a:prstGeom prst="rect">
            <a:avLst/>
          </a:prstGeom>
          <a:pattFill prst="trellis">
            <a:fgClr>
              <a:srgbClr val="66FF66"/>
            </a:fgClr>
            <a:bgClr>
              <a:schemeClr val="bg1"/>
            </a:bgClr>
          </a:patt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r>
              <a:rPr lang="en-US" sz="2000" b="1" baseline="30000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Παράδειγμα </a:t>
            </a:r>
            <a:r>
              <a:rPr lang="el-G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   </a:t>
            </a:r>
            <a:r>
              <a:rPr lang="en-US" sz="3200" b="1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O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2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endParaRPr lang="el-GR" sz="3200" b="1" dirty="0">
              <a:ln w="1905">
                <a:solidFill>
                  <a:schemeClr val="tx1"/>
                </a:solidFill>
              </a:ln>
              <a:solidFill>
                <a:srgbClr val="055C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17" name="Picture 2" descr="https://encrypted-tbn3.gstatic.com/images?q=tbn:ANd9GcQK6ZScKfbOdFTpMdlEX4yDiNRUf9EMjrQnSRPvWqV-VrfKmZAEB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725" y="1592931"/>
            <a:ext cx="2514600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Ορθογώνιο 17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6552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4" grpId="0"/>
      <p:bldP spid="415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4" name="Text Box 58"/>
          <p:cNvSpPr txBox="1">
            <a:spLocks noChangeArrowheads="1"/>
          </p:cNvSpPr>
          <p:nvPr/>
        </p:nvSpPr>
        <p:spPr bwMode="auto">
          <a:xfrm>
            <a:off x="2137205" y="1339612"/>
            <a:ext cx="13730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O</a:t>
            </a:r>
            <a:r>
              <a:rPr lang="el-GR" sz="3200" dirty="0" smtClean="0">
                <a:ln>
                  <a:solidFill>
                    <a:schemeClr val="tx1"/>
                  </a:solidFill>
                </a:ln>
                <a:latin typeface="Comic Sans MS" pitchFamily="66" charset="0"/>
              </a:rPr>
              <a:t> 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Comic Sans MS" pitchFamily="66" charset="0"/>
              </a:rPr>
              <a:t>=</a:t>
            </a:r>
            <a:r>
              <a:rPr lang="el-GR" sz="3200" dirty="0" smtClean="0">
                <a:ln>
                  <a:solidFill>
                    <a:schemeClr val="tx1"/>
                  </a:solidFill>
                </a:ln>
                <a:latin typeface="Comic Sans MS" pitchFamily="66" charset="0"/>
              </a:rPr>
              <a:t> 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Comic Sans MS" pitchFamily="66" charset="0"/>
              </a:rPr>
              <a:t>O</a:t>
            </a:r>
            <a:endParaRPr lang="el-GR" sz="3200" b="1" dirty="0">
              <a:ln>
                <a:solidFill>
                  <a:schemeClr val="tx1"/>
                </a:solidFill>
              </a:ln>
              <a:solidFill>
                <a:srgbClr val="0033CC"/>
              </a:solidFill>
              <a:latin typeface="Comic Sans MS" pitchFamily="66" charset="0"/>
            </a:endParaRPr>
          </a:p>
        </p:txBody>
      </p:sp>
      <p:sp>
        <p:nvSpPr>
          <p:cNvPr id="4155" name="Text Box 59"/>
          <p:cNvSpPr txBox="1">
            <a:spLocks noChangeArrowheads="1"/>
          </p:cNvSpPr>
          <p:nvPr/>
        </p:nvSpPr>
        <p:spPr bwMode="auto">
          <a:xfrm>
            <a:off x="4641424" y="1385118"/>
            <a:ext cx="7921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O</a:t>
            </a:r>
            <a:r>
              <a:rPr lang="en-US" sz="3200" b="1" baseline="-25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2</a:t>
            </a:r>
            <a:endParaRPr lang="el-GR" sz="3200" b="1" baseline="-25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7" name="Rectangle 2"/>
          <p:cNvSpPr txBox="1">
            <a:spLocks noChangeArrowheads="1"/>
          </p:cNvSpPr>
          <p:nvPr/>
        </p:nvSpPr>
        <p:spPr>
          <a:xfrm>
            <a:off x="3059832" y="2814114"/>
            <a:ext cx="1800200" cy="64854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l-GR" sz="36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ΜΟΡΙΑ</a:t>
            </a:r>
            <a:r>
              <a:rPr lang="el-GR" sz="36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l-GR" sz="3200" b="1" dirty="0" smtClean="0"/>
              <a:t> </a:t>
            </a:r>
            <a:r>
              <a:rPr lang="en-US" sz="3600" b="1" dirty="0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O</a:t>
            </a:r>
            <a:r>
              <a:rPr lang="el-GR" sz="36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2</a:t>
            </a:r>
            <a:endParaRPr lang="el-GR" sz="3600" b="1" dirty="0">
              <a:ln w="1905">
                <a:solidFill>
                  <a:schemeClr val="tx1"/>
                </a:solidFill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2" descr="File:Oxygen molecu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31673">
            <a:off x="4299573" y="4866958"/>
            <a:ext cx="1381126" cy="12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ile:Oxygen molecu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141" y="4077072"/>
            <a:ext cx="1381126" cy="12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ile:Oxygen molecu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862634"/>
            <a:ext cx="1381126" cy="12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ile:Oxygen molecu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03476">
            <a:off x="1187624" y="2410257"/>
            <a:ext cx="1381126" cy="12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ile:Oxygen molecu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878475"/>
            <a:ext cx="1381126" cy="12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ile:Oxygen molecu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7" y="5291510"/>
            <a:ext cx="1381126" cy="12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Ορθογώνιο 15"/>
          <p:cNvSpPr/>
          <p:nvPr/>
        </p:nvSpPr>
        <p:spPr>
          <a:xfrm>
            <a:off x="202252" y="620688"/>
            <a:ext cx="8762236" cy="584775"/>
          </a:xfrm>
          <a:prstGeom prst="rect">
            <a:avLst/>
          </a:prstGeom>
          <a:pattFill prst="trellis">
            <a:fgClr>
              <a:srgbClr val="66FF66"/>
            </a:fgClr>
            <a:bgClr>
              <a:schemeClr val="bg1"/>
            </a:bgClr>
          </a:patt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r>
              <a:rPr lang="en-US" sz="2000" b="1" baseline="30000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Παράδειγμα </a:t>
            </a:r>
            <a:r>
              <a:rPr lang="el-G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   </a:t>
            </a:r>
            <a:r>
              <a:rPr lang="en-US" sz="3200" b="1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O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2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endParaRPr lang="el-GR" sz="3200" b="1" dirty="0">
              <a:ln w="1905">
                <a:solidFill>
                  <a:schemeClr val="tx1"/>
                </a:solidFill>
              </a:ln>
              <a:solidFill>
                <a:srgbClr val="055C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8" name="Ορθογώνιο 17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3483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4" grpId="0"/>
      <p:bldP spid="41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Hydrogen Bottle of Homemade hydro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905" y="1485355"/>
            <a:ext cx="2592287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202252" y="620688"/>
            <a:ext cx="8762236" cy="584775"/>
          </a:xfrm>
          <a:prstGeom prst="rect">
            <a:avLst/>
          </a:prstGeom>
          <a:pattFill prst="trellis">
            <a:fgClr>
              <a:srgbClr val="66FF66"/>
            </a:fgClr>
            <a:bgClr>
              <a:schemeClr val="bg1"/>
            </a:bgClr>
          </a:patt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16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0</a:t>
            </a:r>
            <a:r>
              <a:rPr lang="en-US" sz="1600" b="1" baseline="30000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l-GR" sz="16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ΠΑΡΑΔΕΙΓΜΑ</a:t>
            </a:r>
            <a:r>
              <a:rPr lang="el-GR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   </a:t>
            </a:r>
            <a:r>
              <a:rPr lang="el-GR" sz="32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Η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2 </a:t>
            </a:r>
            <a:endParaRPr lang="el-GR" sz="32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975621" y="2644328"/>
            <a:ext cx="6764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4709E1"/>
                </a:solidFill>
                <a:latin typeface="Comic Sans MS" panose="030F0702030302020204" pitchFamily="66" charset="0"/>
              </a:rPr>
              <a:t> Η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rgbClr val="4709E1"/>
              </a:solidFill>
              <a:latin typeface="Comic Sans MS" panose="030F0702030302020204" pitchFamily="66" charset="0"/>
            </a:endParaRPr>
          </a:p>
        </p:txBody>
      </p:sp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5004197" y="2781499"/>
            <a:ext cx="71438" cy="71437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0033CC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497654" y="1404065"/>
            <a:ext cx="10140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 b="1" baseline="-25000" dirty="0" smtClean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l-GR" sz="3200" b="1" dirty="0" smtClean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Η</a:t>
            </a:r>
            <a:r>
              <a:rPr lang="el-GR" sz="3200" b="1" dirty="0" smtClean="0">
                <a:latin typeface="Comic Sans MS" panose="030F0702030302020204" pitchFamily="66" charset="0"/>
              </a:rPr>
              <a:t>: </a:t>
            </a:r>
            <a:endParaRPr lang="el-GR" sz="3200" b="1" dirty="0">
              <a:latin typeface="Comic Sans MS" panose="030F0702030302020204" pitchFamily="66" charset="0"/>
            </a:endParaRP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3643212" y="2636912"/>
            <a:ext cx="433389" cy="58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Η</a:t>
            </a:r>
          </a:p>
        </p:txBody>
      </p:sp>
      <p:sp>
        <p:nvSpPr>
          <p:cNvPr id="4105" name="Oval 9"/>
          <p:cNvSpPr>
            <a:spLocks noChangeArrowheads="1"/>
          </p:cNvSpPr>
          <p:nvPr/>
        </p:nvSpPr>
        <p:spPr bwMode="auto">
          <a:xfrm>
            <a:off x="4139953" y="2925515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" name="Συν 4"/>
          <p:cNvSpPr/>
          <p:nvPr/>
        </p:nvSpPr>
        <p:spPr>
          <a:xfrm>
            <a:off x="4427984" y="2785109"/>
            <a:ext cx="288032" cy="303212"/>
          </a:xfrm>
          <a:prstGeom prst="mathPlus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Ορθογώνιο 1"/>
          <p:cNvSpPr/>
          <p:nvPr/>
        </p:nvSpPr>
        <p:spPr>
          <a:xfrm>
            <a:off x="1564546" y="1404065"/>
            <a:ext cx="12698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l-GR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Κ</a:t>
            </a:r>
            <a:r>
              <a:rPr lang="el-GR" sz="3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(   )</a:t>
            </a:r>
            <a:endParaRPr lang="el-GR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Ορθογώνιο 35"/>
          <p:cNvSpPr/>
          <p:nvPr/>
        </p:nvSpPr>
        <p:spPr>
          <a:xfrm>
            <a:off x="2005395" y="1340768"/>
            <a:ext cx="5597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endParaRPr lang="el-GR" b="1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12" name="Picture 2" descr="http://learn-to-make-money.com/wp-content/uploads/2012/04/how-to-write-a-press-relea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859" y="4340165"/>
            <a:ext cx="2088232" cy="226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learn-to-make-money.com/wp-content/uploads/2012/04/how-to-write-a-press-relea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73972"/>
            <a:ext cx="2088232" cy="226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Επεξήγηση με στρογγυλεμένο παραλληλόγραμμο 13"/>
          <p:cNvSpPr/>
          <p:nvPr/>
        </p:nvSpPr>
        <p:spPr>
          <a:xfrm>
            <a:off x="202252" y="5405930"/>
            <a:ext cx="828092" cy="1021432"/>
          </a:xfrm>
          <a:prstGeom prst="wedgeRoundRectCallout">
            <a:avLst>
              <a:gd name="adj1" fmla="val 104938"/>
              <a:gd name="adj2" fmla="val -48208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i="1" dirty="0" smtClean="0">
                <a:solidFill>
                  <a:sysClr val="windowText" lastClr="000000"/>
                </a:solidFill>
              </a:rPr>
              <a:t>Θέλω</a:t>
            </a:r>
            <a:r>
              <a:rPr lang="el-GR" sz="1600" i="1" dirty="0" smtClean="0">
                <a:solidFill>
                  <a:sysClr val="windowText" lastClr="000000"/>
                </a:solidFill>
              </a:rPr>
              <a:t> </a:t>
            </a:r>
          </a:p>
          <a:p>
            <a:pPr algn="ctr"/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1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e</a:t>
            </a:r>
            <a:r>
              <a:rPr lang="en-US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-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5" name="Επεξήγηση με στρογγυλεμένο παραλληλόγραμμο 14"/>
          <p:cNvSpPr/>
          <p:nvPr/>
        </p:nvSpPr>
        <p:spPr>
          <a:xfrm>
            <a:off x="5310813" y="5380982"/>
            <a:ext cx="828092" cy="1021432"/>
          </a:xfrm>
          <a:prstGeom prst="wedgeRoundRectCallout">
            <a:avLst>
              <a:gd name="adj1" fmla="val 104938"/>
              <a:gd name="adj2" fmla="val -48208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i="1" dirty="0" smtClean="0">
                <a:solidFill>
                  <a:sysClr val="windowText" lastClr="000000"/>
                </a:solidFill>
              </a:rPr>
              <a:t>Θέλω</a:t>
            </a:r>
            <a:r>
              <a:rPr lang="el-GR" sz="16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1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e</a:t>
            </a:r>
            <a:r>
              <a:rPr lang="en-US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-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975" y="3741968"/>
            <a:ext cx="2195513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6" y="3339523"/>
            <a:ext cx="2195513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Ορθογώνιο 5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0077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100" grpId="0"/>
      <p:bldP spid="4101" grpId="0" animBg="1"/>
      <p:bldP spid="4102" grpId="0"/>
      <p:bldP spid="4104" grpId="0"/>
      <p:bldP spid="4105" grpId="0" animBg="1"/>
      <p:bldP spid="5" grpId="0" animBg="1"/>
      <p:bldP spid="2" grpId="0"/>
      <p:bldP spid="36" grpId="0"/>
      <p:bldP spid="14" grpId="0" animBg="1"/>
      <p:bldP spid="15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Ορθογώνιο 12"/>
          <p:cNvSpPr/>
          <p:nvPr/>
        </p:nvSpPr>
        <p:spPr>
          <a:xfrm>
            <a:off x="202252" y="620688"/>
            <a:ext cx="8762236" cy="584775"/>
          </a:xfrm>
          <a:prstGeom prst="rect">
            <a:avLst/>
          </a:prstGeom>
          <a:pattFill prst="trellis">
            <a:fgClr>
              <a:srgbClr val="66FF66"/>
            </a:fgClr>
            <a:bgClr>
              <a:schemeClr val="bg1"/>
            </a:bgClr>
          </a:patt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  <a:r>
              <a:rPr lang="en-US" sz="2000" b="1" baseline="30000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Παράδειγμα </a:t>
            </a:r>
            <a:r>
              <a:rPr lang="el-G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   </a:t>
            </a:r>
            <a:r>
              <a:rPr lang="el-GR" sz="3200" b="1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Ν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2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endParaRPr lang="el-GR" sz="3200" b="1" dirty="0">
              <a:ln w="1905">
                <a:solidFill>
                  <a:schemeClr val="tx1"/>
                </a:solidFill>
              </a:ln>
              <a:solidFill>
                <a:srgbClr val="055C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52" y="1205462"/>
            <a:ext cx="8762236" cy="5463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http://www.ctrinc.org/wp-content/uploads/2013/07/nitrogen-element-brushed-met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43" y="1177943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26521" y="653475"/>
            <a:ext cx="2697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Segoe Script" panose="020B0504020000000003" pitchFamily="34" charset="0"/>
              </a:rPr>
              <a:t>ΑΖΩΤΟ</a:t>
            </a:r>
            <a:endParaRPr lang="el-GR" sz="3200" b="1" i="1" dirty="0">
              <a:ln>
                <a:solidFill>
                  <a:schemeClr val="tx1"/>
                </a:solidFill>
              </a:ln>
              <a:solidFill>
                <a:schemeClr val="bg1">
                  <a:lumMod val="50000"/>
                </a:schemeClr>
              </a:solidFill>
              <a:latin typeface="Segoe Script" panose="020B0504020000000003" pitchFamily="34" charset="0"/>
            </a:endParaRPr>
          </a:p>
        </p:txBody>
      </p:sp>
      <p:sp>
        <p:nvSpPr>
          <p:cNvPr id="17" name="Ορθογώνιο 16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0878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6" name="Text Box 60"/>
          <p:cNvSpPr txBox="1">
            <a:spLocks noChangeArrowheads="1"/>
          </p:cNvSpPr>
          <p:nvPr/>
        </p:nvSpPr>
        <p:spPr bwMode="auto">
          <a:xfrm>
            <a:off x="488169" y="1393612"/>
            <a:ext cx="26545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7</a:t>
            </a:r>
            <a:r>
              <a:rPr lang="en-US" sz="28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 </a:t>
            </a:r>
            <a:r>
              <a:rPr lang="el-GR" sz="2800" b="1" dirty="0" smtClean="0">
                <a:latin typeface="Comic Sans MS" panose="030F0702030302020204" pitchFamily="66" charset="0"/>
              </a:rPr>
              <a:t>:</a:t>
            </a:r>
            <a:r>
              <a:rPr lang="en-US" sz="2800" b="1" dirty="0" smtClean="0">
                <a:latin typeface="Comic Sans MS" panose="030F0702030302020204" pitchFamily="66" charset="0"/>
              </a:rPr>
              <a:t> </a:t>
            </a:r>
            <a:endParaRPr lang="el-GR" sz="2800" b="1" dirty="0">
              <a:latin typeface="Comic Sans MS" panose="030F0702030302020204" pitchFamily="66" charset="0"/>
            </a:endParaRPr>
          </a:p>
        </p:txBody>
      </p:sp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280" y="3035747"/>
            <a:ext cx="231775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 descr="http://learn-to-make-money.com/wp-content/uploads/2012/04/how-to-write-a-press-relea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47" y="4373971"/>
            <a:ext cx="2088232" cy="226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http://learn-to-make-money.com/wp-content/uploads/2012/04/how-to-write-a-press-relea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10" y="4373972"/>
            <a:ext cx="2088232" cy="226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Επεξήγηση με στρογγυλεμένο παραλληλόγραμμο 61"/>
          <p:cNvSpPr/>
          <p:nvPr/>
        </p:nvSpPr>
        <p:spPr>
          <a:xfrm>
            <a:off x="40445" y="4997861"/>
            <a:ext cx="1009056" cy="1021432"/>
          </a:xfrm>
          <a:prstGeom prst="wedgeRoundRectCallout">
            <a:avLst>
              <a:gd name="adj1" fmla="val 146048"/>
              <a:gd name="adj2" fmla="val -12553"/>
              <a:gd name="adj3" fmla="val 1666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Θέλω </a:t>
            </a:r>
          </a:p>
          <a:p>
            <a:pPr algn="ctr"/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</a:t>
            </a:r>
            <a:endParaRPr lang="el-G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3" name="Επεξήγηση με στρογγυλεμένο παραλληλόγραμμο 62"/>
          <p:cNvSpPr/>
          <p:nvPr/>
        </p:nvSpPr>
        <p:spPr>
          <a:xfrm>
            <a:off x="4283023" y="4586413"/>
            <a:ext cx="1009056" cy="1021432"/>
          </a:xfrm>
          <a:prstGeom prst="wedgeRoundRectCallout">
            <a:avLst>
              <a:gd name="adj1" fmla="val 168875"/>
              <a:gd name="adj2" fmla="val 25944"/>
              <a:gd name="adj3" fmla="val 1666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Θέλω</a:t>
            </a:r>
            <a:r>
              <a:rPr lang="el-GR" sz="16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algn="ctr"/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</a:t>
            </a:r>
            <a:endParaRPr lang="el-G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066" y="2132282"/>
            <a:ext cx="2592862" cy="25928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552" y="2055986"/>
            <a:ext cx="2590800" cy="25971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1436633" y="1412776"/>
            <a:ext cx="19046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K</a:t>
            </a:r>
            <a:r>
              <a:rPr lang="en-US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(</a:t>
            </a:r>
            <a:r>
              <a:rPr lang="el-GR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 </a:t>
            </a:r>
            <a:r>
              <a:rPr lang="en-US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)</a:t>
            </a:r>
            <a:r>
              <a:rPr lang="el-GR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L</a:t>
            </a:r>
            <a:r>
              <a:rPr lang="en-US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(</a:t>
            </a:r>
            <a:r>
              <a:rPr lang="el-GR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 </a:t>
            </a:r>
            <a:r>
              <a:rPr lang="en-US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)</a:t>
            </a:r>
            <a:endParaRPr lang="el-GR" sz="2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202252" y="620688"/>
            <a:ext cx="8762236" cy="584775"/>
          </a:xfrm>
          <a:prstGeom prst="rect">
            <a:avLst/>
          </a:prstGeom>
          <a:pattFill prst="trellis">
            <a:fgClr>
              <a:srgbClr val="66FF66"/>
            </a:fgClr>
            <a:bgClr>
              <a:schemeClr val="bg1"/>
            </a:bgClr>
          </a:patt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  <a:r>
              <a:rPr lang="en-US" sz="2000" b="1" baseline="30000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Παράδειγμα </a:t>
            </a:r>
            <a:r>
              <a:rPr lang="el-G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   </a:t>
            </a:r>
            <a:r>
              <a:rPr lang="el-GR" sz="3200" b="1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Ν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2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endParaRPr lang="el-GR" sz="3200" b="1" dirty="0">
              <a:ln w="1905">
                <a:solidFill>
                  <a:schemeClr val="tx1"/>
                </a:solidFill>
              </a:ln>
              <a:solidFill>
                <a:srgbClr val="055C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1863466" y="1436762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2</a:t>
            </a:r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2733082" y="1352962"/>
            <a:ext cx="7200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l-GR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l-GR" sz="2800" dirty="0"/>
          </a:p>
        </p:txBody>
      </p:sp>
      <p:sp>
        <p:nvSpPr>
          <p:cNvPr id="15" name="Ορθογώνιο 14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0642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6" grpId="0"/>
      <p:bldP spid="62" grpId="0" animBg="1"/>
      <p:bldP spid="63" grpId="0" animBg="1"/>
      <p:bldP spid="2" grpId="0"/>
      <p:bldP spid="3" grpId="0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dynamicscience.com.au/tester/solutions1/chemistry/bonding/n2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8" y="5076824"/>
            <a:ext cx="2857500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81" name="Oval 85"/>
          <p:cNvSpPr>
            <a:spLocks noChangeArrowheads="1"/>
          </p:cNvSpPr>
          <p:nvPr/>
        </p:nvSpPr>
        <p:spPr bwMode="auto">
          <a:xfrm>
            <a:off x="5147047" y="3501578"/>
            <a:ext cx="73025" cy="71438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82" name="Oval 86"/>
          <p:cNvSpPr>
            <a:spLocks noChangeArrowheads="1"/>
          </p:cNvSpPr>
          <p:nvPr/>
        </p:nvSpPr>
        <p:spPr bwMode="auto">
          <a:xfrm>
            <a:off x="4354884" y="3285554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83" name="Oval 87"/>
          <p:cNvSpPr>
            <a:spLocks noChangeArrowheads="1"/>
          </p:cNvSpPr>
          <p:nvPr/>
        </p:nvSpPr>
        <p:spPr bwMode="auto">
          <a:xfrm>
            <a:off x="4499347" y="3285554"/>
            <a:ext cx="73025" cy="71438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84" name="Oval 88"/>
          <p:cNvSpPr>
            <a:spLocks noChangeArrowheads="1"/>
          </p:cNvSpPr>
          <p:nvPr/>
        </p:nvSpPr>
        <p:spPr bwMode="auto">
          <a:xfrm>
            <a:off x="4499347" y="3573586"/>
            <a:ext cx="73025" cy="71438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85" name="Oval 89"/>
          <p:cNvSpPr>
            <a:spLocks noChangeArrowheads="1"/>
          </p:cNvSpPr>
          <p:nvPr/>
        </p:nvSpPr>
        <p:spPr bwMode="auto">
          <a:xfrm>
            <a:off x="4499347" y="3429124"/>
            <a:ext cx="73025" cy="71438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86" name="Oval 90"/>
          <p:cNvSpPr>
            <a:spLocks noChangeArrowheads="1"/>
          </p:cNvSpPr>
          <p:nvPr/>
        </p:nvSpPr>
        <p:spPr bwMode="auto">
          <a:xfrm>
            <a:off x="4354884" y="3573586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87" name="Oval 91"/>
          <p:cNvSpPr>
            <a:spLocks noChangeArrowheads="1"/>
          </p:cNvSpPr>
          <p:nvPr/>
        </p:nvSpPr>
        <p:spPr bwMode="auto">
          <a:xfrm>
            <a:off x="4354884" y="3429124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88" name="Oval 92"/>
          <p:cNvSpPr>
            <a:spLocks noChangeArrowheads="1"/>
          </p:cNvSpPr>
          <p:nvPr/>
        </p:nvSpPr>
        <p:spPr bwMode="auto">
          <a:xfrm>
            <a:off x="5147047" y="3358703"/>
            <a:ext cx="73025" cy="71438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89" name="Oval 93"/>
          <p:cNvSpPr>
            <a:spLocks noChangeArrowheads="1"/>
          </p:cNvSpPr>
          <p:nvPr/>
        </p:nvSpPr>
        <p:spPr bwMode="auto">
          <a:xfrm>
            <a:off x="3707904" y="3358703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90" name="Oval 94"/>
          <p:cNvSpPr>
            <a:spLocks noChangeArrowheads="1"/>
          </p:cNvSpPr>
          <p:nvPr/>
        </p:nvSpPr>
        <p:spPr bwMode="auto">
          <a:xfrm>
            <a:off x="3707904" y="3501578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59" name="Text Box 63"/>
          <p:cNvSpPr txBox="1">
            <a:spLocks noChangeArrowheads="1"/>
          </p:cNvSpPr>
          <p:nvPr/>
        </p:nvSpPr>
        <p:spPr bwMode="auto">
          <a:xfrm>
            <a:off x="467916" y="2780928"/>
            <a:ext cx="6477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N</a:t>
            </a:r>
            <a:endParaRPr lang="el-GR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160" name="Oval 64"/>
          <p:cNvSpPr>
            <a:spLocks noChangeArrowheads="1"/>
          </p:cNvSpPr>
          <p:nvPr/>
        </p:nvSpPr>
        <p:spPr bwMode="auto">
          <a:xfrm>
            <a:off x="397123" y="3386775"/>
            <a:ext cx="73025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61" name="Oval 65"/>
          <p:cNvSpPr>
            <a:spLocks noChangeArrowheads="1"/>
          </p:cNvSpPr>
          <p:nvPr/>
        </p:nvSpPr>
        <p:spPr bwMode="auto">
          <a:xfrm>
            <a:off x="682873" y="3170875"/>
            <a:ext cx="73025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62" name="Oval 66"/>
          <p:cNvSpPr>
            <a:spLocks noChangeArrowheads="1"/>
          </p:cNvSpPr>
          <p:nvPr/>
        </p:nvSpPr>
        <p:spPr bwMode="auto">
          <a:xfrm>
            <a:off x="971798" y="3456625"/>
            <a:ext cx="73025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l-GR">
              <a:solidFill>
                <a:srgbClr val="FF0000"/>
              </a:solidFill>
            </a:endParaRPr>
          </a:p>
        </p:txBody>
      </p:sp>
      <p:sp>
        <p:nvSpPr>
          <p:cNvPr id="4163" name="Oval 67"/>
          <p:cNvSpPr>
            <a:spLocks noChangeArrowheads="1"/>
          </p:cNvSpPr>
          <p:nvPr/>
        </p:nvSpPr>
        <p:spPr bwMode="auto">
          <a:xfrm>
            <a:off x="395536" y="3529650"/>
            <a:ext cx="73025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64" name="Oval 68"/>
          <p:cNvSpPr>
            <a:spLocks noChangeArrowheads="1"/>
          </p:cNvSpPr>
          <p:nvPr/>
        </p:nvSpPr>
        <p:spPr bwMode="auto">
          <a:xfrm>
            <a:off x="682873" y="3745550"/>
            <a:ext cx="73025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66" name="Oval 70"/>
          <p:cNvSpPr>
            <a:spLocks noChangeArrowheads="1"/>
          </p:cNvSpPr>
          <p:nvPr/>
        </p:nvSpPr>
        <p:spPr bwMode="auto">
          <a:xfrm>
            <a:off x="1836019" y="3745550"/>
            <a:ext cx="73025" cy="73025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67" name="Oval 71"/>
          <p:cNvSpPr>
            <a:spLocks noChangeArrowheads="1"/>
          </p:cNvSpPr>
          <p:nvPr/>
        </p:nvSpPr>
        <p:spPr bwMode="auto">
          <a:xfrm>
            <a:off x="2196381" y="3529650"/>
            <a:ext cx="73025" cy="73025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68" name="Oval 72"/>
          <p:cNvSpPr>
            <a:spLocks noChangeArrowheads="1"/>
          </p:cNvSpPr>
          <p:nvPr/>
        </p:nvSpPr>
        <p:spPr bwMode="auto">
          <a:xfrm>
            <a:off x="1836019" y="3169287"/>
            <a:ext cx="73025" cy="73025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69" name="Text Box 73"/>
          <p:cNvSpPr txBox="1">
            <a:spLocks noChangeArrowheads="1"/>
          </p:cNvSpPr>
          <p:nvPr/>
        </p:nvSpPr>
        <p:spPr bwMode="auto">
          <a:xfrm>
            <a:off x="1691035" y="2764292"/>
            <a:ext cx="72072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  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4709E1"/>
                </a:solidFill>
                <a:latin typeface="Comic Sans MS" pitchFamily="66" charset="0"/>
              </a:rPr>
              <a:t>N</a:t>
            </a:r>
            <a:endParaRPr lang="el-GR" sz="3200" b="1" dirty="0">
              <a:ln>
                <a:solidFill>
                  <a:schemeClr val="tx1"/>
                </a:solidFill>
              </a:ln>
              <a:solidFill>
                <a:srgbClr val="4709E1"/>
              </a:solidFill>
              <a:latin typeface="Comic Sans MS" pitchFamily="66" charset="0"/>
            </a:endParaRPr>
          </a:p>
        </p:txBody>
      </p:sp>
      <p:sp>
        <p:nvSpPr>
          <p:cNvPr id="4170" name="Oval 74"/>
          <p:cNvSpPr>
            <a:spLocks noChangeArrowheads="1"/>
          </p:cNvSpPr>
          <p:nvPr/>
        </p:nvSpPr>
        <p:spPr bwMode="auto">
          <a:xfrm>
            <a:off x="1548681" y="3458212"/>
            <a:ext cx="73025" cy="73025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71" name="Oval 75"/>
          <p:cNvSpPr>
            <a:spLocks noChangeArrowheads="1"/>
          </p:cNvSpPr>
          <p:nvPr/>
        </p:nvSpPr>
        <p:spPr bwMode="auto">
          <a:xfrm>
            <a:off x="2194794" y="3385187"/>
            <a:ext cx="73025" cy="73025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78" name="Text Box 82"/>
          <p:cNvSpPr txBox="1">
            <a:spLocks noChangeArrowheads="1"/>
          </p:cNvSpPr>
          <p:nvPr/>
        </p:nvSpPr>
        <p:spPr bwMode="auto">
          <a:xfrm>
            <a:off x="4635375" y="3195676"/>
            <a:ext cx="5126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N</a:t>
            </a:r>
            <a:endParaRPr lang="el-GR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179" name="Text Box 83"/>
          <p:cNvSpPr txBox="1">
            <a:spLocks noChangeArrowheads="1"/>
          </p:cNvSpPr>
          <p:nvPr/>
        </p:nvSpPr>
        <p:spPr bwMode="auto">
          <a:xfrm>
            <a:off x="3770711" y="3204265"/>
            <a:ext cx="5176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4709E1"/>
                </a:solidFill>
                <a:latin typeface="Comic Sans MS" pitchFamily="66" charset="0"/>
              </a:rPr>
              <a:t>N</a:t>
            </a:r>
            <a:r>
              <a:rPr lang="el-GR" sz="2800" b="1" dirty="0" smtClean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 </a:t>
            </a:r>
            <a:endParaRPr lang="el-GR" sz="2800" b="1" dirty="0">
              <a:ln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4191" name="Text Box 95"/>
          <p:cNvSpPr txBox="1">
            <a:spLocks noChangeArrowheads="1"/>
          </p:cNvSpPr>
          <p:nvPr/>
        </p:nvSpPr>
        <p:spPr bwMode="auto">
          <a:xfrm>
            <a:off x="5940152" y="3133492"/>
            <a:ext cx="1483754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N 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latin typeface="Comic Sans MS" pitchFamily="66" charset="0"/>
                <a:cs typeface="Lucida Sans Unicode" pitchFamily="34" charset="0"/>
              </a:rPr>
              <a:t> 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4709E1"/>
                </a:solidFill>
                <a:latin typeface="Comic Sans MS" pitchFamily="66" charset="0"/>
              </a:rPr>
              <a:t>N </a:t>
            </a:r>
            <a:endParaRPr lang="el-GR" sz="3200" b="1" dirty="0">
              <a:ln>
                <a:solidFill>
                  <a:schemeClr val="tx1"/>
                </a:solidFill>
              </a:ln>
              <a:solidFill>
                <a:srgbClr val="4709E1"/>
              </a:solidFill>
              <a:latin typeface="Comic Sans MS" pitchFamily="66" charset="0"/>
            </a:endParaRPr>
          </a:p>
        </p:txBody>
      </p:sp>
      <p:sp>
        <p:nvSpPr>
          <p:cNvPr id="4192" name="Text Box 96"/>
          <p:cNvSpPr txBox="1">
            <a:spLocks noChangeArrowheads="1"/>
          </p:cNvSpPr>
          <p:nvPr/>
        </p:nvSpPr>
        <p:spPr bwMode="auto">
          <a:xfrm>
            <a:off x="7884368" y="3160775"/>
            <a:ext cx="9373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ln>
                  <a:solidFill>
                    <a:schemeClr val="tx1"/>
                  </a:solidFill>
                </a:ln>
                <a:latin typeface="Comic Sans MS" pitchFamily="66" charset="0"/>
              </a:rPr>
              <a:t> 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N</a:t>
            </a:r>
            <a:r>
              <a:rPr lang="en-US" sz="3200" b="1" baseline="-25000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2</a:t>
            </a:r>
            <a:endParaRPr lang="el-GR" sz="3200" b="1" baseline="-25000" dirty="0">
              <a:ln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03" name="Text Box 17"/>
          <p:cNvSpPr txBox="1">
            <a:spLocks noChangeArrowheads="1"/>
          </p:cNvSpPr>
          <p:nvPr/>
        </p:nvSpPr>
        <p:spPr bwMode="auto">
          <a:xfrm>
            <a:off x="3458766" y="3944558"/>
            <a:ext cx="201269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 dirty="0" err="1"/>
              <a:t>Ηλεκτρονιακός</a:t>
            </a:r>
            <a:r>
              <a:rPr lang="en-US" b="1" dirty="0"/>
              <a:t> </a:t>
            </a:r>
            <a:r>
              <a:rPr lang="el-GR" b="1" dirty="0"/>
              <a:t>τύπος</a:t>
            </a:r>
          </a:p>
        </p:txBody>
      </p:sp>
      <p:sp>
        <p:nvSpPr>
          <p:cNvPr id="104" name="Text Box 18"/>
          <p:cNvSpPr txBox="1">
            <a:spLocks noChangeArrowheads="1"/>
          </p:cNvSpPr>
          <p:nvPr/>
        </p:nvSpPr>
        <p:spPr bwMode="auto">
          <a:xfrm>
            <a:off x="7670641" y="3974299"/>
            <a:ext cx="1366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 dirty="0"/>
              <a:t>Μοριακός</a:t>
            </a:r>
            <a:r>
              <a:rPr lang="en-US" b="1" dirty="0"/>
              <a:t> </a:t>
            </a:r>
            <a:r>
              <a:rPr lang="el-GR" b="1" dirty="0"/>
              <a:t>τύπος</a:t>
            </a:r>
          </a:p>
        </p:txBody>
      </p:sp>
      <p:sp>
        <p:nvSpPr>
          <p:cNvPr id="105" name="Text Box 19"/>
          <p:cNvSpPr txBox="1">
            <a:spLocks noChangeArrowheads="1"/>
          </p:cNvSpPr>
          <p:nvPr/>
        </p:nvSpPr>
        <p:spPr bwMode="auto">
          <a:xfrm>
            <a:off x="5855414" y="2492142"/>
            <a:ext cx="170199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Συντακτικός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τύπος</a:t>
            </a:r>
          </a:p>
        </p:txBody>
      </p:sp>
      <p:sp>
        <p:nvSpPr>
          <p:cNvPr id="114" name="Δεξιό βέλος 113"/>
          <p:cNvSpPr/>
          <p:nvPr/>
        </p:nvSpPr>
        <p:spPr>
          <a:xfrm>
            <a:off x="2945706" y="3285213"/>
            <a:ext cx="349833" cy="40570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Δεξιό βέλος 4"/>
          <p:cNvSpPr/>
          <p:nvPr/>
        </p:nvSpPr>
        <p:spPr>
          <a:xfrm>
            <a:off x="5508104" y="3284984"/>
            <a:ext cx="268664" cy="28133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8" name="Δεξιό βέλος 57"/>
          <p:cNvSpPr/>
          <p:nvPr/>
        </p:nvSpPr>
        <p:spPr>
          <a:xfrm>
            <a:off x="7536309" y="3319132"/>
            <a:ext cx="268664" cy="28133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0" name="Επεξήγηση με στρογγυλεμένο παραλληλόγραμμο 49"/>
          <p:cNvSpPr/>
          <p:nvPr/>
        </p:nvSpPr>
        <p:spPr>
          <a:xfrm>
            <a:off x="3342121" y="4585908"/>
            <a:ext cx="2314452" cy="838172"/>
          </a:xfrm>
          <a:prstGeom prst="wedgeRoundRectCallout">
            <a:avLst>
              <a:gd name="adj1" fmla="val -21576"/>
              <a:gd name="adj2" fmla="val 4985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3 κοινά ζεύγη ηλεκτρονίων</a:t>
            </a:r>
            <a:endParaRPr lang="el-GR" sz="2400" b="1" dirty="0">
              <a:ln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3" name="Picture 6" descr="http://lasvegasbride.files.wordpress.com/2010/09/notepad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606" y="1575636"/>
            <a:ext cx="870843" cy="80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Ελεύθερη σχεδίαση 9"/>
          <p:cNvSpPr/>
          <p:nvPr/>
        </p:nvSpPr>
        <p:spPr>
          <a:xfrm>
            <a:off x="914400" y="3392218"/>
            <a:ext cx="772886" cy="228600"/>
          </a:xfrm>
          <a:custGeom>
            <a:avLst/>
            <a:gdLst>
              <a:gd name="connsiteX0" fmla="*/ 751114 w 772886"/>
              <a:gd name="connsiteY0" fmla="*/ 43543 h 228600"/>
              <a:gd name="connsiteX1" fmla="*/ 674914 w 772886"/>
              <a:gd name="connsiteY1" fmla="*/ 32657 h 228600"/>
              <a:gd name="connsiteX2" fmla="*/ 642257 w 772886"/>
              <a:gd name="connsiteY2" fmla="*/ 10886 h 228600"/>
              <a:gd name="connsiteX3" fmla="*/ 609600 w 772886"/>
              <a:gd name="connsiteY3" fmla="*/ 0 h 228600"/>
              <a:gd name="connsiteX4" fmla="*/ 457200 w 772886"/>
              <a:gd name="connsiteY4" fmla="*/ 32657 h 228600"/>
              <a:gd name="connsiteX5" fmla="*/ 424543 w 772886"/>
              <a:gd name="connsiteY5" fmla="*/ 43543 h 228600"/>
              <a:gd name="connsiteX6" fmla="*/ 391886 w 772886"/>
              <a:gd name="connsiteY6" fmla="*/ 54429 h 228600"/>
              <a:gd name="connsiteX7" fmla="*/ 206829 w 772886"/>
              <a:gd name="connsiteY7" fmla="*/ 43543 h 228600"/>
              <a:gd name="connsiteX8" fmla="*/ 141514 w 772886"/>
              <a:gd name="connsiteY8" fmla="*/ 21772 h 228600"/>
              <a:gd name="connsiteX9" fmla="*/ 21771 w 772886"/>
              <a:gd name="connsiteY9" fmla="*/ 54429 h 228600"/>
              <a:gd name="connsiteX10" fmla="*/ 0 w 772886"/>
              <a:gd name="connsiteY10" fmla="*/ 87086 h 228600"/>
              <a:gd name="connsiteX11" fmla="*/ 21771 w 772886"/>
              <a:gd name="connsiteY11" fmla="*/ 152400 h 228600"/>
              <a:gd name="connsiteX12" fmla="*/ 65314 w 772886"/>
              <a:gd name="connsiteY12" fmla="*/ 206829 h 228600"/>
              <a:gd name="connsiteX13" fmla="*/ 87086 w 772886"/>
              <a:gd name="connsiteY13" fmla="*/ 228600 h 228600"/>
              <a:gd name="connsiteX14" fmla="*/ 195943 w 772886"/>
              <a:gd name="connsiteY14" fmla="*/ 206829 h 228600"/>
              <a:gd name="connsiteX15" fmla="*/ 239486 w 772886"/>
              <a:gd name="connsiteY15" fmla="*/ 163286 h 228600"/>
              <a:gd name="connsiteX16" fmla="*/ 522514 w 772886"/>
              <a:gd name="connsiteY16" fmla="*/ 174172 h 228600"/>
              <a:gd name="connsiteX17" fmla="*/ 555171 w 772886"/>
              <a:gd name="connsiteY17" fmla="*/ 185057 h 228600"/>
              <a:gd name="connsiteX18" fmla="*/ 576943 w 772886"/>
              <a:gd name="connsiteY18" fmla="*/ 206829 h 228600"/>
              <a:gd name="connsiteX19" fmla="*/ 729343 w 772886"/>
              <a:gd name="connsiteY19" fmla="*/ 195943 h 228600"/>
              <a:gd name="connsiteX20" fmla="*/ 751114 w 772886"/>
              <a:gd name="connsiteY20" fmla="*/ 163286 h 228600"/>
              <a:gd name="connsiteX21" fmla="*/ 772886 w 772886"/>
              <a:gd name="connsiteY21" fmla="*/ 97972 h 228600"/>
              <a:gd name="connsiteX22" fmla="*/ 751114 w 772886"/>
              <a:gd name="connsiteY22" fmla="*/ 43543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72886" h="228600">
                <a:moveTo>
                  <a:pt x="751114" y="43543"/>
                </a:moveTo>
                <a:cubicBezTo>
                  <a:pt x="734785" y="32657"/>
                  <a:pt x="699490" y="40030"/>
                  <a:pt x="674914" y="32657"/>
                </a:cubicBezTo>
                <a:cubicBezTo>
                  <a:pt x="662383" y="28898"/>
                  <a:pt x="653959" y="16737"/>
                  <a:pt x="642257" y="10886"/>
                </a:cubicBezTo>
                <a:cubicBezTo>
                  <a:pt x="631994" y="5754"/>
                  <a:pt x="620486" y="3629"/>
                  <a:pt x="609600" y="0"/>
                </a:cubicBezTo>
                <a:cubicBezTo>
                  <a:pt x="499745" y="13732"/>
                  <a:pt x="550265" y="1635"/>
                  <a:pt x="457200" y="32657"/>
                </a:cubicBezTo>
                <a:lnTo>
                  <a:pt x="424543" y="43543"/>
                </a:lnTo>
                <a:lnTo>
                  <a:pt x="391886" y="54429"/>
                </a:lnTo>
                <a:cubicBezTo>
                  <a:pt x="330200" y="50800"/>
                  <a:pt x="268102" y="51535"/>
                  <a:pt x="206829" y="43543"/>
                </a:cubicBezTo>
                <a:cubicBezTo>
                  <a:pt x="184072" y="40575"/>
                  <a:pt x="141514" y="21772"/>
                  <a:pt x="141514" y="21772"/>
                </a:cubicBezTo>
                <a:cubicBezTo>
                  <a:pt x="64971" y="30276"/>
                  <a:pt x="56898" y="10521"/>
                  <a:pt x="21771" y="54429"/>
                </a:cubicBezTo>
                <a:cubicBezTo>
                  <a:pt x="13598" y="64645"/>
                  <a:pt x="7257" y="76200"/>
                  <a:pt x="0" y="87086"/>
                </a:cubicBezTo>
                <a:cubicBezTo>
                  <a:pt x="7257" y="108857"/>
                  <a:pt x="5544" y="136173"/>
                  <a:pt x="21771" y="152400"/>
                </a:cubicBezTo>
                <a:cubicBezTo>
                  <a:pt x="74344" y="204973"/>
                  <a:pt x="10380" y="138162"/>
                  <a:pt x="65314" y="206829"/>
                </a:cubicBezTo>
                <a:cubicBezTo>
                  <a:pt x="71725" y="214843"/>
                  <a:pt x="79829" y="221343"/>
                  <a:pt x="87086" y="228600"/>
                </a:cubicBezTo>
                <a:cubicBezTo>
                  <a:pt x="89681" y="228229"/>
                  <a:pt x="176942" y="220401"/>
                  <a:pt x="195943" y="206829"/>
                </a:cubicBezTo>
                <a:cubicBezTo>
                  <a:pt x="212646" y="194898"/>
                  <a:pt x="239486" y="163286"/>
                  <a:pt x="239486" y="163286"/>
                </a:cubicBezTo>
                <a:cubicBezTo>
                  <a:pt x="333829" y="166915"/>
                  <a:pt x="428325" y="167676"/>
                  <a:pt x="522514" y="174172"/>
                </a:cubicBezTo>
                <a:cubicBezTo>
                  <a:pt x="533961" y="174961"/>
                  <a:pt x="545332" y="179154"/>
                  <a:pt x="555171" y="185057"/>
                </a:cubicBezTo>
                <a:cubicBezTo>
                  <a:pt x="563972" y="190337"/>
                  <a:pt x="569686" y="199572"/>
                  <a:pt x="576943" y="206829"/>
                </a:cubicBezTo>
                <a:cubicBezTo>
                  <a:pt x="627743" y="203200"/>
                  <a:pt x="679934" y="208295"/>
                  <a:pt x="729343" y="195943"/>
                </a:cubicBezTo>
                <a:cubicBezTo>
                  <a:pt x="742035" y="192770"/>
                  <a:pt x="745801" y="175241"/>
                  <a:pt x="751114" y="163286"/>
                </a:cubicBezTo>
                <a:cubicBezTo>
                  <a:pt x="760435" y="142315"/>
                  <a:pt x="772886" y="97972"/>
                  <a:pt x="772886" y="97972"/>
                </a:cubicBezTo>
                <a:cubicBezTo>
                  <a:pt x="743417" y="68503"/>
                  <a:pt x="767443" y="54429"/>
                  <a:pt x="751114" y="43543"/>
                </a:cubicBezTo>
                <a:close/>
              </a:path>
            </a:pathLst>
          </a:cu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5" name="Ελεύθερη σχεδίαση 54"/>
          <p:cNvSpPr/>
          <p:nvPr/>
        </p:nvSpPr>
        <p:spPr>
          <a:xfrm>
            <a:off x="603402" y="3133491"/>
            <a:ext cx="1376310" cy="174391"/>
          </a:xfrm>
          <a:custGeom>
            <a:avLst/>
            <a:gdLst>
              <a:gd name="connsiteX0" fmla="*/ 751114 w 772886"/>
              <a:gd name="connsiteY0" fmla="*/ 43543 h 228600"/>
              <a:gd name="connsiteX1" fmla="*/ 674914 w 772886"/>
              <a:gd name="connsiteY1" fmla="*/ 32657 h 228600"/>
              <a:gd name="connsiteX2" fmla="*/ 642257 w 772886"/>
              <a:gd name="connsiteY2" fmla="*/ 10886 h 228600"/>
              <a:gd name="connsiteX3" fmla="*/ 609600 w 772886"/>
              <a:gd name="connsiteY3" fmla="*/ 0 h 228600"/>
              <a:gd name="connsiteX4" fmla="*/ 457200 w 772886"/>
              <a:gd name="connsiteY4" fmla="*/ 32657 h 228600"/>
              <a:gd name="connsiteX5" fmla="*/ 424543 w 772886"/>
              <a:gd name="connsiteY5" fmla="*/ 43543 h 228600"/>
              <a:gd name="connsiteX6" fmla="*/ 391886 w 772886"/>
              <a:gd name="connsiteY6" fmla="*/ 54429 h 228600"/>
              <a:gd name="connsiteX7" fmla="*/ 206829 w 772886"/>
              <a:gd name="connsiteY7" fmla="*/ 43543 h 228600"/>
              <a:gd name="connsiteX8" fmla="*/ 141514 w 772886"/>
              <a:gd name="connsiteY8" fmla="*/ 21772 h 228600"/>
              <a:gd name="connsiteX9" fmla="*/ 21771 w 772886"/>
              <a:gd name="connsiteY9" fmla="*/ 54429 h 228600"/>
              <a:gd name="connsiteX10" fmla="*/ 0 w 772886"/>
              <a:gd name="connsiteY10" fmla="*/ 87086 h 228600"/>
              <a:gd name="connsiteX11" fmla="*/ 21771 w 772886"/>
              <a:gd name="connsiteY11" fmla="*/ 152400 h 228600"/>
              <a:gd name="connsiteX12" fmla="*/ 65314 w 772886"/>
              <a:gd name="connsiteY12" fmla="*/ 206829 h 228600"/>
              <a:gd name="connsiteX13" fmla="*/ 87086 w 772886"/>
              <a:gd name="connsiteY13" fmla="*/ 228600 h 228600"/>
              <a:gd name="connsiteX14" fmla="*/ 195943 w 772886"/>
              <a:gd name="connsiteY14" fmla="*/ 206829 h 228600"/>
              <a:gd name="connsiteX15" fmla="*/ 239486 w 772886"/>
              <a:gd name="connsiteY15" fmla="*/ 163286 h 228600"/>
              <a:gd name="connsiteX16" fmla="*/ 522514 w 772886"/>
              <a:gd name="connsiteY16" fmla="*/ 174172 h 228600"/>
              <a:gd name="connsiteX17" fmla="*/ 555171 w 772886"/>
              <a:gd name="connsiteY17" fmla="*/ 185057 h 228600"/>
              <a:gd name="connsiteX18" fmla="*/ 576943 w 772886"/>
              <a:gd name="connsiteY18" fmla="*/ 206829 h 228600"/>
              <a:gd name="connsiteX19" fmla="*/ 729343 w 772886"/>
              <a:gd name="connsiteY19" fmla="*/ 195943 h 228600"/>
              <a:gd name="connsiteX20" fmla="*/ 751114 w 772886"/>
              <a:gd name="connsiteY20" fmla="*/ 163286 h 228600"/>
              <a:gd name="connsiteX21" fmla="*/ 772886 w 772886"/>
              <a:gd name="connsiteY21" fmla="*/ 97972 h 228600"/>
              <a:gd name="connsiteX22" fmla="*/ 751114 w 772886"/>
              <a:gd name="connsiteY22" fmla="*/ 43543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72886" h="228600">
                <a:moveTo>
                  <a:pt x="751114" y="43543"/>
                </a:moveTo>
                <a:cubicBezTo>
                  <a:pt x="734785" y="32657"/>
                  <a:pt x="699490" y="40030"/>
                  <a:pt x="674914" y="32657"/>
                </a:cubicBezTo>
                <a:cubicBezTo>
                  <a:pt x="662383" y="28898"/>
                  <a:pt x="653959" y="16737"/>
                  <a:pt x="642257" y="10886"/>
                </a:cubicBezTo>
                <a:cubicBezTo>
                  <a:pt x="631994" y="5754"/>
                  <a:pt x="620486" y="3629"/>
                  <a:pt x="609600" y="0"/>
                </a:cubicBezTo>
                <a:cubicBezTo>
                  <a:pt x="499745" y="13732"/>
                  <a:pt x="550265" y="1635"/>
                  <a:pt x="457200" y="32657"/>
                </a:cubicBezTo>
                <a:lnTo>
                  <a:pt x="424543" y="43543"/>
                </a:lnTo>
                <a:lnTo>
                  <a:pt x="391886" y="54429"/>
                </a:lnTo>
                <a:cubicBezTo>
                  <a:pt x="330200" y="50800"/>
                  <a:pt x="268102" y="51535"/>
                  <a:pt x="206829" y="43543"/>
                </a:cubicBezTo>
                <a:cubicBezTo>
                  <a:pt x="184072" y="40575"/>
                  <a:pt x="141514" y="21772"/>
                  <a:pt x="141514" y="21772"/>
                </a:cubicBezTo>
                <a:cubicBezTo>
                  <a:pt x="64971" y="30276"/>
                  <a:pt x="56898" y="10521"/>
                  <a:pt x="21771" y="54429"/>
                </a:cubicBezTo>
                <a:cubicBezTo>
                  <a:pt x="13598" y="64645"/>
                  <a:pt x="7257" y="76200"/>
                  <a:pt x="0" y="87086"/>
                </a:cubicBezTo>
                <a:cubicBezTo>
                  <a:pt x="7257" y="108857"/>
                  <a:pt x="5544" y="136173"/>
                  <a:pt x="21771" y="152400"/>
                </a:cubicBezTo>
                <a:cubicBezTo>
                  <a:pt x="74344" y="204973"/>
                  <a:pt x="10380" y="138162"/>
                  <a:pt x="65314" y="206829"/>
                </a:cubicBezTo>
                <a:cubicBezTo>
                  <a:pt x="71725" y="214843"/>
                  <a:pt x="79829" y="221343"/>
                  <a:pt x="87086" y="228600"/>
                </a:cubicBezTo>
                <a:cubicBezTo>
                  <a:pt x="89681" y="228229"/>
                  <a:pt x="176942" y="220401"/>
                  <a:pt x="195943" y="206829"/>
                </a:cubicBezTo>
                <a:cubicBezTo>
                  <a:pt x="212646" y="194898"/>
                  <a:pt x="239486" y="163286"/>
                  <a:pt x="239486" y="163286"/>
                </a:cubicBezTo>
                <a:cubicBezTo>
                  <a:pt x="333829" y="166915"/>
                  <a:pt x="428325" y="167676"/>
                  <a:pt x="522514" y="174172"/>
                </a:cubicBezTo>
                <a:cubicBezTo>
                  <a:pt x="533961" y="174961"/>
                  <a:pt x="545332" y="179154"/>
                  <a:pt x="555171" y="185057"/>
                </a:cubicBezTo>
                <a:cubicBezTo>
                  <a:pt x="563972" y="190337"/>
                  <a:pt x="569686" y="199572"/>
                  <a:pt x="576943" y="206829"/>
                </a:cubicBezTo>
                <a:cubicBezTo>
                  <a:pt x="627743" y="203200"/>
                  <a:pt x="679934" y="208295"/>
                  <a:pt x="729343" y="195943"/>
                </a:cubicBezTo>
                <a:cubicBezTo>
                  <a:pt x="742035" y="192770"/>
                  <a:pt x="745801" y="175241"/>
                  <a:pt x="751114" y="163286"/>
                </a:cubicBezTo>
                <a:cubicBezTo>
                  <a:pt x="760435" y="142315"/>
                  <a:pt x="772886" y="97972"/>
                  <a:pt x="772886" y="97972"/>
                </a:cubicBezTo>
                <a:cubicBezTo>
                  <a:pt x="743417" y="68503"/>
                  <a:pt x="767443" y="54429"/>
                  <a:pt x="751114" y="43543"/>
                </a:cubicBezTo>
                <a:close/>
              </a:path>
            </a:pathLst>
          </a:cu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6" name="Ελεύθερη σχεδίαση 55"/>
          <p:cNvSpPr/>
          <p:nvPr/>
        </p:nvSpPr>
        <p:spPr>
          <a:xfrm>
            <a:off x="631472" y="3690915"/>
            <a:ext cx="1348240" cy="202556"/>
          </a:xfrm>
          <a:custGeom>
            <a:avLst/>
            <a:gdLst>
              <a:gd name="connsiteX0" fmla="*/ 751114 w 772886"/>
              <a:gd name="connsiteY0" fmla="*/ 43543 h 228600"/>
              <a:gd name="connsiteX1" fmla="*/ 674914 w 772886"/>
              <a:gd name="connsiteY1" fmla="*/ 32657 h 228600"/>
              <a:gd name="connsiteX2" fmla="*/ 642257 w 772886"/>
              <a:gd name="connsiteY2" fmla="*/ 10886 h 228600"/>
              <a:gd name="connsiteX3" fmla="*/ 609600 w 772886"/>
              <a:gd name="connsiteY3" fmla="*/ 0 h 228600"/>
              <a:gd name="connsiteX4" fmla="*/ 457200 w 772886"/>
              <a:gd name="connsiteY4" fmla="*/ 32657 h 228600"/>
              <a:gd name="connsiteX5" fmla="*/ 424543 w 772886"/>
              <a:gd name="connsiteY5" fmla="*/ 43543 h 228600"/>
              <a:gd name="connsiteX6" fmla="*/ 391886 w 772886"/>
              <a:gd name="connsiteY6" fmla="*/ 54429 h 228600"/>
              <a:gd name="connsiteX7" fmla="*/ 206829 w 772886"/>
              <a:gd name="connsiteY7" fmla="*/ 43543 h 228600"/>
              <a:gd name="connsiteX8" fmla="*/ 141514 w 772886"/>
              <a:gd name="connsiteY8" fmla="*/ 21772 h 228600"/>
              <a:gd name="connsiteX9" fmla="*/ 21771 w 772886"/>
              <a:gd name="connsiteY9" fmla="*/ 54429 h 228600"/>
              <a:gd name="connsiteX10" fmla="*/ 0 w 772886"/>
              <a:gd name="connsiteY10" fmla="*/ 87086 h 228600"/>
              <a:gd name="connsiteX11" fmla="*/ 21771 w 772886"/>
              <a:gd name="connsiteY11" fmla="*/ 152400 h 228600"/>
              <a:gd name="connsiteX12" fmla="*/ 65314 w 772886"/>
              <a:gd name="connsiteY12" fmla="*/ 206829 h 228600"/>
              <a:gd name="connsiteX13" fmla="*/ 87086 w 772886"/>
              <a:gd name="connsiteY13" fmla="*/ 228600 h 228600"/>
              <a:gd name="connsiteX14" fmla="*/ 195943 w 772886"/>
              <a:gd name="connsiteY14" fmla="*/ 206829 h 228600"/>
              <a:gd name="connsiteX15" fmla="*/ 239486 w 772886"/>
              <a:gd name="connsiteY15" fmla="*/ 163286 h 228600"/>
              <a:gd name="connsiteX16" fmla="*/ 522514 w 772886"/>
              <a:gd name="connsiteY16" fmla="*/ 174172 h 228600"/>
              <a:gd name="connsiteX17" fmla="*/ 555171 w 772886"/>
              <a:gd name="connsiteY17" fmla="*/ 185057 h 228600"/>
              <a:gd name="connsiteX18" fmla="*/ 576943 w 772886"/>
              <a:gd name="connsiteY18" fmla="*/ 206829 h 228600"/>
              <a:gd name="connsiteX19" fmla="*/ 729343 w 772886"/>
              <a:gd name="connsiteY19" fmla="*/ 195943 h 228600"/>
              <a:gd name="connsiteX20" fmla="*/ 751114 w 772886"/>
              <a:gd name="connsiteY20" fmla="*/ 163286 h 228600"/>
              <a:gd name="connsiteX21" fmla="*/ 772886 w 772886"/>
              <a:gd name="connsiteY21" fmla="*/ 97972 h 228600"/>
              <a:gd name="connsiteX22" fmla="*/ 751114 w 772886"/>
              <a:gd name="connsiteY22" fmla="*/ 43543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72886" h="228600">
                <a:moveTo>
                  <a:pt x="751114" y="43543"/>
                </a:moveTo>
                <a:cubicBezTo>
                  <a:pt x="734785" y="32657"/>
                  <a:pt x="699490" y="40030"/>
                  <a:pt x="674914" y="32657"/>
                </a:cubicBezTo>
                <a:cubicBezTo>
                  <a:pt x="662383" y="28898"/>
                  <a:pt x="653959" y="16737"/>
                  <a:pt x="642257" y="10886"/>
                </a:cubicBezTo>
                <a:cubicBezTo>
                  <a:pt x="631994" y="5754"/>
                  <a:pt x="620486" y="3629"/>
                  <a:pt x="609600" y="0"/>
                </a:cubicBezTo>
                <a:cubicBezTo>
                  <a:pt x="499745" y="13732"/>
                  <a:pt x="550265" y="1635"/>
                  <a:pt x="457200" y="32657"/>
                </a:cubicBezTo>
                <a:lnTo>
                  <a:pt x="424543" y="43543"/>
                </a:lnTo>
                <a:lnTo>
                  <a:pt x="391886" y="54429"/>
                </a:lnTo>
                <a:cubicBezTo>
                  <a:pt x="330200" y="50800"/>
                  <a:pt x="268102" y="51535"/>
                  <a:pt x="206829" y="43543"/>
                </a:cubicBezTo>
                <a:cubicBezTo>
                  <a:pt x="184072" y="40575"/>
                  <a:pt x="141514" y="21772"/>
                  <a:pt x="141514" y="21772"/>
                </a:cubicBezTo>
                <a:cubicBezTo>
                  <a:pt x="64971" y="30276"/>
                  <a:pt x="56898" y="10521"/>
                  <a:pt x="21771" y="54429"/>
                </a:cubicBezTo>
                <a:cubicBezTo>
                  <a:pt x="13598" y="64645"/>
                  <a:pt x="7257" y="76200"/>
                  <a:pt x="0" y="87086"/>
                </a:cubicBezTo>
                <a:cubicBezTo>
                  <a:pt x="7257" y="108857"/>
                  <a:pt x="5544" y="136173"/>
                  <a:pt x="21771" y="152400"/>
                </a:cubicBezTo>
                <a:cubicBezTo>
                  <a:pt x="74344" y="204973"/>
                  <a:pt x="10380" y="138162"/>
                  <a:pt x="65314" y="206829"/>
                </a:cubicBezTo>
                <a:cubicBezTo>
                  <a:pt x="71725" y="214843"/>
                  <a:pt x="79829" y="221343"/>
                  <a:pt x="87086" y="228600"/>
                </a:cubicBezTo>
                <a:cubicBezTo>
                  <a:pt x="89681" y="228229"/>
                  <a:pt x="176942" y="220401"/>
                  <a:pt x="195943" y="206829"/>
                </a:cubicBezTo>
                <a:cubicBezTo>
                  <a:pt x="212646" y="194898"/>
                  <a:pt x="239486" y="163286"/>
                  <a:pt x="239486" y="163286"/>
                </a:cubicBezTo>
                <a:cubicBezTo>
                  <a:pt x="333829" y="166915"/>
                  <a:pt x="428325" y="167676"/>
                  <a:pt x="522514" y="174172"/>
                </a:cubicBezTo>
                <a:cubicBezTo>
                  <a:pt x="533961" y="174961"/>
                  <a:pt x="545332" y="179154"/>
                  <a:pt x="555171" y="185057"/>
                </a:cubicBezTo>
                <a:cubicBezTo>
                  <a:pt x="563972" y="190337"/>
                  <a:pt x="569686" y="199572"/>
                  <a:pt x="576943" y="206829"/>
                </a:cubicBezTo>
                <a:cubicBezTo>
                  <a:pt x="627743" y="203200"/>
                  <a:pt x="679934" y="208295"/>
                  <a:pt x="729343" y="195943"/>
                </a:cubicBezTo>
                <a:cubicBezTo>
                  <a:pt x="742035" y="192770"/>
                  <a:pt x="745801" y="175241"/>
                  <a:pt x="751114" y="163286"/>
                </a:cubicBezTo>
                <a:cubicBezTo>
                  <a:pt x="760435" y="142315"/>
                  <a:pt x="772886" y="97972"/>
                  <a:pt x="772886" y="97972"/>
                </a:cubicBezTo>
                <a:cubicBezTo>
                  <a:pt x="743417" y="68503"/>
                  <a:pt x="767443" y="54429"/>
                  <a:pt x="751114" y="43543"/>
                </a:cubicBezTo>
                <a:close/>
              </a:path>
            </a:pathLst>
          </a:cu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Ελεύθερη σχεδίαση 10"/>
          <p:cNvSpPr/>
          <p:nvPr/>
        </p:nvSpPr>
        <p:spPr>
          <a:xfrm>
            <a:off x="3657600" y="2303647"/>
            <a:ext cx="1418456" cy="1600200"/>
          </a:xfrm>
          <a:custGeom>
            <a:avLst/>
            <a:gdLst>
              <a:gd name="connsiteX0" fmla="*/ 827314 w 1284514"/>
              <a:gd name="connsiteY0" fmla="*/ 849086 h 1600200"/>
              <a:gd name="connsiteX1" fmla="*/ 772886 w 1284514"/>
              <a:gd name="connsiteY1" fmla="*/ 827314 h 1600200"/>
              <a:gd name="connsiteX2" fmla="*/ 707571 w 1284514"/>
              <a:gd name="connsiteY2" fmla="*/ 794657 h 1600200"/>
              <a:gd name="connsiteX3" fmla="*/ 598714 w 1284514"/>
              <a:gd name="connsiteY3" fmla="*/ 805543 h 1600200"/>
              <a:gd name="connsiteX4" fmla="*/ 533400 w 1284514"/>
              <a:gd name="connsiteY4" fmla="*/ 827314 h 1600200"/>
              <a:gd name="connsiteX5" fmla="*/ 326571 w 1284514"/>
              <a:gd name="connsiteY5" fmla="*/ 838200 h 1600200"/>
              <a:gd name="connsiteX6" fmla="*/ 228600 w 1284514"/>
              <a:gd name="connsiteY6" fmla="*/ 859971 h 1600200"/>
              <a:gd name="connsiteX7" fmla="*/ 163286 w 1284514"/>
              <a:gd name="connsiteY7" fmla="*/ 881743 h 1600200"/>
              <a:gd name="connsiteX8" fmla="*/ 130629 w 1284514"/>
              <a:gd name="connsiteY8" fmla="*/ 892628 h 1600200"/>
              <a:gd name="connsiteX9" fmla="*/ 108857 w 1284514"/>
              <a:gd name="connsiteY9" fmla="*/ 914400 h 1600200"/>
              <a:gd name="connsiteX10" fmla="*/ 76200 w 1284514"/>
              <a:gd name="connsiteY10" fmla="*/ 936171 h 1600200"/>
              <a:gd name="connsiteX11" fmla="*/ 54429 w 1284514"/>
              <a:gd name="connsiteY11" fmla="*/ 968828 h 1600200"/>
              <a:gd name="connsiteX12" fmla="*/ 32657 w 1284514"/>
              <a:gd name="connsiteY12" fmla="*/ 990600 h 1600200"/>
              <a:gd name="connsiteX13" fmla="*/ 0 w 1284514"/>
              <a:gd name="connsiteY13" fmla="*/ 1055914 h 1600200"/>
              <a:gd name="connsiteX14" fmla="*/ 10886 w 1284514"/>
              <a:gd name="connsiteY14" fmla="*/ 1153886 h 1600200"/>
              <a:gd name="connsiteX15" fmla="*/ 21771 w 1284514"/>
              <a:gd name="connsiteY15" fmla="*/ 1186543 h 1600200"/>
              <a:gd name="connsiteX16" fmla="*/ 32657 w 1284514"/>
              <a:gd name="connsiteY16" fmla="*/ 1251857 h 1600200"/>
              <a:gd name="connsiteX17" fmla="*/ 54429 w 1284514"/>
              <a:gd name="connsiteY17" fmla="*/ 1317171 h 1600200"/>
              <a:gd name="connsiteX18" fmla="*/ 65314 w 1284514"/>
              <a:gd name="connsiteY18" fmla="*/ 1349828 h 1600200"/>
              <a:gd name="connsiteX19" fmla="*/ 108857 w 1284514"/>
              <a:gd name="connsiteY19" fmla="*/ 1415143 h 1600200"/>
              <a:gd name="connsiteX20" fmla="*/ 152400 w 1284514"/>
              <a:gd name="connsiteY20" fmla="*/ 1469571 h 1600200"/>
              <a:gd name="connsiteX21" fmla="*/ 206829 w 1284514"/>
              <a:gd name="connsiteY21" fmla="*/ 1545771 h 1600200"/>
              <a:gd name="connsiteX22" fmla="*/ 239486 w 1284514"/>
              <a:gd name="connsiteY22" fmla="*/ 1556657 h 1600200"/>
              <a:gd name="connsiteX23" fmla="*/ 272143 w 1284514"/>
              <a:gd name="connsiteY23" fmla="*/ 1578428 h 1600200"/>
              <a:gd name="connsiteX24" fmla="*/ 337457 w 1284514"/>
              <a:gd name="connsiteY24" fmla="*/ 1600200 h 1600200"/>
              <a:gd name="connsiteX25" fmla="*/ 522514 w 1284514"/>
              <a:gd name="connsiteY25" fmla="*/ 1589314 h 1600200"/>
              <a:gd name="connsiteX26" fmla="*/ 653143 w 1284514"/>
              <a:gd name="connsiteY26" fmla="*/ 1556657 h 1600200"/>
              <a:gd name="connsiteX27" fmla="*/ 729343 w 1284514"/>
              <a:gd name="connsiteY27" fmla="*/ 1534886 h 1600200"/>
              <a:gd name="connsiteX28" fmla="*/ 805543 w 1284514"/>
              <a:gd name="connsiteY28" fmla="*/ 1480457 h 1600200"/>
              <a:gd name="connsiteX29" fmla="*/ 849086 w 1284514"/>
              <a:gd name="connsiteY29" fmla="*/ 1436914 h 1600200"/>
              <a:gd name="connsiteX30" fmla="*/ 859971 w 1284514"/>
              <a:gd name="connsiteY30" fmla="*/ 1404257 h 1600200"/>
              <a:gd name="connsiteX31" fmla="*/ 903514 w 1284514"/>
              <a:gd name="connsiteY31" fmla="*/ 1360714 h 1600200"/>
              <a:gd name="connsiteX32" fmla="*/ 914400 w 1284514"/>
              <a:gd name="connsiteY32" fmla="*/ 1306286 h 1600200"/>
              <a:gd name="connsiteX33" fmla="*/ 936171 w 1284514"/>
              <a:gd name="connsiteY33" fmla="*/ 1284514 h 1600200"/>
              <a:gd name="connsiteX34" fmla="*/ 925286 w 1284514"/>
              <a:gd name="connsiteY34" fmla="*/ 1240971 h 1600200"/>
              <a:gd name="connsiteX35" fmla="*/ 925286 w 1284514"/>
              <a:gd name="connsiteY35" fmla="*/ 1077686 h 1600200"/>
              <a:gd name="connsiteX36" fmla="*/ 914400 w 1284514"/>
              <a:gd name="connsiteY36" fmla="*/ 947057 h 1600200"/>
              <a:gd name="connsiteX37" fmla="*/ 903514 w 1284514"/>
              <a:gd name="connsiteY37" fmla="*/ 914400 h 1600200"/>
              <a:gd name="connsiteX38" fmla="*/ 881743 w 1284514"/>
              <a:gd name="connsiteY38" fmla="*/ 892628 h 1600200"/>
              <a:gd name="connsiteX39" fmla="*/ 859971 w 1284514"/>
              <a:gd name="connsiteY39" fmla="*/ 859971 h 1600200"/>
              <a:gd name="connsiteX40" fmla="*/ 816429 w 1284514"/>
              <a:gd name="connsiteY40" fmla="*/ 838200 h 1600200"/>
              <a:gd name="connsiteX41" fmla="*/ 805543 w 1284514"/>
              <a:gd name="connsiteY41" fmla="*/ 805543 h 1600200"/>
              <a:gd name="connsiteX42" fmla="*/ 783771 w 1284514"/>
              <a:gd name="connsiteY42" fmla="*/ 772886 h 1600200"/>
              <a:gd name="connsiteX43" fmla="*/ 794657 w 1284514"/>
              <a:gd name="connsiteY43" fmla="*/ 609600 h 1600200"/>
              <a:gd name="connsiteX44" fmla="*/ 805543 w 1284514"/>
              <a:gd name="connsiteY44" fmla="*/ 576943 h 1600200"/>
              <a:gd name="connsiteX45" fmla="*/ 838200 w 1284514"/>
              <a:gd name="connsiteY45" fmla="*/ 555171 h 1600200"/>
              <a:gd name="connsiteX46" fmla="*/ 849086 w 1284514"/>
              <a:gd name="connsiteY46" fmla="*/ 522514 h 1600200"/>
              <a:gd name="connsiteX47" fmla="*/ 914400 w 1284514"/>
              <a:gd name="connsiteY47" fmla="*/ 478971 h 1600200"/>
              <a:gd name="connsiteX48" fmla="*/ 947057 w 1284514"/>
              <a:gd name="connsiteY48" fmla="*/ 457200 h 1600200"/>
              <a:gd name="connsiteX49" fmla="*/ 979714 w 1284514"/>
              <a:gd name="connsiteY49" fmla="*/ 446314 h 1600200"/>
              <a:gd name="connsiteX50" fmla="*/ 1012371 w 1284514"/>
              <a:gd name="connsiteY50" fmla="*/ 424543 h 1600200"/>
              <a:gd name="connsiteX51" fmla="*/ 1077686 w 1284514"/>
              <a:gd name="connsiteY51" fmla="*/ 402771 h 1600200"/>
              <a:gd name="connsiteX52" fmla="*/ 1143000 w 1284514"/>
              <a:gd name="connsiteY52" fmla="*/ 381000 h 1600200"/>
              <a:gd name="connsiteX53" fmla="*/ 1208314 w 1284514"/>
              <a:gd name="connsiteY53" fmla="*/ 348343 h 1600200"/>
              <a:gd name="connsiteX54" fmla="*/ 1230086 w 1284514"/>
              <a:gd name="connsiteY54" fmla="*/ 315686 h 1600200"/>
              <a:gd name="connsiteX55" fmla="*/ 1262743 w 1284514"/>
              <a:gd name="connsiteY55" fmla="*/ 293914 h 1600200"/>
              <a:gd name="connsiteX56" fmla="*/ 1284514 w 1284514"/>
              <a:gd name="connsiteY56" fmla="*/ 228600 h 1600200"/>
              <a:gd name="connsiteX57" fmla="*/ 1273629 w 1284514"/>
              <a:gd name="connsiteY57" fmla="*/ 119743 h 1600200"/>
              <a:gd name="connsiteX58" fmla="*/ 1262743 w 1284514"/>
              <a:gd name="connsiteY58" fmla="*/ 87086 h 1600200"/>
              <a:gd name="connsiteX59" fmla="*/ 1262743 w 1284514"/>
              <a:gd name="connsiteY59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84514" h="1600200">
                <a:moveTo>
                  <a:pt x="827314" y="849086"/>
                </a:moveTo>
                <a:cubicBezTo>
                  <a:pt x="809171" y="841829"/>
                  <a:pt x="790363" y="836053"/>
                  <a:pt x="772886" y="827314"/>
                </a:cubicBezTo>
                <a:cubicBezTo>
                  <a:pt x="688482" y="785112"/>
                  <a:pt x="789653" y="822018"/>
                  <a:pt x="707571" y="794657"/>
                </a:cubicBezTo>
                <a:cubicBezTo>
                  <a:pt x="671285" y="798286"/>
                  <a:pt x="634556" y="798823"/>
                  <a:pt x="598714" y="805543"/>
                </a:cubicBezTo>
                <a:cubicBezTo>
                  <a:pt x="576158" y="809772"/>
                  <a:pt x="556317" y="826108"/>
                  <a:pt x="533400" y="827314"/>
                </a:cubicBezTo>
                <a:lnTo>
                  <a:pt x="326571" y="838200"/>
                </a:lnTo>
                <a:cubicBezTo>
                  <a:pt x="295512" y="844412"/>
                  <a:pt x="259334" y="850751"/>
                  <a:pt x="228600" y="859971"/>
                </a:cubicBezTo>
                <a:cubicBezTo>
                  <a:pt x="206619" y="866565"/>
                  <a:pt x="185057" y="874486"/>
                  <a:pt x="163286" y="881743"/>
                </a:cubicBezTo>
                <a:lnTo>
                  <a:pt x="130629" y="892628"/>
                </a:lnTo>
                <a:cubicBezTo>
                  <a:pt x="123372" y="899885"/>
                  <a:pt x="116871" y="907989"/>
                  <a:pt x="108857" y="914400"/>
                </a:cubicBezTo>
                <a:cubicBezTo>
                  <a:pt x="98641" y="922573"/>
                  <a:pt x="85451" y="926920"/>
                  <a:pt x="76200" y="936171"/>
                </a:cubicBezTo>
                <a:cubicBezTo>
                  <a:pt x="66949" y="945422"/>
                  <a:pt x="62602" y="958612"/>
                  <a:pt x="54429" y="968828"/>
                </a:cubicBezTo>
                <a:cubicBezTo>
                  <a:pt x="48018" y="976842"/>
                  <a:pt x="39068" y="982586"/>
                  <a:pt x="32657" y="990600"/>
                </a:cubicBezTo>
                <a:cubicBezTo>
                  <a:pt x="8541" y="1020745"/>
                  <a:pt x="11498" y="1021422"/>
                  <a:pt x="0" y="1055914"/>
                </a:cubicBezTo>
                <a:cubicBezTo>
                  <a:pt x="3629" y="1088571"/>
                  <a:pt x="5484" y="1121475"/>
                  <a:pt x="10886" y="1153886"/>
                </a:cubicBezTo>
                <a:cubicBezTo>
                  <a:pt x="12772" y="1165204"/>
                  <a:pt x="19282" y="1175342"/>
                  <a:pt x="21771" y="1186543"/>
                </a:cubicBezTo>
                <a:cubicBezTo>
                  <a:pt x="26559" y="1208089"/>
                  <a:pt x="27304" y="1230444"/>
                  <a:pt x="32657" y="1251857"/>
                </a:cubicBezTo>
                <a:cubicBezTo>
                  <a:pt x="38223" y="1274121"/>
                  <a:pt x="47172" y="1295400"/>
                  <a:pt x="54429" y="1317171"/>
                </a:cubicBezTo>
                <a:cubicBezTo>
                  <a:pt x="58058" y="1328057"/>
                  <a:pt x="58949" y="1340281"/>
                  <a:pt x="65314" y="1349828"/>
                </a:cubicBezTo>
                <a:cubicBezTo>
                  <a:pt x="79828" y="1371600"/>
                  <a:pt x="100582" y="1390320"/>
                  <a:pt x="108857" y="1415143"/>
                </a:cubicBezTo>
                <a:cubicBezTo>
                  <a:pt x="123880" y="1460211"/>
                  <a:pt x="110196" y="1441435"/>
                  <a:pt x="152400" y="1469571"/>
                </a:cubicBezTo>
                <a:cubicBezTo>
                  <a:pt x="162558" y="1500043"/>
                  <a:pt x="168087" y="1532857"/>
                  <a:pt x="206829" y="1545771"/>
                </a:cubicBezTo>
                <a:cubicBezTo>
                  <a:pt x="217715" y="1549400"/>
                  <a:pt x="229223" y="1551525"/>
                  <a:pt x="239486" y="1556657"/>
                </a:cubicBezTo>
                <a:cubicBezTo>
                  <a:pt x="251188" y="1562508"/>
                  <a:pt x="260188" y="1573115"/>
                  <a:pt x="272143" y="1578428"/>
                </a:cubicBezTo>
                <a:cubicBezTo>
                  <a:pt x="293114" y="1587749"/>
                  <a:pt x="337457" y="1600200"/>
                  <a:pt x="337457" y="1600200"/>
                </a:cubicBezTo>
                <a:cubicBezTo>
                  <a:pt x="399143" y="1596571"/>
                  <a:pt x="460954" y="1594667"/>
                  <a:pt x="522514" y="1589314"/>
                </a:cubicBezTo>
                <a:cubicBezTo>
                  <a:pt x="609862" y="1581718"/>
                  <a:pt x="567518" y="1578064"/>
                  <a:pt x="653143" y="1556657"/>
                </a:cubicBezTo>
                <a:cubicBezTo>
                  <a:pt x="707818" y="1542988"/>
                  <a:pt x="682493" y="1550502"/>
                  <a:pt x="729343" y="1534886"/>
                </a:cubicBezTo>
                <a:cubicBezTo>
                  <a:pt x="781000" y="1483229"/>
                  <a:pt x="753413" y="1497834"/>
                  <a:pt x="805543" y="1480457"/>
                </a:cubicBezTo>
                <a:cubicBezTo>
                  <a:pt x="834573" y="1393370"/>
                  <a:pt x="791028" y="1494973"/>
                  <a:pt x="849086" y="1436914"/>
                </a:cubicBezTo>
                <a:cubicBezTo>
                  <a:pt x="857200" y="1428800"/>
                  <a:pt x="853302" y="1413594"/>
                  <a:pt x="859971" y="1404257"/>
                </a:cubicBezTo>
                <a:cubicBezTo>
                  <a:pt x="871902" y="1387554"/>
                  <a:pt x="903514" y="1360714"/>
                  <a:pt x="903514" y="1360714"/>
                </a:cubicBezTo>
                <a:cubicBezTo>
                  <a:pt x="907143" y="1342571"/>
                  <a:pt x="907112" y="1323292"/>
                  <a:pt x="914400" y="1306286"/>
                </a:cubicBezTo>
                <a:cubicBezTo>
                  <a:pt x="918443" y="1296853"/>
                  <a:pt x="934484" y="1294638"/>
                  <a:pt x="936171" y="1284514"/>
                </a:cubicBezTo>
                <a:cubicBezTo>
                  <a:pt x="938631" y="1269757"/>
                  <a:pt x="928914" y="1255485"/>
                  <a:pt x="925286" y="1240971"/>
                </a:cubicBezTo>
                <a:cubicBezTo>
                  <a:pt x="941800" y="1108854"/>
                  <a:pt x="938162" y="1200013"/>
                  <a:pt x="925286" y="1077686"/>
                </a:cubicBezTo>
                <a:cubicBezTo>
                  <a:pt x="920712" y="1034232"/>
                  <a:pt x="920175" y="990368"/>
                  <a:pt x="914400" y="947057"/>
                </a:cubicBezTo>
                <a:cubicBezTo>
                  <a:pt x="912883" y="935683"/>
                  <a:pt x="909418" y="924239"/>
                  <a:pt x="903514" y="914400"/>
                </a:cubicBezTo>
                <a:cubicBezTo>
                  <a:pt x="898234" y="905599"/>
                  <a:pt x="888154" y="900642"/>
                  <a:pt x="881743" y="892628"/>
                </a:cubicBezTo>
                <a:cubicBezTo>
                  <a:pt x="873570" y="882412"/>
                  <a:pt x="870022" y="868347"/>
                  <a:pt x="859971" y="859971"/>
                </a:cubicBezTo>
                <a:cubicBezTo>
                  <a:pt x="847505" y="849583"/>
                  <a:pt x="830943" y="845457"/>
                  <a:pt x="816429" y="838200"/>
                </a:cubicBezTo>
                <a:cubicBezTo>
                  <a:pt x="812800" y="827314"/>
                  <a:pt x="810675" y="815806"/>
                  <a:pt x="805543" y="805543"/>
                </a:cubicBezTo>
                <a:cubicBezTo>
                  <a:pt x="799692" y="793841"/>
                  <a:pt x="784497" y="785949"/>
                  <a:pt x="783771" y="772886"/>
                </a:cubicBezTo>
                <a:cubicBezTo>
                  <a:pt x="780745" y="718421"/>
                  <a:pt x="788633" y="663816"/>
                  <a:pt x="794657" y="609600"/>
                </a:cubicBezTo>
                <a:cubicBezTo>
                  <a:pt x="795924" y="598196"/>
                  <a:pt x="798375" y="585903"/>
                  <a:pt x="805543" y="576943"/>
                </a:cubicBezTo>
                <a:cubicBezTo>
                  <a:pt x="813716" y="566727"/>
                  <a:pt x="827314" y="562428"/>
                  <a:pt x="838200" y="555171"/>
                </a:cubicBezTo>
                <a:cubicBezTo>
                  <a:pt x="841829" y="544285"/>
                  <a:pt x="840972" y="530628"/>
                  <a:pt x="849086" y="522514"/>
                </a:cubicBezTo>
                <a:cubicBezTo>
                  <a:pt x="867588" y="504012"/>
                  <a:pt x="892629" y="493485"/>
                  <a:pt x="914400" y="478971"/>
                </a:cubicBezTo>
                <a:cubicBezTo>
                  <a:pt x="925286" y="471714"/>
                  <a:pt x="934646" y="461337"/>
                  <a:pt x="947057" y="457200"/>
                </a:cubicBezTo>
                <a:cubicBezTo>
                  <a:pt x="957943" y="453571"/>
                  <a:pt x="969451" y="451446"/>
                  <a:pt x="979714" y="446314"/>
                </a:cubicBezTo>
                <a:cubicBezTo>
                  <a:pt x="991416" y="440463"/>
                  <a:pt x="1000416" y="429856"/>
                  <a:pt x="1012371" y="424543"/>
                </a:cubicBezTo>
                <a:cubicBezTo>
                  <a:pt x="1033342" y="415222"/>
                  <a:pt x="1055914" y="410028"/>
                  <a:pt x="1077686" y="402771"/>
                </a:cubicBezTo>
                <a:cubicBezTo>
                  <a:pt x="1077691" y="402769"/>
                  <a:pt x="1142996" y="381003"/>
                  <a:pt x="1143000" y="381000"/>
                </a:cubicBezTo>
                <a:cubicBezTo>
                  <a:pt x="1185204" y="352863"/>
                  <a:pt x="1163245" y="363365"/>
                  <a:pt x="1208314" y="348343"/>
                </a:cubicBezTo>
                <a:cubicBezTo>
                  <a:pt x="1215571" y="337457"/>
                  <a:pt x="1220835" y="324937"/>
                  <a:pt x="1230086" y="315686"/>
                </a:cubicBezTo>
                <a:cubicBezTo>
                  <a:pt x="1239337" y="306435"/>
                  <a:pt x="1255809" y="305008"/>
                  <a:pt x="1262743" y="293914"/>
                </a:cubicBezTo>
                <a:cubicBezTo>
                  <a:pt x="1274906" y="274453"/>
                  <a:pt x="1284514" y="228600"/>
                  <a:pt x="1284514" y="228600"/>
                </a:cubicBezTo>
                <a:cubicBezTo>
                  <a:pt x="1280886" y="192314"/>
                  <a:pt x="1279174" y="155786"/>
                  <a:pt x="1273629" y="119743"/>
                </a:cubicBezTo>
                <a:cubicBezTo>
                  <a:pt x="1271884" y="108402"/>
                  <a:pt x="1263782" y="98513"/>
                  <a:pt x="1262743" y="87086"/>
                </a:cubicBezTo>
                <a:cubicBezTo>
                  <a:pt x="1260115" y="58177"/>
                  <a:pt x="1262743" y="29029"/>
                  <a:pt x="1262743" y="0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9" name="Ελεύθερη σχεδίαση 58"/>
          <p:cNvSpPr/>
          <p:nvPr/>
        </p:nvSpPr>
        <p:spPr>
          <a:xfrm>
            <a:off x="4211960" y="2283565"/>
            <a:ext cx="1488839" cy="1600200"/>
          </a:xfrm>
          <a:custGeom>
            <a:avLst/>
            <a:gdLst>
              <a:gd name="connsiteX0" fmla="*/ 827314 w 1284514"/>
              <a:gd name="connsiteY0" fmla="*/ 849086 h 1600200"/>
              <a:gd name="connsiteX1" fmla="*/ 772886 w 1284514"/>
              <a:gd name="connsiteY1" fmla="*/ 827314 h 1600200"/>
              <a:gd name="connsiteX2" fmla="*/ 707571 w 1284514"/>
              <a:gd name="connsiteY2" fmla="*/ 794657 h 1600200"/>
              <a:gd name="connsiteX3" fmla="*/ 598714 w 1284514"/>
              <a:gd name="connsiteY3" fmla="*/ 805543 h 1600200"/>
              <a:gd name="connsiteX4" fmla="*/ 533400 w 1284514"/>
              <a:gd name="connsiteY4" fmla="*/ 827314 h 1600200"/>
              <a:gd name="connsiteX5" fmla="*/ 326571 w 1284514"/>
              <a:gd name="connsiteY5" fmla="*/ 838200 h 1600200"/>
              <a:gd name="connsiteX6" fmla="*/ 228600 w 1284514"/>
              <a:gd name="connsiteY6" fmla="*/ 859971 h 1600200"/>
              <a:gd name="connsiteX7" fmla="*/ 163286 w 1284514"/>
              <a:gd name="connsiteY7" fmla="*/ 881743 h 1600200"/>
              <a:gd name="connsiteX8" fmla="*/ 130629 w 1284514"/>
              <a:gd name="connsiteY8" fmla="*/ 892628 h 1600200"/>
              <a:gd name="connsiteX9" fmla="*/ 108857 w 1284514"/>
              <a:gd name="connsiteY9" fmla="*/ 914400 h 1600200"/>
              <a:gd name="connsiteX10" fmla="*/ 76200 w 1284514"/>
              <a:gd name="connsiteY10" fmla="*/ 936171 h 1600200"/>
              <a:gd name="connsiteX11" fmla="*/ 54429 w 1284514"/>
              <a:gd name="connsiteY11" fmla="*/ 968828 h 1600200"/>
              <a:gd name="connsiteX12" fmla="*/ 32657 w 1284514"/>
              <a:gd name="connsiteY12" fmla="*/ 990600 h 1600200"/>
              <a:gd name="connsiteX13" fmla="*/ 0 w 1284514"/>
              <a:gd name="connsiteY13" fmla="*/ 1055914 h 1600200"/>
              <a:gd name="connsiteX14" fmla="*/ 10886 w 1284514"/>
              <a:gd name="connsiteY14" fmla="*/ 1153886 h 1600200"/>
              <a:gd name="connsiteX15" fmla="*/ 21771 w 1284514"/>
              <a:gd name="connsiteY15" fmla="*/ 1186543 h 1600200"/>
              <a:gd name="connsiteX16" fmla="*/ 32657 w 1284514"/>
              <a:gd name="connsiteY16" fmla="*/ 1251857 h 1600200"/>
              <a:gd name="connsiteX17" fmla="*/ 54429 w 1284514"/>
              <a:gd name="connsiteY17" fmla="*/ 1317171 h 1600200"/>
              <a:gd name="connsiteX18" fmla="*/ 65314 w 1284514"/>
              <a:gd name="connsiteY18" fmla="*/ 1349828 h 1600200"/>
              <a:gd name="connsiteX19" fmla="*/ 108857 w 1284514"/>
              <a:gd name="connsiteY19" fmla="*/ 1415143 h 1600200"/>
              <a:gd name="connsiteX20" fmla="*/ 152400 w 1284514"/>
              <a:gd name="connsiteY20" fmla="*/ 1469571 h 1600200"/>
              <a:gd name="connsiteX21" fmla="*/ 206829 w 1284514"/>
              <a:gd name="connsiteY21" fmla="*/ 1545771 h 1600200"/>
              <a:gd name="connsiteX22" fmla="*/ 239486 w 1284514"/>
              <a:gd name="connsiteY22" fmla="*/ 1556657 h 1600200"/>
              <a:gd name="connsiteX23" fmla="*/ 272143 w 1284514"/>
              <a:gd name="connsiteY23" fmla="*/ 1578428 h 1600200"/>
              <a:gd name="connsiteX24" fmla="*/ 337457 w 1284514"/>
              <a:gd name="connsiteY24" fmla="*/ 1600200 h 1600200"/>
              <a:gd name="connsiteX25" fmla="*/ 522514 w 1284514"/>
              <a:gd name="connsiteY25" fmla="*/ 1589314 h 1600200"/>
              <a:gd name="connsiteX26" fmla="*/ 653143 w 1284514"/>
              <a:gd name="connsiteY26" fmla="*/ 1556657 h 1600200"/>
              <a:gd name="connsiteX27" fmla="*/ 729343 w 1284514"/>
              <a:gd name="connsiteY27" fmla="*/ 1534886 h 1600200"/>
              <a:gd name="connsiteX28" fmla="*/ 805543 w 1284514"/>
              <a:gd name="connsiteY28" fmla="*/ 1480457 h 1600200"/>
              <a:gd name="connsiteX29" fmla="*/ 849086 w 1284514"/>
              <a:gd name="connsiteY29" fmla="*/ 1436914 h 1600200"/>
              <a:gd name="connsiteX30" fmla="*/ 859971 w 1284514"/>
              <a:gd name="connsiteY30" fmla="*/ 1404257 h 1600200"/>
              <a:gd name="connsiteX31" fmla="*/ 903514 w 1284514"/>
              <a:gd name="connsiteY31" fmla="*/ 1360714 h 1600200"/>
              <a:gd name="connsiteX32" fmla="*/ 914400 w 1284514"/>
              <a:gd name="connsiteY32" fmla="*/ 1306286 h 1600200"/>
              <a:gd name="connsiteX33" fmla="*/ 936171 w 1284514"/>
              <a:gd name="connsiteY33" fmla="*/ 1284514 h 1600200"/>
              <a:gd name="connsiteX34" fmla="*/ 925286 w 1284514"/>
              <a:gd name="connsiteY34" fmla="*/ 1240971 h 1600200"/>
              <a:gd name="connsiteX35" fmla="*/ 925286 w 1284514"/>
              <a:gd name="connsiteY35" fmla="*/ 1077686 h 1600200"/>
              <a:gd name="connsiteX36" fmla="*/ 914400 w 1284514"/>
              <a:gd name="connsiteY36" fmla="*/ 947057 h 1600200"/>
              <a:gd name="connsiteX37" fmla="*/ 903514 w 1284514"/>
              <a:gd name="connsiteY37" fmla="*/ 914400 h 1600200"/>
              <a:gd name="connsiteX38" fmla="*/ 881743 w 1284514"/>
              <a:gd name="connsiteY38" fmla="*/ 892628 h 1600200"/>
              <a:gd name="connsiteX39" fmla="*/ 859971 w 1284514"/>
              <a:gd name="connsiteY39" fmla="*/ 859971 h 1600200"/>
              <a:gd name="connsiteX40" fmla="*/ 816429 w 1284514"/>
              <a:gd name="connsiteY40" fmla="*/ 838200 h 1600200"/>
              <a:gd name="connsiteX41" fmla="*/ 805543 w 1284514"/>
              <a:gd name="connsiteY41" fmla="*/ 805543 h 1600200"/>
              <a:gd name="connsiteX42" fmla="*/ 783771 w 1284514"/>
              <a:gd name="connsiteY42" fmla="*/ 772886 h 1600200"/>
              <a:gd name="connsiteX43" fmla="*/ 794657 w 1284514"/>
              <a:gd name="connsiteY43" fmla="*/ 609600 h 1600200"/>
              <a:gd name="connsiteX44" fmla="*/ 805543 w 1284514"/>
              <a:gd name="connsiteY44" fmla="*/ 576943 h 1600200"/>
              <a:gd name="connsiteX45" fmla="*/ 838200 w 1284514"/>
              <a:gd name="connsiteY45" fmla="*/ 555171 h 1600200"/>
              <a:gd name="connsiteX46" fmla="*/ 849086 w 1284514"/>
              <a:gd name="connsiteY46" fmla="*/ 522514 h 1600200"/>
              <a:gd name="connsiteX47" fmla="*/ 914400 w 1284514"/>
              <a:gd name="connsiteY47" fmla="*/ 478971 h 1600200"/>
              <a:gd name="connsiteX48" fmla="*/ 947057 w 1284514"/>
              <a:gd name="connsiteY48" fmla="*/ 457200 h 1600200"/>
              <a:gd name="connsiteX49" fmla="*/ 979714 w 1284514"/>
              <a:gd name="connsiteY49" fmla="*/ 446314 h 1600200"/>
              <a:gd name="connsiteX50" fmla="*/ 1012371 w 1284514"/>
              <a:gd name="connsiteY50" fmla="*/ 424543 h 1600200"/>
              <a:gd name="connsiteX51" fmla="*/ 1077686 w 1284514"/>
              <a:gd name="connsiteY51" fmla="*/ 402771 h 1600200"/>
              <a:gd name="connsiteX52" fmla="*/ 1143000 w 1284514"/>
              <a:gd name="connsiteY52" fmla="*/ 381000 h 1600200"/>
              <a:gd name="connsiteX53" fmla="*/ 1208314 w 1284514"/>
              <a:gd name="connsiteY53" fmla="*/ 348343 h 1600200"/>
              <a:gd name="connsiteX54" fmla="*/ 1230086 w 1284514"/>
              <a:gd name="connsiteY54" fmla="*/ 315686 h 1600200"/>
              <a:gd name="connsiteX55" fmla="*/ 1262743 w 1284514"/>
              <a:gd name="connsiteY55" fmla="*/ 293914 h 1600200"/>
              <a:gd name="connsiteX56" fmla="*/ 1284514 w 1284514"/>
              <a:gd name="connsiteY56" fmla="*/ 228600 h 1600200"/>
              <a:gd name="connsiteX57" fmla="*/ 1273629 w 1284514"/>
              <a:gd name="connsiteY57" fmla="*/ 119743 h 1600200"/>
              <a:gd name="connsiteX58" fmla="*/ 1262743 w 1284514"/>
              <a:gd name="connsiteY58" fmla="*/ 87086 h 1600200"/>
              <a:gd name="connsiteX59" fmla="*/ 1262743 w 1284514"/>
              <a:gd name="connsiteY59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84514" h="1600200">
                <a:moveTo>
                  <a:pt x="827314" y="849086"/>
                </a:moveTo>
                <a:cubicBezTo>
                  <a:pt x="809171" y="841829"/>
                  <a:pt x="790363" y="836053"/>
                  <a:pt x="772886" y="827314"/>
                </a:cubicBezTo>
                <a:cubicBezTo>
                  <a:pt x="688482" y="785112"/>
                  <a:pt x="789653" y="822018"/>
                  <a:pt x="707571" y="794657"/>
                </a:cubicBezTo>
                <a:cubicBezTo>
                  <a:pt x="671285" y="798286"/>
                  <a:pt x="634556" y="798823"/>
                  <a:pt x="598714" y="805543"/>
                </a:cubicBezTo>
                <a:cubicBezTo>
                  <a:pt x="576158" y="809772"/>
                  <a:pt x="556317" y="826108"/>
                  <a:pt x="533400" y="827314"/>
                </a:cubicBezTo>
                <a:lnTo>
                  <a:pt x="326571" y="838200"/>
                </a:lnTo>
                <a:cubicBezTo>
                  <a:pt x="295512" y="844412"/>
                  <a:pt x="259334" y="850751"/>
                  <a:pt x="228600" y="859971"/>
                </a:cubicBezTo>
                <a:cubicBezTo>
                  <a:pt x="206619" y="866565"/>
                  <a:pt x="185057" y="874486"/>
                  <a:pt x="163286" y="881743"/>
                </a:cubicBezTo>
                <a:lnTo>
                  <a:pt x="130629" y="892628"/>
                </a:lnTo>
                <a:cubicBezTo>
                  <a:pt x="123372" y="899885"/>
                  <a:pt x="116871" y="907989"/>
                  <a:pt x="108857" y="914400"/>
                </a:cubicBezTo>
                <a:cubicBezTo>
                  <a:pt x="98641" y="922573"/>
                  <a:pt x="85451" y="926920"/>
                  <a:pt x="76200" y="936171"/>
                </a:cubicBezTo>
                <a:cubicBezTo>
                  <a:pt x="66949" y="945422"/>
                  <a:pt x="62602" y="958612"/>
                  <a:pt x="54429" y="968828"/>
                </a:cubicBezTo>
                <a:cubicBezTo>
                  <a:pt x="48018" y="976842"/>
                  <a:pt x="39068" y="982586"/>
                  <a:pt x="32657" y="990600"/>
                </a:cubicBezTo>
                <a:cubicBezTo>
                  <a:pt x="8541" y="1020745"/>
                  <a:pt x="11498" y="1021422"/>
                  <a:pt x="0" y="1055914"/>
                </a:cubicBezTo>
                <a:cubicBezTo>
                  <a:pt x="3629" y="1088571"/>
                  <a:pt x="5484" y="1121475"/>
                  <a:pt x="10886" y="1153886"/>
                </a:cubicBezTo>
                <a:cubicBezTo>
                  <a:pt x="12772" y="1165204"/>
                  <a:pt x="19282" y="1175342"/>
                  <a:pt x="21771" y="1186543"/>
                </a:cubicBezTo>
                <a:cubicBezTo>
                  <a:pt x="26559" y="1208089"/>
                  <a:pt x="27304" y="1230444"/>
                  <a:pt x="32657" y="1251857"/>
                </a:cubicBezTo>
                <a:cubicBezTo>
                  <a:pt x="38223" y="1274121"/>
                  <a:pt x="47172" y="1295400"/>
                  <a:pt x="54429" y="1317171"/>
                </a:cubicBezTo>
                <a:cubicBezTo>
                  <a:pt x="58058" y="1328057"/>
                  <a:pt x="58949" y="1340281"/>
                  <a:pt x="65314" y="1349828"/>
                </a:cubicBezTo>
                <a:cubicBezTo>
                  <a:pt x="79828" y="1371600"/>
                  <a:pt x="100582" y="1390320"/>
                  <a:pt x="108857" y="1415143"/>
                </a:cubicBezTo>
                <a:cubicBezTo>
                  <a:pt x="123880" y="1460211"/>
                  <a:pt x="110196" y="1441435"/>
                  <a:pt x="152400" y="1469571"/>
                </a:cubicBezTo>
                <a:cubicBezTo>
                  <a:pt x="162558" y="1500043"/>
                  <a:pt x="168087" y="1532857"/>
                  <a:pt x="206829" y="1545771"/>
                </a:cubicBezTo>
                <a:cubicBezTo>
                  <a:pt x="217715" y="1549400"/>
                  <a:pt x="229223" y="1551525"/>
                  <a:pt x="239486" y="1556657"/>
                </a:cubicBezTo>
                <a:cubicBezTo>
                  <a:pt x="251188" y="1562508"/>
                  <a:pt x="260188" y="1573115"/>
                  <a:pt x="272143" y="1578428"/>
                </a:cubicBezTo>
                <a:cubicBezTo>
                  <a:pt x="293114" y="1587749"/>
                  <a:pt x="337457" y="1600200"/>
                  <a:pt x="337457" y="1600200"/>
                </a:cubicBezTo>
                <a:cubicBezTo>
                  <a:pt x="399143" y="1596571"/>
                  <a:pt x="460954" y="1594667"/>
                  <a:pt x="522514" y="1589314"/>
                </a:cubicBezTo>
                <a:cubicBezTo>
                  <a:pt x="609862" y="1581718"/>
                  <a:pt x="567518" y="1578064"/>
                  <a:pt x="653143" y="1556657"/>
                </a:cubicBezTo>
                <a:cubicBezTo>
                  <a:pt x="707818" y="1542988"/>
                  <a:pt x="682493" y="1550502"/>
                  <a:pt x="729343" y="1534886"/>
                </a:cubicBezTo>
                <a:cubicBezTo>
                  <a:pt x="781000" y="1483229"/>
                  <a:pt x="753413" y="1497834"/>
                  <a:pt x="805543" y="1480457"/>
                </a:cubicBezTo>
                <a:cubicBezTo>
                  <a:pt x="834573" y="1393370"/>
                  <a:pt x="791028" y="1494973"/>
                  <a:pt x="849086" y="1436914"/>
                </a:cubicBezTo>
                <a:cubicBezTo>
                  <a:pt x="857200" y="1428800"/>
                  <a:pt x="853302" y="1413594"/>
                  <a:pt x="859971" y="1404257"/>
                </a:cubicBezTo>
                <a:cubicBezTo>
                  <a:pt x="871902" y="1387554"/>
                  <a:pt x="903514" y="1360714"/>
                  <a:pt x="903514" y="1360714"/>
                </a:cubicBezTo>
                <a:cubicBezTo>
                  <a:pt x="907143" y="1342571"/>
                  <a:pt x="907112" y="1323292"/>
                  <a:pt x="914400" y="1306286"/>
                </a:cubicBezTo>
                <a:cubicBezTo>
                  <a:pt x="918443" y="1296853"/>
                  <a:pt x="934484" y="1294638"/>
                  <a:pt x="936171" y="1284514"/>
                </a:cubicBezTo>
                <a:cubicBezTo>
                  <a:pt x="938631" y="1269757"/>
                  <a:pt x="928914" y="1255485"/>
                  <a:pt x="925286" y="1240971"/>
                </a:cubicBezTo>
                <a:cubicBezTo>
                  <a:pt x="941800" y="1108854"/>
                  <a:pt x="938162" y="1200013"/>
                  <a:pt x="925286" y="1077686"/>
                </a:cubicBezTo>
                <a:cubicBezTo>
                  <a:pt x="920712" y="1034232"/>
                  <a:pt x="920175" y="990368"/>
                  <a:pt x="914400" y="947057"/>
                </a:cubicBezTo>
                <a:cubicBezTo>
                  <a:pt x="912883" y="935683"/>
                  <a:pt x="909418" y="924239"/>
                  <a:pt x="903514" y="914400"/>
                </a:cubicBezTo>
                <a:cubicBezTo>
                  <a:pt x="898234" y="905599"/>
                  <a:pt x="888154" y="900642"/>
                  <a:pt x="881743" y="892628"/>
                </a:cubicBezTo>
                <a:cubicBezTo>
                  <a:pt x="873570" y="882412"/>
                  <a:pt x="870022" y="868347"/>
                  <a:pt x="859971" y="859971"/>
                </a:cubicBezTo>
                <a:cubicBezTo>
                  <a:pt x="847505" y="849583"/>
                  <a:pt x="830943" y="845457"/>
                  <a:pt x="816429" y="838200"/>
                </a:cubicBezTo>
                <a:cubicBezTo>
                  <a:pt x="812800" y="827314"/>
                  <a:pt x="810675" y="815806"/>
                  <a:pt x="805543" y="805543"/>
                </a:cubicBezTo>
                <a:cubicBezTo>
                  <a:pt x="799692" y="793841"/>
                  <a:pt x="784497" y="785949"/>
                  <a:pt x="783771" y="772886"/>
                </a:cubicBezTo>
                <a:cubicBezTo>
                  <a:pt x="780745" y="718421"/>
                  <a:pt x="788633" y="663816"/>
                  <a:pt x="794657" y="609600"/>
                </a:cubicBezTo>
                <a:cubicBezTo>
                  <a:pt x="795924" y="598196"/>
                  <a:pt x="798375" y="585903"/>
                  <a:pt x="805543" y="576943"/>
                </a:cubicBezTo>
                <a:cubicBezTo>
                  <a:pt x="813716" y="566727"/>
                  <a:pt x="827314" y="562428"/>
                  <a:pt x="838200" y="555171"/>
                </a:cubicBezTo>
                <a:cubicBezTo>
                  <a:pt x="841829" y="544285"/>
                  <a:pt x="840972" y="530628"/>
                  <a:pt x="849086" y="522514"/>
                </a:cubicBezTo>
                <a:cubicBezTo>
                  <a:pt x="867588" y="504012"/>
                  <a:pt x="892629" y="493485"/>
                  <a:pt x="914400" y="478971"/>
                </a:cubicBezTo>
                <a:cubicBezTo>
                  <a:pt x="925286" y="471714"/>
                  <a:pt x="934646" y="461337"/>
                  <a:pt x="947057" y="457200"/>
                </a:cubicBezTo>
                <a:cubicBezTo>
                  <a:pt x="957943" y="453571"/>
                  <a:pt x="969451" y="451446"/>
                  <a:pt x="979714" y="446314"/>
                </a:cubicBezTo>
                <a:cubicBezTo>
                  <a:pt x="991416" y="440463"/>
                  <a:pt x="1000416" y="429856"/>
                  <a:pt x="1012371" y="424543"/>
                </a:cubicBezTo>
                <a:cubicBezTo>
                  <a:pt x="1033342" y="415222"/>
                  <a:pt x="1055914" y="410028"/>
                  <a:pt x="1077686" y="402771"/>
                </a:cubicBezTo>
                <a:cubicBezTo>
                  <a:pt x="1077691" y="402769"/>
                  <a:pt x="1142996" y="381003"/>
                  <a:pt x="1143000" y="381000"/>
                </a:cubicBezTo>
                <a:cubicBezTo>
                  <a:pt x="1185204" y="352863"/>
                  <a:pt x="1163245" y="363365"/>
                  <a:pt x="1208314" y="348343"/>
                </a:cubicBezTo>
                <a:cubicBezTo>
                  <a:pt x="1215571" y="337457"/>
                  <a:pt x="1220835" y="324937"/>
                  <a:pt x="1230086" y="315686"/>
                </a:cubicBezTo>
                <a:cubicBezTo>
                  <a:pt x="1239337" y="306435"/>
                  <a:pt x="1255809" y="305008"/>
                  <a:pt x="1262743" y="293914"/>
                </a:cubicBezTo>
                <a:cubicBezTo>
                  <a:pt x="1274906" y="274453"/>
                  <a:pt x="1284514" y="228600"/>
                  <a:pt x="1284514" y="228600"/>
                </a:cubicBezTo>
                <a:cubicBezTo>
                  <a:pt x="1280886" y="192314"/>
                  <a:pt x="1279174" y="155786"/>
                  <a:pt x="1273629" y="119743"/>
                </a:cubicBezTo>
                <a:cubicBezTo>
                  <a:pt x="1271884" y="108402"/>
                  <a:pt x="1263782" y="98513"/>
                  <a:pt x="1262743" y="87086"/>
                </a:cubicBezTo>
                <a:cubicBezTo>
                  <a:pt x="1260115" y="58177"/>
                  <a:pt x="1262743" y="29029"/>
                  <a:pt x="1262743" y="0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0" name="TextBox 59"/>
          <p:cNvSpPr txBox="1"/>
          <p:nvPr/>
        </p:nvSpPr>
        <p:spPr>
          <a:xfrm>
            <a:off x="4535859" y="1340768"/>
            <a:ext cx="1765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8 </a:t>
            </a:r>
            <a:r>
              <a:rPr lang="en-US" sz="7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e</a:t>
            </a:r>
            <a:r>
              <a:rPr lang="en-US" sz="7200" b="1" baseline="3000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-</a:t>
            </a:r>
            <a:endParaRPr lang="el-GR" sz="72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cxnSp>
        <p:nvCxnSpPr>
          <p:cNvPr id="13" name="Ευθεία γραμμή σύνδεσης 12"/>
          <p:cNvCxnSpPr/>
          <p:nvPr/>
        </p:nvCxnSpPr>
        <p:spPr>
          <a:xfrm>
            <a:off x="6372200" y="3356422"/>
            <a:ext cx="301597" cy="57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Ευθεία γραμμή σύνδεσης 62"/>
          <p:cNvCxnSpPr/>
          <p:nvPr/>
        </p:nvCxnSpPr>
        <p:spPr>
          <a:xfrm>
            <a:off x="6372200" y="3428430"/>
            <a:ext cx="301597" cy="57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Ευθεία γραμμή σύνδεσης 63"/>
          <p:cNvCxnSpPr/>
          <p:nvPr/>
        </p:nvCxnSpPr>
        <p:spPr>
          <a:xfrm>
            <a:off x="6372200" y="3500438"/>
            <a:ext cx="301597" cy="57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Επεξήγηση με στρογγυλεμένο παραλληλόγραμμο 64"/>
          <p:cNvSpPr/>
          <p:nvPr/>
        </p:nvSpPr>
        <p:spPr>
          <a:xfrm>
            <a:off x="5868144" y="3717583"/>
            <a:ext cx="1612652" cy="868326"/>
          </a:xfrm>
          <a:prstGeom prst="wedgeRoundRectCallout">
            <a:avLst>
              <a:gd name="adj1" fmla="val -21576"/>
              <a:gd name="adj2" fmla="val 49855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+mj-lt"/>
              </a:rPr>
              <a:t>T</a:t>
            </a:r>
            <a:r>
              <a:rPr lang="el-GR" sz="2400" b="1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+mj-lt"/>
              </a:rPr>
              <a:t>ριπλός</a:t>
            </a:r>
            <a:r>
              <a:rPr lang="el-GR" sz="24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+mj-lt"/>
              </a:rPr>
              <a:t> </a:t>
            </a:r>
            <a:endParaRPr lang="el-GR" sz="2400" b="1" dirty="0" smtClean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l-GR" sz="2400" b="1" dirty="0" smtClean="0">
                <a:ln>
                  <a:solidFill>
                    <a:prstClr val="black"/>
                  </a:solidFill>
                </a:ln>
                <a:solidFill>
                  <a:srgbClr val="FEB80A">
                    <a:lumMod val="75000"/>
                  </a:srgbClr>
                </a:solidFill>
                <a:latin typeface="+mj-lt"/>
              </a:rPr>
              <a:t>δεσμός</a:t>
            </a:r>
            <a:endParaRPr lang="el-GR" sz="2400" b="1" dirty="0">
              <a:ln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 rot="20417334">
            <a:off x="5337591" y="3869423"/>
            <a:ext cx="1154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=</a:t>
            </a:r>
            <a:endParaRPr lang="el-GR" sz="7200" dirty="0">
              <a:ln>
                <a:solidFill>
                  <a:schemeClr val="tx1"/>
                </a:solidFill>
              </a:ln>
              <a:solidFill>
                <a:srgbClr val="92D050"/>
              </a:solidFill>
            </a:endParaRPr>
          </a:p>
        </p:txBody>
      </p:sp>
      <p:sp>
        <p:nvSpPr>
          <p:cNvPr id="57" name="Text Box 60"/>
          <p:cNvSpPr txBox="1">
            <a:spLocks noChangeArrowheads="1"/>
          </p:cNvSpPr>
          <p:nvPr/>
        </p:nvSpPr>
        <p:spPr bwMode="auto">
          <a:xfrm>
            <a:off x="488169" y="1393612"/>
            <a:ext cx="26545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7</a:t>
            </a:r>
            <a:r>
              <a:rPr lang="en-US" sz="28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 </a:t>
            </a:r>
            <a:r>
              <a:rPr lang="el-GR" sz="2800" b="1" dirty="0" smtClean="0">
                <a:latin typeface="Comic Sans MS" panose="030F0702030302020204" pitchFamily="66" charset="0"/>
              </a:rPr>
              <a:t>:</a:t>
            </a:r>
            <a:r>
              <a:rPr lang="en-US" sz="2800" b="1" dirty="0" smtClean="0">
                <a:latin typeface="Comic Sans MS" panose="030F0702030302020204" pitchFamily="66" charset="0"/>
              </a:rPr>
              <a:t> </a:t>
            </a:r>
            <a:endParaRPr lang="el-GR" sz="2800" b="1" dirty="0">
              <a:latin typeface="Comic Sans MS" panose="030F0702030302020204" pitchFamily="66" charset="0"/>
            </a:endParaRPr>
          </a:p>
        </p:txBody>
      </p:sp>
      <p:sp>
        <p:nvSpPr>
          <p:cNvPr id="61" name="Ορθογώνιο 60"/>
          <p:cNvSpPr/>
          <p:nvPr/>
        </p:nvSpPr>
        <p:spPr>
          <a:xfrm>
            <a:off x="202252" y="620688"/>
            <a:ext cx="8762236" cy="584775"/>
          </a:xfrm>
          <a:prstGeom prst="rect">
            <a:avLst/>
          </a:prstGeom>
          <a:pattFill prst="trellis">
            <a:fgClr>
              <a:srgbClr val="66FF66"/>
            </a:fgClr>
            <a:bgClr>
              <a:schemeClr val="bg1"/>
            </a:bgClr>
          </a:patt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  <a:r>
              <a:rPr lang="en-US" sz="2000" b="1" baseline="30000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Παράδειγμα </a:t>
            </a:r>
            <a:r>
              <a:rPr lang="el-G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   </a:t>
            </a:r>
            <a:r>
              <a:rPr lang="el-GR" sz="3200" b="1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Ν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2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endParaRPr lang="el-GR" sz="3200" b="1" dirty="0">
              <a:ln w="1905">
                <a:solidFill>
                  <a:schemeClr val="tx1"/>
                </a:solidFill>
              </a:ln>
              <a:solidFill>
                <a:srgbClr val="055C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66" name="Ορθογώνιο 65"/>
          <p:cNvSpPr/>
          <p:nvPr/>
        </p:nvSpPr>
        <p:spPr>
          <a:xfrm>
            <a:off x="1863466" y="1436762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2</a:t>
            </a:r>
            <a:endParaRPr lang="el-GR" dirty="0"/>
          </a:p>
        </p:txBody>
      </p:sp>
      <p:sp>
        <p:nvSpPr>
          <p:cNvPr id="67" name="Ορθογώνιο 66"/>
          <p:cNvSpPr/>
          <p:nvPr/>
        </p:nvSpPr>
        <p:spPr>
          <a:xfrm>
            <a:off x="2733082" y="1352962"/>
            <a:ext cx="7200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l-GR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l-GR" sz="2800" dirty="0"/>
          </a:p>
        </p:txBody>
      </p:sp>
      <p:sp>
        <p:nvSpPr>
          <p:cNvPr id="68" name="Ορθογώνιο 67"/>
          <p:cNvSpPr/>
          <p:nvPr/>
        </p:nvSpPr>
        <p:spPr>
          <a:xfrm>
            <a:off x="1436633" y="1412776"/>
            <a:ext cx="19046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K</a:t>
            </a:r>
            <a:r>
              <a:rPr lang="en-US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(</a:t>
            </a:r>
            <a:r>
              <a:rPr lang="el-GR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 </a:t>
            </a:r>
            <a:r>
              <a:rPr lang="en-US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)</a:t>
            </a:r>
            <a:r>
              <a:rPr lang="el-GR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L</a:t>
            </a:r>
            <a:r>
              <a:rPr lang="en-US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(</a:t>
            </a:r>
            <a:r>
              <a:rPr lang="el-GR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 </a:t>
            </a:r>
            <a:r>
              <a:rPr lang="en-US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)</a:t>
            </a:r>
            <a:endParaRPr lang="el-GR" sz="2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9" name="Ορθογώνιο 68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  <p:pic>
        <p:nvPicPr>
          <p:cNvPr id="2" name="Ν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539" y="2541097"/>
            <a:ext cx="3048000" cy="2286000"/>
          </a:xfrm>
          <a:prstGeom prst="rect">
            <a:avLst/>
          </a:prstGeom>
        </p:spPr>
      </p:pic>
      <p:sp>
        <p:nvSpPr>
          <p:cNvPr id="71" name="Επεξήγηση με στρογγυλεμένο παραλληλόγραμμο 70"/>
          <p:cNvSpPr/>
          <p:nvPr/>
        </p:nvSpPr>
        <p:spPr>
          <a:xfrm>
            <a:off x="5796135" y="4581128"/>
            <a:ext cx="1761274" cy="1386284"/>
          </a:xfrm>
          <a:prstGeom prst="wedgeRoundRectCallout">
            <a:avLst>
              <a:gd name="adj1" fmla="val -21576"/>
              <a:gd name="adj2" fmla="val 49855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+mj-lt"/>
              </a:rPr>
              <a:t> </a:t>
            </a:r>
            <a:r>
              <a:rPr lang="el-GR" sz="24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+mj-lt"/>
              </a:rPr>
              <a:t>μη πολικός</a:t>
            </a:r>
          </a:p>
          <a:p>
            <a:pPr algn="ctr"/>
            <a:r>
              <a:rPr lang="el-GR" sz="2400" b="1" dirty="0" smtClean="0">
                <a:ln>
                  <a:solidFill>
                    <a:prstClr val="black"/>
                  </a:solidFill>
                </a:ln>
                <a:solidFill>
                  <a:srgbClr val="FEB80A">
                    <a:lumMod val="75000"/>
                  </a:srgbClr>
                </a:solidFill>
                <a:latin typeface="+mj-lt"/>
              </a:rPr>
              <a:t>δεσμός</a:t>
            </a:r>
            <a:endParaRPr lang="el-GR" sz="2400" b="1" dirty="0">
              <a:ln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547744" y="1191594"/>
            <a:ext cx="6451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Δομές Ευγενούς αερίου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(Κανόνας Οκτάδας)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540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2000" fill="hold"/>
                                        <p:tgtEl>
                                          <p:spTgt spid="4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2000" fill="hold"/>
                                        <p:tgtEl>
                                          <p:spTgt spid="4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2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4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2000" fill="hold"/>
                                        <p:tgtEl>
                                          <p:spTgt spid="4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78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24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6" dur="20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0" dur="2000" fill="hold"/>
                                        <p:tgtEl>
                                          <p:spTgt spid="4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24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2000" fill="hold"/>
                                        <p:tgtEl>
                                          <p:spTgt spid="4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8" dur="2000" fill="hold"/>
                                        <p:tgtEl>
                                          <p:spTgt spid="4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4" dur="2000" fill="hold"/>
                                        <p:tgtEl>
                                          <p:spTgt spid="4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6" dur="2000" fill="hold"/>
                                        <p:tgtEl>
                                          <p:spTgt spid="4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4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4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4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4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4" dur="2000" fill="hold"/>
                                        <p:tgtEl>
                                          <p:spTgt spid="41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4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4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4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4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4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5" dur="2000" fill="hold"/>
                                        <p:tgtEl>
                                          <p:spTgt spid="41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4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4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4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4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4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4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1" dur="2000" fill="hold"/>
                                        <p:tgtEl>
                                          <p:spTgt spid="418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3" dur="2000" fill="hold"/>
                                        <p:tgtEl>
                                          <p:spTgt spid="41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4" dur="2000" fill="hold"/>
                                        <p:tgtEl>
                                          <p:spTgt spid="41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6" dur="2000" fill="hold"/>
                                        <p:tgtEl>
                                          <p:spTgt spid="418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7" dur="2000" fill="hold"/>
                                        <p:tgtEl>
                                          <p:spTgt spid="41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9" dur="2000" fill="hold"/>
                                        <p:tgtEl>
                                          <p:spTgt spid="418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4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4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4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4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181" grpId="0" animBg="1"/>
      <p:bldP spid="4182" grpId="0" animBg="1"/>
      <p:bldP spid="4182" grpId="1" animBg="1"/>
      <p:bldP spid="4183" grpId="0" animBg="1"/>
      <p:bldP spid="4183" grpId="1" animBg="1"/>
      <p:bldP spid="4184" grpId="0" animBg="1"/>
      <p:bldP spid="4184" grpId="1" animBg="1"/>
      <p:bldP spid="4185" grpId="0" animBg="1"/>
      <p:bldP spid="4185" grpId="1" animBg="1"/>
      <p:bldP spid="4186" grpId="0" animBg="1"/>
      <p:bldP spid="4186" grpId="1" animBg="1"/>
      <p:bldP spid="4187" grpId="0" animBg="1"/>
      <p:bldP spid="4187" grpId="1" animBg="1"/>
      <p:bldP spid="4188" grpId="0" animBg="1"/>
      <p:bldP spid="4189" grpId="0" animBg="1"/>
      <p:bldP spid="4190" grpId="0" animBg="1"/>
      <p:bldP spid="4159" grpId="0"/>
      <p:bldP spid="4160" grpId="0" animBg="1"/>
      <p:bldP spid="4160" grpId="1" animBg="1"/>
      <p:bldP spid="4161" grpId="0" animBg="1"/>
      <p:bldP spid="4161" grpId="1" animBg="1"/>
      <p:bldP spid="4161" grpId="2" animBg="1"/>
      <p:bldP spid="4162" grpId="0" animBg="1"/>
      <p:bldP spid="4162" grpId="1" animBg="1"/>
      <p:bldP spid="4162" grpId="2" animBg="1"/>
      <p:bldP spid="4163" grpId="0" animBg="1"/>
      <p:bldP spid="4163" grpId="1" animBg="1"/>
      <p:bldP spid="4164" grpId="0" animBg="1"/>
      <p:bldP spid="4164" grpId="1" animBg="1"/>
      <p:bldP spid="4164" grpId="2" animBg="1"/>
      <p:bldP spid="4166" grpId="0" animBg="1"/>
      <p:bldP spid="4166" grpId="1" animBg="1"/>
      <p:bldP spid="4166" grpId="2" animBg="1"/>
      <p:bldP spid="4167" grpId="0" animBg="1"/>
      <p:bldP spid="4167" grpId="1" animBg="1"/>
      <p:bldP spid="4168" grpId="0" animBg="1"/>
      <p:bldP spid="4168" grpId="1" animBg="1"/>
      <p:bldP spid="4169" grpId="0"/>
      <p:bldP spid="4170" grpId="0" animBg="1"/>
      <p:bldP spid="4170" grpId="1" animBg="1"/>
      <p:bldP spid="4170" grpId="2" animBg="1"/>
      <p:bldP spid="4171" grpId="0" animBg="1"/>
      <p:bldP spid="4171" grpId="1" animBg="1"/>
      <p:bldP spid="4178" grpId="0"/>
      <p:bldP spid="4179" grpId="0"/>
      <p:bldP spid="4191" grpId="0" animBg="1"/>
      <p:bldP spid="4192" grpId="0"/>
      <p:bldP spid="103" grpId="0"/>
      <p:bldP spid="104" grpId="0"/>
      <p:bldP spid="105" grpId="0"/>
      <p:bldP spid="114" grpId="0" animBg="1"/>
      <p:bldP spid="5" grpId="0" animBg="1"/>
      <p:bldP spid="58" grpId="0" animBg="1"/>
      <p:bldP spid="50" grpId="0" animBg="1"/>
      <p:bldP spid="10" grpId="0" animBg="1"/>
      <p:bldP spid="55" grpId="0" animBg="1"/>
      <p:bldP spid="56" grpId="0" animBg="1"/>
      <p:bldP spid="11" grpId="0" animBg="1"/>
      <p:bldP spid="59" grpId="0" animBg="1"/>
      <p:bldP spid="60" grpId="0"/>
      <p:bldP spid="65" grpId="0" animBg="1"/>
      <p:bldP spid="15" grpId="0"/>
      <p:bldP spid="71" grpId="0" animBg="1"/>
      <p:bldP spid="6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1" name="Text Box 95"/>
          <p:cNvSpPr txBox="1">
            <a:spLocks noChangeArrowheads="1"/>
          </p:cNvSpPr>
          <p:nvPr/>
        </p:nvSpPr>
        <p:spPr bwMode="auto">
          <a:xfrm>
            <a:off x="928006" y="2196153"/>
            <a:ext cx="148375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N 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latin typeface="Comic Sans MS" pitchFamily="66" charset="0"/>
                <a:cs typeface="Lucida Sans Unicode" pitchFamily="34" charset="0"/>
              </a:rPr>
              <a:t>≡ 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4709E1"/>
                </a:solidFill>
                <a:latin typeface="Comic Sans MS" pitchFamily="66" charset="0"/>
              </a:rPr>
              <a:t>N </a:t>
            </a:r>
            <a:endParaRPr lang="el-GR" sz="3200" b="1" dirty="0">
              <a:ln>
                <a:solidFill>
                  <a:schemeClr val="tx1"/>
                </a:solidFill>
              </a:ln>
              <a:solidFill>
                <a:srgbClr val="4709E1"/>
              </a:solidFill>
              <a:latin typeface="Comic Sans MS" pitchFamily="66" charset="0"/>
            </a:endParaRPr>
          </a:p>
        </p:txBody>
      </p:sp>
      <p:sp>
        <p:nvSpPr>
          <p:cNvPr id="57" name="Rectangle 2"/>
          <p:cNvSpPr txBox="1">
            <a:spLocks noChangeArrowheads="1"/>
          </p:cNvSpPr>
          <p:nvPr/>
        </p:nvSpPr>
        <p:spPr>
          <a:xfrm>
            <a:off x="2555776" y="4730636"/>
            <a:ext cx="5089828" cy="64854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l-GR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l-GR" sz="36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ΜΟΡΙΑ </a:t>
            </a:r>
            <a:r>
              <a:rPr lang="el-GR" sz="2800" b="1" dirty="0" smtClean="0"/>
              <a:t> </a:t>
            </a:r>
            <a:endParaRPr lang="en-US" sz="2800" b="1" dirty="0" smtClean="0"/>
          </a:p>
          <a:p>
            <a:r>
              <a:rPr lang="en-US" sz="3600" b="1" dirty="0" smtClean="0">
                <a:ln w="190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</a:t>
            </a:r>
            <a:r>
              <a:rPr lang="el-GR" sz="36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2</a:t>
            </a:r>
            <a:endParaRPr lang="el-GR" sz="3600" b="1" dirty="0">
              <a:ln w="1905">
                <a:solidFill>
                  <a:schemeClr val="tx1"/>
                </a:solidFill>
              </a:ln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2290" name="Picture 2" descr="https://encrypted-tbn0.gstatic.com/images?q=tbn:ANd9GcRe4Fp5oD7gYULwHC2HhPg5xvtdryrk0Hnt_xrrVZ_72qdy6Qq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23" y="3212977"/>
            <a:ext cx="116512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15143">
            <a:off x="904291" y="4920505"/>
            <a:ext cx="11652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2" descr="https://encrypted-tbn0.gstatic.com/images?q=tbn:ANd9GcRe4Fp5oD7gYULwHC2HhPg5xvtdryrk0Hnt_xrrVZ_72qdy6Qq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015" y="5325018"/>
            <a:ext cx="116512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s://encrypted-tbn0.gstatic.com/images?q=tbn:ANd9GcRe4Fp5oD7gYULwHC2HhPg5xvtdryrk0Hnt_xrrVZ_72qdy6Qq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869160"/>
            <a:ext cx="116512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https://encrypted-tbn0.gstatic.com/images?q=tbn:ANd9GcRe4Fp5oD7gYULwHC2HhPg5xvtdryrk0Hnt_xrrVZ_72qdy6Qq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289189"/>
            <a:ext cx="116512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02" y="1139223"/>
            <a:ext cx="3193082" cy="2795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Ορθογώνιο 11"/>
          <p:cNvSpPr/>
          <p:nvPr/>
        </p:nvSpPr>
        <p:spPr>
          <a:xfrm>
            <a:off x="202252" y="620688"/>
            <a:ext cx="8762236" cy="584775"/>
          </a:xfrm>
          <a:prstGeom prst="rect">
            <a:avLst/>
          </a:prstGeom>
          <a:pattFill prst="trellis">
            <a:fgClr>
              <a:srgbClr val="66FF66"/>
            </a:fgClr>
            <a:bgClr>
              <a:schemeClr val="bg1"/>
            </a:bgClr>
          </a:patt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  <a:r>
              <a:rPr lang="en-US" sz="2000" b="1" baseline="30000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Παράδειγμα </a:t>
            </a:r>
            <a:r>
              <a:rPr lang="el-G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   </a:t>
            </a:r>
            <a:r>
              <a:rPr lang="el-GR" sz="3200" b="1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Ν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2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endParaRPr lang="el-GR" sz="3200" b="1" dirty="0">
              <a:ln w="1905">
                <a:solidFill>
                  <a:schemeClr val="tx1"/>
                </a:solidFill>
              </a:ln>
              <a:solidFill>
                <a:srgbClr val="055C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6" name="Ορθογώνιο 15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8685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ΜΙΧΑΛΗΣ\Downloads\4) GIFSSSSSSSSSSSSSSSSSSSS\GIFS NATURE\Animated_Waterfall_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52" y="1205462"/>
            <a:ext cx="8762236" cy="539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202252" y="620688"/>
            <a:ext cx="8762236" cy="584775"/>
          </a:xfrm>
          <a:prstGeom prst="rect">
            <a:avLst/>
          </a:prstGeom>
          <a:pattFill prst="trellis">
            <a:fgClr>
              <a:srgbClr val="66FF66"/>
            </a:fgClr>
            <a:bgClr>
              <a:schemeClr val="bg1"/>
            </a:bgClr>
          </a:patt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  <a:r>
              <a:rPr lang="en-US" sz="2000" b="1" baseline="30000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Παράδειγμα </a:t>
            </a:r>
            <a:r>
              <a:rPr lang="el-G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   </a:t>
            </a:r>
            <a:r>
              <a:rPr lang="el-GR" sz="3200" b="1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Η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2</a:t>
            </a:r>
            <a:r>
              <a:rPr lang="el-GR" sz="3200" b="1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Ο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endParaRPr lang="el-GR" sz="3200" b="1" dirty="0">
              <a:ln w="190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28676" name="Picture 4" descr="http://ak-hdl.buzzfed.com/static/2015-06/18/18/enhanced/webdr15/anigif_longform-original-11606-1434666334-6.gif"/>
          <p:cNvPicPr>
            <a:picLocks noChangeAspect="1" noChangeArrowheads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671" y="1412776"/>
            <a:ext cx="4924425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10" descr="http://brandonmoreno21.weebly.com/uploads/5/2/8/7/5287102/water-droppin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21088" y="1195951"/>
            <a:ext cx="4393942" cy="535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Ορθογώνιο 9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  <p:pic>
        <p:nvPicPr>
          <p:cNvPr id="1026" name="Picture 2" descr="C:\Users\ΜΙΧΑΛΗΣ\Downloads\4) GIFSSSSSSSSSSSSSSSSSSSS\ΔΙΑΦΟΡΑΑΑΑΑ\Water-Drop-0015-(Odiamuzic.net).gif"/>
          <p:cNvPicPr>
            <a:picLocks noChangeAspect="1" noChangeArrowheads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962" y="1573041"/>
            <a:ext cx="4381118" cy="516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ΜΙΧΑΛΗΣ\Downloads\4) GIFSSSSSSSSSSSSSSSSSSSS\GIFS CΗΕΜ\water_faucet_drop_500_clr_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3240360" cy="514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29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613699" y="1196488"/>
            <a:ext cx="14876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4000" b="1" baseline="-25000" dirty="0" smtClean="0">
                <a:ln w="1905"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1</a:t>
            </a:r>
            <a:r>
              <a:rPr lang="el-GR" sz="4000" b="1" dirty="0" smtClean="0">
                <a:ln w="1905"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Η </a:t>
            </a:r>
            <a:r>
              <a:rPr lang="el-GR" sz="4000" dirty="0" smtClean="0">
                <a:latin typeface="Comic Sans MS" panose="030F0702030302020204" pitchFamily="66" charset="0"/>
              </a:rPr>
              <a:t>: </a:t>
            </a:r>
            <a:endParaRPr lang="el-GR" sz="4000" dirty="0">
              <a:latin typeface="Comic Sans MS" panose="030F0702030302020204" pitchFamily="66" charset="0"/>
            </a:endParaRP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4583369" y="1280954"/>
            <a:ext cx="446324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40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8</a:t>
            </a:r>
            <a:r>
              <a:rPr lang="en-US" sz="4000" b="1" dirty="0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O</a:t>
            </a:r>
            <a:r>
              <a:rPr lang="el-GR" sz="4000" b="1" baseline="-25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l-GR" sz="4000" dirty="0" smtClean="0">
                <a:latin typeface="Comic Sans MS" panose="030F0702030302020204" pitchFamily="66" charset="0"/>
              </a:rPr>
              <a:t>: </a:t>
            </a:r>
            <a:endParaRPr lang="el-GR" sz="4000" dirty="0">
              <a:latin typeface="Comic Sans MS" panose="030F0702030302020204" pitchFamily="66" charset="0"/>
            </a:endParaRPr>
          </a:p>
        </p:txBody>
      </p:sp>
      <p:pic>
        <p:nvPicPr>
          <p:cNvPr id="99" name="Picture 21" descr="lesson_02_atom_01_H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52" y="2176727"/>
            <a:ext cx="2195512" cy="219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learn-to-make-money.com/wp-content/uploads/2012/04/how-to-write-a-press-relea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47" y="4373971"/>
            <a:ext cx="2088232" cy="226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Επεξήγηση με στρογγυλεμένο παραλληλόγραμμο 17"/>
          <p:cNvSpPr/>
          <p:nvPr/>
        </p:nvSpPr>
        <p:spPr>
          <a:xfrm>
            <a:off x="4074858" y="5229200"/>
            <a:ext cx="1217221" cy="1021432"/>
          </a:xfrm>
          <a:prstGeom prst="wedgeRoundRectCallout">
            <a:avLst>
              <a:gd name="adj1" fmla="val 157903"/>
              <a:gd name="adj2" fmla="val -23637"/>
              <a:gd name="adj3" fmla="val 16667"/>
            </a:avLst>
          </a:prstGeom>
          <a:solidFill>
            <a:schemeClr val="accent1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Θέλω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</a:t>
            </a:r>
            <a:endParaRPr lang="el-G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86413"/>
            <a:ext cx="18859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Επεξήγηση με στρογγυλεμένο παραλληλόγραμμο 16"/>
          <p:cNvSpPr/>
          <p:nvPr/>
        </p:nvSpPr>
        <p:spPr>
          <a:xfrm>
            <a:off x="3146126" y="3803036"/>
            <a:ext cx="1217221" cy="1021432"/>
          </a:xfrm>
          <a:prstGeom prst="wedgeRoundRectCallout">
            <a:avLst>
              <a:gd name="adj1" fmla="val -84358"/>
              <a:gd name="adj2" fmla="val 89626"/>
              <a:gd name="adj3" fmla="val 16667"/>
            </a:avLst>
          </a:prstGeom>
          <a:solidFill>
            <a:schemeClr val="accent1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Θέλω</a:t>
            </a:r>
            <a:r>
              <a:rPr lang="el-GR" sz="1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algn="ctr"/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</a:t>
            </a:r>
            <a:endParaRPr lang="el-G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4" name="Ομάδα 3"/>
          <p:cNvGrpSpPr/>
          <p:nvPr/>
        </p:nvGrpSpPr>
        <p:grpSpPr>
          <a:xfrm>
            <a:off x="6893106" y="2559859"/>
            <a:ext cx="2095500" cy="2105026"/>
            <a:chOff x="4885492" y="2060848"/>
            <a:chExt cx="2095500" cy="2105026"/>
          </a:xfrm>
        </p:grpSpPr>
        <p:pic>
          <p:nvPicPr>
            <p:cNvPr id="14" name="Picture 2" descr="http://www.green-planet-solar-energy.com/images/oxygen-bohr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5492" y="2060848"/>
              <a:ext cx="2095500" cy="2105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Ελεύθερη σχεδίαση 1"/>
            <p:cNvSpPr/>
            <p:nvPr/>
          </p:nvSpPr>
          <p:spPr>
            <a:xfrm>
              <a:off x="5600323" y="2525486"/>
              <a:ext cx="646364" cy="362857"/>
            </a:xfrm>
            <a:custGeom>
              <a:avLst/>
              <a:gdLst>
                <a:gd name="connsiteX0" fmla="*/ 263448 w 646364"/>
                <a:gd name="connsiteY0" fmla="*/ 14514 h 362857"/>
                <a:gd name="connsiteX1" fmla="*/ 190877 w 646364"/>
                <a:gd name="connsiteY1" fmla="*/ 0 h 362857"/>
                <a:gd name="connsiteX2" fmla="*/ 16706 w 646364"/>
                <a:gd name="connsiteY2" fmla="*/ 29028 h 362857"/>
                <a:gd name="connsiteX3" fmla="*/ 2191 w 646364"/>
                <a:gd name="connsiteY3" fmla="*/ 72571 h 362857"/>
                <a:gd name="connsiteX4" fmla="*/ 31220 w 646364"/>
                <a:gd name="connsiteY4" fmla="*/ 174171 h 362857"/>
                <a:gd name="connsiteX5" fmla="*/ 16706 w 646364"/>
                <a:gd name="connsiteY5" fmla="*/ 232228 h 362857"/>
                <a:gd name="connsiteX6" fmla="*/ 16706 w 646364"/>
                <a:gd name="connsiteY6" fmla="*/ 333828 h 362857"/>
                <a:gd name="connsiteX7" fmla="*/ 60248 w 646364"/>
                <a:gd name="connsiteY7" fmla="*/ 348343 h 362857"/>
                <a:gd name="connsiteX8" fmla="*/ 147334 w 646364"/>
                <a:gd name="connsiteY8" fmla="*/ 319314 h 362857"/>
                <a:gd name="connsiteX9" fmla="*/ 190877 w 646364"/>
                <a:gd name="connsiteY9" fmla="*/ 304800 h 362857"/>
                <a:gd name="connsiteX10" fmla="*/ 277963 w 646364"/>
                <a:gd name="connsiteY10" fmla="*/ 290285 h 362857"/>
                <a:gd name="connsiteX11" fmla="*/ 437620 w 646364"/>
                <a:gd name="connsiteY11" fmla="*/ 333828 h 362857"/>
                <a:gd name="connsiteX12" fmla="*/ 481163 w 646364"/>
                <a:gd name="connsiteY12" fmla="*/ 348343 h 362857"/>
                <a:gd name="connsiteX13" fmla="*/ 524706 w 646364"/>
                <a:gd name="connsiteY13" fmla="*/ 362857 h 362857"/>
                <a:gd name="connsiteX14" fmla="*/ 611791 w 646364"/>
                <a:gd name="connsiteY14" fmla="*/ 348343 h 362857"/>
                <a:gd name="connsiteX15" fmla="*/ 640820 w 646364"/>
                <a:gd name="connsiteY15" fmla="*/ 261257 h 362857"/>
                <a:gd name="connsiteX16" fmla="*/ 582763 w 646364"/>
                <a:gd name="connsiteY16" fmla="*/ 14514 h 362857"/>
                <a:gd name="connsiteX17" fmla="*/ 539220 w 646364"/>
                <a:gd name="connsiteY17" fmla="*/ 0 h 362857"/>
                <a:gd name="connsiteX18" fmla="*/ 263448 w 646364"/>
                <a:gd name="connsiteY18" fmla="*/ 14514 h 36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6364" h="362857">
                  <a:moveTo>
                    <a:pt x="263448" y="14514"/>
                  </a:moveTo>
                  <a:cubicBezTo>
                    <a:pt x="205391" y="14514"/>
                    <a:pt x="215546" y="0"/>
                    <a:pt x="190877" y="0"/>
                  </a:cubicBezTo>
                  <a:cubicBezTo>
                    <a:pt x="93653" y="0"/>
                    <a:pt x="84836" y="6318"/>
                    <a:pt x="16706" y="29028"/>
                  </a:cubicBezTo>
                  <a:cubicBezTo>
                    <a:pt x="11868" y="43542"/>
                    <a:pt x="2191" y="57271"/>
                    <a:pt x="2191" y="72571"/>
                  </a:cubicBezTo>
                  <a:cubicBezTo>
                    <a:pt x="2191" y="90792"/>
                    <a:pt x="24377" y="153640"/>
                    <a:pt x="31220" y="174171"/>
                  </a:cubicBezTo>
                  <a:cubicBezTo>
                    <a:pt x="26382" y="193523"/>
                    <a:pt x="22186" y="213048"/>
                    <a:pt x="16706" y="232228"/>
                  </a:cubicBezTo>
                  <a:cubicBezTo>
                    <a:pt x="6167" y="269113"/>
                    <a:pt x="-14929" y="294283"/>
                    <a:pt x="16706" y="333828"/>
                  </a:cubicBezTo>
                  <a:cubicBezTo>
                    <a:pt x="26263" y="345775"/>
                    <a:pt x="45734" y="343505"/>
                    <a:pt x="60248" y="348343"/>
                  </a:cubicBezTo>
                  <a:lnTo>
                    <a:pt x="147334" y="319314"/>
                  </a:lnTo>
                  <a:cubicBezTo>
                    <a:pt x="161848" y="314476"/>
                    <a:pt x="175786" y="307315"/>
                    <a:pt x="190877" y="304800"/>
                  </a:cubicBezTo>
                  <a:lnTo>
                    <a:pt x="277963" y="290285"/>
                  </a:lnTo>
                  <a:cubicBezTo>
                    <a:pt x="380533" y="310800"/>
                    <a:pt x="327137" y="297000"/>
                    <a:pt x="437620" y="333828"/>
                  </a:cubicBezTo>
                  <a:lnTo>
                    <a:pt x="481163" y="348343"/>
                  </a:lnTo>
                  <a:lnTo>
                    <a:pt x="524706" y="362857"/>
                  </a:lnTo>
                  <a:cubicBezTo>
                    <a:pt x="553734" y="358019"/>
                    <a:pt x="589644" y="367722"/>
                    <a:pt x="611791" y="348343"/>
                  </a:cubicBezTo>
                  <a:cubicBezTo>
                    <a:pt x="634819" y="328193"/>
                    <a:pt x="640820" y="261257"/>
                    <a:pt x="640820" y="261257"/>
                  </a:cubicBezTo>
                  <a:cubicBezTo>
                    <a:pt x="630133" y="100946"/>
                    <a:pt x="685627" y="65946"/>
                    <a:pt x="582763" y="14514"/>
                  </a:cubicBezTo>
                  <a:cubicBezTo>
                    <a:pt x="569079" y="7672"/>
                    <a:pt x="553734" y="4838"/>
                    <a:pt x="539220" y="0"/>
                  </a:cubicBezTo>
                  <a:cubicBezTo>
                    <a:pt x="256615" y="14874"/>
                    <a:pt x="321505" y="14514"/>
                    <a:pt x="263448" y="14514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3" name="Ορθογώνιο 2"/>
          <p:cNvSpPr/>
          <p:nvPr/>
        </p:nvSpPr>
        <p:spPr>
          <a:xfrm>
            <a:off x="2101314" y="1196488"/>
            <a:ext cx="8675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l-GR" sz="4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(  )</a:t>
            </a:r>
            <a:endParaRPr lang="el-GR" sz="4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2247186" y="1196488"/>
            <a:ext cx="5597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800" b="1" dirty="0">
                <a:ln>
                  <a:solidFill>
                    <a:schemeClr val="tx1"/>
                  </a:solidFill>
                </a:ln>
                <a:solidFill>
                  <a:srgbClr val="D6ECFF">
                    <a:lumMod val="50000"/>
                  </a:srgbClr>
                </a:solidFill>
                <a:latin typeface="Comic Sans MS" panose="030F0702030302020204" pitchFamily="66" charset="0"/>
              </a:rPr>
              <a:t>1</a:t>
            </a:r>
            <a:endParaRPr lang="el-GR" dirty="0">
              <a:ln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1572329" y="1258043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Κ</a:t>
            </a:r>
            <a:endParaRPr lang="el-GR" dirty="0">
              <a:latin typeface="Comic Sans MS" panose="030F0702030302020204" pitchFamily="66" charset="0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5756046" y="1229851"/>
            <a:ext cx="22172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l-GR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Κ(2)</a:t>
            </a:r>
            <a:r>
              <a:rPr lang="en-US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L(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  <a:r>
              <a:rPr lang="en-US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)</a:t>
            </a:r>
            <a:endParaRPr lang="el-GR" sz="4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Ορθογώνιο 21"/>
          <p:cNvSpPr/>
          <p:nvPr/>
        </p:nvSpPr>
        <p:spPr>
          <a:xfrm>
            <a:off x="202252" y="620688"/>
            <a:ext cx="8762236" cy="584775"/>
          </a:xfrm>
          <a:prstGeom prst="rect">
            <a:avLst/>
          </a:prstGeom>
          <a:pattFill prst="trellis">
            <a:fgClr>
              <a:srgbClr val="66FF66"/>
            </a:fgClr>
            <a:bgClr>
              <a:schemeClr val="bg1"/>
            </a:bgClr>
          </a:patt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  <a:r>
              <a:rPr lang="en-US" sz="2000" b="1" baseline="30000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Παράδειγμα </a:t>
            </a:r>
            <a:r>
              <a:rPr lang="el-G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   </a:t>
            </a:r>
            <a:r>
              <a:rPr lang="el-GR" sz="3200" b="1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Η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2</a:t>
            </a:r>
            <a:r>
              <a:rPr lang="el-GR" sz="3200" b="1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Ο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endParaRPr lang="el-GR" sz="3200" b="1" dirty="0">
              <a:ln w="1905">
                <a:solidFill>
                  <a:schemeClr val="tx1"/>
                </a:solidFill>
              </a:ln>
              <a:solidFill>
                <a:srgbClr val="055C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24" name="Ορθογώνιο 23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7959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5125" grpId="0"/>
      <p:bldP spid="18" grpId="0" animBg="1"/>
      <p:bldP spid="17" grpId="0" animBg="1"/>
      <p:bldP spid="3" grpId="0"/>
      <p:bldP spid="5" grpId="0"/>
      <p:bldP spid="6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Box 17"/>
          <p:cNvSpPr txBox="1">
            <a:spLocks noChangeArrowheads="1"/>
          </p:cNvSpPr>
          <p:nvPr/>
        </p:nvSpPr>
        <p:spPr bwMode="auto">
          <a:xfrm rot="2485522">
            <a:off x="3452284" y="5742808"/>
            <a:ext cx="201269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Ηλεκτρονιακός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τύπος</a:t>
            </a:r>
          </a:p>
        </p:txBody>
      </p:sp>
      <p:sp>
        <p:nvSpPr>
          <p:cNvPr id="50" name="Text Box 18"/>
          <p:cNvSpPr txBox="1">
            <a:spLocks noChangeArrowheads="1"/>
          </p:cNvSpPr>
          <p:nvPr/>
        </p:nvSpPr>
        <p:spPr bwMode="auto">
          <a:xfrm rot="1610588">
            <a:off x="7690923" y="3321245"/>
            <a:ext cx="12969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Μοριακός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τύπος</a:t>
            </a:r>
          </a:p>
        </p:txBody>
      </p:sp>
      <p:sp>
        <p:nvSpPr>
          <p:cNvPr id="100" name="Δεξιό βέλος 99"/>
          <p:cNvSpPr/>
          <p:nvPr/>
        </p:nvSpPr>
        <p:spPr>
          <a:xfrm>
            <a:off x="2543986" y="4139025"/>
            <a:ext cx="485286" cy="4263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45711" y="4105611"/>
            <a:ext cx="431800" cy="58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omic Sans MS" pitchFamily="66" charset="0"/>
              </a:rPr>
              <a:t>Η</a:t>
            </a: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612436" y="4388186"/>
            <a:ext cx="71438" cy="71438"/>
          </a:xfrm>
          <a:prstGeom prst="ellipse">
            <a:avLst/>
          </a:prstGeom>
          <a:solidFill>
            <a:srgbClr val="055CBB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368345" y="4153554"/>
            <a:ext cx="50379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O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Oval 11"/>
          <p:cNvSpPr>
            <a:spLocks noChangeArrowheads="1"/>
          </p:cNvSpPr>
          <p:nvPr/>
        </p:nvSpPr>
        <p:spPr bwMode="auto">
          <a:xfrm>
            <a:off x="1620242" y="4056398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9" name="Oval 12"/>
          <p:cNvSpPr>
            <a:spLocks noChangeArrowheads="1"/>
          </p:cNvSpPr>
          <p:nvPr/>
        </p:nvSpPr>
        <p:spPr bwMode="auto">
          <a:xfrm>
            <a:off x="1475656" y="4056398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0" name="Oval 13"/>
          <p:cNvSpPr>
            <a:spLocks noChangeArrowheads="1"/>
          </p:cNvSpPr>
          <p:nvPr/>
        </p:nvSpPr>
        <p:spPr bwMode="auto">
          <a:xfrm>
            <a:off x="1908274" y="4400086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1" name="Oval 14"/>
          <p:cNvSpPr>
            <a:spLocks noChangeArrowheads="1"/>
          </p:cNvSpPr>
          <p:nvPr/>
        </p:nvSpPr>
        <p:spPr bwMode="auto">
          <a:xfrm>
            <a:off x="1908274" y="4243723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2" name="Oval 15"/>
          <p:cNvSpPr>
            <a:spLocks noChangeArrowheads="1"/>
          </p:cNvSpPr>
          <p:nvPr/>
        </p:nvSpPr>
        <p:spPr bwMode="auto">
          <a:xfrm>
            <a:off x="1547664" y="4688118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3" name="Oval 17"/>
          <p:cNvSpPr>
            <a:spLocks noChangeArrowheads="1"/>
          </p:cNvSpPr>
          <p:nvPr/>
        </p:nvSpPr>
        <p:spPr bwMode="auto">
          <a:xfrm>
            <a:off x="1259632" y="4400086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 rot="10800000">
            <a:off x="1475656" y="4888084"/>
            <a:ext cx="576264" cy="58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omic Sans MS" pitchFamily="66" charset="0"/>
              </a:rPr>
              <a:t>Η</a:t>
            </a:r>
            <a:endParaRPr lang="el-GR" sz="32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28" name="Oval 23"/>
          <p:cNvSpPr>
            <a:spLocks noChangeArrowheads="1"/>
          </p:cNvSpPr>
          <p:nvPr/>
        </p:nvSpPr>
        <p:spPr bwMode="auto">
          <a:xfrm rot="10800000">
            <a:off x="1403648" y="5108746"/>
            <a:ext cx="57245" cy="71437"/>
          </a:xfrm>
          <a:prstGeom prst="ellipse">
            <a:avLst/>
          </a:prstGeom>
          <a:solidFill>
            <a:srgbClr val="055CBB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4709E1"/>
              </a:solidFill>
            </a:endParaRPr>
          </a:p>
        </p:txBody>
      </p:sp>
      <p:sp>
        <p:nvSpPr>
          <p:cNvPr id="32" name="Text Box 38"/>
          <p:cNvSpPr txBox="1">
            <a:spLocks noChangeArrowheads="1"/>
          </p:cNvSpPr>
          <p:nvPr/>
        </p:nvSpPr>
        <p:spPr bwMode="auto">
          <a:xfrm>
            <a:off x="4210050" y="4116596"/>
            <a:ext cx="64998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O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3" name="Oval 40"/>
          <p:cNvSpPr>
            <a:spLocks noChangeArrowheads="1"/>
          </p:cNvSpPr>
          <p:nvPr/>
        </p:nvSpPr>
        <p:spPr bwMode="auto">
          <a:xfrm>
            <a:off x="4355976" y="4056399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34" name="Oval 41"/>
          <p:cNvSpPr>
            <a:spLocks noChangeArrowheads="1"/>
          </p:cNvSpPr>
          <p:nvPr/>
        </p:nvSpPr>
        <p:spPr bwMode="auto">
          <a:xfrm>
            <a:off x="4499992" y="4056399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35" name="Oval 42"/>
          <p:cNvSpPr>
            <a:spLocks noChangeArrowheads="1"/>
          </p:cNvSpPr>
          <p:nvPr/>
        </p:nvSpPr>
        <p:spPr bwMode="auto">
          <a:xfrm>
            <a:off x="4789934" y="4316456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36" name="Oval 43"/>
          <p:cNvSpPr>
            <a:spLocks noChangeArrowheads="1"/>
          </p:cNvSpPr>
          <p:nvPr/>
        </p:nvSpPr>
        <p:spPr bwMode="auto">
          <a:xfrm>
            <a:off x="4355976" y="4705687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37" name="Oval 44"/>
          <p:cNvSpPr>
            <a:spLocks noChangeArrowheads="1"/>
          </p:cNvSpPr>
          <p:nvPr/>
        </p:nvSpPr>
        <p:spPr bwMode="auto">
          <a:xfrm>
            <a:off x="4499992" y="4705687"/>
            <a:ext cx="71438" cy="71438"/>
          </a:xfrm>
          <a:prstGeom prst="ellipse">
            <a:avLst/>
          </a:prstGeom>
          <a:solidFill>
            <a:srgbClr val="055CBB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38" name="Oval 45"/>
          <p:cNvSpPr>
            <a:spLocks noChangeArrowheads="1"/>
          </p:cNvSpPr>
          <p:nvPr/>
        </p:nvSpPr>
        <p:spPr bwMode="auto">
          <a:xfrm>
            <a:off x="4067944" y="4273887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39" name="Oval 52"/>
          <p:cNvSpPr>
            <a:spLocks noChangeArrowheads="1"/>
          </p:cNvSpPr>
          <p:nvPr/>
        </p:nvSpPr>
        <p:spPr bwMode="auto">
          <a:xfrm>
            <a:off x="4789934" y="4459902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0" name="Oval 53"/>
          <p:cNvSpPr>
            <a:spLocks noChangeArrowheads="1"/>
          </p:cNvSpPr>
          <p:nvPr/>
        </p:nvSpPr>
        <p:spPr bwMode="auto">
          <a:xfrm>
            <a:off x="4067944" y="4459902"/>
            <a:ext cx="71438" cy="71438"/>
          </a:xfrm>
          <a:prstGeom prst="ellipse">
            <a:avLst/>
          </a:prstGeom>
          <a:solidFill>
            <a:srgbClr val="055CBB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" name="Text Box 54"/>
          <p:cNvSpPr txBox="1">
            <a:spLocks noChangeArrowheads="1"/>
          </p:cNvSpPr>
          <p:nvPr/>
        </p:nvSpPr>
        <p:spPr bwMode="auto">
          <a:xfrm>
            <a:off x="4211960" y="4843800"/>
            <a:ext cx="5032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omic Sans MS" pitchFamily="66" charset="0"/>
              </a:rPr>
              <a:t>H</a:t>
            </a:r>
            <a:endParaRPr lang="el-GR" sz="32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42" name="Text Box 55"/>
          <p:cNvSpPr txBox="1">
            <a:spLocks noChangeArrowheads="1"/>
          </p:cNvSpPr>
          <p:nvPr/>
        </p:nvSpPr>
        <p:spPr bwMode="auto">
          <a:xfrm>
            <a:off x="3491880" y="4129424"/>
            <a:ext cx="5032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omic Sans MS" pitchFamily="66" charset="0"/>
              </a:rPr>
              <a:t>H</a:t>
            </a:r>
            <a:endParaRPr lang="el-GR" sz="32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53" name="Text Box 61"/>
          <p:cNvSpPr txBox="1">
            <a:spLocks noChangeArrowheads="1"/>
          </p:cNvSpPr>
          <p:nvPr/>
        </p:nvSpPr>
        <p:spPr bwMode="auto">
          <a:xfrm>
            <a:off x="7911976" y="4068361"/>
            <a:ext cx="10525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omic Sans MS" pitchFamily="66" charset="0"/>
              </a:rPr>
              <a:t>H</a:t>
            </a:r>
            <a:r>
              <a:rPr lang="en-US" sz="3200" baseline="-2500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omic Sans MS" pitchFamily="66" charset="0"/>
              </a:rPr>
              <a:t>2</a:t>
            </a: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O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5" name="Text Box 59"/>
          <p:cNvSpPr txBox="1">
            <a:spLocks noChangeArrowheads="1"/>
          </p:cNvSpPr>
          <p:nvPr/>
        </p:nvSpPr>
        <p:spPr bwMode="auto">
          <a:xfrm>
            <a:off x="5868144" y="4061104"/>
            <a:ext cx="1582737" cy="1323439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omic Sans MS" pitchFamily="66" charset="0"/>
              </a:rPr>
              <a:t>H</a:t>
            </a:r>
            <a:r>
              <a:rPr lang="el-GR" sz="3200" dirty="0" smtClean="0">
                <a:ln>
                  <a:solidFill>
                    <a:sysClr val="windowText" lastClr="000000"/>
                  </a:solidFill>
                </a:ln>
                <a:latin typeface="Comic Sans MS" pitchFamily="66" charset="0"/>
                <a:cs typeface="Arial" pitchFamily="34" charset="0"/>
              </a:rPr>
              <a:t>   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O</a:t>
            </a:r>
          </a:p>
          <a:p>
            <a:pPr>
              <a:spcBef>
                <a:spcPct val="50000"/>
              </a:spcBef>
            </a:pPr>
            <a:r>
              <a:rPr lang="en-US" sz="2800" dirty="0">
                <a:ln>
                  <a:solidFill>
                    <a:sysClr val="windowText" lastClr="000000"/>
                  </a:solidFill>
                </a:ln>
                <a:cs typeface="Arial" pitchFamily="34" charset="0"/>
              </a:rPr>
              <a:t> 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cs typeface="Arial" pitchFamily="34" charset="0"/>
              </a:rPr>
              <a:t>     </a:t>
            </a:r>
            <a:r>
              <a:rPr lang="el-GR" sz="2800" dirty="0" smtClean="0">
                <a:ln>
                  <a:solidFill>
                    <a:sysClr val="windowText" lastClr="000000"/>
                  </a:solidFill>
                </a:ln>
                <a:cs typeface="Arial" pitchFamily="34" charset="0"/>
              </a:rPr>
              <a:t>  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omic Sans MS" pitchFamily="66" charset="0"/>
              </a:rPr>
              <a:t>H</a:t>
            </a:r>
            <a:endParaRPr lang="el-GR" sz="28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Comic Sans MS" pitchFamily="66" charset="0"/>
            </a:endParaRPr>
          </a:p>
        </p:txBody>
      </p:sp>
      <p:cxnSp>
        <p:nvCxnSpPr>
          <p:cNvPr id="3" name="Ευθεία γραμμή σύνδεσης 2"/>
          <p:cNvCxnSpPr/>
          <p:nvPr/>
        </p:nvCxnSpPr>
        <p:spPr>
          <a:xfrm>
            <a:off x="6804248" y="4524186"/>
            <a:ext cx="0" cy="3532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Δεξιό βέλος 51"/>
          <p:cNvSpPr/>
          <p:nvPr/>
        </p:nvSpPr>
        <p:spPr>
          <a:xfrm>
            <a:off x="5220071" y="4171870"/>
            <a:ext cx="456937" cy="343249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4" name="Δεξιό βέλος 53"/>
          <p:cNvSpPr/>
          <p:nvPr/>
        </p:nvSpPr>
        <p:spPr>
          <a:xfrm>
            <a:off x="7615704" y="4233784"/>
            <a:ext cx="268664" cy="28133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7" name="Text Box 4"/>
          <p:cNvSpPr txBox="1">
            <a:spLocks noChangeArrowheads="1"/>
          </p:cNvSpPr>
          <p:nvPr/>
        </p:nvSpPr>
        <p:spPr bwMode="auto">
          <a:xfrm>
            <a:off x="434295" y="1375180"/>
            <a:ext cx="6819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b="1" baseline="-25000" dirty="0" smtClean="0">
                <a:ln w="1905"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r>
              <a:rPr lang="el-GR" sz="2800" b="1" dirty="0" smtClean="0">
                <a:ln w="1905"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Η </a:t>
            </a:r>
            <a:r>
              <a:rPr lang="el-GR" sz="2800" dirty="0" smtClean="0"/>
              <a:t> </a:t>
            </a:r>
            <a:endParaRPr lang="el-GR" sz="2800" dirty="0"/>
          </a:p>
        </p:txBody>
      </p:sp>
      <p:sp>
        <p:nvSpPr>
          <p:cNvPr id="58" name="Text Box 5"/>
          <p:cNvSpPr txBox="1">
            <a:spLocks noChangeArrowheads="1"/>
          </p:cNvSpPr>
          <p:nvPr/>
        </p:nvSpPr>
        <p:spPr bwMode="auto">
          <a:xfrm>
            <a:off x="395536" y="1951244"/>
            <a:ext cx="6300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8</a:t>
            </a:r>
            <a:r>
              <a:rPr lang="en-US" sz="2800" b="1" dirty="0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</a:t>
            </a:r>
            <a:r>
              <a:rPr lang="el-GR" sz="2800" b="1" baseline="-25000" dirty="0" smtClean="0">
                <a:solidFill>
                  <a:srgbClr val="00B050"/>
                </a:solidFill>
              </a:rPr>
              <a:t> </a:t>
            </a:r>
            <a:r>
              <a:rPr lang="el-GR" sz="2800" dirty="0" smtClean="0"/>
              <a:t> </a:t>
            </a:r>
            <a:endParaRPr lang="el-GR" sz="2800" dirty="0"/>
          </a:p>
        </p:txBody>
      </p:sp>
      <p:sp>
        <p:nvSpPr>
          <p:cNvPr id="5" name="Επεξήγηση με στρογγυλεμένο παραλληλόγραμμο 4"/>
          <p:cNvSpPr/>
          <p:nvPr/>
        </p:nvSpPr>
        <p:spPr>
          <a:xfrm>
            <a:off x="4949371" y="5367282"/>
            <a:ext cx="3799093" cy="463551"/>
          </a:xfrm>
          <a:prstGeom prst="wedgeRoundRectCallout">
            <a:avLst>
              <a:gd name="adj1" fmla="val -31048"/>
              <a:gd name="adj2" fmla="val 40047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  <a:latin typeface="+mj-lt"/>
              </a:rPr>
              <a:t>2 </a:t>
            </a:r>
            <a:r>
              <a:rPr lang="el-GR" b="1" dirty="0" smtClean="0">
                <a:solidFill>
                  <a:srgbClr val="FF0000"/>
                </a:solidFill>
                <a:latin typeface="+mj-lt"/>
              </a:rPr>
              <a:t>απλοί</a:t>
            </a:r>
            <a:r>
              <a:rPr lang="el-GR" dirty="0">
                <a:solidFill>
                  <a:srgbClr val="FF0000"/>
                </a:solidFill>
                <a:latin typeface="+mj-lt"/>
              </a:rPr>
              <a:t> </a:t>
            </a:r>
            <a:r>
              <a:rPr lang="el-GR" dirty="0" smtClean="0">
                <a:solidFill>
                  <a:schemeClr val="tx1"/>
                </a:solidFill>
                <a:latin typeface="+mj-lt"/>
              </a:rPr>
              <a:t>ομοιοπολικοί δεσμοί</a:t>
            </a:r>
            <a:endParaRPr lang="el-G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1568463" y="1304913"/>
            <a:ext cx="9156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l-GR" sz="2800" dirty="0">
                <a:solidFill>
                  <a:prstClr val="black"/>
                </a:solidFill>
              </a:rPr>
              <a:t>Κ(</a:t>
            </a:r>
            <a:r>
              <a:rPr lang="el-GR" sz="3600" b="1" dirty="0">
                <a:solidFill>
                  <a:srgbClr val="D6ECFF">
                    <a:lumMod val="50000"/>
                  </a:srgbClr>
                </a:solidFill>
              </a:rPr>
              <a:t>1</a:t>
            </a:r>
            <a:r>
              <a:rPr lang="el-GR" sz="28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2315313" y="1879236"/>
            <a:ext cx="8755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2800" dirty="0" smtClean="0">
                <a:solidFill>
                  <a:prstClr val="black"/>
                </a:solidFill>
              </a:rPr>
              <a:t>L(</a:t>
            </a:r>
            <a:r>
              <a:rPr lang="en-US" sz="3600" b="1" dirty="0" smtClean="0">
                <a:solidFill>
                  <a:srgbClr val="FF0000"/>
                </a:solidFill>
              </a:rPr>
              <a:t>6</a:t>
            </a:r>
            <a:r>
              <a:rPr lang="en-US" sz="2800" dirty="0">
                <a:solidFill>
                  <a:prstClr val="black"/>
                </a:solidFill>
              </a:rPr>
              <a:t>)</a:t>
            </a:r>
            <a:endParaRPr lang="el-GR" sz="2800" dirty="0">
              <a:solidFill>
                <a:prstClr val="black"/>
              </a:solidFill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1075397" y="1951244"/>
            <a:ext cx="274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>
                <a:solidFill>
                  <a:prstClr val="black"/>
                </a:solidFill>
              </a:rPr>
              <a:t>:</a:t>
            </a:r>
            <a:endParaRPr lang="el-GR" dirty="0"/>
          </a:p>
        </p:txBody>
      </p:sp>
      <p:sp>
        <p:nvSpPr>
          <p:cNvPr id="9" name="Ορθογώνιο 8"/>
          <p:cNvSpPr/>
          <p:nvPr/>
        </p:nvSpPr>
        <p:spPr>
          <a:xfrm>
            <a:off x="1116229" y="1398814"/>
            <a:ext cx="274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>
                <a:solidFill>
                  <a:prstClr val="black"/>
                </a:solidFill>
              </a:rPr>
              <a:t>:</a:t>
            </a:r>
            <a:endParaRPr lang="el-GR" dirty="0"/>
          </a:p>
        </p:txBody>
      </p:sp>
      <p:sp>
        <p:nvSpPr>
          <p:cNvPr id="10" name="Ορθογώνιο 9"/>
          <p:cNvSpPr/>
          <p:nvPr/>
        </p:nvSpPr>
        <p:spPr>
          <a:xfrm>
            <a:off x="1547421" y="1951244"/>
            <a:ext cx="8643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>
                <a:solidFill>
                  <a:prstClr val="black"/>
                </a:solidFill>
              </a:rPr>
              <a:t>Κ(2)</a:t>
            </a:r>
            <a:endParaRPr lang="el-GR" dirty="0"/>
          </a:p>
        </p:txBody>
      </p:sp>
      <p:sp>
        <p:nvSpPr>
          <p:cNvPr id="11" name="Ελεύθερη σχεδίαση 10"/>
          <p:cNvSpPr/>
          <p:nvPr/>
        </p:nvSpPr>
        <p:spPr>
          <a:xfrm>
            <a:off x="3932849" y="3297873"/>
            <a:ext cx="1176180" cy="1582057"/>
          </a:xfrm>
          <a:custGeom>
            <a:avLst/>
            <a:gdLst>
              <a:gd name="connsiteX0" fmla="*/ 610122 w 1176180"/>
              <a:gd name="connsiteY0" fmla="*/ 595085 h 1582057"/>
              <a:gd name="connsiteX1" fmla="*/ 305322 w 1176180"/>
              <a:gd name="connsiteY1" fmla="*/ 609600 h 1582057"/>
              <a:gd name="connsiteX2" fmla="*/ 261780 w 1176180"/>
              <a:gd name="connsiteY2" fmla="*/ 624114 h 1582057"/>
              <a:gd name="connsiteX3" fmla="*/ 174694 w 1176180"/>
              <a:gd name="connsiteY3" fmla="*/ 682171 h 1582057"/>
              <a:gd name="connsiteX4" fmla="*/ 116637 w 1176180"/>
              <a:gd name="connsiteY4" fmla="*/ 769257 h 1582057"/>
              <a:gd name="connsiteX5" fmla="*/ 87608 w 1176180"/>
              <a:gd name="connsiteY5" fmla="*/ 812800 h 1582057"/>
              <a:gd name="connsiteX6" fmla="*/ 58580 w 1176180"/>
              <a:gd name="connsiteY6" fmla="*/ 972457 h 1582057"/>
              <a:gd name="connsiteX7" fmla="*/ 29551 w 1176180"/>
              <a:gd name="connsiteY7" fmla="*/ 1016000 h 1582057"/>
              <a:gd name="connsiteX8" fmla="*/ 522 w 1176180"/>
              <a:gd name="connsiteY8" fmla="*/ 1103085 h 1582057"/>
              <a:gd name="connsiteX9" fmla="*/ 29551 w 1176180"/>
              <a:gd name="connsiteY9" fmla="*/ 1248228 h 1582057"/>
              <a:gd name="connsiteX10" fmla="*/ 58580 w 1176180"/>
              <a:gd name="connsiteY10" fmla="*/ 1291771 h 1582057"/>
              <a:gd name="connsiteX11" fmla="*/ 102122 w 1176180"/>
              <a:gd name="connsiteY11" fmla="*/ 1407885 h 1582057"/>
              <a:gd name="connsiteX12" fmla="*/ 189208 w 1176180"/>
              <a:gd name="connsiteY12" fmla="*/ 1465942 h 1582057"/>
              <a:gd name="connsiteX13" fmla="*/ 232751 w 1176180"/>
              <a:gd name="connsiteY13" fmla="*/ 1509485 h 1582057"/>
              <a:gd name="connsiteX14" fmla="*/ 290808 w 1176180"/>
              <a:gd name="connsiteY14" fmla="*/ 1538514 h 1582057"/>
              <a:gd name="connsiteX15" fmla="*/ 377894 w 1176180"/>
              <a:gd name="connsiteY15" fmla="*/ 1582057 h 1582057"/>
              <a:gd name="connsiteX16" fmla="*/ 871380 w 1176180"/>
              <a:gd name="connsiteY16" fmla="*/ 1567542 h 1582057"/>
              <a:gd name="connsiteX17" fmla="*/ 958465 w 1176180"/>
              <a:gd name="connsiteY17" fmla="*/ 1538514 h 1582057"/>
              <a:gd name="connsiteX18" fmla="*/ 1002008 w 1176180"/>
              <a:gd name="connsiteY18" fmla="*/ 1524000 h 1582057"/>
              <a:gd name="connsiteX19" fmla="*/ 1031037 w 1176180"/>
              <a:gd name="connsiteY19" fmla="*/ 1480457 h 1582057"/>
              <a:gd name="connsiteX20" fmla="*/ 1074580 w 1176180"/>
              <a:gd name="connsiteY20" fmla="*/ 1465942 h 1582057"/>
              <a:gd name="connsiteX21" fmla="*/ 1089094 w 1176180"/>
              <a:gd name="connsiteY21" fmla="*/ 1422400 h 1582057"/>
              <a:gd name="connsiteX22" fmla="*/ 1132637 w 1176180"/>
              <a:gd name="connsiteY22" fmla="*/ 1393371 h 1582057"/>
              <a:gd name="connsiteX23" fmla="*/ 1161665 w 1176180"/>
              <a:gd name="connsiteY23" fmla="*/ 1306285 h 1582057"/>
              <a:gd name="connsiteX24" fmla="*/ 1176180 w 1176180"/>
              <a:gd name="connsiteY24" fmla="*/ 1262742 h 1582057"/>
              <a:gd name="connsiteX25" fmla="*/ 1161665 w 1176180"/>
              <a:gd name="connsiteY25" fmla="*/ 1132114 h 1582057"/>
              <a:gd name="connsiteX26" fmla="*/ 1147151 w 1176180"/>
              <a:gd name="connsiteY26" fmla="*/ 870857 h 1582057"/>
              <a:gd name="connsiteX27" fmla="*/ 1132637 w 1176180"/>
              <a:gd name="connsiteY27" fmla="*/ 827314 h 1582057"/>
              <a:gd name="connsiteX28" fmla="*/ 1045551 w 1176180"/>
              <a:gd name="connsiteY28" fmla="*/ 769257 h 1582057"/>
              <a:gd name="connsiteX29" fmla="*/ 1002008 w 1176180"/>
              <a:gd name="connsiteY29" fmla="*/ 740228 h 1582057"/>
              <a:gd name="connsiteX30" fmla="*/ 914922 w 1176180"/>
              <a:gd name="connsiteY30" fmla="*/ 711200 h 1582057"/>
              <a:gd name="connsiteX31" fmla="*/ 813322 w 1176180"/>
              <a:gd name="connsiteY31" fmla="*/ 682171 h 1582057"/>
              <a:gd name="connsiteX32" fmla="*/ 769780 w 1176180"/>
              <a:gd name="connsiteY32" fmla="*/ 653142 h 1582057"/>
              <a:gd name="connsiteX33" fmla="*/ 740751 w 1176180"/>
              <a:gd name="connsiteY33" fmla="*/ 609600 h 1582057"/>
              <a:gd name="connsiteX34" fmla="*/ 697208 w 1176180"/>
              <a:gd name="connsiteY34" fmla="*/ 595085 h 1582057"/>
              <a:gd name="connsiteX35" fmla="*/ 595608 w 1176180"/>
              <a:gd name="connsiteY35" fmla="*/ 580571 h 1582057"/>
              <a:gd name="connsiteX36" fmla="*/ 581094 w 1176180"/>
              <a:gd name="connsiteY36" fmla="*/ 449942 h 1582057"/>
              <a:gd name="connsiteX37" fmla="*/ 639151 w 1176180"/>
              <a:gd name="connsiteY37" fmla="*/ 362857 h 1582057"/>
              <a:gd name="connsiteX38" fmla="*/ 639151 w 1176180"/>
              <a:gd name="connsiteY38" fmla="*/ 87085 h 1582057"/>
              <a:gd name="connsiteX39" fmla="*/ 624637 w 1176180"/>
              <a:gd name="connsiteY39" fmla="*/ 0 h 158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76180" h="1582057">
                <a:moveTo>
                  <a:pt x="610122" y="595085"/>
                </a:moveTo>
                <a:cubicBezTo>
                  <a:pt x="508522" y="599923"/>
                  <a:pt x="406686" y="601153"/>
                  <a:pt x="305322" y="609600"/>
                </a:cubicBezTo>
                <a:cubicBezTo>
                  <a:pt x="290076" y="610871"/>
                  <a:pt x="275154" y="616684"/>
                  <a:pt x="261780" y="624114"/>
                </a:cubicBezTo>
                <a:cubicBezTo>
                  <a:pt x="231282" y="641057"/>
                  <a:pt x="174694" y="682171"/>
                  <a:pt x="174694" y="682171"/>
                </a:cubicBezTo>
                <a:lnTo>
                  <a:pt x="116637" y="769257"/>
                </a:lnTo>
                <a:lnTo>
                  <a:pt x="87608" y="812800"/>
                </a:lnTo>
                <a:cubicBezTo>
                  <a:pt x="82605" y="852823"/>
                  <a:pt x="80954" y="927710"/>
                  <a:pt x="58580" y="972457"/>
                </a:cubicBezTo>
                <a:cubicBezTo>
                  <a:pt x="50779" y="988059"/>
                  <a:pt x="39227" y="1001486"/>
                  <a:pt x="29551" y="1016000"/>
                </a:cubicBezTo>
                <a:cubicBezTo>
                  <a:pt x="19875" y="1045028"/>
                  <a:pt x="-3806" y="1072794"/>
                  <a:pt x="522" y="1103085"/>
                </a:cubicBezTo>
                <a:cubicBezTo>
                  <a:pt x="5870" y="1140522"/>
                  <a:pt x="9286" y="1207698"/>
                  <a:pt x="29551" y="1248228"/>
                </a:cubicBezTo>
                <a:cubicBezTo>
                  <a:pt x="37352" y="1263830"/>
                  <a:pt x="48904" y="1277257"/>
                  <a:pt x="58580" y="1291771"/>
                </a:cubicBezTo>
                <a:cubicBezTo>
                  <a:pt x="66679" y="1324168"/>
                  <a:pt x="76823" y="1382586"/>
                  <a:pt x="102122" y="1407885"/>
                </a:cubicBezTo>
                <a:cubicBezTo>
                  <a:pt x="126792" y="1432555"/>
                  <a:pt x="164538" y="1441272"/>
                  <a:pt x="189208" y="1465942"/>
                </a:cubicBezTo>
                <a:cubicBezTo>
                  <a:pt x="203722" y="1480456"/>
                  <a:pt x="216048" y="1497554"/>
                  <a:pt x="232751" y="1509485"/>
                </a:cubicBezTo>
                <a:cubicBezTo>
                  <a:pt x="250357" y="1522061"/>
                  <a:pt x="272022" y="1527779"/>
                  <a:pt x="290808" y="1538514"/>
                </a:cubicBezTo>
                <a:cubicBezTo>
                  <a:pt x="369589" y="1583531"/>
                  <a:pt x="298062" y="1555445"/>
                  <a:pt x="377894" y="1582057"/>
                </a:cubicBezTo>
                <a:cubicBezTo>
                  <a:pt x="542389" y="1577219"/>
                  <a:pt x="707274" y="1579850"/>
                  <a:pt x="871380" y="1567542"/>
                </a:cubicBezTo>
                <a:cubicBezTo>
                  <a:pt x="901893" y="1565254"/>
                  <a:pt x="929437" y="1548190"/>
                  <a:pt x="958465" y="1538514"/>
                </a:cubicBezTo>
                <a:lnTo>
                  <a:pt x="1002008" y="1524000"/>
                </a:lnTo>
                <a:cubicBezTo>
                  <a:pt x="1011684" y="1509486"/>
                  <a:pt x="1017415" y="1491354"/>
                  <a:pt x="1031037" y="1480457"/>
                </a:cubicBezTo>
                <a:cubicBezTo>
                  <a:pt x="1042984" y="1470899"/>
                  <a:pt x="1063762" y="1476760"/>
                  <a:pt x="1074580" y="1465942"/>
                </a:cubicBezTo>
                <a:cubicBezTo>
                  <a:pt x="1085398" y="1455124"/>
                  <a:pt x="1079537" y="1434347"/>
                  <a:pt x="1089094" y="1422400"/>
                </a:cubicBezTo>
                <a:cubicBezTo>
                  <a:pt x="1099991" y="1408778"/>
                  <a:pt x="1118123" y="1403047"/>
                  <a:pt x="1132637" y="1393371"/>
                </a:cubicBezTo>
                <a:lnTo>
                  <a:pt x="1161665" y="1306285"/>
                </a:lnTo>
                <a:lnTo>
                  <a:pt x="1176180" y="1262742"/>
                </a:lnTo>
                <a:cubicBezTo>
                  <a:pt x="1171342" y="1219199"/>
                  <a:pt x="1164901" y="1175805"/>
                  <a:pt x="1161665" y="1132114"/>
                </a:cubicBezTo>
                <a:cubicBezTo>
                  <a:pt x="1155222" y="1045132"/>
                  <a:pt x="1155420" y="957684"/>
                  <a:pt x="1147151" y="870857"/>
                </a:cubicBezTo>
                <a:cubicBezTo>
                  <a:pt x="1145701" y="855626"/>
                  <a:pt x="1143455" y="838132"/>
                  <a:pt x="1132637" y="827314"/>
                </a:cubicBezTo>
                <a:cubicBezTo>
                  <a:pt x="1107967" y="802644"/>
                  <a:pt x="1074580" y="788609"/>
                  <a:pt x="1045551" y="769257"/>
                </a:cubicBezTo>
                <a:cubicBezTo>
                  <a:pt x="1031037" y="759581"/>
                  <a:pt x="1018557" y="745744"/>
                  <a:pt x="1002008" y="740228"/>
                </a:cubicBezTo>
                <a:cubicBezTo>
                  <a:pt x="972979" y="730552"/>
                  <a:pt x="944607" y="718622"/>
                  <a:pt x="914922" y="711200"/>
                </a:cubicBezTo>
                <a:cubicBezTo>
                  <a:pt x="842022" y="692974"/>
                  <a:pt x="875789" y="702993"/>
                  <a:pt x="813322" y="682171"/>
                </a:cubicBezTo>
                <a:cubicBezTo>
                  <a:pt x="798808" y="672495"/>
                  <a:pt x="782115" y="665477"/>
                  <a:pt x="769780" y="653142"/>
                </a:cubicBezTo>
                <a:cubicBezTo>
                  <a:pt x="757445" y="640807"/>
                  <a:pt x="754372" y="620497"/>
                  <a:pt x="740751" y="609600"/>
                </a:cubicBezTo>
                <a:cubicBezTo>
                  <a:pt x="728804" y="600043"/>
                  <a:pt x="712210" y="598086"/>
                  <a:pt x="697208" y="595085"/>
                </a:cubicBezTo>
                <a:cubicBezTo>
                  <a:pt x="663662" y="588376"/>
                  <a:pt x="629475" y="585409"/>
                  <a:pt x="595608" y="580571"/>
                </a:cubicBezTo>
                <a:cubicBezTo>
                  <a:pt x="559767" y="526808"/>
                  <a:pt x="547667" y="530166"/>
                  <a:pt x="581094" y="449942"/>
                </a:cubicBezTo>
                <a:cubicBezTo>
                  <a:pt x="594512" y="417738"/>
                  <a:pt x="639151" y="362857"/>
                  <a:pt x="639151" y="362857"/>
                </a:cubicBezTo>
                <a:cubicBezTo>
                  <a:pt x="676605" y="250493"/>
                  <a:pt x="662663" y="310452"/>
                  <a:pt x="639151" y="87085"/>
                </a:cubicBezTo>
                <a:cubicBezTo>
                  <a:pt x="620047" y="-94403"/>
                  <a:pt x="624637" y="176643"/>
                  <a:pt x="624637" y="0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Ελεύθερη σχεδίαση 24"/>
          <p:cNvSpPr/>
          <p:nvPr/>
        </p:nvSpPr>
        <p:spPr>
          <a:xfrm>
            <a:off x="3338286" y="4038101"/>
            <a:ext cx="928914" cy="1306286"/>
          </a:xfrm>
          <a:custGeom>
            <a:avLst/>
            <a:gdLst>
              <a:gd name="connsiteX0" fmla="*/ 580571 w 928914"/>
              <a:gd name="connsiteY0" fmla="*/ 783772 h 1117600"/>
              <a:gd name="connsiteX1" fmla="*/ 653143 w 928914"/>
              <a:gd name="connsiteY1" fmla="*/ 769257 h 1117600"/>
              <a:gd name="connsiteX2" fmla="*/ 740228 w 928914"/>
              <a:gd name="connsiteY2" fmla="*/ 740229 h 1117600"/>
              <a:gd name="connsiteX3" fmla="*/ 856343 w 928914"/>
              <a:gd name="connsiteY3" fmla="*/ 638629 h 1117600"/>
              <a:gd name="connsiteX4" fmla="*/ 899885 w 928914"/>
              <a:gd name="connsiteY4" fmla="*/ 508000 h 1117600"/>
              <a:gd name="connsiteX5" fmla="*/ 914400 w 928914"/>
              <a:gd name="connsiteY5" fmla="*/ 464457 h 1117600"/>
              <a:gd name="connsiteX6" fmla="*/ 928914 w 928914"/>
              <a:gd name="connsiteY6" fmla="*/ 420914 h 1117600"/>
              <a:gd name="connsiteX7" fmla="*/ 899885 w 928914"/>
              <a:gd name="connsiteY7" fmla="*/ 246743 h 1117600"/>
              <a:gd name="connsiteX8" fmla="*/ 870857 w 928914"/>
              <a:gd name="connsiteY8" fmla="*/ 203200 h 1117600"/>
              <a:gd name="connsiteX9" fmla="*/ 856343 w 928914"/>
              <a:gd name="connsiteY9" fmla="*/ 159657 h 1117600"/>
              <a:gd name="connsiteX10" fmla="*/ 812800 w 928914"/>
              <a:gd name="connsiteY10" fmla="*/ 130629 h 1117600"/>
              <a:gd name="connsiteX11" fmla="*/ 740228 w 928914"/>
              <a:gd name="connsiteY11" fmla="*/ 72572 h 1117600"/>
              <a:gd name="connsiteX12" fmla="*/ 696685 w 928914"/>
              <a:gd name="connsiteY12" fmla="*/ 43543 h 1117600"/>
              <a:gd name="connsiteX13" fmla="*/ 609600 w 928914"/>
              <a:gd name="connsiteY13" fmla="*/ 14514 h 1117600"/>
              <a:gd name="connsiteX14" fmla="*/ 566057 w 928914"/>
              <a:gd name="connsiteY14" fmla="*/ 0 h 1117600"/>
              <a:gd name="connsiteX15" fmla="*/ 362857 w 928914"/>
              <a:gd name="connsiteY15" fmla="*/ 14514 h 1117600"/>
              <a:gd name="connsiteX16" fmla="*/ 275771 w 928914"/>
              <a:gd name="connsiteY16" fmla="*/ 43543 h 1117600"/>
              <a:gd name="connsiteX17" fmla="*/ 232228 w 928914"/>
              <a:gd name="connsiteY17" fmla="*/ 58057 h 1117600"/>
              <a:gd name="connsiteX18" fmla="*/ 188685 w 928914"/>
              <a:gd name="connsiteY18" fmla="*/ 87086 h 1117600"/>
              <a:gd name="connsiteX19" fmla="*/ 159657 w 928914"/>
              <a:gd name="connsiteY19" fmla="*/ 130629 h 1117600"/>
              <a:gd name="connsiteX20" fmla="*/ 116114 w 928914"/>
              <a:gd name="connsiteY20" fmla="*/ 145143 h 1117600"/>
              <a:gd name="connsiteX21" fmla="*/ 43543 w 928914"/>
              <a:gd name="connsiteY21" fmla="*/ 275772 h 1117600"/>
              <a:gd name="connsiteX22" fmla="*/ 14514 w 928914"/>
              <a:gd name="connsiteY22" fmla="*/ 319314 h 1117600"/>
              <a:gd name="connsiteX23" fmla="*/ 0 w 928914"/>
              <a:gd name="connsiteY23" fmla="*/ 377372 h 1117600"/>
              <a:gd name="connsiteX24" fmla="*/ 14514 w 928914"/>
              <a:gd name="connsiteY24" fmla="*/ 522514 h 1117600"/>
              <a:gd name="connsiteX25" fmla="*/ 43543 w 928914"/>
              <a:gd name="connsiteY25" fmla="*/ 566057 h 1117600"/>
              <a:gd name="connsiteX26" fmla="*/ 130628 w 928914"/>
              <a:gd name="connsiteY26" fmla="*/ 638629 h 1117600"/>
              <a:gd name="connsiteX27" fmla="*/ 159657 w 928914"/>
              <a:gd name="connsiteY27" fmla="*/ 682172 h 1117600"/>
              <a:gd name="connsiteX28" fmla="*/ 203200 w 928914"/>
              <a:gd name="connsiteY28" fmla="*/ 696686 h 1117600"/>
              <a:gd name="connsiteX29" fmla="*/ 246743 w 928914"/>
              <a:gd name="connsiteY29" fmla="*/ 725714 h 1117600"/>
              <a:gd name="connsiteX30" fmla="*/ 290285 w 928914"/>
              <a:gd name="connsiteY30" fmla="*/ 740229 h 1117600"/>
              <a:gd name="connsiteX31" fmla="*/ 333828 w 928914"/>
              <a:gd name="connsiteY31" fmla="*/ 769257 h 1117600"/>
              <a:gd name="connsiteX32" fmla="*/ 420914 w 928914"/>
              <a:gd name="connsiteY32" fmla="*/ 798286 h 1117600"/>
              <a:gd name="connsiteX33" fmla="*/ 551543 w 928914"/>
              <a:gd name="connsiteY33" fmla="*/ 827314 h 1117600"/>
              <a:gd name="connsiteX34" fmla="*/ 595085 w 928914"/>
              <a:gd name="connsiteY34" fmla="*/ 841829 h 1117600"/>
              <a:gd name="connsiteX35" fmla="*/ 551543 w 928914"/>
              <a:gd name="connsiteY35" fmla="*/ 928914 h 1117600"/>
              <a:gd name="connsiteX36" fmla="*/ 508000 w 928914"/>
              <a:gd name="connsiteY36" fmla="*/ 943429 h 1117600"/>
              <a:gd name="connsiteX37" fmla="*/ 464457 w 928914"/>
              <a:gd name="connsiteY37" fmla="*/ 972457 h 1117600"/>
              <a:gd name="connsiteX38" fmla="*/ 377371 w 928914"/>
              <a:gd name="connsiteY38" fmla="*/ 1001486 h 1117600"/>
              <a:gd name="connsiteX39" fmla="*/ 348343 w 928914"/>
              <a:gd name="connsiteY39" fmla="*/ 1045029 h 1117600"/>
              <a:gd name="connsiteX40" fmla="*/ 333828 w 928914"/>
              <a:gd name="connsiteY40" fmla="*/ 1088572 h 1117600"/>
              <a:gd name="connsiteX41" fmla="*/ 319314 w 928914"/>
              <a:gd name="connsiteY41" fmla="*/ 1117600 h 1117600"/>
              <a:gd name="connsiteX0" fmla="*/ 580571 w 928914"/>
              <a:gd name="connsiteY0" fmla="*/ 783772 h 1306286"/>
              <a:gd name="connsiteX1" fmla="*/ 653143 w 928914"/>
              <a:gd name="connsiteY1" fmla="*/ 769257 h 1306286"/>
              <a:gd name="connsiteX2" fmla="*/ 740228 w 928914"/>
              <a:gd name="connsiteY2" fmla="*/ 740229 h 1306286"/>
              <a:gd name="connsiteX3" fmla="*/ 856343 w 928914"/>
              <a:gd name="connsiteY3" fmla="*/ 638629 h 1306286"/>
              <a:gd name="connsiteX4" fmla="*/ 899885 w 928914"/>
              <a:gd name="connsiteY4" fmla="*/ 508000 h 1306286"/>
              <a:gd name="connsiteX5" fmla="*/ 914400 w 928914"/>
              <a:gd name="connsiteY5" fmla="*/ 464457 h 1306286"/>
              <a:gd name="connsiteX6" fmla="*/ 928914 w 928914"/>
              <a:gd name="connsiteY6" fmla="*/ 420914 h 1306286"/>
              <a:gd name="connsiteX7" fmla="*/ 899885 w 928914"/>
              <a:gd name="connsiteY7" fmla="*/ 246743 h 1306286"/>
              <a:gd name="connsiteX8" fmla="*/ 870857 w 928914"/>
              <a:gd name="connsiteY8" fmla="*/ 203200 h 1306286"/>
              <a:gd name="connsiteX9" fmla="*/ 856343 w 928914"/>
              <a:gd name="connsiteY9" fmla="*/ 159657 h 1306286"/>
              <a:gd name="connsiteX10" fmla="*/ 812800 w 928914"/>
              <a:gd name="connsiteY10" fmla="*/ 130629 h 1306286"/>
              <a:gd name="connsiteX11" fmla="*/ 740228 w 928914"/>
              <a:gd name="connsiteY11" fmla="*/ 72572 h 1306286"/>
              <a:gd name="connsiteX12" fmla="*/ 696685 w 928914"/>
              <a:gd name="connsiteY12" fmla="*/ 43543 h 1306286"/>
              <a:gd name="connsiteX13" fmla="*/ 609600 w 928914"/>
              <a:gd name="connsiteY13" fmla="*/ 14514 h 1306286"/>
              <a:gd name="connsiteX14" fmla="*/ 566057 w 928914"/>
              <a:gd name="connsiteY14" fmla="*/ 0 h 1306286"/>
              <a:gd name="connsiteX15" fmla="*/ 362857 w 928914"/>
              <a:gd name="connsiteY15" fmla="*/ 14514 h 1306286"/>
              <a:gd name="connsiteX16" fmla="*/ 275771 w 928914"/>
              <a:gd name="connsiteY16" fmla="*/ 43543 h 1306286"/>
              <a:gd name="connsiteX17" fmla="*/ 232228 w 928914"/>
              <a:gd name="connsiteY17" fmla="*/ 58057 h 1306286"/>
              <a:gd name="connsiteX18" fmla="*/ 188685 w 928914"/>
              <a:gd name="connsiteY18" fmla="*/ 87086 h 1306286"/>
              <a:gd name="connsiteX19" fmla="*/ 159657 w 928914"/>
              <a:gd name="connsiteY19" fmla="*/ 130629 h 1306286"/>
              <a:gd name="connsiteX20" fmla="*/ 116114 w 928914"/>
              <a:gd name="connsiteY20" fmla="*/ 145143 h 1306286"/>
              <a:gd name="connsiteX21" fmla="*/ 43543 w 928914"/>
              <a:gd name="connsiteY21" fmla="*/ 275772 h 1306286"/>
              <a:gd name="connsiteX22" fmla="*/ 14514 w 928914"/>
              <a:gd name="connsiteY22" fmla="*/ 319314 h 1306286"/>
              <a:gd name="connsiteX23" fmla="*/ 0 w 928914"/>
              <a:gd name="connsiteY23" fmla="*/ 377372 h 1306286"/>
              <a:gd name="connsiteX24" fmla="*/ 14514 w 928914"/>
              <a:gd name="connsiteY24" fmla="*/ 522514 h 1306286"/>
              <a:gd name="connsiteX25" fmla="*/ 43543 w 928914"/>
              <a:gd name="connsiteY25" fmla="*/ 566057 h 1306286"/>
              <a:gd name="connsiteX26" fmla="*/ 130628 w 928914"/>
              <a:gd name="connsiteY26" fmla="*/ 638629 h 1306286"/>
              <a:gd name="connsiteX27" fmla="*/ 159657 w 928914"/>
              <a:gd name="connsiteY27" fmla="*/ 682172 h 1306286"/>
              <a:gd name="connsiteX28" fmla="*/ 203200 w 928914"/>
              <a:gd name="connsiteY28" fmla="*/ 696686 h 1306286"/>
              <a:gd name="connsiteX29" fmla="*/ 246743 w 928914"/>
              <a:gd name="connsiteY29" fmla="*/ 725714 h 1306286"/>
              <a:gd name="connsiteX30" fmla="*/ 290285 w 928914"/>
              <a:gd name="connsiteY30" fmla="*/ 740229 h 1306286"/>
              <a:gd name="connsiteX31" fmla="*/ 333828 w 928914"/>
              <a:gd name="connsiteY31" fmla="*/ 769257 h 1306286"/>
              <a:gd name="connsiteX32" fmla="*/ 420914 w 928914"/>
              <a:gd name="connsiteY32" fmla="*/ 798286 h 1306286"/>
              <a:gd name="connsiteX33" fmla="*/ 551543 w 928914"/>
              <a:gd name="connsiteY33" fmla="*/ 827314 h 1306286"/>
              <a:gd name="connsiteX34" fmla="*/ 595085 w 928914"/>
              <a:gd name="connsiteY34" fmla="*/ 841829 h 1306286"/>
              <a:gd name="connsiteX35" fmla="*/ 551543 w 928914"/>
              <a:gd name="connsiteY35" fmla="*/ 928914 h 1306286"/>
              <a:gd name="connsiteX36" fmla="*/ 508000 w 928914"/>
              <a:gd name="connsiteY36" fmla="*/ 943429 h 1306286"/>
              <a:gd name="connsiteX37" fmla="*/ 464457 w 928914"/>
              <a:gd name="connsiteY37" fmla="*/ 972457 h 1306286"/>
              <a:gd name="connsiteX38" fmla="*/ 377371 w 928914"/>
              <a:gd name="connsiteY38" fmla="*/ 1001486 h 1306286"/>
              <a:gd name="connsiteX39" fmla="*/ 348343 w 928914"/>
              <a:gd name="connsiteY39" fmla="*/ 1045029 h 1306286"/>
              <a:gd name="connsiteX40" fmla="*/ 333828 w 928914"/>
              <a:gd name="connsiteY40" fmla="*/ 1088572 h 1306286"/>
              <a:gd name="connsiteX41" fmla="*/ 72571 w 928914"/>
              <a:gd name="connsiteY41" fmla="*/ 1306286 h 1306286"/>
              <a:gd name="connsiteX0" fmla="*/ 580571 w 928914"/>
              <a:gd name="connsiteY0" fmla="*/ 783772 h 1306286"/>
              <a:gd name="connsiteX1" fmla="*/ 609601 w 928914"/>
              <a:gd name="connsiteY1" fmla="*/ 827314 h 1306286"/>
              <a:gd name="connsiteX2" fmla="*/ 740228 w 928914"/>
              <a:gd name="connsiteY2" fmla="*/ 740229 h 1306286"/>
              <a:gd name="connsiteX3" fmla="*/ 856343 w 928914"/>
              <a:gd name="connsiteY3" fmla="*/ 638629 h 1306286"/>
              <a:gd name="connsiteX4" fmla="*/ 899885 w 928914"/>
              <a:gd name="connsiteY4" fmla="*/ 508000 h 1306286"/>
              <a:gd name="connsiteX5" fmla="*/ 914400 w 928914"/>
              <a:gd name="connsiteY5" fmla="*/ 464457 h 1306286"/>
              <a:gd name="connsiteX6" fmla="*/ 928914 w 928914"/>
              <a:gd name="connsiteY6" fmla="*/ 420914 h 1306286"/>
              <a:gd name="connsiteX7" fmla="*/ 899885 w 928914"/>
              <a:gd name="connsiteY7" fmla="*/ 246743 h 1306286"/>
              <a:gd name="connsiteX8" fmla="*/ 870857 w 928914"/>
              <a:gd name="connsiteY8" fmla="*/ 203200 h 1306286"/>
              <a:gd name="connsiteX9" fmla="*/ 856343 w 928914"/>
              <a:gd name="connsiteY9" fmla="*/ 159657 h 1306286"/>
              <a:gd name="connsiteX10" fmla="*/ 812800 w 928914"/>
              <a:gd name="connsiteY10" fmla="*/ 130629 h 1306286"/>
              <a:gd name="connsiteX11" fmla="*/ 740228 w 928914"/>
              <a:gd name="connsiteY11" fmla="*/ 72572 h 1306286"/>
              <a:gd name="connsiteX12" fmla="*/ 696685 w 928914"/>
              <a:gd name="connsiteY12" fmla="*/ 43543 h 1306286"/>
              <a:gd name="connsiteX13" fmla="*/ 609600 w 928914"/>
              <a:gd name="connsiteY13" fmla="*/ 14514 h 1306286"/>
              <a:gd name="connsiteX14" fmla="*/ 566057 w 928914"/>
              <a:gd name="connsiteY14" fmla="*/ 0 h 1306286"/>
              <a:gd name="connsiteX15" fmla="*/ 362857 w 928914"/>
              <a:gd name="connsiteY15" fmla="*/ 14514 h 1306286"/>
              <a:gd name="connsiteX16" fmla="*/ 275771 w 928914"/>
              <a:gd name="connsiteY16" fmla="*/ 43543 h 1306286"/>
              <a:gd name="connsiteX17" fmla="*/ 232228 w 928914"/>
              <a:gd name="connsiteY17" fmla="*/ 58057 h 1306286"/>
              <a:gd name="connsiteX18" fmla="*/ 188685 w 928914"/>
              <a:gd name="connsiteY18" fmla="*/ 87086 h 1306286"/>
              <a:gd name="connsiteX19" fmla="*/ 159657 w 928914"/>
              <a:gd name="connsiteY19" fmla="*/ 130629 h 1306286"/>
              <a:gd name="connsiteX20" fmla="*/ 116114 w 928914"/>
              <a:gd name="connsiteY20" fmla="*/ 145143 h 1306286"/>
              <a:gd name="connsiteX21" fmla="*/ 43543 w 928914"/>
              <a:gd name="connsiteY21" fmla="*/ 275772 h 1306286"/>
              <a:gd name="connsiteX22" fmla="*/ 14514 w 928914"/>
              <a:gd name="connsiteY22" fmla="*/ 319314 h 1306286"/>
              <a:gd name="connsiteX23" fmla="*/ 0 w 928914"/>
              <a:gd name="connsiteY23" fmla="*/ 377372 h 1306286"/>
              <a:gd name="connsiteX24" fmla="*/ 14514 w 928914"/>
              <a:gd name="connsiteY24" fmla="*/ 522514 h 1306286"/>
              <a:gd name="connsiteX25" fmla="*/ 43543 w 928914"/>
              <a:gd name="connsiteY25" fmla="*/ 566057 h 1306286"/>
              <a:gd name="connsiteX26" fmla="*/ 130628 w 928914"/>
              <a:gd name="connsiteY26" fmla="*/ 638629 h 1306286"/>
              <a:gd name="connsiteX27" fmla="*/ 159657 w 928914"/>
              <a:gd name="connsiteY27" fmla="*/ 682172 h 1306286"/>
              <a:gd name="connsiteX28" fmla="*/ 203200 w 928914"/>
              <a:gd name="connsiteY28" fmla="*/ 696686 h 1306286"/>
              <a:gd name="connsiteX29" fmla="*/ 246743 w 928914"/>
              <a:gd name="connsiteY29" fmla="*/ 725714 h 1306286"/>
              <a:gd name="connsiteX30" fmla="*/ 290285 w 928914"/>
              <a:gd name="connsiteY30" fmla="*/ 740229 h 1306286"/>
              <a:gd name="connsiteX31" fmla="*/ 333828 w 928914"/>
              <a:gd name="connsiteY31" fmla="*/ 769257 h 1306286"/>
              <a:gd name="connsiteX32" fmla="*/ 420914 w 928914"/>
              <a:gd name="connsiteY32" fmla="*/ 798286 h 1306286"/>
              <a:gd name="connsiteX33" fmla="*/ 551543 w 928914"/>
              <a:gd name="connsiteY33" fmla="*/ 827314 h 1306286"/>
              <a:gd name="connsiteX34" fmla="*/ 595085 w 928914"/>
              <a:gd name="connsiteY34" fmla="*/ 841829 h 1306286"/>
              <a:gd name="connsiteX35" fmla="*/ 551543 w 928914"/>
              <a:gd name="connsiteY35" fmla="*/ 928914 h 1306286"/>
              <a:gd name="connsiteX36" fmla="*/ 508000 w 928914"/>
              <a:gd name="connsiteY36" fmla="*/ 943429 h 1306286"/>
              <a:gd name="connsiteX37" fmla="*/ 464457 w 928914"/>
              <a:gd name="connsiteY37" fmla="*/ 972457 h 1306286"/>
              <a:gd name="connsiteX38" fmla="*/ 377371 w 928914"/>
              <a:gd name="connsiteY38" fmla="*/ 1001486 h 1306286"/>
              <a:gd name="connsiteX39" fmla="*/ 348343 w 928914"/>
              <a:gd name="connsiteY39" fmla="*/ 1045029 h 1306286"/>
              <a:gd name="connsiteX40" fmla="*/ 333828 w 928914"/>
              <a:gd name="connsiteY40" fmla="*/ 1088572 h 1306286"/>
              <a:gd name="connsiteX41" fmla="*/ 72571 w 928914"/>
              <a:gd name="connsiteY41" fmla="*/ 1306286 h 130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28914" h="1306286">
                <a:moveTo>
                  <a:pt x="580571" y="783772"/>
                </a:moveTo>
                <a:cubicBezTo>
                  <a:pt x="604762" y="778934"/>
                  <a:pt x="585800" y="833805"/>
                  <a:pt x="609601" y="827314"/>
                </a:cubicBezTo>
                <a:cubicBezTo>
                  <a:pt x="639121" y="819263"/>
                  <a:pt x="699104" y="771677"/>
                  <a:pt x="740228" y="740229"/>
                </a:cubicBezTo>
                <a:cubicBezTo>
                  <a:pt x="781352" y="708782"/>
                  <a:pt x="807961" y="711201"/>
                  <a:pt x="856343" y="638629"/>
                </a:cubicBezTo>
                <a:lnTo>
                  <a:pt x="899885" y="508000"/>
                </a:lnTo>
                <a:lnTo>
                  <a:pt x="914400" y="464457"/>
                </a:lnTo>
                <a:lnTo>
                  <a:pt x="928914" y="420914"/>
                </a:lnTo>
                <a:cubicBezTo>
                  <a:pt x="924314" y="379513"/>
                  <a:pt x="924203" y="295378"/>
                  <a:pt x="899885" y="246743"/>
                </a:cubicBezTo>
                <a:cubicBezTo>
                  <a:pt x="892084" y="231141"/>
                  <a:pt x="878658" y="218802"/>
                  <a:pt x="870857" y="203200"/>
                </a:cubicBezTo>
                <a:cubicBezTo>
                  <a:pt x="864015" y="189516"/>
                  <a:pt x="865900" y="171604"/>
                  <a:pt x="856343" y="159657"/>
                </a:cubicBezTo>
                <a:cubicBezTo>
                  <a:pt x="845446" y="146036"/>
                  <a:pt x="827314" y="140305"/>
                  <a:pt x="812800" y="130629"/>
                </a:cubicBezTo>
                <a:cubicBezTo>
                  <a:pt x="763864" y="57226"/>
                  <a:pt x="810336" y="107626"/>
                  <a:pt x="740228" y="72572"/>
                </a:cubicBezTo>
                <a:cubicBezTo>
                  <a:pt x="724626" y="64771"/>
                  <a:pt x="712626" y="50628"/>
                  <a:pt x="696685" y="43543"/>
                </a:cubicBezTo>
                <a:cubicBezTo>
                  <a:pt x="668724" y="31116"/>
                  <a:pt x="638628" y="24190"/>
                  <a:pt x="609600" y="14514"/>
                </a:cubicBezTo>
                <a:lnTo>
                  <a:pt x="566057" y="0"/>
                </a:lnTo>
                <a:cubicBezTo>
                  <a:pt x="498324" y="4838"/>
                  <a:pt x="430012" y="4441"/>
                  <a:pt x="362857" y="14514"/>
                </a:cubicBezTo>
                <a:cubicBezTo>
                  <a:pt x="332597" y="19053"/>
                  <a:pt x="304800" y="33867"/>
                  <a:pt x="275771" y="43543"/>
                </a:cubicBezTo>
                <a:lnTo>
                  <a:pt x="232228" y="58057"/>
                </a:lnTo>
                <a:cubicBezTo>
                  <a:pt x="217714" y="67733"/>
                  <a:pt x="201020" y="74751"/>
                  <a:pt x="188685" y="87086"/>
                </a:cubicBezTo>
                <a:cubicBezTo>
                  <a:pt x="176350" y="99421"/>
                  <a:pt x="173278" y="119732"/>
                  <a:pt x="159657" y="130629"/>
                </a:cubicBezTo>
                <a:cubicBezTo>
                  <a:pt x="147710" y="140186"/>
                  <a:pt x="130628" y="140305"/>
                  <a:pt x="116114" y="145143"/>
                </a:cubicBezTo>
                <a:cubicBezTo>
                  <a:pt x="90568" y="221783"/>
                  <a:pt x="110086" y="175959"/>
                  <a:pt x="43543" y="275772"/>
                </a:cubicBezTo>
                <a:lnTo>
                  <a:pt x="14514" y="319314"/>
                </a:lnTo>
                <a:cubicBezTo>
                  <a:pt x="9676" y="338667"/>
                  <a:pt x="0" y="357424"/>
                  <a:pt x="0" y="377372"/>
                </a:cubicBezTo>
                <a:cubicBezTo>
                  <a:pt x="0" y="425994"/>
                  <a:pt x="3581" y="475137"/>
                  <a:pt x="14514" y="522514"/>
                </a:cubicBezTo>
                <a:cubicBezTo>
                  <a:pt x="18437" y="539511"/>
                  <a:pt x="32376" y="552656"/>
                  <a:pt x="43543" y="566057"/>
                </a:cubicBezTo>
                <a:cubicBezTo>
                  <a:pt x="78467" y="607967"/>
                  <a:pt x="87813" y="610085"/>
                  <a:pt x="130628" y="638629"/>
                </a:cubicBezTo>
                <a:cubicBezTo>
                  <a:pt x="140304" y="653143"/>
                  <a:pt x="146035" y="671275"/>
                  <a:pt x="159657" y="682172"/>
                </a:cubicBezTo>
                <a:cubicBezTo>
                  <a:pt x="171604" y="691729"/>
                  <a:pt x="189516" y="689844"/>
                  <a:pt x="203200" y="696686"/>
                </a:cubicBezTo>
                <a:cubicBezTo>
                  <a:pt x="218802" y="704487"/>
                  <a:pt x="231141" y="717913"/>
                  <a:pt x="246743" y="725714"/>
                </a:cubicBezTo>
                <a:cubicBezTo>
                  <a:pt x="260427" y="732556"/>
                  <a:pt x="276601" y="733387"/>
                  <a:pt x="290285" y="740229"/>
                </a:cubicBezTo>
                <a:cubicBezTo>
                  <a:pt x="305887" y="748030"/>
                  <a:pt x="317888" y="762172"/>
                  <a:pt x="333828" y="769257"/>
                </a:cubicBezTo>
                <a:cubicBezTo>
                  <a:pt x="361790" y="781684"/>
                  <a:pt x="391885" y="788610"/>
                  <a:pt x="420914" y="798286"/>
                </a:cubicBezTo>
                <a:cubicBezTo>
                  <a:pt x="492373" y="822106"/>
                  <a:pt x="449372" y="810286"/>
                  <a:pt x="551543" y="827314"/>
                </a:cubicBezTo>
                <a:cubicBezTo>
                  <a:pt x="566057" y="832152"/>
                  <a:pt x="588243" y="828145"/>
                  <a:pt x="595085" y="841829"/>
                </a:cubicBezTo>
                <a:cubicBezTo>
                  <a:pt x="602597" y="856854"/>
                  <a:pt x="557655" y="924024"/>
                  <a:pt x="551543" y="928914"/>
                </a:cubicBezTo>
                <a:cubicBezTo>
                  <a:pt x="539596" y="938472"/>
                  <a:pt x="521684" y="936587"/>
                  <a:pt x="508000" y="943429"/>
                </a:cubicBezTo>
                <a:cubicBezTo>
                  <a:pt x="492398" y="951230"/>
                  <a:pt x="480397" y="965372"/>
                  <a:pt x="464457" y="972457"/>
                </a:cubicBezTo>
                <a:cubicBezTo>
                  <a:pt x="436495" y="984884"/>
                  <a:pt x="377371" y="1001486"/>
                  <a:pt x="377371" y="1001486"/>
                </a:cubicBezTo>
                <a:cubicBezTo>
                  <a:pt x="367695" y="1016000"/>
                  <a:pt x="356144" y="1029427"/>
                  <a:pt x="348343" y="1045029"/>
                </a:cubicBezTo>
                <a:cubicBezTo>
                  <a:pt x="341501" y="1058713"/>
                  <a:pt x="379790" y="1045029"/>
                  <a:pt x="333828" y="1088572"/>
                </a:cubicBezTo>
                <a:cubicBezTo>
                  <a:pt x="287866" y="1132115"/>
                  <a:pt x="77409" y="1296610"/>
                  <a:pt x="72571" y="1306286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0" name="Ελεύθερη σχεδίαση 29"/>
          <p:cNvSpPr/>
          <p:nvPr/>
        </p:nvSpPr>
        <p:spPr>
          <a:xfrm>
            <a:off x="3701059" y="4647701"/>
            <a:ext cx="1248312" cy="870857"/>
          </a:xfrm>
          <a:custGeom>
            <a:avLst/>
            <a:gdLst>
              <a:gd name="connsiteX0" fmla="*/ 522598 w 1248312"/>
              <a:gd name="connsiteY0" fmla="*/ 435429 h 870857"/>
              <a:gd name="connsiteX1" fmla="*/ 566141 w 1248312"/>
              <a:gd name="connsiteY1" fmla="*/ 159657 h 870857"/>
              <a:gd name="connsiteX2" fmla="*/ 595170 w 1248312"/>
              <a:gd name="connsiteY2" fmla="*/ 72572 h 870857"/>
              <a:gd name="connsiteX3" fmla="*/ 725798 w 1248312"/>
              <a:gd name="connsiteY3" fmla="*/ 0 h 870857"/>
              <a:gd name="connsiteX4" fmla="*/ 1030598 w 1248312"/>
              <a:gd name="connsiteY4" fmla="*/ 14514 h 870857"/>
              <a:gd name="connsiteX5" fmla="*/ 1074141 w 1248312"/>
              <a:gd name="connsiteY5" fmla="*/ 29029 h 870857"/>
              <a:gd name="connsiteX6" fmla="*/ 1117684 w 1248312"/>
              <a:gd name="connsiteY6" fmla="*/ 72572 h 870857"/>
              <a:gd name="connsiteX7" fmla="*/ 1161227 w 1248312"/>
              <a:gd name="connsiteY7" fmla="*/ 101600 h 870857"/>
              <a:gd name="connsiteX8" fmla="*/ 1219284 w 1248312"/>
              <a:gd name="connsiteY8" fmla="*/ 188686 h 870857"/>
              <a:gd name="connsiteX9" fmla="*/ 1248312 w 1248312"/>
              <a:gd name="connsiteY9" fmla="*/ 435429 h 870857"/>
              <a:gd name="connsiteX10" fmla="*/ 1233798 w 1248312"/>
              <a:gd name="connsiteY10" fmla="*/ 595086 h 870857"/>
              <a:gd name="connsiteX11" fmla="*/ 1146712 w 1248312"/>
              <a:gd name="connsiteY11" fmla="*/ 653143 h 870857"/>
              <a:gd name="connsiteX12" fmla="*/ 1059627 w 1248312"/>
              <a:gd name="connsiteY12" fmla="*/ 696686 h 870857"/>
              <a:gd name="connsiteX13" fmla="*/ 943512 w 1248312"/>
              <a:gd name="connsiteY13" fmla="*/ 769257 h 870857"/>
              <a:gd name="connsiteX14" fmla="*/ 899970 w 1248312"/>
              <a:gd name="connsiteY14" fmla="*/ 783772 h 870857"/>
              <a:gd name="connsiteX15" fmla="*/ 769341 w 1248312"/>
              <a:gd name="connsiteY15" fmla="*/ 769257 h 870857"/>
              <a:gd name="connsiteX16" fmla="*/ 682255 w 1248312"/>
              <a:gd name="connsiteY16" fmla="*/ 725714 h 870857"/>
              <a:gd name="connsiteX17" fmla="*/ 638712 w 1248312"/>
              <a:gd name="connsiteY17" fmla="*/ 682172 h 870857"/>
              <a:gd name="connsiteX18" fmla="*/ 595170 w 1248312"/>
              <a:gd name="connsiteY18" fmla="*/ 653143 h 870857"/>
              <a:gd name="connsiteX19" fmla="*/ 580655 w 1248312"/>
              <a:gd name="connsiteY19" fmla="*/ 609600 h 870857"/>
              <a:gd name="connsiteX20" fmla="*/ 551627 w 1248312"/>
              <a:gd name="connsiteY20" fmla="*/ 566057 h 870857"/>
              <a:gd name="connsiteX21" fmla="*/ 493570 w 1248312"/>
              <a:gd name="connsiteY21" fmla="*/ 406400 h 870857"/>
              <a:gd name="connsiteX22" fmla="*/ 450027 w 1248312"/>
              <a:gd name="connsiteY22" fmla="*/ 420914 h 870857"/>
              <a:gd name="connsiteX23" fmla="*/ 391970 w 1248312"/>
              <a:gd name="connsiteY23" fmla="*/ 508000 h 870857"/>
              <a:gd name="connsiteX24" fmla="*/ 333912 w 1248312"/>
              <a:gd name="connsiteY24" fmla="*/ 638629 h 870857"/>
              <a:gd name="connsiteX25" fmla="*/ 246827 w 1248312"/>
              <a:gd name="connsiteY25" fmla="*/ 696686 h 870857"/>
              <a:gd name="connsiteX26" fmla="*/ 203284 w 1248312"/>
              <a:gd name="connsiteY26" fmla="*/ 725714 h 870857"/>
              <a:gd name="connsiteX27" fmla="*/ 116198 w 1248312"/>
              <a:gd name="connsiteY27" fmla="*/ 754743 h 870857"/>
              <a:gd name="connsiteX28" fmla="*/ 43627 w 1248312"/>
              <a:gd name="connsiteY28" fmla="*/ 827314 h 870857"/>
              <a:gd name="connsiteX29" fmla="*/ 84 w 1248312"/>
              <a:gd name="connsiteY29" fmla="*/ 870857 h 87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48312" h="870857">
                <a:moveTo>
                  <a:pt x="522598" y="435429"/>
                </a:moveTo>
                <a:cubicBezTo>
                  <a:pt x="539459" y="216230"/>
                  <a:pt x="517164" y="306589"/>
                  <a:pt x="566141" y="159657"/>
                </a:cubicBezTo>
                <a:cubicBezTo>
                  <a:pt x="566142" y="159655"/>
                  <a:pt x="595168" y="72574"/>
                  <a:pt x="595170" y="72572"/>
                </a:cubicBezTo>
                <a:cubicBezTo>
                  <a:pt x="694985" y="6027"/>
                  <a:pt x="649157" y="25546"/>
                  <a:pt x="725798" y="0"/>
                </a:cubicBezTo>
                <a:cubicBezTo>
                  <a:pt x="827398" y="4838"/>
                  <a:pt x="929234" y="6067"/>
                  <a:pt x="1030598" y="14514"/>
                </a:cubicBezTo>
                <a:cubicBezTo>
                  <a:pt x="1045845" y="15785"/>
                  <a:pt x="1061411" y="20542"/>
                  <a:pt x="1074141" y="29029"/>
                </a:cubicBezTo>
                <a:cubicBezTo>
                  <a:pt x="1091220" y="40415"/>
                  <a:pt x="1101915" y="59431"/>
                  <a:pt x="1117684" y="72572"/>
                </a:cubicBezTo>
                <a:cubicBezTo>
                  <a:pt x="1131085" y="83739"/>
                  <a:pt x="1146713" y="91924"/>
                  <a:pt x="1161227" y="101600"/>
                </a:cubicBezTo>
                <a:cubicBezTo>
                  <a:pt x="1180579" y="130629"/>
                  <a:pt x="1216125" y="153941"/>
                  <a:pt x="1219284" y="188686"/>
                </a:cubicBezTo>
                <a:cubicBezTo>
                  <a:pt x="1236462" y="377651"/>
                  <a:pt x="1225013" y="295632"/>
                  <a:pt x="1248312" y="435429"/>
                </a:cubicBezTo>
                <a:cubicBezTo>
                  <a:pt x="1243474" y="488648"/>
                  <a:pt x="1256396" y="546661"/>
                  <a:pt x="1233798" y="595086"/>
                </a:cubicBezTo>
                <a:cubicBezTo>
                  <a:pt x="1219044" y="626701"/>
                  <a:pt x="1175741" y="633790"/>
                  <a:pt x="1146712" y="653143"/>
                </a:cubicBezTo>
                <a:cubicBezTo>
                  <a:pt x="1090437" y="690660"/>
                  <a:pt x="1119721" y="676655"/>
                  <a:pt x="1059627" y="696686"/>
                </a:cubicBezTo>
                <a:cubicBezTo>
                  <a:pt x="1013624" y="765689"/>
                  <a:pt x="1047148" y="734711"/>
                  <a:pt x="943512" y="769257"/>
                </a:cubicBezTo>
                <a:lnTo>
                  <a:pt x="899970" y="783772"/>
                </a:lnTo>
                <a:cubicBezTo>
                  <a:pt x="856427" y="778934"/>
                  <a:pt x="812556" y="776460"/>
                  <a:pt x="769341" y="769257"/>
                </a:cubicBezTo>
                <a:cubicBezTo>
                  <a:pt x="736609" y="763802"/>
                  <a:pt x="707333" y="746612"/>
                  <a:pt x="682255" y="725714"/>
                </a:cubicBezTo>
                <a:cubicBezTo>
                  <a:pt x="666486" y="712574"/>
                  <a:pt x="654481" y="695313"/>
                  <a:pt x="638712" y="682172"/>
                </a:cubicBezTo>
                <a:cubicBezTo>
                  <a:pt x="625311" y="671005"/>
                  <a:pt x="609684" y="662819"/>
                  <a:pt x="595170" y="653143"/>
                </a:cubicBezTo>
                <a:cubicBezTo>
                  <a:pt x="590332" y="638629"/>
                  <a:pt x="587497" y="623284"/>
                  <a:pt x="580655" y="609600"/>
                </a:cubicBezTo>
                <a:cubicBezTo>
                  <a:pt x="572854" y="593998"/>
                  <a:pt x="555549" y="583054"/>
                  <a:pt x="551627" y="566057"/>
                </a:cubicBezTo>
                <a:cubicBezTo>
                  <a:pt x="512872" y="398118"/>
                  <a:pt x="590387" y="438672"/>
                  <a:pt x="493570" y="406400"/>
                </a:cubicBezTo>
                <a:cubicBezTo>
                  <a:pt x="479056" y="411238"/>
                  <a:pt x="460845" y="410096"/>
                  <a:pt x="450027" y="420914"/>
                </a:cubicBezTo>
                <a:cubicBezTo>
                  <a:pt x="425357" y="445584"/>
                  <a:pt x="403003" y="474902"/>
                  <a:pt x="391970" y="508000"/>
                </a:cubicBezTo>
                <a:cubicBezTo>
                  <a:pt x="381158" y="540437"/>
                  <a:pt x="366384" y="610216"/>
                  <a:pt x="333912" y="638629"/>
                </a:cubicBezTo>
                <a:cubicBezTo>
                  <a:pt x="307656" y="661603"/>
                  <a:pt x="275855" y="677334"/>
                  <a:pt x="246827" y="696686"/>
                </a:cubicBezTo>
                <a:cubicBezTo>
                  <a:pt x="232313" y="706362"/>
                  <a:pt x="219833" y="720198"/>
                  <a:pt x="203284" y="725714"/>
                </a:cubicBezTo>
                <a:lnTo>
                  <a:pt x="116198" y="754743"/>
                </a:lnTo>
                <a:cubicBezTo>
                  <a:pt x="82" y="832155"/>
                  <a:pt x="140389" y="730552"/>
                  <a:pt x="43627" y="827314"/>
                </a:cubicBezTo>
                <a:cubicBezTo>
                  <a:pt x="-3941" y="874882"/>
                  <a:pt x="84" y="834501"/>
                  <a:pt x="84" y="870857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5" name="Ορθογώνιο 54"/>
          <p:cNvSpPr/>
          <p:nvPr/>
        </p:nvSpPr>
        <p:spPr>
          <a:xfrm>
            <a:off x="3932953" y="2495427"/>
            <a:ext cx="12041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54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8 </a:t>
            </a:r>
            <a:r>
              <a:rPr lang="en-US" sz="54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e</a:t>
            </a:r>
            <a:r>
              <a:rPr lang="en-US" sz="5400" b="1" baseline="3000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-</a:t>
            </a:r>
            <a:endParaRPr lang="el-GR" sz="54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59" name="Ορθογώνιο 58"/>
          <p:cNvSpPr/>
          <p:nvPr/>
        </p:nvSpPr>
        <p:spPr>
          <a:xfrm>
            <a:off x="2498953" y="5369168"/>
            <a:ext cx="12041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5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2 </a:t>
            </a:r>
            <a:r>
              <a:rPr lang="en-US" sz="54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e</a:t>
            </a:r>
            <a:r>
              <a:rPr lang="en-US" sz="5400" b="1" baseline="3000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-</a:t>
            </a:r>
            <a:endParaRPr lang="el-GR" sz="54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3" name="Ελεύθερη σχεδίαση 42"/>
          <p:cNvSpPr/>
          <p:nvPr/>
        </p:nvSpPr>
        <p:spPr>
          <a:xfrm>
            <a:off x="566057" y="4255815"/>
            <a:ext cx="856343" cy="319315"/>
          </a:xfrm>
          <a:custGeom>
            <a:avLst/>
            <a:gdLst>
              <a:gd name="connsiteX0" fmla="*/ 812800 w 856343"/>
              <a:gd name="connsiteY0" fmla="*/ 87086 h 319315"/>
              <a:gd name="connsiteX1" fmla="*/ 653143 w 856343"/>
              <a:gd name="connsiteY1" fmla="*/ 14515 h 319315"/>
              <a:gd name="connsiteX2" fmla="*/ 609600 w 856343"/>
              <a:gd name="connsiteY2" fmla="*/ 0 h 319315"/>
              <a:gd name="connsiteX3" fmla="*/ 464457 w 856343"/>
              <a:gd name="connsiteY3" fmla="*/ 14515 h 319315"/>
              <a:gd name="connsiteX4" fmla="*/ 377372 w 856343"/>
              <a:gd name="connsiteY4" fmla="*/ 29029 h 319315"/>
              <a:gd name="connsiteX5" fmla="*/ 101600 w 856343"/>
              <a:gd name="connsiteY5" fmla="*/ 43543 h 319315"/>
              <a:gd name="connsiteX6" fmla="*/ 0 w 856343"/>
              <a:gd name="connsiteY6" fmla="*/ 116115 h 319315"/>
              <a:gd name="connsiteX7" fmla="*/ 43543 w 856343"/>
              <a:gd name="connsiteY7" fmla="*/ 275772 h 319315"/>
              <a:gd name="connsiteX8" fmla="*/ 130629 w 856343"/>
              <a:gd name="connsiteY8" fmla="*/ 304800 h 319315"/>
              <a:gd name="connsiteX9" fmla="*/ 275772 w 856343"/>
              <a:gd name="connsiteY9" fmla="*/ 290286 h 319315"/>
              <a:gd name="connsiteX10" fmla="*/ 667657 w 856343"/>
              <a:gd name="connsiteY10" fmla="*/ 319315 h 319315"/>
              <a:gd name="connsiteX11" fmla="*/ 841829 w 856343"/>
              <a:gd name="connsiteY11" fmla="*/ 275772 h 319315"/>
              <a:gd name="connsiteX12" fmla="*/ 856343 w 856343"/>
              <a:gd name="connsiteY12" fmla="*/ 232229 h 319315"/>
              <a:gd name="connsiteX13" fmla="*/ 827314 w 856343"/>
              <a:gd name="connsiteY13" fmla="*/ 145143 h 319315"/>
              <a:gd name="connsiteX14" fmla="*/ 812800 w 856343"/>
              <a:gd name="connsiteY14" fmla="*/ 87086 h 31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56343" h="319315">
                <a:moveTo>
                  <a:pt x="812800" y="87086"/>
                </a:moveTo>
                <a:cubicBezTo>
                  <a:pt x="713988" y="27798"/>
                  <a:pt x="766995" y="52466"/>
                  <a:pt x="653143" y="14515"/>
                </a:cubicBezTo>
                <a:lnTo>
                  <a:pt x="609600" y="0"/>
                </a:lnTo>
                <a:cubicBezTo>
                  <a:pt x="561219" y="4838"/>
                  <a:pt x="512704" y="8484"/>
                  <a:pt x="464457" y="14515"/>
                </a:cubicBezTo>
                <a:cubicBezTo>
                  <a:pt x="435256" y="18165"/>
                  <a:pt x="406707" y="26682"/>
                  <a:pt x="377372" y="29029"/>
                </a:cubicBezTo>
                <a:cubicBezTo>
                  <a:pt x="285614" y="36370"/>
                  <a:pt x="193524" y="38705"/>
                  <a:pt x="101600" y="43543"/>
                </a:cubicBezTo>
                <a:cubicBezTo>
                  <a:pt x="0" y="77410"/>
                  <a:pt x="24190" y="43543"/>
                  <a:pt x="0" y="116115"/>
                </a:cubicBezTo>
                <a:cubicBezTo>
                  <a:pt x="3237" y="142009"/>
                  <a:pt x="-1112" y="247863"/>
                  <a:pt x="43543" y="275772"/>
                </a:cubicBezTo>
                <a:cubicBezTo>
                  <a:pt x="69491" y="291989"/>
                  <a:pt x="130629" y="304800"/>
                  <a:pt x="130629" y="304800"/>
                </a:cubicBezTo>
                <a:cubicBezTo>
                  <a:pt x="179010" y="299962"/>
                  <a:pt x="227150" y="290286"/>
                  <a:pt x="275772" y="290286"/>
                </a:cubicBezTo>
                <a:cubicBezTo>
                  <a:pt x="568010" y="290286"/>
                  <a:pt x="512563" y="280539"/>
                  <a:pt x="667657" y="319315"/>
                </a:cubicBezTo>
                <a:cubicBezTo>
                  <a:pt x="712714" y="314308"/>
                  <a:pt x="802808" y="324549"/>
                  <a:pt x="841829" y="275772"/>
                </a:cubicBezTo>
                <a:cubicBezTo>
                  <a:pt x="851386" y="263825"/>
                  <a:pt x="851505" y="246743"/>
                  <a:pt x="856343" y="232229"/>
                </a:cubicBezTo>
                <a:lnTo>
                  <a:pt x="827314" y="145143"/>
                </a:lnTo>
                <a:cubicBezTo>
                  <a:pt x="811270" y="97011"/>
                  <a:pt x="812800" y="116899"/>
                  <a:pt x="812800" y="87086"/>
                </a:cubicBezTo>
                <a:close/>
              </a:path>
            </a:pathLst>
          </a:cu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4" name="Ελεύθερη σχεδίαση 43"/>
          <p:cNvSpPr/>
          <p:nvPr/>
        </p:nvSpPr>
        <p:spPr>
          <a:xfrm>
            <a:off x="1335314" y="4633187"/>
            <a:ext cx="388769" cy="655419"/>
          </a:xfrm>
          <a:custGeom>
            <a:avLst/>
            <a:gdLst>
              <a:gd name="connsiteX0" fmla="*/ 101600 w 388769"/>
              <a:gd name="connsiteY0" fmla="*/ 653143 h 655419"/>
              <a:gd name="connsiteX1" fmla="*/ 188686 w 388769"/>
              <a:gd name="connsiteY1" fmla="*/ 638628 h 655419"/>
              <a:gd name="connsiteX2" fmla="*/ 232229 w 388769"/>
              <a:gd name="connsiteY2" fmla="*/ 609600 h 655419"/>
              <a:gd name="connsiteX3" fmla="*/ 261257 w 388769"/>
              <a:gd name="connsiteY3" fmla="*/ 493486 h 655419"/>
              <a:gd name="connsiteX4" fmla="*/ 275772 w 388769"/>
              <a:gd name="connsiteY4" fmla="*/ 449943 h 655419"/>
              <a:gd name="connsiteX5" fmla="*/ 304800 w 388769"/>
              <a:gd name="connsiteY5" fmla="*/ 275771 h 655419"/>
              <a:gd name="connsiteX6" fmla="*/ 333829 w 388769"/>
              <a:gd name="connsiteY6" fmla="*/ 232228 h 655419"/>
              <a:gd name="connsiteX7" fmla="*/ 348343 w 388769"/>
              <a:gd name="connsiteY7" fmla="*/ 188686 h 655419"/>
              <a:gd name="connsiteX8" fmla="*/ 348343 w 388769"/>
              <a:gd name="connsiteY8" fmla="*/ 58057 h 655419"/>
              <a:gd name="connsiteX9" fmla="*/ 261257 w 388769"/>
              <a:gd name="connsiteY9" fmla="*/ 0 h 655419"/>
              <a:gd name="connsiteX10" fmla="*/ 101600 w 388769"/>
              <a:gd name="connsiteY10" fmla="*/ 14514 h 655419"/>
              <a:gd name="connsiteX11" fmla="*/ 43543 w 388769"/>
              <a:gd name="connsiteY11" fmla="*/ 87086 h 655419"/>
              <a:gd name="connsiteX12" fmla="*/ 29029 w 388769"/>
              <a:gd name="connsiteY12" fmla="*/ 159657 h 655419"/>
              <a:gd name="connsiteX13" fmla="*/ 29029 w 388769"/>
              <a:gd name="connsiteY13" fmla="*/ 362857 h 655419"/>
              <a:gd name="connsiteX14" fmla="*/ 0 w 388769"/>
              <a:gd name="connsiteY14" fmla="*/ 449943 h 655419"/>
              <a:gd name="connsiteX15" fmla="*/ 43543 w 388769"/>
              <a:gd name="connsiteY15" fmla="*/ 624114 h 655419"/>
              <a:gd name="connsiteX16" fmla="*/ 87086 w 388769"/>
              <a:gd name="connsiteY16" fmla="*/ 653143 h 655419"/>
              <a:gd name="connsiteX17" fmla="*/ 101600 w 388769"/>
              <a:gd name="connsiteY17" fmla="*/ 653143 h 65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88769" h="655419">
                <a:moveTo>
                  <a:pt x="101600" y="653143"/>
                </a:moveTo>
                <a:cubicBezTo>
                  <a:pt x="118533" y="650724"/>
                  <a:pt x="160767" y="647934"/>
                  <a:pt x="188686" y="638628"/>
                </a:cubicBezTo>
                <a:cubicBezTo>
                  <a:pt x="205235" y="633112"/>
                  <a:pt x="221332" y="623221"/>
                  <a:pt x="232229" y="609600"/>
                </a:cubicBezTo>
                <a:cubicBezTo>
                  <a:pt x="244293" y="594520"/>
                  <a:pt x="260272" y="497428"/>
                  <a:pt x="261257" y="493486"/>
                </a:cubicBezTo>
                <a:cubicBezTo>
                  <a:pt x="264968" y="478643"/>
                  <a:pt x="270934" y="464457"/>
                  <a:pt x="275772" y="449943"/>
                </a:cubicBezTo>
                <a:cubicBezTo>
                  <a:pt x="280370" y="408558"/>
                  <a:pt x="280485" y="324401"/>
                  <a:pt x="304800" y="275771"/>
                </a:cubicBezTo>
                <a:cubicBezTo>
                  <a:pt x="312601" y="260169"/>
                  <a:pt x="324153" y="246742"/>
                  <a:pt x="333829" y="232228"/>
                </a:cubicBezTo>
                <a:cubicBezTo>
                  <a:pt x="338667" y="217714"/>
                  <a:pt x="341501" y="202370"/>
                  <a:pt x="348343" y="188686"/>
                </a:cubicBezTo>
                <a:cubicBezTo>
                  <a:pt x="368488" y="148397"/>
                  <a:pt x="428245" y="111325"/>
                  <a:pt x="348343" y="58057"/>
                </a:cubicBezTo>
                <a:lnTo>
                  <a:pt x="261257" y="0"/>
                </a:lnTo>
                <a:cubicBezTo>
                  <a:pt x="208038" y="4838"/>
                  <a:pt x="153852" y="3317"/>
                  <a:pt x="101600" y="14514"/>
                </a:cubicBezTo>
                <a:cubicBezTo>
                  <a:pt x="58084" y="23839"/>
                  <a:pt x="52385" y="51719"/>
                  <a:pt x="43543" y="87086"/>
                </a:cubicBezTo>
                <a:cubicBezTo>
                  <a:pt x="37560" y="111019"/>
                  <a:pt x="33867" y="135467"/>
                  <a:pt x="29029" y="159657"/>
                </a:cubicBezTo>
                <a:cubicBezTo>
                  <a:pt x="42570" y="267988"/>
                  <a:pt x="53443" y="265200"/>
                  <a:pt x="29029" y="362857"/>
                </a:cubicBezTo>
                <a:cubicBezTo>
                  <a:pt x="21608" y="392542"/>
                  <a:pt x="0" y="449943"/>
                  <a:pt x="0" y="449943"/>
                </a:cubicBezTo>
                <a:cubicBezTo>
                  <a:pt x="8070" y="522565"/>
                  <a:pt x="-6453" y="574117"/>
                  <a:pt x="43543" y="624114"/>
                </a:cubicBezTo>
                <a:cubicBezTo>
                  <a:pt x="55878" y="636449"/>
                  <a:pt x="70890" y="646664"/>
                  <a:pt x="87086" y="653143"/>
                </a:cubicBezTo>
                <a:cubicBezTo>
                  <a:pt x="96070" y="656737"/>
                  <a:pt x="84667" y="655562"/>
                  <a:pt x="101600" y="653143"/>
                </a:cubicBezTo>
                <a:close/>
              </a:path>
            </a:pathLst>
          </a:cu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7" name="Ορθογώνιο 46"/>
          <p:cNvSpPr/>
          <p:nvPr/>
        </p:nvSpPr>
        <p:spPr>
          <a:xfrm>
            <a:off x="6228184" y="4030765"/>
            <a:ext cx="4748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omic Sans MS" pitchFamily="66" charset="0"/>
                <a:cs typeface="Arial" pitchFamily="34" charset="0"/>
              </a:rPr>
              <a:t>─</a:t>
            </a:r>
            <a:endParaRPr lang="el-GR" dirty="0"/>
          </a:p>
        </p:txBody>
      </p:sp>
      <p:sp>
        <p:nvSpPr>
          <p:cNvPr id="60" name="Ορθογώνιο 59"/>
          <p:cNvSpPr/>
          <p:nvPr/>
        </p:nvSpPr>
        <p:spPr>
          <a:xfrm>
            <a:off x="6779120" y="3841497"/>
            <a:ext cx="457176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l-GR" sz="2800" b="1" baseline="30000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δ-</a:t>
            </a:r>
          </a:p>
        </p:txBody>
      </p:sp>
      <p:sp>
        <p:nvSpPr>
          <p:cNvPr id="61" name="Ορθογώνιο 60"/>
          <p:cNvSpPr/>
          <p:nvPr/>
        </p:nvSpPr>
        <p:spPr>
          <a:xfrm>
            <a:off x="6869890" y="4656963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baseline="30000" dirty="0">
                <a:solidFill>
                  <a:srgbClr val="0033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δ+</a:t>
            </a:r>
            <a:endParaRPr lang="el-GR" sz="1200" dirty="0">
              <a:solidFill>
                <a:srgbClr val="0033CC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3" name="Ορθογώνιο 62"/>
          <p:cNvSpPr/>
          <p:nvPr/>
        </p:nvSpPr>
        <p:spPr>
          <a:xfrm>
            <a:off x="5940152" y="3804288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baseline="30000" dirty="0">
                <a:solidFill>
                  <a:srgbClr val="0033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δ+</a:t>
            </a:r>
            <a:endParaRPr lang="el-GR" sz="1200" dirty="0">
              <a:solidFill>
                <a:srgbClr val="0033CC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516216" y="3687415"/>
            <a:ext cx="326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</a:rPr>
              <a:t>2</a:t>
            </a:r>
            <a:endParaRPr lang="el-GR" sz="2400" b="1" dirty="0">
              <a:solidFill>
                <a:srgbClr val="FF0000"/>
              </a:solidFill>
            </a:endParaRPr>
          </a:p>
        </p:txBody>
      </p:sp>
      <p:sp>
        <p:nvSpPr>
          <p:cNvPr id="67" name="Ορθογώνιο 66"/>
          <p:cNvSpPr/>
          <p:nvPr/>
        </p:nvSpPr>
        <p:spPr>
          <a:xfrm>
            <a:off x="202252" y="620688"/>
            <a:ext cx="8762236" cy="584775"/>
          </a:xfrm>
          <a:prstGeom prst="rect">
            <a:avLst/>
          </a:prstGeom>
          <a:pattFill prst="trellis">
            <a:fgClr>
              <a:srgbClr val="66FF66"/>
            </a:fgClr>
            <a:bgClr>
              <a:schemeClr val="bg1"/>
            </a:bgClr>
          </a:patt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  <a:r>
              <a:rPr lang="en-US" sz="2000" b="1" baseline="30000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Παράδειγμα </a:t>
            </a:r>
            <a:r>
              <a:rPr lang="el-G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   </a:t>
            </a:r>
            <a:r>
              <a:rPr lang="el-GR" sz="3200" b="1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Η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2</a:t>
            </a:r>
            <a:r>
              <a:rPr lang="el-GR" sz="3200" b="1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Ο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endParaRPr lang="el-GR" sz="3200" b="1" dirty="0">
              <a:ln w="1905">
                <a:solidFill>
                  <a:schemeClr val="tx1"/>
                </a:solidFill>
              </a:ln>
              <a:solidFill>
                <a:srgbClr val="055C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69" name="Picture 2" descr="https://cdavies.files.wordpress.com/2006/06/wate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905" flipH="1" flipV="1">
            <a:off x="1938462" y="2834594"/>
            <a:ext cx="1122669" cy="109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Ορθογώνιο 69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  <p:sp>
        <p:nvSpPr>
          <p:cNvPr id="51" name="Text Box 19"/>
          <p:cNvSpPr txBox="1">
            <a:spLocks noChangeArrowheads="1"/>
          </p:cNvSpPr>
          <p:nvPr/>
        </p:nvSpPr>
        <p:spPr bwMode="auto">
          <a:xfrm>
            <a:off x="5606309" y="2931666"/>
            <a:ext cx="170199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Συντακτικός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τύπος</a:t>
            </a:r>
          </a:p>
        </p:txBody>
      </p:sp>
      <p:sp>
        <p:nvSpPr>
          <p:cNvPr id="62" name="Επεξήγηση με γραμμή 2 61"/>
          <p:cNvSpPr/>
          <p:nvPr/>
        </p:nvSpPr>
        <p:spPr>
          <a:xfrm rot="621661">
            <a:off x="6161439" y="603045"/>
            <a:ext cx="2842472" cy="620059"/>
          </a:xfrm>
          <a:prstGeom prst="borderCallout2">
            <a:avLst>
              <a:gd name="adj1" fmla="val 99601"/>
              <a:gd name="adj2" fmla="val 58998"/>
              <a:gd name="adj3" fmla="val 359530"/>
              <a:gd name="adj4" fmla="val 2938"/>
              <a:gd name="adj5" fmla="val 590490"/>
              <a:gd name="adj6" fmla="val 4005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err="1" smtClean="0">
                <a:solidFill>
                  <a:schemeClr val="tx1"/>
                </a:solidFill>
              </a:rPr>
              <a:t>Ηλεκτροαρνητικότερο</a:t>
            </a:r>
            <a:r>
              <a:rPr lang="el-GR" b="1" dirty="0" smtClean="0">
                <a:solidFill>
                  <a:schemeClr val="tx1"/>
                </a:solidFill>
              </a:rPr>
              <a:t> στοιχείο 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73" name="Επεξήγηση με στρογγυλεμένο παραλληλόγραμμο 72"/>
          <p:cNvSpPr/>
          <p:nvPr/>
        </p:nvSpPr>
        <p:spPr>
          <a:xfrm>
            <a:off x="4928524" y="5831707"/>
            <a:ext cx="3799093" cy="463551"/>
          </a:xfrm>
          <a:prstGeom prst="wedgeRoundRectCallout">
            <a:avLst>
              <a:gd name="adj1" fmla="val -31048"/>
              <a:gd name="adj2" fmla="val 40047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  <a:latin typeface="+mj-lt"/>
              </a:rPr>
              <a:t>(</a:t>
            </a:r>
            <a:r>
              <a:rPr lang="el-GR" b="1" dirty="0" smtClean="0">
                <a:solidFill>
                  <a:srgbClr val="FF0000"/>
                </a:solidFill>
                <a:latin typeface="+mj-lt"/>
              </a:rPr>
              <a:t>πολικοί</a:t>
            </a:r>
            <a:r>
              <a:rPr lang="el-GR" b="1" dirty="0" smtClean="0">
                <a:solidFill>
                  <a:schemeClr val="tx1"/>
                </a:solidFill>
                <a:latin typeface="+mj-lt"/>
              </a:rPr>
              <a:t>) </a:t>
            </a:r>
            <a:r>
              <a:rPr lang="el-GR" dirty="0" smtClean="0">
                <a:solidFill>
                  <a:schemeClr val="tx1"/>
                </a:solidFill>
                <a:latin typeface="+mj-lt"/>
              </a:rPr>
              <a:t>ομοιοπολικοί δεσμοί</a:t>
            </a:r>
            <a:endParaRPr lang="el-GR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6" name="Picture 2" descr="Pictur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68400">
            <a:off x="6590750" y="1324232"/>
            <a:ext cx="1876425" cy="218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25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8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9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5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7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9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1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3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4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100" grpId="0" animBg="1"/>
      <p:bldP spid="13" grpId="0"/>
      <p:bldP spid="14" grpId="0" animBg="1"/>
      <p:bldP spid="14" grpId="1" animBg="1"/>
      <p:bldP spid="14" grpId="2" animBg="1"/>
      <p:bldP spid="16" grpId="0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7" grpId="0"/>
      <p:bldP spid="28" grpId="0" animBg="1"/>
      <p:bldP spid="28" grpId="1" animBg="1"/>
      <p:bldP spid="28" grpId="2" animBg="1"/>
      <p:bldP spid="32" grpId="0"/>
      <p:bldP spid="33" grpId="0" animBg="1"/>
      <p:bldP spid="34" grpId="0" animBg="1"/>
      <p:bldP spid="35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8" grpId="2" animBg="1"/>
      <p:bldP spid="39" grpId="0" animBg="1"/>
      <p:bldP spid="40" grpId="0" animBg="1"/>
      <p:bldP spid="40" grpId="1" animBg="1"/>
      <p:bldP spid="40" grpId="2" animBg="1"/>
      <p:bldP spid="41" grpId="0"/>
      <p:bldP spid="42" grpId="0"/>
      <p:bldP spid="53" grpId="0"/>
      <p:bldP spid="45" grpId="0" animBg="1"/>
      <p:bldP spid="52" grpId="0" animBg="1"/>
      <p:bldP spid="54" grpId="0" animBg="1"/>
      <p:bldP spid="57" grpId="0"/>
      <p:bldP spid="58" grpId="0"/>
      <p:bldP spid="5" grpId="0" animBg="1"/>
      <p:bldP spid="6" grpId="0"/>
      <p:bldP spid="7" grpId="0"/>
      <p:bldP spid="8" grpId="0"/>
      <p:bldP spid="9" grpId="0"/>
      <p:bldP spid="10" grpId="0"/>
      <p:bldP spid="11" grpId="0" animBg="1"/>
      <p:bldP spid="25" grpId="0" animBg="1"/>
      <p:bldP spid="30" grpId="0" animBg="1"/>
      <p:bldP spid="55" grpId="0"/>
      <p:bldP spid="59" grpId="0"/>
      <p:bldP spid="43" grpId="0" animBg="1"/>
      <p:bldP spid="44" grpId="0" animBg="1"/>
      <p:bldP spid="47" grpId="0"/>
      <p:bldP spid="60" grpId="0"/>
      <p:bldP spid="61" grpId="0"/>
      <p:bldP spid="63" grpId="0"/>
      <p:bldP spid="64" grpId="0"/>
      <p:bldP spid="51" grpId="0"/>
      <p:bldP spid="62" grpId="0" animBg="1"/>
      <p:bldP spid="7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ΜΙΧΑΛΗΣ\Downloads\4) GIFSSSSSSSSSSSSSSSSSSSS\GIFS CΗΕΜ\water_faucet_drop_500_clr_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1124744"/>
            <a:ext cx="3681717" cy="58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ile:Water-elpot-transparent-3D-ball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1739"/>
            <a:ext cx="5912917" cy="497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605473" y="1124744"/>
            <a:ext cx="5223260" cy="79938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l-GR" sz="28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</a:rPr>
              <a:t>(ΠΟΛΙΚΑ) ΜΟΡΙΑ   </a:t>
            </a:r>
            <a:r>
              <a:rPr lang="el-GR" sz="2400" b="1" dirty="0" smtClean="0">
                <a:latin typeface="+mj-lt"/>
              </a:rPr>
              <a:t> </a:t>
            </a:r>
            <a:r>
              <a:rPr lang="el-GR" sz="4000" b="1" dirty="0" smtClean="0">
                <a:ln w="1905"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Η</a:t>
            </a:r>
            <a:r>
              <a:rPr lang="en-US" sz="4000" b="1" baseline="-25000" dirty="0" smtClean="0">
                <a:ln w="1905"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2</a:t>
            </a:r>
            <a:r>
              <a:rPr lang="en-US" sz="4000" b="1" dirty="0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O</a:t>
            </a:r>
            <a:endParaRPr lang="el-GR" sz="4000" b="1" baseline="-25000" dirty="0">
              <a:ln w="1905">
                <a:solidFill>
                  <a:schemeClr val="tx1"/>
                </a:solidFill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4287439" y="4509120"/>
            <a:ext cx="5725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Comic Sans MS" pitchFamily="66" charset="0"/>
              </a:rPr>
              <a:t>δ+</a:t>
            </a:r>
            <a:endParaRPr lang="el-GR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5815142" y="2418686"/>
            <a:ext cx="572593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l-GR" sz="40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δ-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6807719" y="4653136"/>
            <a:ext cx="5725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Comic Sans MS" pitchFamily="66" charset="0"/>
              </a:rPr>
              <a:t>δ+</a:t>
            </a:r>
            <a:endParaRPr lang="el-GR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5508104" y="2289066"/>
            <a:ext cx="3930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2</a:t>
            </a:r>
            <a:endParaRPr lang="el-GR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202252" y="620688"/>
            <a:ext cx="8762236" cy="584775"/>
          </a:xfrm>
          <a:prstGeom prst="rect">
            <a:avLst/>
          </a:prstGeom>
          <a:pattFill prst="trellis">
            <a:fgClr>
              <a:srgbClr val="66FF66"/>
            </a:fgClr>
            <a:bgClr>
              <a:schemeClr val="bg1"/>
            </a:bgClr>
          </a:patt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  <a:r>
              <a:rPr lang="en-US" sz="2000" b="1" baseline="30000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Παράδειγμα </a:t>
            </a:r>
            <a:r>
              <a:rPr lang="el-G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   </a:t>
            </a:r>
            <a:r>
              <a:rPr lang="el-GR" sz="3200" b="1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Η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055C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2</a:t>
            </a:r>
            <a:r>
              <a:rPr lang="el-GR" sz="3200" b="1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Ο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endParaRPr lang="el-GR" sz="3200" b="1" dirty="0">
              <a:ln w="190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891" y="1128328"/>
            <a:ext cx="3683000" cy="584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s://upload.wikimedia.org/wikipedia/commons/thumb/1/1c/Water_molecule_3D.svg/894px-Water_molecule_3D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361022"/>
            <a:ext cx="399297" cy="34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upload.wikimedia.org/wikipedia/commons/thumb/1/1c/Water_molecule_3D.svg/894px-Water_molecule_3D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95213">
            <a:off x="1475656" y="5750379"/>
            <a:ext cx="399297" cy="34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upload.wikimedia.org/wikipedia/commons/thumb/1/1c/Water_molecule_3D.svg/894px-Water_molecule_3D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088" y="5822387"/>
            <a:ext cx="399297" cy="34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upload.wikimedia.org/wikipedia/commons/thumb/1/1c/Water_molecule_3D.svg/894px-Water_molecule_3D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69018">
            <a:off x="1763688" y="4653136"/>
            <a:ext cx="399297" cy="34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steamix.com/university/colleges/systems/basics/images/molecule-drop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88" y="4389479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06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2" name="Text Box 62"/>
          <p:cNvSpPr txBox="1">
            <a:spLocks noChangeArrowheads="1"/>
          </p:cNvSpPr>
          <p:nvPr/>
        </p:nvSpPr>
        <p:spPr bwMode="auto">
          <a:xfrm>
            <a:off x="314189" y="1158188"/>
            <a:ext cx="6602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1444D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1</a:t>
            </a:r>
            <a:r>
              <a:rPr lang="en-US" sz="2800" b="1" dirty="0" smtClean="0">
                <a:ln w="1905">
                  <a:solidFill>
                    <a:schemeClr val="tx1"/>
                  </a:solidFill>
                </a:ln>
                <a:solidFill>
                  <a:srgbClr val="1444D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</a:t>
            </a:r>
            <a:endParaRPr lang="el-GR" sz="2800" dirty="0">
              <a:solidFill>
                <a:srgbClr val="1444DC"/>
              </a:solidFill>
              <a:latin typeface="Comic Sans MS" pitchFamily="66" charset="0"/>
            </a:endParaRPr>
          </a:p>
        </p:txBody>
      </p:sp>
      <p:sp>
        <p:nvSpPr>
          <p:cNvPr id="5183" name="Text Box 63"/>
          <p:cNvSpPr txBox="1">
            <a:spLocks noChangeArrowheads="1"/>
          </p:cNvSpPr>
          <p:nvPr/>
        </p:nvSpPr>
        <p:spPr bwMode="auto">
          <a:xfrm>
            <a:off x="314189" y="1703865"/>
            <a:ext cx="6544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7</a:t>
            </a:r>
            <a:r>
              <a:rPr lang="en-US" sz="2800" b="1" dirty="0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N</a:t>
            </a:r>
            <a:r>
              <a:rPr lang="el-GR" sz="2800" dirty="0" smtClean="0">
                <a:latin typeface="Comic Sans MS" pitchFamily="66" charset="0"/>
              </a:rPr>
              <a:t> </a:t>
            </a:r>
            <a:endParaRPr lang="el-GR" sz="2800" dirty="0">
              <a:latin typeface="Comic Sans MS" pitchFamily="66" charset="0"/>
            </a:endParaRPr>
          </a:p>
        </p:txBody>
      </p:sp>
      <p:sp>
        <p:nvSpPr>
          <p:cNvPr id="5185" name="Text Box 65"/>
          <p:cNvSpPr txBox="1">
            <a:spLocks noChangeArrowheads="1"/>
          </p:cNvSpPr>
          <p:nvPr/>
        </p:nvSpPr>
        <p:spPr bwMode="auto">
          <a:xfrm>
            <a:off x="179512" y="3323268"/>
            <a:ext cx="431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Comic Sans MS" pitchFamily="66" charset="0"/>
              </a:rPr>
              <a:t>Η</a:t>
            </a:r>
          </a:p>
        </p:txBody>
      </p:sp>
      <p:sp>
        <p:nvSpPr>
          <p:cNvPr id="5186" name="Oval 66"/>
          <p:cNvSpPr>
            <a:spLocks noChangeArrowheads="1"/>
          </p:cNvSpPr>
          <p:nvPr/>
        </p:nvSpPr>
        <p:spPr bwMode="auto">
          <a:xfrm>
            <a:off x="612900" y="3501068"/>
            <a:ext cx="71438" cy="71438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0033CC"/>
              </a:solidFill>
            </a:endParaRPr>
          </a:p>
        </p:txBody>
      </p:sp>
      <p:sp>
        <p:nvSpPr>
          <p:cNvPr id="5187" name="Text Box 67"/>
          <p:cNvSpPr txBox="1">
            <a:spLocks noChangeArrowheads="1"/>
          </p:cNvSpPr>
          <p:nvPr/>
        </p:nvSpPr>
        <p:spPr bwMode="auto">
          <a:xfrm>
            <a:off x="1367359" y="3297871"/>
            <a:ext cx="467519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N</a:t>
            </a:r>
            <a:endParaRPr lang="el-GR" sz="2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199" name="Oval 79"/>
          <p:cNvSpPr>
            <a:spLocks noChangeArrowheads="1"/>
          </p:cNvSpPr>
          <p:nvPr/>
        </p:nvSpPr>
        <p:spPr bwMode="auto">
          <a:xfrm>
            <a:off x="1836465" y="3531234"/>
            <a:ext cx="71438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200" name="Oval 80"/>
          <p:cNvSpPr>
            <a:spLocks noChangeArrowheads="1"/>
          </p:cNvSpPr>
          <p:nvPr/>
        </p:nvSpPr>
        <p:spPr bwMode="auto">
          <a:xfrm>
            <a:off x="1620565" y="3816984"/>
            <a:ext cx="71438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201" name="Oval 81"/>
          <p:cNvSpPr>
            <a:spLocks noChangeArrowheads="1"/>
          </p:cNvSpPr>
          <p:nvPr/>
        </p:nvSpPr>
        <p:spPr bwMode="auto">
          <a:xfrm>
            <a:off x="1331640" y="3531234"/>
            <a:ext cx="71438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202" name="Oval 82"/>
          <p:cNvSpPr>
            <a:spLocks noChangeArrowheads="1"/>
          </p:cNvSpPr>
          <p:nvPr/>
        </p:nvSpPr>
        <p:spPr bwMode="auto">
          <a:xfrm>
            <a:off x="1692250" y="3285171"/>
            <a:ext cx="71438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203" name="Oval 83"/>
          <p:cNvSpPr>
            <a:spLocks noChangeArrowheads="1"/>
          </p:cNvSpPr>
          <p:nvPr/>
        </p:nvSpPr>
        <p:spPr bwMode="auto">
          <a:xfrm>
            <a:off x="1547540" y="3285171"/>
            <a:ext cx="71438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213" name="Text Box 93"/>
          <p:cNvSpPr txBox="1">
            <a:spLocks noChangeArrowheads="1"/>
          </p:cNvSpPr>
          <p:nvPr/>
        </p:nvSpPr>
        <p:spPr bwMode="auto">
          <a:xfrm rot="10800000">
            <a:off x="2398924" y="3220066"/>
            <a:ext cx="5048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Comic Sans MS" pitchFamily="66" charset="0"/>
              </a:rPr>
              <a:t>Η</a:t>
            </a:r>
          </a:p>
        </p:txBody>
      </p:sp>
      <p:sp>
        <p:nvSpPr>
          <p:cNvPr id="5214" name="Oval 94"/>
          <p:cNvSpPr>
            <a:spLocks noChangeArrowheads="1"/>
          </p:cNvSpPr>
          <p:nvPr/>
        </p:nvSpPr>
        <p:spPr bwMode="auto">
          <a:xfrm rot="10800000">
            <a:off x="2398924" y="3521691"/>
            <a:ext cx="71438" cy="71438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216" name="Text Box 96"/>
          <p:cNvSpPr txBox="1">
            <a:spLocks noChangeArrowheads="1"/>
          </p:cNvSpPr>
          <p:nvPr/>
        </p:nvSpPr>
        <p:spPr bwMode="auto">
          <a:xfrm>
            <a:off x="1290115" y="4249574"/>
            <a:ext cx="431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Comic Sans MS" pitchFamily="66" charset="0"/>
              </a:rPr>
              <a:t>Η</a:t>
            </a:r>
          </a:p>
        </p:txBody>
      </p:sp>
      <p:sp>
        <p:nvSpPr>
          <p:cNvPr id="5217" name="Oval 97"/>
          <p:cNvSpPr>
            <a:spLocks noChangeArrowheads="1"/>
          </p:cNvSpPr>
          <p:nvPr/>
        </p:nvSpPr>
        <p:spPr bwMode="auto">
          <a:xfrm>
            <a:off x="1723503" y="4451187"/>
            <a:ext cx="71438" cy="71438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l-GR"/>
          </a:p>
        </p:txBody>
      </p:sp>
      <p:sp>
        <p:nvSpPr>
          <p:cNvPr id="5243" name="Text Box 123"/>
          <p:cNvSpPr txBox="1">
            <a:spLocks noChangeArrowheads="1"/>
          </p:cNvSpPr>
          <p:nvPr/>
        </p:nvSpPr>
        <p:spPr bwMode="auto">
          <a:xfrm>
            <a:off x="4356025" y="3731455"/>
            <a:ext cx="5746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Comic Sans MS" pitchFamily="66" charset="0"/>
              </a:rPr>
              <a:t>H</a:t>
            </a:r>
            <a:r>
              <a:rPr lang="en-US" sz="2800" dirty="0">
                <a:ln>
                  <a:solidFill>
                    <a:schemeClr val="tx1"/>
                  </a:solidFill>
                </a:ln>
              </a:rPr>
              <a:t>  </a:t>
            </a:r>
            <a:endParaRPr lang="el-GR" sz="28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5232" name="Text Box 112"/>
          <p:cNvSpPr txBox="1">
            <a:spLocks noChangeArrowheads="1"/>
          </p:cNvSpPr>
          <p:nvPr/>
        </p:nvSpPr>
        <p:spPr bwMode="auto">
          <a:xfrm>
            <a:off x="4428802" y="3226630"/>
            <a:ext cx="5032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N</a:t>
            </a:r>
            <a:endParaRPr lang="el-GR" sz="2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233" name="Oval 113"/>
          <p:cNvSpPr>
            <a:spLocks noChangeArrowheads="1"/>
          </p:cNvSpPr>
          <p:nvPr/>
        </p:nvSpPr>
        <p:spPr bwMode="auto">
          <a:xfrm>
            <a:off x="4860602" y="3504956"/>
            <a:ext cx="71438" cy="71437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234" name="Oval 114"/>
          <p:cNvSpPr>
            <a:spLocks noChangeArrowheads="1"/>
          </p:cNvSpPr>
          <p:nvPr/>
        </p:nvSpPr>
        <p:spPr bwMode="auto">
          <a:xfrm>
            <a:off x="4860032" y="3382382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236" name="Oval 116"/>
          <p:cNvSpPr>
            <a:spLocks noChangeArrowheads="1"/>
          </p:cNvSpPr>
          <p:nvPr/>
        </p:nvSpPr>
        <p:spPr bwMode="auto">
          <a:xfrm>
            <a:off x="4355976" y="3381568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237" name="Oval 117"/>
          <p:cNvSpPr>
            <a:spLocks noChangeArrowheads="1"/>
          </p:cNvSpPr>
          <p:nvPr/>
        </p:nvSpPr>
        <p:spPr bwMode="auto">
          <a:xfrm>
            <a:off x="4355976" y="3499696"/>
            <a:ext cx="71438" cy="71437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238" name="Oval 118"/>
          <p:cNvSpPr>
            <a:spLocks noChangeArrowheads="1"/>
          </p:cNvSpPr>
          <p:nvPr/>
        </p:nvSpPr>
        <p:spPr bwMode="auto">
          <a:xfrm>
            <a:off x="4581555" y="3674305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239" name="Oval 119"/>
          <p:cNvSpPr>
            <a:spLocks noChangeArrowheads="1"/>
          </p:cNvSpPr>
          <p:nvPr/>
        </p:nvSpPr>
        <p:spPr bwMode="auto">
          <a:xfrm>
            <a:off x="4716586" y="3674305"/>
            <a:ext cx="71438" cy="71437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240" name="Oval 120"/>
          <p:cNvSpPr>
            <a:spLocks noChangeArrowheads="1"/>
          </p:cNvSpPr>
          <p:nvPr/>
        </p:nvSpPr>
        <p:spPr bwMode="auto">
          <a:xfrm>
            <a:off x="4716388" y="3171068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241" name="Oval 121"/>
          <p:cNvSpPr>
            <a:spLocks noChangeArrowheads="1"/>
          </p:cNvSpPr>
          <p:nvPr/>
        </p:nvSpPr>
        <p:spPr bwMode="auto">
          <a:xfrm>
            <a:off x="4571925" y="3171068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242" name="Text Box 122"/>
          <p:cNvSpPr txBox="1">
            <a:spLocks noChangeArrowheads="1"/>
          </p:cNvSpPr>
          <p:nvPr/>
        </p:nvSpPr>
        <p:spPr bwMode="auto">
          <a:xfrm>
            <a:off x="3851200" y="3226630"/>
            <a:ext cx="5048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Comic Sans MS" pitchFamily="66" charset="0"/>
              </a:rPr>
              <a:t>H</a:t>
            </a:r>
            <a:endParaRPr lang="el-GR" sz="2800" b="1" dirty="0">
              <a:ln>
                <a:solidFill>
                  <a:schemeClr val="tx1"/>
                </a:solidFill>
              </a:ln>
              <a:solidFill>
                <a:srgbClr val="0033CC"/>
              </a:solidFill>
              <a:latin typeface="Comic Sans MS" pitchFamily="66" charset="0"/>
            </a:endParaRPr>
          </a:p>
        </p:txBody>
      </p:sp>
      <p:sp>
        <p:nvSpPr>
          <p:cNvPr id="5244" name="Text Box 124"/>
          <p:cNvSpPr txBox="1">
            <a:spLocks noChangeArrowheads="1"/>
          </p:cNvSpPr>
          <p:nvPr/>
        </p:nvSpPr>
        <p:spPr bwMode="auto">
          <a:xfrm>
            <a:off x="4932040" y="3242455"/>
            <a:ext cx="431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Comic Sans MS" pitchFamily="66" charset="0"/>
              </a:rPr>
              <a:t>H</a:t>
            </a:r>
            <a:endParaRPr lang="el-GR" sz="2800" b="1" dirty="0">
              <a:ln>
                <a:solidFill>
                  <a:schemeClr val="tx1"/>
                </a:solidFill>
              </a:ln>
              <a:solidFill>
                <a:srgbClr val="0033CC"/>
              </a:solidFill>
              <a:latin typeface="Comic Sans MS" pitchFamily="66" charset="0"/>
            </a:endParaRPr>
          </a:p>
        </p:txBody>
      </p:sp>
      <p:sp>
        <p:nvSpPr>
          <p:cNvPr id="41" name="Ορθογώνιο 40"/>
          <p:cNvSpPr/>
          <p:nvPr/>
        </p:nvSpPr>
        <p:spPr>
          <a:xfrm>
            <a:off x="4991742" y="1596769"/>
            <a:ext cx="12041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54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8 </a:t>
            </a:r>
            <a:r>
              <a:rPr lang="en-US" sz="54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e</a:t>
            </a:r>
            <a:r>
              <a:rPr lang="en-US" sz="5400" b="1" baseline="3000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-</a:t>
            </a:r>
            <a:endParaRPr lang="el-GR" sz="54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2" name="Ορθογώνιο 41"/>
          <p:cNvSpPr/>
          <p:nvPr/>
        </p:nvSpPr>
        <p:spPr>
          <a:xfrm>
            <a:off x="6512431" y="1681408"/>
            <a:ext cx="12041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5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2 </a:t>
            </a:r>
            <a:r>
              <a:rPr lang="en-US" sz="54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e</a:t>
            </a:r>
            <a:r>
              <a:rPr lang="en-US" sz="5400" b="1" baseline="3000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-</a:t>
            </a:r>
            <a:endParaRPr lang="el-GR" sz="54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3" name="Ελεύθερη σχεδίαση 42"/>
          <p:cNvSpPr/>
          <p:nvPr/>
        </p:nvSpPr>
        <p:spPr>
          <a:xfrm>
            <a:off x="4261948" y="2383941"/>
            <a:ext cx="1175251" cy="1414142"/>
          </a:xfrm>
          <a:custGeom>
            <a:avLst/>
            <a:gdLst>
              <a:gd name="connsiteX0" fmla="*/ 537028 w 1570620"/>
              <a:gd name="connsiteY0" fmla="*/ 972457 h 1828800"/>
              <a:gd name="connsiteX1" fmla="*/ 406400 w 1570620"/>
              <a:gd name="connsiteY1" fmla="*/ 986972 h 1828800"/>
              <a:gd name="connsiteX2" fmla="*/ 319314 w 1570620"/>
              <a:gd name="connsiteY2" fmla="*/ 1016000 h 1828800"/>
              <a:gd name="connsiteX3" fmla="*/ 275771 w 1570620"/>
              <a:gd name="connsiteY3" fmla="*/ 1045029 h 1828800"/>
              <a:gd name="connsiteX4" fmla="*/ 174171 w 1570620"/>
              <a:gd name="connsiteY4" fmla="*/ 1161143 h 1828800"/>
              <a:gd name="connsiteX5" fmla="*/ 159657 w 1570620"/>
              <a:gd name="connsiteY5" fmla="*/ 1204686 h 1828800"/>
              <a:gd name="connsiteX6" fmla="*/ 116114 w 1570620"/>
              <a:gd name="connsiteY6" fmla="*/ 1219200 h 1828800"/>
              <a:gd name="connsiteX7" fmla="*/ 72571 w 1570620"/>
              <a:gd name="connsiteY7" fmla="*/ 1248229 h 1828800"/>
              <a:gd name="connsiteX8" fmla="*/ 29028 w 1570620"/>
              <a:gd name="connsiteY8" fmla="*/ 1378857 h 1828800"/>
              <a:gd name="connsiteX9" fmla="*/ 14514 w 1570620"/>
              <a:gd name="connsiteY9" fmla="*/ 1422400 h 1828800"/>
              <a:gd name="connsiteX10" fmla="*/ 0 w 1570620"/>
              <a:gd name="connsiteY10" fmla="*/ 1465943 h 1828800"/>
              <a:gd name="connsiteX11" fmla="*/ 14514 w 1570620"/>
              <a:gd name="connsiteY11" fmla="*/ 1625600 h 1828800"/>
              <a:gd name="connsiteX12" fmla="*/ 29028 w 1570620"/>
              <a:gd name="connsiteY12" fmla="*/ 1669143 h 1828800"/>
              <a:gd name="connsiteX13" fmla="*/ 145143 w 1570620"/>
              <a:gd name="connsiteY13" fmla="*/ 1770743 h 1828800"/>
              <a:gd name="connsiteX14" fmla="*/ 188686 w 1570620"/>
              <a:gd name="connsiteY14" fmla="*/ 1785257 h 1828800"/>
              <a:gd name="connsiteX15" fmla="*/ 232228 w 1570620"/>
              <a:gd name="connsiteY15" fmla="*/ 1814286 h 1828800"/>
              <a:gd name="connsiteX16" fmla="*/ 333828 w 1570620"/>
              <a:gd name="connsiteY16" fmla="*/ 1828800 h 1828800"/>
              <a:gd name="connsiteX17" fmla="*/ 827314 w 1570620"/>
              <a:gd name="connsiteY17" fmla="*/ 1814286 h 1828800"/>
              <a:gd name="connsiteX18" fmla="*/ 914400 w 1570620"/>
              <a:gd name="connsiteY18" fmla="*/ 1756229 h 1828800"/>
              <a:gd name="connsiteX19" fmla="*/ 957943 w 1570620"/>
              <a:gd name="connsiteY19" fmla="*/ 1727200 h 1828800"/>
              <a:gd name="connsiteX20" fmla="*/ 1016000 w 1570620"/>
              <a:gd name="connsiteY20" fmla="*/ 1640114 h 1828800"/>
              <a:gd name="connsiteX21" fmla="*/ 986971 w 1570620"/>
              <a:gd name="connsiteY21" fmla="*/ 1364343 h 1828800"/>
              <a:gd name="connsiteX22" fmla="*/ 957943 w 1570620"/>
              <a:gd name="connsiteY22" fmla="*/ 1146629 h 1828800"/>
              <a:gd name="connsiteX23" fmla="*/ 943428 w 1570620"/>
              <a:gd name="connsiteY23" fmla="*/ 1103086 h 1828800"/>
              <a:gd name="connsiteX24" fmla="*/ 885371 w 1570620"/>
              <a:gd name="connsiteY24" fmla="*/ 1016000 h 1828800"/>
              <a:gd name="connsiteX25" fmla="*/ 754743 w 1570620"/>
              <a:gd name="connsiteY25" fmla="*/ 943429 h 1828800"/>
              <a:gd name="connsiteX26" fmla="*/ 580571 w 1570620"/>
              <a:gd name="connsiteY26" fmla="*/ 957943 h 1828800"/>
              <a:gd name="connsiteX27" fmla="*/ 595086 w 1570620"/>
              <a:gd name="connsiteY27" fmla="*/ 899886 h 1828800"/>
              <a:gd name="connsiteX28" fmla="*/ 624114 w 1570620"/>
              <a:gd name="connsiteY28" fmla="*/ 856343 h 1828800"/>
              <a:gd name="connsiteX29" fmla="*/ 653143 w 1570620"/>
              <a:gd name="connsiteY29" fmla="*/ 769257 h 1828800"/>
              <a:gd name="connsiteX30" fmla="*/ 667657 w 1570620"/>
              <a:gd name="connsiteY30" fmla="*/ 725714 h 1828800"/>
              <a:gd name="connsiteX31" fmla="*/ 696686 w 1570620"/>
              <a:gd name="connsiteY31" fmla="*/ 682172 h 1828800"/>
              <a:gd name="connsiteX32" fmla="*/ 711200 w 1570620"/>
              <a:gd name="connsiteY32" fmla="*/ 638629 h 1828800"/>
              <a:gd name="connsiteX33" fmla="*/ 754743 w 1570620"/>
              <a:gd name="connsiteY33" fmla="*/ 551543 h 1828800"/>
              <a:gd name="connsiteX34" fmla="*/ 769257 w 1570620"/>
              <a:gd name="connsiteY34" fmla="*/ 435429 h 1828800"/>
              <a:gd name="connsiteX35" fmla="*/ 841828 w 1570620"/>
              <a:gd name="connsiteY35" fmla="*/ 362857 h 1828800"/>
              <a:gd name="connsiteX36" fmla="*/ 885371 w 1570620"/>
              <a:gd name="connsiteY36" fmla="*/ 348343 h 1828800"/>
              <a:gd name="connsiteX37" fmla="*/ 1277257 w 1570620"/>
              <a:gd name="connsiteY37" fmla="*/ 333829 h 1828800"/>
              <a:gd name="connsiteX38" fmla="*/ 1364343 w 1570620"/>
              <a:gd name="connsiteY38" fmla="*/ 319314 h 1828800"/>
              <a:gd name="connsiteX39" fmla="*/ 1465943 w 1570620"/>
              <a:gd name="connsiteY39" fmla="*/ 290286 h 1828800"/>
              <a:gd name="connsiteX40" fmla="*/ 1538514 w 1570620"/>
              <a:gd name="connsiteY40" fmla="*/ 159657 h 1828800"/>
              <a:gd name="connsiteX41" fmla="*/ 1567543 w 1570620"/>
              <a:gd name="connsiteY41" fmla="*/ 116114 h 1828800"/>
              <a:gd name="connsiteX42" fmla="*/ 1567543 w 1570620"/>
              <a:gd name="connsiteY42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570620" h="1828800">
                <a:moveTo>
                  <a:pt x="537028" y="972457"/>
                </a:moveTo>
                <a:cubicBezTo>
                  <a:pt x="493485" y="977295"/>
                  <a:pt x="449360" y="978380"/>
                  <a:pt x="406400" y="986972"/>
                </a:cubicBezTo>
                <a:cubicBezTo>
                  <a:pt x="376395" y="992973"/>
                  <a:pt x="319314" y="1016000"/>
                  <a:pt x="319314" y="1016000"/>
                </a:cubicBezTo>
                <a:cubicBezTo>
                  <a:pt x="304800" y="1025676"/>
                  <a:pt x="287258" y="1031901"/>
                  <a:pt x="275771" y="1045029"/>
                </a:cubicBezTo>
                <a:cubicBezTo>
                  <a:pt x="157237" y="1180496"/>
                  <a:pt x="272143" y="1095828"/>
                  <a:pt x="174171" y="1161143"/>
                </a:cubicBezTo>
                <a:cubicBezTo>
                  <a:pt x="169333" y="1175657"/>
                  <a:pt x="170475" y="1193868"/>
                  <a:pt x="159657" y="1204686"/>
                </a:cubicBezTo>
                <a:cubicBezTo>
                  <a:pt x="148839" y="1215504"/>
                  <a:pt x="129798" y="1212358"/>
                  <a:pt x="116114" y="1219200"/>
                </a:cubicBezTo>
                <a:cubicBezTo>
                  <a:pt x="100512" y="1227001"/>
                  <a:pt x="87085" y="1238553"/>
                  <a:pt x="72571" y="1248229"/>
                </a:cubicBezTo>
                <a:lnTo>
                  <a:pt x="29028" y="1378857"/>
                </a:lnTo>
                <a:lnTo>
                  <a:pt x="14514" y="1422400"/>
                </a:lnTo>
                <a:lnTo>
                  <a:pt x="0" y="1465943"/>
                </a:lnTo>
                <a:cubicBezTo>
                  <a:pt x="4838" y="1519162"/>
                  <a:pt x="6957" y="1572699"/>
                  <a:pt x="14514" y="1625600"/>
                </a:cubicBezTo>
                <a:cubicBezTo>
                  <a:pt x="16678" y="1640746"/>
                  <a:pt x="22186" y="1655459"/>
                  <a:pt x="29028" y="1669143"/>
                </a:cubicBezTo>
                <a:cubicBezTo>
                  <a:pt x="52734" y="1716556"/>
                  <a:pt x="92892" y="1753327"/>
                  <a:pt x="145143" y="1770743"/>
                </a:cubicBezTo>
                <a:lnTo>
                  <a:pt x="188686" y="1785257"/>
                </a:lnTo>
                <a:cubicBezTo>
                  <a:pt x="203200" y="1794933"/>
                  <a:pt x="215520" y="1809274"/>
                  <a:pt x="232228" y="1814286"/>
                </a:cubicBezTo>
                <a:cubicBezTo>
                  <a:pt x="264996" y="1824116"/>
                  <a:pt x="299618" y="1828800"/>
                  <a:pt x="333828" y="1828800"/>
                </a:cubicBezTo>
                <a:cubicBezTo>
                  <a:pt x="498394" y="1828800"/>
                  <a:pt x="662819" y="1819124"/>
                  <a:pt x="827314" y="1814286"/>
                </a:cubicBezTo>
                <a:lnTo>
                  <a:pt x="914400" y="1756229"/>
                </a:lnTo>
                <a:lnTo>
                  <a:pt x="957943" y="1727200"/>
                </a:lnTo>
                <a:cubicBezTo>
                  <a:pt x="977295" y="1698171"/>
                  <a:pt x="1018176" y="1674934"/>
                  <a:pt x="1016000" y="1640114"/>
                </a:cubicBezTo>
                <a:cubicBezTo>
                  <a:pt x="1000532" y="1392616"/>
                  <a:pt x="1026014" y="1481466"/>
                  <a:pt x="986971" y="1364343"/>
                </a:cubicBezTo>
                <a:cubicBezTo>
                  <a:pt x="975559" y="1238807"/>
                  <a:pt x="983586" y="1236376"/>
                  <a:pt x="957943" y="1146629"/>
                </a:cubicBezTo>
                <a:cubicBezTo>
                  <a:pt x="953740" y="1131918"/>
                  <a:pt x="950858" y="1116460"/>
                  <a:pt x="943428" y="1103086"/>
                </a:cubicBezTo>
                <a:cubicBezTo>
                  <a:pt x="926485" y="1072588"/>
                  <a:pt x="914400" y="1035352"/>
                  <a:pt x="885371" y="1016000"/>
                </a:cubicBezTo>
                <a:cubicBezTo>
                  <a:pt x="785556" y="949456"/>
                  <a:pt x="831384" y="968975"/>
                  <a:pt x="754743" y="943429"/>
                </a:cubicBezTo>
                <a:cubicBezTo>
                  <a:pt x="696686" y="948267"/>
                  <a:pt x="636777" y="973272"/>
                  <a:pt x="580571" y="957943"/>
                </a:cubicBezTo>
                <a:cubicBezTo>
                  <a:pt x="561326" y="952694"/>
                  <a:pt x="587228" y="918221"/>
                  <a:pt x="595086" y="899886"/>
                </a:cubicBezTo>
                <a:cubicBezTo>
                  <a:pt x="601958" y="883853"/>
                  <a:pt x="617029" y="872283"/>
                  <a:pt x="624114" y="856343"/>
                </a:cubicBezTo>
                <a:cubicBezTo>
                  <a:pt x="636541" y="828381"/>
                  <a:pt x="643467" y="798286"/>
                  <a:pt x="653143" y="769257"/>
                </a:cubicBezTo>
                <a:cubicBezTo>
                  <a:pt x="657981" y="754743"/>
                  <a:pt x="659170" y="738444"/>
                  <a:pt x="667657" y="725714"/>
                </a:cubicBezTo>
                <a:lnTo>
                  <a:pt x="696686" y="682172"/>
                </a:lnTo>
                <a:cubicBezTo>
                  <a:pt x="701524" y="667658"/>
                  <a:pt x="704358" y="652313"/>
                  <a:pt x="711200" y="638629"/>
                </a:cubicBezTo>
                <a:cubicBezTo>
                  <a:pt x="767476" y="526075"/>
                  <a:pt x="718257" y="660997"/>
                  <a:pt x="754743" y="551543"/>
                </a:cubicBezTo>
                <a:cubicBezTo>
                  <a:pt x="759581" y="512838"/>
                  <a:pt x="758994" y="473060"/>
                  <a:pt x="769257" y="435429"/>
                </a:cubicBezTo>
                <a:cubicBezTo>
                  <a:pt x="778424" y="401819"/>
                  <a:pt x="813310" y="377116"/>
                  <a:pt x="841828" y="362857"/>
                </a:cubicBezTo>
                <a:cubicBezTo>
                  <a:pt x="855512" y="356015"/>
                  <a:pt x="870105" y="349361"/>
                  <a:pt x="885371" y="348343"/>
                </a:cubicBezTo>
                <a:cubicBezTo>
                  <a:pt x="1015800" y="339648"/>
                  <a:pt x="1146628" y="338667"/>
                  <a:pt x="1277257" y="333829"/>
                </a:cubicBezTo>
                <a:cubicBezTo>
                  <a:pt x="1306286" y="328991"/>
                  <a:pt x="1335485" y="325086"/>
                  <a:pt x="1364343" y="319314"/>
                </a:cubicBezTo>
                <a:cubicBezTo>
                  <a:pt x="1409907" y="310201"/>
                  <a:pt x="1424441" y="304120"/>
                  <a:pt x="1465943" y="290286"/>
                </a:cubicBezTo>
                <a:cubicBezTo>
                  <a:pt x="1602610" y="153619"/>
                  <a:pt x="1396429" y="372782"/>
                  <a:pt x="1538514" y="159657"/>
                </a:cubicBezTo>
                <a:cubicBezTo>
                  <a:pt x="1548190" y="145143"/>
                  <a:pt x="1564422" y="133277"/>
                  <a:pt x="1567543" y="116114"/>
                </a:cubicBezTo>
                <a:cubicBezTo>
                  <a:pt x="1574467" y="78034"/>
                  <a:pt x="1567543" y="38705"/>
                  <a:pt x="1567543" y="0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8" name="Ελεύθερη σχεδίαση 57"/>
          <p:cNvSpPr/>
          <p:nvPr/>
        </p:nvSpPr>
        <p:spPr>
          <a:xfrm>
            <a:off x="4716016" y="2585433"/>
            <a:ext cx="1923990" cy="1154900"/>
          </a:xfrm>
          <a:custGeom>
            <a:avLst/>
            <a:gdLst>
              <a:gd name="connsiteX0" fmla="*/ 537028 w 1570620"/>
              <a:gd name="connsiteY0" fmla="*/ 972457 h 1828800"/>
              <a:gd name="connsiteX1" fmla="*/ 406400 w 1570620"/>
              <a:gd name="connsiteY1" fmla="*/ 986972 h 1828800"/>
              <a:gd name="connsiteX2" fmla="*/ 319314 w 1570620"/>
              <a:gd name="connsiteY2" fmla="*/ 1016000 h 1828800"/>
              <a:gd name="connsiteX3" fmla="*/ 275771 w 1570620"/>
              <a:gd name="connsiteY3" fmla="*/ 1045029 h 1828800"/>
              <a:gd name="connsiteX4" fmla="*/ 174171 w 1570620"/>
              <a:gd name="connsiteY4" fmla="*/ 1161143 h 1828800"/>
              <a:gd name="connsiteX5" fmla="*/ 159657 w 1570620"/>
              <a:gd name="connsiteY5" fmla="*/ 1204686 h 1828800"/>
              <a:gd name="connsiteX6" fmla="*/ 116114 w 1570620"/>
              <a:gd name="connsiteY6" fmla="*/ 1219200 h 1828800"/>
              <a:gd name="connsiteX7" fmla="*/ 72571 w 1570620"/>
              <a:gd name="connsiteY7" fmla="*/ 1248229 h 1828800"/>
              <a:gd name="connsiteX8" fmla="*/ 29028 w 1570620"/>
              <a:gd name="connsiteY8" fmla="*/ 1378857 h 1828800"/>
              <a:gd name="connsiteX9" fmla="*/ 14514 w 1570620"/>
              <a:gd name="connsiteY9" fmla="*/ 1422400 h 1828800"/>
              <a:gd name="connsiteX10" fmla="*/ 0 w 1570620"/>
              <a:gd name="connsiteY10" fmla="*/ 1465943 h 1828800"/>
              <a:gd name="connsiteX11" fmla="*/ 14514 w 1570620"/>
              <a:gd name="connsiteY11" fmla="*/ 1625600 h 1828800"/>
              <a:gd name="connsiteX12" fmla="*/ 29028 w 1570620"/>
              <a:gd name="connsiteY12" fmla="*/ 1669143 h 1828800"/>
              <a:gd name="connsiteX13" fmla="*/ 145143 w 1570620"/>
              <a:gd name="connsiteY13" fmla="*/ 1770743 h 1828800"/>
              <a:gd name="connsiteX14" fmla="*/ 188686 w 1570620"/>
              <a:gd name="connsiteY14" fmla="*/ 1785257 h 1828800"/>
              <a:gd name="connsiteX15" fmla="*/ 232228 w 1570620"/>
              <a:gd name="connsiteY15" fmla="*/ 1814286 h 1828800"/>
              <a:gd name="connsiteX16" fmla="*/ 333828 w 1570620"/>
              <a:gd name="connsiteY16" fmla="*/ 1828800 h 1828800"/>
              <a:gd name="connsiteX17" fmla="*/ 827314 w 1570620"/>
              <a:gd name="connsiteY17" fmla="*/ 1814286 h 1828800"/>
              <a:gd name="connsiteX18" fmla="*/ 914400 w 1570620"/>
              <a:gd name="connsiteY18" fmla="*/ 1756229 h 1828800"/>
              <a:gd name="connsiteX19" fmla="*/ 957943 w 1570620"/>
              <a:gd name="connsiteY19" fmla="*/ 1727200 h 1828800"/>
              <a:gd name="connsiteX20" fmla="*/ 1016000 w 1570620"/>
              <a:gd name="connsiteY20" fmla="*/ 1640114 h 1828800"/>
              <a:gd name="connsiteX21" fmla="*/ 986971 w 1570620"/>
              <a:gd name="connsiteY21" fmla="*/ 1364343 h 1828800"/>
              <a:gd name="connsiteX22" fmla="*/ 957943 w 1570620"/>
              <a:gd name="connsiteY22" fmla="*/ 1146629 h 1828800"/>
              <a:gd name="connsiteX23" fmla="*/ 943428 w 1570620"/>
              <a:gd name="connsiteY23" fmla="*/ 1103086 h 1828800"/>
              <a:gd name="connsiteX24" fmla="*/ 885371 w 1570620"/>
              <a:gd name="connsiteY24" fmla="*/ 1016000 h 1828800"/>
              <a:gd name="connsiteX25" fmla="*/ 754743 w 1570620"/>
              <a:gd name="connsiteY25" fmla="*/ 943429 h 1828800"/>
              <a:gd name="connsiteX26" fmla="*/ 580571 w 1570620"/>
              <a:gd name="connsiteY26" fmla="*/ 957943 h 1828800"/>
              <a:gd name="connsiteX27" fmla="*/ 595086 w 1570620"/>
              <a:gd name="connsiteY27" fmla="*/ 899886 h 1828800"/>
              <a:gd name="connsiteX28" fmla="*/ 624114 w 1570620"/>
              <a:gd name="connsiteY28" fmla="*/ 856343 h 1828800"/>
              <a:gd name="connsiteX29" fmla="*/ 653143 w 1570620"/>
              <a:gd name="connsiteY29" fmla="*/ 769257 h 1828800"/>
              <a:gd name="connsiteX30" fmla="*/ 667657 w 1570620"/>
              <a:gd name="connsiteY30" fmla="*/ 725714 h 1828800"/>
              <a:gd name="connsiteX31" fmla="*/ 696686 w 1570620"/>
              <a:gd name="connsiteY31" fmla="*/ 682172 h 1828800"/>
              <a:gd name="connsiteX32" fmla="*/ 711200 w 1570620"/>
              <a:gd name="connsiteY32" fmla="*/ 638629 h 1828800"/>
              <a:gd name="connsiteX33" fmla="*/ 754743 w 1570620"/>
              <a:gd name="connsiteY33" fmla="*/ 551543 h 1828800"/>
              <a:gd name="connsiteX34" fmla="*/ 769257 w 1570620"/>
              <a:gd name="connsiteY34" fmla="*/ 435429 h 1828800"/>
              <a:gd name="connsiteX35" fmla="*/ 841828 w 1570620"/>
              <a:gd name="connsiteY35" fmla="*/ 362857 h 1828800"/>
              <a:gd name="connsiteX36" fmla="*/ 885371 w 1570620"/>
              <a:gd name="connsiteY36" fmla="*/ 348343 h 1828800"/>
              <a:gd name="connsiteX37" fmla="*/ 1277257 w 1570620"/>
              <a:gd name="connsiteY37" fmla="*/ 333829 h 1828800"/>
              <a:gd name="connsiteX38" fmla="*/ 1364343 w 1570620"/>
              <a:gd name="connsiteY38" fmla="*/ 319314 h 1828800"/>
              <a:gd name="connsiteX39" fmla="*/ 1465943 w 1570620"/>
              <a:gd name="connsiteY39" fmla="*/ 290286 h 1828800"/>
              <a:gd name="connsiteX40" fmla="*/ 1538514 w 1570620"/>
              <a:gd name="connsiteY40" fmla="*/ 159657 h 1828800"/>
              <a:gd name="connsiteX41" fmla="*/ 1567543 w 1570620"/>
              <a:gd name="connsiteY41" fmla="*/ 116114 h 1828800"/>
              <a:gd name="connsiteX42" fmla="*/ 1567543 w 1570620"/>
              <a:gd name="connsiteY42" fmla="*/ 0 h 1828800"/>
              <a:gd name="connsiteX0" fmla="*/ 537028 w 1699903"/>
              <a:gd name="connsiteY0" fmla="*/ 972457 h 1828800"/>
              <a:gd name="connsiteX1" fmla="*/ 406400 w 1699903"/>
              <a:gd name="connsiteY1" fmla="*/ 986972 h 1828800"/>
              <a:gd name="connsiteX2" fmla="*/ 319314 w 1699903"/>
              <a:gd name="connsiteY2" fmla="*/ 1016000 h 1828800"/>
              <a:gd name="connsiteX3" fmla="*/ 275771 w 1699903"/>
              <a:gd name="connsiteY3" fmla="*/ 1045029 h 1828800"/>
              <a:gd name="connsiteX4" fmla="*/ 174171 w 1699903"/>
              <a:gd name="connsiteY4" fmla="*/ 1161143 h 1828800"/>
              <a:gd name="connsiteX5" fmla="*/ 159657 w 1699903"/>
              <a:gd name="connsiteY5" fmla="*/ 1204686 h 1828800"/>
              <a:gd name="connsiteX6" fmla="*/ 116114 w 1699903"/>
              <a:gd name="connsiteY6" fmla="*/ 1219200 h 1828800"/>
              <a:gd name="connsiteX7" fmla="*/ 72571 w 1699903"/>
              <a:gd name="connsiteY7" fmla="*/ 1248229 h 1828800"/>
              <a:gd name="connsiteX8" fmla="*/ 29028 w 1699903"/>
              <a:gd name="connsiteY8" fmla="*/ 1378857 h 1828800"/>
              <a:gd name="connsiteX9" fmla="*/ 14514 w 1699903"/>
              <a:gd name="connsiteY9" fmla="*/ 1422400 h 1828800"/>
              <a:gd name="connsiteX10" fmla="*/ 0 w 1699903"/>
              <a:gd name="connsiteY10" fmla="*/ 1465943 h 1828800"/>
              <a:gd name="connsiteX11" fmla="*/ 14514 w 1699903"/>
              <a:gd name="connsiteY11" fmla="*/ 1625600 h 1828800"/>
              <a:gd name="connsiteX12" fmla="*/ 29028 w 1699903"/>
              <a:gd name="connsiteY12" fmla="*/ 1669143 h 1828800"/>
              <a:gd name="connsiteX13" fmla="*/ 145143 w 1699903"/>
              <a:gd name="connsiteY13" fmla="*/ 1770743 h 1828800"/>
              <a:gd name="connsiteX14" fmla="*/ 188686 w 1699903"/>
              <a:gd name="connsiteY14" fmla="*/ 1785257 h 1828800"/>
              <a:gd name="connsiteX15" fmla="*/ 232228 w 1699903"/>
              <a:gd name="connsiteY15" fmla="*/ 1814286 h 1828800"/>
              <a:gd name="connsiteX16" fmla="*/ 333828 w 1699903"/>
              <a:gd name="connsiteY16" fmla="*/ 1828800 h 1828800"/>
              <a:gd name="connsiteX17" fmla="*/ 827314 w 1699903"/>
              <a:gd name="connsiteY17" fmla="*/ 1814286 h 1828800"/>
              <a:gd name="connsiteX18" fmla="*/ 914400 w 1699903"/>
              <a:gd name="connsiteY18" fmla="*/ 1756229 h 1828800"/>
              <a:gd name="connsiteX19" fmla="*/ 957943 w 1699903"/>
              <a:gd name="connsiteY19" fmla="*/ 1727200 h 1828800"/>
              <a:gd name="connsiteX20" fmla="*/ 1016000 w 1699903"/>
              <a:gd name="connsiteY20" fmla="*/ 1640114 h 1828800"/>
              <a:gd name="connsiteX21" fmla="*/ 986971 w 1699903"/>
              <a:gd name="connsiteY21" fmla="*/ 1364343 h 1828800"/>
              <a:gd name="connsiteX22" fmla="*/ 957943 w 1699903"/>
              <a:gd name="connsiteY22" fmla="*/ 1146629 h 1828800"/>
              <a:gd name="connsiteX23" fmla="*/ 943428 w 1699903"/>
              <a:gd name="connsiteY23" fmla="*/ 1103086 h 1828800"/>
              <a:gd name="connsiteX24" fmla="*/ 885371 w 1699903"/>
              <a:gd name="connsiteY24" fmla="*/ 1016000 h 1828800"/>
              <a:gd name="connsiteX25" fmla="*/ 754743 w 1699903"/>
              <a:gd name="connsiteY25" fmla="*/ 943429 h 1828800"/>
              <a:gd name="connsiteX26" fmla="*/ 580571 w 1699903"/>
              <a:gd name="connsiteY26" fmla="*/ 957943 h 1828800"/>
              <a:gd name="connsiteX27" fmla="*/ 595086 w 1699903"/>
              <a:gd name="connsiteY27" fmla="*/ 899886 h 1828800"/>
              <a:gd name="connsiteX28" fmla="*/ 624114 w 1699903"/>
              <a:gd name="connsiteY28" fmla="*/ 856343 h 1828800"/>
              <a:gd name="connsiteX29" fmla="*/ 653143 w 1699903"/>
              <a:gd name="connsiteY29" fmla="*/ 769257 h 1828800"/>
              <a:gd name="connsiteX30" fmla="*/ 667657 w 1699903"/>
              <a:gd name="connsiteY30" fmla="*/ 725714 h 1828800"/>
              <a:gd name="connsiteX31" fmla="*/ 696686 w 1699903"/>
              <a:gd name="connsiteY31" fmla="*/ 682172 h 1828800"/>
              <a:gd name="connsiteX32" fmla="*/ 711200 w 1699903"/>
              <a:gd name="connsiteY32" fmla="*/ 638629 h 1828800"/>
              <a:gd name="connsiteX33" fmla="*/ 754743 w 1699903"/>
              <a:gd name="connsiteY33" fmla="*/ 551543 h 1828800"/>
              <a:gd name="connsiteX34" fmla="*/ 769257 w 1699903"/>
              <a:gd name="connsiteY34" fmla="*/ 435429 h 1828800"/>
              <a:gd name="connsiteX35" fmla="*/ 841828 w 1699903"/>
              <a:gd name="connsiteY35" fmla="*/ 362857 h 1828800"/>
              <a:gd name="connsiteX36" fmla="*/ 885371 w 1699903"/>
              <a:gd name="connsiteY36" fmla="*/ 348343 h 1828800"/>
              <a:gd name="connsiteX37" fmla="*/ 1277257 w 1699903"/>
              <a:gd name="connsiteY37" fmla="*/ 333829 h 1828800"/>
              <a:gd name="connsiteX38" fmla="*/ 1364343 w 1699903"/>
              <a:gd name="connsiteY38" fmla="*/ 319314 h 1828800"/>
              <a:gd name="connsiteX39" fmla="*/ 1465943 w 1699903"/>
              <a:gd name="connsiteY39" fmla="*/ 290286 h 1828800"/>
              <a:gd name="connsiteX40" fmla="*/ 1538514 w 1699903"/>
              <a:gd name="connsiteY40" fmla="*/ 159657 h 1828800"/>
              <a:gd name="connsiteX41" fmla="*/ 1699653 w 1699903"/>
              <a:gd name="connsiteY41" fmla="*/ 206235 h 1828800"/>
              <a:gd name="connsiteX42" fmla="*/ 1567543 w 1699903"/>
              <a:gd name="connsiteY42" fmla="*/ 0 h 1828800"/>
              <a:gd name="connsiteX0" fmla="*/ 537028 w 2095982"/>
              <a:gd name="connsiteY0" fmla="*/ 1026530 h 1882873"/>
              <a:gd name="connsiteX1" fmla="*/ 406400 w 2095982"/>
              <a:gd name="connsiteY1" fmla="*/ 1041045 h 1882873"/>
              <a:gd name="connsiteX2" fmla="*/ 319314 w 2095982"/>
              <a:gd name="connsiteY2" fmla="*/ 1070073 h 1882873"/>
              <a:gd name="connsiteX3" fmla="*/ 275771 w 2095982"/>
              <a:gd name="connsiteY3" fmla="*/ 1099102 h 1882873"/>
              <a:gd name="connsiteX4" fmla="*/ 174171 w 2095982"/>
              <a:gd name="connsiteY4" fmla="*/ 1215216 h 1882873"/>
              <a:gd name="connsiteX5" fmla="*/ 159657 w 2095982"/>
              <a:gd name="connsiteY5" fmla="*/ 1258759 h 1882873"/>
              <a:gd name="connsiteX6" fmla="*/ 116114 w 2095982"/>
              <a:gd name="connsiteY6" fmla="*/ 1273273 h 1882873"/>
              <a:gd name="connsiteX7" fmla="*/ 72571 w 2095982"/>
              <a:gd name="connsiteY7" fmla="*/ 1302302 h 1882873"/>
              <a:gd name="connsiteX8" fmla="*/ 29028 w 2095982"/>
              <a:gd name="connsiteY8" fmla="*/ 1432930 h 1882873"/>
              <a:gd name="connsiteX9" fmla="*/ 14514 w 2095982"/>
              <a:gd name="connsiteY9" fmla="*/ 1476473 h 1882873"/>
              <a:gd name="connsiteX10" fmla="*/ 0 w 2095982"/>
              <a:gd name="connsiteY10" fmla="*/ 1520016 h 1882873"/>
              <a:gd name="connsiteX11" fmla="*/ 14514 w 2095982"/>
              <a:gd name="connsiteY11" fmla="*/ 1679673 h 1882873"/>
              <a:gd name="connsiteX12" fmla="*/ 29028 w 2095982"/>
              <a:gd name="connsiteY12" fmla="*/ 1723216 h 1882873"/>
              <a:gd name="connsiteX13" fmla="*/ 145143 w 2095982"/>
              <a:gd name="connsiteY13" fmla="*/ 1824816 h 1882873"/>
              <a:gd name="connsiteX14" fmla="*/ 188686 w 2095982"/>
              <a:gd name="connsiteY14" fmla="*/ 1839330 h 1882873"/>
              <a:gd name="connsiteX15" fmla="*/ 232228 w 2095982"/>
              <a:gd name="connsiteY15" fmla="*/ 1868359 h 1882873"/>
              <a:gd name="connsiteX16" fmla="*/ 333828 w 2095982"/>
              <a:gd name="connsiteY16" fmla="*/ 1882873 h 1882873"/>
              <a:gd name="connsiteX17" fmla="*/ 827314 w 2095982"/>
              <a:gd name="connsiteY17" fmla="*/ 1868359 h 1882873"/>
              <a:gd name="connsiteX18" fmla="*/ 914400 w 2095982"/>
              <a:gd name="connsiteY18" fmla="*/ 1810302 h 1882873"/>
              <a:gd name="connsiteX19" fmla="*/ 957943 w 2095982"/>
              <a:gd name="connsiteY19" fmla="*/ 1781273 h 1882873"/>
              <a:gd name="connsiteX20" fmla="*/ 1016000 w 2095982"/>
              <a:gd name="connsiteY20" fmla="*/ 1694187 h 1882873"/>
              <a:gd name="connsiteX21" fmla="*/ 986971 w 2095982"/>
              <a:gd name="connsiteY21" fmla="*/ 1418416 h 1882873"/>
              <a:gd name="connsiteX22" fmla="*/ 957943 w 2095982"/>
              <a:gd name="connsiteY22" fmla="*/ 1200702 h 1882873"/>
              <a:gd name="connsiteX23" fmla="*/ 943428 w 2095982"/>
              <a:gd name="connsiteY23" fmla="*/ 1157159 h 1882873"/>
              <a:gd name="connsiteX24" fmla="*/ 885371 w 2095982"/>
              <a:gd name="connsiteY24" fmla="*/ 1070073 h 1882873"/>
              <a:gd name="connsiteX25" fmla="*/ 754743 w 2095982"/>
              <a:gd name="connsiteY25" fmla="*/ 997502 h 1882873"/>
              <a:gd name="connsiteX26" fmla="*/ 580571 w 2095982"/>
              <a:gd name="connsiteY26" fmla="*/ 1012016 h 1882873"/>
              <a:gd name="connsiteX27" fmla="*/ 595086 w 2095982"/>
              <a:gd name="connsiteY27" fmla="*/ 953959 h 1882873"/>
              <a:gd name="connsiteX28" fmla="*/ 624114 w 2095982"/>
              <a:gd name="connsiteY28" fmla="*/ 910416 h 1882873"/>
              <a:gd name="connsiteX29" fmla="*/ 653143 w 2095982"/>
              <a:gd name="connsiteY29" fmla="*/ 823330 h 1882873"/>
              <a:gd name="connsiteX30" fmla="*/ 667657 w 2095982"/>
              <a:gd name="connsiteY30" fmla="*/ 779787 h 1882873"/>
              <a:gd name="connsiteX31" fmla="*/ 696686 w 2095982"/>
              <a:gd name="connsiteY31" fmla="*/ 736245 h 1882873"/>
              <a:gd name="connsiteX32" fmla="*/ 711200 w 2095982"/>
              <a:gd name="connsiteY32" fmla="*/ 692702 h 1882873"/>
              <a:gd name="connsiteX33" fmla="*/ 754743 w 2095982"/>
              <a:gd name="connsiteY33" fmla="*/ 605616 h 1882873"/>
              <a:gd name="connsiteX34" fmla="*/ 769257 w 2095982"/>
              <a:gd name="connsiteY34" fmla="*/ 489502 h 1882873"/>
              <a:gd name="connsiteX35" fmla="*/ 841828 w 2095982"/>
              <a:gd name="connsiteY35" fmla="*/ 416930 h 1882873"/>
              <a:gd name="connsiteX36" fmla="*/ 885371 w 2095982"/>
              <a:gd name="connsiteY36" fmla="*/ 402416 h 1882873"/>
              <a:gd name="connsiteX37" fmla="*/ 1277257 w 2095982"/>
              <a:gd name="connsiteY37" fmla="*/ 387902 h 1882873"/>
              <a:gd name="connsiteX38" fmla="*/ 1364343 w 2095982"/>
              <a:gd name="connsiteY38" fmla="*/ 373387 h 1882873"/>
              <a:gd name="connsiteX39" fmla="*/ 1465943 w 2095982"/>
              <a:gd name="connsiteY39" fmla="*/ 344359 h 1882873"/>
              <a:gd name="connsiteX40" fmla="*/ 1538514 w 2095982"/>
              <a:gd name="connsiteY40" fmla="*/ 213730 h 1882873"/>
              <a:gd name="connsiteX41" fmla="*/ 1699653 w 2095982"/>
              <a:gd name="connsiteY41" fmla="*/ 260308 h 1882873"/>
              <a:gd name="connsiteX42" fmla="*/ 2095982 w 2095982"/>
              <a:gd name="connsiteY42" fmla="*/ 0 h 1882873"/>
              <a:gd name="connsiteX0" fmla="*/ 537028 w 2905154"/>
              <a:gd name="connsiteY0" fmla="*/ 828263 h 1684606"/>
              <a:gd name="connsiteX1" fmla="*/ 406400 w 2905154"/>
              <a:gd name="connsiteY1" fmla="*/ 842778 h 1684606"/>
              <a:gd name="connsiteX2" fmla="*/ 319314 w 2905154"/>
              <a:gd name="connsiteY2" fmla="*/ 871806 h 1684606"/>
              <a:gd name="connsiteX3" fmla="*/ 275771 w 2905154"/>
              <a:gd name="connsiteY3" fmla="*/ 900835 h 1684606"/>
              <a:gd name="connsiteX4" fmla="*/ 174171 w 2905154"/>
              <a:gd name="connsiteY4" fmla="*/ 1016949 h 1684606"/>
              <a:gd name="connsiteX5" fmla="*/ 159657 w 2905154"/>
              <a:gd name="connsiteY5" fmla="*/ 1060492 h 1684606"/>
              <a:gd name="connsiteX6" fmla="*/ 116114 w 2905154"/>
              <a:gd name="connsiteY6" fmla="*/ 1075006 h 1684606"/>
              <a:gd name="connsiteX7" fmla="*/ 72571 w 2905154"/>
              <a:gd name="connsiteY7" fmla="*/ 1104035 h 1684606"/>
              <a:gd name="connsiteX8" fmla="*/ 29028 w 2905154"/>
              <a:gd name="connsiteY8" fmla="*/ 1234663 h 1684606"/>
              <a:gd name="connsiteX9" fmla="*/ 14514 w 2905154"/>
              <a:gd name="connsiteY9" fmla="*/ 1278206 h 1684606"/>
              <a:gd name="connsiteX10" fmla="*/ 0 w 2905154"/>
              <a:gd name="connsiteY10" fmla="*/ 1321749 h 1684606"/>
              <a:gd name="connsiteX11" fmla="*/ 14514 w 2905154"/>
              <a:gd name="connsiteY11" fmla="*/ 1481406 h 1684606"/>
              <a:gd name="connsiteX12" fmla="*/ 29028 w 2905154"/>
              <a:gd name="connsiteY12" fmla="*/ 1524949 h 1684606"/>
              <a:gd name="connsiteX13" fmla="*/ 145143 w 2905154"/>
              <a:gd name="connsiteY13" fmla="*/ 1626549 h 1684606"/>
              <a:gd name="connsiteX14" fmla="*/ 188686 w 2905154"/>
              <a:gd name="connsiteY14" fmla="*/ 1641063 h 1684606"/>
              <a:gd name="connsiteX15" fmla="*/ 232228 w 2905154"/>
              <a:gd name="connsiteY15" fmla="*/ 1670092 h 1684606"/>
              <a:gd name="connsiteX16" fmla="*/ 333828 w 2905154"/>
              <a:gd name="connsiteY16" fmla="*/ 1684606 h 1684606"/>
              <a:gd name="connsiteX17" fmla="*/ 827314 w 2905154"/>
              <a:gd name="connsiteY17" fmla="*/ 1670092 h 1684606"/>
              <a:gd name="connsiteX18" fmla="*/ 914400 w 2905154"/>
              <a:gd name="connsiteY18" fmla="*/ 1612035 h 1684606"/>
              <a:gd name="connsiteX19" fmla="*/ 957943 w 2905154"/>
              <a:gd name="connsiteY19" fmla="*/ 1583006 h 1684606"/>
              <a:gd name="connsiteX20" fmla="*/ 1016000 w 2905154"/>
              <a:gd name="connsiteY20" fmla="*/ 1495920 h 1684606"/>
              <a:gd name="connsiteX21" fmla="*/ 986971 w 2905154"/>
              <a:gd name="connsiteY21" fmla="*/ 1220149 h 1684606"/>
              <a:gd name="connsiteX22" fmla="*/ 957943 w 2905154"/>
              <a:gd name="connsiteY22" fmla="*/ 1002435 h 1684606"/>
              <a:gd name="connsiteX23" fmla="*/ 943428 w 2905154"/>
              <a:gd name="connsiteY23" fmla="*/ 958892 h 1684606"/>
              <a:gd name="connsiteX24" fmla="*/ 885371 w 2905154"/>
              <a:gd name="connsiteY24" fmla="*/ 871806 h 1684606"/>
              <a:gd name="connsiteX25" fmla="*/ 754743 w 2905154"/>
              <a:gd name="connsiteY25" fmla="*/ 799235 h 1684606"/>
              <a:gd name="connsiteX26" fmla="*/ 580571 w 2905154"/>
              <a:gd name="connsiteY26" fmla="*/ 813749 h 1684606"/>
              <a:gd name="connsiteX27" fmla="*/ 595086 w 2905154"/>
              <a:gd name="connsiteY27" fmla="*/ 755692 h 1684606"/>
              <a:gd name="connsiteX28" fmla="*/ 624114 w 2905154"/>
              <a:gd name="connsiteY28" fmla="*/ 712149 h 1684606"/>
              <a:gd name="connsiteX29" fmla="*/ 653143 w 2905154"/>
              <a:gd name="connsiteY29" fmla="*/ 625063 h 1684606"/>
              <a:gd name="connsiteX30" fmla="*/ 667657 w 2905154"/>
              <a:gd name="connsiteY30" fmla="*/ 581520 h 1684606"/>
              <a:gd name="connsiteX31" fmla="*/ 696686 w 2905154"/>
              <a:gd name="connsiteY31" fmla="*/ 537978 h 1684606"/>
              <a:gd name="connsiteX32" fmla="*/ 711200 w 2905154"/>
              <a:gd name="connsiteY32" fmla="*/ 494435 h 1684606"/>
              <a:gd name="connsiteX33" fmla="*/ 754743 w 2905154"/>
              <a:gd name="connsiteY33" fmla="*/ 407349 h 1684606"/>
              <a:gd name="connsiteX34" fmla="*/ 769257 w 2905154"/>
              <a:gd name="connsiteY34" fmla="*/ 291235 h 1684606"/>
              <a:gd name="connsiteX35" fmla="*/ 841828 w 2905154"/>
              <a:gd name="connsiteY35" fmla="*/ 218663 h 1684606"/>
              <a:gd name="connsiteX36" fmla="*/ 885371 w 2905154"/>
              <a:gd name="connsiteY36" fmla="*/ 204149 h 1684606"/>
              <a:gd name="connsiteX37" fmla="*/ 1277257 w 2905154"/>
              <a:gd name="connsiteY37" fmla="*/ 189635 h 1684606"/>
              <a:gd name="connsiteX38" fmla="*/ 1364343 w 2905154"/>
              <a:gd name="connsiteY38" fmla="*/ 175120 h 1684606"/>
              <a:gd name="connsiteX39" fmla="*/ 1465943 w 2905154"/>
              <a:gd name="connsiteY39" fmla="*/ 146092 h 1684606"/>
              <a:gd name="connsiteX40" fmla="*/ 1538514 w 2905154"/>
              <a:gd name="connsiteY40" fmla="*/ 15463 h 1684606"/>
              <a:gd name="connsiteX41" fmla="*/ 1699653 w 2905154"/>
              <a:gd name="connsiteY41" fmla="*/ 62041 h 1684606"/>
              <a:gd name="connsiteX42" fmla="*/ 2905154 w 2905154"/>
              <a:gd name="connsiteY42" fmla="*/ 0 h 1684606"/>
              <a:gd name="connsiteX0" fmla="*/ 537028 w 2905154"/>
              <a:gd name="connsiteY0" fmla="*/ 828263 h 1684606"/>
              <a:gd name="connsiteX1" fmla="*/ 406400 w 2905154"/>
              <a:gd name="connsiteY1" fmla="*/ 842778 h 1684606"/>
              <a:gd name="connsiteX2" fmla="*/ 319314 w 2905154"/>
              <a:gd name="connsiteY2" fmla="*/ 871806 h 1684606"/>
              <a:gd name="connsiteX3" fmla="*/ 275771 w 2905154"/>
              <a:gd name="connsiteY3" fmla="*/ 900835 h 1684606"/>
              <a:gd name="connsiteX4" fmla="*/ 174171 w 2905154"/>
              <a:gd name="connsiteY4" fmla="*/ 1016949 h 1684606"/>
              <a:gd name="connsiteX5" fmla="*/ 159657 w 2905154"/>
              <a:gd name="connsiteY5" fmla="*/ 1060492 h 1684606"/>
              <a:gd name="connsiteX6" fmla="*/ 116114 w 2905154"/>
              <a:gd name="connsiteY6" fmla="*/ 1075006 h 1684606"/>
              <a:gd name="connsiteX7" fmla="*/ 72571 w 2905154"/>
              <a:gd name="connsiteY7" fmla="*/ 1104035 h 1684606"/>
              <a:gd name="connsiteX8" fmla="*/ 29028 w 2905154"/>
              <a:gd name="connsiteY8" fmla="*/ 1234663 h 1684606"/>
              <a:gd name="connsiteX9" fmla="*/ 14514 w 2905154"/>
              <a:gd name="connsiteY9" fmla="*/ 1278206 h 1684606"/>
              <a:gd name="connsiteX10" fmla="*/ 0 w 2905154"/>
              <a:gd name="connsiteY10" fmla="*/ 1321749 h 1684606"/>
              <a:gd name="connsiteX11" fmla="*/ 14514 w 2905154"/>
              <a:gd name="connsiteY11" fmla="*/ 1481406 h 1684606"/>
              <a:gd name="connsiteX12" fmla="*/ 29028 w 2905154"/>
              <a:gd name="connsiteY12" fmla="*/ 1524949 h 1684606"/>
              <a:gd name="connsiteX13" fmla="*/ 145143 w 2905154"/>
              <a:gd name="connsiteY13" fmla="*/ 1626549 h 1684606"/>
              <a:gd name="connsiteX14" fmla="*/ 188686 w 2905154"/>
              <a:gd name="connsiteY14" fmla="*/ 1641063 h 1684606"/>
              <a:gd name="connsiteX15" fmla="*/ 232228 w 2905154"/>
              <a:gd name="connsiteY15" fmla="*/ 1670092 h 1684606"/>
              <a:gd name="connsiteX16" fmla="*/ 333828 w 2905154"/>
              <a:gd name="connsiteY16" fmla="*/ 1684606 h 1684606"/>
              <a:gd name="connsiteX17" fmla="*/ 827314 w 2905154"/>
              <a:gd name="connsiteY17" fmla="*/ 1670092 h 1684606"/>
              <a:gd name="connsiteX18" fmla="*/ 914400 w 2905154"/>
              <a:gd name="connsiteY18" fmla="*/ 1612035 h 1684606"/>
              <a:gd name="connsiteX19" fmla="*/ 957943 w 2905154"/>
              <a:gd name="connsiteY19" fmla="*/ 1583006 h 1684606"/>
              <a:gd name="connsiteX20" fmla="*/ 1016000 w 2905154"/>
              <a:gd name="connsiteY20" fmla="*/ 1495920 h 1684606"/>
              <a:gd name="connsiteX21" fmla="*/ 986971 w 2905154"/>
              <a:gd name="connsiteY21" fmla="*/ 1220149 h 1684606"/>
              <a:gd name="connsiteX22" fmla="*/ 957943 w 2905154"/>
              <a:gd name="connsiteY22" fmla="*/ 1002435 h 1684606"/>
              <a:gd name="connsiteX23" fmla="*/ 943428 w 2905154"/>
              <a:gd name="connsiteY23" fmla="*/ 958892 h 1684606"/>
              <a:gd name="connsiteX24" fmla="*/ 885371 w 2905154"/>
              <a:gd name="connsiteY24" fmla="*/ 871806 h 1684606"/>
              <a:gd name="connsiteX25" fmla="*/ 754743 w 2905154"/>
              <a:gd name="connsiteY25" fmla="*/ 799235 h 1684606"/>
              <a:gd name="connsiteX26" fmla="*/ 580571 w 2905154"/>
              <a:gd name="connsiteY26" fmla="*/ 813749 h 1684606"/>
              <a:gd name="connsiteX27" fmla="*/ 595086 w 2905154"/>
              <a:gd name="connsiteY27" fmla="*/ 755692 h 1684606"/>
              <a:gd name="connsiteX28" fmla="*/ 624114 w 2905154"/>
              <a:gd name="connsiteY28" fmla="*/ 712149 h 1684606"/>
              <a:gd name="connsiteX29" fmla="*/ 653143 w 2905154"/>
              <a:gd name="connsiteY29" fmla="*/ 625063 h 1684606"/>
              <a:gd name="connsiteX30" fmla="*/ 667657 w 2905154"/>
              <a:gd name="connsiteY30" fmla="*/ 581520 h 1684606"/>
              <a:gd name="connsiteX31" fmla="*/ 696686 w 2905154"/>
              <a:gd name="connsiteY31" fmla="*/ 537978 h 1684606"/>
              <a:gd name="connsiteX32" fmla="*/ 711200 w 2905154"/>
              <a:gd name="connsiteY32" fmla="*/ 494435 h 1684606"/>
              <a:gd name="connsiteX33" fmla="*/ 754743 w 2905154"/>
              <a:gd name="connsiteY33" fmla="*/ 407349 h 1684606"/>
              <a:gd name="connsiteX34" fmla="*/ 769257 w 2905154"/>
              <a:gd name="connsiteY34" fmla="*/ 291235 h 1684606"/>
              <a:gd name="connsiteX35" fmla="*/ 841828 w 2905154"/>
              <a:gd name="connsiteY35" fmla="*/ 218663 h 1684606"/>
              <a:gd name="connsiteX36" fmla="*/ 885371 w 2905154"/>
              <a:gd name="connsiteY36" fmla="*/ 204149 h 1684606"/>
              <a:gd name="connsiteX37" fmla="*/ 1277257 w 2905154"/>
              <a:gd name="connsiteY37" fmla="*/ 189635 h 1684606"/>
              <a:gd name="connsiteX38" fmla="*/ 1364343 w 2905154"/>
              <a:gd name="connsiteY38" fmla="*/ 175120 h 1684606"/>
              <a:gd name="connsiteX39" fmla="*/ 1465943 w 2905154"/>
              <a:gd name="connsiteY39" fmla="*/ 146092 h 1684606"/>
              <a:gd name="connsiteX40" fmla="*/ 1538514 w 2905154"/>
              <a:gd name="connsiteY40" fmla="*/ 15463 h 1684606"/>
              <a:gd name="connsiteX41" fmla="*/ 2640935 w 2905154"/>
              <a:gd name="connsiteY41" fmla="*/ 188212 h 1684606"/>
              <a:gd name="connsiteX42" fmla="*/ 2905154 w 2905154"/>
              <a:gd name="connsiteY42" fmla="*/ 0 h 1684606"/>
              <a:gd name="connsiteX0" fmla="*/ 537028 w 2905154"/>
              <a:gd name="connsiteY0" fmla="*/ 828263 h 1684606"/>
              <a:gd name="connsiteX1" fmla="*/ 406400 w 2905154"/>
              <a:gd name="connsiteY1" fmla="*/ 842778 h 1684606"/>
              <a:gd name="connsiteX2" fmla="*/ 319314 w 2905154"/>
              <a:gd name="connsiteY2" fmla="*/ 871806 h 1684606"/>
              <a:gd name="connsiteX3" fmla="*/ 275771 w 2905154"/>
              <a:gd name="connsiteY3" fmla="*/ 900835 h 1684606"/>
              <a:gd name="connsiteX4" fmla="*/ 174171 w 2905154"/>
              <a:gd name="connsiteY4" fmla="*/ 1016949 h 1684606"/>
              <a:gd name="connsiteX5" fmla="*/ 159657 w 2905154"/>
              <a:gd name="connsiteY5" fmla="*/ 1060492 h 1684606"/>
              <a:gd name="connsiteX6" fmla="*/ 116114 w 2905154"/>
              <a:gd name="connsiteY6" fmla="*/ 1075006 h 1684606"/>
              <a:gd name="connsiteX7" fmla="*/ 72571 w 2905154"/>
              <a:gd name="connsiteY7" fmla="*/ 1104035 h 1684606"/>
              <a:gd name="connsiteX8" fmla="*/ 29028 w 2905154"/>
              <a:gd name="connsiteY8" fmla="*/ 1234663 h 1684606"/>
              <a:gd name="connsiteX9" fmla="*/ 14514 w 2905154"/>
              <a:gd name="connsiteY9" fmla="*/ 1278206 h 1684606"/>
              <a:gd name="connsiteX10" fmla="*/ 0 w 2905154"/>
              <a:gd name="connsiteY10" fmla="*/ 1321749 h 1684606"/>
              <a:gd name="connsiteX11" fmla="*/ 14514 w 2905154"/>
              <a:gd name="connsiteY11" fmla="*/ 1481406 h 1684606"/>
              <a:gd name="connsiteX12" fmla="*/ 29028 w 2905154"/>
              <a:gd name="connsiteY12" fmla="*/ 1524949 h 1684606"/>
              <a:gd name="connsiteX13" fmla="*/ 145143 w 2905154"/>
              <a:gd name="connsiteY13" fmla="*/ 1626549 h 1684606"/>
              <a:gd name="connsiteX14" fmla="*/ 188686 w 2905154"/>
              <a:gd name="connsiteY14" fmla="*/ 1641063 h 1684606"/>
              <a:gd name="connsiteX15" fmla="*/ 232228 w 2905154"/>
              <a:gd name="connsiteY15" fmla="*/ 1670092 h 1684606"/>
              <a:gd name="connsiteX16" fmla="*/ 333828 w 2905154"/>
              <a:gd name="connsiteY16" fmla="*/ 1684606 h 1684606"/>
              <a:gd name="connsiteX17" fmla="*/ 827314 w 2905154"/>
              <a:gd name="connsiteY17" fmla="*/ 1670092 h 1684606"/>
              <a:gd name="connsiteX18" fmla="*/ 914400 w 2905154"/>
              <a:gd name="connsiteY18" fmla="*/ 1612035 h 1684606"/>
              <a:gd name="connsiteX19" fmla="*/ 957943 w 2905154"/>
              <a:gd name="connsiteY19" fmla="*/ 1583006 h 1684606"/>
              <a:gd name="connsiteX20" fmla="*/ 1016000 w 2905154"/>
              <a:gd name="connsiteY20" fmla="*/ 1495920 h 1684606"/>
              <a:gd name="connsiteX21" fmla="*/ 986971 w 2905154"/>
              <a:gd name="connsiteY21" fmla="*/ 1220149 h 1684606"/>
              <a:gd name="connsiteX22" fmla="*/ 957943 w 2905154"/>
              <a:gd name="connsiteY22" fmla="*/ 1002435 h 1684606"/>
              <a:gd name="connsiteX23" fmla="*/ 943428 w 2905154"/>
              <a:gd name="connsiteY23" fmla="*/ 958892 h 1684606"/>
              <a:gd name="connsiteX24" fmla="*/ 885371 w 2905154"/>
              <a:gd name="connsiteY24" fmla="*/ 871806 h 1684606"/>
              <a:gd name="connsiteX25" fmla="*/ 754743 w 2905154"/>
              <a:gd name="connsiteY25" fmla="*/ 799235 h 1684606"/>
              <a:gd name="connsiteX26" fmla="*/ 580571 w 2905154"/>
              <a:gd name="connsiteY26" fmla="*/ 813749 h 1684606"/>
              <a:gd name="connsiteX27" fmla="*/ 595086 w 2905154"/>
              <a:gd name="connsiteY27" fmla="*/ 755692 h 1684606"/>
              <a:gd name="connsiteX28" fmla="*/ 624114 w 2905154"/>
              <a:gd name="connsiteY28" fmla="*/ 712149 h 1684606"/>
              <a:gd name="connsiteX29" fmla="*/ 653143 w 2905154"/>
              <a:gd name="connsiteY29" fmla="*/ 625063 h 1684606"/>
              <a:gd name="connsiteX30" fmla="*/ 667657 w 2905154"/>
              <a:gd name="connsiteY30" fmla="*/ 581520 h 1684606"/>
              <a:gd name="connsiteX31" fmla="*/ 696686 w 2905154"/>
              <a:gd name="connsiteY31" fmla="*/ 537978 h 1684606"/>
              <a:gd name="connsiteX32" fmla="*/ 711200 w 2905154"/>
              <a:gd name="connsiteY32" fmla="*/ 494435 h 1684606"/>
              <a:gd name="connsiteX33" fmla="*/ 754743 w 2905154"/>
              <a:gd name="connsiteY33" fmla="*/ 407349 h 1684606"/>
              <a:gd name="connsiteX34" fmla="*/ 769257 w 2905154"/>
              <a:gd name="connsiteY34" fmla="*/ 291235 h 1684606"/>
              <a:gd name="connsiteX35" fmla="*/ 841828 w 2905154"/>
              <a:gd name="connsiteY35" fmla="*/ 218663 h 1684606"/>
              <a:gd name="connsiteX36" fmla="*/ 885371 w 2905154"/>
              <a:gd name="connsiteY36" fmla="*/ 204149 h 1684606"/>
              <a:gd name="connsiteX37" fmla="*/ 1277257 w 2905154"/>
              <a:gd name="connsiteY37" fmla="*/ 189635 h 1684606"/>
              <a:gd name="connsiteX38" fmla="*/ 1364343 w 2905154"/>
              <a:gd name="connsiteY38" fmla="*/ 175120 h 1684606"/>
              <a:gd name="connsiteX39" fmla="*/ 1465943 w 2905154"/>
              <a:gd name="connsiteY39" fmla="*/ 146092 h 1684606"/>
              <a:gd name="connsiteX40" fmla="*/ 2033926 w 2905154"/>
              <a:gd name="connsiteY40" fmla="*/ 195707 h 1684606"/>
              <a:gd name="connsiteX41" fmla="*/ 2640935 w 2905154"/>
              <a:gd name="connsiteY41" fmla="*/ 188212 h 1684606"/>
              <a:gd name="connsiteX42" fmla="*/ 2905154 w 2905154"/>
              <a:gd name="connsiteY42" fmla="*/ 0 h 168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905154" h="1684606">
                <a:moveTo>
                  <a:pt x="537028" y="828263"/>
                </a:moveTo>
                <a:cubicBezTo>
                  <a:pt x="493485" y="833101"/>
                  <a:pt x="449360" y="834186"/>
                  <a:pt x="406400" y="842778"/>
                </a:cubicBezTo>
                <a:cubicBezTo>
                  <a:pt x="376395" y="848779"/>
                  <a:pt x="319314" y="871806"/>
                  <a:pt x="319314" y="871806"/>
                </a:cubicBezTo>
                <a:cubicBezTo>
                  <a:pt x="304800" y="881482"/>
                  <a:pt x="287258" y="887707"/>
                  <a:pt x="275771" y="900835"/>
                </a:cubicBezTo>
                <a:cubicBezTo>
                  <a:pt x="157237" y="1036302"/>
                  <a:pt x="272143" y="951634"/>
                  <a:pt x="174171" y="1016949"/>
                </a:cubicBezTo>
                <a:cubicBezTo>
                  <a:pt x="169333" y="1031463"/>
                  <a:pt x="170475" y="1049674"/>
                  <a:pt x="159657" y="1060492"/>
                </a:cubicBezTo>
                <a:cubicBezTo>
                  <a:pt x="148839" y="1071310"/>
                  <a:pt x="129798" y="1068164"/>
                  <a:pt x="116114" y="1075006"/>
                </a:cubicBezTo>
                <a:cubicBezTo>
                  <a:pt x="100512" y="1082807"/>
                  <a:pt x="87085" y="1094359"/>
                  <a:pt x="72571" y="1104035"/>
                </a:cubicBezTo>
                <a:lnTo>
                  <a:pt x="29028" y="1234663"/>
                </a:lnTo>
                <a:lnTo>
                  <a:pt x="14514" y="1278206"/>
                </a:lnTo>
                <a:lnTo>
                  <a:pt x="0" y="1321749"/>
                </a:lnTo>
                <a:cubicBezTo>
                  <a:pt x="4838" y="1374968"/>
                  <a:pt x="6957" y="1428505"/>
                  <a:pt x="14514" y="1481406"/>
                </a:cubicBezTo>
                <a:cubicBezTo>
                  <a:pt x="16678" y="1496552"/>
                  <a:pt x="22186" y="1511265"/>
                  <a:pt x="29028" y="1524949"/>
                </a:cubicBezTo>
                <a:cubicBezTo>
                  <a:pt x="52734" y="1572362"/>
                  <a:pt x="92892" y="1609133"/>
                  <a:pt x="145143" y="1626549"/>
                </a:cubicBezTo>
                <a:lnTo>
                  <a:pt x="188686" y="1641063"/>
                </a:lnTo>
                <a:cubicBezTo>
                  <a:pt x="203200" y="1650739"/>
                  <a:pt x="215520" y="1665080"/>
                  <a:pt x="232228" y="1670092"/>
                </a:cubicBezTo>
                <a:cubicBezTo>
                  <a:pt x="264996" y="1679922"/>
                  <a:pt x="299618" y="1684606"/>
                  <a:pt x="333828" y="1684606"/>
                </a:cubicBezTo>
                <a:cubicBezTo>
                  <a:pt x="498394" y="1684606"/>
                  <a:pt x="662819" y="1674930"/>
                  <a:pt x="827314" y="1670092"/>
                </a:cubicBezTo>
                <a:lnTo>
                  <a:pt x="914400" y="1612035"/>
                </a:lnTo>
                <a:lnTo>
                  <a:pt x="957943" y="1583006"/>
                </a:lnTo>
                <a:cubicBezTo>
                  <a:pt x="977295" y="1553977"/>
                  <a:pt x="1018176" y="1530740"/>
                  <a:pt x="1016000" y="1495920"/>
                </a:cubicBezTo>
                <a:cubicBezTo>
                  <a:pt x="1000532" y="1248422"/>
                  <a:pt x="1026014" y="1337272"/>
                  <a:pt x="986971" y="1220149"/>
                </a:cubicBezTo>
                <a:cubicBezTo>
                  <a:pt x="975559" y="1094613"/>
                  <a:pt x="983586" y="1092182"/>
                  <a:pt x="957943" y="1002435"/>
                </a:cubicBezTo>
                <a:cubicBezTo>
                  <a:pt x="953740" y="987724"/>
                  <a:pt x="950858" y="972266"/>
                  <a:pt x="943428" y="958892"/>
                </a:cubicBezTo>
                <a:cubicBezTo>
                  <a:pt x="926485" y="928394"/>
                  <a:pt x="914400" y="891158"/>
                  <a:pt x="885371" y="871806"/>
                </a:cubicBezTo>
                <a:cubicBezTo>
                  <a:pt x="785556" y="805262"/>
                  <a:pt x="831384" y="824781"/>
                  <a:pt x="754743" y="799235"/>
                </a:cubicBezTo>
                <a:cubicBezTo>
                  <a:pt x="696686" y="804073"/>
                  <a:pt x="636777" y="829078"/>
                  <a:pt x="580571" y="813749"/>
                </a:cubicBezTo>
                <a:cubicBezTo>
                  <a:pt x="561326" y="808500"/>
                  <a:pt x="587228" y="774027"/>
                  <a:pt x="595086" y="755692"/>
                </a:cubicBezTo>
                <a:cubicBezTo>
                  <a:pt x="601958" y="739659"/>
                  <a:pt x="617029" y="728089"/>
                  <a:pt x="624114" y="712149"/>
                </a:cubicBezTo>
                <a:cubicBezTo>
                  <a:pt x="636541" y="684187"/>
                  <a:pt x="643467" y="654092"/>
                  <a:pt x="653143" y="625063"/>
                </a:cubicBezTo>
                <a:cubicBezTo>
                  <a:pt x="657981" y="610549"/>
                  <a:pt x="659170" y="594250"/>
                  <a:pt x="667657" y="581520"/>
                </a:cubicBezTo>
                <a:lnTo>
                  <a:pt x="696686" y="537978"/>
                </a:lnTo>
                <a:cubicBezTo>
                  <a:pt x="701524" y="523464"/>
                  <a:pt x="704358" y="508119"/>
                  <a:pt x="711200" y="494435"/>
                </a:cubicBezTo>
                <a:cubicBezTo>
                  <a:pt x="767476" y="381881"/>
                  <a:pt x="718257" y="516803"/>
                  <a:pt x="754743" y="407349"/>
                </a:cubicBezTo>
                <a:cubicBezTo>
                  <a:pt x="759581" y="368644"/>
                  <a:pt x="758994" y="328866"/>
                  <a:pt x="769257" y="291235"/>
                </a:cubicBezTo>
                <a:cubicBezTo>
                  <a:pt x="778424" y="257625"/>
                  <a:pt x="813310" y="232922"/>
                  <a:pt x="841828" y="218663"/>
                </a:cubicBezTo>
                <a:cubicBezTo>
                  <a:pt x="855512" y="211821"/>
                  <a:pt x="870105" y="205167"/>
                  <a:pt x="885371" y="204149"/>
                </a:cubicBezTo>
                <a:cubicBezTo>
                  <a:pt x="1015800" y="195454"/>
                  <a:pt x="1146628" y="194473"/>
                  <a:pt x="1277257" y="189635"/>
                </a:cubicBezTo>
                <a:cubicBezTo>
                  <a:pt x="1306286" y="184797"/>
                  <a:pt x="1335485" y="180892"/>
                  <a:pt x="1364343" y="175120"/>
                </a:cubicBezTo>
                <a:cubicBezTo>
                  <a:pt x="1409907" y="166007"/>
                  <a:pt x="1424441" y="159926"/>
                  <a:pt x="1465943" y="146092"/>
                </a:cubicBezTo>
                <a:cubicBezTo>
                  <a:pt x="1602610" y="9425"/>
                  <a:pt x="1838094" y="188687"/>
                  <a:pt x="2033926" y="195707"/>
                </a:cubicBezTo>
                <a:cubicBezTo>
                  <a:pt x="2229758" y="202727"/>
                  <a:pt x="2637814" y="205375"/>
                  <a:pt x="2640935" y="188212"/>
                </a:cubicBezTo>
                <a:cubicBezTo>
                  <a:pt x="2647859" y="150132"/>
                  <a:pt x="2905154" y="38705"/>
                  <a:pt x="2905154" y="0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9" name="Text Box 128"/>
          <p:cNvSpPr txBox="1">
            <a:spLocks noChangeArrowheads="1"/>
          </p:cNvSpPr>
          <p:nvPr/>
        </p:nvSpPr>
        <p:spPr bwMode="auto">
          <a:xfrm>
            <a:off x="5915024" y="3176274"/>
            <a:ext cx="19693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0033CC"/>
                </a:solidFill>
                <a:latin typeface="Comic Sans MS" pitchFamily="66" charset="0"/>
              </a:rPr>
              <a:t>H</a:t>
            </a:r>
            <a:r>
              <a:rPr lang="el-GR" sz="2800" b="1" dirty="0" smtClean="0">
                <a:solidFill>
                  <a:srgbClr val="0033CC"/>
                </a:solidFill>
                <a:latin typeface="Comic Sans MS" pitchFamily="66" charset="0"/>
              </a:rPr>
              <a:t> </a:t>
            </a:r>
            <a:r>
              <a:rPr lang="en-US" sz="2800" b="1" dirty="0" smtClean="0">
                <a:solidFill>
                  <a:srgbClr val="0033CC"/>
                </a:solidFill>
                <a:latin typeface="Comic Sans MS" pitchFamily="66" charset="0"/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  <a:latin typeface="Comic Sans MS" pitchFamily="66" charset="0"/>
              </a:rPr>
              <a:t>N  </a:t>
            </a:r>
            <a:r>
              <a:rPr lang="el-GR" sz="28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800" b="1" dirty="0" smtClean="0">
                <a:solidFill>
                  <a:srgbClr val="0033CC"/>
                </a:solidFill>
                <a:latin typeface="Comic Sans MS" pitchFamily="66" charset="0"/>
                <a:cs typeface="Arial" pitchFamily="34" charset="0"/>
              </a:rPr>
              <a:t>H</a:t>
            </a:r>
            <a:r>
              <a:rPr lang="en-US" sz="2800" dirty="0" smtClean="0">
                <a:cs typeface="Arial" pitchFamily="34" charset="0"/>
              </a:rPr>
              <a:t>     </a:t>
            </a:r>
            <a:endParaRPr lang="en-US" sz="2800" dirty="0">
              <a:cs typeface="Arial" pitchFamily="34" charset="0"/>
            </a:endParaRPr>
          </a:p>
        </p:txBody>
      </p:sp>
      <p:sp>
        <p:nvSpPr>
          <p:cNvPr id="50" name="Line 129"/>
          <p:cNvSpPr>
            <a:spLocks noChangeShapeType="1"/>
          </p:cNvSpPr>
          <p:nvPr/>
        </p:nvSpPr>
        <p:spPr bwMode="auto">
          <a:xfrm>
            <a:off x="6876256" y="3593130"/>
            <a:ext cx="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1" name="Text Box 130"/>
          <p:cNvSpPr txBox="1">
            <a:spLocks noChangeArrowheads="1"/>
          </p:cNvSpPr>
          <p:nvPr/>
        </p:nvSpPr>
        <p:spPr bwMode="auto">
          <a:xfrm>
            <a:off x="6629735" y="3868060"/>
            <a:ext cx="5762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33CC"/>
                </a:solidFill>
                <a:latin typeface="Comic Sans MS" pitchFamily="66" charset="0"/>
              </a:rPr>
              <a:t>H</a:t>
            </a:r>
            <a:endParaRPr lang="el-GR" sz="2800" b="1" dirty="0">
              <a:solidFill>
                <a:srgbClr val="0033CC"/>
              </a:solidFill>
              <a:latin typeface="Comic Sans MS" pitchFamily="66" charset="0"/>
            </a:endParaRPr>
          </a:p>
        </p:txBody>
      </p:sp>
      <p:sp>
        <p:nvSpPr>
          <p:cNvPr id="52" name="Text Box 133"/>
          <p:cNvSpPr txBox="1">
            <a:spLocks noChangeArrowheads="1"/>
          </p:cNvSpPr>
          <p:nvPr/>
        </p:nvSpPr>
        <p:spPr bwMode="auto">
          <a:xfrm>
            <a:off x="8173734" y="3139947"/>
            <a:ext cx="1080489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N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Comic Sans MS" pitchFamily="66" charset="0"/>
              </a:rPr>
              <a:t>H</a:t>
            </a:r>
            <a:r>
              <a:rPr lang="en-US" sz="2800" b="1" baseline="-25000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Comic Sans MS" pitchFamily="66" charset="0"/>
              </a:rPr>
              <a:t>3</a:t>
            </a:r>
            <a:endParaRPr lang="el-GR" sz="2800" b="1" baseline="-25000" dirty="0">
              <a:ln>
                <a:solidFill>
                  <a:schemeClr val="tx1"/>
                </a:solidFill>
              </a:ln>
              <a:solidFill>
                <a:srgbClr val="0033CC"/>
              </a:solidFill>
              <a:latin typeface="Comic Sans MS" pitchFamily="66" charset="0"/>
            </a:endParaRPr>
          </a:p>
        </p:txBody>
      </p:sp>
      <p:sp>
        <p:nvSpPr>
          <p:cNvPr id="53" name="Δεξιό βέλος 52"/>
          <p:cNvSpPr/>
          <p:nvPr/>
        </p:nvSpPr>
        <p:spPr>
          <a:xfrm>
            <a:off x="5593830" y="3295164"/>
            <a:ext cx="268664" cy="281335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92D050"/>
              </a:solidFill>
            </a:endParaRPr>
          </a:p>
        </p:txBody>
      </p:sp>
      <p:sp>
        <p:nvSpPr>
          <p:cNvPr id="55" name="Δεξιό βέλος 54"/>
          <p:cNvSpPr/>
          <p:nvPr/>
        </p:nvSpPr>
        <p:spPr>
          <a:xfrm>
            <a:off x="7905070" y="3284791"/>
            <a:ext cx="268664" cy="244668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92D050"/>
              </a:solidFill>
            </a:endParaRPr>
          </a:p>
        </p:txBody>
      </p:sp>
      <p:sp>
        <p:nvSpPr>
          <p:cNvPr id="56" name="Text Box 17"/>
          <p:cNvSpPr txBox="1">
            <a:spLocks noChangeArrowheads="1"/>
          </p:cNvSpPr>
          <p:nvPr/>
        </p:nvSpPr>
        <p:spPr bwMode="auto">
          <a:xfrm>
            <a:off x="3514780" y="4466268"/>
            <a:ext cx="20126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dirty="0" err="1"/>
              <a:t>Ηλεκτρονιακός</a:t>
            </a:r>
            <a:r>
              <a:rPr lang="en-US" dirty="0"/>
              <a:t> </a:t>
            </a:r>
            <a:r>
              <a:rPr lang="en-US" dirty="0" smtClean="0"/>
              <a:t>              </a:t>
            </a:r>
            <a:r>
              <a:rPr lang="el-GR" dirty="0" smtClean="0"/>
              <a:t>τύπος</a:t>
            </a:r>
            <a:endParaRPr lang="el-GR" dirty="0"/>
          </a:p>
        </p:txBody>
      </p:sp>
      <p:sp>
        <p:nvSpPr>
          <p:cNvPr id="57" name="Text Box 18"/>
          <p:cNvSpPr txBox="1">
            <a:spLocks noChangeArrowheads="1"/>
          </p:cNvSpPr>
          <p:nvPr/>
        </p:nvSpPr>
        <p:spPr bwMode="auto">
          <a:xfrm>
            <a:off x="7955532" y="3812048"/>
            <a:ext cx="12969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dirty="0"/>
              <a:t>Μοριακός</a:t>
            </a:r>
            <a:r>
              <a:rPr lang="en-US" dirty="0"/>
              <a:t> </a:t>
            </a:r>
            <a:r>
              <a:rPr lang="el-GR" dirty="0"/>
              <a:t>τύπος</a:t>
            </a:r>
          </a:p>
        </p:txBody>
      </p:sp>
      <p:sp>
        <p:nvSpPr>
          <p:cNvPr id="59" name="Text Box 19"/>
          <p:cNvSpPr txBox="1">
            <a:spLocks noChangeArrowheads="1"/>
          </p:cNvSpPr>
          <p:nvPr/>
        </p:nvSpPr>
        <p:spPr bwMode="auto">
          <a:xfrm>
            <a:off x="5436096" y="4283804"/>
            <a:ext cx="27376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dirty="0"/>
              <a:t>Συντακτικός</a:t>
            </a:r>
            <a:r>
              <a:rPr lang="en-US" dirty="0"/>
              <a:t> </a:t>
            </a:r>
            <a:r>
              <a:rPr lang="el-GR" dirty="0"/>
              <a:t>τύπος</a:t>
            </a:r>
          </a:p>
        </p:txBody>
      </p:sp>
      <p:sp>
        <p:nvSpPr>
          <p:cNvPr id="62" name="Text Box 4"/>
          <p:cNvSpPr txBox="1">
            <a:spLocks noChangeArrowheads="1"/>
          </p:cNvSpPr>
          <p:nvPr/>
        </p:nvSpPr>
        <p:spPr bwMode="auto">
          <a:xfrm>
            <a:off x="1853788" y="1242200"/>
            <a:ext cx="11002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 smtClean="0">
                <a:solidFill>
                  <a:srgbClr val="0070C0"/>
                </a:solidFill>
                <a:latin typeface="Comic Sans MS" pitchFamily="66" charset="0"/>
              </a:rPr>
              <a:t>Κ</a:t>
            </a:r>
            <a:r>
              <a:rPr lang="el-GR" sz="24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l-GR" sz="2400" b="1" dirty="0" smtClean="0">
                <a:solidFill>
                  <a:srgbClr val="0070C0"/>
                </a:solidFill>
                <a:latin typeface="Comic Sans MS" pitchFamily="66" charset="0"/>
              </a:rPr>
              <a:t>(1)</a:t>
            </a:r>
            <a:endParaRPr lang="el-GR" sz="2400" b="1" baseline="300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63" name="Text Box 5"/>
          <p:cNvSpPr txBox="1">
            <a:spLocks noChangeArrowheads="1"/>
          </p:cNvSpPr>
          <p:nvPr/>
        </p:nvSpPr>
        <p:spPr bwMode="auto">
          <a:xfrm>
            <a:off x="1829452" y="1707634"/>
            <a:ext cx="16081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 smtClean="0">
                <a:latin typeface="Comic Sans MS" pitchFamily="66" charset="0"/>
              </a:rPr>
              <a:t>Κ(2)</a:t>
            </a:r>
            <a:r>
              <a:rPr lang="en-US" sz="2400" b="1" baseline="30000" dirty="0" smtClean="0">
                <a:latin typeface="Comic Sans MS" pitchFamily="66" charset="0"/>
              </a:rPr>
              <a:t>  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L</a:t>
            </a:r>
            <a:r>
              <a:rPr lang="el-GR" sz="2400" b="1" dirty="0" smtClean="0">
                <a:solidFill>
                  <a:srgbClr val="FF0000"/>
                </a:solidFill>
                <a:latin typeface="Comic Sans MS" pitchFamily="66" charset="0"/>
              </a:rPr>
              <a:t>(5)</a:t>
            </a:r>
            <a:endParaRPr lang="el-GR" sz="2400" b="1" dirty="0">
              <a:latin typeface="Comic Sans MS" pitchFamily="66" charset="0"/>
            </a:endParaRPr>
          </a:p>
        </p:txBody>
      </p:sp>
      <p:sp>
        <p:nvSpPr>
          <p:cNvPr id="70" name="Δεξιό βέλος 69"/>
          <p:cNvSpPr/>
          <p:nvPr/>
        </p:nvSpPr>
        <p:spPr>
          <a:xfrm>
            <a:off x="1258120" y="1797592"/>
            <a:ext cx="289422" cy="29238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1" name="Δεξιό βέλος 70"/>
          <p:cNvSpPr/>
          <p:nvPr/>
        </p:nvSpPr>
        <p:spPr>
          <a:xfrm>
            <a:off x="1259707" y="1255915"/>
            <a:ext cx="287834" cy="29238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Ορθογώνιο 3"/>
          <p:cNvSpPr/>
          <p:nvPr/>
        </p:nvSpPr>
        <p:spPr>
          <a:xfrm>
            <a:off x="910398" y="1188965"/>
            <a:ext cx="255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solidFill>
                  <a:srgbClr val="FFFFFF"/>
                </a:solidFill>
              </a:rPr>
              <a:t>:</a:t>
            </a:r>
            <a:endParaRPr lang="el-GR" sz="1600" dirty="0"/>
          </a:p>
        </p:txBody>
      </p:sp>
      <p:sp>
        <p:nvSpPr>
          <p:cNvPr id="72" name="Ορθογώνιο 71"/>
          <p:cNvSpPr/>
          <p:nvPr/>
        </p:nvSpPr>
        <p:spPr>
          <a:xfrm>
            <a:off x="860418" y="1730287"/>
            <a:ext cx="255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solidFill>
                  <a:srgbClr val="FFFFFF"/>
                </a:solidFill>
              </a:rPr>
              <a:t>:</a:t>
            </a:r>
            <a:endParaRPr lang="el-GR" sz="1600" dirty="0"/>
          </a:p>
        </p:txBody>
      </p:sp>
      <p:sp>
        <p:nvSpPr>
          <p:cNvPr id="73" name="Επεξήγηση με στρογγυλεμένο παραλληλόγραμμο 72"/>
          <p:cNvSpPr/>
          <p:nvPr/>
        </p:nvSpPr>
        <p:spPr>
          <a:xfrm>
            <a:off x="971600" y="4970647"/>
            <a:ext cx="1858762" cy="798810"/>
          </a:xfrm>
          <a:prstGeom prst="wedgeRoundRectCallout">
            <a:avLst>
              <a:gd name="adj1" fmla="val 133879"/>
              <a:gd name="adj2" fmla="val -237756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1 κοινό ζεύγος ηλεκτρονίων</a:t>
            </a:r>
          </a:p>
        </p:txBody>
      </p:sp>
      <p:sp>
        <p:nvSpPr>
          <p:cNvPr id="74" name="Επεξήγηση με στρογγυλεμένο παραλληλόγραμμο 73"/>
          <p:cNvSpPr/>
          <p:nvPr/>
        </p:nvSpPr>
        <p:spPr>
          <a:xfrm>
            <a:off x="988017" y="4970647"/>
            <a:ext cx="1858762" cy="798810"/>
          </a:xfrm>
          <a:prstGeom prst="wedgeRoundRectCallout">
            <a:avLst>
              <a:gd name="adj1" fmla="val 250099"/>
              <a:gd name="adj2" fmla="val -245666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1 κοινό ζεύγος ηλεκτρονίων</a:t>
            </a:r>
          </a:p>
        </p:txBody>
      </p:sp>
      <p:sp>
        <p:nvSpPr>
          <p:cNvPr id="75" name="Επεξήγηση με στρογγυλεμένο παραλληλόγραμμο 74"/>
          <p:cNvSpPr/>
          <p:nvPr/>
        </p:nvSpPr>
        <p:spPr>
          <a:xfrm>
            <a:off x="808933" y="5877272"/>
            <a:ext cx="2089710" cy="1008112"/>
          </a:xfrm>
          <a:prstGeom prst="wedgeRoundRectCallout">
            <a:avLst>
              <a:gd name="adj1" fmla="val -21576"/>
              <a:gd name="adj2" fmla="val 4985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Απλός                     δεσμός</a:t>
            </a:r>
            <a:endParaRPr lang="el-GR" sz="24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6" name="Ορθογώνιο 75"/>
          <p:cNvSpPr/>
          <p:nvPr/>
        </p:nvSpPr>
        <p:spPr>
          <a:xfrm rot="21507377">
            <a:off x="2960767" y="6119718"/>
            <a:ext cx="1600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(</a:t>
            </a:r>
            <a:r>
              <a:rPr lang="el-GR" sz="28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πολικός</a:t>
            </a:r>
            <a:r>
              <a:rPr lang="el-GR" sz="2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) </a:t>
            </a:r>
            <a:endParaRPr lang="el-GR" dirty="0"/>
          </a:p>
        </p:txBody>
      </p:sp>
      <p:sp>
        <p:nvSpPr>
          <p:cNvPr id="77" name="Δεξιό βέλος 76"/>
          <p:cNvSpPr/>
          <p:nvPr/>
        </p:nvSpPr>
        <p:spPr>
          <a:xfrm>
            <a:off x="3168964" y="3338955"/>
            <a:ext cx="268664" cy="281335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92D050"/>
              </a:solidFill>
            </a:endParaRPr>
          </a:p>
        </p:txBody>
      </p:sp>
      <p:sp>
        <p:nvSpPr>
          <p:cNvPr id="5" name="Ελεύθερη σχεδίαση 4"/>
          <p:cNvSpPr/>
          <p:nvPr/>
        </p:nvSpPr>
        <p:spPr>
          <a:xfrm>
            <a:off x="556054" y="3431414"/>
            <a:ext cx="914400" cy="259492"/>
          </a:xfrm>
          <a:custGeom>
            <a:avLst/>
            <a:gdLst>
              <a:gd name="connsiteX0" fmla="*/ 308919 w 914400"/>
              <a:gd name="connsiteY0" fmla="*/ 172994 h 259492"/>
              <a:gd name="connsiteX1" fmla="*/ 49427 w 914400"/>
              <a:gd name="connsiteY1" fmla="*/ 185351 h 259492"/>
              <a:gd name="connsiteX2" fmla="*/ 12357 w 914400"/>
              <a:gd name="connsiteY2" fmla="*/ 172994 h 259492"/>
              <a:gd name="connsiteX3" fmla="*/ 0 w 914400"/>
              <a:gd name="connsiteY3" fmla="*/ 135924 h 259492"/>
              <a:gd name="connsiteX4" fmla="*/ 12357 w 914400"/>
              <a:gd name="connsiteY4" fmla="*/ 24713 h 259492"/>
              <a:gd name="connsiteX5" fmla="*/ 86497 w 914400"/>
              <a:gd name="connsiteY5" fmla="*/ 0 h 259492"/>
              <a:gd name="connsiteX6" fmla="*/ 271849 w 914400"/>
              <a:gd name="connsiteY6" fmla="*/ 12356 h 259492"/>
              <a:gd name="connsiteX7" fmla="*/ 308919 w 914400"/>
              <a:gd name="connsiteY7" fmla="*/ 24713 h 259492"/>
              <a:gd name="connsiteX8" fmla="*/ 827903 w 914400"/>
              <a:gd name="connsiteY8" fmla="*/ 37070 h 259492"/>
              <a:gd name="connsiteX9" fmla="*/ 889687 w 914400"/>
              <a:gd name="connsiteY9" fmla="*/ 86497 h 259492"/>
              <a:gd name="connsiteX10" fmla="*/ 914400 w 914400"/>
              <a:gd name="connsiteY10" fmla="*/ 160638 h 259492"/>
              <a:gd name="connsiteX11" fmla="*/ 902043 w 914400"/>
              <a:gd name="connsiteY11" fmla="*/ 222421 h 259492"/>
              <a:gd name="connsiteX12" fmla="*/ 827903 w 914400"/>
              <a:gd name="connsiteY12" fmla="*/ 259492 h 259492"/>
              <a:gd name="connsiteX13" fmla="*/ 605481 w 914400"/>
              <a:gd name="connsiteY13" fmla="*/ 197708 h 259492"/>
              <a:gd name="connsiteX14" fmla="*/ 568411 w 914400"/>
              <a:gd name="connsiteY14" fmla="*/ 172994 h 259492"/>
              <a:gd name="connsiteX15" fmla="*/ 531341 w 914400"/>
              <a:gd name="connsiteY15" fmla="*/ 148281 h 259492"/>
              <a:gd name="connsiteX16" fmla="*/ 345989 w 914400"/>
              <a:gd name="connsiteY16" fmla="*/ 160638 h 259492"/>
              <a:gd name="connsiteX17" fmla="*/ 308919 w 914400"/>
              <a:gd name="connsiteY17" fmla="*/ 172994 h 259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14400" h="259492">
                <a:moveTo>
                  <a:pt x="308919" y="172994"/>
                </a:moveTo>
                <a:cubicBezTo>
                  <a:pt x="259492" y="177113"/>
                  <a:pt x="136022" y="185351"/>
                  <a:pt x="49427" y="185351"/>
                </a:cubicBezTo>
                <a:cubicBezTo>
                  <a:pt x="36402" y="185351"/>
                  <a:pt x="21567" y="182204"/>
                  <a:pt x="12357" y="172994"/>
                </a:cubicBezTo>
                <a:cubicBezTo>
                  <a:pt x="3147" y="163784"/>
                  <a:pt x="4119" y="148281"/>
                  <a:pt x="0" y="135924"/>
                </a:cubicBezTo>
                <a:cubicBezTo>
                  <a:pt x="4119" y="98854"/>
                  <a:pt x="-7668" y="56180"/>
                  <a:pt x="12357" y="24713"/>
                </a:cubicBezTo>
                <a:cubicBezTo>
                  <a:pt x="26343" y="2736"/>
                  <a:pt x="86497" y="0"/>
                  <a:pt x="86497" y="0"/>
                </a:cubicBezTo>
                <a:cubicBezTo>
                  <a:pt x="148281" y="4119"/>
                  <a:pt x="210307" y="5518"/>
                  <a:pt x="271849" y="12356"/>
                </a:cubicBezTo>
                <a:cubicBezTo>
                  <a:pt x="284794" y="13794"/>
                  <a:pt x="295907" y="24135"/>
                  <a:pt x="308919" y="24713"/>
                </a:cubicBezTo>
                <a:cubicBezTo>
                  <a:pt x="481792" y="32396"/>
                  <a:pt x="654908" y="32951"/>
                  <a:pt x="827903" y="37070"/>
                </a:cubicBezTo>
                <a:cubicBezTo>
                  <a:pt x="868100" y="50469"/>
                  <a:pt x="870247" y="42756"/>
                  <a:pt x="889687" y="86497"/>
                </a:cubicBezTo>
                <a:cubicBezTo>
                  <a:pt x="900267" y="110302"/>
                  <a:pt x="914400" y="160638"/>
                  <a:pt x="914400" y="160638"/>
                </a:cubicBezTo>
                <a:cubicBezTo>
                  <a:pt x="910281" y="181232"/>
                  <a:pt x="912463" y="204186"/>
                  <a:pt x="902043" y="222421"/>
                </a:cubicBezTo>
                <a:cubicBezTo>
                  <a:pt x="890770" y="242148"/>
                  <a:pt x="846931" y="253149"/>
                  <a:pt x="827903" y="259492"/>
                </a:cubicBezTo>
                <a:cubicBezTo>
                  <a:pt x="650025" y="244669"/>
                  <a:pt x="720889" y="274647"/>
                  <a:pt x="605481" y="197708"/>
                </a:cubicBezTo>
                <a:lnTo>
                  <a:pt x="568411" y="172994"/>
                </a:lnTo>
                <a:lnTo>
                  <a:pt x="531341" y="148281"/>
                </a:lnTo>
                <a:cubicBezTo>
                  <a:pt x="469557" y="152400"/>
                  <a:pt x="407631" y="154767"/>
                  <a:pt x="345989" y="160638"/>
                </a:cubicBezTo>
                <a:cubicBezTo>
                  <a:pt x="321048" y="163013"/>
                  <a:pt x="358346" y="168875"/>
                  <a:pt x="308919" y="172994"/>
                </a:cubicBezTo>
                <a:close/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Ελεύθερη σχεδίαση 7"/>
          <p:cNvSpPr/>
          <p:nvPr/>
        </p:nvSpPr>
        <p:spPr>
          <a:xfrm>
            <a:off x="1791665" y="3431414"/>
            <a:ext cx="753827" cy="284205"/>
          </a:xfrm>
          <a:custGeom>
            <a:avLst/>
            <a:gdLst>
              <a:gd name="connsiteX0" fmla="*/ 197773 w 753827"/>
              <a:gd name="connsiteY0" fmla="*/ 37070 h 284205"/>
              <a:gd name="connsiteX1" fmla="*/ 24778 w 753827"/>
              <a:gd name="connsiteY1" fmla="*/ 49427 h 284205"/>
              <a:gd name="connsiteX2" fmla="*/ 24778 w 753827"/>
              <a:gd name="connsiteY2" fmla="*/ 160638 h 284205"/>
              <a:gd name="connsiteX3" fmla="*/ 37135 w 753827"/>
              <a:gd name="connsiteY3" fmla="*/ 197708 h 284205"/>
              <a:gd name="connsiteX4" fmla="*/ 49492 w 753827"/>
              <a:gd name="connsiteY4" fmla="*/ 234778 h 284205"/>
              <a:gd name="connsiteX5" fmla="*/ 86562 w 753827"/>
              <a:gd name="connsiteY5" fmla="*/ 247135 h 284205"/>
              <a:gd name="connsiteX6" fmla="*/ 185416 w 753827"/>
              <a:gd name="connsiteY6" fmla="*/ 234778 h 284205"/>
              <a:gd name="connsiteX7" fmla="*/ 234843 w 753827"/>
              <a:gd name="connsiteY7" fmla="*/ 222421 h 284205"/>
              <a:gd name="connsiteX8" fmla="*/ 296627 w 753827"/>
              <a:gd name="connsiteY8" fmla="*/ 210065 h 284205"/>
              <a:gd name="connsiteX9" fmla="*/ 543762 w 753827"/>
              <a:gd name="connsiteY9" fmla="*/ 234778 h 284205"/>
              <a:gd name="connsiteX10" fmla="*/ 580832 w 753827"/>
              <a:gd name="connsiteY10" fmla="*/ 259492 h 284205"/>
              <a:gd name="connsiteX11" fmla="*/ 654973 w 753827"/>
              <a:gd name="connsiteY11" fmla="*/ 284205 h 284205"/>
              <a:gd name="connsiteX12" fmla="*/ 692043 w 753827"/>
              <a:gd name="connsiteY12" fmla="*/ 271848 h 284205"/>
              <a:gd name="connsiteX13" fmla="*/ 741470 w 753827"/>
              <a:gd name="connsiteY13" fmla="*/ 160638 h 284205"/>
              <a:gd name="connsiteX14" fmla="*/ 753827 w 753827"/>
              <a:gd name="connsiteY14" fmla="*/ 123567 h 284205"/>
              <a:gd name="connsiteX15" fmla="*/ 729113 w 753827"/>
              <a:gd name="connsiteY15" fmla="*/ 37070 h 284205"/>
              <a:gd name="connsiteX16" fmla="*/ 692043 w 753827"/>
              <a:gd name="connsiteY16" fmla="*/ 24713 h 284205"/>
              <a:gd name="connsiteX17" fmla="*/ 654973 w 753827"/>
              <a:gd name="connsiteY17" fmla="*/ 0 h 284205"/>
              <a:gd name="connsiteX18" fmla="*/ 593189 w 753827"/>
              <a:gd name="connsiteY18" fmla="*/ 12356 h 284205"/>
              <a:gd name="connsiteX19" fmla="*/ 519049 w 753827"/>
              <a:gd name="connsiteY19" fmla="*/ 37070 h 284205"/>
              <a:gd name="connsiteX20" fmla="*/ 481978 w 753827"/>
              <a:gd name="connsiteY20" fmla="*/ 49427 h 284205"/>
              <a:gd name="connsiteX21" fmla="*/ 444908 w 753827"/>
              <a:gd name="connsiteY21" fmla="*/ 61783 h 284205"/>
              <a:gd name="connsiteX22" fmla="*/ 407838 w 753827"/>
              <a:gd name="connsiteY22" fmla="*/ 74140 h 284205"/>
              <a:gd name="connsiteX23" fmla="*/ 197773 w 753827"/>
              <a:gd name="connsiteY23" fmla="*/ 37070 h 28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53827" h="284205">
                <a:moveTo>
                  <a:pt x="197773" y="37070"/>
                </a:moveTo>
                <a:cubicBezTo>
                  <a:pt x="133930" y="32951"/>
                  <a:pt x="80864" y="35406"/>
                  <a:pt x="24778" y="49427"/>
                </a:cubicBezTo>
                <a:cubicBezTo>
                  <a:pt x="-29448" y="62983"/>
                  <a:pt x="21791" y="151676"/>
                  <a:pt x="24778" y="160638"/>
                </a:cubicBezTo>
                <a:lnTo>
                  <a:pt x="37135" y="197708"/>
                </a:lnTo>
                <a:cubicBezTo>
                  <a:pt x="41254" y="210065"/>
                  <a:pt x="37135" y="230659"/>
                  <a:pt x="49492" y="234778"/>
                </a:cubicBezTo>
                <a:lnTo>
                  <a:pt x="86562" y="247135"/>
                </a:lnTo>
                <a:cubicBezTo>
                  <a:pt x="119513" y="243016"/>
                  <a:pt x="152660" y="240237"/>
                  <a:pt x="185416" y="234778"/>
                </a:cubicBezTo>
                <a:cubicBezTo>
                  <a:pt x="202168" y="231986"/>
                  <a:pt x="218265" y="226105"/>
                  <a:pt x="234843" y="222421"/>
                </a:cubicBezTo>
                <a:cubicBezTo>
                  <a:pt x="255345" y="217865"/>
                  <a:pt x="276032" y="214184"/>
                  <a:pt x="296627" y="210065"/>
                </a:cubicBezTo>
                <a:cubicBezTo>
                  <a:pt x="297949" y="210153"/>
                  <a:pt x="490787" y="214912"/>
                  <a:pt x="543762" y="234778"/>
                </a:cubicBezTo>
                <a:cubicBezTo>
                  <a:pt x="557667" y="239993"/>
                  <a:pt x="567261" y="253460"/>
                  <a:pt x="580832" y="259492"/>
                </a:cubicBezTo>
                <a:cubicBezTo>
                  <a:pt x="604637" y="270072"/>
                  <a:pt x="654973" y="284205"/>
                  <a:pt x="654973" y="284205"/>
                </a:cubicBezTo>
                <a:cubicBezTo>
                  <a:pt x="667330" y="280086"/>
                  <a:pt x="681872" y="279985"/>
                  <a:pt x="692043" y="271848"/>
                </a:cubicBezTo>
                <a:cubicBezTo>
                  <a:pt x="718747" y="250485"/>
                  <a:pt x="733918" y="183295"/>
                  <a:pt x="741470" y="160638"/>
                </a:cubicBezTo>
                <a:lnTo>
                  <a:pt x="753827" y="123567"/>
                </a:lnTo>
                <a:cubicBezTo>
                  <a:pt x="753720" y="123139"/>
                  <a:pt x="735022" y="42979"/>
                  <a:pt x="729113" y="37070"/>
                </a:cubicBezTo>
                <a:cubicBezTo>
                  <a:pt x="719903" y="27860"/>
                  <a:pt x="703693" y="30538"/>
                  <a:pt x="692043" y="24713"/>
                </a:cubicBezTo>
                <a:cubicBezTo>
                  <a:pt x="678760" y="18072"/>
                  <a:pt x="667330" y="8238"/>
                  <a:pt x="654973" y="0"/>
                </a:cubicBezTo>
                <a:cubicBezTo>
                  <a:pt x="634378" y="4119"/>
                  <a:pt x="613451" y="6830"/>
                  <a:pt x="593189" y="12356"/>
                </a:cubicBezTo>
                <a:cubicBezTo>
                  <a:pt x="568057" y="19210"/>
                  <a:pt x="543762" y="28832"/>
                  <a:pt x="519049" y="37070"/>
                </a:cubicBezTo>
                <a:lnTo>
                  <a:pt x="481978" y="49427"/>
                </a:lnTo>
                <a:lnTo>
                  <a:pt x="444908" y="61783"/>
                </a:lnTo>
                <a:lnTo>
                  <a:pt x="407838" y="74140"/>
                </a:lnTo>
                <a:cubicBezTo>
                  <a:pt x="152476" y="61372"/>
                  <a:pt x="261616" y="41189"/>
                  <a:pt x="197773" y="37070"/>
                </a:cubicBezTo>
                <a:close/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Ελεύθερη σχεδίαση 8"/>
          <p:cNvSpPr/>
          <p:nvPr/>
        </p:nvSpPr>
        <p:spPr>
          <a:xfrm>
            <a:off x="1481153" y="3740333"/>
            <a:ext cx="458858" cy="988946"/>
          </a:xfrm>
          <a:custGeom>
            <a:avLst/>
            <a:gdLst>
              <a:gd name="connsiteX0" fmla="*/ 285863 w 458858"/>
              <a:gd name="connsiteY0" fmla="*/ 234778 h 988946"/>
              <a:gd name="connsiteX1" fmla="*/ 273506 w 458858"/>
              <a:gd name="connsiteY1" fmla="*/ 49427 h 988946"/>
              <a:gd name="connsiteX2" fmla="*/ 236436 w 458858"/>
              <a:gd name="connsiteY2" fmla="*/ 24713 h 988946"/>
              <a:gd name="connsiteX3" fmla="*/ 162296 w 458858"/>
              <a:gd name="connsiteY3" fmla="*/ 0 h 988946"/>
              <a:gd name="connsiteX4" fmla="*/ 88155 w 458858"/>
              <a:gd name="connsiteY4" fmla="*/ 12356 h 988946"/>
              <a:gd name="connsiteX5" fmla="*/ 63442 w 458858"/>
              <a:gd name="connsiteY5" fmla="*/ 49427 h 988946"/>
              <a:gd name="connsiteX6" fmla="*/ 26371 w 458858"/>
              <a:gd name="connsiteY6" fmla="*/ 74140 h 988946"/>
              <a:gd name="connsiteX7" fmla="*/ 1658 w 458858"/>
              <a:gd name="connsiteY7" fmla="*/ 148281 h 988946"/>
              <a:gd name="connsiteX8" fmla="*/ 75798 w 458858"/>
              <a:gd name="connsiteY8" fmla="*/ 296562 h 988946"/>
              <a:gd name="connsiteX9" fmla="*/ 100512 w 458858"/>
              <a:gd name="connsiteY9" fmla="*/ 333632 h 988946"/>
              <a:gd name="connsiteX10" fmla="*/ 137582 w 458858"/>
              <a:gd name="connsiteY10" fmla="*/ 358346 h 988946"/>
              <a:gd name="connsiteX11" fmla="*/ 211723 w 458858"/>
              <a:gd name="connsiteY11" fmla="*/ 506627 h 988946"/>
              <a:gd name="connsiteX12" fmla="*/ 224079 w 458858"/>
              <a:gd name="connsiteY12" fmla="*/ 543697 h 988946"/>
              <a:gd name="connsiteX13" fmla="*/ 199366 w 458858"/>
              <a:gd name="connsiteY13" fmla="*/ 654908 h 988946"/>
              <a:gd name="connsiteX14" fmla="*/ 174652 w 458858"/>
              <a:gd name="connsiteY14" fmla="*/ 691978 h 988946"/>
              <a:gd name="connsiteX15" fmla="*/ 174652 w 458858"/>
              <a:gd name="connsiteY15" fmla="*/ 840259 h 988946"/>
              <a:gd name="connsiteX16" fmla="*/ 199366 w 458858"/>
              <a:gd name="connsiteY16" fmla="*/ 914400 h 988946"/>
              <a:gd name="connsiteX17" fmla="*/ 236436 w 458858"/>
              <a:gd name="connsiteY17" fmla="*/ 939113 h 988946"/>
              <a:gd name="connsiteX18" fmla="*/ 261150 w 458858"/>
              <a:gd name="connsiteY18" fmla="*/ 976183 h 988946"/>
              <a:gd name="connsiteX19" fmla="*/ 397074 w 458858"/>
              <a:gd name="connsiteY19" fmla="*/ 976183 h 988946"/>
              <a:gd name="connsiteX20" fmla="*/ 434144 w 458858"/>
              <a:gd name="connsiteY20" fmla="*/ 951470 h 988946"/>
              <a:gd name="connsiteX21" fmla="*/ 458858 w 458858"/>
              <a:gd name="connsiteY21" fmla="*/ 877329 h 988946"/>
              <a:gd name="connsiteX22" fmla="*/ 446501 w 458858"/>
              <a:gd name="connsiteY22" fmla="*/ 729048 h 988946"/>
              <a:gd name="connsiteX23" fmla="*/ 397074 w 458858"/>
              <a:gd name="connsiteY23" fmla="*/ 617837 h 988946"/>
              <a:gd name="connsiteX24" fmla="*/ 384717 w 458858"/>
              <a:gd name="connsiteY24" fmla="*/ 580767 h 988946"/>
              <a:gd name="connsiteX25" fmla="*/ 360004 w 458858"/>
              <a:gd name="connsiteY25" fmla="*/ 543697 h 988946"/>
              <a:gd name="connsiteX26" fmla="*/ 335290 w 458858"/>
              <a:gd name="connsiteY26" fmla="*/ 469556 h 988946"/>
              <a:gd name="connsiteX27" fmla="*/ 285863 w 458858"/>
              <a:gd name="connsiteY27" fmla="*/ 358346 h 988946"/>
              <a:gd name="connsiteX28" fmla="*/ 285863 w 458858"/>
              <a:gd name="connsiteY28" fmla="*/ 234778 h 988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58858" h="988946">
                <a:moveTo>
                  <a:pt x="285863" y="234778"/>
                </a:moveTo>
                <a:cubicBezTo>
                  <a:pt x="281744" y="172994"/>
                  <a:pt x="287688" y="109702"/>
                  <a:pt x="273506" y="49427"/>
                </a:cubicBezTo>
                <a:cubicBezTo>
                  <a:pt x="270105" y="34971"/>
                  <a:pt x="250007" y="30745"/>
                  <a:pt x="236436" y="24713"/>
                </a:cubicBezTo>
                <a:cubicBezTo>
                  <a:pt x="212631" y="14133"/>
                  <a:pt x="162296" y="0"/>
                  <a:pt x="162296" y="0"/>
                </a:cubicBezTo>
                <a:cubicBezTo>
                  <a:pt x="137582" y="4119"/>
                  <a:pt x="110564" y="1151"/>
                  <a:pt x="88155" y="12356"/>
                </a:cubicBezTo>
                <a:cubicBezTo>
                  <a:pt x="74872" y="18998"/>
                  <a:pt x="73943" y="38926"/>
                  <a:pt x="63442" y="49427"/>
                </a:cubicBezTo>
                <a:cubicBezTo>
                  <a:pt x="52941" y="59928"/>
                  <a:pt x="38728" y="65902"/>
                  <a:pt x="26371" y="74140"/>
                </a:cubicBezTo>
                <a:cubicBezTo>
                  <a:pt x="18133" y="98854"/>
                  <a:pt x="-6580" y="123567"/>
                  <a:pt x="1658" y="148281"/>
                </a:cubicBezTo>
                <a:cubicBezTo>
                  <a:pt x="35763" y="250597"/>
                  <a:pt x="11922" y="200748"/>
                  <a:pt x="75798" y="296562"/>
                </a:cubicBezTo>
                <a:cubicBezTo>
                  <a:pt x="84036" y="308919"/>
                  <a:pt x="88155" y="325394"/>
                  <a:pt x="100512" y="333632"/>
                </a:cubicBezTo>
                <a:lnTo>
                  <a:pt x="137582" y="358346"/>
                </a:lnTo>
                <a:cubicBezTo>
                  <a:pt x="201458" y="454159"/>
                  <a:pt x="177618" y="404311"/>
                  <a:pt x="211723" y="506627"/>
                </a:cubicBezTo>
                <a:lnTo>
                  <a:pt x="224079" y="543697"/>
                </a:lnTo>
                <a:cubicBezTo>
                  <a:pt x="219333" y="572174"/>
                  <a:pt x="214576" y="624488"/>
                  <a:pt x="199366" y="654908"/>
                </a:cubicBezTo>
                <a:cubicBezTo>
                  <a:pt x="192724" y="668191"/>
                  <a:pt x="182890" y="679621"/>
                  <a:pt x="174652" y="691978"/>
                </a:cubicBezTo>
                <a:cubicBezTo>
                  <a:pt x="152911" y="757206"/>
                  <a:pt x="153960" y="736797"/>
                  <a:pt x="174652" y="840259"/>
                </a:cubicBezTo>
                <a:cubicBezTo>
                  <a:pt x="179761" y="865804"/>
                  <a:pt x="177691" y="899950"/>
                  <a:pt x="199366" y="914400"/>
                </a:cubicBezTo>
                <a:lnTo>
                  <a:pt x="236436" y="939113"/>
                </a:lnTo>
                <a:cubicBezTo>
                  <a:pt x="244674" y="951470"/>
                  <a:pt x="249553" y="966906"/>
                  <a:pt x="261150" y="976183"/>
                </a:cubicBezTo>
                <a:cubicBezTo>
                  <a:pt x="295129" y="1003366"/>
                  <a:pt x="373496" y="979130"/>
                  <a:pt x="397074" y="976183"/>
                </a:cubicBezTo>
                <a:cubicBezTo>
                  <a:pt x="409431" y="967945"/>
                  <a:pt x="426273" y="964063"/>
                  <a:pt x="434144" y="951470"/>
                </a:cubicBezTo>
                <a:cubicBezTo>
                  <a:pt x="447951" y="929379"/>
                  <a:pt x="458858" y="877329"/>
                  <a:pt x="458858" y="877329"/>
                </a:cubicBezTo>
                <a:cubicBezTo>
                  <a:pt x="454739" y="827902"/>
                  <a:pt x="454655" y="777971"/>
                  <a:pt x="446501" y="729048"/>
                </a:cubicBezTo>
                <a:cubicBezTo>
                  <a:pt x="430562" y="633412"/>
                  <a:pt x="428559" y="680805"/>
                  <a:pt x="397074" y="617837"/>
                </a:cubicBezTo>
                <a:cubicBezTo>
                  <a:pt x="391249" y="606187"/>
                  <a:pt x="390542" y="592417"/>
                  <a:pt x="384717" y="580767"/>
                </a:cubicBezTo>
                <a:cubicBezTo>
                  <a:pt x="378076" y="567484"/>
                  <a:pt x="366035" y="557268"/>
                  <a:pt x="360004" y="543697"/>
                </a:cubicBezTo>
                <a:cubicBezTo>
                  <a:pt x="349424" y="519892"/>
                  <a:pt x="349740" y="491231"/>
                  <a:pt x="335290" y="469556"/>
                </a:cubicBezTo>
                <a:cubicBezTo>
                  <a:pt x="312893" y="435961"/>
                  <a:pt x="285863" y="402459"/>
                  <a:pt x="285863" y="358346"/>
                </a:cubicBezTo>
                <a:lnTo>
                  <a:pt x="285863" y="234778"/>
                </a:lnTo>
                <a:close/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3" name="Επεξήγηση με στρογγυλεμένο παραλληλόγραμμο 82"/>
          <p:cNvSpPr/>
          <p:nvPr/>
        </p:nvSpPr>
        <p:spPr>
          <a:xfrm>
            <a:off x="971600" y="4970647"/>
            <a:ext cx="1858762" cy="798810"/>
          </a:xfrm>
          <a:prstGeom prst="wedgeRoundRectCallout">
            <a:avLst>
              <a:gd name="adj1" fmla="val 147753"/>
              <a:gd name="adj2" fmla="val -203726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1 κοινό ζεύγος ηλεκτρονίων</a:t>
            </a:r>
          </a:p>
        </p:txBody>
      </p:sp>
      <p:sp>
        <p:nvSpPr>
          <p:cNvPr id="84" name="Επεξήγηση με στρογγυλεμένο παραλληλόγραμμο 83"/>
          <p:cNvSpPr/>
          <p:nvPr/>
        </p:nvSpPr>
        <p:spPr>
          <a:xfrm>
            <a:off x="971600" y="4970647"/>
            <a:ext cx="1858762" cy="798810"/>
          </a:xfrm>
          <a:prstGeom prst="wedgeRoundRectCallout">
            <a:avLst>
              <a:gd name="adj1" fmla="val 160105"/>
              <a:gd name="adj2" fmla="val -236932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1 κοινό ζεύγος ηλεκτρονίων</a:t>
            </a:r>
          </a:p>
        </p:txBody>
      </p:sp>
      <p:sp>
        <p:nvSpPr>
          <p:cNvPr id="10" name="Ορθογώνιο 9"/>
          <p:cNvSpPr/>
          <p:nvPr/>
        </p:nvSpPr>
        <p:spPr>
          <a:xfrm>
            <a:off x="6364704" y="3170447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cs typeface="Arial" pitchFamily="34" charset="0"/>
              </a:rPr>
              <a:t>─</a:t>
            </a:r>
            <a:endParaRPr lang="el-GR" dirty="0"/>
          </a:p>
        </p:txBody>
      </p:sp>
      <p:sp>
        <p:nvSpPr>
          <p:cNvPr id="11" name="Ορθογώνιο 10"/>
          <p:cNvSpPr/>
          <p:nvPr/>
        </p:nvSpPr>
        <p:spPr>
          <a:xfrm>
            <a:off x="6948264" y="3170447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cs typeface="Arial" pitchFamily="34" charset="0"/>
              </a:rPr>
              <a:t>─</a:t>
            </a:r>
            <a:endParaRPr lang="el-GR" dirty="0"/>
          </a:p>
        </p:txBody>
      </p:sp>
      <p:pic>
        <p:nvPicPr>
          <p:cNvPr id="1026" name="Picture 2" descr="http://chemwiki.ucdavis.edu/@api/deki/files/1019/=NH3.gif?size=webvie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717" y="5026507"/>
            <a:ext cx="2657475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Επεξήγηση με γραμμή 2 86"/>
          <p:cNvSpPr/>
          <p:nvPr/>
        </p:nvSpPr>
        <p:spPr>
          <a:xfrm rot="20975044">
            <a:off x="6350802" y="1259106"/>
            <a:ext cx="2842472" cy="620059"/>
          </a:xfrm>
          <a:prstGeom prst="borderCallout2">
            <a:avLst>
              <a:gd name="adj1" fmla="val 96224"/>
              <a:gd name="adj2" fmla="val 50048"/>
              <a:gd name="adj3" fmla="val 218441"/>
              <a:gd name="adj4" fmla="val 44843"/>
              <a:gd name="adj5" fmla="val 305342"/>
              <a:gd name="adj6" fmla="val 14588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err="1" smtClean="0">
                <a:solidFill>
                  <a:schemeClr val="tx1"/>
                </a:solidFill>
              </a:rPr>
              <a:t>Ηλεκτροαρνητικότερο</a:t>
            </a:r>
            <a:r>
              <a:rPr lang="el-GR" b="1" dirty="0" smtClean="0">
                <a:solidFill>
                  <a:schemeClr val="tx1"/>
                </a:solidFill>
              </a:rPr>
              <a:t> στοιχείο 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88" name="Ορθογώνιο 87"/>
          <p:cNvSpPr/>
          <p:nvPr/>
        </p:nvSpPr>
        <p:spPr>
          <a:xfrm>
            <a:off x="6917867" y="3038510"/>
            <a:ext cx="457176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l-GR" sz="2800" b="1" baseline="30000" dirty="0">
                <a:solidFill>
                  <a:srgbClr val="FF0000"/>
                </a:solidFill>
                <a:latin typeface="Comic Sans MS" pitchFamily="66" charset="0"/>
              </a:rPr>
              <a:t>δ-</a:t>
            </a:r>
          </a:p>
        </p:txBody>
      </p:sp>
      <p:sp>
        <p:nvSpPr>
          <p:cNvPr id="91" name="Ορθογώνιο 90"/>
          <p:cNvSpPr/>
          <p:nvPr/>
        </p:nvSpPr>
        <p:spPr>
          <a:xfrm>
            <a:off x="5915024" y="2954423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baseline="30000" dirty="0">
                <a:solidFill>
                  <a:srgbClr val="0033CC"/>
                </a:solidFill>
                <a:latin typeface="Comic Sans MS" pitchFamily="66" charset="0"/>
              </a:rPr>
              <a:t>δ+</a:t>
            </a:r>
            <a:endParaRPr lang="el-GR" sz="1200" dirty="0">
              <a:solidFill>
                <a:srgbClr val="0033CC"/>
              </a:solidFill>
            </a:endParaRPr>
          </a:p>
        </p:txBody>
      </p:sp>
      <p:sp>
        <p:nvSpPr>
          <p:cNvPr id="68" name="Line 129"/>
          <p:cNvSpPr>
            <a:spLocks noChangeShapeType="1"/>
          </p:cNvSpPr>
          <p:nvPr/>
        </p:nvSpPr>
        <p:spPr bwMode="auto">
          <a:xfrm>
            <a:off x="7092279" y="3386471"/>
            <a:ext cx="2827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9" name="Line 129"/>
          <p:cNvSpPr>
            <a:spLocks noChangeShapeType="1"/>
          </p:cNvSpPr>
          <p:nvPr/>
        </p:nvSpPr>
        <p:spPr bwMode="auto">
          <a:xfrm flipH="1">
            <a:off x="6372200" y="3417285"/>
            <a:ext cx="393738" cy="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6" name="Ορθογώνιο 65"/>
          <p:cNvSpPr/>
          <p:nvPr/>
        </p:nvSpPr>
        <p:spPr>
          <a:xfrm>
            <a:off x="202252" y="620688"/>
            <a:ext cx="8762236" cy="584775"/>
          </a:xfrm>
          <a:prstGeom prst="rect">
            <a:avLst/>
          </a:prstGeom>
          <a:pattFill prst="trellis">
            <a:fgClr>
              <a:srgbClr val="66FF66"/>
            </a:fgClr>
            <a:bgClr>
              <a:schemeClr val="bg1"/>
            </a:bgClr>
          </a:patt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7</a:t>
            </a:r>
            <a:r>
              <a:rPr lang="en-US" sz="2000" b="1" baseline="30000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Παράδειγμα </a:t>
            </a:r>
            <a:r>
              <a:rPr lang="el-G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   </a:t>
            </a:r>
            <a:r>
              <a:rPr lang="el-GR" sz="3200" b="1" dirty="0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Ν</a:t>
            </a:r>
            <a:r>
              <a:rPr lang="el-GR" sz="3200" b="1" dirty="0" smtClean="0">
                <a:ln w="1905"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Η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3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endParaRPr lang="el-GR" sz="3200" b="1" dirty="0">
              <a:ln w="190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78" name="Ορθογώνιο 77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  <p:pic>
        <p:nvPicPr>
          <p:cNvPr id="2" name="NH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23393" y="4599384"/>
            <a:ext cx="3048000" cy="2286000"/>
          </a:xfrm>
          <a:prstGeom prst="rect">
            <a:avLst/>
          </a:prstGeom>
        </p:spPr>
      </p:pic>
      <p:sp>
        <p:nvSpPr>
          <p:cNvPr id="81" name="Ορθογώνιο 80"/>
          <p:cNvSpPr/>
          <p:nvPr/>
        </p:nvSpPr>
        <p:spPr>
          <a:xfrm>
            <a:off x="7499200" y="2977788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baseline="30000" dirty="0">
                <a:solidFill>
                  <a:srgbClr val="0033CC"/>
                </a:solidFill>
                <a:latin typeface="Comic Sans MS" pitchFamily="66" charset="0"/>
              </a:rPr>
              <a:t>δ+</a:t>
            </a:r>
            <a:endParaRPr lang="el-GR" sz="1200" dirty="0">
              <a:solidFill>
                <a:srgbClr val="0033CC"/>
              </a:solidFill>
            </a:endParaRPr>
          </a:p>
        </p:txBody>
      </p:sp>
      <p:sp>
        <p:nvSpPr>
          <p:cNvPr id="82" name="Ορθογώνιο 81"/>
          <p:cNvSpPr/>
          <p:nvPr/>
        </p:nvSpPr>
        <p:spPr>
          <a:xfrm>
            <a:off x="6948264" y="3913892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baseline="30000" dirty="0">
                <a:solidFill>
                  <a:srgbClr val="0033CC"/>
                </a:solidFill>
                <a:latin typeface="Comic Sans MS" pitchFamily="66" charset="0"/>
              </a:rPr>
              <a:t>δ+</a:t>
            </a:r>
            <a:endParaRPr lang="el-GR" sz="1200" dirty="0">
              <a:solidFill>
                <a:srgbClr val="0033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40465" y="2910071"/>
            <a:ext cx="216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6" b="89926" l="10000" r="95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8742">
            <a:off x="5379291" y="2368375"/>
            <a:ext cx="3275494" cy="245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18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6" dur="2000" fill="hold"/>
                                        <p:tgtEl>
                                          <p:spTgt spid="5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2000" fill="hold"/>
                                        <p:tgtEl>
                                          <p:spTgt spid="5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33" dur="2000" fill="hold"/>
                                        <p:tgtEl>
                                          <p:spTgt spid="5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37" dur="2000" fill="hold"/>
                                        <p:tgtEl>
                                          <p:spTgt spid="5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8" dur="2000" fill="hold"/>
                                        <p:tgtEl>
                                          <p:spTgt spid="5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62" dur="2000" fill="hold"/>
                                        <p:tgtEl>
                                          <p:spTgt spid="5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5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5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5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8" dur="2000" fill="hold"/>
                                        <p:tgtEl>
                                          <p:spTgt spid="5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0" dur="2000" fill="hold"/>
                                        <p:tgtEl>
                                          <p:spTgt spid="5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5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5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5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5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6" dur="2000" fill="hold"/>
                                        <p:tgtEl>
                                          <p:spTgt spid="5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8" dur="2000" fill="hold"/>
                                        <p:tgtEl>
                                          <p:spTgt spid="5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0" dur="2000" fill="hold"/>
                                        <p:tgtEl>
                                          <p:spTgt spid="5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5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5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5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5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5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5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1" dur="2000" fill="hold"/>
                                        <p:tgtEl>
                                          <p:spTgt spid="5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5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5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5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2" dur="2000" fill="hold"/>
                                        <p:tgtEl>
                                          <p:spTgt spid="5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5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5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3" dur="2000" fill="hold"/>
                                        <p:tgtEl>
                                          <p:spTgt spid="5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5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5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4" dur="2000" fill="hold"/>
                                        <p:tgtEl>
                                          <p:spTgt spid="5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6" dur="2000" fill="hold"/>
                                        <p:tgtEl>
                                          <p:spTgt spid="5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9" dur="2000" fill="hold"/>
                                        <p:tgtEl>
                                          <p:spTgt spid="5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1" dur="2000" fill="hold"/>
                                        <p:tgtEl>
                                          <p:spTgt spid="5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4" dur="2000" fill="hold"/>
                                        <p:tgtEl>
                                          <p:spTgt spid="5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6" dur="2000" fill="hold"/>
                                        <p:tgtEl>
                                          <p:spTgt spid="5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9" dur="2000" fill="hold"/>
                                        <p:tgtEl>
                                          <p:spTgt spid="52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1" dur="2000" fill="hold"/>
                                        <p:tgtEl>
                                          <p:spTgt spid="52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9" dur="2000" fill="hold"/>
                                        <p:tgtEl>
                                          <p:spTgt spid="52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9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1" dur="2000" fill="hold"/>
                                        <p:tgtEl>
                                          <p:spTgt spid="52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4" fill="hold">
                      <p:stCondLst>
                        <p:cond delay="indefinite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4" dur="2000" fill="hold"/>
                                        <p:tgtEl>
                                          <p:spTgt spid="52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6" dur="2000" fill="hold"/>
                                        <p:tgtEl>
                                          <p:spTgt spid="52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4" fill="hold">
                      <p:stCondLst>
                        <p:cond delay="indefinite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2" fill="hold">
                      <p:stCondLst>
                        <p:cond delay="indefinite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2" fill="hold">
                      <p:stCondLst>
                        <p:cond delay="indefinite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6" fill="hold">
                      <p:stCondLst>
                        <p:cond delay="indefinite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6" fill="hold">
                      <p:stCondLst>
                        <p:cond delay="indefinite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0" fill="hold">
                      <p:stCondLst>
                        <p:cond delay="indefinite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4" fill="hold">
                      <p:stCondLst>
                        <p:cond delay="indefinite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182" grpId="0"/>
      <p:bldP spid="5183" grpId="0"/>
      <p:bldP spid="5185" grpId="0"/>
      <p:bldP spid="5186" grpId="0" animBg="1"/>
      <p:bldP spid="5186" grpId="1" animBg="1"/>
      <p:bldP spid="5186" grpId="2" animBg="1"/>
      <p:bldP spid="5187" grpId="0"/>
      <p:bldP spid="5199" grpId="0" animBg="1"/>
      <p:bldP spid="5199" grpId="1" animBg="1"/>
      <p:bldP spid="5199" grpId="2" animBg="1"/>
      <p:bldP spid="5200" grpId="0" animBg="1"/>
      <p:bldP spid="5200" grpId="1" animBg="1"/>
      <p:bldP spid="5200" grpId="2" animBg="1"/>
      <p:bldP spid="5201" grpId="0" animBg="1"/>
      <p:bldP spid="5201" grpId="1" animBg="1"/>
      <p:bldP spid="5201" grpId="2" animBg="1"/>
      <p:bldP spid="5202" grpId="0" animBg="1"/>
      <p:bldP spid="5202" grpId="1" animBg="1"/>
      <p:bldP spid="5203" grpId="0" animBg="1"/>
      <p:bldP spid="5203" grpId="1" animBg="1"/>
      <p:bldP spid="5213" grpId="0"/>
      <p:bldP spid="5214" grpId="0" animBg="1"/>
      <p:bldP spid="5214" grpId="1" animBg="1"/>
      <p:bldP spid="5214" grpId="2" animBg="1"/>
      <p:bldP spid="5216" grpId="0"/>
      <p:bldP spid="5217" grpId="0" animBg="1"/>
      <p:bldP spid="5217" grpId="1" animBg="1"/>
      <p:bldP spid="5217" grpId="2" animBg="1"/>
      <p:bldP spid="5243" grpId="0"/>
      <p:bldP spid="5232" grpId="0"/>
      <p:bldP spid="5233" grpId="0" animBg="1"/>
      <p:bldP spid="5233" grpId="1" animBg="1"/>
      <p:bldP spid="5233" grpId="2" animBg="1"/>
      <p:bldP spid="5234" grpId="0" animBg="1"/>
      <p:bldP spid="5234" grpId="1" animBg="1"/>
      <p:bldP spid="5234" grpId="2" animBg="1"/>
      <p:bldP spid="5236" grpId="0" animBg="1"/>
      <p:bldP spid="5236" grpId="1" animBg="1"/>
      <p:bldP spid="5236" grpId="2" animBg="1"/>
      <p:bldP spid="5237" grpId="0" animBg="1"/>
      <p:bldP spid="5237" grpId="1" animBg="1"/>
      <p:bldP spid="5237" grpId="2" animBg="1"/>
      <p:bldP spid="5238" grpId="0" animBg="1"/>
      <p:bldP spid="5238" grpId="1" animBg="1"/>
      <p:bldP spid="5238" grpId="2" animBg="1"/>
      <p:bldP spid="5239" grpId="0" animBg="1"/>
      <p:bldP spid="5239" grpId="1" animBg="1"/>
      <p:bldP spid="5239" grpId="2" animBg="1"/>
      <p:bldP spid="5240" grpId="0" animBg="1"/>
      <p:bldP spid="5241" grpId="0" animBg="1"/>
      <p:bldP spid="5242" grpId="0"/>
      <p:bldP spid="5244" grpId="0"/>
      <p:bldP spid="41" grpId="0"/>
      <p:bldP spid="42" grpId="0"/>
      <p:bldP spid="43" grpId="0" animBg="1"/>
      <p:bldP spid="58" grpId="0" animBg="1"/>
      <p:bldP spid="49" grpId="0"/>
      <p:bldP spid="50" grpId="0" animBg="1"/>
      <p:bldP spid="51" grpId="0"/>
      <p:bldP spid="52" grpId="0"/>
      <p:bldP spid="53" grpId="0" animBg="1"/>
      <p:bldP spid="55" grpId="0" animBg="1"/>
      <p:bldP spid="56" grpId="0"/>
      <p:bldP spid="57" grpId="0"/>
      <p:bldP spid="59" grpId="0"/>
      <p:bldP spid="62" grpId="0"/>
      <p:bldP spid="63" grpId="0"/>
      <p:bldP spid="70" grpId="0" animBg="1"/>
      <p:bldP spid="71" grpId="0" animBg="1"/>
      <p:bldP spid="4" grpId="0"/>
      <p:bldP spid="72" grpId="0"/>
      <p:bldP spid="73" grpId="0" animBg="1"/>
      <p:bldP spid="73" grpId="1" animBg="1"/>
      <p:bldP spid="74" grpId="0" animBg="1"/>
      <p:bldP spid="75" grpId="0" animBg="1"/>
      <p:bldP spid="76" grpId="0"/>
      <p:bldP spid="77" grpId="0" animBg="1"/>
      <p:bldP spid="5" grpId="0" animBg="1"/>
      <p:bldP spid="8" grpId="0" animBg="1"/>
      <p:bldP spid="9" grpId="0" animBg="1"/>
      <p:bldP spid="83" grpId="0" animBg="1"/>
      <p:bldP spid="83" grpId="1" animBg="1"/>
      <p:bldP spid="84" grpId="0" animBg="1"/>
      <p:bldP spid="10" grpId="0"/>
      <p:bldP spid="11" grpId="0"/>
      <p:bldP spid="87" grpId="0" animBg="1"/>
      <p:bldP spid="88" grpId="0"/>
      <p:bldP spid="91" grpId="0"/>
      <p:bldP spid="68" grpId="0" animBg="1"/>
      <p:bldP spid="69" grpId="0" animBg="1"/>
      <p:bldP spid="81" grpId="0"/>
      <p:bldP spid="82" grpId="0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le:Ammonia-elpot-transparent-3D-balls-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52263"/>
            <a:ext cx="55721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202252" y="620688"/>
            <a:ext cx="8762236" cy="584775"/>
          </a:xfrm>
          <a:prstGeom prst="rect">
            <a:avLst/>
          </a:prstGeom>
          <a:pattFill prst="trellis">
            <a:fgClr>
              <a:srgbClr val="66FF66"/>
            </a:fgClr>
            <a:bgClr>
              <a:schemeClr val="bg1"/>
            </a:bgClr>
          </a:patt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7</a:t>
            </a:r>
            <a:r>
              <a:rPr lang="en-US" sz="2000" b="1" baseline="30000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l-GR" sz="20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Παράδειγμα </a:t>
            </a:r>
            <a:r>
              <a:rPr lang="el-G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   </a:t>
            </a:r>
            <a:r>
              <a:rPr lang="el-GR" sz="3200" b="1" dirty="0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Ν</a:t>
            </a:r>
            <a:r>
              <a:rPr lang="el-GR" sz="3200" b="1" dirty="0" smtClean="0">
                <a:ln w="1905"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Η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3</a:t>
            </a:r>
            <a:r>
              <a:rPr lang="en-US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endParaRPr lang="el-GR" sz="3200" b="1" dirty="0">
              <a:ln w="190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9175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Ομάδα 5"/>
          <p:cNvGrpSpPr/>
          <p:nvPr/>
        </p:nvGrpSpPr>
        <p:grpSpPr>
          <a:xfrm>
            <a:off x="4975621" y="2644328"/>
            <a:ext cx="676499" cy="584775"/>
            <a:chOff x="4975621" y="2644328"/>
            <a:chExt cx="676499" cy="584775"/>
          </a:xfrm>
        </p:grpSpPr>
        <p:sp>
          <p:nvSpPr>
            <p:cNvPr id="4100" name="Text Box 4"/>
            <p:cNvSpPr txBox="1">
              <a:spLocks noChangeArrowheads="1"/>
            </p:cNvSpPr>
            <p:nvPr/>
          </p:nvSpPr>
          <p:spPr bwMode="auto">
            <a:xfrm>
              <a:off x="4975621" y="2644328"/>
              <a:ext cx="676499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32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4709E1"/>
                  </a:solidFill>
                  <a:latin typeface="Comic Sans MS" panose="030F0702030302020204" pitchFamily="66" charset="0"/>
                </a:rPr>
                <a:t> Η</a:t>
              </a:r>
              <a:endParaRPr lang="el-GR" sz="3200" b="1" dirty="0">
                <a:ln>
                  <a:solidFill>
                    <a:sysClr val="windowText" lastClr="000000"/>
                  </a:solidFill>
                </a:ln>
                <a:solidFill>
                  <a:srgbClr val="4709E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101" name="Oval 5"/>
            <p:cNvSpPr>
              <a:spLocks noChangeArrowheads="1"/>
            </p:cNvSpPr>
            <p:nvPr/>
          </p:nvSpPr>
          <p:spPr bwMode="auto">
            <a:xfrm>
              <a:off x="5004197" y="2780928"/>
              <a:ext cx="71438" cy="71437"/>
            </a:xfrm>
            <a:prstGeom prst="ellipse">
              <a:avLst/>
            </a:prstGeom>
            <a:solidFill>
              <a:srgbClr val="4709E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>
                <a:solidFill>
                  <a:srgbClr val="0033CC"/>
                </a:solidFill>
              </a:endParaRPr>
            </a:p>
          </p:txBody>
        </p:sp>
      </p:grpSp>
      <p:grpSp>
        <p:nvGrpSpPr>
          <p:cNvPr id="4" name="Ομάδα 3"/>
          <p:cNvGrpSpPr/>
          <p:nvPr/>
        </p:nvGrpSpPr>
        <p:grpSpPr>
          <a:xfrm>
            <a:off x="3643212" y="2636912"/>
            <a:ext cx="568179" cy="584199"/>
            <a:chOff x="3643212" y="2636912"/>
            <a:chExt cx="568179" cy="584199"/>
          </a:xfrm>
        </p:grpSpPr>
        <p:sp>
          <p:nvSpPr>
            <p:cNvPr id="4104" name="Text Box 8"/>
            <p:cNvSpPr txBox="1">
              <a:spLocks noChangeArrowheads="1"/>
            </p:cNvSpPr>
            <p:nvPr/>
          </p:nvSpPr>
          <p:spPr bwMode="auto">
            <a:xfrm>
              <a:off x="3643212" y="2636912"/>
              <a:ext cx="433389" cy="584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3200" b="1" dirty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Η</a:t>
              </a:r>
            </a:p>
          </p:txBody>
        </p:sp>
        <p:sp>
          <p:nvSpPr>
            <p:cNvPr id="4105" name="Oval 9"/>
            <p:cNvSpPr>
              <a:spLocks noChangeArrowheads="1"/>
            </p:cNvSpPr>
            <p:nvPr/>
          </p:nvSpPr>
          <p:spPr bwMode="auto">
            <a:xfrm>
              <a:off x="4139953" y="2925515"/>
              <a:ext cx="71438" cy="714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</p:grpSp>
      <p:sp>
        <p:nvSpPr>
          <p:cNvPr id="5" name="Συν 4"/>
          <p:cNvSpPr/>
          <p:nvPr/>
        </p:nvSpPr>
        <p:spPr>
          <a:xfrm>
            <a:off x="4499993" y="2801268"/>
            <a:ext cx="288032" cy="303212"/>
          </a:xfrm>
          <a:prstGeom prst="mathPlus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025444" y="6255368"/>
            <a:ext cx="1000132" cy="4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l-GR" sz="3200" b="1" dirty="0">
                <a:ln>
                  <a:solidFill>
                    <a:sysClr val="windowText" lastClr="000000"/>
                  </a:solidFill>
                </a:ln>
                <a:solidFill>
                  <a:srgbClr val="1BED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Η</a:t>
            </a:r>
            <a:endParaRPr lang="el-GR" sz="2400" b="1" dirty="0" smtClean="0">
              <a:ln>
                <a:solidFill>
                  <a:sysClr val="windowText" lastClr="000000"/>
                </a:solidFill>
              </a:ln>
              <a:solidFill>
                <a:srgbClr val="1BED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itchFamily="34" charset="0"/>
            </a:endParaRPr>
          </a:p>
        </p:txBody>
      </p:sp>
      <p:grpSp>
        <p:nvGrpSpPr>
          <p:cNvPr id="15" name="Group 274"/>
          <p:cNvGrpSpPr/>
          <p:nvPr/>
        </p:nvGrpSpPr>
        <p:grpSpPr>
          <a:xfrm>
            <a:off x="2239626" y="3797766"/>
            <a:ext cx="2428892" cy="2357454"/>
            <a:chOff x="1071538" y="3757480"/>
            <a:chExt cx="2428892" cy="2357454"/>
          </a:xfrm>
        </p:grpSpPr>
        <p:sp>
          <p:nvSpPr>
            <p:cNvPr id="16" name="Oval 5"/>
            <p:cNvSpPr/>
            <p:nvPr/>
          </p:nvSpPr>
          <p:spPr>
            <a:xfrm>
              <a:off x="2000232" y="4686174"/>
              <a:ext cx="500066" cy="500066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8"/>
            <p:cNvSpPr/>
            <p:nvPr/>
          </p:nvSpPr>
          <p:spPr>
            <a:xfrm>
              <a:off x="1071538" y="3757480"/>
              <a:ext cx="2357454" cy="2357454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1928794" y="4684858"/>
              <a:ext cx="571504" cy="4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2400" kern="0" noProof="0" dirty="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1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cs typeface="Arial" pitchFamily="34" charset="0"/>
                </a:rPr>
                <a:t>p</a:t>
              </a:r>
              <a:endPara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Oval 24"/>
            <p:cNvSpPr/>
            <p:nvPr/>
          </p:nvSpPr>
          <p:spPr>
            <a:xfrm>
              <a:off x="3357554" y="4929198"/>
              <a:ext cx="142876" cy="14287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6168716" y="6212640"/>
            <a:ext cx="1000132" cy="4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1BED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Η</a:t>
            </a:r>
            <a:endParaRPr lang="el-GR" sz="2400" b="1" dirty="0" smtClean="0">
              <a:ln>
                <a:solidFill>
                  <a:sysClr val="windowText" lastClr="000000"/>
                </a:solidFill>
              </a:ln>
              <a:solidFill>
                <a:srgbClr val="1BED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itchFamily="34" charset="0"/>
            </a:endParaRPr>
          </a:p>
        </p:txBody>
      </p:sp>
      <p:grpSp>
        <p:nvGrpSpPr>
          <p:cNvPr id="30" name="Group 273"/>
          <p:cNvGrpSpPr/>
          <p:nvPr/>
        </p:nvGrpSpPr>
        <p:grpSpPr>
          <a:xfrm>
            <a:off x="5311460" y="3755038"/>
            <a:ext cx="2428892" cy="2357454"/>
            <a:chOff x="4143372" y="3714752"/>
            <a:chExt cx="2428892" cy="2357454"/>
          </a:xfrm>
        </p:grpSpPr>
        <p:sp>
          <p:nvSpPr>
            <p:cNvPr id="31" name="Oval 29"/>
            <p:cNvSpPr/>
            <p:nvPr/>
          </p:nvSpPr>
          <p:spPr>
            <a:xfrm>
              <a:off x="5143504" y="4643446"/>
              <a:ext cx="500066" cy="500066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4214810" y="3714752"/>
              <a:ext cx="2357454" cy="2357454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Text Box 10"/>
            <p:cNvSpPr txBox="1">
              <a:spLocks noChangeArrowheads="1"/>
            </p:cNvSpPr>
            <p:nvPr/>
          </p:nvSpPr>
          <p:spPr bwMode="auto">
            <a:xfrm>
              <a:off x="5112536" y="4612850"/>
              <a:ext cx="531034" cy="4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2400" kern="0" noProof="0" dirty="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1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cs typeface="Arial" pitchFamily="34" charset="0"/>
                </a:rPr>
                <a:t>p</a:t>
              </a:r>
              <a:endPara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Oval 45"/>
            <p:cNvSpPr/>
            <p:nvPr/>
          </p:nvSpPr>
          <p:spPr>
            <a:xfrm>
              <a:off x="4143372" y="4714884"/>
              <a:ext cx="142876" cy="14287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Text Box 10"/>
          <p:cNvSpPr txBox="1">
            <a:spLocks noChangeArrowheads="1"/>
          </p:cNvSpPr>
          <p:nvPr/>
        </p:nvSpPr>
        <p:spPr bwMode="auto">
          <a:xfrm>
            <a:off x="4454204" y="6113336"/>
            <a:ext cx="1000132" cy="4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1BED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Η</a:t>
            </a:r>
            <a:r>
              <a:rPr lang="el-GR" sz="32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1BED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2</a:t>
            </a:r>
            <a:endParaRPr lang="el-GR" sz="2400" b="1" dirty="0" smtClean="0">
              <a:ln>
                <a:solidFill>
                  <a:sysClr val="windowText" lastClr="000000"/>
                </a:solidFill>
              </a:ln>
              <a:solidFill>
                <a:srgbClr val="1BED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27" name="Ορθογώνιο 26"/>
          <p:cNvSpPr/>
          <p:nvPr/>
        </p:nvSpPr>
        <p:spPr>
          <a:xfrm>
            <a:off x="202252" y="620688"/>
            <a:ext cx="8762236" cy="584775"/>
          </a:xfrm>
          <a:prstGeom prst="rect">
            <a:avLst/>
          </a:prstGeom>
          <a:pattFill prst="trellis">
            <a:fgClr>
              <a:srgbClr val="66FF66"/>
            </a:fgClr>
            <a:bgClr>
              <a:schemeClr val="bg1"/>
            </a:bgClr>
          </a:patt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16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0</a:t>
            </a:r>
            <a:r>
              <a:rPr lang="en-US" sz="1600" b="1" baseline="30000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l-GR" sz="16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ΠΑΡΑΔΕΙΓΜΑ</a:t>
            </a:r>
            <a:r>
              <a:rPr lang="el-GR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   </a:t>
            </a:r>
            <a:r>
              <a:rPr lang="el-GR" sz="32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Η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2 </a:t>
            </a:r>
            <a:endParaRPr lang="el-GR" sz="32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497654" y="1404065"/>
            <a:ext cx="10140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 b="1" baseline="-25000" dirty="0" smtClean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l-GR" sz="3200" b="1" dirty="0" smtClean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Η</a:t>
            </a:r>
            <a:r>
              <a:rPr lang="el-GR" sz="3200" b="1" dirty="0" smtClean="0">
                <a:latin typeface="Comic Sans MS" panose="030F0702030302020204" pitchFamily="66" charset="0"/>
              </a:rPr>
              <a:t>: </a:t>
            </a:r>
            <a:endParaRPr lang="el-GR" sz="3200" b="1" dirty="0">
              <a:latin typeface="Comic Sans MS" panose="030F0702030302020204" pitchFamily="66" charset="0"/>
            </a:endParaRPr>
          </a:p>
        </p:txBody>
      </p:sp>
      <p:sp>
        <p:nvSpPr>
          <p:cNvPr id="32" name="Ορθογώνιο 31"/>
          <p:cNvSpPr/>
          <p:nvPr/>
        </p:nvSpPr>
        <p:spPr>
          <a:xfrm>
            <a:off x="1564546" y="1404065"/>
            <a:ext cx="12698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l-GR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Κ</a:t>
            </a:r>
            <a:r>
              <a:rPr lang="el-GR" sz="3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(   )</a:t>
            </a:r>
            <a:endParaRPr lang="el-GR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Ορθογώνιο 34"/>
          <p:cNvSpPr/>
          <p:nvPr/>
        </p:nvSpPr>
        <p:spPr>
          <a:xfrm>
            <a:off x="2005395" y="1340768"/>
            <a:ext cx="5597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endParaRPr lang="el-GR" b="1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39" name="Ορθογώνιο 38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97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0023 C -3.88889E-6 -0.00069 0.00278 -0.00069 0.00365 -0.00069 C 0.01059 -0.00069 0.01841 0.00416 0.01841 0.00948 C 0.01841 0.00694 0.02136 0.00416 0.02518 0.00416 C 0.02813 0.00416 0.03212 0.00694 0.03212 0.00948 C 0.03212 0.00809 0.03299 0.00694 0.0349 0.00694 C 0.03698 0.00694 0.03889 0.00809 0.03889 0.00948 C 0.03889 0.00855 0.03976 0.00809 0.0408 0.00809 C 0.0408 0.00832 0.04167 0.00855 0.04167 0.00948 C 0.04167 0.00902 0.04271 0.00855 0.04271 0.00879 C 0.04375 0.00855 0.04375 0.00902 0.04375 0.00948 C 0.04375 0.00925 0.04375 0.00902 0.0448 0.00902 C 0.0448 0.00925 0.0448 0.00948 0.0448 0.00971 C 0.0448 0.00925 0.0448 0.00948 0.0448 0.00925 C 0.0448 0.00948 0.04566 0.00925 0.04566 0.00948 C 0.04566 0.00925 0.04566 0.00948 0.04566 0.00925 C 0.04566 0.00948 0.04566 0.00971 0.04566 0.00994 C 0.04566 0.00925 0.04566 0.00948 0.04566 0.00925 C 0.04688 0.00925 0.04688 0.00948 0.04688 0.00994 " pathEditMode="relative" rAng="0" ptsTypes="fffffffffffffffffff">
                                      <p:cBhvr>
                                        <p:cTn id="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48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6 4.33526E-6 C 0.02639 4.33526E-6 0.02135 4.33526E-6 0.01961 4.33526E-6 C 0.0085 4.33526E-6 -0.00295 0.00439 -0.00295 0.00924 C -0.00295 0.0067 -0.00834 0.00439 -0.01337 0.00439 C -0.01927 0.00439 -0.02431 0.0067 -0.02431 0.00924 C -0.02431 0.00809 -0.02778 0.0067 -0.03039 0.0067 C -0.03368 0.0067 -0.03594 0.00809 -0.03594 0.00924 C -0.03594 0.00878 -0.0375 0.00809 -0.03924 0.00809 C -0.04045 0.00809 -0.04202 0.00878 -0.04202 0.00924 C -0.04202 0.00901 -0.04254 0.00878 -0.04358 0.00878 C -0.04358 0.00901 -0.04427 0.00901 -0.04427 0.00924 C -0.04427 0.00901 -0.04532 0.00901 -0.04532 0.00924 C -0.04532 0.00948 -0.04566 0.00901 -0.04566 0.00924 C -0.04566 0.00901 -0.04566 0.00924 -0.04636 0.00901 C -0.04636 0.00924 -0.04636 0.00901 -0.04636 0.00924 C -0.04636 0.00901 -0.04636 0.00924 -0.04636 0.00901 C -0.04636 0.00924 -0.04636 0.00948 -0.04636 0.00971 C -0.04636 0.00901 -0.04636 0.00924 -0.04636 0.00901 C -0.04636 0.00924 -0.04636 0.00948 -0.04636 0.01017 " pathEditMode="relative" rAng="0" ptsTypes="fffffffffffffffffff">
                                      <p:cBhvr>
                                        <p:cTn id="11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3.9408E-6 L -0.08664 3.9408E-6 " pathEditMode="relative" ptsTypes="AA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4" grpId="1"/>
      <p:bldP spid="14" grpId="2"/>
      <p:bldP spid="29" grpId="0"/>
      <p:bldP spid="29" grpId="1"/>
      <p:bldP spid="29" grpId="2"/>
      <p:bldP spid="4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Box 112"/>
          <p:cNvSpPr txBox="1"/>
          <p:nvPr/>
        </p:nvSpPr>
        <p:spPr>
          <a:xfrm>
            <a:off x="4860703" y="2790074"/>
            <a:ext cx="4214179" cy="36933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19381" y="2790074"/>
            <a:ext cx="4815391" cy="36933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l-GR" dirty="0" smtClean="0">
              <a:ln>
                <a:solidFill>
                  <a:sysClr val="windowText" lastClr="000000"/>
                </a:solidFill>
              </a:ln>
            </a:endParaRPr>
          </a:p>
          <a:p>
            <a:endParaRPr lang="el-GR" dirty="0">
              <a:ln>
                <a:solidFill>
                  <a:sysClr val="windowText" lastClr="000000"/>
                </a:solidFill>
              </a:ln>
            </a:endParaRPr>
          </a:p>
          <a:p>
            <a:endParaRPr lang="el-GR" dirty="0" smtClean="0">
              <a:ln>
                <a:solidFill>
                  <a:sysClr val="windowText" lastClr="000000"/>
                </a:solidFill>
              </a:ln>
            </a:endParaRPr>
          </a:p>
          <a:p>
            <a:endParaRPr lang="el-GR" dirty="0">
              <a:ln>
                <a:solidFill>
                  <a:sysClr val="windowText" lastClr="000000"/>
                </a:solidFill>
              </a:ln>
            </a:endParaRPr>
          </a:p>
          <a:p>
            <a:endParaRPr lang="el-GR" dirty="0" smtClean="0">
              <a:ln>
                <a:solidFill>
                  <a:sysClr val="windowText" lastClr="000000"/>
                </a:solidFill>
              </a:ln>
            </a:endParaRPr>
          </a:p>
          <a:p>
            <a:endParaRPr lang="el-GR" dirty="0">
              <a:ln>
                <a:solidFill>
                  <a:sysClr val="windowText" lastClr="000000"/>
                </a:solidFill>
              </a:ln>
            </a:endParaRPr>
          </a:p>
          <a:p>
            <a:endParaRPr lang="el-GR" dirty="0" smtClean="0">
              <a:ln>
                <a:solidFill>
                  <a:sysClr val="windowText" lastClr="000000"/>
                </a:solidFill>
              </a:ln>
            </a:endParaRPr>
          </a:p>
          <a:p>
            <a:endParaRPr lang="el-GR" dirty="0">
              <a:ln>
                <a:solidFill>
                  <a:sysClr val="windowText" lastClr="000000"/>
                </a:solidFill>
              </a:ln>
            </a:endParaRPr>
          </a:p>
          <a:p>
            <a:endParaRPr lang="el-GR" dirty="0" smtClean="0">
              <a:ln>
                <a:solidFill>
                  <a:sysClr val="windowText" lastClr="000000"/>
                </a:solidFill>
              </a:ln>
            </a:endParaRPr>
          </a:p>
          <a:p>
            <a:endParaRPr lang="el-GR" dirty="0">
              <a:ln>
                <a:solidFill>
                  <a:sysClr val="windowText" lastClr="000000"/>
                </a:solidFill>
              </a:ln>
            </a:endParaRPr>
          </a:p>
          <a:p>
            <a:endParaRPr lang="el-GR" dirty="0" smtClean="0">
              <a:ln>
                <a:solidFill>
                  <a:sysClr val="windowText" lastClr="000000"/>
                </a:solidFill>
              </a:ln>
            </a:endParaRPr>
          </a:p>
          <a:p>
            <a:endParaRPr lang="el-GR" dirty="0">
              <a:ln>
                <a:solidFill>
                  <a:sysClr val="windowText" lastClr="000000"/>
                </a:solidFill>
              </a:ln>
            </a:endParaRPr>
          </a:p>
          <a:p>
            <a:endParaRPr lang="el-GR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47864" y="83671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cxnSp>
        <p:nvCxnSpPr>
          <p:cNvPr id="7" name="Ευθύγραμμο βέλος σύνδεσης 6"/>
          <p:cNvCxnSpPr/>
          <p:nvPr/>
        </p:nvCxnSpPr>
        <p:spPr>
          <a:xfrm flipH="1">
            <a:off x="1830907" y="517322"/>
            <a:ext cx="2738488" cy="12061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/>
          <p:cNvCxnSpPr/>
          <p:nvPr/>
        </p:nvCxnSpPr>
        <p:spPr>
          <a:xfrm>
            <a:off x="4644008" y="639852"/>
            <a:ext cx="2073286" cy="94829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Ορθογώνιο 15"/>
          <p:cNvSpPr/>
          <p:nvPr/>
        </p:nvSpPr>
        <p:spPr>
          <a:xfrm>
            <a:off x="45312" y="1723454"/>
            <a:ext cx="4815391" cy="10666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ΜΗ ΠΟΛΙΚΟΣ </a:t>
            </a:r>
          </a:p>
          <a:p>
            <a:pPr algn="ctr"/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( ΜΗ ΠΟΛΩΜΕΝΟΣ )</a:t>
            </a:r>
            <a:endParaRPr lang="el-GR" sz="28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17" name="Ορθογώνιο 16"/>
          <p:cNvSpPr/>
          <p:nvPr/>
        </p:nvSpPr>
        <p:spPr>
          <a:xfrm>
            <a:off x="4860702" y="1723455"/>
            <a:ext cx="4182847" cy="1066619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ΠΟΛΙΚΟΣ </a:t>
            </a:r>
          </a:p>
          <a:p>
            <a:pPr algn="ctr"/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( ΠΟΛΩΜΕΝΟΣ )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0" name="Group 10"/>
          <p:cNvGrpSpPr>
            <a:grpSpLocks/>
          </p:cNvGrpSpPr>
          <p:nvPr/>
        </p:nvGrpSpPr>
        <p:grpSpPr bwMode="auto">
          <a:xfrm>
            <a:off x="3345755" y="2990683"/>
            <a:ext cx="938213" cy="539749"/>
            <a:chOff x="1564" y="1379"/>
            <a:chExt cx="591" cy="340"/>
          </a:xfrm>
        </p:grpSpPr>
        <p:sp>
          <p:nvSpPr>
            <p:cNvPr id="21" name="Text Box 11"/>
            <p:cNvSpPr txBox="1">
              <a:spLocks noChangeArrowheads="1"/>
            </p:cNvSpPr>
            <p:nvPr/>
          </p:nvSpPr>
          <p:spPr bwMode="auto">
            <a:xfrm>
              <a:off x="1564" y="1379"/>
              <a:ext cx="272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800" b="1" dirty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Comic Sans MS" pitchFamily="66" charset="0"/>
                </a:rPr>
                <a:t>Η</a:t>
              </a:r>
            </a:p>
          </p:txBody>
        </p:sp>
        <p:sp>
          <p:nvSpPr>
            <p:cNvPr id="22" name="Text Box 12"/>
            <p:cNvSpPr txBox="1">
              <a:spLocks noChangeArrowheads="1"/>
            </p:cNvSpPr>
            <p:nvPr/>
          </p:nvSpPr>
          <p:spPr bwMode="auto">
            <a:xfrm>
              <a:off x="1882" y="1389"/>
              <a:ext cx="273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800" b="1" dirty="0">
                  <a:ln>
                    <a:solidFill>
                      <a:sysClr val="windowText" lastClr="000000"/>
                    </a:solidFill>
                  </a:ln>
                  <a:solidFill>
                    <a:srgbClr val="4709E1"/>
                  </a:solidFill>
                  <a:latin typeface="Comic Sans MS" pitchFamily="66" charset="0"/>
                </a:rPr>
                <a:t>Η</a:t>
              </a:r>
            </a:p>
          </p:txBody>
        </p:sp>
        <p:sp>
          <p:nvSpPr>
            <p:cNvPr id="23" name="Oval 13"/>
            <p:cNvSpPr>
              <a:spLocks noChangeArrowheads="1"/>
            </p:cNvSpPr>
            <p:nvPr/>
          </p:nvSpPr>
          <p:spPr bwMode="auto">
            <a:xfrm>
              <a:off x="1882" y="1479"/>
              <a:ext cx="45" cy="45"/>
            </a:xfrm>
            <a:prstGeom prst="ellipse">
              <a:avLst/>
            </a:prstGeom>
            <a:solidFill>
              <a:srgbClr val="4709E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4" name="Oval 14"/>
            <p:cNvSpPr>
              <a:spLocks noChangeArrowheads="1"/>
            </p:cNvSpPr>
            <p:nvPr/>
          </p:nvSpPr>
          <p:spPr bwMode="auto">
            <a:xfrm>
              <a:off x="1882" y="1580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1543693" y="3027568"/>
            <a:ext cx="11560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l-GR" sz="2400" dirty="0">
                <a:ln>
                  <a:solidFill>
                    <a:sysClr val="windowText" lastClr="000000"/>
                  </a:solidFill>
                </a:ln>
                <a:latin typeface="Comic Sans MS" pitchFamily="66" charset="0"/>
                <a:cs typeface="Arial" pitchFamily="34" charset="0"/>
              </a:rPr>
              <a:t>─</a:t>
            </a:r>
            <a:r>
              <a:rPr lang="el-GR" sz="2800" b="1" dirty="0">
                <a:ln>
                  <a:solidFill>
                    <a:sysClr val="windowText" lastClr="000000"/>
                  </a:solidFill>
                </a:ln>
                <a:solidFill>
                  <a:srgbClr val="4709E1"/>
                </a:solidFill>
                <a:latin typeface="Comic Sans MS" pitchFamily="66" charset="0"/>
              </a:rPr>
              <a:t>Η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4709E1"/>
              </a:solidFill>
              <a:latin typeface="Comic Sans MS" pitchFamily="66" charset="0"/>
              <a:cs typeface="Lucida Sans Unicode" pitchFamily="34" charset="0"/>
            </a:endParaRPr>
          </a:p>
        </p:txBody>
      </p:sp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406517" y="3000053"/>
            <a:ext cx="9366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omic Sans MS" pitchFamily="66" charset="0"/>
              </a:rPr>
              <a:t>Η</a:t>
            </a:r>
            <a:r>
              <a:rPr lang="el-GR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omic Sans MS" pitchFamily="66" charset="0"/>
              </a:rPr>
              <a:t>2</a:t>
            </a:r>
          </a:p>
        </p:txBody>
      </p:sp>
      <p:grpSp>
        <p:nvGrpSpPr>
          <p:cNvPr id="28" name="Ομάδα 27"/>
          <p:cNvGrpSpPr/>
          <p:nvPr/>
        </p:nvGrpSpPr>
        <p:grpSpPr>
          <a:xfrm>
            <a:off x="3273996" y="3860850"/>
            <a:ext cx="1370012" cy="577850"/>
            <a:chOff x="5603870" y="3156164"/>
            <a:chExt cx="1370012" cy="577850"/>
          </a:xfrm>
        </p:grpSpPr>
        <p:grpSp>
          <p:nvGrpSpPr>
            <p:cNvPr id="29" name="Ομάδα 28"/>
            <p:cNvGrpSpPr/>
            <p:nvPr/>
          </p:nvGrpSpPr>
          <p:grpSpPr>
            <a:xfrm>
              <a:off x="5603870" y="3156164"/>
              <a:ext cx="1370012" cy="577850"/>
              <a:chOff x="5603870" y="3156164"/>
              <a:chExt cx="1370012" cy="577850"/>
            </a:xfrm>
          </p:grpSpPr>
          <p:grpSp>
            <p:nvGrpSpPr>
              <p:cNvPr id="32" name="Group 43"/>
              <p:cNvGrpSpPr>
                <a:grpSpLocks/>
              </p:cNvGrpSpPr>
              <p:nvPr/>
            </p:nvGrpSpPr>
            <p:grpSpPr bwMode="auto">
              <a:xfrm>
                <a:off x="5603870" y="3156164"/>
                <a:ext cx="1370012" cy="577850"/>
                <a:chOff x="1655" y="3021"/>
                <a:chExt cx="863" cy="364"/>
              </a:xfrm>
            </p:grpSpPr>
            <p:sp>
              <p:nvSpPr>
                <p:cNvPr id="35" name="Oval 44"/>
                <p:cNvSpPr>
                  <a:spLocks noChangeArrowheads="1"/>
                </p:cNvSpPr>
                <p:nvPr/>
              </p:nvSpPr>
              <p:spPr bwMode="auto">
                <a:xfrm>
                  <a:off x="1655" y="3158"/>
                  <a:ext cx="46" cy="4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l-GR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sp>
              <p:nvSpPr>
                <p:cNvPr id="36" name="Oval 45"/>
                <p:cNvSpPr>
                  <a:spLocks noChangeArrowheads="1"/>
                </p:cNvSpPr>
                <p:nvPr/>
              </p:nvSpPr>
              <p:spPr bwMode="auto">
                <a:xfrm>
                  <a:off x="1655" y="3249"/>
                  <a:ext cx="46" cy="4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l-GR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sp>
              <p:nvSpPr>
                <p:cNvPr id="37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701" y="3057"/>
                  <a:ext cx="317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800" b="1" dirty="0" smtClean="0">
                      <a:ln>
                        <a:solidFill>
                          <a:sysClr val="windowText" lastClr="000000"/>
                        </a:solidFill>
                      </a:ln>
                      <a:solidFill>
                        <a:srgbClr val="FF0000"/>
                      </a:solidFill>
                      <a:latin typeface="Comic Sans MS" pitchFamily="66" charset="0"/>
                    </a:rPr>
                    <a:t>F</a:t>
                  </a:r>
                  <a:endParaRPr lang="el-G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9" name="Oval 47"/>
                <p:cNvSpPr>
                  <a:spLocks noChangeArrowheads="1"/>
                </p:cNvSpPr>
                <p:nvPr/>
              </p:nvSpPr>
              <p:spPr bwMode="auto">
                <a:xfrm>
                  <a:off x="1792" y="3021"/>
                  <a:ext cx="46" cy="4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l-GR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sp>
              <p:nvSpPr>
                <p:cNvPr id="40" name="Oval 48"/>
                <p:cNvSpPr>
                  <a:spLocks noChangeArrowheads="1"/>
                </p:cNvSpPr>
                <p:nvPr/>
              </p:nvSpPr>
              <p:spPr bwMode="auto">
                <a:xfrm>
                  <a:off x="1882" y="3021"/>
                  <a:ext cx="46" cy="4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l-GR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sp>
              <p:nvSpPr>
                <p:cNvPr id="41" name="Oval 49"/>
                <p:cNvSpPr>
                  <a:spLocks noChangeArrowheads="1"/>
                </p:cNvSpPr>
                <p:nvPr/>
              </p:nvSpPr>
              <p:spPr bwMode="auto">
                <a:xfrm>
                  <a:off x="2018" y="3158"/>
                  <a:ext cx="46" cy="4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l-GR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sp>
              <p:nvSpPr>
                <p:cNvPr id="42" name="Oval 50"/>
                <p:cNvSpPr>
                  <a:spLocks noChangeArrowheads="1"/>
                </p:cNvSpPr>
                <p:nvPr/>
              </p:nvSpPr>
              <p:spPr bwMode="auto">
                <a:xfrm>
                  <a:off x="2018" y="3249"/>
                  <a:ext cx="46" cy="45"/>
                </a:xfrm>
                <a:prstGeom prst="ellipse">
                  <a:avLst/>
                </a:prstGeom>
                <a:solidFill>
                  <a:srgbClr val="4709E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l-GR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sp>
              <p:nvSpPr>
                <p:cNvPr id="44" name="Oval 51"/>
                <p:cNvSpPr>
                  <a:spLocks noChangeArrowheads="1"/>
                </p:cNvSpPr>
                <p:nvPr/>
              </p:nvSpPr>
              <p:spPr bwMode="auto">
                <a:xfrm>
                  <a:off x="2245" y="3022"/>
                  <a:ext cx="46" cy="45"/>
                </a:xfrm>
                <a:prstGeom prst="ellipse">
                  <a:avLst/>
                </a:prstGeom>
                <a:solidFill>
                  <a:srgbClr val="4709E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l-GR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sp>
              <p:nvSpPr>
                <p:cNvPr id="46" name="Oval 52"/>
                <p:cNvSpPr>
                  <a:spLocks noChangeArrowheads="1"/>
                </p:cNvSpPr>
                <p:nvPr/>
              </p:nvSpPr>
              <p:spPr bwMode="auto">
                <a:xfrm>
                  <a:off x="2336" y="3022"/>
                  <a:ext cx="46" cy="45"/>
                </a:xfrm>
                <a:prstGeom prst="ellipse">
                  <a:avLst/>
                </a:prstGeom>
                <a:solidFill>
                  <a:srgbClr val="4709E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l-GR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sp>
              <p:nvSpPr>
                <p:cNvPr id="47" name="Oval 53"/>
                <p:cNvSpPr>
                  <a:spLocks noChangeArrowheads="1"/>
                </p:cNvSpPr>
                <p:nvPr/>
              </p:nvSpPr>
              <p:spPr bwMode="auto">
                <a:xfrm>
                  <a:off x="2471" y="3249"/>
                  <a:ext cx="46" cy="45"/>
                </a:xfrm>
                <a:prstGeom prst="ellipse">
                  <a:avLst/>
                </a:prstGeom>
                <a:solidFill>
                  <a:srgbClr val="4709E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l-GR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sp>
              <p:nvSpPr>
                <p:cNvPr id="48" name="Oval 55"/>
                <p:cNvSpPr>
                  <a:spLocks noChangeArrowheads="1"/>
                </p:cNvSpPr>
                <p:nvPr/>
              </p:nvSpPr>
              <p:spPr bwMode="auto">
                <a:xfrm>
                  <a:off x="2472" y="3158"/>
                  <a:ext cx="46" cy="45"/>
                </a:xfrm>
                <a:prstGeom prst="ellipse">
                  <a:avLst/>
                </a:prstGeom>
                <a:solidFill>
                  <a:srgbClr val="4709E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l-GR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sp>
              <p:nvSpPr>
                <p:cNvPr id="49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2154" y="3058"/>
                  <a:ext cx="317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800" b="1" dirty="0" smtClean="0">
                      <a:ln>
                        <a:solidFill>
                          <a:sysClr val="windowText" lastClr="000000"/>
                        </a:solidFill>
                      </a:ln>
                      <a:solidFill>
                        <a:srgbClr val="0033CC"/>
                      </a:solidFill>
                      <a:latin typeface="Comic Sans MS" pitchFamily="66" charset="0"/>
                    </a:rPr>
                    <a:t>F</a:t>
                  </a:r>
                  <a:endParaRPr lang="el-G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0033CC"/>
                    </a:solidFill>
                    <a:latin typeface="Comic Sans MS" pitchFamily="66" charset="0"/>
                  </a:endParaRPr>
                </a:p>
              </p:txBody>
            </p:sp>
          </p:grpSp>
          <p:sp>
            <p:nvSpPr>
              <p:cNvPr id="33" name="Oval 47"/>
              <p:cNvSpPr>
                <a:spLocks noChangeArrowheads="1"/>
              </p:cNvSpPr>
              <p:nvPr/>
            </p:nvSpPr>
            <p:spPr bwMode="auto">
              <a:xfrm>
                <a:off x="5796136" y="3645024"/>
                <a:ext cx="73025" cy="714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auto">
              <a:xfrm>
                <a:off x="5939011" y="3645024"/>
                <a:ext cx="73025" cy="714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</p:grpSp>
        <p:sp>
          <p:nvSpPr>
            <p:cNvPr id="30" name="Oval 47"/>
            <p:cNvSpPr>
              <a:spLocks noChangeArrowheads="1"/>
            </p:cNvSpPr>
            <p:nvPr/>
          </p:nvSpPr>
          <p:spPr bwMode="auto">
            <a:xfrm>
              <a:off x="6516340" y="3645594"/>
              <a:ext cx="73025" cy="71438"/>
            </a:xfrm>
            <a:prstGeom prst="ellipse">
              <a:avLst/>
            </a:prstGeom>
            <a:solidFill>
              <a:srgbClr val="4709E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l-GR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31" name="Oval 48"/>
            <p:cNvSpPr>
              <a:spLocks noChangeArrowheads="1"/>
            </p:cNvSpPr>
            <p:nvPr/>
          </p:nvSpPr>
          <p:spPr bwMode="auto">
            <a:xfrm>
              <a:off x="6659215" y="3645594"/>
              <a:ext cx="73025" cy="71438"/>
            </a:xfrm>
            <a:prstGeom prst="ellipse">
              <a:avLst/>
            </a:prstGeom>
            <a:solidFill>
              <a:srgbClr val="4709E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l-GR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468164" y="3916564"/>
            <a:ext cx="107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F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2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  <a:latin typeface="Comic Sans MS" pitchFamily="66" charset="0"/>
            </a:endParaRPr>
          </a:p>
        </p:txBody>
      </p:sp>
      <p:grpSp>
        <p:nvGrpSpPr>
          <p:cNvPr id="51" name="Ομάδα 50"/>
          <p:cNvGrpSpPr/>
          <p:nvPr/>
        </p:nvGrpSpPr>
        <p:grpSpPr>
          <a:xfrm>
            <a:off x="1568357" y="3898498"/>
            <a:ext cx="1347459" cy="523220"/>
            <a:chOff x="4430464" y="4509120"/>
            <a:chExt cx="1079500" cy="523220"/>
          </a:xfrm>
        </p:grpSpPr>
        <p:sp>
          <p:nvSpPr>
            <p:cNvPr id="54" name="TextBox 53"/>
            <p:cNvSpPr txBox="1"/>
            <p:nvPr/>
          </p:nvSpPr>
          <p:spPr>
            <a:xfrm>
              <a:off x="4430464" y="4509120"/>
              <a:ext cx="1079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Comic Sans MS" pitchFamily="66" charset="0"/>
                </a:rPr>
                <a:t>F</a:t>
              </a:r>
              <a:r>
                <a:rPr lang="en-US" sz="2800" b="1" dirty="0" smtClean="0">
                  <a:ln>
                    <a:solidFill>
                      <a:sysClr val="windowText" lastClr="000000"/>
                    </a:solidFill>
                  </a:ln>
                  <a:latin typeface="Comic Sans MS" pitchFamily="66" charset="0"/>
                </a:rPr>
                <a:t>   </a:t>
              </a:r>
              <a:r>
                <a:rPr lang="en-US" sz="28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0033CC"/>
                  </a:solidFill>
                  <a:latin typeface="Comic Sans MS" pitchFamily="66" charset="0"/>
                </a:rPr>
                <a:t>F</a:t>
              </a:r>
              <a:endParaRPr lang="el-GR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Comic Sans MS" pitchFamily="66" charset="0"/>
              </a:endParaRPr>
            </a:p>
          </p:txBody>
        </p:sp>
        <p:cxnSp>
          <p:nvCxnSpPr>
            <p:cNvPr id="55" name="Ευθεία γραμμή σύνδεσης 54"/>
            <p:cNvCxnSpPr/>
            <p:nvPr/>
          </p:nvCxnSpPr>
          <p:spPr>
            <a:xfrm>
              <a:off x="4717245" y="4770730"/>
              <a:ext cx="33620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43"/>
          <p:cNvGrpSpPr>
            <a:grpSpLocks/>
          </p:cNvGrpSpPr>
          <p:nvPr/>
        </p:nvGrpSpPr>
        <p:grpSpPr bwMode="auto">
          <a:xfrm>
            <a:off x="3201988" y="4874294"/>
            <a:ext cx="1370012" cy="642938"/>
            <a:chOff x="1655" y="3021"/>
            <a:chExt cx="863" cy="405"/>
          </a:xfrm>
        </p:grpSpPr>
        <p:sp>
          <p:nvSpPr>
            <p:cNvPr id="57" name="Oval 44"/>
            <p:cNvSpPr>
              <a:spLocks noChangeArrowheads="1"/>
            </p:cNvSpPr>
            <p:nvPr/>
          </p:nvSpPr>
          <p:spPr bwMode="auto">
            <a:xfrm>
              <a:off x="1655" y="3158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58" name="Oval 45"/>
            <p:cNvSpPr>
              <a:spLocks noChangeArrowheads="1"/>
            </p:cNvSpPr>
            <p:nvPr/>
          </p:nvSpPr>
          <p:spPr bwMode="auto">
            <a:xfrm>
              <a:off x="1655" y="3249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59" name="Text Box 46"/>
            <p:cNvSpPr txBox="1">
              <a:spLocks noChangeArrowheads="1"/>
            </p:cNvSpPr>
            <p:nvPr/>
          </p:nvSpPr>
          <p:spPr bwMode="auto">
            <a:xfrm>
              <a:off x="1701" y="3057"/>
              <a:ext cx="317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Comic Sans MS" pitchFamily="66" charset="0"/>
                </a:rPr>
                <a:t>O</a:t>
              </a:r>
              <a:endParaRPr lang="el-GR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60" name="Oval 47"/>
            <p:cNvSpPr>
              <a:spLocks noChangeArrowheads="1"/>
            </p:cNvSpPr>
            <p:nvPr/>
          </p:nvSpPr>
          <p:spPr bwMode="auto">
            <a:xfrm>
              <a:off x="1792" y="3021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61" name="Oval 48"/>
            <p:cNvSpPr>
              <a:spLocks noChangeArrowheads="1"/>
            </p:cNvSpPr>
            <p:nvPr/>
          </p:nvSpPr>
          <p:spPr bwMode="auto">
            <a:xfrm>
              <a:off x="1882" y="3021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63" name="Oval 49"/>
            <p:cNvSpPr>
              <a:spLocks noChangeArrowheads="1"/>
            </p:cNvSpPr>
            <p:nvPr/>
          </p:nvSpPr>
          <p:spPr bwMode="auto">
            <a:xfrm>
              <a:off x="2018" y="3158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l-GR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65" name="Oval 50"/>
            <p:cNvSpPr>
              <a:spLocks noChangeArrowheads="1"/>
            </p:cNvSpPr>
            <p:nvPr/>
          </p:nvSpPr>
          <p:spPr bwMode="auto">
            <a:xfrm>
              <a:off x="2018" y="3249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66" name="Oval 51"/>
            <p:cNvSpPr>
              <a:spLocks noChangeArrowheads="1"/>
            </p:cNvSpPr>
            <p:nvPr/>
          </p:nvSpPr>
          <p:spPr bwMode="auto">
            <a:xfrm>
              <a:off x="2245" y="3022"/>
              <a:ext cx="46" cy="45"/>
            </a:xfrm>
            <a:prstGeom prst="ellipse">
              <a:avLst/>
            </a:prstGeom>
            <a:solidFill>
              <a:srgbClr val="4709E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67" name="Oval 52"/>
            <p:cNvSpPr>
              <a:spLocks noChangeArrowheads="1"/>
            </p:cNvSpPr>
            <p:nvPr/>
          </p:nvSpPr>
          <p:spPr bwMode="auto">
            <a:xfrm>
              <a:off x="2336" y="3022"/>
              <a:ext cx="46" cy="45"/>
            </a:xfrm>
            <a:prstGeom prst="ellipse">
              <a:avLst/>
            </a:prstGeom>
            <a:solidFill>
              <a:srgbClr val="4709E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68" name="Oval 53"/>
            <p:cNvSpPr>
              <a:spLocks noChangeArrowheads="1"/>
            </p:cNvSpPr>
            <p:nvPr/>
          </p:nvSpPr>
          <p:spPr bwMode="auto">
            <a:xfrm>
              <a:off x="2471" y="3249"/>
              <a:ext cx="46" cy="45"/>
            </a:xfrm>
            <a:prstGeom prst="ellipse">
              <a:avLst/>
            </a:prstGeom>
            <a:solidFill>
              <a:srgbClr val="4709E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69" name="Oval 54"/>
            <p:cNvSpPr>
              <a:spLocks noChangeArrowheads="1"/>
            </p:cNvSpPr>
            <p:nvPr/>
          </p:nvSpPr>
          <p:spPr bwMode="auto">
            <a:xfrm>
              <a:off x="2109" y="3159"/>
              <a:ext cx="46" cy="45"/>
            </a:xfrm>
            <a:prstGeom prst="ellipse">
              <a:avLst/>
            </a:prstGeom>
            <a:solidFill>
              <a:srgbClr val="4709E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l-GR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70" name="Oval 55"/>
            <p:cNvSpPr>
              <a:spLocks noChangeArrowheads="1"/>
            </p:cNvSpPr>
            <p:nvPr/>
          </p:nvSpPr>
          <p:spPr bwMode="auto">
            <a:xfrm>
              <a:off x="2472" y="3158"/>
              <a:ext cx="46" cy="45"/>
            </a:xfrm>
            <a:prstGeom prst="ellipse">
              <a:avLst/>
            </a:prstGeom>
            <a:solidFill>
              <a:srgbClr val="4709E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71" name="Oval 56"/>
            <p:cNvSpPr>
              <a:spLocks noChangeArrowheads="1"/>
            </p:cNvSpPr>
            <p:nvPr/>
          </p:nvSpPr>
          <p:spPr bwMode="auto">
            <a:xfrm>
              <a:off x="2109" y="3250"/>
              <a:ext cx="46" cy="45"/>
            </a:xfrm>
            <a:prstGeom prst="ellipse">
              <a:avLst/>
            </a:prstGeom>
            <a:solidFill>
              <a:srgbClr val="4709E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</a:endParaRPr>
            </a:p>
          </p:txBody>
        </p:sp>
        <p:sp>
          <p:nvSpPr>
            <p:cNvPr id="72" name="Text Box 57"/>
            <p:cNvSpPr txBox="1">
              <a:spLocks noChangeArrowheads="1"/>
            </p:cNvSpPr>
            <p:nvPr/>
          </p:nvSpPr>
          <p:spPr bwMode="auto">
            <a:xfrm>
              <a:off x="2154" y="3058"/>
              <a:ext cx="317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>
                  <a:ln>
                    <a:solidFill>
                      <a:sysClr val="windowText" lastClr="000000"/>
                    </a:solidFill>
                  </a:ln>
                  <a:solidFill>
                    <a:srgbClr val="0033CC"/>
                  </a:solidFill>
                  <a:latin typeface="Comic Sans MS" pitchFamily="66" charset="0"/>
                </a:rPr>
                <a:t>O</a:t>
              </a:r>
              <a:endParaRPr lang="el-GR" sz="32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Comic Sans MS" pitchFamily="66" charset="0"/>
              </a:endParaRPr>
            </a:p>
          </p:txBody>
        </p:sp>
      </p:grpSp>
      <p:sp>
        <p:nvSpPr>
          <p:cNvPr id="73" name="Text Box 58"/>
          <p:cNvSpPr txBox="1">
            <a:spLocks noChangeArrowheads="1"/>
          </p:cNvSpPr>
          <p:nvPr/>
        </p:nvSpPr>
        <p:spPr bwMode="auto">
          <a:xfrm>
            <a:off x="1542754" y="4860449"/>
            <a:ext cx="13730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O</a:t>
            </a:r>
            <a:r>
              <a:rPr lang="el-GR" sz="3200" dirty="0" smtClean="0">
                <a:ln>
                  <a:solidFill>
                    <a:sysClr val="windowText" lastClr="000000"/>
                  </a:solidFill>
                </a:ln>
                <a:latin typeface="Comic Sans MS" pitchFamily="66" charset="0"/>
              </a:rPr>
              <a:t> 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latin typeface="Comic Sans MS" pitchFamily="66" charset="0"/>
              </a:rPr>
              <a:t>=</a:t>
            </a:r>
            <a:r>
              <a:rPr lang="el-GR" sz="3200" dirty="0" smtClean="0">
                <a:ln>
                  <a:solidFill>
                    <a:sysClr val="windowText" lastClr="000000"/>
                  </a:solidFill>
                </a:ln>
                <a:latin typeface="Comic Sans MS" pitchFamily="66" charset="0"/>
              </a:rPr>
              <a:t> 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Comic Sans MS" pitchFamily="66" charset="0"/>
              </a:rPr>
              <a:t>O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  <a:latin typeface="Comic Sans MS" pitchFamily="66" charset="0"/>
            </a:endParaRPr>
          </a:p>
        </p:txBody>
      </p:sp>
      <p:sp>
        <p:nvSpPr>
          <p:cNvPr id="74" name="Text Box 59"/>
          <p:cNvSpPr txBox="1">
            <a:spLocks noChangeArrowheads="1"/>
          </p:cNvSpPr>
          <p:nvPr/>
        </p:nvSpPr>
        <p:spPr bwMode="auto">
          <a:xfrm>
            <a:off x="467470" y="4860449"/>
            <a:ext cx="7921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omic Sans MS" pitchFamily="66" charset="0"/>
              </a:rPr>
              <a:t>O</a:t>
            </a:r>
            <a:r>
              <a:rPr lang="en-US" sz="32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omic Sans MS" pitchFamily="66" charset="0"/>
              </a:rPr>
              <a:t>2</a:t>
            </a:r>
            <a:endParaRPr lang="el-GR" sz="3200" b="1" baseline="-25000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Comic Sans MS" pitchFamily="66" charset="0"/>
            </a:endParaRPr>
          </a:p>
        </p:txBody>
      </p:sp>
      <p:grpSp>
        <p:nvGrpSpPr>
          <p:cNvPr id="8" name="Ομάδα 7"/>
          <p:cNvGrpSpPr/>
          <p:nvPr/>
        </p:nvGrpSpPr>
        <p:grpSpPr>
          <a:xfrm>
            <a:off x="3233253" y="5796553"/>
            <a:ext cx="1710047" cy="584775"/>
            <a:chOff x="3233253" y="5796553"/>
            <a:chExt cx="1710047" cy="584775"/>
          </a:xfrm>
        </p:grpSpPr>
        <p:sp>
          <p:nvSpPr>
            <p:cNvPr id="75" name="Text Box 82"/>
            <p:cNvSpPr txBox="1">
              <a:spLocks noChangeArrowheads="1"/>
            </p:cNvSpPr>
            <p:nvPr/>
          </p:nvSpPr>
          <p:spPr bwMode="auto">
            <a:xfrm>
              <a:off x="3233253" y="5796553"/>
              <a:ext cx="1710047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Comic Sans MS" pitchFamily="66" charset="0"/>
                </a:rPr>
                <a:t>N</a:t>
              </a:r>
              <a:endParaRPr lang="el-GR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76" name="Text Box 83"/>
            <p:cNvSpPr txBox="1">
              <a:spLocks noChangeArrowheads="1"/>
            </p:cNvSpPr>
            <p:nvPr/>
          </p:nvSpPr>
          <p:spPr bwMode="auto">
            <a:xfrm>
              <a:off x="3907887" y="5796553"/>
              <a:ext cx="719137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32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4709E1"/>
                  </a:solidFill>
                  <a:latin typeface="Comic Sans MS" pitchFamily="66" charset="0"/>
                </a:rPr>
                <a:t> </a:t>
              </a:r>
              <a:r>
                <a:rPr lang="en-US" sz="32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4709E1"/>
                  </a:solidFill>
                  <a:latin typeface="Comic Sans MS" pitchFamily="66" charset="0"/>
                </a:rPr>
                <a:t>N</a:t>
              </a:r>
              <a:r>
                <a:rPr lang="el-GR" sz="2800" dirty="0" smtClean="0">
                  <a:ln>
                    <a:solidFill>
                      <a:sysClr val="windowText" lastClr="000000"/>
                    </a:solidFill>
                  </a:ln>
                </a:rPr>
                <a:t> </a:t>
              </a:r>
              <a:endParaRPr lang="el-GR" sz="2800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sp>
        <p:nvSpPr>
          <p:cNvPr id="77" name="Text Box 95"/>
          <p:cNvSpPr txBox="1">
            <a:spLocks noChangeArrowheads="1"/>
          </p:cNvSpPr>
          <p:nvPr/>
        </p:nvSpPr>
        <p:spPr bwMode="auto">
          <a:xfrm>
            <a:off x="1450197" y="5868561"/>
            <a:ext cx="148375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N 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latin typeface="Comic Sans MS" pitchFamily="66" charset="0"/>
                <a:cs typeface="Lucida Sans Unicode" pitchFamily="34" charset="0"/>
              </a:rPr>
              <a:t>≡ 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4709E1"/>
                </a:solidFill>
                <a:latin typeface="Comic Sans MS" pitchFamily="66" charset="0"/>
              </a:rPr>
              <a:t>N 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rgbClr val="4709E1"/>
              </a:solidFill>
              <a:latin typeface="Comic Sans MS" pitchFamily="66" charset="0"/>
            </a:endParaRPr>
          </a:p>
        </p:txBody>
      </p:sp>
      <p:sp>
        <p:nvSpPr>
          <p:cNvPr id="78" name="Text Box 96"/>
          <p:cNvSpPr txBox="1">
            <a:spLocks noChangeArrowheads="1"/>
          </p:cNvSpPr>
          <p:nvPr/>
        </p:nvSpPr>
        <p:spPr bwMode="auto">
          <a:xfrm>
            <a:off x="252377" y="5805264"/>
            <a:ext cx="9373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latin typeface="Comic Sans MS" pitchFamily="66" charset="0"/>
              </a:rPr>
              <a:t> 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N</a:t>
            </a:r>
            <a:r>
              <a:rPr lang="en-US" sz="32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2</a:t>
            </a:r>
            <a:endParaRPr lang="el-GR" sz="3200" b="1" baseline="-25000" dirty="0">
              <a:ln>
                <a:solidFill>
                  <a:sysClr val="windowText" lastClr="000000"/>
                </a:solidFill>
              </a:ln>
              <a:solidFill>
                <a:schemeClr val="accent3">
                  <a:lumMod val="75000"/>
                </a:schemeClr>
              </a:solidFill>
              <a:latin typeface="Comic Sans MS" pitchFamily="66" charset="0"/>
            </a:endParaRPr>
          </a:p>
        </p:txBody>
      </p:sp>
      <p:grpSp>
        <p:nvGrpSpPr>
          <p:cNvPr id="79" name="Group 84"/>
          <p:cNvGrpSpPr>
            <a:grpSpLocks/>
          </p:cNvGrpSpPr>
          <p:nvPr/>
        </p:nvGrpSpPr>
        <p:grpSpPr bwMode="auto">
          <a:xfrm>
            <a:off x="3203848" y="5876949"/>
            <a:ext cx="1439863" cy="360363"/>
            <a:chOff x="1467" y="3838"/>
            <a:chExt cx="907" cy="227"/>
          </a:xfrm>
        </p:grpSpPr>
        <p:sp>
          <p:nvSpPr>
            <p:cNvPr id="80" name="Oval 85"/>
            <p:cNvSpPr>
              <a:spLocks noChangeArrowheads="1"/>
            </p:cNvSpPr>
            <p:nvPr/>
          </p:nvSpPr>
          <p:spPr bwMode="auto">
            <a:xfrm>
              <a:off x="2328" y="3974"/>
              <a:ext cx="46" cy="45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81" name="Oval 86"/>
            <p:cNvSpPr>
              <a:spLocks noChangeArrowheads="1"/>
            </p:cNvSpPr>
            <p:nvPr/>
          </p:nvSpPr>
          <p:spPr bwMode="auto">
            <a:xfrm>
              <a:off x="1829" y="3838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82" name="Oval 87"/>
            <p:cNvSpPr>
              <a:spLocks noChangeArrowheads="1"/>
            </p:cNvSpPr>
            <p:nvPr/>
          </p:nvSpPr>
          <p:spPr bwMode="auto">
            <a:xfrm>
              <a:off x="1920" y="3838"/>
              <a:ext cx="46" cy="45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83" name="Oval 88"/>
            <p:cNvSpPr>
              <a:spLocks noChangeArrowheads="1"/>
            </p:cNvSpPr>
            <p:nvPr/>
          </p:nvSpPr>
          <p:spPr bwMode="auto">
            <a:xfrm>
              <a:off x="1920" y="4020"/>
              <a:ext cx="46" cy="45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84" name="Oval 89"/>
            <p:cNvSpPr>
              <a:spLocks noChangeArrowheads="1"/>
            </p:cNvSpPr>
            <p:nvPr/>
          </p:nvSpPr>
          <p:spPr bwMode="auto">
            <a:xfrm>
              <a:off x="1920" y="3929"/>
              <a:ext cx="46" cy="45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85" name="Oval 90"/>
            <p:cNvSpPr>
              <a:spLocks noChangeArrowheads="1"/>
            </p:cNvSpPr>
            <p:nvPr/>
          </p:nvSpPr>
          <p:spPr bwMode="auto">
            <a:xfrm>
              <a:off x="1829" y="4020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86" name="Oval 91"/>
            <p:cNvSpPr>
              <a:spLocks noChangeArrowheads="1"/>
            </p:cNvSpPr>
            <p:nvPr/>
          </p:nvSpPr>
          <p:spPr bwMode="auto">
            <a:xfrm>
              <a:off x="1829" y="3929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87" name="Oval 92"/>
            <p:cNvSpPr>
              <a:spLocks noChangeArrowheads="1"/>
            </p:cNvSpPr>
            <p:nvPr/>
          </p:nvSpPr>
          <p:spPr bwMode="auto">
            <a:xfrm>
              <a:off x="2328" y="3884"/>
              <a:ext cx="46" cy="45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88" name="Oval 93"/>
            <p:cNvSpPr>
              <a:spLocks noChangeArrowheads="1"/>
            </p:cNvSpPr>
            <p:nvPr/>
          </p:nvSpPr>
          <p:spPr bwMode="auto">
            <a:xfrm>
              <a:off x="1467" y="3884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89" name="Oval 94"/>
            <p:cNvSpPr>
              <a:spLocks noChangeArrowheads="1"/>
            </p:cNvSpPr>
            <p:nvPr/>
          </p:nvSpPr>
          <p:spPr bwMode="auto">
            <a:xfrm>
              <a:off x="1467" y="3974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</p:grpSp>
      <p:grpSp>
        <p:nvGrpSpPr>
          <p:cNvPr id="90" name="Group 43"/>
          <p:cNvGrpSpPr>
            <a:grpSpLocks/>
          </p:cNvGrpSpPr>
          <p:nvPr/>
        </p:nvGrpSpPr>
        <p:grpSpPr bwMode="auto">
          <a:xfrm>
            <a:off x="7783074" y="3446931"/>
            <a:ext cx="1260475" cy="600075"/>
            <a:chOff x="771" y="1159"/>
            <a:chExt cx="794" cy="378"/>
          </a:xfrm>
        </p:grpSpPr>
        <p:sp>
          <p:nvSpPr>
            <p:cNvPr id="91" name="Text Box 29"/>
            <p:cNvSpPr txBox="1">
              <a:spLocks noChangeArrowheads="1"/>
            </p:cNvSpPr>
            <p:nvPr/>
          </p:nvSpPr>
          <p:spPr bwMode="auto">
            <a:xfrm>
              <a:off x="1202" y="1207"/>
              <a:ext cx="363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Comic Sans MS" pitchFamily="66" charset="0"/>
                </a:rPr>
                <a:t>Cl</a:t>
              </a:r>
              <a:r>
                <a:rPr lang="el-GR" sz="2400" dirty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</a:rPr>
                <a:t> </a:t>
              </a:r>
              <a:r>
                <a:rPr lang="el-GR" sz="2400" dirty="0">
                  <a:ln>
                    <a:solidFill>
                      <a:sysClr val="windowText" lastClr="000000"/>
                    </a:solidFill>
                  </a:ln>
                </a:rPr>
                <a:t> </a:t>
              </a:r>
              <a:endParaRPr lang="el-GR" sz="2400" b="1" baseline="30000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grpSp>
          <p:nvGrpSpPr>
            <p:cNvPr id="92" name="Group 42"/>
            <p:cNvGrpSpPr>
              <a:grpSpLocks/>
            </p:cNvGrpSpPr>
            <p:nvPr/>
          </p:nvGrpSpPr>
          <p:grpSpPr bwMode="auto">
            <a:xfrm>
              <a:off x="771" y="1159"/>
              <a:ext cx="794" cy="378"/>
              <a:chOff x="952" y="1159"/>
              <a:chExt cx="794" cy="378"/>
            </a:xfrm>
          </p:grpSpPr>
          <p:sp>
            <p:nvSpPr>
              <p:cNvPr id="93" name="Text Box 26"/>
              <p:cNvSpPr txBox="1">
                <a:spLocks noChangeArrowheads="1"/>
              </p:cNvSpPr>
              <p:nvPr/>
            </p:nvSpPr>
            <p:spPr bwMode="auto">
              <a:xfrm>
                <a:off x="952" y="1207"/>
                <a:ext cx="204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l-G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0033CC"/>
                    </a:solidFill>
                    <a:latin typeface="Comic Sans MS" pitchFamily="66" charset="0"/>
                  </a:rPr>
                  <a:t>Η</a:t>
                </a:r>
                <a:endParaRPr lang="el-GR" sz="2800" b="1" baseline="30000" dirty="0">
                  <a:ln>
                    <a:solidFill>
                      <a:sysClr val="windowText" lastClr="000000"/>
                    </a:solidFill>
                  </a:ln>
                  <a:solidFill>
                    <a:srgbClr val="0033CC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94" name="Oval 27"/>
              <p:cNvSpPr>
                <a:spLocks noChangeArrowheads="1"/>
              </p:cNvSpPr>
              <p:nvPr/>
            </p:nvSpPr>
            <p:spPr bwMode="auto">
              <a:xfrm>
                <a:off x="1329" y="1295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sp>
            <p:nvSpPr>
              <p:cNvPr id="95" name="Oval 30"/>
              <p:cNvSpPr>
                <a:spLocks noChangeArrowheads="1"/>
              </p:cNvSpPr>
              <p:nvPr/>
            </p:nvSpPr>
            <p:spPr bwMode="auto">
              <a:xfrm>
                <a:off x="1474" y="1159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sp>
            <p:nvSpPr>
              <p:cNvPr id="96" name="Oval 31"/>
              <p:cNvSpPr>
                <a:spLocks noChangeArrowheads="1"/>
              </p:cNvSpPr>
              <p:nvPr/>
            </p:nvSpPr>
            <p:spPr bwMode="auto">
              <a:xfrm>
                <a:off x="1565" y="1159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sp>
            <p:nvSpPr>
              <p:cNvPr id="97" name="Oval 32"/>
              <p:cNvSpPr>
                <a:spLocks noChangeArrowheads="1"/>
              </p:cNvSpPr>
              <p:nvPr/>
            </p:nvSpPr>
            <p:spPr bwMode="auto">
              <a:xfrm>
                <a:off x="1701" y="1299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sp>
            <p:nvSpPr>
              <p:cNvPr id="98" name="Oval 33"/>
              <p:cNvSpPr>
                <a:spLocks noChangeArrowheads="1"/>
              </p:cNvSpPr>
              <p:nvPr/>
            </p:nvSpPr>
            <p:spPr bwMode="auto">
              <a:xfrm>
                <a:off x="1701" y="1390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sp>
            <p:nvSpPr>
              <p:cNvPr id="99" name="Oval 34"/>
              <p:cNvSpPr>
                <a:spLocks noChangeArrowheads="1"/>
              </p:cNvSpPr>
              <p:nvPr/>
            </p:nvSpPr>
            <p:spPr bwMode="auto">
              <a:xfrm>
                <a:off x="1474" y="1480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sp>
            <p:nvSpPr>
              <p:cNvPr id="100" name="Oval 35"/>
              <p:cNvSpPr>
                <a:spLocks noChangeArrowheads="1"/>
              </p:cNvSpPr>
              <p:nvPr/>
            </p:nvSpPr>
            <p:spPr bwMode="auto">
              <a:xfrm>
                <a:off x="1565" y="1480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sp>
            <p:nvSpPr>
              <p:cNvPr id="101" name="Oval 36"/>
              <p:cNvSpPr>
                <a:spLocks noChangeArrowheads="1"/>
              </p:cNvSpPr>
              <p:nvPr/>
            </p:nvSpPr>
            <p:spPr bwMode="auto">
              <a:xfrm>
                <a:off x="1330" y="1390"/>
                <a:ext cx="45" cy="45"/>
              </a:xfrm>
              <a:prstGeom prst="ellipse">
                <a:avLst/>
              </a:prstGeom>
              <a:solidFill>
                <a:srgbClr val="00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</p:grpSp>
      </p:grpSp>
      <p:sp>
        <p:nvSpPr>
          <p:cNvPr id="102" name="Text Box 38"/>
          <p:cNvSpPr txBox="1">
            <a:spLocks noChangeArrowheads="1"/>
          </p:cNvSpPr>
          <p:nvPr/>
        </p:nvSpPr>
        <p:spPr bwMode="auto">
          <a:xfrm>
            <a:off x="6249343" y="3482650"/>
            <a:ext cx="15128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Comic Sans MS" pitchFamily="66" charset="0"/>
              </a:rPr>
              <a:t>H</a:t>
            </a:r>
            <a:r>
              <a:rPr lang="el-GR" sz="2800" b="1" baseline="30000" dirty="0" smtClean="0">
                <a:ln>
                  <a:solidFill>
                    <a:sysClr val="windowText" lastClr="000000"/>
                  </a:solidFill>
                </a:ln>
                <a:latin typeface="Comic Sans MS" pitchFamily="66" charset="0"/>
              </a:rPr>
              <a:t> 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latin typeface="Comic Sans MS" pitchFamily="66" charset="0"/>
                <a:cs typeface="Arial" pitchFamily="34" charset="0"/>
              </a:rPr>
              <a:t>─</a:t>
            </a:r>
            <a:r>
              <a:rPr lang="el-GR" sz="2800" dirty="0">
                <a:ln>
                  <a:solidFill>
                    <a:sysClr val="windowText" lastClr="000000"/>
                  </a:solidFill>
                </a:ln>
                <a:latin typeface="Comic Sans MS" pitchFamily="66" charset="0"/>
              </a:rPr>
              <a:t> 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Cl</a:t>
            </a:r>
            <a:endParaRPr lang="el-GR" sz="2800" b="1" baseline="30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3" name="Text Box 39"/>
          <p:cNvSpPr txBox="1">
            <a:spLocks noChangeArrowheads="1"/>
          </p:cNvSpPr>
          <p:nvPr/>
        </p:nvSpPr>
        <p:spPr bwMode="auto">
          <a:xfrm>
            <a:off x="5108347" y="3482650"/>
            <a:ext cx="10080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Comic Sans MS" pitchFamily="66" charset="0"/>
              </a:rPr>
              <a:t>H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Cl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18" y="3961190"/>
            <a:ext cx="666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/>
              <a:t>2)</a:t>
            </a:r>
            <a:endParaRPr lang="el-GR" sz="2800" b="1" dirty="0"/>
          </a:p>
        </p:txBody>
      </p:sp>
      <p:sp>
        <p:nvSpPr>
          <p:cNvPr id="104" name="TextBox 103"/>
          <p:cNvSpPr txBox="1"/>
          <p:nvPr/>
        </p:nvSpPr>
        <p:spPr>
          <a:xfrm>
            <a:off x="45312" y="3036383"/>
            <a:ext cx="666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/>
              <a:t>1)</a:t>
            </a:r>
            <a:endParaRPr lang="el-GR" sz="2800" b="1" dirty="0"/>
          </a:p>
        </p:txBody>
      </p:sp>
      <p:sp>
        <p:nvSpPr>
          <p:cNvPr id="105" name="TextBox 104"/>
          <p:cNvSpPr txBox="1"/>
          <p:nvPr/>
        </p:nvSpPr>
        <p:spPr>
          <a:xfrm>
            <a:off x="11471" y="4922004"/>
            <a:ext cx="666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/>
              <a:t>3)</a:t>
            </a:r>
            <a:endParaRPr lang="el-GR" sz="2800" b="1" dirty="0"/>
          </a:p>
        </p:txBody>
      </p:sp>
      <p:sp>
        <p:nvSpPr>
          <p:cNvPr id="106" name="TextBox 105"/>
          <p:cNvSpPr txBox="1"/>
          <p:nvPr/>
        </p:nvSpPr>
        <p:spPr>
          <a:xfrm>
            <a:off x="16818" y="5858108"/>
            <a:ext cx="666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/>
              <a:t>4)</a:t>
            </a:r>
            <a:endParaRPr lang="el-GR" sz="2800" b="1" dirty="0"/>
          </a:p>
        </p:txBody>
      </p:sp>
      <p:sp>
        <p:nvSpPr>
          <p:cNvPr id="107" name="Ορθογώνιο 106"/>
          <p:cNvSpPr/>
          <p:nvPr/>
        </p:nvSpPr>
        <p:spPr>
          <a:xfrm>
            <a:off x="5188655" y="3183359"/>
            <a:ext cx="417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baseline="30000" dirty="0">
                <a:solidFill>
                  <a:srgbClr val="0033CC"/>
                </a:solidFill>
                <a:latin typeface="Comic Sans MS" pitchFamily="66" charset="0"/>
              </a:rPr>
              <a:t>δ+</a:t>
            </a:r>
            <a:endParaRPr lang="el-GR" sz="1100" dirty="0">
              <a:solidFill>
                <a:srgbClr val="0033CC"/>
              </a:solidFill>
            </a:endParaRPr>
          </a:p>
        </p:txBody>
      </p:sp>
      <p:sp>
        <p:nvSpPr>
          <p:cNvPr id="108" name="Ορθογώνιο 107"/>
          <p:cNvSpPr/>
          <p:nvPr/>
        </p:nvSpPr>
        <p:spPr>
          <a:xfrm>
            <a:off x="5605757" y="3270841"/>
            <a:ext cx="4171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l-GR" sz="2400" b="1" baseline="30000" dirty="0">
                <a:solidFill>
                  <a:srgbClr val="FF0000"/>
                </a:solidFill>
                <a:latin typeface="Comic Sans MS" pitchFamily="66" charset="0"/>
              </a:rPr>
              <a:t>δ-</a:t>
            </a:r>
          </a:p>
        </p:txBody>
      </p:sp>
      <p:sp>
        <p:nvSpPr>
          <p:cNvPr id="109" name="Ορθογώνιο 108"/>
          <p:cNvSpPr/>
          <p:nvPr/>
        </p:nvSpPr>
        <p:spPr>
          <a:xfrm>
            <a:off x="6300192" y="3212976"/>
            <a:ext cx="417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baseline="30000" dirty="0">
                <a:solidFill>
                  <a:srgbClr val="0033CC"/>
                </a:solidFill>
                <a:latin typeface="Comic Sans MS" pitchFamily="66" charset="0"/>
              </a:rPr>
              <a:t>δ+</a:t>
            </a:r>
            <a:endParaRPr lang="el-GR" sz="1100" dirty="0">
              <a:solidFill>
                <a:srgbClr val="0033CC"/>
              </a:solidFill>
            </a:endParaRPr>
          </a:p>
        </p:txBody>
      </p:sp>
      <p:sp>
        <p:nvSpPr>
          <p:cNvPr id="110" name="Ορθογώνιο 109"/>
          <p:cNvSpPr/>
          <p:nvPr/>
        </p:nvSpPr>
        <p:spPr>
          <a:xfrm>
            <a:off x="7107226" y="3300458"/>
            <a:ext cx="4171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l-GR" sz="2400" b="1" baseline="30000" dirty="0">
                <a:solidFill>
                  <a:srgbClr val="FF0000"/>
                </a:solidFill>
                <a:latin typeface="Comic Sans MS" pitchFamily="66" charset="0"/>
              </a:rPr>
              <a:t>δ-</a:t>
            </a:r>
          </a:p>
        </p:txBody>
      </p:sp>
      <p:sp>
        <p:nvSpPr>
          <p:cNvPr id="111" name="Ορθογώνιο 110"/>
          <p:cNvSpPr/>
          <p:nvPr/>
        </p:nvSpPr>
        <p:spPr>
          <a:xfrm>
            <a:off x="7812360" y="3284984"/>
            <a:ext cx="417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baseline="30000" dirty="0">
                <a:solidFill>
                  <a:srgbClr val="0033CC"/>
                </a:solidFill>
                <a:latin typeface="Comic Sans MS" pitchFamily="66" charset="0"/>
              </a:rPr>
              <a:t>δ+</a:t>
            </a:r>
            <a:endParaRPr lang="el-GR" sz="1100" dirty="0">
              <a:solidFill>
                <a:srgbClr val="0033CC"/>
              </a:solidFill>
            </a:endParaRPr>
          </a:p>
        </p:txBody>
      </p:sp>
      <p:sp>
        <p:nvSpPr>
          <p:cNvPr id="112" name="Ορθογώνιο 111"/>
          <p:cNvSpPr/>
          <p:nvPr/>
        </p:nvSpPr>
        <p:spPr>
          <a:xfrm>
            <a:off x="8691402" y="3212976"/>
            <a:ext cx="4171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l-GR" sz="2400" b="1" baseline="30000" dirty="0">
                <a:solidFill>
                  <a:srgbClr val="FF0000"/>
                </a:solidFill>
                <a:latin typeface="Comic Sans MS" pitchFamily="66" charset="0"/>
              </a:rPr>
              <a:t>δ-</a:t>
            </a:r>
          </a:p>
        </p:txBody>
      </p:sp>
      <p:sp>
        <p:nvSpPr>
          <p:cNvPr id="114" name="Text Box 61"/>
          <p:cNvSpPr txBox="1">
            <a:spLocks noChangeArrowheads="1"/>
          </p:cNvSpPr>
          <p:nvPr/>
        </p:nvSpPr>
        <p:spPr bwMode="auto">
          <a:xfrm>
            <a:off x="5135719" y="4289519"/>
            <a:ext cx="10525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Comic Sans MS" pitchFamily="66" charset="0"/>
              </a:rPr>
              <a:t>H</a:t>
            </a:r>
            <a:r>
              <a:rPr lang="en-US" sz="3200" b="1" baseline="-25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Comic Sans MS" pitchFamily="66" charset="0"/>
              </a:rPr>
              <a:t>2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O</a:t>
            </a:r>
            <a:endParaRPr lang="el-GR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15" name="Text Box 133"/>
          <p:cNvSpPr txBox="1">
            <a:spLocks noChangeArrowheads="1"/>
          </p:cNvSpPr>
          <p:nvPr/>
        </p:nvSpPr>
        <p:spPr bwMode="auto">
          <a:xfrm>
            <a:off x="5188655" y="5394296"/>
            <a:ext cx="1080489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N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Comic Sans MS" pitchFamily="66" charset="0"/>
              </a:rPr>
              <a:t>H</a:t>
            </a:r>
            <a:r>
              <a:rPr lang="en-US" sz="2800" b="1" baseline="-25000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Comic Sans MS" pitchFamily="66" charset="0"/>
              </a:rPr>
              <a:t>3</a:t>
            </a:r>
            <a:endParaRPr lang="el-GR" sz="2800" b="1" baseline="-25000" dirty="0">
              <a:ln>
                <a:solidFill>
                  <a:schemeClr val="tx1"/>
                </a:solidFill>
              </a:ln>
              <a:solidFill>
                <a:srgbClr val="0033CC"/>
              </a:solidFill>
              <a:latin typeface="Comic Sans MS" pitchFamily="66" charset="0"/>
            </a:endParaRPr>
          </a:p>
        </p:txBody>
      </p:sp>
      <p:sp>
        <p:nvSpPr>
          <p:cNvPr id="117" name="Ορθογώνιο 116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2418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4" grpId="0" animBg="1"/>
      <p:bldP spid="16" grpId="0" animBg="1"/>
      <p:bldP spid="17" grpId="0" animBg="1"/>
      <p:bldP spid="25" grpId="0"/>
      <p:bldP spid="26" grpId="0"/>
      <p:bldP spid="50" grpId="0"/>
      <p:bldP spid="73" grpId="0"/>
      <p:bldP spid="74" grpId="0"/>
      <p:bldP spid="77" grpId="0"/>
      <p:bldP spid="78" grpId="0"/>
      <p:bldP spid="102" grpId="0"/>
      <p:bldP spid="103" grpId="0"/>
      <p:bldP spid="5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4" grpId="0"/>
      <p:bldP spid="1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304" y="5216185"/>
            <a:ext cx="1692696" cy="161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50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3"/>
          <p:cNvSpPr txBox="1">
            <a:spLocks noChangeArrowheads="1"/>
          </p:cNvSpPr>
          <p:nvPr/>
        </p:nvSpPr>
        <p:spPr bwMode="auto">
          <a:xfrm>
            <a:off x="45904" y="3046835"/>
            <a:ext cx="6490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Na</a:t>
            </a:r>
            <a:endParaRPr lang="el-GR" sz="2400" b="1" baseline="30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 Box 51"/>
          <p:cNvSpPr txBox="1">
            <a:spLocks noChangeArrowheads="1"/>
          </p:cNvSpPr>
          <p:nvPr/>
        </p:nvSpPr>
        <p:spPr bwMode="auto">
          <a:xfrm>
            <a:off x="363503" y="2688417"/>
            <a:ext cx="431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Constantia"/>
              </a:rPr>
              <a:t>+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101600">
                  <a:srgbClr val="FF0000">
                    <a:alpha val="60000"/>
                  </a:srgbClr>
                </a:glow>
              </a:effectLst>
              <a:latin typeface="Constantia"/>
            </a:endParaRPr>
          </a:p>
        </p:txBody>
      </p:sp>
      <p:sp>
        <p:nvSpPr>
          <p:cNvPr id="4" name="Oval 17"/>
          <p:cNvSpPr>
            <a:spLocks noChangeArrowheads="1"/>
          </p:cNvSpPr>
          <p:nvPr/>
        </p:nvSpPr>
        <p:spPr bwMode="auto">
          <a:xfrm>
            <a:off x="684138" y="3285554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l-GR" kern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5" name="Oval 24"/>
          <p:cNvSpPr>
            <a:spLocks noChangeArrowheads="1"/>
          </p:cNvSpPr>
          <p:nvPr/>
        </p:nvSpPr>
        <p:spPr bwMode="auto">
          <a:xfrm>
            <a:off x="1188194" y="3284662"/>
            <a:ext cx="71438" cy="71438"/>
          </a:xfrm>
          <a:prstGeom prst="ellipse">
            <a:avLst/>
          </a:prstGeom>
          <a:solidFill>
            <a:srgbClr val="0F6FC6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l-GR" kern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6" name="Oval 27"/>
          <p:cNvSpPr>
            <a:spLocks noChangeArrowheads="1"/>
          </p:cNvSpPr>
          <p:nvPr/>
        </p:nvSpPr>
        <p:spPr bwMode="auto">
          <a:xfrm>
            <a:off x="1524524" y="2924299"/>
            <a:ext cx="71438" cy="71438"/>
          </a:xfrm>
          <a:prstGeom prst="ellipse">
            <a:avLst/>
          </a:prstGeom>
          <a:solidFill>
            <a:srgbClr val="0F6FC6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l-GR" kern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7" name="Oval 28"/>
          <p:cNvSpPr>
            <a:spLocks noChangeArrowheads="1"/>
          </p:cNvSpPr>
          <p:nvPr/>
        </p:nvSpPr>
        <p:spPr bwMode="auto">
          <a:xfrm>
            <a:off x="1380062" y="2924299"/>
            <a:ext cx="71438" cy="71438"/>
          </a:xfrm>
          <a:prstGeom prst="ellipse">
            <a:avLst/>
          </a:prstGeom>
          <a:solidFill>
            <a:srgbClr val="0F6FC6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l-GR" kern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Oval 29"/>
          <p:cNvSpPr>
            <a:spLocks noChangeArrowheads="1"/>
          </p:cNvSpPr>
          <p:nvPr/>
        </p:nvSpPr>
        <p:spPr bwMode="auto">
          <a:xfrm>
            <a:off x="1380062" y="3500562"/>
            <a:ext cx="71438" cy="71438"/>
          </a:xfrm>
          <a:prstGeom prst="ellipse">
            <a:avLst/>
          </a:prstGeom>
          <a:solidFill>
            <a:srgbClr val="0F6FC6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l-GR" kern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9" name="Oval 30"/>
          <p:cNvSpPr>
            <a:spLocks noChangeArrowheads="1"/>
          </p:cNvSpPr>
          <p:nvPr/>
        </p:nvSpPr>
        <p:spPr bwMode="auto">
          <a:xfrm>
            <a:off x="1524524" y="3500562"/>
            <a:ext cx="71438" cy="71438"/>
          </a:xfrm>
          <a:prstGeom prst="ellipse">
            <a:avLst/>
          </a:prstGeom>
          <a:solidFill>
            <a:srgbClr val="0F6FC6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l-GR" kern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0" name="Oval 31"/>
          <p:cNvSpPr>
            <a:spLocks noChangeArrowheads="1"/>
          </p:cNvSpPr>
          <p:nvPr/>
        </p:nvSpPr>
        <p:spPr bwMode="auto">
          <a:xfrm>
            <a:off x="1810274" y="3140199"/>
            <a:ext cx="71438" cy="71438"/>
          </a:xfrm>
          <a:prstGeom prst="ellipse">
            <a:avLst/>
          </a:prstGeom>
          <a:solidFill>
            <a:srgbClr val="0F6FC6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l-GR" kern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1" name="Oval 32"/>
          <p:cNvSpPr>
            <a:spLocks noChangeArrowheads="1"/>
          </p:cNvSpPr>
          <p:nvPr/>
        </p:nvSpPr>
        <p:spPr bwMode="auto">
          <a:xfrm>
            <a:off x="1810274" y="3284662"/>
            <a:ext cx="71438" cy="71438"/>
          </a:xfrm>
          <a:prstGeom prst="ellipse">
            <a:avLst/>
          </a:prstGeom>
          <a:solidFill>
            <a:srgbClr val="0F6FC6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l-GR" kern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2" name="AutoShape 45"/>
          <p:cNvSpPr>
            <a:spLocks/>
          </p:cNvSpPr>
          <p:nvPr/>
        </p:nvSpPr>
        <p:spPr bwMode="auto">
          <a:xfrm>
            <a:off x="1089549" y="2924299"/>
            <a:ext cx="144463" cy="720725"/>
          </a:xfrm>
          <a:prstGeom prst="leftBracket">
            <a:avLst>
              <a:gd name="adj" fmla="val 41575"/>
            </a:avLst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l-GR" kern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3" name="AutoShape 47"/>
          <p:cNvSpPr>
            <a:spLocks/>
          </p:cNvSpPr>
          <p:nvPr/>
        </p:nvSpPr>
        <p:spPr bwMode="auto">
          <a:xfrm>
            <a:off x="1810274" y="2924299"/>
            <a:ext cx="144463" cy="720725"/>
          </a:xfrm>
          <a:prstGeom prst="rightBracket">
            <a:avLst>
              <a:gd name="adj" fmla="val 41575"/>
            </a:avLst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l-GR" kern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4" name="Text Box 52"/>
          <p:cNvSpPr txBox="1">
            <a:spLocks noChangeArrowheads="1"/>
          </p:cNvSpPr>
          <p:nvPr/>
        </p:nvSpPr>
        <p:spPr bwMode="auto">
          <a:xfrm>
            <a:off x="1835944" y="2420888"/>
            <a:ext cx="431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F6FC6"/>
                </a:solidFill>
                <a:effectLst>
                  <a:glow rad="139700">
                    <a:srgbClr val="0F6FC6">
                      <a:satMod val="175000"/>
                      <a:alpha val="40000"/>
                    </a:srgbClr>
                  </a:glow>
                </a:effectLst>
                <a:latin typeface="Constantia"/>
              </a:rPr>
              <a:t>-</a:t>
            </a:r>
            <a:endParaRPr lang="el-GR" sz="4400" b="1" dirty="0">
              <a:ln>
                <a:solidFill>
                  <a:sysClr val="windowText" lastClr="000000"/>
                </a:solidFill>
              </a:ln>
              <a:solidFill>
                <a:srgbClr val="0F6FC6"/>
              </a:solidFill>
              <a:effectLst>
                <a:glow rad="139700">
                  <a:srgbClr val="0F6FC6">
                    <a:satMod val="175000"/>
                    <a:alpha val="40000"/>
                  </a:srgbClr>
                </a:glow>
              </a:effectLst>
              <a:latin typeface="Constantia"/>
            </a:endParaRPr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1270040" y="2998129"/>
            <a:ext cx="6477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F6FC6"/>
                </a:solidFill>
                <a:latin typeface="Comic Sans MS" panose="030F0702030302020204" pitchFamily="66" charset="0"/>
              </a:rPr>
              <a:t>Cl</a:t>
            </a:r>
            <a:endParaRPr lang="el-GR" sz="2800" b="1" baseline="30000" dirty="0">
              <a:ln>
                <a:solidFill>
                  <a:sysClr val="windowText" lastClr="000000"/>
                </a:solidFill>
              </a:ln>
              <a:solidFill>
                <a:srgbClr val="0F6FC6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Ορθογώνιο 15"/>
          <p:cNvSpPr/>
          <p:nvPr/>
        </p:nvSpPr>
        <p:spPr>
          <a:xfrm>
            <a:off x="135672" y="386661"/>
            <a:ext cx="22040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ea typeface="Times New Roman"/>
              </a:rPr>
              <a:t>ΙΟΝΤΙΚΟΣ </a:t>
            </a:r>
          </a:p>
          <a:p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ea typeface="Times New Roman"/>
              </a:rPr>
              <a:t>   </a:t>
            </a:r>
            <a:r>
              <a:rPr lang="el-GR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ea typeface="Times New Roman"/>
              </a:rPr>
              <a:t>ΔΕΣΜΟΣ</a:t>
            </a:r>
            <a:endParaRPr lang="el-GR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538609" y="2029107"/>
            <a:ext cx="6490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Na</a:t>
            </a:r>
            <a:endParaRPr lang="el-GR" sz="2400" b="1" baseline="30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 Box 26"/>
          <p:cNvSpPr txBox="1">
            <a:spLocks noChangeArrowheads="1"/>
          </p:cNvSpPr>
          <p:nvPr/>
        </p:nvSpPr>
        <p:spPr bwMode="auto">
          <a:xfrm>
            <a:off x="1043608" y="1971659"/>
            <a:ext cx="6477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F6FC6"/>
                </a:solidFill>
                <a:latin typeface="Comic Sans MS" panose="030F0702030302020204" pitchFamily="66" charset="0"/>
              </a:rPr>
              <a:t>Cl</a:t>
            </a:r>
            <a:endParaRPr lang="el-GR" sz="2800" b="1" baseline="30000" dirty="0">
              <a:ln>
                <a:solidFill>
                  <a:sysClr val="windowText" lastClr="000000"/>
                </a:solidFill>
              </a:ln>
              <a:solidFill>
                <a:srgbClr val="0F6FC6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2" name="Ευθεία γραμμή σύνδεσης 21"/>
          <p:cNvCxnSpPr/>
          <p:nvPr/>
        </p:nvCxnSpPr>
        <p:spPr>
          <a:xfrm>
            <a:off x="370411" y="1772816"/>
            <a:ext cx="794600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Ορθογώνιο 26"/>
          <p:cNvSpPr/>
          <p:nvPr/>
        </p:nvSpPr>
        <p:spPr>
          <a:xfrm>
            <a:off x="2555776" y="188640"/>
            <a:ext cx="33843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ea typeface="Times New Roman"/>
              </a:rPr>
              <a:t>    ΠΟΛΙΚΟΣ ΟΜΟΙΟΠΟΛΙΚΟΣ </a:t>
            </a:r>
          </a:p>
          <a:p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ea typeface="Times New Roman"/>
              </a:rPr>
              <a:t>      </a:t>
            </a:r>
            <a:r>
              <a:rPr lang="el-GR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ea typeface="Times New Roman"/>
              </a:rPr>
              <a:t>ΔΕΣΜΟΣ</a:t>
            </a:r>
            <a:endParaRPr lang="el-GR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sp>
        <p:nvSpPr>
          <p:cNvPr id="28" name="Ορθογώνιο 27"/>
          <p:cNvSpPr/>
          <p:nvPr/>
        </p:nvSpPr>
        <p:spPr>
          <a:xfrm>
            <a:off x="5799212" y="188640"/>
            <a:ext cx="35973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ea typeface="Times New Roman"/>
              </a:rPr>
              <a:t>ΜΗ</a:t>
            </a:r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ea typeface="Times New Roman"/>
              </a:rPr>
              <a:t> ΠΟΛΙΚΟΣ ΟΜΟΙΟΠΟΛΙΚΟΣ </a:t>
            </a:r>
          </a:p>
          <a:p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ea typeface="Times New Roman"/>
              </a:rPr>
              <a:t>   </a:t>
            </a:r>
            <a:r>
              <a:rPr lang="el-GR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ea typeface="Times New Roman"/>
              </a:rPr>
              <a:t>ΔΕΣΜΟΣ</a:t>
            </a:r>
            <a:endParaRPr lang="el-GR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3851721" y="3068960"/>
            <a:ext cx="5762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Cl</a:t>
            </a:r>
            <a:r>
              <a:rPr lang="el-GR" sz="24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l-GR" sz="240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</a:rPr>
              <a:t> </a:t>
            </a:r>
            <a:endParaRPr lang="el-GR" sz="2400" b="1" baseline="30000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3059832" y="3077458"/>
            <a:ext cx="3238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Comic Sans MS" pitchFamily="66" charset="0"/>
              </a:rPr>
              <a:t>Η</a:t>
            </a:r>
            <a:endParaRPr lang="el-GR" sz="2800" b="1" baseline="30000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  <a:latin typeface="Comic Sans MS" pitchFamily="66" charset="0"/>
            </a:endParaRPr>
          </a:p>
        </p:txBody>
      </p:sp>
      <p:sp>
        <p:nvSpPr>
          <p:cNvPr id="31" name="Oval 27"/>
          <p:cNvSpPr>
            <a:spLocks noChangeArrowheads="1"/>
          </p:cNvSpPr>
          <p:nvPr/>
        </p:nvSpPr>
        <p:spPr bwMode="auto">
          <a:xfrm>
            <a:off x="3635896" y="3217158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32" name="Oval 30"/>
          <p:cNvSpPr>
            <a:spLocks noChangeArrowheads="1"/>
          </p:cNvSpPr>
          <p:nvPr/>
        </p:nvSpPr>
        <p:spPr bwMode="auto">
          <a:xfrm>
            <a:off x="4031679" y="3001258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33" name="Oval 31"/>
          <p:cNvSpPr>
            <a:spLocks noChangeArrowheads="1"/>
          </p:cNvSpPr>
          <p:nvPr/>
        </p:nvSpPr>
        <p:spPr bwMode="auto">
          <a:xfrm>
            <a:off x="4176142" y="3001258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34" name="Oval 32"/>
          <p:cNvSpPr>
            <a:spLocks noChangeArrowheads="1"/>
          </p:cNvSpPr>
          <p:nvPr/>
        </p:nvSpPr>
        <p:spPr bwMode="auto">
          <a:xfrm>
            <a:off x="4392042" y="3223508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35" name="Oval 33"/>
          <p:cNvSpPr>
            <a:spLocks noChangeArrowheads="1"/>
          </p:cNvSpPr>
          <p:nvPr/>
        </p:nvSpPr>
        <p:spPr bwMode="auto">
          <a:xfrm>
            <a:off x="4392042" y="3367971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36" name="Oval 34"/>
          <p:cNvSpPr>
            <a:spLocks noChangeArrowheads="1"/>
          </p:cNvSpPr>
          <p:nvPr/>
        </p:nvSpPr>
        <p:spPr bwMode="auto">
          <a:xfrm>
            <a:off x="4031679" y="3510846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37" name="Oval 35"/>
          <p:cNvSpPr>
            <a:spLocks noChangeArrowheads="1"/>
          </p:cNvSpPr>
          <p:nvPr/>
        </p:nvSpPr>
        <p:spPr bwMode="auto">
          <a:xfrm>
            <a:off x="4176142" y="3510846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38" name="Oval 36"/>
          <p:cNvSpPr>
            <a:spLocks noChangeArrowheads="1"/>
          </p:cNvSpPr>
          <p:nvPr/>
        </p:nvSpPr>
        <p:spPr bwMode="auto">
          <a:xfrm>
            <a:off x="3635896" y="3367971"/>
            <a:ext cx="71438" cy="71438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39" name="Text Box 38"/>
          <p:cNvSpPr txBox="1">
            <a:spLocks noChangeArrowheads="1"/>
          </p:cNvSpPr>
          <p:nvPr/>
        </p:nvSpPr>
        <p:spPr bwMode="auto">
          <a:xfrm>
            <a:off x="3237226" y="4005064"/>
            <a:ext cx="14787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Comic Sans MS" pitchFamily="66" charset="0"/>
              </a:rPr>
              <a:t>H</a:t>
            </a:r>
            <a:r>
              <a:rPr lang="el-GR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l-GR" sz="28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Cl</a:t>
            </a:r>
            <a:endParaRPr lang="el-GR" sz="2800" b="1" baseline="30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0" name="Text Box 39"/>
          <p:cNvSpPr txBox="1">
            <a:spLocks noChangeArrowheads="1"/>
          </p:cNvSpPr>
          <p:nvPr/>
        </p:nvSpPr>
        <p:spPr bwMode="auto">
          <a:xfrm>
            <a:off x="3335350" y="1916832"/>
            <a:ext cx="10080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Comic Sans MS" pitchFamily="66" charset="0"/>
              </a:rPr>
              <a:t>H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Cl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1" name="Ορθογώνιο 40"/>
          <p:cNvSpPr/>
          <p:nvPr/>
        </p:nvSpPr>
        <p:spPr>
          <a:xfrm>
            <a:off x="3131840" y="2636912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baseline="30000" dirty="0">
                <a:solidFill>
                  <a:srgbClr val="0033CC"/>
                </a:solidFill>
                <a:latin typeface="Comic Sans MS" pitchFamily="66" charset="0"/>
              </a:rPr>
              <a:t>δ+</a:t>
            </a:r>
            <a:endParaRPr lang="el-GR" sz="1200" dirty="0">
              <a:solidFill>
                <a:srgbClr val="0033CC"/>
              </a:solidFill>
            </a:endParaRPr>
          </a:p>
        </p:txBody>
      </p:sp>
      <p:sp>
        <p:nvSpPr>
          <p:cNvPr id="42" name="Ορθογώνιο 41"/>
          <p:cNvSpPr/>
          <p:nvPr/>
        </p:nvSpPr>
        <p:spPr>
          <a:xfrm>
            <a:off x="4330848" y="2728084"/>
            <a:ext cx="457176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b="1" baseline="30000" dirty="0">
                <a:solidFill>
                  <a:srgbClr val="FF0000"/>
                </a:solidFill>
                <a:latin typeface="Comic Sans MS" pitchFamily="66" charset="0"/>
              </a:rPr>
              <a:t>δ-</a:t>
            </a:r>
          </a:p>
        </p:txBody>
      </p:sp>
      <p:sp>
        <p:nvSpPr>
          <p:cNvPr id="43" name="Ορθογώνιο 42"/>
          <p:cNvSpPr/>
          <p:nvPr/>
        </p:nvSpPr>
        <p:spPr>
          <a:xfrm>
            <a:off x="3629622" y="4005064"/>
            <a:ext cx="6543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rgbClr val="1BED34"/>
                </a:solidFill>
                <a:latin typeface="Comic Sans MS" pitchFamily="66" charset="0"/>
                <a:cs typeface="Arial" pitchFamily="34" charset="0"/>
              </a:rPr>
              <a:t>─</a:t>
            </a:r>
            <a:r>
              <a:rPr lang="el-GR" sz="2800" dirty="0">
                <a:ln>
                  <a:solidFill>
                    <a:sysClr val="windowText" lastClr="000000"/>
                  </a:solidFill>
                </a:ln>
                <a:solidFill>
                  <a:srgbClr val="1BED34"/>
                </a:solidFill>
                <a:latin typeface="Comic Sans MS" pitchFamily="66" charset="0"/>
                <a:cs typeface="Arial" pitchFamily="34" charset="0"/>
              </a:rPr>
              <a:t>  </a:t>
            </a:r>
            <a:endParaRPr lang="el-GR" dirty="0">
              <a:ln>
                <a:solidFill>
                  <a:sysClr val="windowText" lastClr="000000"/>
                </a:solidFill>
              </a:ln>
              <a:solidFill>
                <a:srgbClr val="1BED34"/>
              </a:solidFill>
            </a:endParaRPr>
          </a:p>
        </p:txBody>
      </p:sp>
      <p:sp>
        <p:nvSpPr>
          <p:cNvPr id="44" name="Oval 44"/>
          <p:cNvSpPr>
            <a:spLocks noChangeArrowheads="1"/>
          </p:cNvSpPr>
          <p:nvPr/>
        </p:nvSpPr>
        <p:spPr bwMode="auto">
          <a:xfrm>
            <a:off x="6588224" y="3338255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b="1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45" name="Oval 45"/>
          <p:cNvSpPr>
            <a:spLocks noChangeArrowheads="1"/>
          </p:cNvSpPr>
          <p:nvPr/>
        </p:nvSpPr>
        <p:spPr bwMode="auto">
          <a:xfrm>
            <a:off x="6588224" y="3482717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b="1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46" name="Text Box 46"/>
          <p:cNvSpPr txBox="1">
            <a:spLocks noChangeArrowheads="1"/>
          </p:cNvSpPr>
          <p:nvPr/>
        </p:nvSpPr>
        <p:spPr bwMode="auto">
          <a:xfrm>
            <a:off x="6661249" y="3177917"/>
            <a:ext cx="5032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Cl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7" name="Oval 47"/>
          <p:cNvSpPr>
            <a:spLocks noChangeArrowheads="1"/>
          </p:cNvSpPr>
          <p:nvPr/>
        </p:nvSpPr>
        <p:spPr bwMode="auto">
          <a:xfrm>
            <a:off x="6805711" y="3120767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b="1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48" name="Oval 48"/>
          <p:cNvSpPr>
            <a:spLocks noChangeArrowheads="1"/>
          </p:cNvSpPr>
          <p:nvPr/>
        </p:nvSpPr>
        <p:spPr bwMode="auto">
          <a:xfrm>
            <a:off x="6948586" y="3120767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b="1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49" name="Oval 49"/>
          <p:cNvSpPr>
            <a:spLocks noChangeArrowheads="1"/>
          </p:cNvSpPr>
          <p:nvPr/>
        </p:nvSpPr>
        <p:spPr bwMode="auto">
          <a:xfrm>
            <a:off x="7236296" y="3338255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l-GR" b="1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50" name="Oval 50"/>
          <p:cNvSpPr>
            <a:spLocks noChangeArrowheads="1"/>
          </p:cNvSpPr>
          <p:nvPr/>
        </p:nvSpPr>
        <p:spPr bwMode="auto">
          <a:xfrm>
            <a:off x="7236296" y="3482717"/>
            <a:ext cx="73025" cy="71438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b="1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51" name="Oval 51"/>
          <p:cNvSpPr>
            <a:spLocks noChangeArrowheads="1"/>
          </p:cNvSpPr>
          <p:nvPr/>
        </p:nvSpPr>
        <p:spPr bwMode="auto">
          <a:xfrm>
            <a:off x="7524849" y="3122355"/>
            <a:ext cx="73025" cy="71438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b="1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52" name="Oval 52"/>
          <p:cNvSpPr>
            <a:spLocks noChangeArrowheads="1"/>
          </p:cNvSpPr>
          <p:nvPr/>
        </p:nvSpPr>
        <p:spPr bwMode="auto">
          <a:xfrm>
            <a:off x="7669311" y="3122355"/>
            <a:ext cx="73025" cy="71438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b="1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53" name="Oval 53"/>
          <p:cNvSpPr>
            <a:spLocks noChangeArrowheads="1"/>
          </p:cNvSpPr>
          <p:nvPr/>
        </p:nvSpPr>
        <p:spPr bwMode="auto">
          <a:xfrm>
            <a:off x="7883624" y="3482717"/>
            <a:ext cx="73025" cy="71438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b="1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54" name="Oval 55"/>
          <p:cNvSpPr>
            <a:spLocks noChangeArrowheads="1"/>
          </p:cNvSpPr>
          <p:nvPr/>
        </p:nvSpPr>
        <p:spPr bwMode="auto">
          <a:xfrm>
            <a:off x="7885211" y="3338255"/>
            <a:ext cx="73025" cy="71438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b="1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55" name="Text Box 57"/>
          <p:cNvSpPr txBox="1">
            <a:spLocks noChangeArrowheads="1"/>
          </p:cNvSpPr>
          <p:nvPr/>
        </p:nvSpPr>
        <p:spPr bwMode="auto">
          <a:xfrm>
            <a:off x="7380386" y="3179505"/>
            <a:ext cx="5032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Comic Sans MS" pitchFamily="66" charset="0"/>
              </a:rPr>
              <a:t>Cl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  <a:latin typeface="Comic Sans MS" pitchFamily="66" charset="0"/>
            </a:endParaRPr>
          </a:p>
        </p:txBody>
      </p:sp>
      <p:sp>
        <p:nvSpPr>
          <p:cNvPr id="56" name="Oval 47"/>
          <p:cNvSpPr>
            <a:spLocks noChangeArrowheads="1"/>
          </p:cNvSpPr>
          <p:nvPr/>
        </p:nvSpPr>
        <p:spPr bwMode="auto">
          <a:xfrm>
            <a:off x="6780490" y="3609627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b="1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57" name="Oval 48"/>
          <p:cNvSpPr>
            <a:spLocks noChangeArrowheads="1"/>
          </p:cNvSpPr>
          <p:nvPr/>
        </p:nvSpPr>
        <p:spPr bwMode="auto">
          <a:xfrm>
            <a:off x="6923365" y="3609627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b="1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58" name="Oval 47"/>
          <p:cNvSpPr>
            <a:spLocks noChangeArrowheads="1"/>
          </p:cNvSpPr>
          <p:nvPr/>
        </p:nvSpPr>
        <p:spPr bwMode="auto">
          <a:xfrm>
            <a:off x="7500694" y="3610197"/>
            <a:ext cx="73025" cy="71438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l-GR" b="1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59" name="Oval 48"/>
          <p:cNvSpPr>
            <a:spLocks noChangeArrowheads="1"/>
          </p:cNvSpPr>
          <p:nvPr/>
        </p:nvSpPr>
        <p:spPr bwMode="auto">
          <a:xfrm>
            <a:off x="7643569" y="3610197"/>
            <a:ext cx="73025" cy="71438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l-GR" b="1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597843" y="1916832"/>
            <a:ext cx="107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Cl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2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  <a:latin typeface="Comic Sans MS" pitchFamily="66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616014" y="4005064"/>
            <a:ext cx="1556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Cl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Comic Sans MS" pitchFamily="66" charset="0"/>
              </a:rPr>
              <a:t>  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Comic Sans MS" pitchFamily="66" charset="0"/>
              </a:rPr>
              <a:t>Cl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  <a:latin typeface="Comic Sans MS" pitchFamily="66" charset="0"/>
            </a:endParaRPr>
          </a:p>
        </p:txBody>
      </p:sp>
      <p:cxnSp>
        <p:nvCxnSpPr>
          <p:cNvPr id="62" name="Ευθεία γραμμή σύνδεσης 61"/>
          <p:cNvCxnSpPr/>
          <p:nvPr/>
        </p:nvCxnSpPr>
        <p:spPr>
          <a:xfrm>
            <a:off x="7115572" y="4293096"/>
            <a:ext cx="33620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Ευθεία γραμμή σύνδεσης 62"/>
          <p:cNvCxnSpPr/>
          <p:nvPr/>
        </p:nvCxnSpPr>
        <p:spPr>
          <a:xfrm>
            <a:off x="370411" y="2586192"/>
            <a:ext cx="794600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9" name="Oval 27"/>
          <p:cNvSpPr>
            <a:spLocks noChangeArrowheads="1"/>
          </p:cNvSpPr>
          <p:nvPr/>
        </p:nvSpPr>
        <p:spPr bwMode="auto">
          <a:xfrm>
            <a:off x="3788296" y="3212976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0" name="Oval 36"/>
          <p:cNvSpPr>
            <a:spLocks noChangeArrowheads="1"/>
          </p:cNvSpPr>
          <p:nvPr/>
        </p:nvSpPr>
        <p:spPr bwMode="auto">
          <a:xfrm>
            <a:off x="3788296" y="3363789"/>
            <a:ext cx="71438" cy="71438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000000"/>
              </a:solidFill>
            </a:endParaRPr>
          </a:p>
        </p:txBody>
      </p:sp>
      <p:pic>
        <p:nvPicPr>
          <p:cNvPr id="1026" name="Picture 2" descr="Αποτέλεσμα εικόνας για hcl molecul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8" t="24446" r="17122" b="24733"/>
          <a:stretch/>
        </p:blipFill>
        <p:spPr bwMode="auto">
          <a:xfrm rot="13164858">
            <a:off x="4061873" y="3523410"/>
            <a:ext cx="1530773" cy="107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Αποτέλεσμα εικόνας για hcl molecul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8" t="24446" r="17122" b="24733"/>
          <a:stretch/>
        </p:blipFill>
        <p:spPr bwMode="auto">
          <a:xfrm rot="534575">
            <a:off x="2462858" y="3397015"/>
            <a:ext cx="1530773" cy="107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Αποτέλεσμα εικόνας για cl2 molecul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9" b="89859" l="1385" r="97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9293">
            <a:off x="6159939" y="2007483"/>
            <a:ext cx="1643783" cy="134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Αποτέλεσμα εικόνας για cl2 molecul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59" b="89859" l="1385" r="97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38202">
            <a:off x="7618912" y="2823230"/>
            <a:ext cx="1643783" cy="134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6" descr="http://www.dynamicscience.com.au/tester/solutions1/chemistry/electronegativity2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905" y="5234233"/>
            <a:ext cx="3167236" cy="162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http://www.dynamicscience.com.au/tester/solutions1/chemistry/electronegativity3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908" y="5234232"/>
            <a:ext cx="3167236" cy="162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http://www.dynamicscience.com.au/tester/solutions1/chemistry/electronegativity4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71" y="5159666"/>
            <a:ext cx="2532940" cy="165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Ευθεία γραμμή σύνδεσης 19"/>
          <p:cNvCxnSpPr/>
          <p:nvPr/>
        </p:nvCxnSpPr>
        <p:spPr>
          <a:xfrm>
            <a:off x="2627784" y="260648"/>
            <a:ext cx="0" cy="604867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Ευθεία γραμμή σύνδεσης 23"/>
          <p:cNvCxnSpPr/>
          <p:nvPr/>
        </p:nvCxnSpPr>
        <p:spPr>
          <a:xfrm>
            <a:off x="5868144" y="260648"/>
            <a:ext cx="72008" cy="626469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6" name="Picture 4" descr="ionic bonding animation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021213"/>
            <a:ext cx="2555389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Covalent Bonding animation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021213"/>
            <a:ext cx="2857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" descr="Polar Covalent Animation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773" y="4965592"/>
            <a:ext cx="2857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http://www.grandinetti.org/resources/Teaching/Chem121/Lectures/IonicBonding/NaCl.gif"/>
          <p:cNvPicPr>
            <a:picLocks noChangeAspect="1" noChangeArrowheads="1" noCrop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84147" y="3681065"/>
            <a:ext cx="1739634" cy="10767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345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5.78035E-7 L 0.05902 -0.01572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4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6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000"/>
                            </p:stCondLst>
                            <p:childTnLst>
                              <p:par>
                                <p:cTn id="2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0" fill="hold">
                      <p:stCondLst>
                        <p:cond delay="indefinite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3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9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5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27" grpId="0"/>
      <p:bldP spid="28" grpId="0"/>
      <p:bldP spid="29" grpId="0"/>
      <p:bldP spid="30" grpId="0"/>
      <p:bldP spid="31" grpId="0" animBg="1"/>
      <p:bldP spid="31" grpId="1" animBg="1"/>
      <p:bldP spid="31" grpId="2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8" grpId="1" animBg="1"/>
      <p:bldP spid="38" grpId="2" animBg="1"/>
      <p:bldP spid="39" grpId="0"/>
      <p:bldP spid="40" grpId="0"/>
      <p:bldP spid="41" grpId="0"/>
      <p:bldP spid="42" grpId="0"/>
      <p:bldP spid="43" grpId="0"/>
      <p:bldP spid="43" grpId="1"/>
      <p:bldP spid="44" grpId="0" animBg="1"/>
      <p:bldP spid="45" grpId="0" animBg="1"/>
      <p:bldP spid="46" grpId="0"/>
      <p:bldP spid="47" grpId="0" animBg="1"/>
      <p:bldP spid="48" grpId="0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2" grpId="0" animBg="1"/>
      <p:bldP spid="53" grpId="0" animBg="1"/>
      <p:bldP spid="54" grpId="0" animBg="1"/>
      <p:bldP spid="55" grpId="0"/>
      <p:bldP spid="56" grpId="0" animBg="1"/>
      <p:bldP spid="57" grpId="0" animBg="1"/>
      <p:bldP spid="58" grpId="0" animBg="1"/>
      <p:bldP spid="59" grpId="0" animBg="1"/>
      <p:bldP spid="60" grpId="0"/>
      <p:bldP spid="61" grpId="0"/>
      <p:bldP spid="69" grpId="0" animBg="1"/>
      <p:bldP spid="7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72453" y="1457960"/>
            <a:ext cx="1741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ΜΟΡΙΑ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17685" y="1452378"/>
            <a:ext cx="1692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ΙΟΝΤΑ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2425534" y="144778"/>
            <a:ext cx="40186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  <a:ea typeface="+mj-ea"/>
                <a:cs typeface="+mj-cs"/>
              </a:rPr>
              <a:t>    ΔΟΜΙΚΕΣ ΜΟΝΑΔΕΣ </a:t>
            </a:r>
          </a:p>
          <a:p>
            <a:r>
              <a:rPr lang="el-GR" sz="24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l-GR" sz="2400" dirty="0" smtClean="0">
                <a:solidFill>
                  <a:prstClr val="black"/>
                </a:solidFill>
                <a:ea typeface="+mj-ea"/>
                <a:cs typeface="+mj-cs"/>
              </a:rPr>
              <a:t>    Χημικών ενώσεων  </a:t>
            </a:r>
            <a:endParaRPr lang="el-GR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65738" y="2636911"/>
            <a:ext cx="2174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Τι δυνάμεις (δεσμοί ) μεταξύ τους ;</a:t>
            </a:r>
            <a:endParaRPr lang="el-GR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097635" y="2642719"/>
            <a:ext cx="22167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Τι δυνάμεις μεταξύ των </a:t>
            </a:r>
            <a:r>
              <a:rPr lang="el-GR" sz="2400" b="1" dirty="0" smtClean="0">
                <a:solidFill>
                  <a:srgbClr val="0070C0"/>
                </a:solidFill>
              </a:rPr>
              <a:t>ατόμων</a:t>
            </a:r>
            <a:r>
              <a:rPr lang="el-GR" sz="2400" dirty="0" smtClean="0">
                <a:solidFill>
                  <a:srgbClr val="0070C0"/>
                </a:solidFill>
              </a:rPr>
              <a:t> </a:t>
            </a:r>
            <a:r>
              <a:rPr lang="el-GR" sz="2400" dirty="0" smtClean="0"/>
              <a:t>μέσα στο </a:t>
            </a:r>
            <a:r>
              <a:rPr lang="el-GR" sz="2400" dirty="0" smtClean="0">
                <a:solidFill>
                  <a:srgbClr val="FF0000"/>
                </a:solidFill>
              </a:rPr>
              <a:t>μόριο </a:t>
            </a:r>
            <a:r>
              <a:rPr lang="el-GR" sz="2400" dirty="0" smtClean="0"/>
              <a:t>;</a:t>
            </a:r>
            <a:endParaRPr lang="el-GR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92013" y="4313669"/>
            <a:ext cx="2165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ΔΙΑΜΟΡΙΑΚΕΣ </a:t>
            </a:r>
          </a:p>
          <a:p>
            <a:r>
              <a:rPr lang="el-GR" sz="2000" b="1" dirty="0" smtClean="0"/>
              <a:t>δυνάμεις </a:t>
            </a:r>
            <a:endParaRPr lang="el-GR" sz="2000" b="1" dirty="0"/>
          </a:p>
        </p:txBody>
      </p:sp>
      <p:sp>
        <p:nvSpPr>
          <p:cNvPr id="14" name="TextBox 13"/>
          <p:cNvSpPr txBox="1"/>
          <p:nvPr/>
        </p:nvSpPr>
        <p:spPr>
          <a:xfrm flipH="1">
            <a:off x="1387306" y="4978630"/>
            <a:ext cx="3974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            Β. </a:t>
            </a:r>
          </a:p>
          <a:p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ΟΜΟΙΟΠΟΛΙΚΟΣ δεσμός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39134" y="2636912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Τι δυνάμεις μεταξύ των ιόντων ;</a:t>
            </a:r>
            <a:endParaRPr lang="el-GR" sz="2400" dirty="0"/>
          </a:p>
        </p:txBody>
      </p:sp>
      <p:cxnSp>
        <p:nvCxnSpPr>
          <p:cNvPr id="16" name="Ευθύγραμμο βέλος σύνδεσης 15"/>
          <p:cNvCxnSpPr>
            <a:stCxn id="10" idx="2"/>
            <a:endCxn id="6" idx="0"/>
          </p:cNvCxnSpPr>
          <p:nvPr/>
        </p:nvCxnSpPr>
        <p:spPr>
          <a:xfrm flipH="1">
            <a:off x="2543436" y="975775"/>
            <a:ext cx="1891435" cy="4821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Ευθύγραμμο βέλος σύνδεσης 18"/>
          <p:cNvCxnSpPr>
            <a:endCxn id="7" idx="0"/>
          </p:cNvCxnSpPr>
          <p:nvPr/>
        </p:nvCxnSpPr>
        <p:spPr>
          <a:xfrm>
            <a:off x="4760232" y="973245"/>
            <a:ext cx="2503547" cy="4791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Ευθύγραμμο βέλος σύνδεσης 21"/>
          <p:cNvCxnSpPr>
            <a:stCxn id="6" idx="2"/>
            <a:endCxn id="11" idx="0"/>
          </p:cNvCxnSpPr>
          <p:nvPr/>
        </p:nvCxnSpPr>
        <p:spPr>
          <a:xfrm flipH="1">
            <a:off x="1252745" y="2042735"/>
            <a:ext cx="1290691" cy="5941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Ευθύγραμμο βέλος σύνδεσης 23"/>
          <p:cNvCxnSpPr>
            <a:stCxn id="6" idx="2"/>
            <a:endCxn id="13" idx="0"/>
          </p:cNvCxnSpPr>
          <p:nvPr/>
        </p:nvCxnSpPr>
        <p:spPr>
          <a:xfrm>
            <a:off x="2543436" y="2042735"/>
            <a:ext cx="1662597" cy="5999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Ευθύγραμμο βέλος σύνδεσης 25"/>
          <p:cNvCxnSpPr>
            <a:stCxn id="11" idx="2"/>
            <a:endCxn id="12" idx="0"/>
          </p:cNvCxnSpPr>
          <p:nvPr/>
        </p:nvCxnSpPr>
        <p:spPr>
          <a:xfrm>
            <a:off x="1252745" y="3837240"/>
            <a:ext cx="22050" cy="47642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Ευθύγραμμο βέλος σύνδεσης 27"/>
          <p:cNvCxnSpPr>
            <a:stCxn id="13" idx="2"/>
            <a:endCxn id="14" idx="0"/>
          </p:cNvCxnSpPr>
          <p:nvPr/>
        </p:nvCxnSpPr>
        <p:spPr>
          <a:xfrm flipH="1">
            <a:off x="3374734" y="4212379"/>
            <a:ext cx="831299" cy="76625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Ευθύγραμμο βέλος σύνδεσης 34"/>
          <p:cNvCxnSpPr>
            <a:stCxn id="7" idx="2"/>
            <a:endCxn id="17" idx="0"/>
          </p:cNvCxnSpPr>
          <p:nvPr/>
        </p:nvCxnSpPr>
        <p:spPr>
          <a:xfrm>
            <a:off x="7263779" y="2037153"/>
            <a:ext cx="27483" cy="5997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Ευθύγραμμο βέλος σύνδεσης 36"/>
          <p:cNvCxnSpPr>
            <a:stCxn id="17" idx="2"/>
            <a:endCxn id="38" idx="0"/>
          </p:cNvCxnSpPr>
          <p:nvPr/>
        </p:nvCxnSpPr>
        <p:spPr>
          <a:xfrm>
            <a:off x="7291262" y="3837241"/>
            <a:ext cx="0" cy="74865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508810" y="4585896"/>
            <a:ext cx="35649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              Α. </a:t>
            </a:r>
          </a:p>
          <a:p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ΙΟΝΤΙΚΟΣ    (ΕΤΕΡΟΠΟΛΙΚΟΣ) δεσμός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3" grpId="0"/>
      <p:bldP spid="12" grpId="0"/>
      <p:bldP spid="14" grpId="0"/>
      <p:bldP spid="17" grpId="0"/>
      <p:bldP spid="3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871132"/>
            <a:ext cx="382386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l-GR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Για το σπίτι : </a:t>
            </a:r>
            <a:endParaRPr lang="el-GR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8026" y="2539041"/>
            <a:ext cx="42960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6600" dirty="0" smtClean="0">
                <a:solidFill>
                  <a:srgbClr val="FF0000"/>
                </a:solidFill>
              </a:rPr>
              <a:t>40</a:t>
            </a:r>
            <a:r>
              <a:rPr lang="el-GR" sz="6600" dirty="0" smtClean="0"/>
              <a:t>, </a:t>
            </a:r>
            <a:r>
              <a:rPr lang="el-GR" sz="6600" dirty="0" smtClean="0">
                <a:solidFill>
                  <a:srgbClr val="FF0000"/>
                </a:solidFill>
              </a:rPr>
              <a:t>42</a:t>
            </a:r>
            <a:r>
              <a:rPr lang="el-GR" sz="6600" dirty="0" smtClean="0"/>
              <a:t>, </a:t>
            </a:r>
            <a:r>
              <a:rPr lang="el-GR" sz="6600" dirty="0" smtClean="0">
                <a:solidFill>
                  <a:srgbClr val="FF0000"/>
                </a:solidFill>
              </a:rPr>
              <a:t>44</a:t>
            </a:r>
            <a:r>
              <a:rPr lang="el-GR" sz="6600" dirty="0" smtClean="0"/>
              <a:t>,</a:t>
            </a:r>
            <a:r>
              <a:rPr lang="el-GR" sz="6600" dirty="0" smtClean="0">
                <a:solidFill>
                  <a:srgbClr val="FF0000"/>
                </a:solidFill>
              </a:rPr>
              <a:t>45</a:t>
            </a:r>
            <a:r>
              <a:rPr lang="el-GR" sz="6600" dirty="0" smtClean="0"/>
              <a:t>,</a:t>
            </a:r>
            <a:r>
              <a:rPr lang="el-GR" sz="6600" dirty="0" smtClean="0">
                <a:solidFill>
                  <a:srgbClr val="FF0000"/>
                </a:solidFill>
              </a:rPr>
              <a:t> 51 </a:t>
            </a:r>
            <a:r>
              <a:rPr lang="el-GR" sz="6600" dirty="0" smtClean="0"/>
              <a:t>,</a:t>
            </a:r>
            <a:r>
              <a:rPr lang="el-GR" sz="6600" dirty="0" smtClean="0">
                <a:solidFill>
                  <a:srgbClr val="FF0000"/>
                </a:solidFill>
              </a:rPr>
              <a:t> 52</a:t>
            </a:r>
            <a:endParaRPr lang="el-GR" sz="6600" dirty="0">
              <a:solidFill>
                <a:srgbClr val="FF0000"/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6982869" y="1793393"/>
            <a:ext cx="1805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 smtClean="0"/>
              <a:t>σελ 75-77 </a:t>
            </a:r>
            <a:endParaRPr lang="el-GR" dirty="0"/>
          </a:p>
        </p:txBody>
      </p:sp>
      <p:cxnSp>
        <p:nvCxnSpPr>
          <p:cNvPr id="6" name="Ευθύγραμμο βέλος σύνδεσης 5"/>
          <p:cNvCxnSpPr>
            <a:stCxn id="2" idx="3"/>
            <a:endCxn id="24" idx="1"/>
          </p:cNvCxnSpPr>
          <p:nvPr/>
        </p:nvCxnSpPr>
        <p:spPr>
          <a:xfrm>
            <a:off x="4147388" y="1255853"/>
            <a:ext cx="640636" cy="735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ύγραμμο βέλος σύνδεσης 7"/>
          <p:cNvCxnSpPr>
            <a:stCxn id="4" idx="2"/>
          </p:cNvCxnSpPr>
          <p:nvPr/>
        </p:nvCxnSpPr>
        <p:spPr>
          <a:xfrm flipH="1">
            <a:off x="7847401" y="2316613"/>
            <a:ext cx="38119" cy="3923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Ομάδα 13"/>
          <p:cNvGrpSpPr/>
          <p:nvPr/>
        </p:nvGrpSpPr>
        <p:grpSpPr>
          <a:xfrm>
            <a:off x="395536" y="2539041"/>
            <a:ext cx="3834152" cy="3603346"/>
            <a:chOff x="6540252" y="4653136"/>
            <a:chExt cx="2400300" cy="1905000"/>
          </a:xfrm>
        </p:grpSpPr>
        <p:pic>
          <p:nvPicPr>
            <p:cNvPr id="2054" name="Picture 6" descr="https://encrypted-tbn2.gstatic.com/images?q=tbn:ANd9GcRP4OX48CDF8LehCSw1_FcPoBpjYW4OSBK-Cp2ln2KQ_zHLF1oD1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0252" y="4653136"/>
              <a:ext cx="24003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Ελεύθερη σχεδίαση 12"/>
            <p:cNvSpPr/>
            <p:nvPr/>
          </p:nvSpPr>
          <p:spPr>
            <a:xfrm>
              <a:off x="6776850" y="5499847"/>
              <a:ext cx="551797" cy="511857"/>
            </a:xfrm>
            <a:custGeom>
              <a:avLst/>
              <a:gdLst>
                <a:gd name="connsiteX0" fmla="*/ 161832 w 551797"/>
                <a:gd name="connsiteY0" fmla="*/ 510988 h 511857"/>
                <a:gd name="connsiteX1" fmla="*/ 229068 w 551797"/>
                <a:gd name="connsiteY1" fmla="*/ 470647 h 511857"/>
                <a:gd name="connsiteX2" fmla="*/ 242515 w 551797"/>
                <a:gd name="connsiteY2" fmla="*/ 430306 h 511857"/>
                <a:gd name="connsiteX3" fmla="*/ 282856 w 551797"/>
                <a:gd name="connsiteY3" fmla="*/ 403412 h 511857"/>
                <a:gd name="connsiteX4" fmla="*/ 417326 w 551797"/>
                <a:gd name="connsiteY4" fmla="*/ 403412 h 511857"/>
                <a:gd name="connsiteX5" fmla="*/ 430774 w 551797"/>
                <a:gd name="connsiteY5" fmla="*/ 309282 h 511857"/>
                <a:gd name="connsiteX6" fmla="*/ 471115 w 551797"/>
                <a:gd name="connsiteY6" fmla="*/ 282388 h 511857"/>
                <a:gd name="connsiteX7" fmla="*/ 551797 w 551797"/>
                <a:gd name="connsiteY7" fmla="*/ 215153 h 511857"/>
                <a:gd name="connsiteX8" fmla="*/ 511456 w 551797"/>
                <a:gd name="connsiteY8" fmla="*/ 134471 h 511857"/>
                <a:gd name="connsiteX9" fmla="*/ 471115 w 551797"/>
                <a:gd name="connsiteY9" fmla="*/ 121024 h 511857"/>
                <a:gd name="connsiteX10" fmla="*/ 417326 w 551797"/>
                <a:gd name="connsiteY10" fmla="*/ 67235 h 511857"/>
                <a:gd name="connsiteX11" fmla="*/ 296303 w 551797"/>
                <a:gd name="connsiteY11" fmla="*/ 0 h 511857"/>
                <a:gd name="connsiteX12" fmla="*/ 148385 w 551797"/>
                <a:gd name="connsiteY12" fmla="*/ 13447 h 511857"/>
                <a:gd name="connsiteX13" fmla="*/ 108044 w 551797"/>
                <a:gd name="connsiteY13" fmla="*/ 26894 h 511857"/>
                <a:gd name="connsiteX14" fmla="*/ 81150 w 551797"/>
                <a:gd name="connsiteY14" fmla="*/ 67235 h 511857"/>
                <a:gd name="connsiteX15" fmla="*/ 40809 w 551797"/>
                <a:gd name="connsiteY15" fmla="*/ 107577 h 511857"/>
                <a:gd name="connsiteX16" fmla="*/ 27362 w 551797"/>
                <a:gd name="connsiteY16" fmla="*/ 147918 h 511857"/>
                <a:gd name="connsiteX17" fmla="*/ 468 w 551797"/>
                <a:gd name="connsiteY17" fmla="*/ 188259 h 511857"/>
                <a:gd name="connsiteX18" fmla="*/ 13915 w 551797"/>
                <a:gd name="connsiteY18" fmla="*/ 255494 h 511857"/>
                <a:gd name="connsiteX19" fmla="*/ 67703 w 551797"/>
                <a:gd name="connsiteY19" fmla="*/ 336177 h 511857"/>
                <a:gd name="connsiteX20" fmla="*/ 108044 w 551797"/>
                <a:gd name="connsiteY20" fmla="*/ 349624 h 511857"/>
                <a:gd name="connsiteX21" fmla="*/ 121491 w 551797"/>
                <a:gd name="connsiteY21" fmla="*/ 389965 h 511857"/>
                <a:gd name="connsiteX22" fmla="*/ 134938 w 551797"/>
                <a:gd name="connsiteY22" fmla="*/ 470647 h 511857"/>
                <a:gd name="connsiteX23" fmla="*/ 175279 w 551797"/>
                <a:gd name="connsiteY23" fmla="*/ 497541 h 511857"/>
                <a:gd name="connsiteX24" fmla="*/ 161832 w 551797"/>
                <a:gd name="connsiteY24" fmla="*/ 510988 h 511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51797" h="511857">
                  <a:moveTo>
                    <a:pt x="161832" y="510988"/>
                  </a:moveTo>
                  <a:cubicBezTo>
                    <a:pt x="170797" y="506506"/>
                    <a:pt x="210587" y="489128"/>
                    <a:pt x="229068" y="470647"/>
                  </a:cubicBezTo>
                  <a:cubicBezTo>
                    <a:pt x="239091" y="460624"/>
                    <a:pt x="233660" y="441374"/>
                    <a:pt x="242515" y="430306"/>
                  </a:cubicBezTo>
                  <a:cubicBezTo>
                    <a:pt x="252611" y="417686"/>
                    <a:pt x="269409" y="412377"/>
                    <a:pt x="282856" y="403412"/>
                  </a:cubicBezTo>
                  <a:cubicBezTo>
                    <a:pt x="291311" y="404821"/>
                    <a:pt x="398402" y="433691"/>
                    <a:pt x="417326" y="403412"/>
                  </a:cubicBezTo>
                  <a:cubicBezTo>
                    <a:pt x="434125" y="376535"/>
                    <a:pt x="417901" y="338245"/>
                    <a:pt x="430774" y="309282"/>
                  </a:cubicBezTo>
                  <a:cubicBezTo>
                    <a:pt x="437338" y="294514"/>
                    <a:pt x="458700" y="292734"/>
                    <a:pt x="471115" y="282388"/>
                  </a:cubicBezTo>
                  <a:cubicBezTo>
                    <a:pt x="574653" y="196107"/>
                    <a:pt x="451638" y="281926"/>
                    <a:pt x="551797" y="215153"/>
                  </a:cubicBezTo>
                  <a:cubicBezTo>
                    <a:pt x="542939" y="188578"/>
                    <a:pt x="535154" y="153429"/>
                    <a:pt x="511456" y="134471"/>
                  </a:cubicBezTo>
                  <a:cubicBezTo>
                    <a:pt x="500388" y="125616"/>
                    <a:pt x="484562" y="125506"/>
                    <a:pt x="471115" y="121024"/>
                  </a:cubicBezTo>
                  <a:cubicBezTo>
                    <a:pt x="448296" y="52565"/>
                    <a:pt x="476005" y="99834"/>
                    <a:pt x="417326" y="67235"/>
                  </a:cubicBezTo>
                  <a:cubicBezTo>
                    <a:pt x="278609" y="-9829"/>
                    <a:pt x="387586" y="30428"/>
                    <a:pt x="296303" y="0"/>
                  </a:cubicBezTo>
                  <a:cubicBezTo>
                    <a:pt x="246997" y="4482"/>
                    <a:pt x="197397" y="6445"/>
                    <a:pt x="148385" y="13447"/>
                  </a:cubicBezTo>
                  <a:cubicBezTo>
                    <a:pt x="134353" y="15452"/>
                    <a:pt x="119112" y="18039"/>
                    <a:pt x="108044" y="26894"/>
                  </a:cubicBezTo>
                  <a:cubicBezTo>
                    <a:pt x="95424" y="36990"/>
                    <a:pt x="91496" y="54819"/>
                    <a:pt x="81150" y="67235"/>
                  </a:cubicBezTo>
                  <a:cubicBezTo>
                    <a:pt x="68976" y="81844"/>
                    <a:pt x="54256" y="94130"/>
                    <a:pt x="40809" y="107577"/>
                  </a:cubicBezTo>
                  <a:cubicBezTo>
                    <a:pt x="36327" y="121024"/>
                    <a:pt x="33701" y="135240"/>
                    <a:pt x="27362" y="147918"/>
                  </a:cubicBezTo>
                  <a:cubicBezTo>
                    <a:pt x="20134" y="162373"/>
                    <a:pt x="2473" y="172223"/>
                    <a:pt x="468" y="188259"/>
                  </a:cubicBezTo>
                  <a:cubicBezTo>
                    <a:pt x="-2367" y="210938"/>
                    <a:pt x="8372" y="233321"/>
                    <a:pt x="13915" y="255494"/>
                  </a:cubicBezTo>
                  <a:cubicBezTo>
                    <a:pt x="23784" y="294968"/>
                    <a:pt x="30209" y="311180"/>
                    <a:pt x="67703" y="336177"/>
                  </a:cubicBezTo>
                  <a:cubicBezTo>
                    <a:pt x="79497" y="344040"/>
                    <a:pt x="94597" y="345142"/>
                    <a:pt x="108044" y="349624"/>
                  </a:cubicBezTo>
                  <a:cubicBezTo>
                    <a:pt x="112526" y="363071"/>
                    <a:pt x="118416" y="376128"/>
                    <a:pt x="121491" y="389965"/>
                  </a:cubicBezTo>
                  <a:cubicBezTo>
                    <a:pt x="127406" y="416581"/>
                    <a:pt x="122745" y="446260"/>
                    <a:pt x="134938" y="470647"/>
                  </a:cubicBezTo>
                  <a:cubicBezTo>
                    <a:pt x="142166" y="485102"/>
                    <a:pt x="162350" y="487844"/>
                    <a:pt x="175279" y="497541"/>
                  </a:cubicBezTo>
                  <a:cubicBezTo>
                    <a:pt x="180350" y="501344"/>
                    <a:pt x="152867" y="515470"/>
                    <a:pt x="161832" y="51098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cxnSp>
        <p:nvCxnSpPr>
          <p:cNvPr id="15" name="Ευθύγραμμο βέλος σύνδεσης 14"/>
          <p:cNvCxnSpPr>
            <a:stCxn id="2" idx="3"/>
            <a:endCxn id="16" idx="1"/>
          </p:cNvCxnSpPr>
          <p:nvPr/>
        </p:nvCxnSpPr>
        <p:spPr>
          <a:xfrm flipV="1">
            <a:off x="4147388" y="964759"/>
            <a:ext cx="798296" cy="2910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945684" y="764704"/>
            <a:ext cx="1138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Θεωρία </a:t>
            </a:r>
            <a:endParaRPr lang="el-GR" sz="2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89818" y="707682"/>
            <a:ext cx="193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Σελ.58-61</a:t>
            </a:r>
            <a:endParaRPr lang="el-GR" sz="2800" dirty="0"/>
          </a:p>
        </p:txBody>
      </p:sp>
      <p:cxnSp>
        <p:nvCxnSpPr>
          <p:cNvPr id="19" name="Ευθύγραμμο βέλος σύνδεσης 18"/>
          <p:cNvCxnSpPr>
            <a:endCxn id="17" idx="1"/>
          </p:cNvCxnSpPr>
          <p:nvPr/>
        </p:nvCxnSpPr>
        <p:spPr>
          <a:xfrm>
            <a:off x="6084168" y="969292"/>
            <a:ext cx="8056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88024" y="1791760"/>
            <a:ext cx="1512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Ασκήσεις </a:t>
            </a:r>
            <a:endParaRPr lang="el-GR" sz="2000" dirty="0">
              <a:solidFill>
                <a:srgbClr val="FF0000"/>
              </a:solidFill>
            </a:endParaRPr>
          </a:p>
        </p:txBody>
      </p:sp>
      <p:cxnSp>
        <p:nvCxnSpPr>
          <p:cNvPr id="33" name="Ευθύγραμμο βέλος σύνδεσης 32"/>
          <p:cNvCxnSpPr>
            <a:stCxn id="24" idx="3"/>
            <a:endCxn id="4" idx="1"/>
          </p:cNvCxnSpPr>
          <p:nvPr/>
        </p:nvCxnSpPr>
        <p:spPr>
          <a:xfrm>
            <a:off x="6300191" y="1991815"/>
            <a:ext cx="682678" cy="63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Ορθογώνιο 17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3614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6" grpId="0"/>
      <p:bldP spid="17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095300" y="3324348"/>
            <a:ext cx="6764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4709E1"/>
                </a:solidFill>
                <a:latin typeface="Comic Sans MS" panose="030F0702030302020204" pitchFamily="66" charset="0"/>
              </a:rPr>
              <a:t> Η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rgbClr val="4709E1"/>
              </a:solidFill>
              <a:latin typeface="Comic Sans MS" panose="030F0702030302020204" pitchFamily="66" charset="0"/>
            </a:endParaRPr>
          </a:p>
        </p:txBody>
      </p:sp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2123876" y="3573585"/>
            <a:ext cx="71438" cy="71437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>
              <a:solidFill>
                <a:srgbClr val="0033CC"/>
              </a:solidFill>
            </a:endParaRP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762891" y="3316932"/>
            <a:ext cx="433389" cy="58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Η</a:t>
            </a:r>
          </a:p>
        </p:txBody>
      </p:sp>
      <p:sp>
        <p:nvSpPr>
          <p:cNvPr id="4105" name="Oval 9"/>
          <p:cNvSpPr>
            <a:spLocks noChangeArrowheads="1"/>
          </p:cNvSpPr>
          <p:nvPr/>
        </p:nvSpPr>
        <p:spPr bwMode="auto">
          <a:xfrm>
            <a:off x="1259632" y="3573585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3919312" y="3352592"/>
            <a:ext cx="431800" cy="58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Η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4351112" y="3368467"/>
            <a:ext cx="792163" cy="58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4709E1"/>
                </a:solidFill>
                <a:latin typeface="Comic Sans MS" panose="030F0702030302020204" pitchFamily="66" charset="0"/>
              </a:rPr>
              <a:t> Η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rgbClr val="4709E1"/>
              </a:solidFill>
              <a:latin typeface="Comic Sans MS" panose="030F0702030302020204" pitchFamily="66" charset="0"/>
            </a:endParaRPr>
          </a:p>
        </p:txBody>
      </p:sp>
      <p:sp>
        <p:nvSpPr>
          <p:cNvPr id="4109" name="Oval 13"/>
          <p:cNvSpPr>
            <a:spLocks noChangeArrowheads="1"/>
          </p:cNvSpPr>
          <p:nvPr/>
        </p:nvSpPr>
        <p:spPr bwMode="auto">
          <a:xfrm>
            <a:off x="4424137" y="3511342"/>
            <a:ext cx="71438" cy="71437"/>
          </a:xfrm>
          <a:prstGeom prst="ellipse">
            <a:avLst/>
          </a:prstGeom>
          <a:solidFill>
            <a:srgbClr val="4709E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b="1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4110" name="Oval 14"/>
          <p:cNvSpPr>
            <a:spLocks noChangeArrowheads="1"/>
          </p:cNvSpPr>
          <p:nvPr/>
        </p:nvSpPr>
        <p:spPr bwMode="auto">
          <a:xfrm>
            <a:off x="4424137" y="3671679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b="1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5855727" y="3326252"/>
            <a:ext cx="1368152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Η  </a:t>
            </a:r>
            <a:r>
              <a:rPr lang="el-GR" sz="32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4709E1"/>
                </a:solidFill>
                <a:latin typeface="Comic Sans MS" panose="030F0702030302020204" pitchFamily="66" charset="0"/>
              </a:rPr>
              <a:t>Η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rgbClr val="4709E1"/>
              </a:solidFill>
              <a:latin typeface="Comic Sans MS" panose="030F0702030302020204" pitchFamily="66" charset="0"/>
              <a:cs typeface="Lucida Sans Unicode" pitchFamily="34" charset="0"/>
            </a:endParaRP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7811839" y="3236580"/>
            <a:ext cx="9366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Η</a:t>
            </a:r>
            <a:r>
              <a:rPr lang="el-GR" sz="40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3577104" y="3979143"/>
            <a:ext cx="201269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 dirty="0" err="1"/>
              <a:t>Ηλεκτρονιακός</a:t>
            </a:r>
            <a:r>
              <a:rPr lang="en-US" b="1" dirty="0"/>
              <a:t> </a:t>
            </a:r>
            <a:r>
              <a:rPr lang="el-GR" b="1" dirty="0"/>
              <a:t>τύπος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7451476" y="3969409"/>
            <a:ext cx="144098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 dirty="0"/>
              <a:t>Μοριακός</a:t>
            </a:r>
            <a:r>
              <a:rPr lang="en-US" b="1" dirty="0"/>
              <a:t> </a:t>
            </a:r>
            <a:r>
              <a:rPr lang="el-GR" b="1" dirty="0"/>
              <a:t>τύπος</a:t>
            </a:r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5476605" y="3887456"/>
            <a:ext cx="170199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 dirty="0"/>
              <a:t>Συντακτικός</a:t>
            </a:r>
            <a:r>
              <a:rPr lang="en-US" b="1" dirty="0"/>
              <a:t> </a:t>
            </a:r>
            <a:r>
              <a:rPr lang="el-GR" b="1" dirty="0"/>
              <a:t>τύπος</a:t>
            </a:r>
          </a:p>
        </p:txBody>
      </p:sp>
      <p:sp>
        <p:nvSpPr>
          <p:cNvPr id="104" name="Δεξιό βέλος 103"/>
          <p:cNvSpPr/>
          <p:nvPr/>
        </p:nvSpPr>
        <p:spPr>
          <a:xfrm>
            <a:off x="3303829" y="3441862"/>
            <a:ext cx="313348" cy="364475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Συν 4"/>
          <p:cNvSpPr/>
          <p:nvPr/>
        </p:nvSpPr>
        <p:spPr>
          <a:xfrm>
            <a:off x="1619672" y="3481288"/>
            <a:ext cx="288032" cy="303212"/>
          </a:xfrm>
          <a:prstGeom prst="mathPlus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TextBox 24"/>
          <p:cNvSpPr txBox="1"/>
          <p:nvPr/>
        </p:nvSpPr>
        <p:spPr>
          <a:xfrm>
            <a:off x="3543610" y="5560285"/>
            <a:ext cx="2612566" cy="830997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1 Κοινό ζεύγος ηλεκτρονίων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2" name="Δεξιό βέλος 41"/>
          <p:cNvSpPr/>
          <p:nvPr/>
        </p:nvSpPr>
        <p:spPr>
          <a:xfrm>
            <a:off x="5455464" y="3481737"/>
            <a:ext cx="268664" cy="28133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3" name="Δεξιό βέλος 42"/>
          <p:cNvSpPr/>
          <p:nvPr/>
        </p:nvSpPr>
        <p:spPr>
          <a:xfrm>
            <a:off x="7308304" y="3468365"/>
            <a:ext cx="268664" cy="28133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1" name="Ελεύθερη σχεδίαση 30"/>
          <p:cNvSpPr/>
          <p:nvPr/>
        </p:nvSpPr>
        <p:spPr>
          <a:xfrm>
            <a:off x="3317753" y="2660959"/>
            <a:ext cx="1324489" cy="1261685"/>
          </a:xfrm>
          <a:custGeom>
            <a:avLst/>
            <a:gdLst>
              <a:gd name="connsiteX0" fmla="*/ 689113 w 1020418"/>
              <a:gd name="connsiteY0" fmla="*/ 662609 h 1192695"/>
              <a:gd name="connsiteX1" fmla="*/ 583096 w 1020418"/>
              <a:gd name="connsiteY1" fmla="*/ 675861 h 1192695"/>
              <a:gd name="connsiteX2" fmla="*/ 503583 w 1020418"/>
              <a:gd name="connsiteY2" fmla="*/ 702365 h 1192695"/>
              <a:gd name="connsiteX3" fmla="*/ 437322 w 1020418"/>
              <a:gd name="connsiteY3" fmla="*/ 821635 h 1192695"/>
              <a:gd name="connsiteX4" fmla="*/ 477078 w 1020418"/>
              <a:gd name="connsiteY4" fmla="*/ 1086678 h 1192695"/>
              <a:gd name="connsiteX5" fmla="*/ 516835 w 1020418"/>
              <a:gd name="connsiteY5" fmla="*/ 1099930 h 1192695"/>
              <a:gd name="connsiteX6" fmla="*/ 569844 w 1020418"/>
              <a:gd name="connsiteY6" fmla="*/ 1152939 h 1192695"/>
              <a:gd name="connsiteX7" fmla="*/ 649357 w 1020418"/>
              <a:gd name="connsiteY7" fmla="*/ 1192695 h 1192695"/>
              <a:gd name="connsiteX8" fmla="*/ 887896 w 1020418"/>
              <a:gd name="connsiteY8" fmla="*/ 1179443 h 1192695"/>
              <a:gd name="connsiteX9" fmla="*/ 927652 w 1020418"/>
              <a:gd name="connsiteY9" fmla="*/ 1166191 h 1192695"/>
              <a:gd name="connsiteX10" fmla="*/ 980661 w 1020418"/>
              <a:gd name="connsiteY10" fmla="*/ 1113182 h 1192695"/>
              <a:gd name="connsiteX11" fmla="*/ 1007165 w 1020418"/>
              <a:gd name="connsiteY11" fmla="*/ 1033669 h 1192695"/>
              <a:gd name="connsiteX12" fmla="*/ 1020418 w 1020418"/>
              <a:gd name="connsiteY12" fmla="*/ 993913 h 1192695"/>
              <a:gd name="connsiteX13" fmla="*/ 980661 w 1020418"/>
              <a:gd name="connsiteY13" fmla="*/ 795130 h 1192695"/>
              <a:gd name="connsiteX14" fmla="*/ 940905 w 1020418"/>
              <a:gd name="connsiteY14" fmla="*/ 768626 h 1192695"/>
              <a:gd name="connsiteX15" fmla="*/ 887896 w 1020418"/>
              <a:gd name="connsiteY15" fmla="*/ 715617 h 1192695"/>
              <a:gd name="connsiteX16" fmla="*/ 728870 w 1020418"/>
              <a:gd name="connsiteY16" fmla="*/ 675861 h 1192695"/>
              <a:gd name="connsiteX17" fmla="*/ 689113 w 1020418"/>
              <a:gd name="connsiteY17" fmla="*/ 662609 h 1192695"/>
              <a:gd name="connsiteX18" fmla="*/ 636105 w 1020418"/>
              <a:gd name="connsiteY18" fmla="*/ 596348 h 1192695"/>
              <a:gd name="connsiteX19" fmla="*/ 596348 w 1020418"/>
              <a:gd name="connsiteY19" fmla="*/ 583095 h 1192695"/>
              <a:gd name="connsiteX20" fmla="*/ 556591 w 1020418"/>
              <a:gd name="connsiteY20" fmla="*/ 516835 h 1192695"/>
              <a:gd name="connsiteX21" fmla="*/ 543339 w 1020418"/>
              <a:gd name="connsiteY21" fmla="*/ 477078 h 1192695"/>
              <a:gd name="connsiteX22" fmla="*/ 477078 w 1020418"/>
              <a:gd name="connsiteY22" fmla="*/ 410817 h 1192695"/>
              <a:gd name="connsiteX23" fmla="*/ 437322 w 1020418"/>
              <a:gd name="connsiteY23" fmla="*/ 344556 h 1192695"/>
              <a:gd name="connsiteX24" fmla="*/ 424070 w 1020418"/>
              <a:gd name="connsiteY24" fmla="*/ 304800 h 1192695"/>
              <a:gd name="connsiteX25" fmla="*/ 397565 w 1020418"/>
              <a:gd name="connsiteY25" fmla="*/ 278295 h 1192695"/>
              <a:gd name="connsiteX26" fmla="*/ 371061 w 1020418"/>
              <a:gd name="connsiteY26" fmla="*/ 238539 h 1192695"/>
              <a:gd name="connsiteX27" fmla="*/ 331305 w 1020418"/>
              <a:gd name="connsiteY27" fmla="*/ 212035 h 1192695"/>
              <a:gd name="connsiteX28" fmla="*/ 225287 w 1020418"/>
              <a:gd name="connsiteY28" fmla="*/ 132522 h 1192695"/>
              <a:gd name="connsiteX29" fmla="*/ 119270 w 1020418"/>
              <a:gd name="connsiteY29" fmla="*/ 79513 h 1192695"/>
              <a:gd name="connsiteX30" fmla="*/ 79513 w 1020418"/>
              <a:gd name="connsiteY30" fmla="*/ 66261 h 1192695"/>
              <a:gd name="connsiteX31" fmla="*/ 39757 w 1020418"/>
              <a:gd name="connsiteY31" fmla="*/ 53009 h 1192695"/>
              <a:gd name="connsiteX32" fmla="*/ 0 w 1020418"/>
              <a:gd name="connsiteY32" fmla="*/ 0 h 119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20418" h="1192695">
                <a:moveTo>
                  <a:pt x="689113" y="662609"/>
                </a:moveTo>
                <a:cubicBezTo>
                  <a:pt x="653774" y="667026"/>
                  <a:pt x="617919" y="668399"/>
                  <a:pt x="583096" y="675861"/>
                </a:cubicBezTo>
                <a:cubicBezTo>
                  <a:pt x="555778" y="681715"/>
                  <a:pt x="503583" y="702365"/>
                  <a:pt x="503583" y="702365"/>
                </a:cubicBezTo>
                <a:cubicBezTo>
                  <a:pt x="442825" y="793501"/>
                  <a:pt x="460647" y="751658"/>
                  <a:pt x="437322" y="821635"/>
                </a:cubicBezTo>
                <a:cubicBezTo>
                  <a:pt x="437584" y="826089"/>
                  <a:pt x="411795" y="1034452"/>
                  <a:pt x="477078" y="1086678"/>
                </a:cubicBezTo>
                <a:cubicBezTo>
                  <a:pt x="487986" y="1095404"/>
                  <a:pt x="503583" y="1095513"/>
                  <a:pt x="516835" y="1099930"/>
                </a:cubicBezTo>
                <a:cubicBezTo>
                  <a:pt x="534505" y="1117600"/>
                  <a:pt x="546138" y="1145037"/>
                  <a:pt x="569844" y="1152939"/>
                </a:cubicBezTo>
                <a:cubicBezTo>
                  <a:pt x="624710" y="1171228"/>
                  <a:pt x="597977" y="1158443"/>
                  <a:pt x="649357" y="1192695"/>
                </a:cubicBezTo>
                <a:cubicBezTo>
                  <a:pt x="728870" y="1188278"/>
                  <a:pt x="808619" y="1186993"/>
                  <a:pt x="887896" y="1179443"/>
                </a:cubicBezTo>
                <a:cubicBezTo>
                  <a:pt x="901802" y="1178119"/>
                  <a:pt x="916285" y="1174310"/>
                  <a:pt x="927652" y="1166191"/>
                </a:cubicBezTo>
                <a:cubicBezTo>
                  <a:pt x="947986" y="1151667"/>
                  <a:pt x="980661" y="1113182"/>
                  <a:pt x="980661" y="1113182"/>
                </a:cubicBezTo>
                <a:lnTo>
                  <a:pt x="1007165" y="1033669"/>
                </a:lnTo>
                <a:lnTo>
                  <a:pt x="1020418" y="993913"/>
                </a:lnTo>
                <a:cubicBezTo>
                  <a:pt x="942817" y="916315"/>
                  <a:pt x="1042669" y="1027662"/>
                  <a:pt x="980661" y="795130"/>
                </a:cubicBezTo>
                <a:cubicBezTo>
                  <a:pt x="976557" y="779741"/>
                  <a:pt x="952998" y="778991"/>
                  <a:pt x="940905" y="768626"/>
                </a:cubicBezTo>
                <a:cubicBezTo>
                  <a:pt x="921932" y="752364"/>
                  <a:pt x="905566" y="733287"/>
                  <a:pt x="887896" y="715617"/>
                </a:cubicBezTo>
                <a:cubicBezTo>
                  <a:pt x="830001" y="657722"/>
                  <a:pt x="873818" y="690356"/>
                  <a:pt x="728870" y="675861"/>
                </a:cubicBezTo>
                <a:cubicBezTo>
                  <a:pt x="715618" y="671444"/>
                  <a:pt x="701091" y="669796"/>
                  <a:pt x="689113" y="662609"/>
                </a:cubicBezTo>
                <a:cubicBezTo>
                  <a:pt x="635084" y="630191"/>
                  <a:pt x="690270" y="639681"/>
                  <a:pt x="636105" y="596348"/>
                </a:cubicBezTo>
                <a:cubicBezTo>
                  <a:pt x="625197" y="587621"/>
                  <a:pt x="609600" y="587513"/>
                  <a:pt x="596348" y="583095"/>
                </a:cubicBezTo>
                <a:cubicBezTo>
                  <a:pt x="558806" y="470470"/>
                  <a:pt x="611165" y="607791"/>
                  <a:pt x="556591" y="516835"/>
                </a:cubicBezTo>
                <a:cubicBezTo>
                  <a:pt x="549404" y="504857"/>
                  <a:pt x="551720" y="488253"/>
                  <a:pt x="543339" y="477078"/>
                </a:cubicBezTo>
                <a:cubicBezTo>
                  <a:pt x="524598" y="452089"/>
                  <a:pt x="477078" y="410817"/>
                  <a:pt x="477078" y="410817"/>
                </a:cubicBezTo>
                <a:cubicBezTo>
                  <a:pt x="439538" y="298196"/>
                  <a:pt x="491894" y="435511"/>
                  <a:pt x="437322" y="344556"/>
                </a:cubicBezTo>
                <a:cubicBezTo>
                  <a:pt x="430135" y="332578"/>
                  <a:pt x="431257" y="316778"/>
                  <a:pt x="424070" y="304800"/>
                </a:cubicBezTo>
                <a:cubicBezTo>
                  <a:pt x="417642" y="294086"/>
                  <a:pt x="405370" y="288052"/>
                  <a:pt x="397565" y="278295"/>
                </a:cubicBezTo>
                <a:cubicBezTo>
                  <a:pt x="387616" y="265858"/>
                  <a:pt x="382323" y="249801"/>
                  <a:pt x="371061" y="238539"/>
                </a:cubicBezTo>
                <a:cubicBezTo>
                  <a:pt x="359799" y="227277"/>
                  <a:pt x="343291" y="222523"/>
                  <a:pt x="331305" y="212035"/>
                </a:cubicBezTo>
                <a:cubicBezTo>
                  <a:pt x="237596" y="130040"/>
                  <a:pt x="302534" y="158271"/>
                  <a:pt x="225287" y="132522"/>
                </a:cubicBezTo>
                <a:cubicBezTo>
                  <a:pt x="179028" y="86262"/>
                  <a:pt x="210636" y="109968"/>
                  <a:pt x="119270" y="79513"/>
                </a:cubicBezTo>
                <a:lnTo>
                  <a:pt x="79513" y="66261"/>
                </a:lnTo>
                <a:lnTo>
                  <a:pt x="39757" y="53009"/>
                </a:lnTo>
                <a:cubicBezTo>
                  <a:pt x="6268" y="19520"/>
                  <a:pt x="18840" y="37679"/>
                  <a:pt x="0" y="0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2" name="Ελεύθερη σχεδίαση 31"/>
          <p:cNvSpPr/>
          <p:nvPr/>
        </p:nvSpPr>
        <p:spPr>
          <a:xfrm flipH="1">
            <a:off x="4360320" y="2660959"/>
            <a:ext cx="1229476" cy="1248164"/>
          </a:xfrm>
          <a:custGeom>
            <a:avLst/>
            <a:gdLst>
              <a:gd name="connsiteX0" fmla="*/ 689113 w 1020418"/>
              <a:gd name="connsiteY0" fmla="*/ 662609 h 1192695"/>
              <a:gd name="connsiteX1" fmla="*/ 583096 w 1020418"/>
              <a:gd name="connsiteY1" fmla="*/ 675861 h 1192695"/>
              <a:gd name="connsiteX2" fmla="*/ 503583 w 1020418"/>
              <a:gd name="connsiteY2" fmla="*/ 702365 h 1192695"/>
              <a:gd name="connsiteX3" fmla="*/ 437322 w 1020418"/>
              <a:gd name="connsiteY3" fmla="*/ 821635 h 1192695"/>
              <a:gd name="connsiteX4" fmla="*/ 477078 w 1020418"/>
              <a:gd name="connsiteY4" fmla="*/ 1086678 h 1192695"/>
              <a:gd name="connsiteX5" fmla="*/ 516835 w 1020418"/>
              <a:gd name="connsiteY5" fmla="*/ 1099930 h 1192695"/>
              <a:gd name="connsiteX6" fmla="*/ 569844 w 1020418"/>
              <a:gd name="connsiteY6" fmla="*/ 1152939 h 1192695"/>
              <a:gd name="connsiteX7" fmla="*/ 649357 w 1020418"/>
              <a:gd name="connsiteY7" fmla="*/ 1192695 h 1192695"/>
              <a:gd name="connsiteX8" fmla="*/ 887896 w 1020418"/>
              <a:gd name="connsiteY8" fmla="*/ 1179443 h 1192695"/>
              <a:gd name="connsiteX9" fmla="*/ 927652 w 1020418"/>
              <a:gd name="connsiteY9" fmla="*/ 1166191 h 1192695"/>
              <a:gd name="connsiteX10" fmla="*/ 980661 w 1020418"/>
              <a:gd name="connsiteY10" fmla="*/ 1113182 h 1192695"/>
              <a:gd name="connsiteX11" fmla="*/ 1007165 w 1020418"/>
              <a:gd name="connsiteY11" fmla="*/ 1033669 h 1192695"/>
              <a:gd name="connsiteX12" fmla="*/ 1020418 w 1020418"/>
              <a:gd name="connsiteY12" fmla="*/ 993913 h 1192695"/>
              <a:gd name="connsiteX13" fmla="*/ 980661 w 1020418"/>
              <a:gd name="connsiteY13" fmla="*/ 795130 h 1192695"/>
              <a:gd name="connsiteX14" fmla="*/ 940905 w 1020418"/>
              <a:gd name="connsiteY14" fmla="*/ 768626 h 1192695"/>
              <a:gd name="connsiteX15" fmla="*/ 887896 w 1020418"/>
              <a:gd name="connsiteY15" fmla="*/ 715617 h 1192695"/>
              <a:gd name="connsiteX16" fmla="*/ 728870 w 1020418"/>
              <a:gd name="connsiteY16" fmla="*/ 675861 h 1192695"/>
              <a:gd name="connsiteX17" fmla="*/ 689113 w 1020418"/>
              <a:gd name="connsiteY17" fmla="*/ 662609 h 1192695"/>
              <a:gd name="connsiteX18" fmla="*/ 636105 w 1020418"/>
              <a:gd name="connsiteY18" fmla="*/ 596348 h 1192695"/>
              <a:gd name="connsiteX19" fmla="*/ 596348 w 1020418"/>
              <a:gd name="connsiteY19" fmla="*/ 583095 h 1192695"/>
              <a:gd name="connsiteX20" fmla="*/ 556591 w 1020418"/>
              <a:gd name="connsiteY20" fmla="*/ 516835 h 1192695"/>
              <a:gd name="connsiteX21" fmla="*/ 543339 w 1020418"/>
              <a:gd name="connsiteY21" fmla="*/ 477078 h 1192695"/>
              <a:gd name="connsiteX22" fmla="*/ 477078 w 1020418"/>
              <a:gd name="connsiteY22" fmla="*/ 410817 h 1192695"/>
              <a:gd name="connsiteX23" fmla="*/ 437322 w 1020418"/>
              <a:gd name="connsiteY23" fmla="*/ 344556 h 1192695"/>
              <a:gd name="connsiteX24" fmla="*/ 424070 w 1020418"/>
              <a:gd name="connsiteY24" fmla="*/ 304800 h 1192695"/>
              <a:gd name="connsiteX25" fmla="*/ 397565 w 1020418"/>
              <a:gd name="connsiteY25" fmla="*/ 278295 h 1192695"/>
              <a:gd name="connsiteX26" fmla="*/ 371061 w 1020418"/>
              <a:gd name="connsiteY26" fmla="*/ 238539 h 1192695"/>
              <a:gd name="connsiteX27" fmla="*/ 331305 w 1020418"/>
              <a:gd name="connsiteY27" fmla="*/ 212035 h 1192695"/>
              <a:gd name="connsiteX28" fmla="*/ 225287 w 1020418"/>
              <a:gd name="connsiteY28" fmla="*/ 132522 h 1192695"/>
              <a:gd name="connsiteX29" fmla="*/ 119270 w 1020418"/>
              <a:gd name="connsiteY29" fmla="*/ 79513 h 1192695"/>
              <a:gd name="connsiteX30" fmla="*/ 79513 w 1020418"/>
              <a:gd name="connsiteY30" fmla="*/ 66261 h 1192695"/>
              <a:gd name="connsiteX31" fmla="*/ 39757 w 1020418"/>
              <a:gd name="connsiteY31" fmla="*/ 53009 h 1192695"/>
              <a:gd name="connsiteX32" fmla="*/ 0 w 1020418"/>
              <a:gd name="connsiteY32" fmla="*/ 0 h 119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20418" h="1192695">
                <a:moveTo>
                  <a:pt x="689113" y="662609"/>
                </a:moveTo>
                <a:cubicBezTo>
                  <a:pt x="653774" y="667026"/>
                  <a:pt x="617919" y="668399"/>
                  <a:pt x="583096" y="675861"/>
                </a:cubicBezTo>
                <a:cubicBezTo>
                  <a:pt x="555778" y="681715"/>
                  <a:pt x="503583" y="702365"/>
                  <a:pt x="503583" y="702365"/>
                </a:cubicBezTo>
                <a:cubicBezTo>
                  <a:pt x="442825" y="793501"/>
                  <a:pt x="460647" y="751658"/>
                  <a:pt x="437322" y="821635"/>
                </a:cubicBezTo>
                <a:cubicBezTo>
                  <a:pt x="437584" y="826089"/>
                  <a:pt x="411795" y="1034452"/>
                  <a:pt x="477078" y="1086678"/>
                </a:cubicBezTo>
                <a:cubicBezTo>
                  <a:pt x="487986" y="1095404"/>
                  <a:pt x="503583" y="1095513"/>
                  <a:pt x="516835" y="1099930"/>
                </a:cubicBezTo>
                <a:cubicBezTo>
                  <a:pt x="534505" y="1117600"/>
                  <a:pt x="546138" y="1145037"/>
                  <a:pt x="569844" y="1152939"/>
                </a:cubicBezTo>
                <a:cubicBezTo>
                  <a:pt x="624710" y="1171228"/>
                  <a:pt x="597977" y="1158443"/>
                  <a:pt x="649357" y="1192695"/>
                </a:cubicBezTo>
                <a:cubicBezTo>
                  <a:pt x="728870" y="1188278"/>
                  <a:pt x="808619" y="1186993"/>
                  <a:pt x="887896" y="1179443"/>
                </a:cubicBezTo>
                <a:cubicBezTo>
                  <a:pt x="901802" y="1178119"/>
                  <a:pt x="916285" y="1174310"/>
                  <a:pt x="927652" y="1166191"/>
                </a:cubicBezTo>
                <a:cubicBezTo>
                  <a:pt x="947986" y="1151667"/>
                  <a:pt x="980661" y="1113182"/>
                  <a:pt x="980661" y="1113182"/>
                </a:cubicBezTo>
                <a:lnTo>
                  <a:pt x="1007165" y="1033669"/>
                </a:lnTo>
                <a:lnTo>
                  <a:pt x="1020418" y="993913"/>
                </a:lnTo>
                <a:cubicBezTo>
                  <a:pt x="942817" y="916315"/>
                  <a:pt x="1042669" y="1027662"/>
                  <a:pt x="980661" y="795130"/>
                </a:cubicBezTo>
                <a:cubicBezTo>
                  <a:pt x="976557" y="779741"/>
                  <a:pt x="952998" y="778991"/>
                  <a:pt x="940905" y="768626"/>
                </a:cubicBezTo>
                <a:cubicBezTo>
                  <a:pt x="921932" y="752364"/>
                  <a:pt x="905566" y="733287"/>
                  <a:pt x="887896" y="715617"/>
                </a:cubicBezTo>
                <a:cubicBezTo>
                  <a:pt x="830001" y="657722"/>
                  <a:pt x="873818" y="690356"/>
                  <a:pt x="728870" y="675861"/>
                </a:cubicBezTo>
                <a:cubicBezTo>
                  <a:pt x="715618" y="671444"/>
                  <a:pt x="701091" y="669796"/>
                  <a:pt x="689113" y="662609"/>
                </a:cubicBezTo>
                <a:cubicBezTo>
                  <a:pt x="635084" y="630191"/>
                  <a:pt x="690270" y="639681"/>
                  <a:pt x="636105" y="596348"/>
                </a:cubicBezTo>
                <a:cubicBezTo>
                  <a:pt x="625197" y="587621"/>
                  <a:pt x="609600" y="587513"/>
                  <a:pt x="596348" y="583095"/>
                </a:cubicBezTo>
                <a:cubicBezTo>
                  <a:pt x="558806" y="470470"/>
                  <a:pt x="611165" y="607791"/>
                  <a:pt x="556591" y="516835"/>
                </a:cubicBezTo>
                <a:cubicBezTo>
                  <a:pt x="549404" y="504857"/>
                  <a:pt x="551720" y="488253"/>
                  <a:pt x="543339" y="477078"/>
                </a:cubicBezTo>
                <a:cubicBezTo>
                  <a:pt x="524598" y="452089"/>
                  <a:pt x="477078" y="410817"/>
                  <a:pt x="477078" y="410817"/>
                </a:cubicBezTo>
                <a:cubicBezTo>
                  <a:pt x="439538" y="298196"/>
                  <a:pt x="491894" y="435511"/>
                  <a:pt x="437322" y="344556"/>
                </a:cubicBezTo>
                <a:cubicBezTo>
                  <a:pt x="430135" y="332578"/>
                  <a:pt x="431257" y="316778"/>
                  <a:pt x="424070" y="304800"/>
                </a:cubicBezTo>
                <a:cubicBezTo>
                  <a:pt x="417642" y="294086"/>
                  <a:pt x="405370" y="288052"/>
                  <a:pt x="397565" y="278295"/>
                </a:cubicBezTo>
                <a:cubicBezTo>
                  <a:pt x="387616" y="265858"/>
                  <a:pt x="382323" y="249801"/>
                  <a:pt x="371061" y="238539"/>
                </a:cubicBezTo>
                <a:cubicBezTo>
                  <a:pt x="359799" y="227277"/>
                  <a:pt x="343291" y="222523"/>
                  <a:pt x="331305" y="212035"/>
                </a:cubicBezTo>
                <a:cubicBezTo>
                  <a:pt x="237596" y="130040"/>
                  <a:pt x="302534" y="158271"/>
                  <a:pt x="225287" y="132522"/>
                </a:cubicBezTo>
                <a:cubicBezTo>
                  <a:pt x="179028" y="86262"/>
                  <a:pt x="210636" y="109968"/>
                  <a:pt x="119270" y="79513"/>
                </a:cubicBezTo>
                <a:lnTo>
                  <a:pt x="79513" y="66261"/>
                </a:lnTo>
                <a:lnTo>
                  <a:pt x="39757" y="53009"/>
                </a:lnTo>
                <a:cubicBezTo>
                  <a:pt x="6268" y="19520"/>
                  <a:pt x="18840" y="37679"/>
                  <a:pt x="0" y="0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3" name="TextBox 32"/>
          <p:cNvSpPr txBox="1"/>
          <p:nvPr/>
        </p:nvSpPr>
        <p:spPr>
          <a:xfrm>
            <a:off x="2339124" y="1737629"/>
            <a:ext cx="6501344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000" dirty="0" smtClean="0"/>
              <a:t>Συμπληρωμένη εξωτερική στιβάδα (</a:t>
            </a:r>
            <a:r>
              <a:rPr lang="el-GR" sz="2800" dirty="0" smtClean="0">
                <a:solidFill>
                  <a:srgbClr val="FF0000"/>
                </a:solidFill>
              </a:rPr>
              <a:t>Κ</a:t>
            </a:r>
            <a:r>
              <a:rPr lang="el-GR" sz="2000" dirty="0" smtClean="0"/>
              <a:t>) με </a:t>
            </a:r>
            <a:r>
              <a:rPr lang="el-GR" sz="5400" b="1" dirty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228600">
                    <a:srgbClr val="FEB80A">
                      <a:satMod val="175000"/>
                      <a:alpha val="40000"/>
                    </a:srgb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 </a:t>
            </a:r>
            <a:r>
              <a:rPr lang="en-US" sz="5400" b="1" dirty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228600">
                    <a:srgbClr val="FEB80A">
                      <a:satMod val="175000"/>
                      <a:alpha val="40000"/>
                    </a:srgb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</a:t>
            </a:r>
            <a:r>
              <a:rPr lang="el-GR" sz="5400" b="1" baseline="3000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228600">
                    <a:srgbClr val="FEB80A">
                      <a:satMod val="175000"/>
                      <a:alpha val="40000"/>
                    </a:srgb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-</a:t>
            </a:r>
            <a:endParaRPr lang="el-GR" sz="5400" b="1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6177099" y="3346132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  <a:cs typeface="Arial" pitchFamily="34" charset="0"/>
              </a:rPr>
              <a:t>─</a:t>
            </a:r>
            <a:endParaRPr lang="el-GR" dirty="0"/>
          </a:p>
        </p:txBody>
      </p:sp>
      <p:pic>
        <p:nvPicPr>
          <p:cNvPr id="41" name="Picture 4" descr="C:\Users\ΜΙΧΑΛΗΣ\Downloads\GIFSSSSSSSSSSSSSSSSSSSS\ΣΧΟΛΕΙΟ-ΜΑΘΗΤΕΣ - ΒΙΒΛΙΑ-ΜΟΛΥΒΙΑ\a_Book-09-jun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45" y="2199294"/>
            <a:ext cx="10001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Επεξήγηση με στρογγυλεμένο παραλληλόγραμμο 44"/>
          <p:cNvSpPr/>
          <p:nvPr/>
        </p:nvSpPr>
        <p:spPr>
          <a:xfrm>
            <a:off x="6609398" y="5396139"/>
            <a:ext cx="2139066" cy="1084934"/>
          </a:xfrm>
          <a:prstGeom prst="wedgeRoundRectCallout">
            <a:avLst>
              <a:gd name="adj1" fmla="val -21576"/>
              <a:gd name="adj2" fmla="val 49855"/>
              <a:gd name="adj3" fmla="val 1666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Απλός δεσμός</a:t>
            </a:r>
            <a:endParaRPr lang="el-GR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7" name="Ίσο 16"/>
          <p:cNvSpPr/>
          <p:nvPr/>
        </p:nvSpPr>
        <p:spPr>
          <a:xfrm>
            <a:off x="6153512" y="5694963"/>
            <a:ext cx="362704" cy="487285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20" name="Ελεύθερη σχεδίαση 19"/>
          <p:cNvSpPr/>
          <p:nvPr/>
        </p:nvSpPr>
        <p:spPr>
          <a:xfrm flipH="1">
            <a:off x="3256761" y="3878909"/>
            <a:ext cx="1193098" cy="1669143"/>
          </a:xfrm>
          <a:custGeom>
            <a:avLst/>
            <a:gdLst>
              <a:gd name="connsiteX0" fmla="*/ 232466 w 581528"/>
              <a:gd name="connsiteY0" fmla="*/ 1567543 h 1567543"/>
              <a:gd name="connsiteX1" fmla="*/ 203438 w 581528"/>
              <a:gd name="connsiteY1" fmla="*/ 1494972 h 1567543"/>
              <a:gd name="connsiteX2" fmla="*/ 159895 w 581528"/>
              <a:gd name="connsiteY2" fmla="*/ 1465943 h 1567543"/>
              <a:gd name="connsiteX3" fmla="*/ 145381 w 581528"/>
              <a:gd name="connsiteY3" fmla="*/ 1422400 h 1567543"/>
              <a:gd name="connsiteX4" fmla="*/ 87324 w 581528"/>
              <a:gd name="connsiteY4" fmla="*/ 1335315 h 1567543"/>
              <a:gd name="connsiteX5" fmla="*/ 58295 w 581528"/>
              <a:gd name="connsiteY5" fmla="*/ 1291772 h 1567543"/>
              <a:gd name="connsiteX6" fmla="*/ 29266 w 581528"/>
              <a:gd name="connsiteY6" fmla="*/ 1248229 h 1567543"/>
              <a:gd name="connsiteX7" fmla="*/ 238 w 581528"/>
              <a:gd name="connsiteY7" fmla="*/ 1161143 h 1567543"/>
              <a:gd name="connsiteX8" fmla="*/ 14752 w 581528"/>
              <a:gd name="connsiteY8" fmla="*/ 1001486 h 1567543"/>
              <a:gd name="connsiteX9" fmla="*/ 72809 w 581528"/>
              <a:gd name="connsiteY9" fmla="*/ 914400 h 1567543"/>
              <a:gd name="connsiteX10" fmla="*/ 116352 w 581528"/>
              <a:gd name="connsiteY10" fmla="*/ 885372 h 1567543"/>
              <a:gd name="connsiteX11" fmla="*/ 159895 w 581528"/>
              <a:gd name="connsiteY11" fmla="*/ 870857 h 1567543"/>
              <a:gd name="connsiteX12" fmla="*/ 261495 w 581528"/>
              <a:gd name="connsiteY12" fmla="*/ 827315 h 1567543"/>
              <a:gd name="connsiteX13" fmla="*/ 305038 w 581528"/>
              <a:gd name="connsiteY13" fmla="*/ 798286 h 1567543"/>
              <a:gd name="connsiteX14" fmla="*/ 435666 w 581528"/>
              <a:gd name="connsiteY14" fmla="*/ 740229 h 1567543"/>
              <a:gd name="connsiteX15" fmla="*/ 464695 w 581528"/>
              <a:gd name="connsiteY15" fmla="*/ 696686 h 1567543"/>
              <a:gd name="connsiteX16" fmla="*/ 508238 w 581528"/>
              <a:gd name="connsiteY16" fmla="*/ 682172 h 1567543"/>
              <a:gd name="connsiteX17" fmla="*/ 566295 w 581528"/>
              <a:gd name="connsiteY17" fmla="*/ 595086 h 1567543"/>
              <a:gd name="connsiteX18" fmla="*/ 580809 w 581528"/>
              <a:gd name="connsiteY18" fmla="*/ 551543 h 1567543"/>
              <a:gd name="connsiteX19" fmla="*/ 537266 w 581528"/>
              <a:gd name="connsiteY19" fmla="*/ 348343 h 1567543"/>
              <a:gd name="connsiteX20" fmla="*/ 479209 w 581528"/>
              <a:gd name="connsiteY20" fmla="*/ 304800 h 1567543"/>
              <a:gd name="connsiteX21" fmla="*/ 435666 w 581528"/>
              <a:gd name="connsiteY21" fmla="*/ 290286 h 1567543"/>
              <a:gd name="connsiteX22" fmla="*/ 348581 w 581528"/>
              <a:gd name="connsiteY22" fmla="*/ 232229 h 1567543"/>
              <a:gd name="connsiteX23" fmla="*/ 305038 w 581528"/>
              <a:gd name="connsiteY23" fmla="*/ 188686 h 1567543"/>
              <a:gd name="connsiteX24" fmla="*/ 217952 w 581528"/>
              <a:gd name="connsiteY24" fmla="*/ 130629 h 1567543"/>
              <a:gd name="connsiteX25" fmla="*/ 130866 w 581528"/>
              <a:gd name="connsiteY25" fmla="*/ 58057 h 1567543"/>
              <a:gd name="connsiteX26" fmla="*/ 101838 w 581528"/>
              <a:gd name="connsiteY26" fmla="*/ 0 h 1567543"/>
              <a:gd name="connsiteX0" fmla="*/ 284883 w 633945"/>
              <a:gd name="connsiteY0" fmla="*/ 1523198 h 1523198"/>
              <a:gd name="connsiteX1" fmla="*/ 255855 w 633945"/>
              <a:gd name="connsiteY1" fmla="*/ 1450627 h 1523198"/>
              <a:gd name="connsiteX2" fmla="*/ 212312 w 633945"/>
              <a:gd name="connsiteY2" fmla="*/ 1421598 h 1523198"/>
              <a:gd name="connsiteX3" fmla="*/ 197798 w 633945"/>
              <a:gd name="connsiteY3" fmla="*/ 1378055 h 1523198"/>
              <a:gd name="connsiteX4" fmla="*/ 139741 w 633945"/>
              <a:gd name="connsiteY4" fmla="*/ 1290970 h 1523198"/>
              <a:gd name="connsiteX5" fmla="*/ 110712 w 633945"/>
              <a:gd name="connsiteY5" fmla="*/ 1247427 h 1523198"/>
              <a:gd name="connsiteX6" fmla="*/ 81683 w 633945"/>
              <a:gd name="connsiteY6" fmla="*/ 1203884 h 1523198"/>
              <a:gd name="connsiteX7" fmla="*/ 52655 w 633945"/>
              <a:gd name="connsiteY7" fmla="*/ 1116798 h 1523198"/>
              <a:gd name="connsiteX8" fmla="*/ 67169 w 633945"/>
              <a:gd name="connsiteY8" fmla="*/ 957141 h 1523198"/>
              <a:gd name="connsiteX9" fmla="*/ 125226 w 633945"/>
              <a:gd name="connsiteY9" fmla="*/ 870055 h 1523198"/>
              <a:gd name="connsiteX10" fmla="*/ 168769 w 633945"/>
              <a:gd name="connsiteY10" fmla="*/ 841027 h 1523198"/>
              <a:gd name="connsiteX11" fmla="*/ 212312 w 633945"/>
              <a:gd name="connsiteY11" fmla="*/ 826512 h 1523198"/>
              <a:gd name="connsiteX12" fmla="*/ 313912 w 633945"/>
              <a:gd name="connsiteY12" fmla="*/ 782970 h 1523198"/>
              <a:gd name="connsiteX13" fmla="*/ 357455 w 633945"/>
              <a:gd name="connsiteY13" fmla="*/ 753941 h 1523198"/>
              <a:gd name="connsiteX14" fmla="*/ 488083 w 633945"/>
              <a:gd name="connsiteY14" fmla="*/ 695884 h 1523198"/>
              <a:gd name="connsiteX15" fmla="*/ 517112 w 633945"/>
              <a:gd name="connsiteY15" fmla="*/ 652341 h 1523198"/>
              <a:gd name="connsiteX16" fmla="*/ 560655 w 633945"/>
              <a:gd name="connsiteY16" fmla="*/ 637827 h 1523198"/>
              <a:gd name="connsiteX17" fmla="*/ 618712 w 633945"/>
              <a:gd name="connsiteY17" fmla="*/ 550741 h 1523198"/>
              <a:gd name="connsiteX18" fmla="*/ 633226 w 633945"/>
              <a:gd name="connsiteY18" fmla="*/ 507198 h 1523198"/>
              <a:gd name="connsiteX19" fmla="*/ 589683 w 633945"/>
              <a:gd name="connsiteY19" fmla="*/ 303998 h 1523198"/>
              <a:gd name="connsiteX20" fmla="*/ 531626 w 633945"/>
              <a:gd name="connsiteY20" fmla="*/ 260455 h 1523198"/>
              <a:gd name="connsiteX21" fmla="*/ 488083 w 633945"/>
              <a:gd name="connsiteY21" fmla="*/ 245941 h 1523198"/>
              <a:gd name="connsiteX22" fmla="*/ 400998 w 633945"/>
              <a:gd name="connsiteY22" fmla="*/ 187884 h 1523198"/>
              <a:gd name="connsiteX23" fmla="*/ 357455 w 633945"/>
              <a:gd name="connsiteY23" fmla="*/ 144341 h 1523198"/>
              <a:gd name="connsiteX24" fmla="*/ 270369 w 633945"/>
              <a:gd name="connsiteY24" fmla="*/ 86284 h 1523198"/>
              <a:gd name="connsiteX25" fmla="*/ 183283 w 633945"/>
              <a:gd name="connsiteY25" fmla="*/ 13712 h 1523198"/>
              <a:gd name="connsiteX26" fmla="*/ 0 w 633945"/>
              <a:gd name="connsiteY26" fmla="*/ 28226 h 1523198"/>
              <a:gd name="connsiteX0" fmla="*/ 284939 w 634001"/>
              <a:gd name="connsiteY0" fmla="*/ 1494972 h 1494972"/>
              <a:gd name="connsiteX1" fmla="*/ 255911 w 634001"/>
              <a:gd name="connsiteY1" fmla="*/ 1422401 h 1494972"/>
              <a:gd name="connsiteX2" fmla="*/ 212368 w 634001"/>
              <a:gd name="connsiteY2" fmla="*/ 1393372 h 1494972"/>
              <a:gd name="connsiteX3" fmla="*/ 197854 w 634001"/>
              <a:gd name="connsiteY3" fmla="*/ 1349829 h 1494972"/>
              <a:gd name="connsiteX4" fmla="*/ 139797 w 634001"/>
              <a:gd name="connsiteY4" fmla="*/ 1262744 h 1494972"/>
              <a:gd name="connsiteX5" fmla="*/ 110768 w 634001"/>
              <a:gd name="connsiteY5" fmla="*/ 1219201 h 1494972"/>
              <a:gd name="connsiteX6" fmla="*/ 81739 w 634001"/>
              <a:gd name="connsiteY6" fmla="*/ 1175658 h 1494972"/>
              <a:gd name="connsiteX7" fmla="*/ 52711 w 634001"/>
              <a:gd name="connsiteY7" fmla="*/ 1088572 h 1494972"/>
              <a:gd name="connsiteX8" fmla="*/ 67225 w 634001"/>
              <a:gd name="connsiteY8" fmla="*/ 928915 h 1494972"/>
              <a:gd name="connsiteX9" fmla="*/ 125282 w 634001"/>
              <a:gd name="connsiteY9" fmla="*/ 841829 h 1494972"/>
              <a:gd name="connsiteX10" fmla="*/ 168825 w 634001"/>
              <a:gd name="connsiteY10" fmla="*/ 812801 h 1494972"/>
              <a:gd name="connsiteX11" fmla="*/ 212368 w 634001"/>
              <a:gd name="connsiteY11" fmla="*/ 798286 h 1494972"/>
              <a:gd name="connsiteX12" fmla="*/ 313968 w 634001"/>
              <a:gd name="connsiteY12" fmla="*/ 754744 h 1494972"/>
              <a:gd name="connsiteX13" fmla="*/ 357511 w 634001"/>
              <a:gd name="connsiteY13" fmla="*/ 725715 h 1494972"/>
              <a:gd name="connsiteX14" fmla="*/ 488139 w 634001"/>
              <a:gd name="connsiteY14" fmla="*/ 667658 h 1494972"/>
              <a:gd name="connsiteX15" fmla="*/ 517168 w 634001"/>
              <a:gd name="connsiteY15" fmla="*/ 624115 h 1494972"/>
              <a:gd name="connsiteX16" fmla="*/ 560711 w 634001"/>
              <a:gd name="connsiteY16" fmla="*/ 609601 h 1494972"/>
              <a:gd name="connsiteX17" fmla="*/ 618768 w 634001"/>
              <a:gd name="connsiteY17" fmla="*/ 522515 h 1494972"/>
              <a:gd name="connsiteX18" fmla="*/ 633282 w 634001"/>
              <a:gd name="connsiteY18" fmla="*/ 478972 h 1494972"/>
              <a:gd name="connsiteX19" fmla="*/ 589739 w 634001"/>
              <a:gd name="connsiteY19" fmla="*/ 275772 h 1494972"/>
              <a:gd name="connsiteX20" fmla="*/ 531682 w 634001"/>
              <a:gd name="connsiteY20" fmla="*/ 232229 h 1494972"/>
              <a:gd name="connsiteX21" fmla="*/ 488139 w 634001"/>
              <a:gd name="connsiteY21" fmla="*/ 217715 h 1494972"/>
              <a:gd name="connsiteX22" fmla="*/ 401054 w 634001"/>
              <a:gd name="connsiteY22" fmla="*/ 159658 h 1494972"/>
              <a:gd name="connsiteX23" fmla="*/ 357511 w 634001"/>
              <a:gd name="connsiteY23" fmla="*/ 116115 h 1494972"/>
              <a:gd name="connsiteX24" fmla="*/ 270425 w 634001"/>
              <a:gd name="connsiteY24" fmla="*/ 58058 h 1494972"/>
              <a:gd name="connsiteX25" fmla="*/ 29084 w 634001"/>
              <a:gd name="connsiteY25" fmla="*/ 130628 h 1494972"/>
              <a:gd name="connsiteX26" fmla="*/ 56 w 634001"/>
              <a:gd name="connsiteY26" fmla="*/ 0 h 1494972"/>
              <a:gd name="connsiteX0" fmla="*/ 284939 w 634001"/>
              <a:gd name="connsiteY0" fmla="*/ 1494972 h 1494972"/>
              <a:gd name="connsiteX1" fmla="*/ 255911 w 634001"/>
              <a:gd name="connsiteY1" fmla="*/ 1422401 h 1494972"/>
              <a:gd name="connsiteX2" fmla="*/ 212368 w 634001"/>
              <a:gd name="connsiteY2" fmla="*/ 1393372 h 1494972"/>
              <a:gd name="connsiteX3" fmla="*/ 197854 w 634001"/>
              <a:gd name="connsiteY3" fmla="*/ 1349829 h 1494972"/>
              <a:gd name="connsiteX4" fmla="*/ 139797 w 634001"/>
              <a:gd name="connsiteY4" fmla="*/ 1262744 h 1494972"/>
              <a:gd name="connsiteX5" fmla="*/ 110768 w 634001"/>
              <a:gd name="connsiteY5" fmla="*/ 1219201 h 1494972"/>
              <a:gd name="connsiteX6" fmla="*/ 81739 w 634001"/>
              <a:gd name="connsiteY6" fmla="*/ 1175658 h 1494972"/>
              <a:gd name="connsiteX7" fmla="*/ 52711 w 634001"/>
              <a:gd name="connsiteY7" fmla="*/ 1088572 h 1494972"/>
              <a:gd name="connsiteX8" fmla="*/ 67225 w 634001"/>
              <a:gd name="connsiteY8" fmla="*/ 928915 h 1494972"/>
              <a:gd name="connsiteX9" fmla="*/ 125282 w 634001"/>
              <a:gd name="connsiteY9" fmla="*/ 841829 h 1494972"/>
              <a:gd name="connsiteX10" fmla="*/ 168825 w 634001"/>
              <a:gd name="connsiteY10" fmla="*/ 812801 h 1494972"/>
              <a:gd name="connsiteX11" fmla="*/ 212368 w 634001"/>
              <a:gd name="connsiteY11" fmla="*/ 798286 h 1494972"/>
              <a:gd name="connsiteX12" fmla="*/ 313968 w 634001"/>
              <a:gd name="connsiteY12" fmla="*/ 754744 h 1494972"/>
              <a:gd name="connsiteX13" fmla="*/ 357511 w 634001"/>
              <a:gd name="connsiteY13" fmla="*/ 725715 h 1494972"/>
              <a:gd name="connsiteX14" fmla="*/ 488139 w 634001"/>
              <a:gd name="connsiteY14" fmla="*/ 667658 h 1494972"/>
              <a:gd name="connsiteX15" fmla="*/ 517168 w 634001"/>
              <a:gd name="connsiteY15" fmla="*/ 624115 h 1494972"/>
              <a:gd name="connsiteX16" fmla="*/ 560711 w 634001"/>
              <a:gd name="connsiteY16" fmla="*/ 609601 h 1494972"/>
              <a:gd name="connsiteX17" fmla="*/ 618768 w 634001"/>
              <a:gd name="connsiteY17" fmla="*/ 522515 h 1494972"/>
              <a:gd name="connsiteX18" fmla="*/ 633282 w 634001"/>
              <a:gd name="connsiteY18" fmla="*/ 478972 h 1494972"/>
              <a:gd name="connsiteX19" fmla="*/ 589739 w 634001"/>
              <a:gd name="connsiteY19" fmla="*/ 275772 h 1494972"/>
              <a:gd name="connsiteX20" fmla="*/ 531682 w 634001"/>
              <a:gd name="connsiteY20" fmla="*/ 232229 h 1494972"/>
              <a:gd name="connsiteX21" fmla="*/ 488139 w 634001"/>
              <a:gd name="connsiteY21" fmla="*/ 217715 h 1494972"/>
              <a:gd name="connsiteX22" fmla="*/ 401054 w 634001"/>
              <a:gd name="connsiteY22" fmla="*/ 159658 h 1494972"/>
              <a:gd name="connsiteX23" fmla="*/ 357511 w 634001"/>
              <a:gd name="connsiteY23" fmla="*/ 116115 h 1494972"/>
              <a:gd name="connsiteX24" fmla="*/ 208723 w 634001"/>
              <a:gd name="connsiteY24" fmla="*/ 87086 h 1494972"/>
              <a:gd name="connsiteX25" fmla="*/ 29084 w 634001"/>
              <a:gd name="connsiteY25" fmla="*/ 130628 h 1494972"/>
              <a:gd name="connsiteX26" fmla="*/ 56 w 634001"/>
              <a:gd name="connsiteY26" fmla="*/ 0 h 1494972"/>
              <a:gd name="connsiteX0" fmla="*/ 284939 w 634001"/>
              <a:gd name="connsiteY0" fmla="*/ 1494972 h 1494972"/>
              <a:gd name="connsiteX1" fmla="*/ 255911 w 634001"/>
              <a:gd name="connsiteY1" fmla="*/ 1422401 h 1494972"/>
              <a:gd name="connsiteX2" fmla="*/ 212368 w 634001"/>
              <a:gd name="connsiteY2" fmla="*/ 1393372 h 1494972"/>
              <a:gd name="connsiteX3" fmla="*/ 197854 w 634001"/>
              <a:gd name="connsiteY3" fmla="*/ 1349829 h 1494972"/>
              <a:gd name="connsiteX4" fmla="*/ 139797 w 634001"/>
              <a:gd name="connsiteY4" fmla="*/ 1262744 h 1494972"/>
              <a:gd name="connsiteX5" fmla="*/ 110768 w 634001"/>
              <a:gd name="connsiteY5" fmla="*/ 1219201 h 1494972"/>
              <a:gd name="connsiteX6" fmla="*/ 81739 w 634001"/>
              <a:gd name="connsiteY6" fmla="*/ 1175658 h 1494972"/>
              <a:gd name="connsiteX7" fmla="*/ 52711 w 634001"/>
              <a:gd name="connsiteY7" fmla="*/ 1088572 h 1494972"/>
              <a:gd name="connsiteX8" fmla="*/ 67225 w 634001"/>
              <a:gd name="connsiteY8" fmla="*/ 928915 h 1494972"/>
              <a:gd name="connsiteX9" fmla="*/ 125282 w 634001"/>
              <a:gd name="connsiteY9" fmla="*/ 841829 h 1494972"/>
              <a:gd name="connsiteX10" fmla="*/ 168825 w 634001"/>
              <a:gd name="connsiteY10" fmla="*/ 812801 h 1494972"/>
              <a:gd name="connsiteX11" fmla="*/ 212368 w 634001"/>
              <a:gd name="connsiteY11" fmla="*/ 798286 h 1494972"/>
              <a:gd name="connsiteX12" fmla="*/ 313968 w 634001"/>
              <a:gd name="connsiteY12" fmla="*/ 754744 h 1494972"/>
              <a:gd name="connsiteX13" fmla="*/ 357511 w 634001"/>
              <a:gd name="connsiteY13" fmla="*/ 725715 h 1494972"/>
              <a:gd name="connsiteX14" fmla="*/ 488139 w 634001"/>
              <a:gd name="connsiteY14" fmla="*/ 667658 h 1494972"/>
              <a:gd name="connsiteX15" fmla="*/ 517168 w 634001"/>
              <a:gd name="connsiteY15" fmla="*/ 624115 h 1494972"/>
              <a:gd name="connsiteX16" fmla="*/ 560711 w 634001"/>
              <a:gd name="connsiteY16" fmla="*/ 609601 h 1494972"/>
              <a:gd name="connsiteX17" fmla="*/ 618768 w 634001"/>
              <a:gd name="connsiteY17" fmla="*/ 522515 h 1494972"/>
              <a:gd name="connsiteX18" fmla="*/ 633282 w 634001"/>
              <a:gd name="connsiteY18" fmla="*/ 478972 h 1494972"/>
              <a:gd name="connsiteX19" fmla="*/ 589739 w 634001"/>
              <a:gd name="connsiteY19" fmla="*/ 275772 h 1494972"/>
              <a:gd name="connsiteX20" fmla="*/ 531682 w 634001"/>
              <a:gd name="connsiteY20" fmla="*/ 232229 h 1494972"/>
              <a:gd name="connsiteX21" fmla="*/ 488139 w 634001"/>
              <a:gd name="connsiteY21" fmla="*/ 217715 h 1494972"/>
              <a:gd name="connsiteX22" fmla="*/ 416480 w 634001"/>
              <a:gd name="connsiteY22" fmla="*/ 101601 h 1494972"/>
              <a:gd name="connsiteX23" fmla="*/ 357511 w 634001"/>
              <a:gd name="connsiteY23" fmla="*/ 116115 h 1494972"/>
              <a:gd name="connsiteX24" fmla="*/ 208723 w 634001"/>
              <a:gd name="connsiteY24" fmla="*/ 87086 h 1494972"/>
              <a:gd name="connsiteX25" fmla="*/ 29084 w 634001"/>
              <a:gd name="connsiteY25" fmla="*/ 130628 h 1494972"/>
              <a:gd name="connsiteX26" fmla="*/ 56 w 634001"/>
              <a:gd name="connsiteY26" fmla="*/ 0 h 1494972"/>
              <a:gd name="connsiteX0" fmla="*/ 284939 w 634001"/>
              <a:gd name="connsiteY0" fmla="*/ 1494972 h 1494972"/>
              <a:gd name="connsiteX1" fmla="*/ 255911 w 634001"/>
              <a:gd name="connsiteY1" fmla="*/ 1422401 h 1494972"/>
              <a:gd name="connsiteX2" fmla="*/ 212368 w 634001"/>
              <a:gd name="connsiteY2" fmla="*/ 1393372 h 1494972"/>
              <a:gd name="connsiteX3" fmla="*/ 197854 w 634001"/>
              <a:gd name="connsiteY3" fmla="*/ 1349829 h 1494972"/>
              <a:gd name="connsiteX4" fmla="*/ 139797 w 634001"/>
              <a:gd name="connsiteY4" fmla="*/ 1262744 h 1494972"/>
              <a:gd name="connsiteX5" fmla="*/ 110768 w 634001"/>
              <a:gd name="connsiteY5" fmla="*/ 1219201 h 1494972"/>
              <a:gd name="connsiteX6" fmla="*/ 81739 w 634001"/>
              <a:gd name="connsiteY6" fmla="*/ 1175658 h 1494972"/>
              <a:gd name="connsiteX7" fmla="*/ 52711 w 634001"/>
              <a:gd name="connsiteY7" fmla="*/ 1088572 h 1494972"/>
              <a:gd name="connsiteX8" fmla="*/ 67225 w 634001"/>
              <a:gd name="connsiteY8" fmla="*/ 928915 h 1494972"/>
              <a:gd name="connsiteX9" fmla="*/ 125282 w 634001"/>
              <a:gd name="connsiteY9" fmla="*/ 841829 h 1494972"/>
              <a:gd name="connsiteX10" fmla="*/ 168825 w 634001"/>
              <a:gd name="connsiteY10" fmla="*/ 812801 h 1494972"/>
              <a:gd name="connsiteX11" fmla="*/ 212368 w 634001"/>
              <a:gd name="connsiteY11" fmla="*/ 798286 h 1494972"/>
              <a:gd name="connsiteX12" fmla="*/ 313968 w 634001"/>
              <a:gd name="connsiteY12" fmla="*/ 754744 h 1494972"/>
              <a:gd name="connsiteX13" fmla="*/ 357511 w 634001"/>
              <a:gd name="connsiteY13" fmla="*/ 725715 h 1494972"/>
              <a:gd name="connsiteX14" fmla="*/ 488139 w 634001"/>
              <a:gd name="connsiteY14" fmla="*/ 667658 h 1494972"/>
              <a:gd name="connsiteX15" fmla="*/ 517168 w 634001"/>
              <a:gd name="connsiteY15" fmla="*/ 624115 h 1494972"/>
              <a:gd name="connsiteX16" fmla="*/ 560711 w 634001"/>
              <a:gd name="connsiteY16" fmla="*/ 609601 h 1494972"/>
              <a:gd name="connsiteX17" fmla="*/ 618768 w 634001"/>
              <a:gd name="connsiteY17" fmla="*/ 522515 h 1494972"/>
              <a:gd name="connsiteX18" fmla="*/ 633282 w 634001"/>
              <a:gd name="connsiteY18" fmla="*/ 478972 h 1494972"/>
              <a:gd name="connsiteX19" fmla="*/ 589739 w 634001"/>
              <a:gd name="connsiteY19" fmla="*/ 275772 h 1494972"/>
              <a:gd name="connsiteX20" fmla="*/ 531682 w 634001"/>
              <a:gd name="connsiteY20" fmla="*/ 232229 h 1494972"/>
              <a:gd name="connsiteX21" fmla="*/ 488139 w 634001"/>
              <a:gd name="connsiteY21" fmla="*/ 217715 h 1494972"/>
              <a:gd name="connsiteX22" fmla="*/ 416480 w 634001"/>
              <a:gd name="connsiteY22" fmla="*/ 101601 h 1494972"/>
              <a:gd name="connsiteX23" fmla="*/ 334373 w 634001"/>
              <a:gd name="connsiteY23" fmla="*/ 72572 h 1494972"/>
              <a:gd name="connsiteX24" fmla="*/ 208723 w 634001"/>
              <a:gd name="connsiteY24" fmla="*/ 87086 h 1494972"/>
              <a:gd name="connsiteX25" fmla="*/ 29084 w 634001"/>
              <a:gd name="connsiteY25" fmla="*/ 130628 h 1494972"/>
              <a:gd name="connsiteX26" fmla="*/ 56 w 634001"/>
              <a:gd name="connsiteY26" fmla="*/ 0 h 1494972"/>
              <a:gd name="connsiteX0" fmla="*/ 284939 w 634001"/>
              <a:gd name="connsiteY0" fmla="*/ 1494972 h 1494972"/>
              <a:gd name="connsiteX1" fmla="*/ 255911 w 634001"/>
              <a:gd name="connsiteY1" fmla="*/ 1422401 h 1494972"/>
              <a:gd name="connsiteX2" fmla="*/ 212368 w 634001"/>
              <a:gd name="connsiteY2" fmla="*/ 1393372 h 1494972"/>
              <a:gd name="connsiteX3" fmla="*/ 197854 w 634001"/>
              <a:gd name="connsiteY3" fmla="*/ 1349829 h 1494972"/>
              <a:gd name="connsiteX4" fmla="*/ 139797 w 634001"/>
              <a:gd name="connsiteY4" fmla="*/ 1262744 h 1494972"/>
              <a:gd name="connsiteX5" fmla="*/ 110768 w 634001"/>
              <a:gd name="connsiteY5" fmla="*/ 1219201 h 1494972"/>
              <a:gd name="connsiteX6" fmla="*/ 81739 w 634001"/>
              <a:gd name="connsiteY6" fmla="*/ 1175658 h 1494972"/>
              <a:gd name="connsiteX7" fmla="*/ 52711 w 634001"/>
              <a:gd name="connsiteY7" fmla="*/ 1088572 h 1494972"/>
              <a:gd name="connsiteX8" fmla="*/ 67225 w 634001"/>
              <a:gd name="connsiteY8" fmla="*/ 928915 h 1494972"/>
              <a:gd name="connsiteX9" fmla="*/ 125282 w 634001"/>
              <a:gd name="connsiteY9" fmla="*/ 841829 h 1494972"/>
              <a:gd name="connsiteX10" fmla="*/ 168825 w 634001"/>
              <a:gd name="connsiteY10" fmla="*/ 812801 h 1494972"/>
              <a:gd name="connsiteX11" fmla="*/ 212368 w 634001"/>
              <a:gd name="connsiteY11" fmla="*/ 798286 h 1494972"/>
              <a:gd name="connsiteX12" fmla="*/ 313968 w 634001"/>
              <a:gd name="connsiteY12" fmla="*/ 754744 h 1494972"/>
              <a:gd name="connsiteX13" fmla="*/ 357511 w 634001"/>
              <a:gd name="connsiteY13" fmla="*/ 725715 h 1494972"/>
              <a:gd name="connsiteX14" fmla="*/ 488139 w 634001"/>
              <a:gd name="connsiteY14" fmla="*/ 667658 h 1494972"/>
              <a:gd name="connsiteX15" fmla="*/ 517168 w 634001"/>
              <a:gd name="connsiteY15" fmla="*/ 624115 h 1494972"/>
              <a:gd name="connsiteX16" fmla="*/ 560711 w 634001"/>
              <a:gd name="connsiteY16" fmla="*/ 609601 h 1494972"/>
              <a:gd name="connsiteX17" fmla="*/ 618768 w 634001"/>
              <a:gd name="connsiteY17" fmla="*/ 522515 h 1494972"/>
              <a:gd name="connsiteX18" fmla="*/ 633282 w 634001"/>
              <a:gd name="connsiteY18" fmla="*/ 478972 h 1494972"/>
              <a:gd name="connsiteX19" fmla="*/ 589739 w 634001"/>
              <a:gd name="connsiteY19" fmla="*/ 275772 h 1494972"/>
              <a:gd name="connsiteX20" fmla="*/ 531682 w 634001"/>
              <a:gd name="connsiteY20" fmla="*/ 232229 h 1494972"/>
              <a:gd name="connsiteX21" fmla="*/ 480426 w 634001"/>
              <a:gd name="connsiteY21" fmla="*/ 145143 h 1494972"/>
              <a:gd name="connsiteX22" fmla="*/ 416480 w 634001"/>
              <a:gd name="connsiteY22" fmla="*/ 101601 h 1494972"/>
              <a:gd name="connsiteX23" fmla="*/ 334373 w 634001"/>
              <a:gd name="connsiteY23" fmla="*/ 72572 h 1494972"/>
              <a:gd name="connsiteX24" fmla="*/ 208723 w 634001"/>
              <a:gd name="connsiteY24" fmla="*/ 87086 h 1494972"/>
              <a:gd name="connsiteX25" fmla="*/ 29084 w 634001"/>
              <a:gd name="connsiteY25" fmla="*/ 130628 h 1494972"/>
              <a:gd name="connsiteX26" fmla="*/ 56 w 634001"/>
              <a:gd name="connsiteY26" fmla="*/ 0 h 1494972"/>
              <a:gd name="connsiteX0" fmla="*/ 331216 w 634001"/>
              <a:gd name="connsiteY0" fmla="*/ 1669143 h 1669143"/>
              <a:gd name="connsiteX1" fmla="*/ 255911 w 634001"/>
              <a:gd name="connsiteY1" fmla="*/ 1422401 h 1669143"/>
              <a:gd name="connsiteX2" fmla="*/ 212368 w 634001"/>
              <a:gd name="connsiteY2" fmla="*/ 1393372 h 1669143"/>
              <a:gd name="connsiteX3" fmla="*/ 197854 w 634001"/>
              <a:gd name="connsiteY3" fmla="*/ 1349829 h 1669143"/>
              <a:gd name="connsiteX4" fmla="*/ 139797 w 634001"/>
              <a:gd name="connsiteY4" fmla="*/ 1262744 h 1669143"/>
              <a:gd name="connsiteX5" fmla="*/ 110768 w 634001"/>
              <a:gd name="connsiteY5" fmla="*/ 1219201 h 1669143"/>
              <a:gd name="connsiteX6" fmla="*/ 81739 w 634001"/>
              <a:gd name="connsiteY6" fmla="*/ 1175658 h 1669143"/>
              <a:gd name="connsiteX7" fmla="*/ 52711 w 634001"/>
              <a:gd name="connsiteY7" fmla="*/ 1088572 h 1669143"/>
              <a:gd name="connsiteX8" fmla="*/ 67225 w 634001"/>
              <a:gd name="connsiteY8" fmla="*/ 928915 h 1669143"/>
              <a:gd name="connsiteX9" fmla="*/ 125282 w 634001"/>
              <a:gd name="connsiteY9" fmla="*/ 841829 h 1669143"/>
              <a:gd name="connsiteX10" fmla="*/ 168825 w 634001"/>
              <a:gd name="connsiteY10" fmla="*/ 812801 h 1669143"/>
              <a:gd name="connsiteX11" fmla="*/ 212368 w 634001"/>
              <a:gd name="connsiteY11" fmla="*/ 798286 h 1669143"/>
              <a:gd name="connsiteX12" fmla="*/ 313968 w 634001"/>
              <a:gd name="connsiteY12" fmla="*/ 754744 h 1669143"/>
              <a:gd name="connsiteX13" fmla="*/ 357511 w 634001"/>
              <a:gd name="connsiteY13" fmla="*/ 725715 h 1669143"/>
              <a:gd name="connsiteX14" fmla="*/ 488139 w 634001"/>
              <a:gd name="connsiteY14" fmla="*/ 667658 h 1669143"/>
              <a:gd name="connsiteX15" fmla="*/ 517168 w 634001"/>
              <a:gd name="connsiteY15" fmla="*/ 624115 h 1669143"/>
              <a:gd name="connsiteX16" fmla="*/ 560711 w 634001"/>
              <a:gd name="connsiteY16" fmla="*/ 609601 h 1669143"/>
              <a:gd name="connsiteX17" fmla="*/ 618768 w 634001"/>
              <a:gd name="connsiteY17" fmla="*/ 522515 h 1669143"/>
              <a:gd name="connsiteX18" fmla="*/ 633282 w 634001"/>
              <a:gd name="connsiteY18" fmla="*/ 478972 h 1669143"/>
              <a:gd name="connsiteX19" fmla="*/ 589739 w 634001"/>
              <a:gd name="connsiteY19" fmla="*/ 275772 h 1669143"/>
              <a:gd name="connsiteX20" fmla="*/ 531682 w 634001"/>
              <a:gd name="connsiteY20" fmla="*/ 232229 h 1669143"/>
              <a:gd name="connsiteX21" fmla="*/ 480426 w 634001"/>
              <a:gd name="connsiteY21" fmla="*/ 145143 h 1669143"/>
              <a:gd name="connsiteX22" fmla="*/ 416480 w 634001"/>
              <a:gd name="connsiteY22" fmla="*/ 101601 h 1669143"/>
              <a:gd name="connsiteX23" fmla="*/ 334373 w 634001"/>
              <a:gd name="connsiteY23" fmla="*/ 72572 h 1669143"/>
              <a:gd name="connsiteX24" fmla="*/ 208723 w 634001"/>
              <a:gd name="connsiteY24" fmla="*/ 87086 h 1669143"/>
              <a:gd name="connsiteX25" fmla="*/ 29084 w 634001"/>
              <a:gd name="connsiteY25" fmla="*/ 130628 h 1669143"/>
              <a:gd name="connsiteX26" fmla="*/ 56 w 634001"/>
              <a:gd name="connsiteY26" fmla="*/ 0 h 1669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4001" h="1669143">
                <a:moveTo>
                  <a:pt x="331216" y="1669143"/>
                </a:moveTo>
                <a:cubicBezTo>
                  <a:pt x="321540" y="1644953"/>
                  <a:pt x="275719" y="1468363"/>
                  <a:pt x="255911" y="1422401"/>
                </a:cubicBezTo>
                <a:cubicBezTo>
                  <a:pt x="236103" y="1376439"/>
                  <a:pt x="223265" y="1406994"/>
                  <a:pt x="212368" y="1393372"/>
                </a:cubicBezTo>
                <a:cubicBezTo>
                  <a:pt x="202811" y="1381425"/>
                  <a:pt x="205284" y="1363203"/>
                  <a:pt x="197854" y="1349829"/>
                </a:cubicBezTo>
                <a:cubicBezTo>
                  <a:pt x="180911" y="1319332"/>
                  <a:pt x="159149" y="1291772"/>
                  <a:pt x="139797" y="1262744"/>
                </a:cubicBezTo>
                <a:lnTo>
                  <a:pt x="110768" y="1219201"/>
                </a:lnTo>
                <a:lnTo>
                  <a:pt x="81739" y="1175658"/>
                </a:lnTo>
                <a:cubicBezTo>
                  <a:pt x="72063" y="1146629"/>
                  <a:pt x="49941" y="1119045"/>
                  <a:pt x="52711" y="1088572"/>
                </a:cubicBezTo>
                <a:cubicBezTo>
                  <a:pt x="57549" y="1035353"/>
                  <a:pt x="59668" y="981816"/>
                  <a:pt x="67225" y="928915"/>
                </a:cubicBezTo>
                <a:cubicBezTo>
                  <a:pt x="73510" y="884919"/>
                  <a:pt x="90669" y="870673"/>
                  <a:pt x="125282" y="841829"/>
                </a:cubicBezTo>
                <a:cubicBezTo>
                  <a:pt x="138683" y="830662"/>
                  <a:pt x="153223" y="820602"/>
                  <a:pt x="168825" y="812801"/>
                </a:cubicBezTo>
                <a:cubicBezTo>
                  <a:pt x="182509" y="805959"/>
                  <a:pt x="198306" y="804313"/>
                  <a:pt x="212368" y="798286"/>
                </a:cubicBezTo>
                <a:cubicBezTo>
                  <a:pt x="337903" y="744485"/>
                  <a:pt x="211861" y="788779"/>
                  <a:pt x="313968" y="754744"/>
                </a:cubicBezTo>
                <a:cubicBezTo>
                  <a:pt x="328482" y="745068"/>
                  <a:pt x="341570" y="732800"/>
                  <a:pt x="357511" y="725715"/>
                </a:cubicBezTo>
                <a:cubicBezTo>
                  <a:pt x="512965" y="656624"/>
                  <a:pt x="389596" y="733353"/>
                  <a:pt x="488139" y="667658"/>
                </a:cubicBezTo>
                <a:cubicBezTo>
                  <a:pt x="497815" y="653144"/>
                  <a:pt x="503546" y="635012"/>
                  <a:pt x="517168" y="624115"/>
                </a:cubicBezTo>
                <a:cubicBezTo>
                  <a:pt x="529115" y="614558"/>
                  <a:pt x="549893" y="620419"/>
                  <a:pt x="560711" y="609601"/>
                </a:cubicBezTo>
                <a:cubicBezTo>
                  <a:pt x="585381" y="584931"/>
                  <a:pt x="618768" y="522515"/>
                  <a:pt x="618768" y="522515"/>
                </a:cubicBezTo>
                <a:cubicBezTo>
                  <a:pt x="623606" y="508001"/>
                  <a:pt x="633282" y="494271"/>
                  <a:pt x="633282" y="478972"/>
                </a:cubicBezTo>
                <a:cubicBezTo>
                  <a:pt x="633282" y="407900"/>
                  <a:pt x="643157" y="329190"/>
                  <a:pt x="589739" y="275772"/>
                </a:cubicBezTo>
                <a:cubicBezTo>
                  <a:pt x="572634" y="258667"/>
                  <a:pt x="549901" y="254000"/>
                  <a:pt x="531682" y="232229"/>
                </a:cubicBezTo>
                <a:cubicBezTo>
                  <a:pt x="513463" y="210458"/>
                  <a:pt x="494940" y="149981"/>
                  <a:pt x="480426" y="145143"/>
                </a:cubicBezTo>
                <a:cubicBezTo>
                  <a:pt x="451398" y="125791"/>
                  <a:pt x="440822" y="113696"/>
                  <a:pt x="416480" y="101601"/>
                </a:cubicBezTo>
                <a:cubicBezTo>
                  <a:pt x="392138" y="89506"/>
                  <a:pt x="368999" y="74991"/>
                  <a:pt x="334373" y="72572"/>
                </a:cubicBezTo>
                <a:cubicBezTo>
                  <a:pt x="299747" y="70153"/>
                  <a:pt x="259605" y="77410"/>
                  <a:pt x="208723" y="87086"/>
                </a:cubicBezTo>
                <a:cubicBezTo>
                  <a:pt x="157842" y="96762"/>
                  <a:pt x="89706" y="171043"/>
                  <a:pt x="29084" y="130628"/>
                </a:cubicBezTo>
                <a:cubicBezTo>
                  <a:pt x="-2628" y="83060"/>
                  <a:pt x="56" y="31959"/>
                  <a:pt x="56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0" name="Ελεύθερη σχεδίαση 49"/>
          <p:cNvSpPr/>
          <p:nvPr/>
        </p:nvSpPr>
        <p:spPr>
          <a:xfrm>
            <a:off x="5365538" y="3645024"/>
            <a:ext cx="1794620" cy="1915886"/>
          </a:xfrm>
          <a:custGeom>
            <a:avLst/>
            <a:gdLst>
              <a:gd name="connsiteX0" fmla="*/ 232466 w 581528"/>
              <a:gd name="connsiteY0" fmla="*/ 1567543 h 1567543"/>
              <a:gd name="connsiteX1" fmla="*/ 203438 w 581528"/>
              <a:gd name="connsiteY1" fmla="*/ 1494972 h 1567543"/>
              <a:gd name="connsiteX2" fmla="*/ 159895 w 581528"/>
              <a:gd name="connsiteY2" fmla="*/ 1465943 h 1567543"/>
              <a:gd name="connsiteX3" fmla="*/ 145381 w 581528"/>
              <a:gd name="connsiteY3" fmla="*/ 1422400 h 1567543"/>
              <a:gd name="connsiteX4" fmla="*/ 87324 w 581528"/>
              <a:gd name="connsiteY4" fmla="*/ 1335315 h 1567543"/>
              <a:gd name="connsiteX5" fmla="*/ 58295 w 581528"/>
              <a:gd name="connsiteY5" fmla="*/ 1291772 h 1567543"/>
              <a:gd name="connsiteX6" fmla="*/ 29266 w 581528"/>
              <a:gd name="connsiteY6" fmla="*/ 1248229 h 1567543"/>
              <a:gd name="connsiteX7" fmla="*/ 238 w 581528"/>
              <a:gd name="connsiteY7" fmla="*/ 1161143 h 1567543"/>
              <a:gd name="connsiteX8" fmla="*/ 14752 w 581528"/>
              <a:gd name="connsiteY8" fmla="*/ 1001486 h 1567543"/>
              <a:gd name="connsiteX9" fmla="*/ 72809 w 581528"/>
              <a:gd name="connsiteY9" fmla="*/ 914400 h 1567543"/>
              <a:gd name="connsiteX10" fmla="*/ 116352 w 581528"/>
              <a:gd name="connsiteY10" fmla="*/ 885372 h 1567543"/>
              <a:gd name="connsiteX11" fmla="*/ 159895 w 581528"/>
              <a:gd name="connsiteY11" fmla="*/ 870857 h 1567543"/>
              <a:gd name="connsiteX12" fmla="*/ 261495 w 581528"/>
              <a:gd name="connsiteY12" fmla="*/ 827315 h 1567543"/>
              <a:gd name="connsiteX13" fmla="*/ 305038 w 581528"/>
              <a:gd name="connsiteY13" fmla="*/ 798286 h 1567543"/>
              <a:gd name="connsiteX14" fmla="*/ 435666 w 581528"/>
              <a:gd name="connsiteY14" fmla="*/ 740229 h 1567543"/>
              <a:gd name="connsiteX15" fmla="*/ 464695 w 581528"/>
              <a:gd name="connsiteY15" fmla="*/ 696686 h 1567543"/>
              <a:gd name="connsiteX16" fmla="*/ 508238 w 581528"/>
              <a:gd name="connsiteY16" fmla="*/ 682172 h 1567543"/>
              <a:gd name="connsiteX17" fmla="*/ 566295 w 581528"/>
              <a:gd name="connsiteY17" fmla="*/ 595086 h 1567543"/>
              <a:gd name="connsiteX18" fmla="*/ 580809 w 581528"/>
              <a:gd name="connsiteY18" fmla="*/ 551543 h 1567543"/>
              <a:gd name="connsiteX19" fmla="*/ 537266 w 581528"/>
              <a:gd name="connsiteY19" fmla="*/ 348343 h 1567543"/>
              <a:gd name="connsiteX20" fmla="*/ 479209 w 581528"/>
              <a:gd name="connsiteY20" fmla="*/ 304800 h 1567543"/>
              <a:gd name="connsiteX21" fmla="*/ 435666 w 581528"/>
              <a:gd name="connsiteY21" fmla="*/ 290286 h 1567543"/>
              <a:gd name="connsiteX22" fmla="*/ 348581 w 581528"/>
              <a:gd name="connsiteY22" fmla="*/ 232229 h 1567543"/>
              <a:gd name="connsiteX23" fmla="*/ 305038 w 581528"/>
              <a:gd name="connsiteY23" fmla="*/ 188686 h 1567543"/>
              <a:gd name="connsiteX24" fmla="*/ 217952 w 581528"/>
              <a:gd name="connsiteY24" fmla="*/ 130629 h 1567543"/>
              <a:gd name="connsiteX25" fmla="*/ 130866 w 581528"/>
              <a:gd name="connsiteY25" fmla="*/ 58057 h 1567543"/>
              <a:gd name="connsiteX26" fmla="*/ 101838 w 581528"/>
              <a:gd name="connsiteY26" fmla="*/ 0 h 1567543"/>
              <a:gd name="connsiteX0" fmla="*/ 76 w 1452223"/>
              <a:gd name="connsiteY0" fmla="*/ 1915886 h 1915886"/>
              <a:gd name="connsiteX1" fmla="*/ 1074133 w 1452223"/>
              <a:gd name="connsiteY1" fmla="*/ 1494972 h 1915886"/>
              <a:gd name="connsiteX2" fmla="*/ 1030590 w 1452223"/>
              <a:gd name="connsiteY2" fmla="*/ 1465943 h 1915886"/>
              <a:gd name="connsiteX3" fmla="*/ 1016076 w 1452223"/>
              <a:gd name="connsiteY3" fmla="*/ 1422400 h 1915886"/>
              <a:gd name="connsiteX4" fmla="*/ 958019 w 1452223"/>
              <a:gd name="connsiteY4" fmla="*/ 1335315 h 1915886"/>
              <a:gd name="connsiteX5" fmla="*/ 928990 w 1452223"/>
              <a:gd name="connsiteY5" fmla="*/ 1291772 h 1915886"/>
              <a:gd name="connsiteX6" fmla="*/ 899961 w 1452223"/>
              <a:gd name="connsiteY6" fmla="*/ 1248229 h 1915886"/>
              <a:gd name="connsiteX7" fmla="*/ 870933 w 1452223"/>
              <a:gd name="connsiteY7" fmla="*/ 1161143 h 1915886"/>
              <a:gd name="connsiteX8" fmla="*/ 885447 w 1452223"/>
              <a:gd name="connsiteY8" fmla="*/ 1001486 h 1915886"/>
              <a:gd name="connsiteX9" fmla="*/ 943504 w 1452223"/>
              <a:gd name="connsiteY9" fmla="*/ 914400 h 1915886"/>
              <a:gd name="connsiteX10" fmla="*/ 987047 w 1452223"/>
              <a:gd name="connsiteY10" fmla="*/ 885372 h 1915886"/>
              <a:gd name="connsiteX11" fmla="*/ 1030590 w 1452223"/>
              <a:gd name="connsiteY11" fmla="*/ 870857 h 1915886"/>
              <a:gd name="connsiteX12" fmla="*/ 1132190 w 1452223"/>
              <a:gd name="connsiteY12" fmla="*/ 827315 h 1915886"/>
              <a:gd name="connsiteX13" fmla="*/ 1175733 w 1452223"/>
              <a:gd name="connsiteY13" fmla="*/ 798286 h 1915886"/>
              <a:gd name="connsiteX14" fmla="*/ 1306361 w 1452223"/>
              <a:gd name="connsiteY14" fmla="*/ 740229 h 1915886"/>
              <a:gd name="connsiteX15" fmla="*/ 1335390 w 1452223"/>
              <a:gd name="connsiteY15" fmla="*/ 696686 h 1915886"/>
              <a:gd name="connsiteX16" fmla="*/ 1378933 w 1452223"/>
              <a:gd name="connsiteY16" fmla="*/ 682172 h 1915886"/>
              <a:gd name="connsiteX17" fmla="*/ 1436990 w 1452223"/>
              <a:gd name="connsiteY17" fmla="*/ 595086 h 1915886"/>
              <a:gd name="connsiteX18" fmla="*/ 1451504 w 1452223"/>
              <a:gd name="connsiteY18" fmla="*/ 551543 h 1915886"/>
              <a:gd name="connsiteX19" fmla="*/ 1407961 w 1452223"/>
              <a:gd name="connsiteY19" fmla="*/ 348343 h 1915886"/>
              <a:gd name="connsiteX20" fmla="*/ 1349904 w 1452223"/>
              <a:gd name="connsiteY20" fmla="*/ 304800 h 1915886"/>
              <a:gd name="connsiteX21" fmla="*/ 1306361 w 1452223"/>
              <a:gd name="connsiteY21" fmla="*/ 290286 h 1915886"/>
              <a:gd name="connsiteX22" fmla="*/ 1219276 w 1452223"/>
              <a:gd name="connsiteY22" fmla="*/ 232229 h 1915886"/>
              <a:gd name="connsiteX23" fmla="*/ 1175733 w 1452223"/>
              <a:gd name="connsiteY23" fmla="*/ 188686 h 1915886"/>
              <a:gd name="connsiteX24" fmla="*/ 1088647 w 1452223"/>
              <a:gd name="connsiteY24" fmla="*/ 130629 h 1915886"/>
              <a:gd name="connsiteX25" fmla="*/ 1001561 w 1452223"/>
              <a:gd name="connsiteY25" fmla="*/ 58057 h 1915886"/>
              <a:gd name="connsiteX26" fmla="*/ 972533 w 1452223"/>
              <a:gd name="connsiteY26" fmla="*/ 0 h 1915886"/>
              <a:gd name="connsiteX0" fmla="*/ 129 w 1452276"/>
              <a:gd name="connsiteY0" fmla="*/ 1915886 h 1915886"/>
              <a:gd name="connsiteX1" fmla="*/ 696815 w 1452276"/>
              <a:gd name="connsiteY1" fmla="*/ 1582058 h 1915886"/>
              <a:gd name="connsiteX2" fmla="*/ 1030643 w 1452276"/>
              <a:gd name="connsiteY2" fmla="*/ 1465943 h 1915886"/>
              <a:gd name="connsiteX3" fmla="*/ 1016129 w 1452276"/>
              <a:gd name="connsiteY3" fmla="*/ 1422400 h 1915886"/>
              <a:gd name="connsiteX4" fmla="*/ 958072 w 1452276"/>
              <a:gd name="connsiteY4" fmla="*/ 1335315 h 1915886"/>
              <a:gd name="connsiteX5" fmla="*/ 929043 w 1452276"/>
              <a:gd name="connsiteY5" fmla="*/ 1291772 h 1915886"/>
              <a:gd name="connsiteX6" fmla="*/ 900014 w 1452276"/>
              <a:gd name="connsiteY6" fmla="*/ 1248229 h 1915886"/>
              <a:gd name="connsiteX7" fmla="*/ 870986 w 1452276"/>
              <a:gd name="connsiteY7" fmla="*/ 1161143 h 1915886"/>
              <a:gd name="connsiteX8" fmla="*/ 885500 w 1452276"/>
              <a:gd name="connsiteY8" fmla="*/ 1001486 h 1915886"/>
              <a:gd name="connsiteX9" fmla="*/ 943557 w 1452276"/>
              <a:gd name="connsiteY9" fmla="*/ 914400 h 1915886"/>
              <a:gd name="connsiteX10" fmla="*/ 987100 w 1452276"/>
              <a:gd name="connsiteY10" fmla="*/ 885372 h 1915886"/>
              <a:gd name="connsiteX11" fmla="*/ 1030643 w 1452276"/>
              <a:gd name="connsiteY11" fmla="*/ 870857 h 1915886"/>
              <a:gd name="connsiteX12" fmla="*/ 1132243 w 1452276"/>
              <a:gd name="connsiteY12" fmla="*/ 827315 h 1915886"/>
              <a:gd name="connsiteX13" fmla="*/ 1175786 w 1452276"/>
              <a:gd name="connsiteY13" fmla="*/ 798286 h 1915886"/>
              <a:gd name="connsiteX14" fmla="*/ 1306414 w 1452276"/>
              <a:gd name="connsiteY14" fmla="*/ 740229 h 1915886"/>
              <a:gd name="connsiteX15" fmla="*/ 1335443 w 1452276"/>
              <a:gd name="connsiteY15" fmla="*/ 696686 h 1915886"/>
              <a:gd name="connsiteX16" fmla="*/ 1378986 w 1452276"/>
              <a:gd name="connsiteY16" fmla="*/ 682172 h 1915886"/>
              <a:gd name="connsiteX17" fmla="*/ 1437043 w 1452276"/>
              <a:gd name="connsiteY17" fmla="*/ 595086 h 1915886"/>
              <a:gd name="connsiteX18" fmla="*/ 1451557 w 1452276"/>
              <a:gd name="connsiteY18" fmla="*/ 551543 h 1915886"/>
              <a:gd name="connsiteX19" fmla="*/ 1408014 w 1452276"/>
              <a:gd name="connsiteY19" fmla="*/ 348343 h 1915886"/>
              <a:gd name="connsiteX20" fmla="*/ 1349957 w 1452276"/>
              <a:gd name="connsiteY20" fmla="*/ 304800 h 1915886"/>
              <a:gd name="connsiteX21" fmla="*/ 1306414 w 1452276"/>
              <a:gd name="connsiteY21" fmla="*/ 290286 h 1915886"/>
              <a:gd name="connsiteX22" fmla="*/ 1219329 w 1452276"/>
              <a:gd name="connsiteY22" fmla="*/ 232229 h 1915886"/>
              <a:gd name="connsiteX23" fmla="*/ 1175786 w 1452276"/>
              <a:gd name="connsiteY23" fmla="*/ 188686 h 1915886"/>
              <a:gd name="connsiteX24" fmla="*/ 1088700 w 1452276"/>
              <a:gd name="connsiteY24" fmla="*/ 130629 h 1915886"/>
              <a:gd name="connsiteX25" fmla="*/ 1001614 w 1452276"/>
              <a:gd name="connsiteY25" fmla="*/ 58057 h 1915886"/>
              <a:gd name="connsiteX26" fmla="*/ 972586 w 1452276"/>
              <a:gd name="connsiteY26" fmla="*/ 0 h 1915886"/>
              <a:gd name="connsiteX0" fmla="*/ 129 w 1452276"/>
              <a:gd name="connsiteY0" fmla="*/ 1915886 h 1915886"/>
              <a:gd name="connsiteX1" fmla="*/ 696815 w 1452276"/>
              <a:gd name="connsiteY1" fmla="*/ 1582058 h 1915886"/>
              <a:gd name="connsiteX2" fmla="*/ 1030643 w 1452276"/>
              <a:gd name="connsiteY2" fmla="*/ 1465943 h 1915886"/>
              <a:gd name="connsiteX3" fmla="*/ 783901 w 1452276"/>
              <a:gd name="connsiteY3" fmla="*/ 1451428 h 1915886"/>
              <a:gd name="connsiteX4" fmla="*/ 958072 w 1452276"/>
              <a:gd name="connsiteY4" fmla="*/ 1335315 h 1915886"/>
              <a:gd name="connsiteX5" fmla="*/ 929043 w 1452276"/>
              <a:gd name="connsiteY5" fmla="*/ 1291772 h 1915886"/>
              <a:gd name="connsiteX6" fmla="*/ 900014 w 1452276"/>
              <a:gd name="connsiteY6" fmla="*/ 1248229 h 1915886"/>
              <a:gd name="connsiteX7" fmla="*/ 870986 w 1452276"/>
              <a:gd name="connsiteY7" fmla="*/ 1161143 h 1915886"/>
              <a:gd name="connsiteX8" fmla="*/ 885500 w 1452276"/>
              <a:gd name="connsiteY8" fmla="*/ 1001486 h 1915886"/>
              <a:gd name="connsiteX9" fmla="*/ 943557 w 1452276"/>
              <a:gd name="connsiteY9" fmla="*/ 914400 h 1915886"/>
              <a:gd name="connsiteX10" fmla="*/ 987100 w 1452276"/>
              <a:gd name="connsiteY10" fmla="*/ 885372 h 1915886"/>
              <a:gd name="connsiteX11" fmla="*/ 1030643 w 1452276"/>
              <a:gd name="connsiteY11" fmla="*/ 870857 h 1915886"/>
              <a:gd name="connsiteX12" fmla="*/ 1132243 w 1452276"/>
              <a:gd name="connsiteY12" fmla="*/ 827315 h 1915886"/>
              <a:gd name="connsiteX13" fmla="*/ 1175786 w 1452276"/>
              <a:gd name="connsiteY13" fmla="*/ 798286 h 1915886"/>
              <a:gd name="connsiteX14" fmla="*/ 1306414 w 1452276"/>
              <a:gd name="connsiteY14" fmla="*/ 740229 h 1915886"/>
              <a:gd name="connsiteX15" fmla="*/ 1335443 w 1452276"/>
              <a:gd name="connsiteY15" fmla="*/ 696686 h 1915886"/>
              <a:gd name="connsiteX16" fmla="*/ 1378986 w 1452276"/>
              <a:gd name="connsiteY16" fmla="*/ 682172 h 1915886"/>
              <a:gd name="connsiteX17" fmla="*/ 1437043 w 1452276"/>
              <a:gd name="connsiteY17" fmla="*/ 595086 h 1915886"/>
              <a:gd name="connsiteX18" fmla="*/ 1451557 w 1452276"/>
              <a:gd name="connsiteY18" fmla="*/ 551543 h 1915886"/>
              <a:gd name="connsiteX19" fmla="*/ 1408014 w 1452276"/>
              <a:gd name="connsiteY19" fmla="*/ 348343 h 1915886"/>
              <a:gd name="connsiteX20" fmla="*/ 1349957 w 1452276"/>
              <a:gd name="connsiteY20" fmla="*/ 304800 h 1915886"/>
              <a:gd name="connsiteX21" fmla="*/ 1306414 w 1452276"/>
              <a:gd name="connsiteY21" fmla="*/ 290286 h 1915886"/>
              <a:gd name="connsiteX22" fmla="*/ 1219329 w 1452276"/>
              <a:gd name="connsiteY22" fmla="*/ 232229 h 1915886"/>
              <a:gd name="connsiteX23" fmla="*/ 1175786 w 1452276"/>
              <a:gd name="connsiteY23" fmla="*/ 188686 h 1915886"/>
              <a:gd name="connsiteX24" fmla="*/ 1088700 w 1452276"/>
              <a:gd name="connsiteY24" fmla="*/ 130629 h 1915886"/>
              <a:gd name="connsiteX25" fmla="*/ 1001614 w 1452276"/>
              <a:gd name="connsiteY25" fmla="*/ 58057 h 1915886"/>
              <a:gd name="connsiteX26" fmla="*/ 972586 w 1452276"/>
              <a:gd name="connsiteY26" fmla="*/ 0 h 1915886"/>
              <a:gd name="connsiteX0" fmla="*/ 122 w 1452269"/>
              <a:gd name="connsiteY0" fmla="*/ 1915886 h 1915886"/>
              <a:gd name="connsiteX1" fmla="*/ 696808 w 1452269"/>
              <a:gd name="connsiteY1" fmla="*/ 1582058 h 1915886"/>
              <a:gd name="connsiteX2" fmla="*/ 798407 w 1452269"/>
              <a:gd name="connsiteY2" fmla="*/ 1494971 h 1915886"/>
              <a:gd name="connsiteX3" fmla="*/ 783894 w 1452269"/>
              <a:gd name="connsiteY3" fmla="*/ 1451428 h 1915886"/>
              <a:gd name="connsiteX4" fmla="*/ 958065 w 1452269"/>
              <a:gd name="connsiteY4" fmla="*/ 1335315 h 1915886"/>
              <a:gd name="connsiteX5" fmla="*/ 929036 w 1452269"/>
              <a:gd name="connsiteY5" fmla="*/ 1291772 h 1915886"/>
              <a:gd name="connsiteX6" fmla="*/ 900007 w 1452269"/>
              <a:gd name="connsiteY6" fmla="*/ 1248229 h 1915886"/>
              <a:gd name="connsiteX7" fmla="*/ 870979 w 1452269"/>
              <a:gd name="connsiteY7" fmla="*/ 1161143 h 1915886"/>
              <a:gd name="connsiteX8" fmla="*/ 885493 w 1452269"/>
              <a:gd name="connsiteY8" fmla="*/ 1001486 h 1915886"/>
              <a:gd name="connsiteX9" fmla="*/ 943550 w 1452269"/>
              <a:gd name="connsiteY9" fmla="*/ 914400 h 1915886"/>
              <a:gd name="connsiteX10" fmla="*/ 987093 w 1452269"/>
              <a:gd name="connsiteY10" fmla="*/ 885372 h 1915886"/>
              <a:gd name="connsiteX11" fmla="*/ 1030636 w 1452269"/>
              <a:gd name="connsiteY11" fmla="*/ 870857 h 1915886"/>
              <a:gd name="connsiteX12" fmla="*/ 1132236 w 1452269"/>
              <a:gd name="connsiteY12" fmla="*/ 827315 h 1915886"/>
              <a:gd name="connsiteX13" fmla="*/ 1175779 w 1452269"/>
              <a:gd name="connsiteY13" fmla="*/ 798286 h 1915886"/>
              <a:gd name="connsiteX14" fmla="*/ 1306407 w 1452269"/>
              <a:gd name="connsiteY14" fmla="*/ 740229 h 1915886"/>
              <a:gd name="connsiteX15" fmla="*/ 1335436 w 1452269"/>
              <a:gd name="connsiteY15" fmla="*/ 696686 h 1915886"/>
              <a:gd name="connsiteX16" fmla="*/ 1378979 w 1452269"/>
              <a:gd name="connsiteY16" fmla="*/ 682172 h 1915886"/>
              <a:gd name="connsiteX17" fmla="*/ 1437036 w 1452269"/>
              <a:gd name="connsiteY17" fmla="*/ 595086 h 1915886"/>
              <a:gd name="connsiteX18" fmla="*/ 1451550 w 1452269"/>
              <a:gd name="connsiteY18" fmla="*/ 551543 h 1915886"/>
              <a:gd name="connsiteX19" fmla="*/ 1408007 w 1452269"/>
              <a:gd name="connsiteY19" fmla="*/ 348343 h 1915886"/>
              <a:gd name="connsiteX20" fmla="*/ 1349950 w 1452269"/>
              <a:gd name="connsiteY20" fmla="*/ 304800 h 1915886"/>
              <a:gd name="connsiteX21" fmla="*/ 1306407 w 1452269"/>
              <a:gd name="connsiteY21" fmla="*/ 290286 h 1915886"/>
              <a:gd name="connsiteX22" fmla="*/ 1219322 w 1452269"/>
              <a:gd name="connsiteY22" fmla="*/ 232229 h 1915886"/>
              <a:gd name="connsiteX23" fmla="*/ 1175779 w 1452269"/>
              <a:gd name="connsiteY23" fmla="*/ 188686 h 1915886"/>
              <a:gd name="connsiteX24" fmla="*/ 1088693 w 1452269"/>
              <a:gd name="connsiteY24" fmla="*/ 130629 h 1915886"/>
              <a:gd name="connsiteX25" fmla="*/ 1001607 w 1452269"/>
              <a:gd name="connsiteY25" fmla="*/ 58057 h 1915886"/>
              <a:gd name="connsiteX26" fmla="*/ 972579 w 1452269"/>
              <a:gd name="connsiteY26" fmla="*/ 0 h 1915886"/>
              <a:gd name="connsiteX0" fmla="*/ 120 w 1452267"/>
              <a:gd name="connsiteY0" fmla="*/ 1915886 h 1915886"/>
              <a:gd name="connsiteX1" fmla="*/ 696806 w 1452267"/>
              <a:gd name="connsiteY1" fmla="*/ 1582058 h 1915886"/>
              <a:gd name="connsiteX2" fmla="*/ 740348 w 1452267"/>
              <a:gd name="connsiteY2" fmla="*/ 1494971 h 1915886"/>
              <a:gd name="connsiteX3" fmla="*/ 783892 w 1452267"/>
              <a:gd name="connsiteY3" fmla="*/ 1451428 h 1915886"/>
              <a:gd name="connsiteX4" fmla="*/ 958063 w 1452267"/>
              <a:gd name="connsiteY4" fmla="*/ 1335315 h 1915886"/>
              <a:gd name="connsiteX5" fmla="*/ 929034 w 1452267"/>
              <a:gd name="connsiteY5" fmla="*/ 1291772 h 1915886"/>
              <a:gd name="connsiteX6" fmla="*/ 900005 w 1452267"/>
              <a:gd name="connsiteY6" fmla="*/ 1248229 h 1915886"/>
              <a:gd name="connsiteX7" fmla="*/ 870977 w 1452267"/>
              <a:gd name="connsiteY7" fmla="*/ 1161143 h 1915886"/>
              <a:gd name="connsiteX8" fmla="*/ 885491 w 1452267"/>
              <a:gd name="connsiteY8" fmla="*/ 1001486 h 1915886"/>
              <a:gd name="connsiteX9" fmla="*/ 943548 w 1452267"/>
              <a:gd name="connsiteY9" fmla="*/ 914400 h 1915886"/>
              <a:gd name="connsiteX10" fmla="*/ 987091 w 1452267"/>
              <a:gd name="connsiteY10" fmla="*/ 885372 h 1915886"/>
              <a:gd name="connsiteX11" fmla="*/ 1030634 w 1452267"/>
              <a:gd name="connsiteY11" fmla="*/ 870857 h 1915886"/>
              <a:gd name="connsiteX12" fmla="*/ 1132234 w 1452267"/>
              <a:gd name="connsiteY12" fmla="*/ 827315 h 1915886"/>
              <a:gd name="connsiteX13" fmla="*/ 1175777 w 1452267"/>
              <a:gd name="connsiteY13" fmla="*/ 798286 h 1915886"/>
              <a:gd name="connsiteX14" fmla="*/ 1306405 w 1452267"/>
              <a:gd name="connsiteY14" fmla="*/ 740229 h 1915886"/>
              <a:gd name="connsiteX15" fmla="*/ 1335434 w 1452267"/>
              <a:gd name="connsiteY15" fmla="*/ 696686 h 1915886"/>
              <a:gd name="connsiteX16" fmla="*/ 1378977 w 1452267"/>
              <a:gd name="connsiteY16" fmla="*/ 682172 h 1915886"/>
              <a:gd name="connsiteX17" fmla="*/ 1437034 w 1452267"/>
              <a:gd name="connsiteY17" fmla="*/ 595086 h 1915886"/>
              <a:gd name="connsiteX18" fmla="*/ 1451548 w 1452267"/>
              <a:gd name="connsiteY18" fmla="*/ 551543 h 1915886"/>
              <a:gd name="connsiteX19" fmla="*/ 1408005 w 1452267"/>
              <a:gd name="connsiteY19" fmla="*/ 348343 h 1915886"/>
              <a:gd name="connsiteX20" fmla="*/ 1349948 w 1452267"/>
              <a:gd name="connsiteY20" fmla="*/ 304800 h 1915886"/>
              <a:gd name="connsiteX21" fmla="*/ 1306405 w 1452267"/>
              <a:gd name="connsiteY21" fmla="*/ 290286 h 1915886"/>
              <a:gd name="connsiteX22" fmla="*/ 1219320 w 1452267"/>
              <a:gd name="connsiteY22" fmla="*/ 232229 h 1915886"/>
              <a:gd name="connsiteX23" fmla="*/ 1175777 w 1452267"/>
              <a:gd name="connsiteY23" fmla="*/ 188686 h 1915886"/>
              <a:gd name="connsiteX24" fmla="*/ 1088691 w 1452267"/>
              <a:gd name="connsiteY24" fmla="*/ 130629 h 1915886"/>
              <a:gd name="connsiteX25" fmla="*/ 1001605 w 1452267"/>
              <a:gd name="connsiteY25" fmla="*/ 58057 h 1915886"/>
              <a:gd name="connsiteX26" fmla="*/ 972577 w 1452267"/>
              <a:gd name="connsiteY26" fmla="*/ 0 h 1915886"/>
              <a:gd name="connsiteX0" fmla="*/ 120 w 1452267"/>
              <a:gd name="connsiteY0" fmla="*/ 1915886 h 1915886"/>
              <a:gd name="connsiteX1" fmla="*/ 696806 w 1452267"/>
              <a:gd name="connsiteY1" fmla="*/ 1582058 h 1915886"/>
              <a:gd name="connsiteX2" fmla="*/ 740348 w 1452267"/>
              <a:gd name="connsiteY2" fmla="*/ 1494971 h 1915886"/>
              <a:gd name="connsiteX3" fmla="*/ 783892 w 1452267"/>
              <a:gd name="connsiteY3" fmla="*/ 1451428 h 1915886"/>
              <a:gd name="connsiteX4" fmla="*/ 870978 w 1452267"/>
              <a:gd name="connsiteY4" fmla="*/ 1335315 h 1915886"/>
              <a:gd name="connsiteX5" fmla="*/ 929034 w 1452267"/>
              <a:gd name="connsiteY5" fmla="*/ 1291772 h 1915886"/>
              <a:gd name="connsiteX6" fmla="*/ 900005 w 1452267"/>
              <a:gd name="connsiteY6" fmla="*/ 1248229 h 1915886"/>
              <a:gd name="connsiteX7" fmla="*/ 870977 w 1452267"/>
              <a:gd name="connsiteY7" fmla="*/ 1161143 h 1915886"/>
              <a:gd name="connsiteX8" fmla="*/ 885491 w 1452267"/>
              <a:gd name="connsiteY8" fmla="*/ 1001486 h 1915886"/>
              <a:gd name="connsiteX9" fmla="*/ 943548 w 1452267"/>
              <a:gd name="connsiteY9" fmla="*/ 914400 h 1915886"/>
              <a:gd name="connsiteX10" fmla="*/ 987091 w 1452267"/>
              <a:gd name="connsiteY10" fmla="*/ 885372 h 1915886"/>
              <a:gd name="connsiteX11" fmla="*/ 1030634 w 1452267"/>
              <a:gd name="connsiteY11" fmla="*/ 870857 h 1915886"/>
              <a:gd name="connsiteX12" fmla="*/ 1132234 w 1452267"/>
              <a:gd name="connsiteY12" fmla="*/ 827315 h 1915886"/>
              <a:gd name="connsiteX13" fmla="*/ 1175777 w 1452267"/>
              <a:gd name="connsiteY13" fmla="*/ 798286 h 1915886"/>
              <a:gd name="connsiteX14" fmla="*/ 1306405 w 1452267"/>
              <a:gd name="connsiteY14" fmla="*/ 740229 h 1915886"/>
              <a:gd name="connsiteX15" fmla="*/ 1335434 w 1452267"/>
              <a:gd name="connsiteY15" fmla="*/ 696686 h 1915886"/>
              <a:gd name="connsiteX16" fmla="*/ 1378977 w 1452267"/>
              <a:gd name="connsiteY16" fmla="*/ 682172 h 1915886"/>
              <a:gd name="connsiteX17" fmla="*/ 1437034 w 1452267"/>
              <a:gd name="connsiteY17" fmla="*/ 595086 h 1915886"/>
              <a:gd name="connsiteX18" fmla="*/ 1451548 w 1452267"/>
              <a:gd name="connsiteY18" fmla="*/ 551543 h 1915886"/>
              <a:gd name="connsiteX19" fmla="*/ 1408005 w 1452267"/>
              <a:gd name="connsiteY19" fmla="*/ 348343 h 1915886"/>
              <a:gd name="connsiteX20" fmla="*/ 1349948 w 1452267"/>
              <a:gd name="connsiteY20" fmla="*/ 304800 h 1915886"/>
              <a:gd name="connsiteX21" fmla="*/ 1306405 w 1452267"/>
              <a:gd name="connsiteY21" fmla="*/ 290286 h 1915886"/>
              <a:gd name="connsiteX22" fmla="*/ 1219320 w 1452267"/>
              <a:gd name="connsiteY22" fmla="*/ 232229 h 1915886"/>
              <a:gd name="connsiteX23" fmla="*/ 1175777 w 1452267"/>
              <a:gd name="connsiteY23" fmla="*/ 188686 h 1915886"/>
              <a:gd name="connsiteX24" fmla="*/ 1088691 w 1452267"/>
              <a:gd name="connsiteY24" fmla="*/ 130629 h 1915886"/>
              <a:gd name="connsiteX25" fmla="*/ 1001605 w 1452267"/>
              <a:gd name="connsiteY25" fmla="*/ 58057 h 1915886"/>
              <a:gd name="connsiteX26" fmla="*/ 972577 w 1452267"/>
              <a:gd name="connsiteY26" fmla="*/ 0 h 1915886"/>
              <a:gd name="connsiteX0" fmla="*/ 120 w 1452267"/>
              <a:gd name="connsiteY0" fmla="*/ 1915886 h 1915886"/>
              <a:gd name="connsiteX1" fmla="*/ 696806 w 1452267"/>
              <a:gd name="connsiteY1" fmla="*/ 1582058 h 1915886"/>
              <a:gd name="connsiteX2" fmla="*/ 740348 w 1452267"/>
              <a:gd name="connsiteY2" fmla="*/ 1494971 h 1915886"/>
              <a:gd name="connsiteX3" fmla="*/ 783892 w 1452267"/>
              <a:gd name="connsiteY3" fmla="*/ 1451428 h 1915886"/>
              <a:gd name="connsiteX4" fmla="*/ 870978 w 1452267"/>
              <a:gd name="connsiteY4" fmla="*/ 1335315 h 1915886"/>
              <a:gd name="connsiteX5" fmla="*/ 870976 w 1452267"/>
              <a:gd name="connsiteY5" fmla="*/ 1306286 h 1915886"/>
              <a:gd name="connsiteX6" fmla="*/ 900005 w 1452267"/>
              <a:gd name="connsiteY6" fmla="*/ 1248229 h 1915886"/>
              <a:gd name="connsiteX7" fmla="*/ 870977 w 1452267"/>
              <a:gd name="connsiteY7" fmla="*/ 1161143 h 1915886"/>
              <a:gd name="connsiteX8" fmla="*/ 885491 w 1452267"/>
              <a:gd name="connsiteY8" fmla="*/ 1001486 h 1915886"/>
              <a:gd name="connsiteX9" fmla="*/ 943548 w 1452267"/>
              <a:gd name="connsiteY9" fmla="*/ 914400 h 1915886"/>
              <a:gd name="connsiteX10" fmla="*/ 987091 w 1452267"/>
              <a:gd name="connsiteY10" fmla="*/ 885372 h 1915886"/>
              <a:gd name="connsiteX11" fmla="*/ 1030634 w 1452267"/>
              <a:gd name="connsiteY11" fmla="*/ 870857 h 1915886"/>
              <a:gd name="connsiteX12" fmla="*/ 1132234 w 1452267"/>
              <a:gd name="connsiteY12" fmla="*/ 827315 h 1915886"/>
              <a:gd name="connsiteX13" fmla="*/ 1175777 w 1452267"/>
              <a:gd name="connsiteY13" fmla="*/ 798286 h 1915886"/>
              <a:gd name="connsiteX14" fmla="*/ 1306405 w 1452267"/>
              <a:gd name="connsiteY14" fmla="*/ 740229 h 1915886"/>
              <a:gd name="connsiteX15" fmla="*/ 1335434 w 1452267"/>
              <a:gd name="connsiteY15" fmla="*/ 696686 h 1915886"/>
              <a:gd name="connsiteX16" fmla="*/ 1378977 w 1452267"/>
              <a:gd name="connsiteY16" fmla="*/ 682172 h 1915886"/>
              <a:gd name="connsiteX17" fmla="*/ 1437034 w 1452267"/>
              <a:gd name="connsiteY17" fmla="*/ 595086 h 1915886"/>
              <a:gd name="connsiteX18" fmla="*/ 1451548 w 1452267"/>
              <a:gd name="connsiteY18" fmla="*/ 551543 h 1915886"/>
              <a:gd name="connsiteX19" fmla="*/ 1408005 w 1452267"/>
              <a:gd name="connsiteY19" fmla="*/ 348343 h 1915886"/>
              <a:gd name="connsiteX20" fmla="*/ 1349948 w 1452267"/>
              <a:gd name="connsiteY20" fmla="*/ 304800 h 1915886"/>
              <a:gd name="connsiteX21" fmla="*/ 1306405 w 1452267"/>
              <a:gd name="connsiteY21" fmla="*/ 290286 h 1915886"/>
              <a:gd name="connsiteX22" fmla="*/ 1219320 w 1452267"/>
              <a:gd name="connsiteY22" fmla="*/ 232229 h 1915886"/>
              <a:gd name="connsiteX23" fmla="*/ 1175777 w 1452267"/>
              <a:gd name="connsiteY23" fmla="*/ 188686 h 1915886"/>
              <a:gd name="connsiteX24" fmla="*/ 1088691 w 1452267"/>
              <a:gd name="connsiteY24" fmla="*/ 130629 h 1915886"/>
              <a:gd name="connsiteX25" fmla="*/ 1001605 w 1452267"/>
              <a:gd name="connsiteY25" fmla="*/ 58057 h 1915886"/>
              <a:gd name="connsiteX26" fmla="*/ 972577 w 1452267"/>
              <a:gd name="connsiteY26" fmla="*/ 0 h 1915886"/>
              <a:gd name="connsiteX0" fmla="*/ 120 w 1551937"/>
              <a:gd name="connsiteY0" fmla="*/ 1915886 h 1915886"/>
              <a:gd name="connsiteX1" fmla="*/ 696806 w 1551937"/>
              <a:gd name="connsiteY1" fmla="*/ 1582058 h 1915886"/>
              <a:gd name="connsiteX2" fmla="*/ 740348 w 1551937"/>
              <a:gd name="connsiteY2" fmla="*/ 1494971 h 1915886"/>
              <a:gd name="connsiteX3" fmla="*/ 783892 w 1551937"/>
              <a:gd name="connsiteY3" fmla="*/ 1451428 h 1915886"/>
              <a:gd name="connsiteX4" fmla="*/ 870978 w 1551937"/>
              <a:gd name="connsiteY4" fmla="*/ 1335315 h 1915886"/>
              <a:gd name="connsiteX5" fmla="*/ 870976 w 1551937"/>
              <a:gd name="connsiteY5" fmla="*/ 1306286 h 1915886"/>
              <a:gd name="connsiteX6" fmla="*/ 900005 w 1551937"/>
              <a:gd name="connsiteY6" fmla="*/ 1248229 h 1915886"/>
              <a:gd name="connsiteX7" fmla="*/ 870977 w 1551937"/>
              <a:gd name="connsiteY7" fmla="*/ 1161143 h 1915886"/>
              <a:gd name="connsiteX8" fmla="*/ 885491 w 1551937"/>
              <a:gd name="connsiteY8" fmla="*/ 1001486 h 1915886"/>
              <a:gd name="connsiteX9" fmla="*/ 943548 w 1551937"/>
              <a:gd name="connsiteY9" fmla="*/ 914400 h 1915886"/>
              <a:gd name="connsiteX10" fmla="*/ 987091 w 1551937"/>
              <a:gd name="connsiteY10" fmla="*/ 885372 h 1915886"/>
              <a:gd name="connsiteX11" fmla="*/ 1030634 w 1551937"/>
              <a:gd name="connsiteY11" fmla="*/ 870857 h 1915886"/>
              <a:gd name="connsiteX12" fmla="*/ 1132234 w 1551937"/>
              <a:gd name="connsiteY12" fmla="*/ 827315 h 1915886"/>
              <a:gd name="connsiteX13" fmla="*/ 1175777 w 1551937"/>
              <a:gd name="connsiteY13" fmla="*/ 798286 h 1915886"/>
              <a:gd name="connsiteX14" fmla="*/ 1306405 w 1551937"/>
              <a:gd name="connsiteY14" fmla="*/ 740229 h 1915886"/>
              <a:gd name="connsiteX15" fmla="*/ 1335434 w 1551937"/>
              <a:gd name="connsiteY15" fmla="*/ 696686 h 1915886"/>
              <a:gd name="connsiteX16" fmla="*/ 1378977 w 1551937"/>
              <a:gd name="connsiteY16" fmla="*/ 682172 h 1915886"/>
              <a:gd name="connsiteX17" fmla="*/ 1437034 w 1551937"/>
              <a:gd name="connsiteY17" fmla="*/ 595086 h 1915886"/>
              <a:gd name="connsiteX18" fmla="*/ 1451548 w 1551937"/>
              <a:gd name="connsiteY18" fmla="*/ 551543 h 1915886"/>
              <a:gd name="connsiteX19" fmla="*/ 1538634 w 1551937"/>
              <a:gd name="connsiteY19" fmla="*/ 304800 h 1915886"/>
              <a:gd name="connsiteX20" fmla="*/ 1349948 w 1551937"/>
              <a:gd name="connsiteY20" fmla="*/ 304800 h 1915886"/>
              <a:gd name="connsiteX21" fmla="*/ 1306405 w 1551937"/>
              <a:gd name="connsiteY21" fmla="*/ 290286 h 1915886"/>
              <a:gd name="connsiteX22" fmla="*/ 1219320 w 1551937"/>
              <a:gd name="connsiteY22" fmla="*/ 232229 h 1915886"/>
              <a:gd name="connsiteX23" fmla="*/ 1175777 w 1551937"/>
              <a:gd name="connsiteY23" fmla="*/ 188686 h 1915886"/>
              <a:gd name="connsiteX24" fmla="*/ 1088691 w 1551937"/>
              <a:gd name="connsiteY24" fmla="*/ 130629 h 1915886"/>
              <a:gd name="connsiteX25" fmla="*/ 1001605 w 1551937"/>
              <a:gd name="connsiteY25" fmla="*/ 58057 h 1915886"/>
              <a:gd name="connsiteX26" fmla="*/ 972577 w 1551937"/>
              <a:gd name="connsiteY26" fmla="*/ 0 h 1915886"/>
              <a:gd name="connsiteX0" fmla="*/ 120 w 1642813"/>
              <a:gd name="connsiteY0" fmla="*/ 1915886 h 1915886"/>
              <a:gd name="connsiteX1" fmla="*/ 696806 w 1642813"/>
              <a:gd name="connsiteY1" fmla="*/ 1582058 h 1915886"/>
              <a:gd name="connsiteX2" fmla="*/ 740348 w 1642813"/>
              <a:gd name="connsiteY2" fmla="*/ 1494971 h 1915886"/>
              <a:gd name="connsiteX3" fmla="*/ 783892 w 1642813"/>
              <a:gd name="connsiteY3" fmla="*/ 1451428 h 1915886"/>
              <a:gd name="connsiteX4" fmla="*/ 870978 w 1642813"/>
              <a:gd name="connsiteY4" fmla="*/ 1335315 h 1915886"/>
              <a:gd name="connsiteX5" fmla="*/ 870976 w 1642813"/>
              <a:gd name="connsiteY5" fmla="*/ 1306286 h 1915886"/>
              <a:gd name="connsiteX6" fmla="*/ 900005 w 1642813"/>
              <a:gd name="connsiteY6" fmla="*/ 1248229 h 1915886"/>
              <a:gd name="connsiteX7" fmla="*/ 870977 w 1642813"/>
              <a:gd name="connsiteY7" fmla="*/ 1161143 h 1915886"/>
              <a:gd name="connsiteX8" fmla="*/ 885491 w 1642813"/>
              <a:gd name="connsiteY8" fmla="*/ 1001486 h 1915886"/>
              <a:gd name="connsiteX9" fmla="*/ 943548 w 1642813"/>
              <a:gd name="connsiteY9" fmla="*/ 914400 h 1915886"/>
              <a:gd name="connsiteX10" fmla="*/ 987091 w 1642813"/>
              <a:gd name="connsiteY10" fmla="*/ 885372 h 1915886"/>
              <a:gd name="connsiteX11" fmla="*/ 1030634 w 1642813"/>
              <a:gd name="connsiteY11" fmla="*/ 870857 h 1915886"/>
              <a:gd name="connsiteX12" fmla="*/ 1132234 w 1642813"/>
              <a:gd name="connsiteY12" fmla="*/ 827315 h 1915886"/>
              <a:gd name="connsiteX13" fmla="*/ 1175777 w 1642813"/>
              <a:gd name="connsiteY13" fmla="*/ 798286 h 1915886"/>
              <a:gd name="connsiteX14" fmla="*/ 1306405 w 1642813"/>
              <a:gd name="connsiteY14" fmla="*/ 740229 h 1915886"/>
              <a:gd name="connsiteX15" fmla="*/ 1335434 w 1642813"/>
              <a:gd name="connsiteY15" fmla="*/ 696686 h 1915886"/>
              <a:gd name="connsiteX16" fmla="*/ 1378977 w 1642813"/>
              <a:gd name="connsiteY16" fmla="*/ 682172 h 1915886"/>
              <a:gd name="connsiteX17" fmla="*/ 1437034 w 1642813"/>
              <a:gd name="connsiteY17" fmla="*/ 595086 h 1915886"/>
              <a:gd name="connsiteX18" fmla="*/ 1640234 w 1642813"/>
              <a:gd name="connsiteY18" fmla="*/ 551543 h 1915886"/>
              <a:gd name="connsiteX19" fmla="*/ 1538634 w 1642813"/>
              <a:gd name="connsiteY19" fmla="*/ 304800 h 1915886"/>
              <a:gd name="connsiteX20" fmla="*/ 1349948 w 1642813"/>
              <a:gd name="connsiteY20" fmla="*/ 304800 h 1915886"/>
              <a:gd name="connsiteX21" fmla="*/ 1306405 w 1642813"/>
              <a:gd name="connsiteY21" fmla="*/ 290286 h 1915886"/>
              <a:gd name="connsiteX22" fmla="*/ 1219320 w 1642813"/>
              <a:gd name="connsiteY22" fmla="*/ 232229 h 1915886"/>
              <a:gd name="connsiteX23" fmla="*/ 1175777 w 1642813"/>
              <a:gd name="connsiteY23" fmla="*/ 188686 h 1915886"/>
              <a:gd name="connsiteX24" fmla="*/ 1088691 w 1642813"/>
              <a:gd name="connsiteY24" fmla="*/ 130629 h 1915886"/>
              <a:gd name="connsiteX25" fmla="*/ 1001605 w 1642813"/>
              <a:gd name="connsiteY25" fmla="*/ 58057 h 1915886"/>
              <a:gd name="connsiteX26" fmla="*/ 972577 w 1642813"/>
              <a:gd name="connsiteY26" fmla="*/ 0 h 1915886"/>
              <a:gd name="connsiteX0" fmla="*/ 120 w 1671313"/>
              <a:gd name="connsiteY0" fmla="*/ 1915886 h 1915886"/>
              <a:gd name="connsiteX1" fmla="*/ 696806 w 1671313"/>
              <a:gd name="connsiteY1" fmla="*/ 1582058 h 1915886"/>
              <a:gd name="connsiteX2" fmla="*/ 740348 w 1671313"/>
              <a:gd name="connsiteY2" fmla="*/ 1494971 h 1915886"/>
              <a:gd name="connsiteX3" fmla="*/ 783892 w 1671313"/>
              <a:gd name="connsiteY3" fmla="*/ 1451428 h 1915886"/>
              <a:gd name="connsiteX4" fmla="*/ 870978 w 1671313"/>
              <a:gd name="connsiteY4" fmla="*/ 1335315 h 1915886"/>
              <a:gd name="connsiteX5" fmla="*/ 870976 w 1671313"/>
              <a:gd name="connsiteY5" fmla="*/ 1306286 h 1915886"/>
              <a:gd name="connsiteX6" fmla="*/ 900005 w 1671313"/>
              <a:gd name="connsiteY6" fmla="*/ 1248229 h 1915886"/>
              <a:gd name="connsiteX7" fmla="*/ 870977 w 1671313"/>
              <a:gd name="connsiteY7" fmla="*/ 1161143 h 1915886"/>
              <a:gd name="connsiteX8" fmla="*/ 885491 w 1671313"/>
              <a:gd name="connsiteY8" fmla="*/ 1001486 h 1915886"/>
              <a:gd name="connsiteX9" fmla="*/ 943548 w 1671313"/>
              <a:gd name="connsiteY9" fmla="*/ 914400 h 1915886"/>
              <a:gd name="connsiteX10" fmla="*/ 987091 w 1671313"/>
              <a:gd name="connsiteY10" fmla="*/ 885372 h 1915886"/>
              <a:gd name="connsiteX11" fmla="*/ 1030634 w 1671313"/>
              <a:gd name="connsiteY11" fmla="*/ 870857 h 1915886"/>
              <a:gd name="connsiteX12" fmla="*/ 1132234 w 1671313"/>
              <a:gd name="connsiteY12" fmla="*/ 827315 h 1915886"/>
              <a:gd name="connsiteX13" fmla="*/ 1175777 w 1671313"/>
              <a:gd name="connsiteY13" fmla="*/ 798286 h 1915886"/>
              <a:gd name="connsiteX14" fmla="*/ 1306405 w 1671313"/>
              <a:gd name="connsiteY14" fmla="*/ 740229 h 1915886"/>
              <a:gd name="connsiteX15" fmla="*/ 1335434 w 1671313"/>
              <a:gd name="connsiteY15" fmla="*/ 696686 h 1915886"/>
              <a:gd name="connsiteX16" fmla="*/ 1378977 w 1671313"/>
              <a:gd name="connsiteY16" fmla="*/ 682172 h 1915886"/>
              <a:gd name="connsiteX17" fmla="*/ 1437034 w 1671313"/>
              <a:gd name="connsiteY17" fmla="*/ 595086 h 1915886"/>
              <a:gd name="connsiteX18" fmla="*/ 1640234 w 1671313"/>
              <a:gd name="connsiteY18" fmla="*/ 551543 h 1915886"/>
              <a:gd name="connsiteX19" fmla="*/ 1640234 w 1671313"/>
              <a:gd name="connsiteY19" fmla="*/ 304800 h 1915886"/>
              <a:gd name="connsiteX20" fmla="*/ 1349948 w 1671313"/>
              <a:gd name="connsiteY20" fmla="*/ 304800 h 1915886"/>
              <a:gd name="connsiteX21" fmla="*/ 1306405 w 1671313"/>
              <a:gd name="connsiteY21" fmla="*/ 290286 h 1915886"/>
              <a:gd name="connsiteX22" fmla="*/ 1219320 w 1671313"/>
              <a:gd name="connsiteY22" fmla="*/ 232229 h 1915886"/>
              <a:gd name="connsiteX23" fmla="*/ 1175777 w 1671313"/>
              <a:gd name="connsiteY23" fmla="*/ 188686 h 1915886"/>
              <a:gd name="connsiteX24" fmla="*/ 1088691 w 1671313"/>
              <a:gd name="connsiteY24" fmla="*/ 130629 h 1915886"/>
              <a:gd name="connsiteX25" fmla="*/ 1001605 w 1671313"/>
              <a:gd name="connsiteY25" fmla="*/ 58057 h 1915886"/>
              <a:gd name="connsiteX26" fmla="*/ 972577 w 1671313"/>
              <a:gd name="connsiteY26" fmla="*/ 0 h 1915886"/>
              <a:gd name="connsiteX0" fmla="*/ 120 w 1777971"/>
              <a:gd name="connsiteY0" fmla="*/ 1915886 h 1915886"/>
              <a:gd name="connsiteX1" fmla="*/ 696806 w 1777971"/>
              <a:gd name="connsiteY1" fmla="*/ 1582058 h 1915886"/>
              <a:gd name="connsiteX2" fmla="*/ 740348 w 1777971"/>
              <a:gd name="connsiteY2" fmla="*/ 1494971 h 1915886"/>
              <a:gd name="connsiteX3" fmla="*/ 783892 w 1777971"/>
              <a:gd name="connsiteY3" fmla="*/ 1451428 h 1915886"/>
              <a:gd name="connsiteX4" fmla="*/ 870978 w 1777971"/>
              <a:gd name="connsiteY4" fmla="*/ 1335315 h 1915886"/>
              <a:gd name="connsiteX5" fmla="*/ 870976 w 1777971"/>
              <a:gd name="connsiteY5" fmla="*/ 1306286 h 1915886"/>
              <a:gd name="connsiteX6" fmla="*/ 900005 w 1777971"/>
              <a:gd name="connsiteY6" fmla="*/ 1248229 h 1915886"/>
              <a:gd name="connsiteX7" fmla="*/ 870977 w 1777971"/>
              <a:gd name="connsiteY7" fmla="*/ 1161143 h 1915886"/>
              <a:gd name="connsiteX8" fmla="*/ 885491 w 1777971"/>
              <a:gd name="connsiteY8" fmla="*/ 1001486 h 1915886"/>
              <a:gd name="connsiteX9" fmla="*/ 943548 w 1777971"/>
              <a:gd name="connsiteY9" fmla="*/ 914400 h 1915886"/>
              <a:gd name="connsiteX10" fmla="*/ 987091 w 1777971"/>
              <a:gd name="connsiteY10" fmla="*/ 885372 h 1915886"/>
              <a:gd name="connsiteX11" fmla="*/ 1030634 w 1777971"/>
              <a:gd name="connsiteY11" fmla="*/ 870857 h 1915886"/>
              <a:gd name="connsiteX12" fmla="*/ 1132234 w 1777971"/>
              <a:gd name="connsiteY12" fmla="*/ 827315 h 1915886"/>
              <a:gd name="connsiteX13" fmla="*/ 1175777 w 1777971"/>
              <a:gd name="connsiteY13" fmla="*/ 798286 h 1915886"/>
              <a:gd name="connsiteX14" fmla="*/ 1306405 w 1777971"/>
              <a:gd name="connsiteY14" fmla="*/ 740229 h 1915886"/>
              <a:gd name="connsiteX15" fmla="*/ 1335434 w 1777971"/>
              <a:gd name="connsiteY15" fmla="*/ 696686 h 1915886"/>
              <a:gd name="connsiteX16" fmla="*/ 1378977 w 1777971"/>
              <a:gd name="connsiteY16" fmla="*/ 682172 h 1915886"/>
              <a:gd name="connsiteX17" fmla="*/ 1437034 w 1777971"/>
              <a:gd name="connsiteY17" fmla="*/ 595086 h 1915886"/>
              <a:gd name="connsiteX18" fmla="*/ 1770862 w 1777971"/>
              <a:gd name="connsiteY18" fmla="*/ 464457 h 1915886"/>
              <a:gd name="connsiteX19" fmla="*/ 1640234 w 1777971"/>
              <a:gd name="connsiteY19" fmla="*/ 304800 h 1915886"/>
              <a:gd name="connsiteX20" fmla="*/ 1349948 w 1777971"/>
              <a:gd name="connsiteY20" fmla="*/ 304800 h 1915886"/>
              <a:gd name="connsiteX21" fmla="*/ 1306405 w 1777971"/>
              <a:gd name="connsiteY21" fmla="*/ 290286 h 1915886"/>
              <a:gd name="connsiteX22" fmla="*/ 1219320 w 1777971"/>
              <a:gd name="connsiteY22" fmla="*/ 232229 h 1915886"/>
              <a:gd name="connsiteX23" fmla="*/ 1175777 w 1777971"/>
              <a:gd name="connsiteY23" fmla="*/ 188686 h 1915886"/>
              <a:gd name="connsiteX24" fmla="*/ 1088691 w 1777971"/>
              <a:gd name="connsiteY24" fmla="*/ 130629 h 1915886"/>
              <a:gd name="connsiteX25" fmla="*/ 1001605 w 1777971"/>
              <a:gd name="connsiteY25" fmla="*/ 58057 h 1915886"/>
              <a:gd name="connsiteX26" fmla="*/ 972577 w 1777971"/>
              <a:gd name="connsiteY26" fmla="*/ 0 h 1915886"/>
              <a:gd name="connsiteX0" fmla="*/ 120 w 1772681"/>
              <a:gd name="connsiteY0" fmla="*/ 1915886 h 1915886"/>
              <a:gd name="connsiteX1" fmla="*/ 696806 w 1772681"/>
              <a:gd name="connsiteY1" fmla="*/ 1582058 h 1915886"/>
              <a:gd name="connsiteX2" fmla="*/ 740348 w 1772681"/>
              <a:gd name="connsiteY2" fmla="*/ 1494971 h 1915886"/>
              <a:gd name="connsiteX3" fmla="*/ 783892 w 1772681"/>
              <a:gd name="connsiteY3" fmla="*/ 1451428 h 1915886"/>
              <a:gd name="connsiteX4" fmla="*/ 870978 w 1772681"/>
              <a:gd name="connsiteY4" fmla="*/ 1335315 h 1915886"/>
              <a:gd name="connsiteX5" fmla="*/ 870976 w 1772681"/>
              <a:gd name="connsiteY5" fmla="*/ 1306286 h 1915886"/>
              <a:gd name="connsiteX6" fmla="*/ 900005 w 1772681"/>
              <a:gd name="connsiteY6" fmla="*/ 1248229 h 1915886"/>
              <a:gd name="connsiteX7" fmla="*/ 870977 w 1772681"/>
              <a:gd name="connsiteY7" fmla="*/ 1161143 h 1915886"/>
              <a:gd name="connsiteX8" fmla="*/ 885491 w 1772681"/>
              <a:gd name="connsiteY8" fmla="*/ 1001486 h 1915886"/>
              <a:gd name="connsiteX9" fmla="*/ 943548 w 1772681"/>
              <a:gd name="connsiteY9" fmla="*/ 914400 h 1915886"/>
              <a:gd name="connsiteX10" fmla="*/ 987091 w 1772681"/>
              <a:gd name="connsiteY10" fmla="*/ 885372 h 1915886"/>
              <a:gd name="connsiteX11" fmla="*/ 1030634 w 1772681"/>
              <a:gd name="connsiteY11" fmla="*/ 870857 h 1915886"/>
              <a:gd name="connsiteX12" fmla="*/ 1132234 w 1772681"/>
              <a:gd name="connsiteY12" fmla="*/ 827315 h 1915886"/>
              <a:gd name="connsiteX13" fmla="*/ 1175777 w 1772681"/>
              <a:gd name="connsiteY13" fmla="*/ 798286 h 1915886"/>
              <a:gd name="connsiteX14" fmla="*/ 1306405 w 1772681"/>
              <a:gd name="connsiteY14" fmla="*/ 740229 h 1915886"/>
              <a:gd name="connsiteX15" fmla="*/ 1335434 w 1772681"/>
              <a:gd name="connsiteY15" fmla="*/ 696686 h 1915886"/>
              <a:gd name="connsiteX16" fmla="*/ 1378977 w 1772681"/>
              <a:gd name="connsiteY16" fmla="*/ 682172 h 1915886"/>
              <a:gd name="connsiteX17" fmla="*/ 1553148 w 1772681"/>
              <a:gd name="connsiteY17" fmla="*/ 595086 h 1915886"/>
              <a:gd name="connsiteX18" fmla="*/ 1770862 w 1772681"/>
              <a:gd name="connsiteY18" fmla="*/ 464457 h 1915886"/>
              <a:gd name="connsiteX19" fmla="*/ 1640234 w 1772681"/>
              <a:gd name="connsiteY19" fmla="*/ 304800 h 1915886"/>
              <a:gd name="connsiteX20" fmla="*/ 1349948 w 1772681"/>
              <a:gd name="connsiteY20" fmla="*/ 304800 h 1915886"/>
              <a:gd name="connsiteX21" fmla="*/ 1306405 w 1772681"/>
              <a:gd name="connsiteY21" fmla="*/ 290286 h 1915886"/>
              <a:gd name="connsiteX22" fmla="*/ 1219320 w 1772681"/>
              <a:gd name="connsiteY22" fmla="*/ 232229 h 1915886"/>
              <a:gd name="connsiteX23" fmla="*/ 1175777 w 1772681"/>
              <a:gd name="connsiteY23" fmla="*/ 188686 h 1915886"/>
              <a:gd name="connsiteX24" fmla="*/ 1088691 w 1772681"/>
              <a:gd name="connsiteY24" fmla="*/ 130629 h 1915886"/>
              <a:gd name="connsiteX25" fmla="*/ 1001605 w 1772681"/>
              <a:gd name="connsiteY25" fmla="*/ 58057 h 1915886"/>
              <a:gd name="connsiteX26" fmla="*/ 972577 w 1772681"/>
              <a:gd name="connsiteY26" fmla="*/ 0 h 1915886"/>
              <a:gd name="connsiteX0" fmla="*/ 120 w 1772506"/>
              <a:gd name="connsiteY0" fmla="*/ 1915886 h 1915886"/>
              <a:gd name="connsiteX1" fmla="*/ 696806 w 1772506"/>
              <a:gd name="connsiteY1" fmla="*/ 1582058 h 1915886"/>
              <a:gd name="connsiteX2" fmla="*/ 740348 w 1772506"/>
              <a:gd name="connsiteY2" fmla="*/ 1494971 h 1915886"/>
              <a:gd name="connsiteX3" fmla="*/ 783892 w 1772506"/>
              <a:gd name="connsiteY3" fmla="*/ 1451428 h 1915886"/>
              <a:gd name="connsiteX4" fmla="*/ 870978 w 1772506"/>
              <a:gd name="connsiteY4" fmla="*/ 1335315 h 1915886"/>
              <a:gd name="connsiteX5" fmla="*/ 870976 w 1772506"/>
              <a:gd name="connsiteY5" fmla="*/ 1306286 h 1915886"/>
              <a:gd name="connsiteX6" fmla="*/ 900005 w 1772506"/>
              <a:gd name="connsiteY6" fmla="*/ 1248229 h 1915886"/>
              <a:gd name="connsiteX7" fmla="*/ 870977 w 1772506"/>
              <a:gd name="connsiteY7" fmla="*/ 1161143 h 1915886"/>
              <a:gd name="connsiteX8" fmla="*/ 885491 w 1772506"/>
              <a:gd name="connsiteY8" fmla="*/ 1001486 h 1915886"/>
              <a:gd name="connsiteX9" fmla="*/ 943548 w 1772506"/>
              <a:gd name="connsiteY9" fmla="*/ 914400 h 1915886"/>
              <a:gd name="connsiteX10" fmla="*/ 987091 w 1772506"/>
              <a:gd name="connsiteY10" fmla="*/ 885372 h 1915886"/>
              <a:gd name="connsiteX11" fmla="*/ 1030634 w 1772506"/>
              <a:gd name="connsiteY11" fmla="*/ 870857 h 1915886"/>
              <a:gd name="connsiteX12" fmla="*/ 1132234 w 1772506"/>
              <a:gd name="connsiteY12" fmla="*/ 827315 h 1915886"/>
              <a:gd name="connsiteX13" fmla="*/ 1175777 w 1772506"/>
              <a:gd name="connsiteY13" fmla="*/ 798286 h 1915886"/>
              <a:gd name="connsiteX14" fmla="*/ 1306405 w 1772506"/>
              <a:gd name="connsiteY14" fmla="*/ 740229 h 1915886"/>
              <a:gd name="connsiteX15" fmla="*/ 1335434 w 1772506"/>
              <a:gd name="connsiteY15" fmla="*/ 696686 h 1915886"/>
              <a:gd name="connsiteX16" fmla="*/ 1378977 w 1772506"/>
              <a:gd name="connsiteY16" fmla="*/ 682172 h 1915886"/>
              <a:gd name="connsiteX17" fmla="*/ 1553148 w 1772506"/>
              <a:gd name="connsiteY17" fmla="*/ 595086 h 1915886"/>
              <a:gd name="connsiteX18" fmla="*/ 1770862 w 1772506"/>
              <a:gd name="connsiteY18" fmla="*/ 464457 h 1915886"/>
              <a:gd name="connsiteX19" fmla="*/ 1640234 w 1772506"/>
              <a:gd name="connsiteY19" fmla="*/ 304800 h 1915886"/>
              <a:gd name="connsiteX20" fmla="*/ 1408005 w 1772506"/>
              <a:gd name="connsiteY20" fmla="*/ 246743 h 1915886"/>
              <a:gd name="connsiteX21" fmla="*/ 1306405 w 1772506"/>
              <a:gd name="connsiteY21" fmla="*/ 290286 h 1915886"/>
              <a:gd name="connsiteX22" fmla="*/ 1219320 w 1772506"/>
              <a:gd name="connsiteY22" fmla="*/ 232229 h 1915886"/>
              <a:gd name="connsiteX23" fmla="*/ 1175777 w 1772506"/>
              <a:gd name="connsiteY23" fmla="*/ 188686 h 1915886"/>
              <a:gd name="connsiteX24" fmla="*/ 1088691 w 1772506"/>
              <a:gd name="connsiteY24" fmla="*/ 130629 h 1915886"/>
              <a:gd name="connsiteX25" fmla="*/ 1001605 w 1772506"/>
              <a:gd name="connsiteY25" fmla="*/ 58057 h 1915886"/>
              <a:gd name="connsiteX26" fmla="*/ 972577 w 1772506"/>
              <a:gd name="connsiteY26" fmla="*/ 0 h 1915886"/>
              <a:gd name="connsiteX0" fmla="*/ 120 w 1778439"/>
              <a:gd name="connsiteY0" fmla="*/ 1915886 h 1915886"/>
              <a:gd name="connsiteX1" fmla="*/ 696806 w 1778439"/>
              <a:gd name="connsiteY1" fmla="*/ 1582058 h 1915886"/>
              <a:gd name="connsiteX2" fmla="*/ 740348 w 1778439"/>
              <a:gd name="connsiteY2" fmla="*/ 1494971 h 1915886"/>
              <a:gd name="connsiteX3" fmla="*/ 783892 w 1778439"/>
              <a:gd name="connsiteY3" fmla="*/ 1451428 h 1915886"/>
              <a:gd name="connsiteX4" fmla="*/ 870978 w 1778439"/>
              <a:gd name="connsiteY4" fmla="*/ 1335315 h 1915886"/>
              <a:gd name="connsiteX5" fmla="*/ 870976 w 1778439"/>
              <a:gd name="connsiteY5" fmla="*/ 1306286 h 1915886"/>
              <a:gd name="connsiteX6" fmla="*/ 900005 w 1778439"/>
              <a:gd name="connsiteY6" fmla="*/ 1248229 h 1915886"/>
              <a:gd name="connsiteX7" fmla="*/ 870977 w 1778439"/>
              <a:gd name="connsiteY7" fmla="*/ 1161143 h 1915886"/>
              <a:gd name="connsiteX8" fmla="*/ 885491 w 1778439"/>
              <a:gd name="connsiteY8" fmla="*/ 1001486 h 1915886"/>
              <a:gd name="connsiteX9" fmla="*/ 943548 w 1778439"/>
              <a:gd name="connsiteY9" fmla="*/ 914400 h 1915886"/>
              <a:gd name="connsiteX10" fmla="*/ 987091 w 1778439"/>
              <a:gd name="connsiteY10" fmla="*/ 885372 h 1915886"/>
              <a:gd name="connsiteX11" fmla="*/ 1030634 w 1778439"/>
              <a:gd name="connsiteY11" fmla="*/ 870857 h 1915886"/>
              <a:gd name="connsiteX12" fmla="*/ 1132234 w 1778439"/>
              <a:gd name="connsiteY12" fmla="*/ 827315 h 1915886"/>
              <a:gd name="connsiteX13" fmla="*/ 1175777 w 1778439"/>
              <a:gd name="connsiteY13" fmla="*/ 798286 h 1915886"/>
              <a:gd name="connsiteX14" fmla="*/ 1306405 w 1778439"/>
              <a:gd name="connsiteY14" fmla="*/ 740229 h 1915886"/>
              <a:gd name="connsiteX15" fmla="*/ 1335434 w 1778439"/>
              <a:gd name="connsiteY15" fmla="*/ 696686 h 1915886"/>
              <a:gd name="connsiteX16" fmla="*/ 1378977 w 1778439"/>
              <a:gd name="connsiteY16" fmla="*/ 682172 h 1915886"/>
              <a:gd name="connsiteX17" fmla="*/ 1553148 w 1778439"/>
              <a:gd name="connsiteY17" fmla="*/ 595086 h 1915886"/>
              <a:gd name="connsiteX18" fmla="*/ 1770862 w 1778439"/>
              <a:gd name="connsiteY18" fmla="*/ 464457 h 1915886"/>
              <a:gd name="connsiteX19" fmla="*/ 1698291 w 1778439"/>
              <a:gd name="connsiteY19" fmla="*/ 275771 h 1915886"/>
              <a:gd name="connsiteX20" fmla="*/ 1408005 w 1778439"/>
              <a:gd name="connsiteY20" fmla="*/ 246743 h 1915886"/>
              <a:gd name="connsiteX21" fmla="*/ 1306405 w 1778439"/>
              <a:gd name="connsiteY21" fmla="*/ 290286 h 1915886"/>
              <a:gd name="connsiteX22" fmla="*/ 1219320 w 1778439"/>
              <a:gd name="connsiteY22" fmla="*/ 232229 h 1915886"/>
              <a:gd name="connsiteX23" fmla="*/ 1175777 w 1778439"/>
              <a:gd name="connsiteY23" fmla="*/ 188686 h 1915886"/>
              <a:gd name="connsiteX24" fmla="*/ 1088691 w 1778439"/>
              <a:gd name="connsiteY24" fmla="*/ 130629 h 1915886"/>
              <a:gd name="connsiteX25" fmla="*/ 1001605 w 1778439"/>
              <a:gd name="connsiteY25" fmla="*/ 58057 h 1915886"/>
              <a:gd name="connsiteX26" fmla="*/ 972577 w 1778439"/>
              <a:gd name="connsiteY26" fmla="*/ 0 h 1915886"/>
              <a:gd name="connsiteX0" fmla="*/ 120 w 1799995"/>
              <a:gd name="connsiteY0" fmla="*/ 1915886 h 1915886"/>
              <a:gd name="connsiteX1" fmla="*/ 696806 w 1799995"/>
              <a:gd name="connsiteY1" fmla="*/ 1582058 h 1915886"/>
              <a:gd name="connsiteX2" fmla="*/ 740348 w 1799995"/>
              <a:gd name="connsiteY2" fmla="*/ 1494971 h 1915886"/>
              <a:gd name="connsiteX3" fmla="*/ 783892 w 1799995"/>
              <a:gd name="connsiteY3" fmla="*/ 1451428 h 1915886"/>
              <a:gd name="connsiteX4" fmla="*/ 870978 w 1799995"/>
              <a:gd name="connsiteY4" fmla="*/ 1335315 h 1915886"/>
              <a:gd name="connsiteX5" fmla="*/ 870976 w 1799995"/>
              <a:gd name="connsiteY5" fmla="*/ 1306286 h 1915886"/>
              <a:gd name="connsiteX6" fmla="*/ 900005 w 1799995"/>
              <a:gd name="connsiteY6" fmla="*/ 1248229 h 1915886"/>
              <a:gd name="connsiteX7" fmla="*/ 870977 w 1799995"/>
              <a:gd name="connsiteY7" fmla="*/ 1161143 h 1915886"/>
              <a:gd name="connsiteX8" fmla="*/ 885491 w 1799995"/>
              <a:gd name="connsiteY8" fmla="*/ 1001486 h 1915886"/>
              <a:gd name="connsiteX9" fmla="*/ 943548 w 1799995"/>
              <a:gd name="connsiteY9" fmla="*/ 914400 h 1915886"/>
              <a:gd name="connsiteX10" fmla="*/ 987091 w 1799995"/>
              <a:gd name="connsiteY10" fmla="*/ 885372 h 1915886"/>
              <a:gd name="connsiteX11" fmla="*/ 1030634 w 1799995"/>
              <a:gd name="connsiteY11" fmla="*/ 870857 h 1915886"/>
              <a:gd name="connsiteX12" fmla="*/ 1132234 w 1799995"/>
              <a:gd name="connsiteY12" fmla="*/ 827315 h 1915886"/>
              <a:gd name="connsiteX13" fmla="*/ 1175777 w 1799995"/>
              <a:gd name="connsiteY13" fmla="*/ 798286 h 1915886"/>
              <a:gd name="connsiteX14" fmla="*/ 1306405 w 1799995"/>
              <a:gd name="connsiteY14" fmla="*/ 740229 h 1915886"/>
              <a:gd name="connsiteX15" fmla="*/ 1335434 w 1799995"/>
              <a:gd name="connsiteY15" fmla="*/ 696686 h 1915886"/>
              <a:gd name="connsiteX16" fmla="*/ 1378977 w 1799995"/>
              <a:gd name="connsiteY16" fmla="*/ 682172 h 1915886"/>
              <a:gd name="connsiteX17" fmla="*/ 1553148 w 1799995"/>
              <a:gd name="connsiteY17" fmla="*/ 595086 h 1915886"/>
              <a:gd name="connsiteX18" fmla="*/ 1770862 w 1799995"/>
              <a:gd name="connsiteY18" fmla="*/ 464457 h 1915886"/>
              <a:gd name="connsiteX19" fmla="*/ 1790005 w 1799995"/>
              <a:gd name="connsiteY19" fmla="*/ 392320 h 1915886"/>
              <a:gd name="connsiteX20" fmla="*/ 1698291 w 1799995"/>
              <a:gd name="connsiteY20" fmla="*/ 275771 h 1915886"/>
              <a:gd name="connsiteX21" fmla="*/ 1408005 w 1799995"/>
              <a:gd name="connsiteY21" fmla="*/ 246743 h 1915886"/>
              <a:gd name="connsiteX22" fmla="*/ 1306405 w 1799995"/>
              <a:gd name="connsiteY22" fmla="*/ 290286 h 1915886"/>
              <a:gd name="connsiteX23" fmla="*/ 1219320 w 1799995"/>
              <a:gd name="connsiteY23" fmla="*/ 232229 h 1915886"/>
              <a:gd name="connsiteX24" fmla="*/ 1175777 w 1799995"/>
              <a:gd name="connsiteY24" fmla="*/ 188686 h 1915886"/>
              <a:gd name="connsiteX25" fmla="*/ 1088691 w 1799995"/>
              <a:gd name="connsiteY25" fmla="*/ 130629 h 1915886"/>
              <a:gd name="connsiteX26" fmla="*/ 1001605 w 1799995"/>
              <a:gd name="connsiteY26" fmla="*/ 58057 h 1915886"/>
              <a:gd name="connsiteX27" fmla="*/ 972577 w 1799995"/>
              <a:gd name="connsiteY27" fmla="*/ 0 h 1915886"/>
              <a:gd name="connsiteX0" fmla="*/ 120 w 1794620"/>
              <a:gd name="connsiteY0" fmla="*/ 1915886 h 1915886"/>
              <a:gd name="connsiteX1" fmla="*/ 696806 w 1794620"/>
              <a:gd name="connsiteY1" fmla="*/ 1582058 h 1915886"/>
              <a:gd name="connsiteX2" fmla="*/ 740348 w 1794620"/>
              <a:gd name="connsiteY2" fmla="*/ 1494971 h 1915886"/>
              <a:gd name="connsiteX3" fmla="*/ 783892 w 1794620"/>
              <a:gd name="connsiteY3" fmla="*/ 1451428 h 1915886"/>
              <a:gd name="connsiteX4" fmla="*/ 870978 w 1794620"/>
              <a:gd name="connsiteY4" fmla="*/ 1335315 h 1915886"/>
              <a:gd name="connsiteX5" fmla="*/ 870976 w 1794620"/>
              <a:gd name="connsiteY5" fmla="*/ 1306286 h 1915886"/>
              <a:gd name="connsiteX6" fmla="*/ 900005 w 1794620"/>
              <a:gd name="connsiteY6" fmla="*/ 1248229 h 1915886"/>
              <a:gd name="connsiteX7" fmla="*/ 870977 w 1794620"/>
              <a:gd name="connsiteY7" fmla="*/ 1161143 h 1915886"/>
              <a:gd name="connsiteX8" fmla="*/ 885491 w 1794620"/>
              <a:gd name="connsiteY8" fmla="*/ 1001486 h 1915886"/>
              <a:gd name="connsiteX9" fmla="*/ 943548 w 1794620"/>
              <a:gd name="connsiteY9" fmla="*/ 914400 h 1915886"/>
              <a:gd name="connsiteX10" fmla="*/ 987091 w 1794620"/>
              <a:gd name="connsiteY10" fmla="*/ 885372 h 1915886"/>
              <a:gd name="connsiteX11" fmla="*/ 1030634 w 1794620"/>
              <a:gd name="connsiteY11" fmla="*/ 870857 h 1915886"/>
              <a:gd name="connsiteX12" fmla="*/ 1132234 w 1794620"/>
              <a:gd name="connsiteY12" fmla="*/ 827315 h 1915886"/>
              <a:gd name="connsiteX13" fmla="*/ 1175777 w 1794620"/>
              <a:gd name="connsiteY13" fmla="*/ 798286 h 1915886"/>
              <a:gd name="connsiteX14" fmla="*/ 1306405 w 1794620"/>
              <a:gd name="connsiteY14" fmla="*/ 740229 h 1915886"/>
              <a:gd name="connsiteX15" fmla="*/ 1335434 w 1794620"/>
              <a:gd name="connsiteY15" fmla="*/ 696686 h 1915886"/>
              <a:gd name="connsiteX16" fmla="*/ 1378977 w 1794620"/>
              <a:gd name="connsiteY16" fmla="*/ 682172 h 1915886"/>
              <a:gd name="connsiteX17" fmla="*/ 1683777 w 1794620"/>
              <a:gd name="connsiteY17" fmla="*/ 595086 h 1915886"/>
              <a:gd name="connsiteX18" fmla="*/ 1770862 w 1794620"/>
              <a:gd name="connsiteY18" fmla="*/ 464457 h 1915886"/>
              <a:gd name="connsiteX19" fmla="*/ 1790005 w 1794620"/>
              <a:gd name="connsiteY19" fmla="*/ 392320 h 1915886"/>
              <a:gd name="connsiteX20" fmla="*/ 1698291 w 1794620"/>
              <a:gd name="connsiteY20" fmla="*/ 275771 h 1915886"/>
              <a:gd name="connsiteX21" fmla="*/ 1408005 w 1794620"/>
              <a:gd name="connsiteY21" fmla="*/ 246743 h 1915886"/>
              <a:gd name="connsiteX22" fmla="*/ 1306405 w 1794620"/>
              <a:gd name="connsiteY22" fmla="*/ 290286 h 1915886"/>
              <a:gd name="connsiteX23" fmla="*/ 1219320 w 1794620"/>
              <a:gd name="connsiteY23" fmla="*/ 232229 h 1915886"/>
              <a:gd name="connsiteX24" fmla="*/ 1175777 w 1794620"/>
              <a:gd name="connsiteY24" fmla="*/ 188686 h 1915886"/>
              <a:gd name="connsiteX25" fmla="*/ 1088691 w 1794620"/>
              <a:gd name="connsiteY25" fmla="*/ 130629 h 1915886"/>
              <a:gd name="connsiteX26" fmla="*/ 1001605 w 1794620"/>
              <a:gd name="connsiteY26" fmla="*/ 58057 h 1915886"/>
              <a:gd name="connsiteX27" fmla="*/ 972577 w 1794620"/>
              <a:gd name="connsiteY27" fmla="*/ 0 h 1915886"/>
              <a:gd name="connsiteX0" fmla="*/ 120 w 1794620"/>
              <a:gd name="connsiteY0" fmla="*/ 1915886 h 1915886"/>
              <a:gd name="connsiteX1" fmla="*/ 696806 w 1794620"/>
              <a:gd name="connsiteY1" fmla="*/ 1582058 h 1915886"/>
              <a:gd name="connsiteX2" fmla="*/ 740348 w 1794620"/>
              <a:gd name="connsiteY2" fmla="*/ 1494971 h 1915886"/>
              <a:gd name="connsiteX3" fmla="*/ 783892 w 1794620"/>
              <a:gd name="connsiteY3" fmla="*/ 1451428 h 1915886"/>
              <a:gd name="connsiteX4" fmla="*/ 870978 w 1794620"/>
              <a:gd name="connsiteY4" fmla="*/ 1335315 h 1915886"/>
              <a:gd name="connsiteX5" fmla="*/ 870976 w 1794620"/>
              <a:gd name="connsiteY5" fmla="*/ 1306286 h 1915886"/>
              <a:gd name="connsiteX6" fmla="*/ 900005 w 1794620"/>
              <a:gd name="connsiteY6" fmla="*/ 1248229 h 1915886"/>
              <a:gd name="connsiteX7" fmla="*/ 870977 w 1794620"/>
              <a:gd name="connsiteY7" fmla="*/ 1161143 h 1915886"/>
              <a:gd name="connsiteX8" fmla="*/ 885491 w 1794620"/>
              <a:gd name="connsiteY8" fmla="*/ 1001486 h 1915886"/>
              <a:gd name="connsiteX9" fmla="*/ 943548 w 1794620"/>
              <a:gd name="connsiteY9" fmla="*/ 914400 h 1915886"/>
              <a:gd name="connsiteX10" fmla="*/ 987091 w 1794620"/>
              <a:gd name="connsiteY10" fmla="*/ 885372 h 1915886"/>
              <a:gd name="connsiteX11" fmla="*/ 1030634 w 1794620"/>
              <a:gd name="connsiteY11" fmla="*/ 870857 h 1915886"/>
              <a:gd name="connsiteX12" fmla="*/ 1132234 w 1794620"/>
              <a:gd name="connsiteY12" fmla="*/ 827315 h 1915886"/>
              <a:gd name="connsiteX13" fmla="*/ 1175777 w 1794620"/>
              <a:gd name="connsiteY13" fmla="*/ 798286 h 1915886"/>
              <a:gd name="connsiteX14" fmla="*/ 1306405 w 1794620"/>
              <a:gd name="connsiteY14" fmla="*/ 740229 h 1915886"/>
              <a:gd name="connsiteX15" fmla="*/ 1335434 w 1794620"/>
              <a:gd name="connsiteY15" fmla="*/ 696686 h 1915886"/>
              <a:gd name="connsiteX16" fmla="*/ 1378977 w 1794620"/>
              <a:gd name="connsiteY16" fmla="*/ 682172 h 1915886"/>
              <a:gd name="connsiteX17" fmla="*/ 1485205 w 1794620"/>
              <a:gd name="connsiteY17" fmla="*/ 653577 h 1915886"/>
              <a:gd name="connsiteX18" fmla="*/ 1683777 w 1794620"/>
              <a:gd name="connsiteY18" fmla="*/ 595086 h 1915886"/>
              <a:gd name="connsiteX19" fmla="*/ 1770862 w 1794620"/>
              <a:gd name="connsiteY19" fmla="*/ 464457 h 1915886"/>
              <a:gd name="connsiteX20" fmla="*/ 1790005 w 1794620"/>
              <a:gd name="connsiteY20" fmla="*/ 392320 h 1915886"/>
              <a:gd name="connsiteX21" fmla="*/ 1698291 w 1794620"/>
              <a:gd name="connsiteY21" fmla="*/ 275771 h 1915886"/>
              <a:gd name="connsiteX22" fmla="*/ 1408005 w 1794620"/>
              <a:gd name="connsiteY22" fmla="*/ 246743 h 1915886"/>
              <a:gd name="connsiteX23" fmla="*/ 1306405 w 1794620"/>
              <a:gd name="connsiteY23" fmla="*/ 290286 h 1915886"/>
              <a:gd name="connsiteX24" fmla="*/ 1219320 w 1794620"/>
              <a:gd name="connsiteY24" fmla="*/ 232229 h 1915886"/>
              <a:gd name="connsiteX25" fmla="*/ 1175777 w 1794620"/>
              <a:gd name="connsiteY25" fmla="*/ 188686 h 1915886"/>
              <a:gd name="connsiteX26" fmla="*/ 1088691 w 1794620"/>
              <a:gd name="connsiteY26" fmla="*/ 130629 h 1915886"/>
              <a:gd name="connsiteX27" fmla="*/ 1001605 w 1794620"/>
              <a:gd name="connsiteY27" fmla="*/ 58057 h 1915886"/>
              <a:gd name="connsiteX28" fmla="*/ 972577 w 1794620"/>
              <a:gd name="connsiteY28" fmla="*/ 0 h 1915886"/>
              <a:gd name="connsiteX0" fmla="*/ 120 w 1794620"/>
              <a:gd name="connsiteY0" fmla="*/ 1915886 h 1915886"/>
              <a:gd name="connsiteX1" fmla="*/ 696806 w 1794620"/>
              <a:gd name="connsiteY1" fmla="*/ 1582058 h 1915886"/>
              <a:gd name="connsiteX2" fmla="*/ 740348 w 1794620"/>
              <a:gd name="connsiteY2" fmla="*/ 1494971 h 1915886"/>
              <a:gd name="connsiteX3" fmla="*/ 783892 w 1794620"/>
              <a:gd name="connsiteY3" fmla="*/ 1451428 h 1915886"/>
              <a:gd name="connsiteX4" fmla="*/ 870978 w 1794620"/>
              <a:gd name="connsiteY4" fmla="*/ 1335315 h 1915886"/>
              <a:gd name="connsiteX5" fmla="*/ 870976 w 1794620"/>
              <a:gd name="connsiteY5" fmla="*/ 1306286 h 1915886"/>
              <a:gd name="connsiteX6" fmla="*/ 900005 w 1794620"/>
              <a:gd name="connsiteY6" fmla="*/ 1248229 h 1915886"/>
              <a:gd name="connsiteX7" fmla="*/ 870977 w 1794620"/>
              <a:gd name="connsiteY7" fmla="*/ 1161143 h 1915886"/>
              <a:gd name="connsiteX8" fmla="*/ 885491 w 1794620"/>
              <a:gd name="connsiteY8" fmla="*/ 1001486 h 1915886"/>
              <a:gd name="connsiteX9" fmla="*/ 943548 w 1794620"/>
              <a:gd name="connsiteY9" fmla="*/ 914400 h 1915886"/>
              <a:gd name="connsiteX10" fmla="*/ 987091 w 1794620"/>
              <a:gd name="connsiteY10" fmla="*/ 885372 h 1915886"/>
              <a:gd name="connsiteX11" fmla="*/ 1030634 w 1794620"/>
              <a:gd name="connsiteY11" fmla="*/ 870857 h 1915886"/>
              <a:gd name="connsiteX12" fmla="*/ 1132234 w 1794620"/>
              <a:gd name="connsiteY12" fmla="*/ 827315 h 1915886"/>
              <a:gd name="connsiteX13" fmla="*/ 1175777 w 1794620"/>
              <a:gd name="connsiteY13" fmla="*/ 798286 h 1915886"/>
              <a:gd name="connsiteX14" fmla="*/ 1306405 w 1794620"/>
              <a:gd name="connsiteY14" fmla="*/ 740229 h 1915886"/>
              <a:gd name="connsiteX15" fmla="*/ 1335434 w 1794620"/>
              <a:gd name="connsiteY15" fmla="*/ 696686 h 1915886"/>
              <a:gd name="connsiteX16" fmla="*/ 1437034 w 1794620"/>
              <a:gd name="connsiteY16" fmla="*/ 740230 h 1915886"/>
              <a:gd name="connsiteX17" fmla="*/ 1485205 w 1794620"/>
              <a:gd name="connsiteY17" fmla="*/ 653577 h 1915886"/>
              <a:gd name="connsiteX18" fmla="*/ 1683777 w 1794620"/>
              <a:gd name="connsiteY18" fmla="*/ 595086 h 1915886"/>
              <a:gd name="connsiteX19" fmla="*/ 1770862 w 1794620"/>
              <a:gd name="connsiteY19" fmla="*/ 464457 h 1915886"/>
              <a:gd name="connsiteX20" fmla="*/ 1790005 w 1794620"/>
              <a:gd name="connsiteY20" fmla="*/ 392320 h 1915886"/>
              <a:gd name="connsiteX21" fmla="*/ 1698291 w 1794620"/>
              <a:gd name="connsiteY21" fmla="*/ 275771 h 1915886"/>
              <a:gd name="connsiteX22" fmla="*/ 1408005 w 1794620"/>
              <a:gd name="connsiteY22" fmla="*/ 246743 h 1915886"/>
              <a:gd name="connsiteX23" fmla="*/ 1306405 w 1794620"/>
              <a:gd name="connsiteY23" fmla="*/ 290286 h 1915886"/>
              <a:gd name="connsiteX24" fmla="*/ 1219320 w 1794620"/>
              <a:gd name="connsiteY24" fmla="*/ 232229 h 1915886"/>
              <a:gd name="connsiteX25" fmla="*/ 1175777 w 1794620"/>
              <a:gd name="connsiteY25" fmla="*/ 188686 h 1915886"/>
              <a:gd name="connsiteX26" fmla="*/ 1088691 w 1794620"/>
              <a:gd name="connsiteY26" fmla="*/ 130629 h 1915886"/>
              <a:gd name="connsiteX27" fmla="*/ 1001605 w 1794620"/>
              <a:gd name="connsiteY27" fmla="*/ 58057 h 1915886"/>
              <a:gd name="connsiteX28" fmla="*/ 972577 w 1794620"/>
              <a:gd name="connsiteY28" fmla="*/ 0 h 1915886"/>
              <a:gd name="connsiteX0" fmla="*/ 120 w 1794620"/>
              <a:gd name="connsiteY0" fmla="*/ 1915886 h 1915886"/>
              <a:gd name="connsiteX1" fmla="*/ 696806 w 1794620"/>
              <a:gd name="connsiteY1" fmla="*/ 1582058 h 1915886"/>
              <a:gd name="connsiteX2" fmla="*/ 740348 w 1794620"/>
              <a:gd name="connsiteY2" fmla="*/ 1494971 h 1915886"/>
              <a:gd name="connsiteX3" fmla="*/ 783892 w 1794620"/>
              <a:gd name="connsiteY3" fmla="*/ 1451428 h 1915886"/>
              <a:gd name="connsiteX4" fmla="*/ 870978 w 1794620"/>
              <a:gd name="connsiteY4" fmla="*/ 1335315 h 1915886"/>
              <a:gd name="connsiteX5" fmla="*/ 870976 w 1794620"/>
              <a:gd name="connsiteY5" fmla="*/ 1306286 h 1915886"/>
              <a:gd name="connsiteX6" fmla="*/ 900005 w 1794620"/>
              <a:gd name="connsiteY6" fmla="*/ 1248229 h 1915886"/>
              <a:gd name="connsiteX7" fmla="*/ 870977 w 1794620"/>
              <a:gd name="connsiteY7" fmla="*/ 1161143 h 1915886"/>
              <a:gd name="connsiteX8" fmla="*/ 885491 w 1794620"/>
              <a:gd name="connsiteY8" fmla="*/ 1001486 h 1915886"/>
              <a:gd name="connsiteX9" fmla="*/ 943548 w 1794620"/>
              <a:gd name="connsiteY9" fmla="*/ 914400 h 1915886"/>
              <a:gd name="connsiteX10" fmla="*/ 987091 w 1794620"/>
              <a:gd name="connsiteY10" fmla="*/ 885372 h 1915886"/>
              <a:gd name="connsiteX11" fmla="*/ 1030634 w 1794620"/>
              <a:gd name="connsiteY11" fmla="*/ 870857 h 1915886"/>
              <a:gd name="connsiteX12" fmla="*/ 1132234 w 1794620"/>
              <a:gd name="connsiteY12" fmla="*/ 827315 h 1915886"/>
              <a:gd name="connsiteX13" fmla="*/ 1175777 w 1794620"/>
              <a:gd name="connsiteY13" fmla="*/ 798286 h 1915886"/>
              <a:gd name="connsiteX14" fmla="*/ 1306405 w 1794620"/>
              <a:gd name="connsiteY14" fmla="*/ 740229 h 1915886"/>
              <a:gd name="connsiteX15" fmla="*/ 1349949 w 1794620"/>
              <a:gd name="connsiteY15" fmla="*/ 798286 h 1915886"/>
              <a:gd name="connsiteX16" fmla="*/ 1437034 w 1794620"/>
              <a:gd name="connsiteY16" fmla="*/ 740230 h 1915886"/>
              <a:gd name="connsiteX17" fmla="*/ 1485205 w 1794620"/>
              <a:gd name="connsiteY17" fmla="*/ 653577 h 1915886"/>
              <a:gd name="connsiteX18" fmla="*/ 1683777 w 1794620"/>
              <a:gd name="connsiteY18" fmla="*/ 595086 h 1915886"/>
              <a:gd name="connsiteX19" fmla="*/ 1770862 w 1794620"/>
              <a:gd name="connsiteY19" fmla="*/ 464457 h 1915886"/>
              <a:gd name="connsiteX20" fmla="*/ 1790005 w 1794620"/>
              <a:gd name="connsiteY20" fmla="*/ 392320 h 1915886"/>
              <a:gd name="connsiteX21" fmla="*/ 1698291 w 1794620"/>
              <a:gd name="connsiteY21" fmla="*/ 275771 h 1915886"/>
              <a:gd name="connsiteX22" fmla="*/ 1408005 w 1794620"/>
              <a:gd name="connsiteY22" fmla="*/ 246743 h 1915886"/>
              <a:gd name="connsiteX23" fmla="*/ 1306405 w 1794620"/>
              <a:gd name="connsiteY23" fmla="*/ 290286 h 1915886"/>
              <a:gd name="connsiteX24" fmla="*/ 1219320 w 1794620"/>
              <a:gd name="connsiteY24" fmla="*/ 232229 h 1915886"/>
              <a:gd name="connsiteX25" fmla="*/ 1175777 w 1794620"/>
              <a:gd name="connsiteY25" fmla="*/ 188686 h 1915886"/>
              <a:gd name="connsiteX26" fmla="*/ 1088691 w 1794620"/>
              <a:gd name="connsiteY26" fmla="*/ 130629 h 1915886"/>
              <a:gd name="connsiteX27" fmla="*/ 1001605 w 1794620"/>
              <a:gd name="connsiteY27" fmla="*/ 58057 h 1915886"/>
              <a:gd name="connsiteX28" fmla="*/ 972577 w 1794620"/>
              <a:gd name="connsiteY28" fmla="*/ 0 h 1915886"/>
              <a:gd name="connsiteX0" fmla="*/ 120 w 1794620"/>
              <a:gd name="connsiteY0" fmla="*/ 1915886 h 1915886"/>
              <a:gd name="connsiteX1" fmla="*/ 696806 w 1794620"/>
              <a:gd name="connsiteY1" fmla="*/ 1582058 h 1915886"/>
              <a:gd name="connsiteX2" fmla="*/ 740348 w 1794620"/>
              <a:gd name="connsiteY2" fmla="*/ 1494971 h 1915886"/>
              <a:gd name="connsiteX3" fmla="*/ 783892 w 1794620"/>
              <a:gd name="connsiteY3" fmla="*/ 1451428 h 1915886"/>
              <a:gd name="connsiteX4" fmla="*/ 870978 w 1794620"/>
              <a:gd name="connsiteY4" fmla="*/ 1335315 h 1915886"/>
              <a:gd name="connsiteX5" fmla="*/ 870976 w 1794620"/>
              <a:gd name="connsiteY5" fmla="*/ 1306286 h 1915886"/>
              <a:gd name="connsiteX6" fmla="*/ 900005 w 1794620"/>
              <a:gd name="connsiteY6" fmla="*/ 1248229 h 1915886"/>
              <a:gd name="connsiteX7" fmla="*/ 870977 w 1794620"/>
              <a:gd name="connsiteY7" fmla="*/ 1161143 h 1915886"/>
              <a:gd name="connsiteX8" fmla="*/ 885491 w 1794620"/>
              <a:gd name="connsiteY8" fmla="*/ 1001486 h 1915886"/>
              <a:gd name="connsiteX9" fmla="*/ 943548 w 1794620"/>
              <a:gd name="connsiteY9" fmla="*/ 914400 h 1915886"/>
              <a:gd name="connsiteX10" fmla="*/ 987091 w 1794620"/>
              <a:gd name="connsiteY10" fmla="*/ 885372 h 1915886"/>
              <a:gd name="connsiteX11" fmla="*/ 1030634 w 1794620"/>
              <a:gd name="connsiteY11" fmla="*/ 870857 h 1915886"/>
              <a:gd name="connsiteX12" fmla="*/ 1132234 w 1794620"/>
              <a:gd name="connsiteY12" fmla="*/ 827315 h 1915886"/>
              <a:gd name="connsiteX13" fmla="*/ 1175777 w 1794620"/>
              <a:gd name="connsiteY13" fmla="*/ 798286 h 1915886"/>
              <a:gd name="connsiteX14" fmla="*/ 1306405 w 1794620"/>
              <a:gd name="connsiteY14" fmla="*/ 812800 h 1915886"/>
              <a:gd name="connsiteX15" fmla="*/ 1349949 w 1794620"/>
              <a:gd name="connsiteY15" fmla="*/ 798286 h 1915886"/>
              <a:gd name="connsiteX16" fmla="*/ 1437034 w 1794620"/>
              <a:gd name="connsiteY16" fmla="*/ 740230 h 1915886"/>
              <a:gd name="connsiteX17" fmla="*/ 1485205 w 1794620"/>
              <a:gd name="connsiteY17" fmla="*/ 653577 h 1915886"/>
              <a:gd name="connsiteX18" fmla="*/ 1683777 w 1794620"/>
              <a:gd name="connsiteY18" fmla="*/ 595086 h 1915886"/>
              <a:gd name="connsiteX19" fmla="*/ 1770862 w 1794620"/>
              <a:gd name="connsiteY19" fmla="*/ 464457 h 1915886"/>
              <a:gd name="connsiteX20" fmla="*/ 1790005 w 1794620"/>
              <a:gd name="connsiteY20" fmla="*/ 392320 h 1915886"/>
              <a:gd name="connsiteX21" fmla="*/ 1698291 w 1794620"/>
              <a:gd name="connsiteY21" fmla="*/ 275771 h 1915886"/>
              <a:gd name="connsiteX22" fmla="*/ 1408005 w 1794620"/>
              <a:gd name="connsiteY22" fmla="*/ 246743 h 1915886"/>
              <a:gd name="connsiteX23" fmla="*/ 1306405 w 1794620"/>
              <a:gd name="connsiteY23" fmla="*/ 290286 h 1915886"/>
              <a:gd name="connsiteX24" fmla="*/ 1219320 w 1794620"/>
              <a:gd name="connsiteY24" fmla="*/ 232229 h 1915886"/>
              <a:gd name="connsiteX25" fmla="*/ 1175777 w 1794620"/>
              <a:gd name="connsiteY25" fmla="*/ 188686 h 1915886"/>
              <a:gd name="connsiteX26" fmla="*/ 1088691 w 1794620"/>
              <a:gd name="connsiteY26" fmla="*/ 130629 h 1915886"/>
              <a:gd name="connsiteX27" fmla="*/ 1001605 w 1794620"/>
              <a:gd name="connsiteY27" fmla="*/ 58057 h 1915886"/>
              <a:gd name="connsiteX28" fmla="*/ 972577 w 1794620"/>
              <a:gd name="connsiteY28" fmla="*/ 0 h 1915886"/>
              <a:gd name="connsiteX0" fmla="*/ 120 w 1794620"/>
              <a:gd name="connsiteY0" fmla="*/ 1915886 h 1915886"/>
              <a:gd name="connsiteX1" fmla="*/ 696806 w 1794620"/>
              <a:gd name="connsiteY1" fmla="*/ 1582058 h 1915886"/>
              <a:gd name="connsiteX2" fmla="*/ 740348 w 1794620"/>
              <a:gd name="connsiteY2" fmla="*/ 1494971 h 1915886"/>
              <a:gd name="connsiteX3" fmla="*/ 783892 w 1794620"/>
              <a:gd name="connsiteY3" fmla="*/ 1451428 h 1915886"/>
              <a:gd name="connsiteX4" fmla="*/ 870978 w 1794620"/>
              <a:gd name="connsiteY4" fmla="*/ 1335315 h 1915886"/>
              <a:gd name="connsiteX5" fmla="*/ 870976 w 1794620"/>
              <a:gd name="connsiteY5" fmla="*/ 1306286 h 1915886"/>
              <a:gd name="connsiteX6" fmla="*/ 900005 w 1794620"/>
              <a:gd name="connsiteY6" fmla="*/ 1248229 h 1915886"/>
              <a:gd name="connsiteX7" fmla="*/ 870977 w 1794620"/>
              <a:gd name="connsiteY7" fmla="*/ 1161143 h 1915886"/>
              <a:gd name="connsiteX8" fmla="*/ 885491 w 1794620"/>
              <a:gd name="connsiteY8" fmla="*/ 1001486 h 1915886"/>
              <a:gd name="connsiteX9" fmla="*/ 943548 w 1794620"/>
              <a:gd name="connsiteY9" fmla="*/ 914400 h 1915886"/>
              <a:gd name="connsiteX10" fmla="*/ 987091 w 1794620"/>
              <a:gd name="connsiteY10" fmla="*/ 885372 h 1915886"/>
              <a:gd name="connsiteX11" fmla="*/ 1030634 w 1794620"/>
              <a:gd name="connsiteY11" fmla="*/ 870857 h 1915886"/>
              <a:gd name="connsiteX12" fmla="*/ 1132234 w 1794620"/>
              <a:gd name="connsiteY12" fmla="*/ 827315 h 1915886"/>
              <a:gd name="connsiteX13" fmla="*/ 1175777 w 1794620"/>
              <a:gd name="connsiteY13" fmla="*/ 870858 h 1915886"/>
              <a:gd name="connsiteX14" fmla="*/ 1306405 w 1794620"/>
              <a:gd name="connsiteY14" fmla="*/ 812800 h 1915886"/>
              <a:gd name="connsiteX15" fmla="*/ 1349949 w 1794620"/>
              <a:gd name="connsiteY15" fmla="*/ 798286 h 1915886"/>
              <a:gd name="connsiteX16" fmla="*/ 1437034 w 1794620"/>
              <a:gd name="connsiteY16" fmla="*/ 740230 h 1915886"/>
              <a:gd name="connsiteX17" fmla="*/ 1485205 w 1794620"/>
              <a:gd name="connsiteY17" fmla="*/ 653577 h 1915886"/>
              <a:gd name="connsiteX18" fmla="*/ 1683777 w 1794620"/>
              <a:gd name="connsiteY18" fmla="*/ 595086 h 1915886"/>
              <a:gd name="connsiteX19" fmla="*/ 1770862 w 1794620"/>
              <a:gd name="connsiteY19" fmla="*/ 464457 h 1915886"/>
              <a:gd name="connsiteX20" fmla="*/ 1790005 w 1794620"/>
              <a:gd name="connsiteY20" fmla="*/ 392320 h 1915886"/>
              <a:gd name="connsiteX21" fmla="*/ 1698291 w 1794620"/>
              <a:gd name="connsiteY21" fmla="*/ 275771 h 1915886"/>
              <a:gd name="connsiteX22" fmla="*/ 1408005 w 1794620"/>
              <a:gd name="connsiteY22" fmla="*/ 246743 h 1915886"/>
              <a:gd name="connsiteX23" fmla="*/ 1306405 w 1794620"/>
              <a:gd name="connsiteY23" fmla="*/ 290286 h 1915886"/>
              <a:gd name="connsiteX24" fmla="*/ 1219320 w 1794620"/>
              <a:gd name="connsiteY24" fmla="*/ 232229 h 1915886"/>
              <a:gd name="connsiteX25" fmla="*/ 1175777 w 1794620"/>
              <a:gd name="connsiteY25" fmla="*/ 188686 h 1915886"/>
              <a:gd name="connsiteX26" fmla="*/ 1088691 w 1794620"/>
              <a:gd name="connsiteY26" fmla="*/ 130629 h 1915886"/>
              <a:gd name="connsiteX27" fmla="*/ 1001605 w 1794620"/>
              <a:gd name="connsiteY27" fmla="*/ 58057 h 1915886"/>
              <a:gd name="connsiteX28" fmla="*/ 972577 w 1794620"/>
              <a:gd name="connsiteY28" fmla="*/ 0 h 1915886"/>
              <a:gd name="connsiteX0" fmla="*/ 120 w 1794620"/>
              <a:gd name="connsiteY0" fmla="*/ 1915886 h 1915886"/>
              <a:gd name="connsiteX1" fmla="*/ 696806 w 1794620"/>
              <a:gd name="connsiteY1" fmla="*/ 1582058 h 1915886"/>
              <a:gd name="connsiteX2" fmla="*/ 740348 w 1794620"/>
              <a:gd name="connsiteY2" fmla="*/ 1494971 h 1915886"/>
              <a:gd name="connsiteX3" fmla="*/ 783892 w 1794620"/>
              <a:gd name="connsiteY3" fmla="*/ 1451428 h 1915886"/>
              <a:gd name="connsiteX4" fmla="*/ 870978 w 1794620"/>
              <a:gd name="connsiteY4" fmla="*/ 1335315 h 1915886"/>
              <a:gd name="connsiteX5" fmla="*/ 870976 w 1794620"/>
              <a:gd name="connsiteY5" fmla="*/ 1306286 h 1915886"/>
              <a:gd name="connsiteX6" fmla="*/ 900005 w 1794620"/>
              <a:gd name="connsiteY6" fmla="*/ 1248229 h 1915886"/>
              <a:gd name="connsiteX7" fmla="*/ 870977 w 1794620"/>
              <a:gd name="connsiteY7" fmla="*/ 1161143 h 1915886"/>
              <a:gd name="connsiteX8" fmla="*/ 885491 w 1794620"/>
              <a:gd name="connsiteY8" fmla="*/ 1001486 h 1915886"/>
              <a:gd name="connsiteX9" fmla="*/ 943548 w 1794620"/>
              <a:gd name="connsiteY9" fmla="*/ 914400 h 1915886"/>
              <a:gd name="connsiteX10" fmla="*/ 987091 w 1794620"/>
              <a:gd name="connsiteY10" fmla="*/ 885372 h 1915886"/>
              <a:gd name="connsiteX11" fmla="*/ 1030634 w 1794620"/>
              <a:gd name="connsiteY11" fmla="*/ 870857 h 1915886"/>
              <a:gd name="connsiteX12" fmla="*/ 1132234 w 1794620"/>
              <a:gd name="connsiteY12" fmla="*/ 827315 h 1915886"/>
              <a:gd name="connsiteX13" fmla="*/ 1175777 w 1794620"/>
              <a:gd name="connsiteY13" fmla="*/ 870858 h 1915886"/>
              <a:gd name="connsiteX14" fmla="*/ 1306405 w 1794620"/>
              <a:gd name="connsiteY14" fmla="*/ 812800 h 1915886"/>
              <a:gd name="connsiteX15" fmla="*/ 1349949 w 1794620"/>
              <a:gd name="connsiteY15" fmla="*/ 798286 h 1915886"/>
              <a:gd name="connsiteX16" fmla="*/ 1437034 w 1794620"/>
              <a:gd name="connsiteY16" fmla="*/ 740230 h 1915886"/>
              <a:gd name="connsiteX17" fmla="*/ 1557776 w 1794620"/>
              <a:gd name="connsiteY17" fmla="*/ 697119 h 1915886"/>
              <a:gd name="connsiteX18" fmla="*/ 1683777 w 1794620"/>
              <a:gd name="connsiteY18" fmla="*/ 595086 h 1915886"/>
              <a:gd name="connsiteX19" fmla="*/ 1770862 w 1794620"/>
              <a:gd name="connsiteY19" fmla="*/ 464457 h 1915886"/>
              <a:gd name="connsiteX20" fmla="*/ 1790005 w 1794620"/>
              <a:gd name="connsiteY20" fmla="*/ 392320 h 1915886"/>
              <a:gd name="connsiteX21" fmla="*/ 1698291 w 1794620"/>
              <a:gd name="connsiteY21" fmla="*/ 275771 h 1915886"/>
              <a:gd name="connsiteX22" fmla="*/ 1408005 w 1794620"/>
              <a:gd name="connsiteY22" fmla="*/ 246743 h 1915886"/>
              <a:gd name="connsiteX23" fmla="*/ 1306405 w 1794620"/>
              <a:gd name="connsiteY23" fmla="*/ 290286 h 1915886"/>
              <a:gd name="connsiteX24" fmla="*/ 1219320 w 1794620"/>
              <a:gd name="connsiteY24" fmla="*/ 232229 h 1915886"/>
              <a:gd name="connsiteX25" fmla="*/ 1175777 w 1794620"/>
              <a:gd name="connsiteY25" fmla="*/ 188686 h 1915886"/>
              <a:gd name="connsiteX26" fmla="*/ 1088691 w 1794620"/>
              <a:gd name="connsiteY26" fmla="*/ 130629 h 1915886"/>
              <a:gd name="connsiteX27" fmla="*/ 1001605 w 1794620"/>
              <a:gd name="connsiteY27" fmla="*/ 58057 h 1915886"/>
              <a:gd name="connsiteX28" fmla="*/ 972577 w 1794620"/>
              <a:gd name="connsiteY28" fmla="*/ 0 h 1915886"/>
              <a:gd name="connsiteX0" fmla="*/ 120 w 1794620"/>
              <a:gd name="connsiteY0" fmla="*/ 1915886 h 1915886"/>
              <a:gd name="connsiteX1" fmla="*/ 696806 w 1794620"/>
              <a:gd name="connsiteY1" fmla="*/ 1582058 h 1915886"/>
              <a:gd name="connsiteX2" fmla="*/ 740348 w 1794620"/>
              <a:gd name="connsiteY2" fmla="*/ 1494971 h 1915886"/>
              <a:gd name="connsiteX3" fmla="*/ 783892 w 1794620"/>
              <a:gd name="connsiteY3" fmla="*/ 1451428 h 1915886"/>
              <a:gd name="connsiteX4" fmla="*/ 870978 w 1794620"/>
              <a:gd name="connsiteY4" fmla="*/ 1335315 h 1915886"/>
              <a:gd name="connsiteX5" fmla="*/ 870976 w 1794620"/>
              <a:gd name="connsiteY5" fmla="*/ 1306286 h 1915886"/>
              <a:gd name="connsiteX6" fmla="*/ 900005 w 1794620"/>
              <a:gd name="connsiteY6" fmla="*/ 1248229 h 1915886"/>
              <a:gd name="connsiteX7" fmla="*/ 870977 w 1794620"/>
              <a:gd name="connsiteY7" fmla="*/ 1161143 h 1915886"/>
              <a:gd name="connsiteX8" fmla="*/ 885491 w 1794620"/>
              <a:gd name="connsiteY8" fmla="*/ 1001486 h 1915886"/>
              <a:gd name="connsiteX9" fmla="*/ 943548 w 1794620"/>
              <a:gd name="connsiteY9" fmla="*/ 914400 h 1915886"/>
              <a:gd name="connsiteX10" fmla="*/ 987091 w 1794620"/>
              <a:gd name="connsiteY10" fmla="*/ 885372 h 1915886"/>
              <a:gd name="connsiteX11" fmla="*/ 1030634 w 1794620"/>
              <a:gd name="connsiteY11" fmla="*/ 870857 h 1915886"/>
              <a:gd name="connsiteX12" fmla="*/ 1132234 w 1794620"/>
              <a:gd name="connsiteY12" fmla="*/ 827315 h 1915886"/>
              <a:gd name="connsiteX13" fmla="*/ 1175777 w 1794620"/>
              <a:gd name="connsiteY13" fmla="*/ 870858 h 1915886"/>
              <a:gd name="connsiteX14" fmla="*/ 1306405 w 1794620"/>
              <a:gd name="connsiteY14" fmla="*/ 812800 h 1915886"/>
              <a:gd name="connsiteX15" fmla="*/ 1349949 w 1794620"/>
              <a:gd name="connsiteY15" fmla="*/ 798286 h 1915886"/>
              <a:gd name="connsiteX16" fmla="*/ 1437034 w 1794620"/>
              <a:gd name="connsiteY16" fmla="*/ 740230 h 1915886"/>
              <a:gd name="connsiteX17" fmla="*/ 1557776 w 1794620"/>
              <a:gd name="connsiteY17" fmla="*/ 697119 h 1915886"/>
              <a:gd name="connsiteX18" fmla="*/ 1683777 w 1794620"/>
              <a:gd name="connsiteY18" fmla="*/ 595086 h 1915886"/>
              <a:gd name="connsiteX19" fmla="*/ 1770862 w 1794620"/>
              <a:gd name="connsiteY19" fmla="*/ 464457 h 1915886"/>
              <a:gd name="connsiteX20" fmla="*/ 1790005 w 1794620"/>
              <a:gd name="connsiteY20" fmla="*/ 392320 h 1915886"/>
              <a:gd name="connsiteX21" fmla="*/ 1698291 w 1794620"/>
              <a:gd name="connsiteY21" fmla="*/ 275771 h 1915886"/>
              <a:gd name="connsiteX22" fmla="*/ 1408005 w 1794620"/>
              <a:gd name="connsiteY22" fmla="*/ 246743 h 1915886"/>
              <a:gd name="connsiteX23" fmla="*/ 1320920 w 1794620"/>
              <a:gd name="connsiteY23" fmla="*/ 232229 h 1915886"/>
              <a:gd name="connsiteX24" fmla="*/ 1219320 w 1794620"/>
              <a:gd name="connsiteY24" fmla="*/ 232229 h 1915886"/>
              <a:gd name="connsiteX25" fmla="*/ 1175777 w 1794620"/>
              <a:gd name="connsiteY25" fmla="*/ 188686 h 1915886"/>
              <a:gd name="connsiteX26" fmla="*/ 1088691 w 1794620"/>
              <a:gd name="connsiteY26" fmla="*/ 130629 h 1915886"/>
              <a:gd name="connsiteX27" fmla="*/ 1001605 w 1794620"/>
              <a:gd name="connsiteY27" fmla="*/ 58057 h 1915886"/>
              <a:gd name="connsiteX28" fmla="*/ 972577 w 1794620"/>
              <a:gd name="connsiteY28" fmla="*/ 0 h 191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94620" h="1915886">
                <a:moveTo>
                  <a:pt x="120" y="1915886"/>
                </a:moveTo>
                <a:cubicBezTo>
                  <a:pt x="-9556" y="1891696"/>
                  <a:pt x="573435" y="1652210"/>
                  <a:pt x="696806" y="1582058"/>
                </a:cubicBezTo>
                <a:cubicBezTo>
                  <a:pt x="820177" y="1511906"/>
                  <a:pt x="725834" y="1516743"/>
                  <a:pt x="740348" y="1494971"/>
                </a:cubicBezTo>
                <a:cubicBezTo>
                  <a:pt x="754862" y="1473199"/>
                  <a:pt x="762120" y="1478037"/>
                  <a:pt x="783892" y="1451428"/>
                </a:cubicBezTo>
                <a:cubicBezTo>
                  <a:pt x="805664" y="1424819"/>
                  <a:pt x="856464" y="1359505"/>
                  <a:pt x="870978" y="1335315"/>
                </a:cubicBezTo>
                <a:cubicBezTo>
                  <a:pt x="885492" y="1311125"/>
                  <a:pt x="866138" y="1320800"/>
                  <a:pt x="870976" y="1306286"/>
                </a:cubicBezTo>
                <a:cubicBezTo>
                  <a:pt x="875814" y="1291772"/>
                  <a:pt x="900005" y="1272419"/>
                  <a:pt x="900005" y="1248229"/>
                </a:cubicBezTo>
                <a:cubicBezTo>
                  <a:pt x="900005" y="1224039"/>
                  <a:pt x="868207" y="1191616"/>
                  <a:pt x="870977" y="1161143"/>
                </a:cubicBezTo>
                <a:cubicBezTo>
                  <a:pt x="875815" y="1107924"/>
                  <a:pt x="877934" y="1054387"/>
                  <a:pt x="885491" y="1001486"/>
                </a:cubicBezTo>
                <a:cubicBezTo>
                  <a:pt x="891776" y="957490"/>
                  <a:pt x="908935" y="943244"/>
                  <a:pt x="943548" y="914400"/>
                </a:cubicBezTo>
                <a:cubicBezTo>
                  <a:pt x="956949" y="903233"/>
                  <a:pt x="971489" y="893173"/>
                  <a:pt x="987091" y="885372"/>
                </a:cubicBezTo>
                <a:cubicBezTo>
                  <a:pt x="1000775" y="878530"/>
                  <a:pt x="1016572" y="876884"/>
                  <a:pt x="1030634" y="870857"/>
                </a:cubicBezTo>
                <a:cubicBezTo>
                  <a:pt x="1156169" y="817056"/>
                  <a:pt x="1030127" y="861350"/>
                  <a:pt x="1132234" y="827315"/>
                </a:cubicBezTo>
                <a:cubicBezTo>
                  <a:pt x="1146748" y="817639"/>
                  <a:pt x="1146749" y="873277"/>
                  <a:pt x="1175777" y="870858"/>
                </a:cubicBezTo>
                <a:cubicBezTo>
                  <a:pt x="1204805" y="868439"/>
                  <a:pt x="1207862" y="878495"/>
                  <a:pt x="1306405" y="812800"/>
                </a:cubicBezTo>
                <a:cubicBezTo>
                  <a:pt x="1316081" y="798286"/>
                  <a:pt x="1328178" y="810381"/>
                  <a:pt x="1349949" y="798286"/>
                </a:cubicBezTo>
                <a:cubicBezTo>
                  <a:pt x="1371721" y="786191"/>
                  <a:pt x="1402396" y="757091"/>
                  <a:pt x="1437034" y="740230"/>
                </a:cubicBezTo>
                <a:cubicBezTo>
                  <a:pt x="1471672" y="723369"/>
                  <a:pt x="1506976" y="711633"/>
                  <a:pt x="1557776" y="697119"/>
                </a:cubicBezTo>
                <a:cubicBezTo>
                  <a:pt x="1608576" y="682605"/>
                  <a:pt x="1648263" y="633863"/>
                  <a:pt x="1683777" y="595086"/>
                </a:cubicBezTo>
                <a:cubicBezTo>
                  <a:pt x="1719291" y="556309"/>
                  <a:pt x="1753157" y="498251"/>
                  <a:pt x="1770862" y="464457"/>
                </a:cubicBezTo>
                <a:cubicBezTo>
                  <a:pt x="1788567" y="430663"/>
                  <a:pt x="1802100" y="423768"/>
                  <a:pt x="1790005" y="392320"/>
                </a:cubicBezTo>
                <a:cubicBezTo>
                  <a:pt x="1777910" y="360872"/>
                  <a:pt x="1761958" y="300034"/>
                  <a:pt x="1698291" y="275771"/>
                </a:cubicBezTo>
                <a:cubicBezTo>
                  <a:pt x="1634624" y="251508"/>
                  <a:pt x="1470900" y="254000"/>
                  <a:pt x="1408005" y="246743"/>
                </a:cubicBezTo>
                <a:cubicBezTo>
                  <a:pt x="1345110" y="239486"/>
                  <a:pt x="1335434" y="237067"/>
                  <a:pt x="1320920" y="232229"/>
                </a:cubicBezTo>
                <a:cubicBezTo>
                  <a:pt x="1291892" y="212877"/>
                  <a:pt x="1243510" y="239486"/>
                  <a:pt x="1219320" y="232229"/>
                </a:cubicBezTo>
                <a:cubicBezTo>
                  <a:pt x="1195130" y="224972"/>
                  <a:pt x="1191980" y="201288"/>
                  <a:pt x="1175777" y="188686"/>
                </a:cubicBezTo>
                <a:cubicBezTo>
                  <a:pt x="1148238" y="167267"/>
                  <a:pt x="1113361" y="155299"/>
                  <a:pt x="1088691" y="130629"/>
                </a:cubicBezTo>
                <a:cubicBezTo>
                  <a:pt x="1032813" y="74751"/>
                  <a:pt x="1062227" y="98472"/>
                  <a:pt x="1001605" y="58057"/>
                </a:cubicBezTo>
                <a:cubicBezTo>
                  <a:pt x="969893" y="10489"/>
                  <a:pt x="972577" y="31959"/>
                  <a:pt x="972577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074" name="Picture 2" descr="http://www.dynamicscience.com.au/tester/solutions1/chemistry/chemicalequations/lewish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38" y="4363134"/>
            <a:ext cx="285750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olgemuthe.psd401.net/Global%20sci/08%20-%20bonds/images/covalent_bond_animat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3" y="4446630"/>
            <a:ext cx="3174008" cy="222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iatomic Hydroge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59222"/>
            <a:ext cx="3248415" cy="173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s://www.gl.ciw.edu/sites/www.gl.ciw.edu/files/users/pwoodard/MolecularHydrogen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56674" l="0" r="575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702" b="41564"/>
          <a:stretch/>
        </p:blipFill>
        <p:spPr bwMode="auto">
          <a:xfrm rot="19317818">
            <a:off x="7856541" y="2476120"/>
            <a:ext cx="972877" cy="9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s://www.gl.ciw.edu/sites/www.gl.ciw.edu/files/users/pwoodard/MolecularHydrogen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56674" l="0" r="575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702" b="41564"/>
          <a:stretch/>
        </p:blipFill>
        <p:spPr bwMode="auto">
          <a:xfrm>
            <a:off x="7843261" y="4636850"/>
            <a:ext cx="905203" cy="88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Ορθογώνιο 43"/>
          <p:cNvSpPr/>
          <p:nvPr/>
        </p:nvSpPr>
        <p:spPr>
          <a:xfrm>
            <a:off x="202252" y="620688"/>
            <a:ext cx="8762236" cy="584775"/>
          </a:xfrm>
          <a:prstGeom prst="rect">
            <a:avLst/>
          </a:prstGeom>
          <a:pattFill prst="trellis">
            <a:fgClr>
              <a:srgbClr val="66FF66"/>
            </a:fgClr>
            <a:bgClr>
              <a:schemeClr val="bg1"/>
            </a:bgClr>
          </a:patt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16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0</a:t>
            </a:r>
            <a:r>
              <a:rPr lang="en-US" sz="1600" b="1" baseline="30000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l-GR" sz="16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ΠΑΡΑΔΕΙΓΜΑ</a:t>
            </a:r>
            <a:r>
              <a:rPr lang="el-GR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   </a:t>
            </a:r>
            <a:r>
              <a:rPr lang="el-GR" sz="32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Η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2 </a:t>
            </a:r>
            <a:endParaRPr lang="el-GR" sz="32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46" name="Text Box 6"/>
          <p:cNvSpPr txBox="1">
            <a:spLocks noChangeArrowheads="1"/>
          </p:cNvSpPr>
          <p:nvPr/>
        </p:nvSpPr>
        <p:spPr bwMode="auto">
          <a:xfrm>
            <a:off x="497654" y="1404065"/>
            <a:ext cx="10140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 b="1" baseline="-25000" dirty="0" smtClean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l-GR" sz="3200" b="1" dirty="0" smtClean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Η</a:t>
            </a:r>
            <a:r>
              <a:rPr lang="el-GR" sz="3200" b="1" dirty="0" smtClean="0">
                <a:latin typeface="Comic Sans MS" panose="030F0702030302020204" pitchFamily="66" charset="0"/>
              </a:rPr>
              <a:t>: </a:t>
            </a:r>
            <a:endParaRPr lang="el-GR" sz="3200" b="1" dirty="0">
              <a:latin typeface="Comic Sans MS" panose="030F0702030302020204" pitchFamily="66" charset="0"/>
            </a:endParaRPr>
          </a:p>
        </p:txBody>
      </p:sp>
      <p:sp>
        <p:nvSpPr>
          <p:cNvPr id="47" name="Ορθογώνιο 46"/>
          <p:cNvSpPr/>
          <p:nvPr/>
        </p:nvSpPr>
        <p:spPr>
          <a:xfrm>
            <a:off x="1564546" y="1404065"/>
            <a:ext cx="12698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l-GR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Κ</a:t>
            </a:r>
            <a:r>
              <a:rPr lang="el-GR" sz="3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(   )</a:t>
            </a:r>
            <a:endParaRPr lang="el-GR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48" name="Ορθογώνιο 47"/>
          <p:cNvSpPr/>
          <p:nvPr/>
        </p:nvSpPr>
        <p:spPr>
          <a:xfrm>
            <a:off x="2005395" y="1340768"/>
            <a:ext cx="5597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endParaRPr lang="el-GR" b="1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51" name="Ορθογώνιο 50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  <p:sp>
        <p:nvSpPr>
          <p:cNvPr id="2" name="TextBox 1"/>
          <p:cNvSpPr txBox="1"/>
          <p:nvPr/>
        </p:nvSpPr>
        <p:spPr>
          <a:xfrm>
            <a:off x="2834445" y="1430477"/>
            <a:ext cx="6451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Δομές Ευγενούς αερίου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(Κανόνας Οκτάδας)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999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2" dur="250" autoRev="1" fill="remove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3" dur="250" autoRev="1" fill="remove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4" dur="250" autoRev="1" fill="remove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250" autoRev="1" fill="remove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" dur="250" autoRev="1" fill="remove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8" dur="250" autoRev="1" fill="remove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9" dur="250" autoRev="1" fill="remove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250" autoRev="1" fill="remove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250" autoRev="1" fill="remove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5" dur="250" autoRev="1" fill="remove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6" dur="250" autoRev="1" fill="remove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250" autoRev="1" fill="remove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250" autoRev="1" fill="remove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0" dur="250" autoRev="1" fill="remove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1" dur="250" autoRev="1" fill="remove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250" autoRev="1" fill="remove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P spid="4101" grpId="0" animBg="1"/>
      <p:bldP spid="4104" grpId="0"/>
      <p:bldP spid="4105" grpId="0" animBg="1"/>
      <p:bldP spid="4107" grpId="0"/>
      <p:bldP spid="4108" grpId="0"/>
      <p:bldP spid="4109" grpId="0" animBg="1"/>
      <p:bldP spid="4109" grpId="1" animBg="1"/>
      <p:bldP spid="4109" grpId="2" animBg="1"/>
      <p:bldP spid="4110" grpId="0" animBg="1"/>
      <p:bldP spid="4110" grpId="1" animBg="1"/>
      <p:bldP spid="4110" grpId="2" animBg="1"/>
      <p:bldP spid="4111" grpId="0" animBg="1"/>
      <p:bldP spid="4112" grpId="0"/>
      <p:bldP spid="4113" grpId="0"/>
      <p:bldP spid="4114" grpId="0"/>
      <p:bldP spid="4115" grpId="0"/>
      <p:bldP spid="104" grpId="0" animBg="1"/>
      <p:bldP spid="5" grpId="0" animBg="1"/>
      <p:bldP spid="25" grpId="0" animBg="1"/>
      <p:bldP spid="42" grpId="0" animBg="1"/>
      <p:bldP spid="43" grpId="0" animBg="1"/>
      <p:bldP spid="31" grpId="0" animBg="1"/>
      <p:bldP spid="32" grpId="0" animBg="1"/>
      <p:bldP spid="33" grpId="0" animBg="1"/>
      <p:bldP spid="9" grpId="0"/>
      <p:bldP spid="45" grpId="0" animBg="1"/>
      <p:bldP spid="17" grpId="0" animBg="1"/>
      <p:bldP spid="20" grpId="0" animBg="1"/>
      <p:bldP spid="50" grpId="0" animBg="1"/>
      <p:bldP spid="47" grpId="0"/>
      <p:bldP spid="48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wo atoms holding ha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14" y="2780796"/>
            <a:ext cx="3433880" cy="215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Ορθογώνιο 7"/>
          <p:cNvSpPr/>
          <p:nvPr/>
        </p:nvSpPr>
        <p:spPr>
          <a:xfrm>
            <a:off x="6467657" y="1473188"/>
            <a:ext cx="8467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l-GR" sz="4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Η</a:t>
            </a:r>
            <a:r>
              <a:rPr lang="el-GR" sz="4400" b="1" baseline="-250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2</a:t>
            </a:r>
            <a:endParaRPr lang="el-GR" sz="44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Comic Sans MS" pitchFamily="66" charset="0"/>
              <a:cs typeface="Lucida Sans Unicode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6204" y="5339109"/>
            <a:ext cx="3395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 </a:t>
            </a:r>
            <a:r>
              <a:rPr lang="el-GR" sz="2400" b="1" dirty="0" smtClean="0"/>
              <a:t>ιδανικός δεσμός …</a:t>
            </a:r>
            <a:endParaRPr lang="el-GR" sz="2400" b="1" dirty="0"/>
          </a:p>
        </p:txBody>
      </p:sp>
      <p:sp>
        <p:nvSpPr>
          <p:cNvPr id="2" name="Ορθογώνιο 1"/>
          <p:cNvSpPr/>
          <p:nvPr/>
        </p:nvSpPr>
        <p:spPr>
          <a:xfrm>
            <a:off x="1187624" y="3112805"/>
            <a:ext cx="208582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l-GR" sz="6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Η</a:t>
            </a:r>
            <a:r>
              <a:rPr lang="el-GR" sz="6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itchFamily="66" charset="0"/>
                <a:cs typeface="Arial" pitchFamily="34" charset="0"/>
              </a:rPr>
              <a:t>─</a:t>
            </a:r>
            <a:r>
              <a:rPr lang="el-GR" sz="6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Η</a:t>
            </a:r>
            <a:endParaRPr lang="el-GR" sz="6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Comic Sans MS" pitchFamily="66" charset="0"/>
              <a:cs typeface="Lucida Sans Unicode" pitchFamily="34" charset="0"/>
            </a:endParaRPr>
          </a:p>
        </p:txBody>
      </p:sp>
      <p:pic>
        <p:nvPicPr>
          <p:cNvPr id="3" name="Picture 2" descr="http://33.media.tumblr.com/499ce6d7be8e420a27e9a0fc1010a944/tumblr_mw1p980WMk1sk1ggno7_4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297" y="2510244"/>
            <a:ext cx="3810000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49.media.tumblr.com/13a5a5269434d882f54d32f2a73546dd/tumblr_mw1p980WMk1sk1ggno10_50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779" y="2236192"/>
            <a:ext cx="476250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ak-hdl.buzzfed.com/static/2015-10/6/19/enhanced/webdr13/anigif_enhanced-14276-1444173052-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779" y="2850232"/>
            <a:ext cx="47244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Ορθογώνιο 10"/>
          <p:cNvSpPr/>
          <p:nvPr/>
        </p:nvSpPr>
        <p:spPr>
          <a:xfrm>
            <a:off x="4902827" y="3069092"/>
            <a:ext cx="3496470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l-GR" sz="115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Η</a:t>
            </a:r>
            <a:r>
              <a:rPr lang="el-GR" sz="115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itchFamily="66" charset="0"/>
                <a:cs typeface="Arial" pitchFamily="34" charset="0"/>
              </a:rPr>
              <a:t>─</a:t>
            </a:r>
            <a:r>
              <a:rPr lang="el-GR" sz="115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Η</a:t>
            </a:r>
            <a:endParaRPr lang="el-GR" sz="115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Comic Sans MS" pitchFamily="66" charset="0"/>
              <a:cs typeface="Lucida Sans Unicode" pitchFamily="34" charset="0"/>
            </a:endParaRPr>
          </a:p>
        </p:txBody>
      </p:sp>
      <p:sp>
        <p:nvSpPr>
          <p:cNvPr id="14" name="Ορθογώνιο 13"/>
          <p:cNvSpPr/>
          <p:nvPr/>
        </p:nvSpPr>
        <p:spPr>
          <a:xfrm>
            <a:off x="202252" y="620688"/>
            <a:ext cx="8762236" cy="584775"/>
          </a:xfrm>
          <a:prstGeom prst="rect">
            <a:avLst/>
          </a:prstGeom>
          <a:pattFill prst="trellis">
            <a:fgClr>
              <a:srgbClr val="66FF66"/>
            </a:fgClr>
            <a:bgClr>
              <a:schemeClr val="bg1"/>
            </a:bgClr>
          </a:patt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16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0</a:t>
            </a:r>
            <a:r>
              <a:rPr lang="en-US" sz="1600" b="1" baseline="30000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l-GR" sz="16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ΠΑΡΑΔΕΙΓΜΑ</a:t>
            </a:r>
            <a:r>
              <a:rPr lang="el-GR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   </a:t>
            </a:r>
            <a:r>
              <a:rPr lang="el-GR" sz="32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Η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2 </a:t>
            </a:r>
            <a:endParaRPr lang="el-GR" sz="32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97654" y="1404065"/>
            <a:ext cx="10140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 b="1" baseline="-25000" dirty="0" smtClean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l-GR" sz="3200" b="1" dirty="0" smtClean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Η</a:t>
            </a:r>
            <a:r>
              <a:rPr lang="el-GR" sz="3200" b="1" dirty="0" smtClean="0">
                <a:latin typeface="Comic Sans MS" panose="030F0702030302020204" pitchFamily="66" charset="0"/>
              </a:rPr>
              <a:t>: </a:t>
            </a:r>
            <a:endParaRPr lang="el-GR" sz="3200" b="1" dirty="0">
              <a:latin typeface="Comic Sans MS" panose="030F0702030302020204" pitchFamily="66" charset="0"/>
            </a:endParaRPr>
          </a:p>
        </p:txBody>
      </p:sp>
      <p:sp>
        <p:nvSpPr>
          <p:cNvPr id="16" name="Ορθογώνιο 15"/>
          <p:cNvSpPr/>
          <p:nvPr/>
        </p:nvSpPr>
        <p:spPr>
          <a:xfrm>
            <a:off x="1564546" y="1404065"/>
            <a:ext cx="12698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l-GR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Κ</a:t>
            </a:r>
            <a:r>
              <a:rPr lang="el-GR" sz="3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(   )</a:t>
            </a:r>
            <a:endParaRPr lang="el-GR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Ορθογώνιο 16"/>
          <p:cNvSpPr/>
          <p:nvPr/>
        </p:nvSpPr>
        <p:spPr>
          <a:xfrm>
            <a:off x="2005395" y="1340768"/>
            <a:ext cx="5597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endParaRPr lang="el-GR" b="1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9" name="Ορθογώνιο 18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4595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2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Covalent bond hydrogen.sv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11"/>
          <a:stretch/>
        </p:blipFill>
        <p:spPr bwMode="auto">
          <a:xfrm>
            <a:off x="611560" y="3307804"/>
            <a:ext cx="2392897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2252" y="2420889"/>
            <a:ext cx="3181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Comic Sans MS" panose="030F0702030302020204" pitchFamily="66" charset="0"/>
              </a:rPr>
              <a:t>   </a:t>
            </a:r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ΑΤΟΜΟ</a:t>
            </a:r>
            <a:r>
              <a:rPr lang="el-GR" dirty="0" smtClean="0">
                <a:latin typeface="Comic Sans MS" panose="030F0702030302020204" pitchFamily="66" charset="0"/>
              </a:rPr>
              <a:t> ΥΔΡΟΓΟΝΟΥ</a:t>
            </a:r>
            <a:endParaRPr lang="el-GR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45310" y="2354335"/>
            <a:ext cx="468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Comic Sans MS" panose="030F0702030302020204" pitchFamily="66" charset="0"/>
              </a:rPr>
              <a:t>   </a:t>
            </a:r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ΜΟΡΙΟ</a:t>
            </a:r>
            <a:r>
              <a:rPr lang="el-GR" dirty="0" smtClean="0">
                <a:latin typeface="Comic Sans MS" panose="030F0702030302020204" pitchFamily="66" charset="0"/>
              </a:rPr>
              <a:t> ΥΔΡΟΓΟΝΟΥ</a:t>
            </a:r>
            <a:endParaRPr lang="el-GR" dirty="0">
              <a:latin typeface="Comic Sans MS" panose="030F0702030302020204" pitchFamily="66" charset="0"/>
            </a:endParaRPr>
          </a:p>
        </p:txBody>
      </p:sp>
      <p:pic>
        <p:nvPicPr>
          <p:cNvPr id="10" name="Picture 2" descr="File:Covalent bond hydrogen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07804"/>
            <a:ext cx="666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dynamicscience.com.au/tester/solutions1/chemistry/hydrgna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2708050"/>
            <a:ext cx="4365483" cy="309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helafel.technion.ac.il/%7Eorcohen/h2/h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351" y="2762058"/>
            <a:ext cx="5088661" cy="340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Δεξιό βέλος 1"/>
          <p:cNvSpPr/>
          <p:nvPr/>
        </p:nvSpPr>
        <p:spPr>
          <a:xfrm>
            <a:off x="2987824" y="4077073"/>
            <a:ext cx="36004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Ορθογώνιο 15"/>
          <p:cNvSpPr/>
          <p:nvPr/>
        </p:nvSpPr>
        <p:spPr>
          <a:xfrm>
            <a:off x="202252" y="620688"/>
            <a:ext cx="8762236" cy="584775"/>
          </a:xfrm>
          <a:prstGeom prst="rect">
            <a:avLst/>
          </a:prstGeom>
          <a:pattFill prst="trellis">
            <a:fgClr>
              <a:srgbClr val="66FF66"/>
            </a:fgClr>
            <a:bgClr>
              <a:schemeClr val="bg1"/>
            </a:bgClr>
          </a:patt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16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0</a:t>
            </a:r>
            <a:r>
              <a:rPr lang="en-US" sz="1600" b="1" baseline="30000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l-GR" sz="16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ΠΑΡΑΔΕΙΓΜΑ</a:t>
            </a:r>
            <a:r>
              <a:rPr lang="el-GR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   </a:t>
            </a:r>
            <a:r>
              <a:rPr lang="el-GR" sz="32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Η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2 </a:t>
            </a:r>
            <a:endParaRPr lang="el-GR" sz="32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97654" y="1404065"/>
            <a:ext cx="10140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 b="1" baseline="-25000" dirty="0" smtClean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l-GR" sz="3200" b="1" dirty="0" smtClean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Η</a:t>
            </a:r>
            <a:r>
              <a:rPr lang="el-GR" sz="3200" b="1" dirty="0" smtClean="0">
                <a:latin typeface="Comic Sans MS" panose="030F0702030302020204" pitchFamily="66" charset="0"/>
              </a:rPr>
              <a:t>: </a:t>
            </a:r>
            <a:endParaRPr lang="el-GR" sz="3200" b="1" dirty="0">
              <a:latin typeface="Comic Sans MS" panose="030F0702030302020204" pitchFamily="66" charset="0"/>
            </a:endParaRPr>
          </a:p>
        </p:txBody>
      </p:sp>
      <p:sp>
        <p:nvSpPr>
          <p:cNvPr id="18" name="Ορθογώνιο 17"/>
          <p:cNvSpPr/>
          <p:nvPr/>
        </p:nvSpPr>
        <p:spPr>
          <a:xfrm>
            <a:off x="1564546" y="1404065"/>
            <a:ext cx="12698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l-GR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Κ</a:t>
            </a:r>
            <a:r>
              <a:rPr lang="el-GR" sz="3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(   )</a:t>
            </a:r>
            <a:endParaRPr lang="el-GR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Ορθογώνιο 18"/>
          <p:cNvSpPr/>
          <p:nvPr/>
        </p:nvSpPr>
        <p:spPr>
          <a:xfrm>
            <a:off x="2005395" y="1340768"/>
            <a:ext cx="5597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endParaRPr lang="el-GR" b="1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3074" name="Picture 2" descr="http://cdn.makeagif.com/media/8-28-2015/EGrDCk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351" y="2762059"/>
            <a:ext cx="5088661" cy="340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Ορθογώνιο 21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  <p:pic>
        <p:nvPicPr>
          <p:cNvPr id="15" name="Picture 2" descr="http://www.dynamicscience.com.au/tester/solutions1/chemistry/bonding/hmol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700" y="3107641"/>
            <a:ext cx="4987312" cy="236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54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4211960" y="2314343"/>
            <a:ext cx="12202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l-G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Η</a:t>
            </a:r>
            <a:r>
              <a:rPr lang="el-G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itchFamily="66" charset="0"/>
                <a:cs typeface="Arial" pitchFamily="34" charset="0"/>
              </a:rPr>
              <a:t>─</a:t>
            </a:r>
            <a:r>
              <a:rPr lang="el-G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Η</a:t>
            </a:r>
            <a:endParaRPr lang="el-GR" sz="3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Comic Sans MS" pitchFamily="66" charset="0"/>
              <a:cs typeface="Lucida Sans Unicode" pitchFamily="34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4520868" y="1596233"/>
            <a:ext cx="7264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l-GR" sz="3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Η</a:t>
            </a:r>
            <a:r>
              <a:rPr lang="el-GR" sz="3600" b="1" baseline="-250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2</a:t>
            </a:r>
            <a:endParaRPr lang="el-GR" sz="3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Comic Sans MS" pitchFamily="66" charset="0"/>
              <a:cs typeface="Lucida Sans Unicode" pitchFamily="34" charset="0"/>
            </a:endParaRPr>
          </a:p>
        </p:txBody>
      </p:sp>
      <p:pic>
        <p:nvPicPr>
          <p:cNvPr id="7172" name="Picture 4" descr="https://www.gl.ciw.edu/sites/www.gl.ciw.edu/files/users/pwoodard/MolecularHydrogen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56674" l="0" r="575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702" b="41564"/>
          <a:stretch/>
        </p:blipFill>
        <p:spPr bwMode="auto">
          <a:xfrm>
            <a:off x="553442" y="2160215"/>
            <a:ext cx="1646053" cy="160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www.gl.ciw.edu/sites/www.gl.ciw.edu/files/users/pwoodard/MolecularHydrogen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56674" l="0" r="575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702" b="41564"/>
          <a:stretch/>
        </p:blipFill>
        <p:spPr bwMode="auto">
          <a:xfrm rot="2811086">
            <a:off x="2663587" y="2266835"/>
            <a:ext cx="1646053" cy="160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www.gl.ciw.edu/sites/www.gl.ciw.edu/files/users/pwoodard/MolecularHydrogen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56674" l="0" r="575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702" b="41564"/>
          <a:stretch/>
        </p:blipFill>
        <p:spPr bwMode="auto">
          <a:xfrm rot="17957624">
            <a:off x="6979202" y="1157401"/>
            <a:ext cx="1646053" cy="160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www.gl.ciw.edu/sites/www.gl.ciw.edu/files/users/pwoodard/MolecularHydrogen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56674" l="0" r="575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702" b="41564"/>
          <a:stretch/>
        </p:blipFill>
        <p:spPr bwMode="auto">
          <a:xfrm>
            <a:off x="5558532" y="1727982"/>
            <a:ext cx="1646053" cy="160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www.gl.ciw.edu/sites/www.gl.ciw.edu/files/users/pwoodard/MolecularHydrogen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56674" l="0" r="575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702" b="41564"/>
          <a:stretch/>
        </p:blipFill>
        <p:spPr bwMode="auto">
          <a:xfrm rot="17114222">
            <a:off x="7299157" y="2492253"/>
            <a:ext cx="1646053" cy="160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2252" y="1205463"/>
            <a:ext cx="393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Μόρια Η</a:t>
            </a:r>
            <a:r>
              <a:rPr lang="el-GR" sz="36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2</a:t>
            </a:r>
            <a:endParaRPr lang="el-GR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4" name="Ορθογώνιο 13"/>
          <p:cNvSpPr/>
          <p:nvPr/>
        </p:nvSpPr>
        <p:spPr>
          <a:xfrm>
            <a:off x="202252" y="620688"/>
            <a:ext cx="8762236" cy="584775"/>
          </a:xfrm>
          <a:prstGeom prst="rect">
            <a:avLst/>
          </a:prstGeom>
          <a:pattFill prst="trellis">
            <a:fgClr>
              <a:srgbClr val="66FF66"/>
            </a:fgClr>
            <a:bgClr>
              <a:schemeClr val="bg1"/>
            </a:bgClr>
          </a:patt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16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0</a:t>
            </a:r>
            <a:r>
              <a:rPr lang="en-US" sz="1600" b="1" baseline="30000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l-GR" sz="1600" b="1" dirty="0" smtClean="0">
                <a:ln w="19050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ΠΑΡΑΔΕΙΓΜΑ</a:t>
            </a:r>
            <a:r>
              <a:rPr lang="el-GR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   </a:t>
            </a:r>
            <a:r>
              <a:rPr lang="el-GR" sz="32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Η</a:t>
            </a:r>
            <a:r>
              <a:rPr lang="el-GR" sz="3200" b="1" baseline="-2500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2 </a:t>
            </a:r>
            <a:endParaRPr lang="el-GR" sz="32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19" name="Picture 2" descr="C:\Users\ΜΙΧΑΛΗΣ\Downloads\4) GIFSSSSSSSSSSSSSSSSSSSS\ΕΡΩΤΗΣΗ\happy_face_scratching_chin_question_hg_wht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56" y="3933056"/>
            <a:ext cx="1467073" cy="146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755576" y="4293096"/>
            <a:ext cx="8762234" cy="73705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l-GR" sz="36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rgbClr val="FEB80A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l-GR" sz="36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rgbClr val="FEB80A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  Τι δείχνει </a:t>
            </a:r>
            <a:r>
              <a:rPr lang="en-US" sz="36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rgbClr val="FEB80A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o</a:t>
            </a:r>
            <a:r>
              <a:rPr lang="el-GR" sz="36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rgbClr val="FEB80A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 χημικός τύπος </a:t>
            </a:r>
            <a:r>
              <a:rPr lang="el-GR" sz="4000" b="1" dirty="0" smtClean="0">
                <a:ln w="1905">
                  <a:solidFill>
                    <a:prstClr val="black"/>
                  </a:solidFill>
                </a:ln>
                <a:gradFill>
                  <a:gsLst>
                    <a:gs pos="0">
                      <a:srgbClr val="1AB39F">
                        <a:shade val="20000"/>
                        <a:satMod val="200000"/>
                      </a:srgbClr>
                    </a:gs>
                    <a:gs pos="78000">
                      <a:srgbClr val="1AB39F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1AB39F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ea typeface="+mn-ea"/>
                <a:cs typeface="+mn-cs"/>
              </a:rPr>
              <a:t>Η</a:t>
            </a:r>
            <a:r>
              <a:rPr lang="el-GR" sz="4000" b="1" baseline="-25000" dirty="0" smtClean="0">
                <a:ln w="1905">
                  <a:solidFill>
                    <a:prstClr val="black"/>
                  </a:solidFill>
                </a:ln>
                <a:gradFill>
                  <a:gsLst>
                    <a:gs pos="0">
                      <a:srgbClr val="1AB39F">
                        <a:shade val="20000"/>
                        <a:satMod val="200000"/>
                      </a:srgbClr>
                    </a:gs>
                    <a:gs pos="78000">
                      <a:srgbClr val="1AB39F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1AB39F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ea typeface="+mn-ea"/>
                <a:cs typeface="+mn-cs"/>
              </a:rPr>
              <a:t>2 </a:t>
            </a:r>
            <a:r>
              <a:rPr lang="el-GR" sz="4000" b="1" dirty="0" smtClean="0">
                <a:ln w="1905">
                  <a:solidFill>
                    <a:prstClr val="black"/>
                  </a:solidFill>
                </a:ln>
                <a:gradFill>
                  <a:gsLst>
                    <a:gs pos="0">
                      <a:srgbClr val="1AB39F">
                        <a:shade val="20000"/>
                        <a:satMod val="200000"/>
                      </a:srgbClr>
                    </a:gs>
                    <a:gs pos="78000">
                      <a:srgbClr val="1AB39F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1AB39F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l-GR" sz="4000" b="1" dirty="0" smtClean="0">
                <a:ln w="1905"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ea typeface="+mn-ea"/>
                <a:cs typeface="+mn-cs"/>
              </a:rPr>
              <a:t>;</a:t>
            </a:r>
            <a:endParaRPr lang="el-GR" sz="4000" b="1" dirty="0">
              <a:ln w="1905">
                <a:solidFill>
                  <a:prstClr val="black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  <a:ea typeface="+mn-ea"/>
              <a:cs typeface="+mn-cs"/>
            </a:endParaRPr>
          </a:p>
          <a:p>
            <a:endParaRPr lang="el-GR" sz="3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72200" y="5335468"/>
            <a:ext cx="2530823" cy="126188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4400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2 </a:t>
            </a:r>
            <a:r>
              <a:rPr lang="el-GR" sz="4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άτομα</a:t>
            </a:r>
            <a:r>
              <a:rPr lang="el-GR" sz="4400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l-GR" sz="3200" dirty="0" err="1" smtClean="0">
                <a:latin typeface="Comic Sans MS" panose="030F0702030302020204" pitchFamily="66" charset="0"/>
              </a:rPr>
              <a:t>υδογόνου</a:t>
            </a:r>
            <a:endParaRPr lang="el-GR" sz="3200" dirty="0">
              <a:latin typeface="Comic Sans MS" panose="030F0702030302020204" pitchFamily="66" charset="0"/>
            </a:endParaRPr>
          </a:p>
        </p:txBody>
      </p:sp>
      <p:sp>
        <p:nvSpPr>
          <p:cNvPr id="22" name="Ορθογώνιο 21"/>
          <p:cNvSpPr/>
          <p:nvPr/>
        </p:nvSpPr>
        <p:spPr>
          <a:xfrm>
            <a:off x="85515" y="5366826"/>
            <a:ext cx="2470261" cy="144655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4400" dirty="0">
                <a:solidFill>
                  <a:prstClr val="black"/>
                </a:solidFill>
                <a:latin typeface="Comic Sans MS" panose="030F0702030302020204" pitchFamily="66" charset="0"/>
              </a:rPr>
              <a:t>Κάθε </a:t>
            </a:r>
            <a:endParaRPr lang="el-GR" sz="440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el-GR" sz="4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μόριο </a:t>
            </a:r>
            <a:r>
              <a:rPr lang="el-GR" sz="4400" dirty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Η</a:t>
            </a:r>
            <a:r>
              <a:rPr lang="el-GR" sz="4400" baseline="-25000" dirty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l-GR" sz="4400" dirty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endParaRPr lang="el-GR" sz="2800" dirty="0">
              <a:ln>
                <a:solidFill>
                  <a:sysClr val="windowText" lastClr="000000"/>
                </a:solidFill>
              </a:ln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Δεξιό βέλος 22"/>
          <p:cNvSpPr/>
          <p:nvPr/>
        </p:nvSpPr>
        <p:spPr>
          <a:xfrm>
            <a:off x="2555776" y="5210113"/>
            <a:ext cx="3775450" cy="1574911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Ορθογώνιο 23"/>
          <p:cNvSpPr/>
          <p:nvPr/>
        </p:nvSpPr>
        <p:spPr>
          <a:xfrm>
            <a:off x="2639080" y="5733256"/>
            <a:ext cx="29194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solidFill>
                  <a:prstClr val="black"/>
                </a:solidFill>
              </a:rPr>
              <a:t>αποτελείται </a:t>
            </a:r>
            <a:r>
              <a:rPr lang="el-GR" sz="2000" dirty="0" smtClean="0">
                <a:solidFill>
                  <a:prstClr val="black"/>
                </a:solidFill>
              </a:rPr>
              <a:t>από … </a:t>
            </a:r>
            <a:endParaRPr lang="el-GR" sz="1200" dirty="0"/>
          </a:p>
        </p:txBody>
      </p:sp>
      <p:sp>
        <p:nvSpPr>
          <p:cNvPr id="25" name="Ορθογώνιο 24"/>
          <p:cNvSpPr/>
          <p:nvPr/>
        </p:nvSpPr>
        <p:spPr>
          <a:xfrm>
            <a:off x="202252" y="116632"/>
            <a:ext cx="8762236" cy="523220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Β.   ΟΜΟΙΟΠΟΛΙΚΟΣ </a:t>
            </a:r>
            <a:r>
              <a:rPr lang="el-GR" sz="2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rgbClr val="00B050"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ΔΕΣΜΟΣ </a:t>
            </a:r>
            <a:r>
              <a:rPr lang="el-GR" sz="2400" b="1" dirty="0" smtClean="0">
                <a:solidFill>
                  <a:prstClr val="white"/>
                </a:solidFill>
              </a:rPr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2190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1" grpId="0" animBg="1"/>
      <p:bldP spid="22" grpId="0" animBg="1"/>
      <p:bldP spid="23" grpId="0" animBg="1"/>
      <p:bldP spid="2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Επιχειρηματικό">
  <a:themeElements>
    <a:clrScheme name="Μετρό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Επιχειρηματικό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Πνοή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Γωνίες">
  <a:themeElements>
    <a:clrScheme name="Γωνίες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Γωνίες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Γωνίες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4067</TotalTime>
  <Words>1934</Words>
  <Application>Microsoft Office PowerPoint</Application>
  <PresentationFormat>Προβολή στην οθόνη (4:3)</PresentationFormat>
  <Paragraphs>948</Paragraphs>
  <Slides>54</Slides>
  <Notes>1</Notes>
  <HiddenSlides>0</HiddenSlides>
  <MMClips>2</MMClips>
  <ScaleCrop>false</ScaleCrop>
  <HeadingPairs>
    <vt:vector size="6" baseType="variant">
      <vt:variant>
        <vt:lpstr>Γραμματοσειρές που χρησιμοποιούνται</vt:lpstr>
      </vt:variant>
      <vt:variant>
        <vt:i4>18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54</vt:i4>
      </vt:variant>
    </vt:vector>
  </HeadingPairs>
  <TitlesOfParts>
    <vt:vector size="74" baseType="lpstr">
      <vt:lpstr>Arial</vt:lpstr>
      <vt:lpstr>Calibri</vt:lpstr>
      <vt:lpstr>Century Gothic</vt:lpstr>
      <vt:lpstr>Comic Sans MS</vt:lpstr>
      <vt:lpstr>Constantia</vt:lpstr>
      <vt:lpstr>Cooper Black</vt:lpstr>
      <vt:lpstr>Courier New</vt:lpstr>
      <vt:lpstr>Franklin Gothic Book</vt:lpstr>
      <vt:lpstr>Franklin Gothic Medium</vt:lpstr>
      <vt:lpstr>Lucida Sans Unicode</vt:lpstr>
      <vt:lpstr>Mistral</vt:lpstr>
      <vt:lpstr>Palatino Linotype</vt:lpstr>
      <vt:lpstr>Ravie</vt:lpstr>
      <vt:lpstr>Segoe Script</vt:lpstr>
      <vt:lpstr>Times New Roman</vt:lpstr>
      <vt:lpstr>Tunga</vt:lpstr>
      <vt:lpstr>Wingdings</vt:lpstr>
      <vt:lpstr>Wingdings 3</vt:lpstr>
      <vt:lpstr>Επιχειρηματικό</vt:lpstr>
      <vt:lpstr>Γωνίες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ΗΛΕΚΤΡΟΑΡΝΗΤΙΚΟΤΗΤΑ</vt:lpstr>
      <vt:lpstr>ΗΛΕΚΤΡΟΑΡΝΗΤΙΚΟΤΗΤΑ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ΜΙΧΑΛΗΣ</dc:creator>
  <cp:lastModifiedBy>Dell</cp:lastModifiedBy>
  <cp:revision>280</cp:revision>
  <dcterms:created xsi:type="dcterms:W3CDTF">2012-09-30T08:25:16Z</dcterms:created>
  <dcterms:modified xsi:type="dcterms:W3CDTF">2020-12-26T21:28:39Z</dcterms:modified>
</cp:coreProperties>
</file>