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a" ContentType="audio/x-ms-wma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sldIdLst>
    <p:sldId id="353" r:id="rId4"/>
    <p:sldId id="354" r:id="rId5"/>
    <p:sldId id="355" r:id="rId6"/>
    <p:sldId id="356" r:id="rId7"/>
    <p:sldId id="357" r:id="rId8"/>
    <p:sldId id="358" r:id="rId9"/>
    <p:sldId id="362" r:id="rId10"/>
    <p:sldId id="359" r:id="rId11"/>
    <p:sldId id="264" r:id="rId12"/>
    <p:sldId id="322" r:id="rId13"/>
    <p:sldId id="363" r:id="rId14"/>
    <p:sldId id="360" r:id="rId15"/>
    <p:sldId id="301" r:id="rId16"/>
    <p:sldId id="337" r:id="rId17"/>
    <p:sldId id="352" r:id="rId18"/>
    <p:sldId id="268" r:id="rId19"/>
    <p:sldId id="364" r:id="rId20"/>
    <p:sldId id="258" r:id="rId21"/>
    <p:sldId id="263" r:id="rId22"/>
    <p:sldId id="346" r:id="rId23"/>
    <p:sldId id="307" r:id="rId24"/>
    <p:sldId id="365" r:id="rId25"/>
    <p:sldId id="339" r:id="rId26"/>
    <p:sldId id="323" r:id="rId27"/>
    <p:sldId id="366" r:id="rId28"/>
    <p:sldId id="327" r:id="rId29"/>
    <p:sldId id="325" r:id="rId30"/>
    <p:sldId id="326" r:id="rId31"/>
    <p:sldId id="340" r:id="rId32"/>
    <p:sldId id="328" r:id="rId33"/>
    <p:sldId id="329" r:id="rId34"/>
    <p:sldId id="333" r:id="rId35"/>
    <p:sldId id="332" r:id="rId36"/>
    <p:sldId id="334" r:id="rId37"/>
    <p:sldId id="335" r:id="rId38"/>
    <p:sldId id="342" r:id="rId39"/>
    <p:sldId id="343" r:id="rId40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0DE3"/>
    <a:srgbClr val="FFC409"/>
    <a:srgbClr val="F5B9E1"/>
    <a:srgbClr val="9966FF"/>
    <a:srgbClr val="CEE0FE"/>
    <a:srgbClr val="F9CFFD"/>
    <a:srgbClr val="B9EDFF"/>
    <a:srgbClr val="B8F6B8"/>
    <a:srgbClr val="A8F6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Μεσαίο στυλ 1 - Έμφαση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93D81CF-94F2-401A-BA57-92F5A7B2D0C5}" styleName="Μεσαίο στυλ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BDBED569-4797-4DF1-A0F4-6AAB3CD982D8}" styleName="Φωτεινό στυλ 3 - Έμφαση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>
      <p:cViewPr varScale="1">
        <p:scale>
          <a:sx n="72" d="100"/>
          <a:sy n="72" d="100"/>
        </p:scale>
        <p:origin x="528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viewProps" Target="view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theme" Target="theme/theme1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Τίτλος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28" name="Θέση ημερομηνίας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26/1/2021</a:t>
            </a:fld>
            <a:endParaRPr lang="el-GR"/>
          </a:p>
        </p:txBody>
      </p:sp>
      <p:sp>
        <p:nvSpPr>
          <p:cNvPr id="17" name="Θέση υποσέλιδου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29" name="Θέση αριθμού διαφάνειας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  <p:sp>
        <p:nvSpPr>
          <p:cNvPr id="9" name="Υπότιτλος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 smtClean="0"/>
              <a:t>Στυλ κύριου υπότιτλου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26/1/2021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26/1/2021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26/1/2021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90471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26/1/2021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54726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26/1/2021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81972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26/1/2021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37383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26/1/2021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76166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26/1/2021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88803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26/1/2021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7311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26/1/2021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66811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26/1/2021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26/1/2021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47730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26/1/2021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61755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26/1/2021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76069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26/1/2021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881184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26/1/2021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480243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26/1/2021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861663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26/1/2021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072222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26/1/2021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814659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26/1/2021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546674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26/1/2021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64399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26/1/2021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26/1/2021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089698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26/1/2021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709507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26/1/2021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944639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26/1/2021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40493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26/1/2021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5" name="Θέση περιεχομένου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26/1/2021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26/1/2021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26/1/2021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26/1/2021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l-GR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Κάντε κλικ στο εικονίδιο για να προσθέσετε μια εικόνα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26/1/2021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Θέση τίτλου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13" name="Θέση κειμένου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14" name="Θέση ημερομηνίας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2853615-BFDE-46DE-814C-47EC6EF6D371}" type="datetimeFigureOut">
              <a:rPr lang="el-GR" smtClean="0"/>
              <a:t>26/1/2021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23" name="Θέση αριθμού διαφάνειας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853615-BFDE-46DE-814C-47EC6EF6D371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26/1/2021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3663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853615-BFDE-46DE-814C-47EC6EF6D371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26/1/2021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2923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emf"/><Relationship Id="rId5" Type="http://schemas.openxmlformats.org/officeDocument/2006/relationships/image" Target="../media/image17.emf"/><Relationship Id="rId4" Type="http://schemas.openxmlformats.org/officeDocument/2006/relationships/image" Target="../media/image16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http://photodentro.edu.gr/v/item/ds/8521/2608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emf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Relationship Id="rId6" Type="http://schemas.microsoft.com/office/2007/relationships/hdphoto" Target="../media/hdphoto1.wdp"/><Relationship Id="rId5" Type="http://schemas.openxmlformats.org/officeDocument/2006/relationships/image" Target="../media/image10.png"/><Relationship Id="rId4" Type="http://schemas.openxmlformats.org/officeDocument/2006/relationships/image" Target="../media/image9.g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>
            <a:prstTxWarp prst="textPlain">
              <a:avLst/>
            </a:prstTxWarp>
          </a:bodyPr>
          <a:lstStyle/>
          <a:p>
            <a:r>
              <a:rPr lang="el-GR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Comic Sans MS" pitchFamily="66" charset="0"/>
              </a:rPr>
              <a:t>Αριθμός Οξείδωσης</a:t>
            </a:r>
            <a:endParaRPr lang="el-GR" b="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026" name="Picture 2" descr="http://users.att.sch.gr/dmargaris/neo/test.files/image006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949077"/>
            <a:ext cx="1440160" cy="1715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7839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704" b="97306" l="0" r="9763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348880"/>
            <a:ext cx="3744416" cy="5274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rgbClr val="00B0F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704" b="97306" l="0" r="9763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231"/>
          <a:stretch/>
        </p:blipFill>
        <p:spPr bwMode="auto">
          <a:xfrm>
            <a:off x="4211960" y="2348880"/>
            <a:ext cx="2088232" cy="5274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332656"/>
            <a:ext cx="8892480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sz="2800" dirty="0" smtClean="0">
                <a:latin typeface="+mj-lt"/>
              </a:rPr>
              <a:t>Κάθε </a:t>
            </a:r>
            <a:r>
              <a:rPr lang="el-GR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χημική ένωση </a:t>
            </a:r>
            <a:r>
              <a:rPr lang="el-GR" sz="2800" dirty="0" smtClean="0">
                <a:latin typeface="+mj-lt"/>
              </a:rPr>
              <a:t>αποτελείται από δύο τμήματα …</a:t>
            </a:r>
            <a:endParaRPr lang="el-GR" sz="2800" dirty="0">
              <a:latin typeface="+mj-lt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704" b="97306" l="0" r="9763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9839"/>
          <a:stretch/>
        </p:blipFill>
        <p:spPr bwMode="auto">
          <a:xfrm>
            <a:off x="2555776" y="2330925"/>
            <a:ext cx="1503784" cy="5274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Επεξήγηση με στρογγυλεμένο παραλληλόγραμμο 4"/>
          <p:cNvSpPr/>
          <p:nvPr/>
        </p:nvSpPr>
        <p:spPr>
          <a:xfrm>
            <a:off x="323528" y="1268760"/>
            <a:ext cx="2423484" cy="1656184"/>
          </a:xfrm>
          <a:prstGeom prst="wedgeRoundRectCallout">
            <a:avLst>
              <a:gd name="adj1" fmla="val 70658"/>
              <a:gd name="adj2" fmla="val 115807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ΘΕΤΙΚΟΣ</a:t>
            </a:r>
            <a:r>
              <a:rPr 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l-G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ΑΡΙΘΜΟΣ ΟΞΕΙΔΩΣΗΣ</a:t>
            </a:r>
            <a:endParaRPr lang="el-GR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9" name="Επεξήγηση με στρογγυλεμένο παραλληλόγραμμο 8"/>
          <p:cNvSpPr/>
          <p:nvPr/>
        </p:nvSpPr>
        <p:spPr>
          <a:xfrm>
            <a:off x="6300192" y="1268760"/>
            <a:ext cx="2423484" cy="1656184"/>
          </a:xfrm>
          <a:prstGeom prst="wedgeRoundRectCallout">
            <a:avLst>
              <a:gd name="adj1" fmla="val -88072"/>
              <a:gd name="adj2" fmla="val 97721"/>
              <a:gd name="adj3" fmla="val 16667"/>
            </a:avLst>
          </a:prstGeom>
          <a:solidFill>
            <a:srgbClr val="A8F6F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 smtClean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ΑΡΝΗΤΙΚΟΣ</a:t>
            </a:r>
            <a:r>
              <a:rPr 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l-G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ΑΡΙΘΜΟΣ ΟΞΕΙΔΩΣΗΣ</a:t>
            </a:r>
            <a:endParaRPr lang="el-GR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419872" y="1268760"/>
            <a:ext cx="23762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60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Να</a:t>
            </a:r>
            <a:r>
              <a:rPr lang="en-US" sz="6000" b="1" dirty="0" smtClean="0">
                <a:ln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Cl</a:t>
            </a:r>
            <a:endParaRPr lang="el-GR" sz="6000" b="1" dirty="0">
              <a:ln>
                <a:solidFill>
                  <a:sysClr val="windowText" lastClr="000000"/>
                </a:solidFill>
              </a:ln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6718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2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9" grpId="0" animBg="1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0" y="89779"/>
            <a:ext cx="4896544" cy="2180694"/>
          </a:xfrm>
          <a:prstGeom prst="rect">
            <a:avLst/>
          </a:prstGeom>
        </p:spPr>
      </p:pic>
      <p:pic>
        <p:nvPicPr>
          <p:cNvPr id="7" name="Εικόνα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4048" y="335918"/>
            <a:ext cx="725271" cy="472875"/>
          </a:xfrm>
          <a:prstGeom prst="rect">
            <a:avLst/>
          </a:prstGeom>
        </p:spPr>
      </p:pic>
      <p:pic>
        <p:nvPicPr>
          <p:cNvPr id="8" name="Εικόνα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75448" y="1526562"/>
            <a:ext cx="4968552" cy="2190470"/>
          </a:xfrm>
          <a:prstGeom prst="rect">
            <a:avLst/>
          </a:prstGeom>
        </p:spPr>
      </p:pic>
      <p:pic>
        <p:nvPicPr>
          <p:cNvPr id="4" name="Εικόνα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5536" y="3707256"/>
            <a:ext cx="5976664" cy="2798786"/>
          </a:xfrm>
          <a:prstGeom prst="rect">
            <a:avLst/>
          </a:prstGeom>
        </p:spPr>
      </p:pic>
      <p:pic>
        <p:nvPicPr>
          <p:cNvPr id="9" name="Εικόνα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53437" y="5949280"/>
            <a:ext cx="435163" cy="454688"/>
          </a:xfrm>
          <a:prstGeom prst="rect">
            <a:avLst/>
          </a:prstGeom>
        </p:spPr>
      </p:pic>
      <p:sp>
        <p:nvSpPr>
          <p:cNvPr id="10" name="Έλλειψη 9"/>
          <p:cNvSpPr/>
          <p:nvPr/>
        </p:nvSpPr>
        <p:spPr>
          <a:xfrm>
            <a:off x="539552" y="4409193"/>
            <a:ext cx="360040" cy="31595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Έλλειψη 10"/>
          <p:cNvSpPr/>
          <p:nvPr/>
        </p:nvSpPr>
        <p:spPr>
          <a:xfrm>
            <a:off x="899592" y="4409193"/>
            <a:ext cx="360040" cy="31595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Έλλειψη 11"/>
          <p:cNvSpPr/>
          <p:nvPr/>
        </p:nvSpPr>
        <p:spPr>
          <a:xfrm>
            <a:off x="1259632" y="4409193"/>
            <a:ext cx="360040" cy="31595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Έλλειψη 13"/>
          <p:cNvSpPr/>
          <p:nvPr/>
        </p:nvSpPr>
        <p:spPr>
          <a:xfrm>
            <a:off x="467544" y="4717488"/>
            <a:ext cx="360040" cy="29568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Έλλειψη 14"/>
          <p:cNvSpPr/>
          <p:nvPr/>
        </p:nvSpPr>
        <p:spPr>
          <a:xfrm>
            <a:off x="779007" y="4697225"/>
            <a:ext cx="360040" cy="31595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Έλλειψη 15"/>
          <p:cNvSpPr/>
          <p:nvPr/>
        </p:nvSpPr>
        <p:spPr>
          <a:xfrm>
            <a:off x="1090470" y="4689154"/>
            <a:ext cx="360040" cy="31595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Έλλειψη 16"/>
          <p:cNvSpPr/>
          <p:nvPr/>
        </p:nvSpPr>
        <p:spPr>
          <a:xfrm>
            <a:off x="1401933" y="4733859"/>
            <a:ext cx="360040" cy="31595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Έλλειψη 17"/>
          <p:cNvSpPr/>
          <p:nvPr/>
        </p:nvSpPr>
        <p:spPr>
          <a:xfrm>
            <a:off x="926891" y="4969115"/>
            <a:ext cx="360040" cy="31595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Έλλειψη 18"/>
          <p:cNvSpPr/>
          <p:nvPr/>
        </p:nvSpPr>
        <p:spPr>
          <a:xfrm>
            <a:off x="755576" y="5457617"/>
            <a:ext cx="360040" cy="31595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Έλλειψη 19"/>
          <p:cNvSpPr/>
          <p:nvPr/>
        </p:nvSpPr>
        <p:spPr>
          <a:xfrm>
            <a:off x="2680" y="1368586"/>
            <a:ext cx="360040" cy="31595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Έλλειψη 20"/>
          <p:cNvSpPr/>
          <p:nvPr/>
        </p:nvSpPr>
        <p:spPr>
          <a:xfrm>
            <a:off x="0" y="466699"/>
            <a:ext cx="360040" cy="31595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Έλλειψη 21"/>
          <p:cNvSpPr/>
          <p:nvPr/>
        </p:nvSpPr>
        <p:spPr>
          <a:xfrm>
            <a:off x="-36512" y="808793"/>
            <a:ext cx="360040" cy="31595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Έλλειψη 22"/>
          <p:cNvSpPr/>
          <p:nvPr/>
        </p:nvSpPr>
        <p:spPr>
          <a:xfrm>
            <a:off x="-36512" y="1096825"/>
            <a:ext cx="360040" cy="31595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Έλλειψη 23"/>
          <p:cNvSpPr/>
          <p:nvPr/>
        </p:nvSpPr>
        <p:spPr>
          <a:xfrm>
            <a:off x="-36512" y="1628800"/>
            <a:ext cx="360040" cy="31595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Έλλειψη 24"/>
          <p:cNvSpPr/>
          <p:nvPr/>
        </p:nvSpPr>
        <p:spPr>
          <a:xfrm>
            <a:off x="3707046" y="4707356"/>
            <a:ext cx="360040" cy="31595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Έλλειψη 25"/>
          <p:cNvSpPr/>
          <p:nvPr/>
        </p:nvSpPr>
        <p:spPr>
          <a:xfrm>
            <a:off x="2451244" y="495819"/>
            <a:ext cx="360040" cy="31595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Έλλειψη 26"/>
          <p:cNvSpPr/>
          <p:nvPr/>
        </p:nvSpPr>
        <p:spPr>
          <a:xfrm>
            <a:off x="2483768" y="764704"/>
            <a:ext cx="360040" cy="31595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Έλλειψη 27"/>
          <p:cNvSpPr/>
          <p:nvPr/>
        </p:nvSpPr>
        <p:spPr>
          <a:xfrm>
            <a:off x="2483768" y="1096825"/>
            <a:ext cx="360040" cy="31595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Έλλειψη 28"/>
          <p:cNvSpPr/>
          <p:nvPr/>
        </p:nvSpPr>
        <p:spPr>
          <a:xfrm>
            <a:off x="2467064" y="1383146"/>
            <a:ext cx="360040" cy="31595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Έλλειψη 29"/>
          <p:cNvSpPr/>
          <p:nvPr/>
        </p:nvSpPr>
        <p:spPr>
          <a:xfrm>
            <a:off x="4197280" y="1944751"/>
            <a:ext cx="446728" cy="30998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Έλλειψη 30"/>
          <p:cNvSpPr/>
          <p:nvPr/>
        </p:nvSpPr>
        <p:spPr>
          <a:xfrm>
            <a:off x="4211960" y="2254922"/>
            <a:ext cx="446728" cy="30998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Έλλειψη 31"/>
          <p:cNvSpPr/>
          <p:nvPr/>
        </p:nvSpPr>
        <p:spPr>
          <a:xfrm>
            <a:off x="4211960" y="2542954"/>
            <a:ext cx="446728" cy="30998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Έλλειψη 32"/>
          <p:cNvSpPr/>
          <p:nvPr/>
        </p:nvSpPr>
        <p:spPr>
          <a:xfrm>
            <a:off x="4211960" y="2758978"/>
            <a:ext cx="446728" cy="30998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Έλλειψη 33"/>
          <p:cNvSpPr/>
          <p:nvPr/>
        </p:nvSpPr>
        <p:spPr>
          <a:xfrm>
            <a:off x="4211960" y="3047010"/>
            <a:ext cx="446728" cy="30998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Έλλειψη 34"/>
          <p:cNvSpPr/>
          <p:nvPr/>
        </p:nvSpPr>
        <p:spPr>
          <a:xfrm>
            <a:off x="4211960" y="3335042"/>
            <a:ext cx="446728" cy="30998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Έλλειψη 35"/>
          <p:cNvSpPr/>
          <p:nvPr/>
        </p:nvSpPr>
        <p:spPr>
          <a:xfrm>
            <a:off x="5508104" y="1916832"/>
            <a:ext cx="446728" cy="30998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Έλλειψη 36"/>
          <p:cNvSpPr/>
          <p:nvPr/>
        </p:nvSpPr>
        <p:spPr>
          <a:xfrm>
            <a:off x="7102688" y="1917638"/>
            <a:ext cx="565656" cy="30998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Έλλειψη 37"/>
          <p:cNvSpPr/>
          <p:nvPr/>
        </p:nvSpPr>
        <p:spPr>
          <a:xfrm>
            <a:off x="7102688" y="2770426"/>
            <a:ext cx="637664" cy="30998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Έλλειψη 38"/>
          <p:cNvSpPr/>
          <p:nvPr/>
        </p:nvSpPr>
        <p:spPr>
          <a:xfrm>
            <a:off x="7102688" y="3088738"/>
            <a:ext cx="637664" cy="30998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152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2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2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7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2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1417558" y="-868442"/>
            <a:ext cx="6290903" cy="9161981"/>
          </a:xfrm>
          <a:prstGeom prst="rect">
            <a:avLst/>
          </a:prstGeom>
        </p:spPr>
      </p:pic>
      <p:sp>
        <p:nvSpPr>
          <p:cNvPr id="6" name="Στρογγυλεμένο ορθογώνιο 5"/>
          <p:cNvSpPr/>
          <p:nvPr/>
        </p:nvSpPr>
        <p:spPr>
          <a:xfrm>
            <a:off x="-17982" y="1340768"/>
            <a:ext cx="2555776" cy="4176464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dash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Στρογγυλεμένο ορθογώνιο 6"/>
          <p:cNvSpPr/>
          <p:nvPr/>
        </p:nvSpPr>
        <p:spPr>
          <a:xfrm>
            <a:off x="3419872" y="1268760"/>
            <a:ext cx="2555776" cy="5256584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dash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" name="TextBox 3"/>
          <p:cNvSpPr txBox="1"/>
          <p:nvPr/>
        </p:nvSpPr>
        <p:spPr>
          <a:xfrm>
            <a:off x="2339752" y="-99392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1</a:t>
            </a:r>
            <a:r>
              <a:rPr lang="el-GR" sz="2400" b="1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ο</a:t>
            </a:r>
            <a:r>
              <a:rPr 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μάθημα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7217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Κορνίζα 6"/>
          <p:cNvSpPr>
            <a:spLocks noChangeArrowheads="1"/>
          </p:cNvSpPr>
          <p:nvPr/>
        </p:nvSpPr>
        <p:spPr bwMode="auto">
          <a:xfrm rot="16200000">
            <a:off x="-1323019" y="1323020"/>
            <a:ext cx="6858004" cy="4211959"/>
          </a:xfrm>
          <a:prstGeom prst="bevel">
            <a:avLst>
              <a:gd name="adj" fmla="val 4168"/>
            </a:avLst>
          </a:prstGeom>
          <a:solidFill>
            <a:sysClr val="window" lastClr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1" i="1" u="none" strike="noStrike" kern="0" cap="none" spc="0" normalizeH="0" baseline="0" noProof="0" dirty="0">
                <a:ln w="9525" cap="rnd" cmpd="sng" algn="ctr">
                  <a:solidFill>
                    <a:schemeClr val="bg1"/>
                  </a:solidFill>
                  <a:prstDash val="solid"/>
                  <a:bevel/>
                </a:ln>
                <a:solidFill>
                  <a:srgbClr val="FFFF00"/>
                </a:solidFill>
                <a:effectLst/>
                <a:uLnTx/>
                <a:uFillTx/>
                <a:latin typeface="Book Antiqua"/>
                <a:ea typeface="Times New Roman"/>
                <a:cs typeface="Times New Roman"/>
              </a:rPr>
              <a:t>             </a:t>
            </a:r>
            <a:r>
              <a:rPr kumimoji="0" lang="el-GR" sz="2800" b="1" i="0" u="none" strike="noStrike" kern="0" cap="none" spc="0" normalizeH="0" baseline="0" noProof="0" dirty="0">
                <a:ln w="9525" cap="rnd" cmpd="sng" algn="ctr">
                  <a:solidFill>
                    <a:schemeClr val="bg1"/>
                  </a:solidFill>
                  <a:prstDash val="solid"/>
                  <a:bevel/>
                </a:ln>
                <a:solidFill>
                  <a:srgbClr val="FFFF00"/>
                </a:solidFill>
                <a:effectLst/>
                <a:uLnTx/>
                <a:uFillTx/>
                <a:latin typeface="Comic Sans MS"/>
                <a:ea typeface="Times New Roman"/>
                <a:cs typeface="Times New Roman"/>
              </a:rPr>
              <a:t> </a:t>
            </a:r>
            <a:r>
              <a:rPr kumimoji="0" lang="el-GR" sz="3600" b="1" i="0" u="none" strike="noStrike" kern="0" cap="none" spc="0" normalizeH="0" baseline="0" noProof="0" dirty="0">
                <a:ln w="5271" cap="flat" cmpd="sng" algn="ctr">
                  <a:solidFill>
                    <a:schemeClr val="bg1"/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glow rad="101600">
                    <a:sysClr val="windowText" lastClr="000000">
                      <a:lumMod val="50000"/>
                      <a:lumOff val="50000"/>
                      <a:alpha val="40000"/>
                    </a:sysClr>
                  </a:glow>
                </a:effectLst>
                <a:uLnTx/>
                <a:uFillTx/>
                <a:latin typeface="Comic Sans MS"/>
                <a:ea typeface="Times New Roman"/>
                <a:cs typeface="Times New Roman"/>
              </a:rPr>
              <a:t>ΜΕΤΑΛΛΑ</a:t>
            </a:r>
            <a:endParaRPr kumimoji="0" lang="el-GR" sz="2800" b="1" i="1" u="none" strike="noStrike" kern="0" cap="none" spc="0" normalizeH="0" baseline="0" noProof="0" dirty="0">
              <a:ln w="5271" cap="flat" cmpd="sng" algn="ctr">
                <a:solidFill>
                  <a:schemeClr val="bg1"/>
                </a:solidFill>
                <a:prstDash val="solid"/>
                <a:round/>
              </a:ln>
              <a:solidFill>
                <a:srgbClr val="FF0000"/>
              </a:solidFill>
              <a:effectLst/>
              <a:uLnTx/>
              <a:uFillTx/>
              <a:latin typeface="Cambria"/>
              <a:ea typeface="Times New Roman"/>
              <a:cs typeface="Times New Roman"/>
            </a:endParaRPr>
          </a:p>
          <a:p>
            <a:pPr marL="0" marR="0" lvl="0" indent="0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          </a:t>
            </a:r>
            <a:r>
              <a:rPr kumimoji="0" lang="el-GR" sz="1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                      </a:t>
            </a:r>
            <a:r>
              <a:rPr kumimoji="0" lang="el-GR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(</a:t>
            </a:r>
            <a:r>
              <a:rPr kumimoji="0" lang="el-GR" sz="2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 </a:t>
            </a:r>
            <a:r>
              <a:rPr kumimoji="0" lang="el-GR" sz="12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όταν ενώνονται με</a:t>
            </a:r>
            <a:r>
              <a:rPr kumimoji="0" lang="el-GR" sz="1200" b="0" i="1" u="sng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 αμέταλλα</a:t>
            </a:r>
            <a:r>
              <a:rPr kumimoji="0" lang="el-GR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 )</a:t>
            </a:r>
            <a:endParaRPr kumimoji="0" lang="el-GR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  <a:p>
            <a:pPr marL="0" marR="0" lvl="0" indent="0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Book Antiqua"/>
                <a:ea typeface="Calibri"/>
                <a:cs typeface="Times New Roman"/>
              </a:rPr>
              <a:t> </a:t>
            </a:r>
            <a:r>
              <a:rPr kumimoji="0" lang="el-GR" sz="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rPr>
              <a:t> 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Book Antiqua"/>
                <a:ea typeface="Calibri"/>
                <a:cs typeface="Times New Roman"/>
                <a:sym typeface="Webdings"/>
              </a:rPr>
              <a:t></a:t>
            </a:r>
            <a:r>
              <a:rPr kumimoji="0" lang="en-US" b="1" i="0" u="none" strike="noStrike" kern="0" normalizeH="0" baseline="0" noProof="0" dirty="0" smtClean="0">
                <a:ln w="1905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Kristen ITC"/>
                <a:ea typeface="Calibri"/>
                <a:cs typeface="Times New Roman"/>
              </a:rPr>
              <a:t>Na</a:t>
            </a:r>
            <a:r>
              <a:rPr kumimoji="0" lang="en-US" b="1" i="0" u="none" strike="noStrike" kern="0" normalizeH="0" baseline="0" noProof="0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Calibri"/>
                <a:cs typeface="Times New Roman"/>
              </a:rPr>
              <a:t> </a:t>
            </a:r>
            <a:r>
              <a:rPr kumimoji="0" lang="en-US" b="1" i="0" u="none" strike="noStrike" kern="0" cap="none" spc="0" normalizeH="0" baseline="0" noProof="0" dirty="0" smtClean="0">
                <a:ln>
                  <a:solidFill>
                    <a:srgbClr val="FF0000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rPr>
              <a:t> </a:t>
            </a:r>
            <a:r>
              <a:rPr kumimoji="0" lang="en-US" b="1" i="0" u="none" strike="noStrike" kern="0" cap="none" spc="0" normalizeH="0" baseline="0" noProof="0" dirty="0">
                <a:ln>
                  <a:solidFill>
                    <a:srgbClr val="FF0000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Kristen ITC"/>
                <a:ea typeface="Calibri"/>
                <a:cs typeface="Times New Roman"/>
              </a:rPr>
              <a:t>,  </a:t>
            </a:r>
            <a:r>
              <a:rPr kumimoji="0" lang="en-US" b="1" i="0" u="none" strike="noStrike" kern="0" normalizeH="0" baseline="0" noProof="0" dirty="0">
                <a:ln w="1905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Kristen ITC"/>
                <a:ea typeface="Calibri"/>
                <a:cs typeface="Times New Roman"/>
              </a:rPr>
              <a:t>K </a:t>
            </a:r>
            <a:r>
              <a:rPr kumimoji="0" lang="en-US" b="1" i="0" u="none" strike="noStrike" kern="0" normalizeH="0" baseline="0" noProof="0" dirty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Calibri"/>
                <a:cs typeface="Times New Roman"/>
              </a:rPr>
              <a:t> </a:t>
            </a:r>
            <a:r>
              <a:rPr kumimoji="0" lang="en-US" b="1" i="0" u="none" strike="noStrike" kern="0" cap="none" spc="0" normalizeH="0" baseline="0" noProof="0" dirty="0">
                <a:ln>
                  <a:solidFill>
                    <a:srgbClr val="FF0000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Kristen ITC"/>
                <a:ea typeface="Calibri"/>
                <a:cs typeface="Times New Roman"/>
              </a:rPr>
              <a:t>, </a:t>
            </a:r>
            <a:r>
              <a:rPr kumimoji="0" lang="en-US" b="1" i="0" u="none" strike="noStrike" kern="0" normalizeH="0" baseline="0" noProof="0" dirty="0">
                <a:ln w="1905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Kristen ITC"/>
                <a:ea typeface="Calibri"/>
                <a:cs typeface="Times New Roman"/>
              </a:rPr>
              <a:t>Ag</a:t>
            </a:r>
            <a:r>
              <a:rPr kumimoji="0" lang="en-US" sz="2000" b="1" i="0" u="none" strike="noStrike" kern="0" normalizeH="0" baseline="0" noProof="0" dirty="0">
                <a:ln w="1905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Book Antiqua"/>
                <a:ea typeface="Calibri"/>
                <a:cs typeface="Times New Roman"/>
              </a:rPr>
              <a:t> </a:t>
            </a:r>
            <a:r>
              <a:rPr kumimoji="0" lang="en-US" b="1" i="0" u="none" strike="noStrike" kern="0" normalizeH="0" baseline="0" noProof="0" dirty="0">
                <a:ln w="1905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Book Antiqua"/>
                <a:ea typeface="Calibri"/>
                <a:cs typeface="Times New Roman"/>
              </a:rPr>
              <a:t> </a:t>
            </a:r>
            <a:r>
              <a:rPr kumimoji="0" lang="en-US" sz="2400" b="1" i="0" u="none" strike="noStrike" kern="0" cap="none" spc="0" normalizeH="0" baseline="0" noProof="0" dirty="0">
                <a:ln>
                  <a:solidFill>
                    <a:srgbClr val="FF0000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Book Antiqua"/>
                <a:ea typeface="Calibri"/>
                <a:cs typeface="Times New Roman"/>
              </a:rPr>
              <a:t>    </a:t>
            </a:r>
            <a:r>
              <a:rPr kumimoji="0" lang="en-US" sz="2400" b="1" i="0" u="none" strike="noStrike" kern="0" cap="none" spc="0" normalizeH="0" baseline="0" noProof="0" dirty="0" smtClean="0">
                <a:ln>
                  <a:solidFill>
                    <a:srgbClr val="FF0000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Book Antiqua"/>
                <a:ea typeface="Calibri"/>
                <a:cs typeface="Times New Roman"/>
              </a:rPr>
              <a:t> </a:t>
            </a:r>
            <a:r>
              <a:rPr kumimoji="0" lang="el-GR" sz="2400" b="1" i="0" u="none" strike="noStrike" kern="0" cap="none" spc="0" normalizeH="0" baseline="0" noProof="0" dirty="0" smtClean="0">
                <a:ln>
                  <a:solidFill>
                    <a:srgbClr val="FF0000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Book Antiqua"/>
                <a:ea typeface="Calibri"/>
                <a:cs typeface="Times New Roman"/>
              </a:rPr>
              <a:t>            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nap ITC"/>
                <a:ea typeface="Calibri"/>
                <a:cs typeface="Times New Roman"/>
              </a:rPr>
              <a:t>+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nap ITC"/>
                <a:ea typeface="Calibri"/>
                <a:cs typeface="Times New Roman"/>
              </a:rPr>
              <a:t>1 </a:t>
            </a:r>
            <a:endParaRPr kumimoji="0" lang="el-GR" sz="3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  <a:p>
            <a:pPr marL="0" marR="0" lvl="0" indent="0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Book Antiqua"/>
                <a:ea typeface="Calibri"/>
                <a:cs typeface="Times New Roman"/>
                <a:sym typeface="Webdings"/>
              </a:rPr>
              <a:t>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Book Antiqua"/>
                <a:ea typeface="Calibri"/>
                <a:cs typeface="Times New Roman"/>
              </a:rPr>
              <a:t> </a:t>
            </a:r>
            <a:r>
              <a:rPr kumimoji="0" lang="en-US" b="1" i="0" u="none" strike="noStrike" kern="0" cap="none" spc="0" normalizeH="0" baseline="0" noProof="0" dirty="0">
                <a:ln w="19050" cap="flat" cmpd="sng" algn="ctr">
                  <a:solidFill>
                    <a:srgbClr val="FF0000"/>
                  </a:solidFill>
                  <a:prstDash val="solid"/>
                  <a:round/>
                </a:ln>
                <a:solidFill>
                  <a:srgbClr val="FFFF00"/>
                </a:solidFill>
                <a:effectLst>
                  <a:outerShdw blurRad="41275" dist="20320" dir="1800000" algn="tl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Kristen ITC"/>
                <a:ea typeface="Calibri"/>
                <a:cs typeface="Times New Roman"/>
              </a:rPr>
              <a:t>Mg</a:t>
            </a:r>
            <a:r>
              <a:rPr kumimoji="0" lang="en-US" b="1" i="0" u="none" strike="noStrike" kern="0" cap="none" spc="0" normalizeH="0" baseline="0" noProof="0" dirty="0">
                <a:ln>
                  <a:solidFill>
                    <a:srgbClr val="FF0000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Kristen ITC"/>
                <a:ea typeface="Calibri"/>
                <a:cs typeface="Times New Roman"/>
              </a:rPr>
              <a:t> </a:t>
            </a:r>
            <a:r>
              <a:rPr kumimoji="0" lang="en-US" b="1" i="0" u="none" strike="noStrike" kern="0" cap="none" spc="0" normalizeH="0" baseline="0" noProof="0" dirty="0">
                <a:ln>
                  <a:solidFill>
                    <a:srgbClr val="FF0000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rPr>
              <a:t> </a:t>
            </a:r>
            <a:r>
              <a:rPr kumimoji="0" lang="en-US" b="1" i="0" u="none" strike="noStrike" kern="0" cap="none" spc="0" normalizeH="0" baseline="0" noProof="0" dirty="0">
                <a:ln>
                  <a:solidFill>
                    <a:srgbClr val="FF0000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Kristen ITC"/>
                <a:ea typeface="Calibri"/>
                <a:cs typeface="Times New Roman"/>
              </a:rPr>
              <a:t>, </a:t>
            </a:r>
            <a:r>
              <a:rPr kumimoji="0" lang="en-US" b="1" i="0" u="none" strike="noStrike" kern="0" cap="none" spc="0" normalizeH="0" baseline="0" noProof="0" dirty="0" err="1">
                <a:ln w="19050" cap="flat" cmpd="sng" algn="ctr">
                  <a:solidFill>
                    <a:srgbClr val="FF0000"/>
                  </a:solidFill>
                  <a:prstDash val="solid"/>
                  <a:round/>
                </a:ln>
                <a:solidFill>
                  <a:srgbClr val="FFFF00"/>
                </a:solidFill>
                <a:effectLst>
                  <a:outerShdw blurRad="41275" dist="20320" dir="1800000" algn="tl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Kristen ITC"/>
                <a:ea typeface="Calibri"/>
                <a:cs typeface="Times New Roman"/>
              </a:rPr>
              <a:t>Ca</a:t>
            </a:r>
            <a:r>
              <a:rPr kumimoji="0" lang="en-US" b="1" i="0" u="none" strike="noStrike" kern="0" cap="none" spc="0" normalizeH="0" baseline="0" noProof="0" dirty="0">
                <a:ln w="19050" cap="flat" cmpd="sng" algn="ctr">
                  <a:solidFill>
                    <a:srgbClr val="FF0000"/>
                  </a:solidFill>
                  <a:prstDash val="solid"/>
                  <a:round/>
                </a:ln>
                <a:solidFill>
                  <a:srgbClr val="FFFF00"/>
                </a:solidFill>
                <a:effectLst>
                  <a:outerShdw blurRad="41275" dist="20320" dir="1800000" algn="tl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alibri"/>
                <a:ea typeface="Calibri"/>
                <a:cs typeface="Times New Roman"/>
              </a:rPr>
              <a:t> </a:t>
            </a:r>
            <a:r>
              <a:rPr kumimoji="0" lang="en-US" b="1" i="0" u="none" strike="noStrike" kern="0" cap="none" spc="0" normalizeH="0" baseline="0" noProof="0" dirty="0">
                <a:ln>
                  <a:solidFill>
                    <a:srgbClr val="FF0000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Kristen ITC"/>
                <a:ea typeface="Calibri"/>
                <a:cs typeface="Times New Roman"/>
              </a:rPr>
              <a:t> , </a:t>
            </a:r>
            <a:r>
              <a:rPr kumimoji="0" lang="en-US" b="1" i="0" u="none" strike="noStrike" kern="0" cap="none" spc="0" normalizeH="0" baseline="0" noProof="0" dirty="0">
                <a:ln w="6350" cap="flat" cmpd="sng" algn="ctr">
                  <a:solidFill>
                    <a:srgbClr val="FF0000"/>
                  </a:solidFill>
                  <a:prstDash val="solid"/>
                  <a:round/>
                </a:ln>
                <a:solidFill>
                  <a:srgbClr val="F4F1E3"/>
                </a:solidFill>
                <a:effectLst>
                  <a:outerShdw blurRad="41275" dist="20320" dir="1800000" algn="tl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Kristen ITC"/>
                <a:ea typeface="Calibri"/>
                <a:cs typeface="Times New Roman"/>
              </a:rPr>
              <a:t>Ba</a:t>
            </a:r>
            <a:r>
              <a:rPr kumimoji="0" lang="en-US" b="1" i="0" u="none" strike="noStrike" kern="0" cap="none" spc="0" normalizeH="0" baseline="0" noProof="0" dirty="0">
                <a:ln>
                  <a:solidFill>
                    <a:srgbClr val="FF0000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Kristen ITC"/>
                <a:ea typeface="Calibri"/>
                <a:cs typeface="Times New Roman"/>
              </a:rPr>
              <a:t> </a:t>
            </a:r>
            <a:r>
              <a:rPr kumimoji="0" lang="en-US" b="1" i="0" u="none" strike="noStrike" kern="0" cap="none" spc="0" normalizeH="0" baseline="0" noProof="0" dirty="0">
                <a:ln>
                  <a:solidFill>
                    <a:srgbClr val="FF0000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rPr>
              <a:t> </a:t>
            </a:r>
            <a:r>
              <a:rPr kumimoji="0" lang="en-US" b="1" i="0" u="none" strike="noStrike" kern="0" cap="none" spc="0" normalizeH="0" baseline="0" noProof="0" dirty="0">
                <a:ln>
                  <a:solidFill>
                    <a:srgbClr val="FF0000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Kristen ITC"/>
                <a:ea typeface="Calibri"/>
                <a:cs typeface="Times New Roman"/>
              </a:rPr>
              <a:t>, </a:t>
            </a:r>
            <a:r>
              <a:rPr kumimoji="0" lang="en-US" b="1" i="0" u="none" strike="noStrike" kern="0" cap="none" spc="0" normalizeH="0" baseline="0" noProof="0" dirty="0">
                <a:ln w="19050" cap="flat" cmpd="sng" algn="ctr">
                  <a:solidFill>
                    <a:srgbClr val="FF0000"/>
                  </a:solidFill>
                  <a:prstDash val="solid"/>
                  <a:round/>
                </a:ln>
                <a:solidFill>
                  <a:srgbClr val="FFFF00"/>
                </a:solidFill>
                <a:effectLst>
                  <a:outerShdw blurRad="41275" dist="20320" dir="1800000" algn="tl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Kristen ITC"/>
                <a:ea typeface="Calibri"/>
                <a:cs typeface="Times New Roman"/>
              </a:rPr>
              <a:t>Zn</a:t>
            </a:r>
            <a:r>
              <a:rPr kumimoji="0" lang="en-US" sz="2800" b="0" i="0" u="none" strike="noStrike" kern="0" cap="none" spc="0" normalizeH="0" baseline="0" noProof="0" dirty="0">
                <a:ln w="19050">
                  <a:solidFill>
                    <a:srgbClr val="FF0000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Book Antiqua"/>
                <a:ea typeface="Calibri"/>
                <a:cs typeface="Times New Roman"/>
              </a:rPr>
              <a:t> </a:t>
            </a:r>
            <a:r>
              <a:rPr kumimoji="0" lang="en-US" sz="2800" b="0" i="0" u="none" strike="noStrike" kern="0" cap="none" spc="0" normalizeH="0" baseline="0" noProof="0" dirty="0">
                <a:ln>
                  <a:solidFill>
                    <a:srgbClr val="FF0000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Book Antiqua"/>
                <a:ea typeface="Calibri"/>
                <a:cs typeface="Times New Roman"/>
              </a:rPr>
              <a:t> </a:t>
            </a:r>
            <a:r>
              <a:rPr kumimoji="0" lang="el-GR" sz="2800" b="0" i="0" u="none" strike="noStrike" kern="0" cap="none" spc="0" normalizeH="0" baseline="0" noProof="0" dirty="0" smtClean="0">
                <a:ln>
                  <a:solidFill>
                    <a:srgbClr val="FF0000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Book Antiqua"/>
                <a:ea typeface="Calibri"/>
                <a:cs typeface="Times New Roman"/>
              </a:rPr>
              <a:t>     </a:t>
            </a:r>
            <a:r>
              <a:rPr kumimoji="0" lang="en-GB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nap ITC"/>
                <a:ea typeface="Calibri"/>
                <a:cs typeface="Times New Roman"/>
              </a:rPr>
              <a:t>+</a:t>
            </a:r>
            <a:r>
              <a:rPr kumimoji="0" lang="en-GB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nap ITC"/>
                <a:ea typeface="Calibri"/>
                <a:cs typeface="Times New Roman"/>
              </a:rPr>
              <a:t>2</a:t>
            </a:r>
            <a:endParaRPr kumimoji="0" lang="el-GR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  <a:p>
            <a:pPr marL="0" marR="0" lvl="0" indent="0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Book Antiqua"/>
                <a:ea typeface="Calibri"/>
                <a:cs typeface="Times New Roman"/>
                <a:sym typeface="Webdings"/>
              </a:rPr>
              <a:t>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Book Antiqua"/>
                <a:ea typeface="Calibri"/>
                <a:cs typeface="Times New Roman"/>
              </a:rPr>
              <a:t> </a:t>
            </a:r>
            <a:r>
              <a:rPr kumimoji="0" lang="en-US" b="1" i="0" u="none" strike="noStrike" kern="0" cap="none" spc="0" normalizeH="0" baseline="0" noProof="0" dirty="0" smtClean="0">
                <a:ln w="19050" cap="flat" cmpd="sng" algn="ctr">
                  <a:solidFill>
                    <a:srgbClr val="FF0000"/>
                  </a:solidFill>
                  <a:prstDash val="solid"/>
                  <a:round/>
                </a:ln>
                <a:solidFill>
                  <a:srgbClr val="FFFF00"/>
                </a:solidFill>
                <a:effectLst>
                  <a:outerShdw blurRad="41275" dist="20320" dir="1800000" algn="tl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Kristen ITC"/>
                <a:ea typeface="Calibri"/>
                <a:cs typeface="Times New Roman"/>
              </a:rPr>
              <a:t>Al</a:t>
            </a:r>
            <a:r>
              <a:rPr kumimoji="0" lang="en-US" b="1" i="0" u="none" strike="noStrike" kern="0" cap="none" spc="0" normalizeH="0" baseline="30000" noProof="0" dirty="0" smtClean="0">
                <a:ln w="19050">
                  <a:solidFill>
                    <a:srgbClr val="FF0000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Kristen ITC"/>
                <a:ea typeface="Calibri"/>
                <a:cs typeface="Times New Roman"/>
              </a:rPr>
              <a:t> </a:t>
            </a:r>
            <a:r>
              <a:rPr kumimoji="0" lang="en-US" b="1" i="0" u="none" strike="noStrike" kern="0" cap="none" spc="0" normalizeH="0" baseline="0" noProof="0" dirty="0" smtClean="0">
                <a:ln>
                  <a:solidFill>
                    <a:srgbClr val="FF0000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Book Antiqua"/>
                <a:ea typeface="Calibri"/>
                <a:cs typeface="Times New Roman"/>
              </a:rPr>
              <a:t> 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Book Antiqua"/>
                <a:ea typeface="Calibri"/>
                <a:cs typeface="Times New Roman"/>
              </a:rPr>
              <a:t>                                     </a:t>
            </a:r>
            <a:r>
              <a:rPr kumimoji="0" lang="el-GR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Book Antiqua"/>
                <a:ea typeface="Calibri"/>
                <a:cs typeface="Times New Roman"/>
              </a:rPr>
              <a:t>  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Book Antiqua"/>
                <a:ea typeface="Calibri"/>
                <a:cs typeface="Times New Roman"/>
              </a:rPr>
              <a:t> 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nap ITC"/>
                <a:ea typeface="Calibri"/>
                <a:cs typeface="Times New Roman"/>
              </a:rPr>
              <a:t>+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nap ITC"/>
                <a:ea typeface="Calibri"/>
                <a:cs typeface="Times New Roman"/>
              </a:rPr>
              <a:t>3</a:t>
            </a:r>
            <a:endParaRPr kumimoji="0" lang="el-GR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nap ITC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defRPr/>
            </a:pPr>
            <a:r>
              <a:rPr lang="en-US" sz="2800" kern="0" dirty="0">
                <a:solidFill>
                  <a:sysClr val="windowText" lastClr="000000"/>
                </a:solidFill>
                <a:ea typeface="Calibri"/>
                <a:cs typeface="Times New Roman"/>
                <a:sym typeface="Webdings"/>
              </a:rPr>
              <a:t></a:t>
            </a:r>
            <a:r>
              <a:rPr lang="en-US" sz="2800" kern="0" dirty="0">
                <a:solidFill>
                  <a:sysClr val="windowText" lastClr="000000"/>
                </a:solidFill>
                <a:ea typeface="Calibri"/>
                <a:cs typeface="Times New Roman"/>
              </a:rPr>
              <a:t> </a:t>
            </a:r>
            <a:r>
              <a:rPr lang="en-US" b="1" kern="0" dirty="0" smtClean="0">
                <a:ln w="19050" cap="flat" cmpd="sng" algn="ctr">
                  <a:solidFill>
                    <a:srgbClr val="FF0000"/>
                  </a:solidFill>
                  <a:prstDash val="solid"/>
                  <a:round/>
                </a:ln>
                <a:solidFill>
                  <a:srgbClr val="FFFF00"/>
                </a:solidFill>
                <a:effectLst>
                  <a:outerShdw blurRad="41275" dist="20320" dir="1800000" algn="tl">
                    <a:srgbClr val="000000">
                      <a:alpha val="40000"/>
                    </a:srgbClr>
                  </a:outerShdw>
                </a:effectLst>
                <a:latin typeface="Kristen ITC"/>
                <a:ea typeface="Calibri"/>
                <a:cs typeface="Times New Roman"/>
              </a:rPr>
              <a:t>Fe</a:t>
            </a:r>
            <a:r>
              <a:rPr lang="en-US" b="1" kern="0" dirty="0" smtClean="0">
                <a:solidFill>
                  <a:sysClr val="windowText" lastClr="000000"/>
                </a:solidFill>
                <a:ea typeface="Calibri"/>
                <a:cs typeface="Times New Roman"/>
              </a:rPr>
              <a:t>                                </a:t>
            </a:r>
            <a:r>
              <a:rPr lang="el-GR" b="1" kern="0" dirty="0" smtClean="0">
                <a:solidFill>
                  <a:sysClr val="windowText" lastClr="000000"/>
                </a:solidFill>
                <a:latin typeface="Book Antiqua"/>
                <a:ea typeface="Calibri"/>
                <a:cs typeface="Times New Roman"/>
              </a:rPr>
              <a:t>  </a:t>
            </a:r>
            <a:r>
              <a:rPr lang="en-US" b="1" kern="0" dirty="0" smtClean="0">
                <a:solidFill>
                  <a:sysClr val="windowText" lastClr="000000"/>
                </a:solidFill>
                <a:latin typeface="Snap ITC"/>
                <a:ea typeface="Calibri"/>
                <a:cs typeface="Times New Roman"/>
              </a:rPr>
              <a:t>+2, +3</a:t>
            </a:r>
            <a:endParaRPr lang="el-GR" b="1" kern="0" dirty="0">
              <a:solidFill>
                <a:sysClr val="windowText" lastClr="000000"/>
              </a:solidFill>
              <a:latin typeface="Snap ITC"/>
              <a:ea typeface="Calibri"/>
              <a:cs typeface="Times New Roman"/>
            </a:endParaRPr>
          </a:p>
          <a:p>
            <a:pPr marL="0" marR="0" lvl="0" indent="0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  <a:p>
            <a:pPr marL="0" marR="0" lvl="0" indent="0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Book Antiqua"/>
                <a:ea typeface="Calibri"/>
                <a:cs typeface="Times New Roman"/>
                <a:sym typeface="Webdings"/>
              </a:rPr>
              <a:t> 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Book Antiqua"/>
                <a:ea typeface="Calibri"/>
                <a:cs typeface="Times New Roman"/>
              </a:rPr>
              <a:t> </a:t>
            </a:r>
            <a:r>
              <a:rPr kumimoji="0" lang="el-GR" b="1" i="0" u="none" strike="noStrike" kern="0" cap="none" spc="0" normalizeH="0" baseline="0" noProof="0" dirty="0" smtClean="0">
                <a:ln w="19050" cap="flat" cmpd="sng" algn="ctr">
                  <a:solidFill>
                    <a:srgbClr val="FF0000"/>
                  </a:solidFill>
                  <a:prstDash val="solid"/>
                  <a:round/>
                </a:ln>
                <a:solidFill>
                  <a:srgbClr val="FFFF00"/>
                </a:solidFill>
                <a:effectLst>
                  <a:outerShdw blurRad="41275" dist="20320" dir="1800000" algn="tl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Kristen ITC"/>
                <a:ea typeface="Calibri"/>
                <a:cs typeface="Times New Roman"/>
              </a:rPr>
              <a:t> </a:t>
            </a:r>
          </a:p>
          <a:p>
            <a:pPr marL="0" marR="0" lvl="0" indent="0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b="1" kern="0" dirty="0">
              <a:ln w="19050" cap="flat" cmpd="sng" algn="ctr">
                <a:solidFill>
                  <a:srgbClr val="FF0000"/>
                </a:solidFill>
                <a:prstDash val="solid"/>
                <a:round/>
              </a:ln>
              <a:solidFill>
                <a:srgbClr val="FFFF00"/>
              </a:solidFill>
              <a:effectLst>
                <a:outerShdw blurRad="41275" dist="20320" dir="1800000" algn="tl">
                  <a:srgbClr val="000000">
                    <a:alpha val="40000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  <a:p>
            <a:pPr marL="0" marR="0" lvl="0" indent="0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  <a:p>
            <a:pPr marL="0" marR="0" lvl="0" indent="0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Book Antiqua"/>
                <a:ea typeface="Calibri"/>
                <a:cs typeface="Times New Roman"/>
              </a:rPr>
              <a:t>          </a:t>
            </a:r>
            <a:r>
              <a:rPr kumimoji="0" lang="el-GR" sz="11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mic Sans MS"/>
                <a:ea typeface="Calibri"/>
                <a:cs typeface="Times New Roman"/>
              </a:rPr>
              <a:t> </a:t>
            </a:r>
            <a:r>
              <a:rPr kumimoji="0" lang="el-GR" sz="3600" b="1" i="0" u="none" strike="noStrike" kern="0" cap="none" spc="0" normalizeH="0" baseline="0" noProof="0" dirty="0">
                <a:ln w="5271" cap="flat" cmpd="sng" algn="ctr">
                  <a:solidFill>
                    <a:schemeClr val="bg1"/>
                  </a:solidFill>
                  <a:prstDash val="solid"/>
                  <a:round/>
                </a:ln>
                <a:solidFill>
                  <a:srgbClr val="FFFF00"/>
                </a:solidFill>
                <a:effectLst>
                  <a:glow rad="101600">
                    <a:sysClr val="windowText" lastClr="000000">
                      <a:lumMod val="50000"/>
                      <a:lumOff val="50000"/>
                      <a:alpha val="40000"/>
                    </a:sysClr>
                  </a:glow>
                </a:effectLst>
                <a:uLnTx/>
                <a:uFillTx/>
                <a:latin typeface="Comic Sans MS"/>
                <a:ea typeface="Calibri"/>
                <a:cs typeface="Times New Roman"/>
              </a:rPr>
              <a:t>ΑΜΕΤΑΛΛΑ</a:t>
            </a:r>
            <a:r>
              <a:rPr kumimoji="0" lang="el-GR" sz="2800" b="1" i="0" u="none" strike="noStrike" kern="0" cap="none" spc="0" normalizeH="0" baseline="0" noProof="0" dirty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Book Antiqua"/>
                <a:ea typeface="Calibri"/>
                <a:cs typeface="Times New Roman"/>
              </a:rPr>
              <a:t> </a:t>
            </a:r>
            <a:endParaRPr kumimoji="0" lang="el-GR" sz="2800" b="1" i="0" u="none" strike="noStrike" kern="0" cap="none" spc="0" normalizeH="0" baseline="0" noProof="0" dirty="0">
              <a:ln>
                <a:solidFill>
                  <a:schemeClr val="bg1"/>
                </a:solidFill>
              </a:ln>
              <a:solidFill>
                <a:srgbClr val="FFFF00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defRPr/>
            </a:pPr>
            <a:r>
              <a:rPr lang="el-GR" sz="3200" kern="0" dirty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en-US" sz="2800" kern="0" dirty="0">
                <a:solidFill>
                  <a:sysClr val="windowText" lastClr="000000"/>
                </a:solidFill>
                <a:ea typeface="Calibri"/>
                <a:cs typeface="Times New Roman"/>
                <a:sym typeface="Webdings"/>
              </a:rPr>
              <a:t></a:t>
            </a:r>
            <a:r>
              <a:rPr kumimoji="0" lang="el-GR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Book Antiqua"/>
                <a:ea typeface="Calibri"/>
                <a:cs typeface="Times New Roman"/>
              </a:rPr>
              <a:t> </a:t>
            </a:r>
            <a:r>
              <a:rPr kumimoji="0" lang="el-GR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Book Antiqua"/>
                <a:ea typeface="Calibri"/>
                <a:cs typeface="Times New Roman"/>
              </a:rPr>
              <a:t> </a:t>
            </a:r>
            <a:r>
              <a:rPr kumimoji="0" lang="en-US" sz="3200" b="1" i="0" u="none" strike="noStrike" kern="0" cap="none" spc="0" normalizeH="0" baseline="0" noProof="0" dirty="0" smtClean="0">
                <a:ln w="6350" cap="flat" cmpd="sng" algn="ctr">
                  <a:solidFill>
                    <a:srgbClr val="FF0000"/>
                  </a:solidFill>
                  <a:prstDash val="solid"/>
                  <a:round/>
                </a:ln>
                <a:solidFill>
                  <a:srgbClr val="92D05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41275" dist="20320" dir="1800000" algn="tl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Kristen ITC"/>
                <a:ea typeface="Calibri"/>
                <a:cs typeface="Times New Roman"/>
              </a:rPr>
              <a:t>H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Book Antiqua"/>
                <a:ea typeface="Calibri"/>
                <a:cs typeface="Times New Roman"/>
              </a:rPr>
              <a:t> </a:t>
            </a:r>
            <a:r>
              <a:rPr kumimoji="0" lang="el-GR" sz="1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Calibri"/>
                <a:ea typeface="Calibri"/>
                <a:cs typeface="Calibri"/>
              </a:rPr>
              <a:t> </a:t>
            </a:r>
            <a:r>
              <a:rPr kumimoji="0" lang="el-GR" sz="1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(</a:t>
            </a:r>
            <a:r>
              <a:rPr kumimoji="0" lang="el-GR" sz="1200" b="0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όταν ενώνεται με </a:t>
            </a:r>
            <a:r>
              <a:rPr kumimoji="0" lang="el-GR" sz="1200" b="0" i="1" u="sng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αμέταλλα</a:t>
            </a:r>
            <a:r>
              <a:rPr kumimoji="0" lang="el-GR" sz="1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)</a:t>
            </a:r>
            <a:r>
              <a:rPr kumimoji="0" lang="el-GR" sz="20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Book Antiqua"/>
                <a:ea typeface="Calibri"/>
                <a:cs typeface="Times New Roman"/>
              </a:rPr>
              <a:t>   </a:t>
            </a:r>
            <a:r>
              <a:rPr kumimoji="0" lang="el-GR" sz="1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nap ITC"/>
                <a:ea typeface="Calibri"/>
                <a:cs typeface="Times New Roman"/>
              </a:rPr>
              <a:t>+1</a:t>
            </a:r>
            <a:r>
              <a:rPr kumimoji="0" lang="el-GR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Book Antiqua"/>
                <a:ea typeface="Calibri"/>
                <a:cs typeface="Times New Roman"/>
              </a:rPr>
              <a:t> </a:t>
            </a:r>
            <a:endParaRPr kumimoji="0" lang="el-GR" sz="20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  <a:p>
            <a:pPr marL="0" marR="0" lvl="0" indent="0" algn="ctr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rPr>
              <a:t> </a:t>
            </a:r>
          </a:p>
        </p:txBody>
      </p:sp>
      <p:sp>
        <p:nvSpPr>
          <p:cNvPr id="6" name="Κορνίζα 5"/>
          <p:cNvSpPr>
            <a:spLocks noChangeArrowheads="1"/>
          </p:cNvSpPr>
          <p:nvPr/>
        </p:nvSpPr>
        <p:spPr bwMode="auto">
          <a:xfrm rot="16200000">
            <a:off x="3248981" y="962981"/>
            <a:ext cx="6858000" cy="4932038"/>
          </a:xfrm>
          <a:prstGeom prst="bevel">
            <a:avLst>
              <a:gd name="adj" fmla="val 3977"/>
            </a:avLst>
          </a:prstGeom>
          <a:solidFill>
            <a:sysClr val="window" lastClr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Book Antiqua"/>
                <a:ea typeface="Calibri"/>
                <a:cs typeface="Times New Roman"/>
              </a:rPr>
              <a:t>       </a:t>
            </a:r>
            <a:r>
              <a:rPr kumimoji="0" lang="el-GR" sz="24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/>
                <a:ea typeface="Calibri"/>
                <a:cs typeface="Times New Roman"/>
              </a:rPr>
              <a:t> </a:t>
            </a:r>
            <a:r>
              <a:rPr kumimoji="0" lang="el-GR" sz="28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/>
                <a:ea typeface="Calibri"/>
                <a:cs typeface="Times New Roman"/>
              </a:rPr>
              <a:t> </a:t>
            </a:r>
            <a:r>
              <a:rPr kumimoji="0" lang="el-GR" sz="3200" b="1" i="0" u="none" strike="noStrike" kern="0" cap="none" spc="0" normalizeH="0" baseline="0" noProof="0" dirty="0">
                <a:ln w="5271" cap="flat" cmpd="sng" algn="ctr">
                  <a:solidFill>
                    <a:srgbClr val="000000"/>
                  </a:solidFill>
                  <a:prstDash val="solid"/>
                  <a:round/>
                </a:ln>
                <a:solidFill>
                  <a:srgbClr val="FFFF00"/>
                </a:solidFill>
                <a:effectLst>
                  <a:glow rad="101600">
                    <a:sysClr val="windowText" lastClr="000000">
                      <a:lumMod val="50000"/>
                      <a:lumOff val="50000"/>
                      <a:alpha val="40000"/>
                    </a:sysClr>
                  </a:glow>
                </a:effectLst>
                <a:uLnTx/>
                <a:uFillTx/>
                <a:latin typeface="Comic Sans MS"/>
                <a:ea typeface="Calibri"/>
                <a:cs typeface="Times New Roman"/>
              </a:rPr>
              <a:t>ΑΜΕΤΑΛΛΑ</a:t>
            </a:r>
            <a:endParaRPr kumimoji="0" lang="el-GR" sz="24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  <a:p>
            <a:pPr marL="0" marR="0" lvl="0" indent="0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   </a:t>
            </a:r>
            <a:r>
              <a:rPr kumimoji="0" lang="el-GR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(</a:t>
            </a:r>
            <a:r>
              <a:rPr kumimoji="0" lang="el-GR" sz="1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 </a:t>
            </a:r>
            <a:r>
              <a:rPr kumimoji="0" lang="el-GR" sz="14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όταν ενώνονται με </a:t>
            </a:r>
            <a:r>
              <a:rPr kumimoji="0" lang="el-GR" sz="1400" b="0" i="1" u="sng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μέταλλα</a:t>
            </a:r>
            <a:r>
              <a:rPr kumimoji="0" lang="el-GR" sz="1400" b="0" i="0" u="sng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  ή  Η</a:t>
            </a:r>
            <a:r>
              <a:rPr kumimoji="0" lang="el-GR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)</a:t>
            </a:r>
            <a:endParaRPr kumimoji="0" lang="el-GR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  <a:p>
            <a:pPr marL="0" marR="0" lvl="0" indent="0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 </a:t>
            </a:r>
            <a:endParaRPr kumimoji="0" lang="el-GR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  <a:p>
            <a:pPr marL="0" marR="0" lvl="0" indent="0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mic Sans MS"/>
                <a:ea typeface="Calibri"/>
                <a:cs typeface="Times New Roman"/>
              </a:rPr>
              <a:t>  </a:t>
            </a:r>
            <a:r>
              <a:rPr kumimoji="0" lang="el-GR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/>
                <a:ea typeface="Calibri"/>
                <a:cs typeface="Times New Roman"/>
              </a:rPr>
              <a:t>....</a:t>
            </a:r>
            <a:r>
              <a:rPr kumimoji="0" lang="el-GR" sz="2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/>
                <a:ea typeface="Calibri"/>
                <a:cs typeface="Times New Roman"/>
              </a:rPr>
              <a:t>ούχο  </a:t>
            </a:r>
            <a:r>
              <a:rPr kumimoji="0" lang="el-GR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ή</a:t>
            </a:r>
            <a:r>
              <a:rPr kumimoji="0" lang="el-GR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mic Sans MS"/>
                <a:ea typeface="Calibri"/>
                <a:cs typeface="Times New Roman"/>
              </a:rPr>
              <a:t>   </a:t>
            </a:r>
            <a:r>
              <a:rPr kumimoji="0" lang="el-GR" sz="2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mic Sans MS"/>
                <a:ea typeface="Calibri"/>
                <a:cs typeface="Times New Roman"/>
              </a:rPr>
              <a:t>  </a:t>
            </a:r>
            <a:r>
              <a:rPr kumimoji="0" lang="el-GR" sz="2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/>
                <a:ea typeface="Calibri"/>
                <a:cs typeface="Times New Roman"/>
              </a:rPr>
              <a:t>....ίδιο </a:t>
            </a:r>
            <a:r>
              <a:rPr kumimoji="0" lang="el-GR" sz="2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mic Sans MS"/>
                <a:ea typeface="Calibri"/>
                <a:cs typeface="Times New Roman"/>
              </a:rPr>
              <a:t>   </a:t>
            </a:r>
            <a:endParaRPr kumimoji="0" lang="el-GR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  <a:p>
            <a:pPr marL="0" marR="0" lvl="0" indent="0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mic Sans MS"/>
                <a:ea typeface="Calibri"/>
                <a:cs typeface="Times New Roman"/>
              </a:rPr>
              <a:t> </a:t>
            </a:r>
            <a:endParaRPr kumimoji="0" lang="el-GR" sz="2000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mic Sans MS"/>
              <a:ea typeface="Calibri"/>
              <a:cs typeface="Times New Roman"/>
            </a:endParaRPr>
          </a:p>
          <a:p>
            <a:pPr marL="0" marR="0" lvl="0" indent="0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20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  <a:p>
            <a:pPr marL="0" marR="0" lvl="0" indent="0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 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Book Antiqua"/>
                <a:ea typeface="Calibri"/>
                <a:cs typeface="Times New Roman"/>
                <a:sym typeface="Webdings"/>
              </a:rPr>
              <a:t></a:t>
            </a:r>
            <a:r>
              <a:rPr kumimoji="0" lang="el-GR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Book Antiqua"/>
                <a:ea typeface="Calibri"/>
                <a:cs typeface="Times New Roman"/>
                <a:sym typeface="Webdings"/>
              </a:rPr>
              <a:t>  </a:t>
            </a:r>
            <a:r>
              <a:rPr kumimoji="0" lang="en-US" sz="2400" b="1" i="0" u="none" strike="noStrike" kern="0" cap="none" spc="0" normalizeH="0" baseline="0" noProof="0" dirty="0" smtClean="0">
                <a:ln w="6350" cap="flat" cmpd="sng" algn="ctr">
                  <a:solidFill>
                    <a:srgbClr val="FF0000"/>
                  </a:solidFill>
                  <a:prstDash val="solid"/>
                  <a:round/>
                </a:ln>
                <a:solidFill>
                  <a:srgbClr val="92D05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41275" dist="20320" dir="1800000" algn="tl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Kristen ITC"/>
                <a:ea typeface="Calibri"/>
                <a:cs typeface="Times New Roman"/>
              </a:rPr>
              <a:t>H</a:t>
            </a:r>
            <a:r>
              <a:rPr kumimoji="0" lang="en-US" sz="2000" b="1" i="0" u="none" strike="noStrike" kern="0" cap="none" spc="0" normalizeH="0" baseline="0" noProof="0" dirty="0" smtClean="0">
                <a:ln>
                  <a:solidFill>
                    <a:srgbClr val="FF0000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/>
                <a:ea typeface="Calibri"/>
                <a:cs typeface="Times New Roman"/>
              </a:rPr>
              <a:t> </a:t>
            </a:r>
            <a:r>
              <a:rPr kumimoji="0" lang="el-GR" sz="2000" b="1" i="0" u="none" strike="noStrike" kern="0" cap="none" spc="0" normalizeH="0" baseline="0" noProof="0" dirty="0" smtClean="0">
                <a:ln>
                  <a:solidFill>
                    <a:srgbClr val="FF0000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/>
                <a:ea typeface="Calibri"/>
                <a:cs typeface="Times New Roman"/>
              </a:rPr>
              <a:t>  </a:t>
            </a:r>
            <a:r>
              <a:rPr kumimoji="0" lang="el-GR" sz="20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/>
                <a:ea typeface="Calibri"/>
                <a:cs typeface="Times New Roman"/>
              </a:rPr>
              <a:t>                                                        </a:t>
            </a:r>
            <a:r>
              <a:rPr kumimoji="0" lang="el-GR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/>
                <a:ea typeface="Calibri"/>
                <a:cs typeface="Times New Roman"/>
              </a:rPr>
              <a:t>―</a:t>
            </a:r>
            <a:r>
              <a:rPr kumimoji="0" lang="el-GR" sz="20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atura MT Script Capitals"/>
                <a:ea typeface="Calibri"/>
                <a:cs typeface="Times New Roman"/>
              </a:rPr>
              <a:t>1</a:t>
            </a:r>
            <a:endParaRPr kumimoji="0" lang="el-GR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  <a:p>
            <a:pPr lvl="0">
              <a:lnSpc>
                <a:spcPts val="1200"/>
              </a:lnSpc>
            </a:pPr>
            <a:r>
              <a:rPr kumimoji="0" lang="el-GR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Book Antiqua"/>
                <a:ea typeface="Calibri"/>
                <a:cs typeface="Times New Roman"/>
              </a:rPr>
              <a:t> </a:t>
            </a:r>
            <a:r>
              <a:rPr kumimoji="0" lang="el-GR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Book Antiqua"/>
                <a:ea typeface="Calibri"/>
                <a:cs typeface="Times New Roman"/>
              </a:rPr>
              <a:t>      </a:t>
            </a:r>
            <a:r>
              <a:rPr lang="el-GR" sz="2000" kern="0" dirty="0" smtClean="0">
                <a:solidFill>
                  <a:sysClr val="windowText" lastClr="000000"/>
                </a:solidFill>
                <a:latin typeface="Cambria"/>
                <a:ea typeface="Calibri"/>
                <a:cs typeface="Times New Roman"/>
              </a:rPr>
              <a:t>( </a:t>
            </a:r>
            <a:r>
              <a:rPr lang="el-GR" sz="2000" kern="0" dirty="0">
                <a:solidFill>
                  <a:sysClr val="windowText" lastClr="000000"/>
                </a:solidFill>
                <a:latin typeface="Cambria"/>
                <a:ea typeface="Calibri"/>
                <a:cs typeface="Times New Roman"/>
              </a:rPr>
              <a:t>υδρογονούχο , υδρίδιο)</a:t>
            </a:r>
            <a:r>
              <a:rPr lang="el-GR" sz="2000" kern="0" baseline="30000" dirty="0">
                <a:solidFill>
                  <a:sysClr val="windowText" lastClr="000000"/>
                </a:solidFill>
                <a:latin typeface="Cambria"/>
                <a:ea typeface="Calibri"/>
                <a:cs typeface="Times New Roman"/>
              </a:rPr>
              <a:t> </a:t>
            </a:r>
            <a:endParaRPr lang="el-GR" sz="2000" kern="0" baseline="30000" dirty="0" smtClean="0">
              <a:solidFill>
                <a:sysClr val="windowText" lastClr="000000"/>
              </a:solidFill>
              <a:latin typeface="Cambria"/>
              <a:ea typeface="Calibri"/>
              <a:cs typeface="Times New Roman"/>
            </a:endParaRPr>
          </a:p>
          <a:p>
            <a:pPr lvl="0">
              <a:lnSpc>
                <a:spcPts val="1200"/>
              </a:lnSpc>
            </a:pPr>
            <a:endParaRPr kumimoji="0" lang="el-GR" sz="20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Book Antiqua"/>
              <a:ea typeface="Calibri"/>
              <a:cs typeface="Times New Roman"/>
            </a:endParaRPr>
          </a:p>
          <a:p>
            <a:pPr lvl="0">
              <a:lnSpc>
                <a:spcPts val="1200"/>
              </a:lnSpc>
            </a:pPr>
            <a:endParaRPr kumimoji="0" lang="el-GR" sz="20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Book Antiqua"/>
              <a:ea typeface="Calibri"/>
              <a:cs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2000" kern="0" dirty="0">
              <a:solidFill>
                <a:sysClr val="windowText" lastClr="000000"/>
              </a:solidFill>
              <a:latin typeface="Book Antiqua"/>
              <a:ea typeface="Calibri"/>
              <a:cs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0" i="0" u="none" strike="noStrike" kern="0" cap="none" spc="0" normalizeH="0" baseline="0" noProof="0" dirty="0" smtClean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rPr>
              <a:t>     </a:t>
            </a:r>
            <a:endParaRPr kumimoji="0" lang="el-GR" sz="2000" b="0" i="0" u="none" strike="noStrike" kern="0" cap="none" spc="0" normalizeH="0" baseline="0" noProof="0" dirty="0">
              <a:ln>
                <a:solidFill>
                  <a:srgbClr val="0070C0"/>
                </a:solidFill>
              </a:ln>
              <a:solidFill>
                <a:schemeClr val="bg1"/>
              </a:solidFill>
              <a:effectLst>
                <a:glow rad="101600">
                  <a:srgbClr val="00B050">
                    <a:alpha val="60000"/>
                  </a:srgbClr>
                </a:glow>
              </a:effectLst>
              <a:uLnTx/>
              <a:uFillTx/>
              <a:latin typeface="Calibri"/>
              <a:ea typeface="Calibri"/>
              <a:cs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>
                  <a:glow rad="101600">
                    <a:srgbClr val="00B050">
                      <a:alpha val="60000"/>
                    </a:srgbClr>
                  </a:glow>
                </a:effectLst>
                <a:uLnTx/>
                <a:uFillTx/>
                <a:latin typeface="Book Antiqua"/>
                <a:ea typeface="Calibri"/>
                <a:cs typeface="Times New Roman"/>
                <a:sym typeface="Webdings"/>
              </a:rPr>
              <a:t></a:t>
            </a:r>
            <a:r>
              <a:rPr kumimoji="0" lang="el-GR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>
                  <a:glow rad="101600">
                    <a:srgbClr val="00B050">
                      <a:alpha val="60000"/>
                    </a:srgbClr>
                  </a:glow>
                </a:effectLst>
                <a:uLnTx/>
                <a:uFillTx/>
                <a:latin typeface="Book Antiqua"/>
                <a:ea typeface="Calibri"/>
                <a:cs typeface="Times New Roman"/>
                <a:sym typeface="Webdings"/>
              </a:rPr>
              <a:t>  </a:t>
            </a:r>
            <a:r>
              <a:rPr kumimoji="0" lang="en-GB" sz="2000" b="1" i="0" u="none" strike="noStrike" kern="0" cap="none" spc="0" normalizeH="0" baseline="0" noProof="0" dirty="0" smtClean="0">
                <a:ln w="6350" cap="flat" cmpd="sng" algn="ctr">
                  <a:solidFill>
                    <a:srgbClr val="0070C0"/>
                  </a:solidFill>
                  <a:prstDash val="solid"/>
                  <a:round/>
                </a:ln>
                <a:solidFill>
                  <a:srgbClr val="FFFF00"/>
                </a:solidFill>
                <a:effectLst>
                  <a:glow rad="101600">
                    <a:srgbClr val="00B050">
                      <a:alpha val="60000"/>
                    </a:srgbClr>
                  </a:glow>
                  <a:outerShdw blurRad="41275" dist="20320" dir="1800000" algn="tl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Kristen ITC"/>
                <a:ea typeface="Calibri"/>
                <a:cs typeface="Times New Roman"/>
              </a:rPr>
              <a:t>F</a:t>
            </a:r>
            <a:r>
              <a:rPr kumimoji="0" lang="el-GR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srgbClr val="00B050">
                      <a:alpha val="60000"/>
                    </a:srgbClr>
                  </a:glow>
                </a:effectLst>
                <a:uLnTx/>
                <a:uFillTx/>
                <a:latin typeface="Kristen ITC"/>
                <a:ea typeface="Calibri"/>
                <a:cs typeface="Times New Roman"/>
              </a:rPr>
              <a:t> </a:t>
            </a:r>
            <a:r>
              <a:rPr kumimoji="0" lang="el-GR" sz="2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glow rad="101600">
                    <a:srgbClr val="00B050">
                      <a:alpha val="60000"/>
                    </a:srgbClr>
                  </a:glow>
                </a:effectLst>
                <a:uLnTx/>
                <a:uFillTx/>
                <a:latin typeface="Kristen ITC"/>
                <a:ea typeface="Calibri"/>
                <a:cs typeface="Times New Roman"/>
              </a:rPr>
              <a:t>,</a:t>
            </a:r>
            <a:r>
              <a:rPr kumimoji="0" lang="el-GR" sz="20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srgbClr val="00B050">
                      <a:alpha val="60000"/>
                    </a:srgbClr>
                  </a:glow>
                </a:effectLst>
                <a:uLnTx/>
                <a:uFillTx/>
                <a:latin typeface="Kristen ITC"/>
                <a:ea typeface="Calibri"/>
                <a:cs typeface="Times New Roman"/>
              </a:rPr>
              <a:t> </a:t>
            </a:r>
            <a:r>
              <a:rPr kumimoji="0" lang="en-GB" sz="2000" b="1" i="0" u="none" strike="noStrike" kern="0" cap="none" spc="0" normalizeH="0" baseline="0" noProof="0" dirty="0" err="1">
                <a:ln w="6350" cap="flat" cmpd="sng" algn="ctr">
                  <a:solidFill>
                    <a:srgbClr val="0070C0"/>
                  </a:solidFill>
                  <a:prstDash val="solid"/>
                  <a:round/>
                </a:ln>
                <a:solidFill>
                  <a:srgbClr val="FFFF00"/>
                </a:solidFill>
                <a:effectLst>
                  <a:glow rad="101600">
                    <a:srgbClr val="00B050">
                      <a:alpha val="60000"/>
                    </a:srgbClr>
                  </a:glow>
                  <a:outerShdw blurRad="41275" dist="20320" dir="1800000" algn="tl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Kristen ITC"/>
                <a:ea typeface="Calibri"/>
                <a:cs typeface="Times New Roman"/>
              </a:rPr>
              <a:t>Cl</a:t>
            </a:r>
            <a:r>
              <a:rPr kumimoji="0" lang="en-GB" sz="2000" b="1" i="0" u="none" strike="noStrike" kern="0" cap="none" spc="0" normalizeH="0" baseline="0" noProof="0" dirty="0">
                <a:ln w="6350" cap="flat" cmpd="sng" algn="ctr">
                  <a:solidFill>
                    <a:srgbClr val="0070C0"/>
                  </a:solidFill>
                  <a:prstDash val="solid"/>
                  <a:round/>
                </a:ln>
                <a:solidFill>
                  <a:srgbClr val="FFFF00"/>
                </a:solidFill>
                <a:effectLst>
                  <a:glow rad="101600">
                    <a:srgbClr val="00B050">
                      <a:alpha val="60000"/>
                    </a:srgbClr>
                  </a:glow>
                  <a:outerShdw blurRad="41275" dist="20320" dir="1800000" algn="tl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Kristen ITC"/>
                <a:ea typeface="Calibri"/>
                <a:cs typeface="Times New Roman"/>
              </a:rPr>
              <a:t> </a:t>
            </a:r>
            <a:r>
              <a:rPr kumimoji="0" lang="el-GR" sz="2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glow rad="101600">
                    <a:srgbClr val="00B050">
                      <a:alpha val="60000"/>
                    </a:srgbClr>
                  </a:glow>
                </a:effectLst>
                <a:uLnTx/>
                <a:uFillTx/>
                <a:latin typeface="Kristen ITC"/>
                <a:ea typeface="Calibri"/>
                <a:cs typeface="Times New Roman"/>
              </a:rPr>
              <a:t>,</a:t>
            </a:r>
            <a:r>
              <a:rPr kumimoji="0" lang="el-GR" sz="20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srgbClr val="00B050">
                      <a:alpha val="60000"/>
                    </a:srgbClr>
                  </a:glow>
                </a:effectLst>
                <a:uLnTx/>
                <a:uFillTx/>
                <a:latin typeface="Kristen ITC"/>
                <a:ea typeface="Calibri"/>
                <a:cs typeface="Times New Roman"/>
              </a:rPr>
              <a:t>  </a:t>
            </a:r>
            <a:r>
              <a:rPr kumimoji="0" lang="en-GB" sz="2000" b="1" i="0" u="none" strike="noStrike" kern="0" cap="none" spc="0" normalizeH="0" baseline="0" noProof="0" dirty="0">
                <a:ln w="6350" cap="flat" cmpd="sng" algn="ctr">
                  <a:solidFill>
                    <a:srgbClr val="0070C0"/>
                  </a:solidFill>
                  <a:prstDash val="solid"/>
                  <a:round/>
                </a:ln>
                <a:solidFill>
                  <a:srgbClr val="FFFF00"/>
                </a:solidFill>
                <a:effectLst>
                  <a:glow rad="101600">
                    <a:srgbClr val="00B050">
                      <a:alpha val="60000"/>
                    </a:srgbClr>
                  </a:glow>
                  <a:outerShdw blurRad="41275" dist="20320" dir="1800000" algn="tl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Kristen ITC"/>
                <a:ea typeface="Calibri"/>
                <a:cs typeface="Times New Roman"/>
              </a:rPr>
              <a:t>Br</a:t>
            </a:r>
            <a:r>
              <a:rPr kumimoji="0" lang="en-GB" sz="2000" b="1" i="0" u="none" strike="noStrike" kern="0" cap="none" spc="0" normalizeH="0" baseline="0" noProof="0" dirty="0">
                <a:ln w="6350" cap="flat" cmpd="sng" algn="ctr">
                  <a:solidFill>
                    <a:srgbClr val="000000"/>
                  </a:solidFill>
                  <a:prstDash val="solid"/>
                  <a:round/>
                </a:ln>
                <a:solidFill>
                  <a:srgbClr val="FFFF00"/>
                </a:solidFill>
                <a:effectLst>
                  <a:glow rad="101600">
                    <a:srgbClr val="00B050">
                      <a:alpha val="60000"/>
                    </a:srgbClr>
                  </a:glow>
                  <a:outerShdw blurRad="41275" dist="20320" dir="1800000" algn="tl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Kristen ITC"/>
                <a:ea typeface="Calibri"/>
                <a:cs typeface="Times New Roman"/>
              </a:rPr>
              <a:t> </a:t>
            </a:r>
            <a:r>
              <a:rPr kumimoji="0" lang="el-GR" sz="2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glow rad="101600">
                    <a:srgbClr val="00B050">
                      <a:alpha val="60000"/>
                    </a:srgbClr>
                  </a:glow>
                </a:effectLst>
                <a:uLnTx/>
                <a:uFillTx/>
                <a:latin typeface="Kristen ITC"/>
                <a:ea typeface="Calibri"/>
                <a:cs typeface="Times New Roman"/>
              </a:rPr>
              <a:t>,</a:t>
            </a:r>
            <a:r>
              <a:rPr kumimoji="0" lang="el-GR" sz="20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srgbClr val="00B050">
                      <a:alpha val="60000"/>
                    </a:srgbClr>
                  </a:glow>
                </a:effectLst>
                <a:uLnTx/>
                <a:uFillTx/>
                <a:latin typeface="Kristen ITC"/>
                <a:ea typeface="Calibri"/>
                <a:cs typeface="Times New Roman"/>
              </a:rPr>
              <a:t>  </a:t>
            </a:r>
            <a:r>
              <a:rPr kumimoji="0" lang="en-GB" sz="2000" b="1" i="0" u="none" strike="noStrike" kern="0" cap="none" spc="0" normalizeH="0" baseline="0" noProof="0" dirty="0">
                <a:ln w="6350" cap="flat" cmpd="sng" algn="ctr">
                  <a:solidFill>
                    <a:srgbClr val="0070C0"/>
                  </a:solidFill>
                  <a:prstDash val="solid"/>
                  <a:round/>
                </a:ln>
                <a:solidFill>
                  <a:srgbClr val="FFFF00"/>
                </a:solidFill>
                <a:effectLst>
                  <a:glow rad="101600">
                    <a:srgbClr val="00B050">
                      <a:alpha val="60000"/>
                    </a:srgbClr>
                  </a:glow>
                  <a:outerShdw blurRad="41275" dist="20320" dir="1800000" algn="tl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Kristen ITC"/>
                <a:ea typeface="Calibri"/>
                <a:cs typeface="Times New Roman"/>
              </a:rPr>
              <a:t>I</a:t>
            </a:r>
            <a:r>
              <a:rPr kumimoji="0" lang="el-GR" sz="2000" b="1" i="0" u="none" strike="noStrike" kern="0" cap="none" spc="0" normalizeH="0" baseline="0" noProof="0" dirty="0">
                <a:ln>
                  <a:solidFill>
                    <a:srgbClr val="0070C0"/>
                  </a:solidFill>
                </a:ln>
                <a:solidFill>
                  <a:srgbClr val="FFFF00"/>
                </a:solidFill>
                <a:effectLst>
                  <a:glow rad="101600">
                    <a:srgbClr val="00B050">
                      <a:alpha val="60000"/>
                    </a:srgbClr>
                  </a:glow>
                </a:effectLst>
                <a:uLnTx/>
                <a:uFillTx/>
                <a:latin typeface="Niagara Engraved"/>
                <a:ea typeface="Calibri"/>
                <a:cs typeface="Times New Roman"/>
              </a:rPr>
              <a:t> </a:t>
            </a:r>
            <a:r>
              <a:rPr kumimoji="0" lang="el-GR" sz="20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srgbClr val="00B050">
                      <a:alpha val="60000"/>
                    </a:srgbClr>
                  </a:glow>
                </a:effectLst>
                <a:uLnTx/>
                <a:uFillTx/>
                <a:latin typeface="Niagara Engraved"/>
                <a:ea typeface="Calibri"/>
                <a:cs typeface="Times New Roman"/>
              </a:rPr>
              <a:t>     </a:t>
            </a:r>
            <a:r>
              <a:rPr kumimoji="0" lang="el-GR" sz="20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agara Engraved"/>
                <a:ea typeface="Calibri"/>
                <a:cs typeface="Times New Roman"/>
              </a:rPr>
              <a:t> </a:t>
            </a:r>
            <a:r>
              <a:rPr kumimoji="0" lang="el-GR" sz="20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rPr>
              <a:t>             </a:t>
            </a:r>
            <a:r>
              <a:rPr kumimoji="0" lang="el-GR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rPr>
              <a:t>               </a:t>
            </a:r>
            <a:r>
              <a:rPr kumimoji="0" lang="el-GR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/>
                <a:ea typeface="Calibri"/>
                <a:cs typeface="Times New Roman"/>
              </a:rPr>
              <a:t>―</a:t>
            </a:r>
            <a:r>
              <a:rPr kumimoji="0" lang="el-GR" sz="20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atura MT Script Capitals"/>
                <a:ea typeface="Calibri"/>
                <a:cs typeface="Times New Roman"/>
              </a:rPr>
              <a:t>1</a:t>
            </a:r>
          </a:p>
          <a:p>
            <a:pPr marL="0" marR="0" lvl="0" indent="0" defTabSz="91440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Book Antiqua"/>
                <a:ea typeface="Calibri"/>
                <a:cs typeface="Times New Roman"/>
              </a:rPr>
              <a:t>   </a:t>
            </a:r>
            <a:r>
              <a:rPr kumimoji="0" lang="el-GR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Book Antiqua"/>
                <a:ea typeface="Calibri"/>
                <a:cs typeface="Times New Roman"/>
              </a:rPr>
              <a:t>   </a:t>
            </a:r>
            <a:r>
              <a:rPr kumimoji="0" lang="el-GR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/>
                <a:ea typeface="Calibri"/>
                <a:cs typeface="Times New Roman"/>
              </a:rPr>
              <a:t>( αλογονίδιο ή </a:t>
            </a:r>
            <a:r>
              <a:rPr kumimoji="0" lang="el-GR" sz="20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/>
                <a:ea typeface="Calibri"/>
                <a:cs typeface="Times New Roman"/>
              </a:rPr>
              <a:t>αλογονούχο</a:t>
            </a:r>
            <a:r>
              <a:rPr kumimoji="0" lang="el-GR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/>
                <a:ea typeface="Calibri"/>
                <a:cs typeface="Times New Roman"/>
              </a:rPr>
              <a:t> </a:t>
            </a:r>
            <a:r>
              <a:rPr kumimoji="0" lang="el-GR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/>
                <a:ea typeface="Calibri"/>
                <a:cs typeface="Times New Roman"/>
              </a:rPr>
              <a:t>)</a:t>
            </a:r>
          </a:p>
          <a:p>
            <a:pPr marL="0" marR="0" lvl="0" indent="0" defTabSz="91440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20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"/>
              <a:ea typeface="Calibri"/>
              <a:cs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2000" kern="0" dirty="0">
              <a:solidFill>
                <a:sysClr val="windowText" lastClr="000000"/>
              </a:solidFill>
              <a:latin typeface="Cambria"/>
              <a:ea typeface="Calibri"/>
              <a:cs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/>
                <a:ea typeface="Calibri"/>
                <a:cs typeface="Times New Roman"/>
              </a:rPr>
              <a:t> </a:t>
            </a:r>
          </a:p>
          <a:p>
            <a:pPr marL="0" marR="0" lvl="0" indent="0" defTabSz="91440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Book Antiqua"/>
                <a:ea typeface="Calibri"/>
                <a:cs typeface="Times New Roman"/>
              </a:rPr>
              <a:t> </a:t>
            </a:r>
            <a:endParaRPr kumimoji="0" lang="el-GR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Book Antiqua"/>
                <a:ea typeface="Calibri"/>
                <a:cs typeface="Times New Roman"/>
              </a:rPr>
              <a:t> </a:t>
            </a:r>
            <a:r>
              <a:rPr kumimoji="0" lang="el-GR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Book Antiqua"/>
                <a:ea typeface="Calibri"/>
                <a:cs typeface="Times New Roman"/>
              </a:rPr>
              <a:t>  </a:t>
            </a:r>
            <a:endParaRPr kumimoji="0" lang="el-GR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Book Antiqua"/>
                <a:ea typeface="Calibri"/>
                <a:cs typeface="Times New Roman"/>
                <a:sym typeface="Webdings"/>
              </a:rPr>
              <a:t></a:t>
            </a:r>
            <a:r>
              <a:rPr kumimoji="0" lang="el-GR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Book Antiqua"/>
                <a:ea typeface="Calibri"/>
                <a:cs typeface="Times New Roman"/>
                <a:sym typeface="Webdings"/>
              </a:rPr>
              <a:t>   </a:t>
            </a:r>
            <a:r>
              <a:rPr kumimoji="0" lang="en-US" sz="2000" b="1" i="0" u="none" strike="noStrike" kern="0" cap="none" spc="0" normalizeH="0" baseline="0" noProof="0" dirty="0" smtClean="0">
                <a:ln w="6350" cap="flat" cmpd="sng" algn="ctr">
                  <a:solidFill>
                    <a:srgbClr val="0070C0"/>
                  </a:solidFill>
                  <a:prstDash val="solid"/>
                  <a:round/>
                </a:ln>
                <a:solidFill>
                  <a:srgbClr val="FFFF00"/>
                </a:solidFill>
                <a:effectLst>
                  <a:glow rad="101600">
                    <a:srgbClr val="00B050">
                      <a:alpha val="60000"/>
                    </a:srgbClr>
                  </a:glow>
                  <a:outerShdw blurRad="41275" dist="20320" dir="1800000" algn="tl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Kristen ITC"/>
                <a:ea typeface="Calibri"/>
                <a:cs typeface="Times New Roman"/>
              </a:rPr>
              <a:t>O</a:t>
            </a:r>
            <a:r>
              <a:rPr kumimoji="0" lang="en-US" sz="2000" b="1" i="0" u="none" strike="noStrike" kern="0" cap="none" spc="0" normalizeH="0" baseline="0" noProof="0" dirty="0" smtClean="0">
                <a:ln w="6350" cap="flat" cmpd="sng" algn="ctr">
                  <a:solidFill>
                    <a:srgbClr val="0070C0"/>
                  </a:solidFill>
                  <a:prstDash val="solid"/>
                  <a:round/>
                </a:ln>
                <a:solidFill>
                  <a:srgbClr val="FFFF00"/>
                </a:solidFill>
                <a:effectLst>
                  <a:glow rad="101600">
                    <a:srgbClr val="00B050">
                      <a:alpha val="60000"/>
                    </a:srgbClr>
                  </a:glow>
                  <a:outerShdw blurRad="41275" dist="20320" dir="1800000" algn="tl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alibri"/>
                <a:ea typeface="Calibri"/>
                <a:cs typeface="Times New Roman"/>
              </a:rPr>
              <a:t> </a:t>
            </a:r>
            <a:r>
              <a:rPr kumimoji="0" lang="el-GR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srgbClr val="00B050">
                      <a:alpha val="60000"/>
                    </a:srgbClr>
                  </a:glow>
                </a:effectLst>
                <a:uLnTx/>
                <a:uFillTx/>
                <a:latin typeface="Kristen ITC"/>
                <a:ea typeface="Calibri"/>
                <a:cs typeface="Times New Roman"/>
              </a:rPr>
              <a:t> </a:t>
            </a:r>
            <a:r>
              <a:rPr kumimoji="0" lang="el-GR" sz="2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glow rad="101600">
                    <a:srgbClr val="00B050">
                      <a:alpha val="60000"/>
                    </a:srgbClr>
                  </a:glow>
                </a:effectLst>
                <a:uLnTx/>
                <a:uFillTx/>
                <a:latin typeface="Kristen ITC"/>
                <a:ea typeface="Calibri"/>
                <a:cs typeface="Times New Roman"/>
              </a:rPr>
              <a:t>, </a:t>
            </a:r>
            <a:r>
              <a:rPr kumimoji="0" lang="el-GR" sz="20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srgbClr val="00B050">
                      <a:alpha val="60000"/>
                    </a:srgbClr>
                  </a:glow>
                </a:effectLst>
                <a:uLnTx/>
                <a:uFillTx/>
                <a:latin typeface="Kristen ITC"/>
                <a:ea typeface="Calibri"/>
                <a:cs typeface="Times New Roman"/>
              </a:rPr>
              <a:t> </a:t>
            </a:r>
            <a:r>
              <a:rPr kumimoji="0" lang="en-US" sz="2000" b="1" i="0" u="none" strike="noStrike" kern="0" cap="none" spc="0" normalizeH="0" baseline="0" noProof="0" dirty="0" smtClean="0">
                <a:ln w="6350" cap="flat" cmpd="sng" algn="ctr">
                  <a:solidFill>
                    <a:srgbClr val="0070C0"/>
                  </a:solidFill>
                  <a:prstDash val="solid"/>
                  <a:round/>
                </a:ln>
                <a:solidFill>
                  <a:srgbClr val="FFFF00"/>
                </a:solidFill>
                <a:effectLst>
                  <a:glow rad="101600">
                    <a:srgbClr val="00B050">
                      <a:alpha val="60000"/>
                    </a:srgbClr>
                  </a:glow>
                  <a:outerShdw blurRad="41275" dist="20320" dir="1800000" algn="tl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Kristen ITC"/>
                <a:ea typeface="Calibri"/>
                <a:cs typeface="Times New Roman"/>
              </a:rPr>
              <a:t>S</a:t>
            </a:r>
            <a:r>
              <a:rPr kumimoji="0" lang="el-GR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srgbClr val="00B050">
                      <a:alpha val="60000"/>
                    </a:srgbClr>
                  </a:glow>
                </a:effectLst>
                <a:uLnTx/>
                <a:uFillTx/>
                <a:latin typeface="Niagara Engraved"/>
                <a:ea typeface="Calibri"/>
                <a:cs typeface="Times New Roman"/>
              </a:rPr>
              <a:t>      </a:t>
            </a:r>
            <a:r>
              <a:rPr kumimoji="0" lang="el-GR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srgbClr val="00B050">
                      <a:alpha val="60000"/>
                    </a:srgbClr>
                  </a:glow>
                </a:effectLst>
                <a:uLnTx/>
                <a:uFillTx/>
                <a:latin typeface="Calibri"/>
                <a:ea typeface="Calibri"/>
                <a:cs typeface="Times New Roman"/>
              </a:rPr>
              <a:t>  </a:t>
            </a:r>
            <a:r>
              <a:rPr kumimoji="0" lang="el-GR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srgbClr val="00B050">
                      <a:alpha val="60000"/>
                    </a:srgbClr>
                  </a:glow>
                </a:effectLst>
                <a:uLnTx/>
                <a:uFillTx/>
                <a:latin typeface="Niagara Engraved"/>
                <a:ea typeface="Calibri"/>
                <a:cs typeface="Times New Roman"/>
              </a:rPr>
              <a:t>                                                          </a:t>
            </a:r>
            <a:r>
              <a:rPr kumimoji="0" lang="el-GR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srgbClr val="00B050">
                      <a:alpha val="60000"/>
                    </a:srgbClr>
                  </a:glow>
                </a:effectLst>
                <a:uLnTx/>
                <a:uFillTx/>
                <a:latin typeface="Calibri"/>
                <a:ea typeface="Calibri"/>
                <a:cs typeface="Times New Roman"/>
              </a:rPr>
              <a:t>  </a:t>
            </a:r>
            <a:r>
              <a:rPr kumimoji="0" lang="el-GR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/>
                <a:ea typeface="Calibri"/>
                <a:cs typeface="Times New Roman"/>
              </a:rPr>
              <a:t>―</a:t>
            </a:r>
            <a:r>
              <a:rPr kumimoji="0" lang="el-GR" sz="20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atura MT Script Capitals"/>
                <a:ea typeface="Calibri"/>
                <a:cs typeface="Times New Roman"/>
              </a:rPr>
              <a:t>2</a:t>
            </a:r>
          </a:p>
          <a:p>
            <a:pPr marL="0" marR="0" lvl="0" indent="0" defTabSz="91440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2000" b="1" kern="0" dirty="0">
              <a:solidFill>
                <a:sysClr val="windowText" lastClr="000000"/>
              </a:solidFill>
              <a:latin typeface="Calibri"/>
              <a:ea typeface="Calibri"/>
              <a:cs typeface="Times New Roman"/>
            </a:endParaRPr>
          </a:p>
          <a:p>
            <a:pPr lvl="0">
              <a:lnSpc>
                <a:spcPts val="1200"/>
              </a:lnSpc>
            </a:pPr>
            <a:r>
              <a:rPr lang="el-GR" sz="2000" kern="0" dirty="0" smtClean="0">
                <a:solidFill>
                  <a:sysClr val="windowText" lastClr="000000"/>
                </a:solidFill>
                <a:latin typeface="Cambria"/>
                <a:ea typeface="Calibri"/>
                <a:cs typeface="Times New Roman"/>
              </a:rPr>
              <a:t>      ( </a:t>
            </a:r>
            <a:r>
              <a:rPr lang="el-GR" sz="2000" kern="0" dirty="0">
                <a:solidFill>
                  <a:sysClr val="windowText" lastClr="000000"/>
                </a:solidFill>
                <a:latin typeface="Cambria"/>
                <a:ea typeface="Calibri"/>
                <a:cs typeface="Times New Roman"/>
              </a:rPr>
              <a:t>οξείδιο, </a:t>
            </a:r>
            <a:r>
              <a:rPr lang="el-GR" sz="2000" kern="0" dirty="0" smtClean="0">
                <a:solidFill>
                  <a:sysClr val="windowText" lastClr="000000"/>
                </a:solidFill>
                <a:latin typeface="Cambria"/>
                <a:ea typeface="Calibri"/>
                <a:cs typeface="Times New Roman"/>
              </a:rPr>
              <a:t>θειούχο ) </a:t>
            </a:r>
          </a:p>
          <a:p>
            <a:pPr lvl="0">
              <a:lnSpc>
                <a:spcPts val="1200"/>
              </a:lnSpc>
            </a:pPr>
            <a:endParaRPr kumimoji="0" lang="el-GR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"/>
              <a:ea typeface="Calibri"/>
              <a:cs typeface="Times New Roman"/>
            </a:endParaRPr>
          </a:p>
          <a:p>
            <a:pPr lvl="0">
              <a:lnSpc>
                <a:spcPts val="1200"/>
              </a:lnSpc>
            </a:pPr>
            <a:endParaRPr kumimoji="0" lang="el-GR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Book Antiqua"/>
                <a:ea typeface="Calibri"/>
                <a:cs typeface="Times New Roman"/>
              </a:rPr>
              <a:t> </a:t>
            </a:r>
            <a:endParaRPr kumimoji="0" lang="el-GR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  <a:p>
            <a:pPr>
              <a:lnSpc>
                <a:spcPts val="1200"/>
              </a:lnSpc>
            </a:pPr>
            <a:r>
              <a:rPr kumimoji="0" lang="el-GR" sz="2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Book Antiqua"/>
                <a:ea typeface="Calibri"/>
                <a:cs typeface="Times New Roman"/>
              </a:rPr>
              <a:t> </a:t>
            </a:r>
            <a:r>
              <a:rPr kumimoji="0" lang="el-GR" sz="20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Book Antiqua"/>
                <a:ea typeface="Calibri"/>
                <a:cs typeface="Times New Roman"/>
              </a:rPr>
              <a:t>              </a:t>
            </a:r>
            <a:endParaRPr kumimoji="0" lang="el-GR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  <a:p>
            <a:pPr>
              <a:lnSpc>
                <a:spcPts val="1200"/>
              </a:lnSpc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Book Antiqua"/>
                <a:ea typeface="Calibri"/>
                <a:cs typeface="Times New Roman"/>
                <a:sym typeface="Webdings"/>
              </a:rPr>
              <a:t></a:t>
            </a:r>
            <a:r>
              <a:rPr kumimoji="0" lang="el-GR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Book Antiqua"/>
                <a:ea typeface="Calibri"/>
                <a:cs typeface="Times New Roman"/>
                <a:sym typeface="Webdings"/>
              </a:rPr>
              <a:t>  </a:t>
            </a:r>
            <a:r>
              <a:rPr kumimoji="0" lang="en-US" sz="2000" b="1" i="0" u="none" strike="noStrike" kern="0" cap="none" spc="0" normalizeH="0" baseline="0" noProof="0" dirty="0" smtClean="0">
                <a:ln w="6350" cap="flat" cmpd="sng" algn="ctr">
                  <a:solidFill>
                    <a:srgbClr val="0070C0"/>
                  </a:solidFill>
                  <a:prstDash val="solid"/>
                  <a:round/>
                </a:ln>
                <a:solidFill>
                  <a:srgbClr val="FFFF00"/>
                </a:solidFill>
                <a:effectLst>
                  <a:glow rad="101600">
                    <a:srgbClr val="00B050">
                      <a:alpha val="60000"/>
                    </a:srgbClr>
                  </a:glow>
                  <a:outerShdw blurRad="41275" dist="20320" dir="1800000" algn="tl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Kristen ITC"/>
                <a:ea typeface="Calibri"/>
                <a:cs typeface="Times New Roman"/>
              </a:rPr>
              <a:t>N</a:t>
            </a:r>
            <a:r>
              <a:rPr kumimoji="0" lang="en-US" sz="2000" b="1" i="0" u="none" strike="noStrike" kern="0" cap="none" spc="0" normalizeH="0" baseline="0" noProof="0" dirty="0" smtClean="0">
                <a:ln>
                  <a:solidFill>
                    <a:srgbClr val="0070C0"/>
                  </a:solidFill>
                </a:ln>
                <a:solidFill>
                  <a:srgbClr val="FFFF00"/>
                </a:solidFill>
                <a:effectLst>
                  <a:glow rad="101600">
                    <a:srgbClr val="00B050">
                      <a:alpha val="60000"/>
                    </a:srgbClr>
                  </a:glow>
                </a:effectLst>
                <a:uLnTx/>
                <a:uFillTx/>
                <a:latin typeface="Kristen ITC"/>
                <a:ea typeface="Calibri"/>
                <a:cs typeface="Times New Roman"/>
              </a:rPr>
              <a:t> 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glow rad="101600">
                    <a:srgbClr val="00B050">
                      <a:alpha val="60000"/>
                    </a:srgbClr>
                  </a:glow>
                </a:effectLst>
                <a:uLnTx/>
                <a:uFillTx/>
                <a:latin typeface="Calibri"/>
                <a:ea typeface="Calibri"/>
                <a:cs typeface="Times New Roman"/>
              </a:rPr>
              <a:t> </a:t>
            </a:r>
            <a:r>
              <a:rPr kumimoji="0" lang="el-GR" sz="2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glow rad="101600">
                    <a:srgbClr val="00B050">
                      <a:alpha val="60000"/>
                    </a:srgbClr>
                  </a:glow>
                </a:effectLst>
                <a:uLnTx/>
                <a:uFillTx/>
                <a:latin typeface="Kristen ITC"/>
                <a:ea typeface="Calibri"/>
                <a:cs typeface="Times New Roman"/>
              </a:rPr>
              <a:t>, </a:t>
            </a:r>
            <a:r>
              <a:rPr kumimoji="0" lang="el-GR" sz="2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glow rad="101600">
                    <a:srgbClr val="00B050">
                      <a:alpha val="60000"/>
                    </a:srgbClr>
                  </a:glow>
                </a:effectLst>
                <a:uLnTx/>
                <a:uFillTx/>
                <a:latin typeface="Calibri"/>
                <a:ea typeface="Calibri"/>
                <a:cs typeface="Times New Roman"/>
              </a:rPr>
              <a:t> </a:t>
            </a:r>
            <a:r>
              <a:rPr kumimoji="0" lang="en-US" sz="2000" b="1" i="0" u="none" strike="noStrike" kern="0" cap="none" spc="0" normalizeH="0" baseline="0" noProof="0" dirty="0">
                <a:ln w="6350" cap="flat" cmpd="sng" algn="ctr">
                  <a:solidFill>
                    <a:srgbClr val="0070C0"/>
                  </a:solidFill>
                  <a:prstDash val="solid"/>
                  <a:round/>
                </a:ln>
                <a:solidFill>
                  <a:srgbClr val="FFFF00"/>
                </a:solidFill>
                <a:effectLst>
                  <a:glow rad="101600">
                    <a:srgbClr val="00B050">
                      <a:alpha val="60000"/>
                    </a:srgbClr>
                  </a:glow>
                  <a:outerShdw blurRad="41275" dist="20320" dir="1800000" algn="tl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Kristen ITC"/>
                <a:ea typeface="Calibri"/>
                <a:cs typeface="Times New Roman"/>
              </a:rPr>
              <a:t>P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srgbClr val="00B050">
                      <a:alpha val="60000"/>
                    </a:srgbClr>
                  </a:glow>
                </a:effectLst>
                <a:uLnTx/>
                <a:uFillTx/>
                <a:latin typeface="Niagara Engraved"/>
                <a:ea typeface="Calibri"/>
                <a:cs typeface="Times New Roman"/>
              </a:rPr>
              <a:t> </a:t>
            </a:r>
            <a:r>
              <a:rPr kumimoji="0" lang="el-GR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srgbClr val="00B050">
                      <a:alpha val="60000"/>
                    </a:srgbClr>
                  </a:glow>
                </a:effectLst>
                <a:uLnTx/>
                <a:uFillTx/>
                <a:latin typeface="Niagara Engraved"/>
                <a:ea typeface="Calibri"/>
                <a:cs typeface="Times New Roman"/>
              </a:rPr>
              <a:t>                                                                      </a:t>
            </a:r>
            <a:r>
              <a:rPr lang="el-GR" sz="2000" kern="0" dirty="0" smtClean="0">
                <a:solidFill>
                  <a:sysClr val="windowText" lastClr="000000"/>
                </a:solidFill>
                <a:latin typeface="Tahoma"/>
                <a:ea typeface="Calibri"/>
                <a:cs typeface="Times New Roman"/>
              </a:rPr>
              <a:t>―</a:t>
            </a:r>
            <a:r>
              <a:rPr lang="el-GR" sz="2000" b="1" kern="0" dirty="0">
                <a:solidFill>
                  <a:sysClr val="windowText" lastClr="000000"/>
                </a:solidFill>
                <a:latin typeface="Matura MT Script Capitals"/>
                <a:ea typeface="Calibri"/>
                <a:cs typeface="Times New Roman"/>
              </a:rPr>
              <a:t>3</a:t>
            </a:r>
            <a:endParaRPr lang="el-GR" sz="2000" kern="0" dirty="0">
              <a:solidFill>
                <a:sysClr val="windowText" lastClr="000000"/>
              </a:solidFill>
              <a:latin typeface="Calibri"/>
              <a:ea typeface="Calibri"/>
              <a:cs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agara Engraved"/>
                <a:ea typeface="Calibri"/>
                <a:cs typeface="Times New Roman"/>
              </a:rPr>
              <a:t>      </a:t>
            </a:r>
          </a:p>
          <a:p>
            <a:pPr marL="0" marR="0" lvl="0" indent="0" defTabSz="91440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agara Engraved"/>
                <a:ea typeface="Calibri"/>
                <a:cs typeface="Times New Roman"/>
              </a:rPr>
              <a:t> </a:t>
            </a:r>
            <a:r>
              <a:rPr kumimoji="0" lang="el-GR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agara Engraved"/>
                <a:ea typeface="Calibri"/>
                <a:cs typeface="Times New Roman"/>
              </a:rPr>
              <a:t>     </a:t>
            </a:r>
            <a:r>
              <a:rPr kumimoji="0" lang="el-GR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rPr>
              <a:t>( </a:t>
            </a:r>
            <a:r>
              <a:rPr kumimoji="0" lang="el-GR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rPr>
              <a:t>αζωτούχο, φωσφορούχο)  </a:t>
            </a:r>
          </a:p>
        </p:txBody>
      </p:sp>
    </p:spTree>
    <p:extLst>
      <p:ext uri="{BB962C8B-B14F-4D97-AF65-F5344CB8AC3E}">
        <p14:creationId xmlns:p14="http://schemas.microsoft.com/office/powerpoint/2010/main" val="453240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Αποτέλεσμα εικόνας για cation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772816"/>
            <a:ext cx="6991737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11560" y="332656"/>
            <a:ext cx="87849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B8F6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Πως γράφουμε </a:t>
            </a:r>
            <a:r>
              <a:rPr lang="el-GR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χημικό τύπο </a:t>
            </a:r>
          </a:p>
          <a:p>
            <a:r>
              <a:rPr lang="el-GR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B8F6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αν γνωρίζουμε τους </a:t>
            </a:r>
            <a:r>
              <a:rPr lang="el-GR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αριθμούς οξείδωσης</a:t>
            </a:r>
            <a:r>
              <a:rPr lang="el-GR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B8F6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;</a:t>
            </a:r>
            <a:endParaRPr lang="en-US" sz="2800" b="1" dirty="0">
              <a:ln>
                <a:solidFill>
                  <a:sysClr val="windowText" lastClr="000000"/>
                </a:solidFill>
              </a:ln>
              <a:solidFill>
                <a:srgbClr val="B8F6B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48885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/>
          <p:cNvSpPr txBox="1"/>
          <p:nvPr/>
        </p:nvSpPr>
        <p:spPr>
          <a:xfrm>
            <a:off x="2267744" y="1700808"/>
            <a:ext cx="17194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0" cap="none" spc="0" normalizeH="0" baseline="0" noProof="0" dirty="0" err="1" smtClean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Arial Rounded MT Bold" panose="020F0704030504030204" pitchFamily="34" charset="0"/>
              </a:rPr>
              <a:t>Ca</a:t>
            </a:r>
            <a:endParaRPr kumimoji="0" lang="el-GR" sz="8000" b="1" i="0" u="none" strike="noStrike" kern="0" cap="none" spc="0" normalizeH="0" baseline="0" noProof="0" dirty="0" smtClean="0">
              <a:ln w="18000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92D05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248541" y="1757249"/>
            <a:ext cx="130137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0" cap="none" spc="0" normalizeH="0" baseline="0" noProof="0" dirty="0" smtClean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4472C4">
                    <a:lumMod val="60000"/>
                    <a:lumOff val="40000"/>
                  </a:srgb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Arial Rounded MT Bold" panose="020F0704030504030204" pitchFamily="34" charset="0"/>
              </a:rPr>
              <a:t>P</a:t>
            </a:r>
            <a:endParaRPr kumimoji="0" lang="el-GR" sz="8000" b="1" i="0" u="none" strike="noStrike" kern="0" cap="none" spc="0" normalizeH="0" baseline="0" noProof="0" dirty="0" smtClean="0">
              <a:ln w="18000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4472C4">
                  <a:lumMod val="60000"/>
                  <a:lumOff val="40000"/>
                </a:srgb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</a:endParaRPr>
          </a:p>
        </p:txBody>
      </p:sp>
      <p:sp>
        <p:nvSpPr>
          <p:cNvPr id="32" name="Ορθογώνιο 31"/>
          <p:cNvSpPr/>
          <p:nvPr/>
        </p:nvSpPr>
        <p:spPr>
          <a:xfrm>
            <a:off x="3487598" y="1423260"/>
            <a:ext cx="84029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0" cap="none" spc="0" normalizeH="0" baseline="30000" noProof="0" dirty="0" smtClean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Arial Rounded MT Bold" panose="020F0704030504030204" pitchFamily="34" charset="0"/>
              </a:rPr>
              <a:t>2</a:t>
            </a:r>
            <a:r>
              <a:rPr kumimoji="0" lang="el-GR" sz="2400" b="1" i="0" u="none" strike="noStrike" kern="0" cap="none" spc="0" normalizeH="0" baseline="30000" noProof="0" dirty="0" smtClean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Arial Rounded MT Bold" panose="020F0704030504030204" pitchFamily="34" charset="0"/>
              </a:rPr>
              <a:t> </a:t>
            </a:r>
            <a:r>
              <a:rPr kumimoji="0" lang="en-US" sz="6000" b="1" i="0" u="none" strike="noStrike" kern="0" cap="none" spc="0" normalizeH="0" baseline="30000" noProof="0" dirty="0" smtClean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Arial Rounded MT Bold" panose="020F0704030504030204" pitchFamily="34" charset="0"/>
              </a:rPr>
              <a:t>+</a:t>
            </a:r>
            <a:endParaRPr kumimoji="0" lang="el-GR" sz="6000" b="1" i="0" u="none" strike="noStrike" kern="0" cap="none" spc="0" normalizeH="0" baseline="0" noProof="0" dirty="0" smtClean="0">
              <a:ln w="18000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92D05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</a:endParaRPr>
          </a:p>
        </p:txBody>
      </p:sp>
      <p:sp>
        <p:nvSpPr>
          <p:cNvPr id="33" name="Ορθογώνιο 32"/>
          <p:cNvSpPr/>
          <p:nvPr/>
        </p:nvSpPr>
        <p:spPr>
          <a:xfrm>
            <a:off x="4672125" y="1401361"/>
            <a:ext cx="66075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0" cap="none" spc="0" normalizeH="0" baseline="30000" noProof="0" dirty="0" smtClean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4472C4">
                    <a:lumMod val="60000"/>
                    <a:lumOff val="40000"/>
                  </a:srgb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Arial Rounded MT Bold" panose="020F0704030504030204" pitchFamily="34" charset="0"/>
              </a:rPr>
              <a:t>3-</a:t>
            </a:r>
            <a:endParaRPr kumimoji="0" lang="el-GR" sz="6000" b="1" i="0" u="none" strike="noStrike" kern="0" cap="none" spc="0" normalizeH="0" baseline="0" noProof="0" dirty="0" smtClean="0">
              <a:ln w="18000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4472C4">
                  <a:lumMod val="60000"/>
                  <a:lumOff val="40000"/>
                </a:srgb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</a:endParaRPr>
          </a:p>
        </p:txBody>
      </p:sp>
      <p:sp>
        <p:nvSpPr>
          <p:cNvPr id="34" name="Ελεύθερη σχεδίαση 33"/>
          <p:cNvSpPr/>
          <p:nvPr/>
        </p:nvSpPr>
        <p:spPr>
          <a:xfrm>
            <a:off x="3482472" y="1499838"/>
            <a:ext cx="420741" cy="576775"/>
          </a:xfrm>
          <a:custGeom>
            <a:avLst/>
            <a:gdLst>
              <a:gd name="connsiteX0" fmla="*/ 492369 w 492369"/>
              <a:gd name="connsiteY0" fmla="*/ 225083 h 582466"/>
              <a:gd name="connsiteX1" fmla="*/ 478301 w 492369"/>
              <a:gd name="connsiteY1" fmla="*/ 112541 h 582466"/>
              <a:gd name="connsiteX2" fmla="*/ 464233 w 492369"/>
              <a:gd name="connsiteY2" fmla="*/ 70338 h 582466"/>
              <a:gd name="connsiteX3" fmla="*/ 422030 w 492369"/>
              <a:gd name="connsiteY3" fmla="*/ 42203 h 582466"/>
              <a:gd name="connsiteX4" fmla="*/ 225083 w 492369"/>
              <a:gd name="connsiteY4" fmla="*/ 0 h 582466"/>
              <a:gd name="connsiteX5" fmla="*/ 140677 w 492369"/>
              <a:gd name="connsiteY5" fmla="*/ 14067 h 582466"/>
              <a:gd name="connsiteX6" fmla="*/ 112541 w 492369"/>
              <a:gd name="connsiteY6" fmla="*/ 42203 h 582466"/>
              <a:gd name="connsiteX7" fmla="*/ 70338 w 492369"/>
              <a:gd name="connsiteY7" fmla="*/ 56270 h 582466"/>
              <a:gd name="connsiteX8" fmla="*/ 0 w 492369"/>
              <a:gd name="connsiteY8" fmla="*/ 154744 h 582466"/>
              <a:gd name="connsiteX9" fmla="*/ 28135 w 492369"/>
              <a:gd name="connsiteY9" fmla="*/ 337624 h 582466"/>
              <a:gd name="connsiteX10" fmla="*/ 56270 w 492369"/>
              <a:gd name="connsiteY10" fmla="*/ 422030 h 582466"/>
              <a:gd name="connsiteX11" fmla="*/ 84406 w 492369"/>
              <a:gd name="connsiteY11" fmla="*/ 464234 h 582466"/>
              <a:gd name="connsiteX12" fmla="*/ 98473 w 492369"/>
              <a:gd name="connsiteY12" fmla="*/ 506437 h 582466"/>
              <a:gd name="connsiteX13" fmla="*/ 126609 w 492369"/>
              <a:gd name="connsiteY13" fmla="*/ 534572 h 582466"/>
              <a:gd name="connsiteX14" fmla="*/ 211015 w 492369"/>
              <a:gd name="connsiteY14" fmla="*/ 576775 h 582466"/>
              <a:gd name="connsiteX15" fmla="*/ 422030 w 492369"/>
              <a:gd name="connsiteY15" fmla="*/ 562707 h 582466"/>
              <a:gd name="connsiteX16" fmla="*/ 436098 w 492369"/>
              <a:gd name="connsiteY16" fmla="*/ 436098 h 582466"/>
              <a:gd name="connsiteX17" fmla="*/ 464233 w 492369"/>
              <a:gd name="connsiteY17" fmla="*/ 351692 h 582466"/>
              <a:gd name="connsiteX18" fmla="*/ 478301 w 492369"/>
              <a:gd name="connsiteY18" fmla="*/ 267286 h 582466"/>
              <a:gd name="connsiteX19" fmla="*/ 492369 w 492369"/>
              <a:gd name="connsiteY19" fmla="*/ 225083 h 582466"/>
              <a:gd name="connsiteX0" fmla="*/ 492369 w 492369"/>
              <a:gd name="connsiteY0" fmla="*/ 255905 h 582466"/>
              <a:gd name="connsiteX1" fmla="*/ 478301 w 492369"/>
              <a:gd name="connsiteY1" fmla="*/ 112541 h 582466"/>
              <a:gd name="connsiteX2" fmla="*/ 464233 w 492369"/>
              <a:gd name="connsiteY2" fmla="*/ 70338 h 582466"/>
              <a:gd name="connsiteX3" fmla="*/ 422030 w 492369"/>
              <a:gd name="connsiteY3" fmla="*/ 42203 h 582466"/>
              <a:gd name="connsiteX4" fmla="*/ 225083 w 492369"/>
              <a:gd name="connsiteY4" fmla="*/ 0 h 582466"/>
              <a:gd name="connsiteX5" fmla="*/ 140677 w 492369"/>
              <a:gd name="connsiteY5" fmla="*/ 14067 h 582466"/>
              <a:gd name="connsiteX6" fmla="*/ 112541 w 492369"/>
              <a:gd name="connsiteY6" fmla="*/ 42203 h 582466"/>
              <a:gd name="connsiteX7" fmla="*/ 70338 w 492369"/>
              <a:gd name="connsiteY7" fmla="*/ 56270 h 582466"/>
              <a:gd name="connsiteX8" fmla="*/ 0 w 492369"/>
              <a:gd name="connsiteY8" fmla="*/ 154744 h 582466"/>
              <a:gd name="connsiteX9" fmla="*/ 28135 w 492369"/>
              <a:gd name="connsiteY9" fmla="*/ 337624 h 582466"/>
              <a:gd name="connsiteX10" fmla="*/ 56270 w 492369"/>
              <a:gd name="connsiteY10" fmla="*/ 422030 h 582466"/>
              <a:gd name="connsiteX11" fmla="*/ 84406 w 492369"/>
              <a:gd name="connsiteY11" fmla="*/ 464234 h 582466"/>
              <a:gd name="connsiteX12" fmla="*/ 98473 w 492369"/>
              <a:gd name="connsiteY12" fmla="*/ 506437 h 582466"/>
              <a:gd name="connsiteX13" fmla="*/ 126609 w 492369"/>
              <a:gd name="connsiteY13" fmla="*/ 534572 h 582466"/>
              <a:gd name="connsiteX14" fmla="*/ 211015 w 492369"/>
              <a:gd name="connsiteY14" fmla="*/ 576775 h 582466"/>
              <a:gd name="connsiteX15" fmla="*/ 422030 w 492369"/>
              <a:gd name="connsiteY15" fmla="*/ 562707 h 582466"/>
              <a:gd name="connsiteX16" fmla="*/ 436098 w 492369"/>
              <a:gd name="connsiteY16" fmla="*/ 436098 h 582466"/>
              <a:gd name="connsiteX17" fmla="*/ 464233 w 492369"/>
              <a:gd name="connsiteY17" fmla="*/ 351692 h 582466"/>
              <a:gd name="connsiteX18" fmla="*/ 478301 w 492369"/>
              <a:gd name="connsiteY18" fmla="*/ 267286 h 582466"/>
              <a:gd name="connsiteX19" fmla="*/ 492369 w 492369"/>
              <a:gd name="connsiteY19" fmla="*/ 255905 h 582466"/>
              <a:gd name="connsiteX0" fmla="*/ 492369 w 499611"/>
              <a:gd name="connsiteY0" fmla="*/ 255905 h 582466"/>
              <a:gd name="connsiteX1" fmla="*/ 478301 w 499611"/>
              <a:gd name="connsiteY1" fmla="*/ 112541 h 582466"/>
              <a:gd name="connsiteX2" fmla="*/ 464233 w 499611"/>
              <a:gd name="connsiteY2" fmla="*/ 70338 h 582466"/>
              <a:gd name="connsiteX3" fmla="*/ 422030 w 499611"/>
              <a:gd name="connsiteY3" fmla="*/ 42203 h 582466"/>
              <a:gd name="connsiteX4" fmla="*/ 225083 w 499611"/>
              <a:gd name="connsiteY4" fmla="*/ 0 h 582466"/>
              <a:gd name="connsiteX5" fmla="*/ 140677 w 499611"/>
              <a:gd name="connsiteY5" fmla="*/ 14067 h 582466"/>
              <a:gd name="connsiteX6" fmla="*/ 112541 w 499611"/>
              <a:gd name="connsiteY6" fmla="*/ 42203 h 582466"/>
              <a:gd name="connsiteX7" fmla="*/ 70338 w 499611"/>
              <a:gd name="connsiteY7" fmla="*/ 56270 h 582466"/>
              <a:gd name="connsiteX8" fmla="*/ 0 w 499611"/>
              <a:gd name="connsiteY8" fmla="*/ 154744 h 582466"/>
              <a:gd name="connsiteX9" fmla="*/ 28135 w 499611"/>
              <a:gd name="connsiteY9" fmla="*/ 337624 h 582466"/>
              <a:gd name="connsiteX10" fmla="*/ 56270 w 499611"/>
              <a:gd name="connsiteY10" fmla="*/ 422030 h 582466"/>
              <a:gd name="connsiteX11" fmla="*/ 84406 w 499611"/>
              <a:gd name="connsiteY11" fmla="*/ 464234 h 582466"/>
              <a:gd name="connsiteX12" fmla="*/ 98473 w 499611"/>
              <a:gd name="connsiteY12" fmla="*/ 506437 h 582466"/>
              <a:gd name="connsiteX13" fmla="*/ 126609 w 499611"/>
              <a:gd name="connsiteY13" fmla="*/ 534572 h 582466"/>
              <a:gd name="connsiteX14" fmla="*/ 211015 w 499611"/>
              <a:gd name="connsiteY14" fmla="*/ 576775 h 582466"/>
              <a:gd name="connsiteX15" fmla="*/ 422030 w 499611"/>
              <a:gd name="connsiteY15" fmla="*/ 562707 h 582466"/>
              <a:gd name="connsiteX16" fmla="*/ 436098 w 499611"/>
              <a:gd name="connsiteY16" fmla="*/ 436098 h 582466"/>
              <a:gd name="connsiteX17" fmla="*/ 499129 w 499611"/>
              <a:gd name="connsiteY17" fmla="*/ 351692 h 582466"/>
              <a:gd name="connsiteX18" fmla="*/ 478301 w 499611"/>
              <a:gd name="connsiteY18" fmla="*/ 267286 h 582466"/>
              <a:gd name="connsiteX19" fmla="*/ 492369 w 499611"/>
              <a:gd name="connsiteY19" fmla="*/ 255905 h 582466"/>
              <a:gd name="connsiteX0" fmla="*/ 492369 w 499612"/>
              <a:gd name="connsiteY0" fmla="*/ 255905 h 576775"/>
              <a:gd name="connsiteX1" fmla="*/ 478301 w 499612"/>
              <a:gd name="connsiteY1" fmla="*/ 112541 h 576775"/>
              <a:gd name="connsiteX2" fmla="*/ 464233 w 499612"/>
              <a:gd name="connsiteY2" fmla="*/ 70338 h 576775"/>
              <a:gd name="connsiteX3" fmla="*/ 422030 w 499612"/>
              <a:gd name="connsiteY3" fmla="*/ 42203 h 576775"/>
              <a:gd name="connsiteX4" fmla="*/ 225083 w 499612"/>
              <a:gd name="connsiteY4" fmla="*/ 0 h 576775"/>
              <a:gd name="connsiteX5" fmla="*/ 140677 w 499612"/>
              <a:gd name="connsiteY5" fmla="*/ 14067 h 576775"/>
              <a:gd name="connsiteX6" fmla="*/ 112541 w 499612"/>
              <a:gd name="connsiteY6" fmla="*/ 42203 h 576775"/>
              <a:gd name="connsiteX7" fmla="*/ 70338 w 499612"/>
              <a:gd name="connsiteY7" fmla="*/ 56270 h 576775"/>
              <a:gd name="connsiteX8" fmla="*/ 0 w 499612"/>
              <a:gd name="connsiteY8" fmla="*/ 154744 h 576775"/>
              <a:gd name="connsiteX9" fmla="*/ 28135 w 499612"/>
              <a:gd name="connsiteY9" fmla="*/ 337624 h 576775"/>
              <a:gd name="connsiteX10" fmla="*/ 56270 w 499612"/>
              <a:gd name="connsiteY10" fmla="*/ 422030 h 576775"/>
              <a:gd name="connsiteX11" fmla="*/ 84406 w 499612"/>
              <a:gd name="connsiteY11" fmla="*/ 464234 h 576775"/>
              <a:gd name="connsiteX12" fmla="*/ 98473 w 499612"/>
              <a:gd name="connsiteY12" fmla="*/ 506437 h 576775"/>
              <a:gd name="connsiteX13" fmla="*/ 126609 w 499612"/>
              <a:gd name="connsiteY13" fmla="*/ 534572 h 576775"/>
              <a:gd name="connsiteX14" fmla="*/ 211015 w 499612"/>
              <a:gd name="connsiteY14" fmla="*/ 576775 h 576775"/>
              <a:gd name="connsiteX15" fmla="*/ 422030 w 499612"/>
              <a:gd name="connsiteY15" fmla="*/ 562707 h 576775"/>
              <a:gd name="connsiteX16" fmla="*/ 482626 w 499612"/>
              <a:gd name="connsiteY16" fmla="*/ 466920 h 576775"/>
              <a:gd name="connsiteX17" fmla="*/ 499129 w 499612"/>
              <a:gd name="connsiteY17" fmla="*/ 351692 h 576775"/>
              <a:gd name="connsiteX18" fmla="*/ 478301 w 499612"/>
              <a:gd name="connsiteY18" fmla="*/ 267286 h 576775"/>
              <a:gd name="connsiteX19" fmla="*/ 492369 w 499612"/>
              <a:gd name="connsiteY19" fmla="*/ 255905 h 576775"/>
              <a:gd name="connsiteX0" fmla="*/ 492369 w 499612"/>
              <a:gd name="connsiteY0" fmla="*/ 255905 h 576775"/>
              <a:gd name="connsiteX1" fmla="*/ 478301 w 499612"/>
              <a:gd name="connsiteY1" fmla="*/ 112541 h 576775"/>
              <a:gd name="connsiteX2" fmla="*/ 464233 w 499612"/>
              <a:gd name="connsiteY2" fmla="*/ 70338 h 576775"/>
              <a:gd name="connsiteX3" fmla="*/ 422030 w 499612"/>
              <a:gd name="connsiteY3" fmla="*/ 42203 h 576775"/>
              <a:gd name="connsiteX4" fmla="*/ 225083 w 499612"/>
              <a:gd name="connsiteY4" fmla="*/ 0 h 576775"/>
              <a:gd name="connsiteX5" fmla="*/ 140677 w 499612"/>
              <a:gd name="connsiteY5" fmla="*/ 14067 h 576775"/>
              <a:gd name="connsiteX6" fmla="*/ 112541 w 499612"/>
              <a:gd name="connsiteY6" fmla="*/ 42203 h 576775"/>
              <a:gd name="connsiteX7" fmla="*/ 93603 w 499612"/>
              <a:gd name="connsiteY7" fmla="*/ 107641 h 576775"/>
              <a:gd name="connsiteX8" fmla="*/ 0 w 499612"/>
              <a:gd name="connsiteY8" fmla="*/ 154744 h 576775"/>
              <a:gd name="connsiteX9" fmla="*/ 28135 w 499612"/>
              <a:gd name="connsiteY9" fmla="*/ 337624 h 576775"/>
              <a:gd name="connsiteX10" fmla="*/ 56270 w 499612"/>
              <a:gd name="connsiteY10" fmla="*/ 422030 h 576775"/>
              <a:gd name="connsiteX11" fmla="*/ 84406 w 499612"/>
              <a:gd name="connsiteY11" fmla="*/ 464234 h 576775"/>
              <a:gd name="connsiteX12" fmla="*/ 98473 w 499612"/>
              <a:gd name="connsiteY12" fmla="*/ 506437 h 576775"/>
              <a:gd name="connsiteX13" fmla="*/ 126609 w 499612"/>
              <a:gd name="connsiteY13" fmla="*/ 534572 h 576775"/>
              <a:gd name="connsiteX14" fmla="*/ 211015 w 499612"/>
              <a:gd name="connsiteY14" fmla="*/ 576775 h 576775"/>
              <a:gd name="connsiteX15" fmla="*/ 422030 w 499612"/>
              <a:gd name="connsiteY15" fmla="*/ 562707 h 576775"/>
              <a:gd name="connsiteX16" fmla="*/ 482626 w 499612"/>
              <a:gd name="connsiteY16" fmla="*/ 466920 h 576775"/>
              <a:gd name="connsiteX17" fmla="*/ 499129 w 499612"/>
              <a:gd name="connsiteY17" fmla="*/ 351692 h 576775"/>
              <a:gd name="connsiteX18" fmla="*/ 478301 w 499612"/>
              <a:gd name="connsiteY18" fmla="*/ 267286 h 576775"/>
              <a:gd name="connsiteX19" fmla="*/ 492369 w 499612"/>
              <a:gd name="connsiteY19" fmla="*/ 255905 h 576775"/>
              <a:gd name="connsiteX0" fmla="*/ 469105 w 476348"/>
              <a:gd name="connsiteY0" fmla="*/ 255905 h 576775"/>
              <a:gd name="connsiteX1" fmla="*/ 455037 w 476348"/>
              <a:gd name="connsiteY1" fmla="*/ 112541 h 576775"/>
              <a:gd name="connsiteX2" fmla="*/ 440969 w 476348"/>
              <a:gd name="connsiteY2" fmla="*/ 70338 h 576775"/>
              <a:gd name="connsiteX3" fmla="*/ 398766 w 476348"/>
              <a:gd name="connsiteY3" fmla="*/ 42203 h 576775"/>
              <a:gd name="connsiteX4" fmla="*/ 201819 w 476348"/>
              <a:gd name="connsiteY4" fmla="*/ 0 h 576775"/>
              <a:gd name="connsiteX5" fmla="*/ 117413 w 476348"/>
              <a:gd name="connsiteY5" fmla="*/ 14067 h 576775"/>
              <a:gd name="connsiteX6" fmla="*/ 89277 w 476348"/>
              <a:gd name="connsiteY6" fmla="*/ 42203 h 576775"/>
              <a:gd name="connsiteX7" fmla="*/ 70339 w 476348"/>
              <a:gd name="connsiteY7" fmla="*/ 107641 h 576775"/>
              <a:gd name="connsiteX8" fmla="*/ 0 w 476348"/>
              <a:gd name="connsiteY8" fmla="*/ 226663 h 576775"/>
              <a:gd name="connsiteX9" fmla="*/ 4871 w 476348"/>
              <a:gd name="connsiteY9" fmla="*/ 337624 h 576775"/>
              <a:gd name="connsiteX10" fmla="*/ 33006 w 476348"/>
              <a:gd name="connsiteY10" fmla="*/ 422030 h 576775"/>
              <a:gd name="connsiteX11" fmla="*/ 61142 w 476348"/>
              <a:gd name="connsiteY11" fmla="*/ 464234 h 576775"/>
              <a:gd name="connsiteX12" fmla="*/ 75209 w 476348"/>
              <a:gd name="connsiteY12" fmla="*/ 506437 h 576775"/>
              <a:gd name="connsiteX13" fmla="*/ 103345 w 476348"/>
              <a:gd name="connsiteY13" fmla="*/ 534572 h 576775"/>
              <a:gd name="connsiteX14" fmla="*/ 187751 w 476348"/>
              <a:gd name="connsiteY14" fmla="*/ 576775 h 576775"/>
              <a:gd name="connsiteX15" fmla="*/ 398766 w 476348"/>
              <a:gd name="connsiteY15" fmla="*/ 562707 h 576775"/>
              <a:gd name="connsiteX16" fmla="*/ 459362 w 476348"/>
              <a:gd name="connsiteY16" fmla="*/ 466920 h 576775"/>
              <a:gd name="connsiteX17" fmla="*/ 475865 w 476348"/>
              <a:gd name="connsiteY17" fmla="*/ 351692 h 576775"/>
              <a:gd name="connsiteX18" fmla="*/ 455037 w 476348"/>
              <a:gd name="connsiteY18" fmla="*/ 267286 h 576775"/>
              <a:gd name="connsiteX19" fmla="*/ 469105 w 476348"/>
              <a:gd name="connsiteY19" fmla="*/ 255905 h 576775"/>
              <a:gd name="connsiteX0" fmla="*/ 469105 w 476348"/>
              <a:gd name="connsiteY0" fmla="*/ 255905 h 576775"/>
              <a:gd name="connsiteX1" fmla="*/ 455037 w 476348"/>
              <a:gd name="connsiteY1" fmla="*/ 112541 h 576775"/>
              <a:gd name="connsiteX2" fmla="*/ 440969 w 476348"/>
              <a:gd name="connsiteY2" fmla="*/ 70338 h 576775"/>
              <a:gd name="connsiteX3" fmla="*/ 398766 w 476348"/>
              <a:gd name="connsiteY3" fmla="*/ 42203 h 576775"/>
              <a:gd name="connsiteX4" fmla="*/ 201819 w 476348"/>
              <a:gd name="connsiteY4" fmla="*/ 0 h 576775"/>
              <a:gd name="connsiteX5" fmla="*/ 117413 w 476348"/>
              <a:gd name="connsiteY5" fmla="*/ 14067 h 576775"/>
              <a:gd name="connsiteX6" fmla="*/ 89277 w 476348"/>
              <a:gd name="connsiteY6" fmla="*/ 42203 h 576775"/>
              <a:gd name="connsiteX7" fmla="*/ 70339 w 476348"/>
              <a:gd name="connsiteY7" fmla="*/ 128190 h 576775"/>
              <a:gd name="connsiteX8" fmla="*/ 0 w 476348"/>
              <a:gd name="connsiteY8" fmla="*/ 226663 h 576775"/>
              <a:gd name="connsiteX9" fmla="*/ 4871 w 476348"/>
              <a:gd name="connsiteY9" fmla="*/ 337624 h 576775"/>
              <a:gd name="connsiteX10" fmla="*/ 33006 w 476348"/>
              <a:gd name="connsiteY10" fmla="*/ 422030 h 576775"/>
              <a:gd name="connsiteX11" fmla="*/ 61142 w 476348"/>
              <a:gd name="connsiteY11" fmla="*/ 464234 h 576775"/>
              <a:gd name="connsiteX12" fmla="*/ 75209 w 476348"/>
              <a:gd name="connsiteY12" fmla="*/ 506437 h 576775"/>
              <a:gd name="connsiteX13" fmla="*/ 103345 w 476348"/>
              <a:gd name="connsiteY13" fmla="*/ 534572 h 576775"/>
              <a:gd name="connsiteX14" fmla="*/ 187751 w 476348"/>
              <a:gd name="connsiteY14" fmla="*/ 576775 h 576775"/>
              <a:gd name="connsiteX15" fmla="*/ 398766 w 476348"/>
              <a:gd name="connsiteY15" fmla="*/ 562707 h 576775"/>
              <a:gd name="connsiteX16" fmla="*/ 459362 w 476348"/>
              <a:gd name="connsiteY16" fmla="*/ 466920 h 576775"/>
              <a:gd name="connsiteX17" fmla="*/ 475865 w 476348"/>
              <a:gd name="connsiteY17" fmla="*/ 351692 h 576775"/>
              <a:gd name="connsiteX18" fmla="*/ 455037 w 476348"/>
              <a:gd name="connsiteY18" fmla="*/ 267286 h 576775"/>
              <a:gd name="connsiteX19" fmla="*/ 469105 w 476348"/>
              <a:gd name="connsiteY19" fmla="*/ 255905 h 576775"/>
              <a:gd name="connsiteX0" fmla="*/ 469105 w 476348"/>
              <a:gd name="connsiteY0" fmla="*/ 255905 h 576775"/>
              <a:gd name="connsiteX1" fmla="*/ 455037 w 476348"/>
              <a:gd name="connsiteY1" fmla="*/ 112541 h 576775"/>
              <a:gd name="connsiteX2" fmla="*/ 440969 w 476348"/>
              <a:gd name="connsiteY2" fmla="*/ 70338 h 576775"/>
              <a:gd name="connsiteX3" fmla="*/ 398766 w 476348"/>
              <a:gd name="connsiteY3" fmla="*/ 42203 h 576775"/>
              <a:gd name="connsiteX4" fmla="*/ 201819 w 476348"/>
              <a:gd name="connsiteY4" fmla="*/ 0 h 576775"/>
              <a:gd name="connsiteX5" fmla="*/ 117413 w 476348"/>
              <a:gd name="connsiteY5" fmla="*/ 14067 h 576775"/>
              <a:gd name="connsiteX6" fmla="*/ 112542 w 476348"/>
              <a:gd name="connsiteY6" fmla="*/ 73025 h 576775"/>
              <a:gd name="connsiteX7" fmla="*/ 70339 w 476348"/>
              <a:gd name="connsiteY7" fmla="*/ 128190 h 576775"/>
              <a:gd name="connsiteX8" fmla="*/ 0 w 476348"/>
              <a:gd name="connsiteY8" fmla="*/ 226663 h 576775"/>
              <a:gd name="connsiteX9" fmla="*/ 4871 w 476348"/>
              <a:gd name="connsiteY9" fmla="*/ 337624 h 576775"/>
              <a:gd name="connsiteX10" fmla="*/ 33006 w 476348"/>
              <a:gd name="connsiteY10" fmla="*/ 422030 h 576775"/>
              <a:gd name="connsiteX11" fmla="*/ 61142 w 476348"/>
              <a:gd name="connsiteY11" fmla="*/ 464234 h 576775"/>
              <a:gd name="connsiteX12" fmla="*/ 75209 w 476348"/>
              <a:gd name="connsiteY12" fmla="*/ 506437 h 576775"/>
              <a:gd name="connsiteX13" fmla="*/ 103345 w 476348"/>
              <a:gd name="connsiteY13" fmla="*/ 534572 h 576775"/>
              <a:gd name="connsiteX14" fmla="*/ 187751 w 476348"/>
              <a:gd name="connsiteY14" fmla="*/ 576775 h 576775"/>
              <a:gd name="connsiteX15" fmla="*/ 398766 w 476348"/>
              <a:gd name="connsiteY15" fmla="*/ 562707 h 576775"/>
              <a:gd name="connsiteX16" fmla="*/ 459362 w 476348"/>
              <a:gd name="connsiteY16" fmla="*/ 466920 h 576775"/>
              <a:gd name="connsiteX17" fmla="*/ 475865 w 476348"/>
              <a:gd name="connsiteY17" fmla="*/ 351692 h 576775"/>
              <a:gd name="connsiteX18" fmla="*/ 455037 w 476348"/>
              <a:gd name="connsiteY18" fmla="*/ 267286 h 576775"/>
              <a:gd name="connsiteX19" fmla="*/ 469105 w 476348"/>
              <a:gd name="connsiteY19" fmla="*/ 255905 h 576775"/>
              <a:gd name="connsiteX0" fmla="*/ 469105 w 476348"/>
              <a:gd name="connsiteY0" fmla="*/ 255905 h 576775"/>
              <a:gd name="connsiteX1" fmla="*/ 455037 w 476348"/>
              <a:gd name="connsiteY1" fmla="*/ 112541 h 576775"/>
              <a:gd name="connsiteX2" fmla="*/ 440969 w 476348"/>
              <a:gd name="connsiteY2" fmla="*/ 70338 h 576775"/>
              <a:gd name="connsiteX3" fmla="*/ 398766 w 476348"/>
              <a:gd name="connsiteY3" fmla="*/ 42203 h 576775"/>
              <a:gd name="connsiteX4" fmla="*/ 201819 w 476348"/>
              <a:gd name="connsiteY4" fmla="*/ 0 h 576775"/>
              <a:gd name="connsiteX5" fmla="*/ 117413 w 476348"/>
              <a:gd name="connsiteY5" fmla="*/ 14067 h 576775"/>
              <a:gd name="connsiteX6" fmla="*/ 147438 w 476348"/>
              <a:gd name="connsiteY6" fmla="*/ 93573 h 576775"/>
              <a:gd name="connsiteX7" fmla="*/ 70339 w 476348"/>
              <a:gd name="connsiteY7" fmla="*/ 128190 h 576775"/>
              <a:gd name="connsiteX8" fmla="*/ 0 w 476348"/>
              <a:gd name="connsiteY8" fmla="*/ 226663 h 576775"/>
              <a:gd name="connsiteX9" fmla="*/ 4871 w 476348"/>
              <a:gd name="connsiteY9" fmla="*/ 337624 h 576775"/>
              <a:gd name="connsiteX10" fmla="*/ 33006 w 476348"/>
              <a:gd name="connsiteY10" fmla="*/ 422030 h 576775"/>
              <a:gd name="connsiteX11" fmla="*/ 61142 w 476348"/>
              <a:gd name="connsiteY11" fmla="*/ 464234 h 576775"/>
              <a:gd name="connsiteX12" fmla="*/ 75209 w 476348"/>
              <a:gd name="connsiteY12" fmla="*/ 506437 h 576775"/>
              <a:gd name="connsiteX13" fmla="*/ 103345 w 476348"/>
              <a:gd name="connsiteY13" fmla="*/ 534572 h 576775"/>
              <a:gd name="connsiteX14" fmla="*/ 187751 w 476348"/>
              <a:gd name="connsiteY14" fmla="*/ 576775 h 576775"/>
              <a:gd name="connsiteX15" fmla="*/ 398766 w 476348"/>
              <a:gd name="connsiteY15" fmla="*/ 562707 h 576775"/>
              <a:gd name="connsiteX16" fmla="*/ 459362 w 476348"/>
              <a:gd name="connsiteY16" fmla="*/ 466920 h 576775"/>
              <a:gd name="connsiteX17" fmla="*/ 475865 w 476348"/>
              <a:gd name="connsiteY17" fmla="*/ 351692 h 576775"/>
              <a:gd name="connsiteX18" fmla="*/ 455037 w 476348"/>
              <a:gd name="connsiteY18" fmla="*/ 267286 h 576775"/>
              <a:gd name="connsiteX19" fmla="*/ 469105 w 476348"/>
              <a:gd name="connsiteY19" fmla="*/ 255905 h 576775"/>
              <a:gd name="connsiteX0" fmla="*/ 469105 w 476348"/>
              <a:gd name="connsiteY0" fmla="*/ 255905 h 576775"/>
              <a:gd name="connsiteX1" fmla="*/ 455037 w 476348"/>
              <a:gd name="connsiteY1" fmla="*/ 112541 h 576775"/>
              <a:gd name="connsiteX2" fmla="*/ 440969 w 476348"/>
              <a:gd name="connsiteY2" fmla="*/ 70338 h 576775"/>
              <a:gd name="connsiteX3" fmla="*/ 398766 w 476348"/>
              <a:gd name="connsiteY3" fmla="*/ 42203 h 576775"/>
              <a:gd name="connsiteX4" fmla="*/ 201819 w 476348"/>
              <a:gd name="connsiteY4" fmla="*/ 0 h 576775"/>
              <a:gd name="connsiteX5" fmla="*/ 163942 w 476348"/>
              <a:gd name="connsiteY5" fmla="*/ 44890 h 576775"/>
              <a:gd name="connsiteX6" fmla="*/ 147438 w 476348"/>
              <a:gd name="connsiteY6" fmla="*/ 93573 h 576775"/>
              <a:gd name="connsiteX7" fmla="*/ 70339 w 476348"/>
              <a:gd name="connsiteY7" fmla="*/ 128190 h 576775"/>
              <a:gd name="connsiteX8" fmla="*/ 0 w 476348"/>
              <a:gd name="connsiteY8" fmla="*/ 226663 h 576775"/>
              <a:gd name="connsiteX9" fmla="*/ 4871 w 476348"/>
              <a:gd name="connsiteY9" fmla="*/ 337624 h 576775"/>
              <a:gd name="connsiteX10" fmla="*/ 33006 w 476348"/>
              <a:gd name="connsiteY10" fmla="*/ 422030 h 576775"/>
              <a:gd name="connsiteX11" fmla="*/ 61142 w 476348"/>
              <a:gd name="connsiteY11" fmla="*/ 464234 h 576775"/>
              <a:gd name="connsiteX12" fmla="*/ 75209 w 476348"/>
              <a:gd name="connsiteY12" fmla="*/ 506437 h 576775"/>
              <a:gd name="connsiteX13" fmla="*/ 103345 w 476348"/>
              <a:gd name="connsiteY13" fmla="*/ 534572 h 576775"/>
              <a:gd name="connsiteX14" fmla="*/ 187751 w 476348"/>
              <a:gd name="connsiteY14" fmla="*/ 576775 h 576775"/>
              <a:gd name="connsiteX15" fmla="*/ 398766 w 476348"/>
              <a:gd name="connsiteY15" fmla="*/ 562707 h 576775"/>
              <a:gd name="connsiteX16" fmla="*/ 459362 w 476348"/>
              <a:gd name="connsiteY16" fmla="*/ 466920 h 576775"/>
              <a:gd name="connsiteX17" fmla="*/ 475865 w 476348"/>
              <a:gd name="connsiteY17" fmla="*/ 351692 h 576775"/>
              <a:gd name="connsiteX18" fmla="*/ 455037 w 476348"/>
              <a:gd name="connsiteY18" fmla="*/ 267286 h 576775"/>
              <a:gd name="connsiteX19" fmla="*/ 469105 w 476348"/>
              <a:gd name="connsiteY19" fmla="*/ 255905 h 57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76348" h="576775">
                <a:moveTo>
                  <a:pt x="469105" y="255905"/>
                </a:moveTo>
                <a:cubicBezTo>
                  <a:pt x="469105" y="230114"/>
                  <a:pt x="459726" y="143469"/>
                  <a:pt x="455037" y="112541"/>
                </a:cubicBezTo>
                <a:cubicBezTo>
                  <a:pt x="450348" y="81613"/>
                  <a:pt x="450232" y="81917"/>
                  <a:pt x="440969" y="70338"/>
                </a:cubicBezTo>
                <a:cubicBezTo>
                  <a:pt x="430407" y="57136"/>
                  <a:pt x="414216" y="49070"/>
                  <a:pt x="398766" y="42203"/>
                </a:cubicBezTo>
                <a:cubicBezTo>
                  <a:pt x="320325" y="7340"/>
                  <a:pt x="290465" y="11080"/>
                  <a:pt x="201819" y="0"/>
                </a:cubicBezTo>
                <a:cubicBezTo>
                  <a:pt x="173684" y="4689"/>
                  <a:pt x="173005" y="29295"/>
                  <a:pt x="163942" y="44890"/>
                </a:cubicBezTo>
                <a:cubicBezTo>
                  <a:pt x="154879" y="60485"/>
                  <a:pt x="163039" y="79690"/>
                  <a:pt x="147438" y="93573"/>
                </a:cubicBezTo>
                <a:cubicBezTo>
                  <a:pt x="131838" y="107456"/>
                  <a:pt x="84407" y="123501"/>
                  <a:pt x="70339" y="128190"/>
                </a:cubicBezTo>
                <a:cubicBezTo>
                  <a:pt x="3583" y="194946"/>
                  <a:pt x="22455" y="159295"/>
                  <a:pt x="0" y="226663"/>
                </a:cubicBezTo>
                <a:cubicBezTo>
                  <a:pt x="9908" y="315836"/>
                  <a:pt x="-630" y="305063"/>
                  <a:pt x="4871" y="337624"/>
                </a:cubicBezTo>
                <a:cubicBezTo>
                  <a:pt x="10372" y="370185"/>
                  <a:pt x="16555" y="397354"/>
                  <a:pt x="33006" y="422030"/>
                </a:cubicBezTo>
                <a:lnTo>
                  <a:pt x="61142" y="464234"/>
                </a:lnTo>
                <a:cubicBezTo>
                  <a:pt x="65831" y="478302"/>
                  <a:pt x="67580" y="493722"/>
                  <a:pt x="75209" y="506437"/>
                </a:cubicBezTo>
                <a:cubicBezTo>
                  <a:pt x="82033" y="517810"/>
                  <a:pt x="92988" y="526287"/>
                  <a:pt x="103345" y="534572"/>
                </a:cubicBezTo>
                <a:cubicBezTo>
                  <a:pt x="142303" y="565738"/>
                  <a:pt x="143176" y="561916"/>
                  <a:pt x="187751" y="576775"/>
                </a:cubicBezTo>
                <a:cubicBezTo>
                  <a:pt x="258089" y="572086"/>
                  <a:pt x="353497" y="581016"/>
                  <a:pt x="398766" y="562707"/>
                </a:cubicBezTo>
                <a:cubicBezTo>
                  <a:pt x="444035" y="544398"/>
                  <a:pt x="446512" y="502089"/>
                  <a:pt x="459362" y="466920"/>
                </a:cubicBezTo>
                <a:cubicBezTo>
                  <a:pt x="472212" y="431751"/>
                  <a:pt x="470989" y="380946"/>
                  <a:pt x="475865" y="351692"/>
                </a:cubicBezTo>
                <a:cubicBezTo>
                  <a:pt x="480554" y="323557"/>
                  <a:pt x="449443" y="295256"/>
                  <a:pt x="455037" y="267286"/>
                </a:cubicBezTo>
                <a:cubicBezTo>
                  <a:pt x="458829" y="248327"/>
                  <a:pt x="469105" y="281696"/>
                  <a:pt x="469105" y="255905"/>
                </a:cubicBezTo>
                <a:close/>
              </a:path>
            </a:pathLst>
          </a:custGeom>
          <a:noFill/>
          <a:ln w="19050" cap="flat" cmpd="sng" algn="ctr">
            <a:solidFill>
              <a:srgbClr val="70AD47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35" name="Ελεύθερη σχεδίαση 34"/>
          <p:cNvSpPr/>
          <p:nvPr/>
        </p:nvSpPr>
        <p:spPr>
          <a:xfrm>
            <a:off x="3867470" y="2014604"/>
            <a:ext cx="989115" cy="694930"/>
          </a:xfrm>
          <a:custGeom>
            <a:avLst/>
            <a:gdLst>
              <a:gd name="connsiteX0" fmla="*/ 0 w 914400"/>
              <a:gd name="connsiteY0" fmla="*/ 0 h 745687"/>
              <a:gd name="connsiteX1" fmla="*/ 70339 w 914400"/>
              <a:gd name="connsiteY1" fmla="*/ 42203 h 745687"/>
              <a:gd name="connsiteX2" fmla="*/ 154745 w 914400"/>
              <a:gd name="connsiteY2" fmla="*/ 140677 h 745687"/>
              <a:gd name="connsiteX3" fmla="*/ 239151 w 914400"/>
              <a:gd name="connsiteY3" fmla="*/ 196947 h 745687"/>
              <a:gd name="connsiteX4" fmla="*/ 309490 w 914400"/>
              <a:gd name="connsiteY4" fmla="*/ 267286 h 745687"/>
              <a:gd name="connsiteX5" fmla="*/ 379828 w 914400"/>
              <a:gd name="connsiteY5" fmla="*/ 323557 h 745687"/>
              <a:gd name="connsiteX6" fmla="*/ 422031 w 914400"/>
              <a:gd name="connsiteY6" fmla="*/ 351692 h 745687"/>
              <a:gd name="connsiteX7" fmla="*/ 478302 w 914400"/>
              <a:gd name="connsiteY7" fmla="*/ 407963 h 745687"/>
              <a:gd name="connsiteX8" fmla="*/ 562708 w 914400"/>
              <a:gd name="connsiteY8" fmla="*/ 478301 h 745687"/>
              <a:gd name="connsiteX9" fmla="*/ 604911 w 914400"/>
              <a:gd name="connsiteY9" fmla="*/ 506437 h 745687"/>
              <a:gd name="connsiteX10" fmla="*/ 675250 w 914400"/>
              <a:gd name="connsiteY10" fmla="*/ 576775 h 745687"/>
              <a:gd name="connsiteX11" fmla="*/ 745588 w 914400"/>
              <a:gd name="connsiteY11" fmla="*/ 633046 h 745687"/>
              <a:gd name="connsiteX12" fmla="*/ 787791 w 914400"/>
              <a:gd name="connsiteY12" fmla="*/ 661181 h 745687"/>
              <a:gd name="connsiteX13" fmla="*/ 815927 w 914400"/>
              <a:gd name="connsiteY13" fmla="*/ 689317 h 745687"/>
              <a:gd name="connsiteX14" fmla="*/ 872197 w 914400"/>
              <a:gd name="connsiteY14" fmla="*/ 717452 h 745687"/>
              <a:gd name="connsiteX15" fmla="*/ 914400 w 914400"/>
              <a:gd name="connsiteY15" fmla="*/ 745587 h 745687"/>
              <a:gd name="connsiteX0" fmla="*/ 0 w 914400"/>
              <a:gd name="connsiteY0" fmla="*/ 0 h 745687"/>
              <a:gd name="connsiteX1" fmla="*/ 70339 w 914400"/>
              <a:gd name="connsiteY1" fmla="*/ 42203 h 745687"/>
              <a:gd name="connsiteX2" fmla="*/ 128735 w 914400"/>
              <a:gd name="connsiteY2" fmla="*/ 170866 h 745687"/>
              <a:gd name="connsiteX3" fmla="*/ 239151 w 914400"/>
              <a:gd name="connsiteY3" fmla="*/ 196947 h 745687"/>
              <a:gd name="connsiteX4" fmla="*/ 309490 w 914400"/>
              <a:gd name="connsiteY4" fmla="*/ 267286 h 745687"/>
              <a:gd name="connsiteX5" fmla="*/ 379828 w 914400"/>
              <a:gd name="connsiteY5" fmla="*/ 323557 h 745687"/>
              <a:gd name="connsiteX6" fmla="*/ 422031 w 914400"/>
              <a:gd name="connsiteY6" fmla="*/ 351692 h 745687"/>
              <a:gd name="connsiteX7" fmla="*/ 478302 w 914400"/>
              <a:gd name="connsiteY7" fmla="*/ 407963 h 745687"/>
              <a:gd name="connsiteX8" fmla="*/ 562708 w 914400"/>
              <a:gd name="connsiteY8" fmla="*/ 478301 h 745687"/>
              <a:gd name="connsiteX9" fmla="*/ 604911 w 914400"/>
              <a:gd name="connsiteY9" fmla="*/ 506437 h 745687"/>
              <a:gd name="connsiteX10" fmla="*/ 675250 w 914400"/>
              <a:gd name="connsiteY10" fmla="*/ 576775 h 745687"/>
              <a:gd name="connsiteX11" fmla="*/ 745588 w 914400"/>
              <a:gd name="connsiteY11" fmla="*/ 633046 h 745687"/>
              <a:gd name="connsiteX12" fmla="*/ 787791 w 914400"/>
              <a:gd name="connsiteY12" fmla="*/ 661181 h 745687"/>
              <a:gd name="connsiteX13" fmla="*/ 815927 w 914400"/>
              <a:gd name="connsiteY13" fmla="*/ 689317 h 745687"/>
              <a:gd name="connsiteX14" fmla="*/ 872197 w 914400"/>
              <a:gd name="connsiteY14" fmla="*/ 717452 h 745687"/>
              <a:gd name="connsiteX15" fmla="*/ 914400 w 914400"/>
              <a:gd name="connsiteY15" fmla="*/ 745587 h 745687"/>
              <a:gd name="connsiteX0" fmla="*/ 0 w 914400"/>
              <a:gd name="connsiteY0" fmla="*/ 0 h 745687"/>
              <a:gd name="connsiteX1" fmla="*/ 70339 w 914400"/>
              <a:gd name="connsiteY1" fmla="*/ 42203 h 745687"/>
              <a:gd name="connsiteX2" fmla="*/ 128735 w 914400"/>
              <a:gd name="connsiteY2" fmla="*/ 170866 h 745687"/>
              <a:gd name="connsiteX3" fmla="*/ 239151 w 914400"/>
              <a:gd name="connsiteY3" fmla="*/ 302613 h 745687"/>
              <a:gd name="connsiteX4" fmla="*/ 309490 w 914400"/>
              <a:gd name="connsiteY4" fmla="*/ 267286 h 745687"/>
              <a:gd name="connsiteX5" fmla="*/ 379828 w 914400"/>
              <a:gd name="connsiteY5" fmla="*/ 323557 h 745687"/>
              <a:gd name="connsiteX6" fmla="*/ 422031 w 914400"/>
              <a:gd name="connsiteY6" fmla="*/ 351692 h 745687"/>
              <a:gd name="connsiteX7" fmla="*/ 478302 w 914400"/>
              <a:gd name="connsiteY7" fmla="*/ 407963 h 745687"/>
              <a:gd name="connsiteX8" fmla="*/ 562708 w 914400"/>
              <a:gd name="connsiteY8" fmla="*/ 478301 h 745687"/>
              <a:gd name="connsiteX9" fmla="*/ 604911 w 914400"/>
              <a:gd name="connsiteY9" fmla="*/ 506437 h 745687"/>
              <a:gd name="connsiteX10" fmla="*/ 675250 w 914400"/>
              <a:gd name="connsiteY10" fmla="*/ 576775 h 745687"/>
              <a:gd name="connsiteX11" fmla="*/ 745588 w 914400"/>
              <a:gd name="connsiteY11" fmla="*/ 633046 h 745687"/>
              <a:gd name="connsiteX12" fmla="*/ 787791 w 914400"/>
              <a:gd name="connsiteY12" fmla="*/ 661181 h 745687"/>
              <a:gd name="connsiteX13" fmla="*/ 815927 w 914400"/>
              <a:gd name="connsiteY13" fmla="*/ 689317 h 745687"/>
              <a:gd name="connsiteX14" fmla="*/ 872197 w 914400"/>
              <a:gd name="connsiteY14" fmla="*/ 717452 h 745687"/>
              <a:gd name="connsiteX15" fmla="*/ 914400 w 914400"/>
              <a:gd name="connsiteY15" fmla="*/ 745587 h 745687"/>
              <a:gd name="connsiteX0" fmla="*/ 0 w 914400"/>
              <a:gd name="connsiteY0" fmla="*/ 0 h 745687"/>
              <a:gd name="connsiteX1" fmla="*/ 70339 w 914400"/>
              <a:gd name="connsiteY1" fmla="*/ 42203 h 745687"/>
              <a:gd name="connsiteX2" fmla="*/ 128735 w 914400"/>
              <a:gd name="connsiteY2" fmla="*/ 170866 h 745687"/>
              <a:gd name="connsiteX3" fmla="*/ 239151 w 914400"/>
              <a:gd name="connsiteY3" fmla="*/ 302613 h 745687"/>
              <a:gd name="connsiteX4" fmla="*/ 322494 w 914400"/>
              <a:gd name="connsiteY4" fmla="*/ 448428 h 745687"/>
              <a:gd name="connsiteX5" fmla="*/ 379828 w 914400"/>
              <a:gd name="connsiteY5" fmla="*/ 323557 h 745687"/>
              <a:gd name="connsiteX6" fmla="*/ 422031 w 914400"/>
              <a:gd name="connsiteY6" fmla="*/ 351692 h 745687"/>
              <a:gd name="connsiteX7" fmla="*/ 478302 w 914400"/>
              <a:gd name="connsiteY7" fmla="*/ 407963 h 745687"/>
              <a:gd name="connsiteX8" fmla="*/ 562708 w 914400"/>
              <a:gd name="connsiteY8" fmla="*/ 478301 h 745687"/>
              <a:gd name="connsiteX9" fmla="*/ 604911 w 914400"/>
              <a:gd name="connsiteY9" fmla="*/ 506437 h 745687"/>
              <a:gd name="connsiteX10" fmla="*/ 675250 w 914400"/>
              <a:gd name="connsiteY10" fmla="*/ 576775 h 745687"/>
              <a:gd name="connsiteX11" fmla="*/ 745588 w 914400"/>
              <a:gd name="connsiteY11" fmla="*/ 633046 h 745687"/>
              <a:gd name="connsiteX12" fmla="*/ 787791 w 914400"/>
              <a:gd name="connsiteY12" fmla="*/ 661181 h 745687"/>
              <a:gd name="connsiteX13" fmla="*/ 815927 w 914400"/>
              <a:gd name="connsiteY13" fmla="*/ 689317 h 745687"/>
              <a:gd name="connsiteX14" fmla="*/ 872197 w 914400"/>
              <a:gd name="connsiteY14" fmla="*/ 717452 h 745687"/>
              <a:gd name="connsiteX15" fmla="*/ 914400 w 914400"/>
              <a:gd name="connsiteY15" fmla="*/ 745587 h 745687"/>
              <a:gd name="connsiteX0" fmla="*/ 0 w 914400"/>
              <a:gd name="connsiteY0" fmla="*/ 0 h 745687"/>
              <a:gd name="connsiteX1" fmla="*/ 70339 w 914400"/>
              <a:gd name="connsiteY1" fmla="*/ 42203 h 745687"/>
              <a:gd name="connsiteX2" fmla="*/ 128735 w 914400"/>
              <a:gd name="connsiteY2" fmla="*/ 170866 h 745687"/>
              <a:gd name="connsiteX3" fmla="*/ 239151 w 914400"/>
              <a:gd name="connsiteY3" fmla="*/ 302613 h 745687"/>
              <a:gd name="connsiteX4" fmla="*/ 322494 w 914400"/>
              <a:gd name="connsiteY4" fmla="*/ 448428 h 745687"/>
              <a:gd name="connsiteX5" fmla="*/ 379828 w 914400"/>
              <a:gd name="connsiteY5" fmla="*/ 323557 h 745687"/>
              <a:gd name="connsiteX6" fmla="*/ 422031 w 914400"/>
              <a:gd name="connsiteY6" fmla="*/ 351692 h 745687"/>
              <a:gd name="connsiteX7" fmla="*/ 478302 w 914400"/>
              <a:gd name="connsiteY7" fmla="*/ 498534 h 745687"/>
              <a:gd name="connsiteX8" fmla="*/ 562708 w 914400"/>
              <a:gd name="connsiteY8" fmla="*/ 478301 h 745687"/>
              <a:gd name="connsiteX9" fmla="*/ 604911 w 914400"/>
              <a:gd name="connsiteY9" fmla="*/ 506437 h 745687"/>
              <a:gd name="connsiteX10" fmla="*/ 675250 w 914400"/>
              <a:gd name="connsiteY10" fmla="*/ 576775 h 745687"/>
              <a:gd name="connsiteX11" fmla="*/ 745588 w 914400"/>
              <a:gd name="connsiteY11" fmla="*/ 633046 h 745687"/>
              <a:gd name="connsiteX12" fmla="*/ 787791 w 914400"/>
              <a:gd name="connsiteY12" fmla="*/ 661181 h 745687"/>
              <a:gd name="connsiteX13" fmla="*/ 815927 w 914400"/>
              <a:gd name="connsiteY13" fmla="*/ 689317 h 745687"/>
              <a:gd name="connsiteX14" fmla="*/ 872197 w 914400"/>
              <a:gd name="connsiteY14" fmla="*/ 717452 h 745687"/>
              <a:gd name="connsiteX15" fmla="*/ 914400 w 914400"/>
              <a:gd name="connsiteY15" fmla="*/ 745587 h 745687"/>
              <a:gd name="connsiteX0" fmla="*/ 0 w 914400"/>
              <a:gd name="connsiteY0" fmla="*/ 0 h 745687"/>
              <a:gd name="connsiteX1" fmla="*/ 70339 w 914400"/>
              <a:gd name="connsiteY1" fmla="*/ 42203 h 745687"/>
              <a:gd name="connsiteX2" fmla="*/ 128735 w 914400"/>
              <a:gd name="connsiteY2" fmla="*/ 170866 h 745687"/>
              <a:gd name="connsiteX3" fmla="*/ 239151 w 914400"/>
              <a:gd name="connsiteY3" fmla="*/ 302613 h 745687"/>
              <a:gd name="connsiteX4" fmla="*/ 322494 w 914400"/>
              <a:gd name="connsiteY4" fmla="*/ 448428 h 745687"/>
              <a:gd name="connsiteX5" fmla="*/ 379828 w 914400"/>
              <a:gd name="connsiteY5" fmla="*/ 323557 h 745687"/>
              <a:gd name="connsiteX6" fmla="*/ 422031 w 914400"/>
              <a:gd name="connsiteY6" fmla="*/ 502644 h 745687"/>
              <a:gd name="connsiteX7" fmla="*/ 478302 w 914400"/>
              <a:gd name="connsiteY7" fmla="*/ 498534 h 745687"/>
              <a:gd name="connsiteX8" fmla="*/ 562708 w 914400"/>
              <a:gd name="connsiteY8" fmla="*/ 478301 h 745687"/>
              <a:gd name="connsiteX9" fmla="*/ 604911 w 914400"/>
              <a:gd name="connsiteY9" fmla="*/ 506437 h 745687"/>
              <a:gd name="connsiteX10" fmla="*/ 675250 w 914400"/>
              <a:gd name="connsiteY10" fmla="*/ 576775 h 745687"/>
              <a:gd name="connsiteX11" fmla="*/ 745588 w 914400"/>
              <a:gd name="connsiteY11" fmla="*/ 633046 h 745687"/>
              <a:gd name="connsiteX12" fmla="*/ 787791 w 914400"/>
              <a:gd name="connsiteY12" fmla="*/ 661181 h 745687"/>
              <a:gd name="connsiteX13" fmla="*/ 815927 w 914400"/>
              <a:gd name="connsiteY13" fmla="*/ 689317 h 745687"/>
              <a:gd name="connsiteX14" fmla="*/ 872197 w 914400"/>
              <a:gd name="connsiteY14" fmla="*/ 717452 h 745687"/>
              <a:gd name="connsiteX15" fmla="*/ 914400 w 914400"/>
              <a:gd name="connsiteY15" fmla="*/ 745587 h 745687"/>
              <a:gd name="connsiteX0" fmla="*/ 0 w 914400"/>
              <a:gd name="connsiteY0" fmla="*/ 0 h 745687"/>
              <a:gd name="connsiteX1" fmla="*/ 70339 w 914400"/>
              <a:gd name="connsiteY1" fmla="*/ 42203 h 745687"/>
              <a:gd name="connsiteX2" fmla="*/ 128735 w 914400"/>
              <a:gd name="connsiteY2" fmla="*/ 170866 h 745687"/>
              <a:gd name="connsiteX3" fmla="*/ 239151 w 914400"/>
              <a:gd name="connsiteY3" fmla="*/ 302613 h 745687"/>
              <a:gd name="connsiteX4" fmla="*/ 322494 w 914400"/>
              <a:gd name="connsiteY4" fmla="*/ 448428 h 745687"/>
              <a:gd name="connsiteX5" fmla="*/ 379828 w 914400"/>
              <a:gd name="connsiteY5" fmla="*/ 323557 h 745687"/>
              <a:gd name="connsiteX6" fmla="*/ 422031 w 914400"/>
              <a:gd name="connsiteY6" fmla="*/ 502644 h 745687"/>
              <a:gd name="connsiteX7" fmla="*/ 478302 w 914400"/>
              <a:gd name="connsiteY7" fmla="*/ 498534 h 745687"/>
              <a:gd name="connsiteX8" fmla="*/ 562708 w 914400"/>
              <a:gd name="connsiteY8" fmla="*/ 478301 h 745687"/>
              <a:gd name="connsiteX9" fmla="*/ 617916 w 914400"/>
              <a:gd name="connsiteY9" fmla="*/ 581912 h 745687"/>
              <a:gd name="connsiteX10" fmla="*/ 675250 w 914400"/>
              <a:gd name="connsiteY10" fmla="*/ 576775 h 745687"/>
              <a:gd name="connsiteX11" fmla="*/ 745588 w 914400"/>
              <a:gd name="connsiteY11" fmla="*/ 633046 h 745687"/>
              <a:gd name="connsiteX12" fmla="*/ 787791 w 914400"/>
              <a:gd name="connsiteY12" fmla="*/ 661181 h 745687"/>
              <a:gd name="connsiteX13" fmla="*/ 815927 w 914400"/>
              <a:gd name="connsiteY13" fmla="*/ 689317 h 745687"/>
              <a:gd name="connsiteX14" fmla="*/ 872197 w 914400"/>
              <a:gd name="connsiteY14" fmla="*/ 717452 h 745687"/>
              <a:gd name="connsiteX15" fmla="*/ 914400 w 914400"/>
              <a:gd name="connsiteY15" fmla="*/ 745587 h 745687"/>
              <a:gd name="connsiteX0" fmla="*/ 0 w 914400"/>
              <a:gd name="connsiteY0" fmla="*/ 0 h 745687"/>
              <a:gd name="connsiteX1" fmla="*/ 70339 w 914400"/>
              <a:gd name="connsiteY1" fmla="*/ 42203 h 745687"/>
              <a:gd name="connsiteX2" fmla="*/ 128735 w 914400"/>
              <a:gd name="connsiteY2" fmla="*/ 170866 h 745687"/>
              <a:gd name="connsiteX3" fmla="*/ 239151 w 914400"/>
              <a:gd name="connsiteY3" fmla="*/ 302613 h 745687"/>
              <a:gd name="connsiteX4" fmla="*/ 322494 w 914400"/>
              <a:gd name="connsiteY4" fmla="*/ 448428 h 745687"/>
              <a:gd name="connsiteX5" fmla="*/ 379828 w 914400"/>
              <a:gd name="connsiteY5" fmla="*/ 323557 h 745687"/>
              <a:gd name="connsiteX6" fmla="*/ 422031 w 914400"/>
              <a:gd name="connsiteY6" fmla="*/ 502644 h 745687"/>
              <a:gd name="connsiteX7" fmla="*/ 478302 w 914400"/>
              <a:gd name="connsiteY7" fmla="*/ 498534 h 745687"/>
              <a:gd name="connsiteX8" fmla="*/ 562708 w 914400"/>
              <a:gd name="connsiteY8" fmla="*/ 478301 h 745687"/>
              <a:gd name="connsiteX9" fmla="*/ 617916 w 914400"/>
              <a:gd name="connsiteY9" fmla="*/ 581912 h 745687"/>
              <a:gd name="connsiteX10" fmla="*/ 675250 w 914400"/>
              <a:gd name="connsiteY10" fmla="*/ 576775 h 745687"/>
              <a:gd name="connsiteX11" fmla="*/ 745588 w 914400"/>
              <a:gd name="connsiteY11" fmla="*/ 633046 h 745687"/>
              <a:gd name="connsiteX12" fmla="*/ 787791 w 914400"/>
              <a:gd name="connsiteY12" fmla="*/ 661181 h 745687"/>
              <a:gd name="connsiteX13" fmla="*/ 815927 w 914400"/>
              <a:gd name="connsiteY13" fmla="*/ 689317 h 745687"/>
              <a:gd name="connsiteX14" fmla="*/ 872197 w 914400"/>
              <a:gd name="connsiteY14" fmla="*/ 717452 h 745687"/>
              <a:gd name="connsiteX15" fmla="*/ 914400 w 914400"/>
              <a:gd name="connsiteY15" fmla="*/ 745587 h 745687"/>
              <a:gd name="connsiteX0" fmla="*/ 0 w 914400"/>
              <a:gd name="connsiteY0" fmla="*/ 0 h 745687"/>
              <a:gd name="connsiteX1" fmla="*/ 70339 w 914400"/>
              <a:gd name="connsiteY1" fmla="*/ 42203 h 745687"/>
              <a:gd name="connsiteX2" fmla="*/ 128735 w 914400"/>
              <a:gd name="connsiteY2" fmla="*/ 170866 h 745687"/>
              <a:gd name="connsiteX3" fmla="*/ 239151 w 914400"/>
              <a:gd name="connsiteY3" fmla="*/ 302613 h 745687"/>
              <a:gd name="connsiteX4" fmla="*/ 322494 w 914400"/>
              <a:gd name="connsiteY4" fmla="*/ 448428 h 745687"/>
              <a:gd name="connsiteX5" fmla="*/ 379828 w 914400"/>
              <a:gd name="connsiteY5" fmla="*/ 323557 h 745687"/>
              <a:gd name="connsiteX6" fmla="*/ 422031 w 914400"/>
              <a:gd name="connsiteY6" fmla="*/ 502644 h 745687"/>
              <a:gd name="connsiteX7" fmla="*/ 478302 w 914400"/>
              <a:gd name="connsiteY7" fmla="*/ 498534 h 745687"/>
              <a:gd name="connsiteX8" fmla="*/ 562708 w 914400"/>
              <a:gd name="connsiteY8" fmla="*/ 629253 h 745687"/>
              <a:gd name="connsiteX9" fmla="*/ 617916 w 914400"/>
              <a:gd name="connsiteY9" fmla="*/ 581912 h 745687"/>
              <a:gd name="connsiteX10" fmla="*/ 675250 w 914400"/>
              <a:gd name="connsiteY10" fmla="*/ 576775 h 745687"/>
              <a:gd name="connsiteX11" fmla="*/ 745588 w 914400"/>
              <a:gd name="connsiteY11" fmla="*/ 633046 h 745687"/>
              <a:gd name="connsiteX12" fmla="*/ 787791 w 914400"/>
              <a:gd name="connsiteY12" fmla="*/ 661181 h 745687"/>
              <a:gd name="connsiteX13" fmla="*/ 815927 w 914400"/>
              <a:gd name="connsiteY13" fmla="*/ 689317 h 745687"/>
              <a:gd name="connsiteX14" fmla="*/ 872197 w 914400"/>
              <a:gd name="connsiteY14" fmla="*/ 717452 h 745687"/>
              <a:gd name="connsiteX15" fmla="*/ 914400 w 914400"/>
              <a:gd name="connsiteY15" fmla="*/ 745587 h 745687"/>
              <a:gd name="connsiteX0" fmla="*/ 0 w 914400"/>
              <a:gd name="connsiteY0" fmla="*/ 0 h 745687"/>
              <a:gd name="connsiteX1" fmla="*/ 70339 w 914400"/>
              <a:gd name="connsiteY1" fmla="*/ 42203 h 745687"/>
              <a:gd name="connsiteX2" fmla="*/ 128735 w 914400"/>
              <a:gd name="connsiteY2" fmla="*/ 170866 h 745687"/>
              <a:gd name="connsiteX3" fmla="*/ 239151 w 914400"/>
              <a:gd name="connsiteY3" fmla="*/ 302613 h 745687"/>
              <a:gd name="connsiteX4" fmla="*/ 322494 w 914400"/>
              <a:gd name="connsiteY4" fmla="*/ 448428 h 745687"/>
              <a:gd name="connsiteX5" fmla="*/ 340813 w 914400"/>
              <a:gd name="connsiteY5" fmla="*/ 610365 h 745687"/>
              <a:gd name="connsiteX6" fmla="*/ 422031 w 914400"/>
              <a:gd name="connsiteY6" fmla="*/ 502644 h 745687"/>
              <a:gd name="connsiteX7" fmla="*/ 478302 w 914400"/>
              <a:gd name="connsiteY7" fmla="*/ 498534 h 745687"/>
              <a:gd name="connsiteX8" fmla="*/ 562708 w 914400"/>
              <a:gd name="connsiteY8" fmla="*/ 629253 h 745687"/>
              <a:gd name="connsiteX9" fmla="*/ 617916 w 914400"/>
              <a:gd name="connsiteY9" fmla="*/ 581912 h 745687"/>
              <a:gd name="connsiteX10" fmla="*/ 675250 w 914400"/>
              <a:gd name="connsiteY10" fmla="*/ 576775 h 745687"/>
              <a:gd name="connsiteX11" fmla="*/ 745588 w 914400"/>
              <a:gd name="connsiteY11" fmla="*/ 633046 h 745687"/>
              <a:gd name="connsiteX12" fmla="*/ 787791 w 914400"/>
              <a:gd name="connsiteY12" fmla="*/ 661181 h 745687"/>
              <a:gd name="connsiteX13" fmla="*/ 815927 w 914400"/>
              <a:gd name="connsiteY13" fmla="*/ 689317 h 745687"/>
              <a:gd name="connsiteX14" fmla="*/ 872197 w 914400"/>
              <a:gd name="connsiteY14" fmla="*/ 717452 h 745687"/>
              <a:gd name="connsiteX15" fmla="*/ 914400 w 914400"/>
              <a:gd name="connsiteY15" fmla="*/ 745587 h 745687"/>
              <a:gd name="connsiteX0" fmla="*/ 0 w 914400"/>
              <a:gd name="connsiteY0" fmla="*/ 0 h 745687"/>
              <a:gd name="connsiteX1" fmla="*/ 70339 w 914400"/>
              <a:gd name="connsiteY1" fmla="*/ 42203 h 745687"/>
              <a:gd name="connsiteX2" fmla="*/ 128735 w 914400"/>
              <a:gd name="connsiteY2" fmla="*/ 170866 h 745687"/>
              <a:gd name="connsiteX3" fmla="*/ 239151 w 914400"/>
              <a:gd name="connsiteY3" fmla="*/ 302613 h 745687"/>
              <a:gd name="connsiteX4" fmla="*/ 257469 w 914400"/>
              <a:gd name="connsiteY4" fmla="*/ 463524 h 745687"/>
              <a:gd name="connsiteX5" fmla="*/ 340813 w 914400"/>
              <a:gd name="connsiteY5" fmla="*/ 610365 h 745687"/>
              <a:gd name="connsiteX6" fmla="*/ 422031 w 914400"/>
              <a:gd name="connsiteY6" fmla="*/ 502644 h 745687"/>
              <a:gd name="connsiteX7" fmla="*/ 478302 w 914400"/>
              <a:gd name="connsiteY7" fmla="*/ 498534 h 745687"/>
              <a:gd name="connsiteX8" fmla="*/ 562708 w 914400"/>
              <a:gd name="connsiteY8" fmla="*/ 629253 h 745687"/>
              <a:gd name="connsiteX9" fmla="*/ 617916 w 914400"/>
              <a:gd name="connsiteY9" fmla="*/ 581912 h 745687"/>
              <a:gd name="connsiteX10" fmla="*/ 675250 w 914400"/>
              <a:gd name="connsiteY10" fmla="*/ 576775 h 745687"/>
              <a:gd name="connsiteX11" fmla="*/ 745588 w 914400"/>
              <a:gd name="connsiteY11" fmla="*/ 633046 h 745687"/>
              <a:gd name="connsiteX12" fmla="*/ 787791 w 914400"/>
              <a:gd name="connsiteY12" fmla="*/ 661181 h 745687"/>
              <a:gd name="connsiteX13" fmla="*/ 815927 w 914400"/>
              <a:gd name="connsiteY13" fmla="*/ 689317 h 745687"/>
              <a:gd name="connsiteX14" fmla="*/ 872197 w 914400"/>
              <a:gd name="connsiteY14" fmla="*/ 717452 h 745687"/>
              <a:gd name="connsiteX15" fmla="*/ 914400 w 914400"/>
              <a:gd name="connsiteY15" fmla="*/ 745587 h 745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914400" h="745687">
                <a:moveTo>
                  <a:pt x="0" y="0"/>
                </a:moveTo>
                <a:cubicBezTo>
                  <a:pt x="23446" y="14068"/>
                  <a:pt x="48883" y="13725"/>
                  <a:pt x="70339" y="42203"/>
                </a:cubicBezTo>
                <a:cubicBezTo>
                  <a:pt x="91795" y="70681"/>
                  <a:pt x="100600" y="127464"/>
                  <a:pt x="128735" y="170866"/>
                </a:cubicBezTo>
                <a:cubicBezTo>
                  <a:pt x="156870" y="214268"/>
                  <a:pt x="217695" y="253837"/>
                  <a:pt x="239151" y="302613"/>
                </a:cubicBezTo>
                <a:cubicBezTo>
                  <a:pt x="260607" y="351389"/>
                  <a:pt x="240525" y="412232"/>
                  <a:pt x="257469" y="463524"/>
                </a:cubicBezTo>
                <a:cubicBezTo>
                  <a:pt x="274413" y="514816"/>
                  <a:pt x="313386" y="603845"/>
                  <a:pt x="340813" y="610365"/>
                </a:cubicBezTo>
                <a:cubicBezTo>
                  <a:pt x="368240" y="616885"/>
                  <a:pt x="399116" y="521283"/>
                  <a:pt x="422031" y="502644"/>
                </a:cubicBezTo>
                <a:cubicBezTo>
                  <a:pt x="444946" y="484005"/>
                  <a:pt x="454856" y="477433"/>
                  <a:pt x="478302" y="498534"/>
                </a:cubicBezTo>
                <a:cubicBezTo>
                  <a:pt x="501748" y="519636"/>
                  <a:pt x="539439" y="615357"/>
                  <a:pt x="562708" y="629253"/>
                </a:cubicBezTo>
                <a:cubicBezTo>
                  <a:pt x="585977" y="643149"/>
                  <a:pt x="599159" y="590658"/>
                  <a:pt x="617916" y="581912"/>
                </a:cubicBezTo>
                <a:cubicBezTo>
                  <a:pt x="636673" y="573166"/>
                  <a:pt x="653971" y="568253"/>
                  <a:pt x="675250" y="576775"/>
                </a:cubicBezTo>
                <a:cubicBezTo>
                  <a:pt x="696529" y="585297"/>
                  <a:pt x="726831" y="618978"/>
                  <a:pt x="745588" y="633046"/>
                </a:cubicBezTo>
                <a:cubicBezTo>
                  <a:pt x="764345" y="647114"/>
                  <a:pt x="774589" y="650619"/>
                  <a:pt x="787791" y="661181"/>
                </a:cubicBezTo>
                <a:cubicBezTo>
                  <a:pt x="798148" y="669467"/>
                  <a:pt x="804891" y="681960"/>
                  <a:pt x="815927" y="689317"/>
                </a:cubicBezTo>
                <a:cubicBezTo>
                  <a:pt x="833376" y="700949"/>
                  <a:pt x="854748" y="705820"/>
                  <a:pt x="872197" y="717452"/>
                </a:cubicBezTo>
                <a:cubicBezTo>
                  <a:pt x="919373" y="748903"/>
                  <a:pt x="881511" y="745587"/>
                  <a:pt x="914400" y="745587"/>
                </a:cubicBezTo>
              </a:path>
            </a:pathLst>
          </a:custGeom>
          <a:noFill/>
          <a:ln w="19050" cap="flat" cmpd="sng" algn="ctr">
            <a:solidFill>
              <a:srgbClr val="70AD47">
                <a:lumMod val="75000"/>
              </a:srgbClr>
            </a:solidFill>
            <a:prstDash val="solid"/>
            <a:miter lim="800000"/>
            <a:headEnd type="none" w="med" len="med"/>
            <a:tailEnd type="triangle" w="med" len="me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36" name="Ελεύθερη σχεδίαση 35"/>
          <p:cNvSpPr/>
          <p:nvPr/>
        </p:nvSpPr>
        <p:spPr>
          <a:xfrm>
            <a:off x="4650856" y="1471703"/>
            <a:ext cx="476653" cy="582466"/>
          </a:xfrm>
          <a:custGeom>
            <a:avLst/>
            <a:gdLst>
              <a:gd name="connsiteX0" fmla="*/ 492369 w 492369"/>
              <a:gd name="connsiteY0" fmla="*/ 225083 h 582466"/>
              <a:gd name="connsiteX1" fmla="*/ 478301 w 492369"/>
              <a:gd name="connsiteY1" fmla="*/ 112541 h 582466"/>
              <a:gd name="connsiteX2" fmla="*/ 464233 w 492369"/>
              <a:gd name="connsiteY2" fmla="*/ 70338 h 582466"/>
              <a:gd name="connsiteX3" fmla="*/ 422030 w 492369"/>
              <a:gd name="connsiteY3" fmla="*/ 42203 h 582466"/>
              <a:gd name="connsiteX4" fmla="*/ 225083 w 492369"/>
              <a:gd name="connsiteY4" fmla="*/ 0 h 582466"/>
              <a:gd name="connsiteX5" fmla="*/ 140677 w 492369"/>
              <a:gd name="connsiteY5" fmla="*/ 14067 h 582466"/>
              <a:gd name="connsiteX6" fmla="*/ 112541 w 492369"/>
              <a:gd name="connsiteY6" fmla="*/ 42203 h 582466"/>
              <a:gd name="connsiteX7" fmla="*/ 70338 w 492369"/>
              <a:gd name="connsiteY7" fmla="*/ 56270 h 582466"/>
              <a:gd name="connsiteX8" fmla="*/ 0 w 492369"/>
              <a:gd name="connsiteY8" fmla="*/ 154744 h 582466"/>
              <a:gd name="connsiteX9" fmla="*/ 28135 w 492369"/>
              <a:gd name="connsiteY9" fmla="*/ 337624 h 582466"/>
              <a:gd name="connsiteX10" fmla="*/ 56270 w 492369"/>
              <a:gd name="connsiteY10" fmla="*/ 422030 h 582466"/>
              <a:gd name="connsiteX11" fmla="*/ 84406 w 492369"/>
              <a:gd name="connsiteY11" fmla="*/ 464234 h 582466"/>
              <a:gd name="connsiteX12" fmla="*/ 98473 w 492369"/>
              <a:gd name="connsiteY12" fmla="*/ 506437 h 582466"/>
              <a:gd name="connsiteX13" fmla="*/ 126609 w 492369"/>
              <a:gd name="connsiteY13" fmla="*/ 534572 h 582466"/>
              <a:gd name="connsiteX14" fmla="*/ 211015 w 492369"/>
              <a:gd name="connsiteY14" fmla="*/ 576775 h 582466"/>
              <a:gd name="connsiteX15" fmla="*/ 422030 w 492369"/>
              <a:gd name="connsiteY15" fmla="*/ 562707 h 582466"/>
              <a:gd name="connsiteX16" fmla="*/ 436098 w 492369"/>
              <a:gd name="connsiteY16" fmla="*/ 436098 h 582466"/>
              <a:gd name="connsiteX17" fmla="*/ 464233 w 492369"/>
              <a:gd name="connsiteY17" fmla="*/ 351692 h 582466"/>
              <a:gd name="connsiteX18" fmla="*/ 478301 w 492369"/>
              <a:gd name="connsiteY18" fmla="*/ 267286 h 582466"/>
              <a:gd name="connsiteX19" fmla="*/ 492369 w 492369"/>
              <a:gd name="connsiteY19" fmla="*/ 225083 h 582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92369" h="582466">
                <a:moveTo>
                  <a:pt x="492369" y="225083"/>
                </a:moveTo>
                <a:cubicBezTo>
                  <a:pt x="492369" y="199292"/>
                  <a:pt x="485064" y="149737"/>
                  <a:pt x="478301" y="112541"/>
                </a:cubicBezTo>
                <a:cubicBezTo>
                  <a:pt x="475648" y="97952"/>
                  <a:pt x="473496" y="81917"/>
                  <a:pt x="464233" y="70338"/>
                </a:cubicBezTo>
                <a:cubicBezTo>
                  <a:pt x="453671" y="57136"/>
                  <a:pt x="437480" y="49070"/>
                  <a:pt x="422030" y="42203"/>
                </a:cubicBezTo>
                <a:cubicBezTo>
                  <a:pt x="343589" y="7340"/>
                  <a:pt x="313729" y="11080"/>
                  <a:pt x="225083" y="0"/>
                </a:cubicBezTo>
                <a:cubicBezTo>
                  <a:pt x="196948" y="4689"/>
                  <a:pt x="167384" y="4052"/>
                  <a:pt x="140677" y="14067"/>
                </a:cubicBezTo>
                <a:cubicBezTo>
                  <a:pt x="128258" y="18724"/>
                  <a:pt x="123914" y="35379"/>
                  <a:pt x="112541" y="42203"/>
                </a:cubicBezTo>
                <a:cubicBezTo>
                  <a:pt x="99826" y="49832"/>
                  <a:pt x="84406" y="51581"/>
                  <a:pt x="70338" y="56270"/>
                </a:cubicBezTo>
                <a:cubicBezTo>
                  <a:pt x="3582" y="123026"/>
                  <a:pt x="22455" y="87376"/>
                  <a:pt x="0" y="154744"/>
                </a:cubicBezTo>
                <a:cubicBezTo>
                  <a:pt x="9908" y="243917"/>
                  <a:pt x="6634" y="265954"/>
                  <a:pt x="28135" y="337624"/>
                </a:cubicBezTo>
                <a:cubicBezTo>
                  <a:pt x="36657" y="366030"/>
                  <a:pt x="39819" y="397354"/>
                  <a:pt x="56270" y="422030"/>
                </a:cubicBezTo>
                <a:lnTo>
                  <a:pt x="84406" y="464234"/>
                </a:lnTo>
                <a:cubicBezTo>
                  <a:pt x="89095" y="478302"/>
                  <a:pt x="90844" y="493722"/>
                  <a:pt x="98473" y="506437"/>
                </a:cubicBezTo>
                <a:cubicBezTo>
                  <a:pt x="105297" y="517810"/>
                  <a:pt x="116252" y="526287"/>
                  <a:pt x="126609" y="534572"/>
                </a:cubicBezTo>
                <a:cubicBezTo>
                  <a:pt x="165567" y="565738"/>
                  <a:pt x="166440" y="561916"/>
                  <a:pt x="211015" y="576775"/>
                </a:cubicBezTo>
                <a:cubicBezTo>
                  <a:pt x="281353" y="572086"/>
                  <a:pt x="362251" y="600069"/>
                  <a:pt x="422030" y="562707"/>
                </a:cubicBezTo>
                <a:cubicBezTo>
                  <a:pt x="458038" y="540202"/>
                  <a:pt x="427770" y="477736"/>
                  <a:pt x="436098" y="436098"/>
                </a:cubicBezTo>
                <a:cubicBezTo>
                  <a:pt x="441914" y="407017"/>
                  <a:pt x="459357" y="380946"/>
                  <a:pt x="464233" y="351692"/>
                </a:cubicBezTo>
                <a:cubicBezTo>
                  <a:pt x="468922" y="323557"/>
                  <a:pt x="472707" y="295256"/>
                  <a:pt x="478301" y="267286"/>
                </a:cubicBezTo>
                <a:cubicBezTo>
                  <a:pt x="482093" y="248327"/>
                  <a:pt x="492369" y="250874"/>
                  <a:pt x="492369" y="225083"/>
                </a:cubicBezTo>
                <a:close/>
              </a:path>
            </a:pathLst>
          </a:custGeom>
          <a:noFill/>
          <a:ln w="19050" cap="flat" cmpd="sng" algn="ctr">
            <a:solidFill>
              <a:srgbClr val="4472C4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37" name="Ελεύθερη σχεδίαση 36"/>
          <p:cNvSpPr/>
          <p:nvPr/>
        </p:nvSpPr>
        <p:spPr>
          <a:xfrm flipH="1">
            <a:off x="3853397" y="1849774"/>
            <a:ext cx="845324" cy="821648"/>
          </a:xfrm>
          <a:custGeom>
            <a:avLst/>
            <a:gdLst>
              <a:gd name="connsiteX0" fmla="*/ 0 w 914400"/>
              <a:gd name="connsiteY0" fmla="*/ 0 h 745687"/>
              <a:gd name="connsiteX1" fmla="*/ 70339 w 914400"/>
              <a:gd name="connsiteY1" fmla="*/ 42203 h 745687"/>
              <a:gd name="connsiteX2" fmla="*/ 154745 w 914400"/>
              <a:gd name="connsiteY2" fmla="*/ 140677 h 745687"/>
              <a:gd name="connsiteX3" fmla="*/ 239151 w 914400"/>
              <a:gd name="connsiteY3" fmla="*/ 196947 h 745687"/>
              <a:gd name="connsiteX4" fmla="*/ 309490 w 914400"/>
              <a:gd name="connsiteY4" fmla="*/ 267286 h 745687"/>
              <a:gd name="connsiteX5" fmla="*/ 379828 w 914400"/>
              <a:gd name="connsiteY5" fmla="*/ 323557 h 745687"/>
              <a:gd name="connsiteX6" fmla="*/ 422031 w 914400"/>
              <a:gd name="connsiteY6" fmla="*/ 351692 h 745687"/>
              <a:gd name="connsiteX7" fmla="*/ 478302 w 914400"/>
              <a:gd name="connsiteY7" fmla="*/ 407963 h 745687"/>
              <a:gd name="connsiteX8" fmla="*/ 562708 w 914400"/>
              <a:gd name="connsiteY8" fmla="*/ 478301 h 745687"/>
              <a:gd name="connsiteX9" fmla="*/ 604911 w 914400"/>
              <a:gd name="connsiteY9" fmla="*/ 506437 h 745687"/>
              <a:gd name="connsiteX10" fmla="*/ 675250 w 914400"/>
              <a:gd name="connsiteY10" fmla="*/ 576775 h 745687"/>
              <a:gd name="connsiteX11" fmla="*/ 745588 w 914400"/>
              <a:gd name="connsiteY11" fmla="*/ 633046 h 745687"/>
              <a:gd name="connsiteX12" fmla="*/ 787791 w 914400"/>
              <a:gd name="connsiteY12" fmla="*/ 661181 h 745687"/>
              <a:gd name="connsiteX13" fmla="*/ 815927 w 914400"/>
              <a:gd name="connsiteY13" fmla="*/ 689317 h 745687"/>
              <a:gd name="connsiteX14" fmla="*/ 872197 w 914400"/>
              <a:gd name="connsiteY14" fmla="*/ 717452 h 745687"/>
              <a:gd name="connsiteX15" fmla="*/ 914400 w 914400"/>
              <a:gd name="connsiteY15" fmla="*/ 745587 h 745687"/>
              <a:gd name="connsiteX0" fmla="*/ 0 w 914400"/>
              <a:gd name="connsiteY0" fmla="*/ 0 h 745687"/>
              <a:gd name="connsiteX1" fmla="*/ 22386 w 914400"/>
              <a:gd name="connsiteY1" fmla="*/ 86227 h 745687"/>
              <a:gd name="connsiteX2" fmla="*/ 154745 w 914400"/>
              <a:gd name="connsiteY2" fmla="*/ 140677 h 745687"/>
              <a:gd name="connsiteX3" fmla="*/ 239151 w 914400"/>
              <a:gd name="connsiteY3" fmla="*/ 196947 h 745687"/>
              <a:gd name="connsiteX4" fmla="*/ 309490 w 914400"/>
              <a:gd name="connsiteY4" fmla="*/ 267286 h 745687"/>
              <a:gd name="connsiteX5" fmla="*/ 379828 w 914400"/>
              <a:gd name="connsiteY5" fmla="*/ 323557 h 745687"/>
              <a:gd name="connsiteX6" fmla="*/ 422031 w 914400"/>
              <a:gd name="connsiteY6" fmla="*/ 351692 h 745687"/>
              <a:gd name="connsiteX7" fmla="*/ 478302 w 914400"/>
              <a:gd name="connsiteY7" fmla="*/ 407963 h 745687"/>
              <a:gd name="connsiteX8" fmla="*/ 562708 w 914400"/>
              <a:gd name="connsiteY8" fmla="*/ 478301 h 745687"/>
              <a:gd name="connsiteX9" fmla="*/ 604911 w 914400"/>
              <a:gd name="connsiteY9" fmla="*/ 506437 h 745687"/>
              <a:gd name="connsiteX10" fmla="*/ 675250 w 914400"/>
              <a:gd name="connsiteY10" fmla="*/ 576775 h 745687"/>
              <a:gd name="connsiteX11" fmla="*/ 745588 w 914400"/>
              <a:gd name="connsiteY11" fmla="*/ 633046 h 745687"/>
              <a:gd name="connsiteX12" fmla="*/ 787791 w 914400"/>
              <a:gd name="connsiteY12" fmla="*/ 661181 h 745687"/>
              <a:gd name="connsiteX13" fmla="*/ 815927 w 914400"/>
              <a:gd name="connsiteY13" fmla="*/ 689317 h 745687"/>
              <a:gd name="connsiteX14" fmla="*/ 872197 w 914400"/>
              <a:gd name="connsiteY14" fmla="*/ 717452 h 745687"/>
              <a:gd name="connsiteX15" fmla="*/ 914400 w 914400"/>
              <a:gd name="connsiteY15" fmla="*/ 745587 h 745687"/>
              <a:gd name="connsiteX0" fmla="*/ 0 w 986328"/>
              <a:gd name="connsiteY0" fmla="*/ 0 h 684053"/>
              <a:gd name="connsiteX1" fmla="*/ 94314 w 986328"/>
              <a:gd name="connsiteY1" fmla="*/ 24593 h 684053"/>
              <a:gd name="connsiteX2" fmla="*/ 226673 w 986328"/>
              <a:gd name="connsiteY2" fmla="*/ 79043 h 684053"/>
              <a:gd name="connsiteX3" fmla="*/ 311079 w 986328"/>
              <a:gd name="connsiteY3" fmla="*/ 135313 h 684053"/>
              <a:gd name="connsiteX4" fmla="*/ 381418 w 986328"/>
              <a:gd name="connsiteY4" fmla="*/ 205652 h 684053"/>
              <a:gd name="connsiteX5" fmla="*/ 451756 w 986328"/>
              <a:gd name="connsiteY5" fmla="*/ 261923 h 684053"/>
              <a:gd name="connsiteX6" fmla="*/ 493959 w 986328"/>
              <a:gd name="connsiteY6" fmla="*/ 290058 h 684053"/>
              <a:gd name="connsiteX7" fmla="*/ 550230 w 986328"/>
              <a:gd name="connsiteY7" fmla="*/ 346329 h 684053"/>
              <a:gd name="connsiteX8" fmla="*/ 634636 w 986328"/>
              <a:gd name="connsiteY8" fmla="*/ 416667 h 684053"/>
              <a:gd name="connsiteX9" fmla="*/ 676839 w 986328"/>
              <a:gd name="connsiteY9" fmla="*/ 444803 h 684053"/>
              <a:gd name="connsiteX10" fmla="*/ 747178 w 986328"/>
              <a:gd name="connsiteY10" fmla="*/ 515141 h 684053"/>
              <a:gd name="connsiteX11" fmla="*/ 817516 w 986328"/>
              <a:gd name="connsiteY11" fmla="*/ 571412 h 684053"/>
              <a:gd name="connsiteX12" fmla="*/ 859719 w 986328"/>
              <a:gd name="connsiteY12" fmla="*/ 599547 h 684053"/>
              <a:gd name="connsiteX13" fmla="*/ 887855 w 986328"/>
              <a:gd name="connsiteY13" fmla="*/ 627683 h 684053"/>
              <a:gd name="connsiteX14" fmla="*/ 944125 w 986328"/>
              <a:gd name="connsiteY14" fmla="*/ 655818 h 684053"/>
              <a:gd name="connsiteX15" fmla="*/ 986328 w 986328"/>
              <a:gd name="connsiteY15" fmla="*/ 683953 h 684053"/>
              <a:gd name="connsiteX0" fmla="*/ 0 w 986328"/>
              <a:gd name="connsiteY0" fmla="*/ 0 h 684053"/>
              <a:gd name="connsiteX1" fmla="*/ 94314 w 986328"/>
              <a:gd name="connsiteY1" fmla="*/ 24593 h 684053"/>
              <a:gd name="connsiteX2" fmla="*/ 226673 w 986328"/>
              <a:gd name="connsiteY2" fmla="*/ 79043 h 684053"/>
              <a:gd name="connsiteX3" fmla="*/ 311079 w 986328"/>
              <a:gd name="connsiteY3" fmla="*/ 135313 h 684053"/>
              <a:gd name="connsiteX4" fmla="*/ 381418 w 986328"/>
              <a:gd name="connsiteY4" fmla="*/ 205652 h 684053"/>
              <a:gd name="connsiteX5" fmla="*/ 451756 w 986328"/>
              <a:gd name="connsiteY5" fmla="*/ 261923 h 684053"/>
              <a:gd name="connsiteX6" fmla="*/ 510373 w 986328"/>
              <a:gd name="connsiteY6" fmla="*/ 350338 h 684053"/>
              <a:gd name="connsiteX7" fmla="*/ 550230 w 986328"/>
              <a:gd name="connsiteY7" fmla="*/ 346329 h 684053"/>
              <a:gd name="connsiteX8" fmla="*/ 634636 w 986328"/>
              <a:gd name="connsiteY8" fmla="*/ 416667 h 684053"/>
              <a:gd name="connsiteX9" fmla="*/ 676839 w 986328"/>
              <a:gd name="connsiteY9" fmla="*/ 444803 h 684053"/>
              <a:gd name="connsiteX10" fmla="*/ 747178 w 986328"/>
              <a:gd name="connsiteY10" fmla="*/ 515141 h 684053"/>
              <a:gd name="connsiteX11" fmla="*/ 817516 w 986328"/>
              <a:gd name="connsiteY11" fmla="*/ 571412 h 684053"/>
              <a:gd name="connsiteX12" fmla="*/ 859719 w 986328"/>
              <a:gd name="connsiteY12" fmla="*/ 599547 h 684053"/>
              <a:gd name="connsiteX13" fmla="*/ 887855 w 986328"/>
              <a:gd name="connsiteY13" fmla="*/ 627683 h 684053"/>
              <a:gd name="connsiteX14" fmla="*/ 944125 w 986328"/>
              <a:gd name="connsiteY14" fmla="*/ 655818 h 684053"/>
              <a:gd name="connsiteX15" fmla="*/ 986328 w 986328"/>
              <a:gd name="connsiteY15" fmla="*/ 683953 h 684053"/>
              <a:gd name="connsiteX0" fmla="*/ 0 w 986328"/>
              <a:gd name="connsiteY0" fmla="*/ 0 h 684053"/>
              <a:gd name="connsiteX1" fmla="*/ 94314 w 986328"/>
              <a:gd name="connsiteY1" fmla="*/ 24593 h 684053"/>
              <a:gd name="connsiteX2" fmla="*/ 226673 w 986328"/>
              <a:gd name="connsiteY2" fmla="*/ 79043 h 684053"/>
              <a:gd name="connsiteX3" fmla="*/ 311079 w 986328"/>
              <a:gd name="connsiteY3" fmla="*/ 135313 h 684053"/>
              <a:gd name="connsiteX4" fmla="*/ 381418 w 986328"/>
              <a:gd name="connsiteY4" fmla="*/ 205652 h 684053"/>
              <a:gd name="connsiteX5" fmla="*/ 451756 w 986328"/>
              <a:gd name="connsiteY5" fmla="*/ 261923 h 684053"/>
              <a:gd name="connsiteX6" fmla="*/ 510373 w 986328"/>
              <a:gd name="connsiteY6" fmla="*/ 350338 h 684053"/>
              <a:gd name="connsiteX7" fmla="*/ 550230 w 986328"/>
              <a:gd name="connsiteY7" fmla="*/ 346329 h 684053"/>
              <a:gd name="connsiteX8" fmla="*/ 585393 w 986328"/>
              <a:gd name="connsiteY8" fmla="*/ 476947 h 684053"/>
              <a:gd name="connsiteX9" fmla="*/ 676839 w 986328"/>
              <a:gd name="connsiteY9" fmla="*/ 444803 h 684053"/>
              <a:gd name="connsiteX10" fmla="*/ 747178 w 986328"/>
              <a:gd name="connsiteY10" fmla="*/ 515141 h 684053"/>
              <a:gd name="connsiteX11" fmla="*/ 817516 w 986328"/>
              <a:gd name="connsiteY11" fmla="*/ 571412 h 684053"/>
              <a:gd name="connsiteX12" fmla="*/ 859719 w 986328"/>
              <a:gd name="connsiteY12" fmla="*/ 599547 h 684053"/>
              <a:gd name="connsiteX13" fmla="*/ 887855 w 986328"/>
              <a:gd name="connsiteY13" fmla="*/ 627683 h 684053"/>
              <a:gd name="connsiteX14" fmla="*/ 944125 w 986328"/>
              <a:gd name="connsiteY14" fmla="*/ 655818 h 684053"/>
              <a:gd name="connsiteX15" fmla="*/ 986328 w 986328"/>
              <a:gd name="connsiteY15" fmla="*/ 683953 h 684053"/>
              <a:gd name="connsiteX0" fmla="*/ 0 w 986328"/>
              <a:gd name="connsiteY0" fmla="*/ 0 h 684053"/>
              <a:gd name="connsiteX1" fmla="*/ 94314 w 986328"/>
              <a:gd name="connsiteY1" fmla="*/ 24593 h 684053"/>
              <a:gd name="connsiteX2" fmla="*/ 226673 w 986328"/>
              <a:gd name="connsiteY2" fmla="*/ 79043 h 684053"/>
              <a:gd name="connsiteX3" fmla="*/ 311079 w 986328"/>
              <a:gd name="connsiteY3" fmla="*/ 135313 h 684053"/>
              <a:gd name="connsiteX4" fmla="*/ 381418 w 986328"/>
              <a:gd name="connsiteY4" fmla="*/ 205652 h 684053"/>
              <a:gd name="connsiteX5" fmla="*/ 451756 w 986328"/>
              <a:gd name="connsiteY5" fmla="*/ 261923 h 684053"/>
              <a:gd name="connsiteX6" fmla="*/ 510373 w 986328"/>
              <a:gd name="connsiteY6" fmla="*/ 350338 h 684053"/>
              <a:gd name="connsiteX7" fmla="*/ 550230 w 986328"/>
              <a:gd name="connsiteY7" fmla="*/ 346329 h 684053"/>
              <a:gd name="connsiteX8" fmla="*/ 585393 w 986328"/>
              <a:gd name="connsiteY8" fmla="*/ 476947 h 684053"/>
              <a:gd name="connsiteX9" fmla="*/ 644010 w 986328"/>
              <a:gd name="connsiteY9" fmla="*/ 517138 h 684053"/>
              <a:gd name="connsiteX10" fmla="*/ 747178 w 986328"/>
              <a:gd name="connsiteY10" fmla="*/ 515141 h 684053"/>
              <a:gd name="connsiteX11" fmla="*/ 817516 w 986328"/>
              <a:gd name="connsiteY11" fmla="*/ 571412 h 684053"/>
              <a:gd name="connsiteX12" fmla="*/ 859719 w 986328"/>
              <a:gd name="connsiteY12" fmla="*/ 599547 h 684053"/>
              <a:gd name="connsiteX13" fmla="*/ 887855 w 986328"/>
              <a:gd name="connsiteY13" fmla="*/ 627683 h 684053"/>
              <a:gd name="connsiteX14" fmla="*/ 944125 w 986328"/>
              <a:gd name="connsiteY14" fmla="*/ 655818 h 684053"/>
              <a:gd name="connsiteX15" fmla="*/ 986328 w 986328"/>
              <a:gd name="connsiteY15" fmla="*/ 683953 h 684053"/>
              <a:gd name="connsiteX0" fmla="*/ 0 w 986328"/>
              <a:gd name="connsiteY0" fmla="*/ 0 h 684053"/>
              <a:gd name="connsiteX1" fmla="*/ 94314 w 986328"/>
              <a:gd name="connsiteY1" fmla="*/ 24593 h 684053"/>
              <a:gd name="connsiteX2" fmla="*/ 226673 w 986328"/>
              <a:gd name="connsiteY2" fmla="*/ 79043 h 684053"/>
              <a:gd name="connsiteX3" fmla="*/ 311079 w 986328"/>
              <a:gd name="connsiteY3" fmla="*/ 135313 h 684053"/>
              <a:gd name="connsiteX4" fmla="*/ 381418 w 986328"/>
              <a:gd name="connsiteY4" fmla="*/ 205652 h 684053"/>
              <a:gd name="connsiteX5" fmla="*/ 451756 w 986328"/>
              <a:gd name="connsiteY5" fmla="*/ 261923 h 684053"/>
              <a:gd name="connsiteX6" fmla="*/ 510373 w 986328"/>
              <a:gd name="connsiteY6" fmla="*/ 350338 h 684053"/>
              <a:gd name="connsiteX7" fmla="*/ 550230 w 986328"/>
              <a:gd name="connsiteY7" fmla="*/ 346329 h 684053"/>
              <a:gd name="connsiteX8" fmla="*/ 585393 w 986328"/>
              <a:gd name="connsiteY8" fmla="*/ 476947 h 684053"/>
              <a:gd name="connsiteX9" fmla="*/ 644010 w 986328"/>
              <a:gd name="connsiteY9" fmla="*/ 517138 h 684053"/>
              <a:gd name="connsiteX10" fmla="*/ 747178 w 986328"/>
              <a:gd name="connsiteY10" fmla="*/ 515141 h 684053"/>
              <a:gd name="connsiteX11" fmla="*/ 784687 w 986328"/>
              <a:gd name="connsiteY11" fmla="*/ 631692 h 684053"/>
              <a:gd name="connsiteX12" fmla="*/ 859719 w 986328"/>
              <a:gd name="connsiteY12" fmla="*/ 599547 h 684053"/>
              <a:gd name="connsiteX13" fmla="*/ 887855 w 986328"/>
              <a:gd name="connsiteY13" fmla="*/ 627683 h 684053"/>
              <a:gd name="connsiteX14" fmla="*/ 944125 w 986328"/>
              <a:gd name="connsiteY14" fmla="*/ 655818 h 684053"/>
              <a:gd name="connsiteX15" fmla="*/ 986328 w 986328"/>
              <a:gd name="connsiteY15" fmla="*/ 683953 h 684053"/>
              <a:gd name="connsiteX0" fmla="*/ 0 w 986328"/>
              <a:gd name="connsiteY0" fmla="*/ 0 h 704146"/>
              <a:gd name="connsiteX1" fmla="*/ 94314 w 986328"/>
              <a:gd name="connsiteY1" fmla="*/ 24593 h 704146"/>
              <a:gd name="connsiteX2" fmla="*/ 226673 w 986328"/>
              <a:gd name="connsiteY2" fmla="*/ 79043 h 704146"/>
              <a:gd name="connsiteX3" fmla="*/ 311079 w 986328"/>
              <a:gd name="connsiteY3" fmla="*/ 135313 h 704146"/>
              <a:gd name="connsiteX4" fmla="*/ 381418 w 986328"/>
              <a:gd name="connsiteY4" fmla="*/ 205652 h 704146"/>
              <a:gd name="connsiteX5" fmla="*/ 451756 w 986328"/>
              <a:gd name="connsiteY5" fmla="*/ 261923 h 704146"/>
              <a:gd name="connsiteX6" fmla="*/ 510373 w 986328"/>
              <a:gd name="connsiteY6" fmla="*/ 350338 h 704146"/>
              <a:gd name="connsiteX7" fmla="*/ 550230 w 986328"/>
              <a:gd name="connsiteY7" fmla="*/ 346329 h 704146"/>
              <a:gd name="connsiteX8" fmla="*/ 585393 w 986328"/>
              <a:gd name="connsiteY8" fmla="*/ 476947 h 704146"/>
              <a:gd name="connsiteX9" fmla="*/ 644010 w 986328"/>
              <a:gd name="connsiteY9" fmla="*/ 517138 h 704146"/>
              <a:gd name="connsiteX10" fmla="*/ 747178 w 986328"/>
              <a:gd name="connsiteY10" fmla="*/ 515141 h 704146"/>
              <a:gd name="connsiteX11" fmla="*/ 784687 w 986328"/>
              <a:gd name="connsiteY11" fmla="*/ 631692 h 704146"/>
              <a:gd name="connsiteX12" fmla="*/ 859719 w 986328"/>
              <a:gd name="connsiteY12" fmla="*/ 599547 h 704146"/>
              <a:gd name="connsiteX13" fmla="*/ 887855 w 986328"/>
              <a:gd name="connsiteY13" fmla="*/ 627683 h 704146"/>
              <a:gd name="connsiteX14" fmla="*/ 927710 w 986328"/>
              <a:gd name="connsiteY14" fmla="*/ 691985 h 704146"/>
              <a:gd name="connsiteX15" fmla="*/ 986328 w 986328"/>
              <a:gd name="connsiteY15" fmla="*/ 683953 h 704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986328" h="704146">
                <a:moveTo>
                  <a:pt x="0" y="0"/>
                </a:moveTo>
                <a:cubicBezTo>
                  <a:pt x="23446" y="14068"/>
                  <a:pt x="56535" y="11419"/>
                  <a:pt x="94314" y="24593"/>
                </a:cubicBezTo>
                <a:cubicBezTo>
                  <a:pt x="132093" y="37767"/>
                  <a:pt x="190546" y="60590"/>
                  <a:pt x="226673" y="79043"/>
                </a:cubicBezTo>
                <a:cubicBezTo>
                  <a:pt x="262800" y="97496"/>
                  <a:pt x="287169" y="111403"/>
                  <a:pt x="311079" y="135313"/>
                </a:cubicBezTo>
                <a:cubicBezTo>
                  <a:pt x="334525" y="158759"/>
                  <a:pt x="353829" y="187259"/>
                  <a:pt x="381418" y="205652"/>
                </a:cubicBezTo>
                <a:cubicBezTo>
                  <a:pt x="511314" y="292248"/>
                  <a:pt x="430264" y="237809"/>
                  <a:pt x="451756" y="261923"/>
                </a:cubicBezTo>
                <a:cubicBezTo>
                  <a:pt x="473248" y="286037"/>
                  <a:pt x="497536" y="339335"/>
                  <a:pt x="510373" y="350338"/>
                </a:cubicBezTo>
                <a:cubicBezTo>
                  <a:pt x="530513" y="367601"/>
                  <a:pt x="537727" y="325228"/>
                  <a:pt x="550230" y="346329"/>
                </a:cubicBezTo>
                <a:cubicBezTo>
                  <a:pt x="562733" y="367431"/>
                  <a:pt x="569763" y="448479"/>
                  <a:pt x="585393" y="476947"/>
                </a:cubicBezTo>
                <a:cubicBezTo>
                  <a:pt x="601023" y="505415"/>
                  <a:pt x="617046" y="510772"/>
                  <a:pt x="644010" y="517138"/>
                </a:cubicBezTo>
                <a:cubicBezTo>
                  <a:pt x="670974" y="523504"/>
                  <a:pt x="723732" y="496049"/>
                  <a:pt x="747178" y="515141"/>
                </a:cubicBezTo>
                <a:cubicBezTo>
                  <a:pt x="770624" y="534233"/>
                  <a:pt x="684461" y="551511"/>
                  <a:pt x="784687" y="631692"/>
                </a:cubicBezTo>
                <a:cubicBezTo>
                  <a:pt x="797889" y="642254"/>
                  <a:pt x="842524" y="600215"/>
                  <a:pt x="859719" y="599547"/>
                </a:cubicBezTo>
                <a:cubicBezTo>
                  <a:pt x="876914" y="598879"/>
                  <a:pt x="876523" y="612277"/>
                  <a:pt x="887855" y="627683"/>
                </a:cubicBezTo>
                <a:cubicBezTo>
                  <a:pt x="899187" y="643089"/>
                  <a:pt x="910261" y="680353"/>
                  <a:pt x="927710" y="691985"/>
                </a:cubicBezTo>
                <a:cubicBezTo>
                  <a:pt x="974886" y="723436"/>
                  <a:pt x="953439" y="683953"/>
                  <a:pt x="986328" y="683953"/>
                </a:cubicBezTo>
              </a:path>
            </a:pathLst>
          </a:custGeom>
          <a:noFill/>
          <a:ln w="19050" cap="flat" cmpd="sng" algn="ctr">
            <a:solidFill>
              <a:srgbClr val="4472C4">
                <a:lumMod val="75000"/>
              </a:srgbClr>
            </a:solidFill>
            <a:prstDash val="solid"/>
            <a:miter lim="800000"/>
            <a:headEnd type="none" w="med" len="med"/>
            <a:tailEnd type="triangle" w="med" len="me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38" name="Ορθογώνιο 37"/>
          <p:cNvSpPr/>
          <p:nvPr/>
        </p:nvSpPr>
        <p:spPr>
          <a:xfrm>
            <a:off x="3609418" y="2561297"/>
            <a:ext cx="51610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baseline="30000" dirty="0" smtClean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4472C4">
                    <a:lumMod val="60000"/>
                    <a:lumOff val="40000"/>
                  </a:srgb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Rounded MT Bold" panose="020F0704030504030204" pitchFamily="34" charset="0"/>
              </a:rPr>
              <a:t>3</a:t>
            </a:r>
            <a:endParaRPr lang="en-US" sz="54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9" name="Ορθογώνιο 38"/>
          <p:cNvSpPr/>
          <p:nvPr/>
        </p:nvSpPr>
        <p:spPr>
          <a:xfrm>
            <a:off x="4805289" y="2526108"/>
            <a:ext cx="45878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baseline="30000" dirty="0" smtClean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Rounded MT Bold" panose="020F0704030504030204" pitchFamily="34" charset="0"/>
              </a:rPr>
              <a:t>2</a:t>
            </a:r>
            <a:endParaRPr lang="en-US" sz="54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084482" y="3196940"/>
            <a:ext cx="31921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000" b="1" dirty="0" smtClean="0">
                <a:ln>
                  <a:solidFill>
                    <a:sysClr val="windowText" lastClr="000000"/>
                  </a:solidFill>
                </a:ln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φωσφορ</a:t>
            </a:r>
            <a:r>
              <a:rPr lang="el-GR" sz="4000" b="1" u="sng" dirty="0" smtClean="0">
                <a:ln>
                  <a:solidFill>
                    <a:sysClr val="windowText" lastClr="000000"/>
                  </a:solidFill>
                </a:ln>
                <a:solidFill>
                  <a:srgbClr val="4472C4">
                    <a:lumMod val="60000"/>
                    <a:lumOff val="40000"/>
                  </a:srgbClr>
                </a:solidFill>
                <a:latin typeface="Calibri" panose="020F0502020204030204"/>
              </a:rPr>
              <a:t>ούχο</a:t>
            </a:r>
            <a:r>
              <a:rPr lang="el-GR" sz="4000" b="1" dirty="0" smtClean="0">
                <a:ln>
                  <a:solidFill>
                    <a:sysClr val="windowText" lastClr="000000"/>
                  </a:solidFill>
                </a:ln>
                <a:solidFill>
                  <a:srgbClr val="4472C4">
                    <a:lumMod val="60000"/>
                    <a:lumOff val="40000"/>
                  </a:srgbClr>
                </a:solidFill>
                <a:latin typeface="Calibri" panose="020F0502020204030204"/>
              </a:rPr>
              <a:t> </a:t>
            </a:r>
            <a:endParaRPr lang="en-US" sz="4000" b="1" dirty="0">
              <a:ln>
                <a:solidFill>
                  <a:sysClr val="windowText" lastClr="000000"/>
                </a:solidFill>
              </a:ln>
              <a:solidFill>
                <a:srgbClr val="4472C4">
                  <a:lumMod val="60000"/>
                  <a:lumOff val="40000"/>
                </a:srgbClr>
              </a:solidFill>
              <a:latin typeface="Calibri" panose="020F0502020204030204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247253" y="3215312"/>
            <a:ext cx="31921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rgbClr val="92D050"/>
                </a:solidFill>
                <a:latin typeface="Calibri" panose="020F0502020204030204"/>
              </a:rPr>
              <a:t> </a:t>
            </a:r>
            <a:r>
              <a:rPr lang="el-GR" sz="4000" b="1" dirty="0" smtClean="0">
                <a:ln>
                  <a:solidFill>
                    <a:sysClr val="windowText" lastClr="000000"/>
                  </a:solidFill>
                </a:ln>
                <a:solidFill>
                  <a:srgbClr val="70AD47">
                    <a:lumMod val="75000"/>
                  </a:srgbClr>
                </a:solidFill>
                <a:latin typeface="Calibri" panose="020F0502020204030204"/>
              </a:rPr>
              <a:t>ασβέστιο</a:t>
            </a:r>
            <a:r>
              <a:rPr lang="el-GR" sz="4000" b="1" dirty="0" smtClean="0">
                <a:ln>
                  <a:solidFill>
                    <a:sysClr val="windowText" lastClr="000000"/>
                  </a:solidFill>
                </a:ln>
                <a:solidFill>
                  <a:srgbClr val="92D050"/>
                </a:solidFill>
                <a:latin typeface="Calibri" panose="020F0502020204030204"/>
              </a:rPr>
              <a:t> </a:t>
            </a:r>
            <a:endParaRPr lang="en-US" sz="4000" b="1" dirty="0">
              <a:ln>
                <a:solidFill>
                  <a:sysClr val="windowText" lastClr="000000"/>
                </a:solidFill>
              </a:ln>
              <a:solidFill>
                <a:srgbClr val="92D050"/>
              </a:solidFill>
              <a:latin typeface="Calibri" panose="020F0502020204030204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122795" y="3861642"/>
            <a:ext cx="3926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 smtClean="0">
                <a:ln>
                  <a:solidFill>
                    <a:sysClr val="windowText" lastClr="000000"/>
                  </a:solidFill>
                </a:ln>
                <a:solidFill>
                  <a:prstClr val="white">
                    <a:lumMod val="85000"/>
                  </a:prstClr>
                </a:solidFill>
                <a:latin typeface="Calibri" panose="020F0502020204030204"/>
              </a:rPr>
              <a:t>ή</a:t>
            </a:r>
            <a:endParaRPr lang="en-US" sz="3200" b="1" dirty="0">
              <a:ln>
                <a:solidFill>
                  <a:sysClr val="windowText" lastClr="000000"/>
                </a:solidFill>
              </a:ln>
              <a:solidFill>
                <a:prstClr val="white">
                  <a:lumMod val="85000"/>
                </a:prstClr>
              </a:solidFill>
              <a:latin typeface="Calibri" panose="020F0502020204030204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578730" y="3781715"/>
            <a:ext cx="31921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rgbClr val="4472C4">
                    <a:lumMod val="60000"/>
                    <a:lumOff val="40000"/>
                  </a:srgbClr>
                </a:solidFill>
                <a:latin typeface="Calibri" panose="020F0502020204030204"/>
              </a:rPr>
              <a:t> </a:t>
            </a:r>
            <a:r>
              <a:rPr lang="el-GR" sz="40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φωσφ</a:t>
            </a:r>
            <a:r>
              <a:rPr lang="el-GR" sz="4000" b="1" u="sng" dirty="0" err="1" smtClean="0">
                <a:ln>
                  <a:solidFill>
                    <a:sysClr val="windowText" lastClr="000000"/>
                  </a:solidFill>
                </a:ln>
                <a:solidFill>
                  <a:srgbClr val="4472C4">
                    <a:lumMod val="60000"/>
                    <a:lumOff val="40000"/>
                  </a:srgbClr>
                </a:solidFill>
                <a:latin typeface="Calibri" panose="020F0502020204030204"/>
              </a:rPr>
              <a:t>ίδιο</a:t>
            </a:r>
            <a:r>
              <a:rPr lang="el-GR" sz="4000" b="1" dirty="0" smtClean="0">
                <a:ln>
                  <a:solidFill>
                    <a:sysClr val="windowText" lastClr="000000"/>
                  </a:solidFill>
                </a:ln>
                <a:solidFill>
                  <a:srgbClr val="4472C4">
                    <a:lumMod val="60000"/>
                    <a:lumOff val="40000"/>
                  </a:srgbClr>
                </a:solidFill>
                <a:latin typeface="Calibri" panose="020F0502020204030204"/>
              </a:rPr>
              <a:t> </a:t>
            </a:r>
            <a:endParaRPr lang="en-US" sz="4000" b="1" dirty="0">
              <a:ln>
                <a:solidFill>
                  <a:sysClr val="windowText" lastClr="000000"/>
                </a:solidFill>
              </a:ln>
              <a:solidFill>
                <a:srgbClr val="4472C4">
                  <a:lumMod val="60000"/>
                  <a:lumOff val="40000"/>
                </a:srgbClr>
              </a:solidFill>
              <a:latin typeface="Calibri" panose="020F0502020204030204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247253" y="3741948"/>
            <a:ext cx="35615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rgbClr val="92D050"/>
                </a:solidFill>
                <a:latin typeface="Calibri" panose="020F0502020204030204"/>
              </a:rPr>
              <a:t> </a:t>
            </a:r>
            <a:r>
              <a:rPr lang="el-GR" sz="4000" b="1" dirty="0" smtClean="0">
                <a:ln>
                  <a:solidFill>
                    <a:sysClr val="windowText" lastClr="000000"/>
                  </a:solidFill>
                </a:ln>
                <a:solidFill>
                  <a:srgbClr val="70AD47">
                    <a:lumMod val="40000"/>
                    <a:lumOff val="60000"/>
                  </a:srgbClr>
                </a:solidFill>
                <a:latin typeface="Calibri" panose="020F0502020204030204"/>
              </a:rPr>
              <a:t>του</a:t>
            </a:r>
            <a:r>
              <a:rPr lang="el-GR" sz="4000" b="1" dirty="0" smtClean="0">
                <a:ln>
                  <a:solidFill>
                    <a:sysClr val="windowText" lastClr="000000"/>
                  </a:solidFill>
                </a:ln>
                <a:solidFill>
                  <a:srgbClr val="92D050"/>
                </a:solidFill>
                <a:latin typeface="Calibri" panose="020F0502020204030204"/>
              </a:rPr>
              <a:t> </a:t>
            </a:r>
            <a:r>
              <a:rPr lang="el-GR" sz="4000" b="1" dirty="0" smtClean="0">
                <a:ln>
                  <a:solidFill>
                    <a:sysClr val="windowText" lastClr="000000"/>
                  </a:solidFill>
                </a:ln>
                <a:solidFill>
                  <a:srgbClr val="70AD47">
                    <a:lumMod val="75000"/>
                  </a:srgbClr>
                </a:solidFill>
                <a:latin typeface="Calibri" panose="020F0502020204030204"/>
              </a:rPr>
              <a:t>ασβεστίου </a:t>
            </a:r>
            <a:endParaRPr lang="en-US" sz="4000" b="1" dirty="0">
              <a:ln>
                <a:solidFill>
                  <a:sysClr val="windowText" lastClr="000000"/>
                </a:solidFill>
              </a:ln>
              <a:solidFill>
                <a:srgbClr val="70AD47">
                  <a:lumMod val="75000"/>
                </a:srgbClr>
              </a:solidFill>
              <a:latin typeface="Calibri" panose="020F0502020204030204"/>
            </a:endParaRPr>
          </a:p>
        </p:txBody>
      </p:sp>
      <p:sp>
        <p:nvSpPr>
          <p:cNvPr id="45" name="Ορθογώνιο 44"/>
          <p:cNvSpPr/>
          <p:nvPr/>
        </p:nvSpPr>
        <p:spPr>
          <a:xfrm>
            <a:off x="2973068" y="3187967"/>
            <a:ext cx="124143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4000" b="1" u="sng" dirty="0" err="1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Calibri" panose="020F0502020204030204"/>
              </a:rPr>
              <a:t>ούχο</a:t>
            </a:r>
            <a:endParaRPr lang="en-US" sz="4000" dirty="0">
              <a:solidFill>
                <a:srgbClr val="FF0000"/>
              </a:solidFill>
              <a:latin typeface="Calibri" panose="020F0502020204030204"/>
            </a:endParaRPr>
          </a:p>
        </p:txBody>
      </p:sp>
      <p:sp>
        <p:nvSpPr>
          <p:cNvPr id="46" name="Ορθογώνιο 45"/>
          <p:cNvSpPr/>
          <p:nvPr/>
        </p:nvSpPr>
        <p:spPr>
          <a:xfrm>
            <a:off x="3037333" y="3789813"/>
            <a:ext cx="102534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4000" b="1" u="sng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Calibri" panose="020F0502020204030204"/>
              </a:rPr>
              <a:t>ίδιο</a:t>
            </a:r>
            <a:endParaRPr lang="en-US" sz="4000" dirty="0">
              <a:solidFill>
                <a:srgbClr val="FF0000"/>
              </a:solidFill>
              <a:latin typeface="Calibri" panose="020F0502020204030204"/>
            </a:endParaRPr>
          </a:p>
        </p:txBody>
      </p:sp>
      <p:pic>
        <p:nvPicPr>
          <p:cNvPr id="55" name="Ήχος 1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890662" y="6449127"/>
            <a:ext cx="609600" cy="60960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-14199" y="-57273"/>
            <a:ext cx="7992888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l-GR" sz="4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j-lt"/>
              </a:rPr>
              <a:t>1</a:t>
            </a:r>
            <a:r>
              <a:rPr lang="el-GR" sz="4000" b="1" baseline="3000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j-lt"/>
              </a:rPr>
              <a:t>ο</a:t>
            </a:r>
            <a:r>
              <a:rPr lang="el-GR" sz="4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j-lt"/>
              </a:rPr>
              <a:t>   </a:t>
            </a:r>
            <a:r>
              <a:rPr lang="el-GR" sz="4000" b="1" dirty="0" smtClean="0">
                <a:ln w="17780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j-lt"/>
              </a:rPr>
              <a:t>παράδειγμα</a:t>
            </a:r>
            <a:r>
              <a:rPr lang="el-GR" sz="4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j-lt"/>
              </a:rPr>
              <a:t>  :       </a:t>
            </a:r>
            <a:r>
              <a:rPr lang="el-GR" sz="4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j-lt"/>
              </a:rPr>
              <a:t> </a:t>
            </a:r>
            <a:endParaRPr lang="el-GR" sz="40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+mj-lt"/>
            </a:endParaRPr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382" y="5056004"/>
            <a:ext cx="1800200" cy="1476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Επεξήγηση με στρογγυλεμένο παραλληλόγραμμο 22"/>
          <p:cNvSpPr/>
          <p:nvPr/>
        </p:nvSpPr>
        <p:spPr>
          <a:xfrm>
            <a:off x="52656" y="866232"/>
            <a:ext cx="2121440" cy="1008112"/>
          </a:xfrm>
          <a:prstGeom prst="wedgeRoundRectCallout">
            <a:avLst>
              <a:gd name="adj1" fmla="val 77964"/>
              <a:gd name="adj2" fmla="val 54330"/>
              <a:gd name="adj3" fmla="val 16667"/>
            </a:avLst>
          </a:prstGeom>
          <a:solidFill>
            <a:schemeClr val="accent3">
              <a:lumMod val="40000"/>
              <a:lumOff val="6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2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Αριστερά </a:t>
            </a:r>
            <a:r>
              <a:rPr lang="el-GR" sz="3200" dirty="0" smtClean="0">
                <a:solidFill>
                  <a:prstClr val="white"/>
                </a:solidFill>
                <a:latin typeface="Arial Narrow" panose="020B0606020202030204" pitchFamily="34" charset="0"/>
              </a:rPr>
              <a:t>το </a:t>
            </a:r>
            <a:r>
              <a:rPr lang="el-GR" sz="3200" b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θετικό </a:t>
            </a:r>
            <a:r>
              <a:rPr lang="el-GR" sz="32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!</a:t>
            </a:r>
            <a:endParaRPr lang="el-GR" sz="32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24" name="Επεξήγηση με στρογγυλεμένο παραλληλόγραμμο 23"/>
          <p:cNvSpPr/>
          <p:nvPr/>
        </p:nvSpPr>
        <p:spPr>
          <a:xfrm>
            <a:off x="6876256" y="953250"/>
            <a:ext cx="2121440" cy="1008112"/>
          </a:xfrm>
          <a:prstGeom prst="wedgeRoundRectCallout">
            <a:avLst>
              <a:gd name="adj1" fmla="val -129839"/>
              <a:gd name="adj2" fmla="val 60630"/>
              <a:gd name="adj3" fmla="val 16667"/>
            </a:avLst>
          </a:prstGeom>
          <a:solidFill>
            <a:srgbClr val="CEE0FE"/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2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Δεξιά</a:t>
            </a:r>
            <a:r>
              <a:rPr lang="el-GR" sz="3200" dirty="0" smtClean="0">
                <a:solidFill>
                  <a:prstClr val="white"/>
                </a:solidFill>
                <a:latin typeface="Arial Narrow" panose="020B0606020202030204" pitchFamily="34" charset="0"/>
              </a:rPr>
              <a:t> το </a:t>
            </a:r>
            <a:r>
              <a:rPr lang="el-GR" sz="3200" b="1" dirty="0" smtClean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αρνητικό !</a:t>
            </a:r>
            <a:endParaRPr lang="el-GR" sz="3200" b="1" dirty="0">
              <a:ln>
                <a:solidFill>
                  <a:sysClr val="windowText" lastClr="000000"/>
                </a:solidFill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812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6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6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6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xit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9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9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9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1" presetClass="exit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3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3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3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3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6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5"/>
                </p:tgtEl>
              </p:cMediaNode>
            </p:audio>
          </p:childTnLst>
        </p:cTn>
      </p:par>
    </p:tnLst>
    <p:bldLst>
      <p:bldP spid="30" grpId="0"/>
      <p:bldP spid="30" grpId="1"/>
      <p:bldP spid="31" grpId="0"/>
      <p:bldP spid="31" grpId="1"/>
      <p:bldP spid="32" grpId="0"/>
      <p:bldP spid="32" grpId="1"/>
      <p:bldP spid="32" grpId="2"/>
      <p:bldP spid="33" grpId="0"/>
      <p:bldP spid="33" grpId="1"/>
      <p:bldP spid="33" grpId="2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23" grpId="0" animBg="1"/>
      <p:bldP spid="2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Πίνακας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6955414"/>
              </p:ext>
            </p:extLst>
          </p:nvPr>
        </p:nvGraphicFramePr>
        <p:xfrm>
          <a:off x="1187624" y="2060849"/>
          <a:ext cx="6096000" cy="3282671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2088232"/>
                <a:gridCol w="4007768"/>
              </a:tblGrid>
              <a:tr h="1728191">
                <a:tc>
                  <a:txBody>
                    <a:bodyPr/>
                    <a:lstStyle/>
                    <a:p>
                      <a:endParaRPr lang="el-GR" sz="4800" b="1" dirty="0">
                        <a:ln>
                          <a:solidFill>
                            <a:sysClr val="windowText" lastClr="000000"/>
                          </a:solidFill>
                        </a:ln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800" b="1" dirty="0" smtClean="0">
                          <a:ln w="18000">
                            <a:solidFill>
                              <a:sysClr val="windowText" lastClr="000000"/>
                            </a:solidFill>
                            <a:prstDash val="solid"/>
                            <a:miter lim="800000"/>
                          </a:ln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Br </a:t>
                      </a:r>
                      <a:r>
                        <a:rPr lang="en-US" sz="4800" b="1" baseline="30000" dirty="0" smtClean="0">
                          <a:ln w="18000">
                            <a:solidFill>
                              <a:sysClr val="windowText" lastClr="000000"/>
                            </a:solidFill>
                            <a:prstDash val="solid"/>
                            <a:miter lim="800000"/>
                          </a:ln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-</a:t>
                      </a:r>
                      <a:endParaRPr lang="el-GR" sz="4800" b="1" dirty="0" smtClean="0">
                        <a:ln w="18000">
                          <a:solidFill>
                            <a:sysClr val="windowText" lastClr="000000"/>
                          </a:solidFill>
                          <a:prstDash val="solid"/>
                          <a:miter lim="800000"/>
                        </a:ln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endParaRPr>
                    </a:p>
                    <a:p>
                      <a:endParaRPr lang="el-GR" sz="4800" b="1" dirty="0">
                        <a:ln>
                          <a:solidFill>
                            <a:sysClr val="windowText" lastClr="000000"/>
                          </a:solidFill>
                        </a:ln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4800" b="1" baseline="0" dirty="0" smtClean="0">
                          <a:ln w="18000">
                            <a:solidFill>
                              <a:sysClr val="windowText" lastClr="000000"/>
                            </a:solidFill>
                            <a:prstDash val="solid"/>
                            <a:miter lim="800000"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Μ</a:t>
                      </a:r>
                      <a:r>
                        <a:rPr lang="en-US" sz="4800" b="1" baseline="0" dirty="0" smtClean="0">
                          <a:ln w="18000">
                            <a:solidFill>
                              <a:sysClr val="windowText" lastClr="000000"/>
                            </a:solidFill>
                            <a:prstDash val="solid"/>
                            <a:miter lim="800000"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g</a:t>
                      </a:r>
                      <a:r>
                        <a:rPr lang="en-US" sz="4800" b="1" baseline="30000" dirty="0" smtClean="0">
                          <a:ln w="18000">
                            <a:solidFill>
                              <a:sysClr val="windowText" lastClr="000000"/>
                            </a:solidFill>
                            <a:prstDash val="solid"/>
                            <a:miter lim="800000"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2+</a:t>
                      </a:r>
                      <a:endParaRPr lang="el-GR" sz="4800" b="1" dirty="0" smtClean="0">
                        <a:ln w="18000">
                          <a:solidFill>
                            <a:sysClr val="windowText" lastClr="000000"/>
                          </a:solidFill>
                          <a:prstDash val="solid"/>
                          <a:miter lim="800000"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endParaRPr>
                    </a:p>
                    <a:p>
                      <a:endParaRPr lang="el-GR" sz="4800" b="1" dirty="0">
                        <a:ln>
                          <a:solidFill>
                            <a:sysClr val="windowText" lastClr="000000"/>
                          </a:solidFill>
                        </a:ln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sz="4800" b="1" dirty="0">
                        <a:ln>
                          <a:solidFill>
                            <a:sysClr val="windowText" lastClr="000000"/>
                          </a:solidFill>
                        </a:ln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204864"/>
            <a:ext cx="1800200" cy="1476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4510333"/>
            <a:ext cx="2156901" cy="2185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-14199" y="-57273"/>
            <a:ext cx="7992888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l-GR" sz="4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j-lt"/>
              </a:rPr>
              <a:t>2</a:t>
            </a:r>
            <a:r>
              <a:rPr lang="el-GR" sz="4000" b="1" baseline="3000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j-lt"/>
              </a:rPr>
              <a:t>ο</a:t>
            </a:r>
            <a:r>
              <a:rPr lang="el-GR" sz="4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j-lt"/>
              </a:rPr>
              <a:t>   </a:t>
            </a:r>
            <a:r>
              <a:rPr lang="el-GR" sz="4000" b="1" dirty="0" smtClean="0">
                <a:ln w="17780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j-lt"/>
              </a:rPr>
              <a:t>παράδειγμα</a:t>
            </a:r>
            <a:r>
              <a:rPr lang="el-GR" sz="4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j-lt"/>
              </a:rPr>
              <a:t>  :       </a:t>
            </a:r>
            <a:r>
              <a:rPr lang="el-GR" sz="4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j-lt"/>
              </a:rPr>
              <a:t> </a:t>
            </a:r>
            <a:endParaRPr lang="el-GR" sz="40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66250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Στρογγυλεμένο ορθογώνιο 24"/>
          <p:cNvSpPr/>
          <p:nvPr/>
        </p:nvSpPr>
        <p:spPr>
          <a:xfrm>
            <a:off x="3089019" y="2815426"/>
            <a:ext cx="1843287" cy="1228006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Στρογγυλεμένο ορθογώνιο 2"/>
          <p:cNvSpPr/>
          <p:nvPr/>
        </p:nvSpPr>
        <p:spPr>
          <a:xfrm>
            <a:off x="4932306" y="2811655"/>
            <a:ext cx="1628124" cy="1204732"/>
          </a:xfrm>
          <a:prstGeom prst="roundRect">
            <a:avLst/>
          </a:prstGeom>
          <a:solidFill>
            <a:srgbClr val="B9ED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26337" y="999090"/>
            <a:ext cx="26698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8000" b="1" dirty="0" smtClean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C409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Μ</a:t>
            </a:r>
            <a:r>
              <a:rPr lang="en-US" sz="8000" b="1" dirty="0" smtClean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C409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US" sz="8000" b="1" baseline="30000" dirty="0" smtClean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2+</a:t>
            </a:r>
            <a:endParaRPr lang="el-GR" sz="8000" b="1" dirty="0">
              <a:ln w="18000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24663" y="928527"/>
            <a:ext cx="26698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Br</a:t>
            </a:r>
            <a:r>
              <a:rPr lang="en-US" sz="8000" b="1" baseline="30000" dirty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0" b="1" baseline="30000" dirty="0" smtClean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endParaRPr lang="el-GR" sz="8000" b="1" dirty="0">
              <a:ln w="18000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Επεξήγηση με στρογγυλεμένο παραλληλόγραμμο 1"/>
          <p:cNvSpPr/>
          <p:nvPr/>
        </p:nvSpPr>
        <p:spPr>
          <a:xfrm>
            <a:off x="52656" y="866232"/>
            <a:ext cx="2121440" cy="1008112"/>
          </a:xfrm>
          <a:prstGeom prst="wedgeRoundRectCallout">
            <a:avLst>
              <a:gd name="adj1" fmla="val 72342"/>
              <a:gd name="adj2" fmla="val 16208"/>
              <a:gd name="adj3" fmla="val 16667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200" dirty="0" smtClean="0">
                <a:solidFill>
                  <a:prstClr val="white"/>
                </a:solidFill>
                <a:latin typeface="Arial Narrow" panose="020B0606020202030204" pitchFamily="34" charset="0"/>
              </a:rPr>
              <a:t>Αριστερά το </a:t>
            </a:r>
            <a:r>
              <a:rPr lang="el-GR" sz="3200" b="1" dirty="0" smtClean="0">
                <a:ln>
                  <a:solidFill>
                    <a:sysClr val="windowText" lastClr="000000"/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θετικό </a:t>
            </a:r>
            <a:r>
              <a:rPr lang="el-GR" sz="32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!</a:t>
            </a:r>
            <a:endParaRPr lang="el-GR" sz="32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6" name="Επεξήγηση με στρογγυλεμένο παραλληλόγραμμο 5"/>
          <p:cNvSpPr/>
          <p:nvPr/>
        </p:nvSpPr>
        <p:spPr>
          <a:xfrm>
            <a:off x="6876256" y="953250"/>
            <a:ext cx="2121440" cy="1008112"/>
          </a:xfrm>
          <a:prstGeom prst="wedgeRoundRectCallout">
            <a:avLst>
              <a:gd name="adj1" fmla="val -69245"/>
              <a:gd name="adj2" fmla="val -6412"/>
              <a:gd name="adj3" fmla="val 16667"/>
            </a:avLst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200" dirty="0" smtClean="0">
                <a:solidFill>
                  <a:prstClr val="white"/>
                </a:solidFill>
                <a:latin typeface="Arial Narrow" panose="020B0606020202030204" pitchFamily="34" charset="0"/>
              </a:rPr>
              <a:t>Δεξιά το </a:t>
            </a:r>
            <a:r>
              <a:rPr lang="el-GR" sz="3200" b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αρνητικό !</a:t>
            </a:r>
            <a:endParaRPr lang="el-GR" sz="3200" b="1" dirty="0">
              <a:ln>
                <a:solidFill>
                  <a:sysClr val="windowText" lastClr="000000"/>
                </a:solidFill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63751" y="2723211"/>
            <a:ext cx="26698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C409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Mg</a:t>
            </a:r>
            <a:endParaRPr lang="el-GR" sz="8000" b="1" dirty="0">
              <a:ln w="18000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32306" y="2742085"/>
            <a:ext cx="27337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Br</a:t>
            </a:r>
            <a:endParaRPr lang="el-GR" sz="8000" b="1" dirty="0">
              <a:ln w="18000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Ελεύθερη σχεδίαση 13"/>
          <p:cNvSpPr/>
          <p:nvPr/>
        </p:nvSpPr>
        <p:spPr>
          <a:xfrm>
            <a:off x="5969107" y="1001937"/>
            <a:ext cx="560559" cy="791570"/>
          </a:xfrm>
          <a:custGeom>
            <a:avLst/>
            <a:gdLst>
              <a:gd name="connsiteX0" fmla="*/ 219365 w 560559"/>
              <a:gd name="connsiteY0" fmla="*/ 0 h 791570"/>
              <a:gd name="connsiteX1" fmla="*/ 123831 w 560559"/>
              <a:gd name="connsiteY1" fmla="*/ 13647 h 791570"/>
              <a:gd name="connsiteX2" fmla="*/ 69240 w 560559"/>
              <a:gd name="connsiteY2" fmla="*/ 81886 h 791570"/>
              <a:gd name="connsiteX3" fmla="*/ 28296 w 560559"/>
              <a:gd name="connsiteY3" fmla="*/ 163773 h 791570"/>
              <a:gd name="connsiteX4" fmla="*/ 14649 w 560559"/>
              <a:gd name="connsiteY4" fmla="*/ 286603 h 791570"/>
              <a:gd name="connsiteX5" fmla="*/ 14649 w 560559"/>
              <a:gd name="connsiteY5" fmla="*/ 518615 h 791570"/>
              <a:gd name="connsiteX6" fmla="*/ 28296 w 560559"/>
              <a:gd name="connsiteY6" fmla="*/ 559558 h 791570"/>
              <a:gd name="connsiteX7" fmla="*/ 82887 w 560559"/>
              <a:gd name="connsiteY7" fmla="*/ 641444 h 791570"/>
              <a:gd name="connsiteX8" fmla="*/ 192070 w 560559"/>
              <a:gd name="connsiteY8" fmla="*/ 736979 h 791570"/>
              <a:gd name="connsiteX9" fmla="*/ 233013 w 560559"/>
              <a:gd name="connsiteY9" fmla="*/ 764274 h 791570"/>
              <a:gd name="connsiteX10" fmla="*/ 314899 w 560559"/>
              <a:gd name="connsiteY10" fmla="*/ 791570 h 791570"/>
              <a:gd name="connsiteX11" fmla="*/ 424081 w 560559"/>
              <a:gd name="connsiteY11" fmla="*/ 777922 h 791570"/>
              <a:gd name="connsiteX12" fmla="*/ 465025 w 560559"/>
              <a:gd name="connsiteY12" fmla="*/ 764274 h 791570"/>
              <a:gd name="connsiteX13" fmla="*/ 519616 w 560559"/>
              <a:gd name="connsiteY13" fmla="*/ 682388 h 791570"/>
              <a:gd name="connsiteX14" fmla="*/ 546911 w 560559"/>
              <a:gd name="connsiteY14" fmla="*/ 600501 h 791570"/>
              <a:gd name="connsiteX15" fmla="*/ 560559 w 560559"/>
              <a:gd name="connsiteY15" fmla="*/ 559558 h 791570"/>
              <a:gd name="connsiteX16" fmla="*/ 533264 w 560559"/>
              <a:gd name="connsiteY16" fmla="*/ 382137 h 791570"/>
              <a:gd name="connsiteX17" fmla="*/ 505968 w 560559"/>
              <a:gd name="connsiteY17" fmla="*/ 341194 h 791570"/>
              <a:gd name="connsiteX18" fmla="*/ 505968 w 560559"/>
              <a:gd name="connsiteY18" fmla="*/ 163773 h 791570"/>
              <a:gd name="connsiteX19" fmla="*/ 492320 w 560559"/>
              <a:gd name="connsiteY19" fmla="*/ 109182 h 791570"/>
              <a:gd name="connsiteX20" fmla="*/ 410434 w 560559"/>
              <a:gd name="connsiteY20" fmla="*/ 54591 h 791570"/>
              <a:gd name="connsiteX21" fmla="*/ 287604 w 560559"/>
              <a:gd name="connsiteY21" fmla="*/ 0 h 791570"/>
              <a:gd name="connsiteX22" fmla="*/ 219365 w 560559"/>
              <a:gd name="connsiteY22" fmla="*/ 0 h 791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560559" h="791570">
                <a:moveTo>
                  <a:pt x="219365" y="0"/>
                </a:moveTo>
                <a:cubicBezTo>
                  <a:pt x="187520" y="4549"/>
                  <a:pt x="154642" y="4404"/>
                  <a:pt x="123831" y="13647"/>
                </a:cubicBezTo>
                <a:cubicBezTo>
                  <a:pt x="69697" y="29887"/>
                  <a:pt x="89144" y="42077"/>
                  <a:pt x="69240" y="81886"/>
                </a:cubicBezTo>
                <a:cubicBezTo>
                  <a:pt x="16324" y="187720"/>
                  <a:pt x="62603" y="60856"/>
                  <a:pt x="28296" y="163773"/>
                </a:cubicBezTo>
                <a:cubicBezTo>
                  <a:pt x="23747" y="204716"/>
                  <a:pt x="19759" y="245726"/>
                  <a:pt x="14649" y="286603"/>
                </a:cubicBezTo>
                <a:cubicBezTo>
                  <a:pt x="-1216" y="413526"/>
                  <a:pt x="-8239" y="369843"/>
                  <a:pt x="14649" y="518615"/>
                </a:cubicBezTo>
                <a:cubicBezTo>
                  <a:pt x="16836" y="532834"/>
                  <a:pt x="21310" y="546983"/>
                  <a:pt x="28296" y="559558"/>
                </a:cubicBezTo>
                <a:cubicBezTo>
                  <a:pt x="44227" y="588235"/>
                  <a:pt x="64690" y="614149"/>
                  <a:pt x="82887" y="641444"/>
                </a:cubicBezTo>
                <a:cubicBezTo>
                  <a:pt x="128380" y="709684"/>
                  <a:pt x="96534" y="673289"/>
                  <a:pt x="192070" y="736979"/>
                </a:cubicBezTo>
                <a:cubicBezTo>
                  <a:pt x="205718" y="746077"/>
                  <a:pt x="217452" y="759087"/>
                  <a:pt x="233013" y="764274"/>
                </a:cubicBezTo>
                <a:lnTo>
                  <a:pt x="314899" y="791570"/>
                </a:lnTo>
                <a:cubicBezTo>
                  <a:pt x="351293" y="787021"/>
                  <a:pt x="387995" y="784483"/>
                  <a:pt x="424081" y="777922"/>
                </a:cubicBezTo>
                <a:cubicBezTo>
                  <a:pt x="438235" y="775348"/>
                  <a:pt x="454852" y="774447"/>
                  <a:pt x="465025" y="764274"/>
                </a:cubicBezTo>
                <a:cubicBezTo>
                  <a:pt x="488222" y="741078"/>
                  <a:pt x="519616" y="682388"/>
                  <a:pt x="519616" y="682388"/>
                </a:cubicBezTo>
                <a:lnTo>
                  <a:pt x="546911" y="600501"/>
                </a:lnTo>
                <a:lnTo>
                  <a:pt x="560559" y="559558"/>
                </a:lnTo>
                <a:cubicBezTo>
                  <a:pt x="556646" y="520430"/>
                  <a:pt x="557855" y="431318"/>
                  <a:pt x="533264" y="382137"/>
                </a:cubicBezTo>
                <a:cubicBezTo>
                  <a:pt x="525929" y="367466"/>
                  <a:pt x="515067" y="354842"/>
                  <a:pt x="505968" y="341194"/>
                </a:cubicBezTo>
                <a:cubicBezTo>
                  <a:pt x="473117" y="242642"/>
                  <a:pt x="505968" y="359803"/>
                  <a:pt x="505968" y="163773"/>
                </a:cubicBezTo>
                <a:cubicBezTo>
                  <a:pt x="505968" y="145016"/>
                  <a:pt x="504672" y="123298"/>
                  <a:pt x="492320" y="109182"/>
                </a:cubicBezTo>
                <a:cubicBezTo>
                  <a:pt x="470718" y="84494"/>
                  <a:pt x="437729" y="72788"/>
                  <a:pt x="410434" y="54591"/>
                </a:cubicBezTo>
                <a:cubicBezTo>
                  <a:pt x="373328" y="29853"/>
                  <a:pt x="336328" y="0"/>
                  <a:pt x="287604" y="0"/>
                </a:cubicBezTo>
                <a:lnTo>
                  <a:pt x="219365" y="0"/>
                </a:lnTo>
                <a:close/>
              </a:path>
            </a:pathLst>
          </a:custGeom>
          <a:noFill/>
          <a:ln w="19050">
            <a:solidFill>
              <a:srgbClr val="92D050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white"/>
              </a:solidFill>
            </a:endParaRPr>
          </a:p>
        </p:txBody>
      </p:sp>
      <p:sp>
        <p:nvSpPr>
          <p:cNvPr id="15" name="Ελεύθερη σχεδίαση 14"/>
          <p:cNvSpPr/>
          <p:nvPr/>
        </p:nvSpPr>
        <p:spPr>
          <a:xfrm>
            <a:off x="4794038" y="1852305"/>
            <a:ext cx="1488459" cy="1644057"/>
          </a:xfrm>
          <a:custGeom>
            <a:avLst/>
            <a:gdLst>
              <a:gd name="connsiteX0" fmla="*/ 1897039 w 1897039"/>
              <a:gd name="connsiteY0" fmla="*/ 0 h 2006221"/>
              <a:gd name="connsiteX1" fmla="*/ 1883391 w 1897039"/>
              <a:gd name="connsiteY1" fmla="*/ 136478 h 2006221"/>
              <a:gd name="connsiteX2" fmla="*/ 1856096 w 1897039"/>
              <a:gd name="connsiteY2" fmla="*/ 177421 h 2006221"/>
              <a:gd name="connsiteX3" fmla="*/ 1774209 w 1897039"/>
              <a:gd name="connsiteY3" fmla="*/ 232012 h 2006221"/>
              <a:gd name="connsiteX4" fmla="*/ 1733266 w 1897039"/>
              <a:gd name="connsiteY4" fmla="*/ 259308 h 2006221"/>
              <a:gd name="connsiteX5" fmla="*/ 1651379 w 1897039"/>
              <a:gd name="connsiteY5" fmla="*/ 313899 h 2006221"/>
              <a:gd name="connsiteX6" fmla="*/ 1610436 w 1897039"/>
              <a:gd name="connsiteY6" fmla="*/ 341194 h 2006221"/>
              <a:gd name="connsiteX7" fmla="*/ 1569493 w 1897039"/>
              <a:gd name="connsiteY7" fmla="*/ 423081 h 2006221"/>
              <a:gd name="connsiteX8" fmla="*/ 1542197 w 1897039"/>
              <a:gd name="connsiteY8" fmla="*/ 464024 h 2006221"/>
              <a:gd name="connsiteX9" fmla="*/ 1528550 w 1897039"/>
              <a:gd name="connsiteY9" fmla="*/ 504967 h 2006221"/>
              <a:gd name="connsiteX10" fmla="*/ 1514902 w 1897039"/>
              <a:gd name="connsiteY10" fmla="*/ 614150 h 2006221"/>
              <a:gd name="connsiteX11" fmla="*/ 1392072 w 1897039"/>
              <a:gd name="connsiteY11" fmla="*/ 668741 h 2006221"/>
              <a:gd name="connsiteX12" fmla="*/ 1310185 w 1897039"/>
              <a:gd name="connsiteY12" fmla="*/ 709684 h 2006221"/>
              <a:gd name="connsiteX13" fmla="*/ 1269242 w 1897039"/>
              <a:gd name="connsiteY13" fmla="*/ 736979 h 2006221"/>
              <a:gd name="connsiteX14" fmla="*/ 1187356 w 1897039"/>
              <a:gd name="connsiteY14" fmla="*/ 764275 h 2006221"/>
              <a:gd name="connsiteX15" fmla="*/ 1105469 w 1897039"/>
              <a:gd name="connsiteY15" fmla="*/ 805218 h 2006221"/>
              <a:gd name="connsiteX16" fmla="*/ 982639 w 1897039"/>
              <a:gd name="connsiteY16" fmla="*/ 791570 h 2006221"/>
              <a:gd name="connsiteX17" fmla="*/ 941696 w 1897039"/>
              <a:gd name="connsiteY17" fmla="*/ 777923 h 2006221"/>
              <a:gd name="connsiteX18" fmla="*/ 900753 w 1897039"/>
              <a:gd name="connsiteY18" fmla="*/ 791570 h 2006221"/>
              <a:gd name="connsiteX19" fmla="*/ 859809 w 1897039"/>
              <a:gd name="connsiteY19" fmla="*/ 832514 h 2006221"/>
              <a:gd name="connsiteX20" fmla="*/ 586854 w 1897039"/>
              <a:gd name="connsiteY20" fmla="*/ 846162 h 2006221"/>
              <a:gd name="connsiteX21" fmla="*/ 545911 w 1897039"/>
              <a:gd name="connsiteY21" fmla="*/ 859809 h 2006221"/>
              <a:gd name="connsiteX22" fmla="*/ 477672 w 1897039"/>
              <a:gd name="connsiteY22" fmla="*/ 941696 h 2006221"/>
              <a:gd name="connsiteX23" fmla="*/ 450376 w 1897039"/>
              <a:gd name="connsiteY23" fmla="*/ 982639 h 2006221"/>
              <a:gd name="connsiteX24" fmla="*/ 368490 w 1897039"/>
              <a:gd name="connsiteY24" fmla="*/ 1037230 h 2006221"/>
              <a:gd name="connsiteX25" fmla="*/ 327547 w 1897039"/>
              <a:gd name="connsiteY25" fmla="*/ 1064526 h 2006221"/>
              <a:gd name="connsiteX26" fmla="*/ 286603 w 1897039"/>
              <a:gd name="connsiteY26" fmla="*/ 1091821 h 2006221"/>
              <a:gd name="connsiteX27" fmla="*/ 259308 w 1897039"/>
              <a:gd name="connsiteY27" fmla="*/ 1132765 h 2006221"/>
              <a:gd name="connsiteX28" fmla="*/ 232012 w 1897039"/>
              <a:gd name="connsiteY28" fmla="*/ 1214651 h 2006221"/>
              <a:gd name="connsiteX29" fmla="*/ 245660 w 1897039"/>
              <a:gd name="connsiteY29" fmla="*/ 1296538 h 2006221"/>
              <a:gd name="connsiteX30" fmla="*/ 177421 w 1897039"/>
              <a:gd name="connsiteY30" fmla="*/ 1433015 h 2006221"/>
              <a:gd name="connsiteX31" fmla="*/ 109182 w 1897039"/>
              <a:gd name="connsiteY31" fmla="*/ 1514902 h 2006221"/>
              <a:gd name="connsiteX32" fmla="*/ 54591 w 1897039"/>
              <a:gd name="connsiteY32" fmla="*/ 1678675 h 2006221"/>
              <a:gd name="connsiteX33" fmla="*/ 40944 w 1897039"/>
              <a:gd name="connsiteY33" fmla="*/ 1719618 h 2006221"/>
              <a:gd name="connsiteX34" fmla="*/ 0 w 1897039"/>
              <a:gd name="connsiteY34" fmla="*/ 1801505 h 2006221"/>
              <a:gd name="connsiteX35" fmla="*/ 13648 w 1897039"/>
              <a:gd name="connsiteY35" fmla="*/ 2006221 h 2006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897039" h="2006221">
                <a:moveTo>
                  <a:pt x="1897039" y="0"/>
                </a:moveTo>
                <a:cubicBezTo>
                  <a:pt x="1892490" y="45493"/>
                  <a:pt x="1893671" y="91929"/>
                  <a:pt x="1883391" y="136478"/>
                </a:cubicBezTo>
                <a:cubicBezTo>
                  <a:pt x="1879703" y="152460"/>
                  <a:pt x="1868440" y="166620"/>
                  <a:pt x="1856096" y="177421"/>
                </a:cubicBezTo>
                <a:cubicBezTo>
                  <a:pt x="1831408" y="199023"/>
                  <a:pt x="1801505" y="213815"/>
                  <a:pt x="1774209" y="232012"/>
                </a:cubicBezTo>
                <a:lnTo>
                  <a:pt x="1733266" y="259308"/>
                </a:lnTo>
                <a:lnTo>
                  <a:pt x="1651379" y="313899"/>
                </a:lnTo>
                <a:lnTo>
                  <a:pt x="1610436" y="341194"/>
                </a:lnTo>
                <a:cubicBezTo>
                  <a:pt x="1532202" y="458549"/>
                  <a:pt x="1626005" y="310059"/>
                  <a:pt x="1569493" y="423081"/>
                </a:cubicBezTo>
                <a:cubicBezTo>
                  <a:pt x="1562157" y="437752"/>
                  <a:pt x="1551296" y="450376"/>
                  <a:pt x="1542197" y="464024"/>
                </a:cubicBezTo>
                <a:cubicBezTo>
                  <a:pt x="1537648" y="477672"/>
                  <a:pt x="1531123" y="490813"/>
                  <a:pt x="1528550" y="504967"/>
                </a:cubicBezTo>
                <a:cubicBezTo>
                  <a:pt x="1521989" y="541053"/>
                  <a:pt x="1528524" y="580096"/>
                  <a:pt x="1514902" y="614150"/>
                </a:cubicBezTo>
                <a:cubicBezTo>
                  <a:pt x="1504802" y="639399"/>
                  <a:pt x="1393422" y="667841"/>
                  <a:pt x="1392072" y="668741"/>
                </a:cubicBezTo>
                <a:cubicBezTo>
                  <a:pt x="1274737" y="746963"/>
                  <a:pt x="1423193" y="653181"/>
                  <a:pt x="1310185" y="709684"/>
                </a:cubicBezTo>
                <a:cubicBezTo>
                  <a:pt x="1295514" y="717019"/>
                  <a:pt x="1284231" y="730317"/>
                  <a:pt x="1269242" y="736979"/>
                </a:cubicBezTo>
                <a:cubicBezTo>
                  <a:pt x="1242950" y="748664"/>
                  <a:pt x="1211296" y="748316"/>
                  <a:pt x="1187356" y="764275"/>
                </a:cubicBezTo>
                <a:cubicBezTo>
                  <a:pt x="1134442" y="799550"/>
                  <a:pt x="1161973" y="786383"/>
                  <a:pt x="1105469" y="805218"/>
                </a:cubicBezTo>
                <a:cubicBezTo>
                  <a:pt x="1064526" y="800669"/>
                  <a:pt x="1023274" y="798342"/>
                  <a:pt x="982639" y="791570"/>
                </a:cubicBezTo>
                <a:cubicBezTo>
                  <a:pt x="968449" y="789205"/>
                  <a:pt x="956082" y="777923"/>
                  <a:pt x="941696" y="777923"/>
                </a:cubicBezTo>
                <a:cubicBezTo>
                  <a:pt x="927310" y="777923"/>
                  <a:pt x="914401" y="787021"/>
                  <a:pt x="900753" y="791570"/>
                </a:cubicBezTo>
                <a:cubicBezTo>
                  <a:pt x="887105" y="805218"/>
                  <a:pt x="878825" y="829207"/>
                  <a:pt x="859809" y="832514"/>
                </a:cubicBezTo>
                <a:cubicBezTo>
                  <a:pt x="770058" y="848123"/>
                  <a:pt x="677610" y="838270"/>
                  <a:pt x="586854" y="846162"/>
                </a:cubicBezTo>
                <a:cubicBezTo>
                  <a:pt x="572522" y="847408"/>
                  <a:pt x="559559" y="855260"/>
                  <a:pt x="545911" y="859809"/>
                </a:cubicBezTo>
                <a:cubicBezTo>
                  <a:pt x="478143" y="961461"/>
                  <a:pt x="565238" y="836618"/>
                  <a:pt x="477672" y="941696"/>
                </a:cubicBezTo>
                <a:cubicBezTo>
                  <a:pt x="467171" y="954297"/>
                  <a:pt x="462720" y="971838"/>
                  <a:pt x="450376" y="982639"/>
                </a:cubicBezTo>
                <a:cubicBezTo>
                  <a:pt x="425688" y="1004241"/>
                  <a:pt x="395785" y="1019033"/>
                  <a:pt x="368490" y="1037230"/>
                </a:cubicBezTo>
                <a:lnTo>
                  <a:pt x="327547" y="1064526"/>
                </a:lnTo>
                <a:lnTo>
                  <a:pt x="286603" y="1091821"/>
                </a:lnTo>
                <a:cubicBezTo>
                  <a:pt x="277505" y="1105469"/>
                  <a:pt x="265970" y="1117776"/>
                  <a:pt x="259308" y="1132765"/>
                </a:cubicBezTo>
                <a:cubicBezTo>
                  <a:pt x="247623" y="1159057"/>
                  <a:pt x="232012" y="1214651"/>
                  <a:pt x="232012" y="1214651"/>
                </a:cubicBezTo>
                <a:cubicBezTo>
                  <a:pt x="236561" y="1241947"/>
                  <a:pt x="245660" y="1268866"/>
                  <a:pt x="245660" y="1296538"/>
                </a:cubicBezTo>
                <a:cubicBezTo>
                  <a:pt x="245660" y="1350548"/>
                  <a:pt x="204632" y="1392199"/>
                  <a:pt x="177421" y="1433015"/>
                </a:cubicBezTo>
                <a:cubicBezTo>
                  <a:pt x="139417" y="1490022"/>
                  <a:pt x="161728" y="1462357"/>
                  <a:pt x="109182" y="1514902"/>
                </a:cubicBezTo>
                <a:lnTo>
                  <a:pt x="54591" y="1678675"/>
                </a:lnTo>
                <a:cubicBezTo>
                  <a:pt x="50042" y="1692323"/>
                  <a:pt x="48924" y="1707648"/>
                  <a:pt x="40944" y="1719618"/>
                </a:cubicBezTo>
                <a:cubicBezTo>
                  <a:pt x="5668" y="1772532"/>
                  <a:pt x="18835" y="1745001"/>
                  <a:pt x="0" y="1801505"/>
                </a:cubicBezTo>
                <a:cubicBezTo>
                  <a:pt x="17598" y="1942286"/>
                  <a:pt x="13648" y="1874010"/>
                  <a:pt x="13648" y="2006221"/>
                </a:cubicBezTo>
              </a:path>
            </a:pathLst>
          </a:custGeom>
          <a:noFill/>
          <a:ln w="28575">
            <a:solidFill>
              <a:srgbClr val="92D050"/>
            </a:solidFill>
            <a:headEnd type="none" w="med" len="med"/>
            <a:tailEnd type="triangle" w="med" len="med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white"/>
              </a:solidFill>
            </a:endParaRPr>
          </a:p>
        </p:txBody>
      </p:sp>
      <p:sp>
        <p:nvSpPr>
          <p:cNvPr id="16" name="Ελεύθερη σχεδίαση 15"/>
          <p:cNvSpPr/>
          <p:nvPr/>
        </p:nvSpPr>
        <p:spPr>
          <a:xfrm>
            <a:off x="4109109" y="1103683"/>
            <a:ext cx="503079" cy="761677"/>
          </a:xfrm>
          <a:custGeom>
            <a:avLst/>
            <a:gdLst>
              <a:gd name="connsiteX0" fmla="*/ 219365 w 560559"/>
              <a:gd name="connsiteY0" fmla="*/ 0 h 791570"/>
              <a:gd name="connsiteX1" fmla="*/ 123831 w 560559"/>
              <a:gd name="connsiteY1" fmla="*/ 13647 h 791570"/>
              <a:gd name="connsiteX2" fmla="*/ 69240 w 560559"/>
              <a:gd name="connsiteY2" fmla="*/ 81886 h 791570"/>
              <a:gd name="connsiteX3" fmla="*/ 28296 w 560559"/>
              <a:gd name="connsiteY3" fmla="*/ 163773 h 791570"/>
              <a:gd name="connsiteX4" fmla="*/ 14649 w 560559"/>
              <a:gd name="connsiteY4" fmla="*/ 286603 h 791570"/>
              <a:gd name="connsiteX5" fmla="*/ 14649 w 560559"/>
              <a:gd name="connsiteY5" fmla="*/ 518615 h 791570"/>
              <a:gd name="connsiteX6" fmla="*/ 28296 w 560559"/>
              <a:gd name="connsiteY6" fmla="*/ 559558 h 791570"/>
              <a:gd name="connsiteX7" fmla="*/ 82887 w 560559"/>
              <a:gd name="connsiteY7" fmla="*/ 641444 h 791570"/>
              <a:gd name="connsiteX8" fmla="*/ 192070 w 560559"/>
              <a:gd name="connsiteY8" fmla="*/ 736979 h 791570"/>
              <a:gd name="connsiteX9" fmla="*/ 233013 w 560559"/>
              <a:gd name="connsiteY9" fmla="*/ 764274 h 791570"/>
              <a:gd name="connsiteX10" fmla="*/ 314899 w 560559"/>
              <a:gd name="connsiteY10" fmla="*/ 791570 h 791570"/>
              <a:gd name="connsiteX11" fmla="*/ 424081 w 560559"/>
              <a:gd name="connsiteY11" fmla="*/ 777922 h 791570"/>
              <a:gd name="connsiteX12" fmla="*/ 465025 w 560559"/>
              <a:gd name="connsiteY12" fmla="*/ 764274 h 791570"/>
              <a:gd name="connsiteX13" fmla="*/ 519616 w 560559"/>
              <a:gd name="connsiteY13" fmla="*/ 682388 h 791570"/>
              <a:gd name="connsiteX14" fmla="*/ 546911 w 560559"/>
              <a:gd name="connsiteY14" fmla="*/ 600501 h 791570"/>
              <a:gd name="connsiteX15" fmla="*/ 560559 w 560559"/>
              <a:gd name="connsiteY15" fmla="*/ 559558 h 791570"/>
              <a:gd name="connsiteX16" fmla="*/ 533264 w 560559"/>
              <a:gd name="connsiteY16" fmla="*/ 382137 h 791570"/>
              <a:gd name="connsiteX17" fmla="*/ 505968 w 560559"/>
              <a:gd name="connsiteY17" fmla="*/ 341194 h 791570"/>
              <a:gd name="connsiteX18" fmla="*/ 505968 w 560559"/>
              <a:gd name="connsiteY18" fmla="*/ 163773 h 791570"/>
              <a:gd name="connsiteX19" fmla="*/ 492320 w 560559"/>
              <a:gd name="connsiteY19" fmla="*/ 109182 h 791570"/>
              <a:gd name="connsiteX20" fmla="*/ 410434 w 560559"/>
              <a:gd name="connsiteY20" fmla="*/ 54591 h 791570"/>
              <a:gd name="connsiteX21" fmla="*/ 287604 w 560559"/>
              <a:gd name="connsiteY21" fmla="*/ 0 h 791570"/>
              <a:gd name="connsiteX22" fmla="*/ 219365 w 560559"/>
              <a:gd name="connsiteY22" fmla="*/ 0 h 791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560559" h="791570">
                <a:moveTo>
                  <a:pt x="219365" y="0"/>
                </a:moveTo>
                <a:cubicBezTo>
                  <a:pt x="187520" y="4549"/>
                  <a:pt x="154642" y="4404"/>
                  <a:pt x="123831" y="13647"/>
                </a:cubicBezTo>
                <a:cubicBezTo>
                  <a:pt x="69697" y="29887"/>
                  <a:pt x="89144" y="42077"/>
                  <a:pt x="69240" y="81886"/>
                </a:cubicBezTo>
                <a:cubicBezTo>
                  <a:pt x="16324" y="187720"/>
                  <a:pt x="62603" y="60856"/>
                  <a:pt x="28296" y="163773"/>
                </a:cubicBezTo>
                <a:cubicBezTo>
                  <a:pt x="23747" y="204716"/>
                  <a:pt x="19759" y="245726"/>
                  <a:pt x="14649" y="286603"/>
                </a:cubicBezTo>
                <a:cubicBezTo>
                  <a:pt x="-1216" y="413526"/>
                  <a:pt x="-8239" y="369843"/>
                  <a:pt x="14649" y="518615"/>
                </a:cubicBezTo>
                <a:cubicBezTo>
                  <a:pt x="16836" y="532834"/>
                  <a:pt x="21310" y="546983"/>
                  <a:pt x="28296" y="559558"/>
                </a:cubicBezTo>
                <a:cubicBezTo>
                  <a:pt x="44227" y="588235"/>
                  <a:pt x="64690" y="614149"/>
                  <a:pt x="82887" y="641444"/>
                </a:cubicBezTo>
                <a:cubicBezTo>
                  <a:pt x="128380" y="709684"/>
                  <a:pt x="96534" y="673289"/>
                  <a:pt x="192070" y="736979"/>
                </a:cubicBezTo>
                <a:cubicBezTo>
                  <a:pt x="205718" y="746077"/>
                  <a:pt x="217452" y="759087"/>
                  <a:pt x="233013" y="764274"/>
                </a:cubicBezTo>
                <a:lnTo>
                  <a:pt x="314899" y="791570"/>
                </a:lnTo>
                <a:cubicBezTo>
                  <a:pt x="351293" y="787021"/>
                  <a:pt x="387995" y="784483"/>
                  <a:pt x="424081" y="777922"/>
                </a:cubicBezTo>
                <a:cubicBezTo>
                  <a:pt x="438235" y="775348"/>
                  <a:pt x="454852" y="774447"/>
                  <a:pt x="465025" y="764274"/>
                </a:cubicBezTo>
                <a:cubicBezTo>
                  <a:pt x="488222" y="741078"/>
                  <a:pt x="519616" y="682388"/>
                  <a:pt x="519616" y="682388"/>
                </a:cubicBezTo>
                <a:lnTo>
                  <a:pt x="546911" y="600501"/>
                </a:lnTo>
                <a:lnTo>
                  <a:pt x="560559" y="559558"/>
                </a:lnTo>
                <a:cubicBezTo>
                  <a:pt x="556646" y="520430"/>
                  <a:pt x="557855" y="431318"/>
                  <a:pt x="533264" y="382137"/>
                </a:cubicBezTo>
                <a:cubicBezTo>
                  <a:pt x="525929" y="367466"/>
                  <a:pt x="515067" y="354842"/>
                  <a:pt x="505968" y="341194"/>
                </a:cubicBezTo>
                <a:cubicBezTo>
                  <a:pt x="473117" y="242642"/>
                  <a:pt x="505968" y="359803"/>
                  <a:pt x="505968" y="163773"/>
                </a:cubicBezTo>
                <a:cubicBezTo>
                  <a:pt x="505968" y="145016"/>
                  <a:pt x="504672" y="123298"/>
                  <a:pt x="492320" y="109182"/>
                </a:cubicBezTo>
                <a:cubicBezTo>
                  <a:pt x="470718" y="84494"/>
                  <a:pt x="437729" y="72788"/>
                  <a:pt x="410434" y="54591"/>
                </a:cubicBezTo>
                <a:cubicBezTo>
                  <a:pt x="373328" y="29853"/>
                  <a:pt x="336328" y="0"/>
                  <a:pt x="287604" y="0"/>
                </a:cubicBezTo>
                <a:lnTo>
                  <a:pt x="219365" y="0"/>
                </a:lnTo>
                <a:close/>
              </a:path>
            </a:pathLst>
          </a:custGeom>
          <a:noFill/>
          <a:ln w="28575">
            <a:solidFill>
              <a:srgbClr val="FFFF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white"/>
              </a:solidFill>
            </a:endParaRPr>
          </a:p>
        </p:txBody>
      </p:sp>
      <p:sp>
        <p:nvSpPr>
          <p:cNvPr id="17" name="Ελεύθερη σχεδίαση 16"/>
          <p:cNvSpPr/>
          <p:nvPr/>
        </p:nvSpPr>
        <p:spPr>
          <a:xfrm>
            <a:off x="4530373" y="1870713"/>
            <a:ext cx="1823048" cy="1513135"/>
          </a:xfrm>
          <a:custGeom>
            <a:avLst/>
            <a:gdLst>
              <a:gd name="connsiteX0" fmla="*/ 0 w 2059769"/>
              <a:gd name="connsiteY0" fmla="*/ 0 h 2129051"/>
              <a:gd name="connsiteX1" fmla="*/ 81887 w 2059769"/>
              <a:gd name="connsiteY1" fmla="*/ 150125 h 2129051"/>
              <a:gd name="connsiteX2" fmla="*/ 109182 w 2059769"/>
              <a:gd name="connsiteY2" fmla="*/ 232012 h 2129051"/>
              <a:gd name="connsiteX3" fmla="*/ 122830 w 2059769"/>
              <a:gd name="connsiteY3" fmla="*/ 272955 h 2129051"/>
              <a:gd name="connsiteX4" fmla="*/ 245660 w 2059769"/>
              <a:gd name="connsiteY4" fmla="*/ 368489 h 2129051"/>
              <a:gd name="connsiteX5" fmla="*/ 286603 w 2059769"/>
              <a:gd name="connsiteY5" fmla="*/ 395785 h 2129051"/>
              <a:gd name="connsiteX6" fmla="*/ 300251 w 2059769"/>
              <a:gd name="connsiteY6" fmla="*/ 436728 h 2129051"/>
              <a:gd name="connsiteX7" fmla="*/ 327546 w 2059769"/>
              <a:gd name="connsiteY7" fmla="*/ 477671 h 2129051"/>
              <a:gd name="connsiteX8" fmla="*/ 368490 w 2059769"/>
              <a:gd name="connsiteY8" fmla="*/ 614149 h 2129051"/>
              <a:gd name="connsiteX9" fmla="*/ 409433 w 2059769"/>
              <a:gd name="connsiteY9" fmla="*/ 627797 h 2129051"/>
              <a:gd name="connsiteX10" fmla="*/ 436728 w 2059769"/>
              <a:gd name="connsiteY10" fmla="*/ 668740 h 2129051"/>
              <a:gd name="connsiteX11" fmla="*/ 518615 w 2059769"/>
              <a:gd name="connsiteY11" fmla="*/ 709683 h 2129051"/>
              <a:gd name="connsiteX12" fmla="*/ 559558 w 2059769"/>
              <a:gd name="connsiteY12" fmla="*/ 736979 h 2129051"/>
              <a:gd name="connsiteX13" fmla="*/ 614149 w 2059769"/>
              <a:gd name="connsiteY13" fmla="*/ 764274 h 2129051"/>
              <a:gd name="connsiteX14" fmla="*/ 655093 w 2059769"/>
              <a:gd name="connsiteY14" fmla="*/ 805218 h 2129051"/>
              <a:gd name="connsiteX15" fmla="*/ 696036 w 2059769"/>
              <a:gd name="connsiteY15" fmla="*/ 887104 h 2129051"/>
              <a:gd name="connsiteX16" fmla="*/ 764275 w 2059769"/>
              <a:gd name="connsiteY16" fmla="*/ 982639 h 2129051"/>
              <a:gd name="connsiteX17" fmla="*/ 887105 w 2059769"/>
              <a:gd name="connsiteY17" fmla="*/ 1078173 h 2129051"/>
              <a:gd name="connsiteX18" fmla="*/ 941696 w 2059769"/>
              <a:gd name="connsiteY18" fmla="*/ 1105468 h 2129051"/>
              <a:gd name="connsiteX19" fmla="*/ 1132764 w 2059769"/>
              <a:gd name="connsiteY19" fmla="*/ 1160059 h 2129051"/>
              <a:gd name="connsiteX20" fmla="*/ 1241946 w 2059769"/>
              <a:gd name="connsiteY20" fmla="*/ 1214651 h 2129051"/>
              <a:gd name="connsiteX21" fmla="*/ 1323833 w 2059769"/>
              <a:gd name="connsiteY21" fmla="*/ 1282889 h 2129051"/>
              <a:gd name="connsiteX22" fmla="*/ 1446663 w 2059769"/>
              <a:gd name="connsiteY22" fmla="*/ 1323833 h 2129051"/>
              <a:gd name="connsiteX23" fmla="*/ 1487606 w 2059769"/>
              <a:gd name="connsiteY23" fmla="*/ 1337480 h 2129051"/>
              <a:gd name="connsiteX24" fmla="*/ 1569493 w 2059769"/>
              <a:gd name="connsiteY24" fmla="*/ 1405719 h 2129051"/>
              <a:gd name="connsiteX25" fmla="*/ 1651379 w 2059769"/>
              <a:gd name="connsiteY25" fmla="*/ 1460310 h 2129051"/>
              <a:gd name="connsiteX26" fmla="*/ 1692322 w 2059769"/>
              <a:gd name="connsiteY26" fmla="*/ 1487606 h 2129051"/>
              <a:gd name="connsiteX27" fmla="*/ 1774209 w 2059769"/>
              <a:gd name="connsiteY27" fmla="*/ 1514901 h 2129051"/>
              <a:gd name="connsiteX28" fmla="*/ 1883391 w 2059769"/>
              <a:gd name="connsiteY28" fmla="*/ 1542197 h 2129051"/>
              <a:gd name="connsiteX29" fmla="*/ 1978925 w 2059769"/>
              <a:gd name="connsiteY29" fmla="*/ 1569492 h 2129051"/>
              <a:gd name="connsiteX30" fmla="*/ 2033516 w 2059769"/>
              <a:gd name="connsiteY30" fmla="*/ 2019868 h 2129051"/>
              <a:gd name="connsiteX31" fmla="*/ 2047164 w 2059769"/>
              <a:gd name="connsiteY31" fmla="*/ 2129051 h 2129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059769" h="2129051">
                <a:moveTo>
                  <a:pt x="0" y="0"/>
                </a:moveTo>
                <a:cubicBezTo>
                  <a:pt x="72563" y="90704"/>
                  <a:pt x="45381" y="40606"/>
                  <a:pt x="81887" y="150125"/>
                </a:cubicBezTo>
                <a:lnTo>
                  <a:pt x="109182" y="232012"/>
                </a:lnTo>
                <a:cubicBezTo>
                  <a:pt x="113731" y="245660"/>
                  <a:pt x="112658" y="262783"/>
                  <a:pt x="122830" y="272955"/>
                </a:cubicBezTo>
                <a:cubicBezTo>
                  <a:pt x="186971" y="337096"/>
                  <a:pt x="147712" y="303190"/>
                  <a:pt x="245660" y="368489"/>
                </a:cubicBezTo>
                <a:lnTo>
                  <a:pt x="286603" y="395785"/>
                </a:lnTo>
                <a:cubicBezTo>
                  <a:pt x="291152" y="409433"/>
                  <a:pt x="293817" y="423861"/>
                  <a:pt x="300251" y="436728"/>
                </a:cubicBezTo>
                <a:cubicBezTo>
                  <a:pt x="307586" y="451399"/>
                  <a:pt x="321085" y="462595"/>
                  <a:pt x="327546" y="477671"/>
                </a:cubicBezTo>
                <a:cubicBezTo>
                  <a:pt x="336479" y="498514"/>
                  <a:pt x="353200" y="609052"/>
                  <a:pt x="368490" y="614149"/>
                </a:cubicBezTo>
                <a:lnTo>
                  <a:pt x="409433" y="627797"/>
                </a:lnTo>
                <a:cubicBezTo>
                  <a:pt x="418531" y="641445"/>
                  <a:pt x="425130" y="657142"/>
                  <a:pt x="436728" y="668740"/>
                </a:cubicBezTo>
                <a:cubicBezTo>
                  <a:pt x="463186" y="695198"/>
                  <a:pt x="485314" y="698583"/>
                  <a:pt x="518615" y="709683"/>
                </a:cubicBezTo>
                <a:cubicBezTo>
                  <a:pt x="532263" y="718782"/>
                  <a:pt x="545317" y="728841"/>
                  <a:pt x="559558" y="736979"/>
                </a:cubicBezTo>
                <a:cubicBezTo>
                  <a:pt x="577222" y="747073"/>
                  <a:pt x="597594" y="752449"/>
                  <a:pt x="614149" y="764274"/>
                </a:cubicBezTo>
                <a:cubicBezTo>
                  <a:pt x="629855" y="775493"/>
                  <a:pt x="642737" y="790390"/>
                  <a:pt x="655093" y="805218"/>
                </a:cubicBezTo>
                <a:cubicBezTo>
                  <a:pt x="703980" y="863882"/>
                  <a:pt x="665262" y="825556"/>
                  <a:pt x="696036" y="887104"/>
                </a:cubicBezTo>
                <a:cubicBezTo>
                  <a:pt x="703444" y="901921"/>
                  <a:pt x="758564" y="977404"/>
                  <a:pt x="764275" y="982639"/>
                </a:cubicBezTo>
                <a:cubicBezTo>
                  <a:pt x="802511" y="1017688"/>
                  <a:pt x="840711" y="1054977"/>
                  <a:pt x="887105" y="1078173"/>
                </a:cubicBezTo>
                <a:cubicBezTo>
                  <a:pt x="905302" y="1087271"/>
                  <a:pt x="922707" y="1098165"/>
                  <a:pt x="941696" y="1105468"/>
                </a:cubicBezTo>
                <a:cubicBezTo>
                  <a:pt x="1046307" y="1145703"/>
                  <a:pt x="1043825" y="1142272"/>
                  <a:pt x="1132764" y="1160059"/>
                </a:cubicBezTo>
                <a:cubicBezTo>
                  <a:pt x="1254000" y="1250988"/>
                  <a:pt x="1122705" y="1163548"/>
                  <a:pt x="1241946" y="1214651"/>
                </a:cubicBezTo>
                <a:cubicBezTo>
                  <a:pt x="1348353" y="1260253"/>
                  <a:pt x="1213159" y="1221403"/>
                  <a:pt x="1323833" y="1282889"/>
                </a:cubicBezTo>
                <a:cubicBezTo>
                  <a:pt x="1323835" y="1282890"/>
                  <a:pt x="1426191" y="1317009"/>
                  <a:pt x="1446663" y="1323833"/>
                </a:cubicBezTo>
                <a:lnTo>
                  <a:pt x="1487606" y="1337480"/>
                </a:lnTo>
                <a:cubicBezTo>
                  <a:pt x="1633921" y="1435025"/>
                  <a:pt x="1411856" y="1283113"/>
                  <a:pt x="1569493" y="1405719"/>
                </a:cubicBezTo>
                <a:cubicBezTo>
                  <a:pt x="1595388" y="1425859"/>
                  <a:pt x="1624084" y="1442113"/>
                  <a:pt x="1651379" y="1460310"/>
                </a:cubicBezTo>
                <a:cubicBezTo>
                  <a:pt x="1665027" y="1469409"/>
                  <a:pt x="1676761" y="1482419"/>
                  <a:pt x="1692322" y="1487606"/>
                </a:cubicBezTo>
                <a:cubicBezTo>
                  <a:pt x="1719618" y="1496704"/>
                  <a:pt x="1746296" y="1507923"/>
                  <a:pt x="1774209" y="1514901"/>
                </a:cubicBezTo>
                <a:cubicBezTo>
                  <a:pt x="1810603" y="1524000"/>
                  <a:pt x="1847802" y="1530334"/>
                  <a:pt x="1883391" y="1542197"/>
                </a:cubicBezTo>
                <a:cubicBezTo>
                  <a:pt x="1942128" y="1561777"/>
                  <a:pt x="1910378" y="1552356"/>
                  <a:pt x="1978925" y="1569492"/>
                </a:cubicBezTo>
                <a:cubicBezTo>
                  <a:pt x="2138593" y="1675937"/>
                  <a:pt x="2007971" y="1572814"/>
                  <a:pt x="2033516" y="2019868"/>
                </a:cubicBezTo>
                <a:cubicBezTo>
                  <a:pt x="2051578" y="2335951"/>
                  <a:pt x="2047164" y="1819140"/>
                  <a:pt x="2047164" y="2129051"/>
                </a:cubicBezTo>
              </a:path>
            </a:pathLst>
          </a:custGeom>
          <a:noFill/>
          <a:ln w="28575">
            <a:solidFill>
              <a:srgbClr val="FFFF00"/>
            </a:solidFill>
            <a:headEnd type="none" w="med" len="med"/>
            <a:tailEnd type="arrow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white"/>
              </a:solidFill>
            </a:endParaRPr>
          </a:p>
        </p:txBody>
      </p:sp>
      <p:sp>
        <p:nvSpPr>
          <p:cNvPr id="18" name="Ορθογώνιο 17"/>
          <p:cNvSpPr/>
          <p:nvPr/>
        </p:nvSpPr>
        <p:spPr>
          <a:xfrm>
            <a:off x="6033518" y="3278594"/>
            <a:ext cx="603050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800" b="1" baseline="30000" dirty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l-GR" sz="1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Ορθογώνιο 18"/>
          <p:cNvSpPr/>
          <p:nvPr/>
        </p:nvSpPr>
        <p:spPr>
          <a:xfrm>
            <a:off x="4499992" y="3081928"/>
            <a:ext cx="603050" cy="9951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800" b="1" baseline="-25000" dirty="0" smtClean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l-GR" sz="8800" b="1" baseline="-25000" dirty="0">
              <a:ln w="18000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464576" y="4809162"/>
            <a:ext cx="36733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4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latin typeface="Arial" panose="020B0604020202020204" pitchFamily="34" charset="0"/>
              </a:rPr>
              <a:t>Βρωμι</a:t>
            </a:r>
            <a:r>
              <a:rPr lang="el-GR" sz="44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</a:rPr>
              <a:t>ούχο</a:t>
            </a:r>
            <a:endParaRPr lang="el-GR" sz="4400" b="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cxnSp>
        <p:nvCxnSpPr>
          <p:cNvPr id="24" name="Ευθύγραμμο βέλος σύνδεσης 23"/>
          <p:cNvCxnSpPr/>
          <p:nvPr/>
        </p:nvCxnSpPr>
        <p:spPr>
          <a:xfrm flipH="1">
            <a:off x="3568740" y="4038079"/>
            <a:ext cx="2083934" cy="962523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6" name="Ευθύγραμμο βέλος σύνδεσης 25"/>
          <p:cNvCxnSpPr>
            <a:stCxn id="25" idx="2"/>
          </p:cNvCxnSpPr>
          <p:nvPr/>
        </p:nvCxnSpPr>
        <p:spPr>
          <a:xfrm>
            <a:off x="4010663" y="4043432"/>
            <a:ext cx="1613722" cy="933629"/>
          </a:xfrm>
          <a:prstGeom prst="straightConnector1">
            <a:avLst/>
          </a:prstGeom>
          <a:ln>
            <a:solidFill>
              <a:srgbClr val="FFC409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4815406" y="4889553"/>
            <a:ext cx="31683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400" b="1" dirty="0" smtClean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latin typeface="Arial" panose="020B0604020202020204" pitchFamily="34" charset="0"/>
              </a:rPr>
              <a:t>μαγνήσιο</a:t>
            </a:r>
            <a:endParaRPr lang="el-GR" sz="4400" b="1" dirty="0">
              <a:ln>
                <a:solidFill>
                  <a:sysClr val="windowText" lastClr="000000"/>
                </a:solidFill>
              </a:ln>
              <a:solidFill>
                <a:srgbClr val="FFC000"/>
              </a:solidFill>
              <a:latin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471732" y="5598274"/>
            <a:ext cx="46085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400" b="1" dirty="0" smtClean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latin typeface="Arial" panose="020B0604020202020204" pitchFamily="34" charset="0"/>
              </a:rPr>
              <a:t>Βρωμ</a:t>
            </a:r>
            <a:r>
              <a:rPr lang="el-GR" sz="44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</a:rPr>
              <a:t>ίδιο</a:t>
            </a:r>
            <a:r>
              <a:rPr lang="el-GR" sz="4400" b="1" dirty="0" smtClean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latin typeface="Arial" panose="020B0604020202020204" pitchFamily="34" charset="0"/>
              </a:rPr>
              <a:t>  </a:t>
            </a:r>
            <a:endParaRPr lang="el-GR" sz="4400" b="1" dirty="0">
              <a:ln>
                <a:solidFill>
                  <a:sysClr val="windowText" lastClr="000000"/>
                </a:solidFill>
              </a:ln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663304" y="5571229"/>
            <a:ext cx="31683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400" b="1" dirty="0" smtClean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latin typeface="Arial" panose="020B0604020202020204" pitchFamily="34" charset="0"/>
              </a:rPr>
              <a:t>μαγνησίου</a:t>
            </a:r>
            <a:endParaRPr lang="el-GR" sz="4400" b="1" dirty="0">
              <a:ln>
                <a:solidFill>
                  <a:sysClr val="windowText" lastClr="000000"/>
                </a:solidFill>
              </a:ln>
              <a:solidFill>
                <a:srgbClr val="FFC000"/>
              </a:solidFill>
              <a:latin typeface="Arial" panose="020B0604020202020204" pitchFamily="34" charset="0"/>
            </a:endParaRPr>
          </a:p>
        </p:txBody>
      </p:sp>
      <p:sp>
        <p:nvSpPr>
          <p:cNvPr id="32" name="Ορθογώνιο 31"/>
          <p:cNvSpPr/>
          <p:nvPr/>
        </p:nvSpPr>
        <p:spPr>
          <a:xfrm>
            <a:off x="4467717" y="5571229"/>
            <a:ext cx="109388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4400" b="1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latin typeface="Arial" panose="020B0604020202020204" pitchFamily="34" charset="0"/>
              </a:rPr>
              <a:t>του</a:t>
            </a:r>
            <a:endParaRPr lang="el-GR" sz="1400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861695" y="4849821"/>
            <a:ext cx="6480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ή</a:t>
            </a:r>
            <a:endParaRPr lang="en-US" sz="4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Ορθογώνιο 26"/>
          <p:cNvSpPr/>
          <p:nvPr/>
        </p:nvSpPr>
        <p:spPr>
          <a:xfrm>
            <a:off x="5868144" y="633656"/>
            <a:ext cx="603050" cy="995144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8800" b="1" baseline="-25000" dirty="0" smtClean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l-GR" sz="8800" b="1" baseline="-25000" dirty="0">
              <a:ln w="18000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-14199" y="-57273"/>
            <a:ext cx="7992888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l-GR" sz="4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j-lt"/>
              </a:rPr>
              <a:t>2</a:t>
            </a:r>
            <a:r>
              <a:rPr lang="el-GR" sz="4000" b="1" baseline="3000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j-lt"/>
              </a:rPr>
              <a:t>ο</a:t>
            </a:r>
            <a:r>
              <a:rPr lang="el-GR" sz="4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j-lt"/>
              </a:rPr>
              <a:t>   </a:t>
            </a:r>
            <a:r>
              <a:rPr lang="el-GR" sz="4000" b="1" dirty="0" smtClean="0">
                <a:ln w="17780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j-lt"/>
              </a:rPr>
              <a:t>παράδειγμα</a:t>
            </a:r>
            <a:r>
              <a:rPr lang="el-GR" sz="4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j-lt"/>
              </a:rPr>
              <a:t>  :       </a:t>
            </a:r>
            <a:r>
              <a:rPr lang="el-GR" sz="4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j-lt"/>
              </a:rPr>
              <a:t> </a:t>
            </a:r>
            <a:endParaRPr lang="el-GR" sz="40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5475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3" grpId="0" animBg="1"/>
      <p:bldP spid="4" grpId="0"/>
      <p:bldP spid="5" grpId="0"/>
      <p:bldP spid="2" grpId="0" animBg="1"/>
      <p:bldP spid="6" grpId="0" animBg="1"/>
      <p:bldP spid="10" grpId="0"/>
      <p:bldP spid="11" grpId="0"/>
      <p:bldP spid="14" grpId="0" animBg="1"/>
      <p:bldP spid="15" grpId="0" animBg="1"/>
      <p:bldP spid="16" grpId="0" animBg="1"/>
      <p:bldP spid="17" grpId="0" animBg="1"/>
      <p:bldP spid="18" grpId="0"/>
      <p:bldP spid="19" grpId="0"/>
      <p:bldP spid="19" grpId="1"/>
      <p:bldP spid="21" grpId="0"/>
      <p:bldP spid="29" grpId="0"/>
      <p:bldP spid="30" grpId="0"/>
      <p:bldP spid="31" grpId="0"/>
      <p:bldP spid="32" grpId="0"/>
      <p:bldP spid="33" grpId="0"/>
      <p:bldP spid="27" grpId="0" animBg="1"/>
      <p:bldP spid="27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Πίνακας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3915225"/>
              </p:ext>
            </p:extLst>
          </p:nvPr>
        </p:nvGraphicFramePr>
        <p:xfrm>
          <a:off x="1187624" y="2060849"/>
          <a:ext cx="6096000" cy="3282671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2088232"/>
                <a:gridCol w="4007768"/>
              </a:tblGrid>
              <a:tr h="1728191">
                <a:tc>
                  <a:txBody>
                    <a:bodyPr/>
                    <a:lstStyle/>
                    <a:p>
                      <a:endParaRPr lang="el-GR" sz="4800" b="1" dirty="0">
                        <a:ln>
                          <a:solidFill>
                            <a:sysClr val="windowText" lastClr="000000"/>
                          </a:solidFill>
                        </a:ln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800" b="1" dirty="0" smtClean="0">
                          <a:ln w="18000">
                            <a:solidFill>
                              <a:sysClr val="windowText" lastClr="000000"/>
                            </a:solidFill>
                            <a:prstDash val="solid"/>
                            <a:miter lim="800000"/>
                          </a:ln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S</a:t>
                      </a:r>
                      <a:r>
                        <a:rPr lang="en-US" sz="4800" b="1" baseline="30000" dirty="0" smtClean="0">
                          <a:ln w="18000">
                            <a:solidFill>
                              <a:sysClr val="windowText" lastClr="000000"/>
                            </a:solidFill>
                            <a:prstDash val="solid"/>
                            <a:miter lim="800000"/>
                          </a:ln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2-</a:t>
                      </a:r>
                      <a:endParaRPr lang="el-GR" sz="4800" b="1" dirty="0" smtClean="0">
                        <a:ln w="18000">
                          <a:solidFill>
                            <a:sysClr val="windowText" lastClr="000000"/>
                          </a:solidFill>
                          <a:prstDash val="solid"/>
                          <a:miter lim="800000"/>
                        </a:ln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endParaRPr>
                    </a:p>
                    <a:p>
                      <a:endParaRPr lang="el-GR" sz="4800" b="1" dirty="0">
                        <a:ln>
                          <a:solidFill>
                            <a:sysClr val="windowText" lastClr="000000"/>
                          </a:solidFill>
                        </a:ln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800" b="1" dirty="0" smtClean="0">
                          <a:ln w="18000">
                            <a:solidFill>
                              <a:sysClr val="windowText" lastClr="000000"/>
                            </a:solidFill>
                            <a:prstDash val="solid"/>
                            <a:miter lim="800000"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Al</a:t>
                      </a:r>
                      <a:r>
                        <a:rPr lang="en-US" sz="4800" b="1" baseline="30000" dirty="0" smtClean="0">
                          <a:ln w="18000">
                            <a:solidFill>
                              <a:sysClr val="windowText" lastClr="000000"/>
                            </a:solidFill>
                            <a:prstDash val="solid"/>
                            <a:miter lim="800000"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3+</a:t>
                      </a:r>
                      <a:endParaRPr lang="el-GR" sz="4800" b="1" dirty="0" smtClean="0">
                        <a:ln w="18000">
                          <a:solidFill>
                            <a:sysClr val="windowText" lastClr="000000"/>
                          </a:solidFill>
                          <a:prstDash val="solid"/>
                          <a:miter lim="800000"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endParaRPr>
                    </a:p>
                    <a:p>
                      <a:endParaRPr lang="el-GR" sz="4800" b="1" dirty="0">
                        <a:ln>
                          <a:solidFill>
                            <a:sysClr val="windowText" lastClr="000000"/>
                          </a:solidFill>
                        </a:ln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4800" b="1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ιβ</a:t>
                      </a:r>
                      <a:endParaRPr lang="el-GR" sz="4800" b="1" dirty="0">
                        <a:ln>
                          <a:solidFill>
                            <a:sysClr val="windowText" lastClr="000000"/>
                          </a:solidFill>
                        </a:ln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132856"/>
            <a:ext cx="1843350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4437112"/>
            <a:ext cx="2156901" cy="2185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-14199" y="-57273"/>
            <a:ext cx="7992888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l-GR" sz="4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j-lt"/>
              </a:rPr>
              <a:t>3</a:t>
            </a:r>
            <a:r>
              <a:rPr lang="el-GR" sz="4000" b="1" baseline="3000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j-lt"/>
              </a:rPr>
              <a:t>ο</a:t>
            </a:r>
            <a:r>
              <a:rPr lang="el-GR" sz="4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j-lt"/>
              </a:rPr>
              <a:t>   </a:t>
            </a:r>
            <a:r>
              <a:rPr lang="el-GR" sz="4000" b="1" dirty="0" smtClean="0">
                <a:ln w="17780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j-lt"/>
              </a:rPr>
              <a:t>παράδειγμα</a:t>
            </a:r>
            <a:r>
              <a:rPr lang="el-GR" sz="4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j-lt"/>
              </a:rPr>
              <a:t>  :       </a:t>
            </a:r>
            <a:r>
              <a:rPr lang="el-GR" sz="4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j-lt"/>
              </a:rPr>
              <a:t> </a:t>
            </a:r>
            <a:endParaRPr lang="el-GR" sz="40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78674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Στρογγυλεμένο ορθογώνιο 24"/>
          <p:cNvSpPr/>
          <p:nvPr/>
        </p:nvSpPr>
        <p:spPr>
          <a:xfrm>
            <a:off x="2699792" y="2924943"/>
            <a:ext cx="1862512" cy="1475679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Στρογγυλεμένο ορθογώνιο 2"/>
          <p:cNvSpPr/>
          <p:nvPr/>
        </p:nvSpPr>
        <p:spPr>
          <a:xfrm>
            <a:off x="4562304" y="2916543"/>
            <a:ext cx="1649110" cy="1468895"/>
          </a:xfrm>
          <a:prstGeom prst="roundRect">
            <a:avLst/>
          </a:prstGeom>
          <a:solidFill>
            <a:srgbClr val="B9ED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626337" y="999090"/>
            <a:ext cx="266988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 smtClean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C409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Al</a:t>
            </a:r>
            <a:r>
              <a:rPr lang="en-US" sz="8800" b="1" baseline="30000" dirty="0" smtClean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3+</a:t>
            </a:r>
            <a:endParaRPr lang="el-GR" sz="8800" b="1" dirty="0">
              <a:ln w="18000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95456" y="983490"/>
            <a:ext cx="266988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 smtClean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8800" b="1" baseline="30000" dirty="0" smtClean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2-</a:t>
            </a:r>
            <a:endParaRPr lang="el-GR" sz="8800" b="1" dirty="0">
              <a:ln w="18000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83466" y="2868770"/>
            <a:ext cx="153987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 smtClean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C409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Al</a:t>
            </a:r>
            <a:endParaRPr lang="el-GR" sz="8800" b="1" dirty="0">
              <a:ln w="18000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80491" y="2918554"/>
            <a:ext cx="118489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 smtClean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endParaRPr lang="el-GR" sz="8800" b="1" dirty="0">
              <a:ln w="18000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Ελεύθερη σχεδίαση 13"/>
          <p:cNvSpPr/>
          <p:nvPr/>
        </p:nvSpPr>
        <p:spPr>
          <a:xfrm>
            <a:off x="5879328" y="1169792"/>
            <a:ext cx="560559" cy="791570"/>
          </a:xfrm>
          <a:custGeom>
            <a:avLst/>
            <a:gdLst>
              <a:gd name="connsiteX0" fmla="*/ 219365 w 560559"/>
              <a:gd name="connsiteY0" fmla="*/ 0 h 791570"/>
              <a:gd name="connsiteX1" fmla="*/ 123831 w 560559"/>
              <a:gd name="connsiteY1" fmla="*/ 13647 h 791570"/>
              <a:gd name="connsiteX2" fmla="*/ 69240 w 560559"/>
              <a:gd name="connsiteY2" fmla="*/ 81886 h 791570"/>
              <a:gd name="connsiteX3" fmla="*/ 28296 w 560559"/>
              <a:gd name="connsiteY3" fmla="*/ 163773 h 791570"/>
              <a:gd name="connsiteX4" fmla="*/ 14649 w 560559"/>
              <a:gd name="connsiteY4" fmla="*/ 286603 h 791570"/>
              <a:gd name="connsiteX5" fmla="*/ 14649 w 560559"/>
              <a:gd name="connsiteY5" fmla="*/ 518615 h 791570"/>
              <a:gd name="connsiteX6" fmla="*/ 28296 w 560559"/>
              <a:gd name="connsiteY6" fmla="*/ 559558 h 791570"/>
              <a:gd name="connsiteX7" fmla="*/ 82887 w 560559"/>
              <a:gd name="connsiteY7" fmla="*/ 641444 h 791570"/>
              <a:gd name="connsiteX8" fmla="*/ 192070 w 560559"/>
              <a:gd name="connsiteY8" fmla="*/ 736979 h 791570"/>
              <a:gd name="connsiteX9" fmla="*/ 233013 w 560559"/>
              <a:gd name="connsiteY9" fmla="*/ 764274 h 791570"/>
              <a:gd name="connsiteX10" fmla="*/ 314899 w 560559"/>
              <a:gd name="connsiteY10" fmla="*/ 791570 h 791570"/>
              <a:gd name="connsiteX11" fmla="*/ 424081 w 560559"/>
              <a:gd name="connsiteY11" fmla="*/ 777922 h 791570"/>
              <a:gd name="connsiteX12" fmla="*/ 465025 w 560559"/>
              <a:gd name="connsiteY12" fmla="*/ 764274 h 791570"/>
              <a:gd name="connsiteX13" fmla="*/ 519616 w 560559"/>
              <a:gd name="connsiteY13" fmla="*/ 682388 h 791570"/>
              <a:gd name="connsiteX14" fmla="*/ 546911 w 560559"/>
              <a:gd name="connsiteY14" fmla="*/ 600501 h 791570"/>
              <a:gd name="connsiteX15" fmla="*/ 560559 w 560559"/>
              <a:gd name="connsiteY15" fmla="*/ 559558 h 791570"/>
              <a:gd name="connsiteX16" fmla="*/ 533264 w 560559"/>
              <a:gd name="connsiteY16" fmla="*/ 382137 h 791570"/>
              <a:gd name="connsiteX17" fmla="*/ 505968 w 560559"/>
              <a:gd name="connsiteY17" fmla="*/ 341194 h 791570"/>
              <a:gd name="connsiteX18" fmla="*/ 505968 w 560559"/>
              <a:gd name="connsiteY18" fmla="*/ 163773 h 791570"/>
              <a:gd name="connsiteX19" fmla="*/ 492320 w 560559"/>
              <a:gd name="connsiteY19" fmla="*/ 109182 h 791570"/>
              <a:gd name="connsiteX20" fmla="*/ 410434 w 560559"/>
              <a:gd name="connsiteY20" fmla="*/ 54591 h 791570"/>
              <a:gd name="connsiteX21" fmla="*/ 287604 w 560559"/>
              <a:gd name="connsiteY21" fmla="*/ 0 h 791570"/>
              <a:gd name="connsiteX22" fmla="*/ 219365 w 560559"/>
              <a:gd name="connsiteY22" fmla="*/ 0 h 791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560559" h="791570">
                <a:moveTo>
                  <a:pt x="219365" y="0"/>
                </a:moveTo>
                <a:cubicBezTo>
                  <a:pt x="187520" y="4549"/>
                  <a:pt x="154642" y="4404"/>
                  <a:pt x="123831" y="13647"/>
                </a:cubicBezTo>
                <a:cubicBezTo>
                  <a:pt x="69697" y="29887"/>
                  <a:pt x="89144" y="42077"/>
                  <a:pt x="69240" y="81886"/>
                </a:cubicBezTo>
                <a:cubicBezTo>
                  <a:pt x="16324" y="187720"/>
                  <a:pt x="62603" y="60856"/>
                  <a:pt x="28296" y="163773"/>
                </a:cubicBezTo>
                <a:cubicBezTo>
                  <a:pt x="23747" y="204716"/>
                  <a:pt x="19759" y="245726"/>
                  <a:pt x="14649" y="286603"/>
                </a:cubicBezTo>
                <a:cubicBezTo>
                  <a:pt x="-1216" y="413526"/>
                  <a:pt x="-8239" y="369843"/>
                  <a:pt x="14649" y="518615"/>
                </a:cubicBezTo>
                <a:cubicBezTo>
                  <a:pt x="16836" y="532834"/>
                  <a:pt x="21310" y="546983"/>
                  <a:pt x="28296" y="559558"/>
                </a:cubicBezTo>
                <a:cubicBezTo>
                  <a:pt x="44227" y="588235"/>
                  <a:pt x="64690" y="614149"/>
                  <a:pt x="82887" y="641444"/>
                </a:cubicBezTo>
                <a:cubicBezTo>
                  <a:pt x="128380" y="709684"/>
                  <a:pt x="96534" y="673289"/>
                  <a:pt x="192070" y="736979"/>
                </a:cubicBezTo>
                <a:cubicBezTo>
                  <a:pt x="205718" y="746077"/>
                  <a:pt x="217452" y="759087"/>
                  <a:pt x="233013" y="764274"/>
                </a:cubicBezTo>
                <a:lnTo>
                  <a:pt x="314899" y="791570"/>
                </a:lnTo>
                <a:cubicBezTo>
                  <a:pt x="351293" y="787021"/>
                  <a:pt x="387995" y="784483"/>
                  <a:pt x="424081" y="777922"/>
                </a:cubicBezTo>
                <a:cubicBezTo>
                  <a:pt x="438235" y="775348"/>
                  <a:pt x="454852" y="774447"/>
                  <a:pt x="465025" y="764274"/>
                </a:cubicBezTo>
                <a:cubicBezTo>
                  <a:pt x="488222" y="741078"/>
                  <a:pt x="519616" y="682388"/>
                  <a:pt x="519616" y="682388"/>
                </a:cubicBezTo>
                <a:lnTo>
                  <a:pt x="546911" y="600501"/>
                </a:lnTo>
                <a:lnTo>
                  <a:pt x="560559" y="559558"/>
                </a:lnTo>
                <a:cubicBezTo>
                  <a:pt x="556646" y="520430"/>
                  <a:pt x="557855" y="431318"/>
                  <a:pt x="533264" y="382137"/>
                </a:cubicBezTo>
                <a:cubicBezTo>
                  <a:pt x="525929" y="367466"/>
                  <a:pt x="515067" y="354842"/>
                  <a:pt x="505968" y="341194"/>
                </a:cubicBezTo>
                <a:cubicBezTo>
                  <a:pt x="473117" y="242642"/>
                  <a:pt x="505968" y="359803"/>
                  <a:pt x="505968" y="163773"/>
                </a:cubicBezTo>
                <a:cubicBezTo>
                  <a:pt x="505968" y="145016"/>
                  <a:pt x="504672" y="123298"/>
                  <a:pt x="492320" y="109182"/>
                </a:cubicBezTo>
                <a:cubicBezTo>
                  <a:pt x="470718" y="84494"/>
                  <a:pt x="437729" y="72788"/>
                  <a:pt x="410434" y="54591"/>
                </a:cubicBezTo>
                <a:cubicBezTo>
                  <a:pt x="373328" y="29853"/>
                  <a:pt x="336328" y="0"/>
                  <a:pt x="287604" y="0"/>
                </a:cubicBezTo>
                <a:lnTo>
                  <a:pt x="219365" y="0"/>
                </a:lnTo>
                <a:close/>
              </a:path>
            </a:pathLst>
          </a:custGeom>
          <a:noFill/>
          <a:ln w="28575">
            <a:solidFill>
              <a:srgbClr val="92D050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5" name="Ελεύθερη σχεδίαση 14"/>
          <p:cNvSpPr/>
          <p:nvPr/>
        </p:nvSpPr>
        <p:spPr>
          <a:xfrm>
            <a:off x="4323340" y="1988657"/>
            <a:ext cx="1810778" cy="1625264"/>
          </a:xfrm>
          <a:custGeom>
            <a:avLst/>
            <a:gdLst>
              <a:gd name="connsiteX0" fmla="*/ 1897039 w 1897039"/>
              <a:gd name="connsiteY0" fmla="*/ 0 h 2006221"/>
              <a:gd name="connsiteX1" fmla="*/ 1883391 w 1897039"/>
              <a:gd name="connsiteY1" fmla="*/ 136478 h 2006221"/>
              <a:gd name="connsiteX2" fmla="*/ 1856096 w 1897039"/>
              <a:gd name="connsiteY2" fmla="*/ 177421 h 2006221"/>
              <a:gd name="connsiteX3" fmla="*/ 1774209 w 1897039"/>
              <a:gd name="connsiteY3" fmla="*/ 232012 h 2006221"/>
              <a:gd name="connsiteX4" fmla="*/ 1733266 w 1897039"/>
              <a:gd name="connsiteY4" fmla="*/ 259308 h 2006221"/>
              <a:gd name="connsiteX5" fmla="*/ 1651379 w 1897039"/>
              <a:gd name="connsiteY5" fmla="*/ 313899 h 2006221"/>
              <a:gd name="connsiteX6" fmla="*/ 1610436 w 1897039"/>
              <a:gd name="connsiteY6" fmla="*/ 341194 h 2006221"/>
              <a:gd name="connsiteX7" fmla="*/ 1569493 w 1897039"/>
              <a:gd name="connsiteY7" fmla="*/ 423081 h 2006221"/>
              <a:gd name="connsiteX8" fmla="*/ 1542197 w 1897039"/>
              <a:gd name="connsiteY8" fmla="*/ 464024 h 2006221"/>
              <a:gd name="connsiteX9" fmla="*/ 1528550 w 1897039"/>
              <a:gd name="connsiteY9" fmla="*/ 504967 h 2006221"/>
              <a:gd name="connsiteX10" fmla="*/ 1514902 w 1897039"/>
              <a:gd name="connsiteY10" fmla="*/ 614150 h 2006221"/>
              <a:gd name="connsiteX11" fmla="*/ 1392072 w 1897039"/>
              <a:gd name="connsiteY11" fmla="*/ 668741 h 2006221"/>
              <a:gd name="connsiteX12" fmla="*/ 1310185 w 1897039"/>
              <a:gd name="connsiteY12" fmla="*/ 709684 h 2006221"/>
              <a:gd name="connsiteX13" fmla="*/ 1269242 w 1897039"/>
              <a:gd name="connsiteY13" fmla="*/ 736979 h 2006221"/>
              <a:gd name="connsiteX14" fmla="*/ 1187356 w 1897039"/>
              <a:gd name="connsiteY14" fmla="*/ 764275 h 2006221"/>
              <a:gd name="connsiteX15" fmla="*/ 1105469 w 1897039"/>
              <a:gd name="connsiteY15" fmla="*/ 805218 h 2006221"/>
              <a:gd name="connsiteX16" fmla="*/ 982639 w 1897039"/>
              <a:gd name="connsiteY16" fmla="*/ 791570 h 2006221"/>
              <a:gd name="connsiteX17" fmla="*/ 941696 w 1897039"/>
              <a:gd name="connsiteY17" fmla="*/ 777923 h 2006221"/>
              <a:gd name="connsiteX18" fmla="*/ 900753 w 1897039"/>
              <a:gd name="connsiteY18" fmla="*/ 791570 h 2006221"/>
              <a:gd name="connsiteX19" fmla="*/ 859809 w 1897039"/>
              <a:gd name="connsiteY19" fmla="*/ 832514 h 2006221"/>
              <a:gd name="connsiteX20" fmla="*/ 586854 w 1897039"/>
              <a:gd name="connsiteY20" fmla="*/ 846162 h 2006221"/>
              <a:gd name="connsiteX21" fmla="*/ 545911 w 1897039"/>
              <a:gd name="connsiteY21" fmla="*/ 859809 h 2006221"/>
              <a:gd name="connsiteX22" fmla="*/ 477672 w 1897039"/>
              <a:gd name="connsiteY22" fmla="*/ 941696 h 2006221"/>
              <a:gd name="connsiteX23" fmla="*/ 450376 w 1897039"/>
              <a:gd name="connsiteY23" fmla="*/ 982639 h 2006221"/>
              <a:gd name="connsiteX24" fmla="*/ 368490 w 1897039"/>
              <a:gd name="connsiteY24" fmla="*/ 1037230 h 2006221"/>
              <a:gd name="connsiteX25" fmla="*/ 327547 w 1897039"/>
              <a:gd name="connsiteY25" fmla="*/ 1064526 h 2006221"/>
              <a:gd name="connsiteX26" fmla="*/ 286603 w 1897039"/>
              <a:gd name="connsiteY26" fmla="*/ 1091821 h 2006221"/>
              <a:gd name="connsiteX27" fmla="*/ 259308 w 1897039"/>
              <a:gd name="connsiteY27" fmla="*/ 1132765 h 2006221"/>
              <a:gd name="connsiteX28" fmla="*/ 232012 w 1897039"/>
              <a:gd name="connsiteY28" fmla="*/ 1214651 h 2006221"/>
              <a:gd name="connsiteX29" fmla="*/ 245660 w 1897039"/>
              <a:gd name="connsiteY29" fmla="*/ 1296538 h 2006221"/>
              <a:gd name="connsiteX30" fmla="*/ 177421 w 1897039"/>
              <a:gd name="connsiteY30" fmla="*/ 1433015 h 2006221"/>
              <a:gd name="connsiteX31" fmla="*/ 109182 w 1897039"/>
              <a:gd name="connsiteY31" fmla="*/ 1514902 h 2006221"/>
              <a:gd name="connsiteX32" fmla="*/ 54591 w 1897039"/>
              <a:gd name="connsiteY32" fmla="*/ 1678675 h 2006221"/>
              <a:gd name="connsiteX33" fmla="*/ 40944 w 1897039"/>
              <a:gd name="connsiteY33" fmla="*/ 1719618 h 2006221"/>
              <a:gd name="connsiteX34" fmla="*/ 0 w 1897039"/>
              <a:gd name="connsiteY34" fmla="*/ 1801505 h 2006221"/>
              <a:gd name="connsiteX35" fmla="*/ 13648 w 1897039"/>
              <a:gd name="connsiteY35" fmla="*/ 2006221 h 2006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897039" h="2006221">
                <a:moveTo>
                  <a:pt x="1897039" y="0"/>
                </a:moveTo>
                <a:cubicBezTo>
                  <a:pt x="1892490" y="45493"/>
                  <a:pt x="1893671" y="91929"/>
                  <a:pt x="1883391" y="136478"/>
                </a:cubicBezTo>
                <a:cubicBezTo>
                  <a:pt x="1879703" y="152460"/>
                  <a:pt x="1868440" y="166620"/>
                  <a:pt x="1856096" y="177421"/>
                </a:cubicBezTo>
                <a:cubicBezTo>
                  <a:pt x="1831408" y="199023"/>
                  <a:pt x="1801505" y="213815"/>
                  <a:pt x="1774209" y="232012"/>
                </a:cubicBezTo>
                <a:lnTo>
                  <a:pt x="1733266" y="259308"/>
                </a:lnTo>
                <a:lnTo>
                  <a:pt x="1651379" y="313899"/>
                </a:lnTo>
                <a:lnTo>
                  <a:pt x="1610436" y="341194"/>
                </a:lnTo>
                <a:cubicBezTo>
                  <a:pt x="1532202" y="458549"/>
                  <a:pt x="1626005" y="310059"/>
                  <a:pt x="1569493" y="423081"/>
                </a:cubicBezTo>
                <a:cubicBezTo>
                  <a:pt x="1562157" y="437752"/>
                  <a:pt x="1551296" y="450376"/>
                  <a:pt x="1542197" y="464024"/>
                </a:cubicBezTo>
                <a:cubicBezTo>
                  <a:pt x="1537648" y="477672"/>
                  <a:pt x="1531123" y="490813"/>
                  <a:pt x="1528550" y="504967"/>
                </a:cubicBezTo>
                <a:cubicBezTo>
                  <a:pt x="1521989" y="541053"/>
                  <a:pt x="1528524" y="580096"/>
                  <a:pt x="1514902" y="614150"/>
                </a:cubicBezTo>
                <a:cubicBezTo>
                  <a:pt x="1504802" y="639399"/>
                  <a:pt x="1393422" y="667841"/>
                  <a:pt x="1392072" y="668741"/>
                </a:cubicBezTo>
                <a:cubicBezTo>
                  <a:pt x="1274737" y="746963"/>
                  <a:pt x="1423193" y="653181"/>
                  <a:pt x="1310185" y="709684"/>
                </a:cubicBezTo>
                <a:cubicBezTo>
                  <a:pt x="1295514" y="717019"/>
                  <a:pt x="1284231" y="730317"/>
                  <a:pt x="1269242" y="736979"/>
                </a:cubicBezTo>
                <a:cubicBezTo>
                  <a:pt x="1242950" y="748664"/>
                  <a:pt x="1211296" y="748316"/>
                  <a:pt x="1187356" y="764275"/>
                </a:cubicBezTo>
                <a:cubicBezTo>
                  <a:pt x="1134442" y="799550"/>
                  <a:pt x="1161973" y="786383"/>
                  <a:pt x="1105469" y="805218"/>
                </a:cubicBezTo>
                <a:cubicBezTo>
                  <a:pt x="1064526" y="800669"/>
                  <a:pt x="1023274" y="798342"/>
                  <a:pt x="982639" y="791570"/>
                </a:cubicBezTo>
                <a:cubicBezTo>
                  <a:pt x="968449" y="789205"/>
                  <a:pt x="956082" y="777923"/>
                  <a:pt x="941696" y="777923"/>
                </a:cubicBezTo>
                <a:cubicBezTo>
                  <a:pt x="927310" y="777923"/>
                  <a:pt x="914401" y="787021"/>
                  <a:pt x="900753" y="791570"/>
                </a:cubicBezTo>
                <a:cubicBezTo>
                  <a:pt x="887105" y="805218"/>
                  <a:pt x="878825" y="829207"/>
                  <a:pt x="859809" y="832514"/>
                </a:cubicBezTo>
                <a:cubicBezTo>
                  <a:pt x="770058" y="848123"/>
                  <a:pt x="677610" y="838270"/>
                  <a:pt x="586854" y="846162"/>
                </a:cubicBezTo>
                <a:cubicBezTo>
                  <a:pt x="572522" y="847408"/>
                  <a:pt x="559559" y="855260"/>
                  <a:pt x="545911" y="859809"/>
                </a:cubicBezTo>
                <a:cubicBezTo>
                  <a:pt x="478143" y="961461"/>
                  <a:pt x="565238" y="836618"/>
                  <a:pt x="477672" y="941696"/>
                </a:cubicBezTo>
                <a:cubicBezTo>
                  <a:pt x="467171" y="954297"/>
                  <a:pt x="462720" y="971838"/>
                  <a:pt x="450376" y="982639"/>
                </a:cubicBezTo>
                <a:cubicBezTo>
                  <a:pt x="425688" y="1004241"/>
                  <a:pt x="395785" y="1019033"/>
                  <a:pt x="368490" y="1037230"/>
                </a:cubicBezTo>
                <a:lnTo>
                  <a:pt x="327547" y="1064526"/>
                </a:lnTo>
                <a:lnTo>
                  <a:pt x="286603" y="1091821"/>
                </a:lnTo>
                <a:cubicBezTo>
                  <a:pt x="277505" y="1105469"/>
                  <a:pt x="265970" y="1117776"/>
                  <a:pt x="259308" y="1132765"/>
                </a:cubicBezTo>
                <a:cubicBezTo>
                  <a:pt x="247623" y="1159057"/>
                  <a:pt x="232012" y="1214651"/>
                  <a:pt x="232012" y="1214651"/>
                </a:cubicBezTo>
                <a:cubicBezTo>
                  <a:pt x="236561" y="1241947"/>
                  <a:pt x="245660" y="1268866"/>
                  <a:pt x="245660" y="1296538"/>
                </a:cubicBezTo>
                <a:cubicBezTo>
                  <a:pt x="245660" y="1350548"/>
                  <a:pt x="204632" y="1392199"/>
                  <a:pt x="177421" y="1433015"/>
                </a:cubicBezTo>
                <a:cubicBezTo>
                  <a:pt x="139417" y="1490022"/>
                  <a:pt x="161728" y="1462357"/>
                  <a:pt x="109182" y="1514902"/>
                </a:cubicBezTo>
                <a:lnTo>
                  <a:pt x="54591" y="1678675"/>
                </a:lnTo>
                <a:cubicBezTo>
                  <a:pt x="50042" y="1692323"/>
                  <a:pt x="48924" y="1707648"/>
                  <a:pt x="40944" y="1719618"/>
                </a:cubicBezTo>
                <a:cubicBezTo>
                  <a:pt x="5668" y="1772532"/>
                  <a:pt x="18835" y="1745001"/>
                  <a:pt x="0" y="1801505"/>
                </a:cubicBezTo>
                <a:cubicBezTo>
                  <a:pt x="17598" y="1942286"/>
                  <a:pt x="13648" y="1874010"/>
                  <a:pt x="13648" y="2006221"/>
                </a:cubicBezTo>
              </a:path>
            </a:pathLst>
          </a:custGeom>
          <a:noFill/>
          <a:ln w="28575">
            <a:solidFill>
              <a:srgbClr val="92D050"/>
            </a:solidFill>
            <a:headEnd type="none" w="med" len="med"/>
            <a:tailEnd type="triangle" w="med" len="med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6" name="Ελεύθερη σχεδίαση 15"/>
          <p:cNvSpPr/>
          <p:nvPr/>
        </p:nvSpPr>
        <p:spPr>
          <a:xfrm>
            <a:off x="3745128" y="1035375"/>
            <a:ext cx="578212" cy="830453"/>
          </a:xfrm>
          <a:custGeom>
            <a:avLst/>
            <a:gdLst>
              <a:gd name="connsiteX0" fmla="*/ 219365 w 560559"/>
              <a:gd name="connsiteY0" fmla="*/ 0 h 791570"/>
              <a:gd name="connsiteX1" fmla="*/ 123831 w 560559"/>
              <a:gd name="connsiteY1" fmla="*/ 13647 h 791570"/>
              <a:gd name="connsiteX2" fmla="*/ 69240 w 560559"/>
              <a:gd name="connsiteY2" fmla="*/ 81886 h 791570"/>
              <a:gd name="connsiteX3" fmla="*/ 28296 w 560559"/>
              <a:gd name="connsiteY3" fmla="*/ 163773 h 791570"/>
              <a:gd name="connsiteX4" fmla="*/ 14649 w 560559"/>
              <a:gd name="connsiteY4" fmla="*/ 286603 h 791570"/>
              <a:gd name="connsiteX5" fmla="*/ 14649 w 560559"/>
              <a:gd name="connsiteY5" fmla="*/ 518615 h 791570"/>
              <a:gd name="connsiteX6" fmla="*/ 28296 w 560559"/>
              <a:gd name="connsiteY6" fmla="*/ 559558 h 791570"/>
              <a:gd name="connsiteX7" fmla="*/ 82887 w 560559"/>
              <a:gd name="connsiteY7" fmla="*/ 641444 h 791570"/>
              <a:gd name="connsiteX8" fmla="*/ 192070 w 560559"/>
              <a:gd name="connsiteY8" fmla="*/ 736979 h 791570"/>
              <a:gd name="connsiteX9" fmla="*/ 233013 w 560559"/>
              <a:gd name="connsiteY9" fmla="*/ 764274 h 791570"/>
              <a:gd name="connsiteX10" fmla="*/ 314899 w 560559"/>
              <a:gd name="connsiteY10" fmla="*/ 791570 h 791570"/>
              <a:gd name="connsiteX11" fmla="*/ 424081 w 560559"/>
              <a:gd name="connsiteY11" fmla="*/ 777922 h 791570"/>
              <a:gd name="connsiteX12" fmla="*/ 465025 w 560559"/>
              <a:gd name="connsiteY12" fmla="*/ 764274 h 791570"/>
              <a:gd name="connsiteX13" fmla="*/ 519616 w 560559"/>
              <a:gd name="connsiteY13" fmla="*/ 682388 h 791570"/>
              <a:gd name="connsiteX14" fmla="*/ 546911 w 560559"/>
              <a:gd name="connsiteY14" fmla="*/ 600501 h 791570"/>
              <a:gd name="connsiteX15" fmla="*/ 560559 w 560559"/>
              <a:gd name="connsiteY15" fmla="*/ 559558 h 791570"/>
              <a:gd name="connsiteX16" fmla="*/ 533264 w 560559"/>
              <a:gd name="connsiteY16" fmla="*/ 382137 h 791570"/>
              <a:gd name="connsiteX17" fmla="*/ 505968 w 560559"/>
              <a:gd name="connsiteY17" fmla="*/ 341194 h 791570"/>
              <a:gd name="connsiteX18" fmla="*/ 505968 w 560559"/>
              <a:gd name="connsiteY18" fmla="*/ 163773 h 791570"/>
              <a:gd name="connsiteX19" fmla="*/ 492320 w 560559"/>
              <a:gd name="connsiteY19" fmla="*/ 109182 h 791570"/>
              <a:gd name="connsiteX20" fmla="*/ 410434 w 560559"/>
              <a:gd name="connsiteY20" fmla="*/ 54591 h 791570"/>
              <a:gd name="connsiteX21" fmla="*/ 287604 w 560559"/>
              <a:gd name="connsiteY21" fmla="*/ 0 h 791570"/>
              <a:gd name="connsiteX22" fmla="*/ 219365 w 560559"/>
              <a:gd name="connsiteY22" fmla="*/ 0 h 791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560559" h="791570">
                <a:moveTo>
                  <a:pt x="219365" y="0"/>
                </a:moveTo>
                <a:cubicBezTo>
                  <a:pt x="187520" y="4549"/>
                  <a:pt x="154642" y="4404"/>
                  <a:pt x="123831" y="13647"/>
                </a:cubicBezTo>
                <a:cubicBezTo>
                  <a:pt x="69697" y="29887"/>
                  <a:pt x="89144" y="42077"/>
                  <a:pt x="69240" y="81886"/>
                </a:cubicBezTo>
                <a:cubicBezTo>
                  <a:pt x="16324" y="187720"/>
                  <a:pt x="62603" y="60856"/>
                  <a:pt x="28296" y="163773"/>
                </a:cubicBezTo>
                <a:cubicBezTo>
                  <a:pt x="23747" y="204716"/>
                  <a:pt x="19759" y="245726"/>
                  <a:pt x="14649" y="286603"/>
                </a:cubicBezTo>
                <a:cubicBezTo>
                  <a:pt x="-1216" y="413526"/>
                  <a:pt x="-8239" y="369843"/>
                  <a:pt x="14649" y="518615"/>
                </a:cubicBezTo>
                <a:cubicBezTo>
                  <a:pt x="16836" y="532834"/>
                  <a:pt x="21310" y="546983"/>
                  <a:pt x="28296" y="559558"/>
                </a:cubicBezTo>
                <a:cubicBezTo>
                  <a:pt x="44227" y="588235"/>
                  <a:pt x="64690" y="614149"/>
                  <a:pt x="82887" y="641444"/>
                </a:cubicBezTo>
                <a:cubicBezTo>
                  <a:pt x="128380" y="709684"/>
                  <a:pt x="96534" y="673289"/>
                  <a:pt x="192070" y="736979"/>
                </a:cubicBezTo>
                <a:cubicBezTo>
                  <a:pt x="205718" y="746077"/>
                  <a:pt x="217452" y="759087"/>
                  <a:pt x="233013" y="764274"/>
                </a:cubicBezTo>
                <a:lnTo>
                  <a:pt x="314899" y="791570"/>
                </a:lnTo>
                <a:cubicBezTo>
                  <a:pt x="351293" y="787021"/>
                  <a:pt x="387995" y="784483"/>
                  <a:pt x="424081" y="777922"/>
                </a:cubicBezTo>
                <a:cubicBezTo>
                  <a:pt x="438235" y="775348"/>
                  <a:pt x="454852" y="774447"/>
                  <a:pt x="465025" y="764274"/>
                </a:cubicBezTo>
                <a:cubicBezTo>
                  <a:pt x="488222" y="741078"/>
                  <a:pt x="519616" y="682388"/>
                  <a:pt x="519616" y="682388"/>
                </a:cubicBezTo>
                <a:lnTo>
                  <a:pt x="546911" y="600501"/>
                </a:lnTo>
                <a:lnTo>
                  <a:pt x="560559" y="559558"/>
                </a:lnTo>
                <a:cubicBezTo>
                  <a:pt x="556646" y="520430"/>
                  <a:pt x="557855" y="431318"/>
                  <a:pt x="533264" y="382137"/>
                </a:cubicBezTo>
                <a:cubicBezTo>
                  <a:pt x="525929" y="367466"/>
                  <a:pt x="515067" y="354842"/>
                  <a:pt x="505968" y="341194"/>
                </a:cubicBezTo>
                <a:cubicBezTo>
                  <a:pt x="473117" y="242642"/>
                  <a:pt x="505968" y="359803"/>
                  <a:pt x="505968" y="163773"/>
                </a:cubicBezTo>
                <a:cubicBezTo>
                  <a:pt x="505968" y="145016"/>
                  <a:pt x="504672" y="123298"/>
                  <a:pt x="492320" y="109182"/>
                </a:cubicBezTo>
                <a:cubicBezTo>
                  <a:pt x="470718" y="84494"/>
                  <a:pt x="437729" y="72788"/>
                  <a:pt x="410434" y="54591"/>
                </a:cubicBezTo>
                <a:cubicBezTo>
                  <a:pt x="373328" y="29853"/>
                  <a:pt x="336328" y="0"/>
                  <a:pt x="287604" y="0"/>
                </a:cubicBezTo>
                <a:lnTo>
                  <a:pt x="219365" y="0"/>
                </a:lnTo>
                <a:close/>
              </a:path>
            </a:pathLst>
          </a:custGeom>
          <a:noFill/>
          <a:ln w="28575">
            <a:solidFill>
              <a:srgbClr val="FFFF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7" name="Ελεύθερη σχεδίαση 16"/>
          <p:cNvSpPr/>
          <p:nvPr/>
        </p:nvSpPr>
        <p:spPr>
          <a:xfrm>
            <a:off x="4260695" y="1826986"/>
            <a:ext cx="1804695" cy="1669375"/>
          </a:xfrm>
          <a:custGeom>
            <a:avLst/>
            <a:gdLst>
              <a:gd name="connsiteX0" fmla="*/ 0 w 2059769"/>
              <a:gd name="connsiteY0" fmla="*/ 0 h 2129051"/>
              <a:gd name="connsiteX1" fmla="*/ 81887 w 2059769"/>
              <a:gd name="connsiteY1" fmla="*/ 150125 h 2129051"/>
              <a:gd name="connsiteX2" fmla="*/ 109182 w 2059769"/>
              <a:gd name="connsiteY2" fmla="*/ 232012 h 2129051"/>
              <a:gd name="connsiteX3" fmla="*/ 122830 w 2059769"/>
              <a:gd name="connsiteY3" fmla="*/ 272955 h 2129051"/>
              <a:gd name="connsiteX4" fmla="*/ 245660 w 2059769"/>
              <a:gd name="connsiteY4" fmla="*/ 368489 h 2129051"/>
              <a:gd name="connsiteX5" fmla="*/ 286603 w 2059769"/>
              <a:gd name="connsiteY5" fmla="*/ 395785 h 2129051"/>
              <a:gd name="connsiteX6" fmla="*/ 300251 w 2059769"/>
              <a:gd name="connsiteY6" fmla="*/ 436728 h 2129051"/>
              <a:gd name="connsiteX7" fmla="*/ 327546 w 2059769"/>
              <a:gd name="connsiteY7" fmla="*/ 477671 h 2129051"/>
              <a:gd name="connsiteX8" fmla="*/ 368490 w 2059769"/>
              <a:gd name="connsiteY8" fmla="*/ 614149 h 2129051"/>
              <a:gd name="connsiteX9" fmla="*/ 409433 w 2059769"/>
              <a:gd name="connsiteY9" fmla="*/ 627797 h 2129051"/>
              <a:gd name="connsiteX10" fmla="*/ 436728 w 2059769"/>
              <a:gd name="connsiteY10" fmla="*/ 668740 h 2129051"/>
              <a:gd name="connsiteX11" fmla="*/ 518615 w 2059769"/>
              <a:gd name="connsiteY11" fmla="*/ 709683 h 2129051"/>
              <a:gd name="connsiteX12" fmla="*/ 559558 w 2059769"/>
              <a:gd name="connsiteY12" fmla="*/ 736979 h 2129051"/>
              <a:gd name="connsiteX13" fmla="*/ 614149 w 2059769"/>
              <a:gd name="connsiteY13" fmla="*/ 764274 h 2129051"/>
              <a:gd name="connsiteX14" fmla="*/ 655093 w 2059769"/>
              <a:gd name="connsiteY14" fmla="*/ 805218 h 2129051"/>
              <a:gd name="connsiteX15" fmla="*/ 696036 w 2059769"/>
              <a:gd name="connsiteY15" fmla="*/ 887104 h 2129051"/>
              <a:gd name="connsiteX16" fmla="*/ 764275 w 2059769"/>
              <a:gd name="connsiteY16" fmla="*/ 982639 h 2129051"/>
              <a:gd name="connsiteX17" fmla="*/ 887105 w 2059769"/>
              <a:gd name="connsiteY17" fmla="*/ 1078173 h 2129051"/>
              <a:gd name="connsiteX18" fmla="*/ 941696 w 2059769"/>
              <a:gd name="connsiteY18" fmla="*/ 1105468 h 2129051"/>
              <a:gd name="connsiteX19" fmla="*/ 1132764 w 2059769"/>
              <a:gd name="connsiteY19" fmla="*/ 1160059 h 2129051"/>
              <a:gd name="connsiteX20" fmla="*/ 1241946 w 2059769"/>
              <a:gd name="connsiteY20" fmla="*/ 1214651 h 2129051"/>
              <a:gd name="connsiteX21" fmla="*/ 1323833 w 2059769"/>
              <a:gd name="connsiteY21" fmla="*/ 1282889 h 2129051"/>
              <a:gd name="connsiteX22" fmla="*/ 1446663 w 2059769"/>
              <a:gd name="connsiteY22" fmla="*/ 1323833 h 2129051"/>
              <a:gd name="connsiteX23" fmla="*/ 1487606 w 2059769"/>
              <a:gd name="connsiteY23" fmla="*/ 1337480 h 2129051"/>
              <a:gd name="connsiteX24" fmla="*/ 1569493 w 2059769"/>
              <a:gd name="connsiteY24" fmla="*/ 1405719 h 2129051"/>
              <a:gd name="connsiteX25" fmla="*/ 1651379 w 2059769"/>
              <a:gd name="connsiteY25" fmla="*/ 1460310 h 2129051"/>
              <a:gd name="connsiteX26" fmla="*/ 1692322 w 2059769"/>
              <a:gd name="connsiteY26" fmla="*/ 1487606 h 2129051"/>
              <a:gd name="connsiteX27" fmla="*/ 1774209 w 2059769"/>
              <a:gd name="connsiteY27" fmla="*/ 1514901 h 2129051"/>
              <a:gd name="connsiteX28" fmla="*/ 1883391 w 2059769"/>
              <a:gd name="connsiteY28" fmla="*/ 1542197 h 2129051"/>
              <a:gd name="connsiteX29" fmla="*/ 1978925 w 2059769"/>
              <a:gd name="connsiteY29" fmla="*/ 1569492 h 2129051"/>
              <a:gd name="connsiteX30" fmla="*/ 2033516 w 2059769"/>
              <a:gd name="connsiteY30" fmla="*/ 2019868 h 2129051"/>
              <a:gd name="connsiteX31" fmla="*/ 2047164 w 2059769"/>
              <a:gd name="connsiteY31" fmla="*/ 2129051 h 2129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059769" h="2129051">
                <a:moveTo>
                  <a:pt x="0" y="0"/>
                </a:moveTo>
                <a:cubicBezTo>
                  <a:pt x="72563" y="90704"/>
                  <a:pt x="45381" y="40606"/>
                  <a:pt x="81887" y="150125"/>
                </a:cubicBezTo>
                <a:lnTo>
                  <a:pt x="109182" y="232012"/>
                </a:lnTo>
                <a:cubicBezTo>
                  <a:pt x="113731" y="245660"/>
                  <a:pt x="112658" y="262783"/>
                  <a:pt x="122830" y="272955"/>
                </a:cubicBezTo>
                <a:cubicBezTo>
                  <a:pt x="186971" y="337096"/>
                  <a:pt x="147712" y="303190"/>
                  <a:pt x="245660" y="368489"/>
                </a:cubicBezTo>
                <a:lnTo>
                  <a:pt x="286603" y="395785"/>
                </a:lnTo>
                <a:cubicBezTo>
                  <a:pt x="291152" y="409433"/>
                  <a:pt x="293817" y="423861"/>
                  <a:pt x="300251" y="436728"/>
                </a:cubicBezTo>
                <a:cubicBezTo>
                  <a:pt x="307586" y="451399"/>
                  <a:pt x="321085" y="462595"/>
                  <a:pt x="327546" y="477671"/>
                </a:cubicBezTo>
                <a:cubicBezTo>
                  <a:pt x="336479" y="498514"/>
                  <a:pt x="353200" y="609052"/>
                  <a:pt x="368490" y="614149"/>
                </a:cubicBezTo>
                <a:lnTo>
                  <a:pt x="409433" y="627797"/>
                </a:lnTo>
                <a:cubicBezTo>
                  <a:pt x="418531" y="641445"/>
                  <a:pt x="425130" y="657142"/>
                  <a:pt x="436728" y="668740"/>
                </a:cubicBezTo>
                <a:cubicBezTo>
                  <a:pt x="463186" y="695198"/>
                  <a:pt x="485314" y="698583"/>
                  <a:pt x="518615" y="709683"/>
                </a:cubicBezTo>
                <a:cubicBezTo>
                  <a:pt x="532263" y="718782"/>
                  <a:pt x="545317" y="728841"/>
                  <a:pt x="559558" y="736979"/>
                </a:cubicBezTo>
                <a:cubicBezTo>
                  <a:pt x="577222" y="747073"/>
                  <a:pt x="597594" y="752449"/>
                  <a:pt x="614149" y="764274"/>
                </a:cubicBezTo>
                <a:cubicBezTo>
                  <a:pt x="629855" y="775493"/>
                  <a:pt x="642737" y="790390"/>
                  <a:pt x="655093" y="805218"/>
                </a:cubicBezTo>
                <a:cubicBezTo>
                  <a:pt x="703980" y="863882"/>
                  <a:pt x="665262" y="825556"/>
                  <a:pt x="696036" y="887104"/>
                </a:cubicBezTo>
                <a:cubicBezTo>
                  <a:pt x="703444" y="901921"/>
                  <a:pt x="758564" y="977404"/>
                  <a:pt x="764275" y="982639"/>
                </a:cubicBezTo>
                <a:cubicBezTo>
                  <a:pt x="802511" y="1017688"/>
                  <a:pt x="840711" y="1054977"/>
                  <a:pt x="887105" y="1078173"/>
                </a:cubicBezTo>
                <a:cubicBezTo>
                  <a:pt x="905302" y="1087271"/>
                  <a:pt x="922707" y="1098165"/>
                  <a:pt x="941696" y="1105468"/>
                </a:cubicBezTo>
                <a:cubicBezTo>
                  <a:pt x="1046307" y="1145703"/>
                  <a:pt x="1043825" y="1142272"/>
                  <a:pt x="1132764" y="1160059"/>
                </a:cubicBezTo>
                <a:cubicBezTo>
                  <a:pt x="1254000" y="1250988"/>
                  <a:pt x="1122705" y="1163548"/>
                  <a:pt x="1241946" y="1214651"/>
                </a:cubicBezTo>
                <a:cubicBezTo>
                  <a:pt x="1348353" y="1260253"/>
                  <a:pt x="1213159" y="1221403"/>
                  <a:pt x="1323833" y="1282889"/>
                </a:cubicBezTo>
                <a:cubicBezTo>
                  <a:pt x="1323835" y="1282890"/>
                  <a:pt x="1426191" y="1317009"/>
                  <a:pt x="1446663" y="1323833"/>
                </a:cubicBezTo>
                <a:lnTo>
                  <a:pt x="1487606" y="1337480"/>
                </a:lnTo>
                <a:cubicBezTo>
                  <a:pt x="1633921" y="1435025"/>
                  <a:pt x="1411856" y="1283113"/>
                  <a:pt x="1569493" y="1405719"/>
                </a:cubicBezTo>
                <a:cubicBezTo>
                  <a:pt x="1595388" y="1425859"/>
                  <a:pt x="1624084" y="1442113"/>
                  <a:pt x="1651379" y="1460310"/>
                </a:cubicBezTo>
                <a:cubicBezTo>
                  <a:pt x="1665027" y="1469409"/>
                  <a:pt x="1676761" y="1482419"/>
                  <a:pt x="1692322" y="1487606"/>
                </a:cubicBezTo>
                <a:cubicBezTo>
                  <a:pt x="1719618" y="1496704"/>
                  <a:pt x="1746296" y="1507923"/>
                  <a:pt x="1774209" y="1514901"/>
                </a:cubicBezTo>
                <a:cubicBezTo>
                  <a:pt x="1810603" y="1524000"/>
                  <a:pt x="1847802" y="1530334"/>
                  <a:pt x="1883391" y="1542197"/>
                </a:cubicBezTo>
                <a:cubicBezTo>
                  <a:pt x="1942128" y="1561777"/>
                  <a:pt x="1910378" y="1552356"/>
                  <a:pt x="1978925" y="1569492"/>
                </a:cubicBezTo>
                <a:cubicBezTo>
                  <a:pt x="2138593" y="1675937"/>
                  <a:pt x="2007971" y="1572814"/>
                  <a:pt x="2033516" y="2019868"/>
                </a:cubicBezTo>
                <a:cubicBezTo>
                  <a:pt x="2051578" y="2335951"/>
                  <a:pt x="2047164" y="1819140"/>
                  <a:pt x="2047164" y="2129051"/>
                </a:cubicBezTo>
              </a:path>
            </a:pathLst>
          </a:custGeom>
          <a:noFill/>
          <a:ln w="28575">
            <a:solidFill>
              <a:srgbClr val="FFFF00"/>
            </a:solidFill>
            <a:headEnd type="none" w="med" len="med"/>
            <a:tailEnd type="arrow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8" name="Ορθογώνιο 17"/>
          <p:cNvSpPr/>
          <p:nvPr/>
        </p:nvSpPr>
        <p:spPr>
          <a:xfrm>
            <a:off x="5663304" y="3481541"/>
            <a:ext cx="641522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600" b="1" baseline="30000" dirty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l-G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Ορθογώνιο 18"/>
          <p:cNvSpPr/>
          <p:nvPr/>
        </p:nvSpPr>
        <p:spPr>
          <a:xfrm>
            <a:off x="4029296" y="3205844"/>
            <a:ext cx="641522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9600" b="1" baseline="-25000" dirty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l-GR" sz="9600" b="1" baseline="-25000" dirty="0">
              <a:ln w="18000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534114" y="4948785"/>
            <a:ext cx="31683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400" b="1" dirty="0" smtClean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latin typeface="+mj-lt"/>
              </a:rPr>
              <a:t>Θειο</a:t>
            </a:r>
            <a:r>
              <a:rPr lang="el-GR" sz="44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+mj-lt"/>
              </a:rPr>
              <a:t>ύχο</a:t>
            </a:r>
            <a:endParaRPr lang="el-GR" sz="4400" b="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latin typeface="+mj-lt"/>
            </a:endParaRPr>
          </a:p>
        </p:txBody>
      </p:sp>
      <p:cxnSp>
        <p:nvCxnSpPr>
          <p:cNvPr id="24" name="Ευθύγραμμο βέλος σύνδεσης 23"/>
          <p:cNvCxnSpPr>
            <a:stCxn id="3" idx="2"/>
          </p:cNvCxnSpPr>
          <p:nvPr/>
        </p:nvCxnSpPr>
        <p:spPr>
          <a:xfrm flipH="1">
            <a:off x="2452375" y="4385438"/>
            <a:ext cx="2934484" cy="611188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6" name="Ευθύγραμμο βέλος σύνδεσης 25"/>
          <p:cNvCxnSpPr>
            <a:stCxn id="25" idx="2"/>
          </p:cNvCxnSpPr>
          <p:nvPr/>
        </p:nvCxnSpPr>
        <p:spPr>
          <a:xfrm>
            <a:off x="3631048" y="4400622"/>
            <a:ext cx="1464408" cy="590814"/>
          </a:xfrm>
          <a:prstGeom prst="straightConnector1">
            <a:avLst/>
          </a:prstGeom>
          <a:ln>
            <a:solidFill>
              <a:srgbClr val="FFC409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4029296" y="4905466"/>
            <a:ext cx="31683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400" b="1" dirty="0" smtClean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latin typeface="+mj-lt"/>
              </a:rPr>
              <a:t>αργίλιο</a:t>
            </a:r>
            <a:endParaRPr lang="el-GR" sz="4400" b="1" dirty="0">
              <a:ln>
                <a:solidFill>
                  <a:sysClr val="windowText" lastClr="000000"/>
                </a:solidFill>
              </a:ln>
              <a:solidFill>
                <a:srgbClr val="FFC000"/>
              </a:solidFill>
              <a:latin typeface="+mj-lt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270816" y="5582250"/>
            <a:ext cx="46085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4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latin typeface="+mj-lt"/>
              </a:rPr>
              <a:t>σουλφ</a:t>
            </a:r>
            <a:r>
              <a:rPr lang="el-GR" sz="44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+mj-lt"/>
              </a:rPr>
              <a:t>ίδιο</a:t>
            </a:r>
            <a:r>
              <a:rPr lang="el-GR" sz="4400" b="1" dirty="0" smtClean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latin typeface="+mj-lt"/>
              </a:rPr>
              <a:t>  </a:t>
            </a:r>
            <a:endParaRPr lang="el-GR" sz="4400" b="1" dirty="0">
              <a:ln>
                <a:solidFill>
                  <a:sysClr val="windowText" lastClr="000000"/>
                </a:solidFill>
              </a:ln>
              <a:solidFill>
                <a:srgbClr val="0070C0"/>
              </a:solidFill>
              <a:latin typeface="+mj-lt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663304" y="5571229"/>
            <a:ext cx="31683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400" b="1" dirty="0" smtClean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latin typeface="+mj-lt"/>
              </a:rPr>
              <a:t>αργιλίου</a:t>
            </a:r>
            <a:endParaRPr lang="el-GR" sz="4400" b="1" dirty="0">
              <a:ln>
                <a:solidFill>
                  <a:sysClr val="windowText" lastClr="000000"/>
                </a:solidFill>
              </a:ln>
              <a:solidFill>
                <a:srgbClr val="FFC000"/>
              </a:solidFill>
              <a:latin typeface="+mj-lt"/>
            </a:endParaRPr>
          </a:p>
        </p:txBody>
      </p:sp>
      <p:sp>
        <p:nvSpPr>
          <p:cNvPr id="32" name="Ορθογώνιο 31"/>
          <p:cNvSpPr/>
          <p:nvPr/>
        </p:nvSpPr>
        <p:spPr>
          <a:xfrm>
            <a:off x="4467717" y="5571229"/>
            <a:ext cx="109388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4400" b="1" dirty="0">
                <a:ln>
                  <a:solidFill>
                    <a:sysClr val="windowText" lastClr="000000"/>
                  </a:solidFill>
                </a:ln>
                <a:latin typeface="+mj-lt"/>
              </a:rPr>
              <a:t>του</a:t>
            </a:r>
            <a:endParaRPr lang="el-GR" sz="1400" dirty="0">
              <a:latin typeface="+mj-lt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596336" y="4948785"/>
            <a:ext cx="6480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ή</a:t>
            </a:r>
            <a:endParaRPr lang="en-US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Επεξήγηση με στρογγυλεμένο παραλληλόγραμμο 27"/>
          <p:cNvSpPr/>
          <p:nvPr/>
        </p:nvSpPr>
        <p:spPr>
          <a:xfrm>
            <a:off x="52656" y="866232"/>
            <a:ext cx="2121440" cy="1008112"/>
          </a:xfrm>
          <a:prstGeom prst="wedgeRoundRectCallout">
            <a:avLst>
              <a:gd name="adj1" fmla="val 72342"/>
              <a:gd name="adj2" fmla="val 16208"/>
              <a:gd name="adj3" fmla="val 16667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200" dirty="0" smtClean="0">
                <a:solidFill>
                  <a:prstClr val="white"/>
                </a:solidFill>
                <a:latin typeface="Arial Narrow" panose="020B0606020202030204" pitchFamily="34" charset="0"/>
              </a:rPr>
              <a:t>Αριστερά το </a:t>
            </a:r>
            <a:r>
              <a:rPr lang="el-GR" sz="3200" b="1" dirty="0" smtClean="0">
                <a:ln>
                  <a:solidFill>
                    <a:sysClr val="windowText" lastClr="000000"/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θετικό </a:t>
            </a:r>
            <a:r>
              <a:rPr lang="el-GR" sz="32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!</a:t>
            </a:r>
            <a:endParaRPr lang="el-GR" sz="32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34" name="Επεξήγηση με στρογγυλεμένο παραλληλόγραμμο 33"/>
          <p:cNvSpPr/>
          <p:nvPr/>
        </p:nvSpPr>
        <p:spPr>
          <a:xfrm>
            <a:off x="6876256" y="953250"/>
            <a:ext cx="2121440" cy="1008112"/>
          </a:xfrm>
          <a:prstGeom prst="wedgeRoundRectCallout">
            <a:avLst>
              <a:gd name="adj1" fmla="val -69245"/>
              <a:gd name="adj2" fmla="val -6412"/>
              <a:gd name="adj3" fmla="val 16667"/>
            </a:avLst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200" dirty="0" smtClean="0">
                <a:solidFill>
                  <a:prstClr val="white"/>
                </a:solidFill>
                <a:latin typeface="Arial Narrow" panose="020B0606020202030204" pitchFamily="34" charset="0"/>
              </a:rPr>
              <a:t>Δεξιά το </a:t>
            </a:r>
            <a:r>
              <a:rPr lang="el-GR" sz="3200" b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αρνητικό !</a:t>
            </a:r>
            <a:endParaRPr lang="el-GR" sz="3200" b="1" dirty="0">
              <a:ln>
                <a:solidFill>
                  <a:sysClr val="windowText" lastClr="000000"/>
                </a:solidFill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-14199" y="-57273"/>
            <a:ext cx="7992888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l-GR" sz="4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j-lt"/>
              </a:rPr>
              <a:t>3</a:t>
            </a:r>
            <a:r>
              <a:rPr lang="el-GR" sz="4000" b="1" baseline="3000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j-lt"/>
              </a:rPr>
              <a:t>ο</a:t>
            </a:r>
            <a:r>
              <a:rPr lang="el-GR" sz="4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j-lt"/>
              </a:rPr>
              <a:t>   </a:t>
            </a:r>
            <a:r>
              <a:rPr lang="el-GR" sz="4000" b="1" dirty="0" smtClean="0">
                <a:ln w="17780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j-lt"/>
              </a:rPr>
              <a:t>παράδειγμα</a:t>
            </a:r>
            <a:r>
              <a:rPr lang="el-GR" sz="4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j-lt"/>
              </a:rPr>
              <a:t>  :       </a:t>
            </a:r>
            <a:r>
              <a:rPr lang="el-GR" sz="4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j-lt"/>
              </a:rPr>
              <a:t> </a:t>
            </a:r>
            <a:endParaRPr lang="el-GR" sz="40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70189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3" grpId="0" animBg="1"/>
      <p:bldP spid="4" grpId="0"/>
      <p:bldP spid="5" grpId="0"/>
      <p:bldP spid="10" grpId="0"/>
      <p:bldP spid="11" grpId="0"/>
      <p:bldP spid="14" grpId="0" animBg="1"/>
      <p:bldP spid="15" grpId="0" animBg="1"/>
      <p:bldP spid="16" grpId="0" animBg="1"/>
      <p:bldP spid="17" grpId="0" animBg="1"/>
      <p:bldP spid="18" grpId="0"/>
      <p:bldP spid="19" grpId="0"/>
      <p:bldP spid="21" grpId="0"/>
      <p:bldP spid="29" grpId="0"/>
      <p:bldP spid="30" grpId="0"/>
      <p:bldP spid="31" grpId="0"/>
      <p:bldP spid="32" grpId="0"/>
      <p:bldP spid="33" grpId="0"/>
      <p:bldP spid="28" grpId="0" animBg="1"/>
      <p:bldP spid="3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http://image.shutterstock.com/z/stock-photo-chemical-formulas-chemistry-science-seamless-hand-drawn-background-illustration-vector-copy-19013750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90"/>
          <a:stretch/>
        </p:blipFill>
        <p:spPr bwMode="auto">
          <a:xfrm>
            <a:off x="9228" y="0"/>
            <a:ext cx="9111332" cy="6850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http://image.shutterstock.com/z/stock-photo-chemical-formulas-chemistry-science-seamless-hand-drawn-background-illustration-vector-copy-190137500.jpg"/>
          <p:cNvPicPr>
            <a:picLocks noChangeAspect="1" noChangeArrowheads="1"/>
          </p:cNvPicPr>
          <p:nvPr/>
        </p:nvPicPr>
        <p:blipFill rotWithShape="1"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90"/>
          <a:stretch/>
        </p:blipFill>
        <p:spPr bwMode="auto">
          <a:xfrm>
            <a:off x="0" y="0"/>
            <a:ext cx="9111332" cy="6850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ΜΙΧΑΛΗΣ\Downloads\4) GIFSSSSSSSSSSSSSSSSSSSS\ΕΡΩΤΗΣΗ\question_marks_bubbling_hg_clr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835646"/>
            <a:ext cx="304800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ρθογώνιο 1"/>
          <p:cNvSpPr/>
          <p:nvPr/>
        </p:nvSpPr>
        <p:spPr>
          <a:xfrm>
            <a:off x="395536" y="260648"/>
            <a:ext cx="8280920" cy="50906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el-GR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Ποιά είναι τα ονόματα των στοιχείων;</a:t>
            </a:r>
          </a:p>
          <a:p>
            <a:pPr algn="ctr">
              <a:spcBef>
                <a:spcPct val="20000"/>
              </a:spcBef>
              <a:defRPr/>
            </a:pPr>
            <a:endParaRPr lang="el-GR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spcBef>
                <a:spcPct val="20000"/>
              </a:spcBef>
              <a:defRPr/>
            </a:pPr>
            <a:r>
              <a:rPr lang="el-GR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Ποιά είναι τα ονόματα των στοιχείων στις ενώσεις;</a:t>
            </a:r>
          </a:p>
          <a:p>
            <a:pPr algn="ctr">
              <a:spcBef>
                <a:spcPct val="20000"/>
              </a:spcBef>
              <a:defRPr/>
            </a:pPr>
            <a:endParaRPr lang="el-GR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spcBef>
                <a:spcPct val="20000"/>
              </a:spcBef>
              <a:defRPr/>
            </a:pPr>
            <a:r>
              <a:rPr lang="el-GR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Πώς γράφονται οι μοριακοί τύποι των ανόργανων χημικών ενώσεων;</a:t>
            </a:r>
          </a:p>
          <a:p>
            <a:pPr algn="ctr">
              <a:spcBef>
                <a:spcPct val="20000"/>
              </a:spcBef>
              <a:defRPr/>
            </a:pPr>
            <a:endParaRPr lang="el-GR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spcBef>
                <a:spcPct val="20000"/>
              </a:spcBef>
              <a:defRPr/>
            </a:pPr>
            <a:r>
              <a:rPr lang="el-GR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Πώς ονομάζονται οι ανόργανες χημικές ενώσεις;</a:t>
            </a:r>
          </a:p>
          <a:p>
            <a:pPr algn="ctr">
              <a:spcBef>
                <a:spcPct val="20000"/>
              </a:spcBef>
              <a:defRPr/>
            </a:pPr>
            <a:endParaRPr lang="el-GR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spcBef>
                <a:spcPct val="20000"/>
              </a:spcBef>
              <a:defRPr/>
            </a:pPr>
            <a:r>
              <a:rPr lang="el-GR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l-GR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67814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Στρογγυλεμένο ορθογώνιο 16"/>
          <p:cNvSpPr/>
          <p:nvPr/>
        </p:nvSpPr>
        <p:spPr>
          <a:xfrm>
            <a:off x="4560939" y="964058"/>
            <a:ext cx="2520280" cy="969133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Στρογγυλεμένο ορθογώνιο 17"/>
          <p:cNvSpPr/>
          <p:nvPr/>
        </p:nvSpPr>
        <p:spPr>
          <a:xfrm>
            <a:off x="431540" y="990414"/>
            <a:ext cx="4140460" cy="969133"/>
          </a:xfrm>
          <a:prstGeom prst="roundRect">
            <a:avLst/>
          </a:prstGeom>
          <a:solidFill>
            <a:srgbClr val="B9ED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31740" y="2831995"/>
            <a:ext cx="23042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smtClean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endParaRPr lang="el-GR" sz="9600" b="1" dirty="0">
              <a:ln w="18000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35996" y="2909296"/>
            <a:ext cx="23042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smtClean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endParaRPr lang="el-GR" sz="9600" b="1" dirty="0">
              <a:ln w="18000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92D05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6" y="970018"/>
            <a:ext cx="54255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800" b="1" dirty="0" smtClean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Φωσφορούχο</a:t>
            </a:r>
            <a:endParaRPr lang="el-GR" sz="4000" b="1" dirty="0">
              <a:ln>
                <a:solidFill>
                  <a:sysClr val="windowText" lastClr="000000"/>
                </a:solidFill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86761" y="981951"/>
            <a:ext cx="44286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800" b="1" dirty="0" smtClean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νάτριο </a:t>
            </a:r>
            <a:endParaRPr lang="el-GR" sz="4800" b="1" dirty="0">
              <a:ln>
                <a:solidFill>
                  <a:sysClr val="windowText" lastClr="000000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-14199" y="-57273"/>
            <a:ext cx="7992888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l-GR" sz="4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j-lt"/>
              </a:rPr>
              <a:t>4</a:t>
            </a:r>
            <a:r>
              <a:rPr lang="el-GR" sz="4000" b="1" baseline="3000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j-lt"/>
              </a:rPr>
              <a:t>ο</a:t>
            </a:r>
            <a:r>
              <a:rPr lang="el-GR" sz="4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j-lt"/>
              </a:rPr>
              <a:t>   </a:t>
            </a:r>
            <a:r>
              <a:rPr lang="el-GR" sz="4000" b="1" dirty="0" smtClean="0">
                <a:ln w="17780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j-lt"/>
              </a:rPr>
              <a:t>παράδειγμα</a:t>
            </a:r>
            <a:r>
              <a:rPr lang="el-GR" sz="4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j-lt"/>
              </a:rPr>
              <a:t>  :       </a:t>
            </a:r>
            <a:r>
              <a:rPr lang="el-GR" sz="4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j-lt"/>
              </a:rPr>
              <a:t> </a:t>
            </a:r>
            <a:endParaRPr lang="el-GR" sz="40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+mj-lt"/>
            </a:endParaRPr>
          </a:p>
        </p:txBody>
      </p:sp>
      <p:sp>
        <p:nvSpPr>
          <p:cNvPr id="2" name="Ορθογώνιο 1"/>
          <p:cNvSpPr/>
          <p:nvPr/>
        </p:nvSpPr>
        <p:spPr>
          <a:xfrm>
            <a:off x="3652021" y="2466624"/>
            <a:ext cx="583814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0" b="1" baseline="30000" dirty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endParaRPr lang="el-GR" sz="8000" b="1" dirty="0">
              <a:ln w="18000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Ορθογώνιο 3"/>
          <p:cNvSpPr/>
          <p:nvPr/>
        </p:nvSpPr>
        <p:spPr>
          <a:xfrm>
            <a:off x="5244047" y="2501983"/>
            <a:ext cx="792205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0" b="1" baseline="30000" dirty="0" smtClean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3-</a:t>
            </a:r>
            <a:endParaRPr lang="el-GR" sz="8000" b="1" dirty="0">
              <a:ln w="18000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92D05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Ευθύγραμμο βέλος σύνδεσης 7"/>
          <p:cNvCxnSpPr>
            <a:stCxn id="17" idx="2"/>
          </p:cNvCxnSpPr>
          <p:nvPr/>
        </p:nvCxnSpPr>
        <p:spPr>
          <a:xfrm flipH="1">
            <a:off x="3329923" y="1933191"/>
            <a:ext cx="2491156" cy="111715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9" name="Ευθύγραμμο βέλος σύνδεσης 18"/>
          <p:cNvCxnSpPr>
            <a:stCxn id="18" idx="2"/>
          </p:cNvCxnSpPr>
          <p:nvPr/>
        </p:nvCxnSpPr>
        <p:spPr>
          <a:xfrm>
            <a:off x="2501770" y="1959547"/>
            <a:ext cx="2394200" cy="898682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6" name="Ελεύθερη σχεδίαση 25"/>
          <p:cNvSpPr/>
          <p:nvPr/>
        </p:nvSpPr>
        <p:spPr>
          <a:xfrm>
            <a:off x="5247668" y="2681185"/>
            <a:ext cx="560559" cy="791570"/>
          </a:xfrm>
          <a:custGeom>
            <a:avLst/>
            <a:gdLst>
              <a:gd name="connsiteX0" fmla="*/ 219365 w 560559"/>
              <a:gd name="connsiteY0" fmla="*/ 0 h 791570"/>
              <a:gd name="connsiteX1" fmla="*/ 123831 w 560559"/>
              <a:gd name="connsiteY1" fmla="*/ 13647 h 791570"/>
              <a:gd name="connsiteX2" fmla="*/ 69240 w 560559"/>
              <a:gd name="connsiteY2" fmla="*/ 81886 h 791570"/>
              <a:gd name="connsiteX3" fmla="*/ 28296 w 560559"/>
              <a:gd name="connsiteY3" fmla="*/ 163773 h 791570"/>
              <a:gd name="connsiteX4" fmla="*/ 14649 w 560559"/>
              <a:gd name="connsiteY4" fmla="*/ 286603 h 791570"/>
              <a:gd name="connsiteX5" fmla="*/ 14649 w 560559"/>
              <a:gd name="connsiteY5" fmla="*/ 518615 h 791570"/>
              <a:gd name="connsiteX6" fmla="*/ 28296 w 560559"/>
              <a:gd name="connsiteY6" fmla="*/ 559558 h 791570"/>
              <a:gd name="connsiteX7" fmla="*/ 82887 w 560559"/>
              <a:gd name="connsiteY7" fmla="*/ 641444 h 791570"/>
              <a:gd name="connsiteX8" fmla="*/ 192070 w 560559"/>
              <a:gd name="connsiteY8" fmla="*/ 736979 h 791570"/>
              <a:gd name="connsiteX9" fmla="*/ 233013 w 560559"/>
              <a:gd name="connsiteY9" fmla="*/ 764274 h 791570"/>
              <a:gd name="connsiteX10" fmla="*/ 314899 w 560559"/>
              <a:gd name="connsiteY10" fmla="*/ 791570 h 791570"/>
              <a:gd name="connsiteX11" fmla="*/ 424081 w 560559"/>
              <a:gd name="connsiteY11" fmla="*/ 777922 h 791570"/>
              <a:gd name="connsiteX12" fmla="*/ 465025 w 560559"/>
              <a:gd name="connsiteY12" fmla="*/ 764274 h 791570"/>
              <a:gd name="connsiteX13" fmla="*/ 519616 w 560559"/>
              <a:gd name="connsiteY13" fmla="*/ 682388 h 791570"/>
              <a:gd name="connsiteX14" fmla="*/ 546911 w 560559"/>
              <a:gd name="connsiteY14" fmla="*/ 600501 h 791570"/>
              <a:gd name="connsiteX15" fmla="*/ 560559 w 560559"/>
              <a:gd name="connsiteY15" fmla="*/ 559558 h 791570"/>
              <a:gd name="connsiteX16" fmla="*/ 533264 w 560559"/>
              <a:gd name="connsiteY16" fmla="*/ 382137 h 791570"/>
              <a:gd name="connsiteX17" fmla="*/ 505968 w 560559"/>
              <a:gd name="connsiteY17" fmla="*/ 341194 h 791570"/>
              <a:gd name="connsiteX18" fmla="*/ 505968 w 560559"/>
              <a:gd name="connsiteY18" fmla="*/ 163773 h 791570"/>
              <a:gd name="connsiteX19" fmla="*/ 492320 w 560559"/>
              <a:gd name="connsiteY19" fmla="*/ 109182 h 791570"/>
              <a:gd name="connsiteX20" fmla="*/ 410434 w 560559"/>
              <a:gd name="connsiteY20" fmla="*/ 54591 h 791570"/>
              <a:gd name="connsiteX21" fmla="*/ 287604 w 560559"/>
              <a:gd name="connsiteY21" fmla="*/ 0 h 791570"/>
              <a:gd name="connsiteX22" fmla="*/ 219365 w 560559"/>
              <a:gd name="connsiteY22" fmla="*/ 0 h 791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560559" h="791570">
                <a:moveTo>
                  <a:pt x="219365" y="0"/>
                </a:moveTo>
                <a:cubicBezTo>
                  <a:pt x="187520" y="4549"/>
                  <a:pt x="154642" y="4404"/>
                  <a:pt x="123831" y="13647"/>
                </a:cubicBezTo>
                <a:cubicBezTo>
                  <a:pt x="69697" y="29887"/>
                  <a:pt x="89144" y="42077"/>
                  <a:pt x="69240" y="81886"/>
                </a:cubicBezTo>
                <a:cubicBezTo>
                  <a:pt x="16324" y="187720"/>
                  <a:pt x="62603" y="60856"/>
                  <a:pt x="28296" y="163773"/>
                </a:cubicBezTo>
                <a:cubicBezTo>
                  <a:pt x="23747" y="204716"/>
                  <a:pt x="19759" y="245726"/>
                  <a:pt x="14649" y="286603"/>
                </a:cubicBezTo>
                <a:cubicBezTo>
                  <a:pt x="-1216" y="413526"/>
                  <a:pt x="-8239" y="369843"/>
                  <a:pt x="14649" y="518615"/>
                </a:cubicBezTo>
                <a:cubicBezTo>
                  <a:pt x="16836" y="532834"/>
                  <a:pt x="21310" y="546983"/>
                  <a:pt x="28296" y="559558"/>
                </a:cubicBezTo>
                <a:cubicBezTo>
                  <a:pt x="44227" y="588235"/>
                  <a:pt x="64690" y="614149"/>
                  <a:pt x="82887" y="641444"/>
                </a:cubicBezTo>
                <a:cubicBezTo>
                  <a:pt x="128380" y="709684"/>
                  <a:pt x="96534" y="673289"/>
                  <a:pt x="192070" y="736979"/>
                </a:cubicBezTo>
                <a:cubicBezTo>
                  <a:pt x="205718" y="746077"/>
                  <a:pt x="217452" y="759087"/>
                  <a:pt x="233013" y="764274"/>
                </a:cubicBezTo>
                <a:lnTo>
                  <a:pt x="314899" y="791570"/>
                </a:lnTo>
                <a:cubicBezTo>
                  <a:pt x="351293" y="787021"/>
                  <a:pt x="387995" y="784483"/>
                  <a:pt x="424081" y="777922"/>
                </a:cubicBezTo>
                <a:cubicBezTo>
                  <a:pt x="438235" y="775348"/>
                  <a:pt x="454852" y="774447"/>
                  <a:pt x="465025" y="764274"/>
                </a:cubicBezTo>
                <a:cubicBezTo>
                  <a:pt x="488222" y="741078"/>
                  <a:pt x="519616" y="682388"/>
                  <a:pt x="519616" y="682388"/>
                </a:cubicBezTo>
                <a:lnTo>
                  <a:pt x="546911" y="600501"/>
                </a:lnTo>
                <a:lnTo>
                  <a:pt x="560559" y="559558"/>
                </a:lnTo>
                <a:cubicBezTo>
                  <a:pt x="556646" y="520430"/>
                  <a:pt x="557855" y="431318"/>
                  <a:pt x="533264" y="382137"/>
                </a:cubicBezTo>
                <a:cubicBezTo>
                  <a:pt x="525929" y="367466"/>
                  <a:pt x="515067" y="354842"/>
                  <a:pt x="505968" y="341194"/>
                </a:cubicBezTo>
                <a:cubicBezTo>
                  <a:pt x="473117" y="242642"/>
                  <a:pt x="505968" y="359803"/>
                  <a:pt x="505968" y="163773"/>
                </a:cubicBezTo>
                <a:cubicBezTo>
                  <a:pt x="505968" y="145016"/>
                  <a:pt x="504672" y="123298"/>
                  <a:pt x="492320" y="109182"/>
                </a:cubicBezTo>
                <a:cubicBezTo>
                  <a:pt x="470718" y="84494"/>
                  <a:pt x="437729" y="72788"/>
                  <a:pt x="410434" y="54591"/>
                </a:cubicBezTo>
                <a:cubicBezTo>
                  <a:pt x="373328" y="29853"/>
                  <a:pt x="336328" y="0"/>
                  <a:pt x="287604" y="0"/>
                </a:cubicBezTo>
                <a:lnTo>
                  <a:pt x="219365" y="0"/>
                </a:lnTo>
                <a:close/>
              </a:path>
            </a:pathLst>
          </a:custGeom>
          <a:noFill/>
          <a:ln w="28575">
            <a:solidFill>
              <a:srgbClr val="92D050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7" name="Ελεύθερη σχεδίαση 26"/>
          <p:cNvSpPr/>
          <p:nvPr/>
        </p:nvSpPr>
        <p:spPr>
          <a:xfrm>
            <a:off x="4142099" y="3439068"/>
            <a:ext cx="1292871" cy="2348980"/>
          </a:xfrm>
          <a:custGeom>
            <a:avLst/>
            <a:gdLst>
              <a:gd name="connsiteX0" fmla="*/ 1897039 w 1897039"/>
              <a:gd name="connsiteY0" fmla="*/ 0 h 2006221"/>
              <a:gd name="connsiteX1" fmla="*/ 1883391 w 1897039"/>
              <a:gd name="connsiteY1" fmla="*/ 136478 h 2006221"/>
              <a:gd name="connsiteX2" fmla="*/ 1856096 w 1897039"/>
              <a:gd name="connsiteY2" fmla="*/ 177421 h 2006221"/>
              <a:gd name="connsiteX3" fmla="*/ 1774209 w 1897039"/>
              <a:gd name="connsiteY3" fmla="*/ 232012 h 2006221"/>
              <a:gd name="connsiteX4" fmla="*/ 1733266 w 1897039"/>
              <a:gd name="connsiteY4" fmla="*/ 259308 h 2006221"/>
              <a:gd name="connsiteX5" fmla="*/ 1651379 w 1897039"/>
              <a:gd name="connsiteY5" fmla="*/ 313899 h 2006221"/>
              <a:gd name="connsiteX6" fmla="*/ 1610436 w 1897039"/>
              <a:gd name="connsiteY6" fmla="*/ 341194 h 2006221"/>
              <a:gd name="connsiteX7" fmla="*/ 1569493 w 1897039"/>
              <a:gd name="connsiteY7" fmla="*/ 423081 h 2006221"/>
              <a:gd name="connsiteX8" fmla="*/ 1542197 w 1897039"/>
              <a:gd name="connsiteY8" fmla="*/ 464024 h 2006221"/>
              <a:gd name="connsiteX9" fmla="*/ 1528550 w 1897039"/>
              <a:gd name="connsiteY9" fmla="*/ 504967 h 2006221"/>
              <a:gd name="connsiteX10" fmla="*/ 1514902 w 1897039"/>
              <a:gd name="connsiteY10" fmla="*/ 614150 h 2006221"/>
              <a:gd name="connsiteX11" fmla="*/ 1392072 w 1897039"/>
              <a:gd name="connsiteY11" fmla="*/ 668741 h 2006221"/>
              <a:gd name="connsiteX12" fmla="*/ 1310185 w 1897039"/>
              <a:gd name="connsiteY12" fmla="*/ 709684 h 2006221"/>
              <a:gd name="connsiteX13" fmla="*/ 1269242 w 1897039"/>
              <a:gd name="connsiteY13" fmla="*/ 736979 h 2006221"/>
              <a:gd name="connsiteX14" fmla="*/ 1187356 w 1897039"/>
              <a:gd name="connsiteY14" fmla="*/ 764275 h 2006221"/>
              <a:gd name="connsiteX15" fmla="*/ 1105469 w 1897039"/>
              <a:gd name="connsiteY15" fmla="*/ 805218 h 2006221"/>
              <a:gd name="connsiteX16" fmla="*/ 982639 w 1897039"/>
              <a:gd name="connsiteY16" fmla="*/ 791570 h 2006221"/>
              <a:gd name="connsiteX17" fmla="*/ 941696 w 1897039"/>
              <a:gd name="connsiteY17" fmla="*/ 777923 h 2006221"/>
              <a:gd name="connsiteX18" fmla="*/ 900753 w 1897039"/>
              <a:gd name="connsiteY18" fmla="*/ 791570 h 2006221"/>
              <a:gd name="connsiteX19" fmla="*/ 859809 w 1897039"/>
              <a:gd name="connsiteY19" fmla="*/ 832514 h 2006221"/>
              <a:gd name="connsiteX20" fmla="*/ 586854 w 1897039"/>
              <a:gd name="connsiteY20" fmla="*/ 846162 h 2006221"/>
              <a:gd name="connsiteX21" fmla="*/ 545911 w 1897039"/>
              <a:gd name="connsiteY21" fmla="*/ 859809 h 2006221"/>
              <a:gd name="connsiteX22" fmla="*/ 477672 w 1897039"/>
              <a:gd name="connsiteY22" fmla="*/ 941696 h 2006221"/>
              <a:gd name="connsiteX23" fmla="*/ 450376 w 1897039"/>
              <a:gd name="connsiteY23" fmla="*/ 982639 h 2006221"/>
              <a:gd name="connsiteX24" fmla="*/ 368490 w 1897039"/>
              <a:gd name="connsiteY24" fmla="*/ 1037230 h 2006221"/>
              <a:gd name="connsiteX25" fmla="*/ 327547 w 1897039"/>
              <a:gd name="connsiteY25" fmla="*/ 1064526 h 2006221"/>
              <a:gd name="connsiteX26" fmla="*/ 286603 w 1897039"/>
              <a:gd name="connsiteY26" fmla="*/ 1091821 h 2006221"/>
              <a:gd name="connsiteX27" fmla="*/ 259308 w 1897039"/>
              <a:gd name="connsiteY27" fmla="*/ 1132765 h 2006221"/>
              <a:gd name="connsiteX28" fmla="*/ 232012 w 1897039"/>
              <a:gd name="connsiteY28" fmla="*/ 1214651 h 2006221"/>
              <a:gd name="connsiteX29" fmla="*/ 245660 w 1897039"/>
              <a:gd name="connsiteY29" fmla="*/ 1296538 h 2006221"/>
              <a:gd name="connsiteX30" fmla="*/ 177421 w 1897039"/>
              <a:gd name="connsiteY30" fmla="*/ 1433015 h 2006221"/>
              <a:gd name="connsiteX31" fmla="*/ 109182 w 1897039"/>
              <a:gd name="connsiteY31" fmla="*/ 1514902 h 2006221"/>
              <a:gd name="connsiteX32" fmla="*/ 54591 w 1897039"/>
              <a:gd name="connsiteY32" fmla="*/ 1678675 h 2006221"/>
              <a:gd name="connsiteX33" fmla="*/ 40944 w 1897039"/>
              <a:gd name="connsiteY33" fmla="*/ 1719618 h 2006221"/>
              <a:gd name="connsiteX34" fmla="*/ 0 w 1897039"/>
              <a:gd name="connsiteY34" fmla="*/ 1801505 h 2006221"/>
              <a:gd name="connsiteX35" fmla="*/ 13648 w 1897039"/>
              <a:gd name="connsiteY35" fmla="*/ 2006221 h 2006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897039" h="2006221">
                <a:moveTo>
                  <a:pt x="1897039" y="0"/>
                </a:moveTo>
                <a:cubicBezTo>
                  <a:pt x="1892490" y="45493"/>
                  <a:pt x="1893671" y="91929"/>
                  <a:pt x="1883391" y="136478"/>
                </a:cubicBezTo>
                <a:cubicBezTo>
                  <a:pt x="1879703" y="152460"/>
                  <a:pt x="1868440" y="166620"/>
                  <a:pt x="1856096" y="177421"/>
                </a:cubicBezTo>
                <a:cubicBezTo>
                  <a:pt x="1831408" y="199023"/>
                  <a:pt x="1801505" y="213815"/>
                  <a:pt x="1774209" y="232012"/>
                </a:cubicBezTo>
                <a:lnTo>
                  <a:pt x="1733266" y="259308"/>
                </a:lnTo>
                <a:lnTo>
                  <a:pt x="1651379" y="313899"/>
                </a:lnTo>
                <a:lnTo>
                  <a:pt x="1610436" y="341194"/>
                </a:lnTo>
                <a:cubicBezTo>
                  <a:pt x="1532202" y="458549"/>
                  <a:pt x="1626005" y="310059"/>
                  <a:pt x="1569493" y="423081"/>
                </a:cubicBezTo>
                <a:cubicBezTo>
                  <a:pt x="1562157" y="437752"/>
                  <a:pt x="1551296" y="450376"/>
                  <a:pt x="1542197" y="464024"/>
                </a:cubicBezTo>
                <a:cubicBezTo>
                  <a:pt x="1537648" y="477672"/>
                  <a:pt x="1531123" y="490813"/>
                  <a:pt x="1528550" y="504967"/>
                </a:cubicBezTo>
                <a:cubicBezTo>
                  <a:pt x="1521989" y="541053"/>
                  <a:pt x="1528524" y="580096"/>
                  <a:pt x="1514902" y="614150"/>
                </a:cubicBezTo>
                <a:cubicBezTo>
                  <a:pt x="1504802" y="639399"/>
                  <a:pt x="1393422" y="667841"/>
                  <a:pt x="1392072" y="668741"/>
                </a:cubicBezTo>
                <a:cubicBezTo>
                  <a:pt x="1274737" y="746963"/>
                  <a:pt x="1423193" y="653181"/>
                  <a:pt x="1310185" y="709684"/>
                </a:cubicBezTo>
                <a:cubicBezTo>
                  <a:pt x="1295514" y="717019"/>
                  <a:pt x="1284231" y="730317"/>
                  <a:pt x="1269242" y="736979"/>
                </a:cubicBezTo>
                <a:cubicBezTo>
                  <a:pt x="1242950" y="748664"/>
                  <a:pt x="1211296" y="748316"/>
                  <a:pt x="1187356" y="764275"/>
                </a:cubicBezTo>
                <a:cubicBezTo>
                  <a:pt x="1134442" y="799550"/>
                  <a:pt x="1161973" y="786383"/>
                  <a:pt x="1105469" y="805218"/>
                </a:cubicBezTo>
                <a:cubicBezTo>
                  <a:pt x="1064526" y="800669"/>
                  <a:pt x="1023274" y="798342"/>
                  <a:pt x="982639" y="791570"/>
                </a:cubicBezTo>
                <a:cubicBezTo>
                  <a:pt x="968449" y="789205"/>
                  <a:pt x="956082" y="777923"/>
                  <a:pt x="941696" y="777923"/>
                </a:cubicBezTo>
                <a:cubicBezTo>
                  <a:pt x="927310" y="777923"/>
                  <a:pt x="914401" y="787021"/>
                  <a:pt x="900753" y="791570"/>
                </a:cubicBezTo>
                <a:cubicBezTo>
                  <a:pt x="887105" y="805218"/>
                  <a:pt x="878825" y="829207"/>
                  <a:pt x="859809" y="832514"/>
                </a:cubicBezTo>
                <a:cubicBezTo>
                  <a:pt x="770058" y="848123"/>
                  <a:pt x="677610" y="838270"/>
                  <a:pt x="586854" y="846162"/>
                </a:cubicBezTo>
                <a:cubicBezTo>
                  <a:pt x="572522" y="847408"/>
                  <a:pt x="559559" y="855260"/>
                  <a:pt x="545911" y="859809"/>
                </a:cubicBezTo>
                <a:cubicBezTo>
                  <a:pt x="478143" y="961461"/>
                  <a:pt x="565238" y="836618"/>
                  <a:pt x="477672" y="941696"/>
                </a:cubicBezTo>
                <a:cubicBezTo>
                  <a:pt x="467171" y="954297"/>
                  <a:pt x="462720" y="971838"/>
                  <a:pt x="450376" y="982639"/>
                </a:cubicBezTo>
                <a:cubicBezTo>
                  <a:pt x="425688" y="1004241"/>
                  <a:pt x="395785" y="1019033"/>
                  <a:pt x="368490" y="1037230"/>
                </a:cubicBezTo>
                <a:lnTo>
                  <a:pt x="327547" y="1064526"/>
                </a:lnTo>
                <a:lnTo>
                  <a:pt x="286603" y="1091821"/>
                </a:lnTo>
                <a:cubicBezTo>
                  <a:pt x="277505" y="1105469"/>
                  <a:pt x="265970" y="1117776"/>
                  <a:pt x="259308" y="1132765"/>
                </a:cubicBezTo>
                <a:cubicBezTo>
                  <a:pt x="247623" y="1159057"/>
                  <a:pt x="232012" y="1214651"/>
                  <a:pt x="232012" y="1214651"/>
                </a:cubicBezTo>
                <a:cubicBezTo>
                  <a:pt x="236561" y="1241947"/>
                  <a:pt x="245660" y="1268866"/>
                  <a:pt x="245660" y="1296538"/>
                </a:cubicBezTo>
                <a:cubicBezTo>
                  <a:pt x="245660" y="1350548"/>
                  <a:pt x="204632" y="1392199"/>
                  <a:pt x="177421" y="1433015"/>
                </a:cubicBezTo>
                <a:cubicBezTo>
                  <a:pt x="139417" y="1490022"/>
                  <a:pt x="161728" y="1462357"/>
                  <a:pt x="109182" y="1514902"/>
                </a:cubicBezTo>
                <a:lnTo>
                  <a:pt x="54591" y="1678675"/>
                </a:lnTo>
                <a:cubicBezTo>
                  <a:pt x="50042" y="1692323"/>
                  <a:pt x="48924" y="1707648"/>
                  <a:pt x="40944" y="1719618"/>
                </a:cubicBezTo>
                <a:cubicBezTo>
                  <a:pt x="5668" y="1772532"/>
                  <a:pt x="18835" y="1745001"/>
                  <a:pt x="0" y="1801505"/>
                </a:cubicBezTo>
                <a:cubicBezTo>
                  <a:pt x="17598" y="1942286"/>
                  <a:pt x="13648" y="1874010"/>
                  <a:pt x="13648" y="2006221"/>
                </a:cubicBezTo>
              </a:path>
            </a:pathLst>
          </a:custGeom>
          <a:noFill/>
          <a:ln w="28575">
            <a:solidFill>
              <a:srgbClr val="92D050"/>
            </a:solidFill>
            <a:headEnd type="none" w="med" len="med"/>
            <a:tailEnd type="triangle" w="med" len="med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8" name="Ελεύθερη σχεδίαση 27"/>
          <p:cNvSpPr/>
          <p:nvPr/>
        </p:nvSpPr>
        <p:spPr>
          <a:xfrm>
            <a:off x="3563888" y="2492896"/>
            <a:ext cx="578212" cy="830453"/>
          </a:xfrm>
          <a:custGeom>
            <a:avLst/>
            <a:gdLst>
              <a:gd name="connsiteX0" fmla="*/ 219365 w 560559"/>
              <a:gd name="connsiteY0" fmla="*/ 0 h 791570"/>
              <a:gd name="connsiteX1" fmla="*/ 123831 w 560559"/>
              <a:gd name="connsiteY1" fmla="*/ 13647 h 791570"/>
              <a:gd name="connsiteX2" fmla="*/ 69240 w 560559"/>
              <a:gd name="connsiteY2" fmla="*/ 81886 h 791570"/>
              <a:gd name="connsiteX3" fmla="*/ 28296 w 560559"/>
              <a:gd name="connsiteY3" fmla="*/ 163773 h 791570"/>
              <a:gd name="connsiteX4" fmla="*/ 14649 w 560559"/>
              <a:gd name="connsiteY4" fmla="*/ 286603 h 791570"/>
              <a:gd name="connsiteX5" fmla="*/ 14649 w 560559"/>
              <a:gd name="connsiteY5" fmla="*/ 518615 h 791570"/>
              <a:gd name="connsiteX6" fmla="*/ 28296 w 560559"/>
              <a:gd name="connsiteY6" fmla="*/ 559558 h 791570"/>
              <a:gd name="connsiteX7" fmla="*/ 82887 w 560559"/>
              <a:gd name="connsiteY7" fmla="*/ 641444 h 791570"/>
              <a:gd name="connsiteX8" fmla="*/ 192070 w 560559"/>
              <a:gd name="connsiteY8" fmla="*/ 736979 h 791570"/>
              <a:gd name="connsiteX9" fmla="*/ 233013 w 560559"/>
              <a:gd name="connsiteY9" fmla="*/ 764274 h 791570"/>
              <a:gd name="connsiteX10" fmla="*/ 314899 w 560559"/>
              <a:gd name="connsiteY10" fmla="*/ 791570 h 791570"/>
              <a:gd name="connsiteX11" fmla="*/ 424081 w 560559"/>
              <a:gd name="connsiteY11" fmla="*/ 777922 h 791570"/>
              <a:gd name="connsiteX12" fmla="*/ 465025 w 560559"/>
              <a:gd name="connsiteY12" fmla="*/ 764274 h 791570"/>
              <a:gd name="connsiteX13" fmla="*/ 519616 w 560559"/>
              <a:gd name="connsiteY13" fmla="*/ 682388 h 791570"/>
              <a:gd name="connsiteX14" fmla="*/ 546911 w 560559"/>
              <a:gd name="connsiteY14" fmla="*/ 600501 h 791570"/>
              <a:gd name="connsiteX15" fmla="*/ 560559 w 560559"/>
              <a:gd name="connsiteY15" fmla="*/ 559558 h 791570"/>
              <a:gd name="connsiteX16" fmla="*/ 533264 w 560559"/>
              <a:gd name="connsiteY16" fmla="*/ 382137 h 791570"/>
              <a:gd name="connsiteX17" fmla="*/ 505968 w 560559"/>
              <a:gd name="connsiteY17" fmla="*/ 341194 h 791570"/>
              <a:gd name="connsiteX18" fmla="*/ 505968 w 560559"/>
              <a:gd name="connsiteY18" fmla="*/ 163773 h 791570"/>
              <a:gd name="connsiteX19" fmla="*/ 492320 w 560559"/>
              <a:gd name="connsiteY19" fmla="*/ 109182 h 791570"/>
              <a:gd name="connsiteX20" fmla="*/ 410434 w 560559"/>
              <a:gd name="connsiteY20" fmla="*/ 54591 h 791570"/>
              <a:gd name="connsiteX21" fmla="*/ 287604 w 560559"/>
              <a:gd name="connsiteY21" fmla="*/ 0 h 791570"/>
              <a:gd name="connsiteX22" fmla="*/ 219365 w 560559"/>
              <a:gd name="connsiteY22" fmla="*/ 0 h 791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560559" h="791570">
                <a:moveTo>
                  <a:pt x="219365" y="0"/>
                </a:moveTo>
                <a:cubicBezTo>
                  <a:pt x="187520" y="4549"/>
                  <a:pt x="154642" y="4404"/>
                  <a:pt x="123831" y="13647"/>
                </a:cubicBezTo>
                <a:cubicBezTo>
                  <a:pt x="69697" y="29887"/>
                  <a:pt x="89144" y="42077"/>
                  <a:pt x="69240" y="81886"/>
                </a:cubicBezTo>
                <a:cubicBezTo>
                  <a:pt x="16324" y="187720"/>
                  <a:pt x="62603" y="60856"/>
                  <a:pt x="28296" y="163773"/>
                </a:cubicBezTo>
                <a:cubicBezTo>
                  <a:pt x="23747" y="204716"/>
                  <a:pt x="19759" y="245726"/>
                  <a:pt x="14649" y="286603"/>
                </a:cubicBezTo>
                <a:cubicBezTo>
                  <a:pt x="-1216" y="413526"/>
                  <a:pt x="-8239" y="369843"/>
                  <a:pt x="14649" y="518615"/>
                </a:cubicBezTo>
                <a:cubicBezTo>
                  <a:pt x="16836" y="532834"/>
                  <a:pt x="21310" y="546983"/>
                  <a:pt x="28296" y="559558"/>
                </a:cubicBezTo>
                <a:cubicBezTo>
                  <a:pt x="44227" y="588235"/>
                  <a:pt x="64690" y="614149"/>
                  <a:pt x="82887" y="641444"/>
                </a:cubicBezTo>
                <a:cubicBezTo>
                  <a:pt x="128380" y="709684"/>
                  <a:pt x="96534" y="673289"/>
                  <a:pt x="192070" y="736979"/>
                </a:cubicBezTo>
                <a:cubicBezTo>
                  <a:pt x="205718" y="746077"/>
                  <a:pt x="217452" y="759087"/>
                  <a:pt x="233013" y="764274"/>
                </a:cubicBezTo>
                <a:lnTo>
                  <a:pt x="314899" y="791570"/>
                </a:lnTo>
                <a:cubicBezTo>
                  <a:pt x="351293" y="787021"/>
                  <a:pt x="387995" y="784483"/>
                  <a:pt x="424081" y="777922"/>
                </a:cubicBezTo>
                <a:cubicBezTo>
                  <a:pt x="438235" y="775348"/>
                  <a:pt x="454852" y="774447"/>
                  <a:pt x="465025" y="764274"/>
                </a:cubicBezTo>
                <a:cubicBezTo>
                  <a:pt x="488222" y="741078"/>
                  <a:pt x="519616" y="682388"/>
                  <a:pt x="519616" y="682388"/>
                </a:cubicBezTo>
                <a:lnTo>
                  <a:pt x="546911" y="600501"/>
                </a:lnTo>
                <a:lnTo>
                  <a:pt x="560559" y="559558"/>
                </a:lnTo>
                <a:cubicBezTo>
                  <a:pt x="556646" y="520430"/>
                  <a:pt x="557855" y="431318"/>
                  <a:pt x="533264" y="382137"/>
                </a:cubicBezTo>
                <a:cubicBezTo>
                  <a:pt x="525929" y="367466"/>
                  <a:pt x="515067" y="354842"/>
                  <a:pt x="505968" y="341194"/>
                </a:cubicBezTo>
                <a:cubicBezTo>
                  <a:pt x="473117" y="242642"/>
                  <a:pt x="505968" y="359803"/>
                  <a:pt x="505968" y="163773"/>
                </a:cubicBezTo>
                <a:cubicBezTo>
                  <a:pt x="505968" y="145016"/>
                  <a:pt x="504672" y="123298"/>
                  <a:pt x="492320" y="109182"/>
                </a:cubicBezTo>
                <a:cubicBezTo>
                  <a:pt x="470718" y="84494"/>
                  <a:pt x="437729" y="72788"/>
                  <a:pt x="410434" y="54591"/>
                </a:cubicBezTo>
                <a:cubicBezTo>
                  <a:pt x="373328" y="29853"/>
                  <a:pt x="336328" y="0"/>
                  <a:pt x="287604" y="0"/>
                </a:cubicBezTo>
                <a:lnTo>
                  <a:pt x="219365" y="0"/>
                </a:lnTo>
                <a:close/>
              </a:path>
            </a:pathLst>
          </a:custGeom>
          <a:noFill/>
          <a:ln w="28575">
            <a:solidFill>
              <a:srgbClr val="FFFF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9" name="Ελεύθερη σχεδίαση 28"/>
          <p:cNvSpPr/>
          <p:nvPr/>
        </p:nvSpPr>
        <p:spPr>
          <a:xfrm>
            <a:off x="4079456" y="3284507"/>
            <a:ext cx="1394792" cy="2503541"/>
          </a:xfrm>
          <a:custGeom>
            <a:avLst/>
            <a:gdLst>
              <a:gd name="connsiteX0" fmla="*/ 0 w 2059769"/>
              <a:gd name="connsiteY0" fmla="*/ 0 h 2129051"/>
              <a:gd name="connsiteX1" fmla="*/ 81887 w 2059769"/>
              <a:gd name="connsiteY1" fmla="*/ 150125 h 2129051"/>
              <a:gd name="connsiteX2" fmla="*/ 109182 w 2059769"/>
              <a:gd name="connsiteY2" fmla="*/ 232012 h 2129051"/>
              <a:gd name="connsiteX3" fmla="*/ 122830 w 2059769"/>
              <a:gd name="connsiteY3" fmla="*/ 272955 h 2129051"/>
              <a:gd name="connsiteX4" fmla="*/ 245660 w 2059769"/>
              <a:gd name="connsiteY4" fmla="*/ 368489 h 2129051"/>
              <a:gd name="connsiteX5" fmla="*/ 286603 w 2059769"/>
              <a:gd name="connsiteY5" fmla="*/ 395785 h 2129051"/>
              <a:gd name="connsiteX6" fmla="*/ 300251 w 2059769"/>
              <a:gd name="connsiteY6" fmla="*/ 436728 h 2129051"/>
              <a:gd name="connsiteX7" fmla="*/ 327546 w 2059769"/>
              <a:gd name="connsiteY7" fmla="*/ 477671 h 2129051"/>
              <a:gd name="connsiteX8" fmla="*/ 368490 w 2059769"/>
              <a:gd name="connsiteY8" fmla="*/ 614149 h 2129051"/>
              <a:gd name="connsiteX9" fmla="*/ 409433 w 2059769"/>
              <a:gd name="connsiteY9" fmla="*/ 627797 h 2129051"/>
              <a:gd name="connsiteX10" fmla="*/ 436728 w 2059769"/>
              <a:gd name="connsiteY10" fmla="*/ 668740 h 2129051"/>
              <a:gd name="connsiteX11" fmla="*/ 518615 w 2059769"/>
              <a:gd name="connsiteY11" fmla="*/ 709683 h 2129051"/>
              <a:gd name="connsiteX12" fmla="*/ 559558 w 2059769"/>
              <a:gd name="connsiteY12" fmla="*/ 736979 h 2129051"/>
              <a:gd name="connsiteX13" fmla="*/ 614149 w 2059769"/>
              <a:gd name="connsiteY13" fmla="*/ 764274 h 2129051"/>
              <a:gd name="connsiteX14" fmla="*/ 655093 w 2059769"/>
              <a:gd name="connsiteY14" fmla="*/ 805218 h 2129051"/>
              <a:gd name="connsiteX15" fmla="*/ 696036 w 2059769"/>
              <a:gd name="connsiteY15" fmla="*/ 887104 h 2129051"/>
              <a:gd name="connsiteX16" fmla="*/ 764275 w 2059769"/>
              <a:gd name="connsiteY16" fmla="*/ 982639 h 2129051"/>
              <a:gd name="connsiteX17" fmla="*/ 887105 w 2059769"/>
              <a:gd name="connsiteY17" fmla="*/ 1078173 h 2129051"/>
              <a:gd name="connsiteX18" fmla="*/ 941696 w 2059769"/>
              <a:gd name="connsiteY18" fmla="*/ 1105468 h 2129051"/>
              <a:gd name="connsiteX19" fmla="*/ 1132764 w 2059769"/>
              <a:gd name="connsiteY19" fmla="*/ 1160059 h 2129051"/>
              <a:gd name="connsiteX20" fmla="*/ 1241946 w 2059769"/>
              <a:gd name="connsiteY20" fmla="*/ 1214651 h 2129051"/>
              <a:gd name="connsiteX21" fmla="*/ 1323833 w 2059769"/>
              <a:gd name="connsiteY21" fmla="*/ 1282889 h 2129051"/>
              <a:gd name="connsiteX22" fmla="*/ 1446663 w 2059769"/>
              <a:gd name="connsiteY22" fmla="*/ 1323833 h 2129051"/>
              <a:gd name="connsiteX23" fmla="*/ 1487606 w 2059769"/>
              <a:gd name="connsiteY23" fmla="*/ 1337480 h 2129051"/>
              <a:gd name="connsiteX24" fmla="*/ 1569493 w 2059769"/>
              <a:gd name="connsiteY24" fmla="*/ 1405719 h 2129051"/>
              <a:gd name="connsiteX25" fmla="*/ 1651379 w 2059769"/>
              <a:gd name="connsiteY25" fmla="*/ 1460310 h 2129051"/>
              <a:gd name="connsiteX26" fmla="*/ 1692322 w 2059769"/>
              <a:gd name="connsiteY26" fmla="*/ 1487606 h 2129051"/>
              <a:gd name="connsiteX27" fmla="*/ 1774209 w 2059769"/>
              <a:gd name="connsiteY27" fmla="*/ 1514901 h 2129051"/>
              <a:gd name="connsiteX28" fmla="*/ 1883391 w 2059769"/>
              <a:gd name="connsiteY28" fmla="*/ 1542197 h 2129051"/>
              <a:gd name="connsiteX29" fmla="*/ 1978925 w 2059769"/>
              <a:gd name="connsiteY29" fmla="*/ 1569492 h 2129051"/>
              <a:gd name="connsiteX30" fmla="*/ 2033516 w 2059769"/>
              <a:gd name="connsiteY30" fmla="*/ 2019868 h 2129051"/>
              <a:gd name="connsiteX31" fmla="*/ 2047164 w 2059769"/>
              <a:gd name="connsiteY31" fmla="*/ 2129051 h 2129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059769" h="2129051">
                <a:moveTo>
                  <a:pt x="0" y="0"/>
                </a:moveTo>
                <a:cubicBezTo>
                  <a:pt x="72563" y="90704"/>
                  <a:pt x="45381" y="40606"/>
                  <a:pt x="81887" y="150125"/>
                </a:cubicBezTo>
                <a:lnTo>
                  <a:pt x="109182" y="232012"/>
                </a:lnTo>
                <a:cubicBezTo>
                  <a:pt x="113731" y="245660"/>
                  <a:pt x="112658" y="262783"/>
                  <a:pt x="122830" y="272955"/>
                </a:cubicBezTo>
                <a:cubicBezTo>
                  <a:pt x="186971" y="337096"/>
                  <a:pt x="147712" y="303190"/>
                  <a:pt x="245660" y="368489"/>
                </a:cubicBezTo>
                <a:lnTo>
                  <a:pt x="286603" y="395785"/>
                </a:lnTo>
                <a:cubicBezTo>
                  <a:pt x="291152" y="409433"/>
                  <a:pt x="293817" y="423861"/>
                  <a:pt x="300251" y="436728"/>
                </a:cubicBezTo>
                <a:cubicBezTo>
                  <a:pt x="307586" y="451399"/>
                  <a:pt x="321085" y="462595"/>
                  <a:pt x="327546" y="477671"/>
                </a:cubicBezTo>
                <a:cubicBezTo>
                  <a:pt x="336479" y="498514"/>
                  <a:pt x="353200" y="609052"/>
                  <a:pt x="368490" y="614149"/>
                </a:cubicBezTo>
                <a:lnTo>
                  <a:pt x="409433" y="627797"/>
                </a:lnTo>
                <a:cubicBezTo>
                  <a:pt x="418531" y="641445"/>
                  <a:pt x="425130" y="657142"/>
                  <a:pt x="436728" y="668740"/>
                </a:cubicBezTo>
                <a:cubicBezTo>
                  <a:pt x="463186" y="695198"/>
                  <a:pt x="485314" y="698583"/>
                  <a:pt x="518615" y="709683"/>
                </a:cubicBezTo>
                <a:cubicBezTo>
                  <a:pt x="532263" y="718782"/>
                  <a:pt x="545317" y="728841"/>
                  <a:pt x="559558" y="736979"/>
                </a:cubicBezTo>
                <a:cubicBezTo>
                  <a:pt x="577222" y="747073"/>
                  <a:pt x="597594" y="752449"/>
                  <a:pt x="614149" y="764274"/>
                </a:cubicBezTo>
                <a:cubicBezTo>
                  <a:pt x="629855" y="775493"/>
                  <a:pt x="642737" y="790390"/>
                  <a:pt x="655093" y="805218"/>
                </a:cubicBezTo>
                <a:cubicBezTo>
                  <a:pt x="703980" y="863882"/>
                  <a:pt x="665262" y="825556"/>
                  <a:pt x="696036" y="887104"/>
                </a:cubicBezTo>
                <a:cubicBezTo>
                  <a:pt x="703444" y="901921"/>
                  <a:pt x="758564" y="977404"/>
                  <a:pt x="764275" y="982639"/>
                </a:cubicBezTo>
                <a:cubicBezTo>
                  <a:pt x="802511" y="1017688"/>
                  <a:pt x="840711" y="1054977"/>
                  <a:pt x="887105" y="1078173"/>
                </a:cubicBezTo>
                <a:cubicBezTo>
                  <a:pt x="905302" y="1087271"/>
                  <a:pt x="922707" y="1098165"/>
                  <a:pt x="941696" y="1105468"/>
                </a:cubicBezTo>
                <a:cubicBezTo>
                  <a:pt x="1046307" y="1145703"/>
                  <a:pt x="1043825" y="1142272"/>
                  <a:pt x="1132764" y="1160059"/>
                </a:cubicBezTo>
                <a:cubicBezTo>
                  <a:pt x="1254000" y="1250988"/>
                  <a:pt x="1122705" y="1163548"/>
                  <a:pt x="1241946" y="1214651"/>
                </a:cubicBezTo>
                <a:cubicBezTo>
                  <a:pt x="1348353" y="1260253"/>
                  <a:pt x="1213159" y="1221403"/>
                  <a:pt x="1323833" y="1282889"/>
                </a:cubicBezTo>
                <a:cubicBezTo>
                  <a:pt x="1323835" y="1282890"/>
                  <a:pt x="1426191" y="1317009"/>
                  <a:pt x="1446663" y="1323833"/>
                </a:cubicBezTo>
                <a:lnTo>
                  <a:pt x="1487606" y="1337480"/>
                </a:lnTo>
                <a:cubicBezTo>
                  <a:pt x="1633921" y="1435025"/>
                  <a:pt x="1411856" y="1283113"/>
                  <a:pt x="1569493" y="1405719"/>
                </a:cubicBezTo>
                <a:cubicBezTo>
                  <a:pt x="1595388" y="1425859"/>
                  <a:pt x="1624084" y="1442113"/>
                  <a:pt x="1651379" y="1460310"/>
                </a:cubicBezTo>
                <a:cubicBezTo>
                  <a:pt x="1665027" y="1469409"/>
                  <a:pt x="1676761" y="1482419"/>
                  <a:pt x="1692322" y="1487606"/>
                </a:cubicBezTo>
                <a:cubicBezTo>
                  <a:pt x="1719618" y="1496704"/>
                  <a:pt x="1746296" y="1507923"/>
                  <a:pt x="1774209" y="1514901"/>
                </a:cubicBezTo>
                <a:cubicBezTo>
                  <a:pt x="1810603" y="1524000"/>
                  <a:pt x="1847802" y="1530334"/>
                  <a:pt x="1883391" y="1542197"/>
                </a:cubicBezTo>
                <a:cubicBezTo>
                  <a:pt x="1942128" y="1561777"/>
                  <a:pt x="1910378" y="1552356"/>
                  <a:pt x="1978925" y="1569492"/>
                </a:cubicBezTo>
                <a:cubicBezTo>
                  <a:pt x="2138593" y="1675937"/>
                  <a:pt x="2007971" y="1572814"/>
                  <a:pt x="2033516" y="2019868"/>
                </a:cubicBezTo>
                <a:cubicBezTo>
                  <a:pt x="2051578" y="2335951"/>
                  <a:pt x="2047164" y="1819140"/>
                  <a:pt x="2047164" y="2129051"/>
                </a:cubicBezTo>
              </a:path>
            </a:pathLst>
          </a:custGeom>
          <a:noFill/>
          <a:ln w="28575">
            <a:solidFill>
              <a:srgbClr val="FFFF00"/>
            </a:solidFill>
            <a:headEnd type="none" w="med" len="med"/>
            <a:tailEnd type="arrow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1" name="TextBox 30"/>
          <p:cNvSpPr txBox="1"/>
          <p:nvPr/>
        </p:nvSpPr>
        <p:spPr>
          <a:xfrm>
            <a:off x="2364695" y="4653533"/>
            <a:ext cx="23042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smtClean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endParaRPr lang="el-GR" sz="9600" b="1" dirty="0">
              <a:ln w="18000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375819" y="4725144"/>
            <a:ext cx="12763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endParaRPr lang="el-GR" sz="9600" b="1" dirty="0">
              <a:ln w="18000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92D05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Ορθογώνιο 32"/>
          <p:cNvSpPr/>
          <p:nvPr/>
        </p:nvSpPr>
        <p:spPr>
          <a:xfrm>
            <a:off x="3986286" y="5253982"/>
            <a:ext cx="498855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b="1" baseline="-25000" dirty="0" smtClean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l-GR" sz="6600" b="1" dirty="0">
              <a:ln w="18000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92D05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4875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8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3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9" grpId="0"/>
      <p:bldP spid="10" grpId="0"/>
      <p:bldP spid="6" grpId="0"/>
      <p:bldP spid="11" grpId="0"/>
      <p:bldP spid="2" grpId="0"/>
      <p:bldP spid="4" grpId="0"/>
      <p:bldP spid="26" grpId="0" animBg="1"/>
      <p:bldP spid="27" grpId="0" animBg="1"/>
      <p:bldP spid="28" grpId="0" animBg="1"/>
      <p:bldP spid="29" grpId="0" animBg="1"/>
      <p:bldP spid="31" grpId="0"/>
      <p:bldP spid="32" grpId="0"/>
      <p:bldP spid="3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Πίνακας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7033830"/>
              </p:ext>
            </p:extLst>
          </p:nvPr>
        </p:nvGraphicFramePr>
        <p:xfrm>
          <a:off x="1187624" y="2060849"/>
          <a:ext cx="6096000" cy="3282671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2088232"/>
                <a:gridCol w="4007768"/>
              </a:tblGrid>
              <a:tr h="1728191">
                <a:tc>
                  <a:txBody>
                    <a:bodyPr/>
                    <a:lstStyle/>
                    <a:p>
                      <a:endParaRPr lang="el-GR" sz="4800" b="1" dirty="0">
                        <a:ln>
                          <a:solidFill>
                            <a:sysClr val="windowText" lastClr="000000"/>
                          </a:solidFill>
                        </a:ln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800" b="1" dirty="0" smtClean="0">
                          <a:ln w="18000">
                            <a:solidFill>
                              <a:sysClr val="windowText" lastClr="000000"/>
                            </a:solidFill>
                            <a:prstDash val="solid"/>
                            <a:miter lim="800000"/>
                          </a:ln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O</a:t>
                      </a:r>
                      <a:r>
                        <a:rPr lang="en-US" sz="4800" b="1" baseline="30000" dirty="0" smtClean="0">
                          <a:ln w="18000">
                            <a:solidFill>
                              <a:sysClr val="windowText" lastClr="000000"/>
                            </a:solidFill>
                            <a:prstDash val="solid"/>
                            <a:miter lim="800000"/>
                          </a:ln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2-</a:t>
                      </a:r>
                      <a:endParaRPr lang="el-GR" sz="4800" b="1" dirty="0" smtClean="0">
                        <a:ln w="18000">
                          <a:solidFill>
                            <a:sysClr val="windowText" lastClr="000000"/>
                          </a:solidFill>
                          <a:prstDash val="solid"/>
                          <a:miter lim="800000"/>
                        </a:ln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endParaRPr>
                    </a:p>
                    <a:p>
                      <a:endParaRPr lang="el-GR" sz="4800" b="1" dirty="0">
                        <a:ln>
                          <a:solidFill>
                            <a:sysClr val="windowText" lastClr="000000"/>
                          </a:solidFill>
                        </a:ln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800" b="1" baseline="0" dirty="0" smtClean="0">
                          <a:ln w="18000">
                            <a:solidFill>
                              <a:sysClr val="windowText" lastClr="000000"/>
                            </a:solidFill>
                            <a:prstDash val="solid"/>
                            <a:miter lim="800000"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Fe</a:t>
                      </a:r>
                      <a:r>
                        <a:rPr lang="en-US" sz="4800" b="1" baseline="30000" dirty="0" smtClean="0">
                          <a:ln w="18000">
                            <a:solidFill>
                              <a:sysClr val="windowText" lastClr="000000"/>
                            </a:solidFill>
                            <a:prstDash val="solid"/>
                            <a:miter lim="800000"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2+</a:t>
                      </a:r>
                      <a:endParaRPr lang="el-GR" sz="4800" b="1" dirty="0" smtClean="0">
                        <a:ln w="18000">
                          <a:solidFill>
                            <a:sysClr val="windowText" lastClr="000000"/>
                          </a:solidFill>
                          <a:prstDash val="solid"/>
                          <a:miter lim="800000"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endParaRPr>
                    </a:p>
                    <a:p>
                      <a:endParaRPr lang="el-GR" sz="4800" b="1" dirty="0">
                        <a:ln>
                          <a:solidFill>
                            <a:sysClr val="windowText" lastClr="000000"/>
                          </a:solidFill>
                        </a:ln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sz="4800" b="1" dirty="0">
                        <a:ln>
                          <a:solidFill>
                            <a:sysClr val="windowText" lastClr="000000"/>
                          </a:solidFill>
                        </a:ln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204864"/>
            <a:ext cx="1800200" cy="1476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4521998"/>
            <a:ext cx="2156901" cy="2185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07504" y="0"/>
            <a:ext cx="7992888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l-GR" sz="4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j-lt"/>
              </a:rPr>
              <a:t>5</a:t>
            </a:r>
            <a:r>
              <a:rPr lang="el-GR" sz="4000" b="1" baseline="3000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j-lt"/>
              </a:rPr>
              <a:t>ο</a:t>
            </a:r>
            <a:r>
              <a:rPr lang="el-GR" sz="4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j-lt"/>
              </a:rPr>
              <a:t>   </a:t>
            </a:r>
            <a:r>
              <a:rPr lang="el-GR" sz="4000" b="1" dirty="0" smtClean="0">
                <a:ln w="17780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j-lt"/>
              </a:rPr>
              <a:t>παράδειγμα</a:t>
            </a:r>
            <a:r>
              <a:rPr lang="el-GR" sz="4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j-lt"/>
              </a:rPr>
              <a:t>  :     </a:t>
            </a:r>
            <a:endParaRPr lang="el-GR" sz="40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69447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Στρογγυλεμένο ορθογώνιο 24"/>
          <p:cNvSpPr/>
          <p:nvPr/>
        </p:nvSpPr>
        <p:spPr>
          <a:xfrm>
            <a:off x="2699792" y="2924943"/>
            <a:ext cx="1862512" cy="1475679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Στρογγυλεμένο ορθογώνιο 2"/>
          <p:cNvSpPr/>
          <p:nvPr/>
        </p:nvSpPr>
        <p:spPr>
          <a:xfrm>
            <a:off x="4562304" y="2916543"/>
            <a:ext cx="1649110" cy="1468895"/>
          </a:xfrm>
          <a:prstGeom prst="roundRect">
            <a:avLst/>
          </a:prstGeom>
          <a:solidFill>
            <a:srgbClr val="B9ED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26337" y="999090"/>
            <a:ext cx="266988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 smtClean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C409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Fe</a:t>
            </a:r>
            <a:r>
              <a:rPr lang="en-US" sz="8800" b="1" baseline="30000" dirty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8800" b="1" baseline="30000" dirty="0" smtClean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endParaRPr lang="el-GR" sz="8800" b="1" dirty="0">
              <a:ln w="18000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75533" y="1022876"/>
            <a:ext cx="266988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8800" b="1" baseline="30000" dirty="0" smtClean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2-</a:t>
            </a:r>
            <a:endParaRPr lang="el-GR" sz="8800" b="1" dirty="0">
              <a:ln w="18000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27784" y="2868770"/>
            <a:ext cx="153987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 smtClean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C409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Fe</a:t>
            </a:r>
            <a:endParaRPr lang="el-GR" sz="8800" b="1" dirty="0">
              <a:ln w="18000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80491" y="2975746"/>
            <a:ext cx="118489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 smtClean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endParaRPr lang="el-GR" sz="8800" b="1" dirty="0">
              <a:ln w="18000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Ελεύθερη σχεδίαση 13"/>
          <p:cNvSpPr/>
          <p:nvPr/>
        </p:nvSpPr>
        <p:spPr>
          <a:xfrm>
            <a:off x="5879328" y="1169792"/>
            <a:ext cx="560559" cy="791570"/>
          </a:xfrm>
          <a:custGeom>
            <a:avLst/>
            <a:gdLst>
              <a:gd name="connsiteX0" fmla="*/ 219365 w 560559"/>
              <a:gd name="connsiteY0" fmla="*/ 0 h 791570"/>
              <a:gd name="connsiteX1" fmla="*/ 123831 w 560559"/>
              <a:gd name="connsiteY1" fmla="*/ 13647 h 791570"/>
              <a:gd name="connsiteX2" fmla="*/ 69240 w 560559"/>
              <a:gd name="connsiteY2" fmla="*/ 81886 h 791570"/>
              <a:gd name="connsiteX3" fmla="*/ 28296 w 560559"/>
              <a:gd name="connsiteY3" fmla="*/ 163773 h 791570"/>
              <a:gd name="connsiteX4" fmla="*/ 14649 w 560559"/>
              <a:gd name="connsiteY4" fmla="*/ 286603 h 791570"/>
              <a:gd name="connsiteX5" fmla="*/ 14649 w 560559"/>
              <a:gd name="connsiteY5" fmla="*/ 518615 h 791570"/>
              <a:gd name="connsiteX6" fmla="*/ 28296 w 560559"/>
              <a:gd name="connsiteY6" fmla="*/ 559558 h 791570"/>
              <a:gd name="connsiteX7" fmla="*/ 82887 w 560559"/>
              <a:gd name="connsiteY7" fmla="*/ 641444 h 791570"/>
              <a:gd name="connsiteX8" fmla="*/ 192070 w 560559"/>
              <a:gd name="connsiteY8" fmla="*/ 736979 h 791570"/>
              <a:gd name="connsiteX9" fmla="*/ 233013 w 560559"/>
              <a:gd name="connsiteY9" fmla="*/ 764274 h 791570"/>
              <a:gd name="connsiteX10" fmla="*/ 314899 w 560559"/>
              <a:gd name="connsiteY10" fmla="*/ 791570 h 791570"/>
              <a:gd name="connsiteX11" fmla="*/ 424081 w 560559"/>
              <a:gd name="connsiteY11" fmla="*/ 777922 h 791570"/>
              <a:gd name="connsiteX12" fmla="*/ 465025 w 560559"/>
              <a:gd name="connsiteY12" fmla="*/ 764274 h 791570"/>
              <a:gd name="connsiteX13" fmla="*/ 519616 w 560559"/>
              <a:gd name="connsiteY13" fmla="*/ 682388 h 791570"/>
              <a:gd name="connsiteX14" fmla="*/ 546911 w 560559"/>
              <a:gd name="connsiteY14" fmla="*/ 600501 h 791570"/>
              <a:gd name="connsiteX15" fmla="*/ 560559 w 560559"/>
              <a:gd name="connsiteY15" fmla="*/ 559558 h 791570"/>
              <a:gd name="connsiteX16" fmla="*/ 533264 w 560559"/>
              <a:gd name="connsiteY16" fmla="*/ 382137 h 791570"/>
              <a:gd name="connsiteX17" fmla="*/ 505968 w 560559"/>
              <a:gd name="connsiteY17" fmla="*/ 341194 h 791570"/>
              <a:gd name="connsiteX18" fmla="*/ 505968 w 560559"/>
              <a:gd name="connsiteY18" fmla="*/ 163773 h 791570"/>
              <a:gd name="connsiteX19" fmla="*/ 492320 w 560559"/>
              <a:gd name="connsiteY19" fmla="*/ 109182 h 791570"/>
              <a:gd name="connsiteX20" fmla="*/ 410434 w 560559"/>
              <a:gd name="connsiteY20" fmla="*/ 54591 h 791570"/>
              <a:gd name="connsiteX21" fmla="*/ 287604 w 560559"/>
              <a:gd name="connsiteY21" fmla="*/ 0 h 791570"/>
              <a:gd name="connsiteX22" fmla="*/ 219365 w 560559"/>
              <a:gd name="connsiteY22" fmla="*/ 0 h 791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560559" h="791570">
                <a:moveTo>
                  <a:pt x="219365" y="0"/>
                </a:moveTo>
                <a:cubicBezTo>
                  <a:pt x="187520" y="4549"/>
                  <a:pt x="154642" y="4404"/>
                  <a:pt x="123831" y="13647"/>
                </a:cubicBezTo>
                <a:cubicBezTo>
                  <a:pt x="69697" y="29887"/>
                  <a:pt x="89144" y="42077"/>
                  <a:pt x="69240" y="81886"/>
                </a:cubicBezTo>
                <a:cubicBezTo>
                  <a:pt x="16324" y="187720"/>
                  <a:pt x="62603" y="60856"/>
                  <a:pt x="28296" y="163773"/>
                </a:cubicBezTo>
                <a:cubicBezTo>
                  <a:pt x="23747" y="204716"/>
                  <a:pt x="19759" y="245726"/>
                  <a:pt x="14649" y="286603"/>
                </a:cubicBezTo>
                <a:cubicBezTo>
                  <a:pt x="-1216" y="413526"/>
                  <a:pt x="-8239" y="369843"/>
                  <a:pt x="14649" y="518615"/>
                </a:cubicBezTo>
                <a:cubicBezTo>
                  <a:pt x="16836" y="532834"/>
                  <a:pt x="21310" y="546983"/>
                  <a:pt x="28296" y="559558"/>
                </a:cubicBezTo>
                <a:cubicBezTo>
                  <a:pt x="44227" y="588235"/>
                  <a:pt x="64690" y="614149"/>
                  <a:pt x="82887" y="641444"/>
                </a:cubicBezTo>
                <a:cubicBezTo>
                  <a:pt x="128380" y="709684"/>
                  <a:pt x="96534" y="673289"/>
                  <a:pt x="192070" y="736979"/>
                </a:cubicBezTo>
                <a:cubicBezTo>
                  <a:pt x="205718" y="746077"/>
                  <a:pt x="217452" y="759087"/>
                  <a:pt x="233013" y="764274"/>
                </a:cubicBezTo>
                <a:lnTo>
                  <a:pt x="314899" y="791570"/>
                </a:lnTo>
                <a:cubicBezTo>
                  <a:pt x="351293" y="787021"/>
                  <a:pt x="387995" y="784483"/>
                  <a:pt x="424081" y="777922"/>
                </a:cubicBezTo>
                <a:cubicBezTo>
                  <a:pt x="438235" y="775348"/>
                  <a:pt x="454852" y="774447"/>
                  <a:pt x="465025" y="764274"/>
                </a:cubicBezTo>
                <a:cubicBezTo>
                  <a:pt x="488222" y="741078"/>
                  <a:pt x="519616" y="682388"/>
                  <a:pt x="519616" y="682388"/>
                </a:cubicBezTo>
                <a:lnTo>
                  <a:pt x="546911" y="600501"/>
                </a:lnTo>
                <a:lnTo>
                  <a:pt x="560559" y="559558"/>
                </a:lnTo>
                <a:cubicBezTo>
                  <a:pt x="556646" y="520430"/>
                  <a:pt x="557855" y="431318"/>
                  <a:pt x="533264" y="382137"/>
                </a:cubicBezTo>
                <a:cubicBezTo>
                  <a:pt x="525929" y="367466"/>
                  <a:pt x="515067" y="354842"/>
                  <a:pt x="505968" y="341194"/>
                </a:cubicBezTo>
                <a:cubicBezTo>
                  <a:pt x="473117" y="242642"/>
                  <a:pt x="505968" y="359803"/>
                  <a:pt x="505968" y="163773"/>
                </a:cubicBezTo>
                <a:cubicBezTo>
                  <a:pt x="505968" y="145016"/>
                  <a:pt x="504672" y="123298"/>
                  <a:pt x="492320" y="109182"/>
                </a:cubicBezTo>
                <a:cubicBezTo>
                  <a:pt x="470718" y="84494"/>
                  <a:pt x="437729" y="72788"/>
                  <a:pt x="410434" y="54591"/>
                </a:cubicBezTo>
                <a:cubicBezTo>
                  <a:pt x="373328" y="29853"/>
                  <a:pt x="336328" y="0"/>
                  <a:pt x="287604" y="0"/>
                </a:cubicBezTo>
                <a:lnTo>
                  <a:pt x="219365" y="0"/>
                </a:lnTo>
                <a:close/>
              </a:path>
            </a:pathLst>
          </a:custGeom>
          <a:noFill/>
          <a:ln w="28575">
            <a:solidFill>
              <a:srgbClr val="92D050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white"/>
              </a:solidFill>
            </a:endParaRPr>
          </a:p>
        </p:txBody>
      </p:sp>
      <p:sp>
        <p:nvSpPr>
          <p:cNvPr id="15" name="Ελεύθερη σχεδίαση 14"/>
          <p:cNvSpPr/>
          <p:nvPr/>
        </p:nvSpPr>
        <p:spPr>
          <a:xfrm>
            <a:off x="4323340" y="1988657"/>
            <a:ext cx="1810778" cy="1625264"/>
          </a:xfrm>
          <a:custGeom>
            <a:avLst/>
            <a:gdLst>
              <a:gd name="connsiteX0" fmla="*/ 1897039 w 1897039"/>
              <a:gd name="connsiteY0" fmla="*/ 0 h 2006221"/>
              <a:gd name="connsiteX1" fmla="*/ 1883391 w 1897039"/>
              <a:gd name="connsiteY1" fmla="*/ 136478 h 2006221"/>
              <a:gd name="connsiteX2" fmla="*/ 1856096 w 1897039"/>
              <a:gd name="connsiteY2" fmla="*/ 177421 h 2006221"/>
              <a:gd name="connsiteX3" fmla="*/ 1774209 w 1897039"/>
              <a:gd name="connsiteY3" fmla="*/ 232012 h 2006221"/>
              <a:gd name="connsiteX4" fmla="*/ 1733266 w 1897039"/>
              <a:gd name="connsiteY4" fmla="*/ 259308 h 2006221"/>
              <a:gd name="connsiteX5" fmla="*/ 1651379 w 1897039"/>
              <a:gd name="connsiteY5" fmla="*/ 313899 h 2006221"/>
              <a:gd name="connsiteX6" fmla="*/ 1610436 w 1897039"/>
              <a:gd name="connsiteY6" fmla="*/ 341194 h 2006221"/>
              <a:gd name="connsiteX7" fmla="*/ 1569493 w 1897039"/>
              <a:gd name="connsiteY7" fmla="*/ 423081 h 2006221"/>
              <a:gd name="connsiteX8" fmla="*/ 1542197 w 1897039"/>
              <a:gd name="connsiteY8" fmla="*/ 464024 h 2006221"/>
              <a:gd name="connsiteX9" fmla="*/ 1528550 w 1897039"/>
              <a:gd name="connsiteY9" fmla="*/ 504967 h 2006221"/>
              <a:gd name="connsiteX10" fmla="*/ 1514902 w 1897039"/>
              <a:gd name="connsiteY10" fmla="*/ 614150 h 2006221"/>
              <a:gd name="connsiteX11" fmla="*/ 1392072 w 1897039"/>
              <a:gd name="connsiteY11" fmla="*/ 668741 h 2006221"/>
              <a:gd name="connsiteX12" fmla="*/ 1310185 w 1897039"/>
              <a:gd name="connsiteY12" fmla="*/ 709684 h 2006221"/>
              <a:gd name="connsiteX13" fmla="*/ 1269242 w 1897039"/>
              <a:gd name="connsiteY13" fmla="*/ 736979 h 2006221"/>
              <a:gd name="connsiteX14" fmla="*/ 1187356 w 1897039"/>
              <a:gd name="connsiteY14" fmla="*/ 764275 h 2006221"/>
              <a:gd name="connsiteX15" fmla="*/ 1105469 w 1897039"/>
              <a:gd name="connsiteY15" fmla="*/ 805218 h 2006221"/>
              <a:gd name="connsiteX16" fmla="*/ 982639 w 1897039"/>
              <a:gd name="connsiteY16" fmla="*/ 791570 h 2006221"/>
              <a:gd name="connsiteX17" fmla="*/ 941696 w 1897039"/>
              <a:gd name="connsiteY17" fmla="*/ 777923 h 2006221"/>
              <a:gd name="connsiteX18" fmla="*/ 900753 w 1897039"/>
              <a:gd name="connsiteY18" fmla="*/ 791570 h 2006221"/>
              <a:gd name="connsiteX19" fmla="*/ 859809 w 1897039"/>
              <a:gd name="connsiteY19" fmla="*/ 832514 h 2006221"/>
              <a:gd name="connsiteX20" fmla="*/ 586854 w 1897039"/>
              <a:gd name="connsiteY20" fmla="*/ 846162 h 2006221"/>
              <a:gd name="connsiteX21" fmla="*/ 545911 w 1897039"/>
              <a:gd name="connsiteY21" fmla="*/ 859809 h 2006221"/>
              <a:gd name="connsiteX22" fmla="*/ 477672 w 1897039"/>
              <a:gd name="connsiteY22" fmla="*/ 941696 h 2006221"/>
              <a:gd name="connsiteX23" fmla="*/ 450376 w 1897039"/>
              <a:gd name="connsiteY23" fmla="*/ 982639 h 2006221"/>
              <a:gd name="connsiteX24" fmla="*/ 368490 w 1897039"/>
              <a:gd name="connsiteY24" fmla="*/ 1037230 h 2006221"/>
              <a:gd name="connsiteX25" fmla="*/ 327547 w 1897039"/>
              <a:gd name="connsiteY25" fmla="*/ 1064526 h 2006221"/>
              <a:gd name="connsiteX26" fmla="*/ 286603 w 1897039"/>
              <a:gd name="connsiteY26" fmla="*/ 1091821 h 2006221"/>
              <a:gd name="connsiteX27" fmla="*/ 259308 w 1897039"/>
              <a:gd name="connsiteY27" fmla="*/ 1132765 h 2006221"/>
              <a:gd name="connsiteX28" fmla="*/ 232012 w 1897039"/>
              <a:gd name="connsiteY28" fmla="*/ 1214651 h 2006221"/>
              <a:gd name="connsiteX29" fmla="*/ 245660 w 1897039"/>
              <a:gd name="connsiteY29" fmla="*/ 1296538 h 2006221"/>
              <a:gd name="connsiteX30" fmla="*/ 177421 w 1897039"/>
              <a:gd name="connsiteY30" fmla="*/ 1433015 h 2006221"/>
              <a:gd name="connsiteX31" fmla="*/ 109182 w 1897039"/>
              <a:gd name="connsiteY31" fmla="*/ 1514902 h 2006221"/>
              <a:gd name="connsiteX32" fmla="*/ 54591 w 1897039"/>
              <a:gd name="connsiteY32" fmla="*/ 1678675 h 2006221"/>
              <a:gd name="connsiteX33" fmla="*/ 40944 w 1897039"/>
              <a:gd name="connsiteY33" fmla="*/ 1719618 h 2006221"/>
              <a:gd name="connsiteX34" fmla="*/ 0 w 1897039"/>
              <a:gd name="connsiteY34" fmla="*/ 1801505 h 2006221"/>
              <a:gd name="connsiteX35" fmla="*/ 13648 w 1897039"/>
              <a:gd name="connsiteY35" fmla="*/ 2006221 h 2006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897039" h="2006221">
                <a:moveTo>
                  <a:pt x="1897039" y="0"/>
                </a:moveTo>
                <a:cubicBezTo>
                  <a:pt x="1892490" y="45493"/>
                  <a:pt x="1893671" y="91929"/>
                  <a:pt x="1883391" y="136478"/>
                </a:cubicBezTo>
                <a:cubicBezTo>
                  <a:pt x="1879703" y="152460"/>
                  <a:pt x="1868440" y="166620"/>
                  <a:pt x="1856096" y="177421"/>
                </a:cubicBezTo>
                <a:cubicBezTo>
                  <a:pt x="1831408" y="199023"/>
                  <a:pt x="1801505" y="213815"/>
                  <a:pt x="1774209" y="232012"/>
                </a:cubicBezTo>
                <a:lnTo>
                  <a:pt x="1733266" y="259308"/>
                </a:lnTo>
                <a:lnTo>
                  <a:pt x="1651379" y="313899"/>
                </a:lnTo>
                <a:lnTo>
                  <a:pt x="1610436" y="341194"/>
                </a:lnTo>
                <a:cubicBezTo>
                  <a:pt x="1532202" y="458549"/>
                  <a:pt x="1626005" y="310059"/>
                  <a:pt x="1569493" y="423081"/>
                </a:cubicBezTo>
                <a:cubicBezTo>
                  <a:pt x="1562157" y="437752"/>
                  <a:pt x="1551296" y="450376"/>
                  <a:pt x="1542197" y="464024"/>
                </a:cubicBezTo>
                <a:cubicBezTo>
                  <a:pt x="1537648" y="477672"/>
                  <a:pt x="1531123" y="490813"/>
                  <a:pt x="1528550" y="504967"/>
                </a:cubicBezTo>
                <a:cubicBezTo>
                  <a:pt x="1521989" y="541053"/>
                  <a:pt x="1528524" y="580096"/>
                  <a:pt x="1514902" y="614150"/>
                </a:cubicBezTo>
                <a:cubicBezTo>
                  <a:pt x="1504802" y="639399"/>
                  <a:pt x="1393422" y="667841"/>
                  <a:pt x="1392072" y="668741"/>
                </a:cubicBezTo>
                <a:cubicBezTo>
                  <a:pt x="1274737" y="746963"/>
                  <a:pt x="1423193" y="653181"/>
                  <a:pt x="1310185" y="709684"/>
                </a:cubicBezTo>
                <a:cubicBezTo>
                  <a:pt x="1295514" y="717019"/>
                  <a:pt x="1284231" y="730317"/>
                  <a:pt x="1269242" y="736979"/>
                </a:cubicBezTo>
                <a:cubicBezTo>
                  <a:pt x="1242950" y="748664"/>
                  <a:pt x="1211296" y="748316"/>
                  <a:pt x="1187356" y="764275"/>
                </a:cubicBezTo>
                <a:cubicBezTo>
                  <a:pt x="1134442" y="799550"/>
                  <a:pt x="1161973" y="786383"/>
                  <a:pt x="1105469" y="805218"/>
                </a:cubicBezTo>
                <a:cubicBezTo>
                  <a:pt x="1064526" y="800669"/>
                  <a:pt x="1023274" y="798342"/>
                  <a:pt x="982639" y="791570"/>
                </a:cubicBezTo>
                <a:cubicBezTo>
                  <a:pt x="968449" y="789205"/>
                  <a:pt x="956082" y="777923"/>
                  <a:pt x="941696" y="777923"/>
                </a:cubicBezTo>
                <a:cubicBezTo>
                  <a:pt x="927310" y="777923"/>
                  <a:pt x="914401" y="787021"/>
                  <a:pt x="900753" y="791570"/>
                </a:cubicBezTo>
                <a:cubicBezTo>
                  <a:pt x="887105" y="805218"/>
                  <a:pt x="878825" y="829207"/>
                  <a:pt x="859809" y="832514"/>
                </a:cubicBezTo>
                <a:cubicBezTo>
                  <a:pt x="770058" y="848123"/>
                  <a:pt x="677610" y="838270"/>
                  <a:pt x="586854" y="846162"/>
                </a:cubicBezTo>
                <a:cubicBezTo>
                  <a:pt x="572522" y="847408"/>
                  <a:pt x="559559" y="855260"/>
                  <a:pt x="545911" y="859809"/>
                </a:cubicBezTo>
                <a:cubicBezTo>
                  <a:pt x="478143" y="961461"/>
                  <a:pt x="565238" y="836618"/>
                  <a:pt x="477672" y="941696"/>
                </a:cubicBezTo>
                <a:cubicBezTo>
                  <a:pt x="467171" y="954297"/>
                  <a:pt x="462720" y="971838"/>
                  <a:pt x="450376" y="982639"/>
                </a:cubicBezTo>
                <a:cubicBezTo>
                  <a:pt x="425688" y="1004241"/>
                  <a:pt x="395785" y="1019033"/>
                  <a:pt x="368490" y="1037230"/>
                </a:cubicBezTo>
                <a:lnTo>
                  <a:pt x="327547" y="1064526"/>
                </a:lnTo>
                <a:lnTo>
                  <a:pt x="286603" y="1091821"/>
                </a:lnTo>
                <a:cubicBezTo>
                  <a:pt x="277505" y="1105469"/>
                  <a:pt x="265970" y="1117776"/>
                  <a:pt x="259308" y="1132765"/>
                </a:cubicBezTo>
                <a:cubicBezTo>
                  <a:pt x="247623" y="1159057"/>
                  <a:pt x="232012" y="1214651"/>
                  <a:pt x="232012" y="1214651"/>
                </a:cubicBezTo>
                <a:cubicBezTo>
                  <a:pt x="236561" y="1241947"/>
                  <a:pt x="245660" y="1268866"/>
                  <a:pt x="245660" y="1296538"/>
                </a:cubicBezTo>
                <a:cubicBezTo>
                  <a:pt x="245660" y="1350548"/>
                  <a:pt x="204632" y="1392199"/>
                  <a:pt x="177421" y="1433015"/>
                </a:cubicBezTo>
                <a:cubicBezTo>
                  <a:pt x="139417" y="1490022"/>
                  <a:pt x="161728" y="1462357"/>
                  <a:pt x="109182" y="1514902"/>
                </a:cubicBezTo>
                <a:lnTo>
                  <a:pt x="54591" y="1678675"/>
                </a:lnTo>
                <a:cubicBezTo>
                  <a:pt x="50042" y="1692323"/>
                  <a:pt x="48924" y="1707648"/>
                  <a:pt x="40944" y="1719618"/>
                </a:cubicBezTo>
                <a:cubicBezTo>
                  <a:pt x="5668" y="1772532"/>
                  <a:pt x="18835" y="1745001"/>
                  <a:pt x="0" y="1801505"/>
                </a:cubicBezTo>
                <a:cubicBezTo>
                  <a:pt x="17598" y="1942286"/>
                  <a:pt x="13648" y="1874010"/>
                  <a:pt x="13648" y="2006221"/>
                </a:cubicBezTo>
              </a:path>
            </a:pathLst>
          </a:custGeom>
          <a:noFill/>
          <a:ln w="28575">
            <a:solidFill>
              <a:srgbClr val="92D050"/>
            </a:solidFill>
            <a:headEnd type="none" w="med" len="med"/>
            <a:tailEnd type="triangle" w="med" len="med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white"/>
              </a:solidFill>
            </a:endParaRPr>
          </a:p>
        </p:txBody>
      </p:sp>
      <p:sp>
        <p:nvSpPr>
          <p:cNvPr id="16" name="Ελεύθερη σχεδίαση 15"/>
          <p:cNvSpPr/>
          <p:nvPr/>
        </p:nvSpPr>
        <p:spPr>
          <a:xfrm>
            <a:off x="3915950" y="1102527"/>
            <a:ext cx="578212" cy="830453"/>
          </a:xfrm>
          <a:custGeom>
            <a:avLst/>
            <a:gdLst>
              <a:gd name="connsiteX0" fmla="*/ 219365 w 560559"/>
              <a:gd name="connsiteY0" fmla="*/ 0 h 791570"/>
              <a:gd name="connsiteX1" fmla="*/ 123831 w 560559"/>
              <a:gd name="connsiteY1" fmla="*/ 13647 h 791570"/>
              <a:gd name="connsiteX2" fmla="*/ 69240 w 560559"/>
              <a:gd name="connsiteY2" fmla="*/ 81886 h 791570"/>
              <a:gd name="connsiteX3" fmla="*/ 28296 w 560559"/>
              <a:gd name="connsiteY3" fmla="*/ 163773 h 791570"/>
              <a:gd name="connsiteX4" fmla="*/ 14649 w 560559"/>
              <a:gd name="connsiteY4" fmla="*/ 286603 h 791570"/>
              <a:gd name="connsiteX5" fmla="*/ 14649 w 560559"/>
              <a:gd name="connsiteY5" fmla="*/ 518615 h 791570"/>
              <a:gd name="connsiteX6" fmla="*/ 28296 w 560559"/>
              <a:gd name="connsiteY6" fmla="*/ 559558 h 791570"/>
              <a:gd name="connsiteX7" fmla="*/ 82887 w 560559"/>
              <a:gd name="connsiteY7" fmla="*/ 641444 h 791570"/>
              <a:gd name="connsiteX8" fmla="*/ 192070 w 560559"/>
              <a:gd name="connsiteY8" fmla="*/ 736979 h 791570"/>
              <a:gd name="connsiteX9" fmla="*/ 233013 w 560559"/>
              <a:gd name="connsiteY9" fmla="*/ 764274 h 791570"/>
              <a:gd name="connsiteX10" fmla="*/ 314899 w 560559"/>
              <a:gd name="connsiteY10" fmla="*/ 791570 h 791570"/>
              <a:gd name="connsiteX11" fmla="*/ 424081 w 560559"/>
              <a:gd name="connsiteY11" fmla="*/ 777922 h 791570"/>
              <a:gd name="connsiteX12" fmla="*/ 465025 w 560559"/>
              <a:gd name="connsiteY12" fmla="*/ 764274 h 791570"/>
              <a:gd name="connsiteX13" fmla="*/ 519616 w 560559"/>
              <a:gd name="connsiteY13" fmla="*/ 682388 h 791570"/>
              <a:gd name="connsiteX14" fmla="*/ 546911 w 560559"/>
              <a:gd name="connsiteY14" fmla="*/ 600501 h 791570"/>
              <a:gd name="connsiteX15" fmla="*/ 560559 w 560559"/>
              <a:gd name="connsiteY15" fmla="*/ 559558 h 791570"/>
              <a:gd name="connsiteX16" fmla="*/ 533264 w 560559"/>
              <a:gd name="connsiteY16" fmla="*/ 382137 h 791570"/>
              <a:gd name="connsiteX17" fmla="*/ 505968 w 560559"/>
              <a:gd name="connsiteY17" fmla="*/ 341194 h 791570"/>
              <a:gd name="connsiteX18" fmla="*/ 505968 w 560559"/>
              <a:gd name="connsiteY18" fmla="*/ 163773 h 791570"/>
              <a:gd name="connsiteX19" fmla="*/ 492320 w 560559"/>
              <a:gd name="connsiteY19" fmla="*/ 109182 h 791570"/>
              <a:gd name="connsiteX20" fmla="*/ 410434 w 560559"/>
              <a:gd name="connsiteY20" fmla="*/ 54591 h 791570"/>
              <a:gd name="connsiteX21" fmla="*/ 287604 w 560559"/>
              <a:gd name="connsiteY21" fmla="*/ 0 h 791570"/>
              <a:gd name="connsiteX22" fmla="*/ 219365 w 560559"/>
              <a:gd name="connsiteY22" fmla="*/ 0 h 791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560559" h="791570">
                <a:moveTo>
                  <a:pt x="219365" y="0"/>
                </a:moveTo>
                <a:cubicBezTo>
                  <a:pt x="187520" y="4549"/>
                  <a:pt x="154642" y="4404"/>
                  <a:pt x="123831" y="13647"/>
                </a:cubicBezTo>
                <a:cubicBezTo>
                  <a:pt x="69697" y="29887"/>
                  <a:pt x="89144" y="42077"/>
                  <a:pt x="69240" y="81886"/>
                </a:cubicBezTo>
                <a:cubicBezTo>
                  <a:pt x="16324" y="187720"/>
                  <a:pt x="62603" y="60856"/>
                  <a:pt x="28296" y="163773"/>
                </a:cubicBezTo>
                <a:cubicBezTo>
                  <a:pt x="23747" y="204716"/>
                  <a:pt x="19759" y="245726"/>
                  <a:pt x="14649" y="286603"/>
                </a:cubicBezTo>
                <a:cubicBezTo>
                  <a:pt x="-1216" y="413526"/>
                  <a:pt x="-8239" y="369843"/>
                  <a:pt x="14649" y="518615"/>
                </a:cubicBezTo>
                <a:cubicBezTo>
                  <a:pt x="16836" y="532834"/>
                  <a:pt x="21310" y="546983"/>
                  <a:pt x="28296" y="559558"/>
                </a:cubicBezTo>
                <a:cubicBezTo>
                  <a:pt x="44227" y="588235"/>
                  <a:pt x="64690" y="614149"/>
                  <a:pt x="82887" y="641444"/>
                </a:cubicBezTo>
                <a:cubicBezTo>
                  <a:pt x="128380" y="709684"/>
                  <a:pt x="96534" y="673289"/>
                  <a:pt x="192070" y="736979"/>
                </a:cubicBezTo>
                <a:cubicBezTo>
                  <a:pt x="205718" y="746077"/>
                  <a:pt x="217452" y="759087"/>
                  <a:pt x="233013" y="764274"/>
                </a:cubicBezTo>
                <a:lnTo>
                  <a:pt x="314899" y="791570"/>
                </a:lnTo>
                <a:cubicBezTo>
                  <a:pt x="351293" y="787021"/>
                  <a:pt x="387995" y="784483"/>
                  <a:pt x="424081" y="777922"/>
                </a:cubicBezTo>
                <a:cubicBezTo>
                  <a:pt x="438235" y="775348"/>
                  <a:pt x="454852" y="774447"/>
                  <a:pt x="465025" y="764274"/>
                </a:cubicBezTo>
                <a:cubicBezTo>
                  <a:pt x="488222" y="741078"/>
                  <a:pt x="519616" y="682388"/>
                  <a:pt x="519616" y="682388"/>
                </a:cubicBezTo>
                <a:lnTo>
                  <a:pt x="546911" y="600501"/>
                </a:lnTo>
                <a:lnTo>
                  <a:pt x="560559" y="559558"/>
                </a:lnTo>
                <a:cubicBezTo>
                  <a:pt x="556646" y="520430"/>
                  <a:pt x="557855" y="431318"/>
                  <a:pt x="533264" y="382137"/>
                </a:cubicBezTo>
                <a:cubicBezTo>
                  <a:pt x="525929" y="367466"/>
                  <a:pt x="515067" y="354842"/>
                  <a:pt x="505968" y="341194"/>
                </a:cubicBezTo>
                <a:cubicBezTo>
                  <a:pt x="473117" y="242642"/>
                  <a:pt x="505968" y="359803"/>
                  <a:pt x="505968" y="163773"/>
                </a:cubicBezTo>
                <a:cubicBezTo>
                  <a:pt x="505968" y="145016"/>
                  <a:pt x="504672" y="123298"/>
                  <a:pt x="492320" y="109182"/>
                </a:cubicBezTo>
                <a:cubicBezTo>
                  <a:pt x="470718" y="84494"/>
                  <a:pt x="437729" y="72788"/>
                  <a:pt x="410434" y="54591"/>
                </a:cubicBezTo>
                <a:cubicBezTo>
                  <a:pt x="373328" y="29853"/>
                  <a:pt x="336328" y="0"/>
                  <a:pt x="287604" y="0"/>
                </a:cubicBezTo>
                <a:lnTo>
                  <a:pt x="219365" y="0"/>
                </a:lnTo>
                <a:close/>
              </a:path>
            </a:pathLst>
          </a:custGeom>
          <a:noFill/>
          <a:ln w="28575">
            <a:solidFill>
              <a:srgbClr val="FFFF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white"/>
              </a:solidFill>
            </a:endParaRPr>
          </a:p>
        </p:txBody>
      </p:sp>
      <p:sp>
        <p:nvSpPr>
          <p:cNvPr id="17" name="Ελεύθερη σχεδίαση 16"/>
          <p:cNvSpPr/>
          <p:nvPr/>
        </p:nvSpPr>
        <p:spPr>
          <a:xfrm>
            <a:off x="4260695" y="1826986"/>
            <a:ext cx="1804695" cy="1669375"/>
          </a:xfrm>
          <a:custGeom>
            <a:avLst/>
            <a:gdLst>
              <a:gd name="connsiteX0" fmla="*/ 0 w 2059769"/>
              <a:gd name="connsiteY0" fmla="*/ 0 h 2129051"/>
              <a:gd name="connsiteX1" fmla="*/ 81887 w 2059769"/>
              <a:gd name="connsiteY1" fmla="*/ 150125 h 2129051"/>
              <a:gd name="connsiteX2" fmla="*/ 109182 w 2059769"/>
              <a:gd name="connsiteY2" fmla="*/ 232012 h 2129051"/>
              <a:gd name="connsiteX3" fmla="*/ 122830 w 2059769"/>
              <a:gd name="connsiteY3" fmla="*/ 272955 h 2129051"/>
              <a:gd name="connsiteX4" fmla="*/ 245660 w 2059769"/>
              <a:gd name="connsiteY4" fmla="*/ 368489 h 2129051"/>
              <a:gd name="connsiteX5" fmla="*/ 286603 w 2059769"/>
              <a:gd name="connsiteY5" fmla="*/ 395785 h 2129051"/>
              <a:gd name="connsiteX6" fmla="*/ 300251 w 2059769"/>
              <a:gd name="connsiteY6" fmla="*/ 436728 h 2129051"/>
              <a:gd name="connsiteX7" fmla="*/ 327546 w 2059769"/>
              <a:gd name="connsiteY7" fmla="*/ 477671 h 2129051"/>
              <a:gd name="connsiteX8" fmla="*/ 368490 w 2059769"/>
              <a:gd name="connsiteY8" fmla="*/ 614149 h 2129051"/>
              <a:gd name="connsiteX9" fmla="*/ 409433 w 2059769"/>
              <a:gd name="connsiteY9" fmla="*/ 627797 h 2129051"/>
              <a:gd name="connsiteX10" fmla="*/ 436728 w 2059769"/>
              <a:gd name="connsiteY10" fmla="*/ 668740 h 2129051"/>
              <a:gd name="connsiteX11" fmla="*/ 518615 w 2059769"/>
              <a:gd name="connsiteY11" fmla="*/ 709683 h 2129051"/>
              <a:gd name="connsiteX12" fmla="*/ 559558 w 2059769"/>
              <a:gd name="connsiteY12" fmla="*/ 736979 h 2129051"/>
              <a:gd name="connsiteX13" fmla="*/ 614149 w 2059769"/>
              <a:gd name="connsiteY13" fmla="*/ 764274 h 2129051"/>
              <a:gd name="connsiteX14" fmla="*/ 655093 w 2059769"/>
              <a:gd name="connsiteY14" fmla="*/ 805218 h 2129051"/>
              <a:gd name="connsiteX15" fmla="*/ 696036 w 2059769"/>
              <a:gd name="connsiteY15" fmla="*/ 887104 h 2129051"/>
              <a:gd name="connsiteX16" fmla="*/ 764275 w 2059769"/>
              <a:gd name="connsiteY16" fmla="*/ 982639 h 2129051"/>
              <a:gd name="connsiteX17" fmla="*/ 887105 w 2059769"/>
              <a:gd name="connsiteY17" fmla="*/ 1078173 h 2129051"/>
              <a:gd name="connsiteX18" fmla="*/ 941696 w 2059769"/>
              <a:gd name="connsiteY18" fmla="*/ 1105468 h 2129051"/>
              <a:gd name="connsiteX19" fmla="*/ 1132764 w 2059769"/>
              <a:gd name="connsiteY19" fmla="*/ 1160059 h 2129051"/>
              <a:gd name="connsiteX20" fmla="*/ 1241946 w 2059769"/>
              <a:gd name="connsiteY20" fmla="*/ 1214651 h 2129051"/>
              <a:gd name="connsiteX21" fmla="*/ 1323833 w 2059769"/>
              <a:gd name="connsiteY21" fmla="*/ 1282889 h 2129051"/>
              <a:gd name="connsiteX22" fmla="*/ 1446663 w 2059769"/>
              <a:gd name="connsiteY22" fmla="*/ 1323833 h 2129051"/>
              <a:gd name="connsiteX23" fmla="*/ 1487606 w 2059769"/>
              <a:gd name="connsiteY23" fmla="*/ 1337480 h 2129051"/>
              <a:gd name="connsiteX24" fmla="*/ 1569493 w 2059769"/>
              <a:gd name="connsiteY24" fmla="*/ 1405719 h 2129051"/>
              <a:gd name="connsiteX25" fmla="*/ 1651379 w 2059769"/>
              <a:gd name="connsiteY25" fmla="*/ 1460310 h 2129051"/>
              <a:gd name="connsiteX26" fmla="*/ 1692322 w 2059769"/>
              <a:gd name="connsiteY26" fmla="*/ 1487606 h 2129051"/>
              <a:gd name="connsiteX27" fmla="*/ 1774209 w 2059769"/>
              <a:gd name="connsiteY27" fmla="*/ 1514901 h 2129051"/>
              <a:gd name="connsiteX28" fmla="*/ 1883391 w 2059769"/>
              <a:gd name="connsiteY28" fmla="*/ 1542197 h 2129051"/>
              <a:gd name="connsiteX29" fmla="*/ 1978925 w 2059769"/>
              <a:gd name="connsiteY29" fmla="*/ 1569492 h 2129051"/>
              <a:gd name="connsiteX30" fmla="*/ 2033516 w 2059769"/>
              <a:gd name="connsiteY30" fmla="*/ 2019868 h 2129051"/>
              <a:gd name="connsiteX31" fmla="*/ 2047164 w 2059769"/>
              <a:gd name="connsiteY31" fmla="*/ 2129051 h 2129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059769" h="2129051">
                <a:moveTo>
                  <a:pt x="0" y="0"/>
                </a:moveTo>
                <a:cubicBezTo>
                  <a:pt x="72563" y="90704"/>
                  <a:pt x="45381" y="40606"/>
                  <a:pt x="81887" y="150125"/>
                </a:cubicBezTo>
                <a:lnTo>
                  <a:pt x="109182" y="232012"/>
                </a:lnTo>
                <a:cubicBezTo>
                  <a:pt x="113731" y="245660"/>
                  <a:pt x="112658" y="262783"/>
                  <a:pt x="122830" y="272955"/>
                </a:cubicBezTo>
                <a:cubicBezTo>
                  <a:pt x="186971" y="337096"/>
                  <a:pt x="147712" y="303190"/>
                  <a:pt x="245660" y="368489"/>
                </a:cubicBezTo>
                <a:lnTo>
                  <a:pt x="286603" y="395785"/>
                </a:lnTo>
                <a:cubicBezTo>
                  <a:pt x="291152" y="409433"/>
                  <a:pt x="293817" y="423861"/>
                  <a:pt x="300251" y="436728"/>
                </a:cubicBezTo>
                <a:cubicBezTo>
                  <a:pt x="307586" y="451399"/>
                  <a:pt x="321085" y="462595"/>
                  <a:pt x="327546" y="477671"/>
                </a:cubicBezTo>
                <a:cubicBezTo>
                  <a:pt x="336479" y="498514"/>
                  <a:pt x="353200" y="609052"/>
                  <a:pt x="368490" y="614149"/>
                </a:cubicBezTo>
                <a:lnTo>
                  <a:pt x="409433" y="627797"/>
                </a:lnTo>
                <a:cubicBezTo>
                  <a:pt x="418531" y="641445"/>
                  <a:pt x="425130" y="657142"/>
                  <a:pt x="436728" y="668740"/>
                </a:cubicBezTo>
                <a:cubicBezTo>
                  <a:pt x="463186" y="695198"/>
                  <a:pt x="485314" y="698583"/>
                  <a:pt x="518615" y="709683"/>
                </a:cubicBezTo>
                <a:cubicBezTo>
                  <a:pt x="532263" y="718782"/>
                  <a:pt x="545317" y="728841"/>
                  <a:pt x="559558" y="736979"/>
                </a:cubicBezTo>
                <a:cubicBezTo>
                  <a:pt x="577222" y="747073"/>
                  <a:pt x="597594" y="752449"/>
                  <a:pt x="614149" y="764274"/>
                </a:cubicBezTo>
                <a:cubicBezTo>
                  <a:pt x="629855" y="775493"/>
                  <a:pt x="642737" y="790390"/>
                  <a:pt x="655093" y="805218"/>
                </a:cubicBezTo>
                <a:cubicBezTo>
                  <a:pt x="703980" y="863882"/>
                  <a:pt x="665262" y="825556"/>
                  <a:pt x="696036" y="887104"/>
                </a:cubicBezTo>
                <a:cubicBezTo>
                  <a:pt x="703444" y="901921"/>
                  <a:pt x="758564" y="977404"/>
                  <a:pt x="764275" y="982639"/>
                </a:cubicBezTo>
                <a:cubicBezTo>
                  <a:pt x="802511" y="1017688"/>
                  <a:pt x="840711" y="1054977"/>
                  <a:pt x="887105" y="1078173"/>
                </a:cubicBezTo>
                <a:cubicBezTo>
                  <a:pt x="905302" y="1087271"/>
                  <a:pt x="922707" y="1098165"/>
                  <a:pt x="941696" y="1105468"/>
                </a:cubicBezTo>
                <a:cubicBezTo>
                  <a:pt x="1046307" y="1145703"/>
                  <a:pt x="1043825" y="1142272"/>
                  <a:pt x="1132764" y="1160059"/>
                </a:cubicBezTo>
                <a:cubicBezTo>
                  <a:pt x="1254000" y="1250988"/>
                  <a:pt x="1122705" y="1163548"/>
                  <a:pt x="1241946" y="1214651"/>
                </a:cubicBezTo>
                <a:cubicBezTo>
                  <a:pt x="1348353" y="1260253"/>
                  <a:pt x="1213159" y="1221403"/>
                  <a:pt x="1323833" y="1282889"/>
                </a:cubicBezTo>
                <a:cubicBezTo>
                  <a:pt x="1323835" y="1282890"/>
                  <a:pt x="1426191" y="1317009"/>
                  <a:pt x="1446663" y="1323833"/>
                </a:cubicBezTo>
                <a:lnTo>
                  <a:pt x="1487606" y="1337480"/>
                </a:lnTo>
                <a:cubicBezTo>
                  <a:pt x="1633921" y="1435025"/>
                  <a:pt x="1411856" y="1283113"/>
                  <a:pt x="1569493" y="1405719"/>
                </a:cubicBezTo>
                <a:cubicBezTo>
                  <a:pt x="1595388" y="1425859"/>
                  <a:pt x="1624084" y="1442113"/>
                  <a:pt x="1651379" y="1460310"/>
                </a:cubicBezTo>
                <a:cubicBezTo>
                  <a:pt x="1665027" y="1469409"/>
                  <a:pt x="1676761" y="1482419"/>
                  <a:pt x="1692322" y="1487606"/>
                </a:cubicBezTo>
                <a:cubicBezTo>
                  <a:pt x="1719618" y="1496704"/>
                  <a:pt x="1746296" y="1507923"/>
                  <a:pt x="1774209" y="1514901"/>
                </a:cubicBezTo>
                <a:cubicBezTo>
                  <a:pt x="1810603" y="1524000"/>
                  <a:pt x="1847802" y="1530334"/>
                  <a:pt x="1883391" y="1542197"/>
                </a:cubicBezTo>
                <a:cubicBezTo>
                  <a:pt x="1942128" y="1561777"/>
                  <a:pt x="1910378" y="1552356"/>
                  <a:pt x="1978925" y="1569492"/>
                </a:cubicBezTo>
                <a:cubicBezTo>
                  <a:pt x="2138593" y="1675937"/>
                  <a:pt x="2007971" y="1572814"/>
                  <a:pt x="2033516" y="2019868"/>
                </a:cubicBezTo>
                <a:cubicBezTo>
                  <a:pt x="2051578" y="2335951"/>
                  <a:pt x="2047164" y="1819140"/>
                  <a:pt x="2047164" y="2129051"/>
                </a:cubicBezTo>
              </a:path>
            </a:pathLst>
          </a:custGeom>
          <a:noFill/>
          <a:ln w="28575">
            <a:solidFill>
              <a:srgbClr val="FFFF00"/>
            </a:solidFill>
            <a:headEnd type="none" w="med" len="med"/>
            <a:tailEnd type="arrow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white"/>
              </a:solidFill>
            </a:endParaRPr>
          </a:p>
        </p:txBody>
      </p:sp>
      <p:sp>
        <p:nvSpPr>
          <p:cNvPr id="18" name="Ορθογώνιο 17"/>
          <p:cNvSpPr/>
          <p:nvPr/>
        </p:nvSpPr>
        <p:spPr>
          <a:xfrm>
            <a:off x="5663304" y="3481541"/>
            <a:ext cx="641522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600" b="1" baseline="30000" dirty="0" smtClean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l-GR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Ορθογώνιο 18"/>
          <p:cNvSpPr/>
          <p:nvPr/>
        </p:nvSpPr>
        <p:spPr>
          <a:xfrm>
            <a:off x="3923928" y="3205844"/>
            <a:ext cx="641522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600" b="1" baseline="-25000" dirty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l-GR" sz="9600" b="1" baseline="-25000" dirty="0">
              <a:ln w="18000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39552" y="4935204"/>
            <a:ext cx="37628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400" b="1" dirty="0" smtClean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latin typeface="Arial" panose="020B0604020202020204" pitchFamily="34" charset="0"/>
              </a:rPr>
              <a:t>Οξυγον</a:t>
            </a:r>
            <a:r>
              <a:rPr lang="el-GR" sz="44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</a:rPr>
              <a:t>ούχος</a:t>
            </a:r>
            <a:endParaRPr lang="el-GR" sz="4400" b="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cxnSp>
        <p:nvCxnSpPr>
          <p:cNvPr id="24" name="Ευθύγραμμο βέλος σύνδεσης 23"/>
          <p:cNvCxnSpPr>
            <a:stCxn id="3" idx="2"/>
          </p:cNvCxnSpPr>
          <p:nvPr/>
        </p:nvCxnSpPr>
        <p:spPr>
          <a:xfrm flipH="1">
            <a:off x="2452375" y="4385438"/>
            <a:ext cx="2934484" cy="611188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6" name="Ευθύγραμμο βέλος σύνδεσης 25"/>
          <p:cNvCxnSpPr>
            <a:stCxn id="25" idx="2"/>
          </p:cNvCxnSpPr>
          <p:nvPr/>
        </p:nvCxnSpPr>
        <p:spPr>
          <a:xfrm>
            <a:off x="3631048" y="4400622"/>
            <a:ext cx="1464408" cy="590814"/>
          </a:xfrm>
          <a:prstGeom prst="straightConnector1">
            <a:avLst/>
          </a:prstGeom>
          <a:ln>
            <a:solidFill>
              <a:srgbClr val="FFC409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4467717" y="4945142"/>
            <a:ext cx="31683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400" b="1" dirty="0" smtClean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latin typeface="Arial" panose="020B0604020202020204" pitchFamily="34" charset="0"/>
              </a:rPr>
              <a:t>σίδηρος</a:t>
            </a:r>
            <a:endParaRPr lang="el-GR" sz="4400" b="1" dirty="0">
              <a:ln>
                <a:solidFill>
                  <a:sysClr val="windowText" lastClr="000000"/>
                </a:solidFill>
              </a:ln>
              <a:solidFill>
                <a:srgbClr val="FFC000"/>
              </a:solidFill>
              <a:latin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20217" y="5617523"/>
            <a:ext cx="46085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400" b="1" dirty="0" smtClean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latin typeface="Arial" panose="020B0604020202020204" pitchFamily="34" charset="0"/>
              </a:rPr>
              <a:t>Οξ</a:t>
            </a:r>
            <a:r>
              <a:rPr lang="el-GR" sz="44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</a:rPr>
              <a:t>είδιο</a:t>
            </a:r>
            <a:r>
              <a:rPr lang="el-GR" sz="4400" b="1" dirty="0" smtClean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latin typeface="Arial" panose="020B0604020202020204" pitchFamily="34" charset="0"/>
              </a:rPr>
              <a:t>  </a:t>
            </a:r>
            <a:endParaRPr lang="el-GR" sz="4400" b="1" dirty="0">
              <a:ln>
                <a:solidFill>
                  <a:sysClr val="windowText" lastClr="000000"/>
                </a:solidFill>
              </a:ln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399889" y="5610905"/>
            <a:ext cx="31683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400" b="1" dirty="0" smtClean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latin typeface="Arial" panose="020B0604020202020204" pitchFamily="34" charset="0"/>
              </a:rPr>
              <a:t>σιδήρου</a:t>
            </a:r>
            <a:endParaRPr lang="el-GR" sz="4400" b="1" dirty="0">
              <a:ln>
                <a:solidFill>
                  <a:sysClr val="windowText" lastClr="000000"/>
                </a:solidFill>
              </a:ln>
              <a:solidFill>
                <a:srgbClr val="FFC000"/>
              </a:solidFill>
              <a:latin typeface="Arial" panose="020B0604020202020204" pitchFamily="34" charset="0"/>
            </a:endParaRPr>
          </a:p>
        </p:txBody>
      </p:sp>
      <p:sp>
        <p:nvSpPr>
          <p:cNvPr id="32" name="Ορθογώνιο 31"/>
          <p:cNvSpPr/>
          <p:nvPr/>
        </p:nvSpPr>
        <p:spPr>
          <a:xfrm>
            <a:off x="3042536" y="5618464"/>
            <a:ext cx="109388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4400" b="1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latin typeface="Arial" panose="020B0604020202020204" pitchFamily="34" charset="0"/>
              </a:rPr>
              <a:t>του</a:t>
            </a:r>
            <a:endParaRPr lang="el-GR" sz="1400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183584" y="4935204"/>
            <a:ext cx="6480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ή</a:t>
            </a:r>
            <a:endParaRPr lang="en-US" sz="3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Επεξήγηση με στρογγυλεμένο παραλληλόγραμμο 27"/>
          <p:cNvSpPr/>
          <p:nvPr/>
        </p:nvSpPr>
        <p:spPr>
          <a:xfrm>
            <a:off x="52656" y="866232"/>
            <a:ext cx="2121440" cy="1008112"/>
          </a:xfrm>
          <a:prstGeom prst="wedgeRoundRectCallout">
            <a:avLst>
              <a:gd name="adj1" fmla="val 72342"/>
              <a:gd name="adj2" fmla="val 16208"/>
              <a:gd name="adj3" fmla="val 16667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200" dirty="0" smtClean="0">
                <a:solidFill>
                  <a:prstClr val="white"/>
                </a:solidFill>
                <a:latin typeface="Arial Narrow" panose="020B0606020202030204" pitchFamily="34" charset="0"/>
              </a:rPr>
              <a:t>Αριστερά το </a:t>
            </a:r>
            <a:r>
              <a:rPr lang="el-GR" sz="3200" b="1" dirty="0" smtClean="0">
                <a:ln>
                  <a:solidFill>
                    <a:sysClr val="windowText" lastClr="000000"/>
                  </a:solidFill>
                </a:ln>
                <a:solidFill>
                  <a:srgbClr val="E8B54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θετικό </a:t>
            </a:r>
            <a:r>
              <a:rPr lang="el-GR" sz="32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!</a:t>
            </a:r>
            <a:endParaRPr lang="el-GR" sz="32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34" name="Επεξήγηση με στρογγυλεμένο παραλληλόγραμμο 33"/>
          <p:cNvSpPr/>
          <p:nvPr/>
        </p:nvSpPr>
        <p:spPr>
          <a:xfrm>
            <a:off x="6876256" y="953250"/>
            <a:ext cx="2121440" cy="1008112"/>
          </a:xfrm>
          <a:prstGeom prst="wedgeRoundRectCallout">
            <a:avLst>
              <a:gd name="adj1" fmla="val -69245"/>
              <a:gd name="adj2" fmla="val -6412"/>
              <a:gd name="adj3" fmla="val 16667"/>
            </a:avLst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200" dirty="0" smtClean="0">
                <a:solidFill>
                  <a:prstClr val="white"/>
                </a:solidFill>
                <a:latin typeface="Arial Narrow" panose="020B0606020202030204" pitchFamily="34" charset="0"/>
              </a:rPr>
              <a:t>Δεξιά το </a:t>
            </a:r>
            <a:r>
              <a:rPr lang="el-GR" sz="3200" b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αρνητικό !</a:t>
            </a:r>
            <a:endParaRPr lang="el-GR" sz="3200" b="1" dirty="0">
              <a:ln>
                <a:solidFill>
                  <a:sysClr val="windowText" lastClr="000000"/>
                </a:solidFill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189425" y="3837189"/>
            <a:ext cx="34506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 smtClean="0">
                <a:solidFill>
                  <a:srgbClr val="FF0000"/>
                </a:solidFill>
              </a:rPr>
              <a:t>Απλοποιούνται !!!</a:t>
            </a:r>
            <a:endParaRPr lang="el-GR" sz="2800" b="1" dirty="0">
              <a:solidFill>
                <a:srgbClr val="FF0000"/>
              </a:solidFill>
            </a:endParaRPr>
          </a:p>
        </p:txBody>
      </p:sp>
      <p:sp>
        <p:nvSpPr>
          <p:cNvPr id="35" name="Ορθογώνιο 34"/>
          <p:cNvSpPr/>
          <p:nvPr/>
        </p:nvSpPr>
        <p:spPr>
          <a:xfrm>
            <a:off x="5597331" y="3430870"/>
            <a:ext cx="641522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9600" b="1" baseline="30000" dirty="0" smtClean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l-GR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Ορθογώνιο 35"/>
          <p:cNvSpPr/>
          <p:nvPr/>
        </p:nvSpPr>
        <p:spPr>
          <a:xfrm>
            <a:off x="3937330" y="3168405"/>
            <a:ext cx="641522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9600" b="1" baseline="-25000" dirty="0" smtClean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l-GR" sz="9600" b="1" baseline="-25000" dirty="0">
              <a:ln w="18000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05684" y="2289842"/>
            <a:ext cx="23749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 smtClean="0">
                <a:solidFill>
                  <a:srgbClr val="FF0000"/>
                </a:solidFill>
              </a:rPr>
              <a:t>αλλά…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60169" y="2991880"/>
            <a:ext cx="2221591" cy="132343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l-GR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 </a:t>
            </a:r>
            <a:r>
              <a:rPr lang="el-GR" sz="4000" b="1" dirty="0" smtClean="0">
                <a:solidFill>
                  <a:srgbClr val="FFC40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4000" b="1" dirty="0" smtClean="0">
                <a:ln>
                  <a:solidFill>
                    <a:sysClr val="windowText" lastClr="000000"/>
                  </a:solidFill>
                </a:ln>
                <a:solidFill>
                  <a:srgbClr val="FFC40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Fe</a:t>
            </a:r>
          </a:p>
          <a:p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+2 </a:t>
            </a:r>
            <a:r>
              <a:rPr lang="el-GR" sz="2400" dirty="0" smtClean="0">
                <a:solidFill>
                  <a:schemeClr val="bg1"/>
                </a:solidFill>
                <a:latin typeface="+mj-lt"/>
              </a:rPr>
              <a:t>ή</a:t>
            </a:r>
            <a:r>
              <a:rPr lang="el-GR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+3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29239" y="5083013"/>
            <a:ext cx="11077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(ΙΙ)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nk Free" panose="03080402000500000000" pitchFamily="66" charset="0"/>
              <a:cs typeface="Arial" panose="020B0604020202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828909" y="5744087"/>
            <a:ext cx="11077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(ΙΙ)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nk Free" panose="03080402000500000000" pitchFamily="66" charset="0"/>
              <a:cs typeface="Arial" panose="020B060402020202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07504" y="0"/>
            <a:ext cx="7992888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l-GR" sz="4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j-lt"/>
              </a:rPr>
              <a:t>5</a:t>
            </a:r>
            <a:r>
              <a:rPr lang="el-GR" sz="4000" b="1" baseline="3000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j-lt"/>
              </a:rPr>
              <a:t>ο</a:t>
            </a:r>
            <a:r>
              <a:rPr lang="el-GR" sz="4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j-lt"/>
              </a:rPr>
              <a:t>   </a:t>
            </a:r>
            <a:r>
              <a:rPr lang="el-GR" sz="4000" b="1" dirty="0" smtClean="0">
                <a:ln w="17780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j-lt"/>
              </a:rPr>
              <a:t>παράδειγμα</a:t>
            </a:r>
            <a:r>
              <a:rPr lang="el-GR" sz="4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j-lt"/>
              </a:rPr>
              <a:t>  :     </a:t>
            </a:r>
            <a:endParaRPr lang="el-GR" sz="40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+mj-lt"/>
            </a:endParaRPr>
          </a:p>
        </p:txBody>
      </p:sp>
      <p:sp>
        <p:nvSpPr>
          <p:cNvPr id="7" name="Ορθογώνιο 6"/>
          <p:cNvSpPr/>
          <p:nvPr/>
        </p:nvSpPr>
        <p:spPr>
          <a:xfrm>
            <a:off x="3936114" y="1057870"/>
            <a:ext cx="603050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800" b="1" baseline="30000" dirty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8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912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7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3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3" grpId="0" animBg="1"/>
      <p:bldP spid="4" grpId="0"/>
      <p:bldP spid="5" grpId="0"/>
      <p:bldP spid="10" grpId="0"/>
      <p:bldP spid="11" grpId="0"/>
      <p:bldP spid="14" grpId="0" animBg="1"/>
      <p:bldP spid="15" grpId="0" animBg="1"/>
      <p:bldP spid="16" grpId="0" animBg="1"/>
      <p:bldP spid="17" grpId="0" animBg="1"/>
      <p:bldP spid="18" grpId="0"/>
      <p:bldP spid="18" grpId="1"/>
      <p:bldP spid="19" grpId="0"/>
      <p:bldP spid="19" grpId="1"/>
      <p:bldP spid="21" grpId="0"/>
      <p:bldP spid="29" grpId="0"/>
      <p:bldP spid="30" grpId="0"/>
      <p:bldP spid="31" grpId="0"/>
      <p:bldP spid="32" grpId="0"/>
      <p:bldP spid="33" grpId="0"/>
      <p:bldP spid="28" grpId="0" animBg="1"/>
      <p:bldP spid="34" grpId="0" animBg="1"/>
      <p:bldP spid="27" grpId="0"/>
      <p:bldP spid="27" grpId="1"/>
      <p:bldP spid="35" grpId="0"/>
      <p:bldP spid="35" grpId="1"/>
      <p:bldP spid="36" grpId="0"/>
      <p:bldP spid="36" grpId="1"/>
      <p:bldP spid="37" grpId="0"/>
      <p:bldP spid="2" grpId="0" animBg="1"/>
      <p:bldP spid="6" grpId="0"/>
      <p:bldP spid="38" grpId="0"/>
      <p:bldP spid="7" grpId="0"/>
      <p:bldP spid="7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Εικόνα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1417558" y="-868442"/>
            <a:ext cx="6290903" cy="916198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339752" y="43079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2</a:t>
            </a:r>
            <a:r>
              <a:rPr lang="el-GR" sz="2400" b="1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ο</a:t>
            </a:r>
            <a:r>
              <a:rPr 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μάθημα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6" name="Στρογγυλεμένο ορθογώνιο 5"/>
          <p:cNvSpPr/>
          <p:nvPr/>
        </p:nvSpPr>
        <p:spPr>
          <a:xfrm>
            <a:off x="0" y="5608577"/>
            <a:ext cx="2555776" cy="1249423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dash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white"/>
              </a:solidFill>
            </a:endParaRPr>
          </a:p>
        </p:txBody>
      </p:sp>
      <p:sp>
        <p:nvSpPr>
          <p:cNvPr id="7" name="Στρογγυλεμένο ορθογώνιο 6"/>
          <p:cNvSpPr/>
          <p:nvPr/>
        </p:nvSpPr>
        <p:spPr>
          <a:xfrm>
            <a:off x="6084168" y="1268760"/>
            <a:ext cx="2809038" cy="1506151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dash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8518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7099" y="2420888"/>
            <a:ext cx="2156901" cy="2185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7" name="Πίνακας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9754982"/>
              </p:ext>
            </p:extLst>
          </p:nvPr>
        </p:nvGraphicFramePr>
        <p:xfrm>
          <a:off x="1187624" y="2060849"/>
          <a:ext cx="6096000" cy="3282671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2088232"/>
                <a:gridCol w="4007768"/>
              </a:tblGrid>
              <a:tr h="1728191">
                <a:tc>
                  <a:txBody>
                    <a:bodyPr/>
                    <a:lstStyle/>
                    <a:p>
                      <a:endParaRPr lang="el-GR" sz="4800" b="1" dirty="0">
                        <a:ln>
                          <a:solidFill>
                            <a:sysClr val="windowText" lastClr="000000"/>
                          </a:solidFill>
                        </a:ln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800" b="1" dirty="0" smtClean="0">
                          <a:ln w="18000">
                            <a:solidFill>
                              <a:sysClr val="windowText" lastClr="000000"/>
                            </a:solidFill>
                            <a:prstDash val="solid"/>
                            <a:miter lim="800000"/>
                          </a:ln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OH </a:t>
                      </a:r>
                      <a:r>
                        <a:rPr lang="en-US" sz="4800" b="1" baseline="30000" dirty="0" smtClean="0">
                          <a:ln w="18000">
                            <a:solidFill>
                              <a:sysClr val="windowText" lastClr="000000"/>
                            </a:solidFill>
                            <a:prstDash val="solid"/>
                            <a:miter lim="800000"/>
                          </a:ln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-</a:t>
                      </a:r>
                      <a:endParaRPr lang="el-GR" sz="4800" b="1" dirty="0" smtClean="0">
                        <a:ln w="18000">
                          <a:solidFill>
                            <a:sysClr val="windowText" lastClr="000000"/>
                          </a:solidFill>
                          <a:prstDash val="solid"/>
                          <a:miter lim="800000"/>
                        </a:ln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endParaRPr>
                    </a:p>
                    <a:p>
                      <a:endParaRPr lang="el-GR" sz="4800" b="1" dirty="0">
                        <a:ln>
                          <a:solidFill>
                            <a:sysClr val="windowText" lastClr="000000"/>
                          </a:solidFill>
                        </a:ln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4800" b="1" baseline="0" dirty="0" smtClean="0">
                          <a:ln w="18000">
                            <a:solidFill>
                              <a:sysClr val="windowText" lastClr="000000"/>
                            </a:solidFill>
                            <a:prstDash val="solid"/>
                            <a:miter lim="800000"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Βα</a:t>
                      </a:r>
                      <a:r>
                        <a:rPr lang="el-GR" sz="4800" b="1" baseline="30000" dirty="0" smtClean="0">
                          <a:ln w="18000">
                            <a:solidFill>
                              <a:sysClr val="windowText" lastClr="000000"/>
                            </a:solidFill>
                            <a:prstDash val="solid"/>
                            <a:miter lim="800000"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2</a:t>
                      </a:r>
                      <a:r>
                        <a:rPr lang="en-US" sz="4800" b="1" baseline="30000" dirty="0" smtClean="0">
                          <a:ln w="18000">
                            <a:solidFill>
                              <a:sysClr val="windowText" lastClr="000000"/>
                            </a:solidFill>
                            <a:prstDash val="solid"/>
                            <a:miter lim="800000"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+</a:t>
                      </a:r>
                      <a:endParaRPr lang="el-GR" sz="4800" b="1" dirty="0" smtClean="0">
                        <a:ln w="18000">
                          <a:solidFill>
                            <a:sysClr val="windowText" lastClr="000000"/>
                          </a:solidFill>
                          <a:prstDash val="solid"/>
                          <a:miter lim="800000"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endParaRPr>
                    </a:p>
                    <a:p>
                      <a:endParaRPr lang="el-GR" sz="4800" b="1" dirty="0">
                        <a:ln>
                          <a:solidFill>
                            <a:sysClr val="windowText" lastClr="000000"/>
                          </a:solidFill>
                        </a:ln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sz="4800" b="1" dirty="0">
                        <a:ln>
                          <a:solidFill>
                            <a:sysClr val="windowText" lastClr="000000"/>
                          </a:solidFill>
                        </a:ln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276872"/>
            <a:ext cx="1667793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2376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226662" y="996574"/>
            <a:ext cx="266988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 smtClean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OH</a:t>
            </a:r>
            <a:endParaRPr lang="el-GR" sz="8800" b="1" dirty="0">
              <a:ln w="18000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Στρογγυλεμένο ορθογώνιο 3"/>
          <p:cNvSpPr/>
          <p:nvPr/>
        </p:nvSpPr>
        <p:spPr>
          <a:xfrm>
            <a:off x="2699792" y="2924943"/>
            <a:ext cx="1862512" cy="1475679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Στρογγυλεμένο ορθογώνιο 4"/>
          <p:cNvSpPr/>
          <p:nvPr/>
        </p:nvSpPr>
        <p:spPr>
          <a:xfrm>
            <a:off x="4562304" y="2916543"/>
            <a:ext cx="2713947" cy="1468895"/>
          </a:xfrm>
          <a:prstGeom prst="roundRect">
            <a:avLst/>
          </a:prstGeom>
          <a:solidFill>
            <a:srgbClr val="B9ED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783659" y="967018"/>
            <a:ext cx="266988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8800" b="1" dirty="0" err="1" smtClean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C409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Βα</a:t>
            </a:r>
            <a:endParaRPr lang="el-GR" sz="8800" b="1" dirty="0">
              <a:ln w="18000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44216" y="2868770"/>
            <a:ext cx="178376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8800" b="1" dirty="0" err="1" smtClean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C409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Βα</a:t>
            </a:r>
            <a:endParaRPr lang="el-GR" sz="8800" b="1" dirty="0">
              <a:ln w="18000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96663" y="2910779"/>
            <a:ext cx="247314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 smtClean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OH</a:t>
            </a:r>
            <a:endParaRPr lang="el-GR" sz="8800" b="1" dirty="0">
              <a:ln w="18000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Ελεύθερη σχεδίαση 9"/>
          <p:cNvSpPr/>
          <p:nvPr/>
        </p:nvSpPr>
        <p:spPr>
          <a:xfrm>
            <a:off x="5876363" y="758107"/>
            <a:ext cx="560559" cy="618198"/>
          </a:xfrm>
          <a:custGeom>
            <a:avLst/>
            <a:gdLst>
              <a:gd name="connsiteX0" fmla="*/ 219365 w 560559"/>
              <a:gd name="connsiteY0" fmla="*/ 0 h 791570"/>
              <a:gd name="connsiteX1" fmla="*/ 123831 w 560559"/>
              <a:gd name="connsiteY1" fmla="*/ 13647 h 791570"/>
              <a:gd name="connsiteX2" fmla="*/ 69240 w 560559"/>
              <a:gd name="connsiteY2" fmla="*/ 81886 h 791570"/>
              <a:gd name="connsiteX3" fmla="*/ 28296 w 560559"/>
              <a:gd name="connsiteY3" fmla="*/ 163773 h 791570"/>
              <a:gd name="connsiteX4" fmla="*/ 14649 w 560559"/>
              <a:gd name="connsiteY4" fmla="*/ 286603 h 791570"/>
              <a:gd name="connsiteX5" fmla="*/ 14649 w 560559"/>
              <a:gd name="connsiteY5" fmla="*/ 518615 h 791570"/>
              <a:gd name="connsiteX6" fmla="*/ 28296 w 560559"/>
              <a:gd name="connsiteY6" fmla="*/ 559558 h 791570"/>
              <a:gd name="connsiteX7" fmla="*/ 82887 w 560559"/>
              <a:gd name="connsiteY7" fmla="*/ 641444 h 791570"/>
              <a:gd name="connsiteX8" fmla="*/ 192070 w 560559"/>
              <a:gd name="connsiteY8" fmla="*/ 736979 h 791570"/>
              <a:gd name="connsiteX9" fmla="*/ 233013 w 560559"/>
              <a:gd name="connsiteY9" fmla="*/ 764274 h 791570"/>
              <a:gd name="connsiteX10" fmla="*/ 314899 w 560559"/>
              <a:gd name="connsiteY10" fmla="*/ 791570 h 791570"/>
              <a:gd name="connsiteX11" fmla="*/ 424081 w 560559"/>
              <a:gd name="connsiteY11" fmla="*/ 777922 h 791570"/>
              <a:gd name="connsiteX12" fmla="*/ 465025 w 560559"/>
              <a:gd name="connsiteY12" fmla="*/ 764274 h 791570"/>
              <a:gd name="connsiteX13" fmla="*/ 519616 w 560559"/>
              <a:gd name="connsiteY13" fmla="*/ 682388 h 791570"/>
              <a:gd name="connsiteX14" fmla="*/ 546911 w 560559"/>
              <a:gd name="connsiteY14" fmla="*/ 600501 h 791570"/>
              <a:gd name="connsiteX15" fmla="*/ 560559 w 560559"/>
              <a:gd name="connsiteY15" fmla="*/ 559558 h 791570"/>
              <a:gd name="connsiteX16" fmla="*/ 533264 w 560559"/>
              <a:gd name="connsiteY16" fmla="*/ 382137 h 791570"/>
              <a:gd name="connsiteX17" fmla="*/ 505968 w 560559"/>
              <a:gd name="connsiteY17" fmla="*/ 341194 h 791570"/>
              <a:gd name="connsiteX18" fmla="*/ 505968 w 560559"/>
              <a:gd name="connsiteY18" fmla="*/ 163773 h 791570"/>
              <a:gd name="connsiteX19" fmla="*/ 492320 w 560559"/>
              <a:gd name="connsiteY19" fmla="*/ 109182 h 791570"/>
              <a:gd name="connsiteX20" fmla="*/ 410434 w 560559"/>
              <a:gd name="connsiteY20" fmla="*/ 54591 h 791570"/>
              <a:gd name="connsiteX21" fmla="*/ 287604 w 560559"/>
              <a:gd name="connsiteY21" fmla="*/ 0 h 791570"/>
              <a:gd name="connsiteX22" fmla="*/ 219365 w 560559"/>
              <a:gd name="connsiteY22" fmla="*/ 0 h 791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560559" h="791570">
                <a:moveTo>
                  <a:pt x="219365" y="0"/>
                </a:moveTo>
                <a:cubicBezTo>
                  <a:pt x="187520" y="4549"/>
                  <a:pt x="154642" y="4404"/>
                  <a:pt x="123831" y="13647"/>
                </a:cubicBezTo>
                <a:cubicBezTo>
                  <a:pt x="69697" y="29887"/>
                  <a:pt x="89144" y="42077"/>
                  <a:pt x="69240" y="81886"/>
                </a:cubicBezTo>
                <a:cubicBezTo>
                  <a:pt x="16324" y="187720"/>
                  <a:pt x="62603" y="60856"/>
                  <a:pt x="28296" y="163773"/>
                </a:cubicBezTo>
                <a:cubicBezTo>
                  <a:pt x="23747" y="204716"/>
                  <a:pt x="19759" y="245726"/>
                  <a:pt x="14649" y="286603"/>
                </a:cubicBezTo>
                <a:cubicBezTo>
                  <a:pt x="-1216" y="413526"/>
                  <a:pt x="-8239" y="369843"/>
                  <a:pt x="14649" y="518615"/>
                </a:cubicBezTo>
                <a:cubicBezTo>
                  <a:pt x="16836" y="532834"/>
                  <a:pt x="21310" y="546983"/>
                  <a:pt x="28296" y="559558"/>
                </a:cubicBezTo>
                <a:cubicBezTo>
                  <a:pt x="44227" y="588235"/>
                  <a:pt x="64690" y="614149"/>
                  <a:pt x="82887" y="641444"/>
                </a:cubicBezTo>
                <a:cubicBezTo>
                  <a:pt x="128380" y="709684"/>
                  <a:pt x="96534" y="673289"/>
                  <a:pt x="192070" y="736979"/>
                </a:cubicBezTo>
                <a:cubicBezTo>
                  <a:pt x="205718" y="746077"/>
                  <a:pt x="217452" y="759087"/>
                  <a:pt x="233013" y="764274"/>
                </a:cubicBezTo>
                <a:lnTo>
                  <a:pt x="314899" y="791570"/>
                </a:lnTo>
                <a:cubicBezTo>
                  <a:pt x="351293" y="787021"/>
                  <a:pt x="387995" y="784483"/>
                  <a:pt x="424081" y="777922"/>
                </a:cubicBezTo>
                <a:cubicBezTo>
                  <a:pt x="438235" y="775348"/>
                  <a:pt x="454852" y="774447"/>
                  <a:pt x="465025" y="764274"/>
                </a:cubicBezTo>
                <a:cubicBezTo>
                  <a:pt x="488222" y="741078"/>
                  <a:pt x="519616" y="682388"/>
                  <a:pt x="519616" y="682388"/>
                </a:cubicBezTo>
                <a:lnTo>
                  <a:pt x="546911" y="600501"/>
                </a:lnTo>
                <a:lnTo>
                  <a:pt x="560559" y="559558"/>
                </a:lnTo>
                <a:cubicBezTo>
                  <a:pt x="556646" y="520430"/>
                  <a:pt x="557855" y="431318"/>
                  <a:pt x="533264" y="382137"/>
                </a:cubicBezTo>
                <a:cubicBezTo>
                  <a:pt x="525929" y="367466"/>
                  <a:pt x="515067" y="354842"/>
                  <a:pt x="505968" y="341194"/>
                </a:cubicBezTo>
                <a:cubicBezTo>
                  <a:pt x="473117" y="242642"/>
                  <a:pt x="505968" y="359803"/>
                  <a:pt x="505968" y="163773"/>
                </a:cubicBezTo>
                <a:cubicBezTo>
                  <a:pt x="505968" y="145016"/>
                  <a:pt x="504672" y="123298"/>
                  <a:pt x="492320" y="109182"/>
                </a:cubicBezTo>
                <a:cubicBezTo>
                  <a:pt x="470718" y="84494"/>
                  <a:pt x="437729" y="72788"/>
                  <a:pt x="410434" y="54591"/>
                </a:cubicBezTo>
                <a:cubicBezTo>
                  <a:pt x="373328" y="29853"/>
                  <a:pt x="336328" y="0"/>
                  <a:pt x="287604" y="0"/>
                </a:cubicBezTo>
                <a:lnTo>
                  <a:pt x="219365" y="0"/>
                </a:lnTo>
                <a:close/>
              </a:path>
            </a:pathLst>
          </a:custGeom>
          <a:noFill/>
          <a:ln w="28575">
            <a:solidFill>
              <a:srgbClr val="92D050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" name="Ελεύθερη σχεδίαση 10"/>
          <p:cNvSpPr/>
          <p:nvPr/>
        </p:nvSpPr>
        <p:spPr>
          <a:xfrm>
            <a:off x="4323340" y="1376305"/>
            <a:ext cx="1946882" cy="2237617"/>
          </a:xfrm>
          <a:custGeom>
            <a:avLst/>
            <a:gdLst>
              <a:gd name="connsiteX0" fmla="*/ 1897039 w 1897039"/>
              <a:gd name="connsiteY0" fmla="*/ 0 h 2006221"/>
              <a:gd name="connsiteX1" fmla="*/ 1883391 w 1897039"/>
              <a:gd name="connsiteY1" fmla="*/ 136478 h 2006221"/>
              <a:gd name="connsiteX2" fmla="*/ 1856096 w 1897039"/>
              <a:gd name="connsiteY2" fmla="*/ 177421 h 2006221"/>
              <a:gd name="connsiteX3" fmla="*/ 1774209 w 1897039"/>
              <a:gd name="connsiteY3" fmla="*/ 232012 h 2006221"/>
              <a:gd name="connsiteX4" fmla="*/ 1733266 w 1897039"/>
              <a:gd name="connsiteY4" fmla="*/ 259308 h 2006221"/>
              <a:gd name="connsiteX5" fmla="*/ 1651379 w 1897039"/>
              <a:gd name="connsiteY5" fmla="*/ 313899 h 2006221"/>
              <a:gd name="connsiteX6" fmla="*/ 1610436 w 1897039"/>
              <a:gd name="connsiteY6" fmla="*/ 341194 h 2006221"/>
              <a:gd name="connsiteX7" fmla="*/ 1569493 w 1897039"/>
              <a:gd name="connsiteY7" fmla="*/ 423081 h 2006221"/>
              <a:gd name="connsiteX8" fmla="*/ 1542197 w 1897039"/>
              <a:gd name="connsiteY8" fmla="*/ 464024 h 2006221"/>
              <a:gd name="connsiteX9" fmla="*/ 1528550 w 1897039"/>
              <a:gd name="connsiteY9" fmla="*/ 504967 h 2006221"/>
              <a:gd name="connsiteX10" fmla="*/ 1514902 w 1897039"/>
              <a:gd name="connsiteY10" fmla="*/ 614150 h 2006221"/>
              <a:gd name="connsiteX11" fmla="*/ 1392072 w 1897039"/>
              <a:gd name="connsiteY11" fmla="*/ 668741 h 2006221"/>
              <a:gd name="connsiteX12" fmla="*/ 1310185 w 1897039"/>
              <a:gd name="connsiteY12" fmla="*/ 709684 h 2006221"/>
              <a:gd name="connsiteX13" fmla="*/ 1269242 w 1897039"/>
              <a:gd name="connsiteY13" fmla="*/ 736979 h 2006221"/>
              <a:gd name="connsiteX14" fmla="*/ 1187356 w 1897039"/>
              <a:gd name="connsiteY14" fmla="*/ 764275 h 2006221"/>
              <a:gd name="connsiteX15" fmla="*/ 1105469 w 1897039"/>
              <a:gd name="connsiteY15" fmla="*/ 805218 h 2006221"/>
              <a:gd name="connsiteX16" fmla="*/ 982639 w 1897039"/>
              <a:gd name="connsiteY16" fmla="*/ 791570 h 2006221"/>
              <a:gd name="connsiteX17" fmla="*/ 941696 w 1897039"/>
              <a:gd name="connsiteY17" fmla="*/ 777923 h 2006221"/>
              <a:gd name="connsiteX18" fmla="*/ 900753 w 1897039"/>
              <a:gd name="connsiteY18" fmla="*/ 791570 h 2006221"/>
              <a:gd name="connsiteX19" fmla="*/ 859809 w 1897039"/>
              <a:gd name="connsiteY19" fmla="*/ 832514 h 2006221"/>
              <a:gd name="connsiteX20" fmla="*/ 586854 w 1897039"/>
              <a:gd name="connsiteY20" fmla="*/ 846162 h 2006221"/>
              <a:gd name="connsiteX21" fmla="*/ 545911 w 1897039"/>
              <a:gd name="connsiteY21" fmla="*/ 859809 h 2006221"/>
              <a:gd name="connsiteX22" fmla="*/ 477672 w 1897039"/>
              <a:gd name="connsiteY22" fmla="*/ 941696 h 2006221"/>
              <a:gd name="connsiteX23" fmla="*/ 450376 w 1897039"/>
              <a:gd name="connsiteY23" fmla="*/ 982639 h 2006221"/>
              <a:gd name="connsiteX24" fmla="*/ 368490 w 1897039"/>
              <a:gd name="connsiteY24" fmla="*/ 1037230 h 2006221"/>
              <a:gd name="connsiteX25" fmla="*/ 327547 w 1897039"/>
              <a:gd name="connsiteY25" fmla="*/ 1064526 h 2006221"/>
              <a:gd name="connsiteX26" fmla="*/ 286603 w 1897039"/>
              <a:gd name="connsiteY26" fmla="*/ 1091821 h 2006221"/>
              <a:gd name="connsiteX27" fmla="*/ 259308 w 1897039"/>
              <a:gd name="connsiteY27" fmla="*/ 1132765 h 2006221"/>
              <a:gd name="connsiteX28" fmla="*/ 232012 w 1897039"/>
              <a:gd name="connsiteY28" fmla="*/ 1214651 h 2006221"/>
              <a:gd name="connsiteX29" fmla="*/ 245660 w 1897039"/>
              <a:gd name="connsiteY29" fmla="*/ 1296538 h 2006221"/>
              <a:gd name="connsiteX30" fmla="*/ 177421 w 1897039"/>
              <a:gd name="connsiteY30" fmla="*/ 1433015 h 2006221"/>
              <a:gd name="connsiteX31" fmla="*/ 109182 w 1897039"/>
              <a:gd name="connsiteY31" fmla="*/ 1514902 h 2006221"/>
              <a:gd name="connsiteX32" fmla="*/ 54591 w 1897039"/>
              <a:gd name="connsiteY32" fmla="*/ 1678675 h 2006221"/>
              <a:gd name="connsiteX33" fmla="*/ 40944 w 1897039"/>
              <a:gd name="connsiteY33" fmla="*/ 1719618 h 2006221"/>
              <a:gd name="connsiteX34" fmla="*/ 0 w 1897039"/>
              <a:gd name="connsiteY34" fmla="*/ 1801505 h 2006221"/>
              <a:gd name="connsiteX35" fmla="*/ 13648 w 1897039"/>
              <a:gd name="connsiteY35" fmla="*/ 2006221 h 2006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897039" h="2006221">
                <a:moveTo>
                  <a:pt x="1897039" y="0"/>
                </a:moveTo>
                <a:cubicBezTo>
                  <a:pt x="1892490" y="45493"/>
                  <a:pt x="1893671" y="91929"/>
                  <a:pt x="1883391" y="136478"/>
                </a:cubicBezTo>
                <a:cubicBezTo>
                  <a:pt x="1879703" y="152460"/>
                  <a:pt x="1868440" y="166620"/>
                  <a:pt x="1856096" y="177421"/>
                </a:cubicBezTo>
                <a:cubicBezTo>
                  <a:pt x="1831408" y="199023"/>
                  <a:pt x="1801505" y="213815"/>
                  <a:pt x="1774209" y="232012"/>
                </a:cubicBezTo>
                <a:lnTo>
                  <a:pt x="1733266" y="259308"/>
                </a:lnTo>
                <a:lnTo>
                  <a:pt x="1651379" y="313899"/>
                </a:lnTo>
                <a:lnTo>
                  <a:pt x="1610436" y="341194"/>
                </a:lnTo>
                <a:cubicBezTo>
                  <a:pt x="1532202" y="458549"/>
                  <a:pt x="1626005" y="310059"/>
                  <a:pt x="1569493" y="423081"/>
                </a:cubicBezTo>
                <a:cubicBezTo>
                  <a:pt x="1562157" y="437752"/>
                  <a:pt x="1551296" y="450376"/>
                  <a:pt x="1542197" y="464024"/>
                </a:cubicBezTo>
                <a:cubicBezTo>
                  <a:pt x="1537648" y="477672"/>
                  <a:pt x="1531123" y="490813"/>
                  <a:pt x="1528550" y="504967"/>
                </a:cubicBezTo>
                <a:cubicBezTo>
                  <a:pt x="1521989" y="541053"/>
                  <a:pt x="1528524" y="580096"/>
                  <a:pt x="1514902" y="614150"/>
                </a:cubicBezTo>
                <a:cubicBezTo>
                  <a:pt x="1504802" y="639399"/>
                  <a:pt x="1393422" y="667841"/>
                  <a:pt x="1392072" y="668741"/>
                </a:cubicBezTo>
                <a:cubicBezTo>
                  <a:pt x="1274737" y="746963"/>
                  <a:pt x="1423193" y="653181"/>
                  <a:pt x="1310185" y="709684"/>
                </a:cubicBezTo>
                <a:cubicBezTo>
                  <a:pt x="1295514" y="717019"/>
                  <a:pt x="1284231" y="730317"/>
                  <a:pt x="1269242" y="736979"/>
                </a:cubicBezTo>
                <a:cubicBezTo>
                  <a:pt x="1242950" y="748664"/>
                  <a:pt x="1211296" y="748316"/>
                  <a:pt x="1187356" y="764275"/>
                </a:cubicBezTo>
                <a:cubicBezTo>
                  <a:pt x="1134442" y="799550"/>
                  <a:pt x="1161973" y="786383"/>
                  <a:pt x="1105469" y="805218"/>
                </a:cubicBezTo>
                <a:cubicBezTo>
                  <a:pt x="1064526" y="800669"/>
                  <a:pt x="1023274" y="798342"/>
                  <a:pt x="982639" y="791570"/>
                </a:cubicBezTo>
                <a:cubicBezTo>
                  <a:pt x="968449" y="789205"/>
                  <a:pt x="956082" y="777923"/>
                  <a:pt x="941696" y="777923"/>
                </a:cubicBezTo>
                <a:cubicBezTo>
                  <a:pt x="927310" y="777923"/>
                  <a:pt x="914401" y="787021"/>
                  <a:pt x="900753" y="791570"/>
                </a:cubicBezTo>
                <a:cubicBezTo>
                  <a:pt x="887105" y="805218"/>
                  <a:pt x="878825" y="829207"/>
                  <a:pt x="859809" y="832514"/>
                </a:cubicBezTo>
                <a:cubicBezTo>
                  <a:pt x="770058" y="848123"/>
                  <a:pt x="677610" y="838270"/>
                  <a:pt x="586854" y="846162"/>
                </a:cubicBezTo>
                <a:cubicBezTo>
                  <a:pt x="572522" y="847408"/>
                  <a:pt x="559559" y="855260"/>
                  <a:pt x="545911" y="859809"/>
                </a:cubicBezTo>
                <a:cubicBezTo>
                  <a:pt x="478143" y="961461"/>
                  <a:pt x="565238" y="836618"/>
                  <a:pt x="477672" y="941696"/>
                </a:cubicBezTo>
                <a:cubicBezTo>
                  <a:pt x="467171" y="954297"/>
                  <a:pt x="462720" y="971838"/>
                  <a:pt x="450376" y="982639"/>
                </a:cubicBezTo>
                <a:cubicBezTo>
                  <a:pt x="425688" y="1004241"/>
                  <a:pt x="395785" y="1019033"/>
                  <a:pt x="368490" y="1037230"/>
                </a:cubicBezTo>
                <a:lnTo>
                  <a:pt x="327547" y="1064526"/>
                </a:lnTo>
                <a:lnTo>
                  <a:pt x="286603" y="1091821"/>
                </a:lnTo>
                <a:cubicBezTo>
                  <a:pt x="277505" y="1105469"/>
                  <a:pt x="265970" y="1117776"/>
                  <a:pt x="259308" y="1132765"/>
                </a:cubicBezTo>
                <a:cubicBezTo>
                  <a:pt x="247623" y="1159057"/>
                  <a:pt x="232012" y="1214651"/>
                  <a:pt x="232012" y="1214651"/>
                </a:cubicBezTo>
                <a:cubicBezTo>
                  <a:pt x="236561" y="1241947"/>
                  <a:pt x="245660" y="1268866"/>
                  <a:pt x="245660" y="1296538"/>
                </a:cubicBezTo>
                <a:cubicBezTo>
                  <a:pt x="245660" y="1350548"/>
                  <a:pt x="204632" y="1392199"/>
                  <a:pt x="177421" y="1433015"/>
                </a:cubicBezTo>
                <a:cubicBezTo>
                  <a:pt x="139417" y="1490022"/>
                  <a:pt x="161728" y="1462357"/>
                  <a:pt x="109182" y="1514902"/>
                </a:cubicBezTo>
                <a:lnTo>
                  <a:pt x="54591" y="1678675"/>
                </a:lnTo>
                <a:cubicBezTo>
                  <a:pt x="50042" y="1692323"/>
                  <a:pt x="48924" y="1707648"/>
                  <a:pt x="40944" y="1719618"/>
                </a:cubicBezTo>
                <a:cubicBezTo>
                  <a:pt x="5668" y="1772532"/>
                  <a:pt x="18835" y="1745001"/>
                  <a:pt x="0" y="1801505"/>
                </a:cubicBezTo>
                <a:cubicBezTo>
                  <a:pt x="17598" y="1942286"/>
                  <a:pt x="13648" y="1874010"/>
                  <a:pt x="13648" y="2006221"/>
                </a:cubicBezTo>
              </a:path>
            </a:pathLst>
          </a:custGeom>
          <a:noFill/>
          <a:ln w="28575">
            <a:solidFill>
              <a:srgbClr val="92D050"/>
            </a:solidFill>
            <a:headEnd type="none" w="med" len="med"/>
            <a:tailEnd type="triangle" w="med" len="med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Ελεύθερη σχεδίαση 11"/>
          <p:cNvSpPr/>
          <p:nvPr/>
        </p:nvSpPr>
        <p:spPr>
          <a:xfrm>
            <a:off x="3829497" y="545852"/>
            <a:ext cx="578212" cy="830453"/>
          </a:xfrm>
          <a:custGeom>
            <a:avLst/>
            <a:gdLst>
              <a:gd name="connsiteX0" fmla="*/ 219365 w 560559"/>
              <a:gd name="connsiteY0" fmla="*/ 0 h 791570"/>
              <a:gd name="connsiteX1" fmla="*/ 123831 w 560559"/>
              <a:gd name="connsiteY1" fmla="*/ 13647 h 791570"/>
              <a:gd name="connsiteX2" fmla="*/ 69240 w 560559"/>
              <a:gd name="connsiteY2" fmla="*/ 81886 h 791570"/>
              <a:gd name="connsiteX3" fmla="*/ 28296 w 560559"/>
              <a:gd name="connsiteY3" fmla="*/ 163773 h 791570"/>
              <a:gd name="connsiteX4" fmla="*/ 14649 w 560559"/>
              <a:gd name="connsiteY4" fmla="*/ 286603 h 791570"/>
              <a:gd name="connsiteX5" fmla="*/ 14649 w 560559"/>
              <a:gd name="connsiteY5" fmla="*/ 518615 h 791570"/>
              <a:gd name="connsiteX6" fmla="*/ 28296 w 560559"/>
              <a:gd name="connsiteY6" fmla="*/ 559558 h 791570"/>
              <a:gd name="connsiteX7" fmla="*/ 82887 w 560559"/>
              <a:gd name="connsiteY7" fmla="*/ 641444 h 791570"/>
              <a:gd name="connsiteX8" fmla="*/ 192070 w 560559"/>
              <a:gd name="connsiteY8" fmla="*/ 736979 h 791570"/>
              <a:gd name="connsiteX9" fmla="*/ 233013 w 560559"/>
              <a:gd name="connsiteY9" fmla="*/ 764274 h 791570"/>
              <a:gd name="connsiteX10" fmla="*/ 314899 w 560559"/>
              <a:gd name="connsiteY10" fmla="*/ 791570 h 791570"/>
              <a:gd name="connsiteX11" fmla="*/ 424081 w 560559"/>
              <a:gd name="connsiteY11" fmla="*/ 777922 h 791570"/>
              <a:gd name="connsiteX12" fmla="*/ 465025 w 560559"/>
              <a:gd name="connsiteY12" fmla="*/ 764274 h 791570"/>
              <a:gd name="connsiteX13" fmla="*/ 519616 w 560559"/>
              <a:gd name="connsiteY13" fmla="*/ 682388 h 791570"/>
              <a:gd name="connsiteX14" fmla="*/ 546911 w 560559"/>
              <a:gd name="connsiteY14" fmla="*/ 600501 h 791570"/>
              <a:gd name="connsiteX15" fmla="*/ 560559 w 560559"/>
              <a:gd name="connsiteY15" fmla="*/ 559558 h 791570"/>
              <a:gd name="connsiteX16" fmla="*/ 533264 w 560559"/>
              <a:gd name="connsiteY16" fmla="*/ 382137 h 791570"/>
              <a:gd name="connsiteX17" fmla="*/ 505968 w 560559"/>
              <a:gd name="connsiteY17" fmla="*/ 341194 h 791570"/>
              <a:gd name="connsiteX18" fmla="*/ 505968 w 560559"/>
              <a:gd name="connsiteY18" fmla="*/ 163773 h 791570"/>
              <a:gd name="connsiteX19" fmla="*/ 492320 w 560559"/>
              <a:gd name="connsiteY19" fmla="*/ 109182 h 791570"/>
              <a:gd name="connsiteX20" fmla="*/ 410434 w 560559"/>
              <a:gd name="connsiteY20" fmla="*/ 54591 h 791570"/>
              <a:gd name="connsiteX21" fmla="*/ 287604 w 560559"/>
              <a:gd name="connsiteY21" fmla="*/ 0 h 791570"/>
              <a:gd name="connsiteX22" fmla="*/ 219365 w 560559"/>
              <a:gd name="connsiteY22" fmla="*/ 0 h 791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560559" h="791570">
                <a:moveTo>
                  <a:pt x="219365" y="0"/>
                </a:moveTo>
                <a:cubicBezTo>
                  <a:pt x="187520" y="4549"/>
                  <a:pt x="154642" y="4404"/>
                  <a:pt x="123831" y="13647"/>
                </a:cubicBezTo>
                <a:cubicBezTo>
                  <a:pt x="69697" y="29887"/>
                  <a:pt x="89144" y="42077"/>
                  <a:pt x="69240" y="81886"/>
                </a:cubicBezTo>
                <a:cubicBezTo>
                  <a:pt x="16324" y="187720"/>
                  <a:pt x="62603" y="60856"/>
                  <a:pt x="28296" y="163773"/>
                </a:cubicBezTo>
                <a:cubicBezTo>
                  <a:pt x="23747" y="204716"/>
                  <a:pt x="19759" y="245726"/>
                  <a:pt x="14649" y="286603"/>
                </a:cubicBezTo>
                <a:cubicBezTo>
                  <a:pt x="-1216" y="413526"/>
                  <a:pt x="-8239" y="369843"/>
                  <a:pt x="14649" y="518615"/>
                </a:cubicBezTo>
                <a:cubicBezTo>
                  <a:pt x="16836" y="532834"/>
                  <a:pt x="21310" y="546983"/>
                  <a:pt x="28296" y="559558"/>
                </a:cubicBezTo>
                <a:cubicBezTo>
                  <a:pt x="44227" y="588235"/>
                  <a:pt x="64690" y="614149"/>
                  <a:pt x="82887" y="641444"/>
                </a:cubicBezTo>
                <a:cubicBezTo>
                  <a:pt x="128380" y="709684"/>
                  <a:pt x="96534" y="673289"/>
                  <a:pt x="192070" y="736979"/>
                </a:cubicBezTo>
                <a:cubicBezTo>
                  <a:pt x="205718" y="746077"/>
                  <a:pt x="217452" y="759087"/>
                  <a:pt x="233013" y="764274"/>
                </a:cubicBezTo>
                <a:lnTo>
                  <a:pt x="314899" y="791570"/>
                </a:lnTo>
                <a:cubicBezTo>
                  <a:pt x="351293" y="787021"/>
                  <a:pt x="387995" y="784483"/>
                  <a:pt x="424081" y="777922"/>
                </a:cubicBezTo>
                <a:cubicBezTo>
                  <a:pt x="438235" y="775348"/>
                  <a:pt x="454852" y="774447"/>
                  <a:pt x="465025" y="764274"/>
                </a:cubicBezTo>
                <a:cubicBezTo>
                  <a:pt x="488222" y="741078"/>
                  <a:pt x="519616" y="682388"/>
                  <a:pt x="519616" y="682388"/>
                </a:cubicBezTo>
                <a:lnTo>
                  <a:pt x="546911" y="600501"/>
                </a:lnTo>
                <a:lnTo>
                  <a:pt x="560559" y="559558"/>
                </a:lnTo>
                <a:cubicBezTo>
                  <a:pt x="556646" y="520430"/>
                  <a:pt x="557855" y="431318"/>
                  <a:pt x="533264" y="382137"/>
                </a:cubicBezTo>
                <a:cubicBezTo>
                  <a:pt x="525929" y="367466"/>
                  <a:pt x="515067" y="354842"/>
                  <a:pt x="505968" y="341194"/>
                </a:cubicBezTo>
                <a:cubicBezTo>
                  <a:pt x="473117" y="242642"/>
                  <a:pt x="505968" y="359803"/>
                  <a:pt x="505968" y="163773"/>
                </a:cubicBezTo>
                <a:cubicBezTo>
                  <a:pt x="505968" y="145016"/>
                  <a:pt x="504672" y="123298"/>
                  <a:pt x="492320" y="109182"/>
                </a:cubicBezTo>
                <a:cubicBezTo>
                  <a:pt x="470718" y="84494"/>
                  <a:pt x="437729" y="72788"/>
                  <a:pt x="410434" y="54591"/>
                </a:cubicBezTo>
                <a:cubicBezTo>
                  <a:pt x="373328" y="29853"/>
                  <a:pt x="336328" y="0"/>
                  <a:pt x="287604" y="0"/>
                </a:cubicBezTo>
                <a:lnTo>
                  <a:pt x="219365" y="0"/>
                </a:lnTo>
                <a:close/>
              </a:path>
            </a:pathLst>
          </a:custGeom>
          <a:noFill/>
          <a:ln w="28575">
            <a:solidFill>
              <a:srgbClr val="FFFF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3" name="Ελεύθερη σχεδίαση 12"/>
          <p:cNvSpPr/>
          <p:nvPr/>
        </p:nvSpPr>
        <p:spPr>
          <a:xfrm>
            <a:off x="4226663" y="1376305"/>
            <a:ext cx="2757288" cy="2324993"/>
          </a:xfrm>
          <a:custGeom>
            <a:avLst/>
            <a:gdLst>
              <a:gd name="connsiteX0" fmla="*/ 0 w 2059769"/>
              <a:gd name="connsiteY0" fmla="*/ 0 h 2129051"/>
              <a:gd name="connsiteX1" fmla="*/ 81887 w 2059769"/>
              <a:gd name="connsiteY1" fmla="*/ 150125 h 2129051"/>
              <a:gd name="connsiteX2" fmla="*/ 109182 w 2059769"/>
              <a:gd name="connsiteY2" fmla="*/ 232012 h 2129051"/>
              <a:gd name="connsiteX3" fmla="*/ 122830 w 2059769"/>
              <a:gd name="connsiteY3" fmla="*/ 272955 h 2129051"/>
              <a:gd name="connsiteX4" fmla="*/ 245660 w 2059769"/>
              <a:gd name="connsiteY4" fmla="*/ 368489 h 2129051"/>
              <a:gd name="connsiteX5" fmla="*/ 286603 w 2059769"/>
              <a:gd name="connsiteY5" fmla="*/ 395785 h 2129051"/>
              <a:gd name="connsiteX6" fmla="*/ 300251 w 2059769"/>
              <a:gd name="connsiteY6" fmla="*/ 436728 h 2129051"/>
              <a:gd name="connsiteX7" fmla="*/ 327546 w 2059769"/>
              <a:gd name="connsiteY7" fmla="*/ 477671 h 2129051"/>
              <a:gd name="connsiteX8" fmla="*/ 368490 w 2059769"/>
              <a:gd name="connsiteY8" fmla="*/ 614149 h 2129051"/>
              <a:gd name="connsiteX9" fmla="*/ 409433 w 2059769"/>
              <a:gd name="connsiteY9" fmla="*/ 627797 h 2129051"/>
              <a:gd name="connsiteX10" fmla="*/ 436728 w 2059769"/>
              <a:gd name="connsiteY10" fmla="*/ 668740 h 2129051"/>
              <a:gd name="connsiteX11" fmla="*/ 518615 w 2059769"/>
              <a:gd name="connsiteY11" fmla="*/ 709683 h 2129051"/>
              <a:gd name="connsiteX12" fmla="*/ 559558 w 2059769"/>
              <a:gd name="connsiteY12" fmla="*/ 736979 h 2129051"/>
              <a:gd name="connsiteX13" fmla="*/ 614149 w 2059769"/>
              <a:gd name="connsiteY13" fmla="*/ 764274 h 2129051"/>
              <a:gd name="connsiteX14" fmla="*/ 655093 w 2059769"/>
              <a:gd name="connsiteY14" fmla="*/ 805218 h 2129051"/>
              <a:gd name="connsiteX15" fmla="*/ 696036 w 2059769"/>
              <a:gd name="connsiteY15" fmla="*/ 887104 h 2129051"/>
              <a:gd name="connsiteX16" fmla="*/ 764275 w 2059769"/>
              <a:gd name="connsiteY16" fmla="*/ 982639 h 2129051"/>
              <a:gd name="connsiteX17" fmla="*/ 887105 w 2059769"/>
              <a:gd name="connsiteY17" fmla="*/ 1078173 h 2129051"/>
              <a:gd name="connsiteX18" fmla="*/ 941696 w 2059769"/>
              <a:gd name="connsiteY18" fmla="*/ 1105468 h 2129051"/>
              <a:gd name="connsiteX19" fmla="*/ 1132764 w 2059769"/>
              <a:gd name="connsiteY19" fmla="*/ 1160059 h 2129051"/>
              <a:gd name="connsiteX20" fmla="*/ 1241946 w 2059769"/>
              <a:gd name="connsiteY20" fmla="*/ 1214651 h 2129051"/>
              <a:gd name="connsiteX21" fmla="*/ 1323833 w 2059769"/>
              <a:gd name="connsiteY21" fmla="*/ 1282889 h 2129051"/>
              <a:gd name="connsiteX22" fmla="*/ 1446663 w 2059769"/>
              <a:gd name="connsiteY22" fmla="*/ 1323833 h 2129051"/>
              <a:gd name="connsiteX23" fmla="*/ 1487606 w 2059769"/>
              <a:gd name="connsiteY23" fmla="*/ 1337480 h 2129051"/>
              <a:gd name="connsiteX24" fmla="*/ 1569493 w 2059769"/>
              <a:gd name="connsiteY24" fmla="*/ 1405719 h 2129051"/>
              <a:gd name="connsiteX25" fmla="*/ 1651379 w 2059769"/>
              <a:gd name="connsiteY25" fmla="*/ 1460310 h 2129051"/>
              <a:gd name="connsiteX26" fmla="*/ 1692322 w 2059769"/>
              <a:gd name="connsiteY26" fmla="*/ 1487606 h 2129051"/>
              <a:gd name="connsiteX27" fmla="*/ 1774209 w 2059769"/>
              <a:gd name="connsiteY27" fmla="*/ 1514901 h 2129051"/>
              <a:gd name="connsiteX28" fmla="*/ 1883391 w 2059769"/>
              <a:gd name="connsiteY28" fmla="*/ 1542197 h 2129051"/>
              <a:gd name="connsiteX29" fmla="*/ 1978925 w 2059769"/>
              <a:gd name="connsiteY29" fmla="*/ 1569492 h 2129051"/>
              <a:gd name="connsiteX30" fmla="*/ 2033516 w 2059769"/>
              <a:gd name="connsiteY30" fmla="*/ 2019868 h 2129051"/>
              <a:gd name="connsiteX31" fmla="*/ 2047164 w 2059769"/>
              <a:gd name="connsiteY31" fmla="*/ 2129051 h 2129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059769" h="2129051">
                <a:moveTo>
                  <a:pt x="0" y="0"/>
                </a:moveTo>
                <a:cubicBezTo>
                  <a:pt x="72563" y="90704"/>
                  <a:pt x="45381" y="40606"/>
                  <a:pt x="81887" y="150125"/>
                </a:cubicBezTo>
                <a:lnTo>
                  <a:pt x="109182" y="232012"/>
                </a:lnTo>
                <a:cubicBezTo>
                  <a:pt x="113731" y="245660"/>
                  <a:pt x="112658" y="262783"/>
                  <a:pt x="122830" y="272955"/>
                </a:cubicBezTo>
                <a:cubicBezTo>
                  <a:pt x="186971" y="337096"/>
                  <a:pt x="147712" y="303190"/>
                  <a:pt x="245660" y="368489"/>
                </a:cubicBezTo>
                <a:lnTo>
                  <a:pt x="286603" y="395785"/>
                </a:lnTo>
                <a:cubicBezTo>
                  <a:pt x="291152" y="409433"/>
                  <a:pt x="293817" y="423861"/>
                  <a:pt x="300251" y="436728"/>
                </a:cubicBezTo>
                <a:cubicBezTo>
                  <a:pt x="307586" y="451399"/>
                  <a:pt x="321085" y="462595"/>
                  <a:pt x="327546" y="477671"/>
                </a:cubicBezTo>
                <a:cubicBezTo>
                  <a:pt x="336479" y="498514"/>
                  <a:pt x="353200" y="609052"/>
                  <a:pt x="368490" y="614149"/>
                </a:cubicBezTo>
                <a:lnTo>
                  <a:pt x="409433" y="627797"/>
                </a:lnTo>
                <a:cubicBezTo>
                  <a:pt x="418531" y="641445"/>
                  <a:pt x="425130" y="657142"/>
                  <a:pt x="436728" y="668740"/>
                </a:cubicBezTo>
                <a:cubicBezTo>
                  <a:pt x="463186" y="695198"/>
                  <a:pt x="485314" y="698583"/>
                  <a:pt x="518615" y="709683"/>
                </a:cubicBezTo>
                <a:cubicBezTo>
                  <a:pt x="532263" y="718782"/>
                  <a:pt x="545317" y="728841"/>
                  <a:pt x="559558" y="736979"/>
                </a:cubicBezTo>
                <a:cubicBezTo>
                  <a:pt x="577222" y="747073"/>
                  <a:pt x="597594" y="752449"/>
                  <a:pt x="614149" y="764274"/>
                </a:cubicBezTo>
                <a:cubicBezTo>
                  <a:pt x="629855" y="775493"/>
                  <a:pt x="642737" y="790390"/>
                  <a:pt x="655093" y="805218"/>
                </a:cubicBezTo>
                <a:cubicBezTo>
                  <a:pt x="703980" y="863882"/>
                  <a:pt x="665262" y="825556"/>
                  <a:pt x="696036" y="887104"/>
                </a:cubicBezTo>
                <a:cubicBezTo>
                  <a:pt x="703444" y="901921"/>
                  <a:pt x="758564" y="977404"/>
                  <a:pt x="764275" y="982639"/>
                </a:cubicBezTo>
                <a:cubicBezTo>
                  <a:pt x="802511" y="1017688"/>
                  <a:pt x="840711" y="1054977"/>
                  <a:pt x="887105" y="1078173"/>
                </a:cubicBezTo>
                <a:cubicBezTo>
                  <a:pt x="905302" y="1087271"/>
                  <a:pt x="922707" y="1098165"/>
                  <a:pt x="941696" y="1105468"/>
                </a:cubicBezTo>
                <a:cubicBezTo>
                  <a:pt x="1046307" y="1145703"/>
                  <a:pt x="1043825" y="1142272"/>
                  <a:pt x="1132764" y="1160059"/>
                </a:cubicBezTo>
                <a:cubicBezTo>
                  <a:pt x="1254000" y="1250988"/>
                  <a:pt x="1122705" y="1163548"/>
                  <a:pt x="1241946" y="1214651"/>
                </a:cubicBezTo>
                <a:cubicBezTo>
                  <a:pt x="1348353" y="1260253"/>
                  <a:pt x="1213159" y="1221403"/>
                  <a:pt x="1323833" y="1282889"/>
                </a:cubicBezTo>
                <a:cubicBezTo>
                  <a:pt x="1323835" y="1282890"/>
                  <a:pt x="1426191" y="1317009"/>
                  <a:pt x="1446663" y="1323833"/>
                </a:cubicBezTo>
                <a:lnTo>
                  <a:pt x="1487606" y="1337480"/>
                </a:lnTo>
                <a:cubicBezTo>
                  <a:pt x="1633921" y="1435025"/>
                  <a:pt x="1411856" y="1283113"/>
                  <a:pt x="1569493" y="1405719"/>
                </a:cubicBezTo>
                <a:cubicBezTo>
                  <a:pt x="1595388" y="1425859"/>
                  <a:pt x="1624084" y="1442113"/>
                  <a:pt x="1651379" y="1460310"/>
                </a:cubicBezTo>
                <a:cubicBezTo>
                  <a:pt x="1665027" y="1469409"/>
                  <a:pt x="1676761" y="1482419"/>
                  <a:pt x="1692322" y="1487606"/>
                </a:cubicBezTo>
                <a:cubicBezTo>
                  <a:pt x="1719618" y="1496704"/>
                  <a:pt x="1746296" y="1507923"/>
                  <a:pt x="1774209" y="1514901"/>
                </a:cubicBezTo>
                <a:cubicBezTo>
                  <a:pt x="1810603" y="1524000"/>
                  <a:pt x="1847802" y="1530334"/>
                  <a:pt x="1883391" y="1542197"/>
                </a:cubicBezTo>
                <a:cubicBezTo>
                  <a:pt x="1942128" y="1561777"/>
                  <a:pt x="1910378" y="1552356"/>
                  <a:pt x="1978925" y="1569492"/>
                </a:cubicBezTo>
                <a:cubicBezTo>
                  <a:pt x="2138593" y="1675937"/>
                  <a:pt x="2007971" y="1572814"/>
                  <a:pt x="2033516" y="2019868"/>
                </a:cubicBezTo>
                <a:cubicBezTo>
                  <a:pt x="2051578" y="2335951"/>
                  <a:pt x="2047164" y="1819140"/>
                  <a:pt x="2047164" y="2129051"/>
                </a:cubicBezTo>
              </a:path>
            </a:pathLst>
          </a:custGeom>
          <a:noFill/>
          <a:ln w="28575">
            <a:solidFill>
              <a:srgbClr val="FFFF00"/>
            </a:solidFill>
            <a:headEnd type="none" w="med" len="med"/>
            <a:tailEnd type="arrow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4" name="Ορθογώνιο 13"/>
          <p:cNvSpPr/>
          <p:nvPr/>
        </p:nvSpPr>
        <p:spPr>
          <a:xfrm>
            <a:off x="6649049" y="3530490"/>
            <a:ext cx="641522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9600" b="1" baseline="30000" dirty="0" smtClean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l-G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Ορθογώνιο 14"/>
          <p:cNvSpPr/>
          <p:nvPr/>
        </p:nvSpPr>
        <p:spPr>
          <a:xfrm>
            <a:off x="4029296" y="3205844"/>
            <a:ext cx="641522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9600" b="1" baseline="-25000" dirty="0" smtClean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l-GR" sz="9600" b="1" baseline="-25000" dirty="0">
              <a:ln w="18000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Ευθύγραμμο βέλος σύνδεσης 16"/>
          <p:cNvCxnSpPr>
            <a:stCxn id="5" idx="2"/>
          </p:cNvCxnSpPr>
          <p:nvPr/>
        </p:nvCxnSpPr>
        <p:spPr>
          <a:xfrm flipH="1">
            <a:off x="2483770" y="4385438"/>
            <a:ext cx="3435508" cy="1185791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8" name="Ευθύγραμμο βέλος σύνδεσης 17"/>
          <p:cNvCxnSpPr>
            <a:stCxn id="4" idx="2"/>
          </p:cNvCxnSpPr>
          <p:nvPr/>
        </p:nvCxnSpPr>
        <p:spPr>
          <a:xfrm>
            <a:off x="3631048" y="4400622"/>
            <a:ext cx="2711560" cy="1240725"/>
          </a:xfrm>
          <a:prstGeom prst="straightConnector1">
            <a:avLst/>
          </a:prstGeom>
          <a:ln>
            <a:solidFill>
              <a:srgbClr val="FFC409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270816" y="5582250"/>
            <a:ext cx="46085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400" b="1" dirty="0" smtClean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latin typeface="+mj-lt"/>
              </a:rPr>
              <a:t>Υδροξ</a:t>
            </a:r>
            <a:r>
              <a:rPr lang="el-GR" sz="44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+mj-lt"/>
              </a:rPr>
              <a:t>είδιο</a:t>
            </a:r>
            <a:r>
              <a:rPr lang="el-GR" sz="4400" b="1" dirty="0" smtClean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latin typeface="+mj-lt"/>
              </a:rPr>
              <a:t>  </a:t>
            </a:r>
            <a:endParaRPr lang="el-GR" sz="4400" b="1" dirty="0">
              <a:ln>
                <a:solidFill>
                  <a:sysClr val="windowText" lastClr="000000"/>
                </a:solidFill>
              </a:ln>
              <a:solidFill>
                <a:srgbClr val="0070C0"/>
              </a:solidFill>
              <a:latin typeface="+mj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663304" y="5571229"/>
            <a:ext cx="31683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400" b="1" dirty="0" smtClean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latin typeface="+mj-lt"/>
              </a:rPr>
              <a:t>βαρίου</a:t>
            </a:r>
            <a:endParaRPr lang="el-GR" sz="4400" b="1" dirty="0">
              <a:ln>
                <a:solidFill>
                  <a:sysClr val="windowText" lastClr="000000"/>
                </a:solidFill>
              </a:ln>
              <a:solidFill>
                <a:srgbClr val="FFC000"/>
              </a:solidFill>
              <a:latin typeface="+mj-lt"/>
            </a:endParaRPr>
          </a:p>
        </p:txBody>
      </p:sp>
      <p:sp>
        <p:nvSpPr>
          <p:cNvPr id="22" name="Ορθογώνιο 21"/>
          <p:cNvSpPr/>
          <p:nvPr/>
        </p:nvSpPr>
        <p:spPr>
          <a:xfrm>
            <a:off x="4467717" y="5571229"/>
            <a:ext cx="109388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4400" b="1" dirty="0">
                <a:ln>
                  <a:solidFill>
                    <a:sysClr val="windowText" lastClr="000000"/>
                  </a:solidFill>
                </a:ln>
                <a:latin typeface="+mj-lt"/>
              </a:rPr>
              <a:t>του</a:t>
            </a:r>
            <a:endParaRPr lang="el-GR" sz="1400" dirty="0">
              <a:latin typeface="+mj-lt"/>
            </a:endParaRPr>
          </a:p>
        </p:txBody>
      </p:sp>
      <p:sp>
        <p:nvSpPr>
          <p:cNvPr id="24" name="Επεξήγηση με στρογγυλεμένο παραλληλόγραμμο 23"/>
          <p:cNvSpPr/>
          <p:nvPr/>
        </p:nvSpPr>
        <p:spPr>
          <a:xfrm>
            <a:off x="52656" y="866232"/>
            <a:ext cx="2121440" cy="1008112"/>
          </a:xfrm>
          <a:prstGeom prst="wedgeRoundRectCallout">
            <a:avLst>
              <a:gd name="adj1" fmla="val 128563"/>
              <a:gd name="adj2" fmla="val -32430"/>
              <a:gd name="adj3" fmla="val 16667"/>
            </a:avLst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200" dirty="0" smtClean="0">
                <a:solidFill>
                  <a:prstClr val="white"/>
                </a:solidFill>
                <a:latin typeface="Arial Narrow" panose="020B0606020202030204" pitchFamily="34" charset="0"/>
              </a:rPr>
              <a:t>Αριστερά το </a:t>
            </a:r>
            <a:r>
              <a:rPr lang="el-GR" sz="3200" b="1" dirty="0" smtClean="0">
                <a:ln>
                  <a:solidFill>
                    <a:sysClr val="windowText" lastClr="000000"/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θετικό </a:t>
            </a:r>
            <a:r>
              <a:rPr lang="el-GR" sz="32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!</a:t>
            </a:r>
            <a:endParaRPr lang="el-GR" sz="32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25" name="Επεξήγηση με στρογγυλεμένο παραλληλόγραμμο 24"/>
          <p:cNvSpPr/>
          <p:nvPr/>
        </p:nvSpPr>
        <p:spPr>
          <a:xfrm>
            <a:off x="6863586" y="597990"/>
            <a:ext cx="2121440" cy="1008112"/>
          </a:xfrm>
          <a:prstGeom prst="wedgeRoundRectCallout">
            <a:avLst>
              <a:gd name="adj1" fmla="val -69245"/>
              <a:gd name="adj2" fmla="val -6412"/>
              <a:gd name="adj3" fmla="val 16667"/>
            </a:avLst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200" dirty="0" smtClean="0">
                <a:solidFill>
                  <a:prstClr val="white"/>
                </a:solidFill>
                <a:latin typeface="Arial Narrow" panose="020B0606020202030204" pitchFamily="34" charset="0"/>
              </a:rPr>
              <a:t>Δεξιά το </a:t>
            </a:r>
            <a:r>
              <a:rPr lang="el-GR" sz="3200" b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αρνητικό !</a:t>
            </a:r>
            <a:endParaRPr lang="el-GR" sz="3200" b="1" dirty="0">
              <a:ln>
                <a:solidFill>
                  <a:sysClr val="windowText" lastClr="000000"/>
                </a:solidFill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-14199" y="-57273"/>
            <a:ext cx="4802223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j-lt"/>
              </a:rPr>
              <a:t>6</a:t>
            </a:r>
            <a:r>
              <a:rPr lang="el-GR" sz="4000" b="1" baseline="3000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j-lt"/>
              </a:rPr>
              <a:t>ο</a:t>
            </a:r>
            <a:r>
              <a:rPr lang="el-GR" sz="4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j-lt"/>
              </a:rPr>
              <a:t>   </a:t>
            </a:r>
            <a:r>
              <a:rPr lang="el-GR" sz="4000" b="1" dirty="0" smtClean="0">
                <a:ln w="17780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j-lt"/>
              </a:rPr>
              <a:t>παράδειγμα</a:t>
            </a:r>
            <a:r>
              <a:rPr lang="el-GR" sz="4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j-lt"/>
              </a:rPr>
              <a:t>  :       </a:t>
            </a:r>
            <a:r>
              <a:rPr lang="el-GR" sz="4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j-lt"/>
              </a:rPr>
              <a:t> </a:t>
            </a:r>
            <a:endParaRPr lang="el-GR" sz="40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+mj-lt"/>
            </a:endParaRPr>
          </a:p>
        </p:txBody>
      </p:sp>
      <p:sp>
        <p:nvSpPr>
          <p:cNvPr id="29" name="Διπλή αγκύλη 28"/>
          <p:cNvSpPr/>
          <p:nvPr/>
        </p:nvSpPr>
        <p:spPr>
          <a:xfrm>
            <a:off x="4540646" y="2788837"/>
            <a:ext cx="1936723" cy="1712358"/>
          </a:xfrm>
          <a:prstGeom prst="bracketPair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Ορθογώνιο 30"/>
          <p:cNvSpPr/>
          <p:nvPr/>
        </p:nvSpPr>
        <p:spPr>
          <a:xfrm>
            <a:off x="3813581" y="686548"/>
            <a:ext cx="65274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4800" b="1" baseline="30000" dirty="0" smtClean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800" b="1" baseline="30000" dirty="0" smtClean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endParaRPr lang="el-GR" sz="4800" b="1" dirty="0">
              <a:ln w="18000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Ορθογώνιο 31"/>
          <p:cNvSpPr/>
          <p:nvPr/>
        </p:nvSpPr>
        <p:spPr>
          <a:xfrm>
            <a:off x="5937388" y="383091"/>
            <a:ext cx="434734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800" b="1" baseline="30000" dirty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endParaRPr lang="el-GR" sz="8800" b="1" dirty="0">
              <a:ln w="18000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1095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 animBg="1"/>
      <p:bldP spid="5" grpId="0" animBg="1"/>
      <p:bldP spid="6" grpId="0"/>
      <p:bldP spid="8" grpId="0"/>
      <p:bldP spid="9" grpId="0"/>
      <p:bldP spid="10" grpId="0" animBg="1"/>
      <p:bldP spid="11" grpId="0" animBg="1"/>
      <p:bldP spid="12" grpId="0" animBg="1"/>
      <p:bldP spid="13" grpId="0" animBg="1"/>
      <p:bldP spid="14" grpId="0"/>
      <p:bldP spid="15" grpId="0"/>
      <p:bldP spid="15" grpId="1"/>
      <p:bldP spid="20" grpId="0"/>
      <p:bldP spid="21" grpId="0"/>
      <p:bldP spid="22" grpId="0"/>
      <p:bldP spid="24" grpId="0" animBg="1"/>
      <p:bldP spid="25" grpId="0" animBg="1"/>
      <p:bldP spid="29" grpId="0" animBg="1"/>
      <p:bldP spid="31" grpId="0"/>
      <p:bldP spid="3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Ορθογώνιο 2"/>
          <p:cNvSpPr/>
          <p:nvPr/>
        </p:nvSpPr>
        <p:spPr>
          <a:xfrm>
            <a:off x="1487790" y="1140642"/>
            <a:ext cx="599035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4800" b="1" dirty="0">
                <a:ln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latin typeface="Calibri"/>
                <a:ea typeface="Times New Roman"/>
                <a:cs typeface="Calibri"/>
              </a:rPr>
              <a:t>Κυανιούχος </a:t>
            </a:r>
            <a:r>
              <a:rPr lang="el-GR" sz="48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Calibri"/>
                <a:ea typeface="Times New Roman"/>
                <a:cs typeface="Calibri"/>
              </a:rPr>
              <a:t>χαλκός (ΙΙ)</a:t>
            </a:r>
            <a:endParaRPr lang="el-GR" sz="4800" b="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193955" y="2776443"/>
            <a:ext cx="243124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smtClean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Cu</a:t>
            </a:r>
            <a:endParaRPr lang="el-GR" sz="9600" b="1" dirty="0">
              <a:ln w="18000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283968" y="2867452"/>
            <a:ext cx="25922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smtClean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CN</a:t>
            </a:r>
            <a:endParaRPr lang="el-GR" sz="9600" b="1" dirty="0">
              <a:ln w="18000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5" name="Ορθογώνιο 24"/>
          <p:cNvSpPr/>
          <p:nvPr/>
        </p:nvSpPr>
        <p:spPr>
          <a:xfrm>
            <a:off x="3552042" y="2204864"/>
            <a:ext cx="1091966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600" b="1" baseline="30000" dirty="0" smtClean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2+</a:t>
            </a:r>
            <a:endParaRPr lang="el-GR" sz="9600" b="1" dirty="0">
              <a:ln w="18000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6" name="Ορθογώνιο 25"/>
          <p:cNvSpPr/>
          <p:nvPr/>
        </p:nvSpPr>
        <p:spPr>
          <a:xfrm>
            <a:off x="6372200" y="5288340"/>
            <a:ext cx="129585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600" b="1" baseline="30000" dirty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2</a:t>
            </a:r>
            <a:endParaRPr lang="el-GR" sz="16600" b="1" dirty="0">
              <a:ln w="18000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051720" y="4576643"/>
            <a:ext cx="243124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smtClean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Cu</a:t>
            </a:r>
            <a:endParaRPr lang="el-GR" sz="9600" b="1" dirty="0">
              <a:ln w="18000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283968" y="4539697"/>
            <a:ext cx="25922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smtClean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CN</a:t>
            </a:r>
            <a:endParaRPr lang="el-GR" sz="9600" b="1" dirty="0">
              <a:ln w="18000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" name="Διπλή αγκύλη 3"/>
          <p:cNvSpPr/>
          <p:nvPr/>
        </p:nvSpPr>
        <p:spPr>
          <a:xfrm>
            <a:off x="4141733" y="4667652"/>
            <a:ext cx="2230467" cy="1405518"/>
          </a:xfrm>
          <a:prstGeom prst="bracketPair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2" name="Ορθογώνιο 31"/>
          <p:cNvSpPr/>
          <p:nvPr/>
        </p:nvSpPr>
        <p:spPr>
          <a:xfrm>
            <a:off x="6146696" y="1934250"/>
            <a:ext cx="657552" cy="26468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600" b="1" baseline="30000" dirty="0" smtClean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-</a:t>
            </a:r>
            <a:endParaRPr lang="el-GR" sz="16600" b="1" dirty="0">
              <a:ln w="18000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-14199" y="-57273"/>
            <a:ext cx="7992888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l-GR" sz="4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j-lt"/>
              </a:rPr>
              <a:t>7</a:t>
            </a:r>
            <a:r>
              <a:rPr lang="el-GR" sz="4000" b="1" baseline="3000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j-lt"/>
              </a:rPr>
              <a:t>ο</a:t>
            </a:r>
            <a:r>
              <a:rPr lang="el-GR" sz="4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j-lt"/>
              </a:rPr>
              <a:t>   </a:t>
            </a:r>
            <a:r>
              <a:rPr lang="el-GR" sz="4000" b="1" dirty="0" smtClean="0">
                <a:ln w="17780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j-lt"/>
              </a:rPr>
              <a:t>παράδειγμα</a:t>
            </a:r>
            <a:r>
              <a:rPr lang="el-GR" sz="4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j-lt"/>
              </a:rPr>
              <a:t>  :       </a:t>
            </a:r>
            <a:r>
              <a:rPr lang="el-GR" sz="4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j-lt"/>
              </a:rPr>
              <a:t> </a:t>
            </a:r>
            <a:endParaRPr lang="el-GR" sz="40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35127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3" grpId="0"/>
      <p:bldP spid="24" grpId="0"/>
      <p:bldP spid="25" grpId="0"/>
      <p:bldP spid="26" grpId="0"/>
      <p:bldP spid="27" grpId="0"/>
      <p:bldP spid="28" grpId="0"/>
      <p:bldP spid="4" grpId="0" animBg="1"/>
      <p:bldP spid="3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5539" y="2157004"/>
            <a:ext cx="2156901" cy="2185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7" name="Πίνακας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8363749"/>
              </p:ext>
            </p:extLst>
          </p:nvPr>
        </p:nvGraphicFramePr>
        <p:xfrm>
          <a:off x="1187624" y="2060849"/>
          <a:ext cx="6096000" cy="3282671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2088232"/>
                <a:gridCol w="4007768"/>
              </a:tblGrid>
              <a:tr h="1728191">
                <a:tc>
                  <a:txBody>
                    <a:bodyPr/>
                    <a:lstStyle/>
                    <a:p>
                      <a:endParaRPr lang="el-GR" sz="4800" b="1" dirty="0">
                        <a:ln>
                          <a:solidFill>
                            <a:sysClr val="windowText" lastClr="000000"/>
                          </a:solidFill>
                        </a:ln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800" b="1" dirty="0" smtClean="0">
                          <a:ln w="18000">
                            <a:solidFill>
                              <a:sysClr val="windowText" lastClr="000000"/>
                            </a:solidFill>
                            <a:prstDash val="solid"/>
                            <a:miter lim="800000"/>
                          </a:ln>
                          <a:solidFill>
                            <a:srgbClr val="0070C0"/>
                          </a:solidFill>
                          <a:effectLst>
                            <a:outerShdw blurRad="25500" dist="23000" dir="7020000" algn="tl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+mj-lt"/>
                        </a:rPr>
                        <a:t>S</a:t>
                      </a:r>
                      <a:r>
                        <a:rPr lang="en-US" sz="4800" b="1" baseline="30000" dirty="0" smtClean="0">
                          <a:ln w="18000">
                            <a:solidFill>
                              <a:sysClr val="windowText" lastClr="000000"/>
                            </a:solidFill>
                            <a:prstDash val="solid"/>
                            <a:miter lim="800000"/>
                          </a:ln>
                          <a:solidFill>
                            <a:srgbClr val="0070C0"/>
                          </a:solidFill>
                          <a:effectLst>
                            <a:outerShdw blurRad="25500" dist="23000" dir="7020000" algn="tl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+mj-lt"/>
                        </a:rPr>
                        <a:t>2</a:t>
                      </a:r>
                      <a:r>
                        <a:rPr lang="en-US" sz="4800" b="1" dirty="0" smtClean="0">
                          <a:ln w="18000">
                            <a:solidFill>
                              <a:sysClr val="windowText" lastClr="000000"/>
                            </a:solidFill>
                            <a:prstDash val="solid"/>
                            <a:miter lim="800000"/>
                          </a:ln>
                          <a:solidFill>
                            <a:srgbClr val="0070C0"/>
                          </a:solidFill>
                          <a:effectLst>
                            <a:outerShdw blurRad="25500" dist="23000" dir="7020000" algn="tl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+mj-lt"/>
                        </a:rPr>
                        <a:t> </a:t>
                      </a:r>
                      <a:r>
                        <a:rPr lang="en-US" sz="4800" b="1" baseline="30000" dirty="0" smtClean="0">
                          <a:ln w="18000">
                            <a:solidFill>
                              <a:sysClr val="windowText" lastClr="000000"/>
                            </a:solidFill>
                            <a:prstDash val="solid"/>
                            <a:miter lim="800000"/>
                          </a:ln>
                          <a:solidFill>
                            <a:srgbClr val="0070C0"/>
                          </a:solidFill>
                          <a:effectLst>
                            <a:outerShdw blurRad="25500" dist="23000" dir="7020000" algn="tl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+mj-lt"/>
                        </a:rPr>
                        <a:t>-</a:t>
                      </a:r>
                      <a:endParaRPr lang="el-GR" sz="4800" b="1" dirty="0" smtClean="0">
                        <a:ln w="18000">
                          <a:solidFill>
                            <a:sysClr val="windowText" lastClr="000000"/>
                          </a:solidFill>
                          <a:prstDash val="solid"/>
                          <a:miter lim="800000"/>
                        </a:ln>
                        <a:solidFill>
                          <a:srgbClr val="0070C0"/>
                        </a:solidFill>
                        <a:effectLst>
                          <a:outerShdw blurRad="25500" dist="23000" dir="7020000" algn="tl">
                            <a:srgbClr val="000000">
                              <a:alpha val="50000"/>
                            </a:srgbClr>
                          </a:outerShdw>
                        </a:effectLst>
                        <a:latin typeface="+mj-lt"/>
                      </a:endParaRPr>
                    </a:p>
                    <a:p>
                      <a:endParaRPr lang="el-GR" sz="4800" b="1" dirty="0">
                        <a:ln>
                          <a:solidFill>
                            <a:sysClr val="windowText" lastClr="000000"/>
                          </a:solidFill>
                        </a:ln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4800" b="1" baseline="0" dirty="0" smtClean="0">
                          <a:ln w="18000">
                            <a:solidFill>
                              <a:sysClr val="windowText" lastClr="000000"/>
                            </a:solidFill>
                            <a:prstDash val="solid"/>
                            <a:miter lim="800000"/>
                          </a:ln>
                          <a:solidFill>
                            <a:srgbClr val="FF0000"/>
                          </a:solidFill>
                          <a:effectLst>
                            <a:outerShdw blurRad="25500" dist="23000" dir="7020000" algn="tl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+mj-lt"/>
                        </a:rPr>
                        <a:t>Η</a:t>
                      </a:r>
                      <a:r>
                        <a:rPr lang="en-US" sz="4800" b="1" baseline="30000" dirty="0" smtClean="0">
                          <a:ln w="18000">
                            <a:solidFill>
                              <a:sysClr val="windowText" lastClr="000000"/>
                            </a:solidFill>
                            <a:prstDash val="solid"/>
                            <a:miter lim="800000"/>
                          </a:ln>
                          <a:solidFill>
                            <a:srgbClr val="FF0000"/>
                          </a:solidFill>
                          <a:effectLst>
                            <a:outerShdw blurRad="25500" dist="23000" dir="7020000" algn="tl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+mj-lt"/>
                        </a:rPr>
                        <a:t>+</a:t>
                      </a:r>
                      <a:endParaRPr lang="el-GR" sz="4800" b="1" dirty="0" smtClean="0">
                        <a:ln w="18000">
                          <a:solidFill>
                            <a:sysClr val="windowText" lastClr="000000"/>
                          </a:solidFill>
                          <a:prstDash val="solid"/>
                          <a:miter lim="800000"/>
                        </a:ln>
                        <a:solidFill>
                          <a:srgbClr val="FF0000"/>
                        </a:solidFill>
                        <a:effectLst>
                          <a:outerShdw blurRad="25500" dist="23000" dir="7020000" algn="tl">
                            <a:srgbClr val="000000">
                              <a:alpha val="50000"/>
                            </a:srgbClr>
                          </a:outerShdw>
                        </a:effectLst>
                        <a:latin typeface="+mj-lt"/>
                      </a:endParaRPr>
                    </a:p>
                    <a:p>
                      <a:endParaRPr lang="el-GR" sz="4800" b="1" dirty="0">
                        <a:ln>
                          <a:solidFill>
                            <a:sysClr val="windowText" lastClr="000000"/>
                          </a:solidFill>
                        </a:ln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sz="4800" b="1" dirty="0">
                        <a:ln>
                          <a:solidFill>
                            <a:sysClr val="windowText" lastClr="000000"/>
                          </a:solidFill>
                        </a:ln>
                        <a:latin typeface="+mj-lt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9170" y="2060848"/>
            <a:ext cx="2106686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-14199" y="-57273"/>
            <a:ext cx="7992888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j-lt"/>
              </a:rPr>
              <a:t>8</a:t>
            </a:r>
            <a:r>
              <a:rPr lang="el-GR" sz="4000" b="1" baseline="3000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j-lt"/>
              </a:rPr>
              <a:t>ο</a:t>
            </a:r>
            <a:r>
              <a:rPr lang="el-GR" sz="4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j-lt"/>
              </a:rPr>
              <a:t>   </a:t>
            </a:r>
            <a:r>
              <a:rPr lang="el-GR" sz="4000" b="1" dirty="0" smtClean="0">
                <a:ln w="17780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j-lt"/>
              </a:rPr>
              <a:t>παράδειγμα</a:t>
            </a:r>
            <a:r>
              <a:rPr lang="el-GR" sz="4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j-lt"/>
              </a:rPr>
              <a:t>  :       </a:t>
            </a:r>
            <a:r>
              <a:rPr lang="el-GR" sz="4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j-lt"/>
              </a:rPr>
              <a:t> </a:t>
            </a:r>
            <a:endParaRPr lang="el-GR" sz="40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73807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761907" y="1177751"/>
            <a:ext cx="243124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smtClean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H</a:t>
            </a:r>
            <a:endParaRPr lang="el-GR" sz="9600" b="1" dirty="0">
              <a:ln w="18000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51920" y="1268760"/>
            <a:ext cx="12241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smtClean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S</a:t>
            </a:r>
            <a:endParaRPr lang="el-GR" sz="9600" b="1" dirty="0">
              <a:ln w="18000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66166" y="5445224"/>
            <a:ext cx="2229770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l-GR" sz="54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+mj-lt"/>
              </a:rPr>
              <a:t>Υδρ</a:t>
            </a:r>
            <a:r>
              <a:rPr lang="el-GR" sz="5400" b="1" dirty="0" err="1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+mj-lt"/>
              </a:rPr>
              <a:t>ό</a:t>
            </a:r>
            <a:endParaRPr lang="el-GR" sz="5400" b="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latin typeface="+mj-lt"/>
            </a:endParaRPr>
          </a:p>
        </p:txBody>
      </p:sp>
      <p:sp>
        <p:nvSpPr>
          <p:cNvPr id="8" name="Ελεύθερη σχεδίαση 7"/>
          <p:cNvSpPr/>
          <p:nvPr/>
        </p:nvSpPr>
        <p:spPr>
          <a:xfrm>
            <a:off x="1978855" y="4340990"/>
            <a:ext cx="648929" cy="1104234"/>
          </a:xfrm>
          <a:custGeom>
            <a:avLst/>
            <a:gdLst>
              <a:gd name="connsiteX0" fmla="*/ 1746914 w 1746914"/>
              <a:gd name="connsiteY0" fmla="*/ 0 h 1023582"/>
              <a:gd name="connsiteX1" fmla="*/ 1460311 w 1746914"/>
              <a:gd name="connsiteY1" fmla="*/ 13647 h 1023582"/>
              <a:gd name="connsiteX2" fmla="*/ 1392072 w 1746914"/>
              <a:gd name="connsiteY2" fmla="*/ 122830 h 1023582"/>
              <a:gd name="connsiteX3" fmla="*/ 1323833 w 1746914"/>
              <a:gd name="connsiteY3" fmla="*/ 191068 h 1023582"/>
              <a:gd name="connsiteX4" fmla="*/ 1023583 w 1746914"/>
              <a:gd name="connsiteY4" fmla="*/ 218364 h 1023582"/>
              <a:gd name="connsiteX5" fmla="*/ 968992 w 1746914"/>
              <a:gd name="connsiteY5" fmla="*/ 272955 h 1023582"/>
              <a:gd name="connsiteX6" fmla="*/ 928048 w 1746914"/>
              <a:gd name="connsiteY6" fmla="*/ 313898 h 1023582"/>
              <a:gd name="connsiteX7" fmla="*/ 846162 w 1746914"/>
              <a:gd name="connsiteY7" fmla="*/ 341194 h 1023582"/>
              <a:gd name="connsiteX8" fmla="*/ 805218 w 1746914"/>
              <a:gd name="connsiteY8" fmla="*/ 354841 h 1023582"/>
              <a:gd name="connsiteX9" fmla="*/ 750627 w 1746914"/>
              <a:gd name="connsiteY9" fmla="*/ 423080 h 1023582"/>
              <a:gd name="connsiteX10" fmla="*/ 709684 w 1746914"/>
              <a:gd name="connsiteY10" fmla="*/ 450376 h 1023582"/>
              <a:gd name="connsiteX11" fmla="*/ 668741 w 1746914"/>
              <a:gd name="connsiteY11" fmla="*/ 491319 h 1023582"/>
              <a:gd name="connsiteX12" fmla="*/ 614150 w 1746914"/>
              <a:gd name="connsiteY12" fmla="*/ 504967 h 1023582"/>
              <a:gd name="connsiteX13" fmla="*/ 559559 w 1746914"/>
              <a:gd name="connsiteY13" fmla="*/ 532262 h 1023582"/>
              <a:gd name="connsiteX14" fmla="*/ 423081 w 1746914"/>
              <a:gd name="connsiteY14" fmla="*/ 573206 h 1023582"/>
              <a:gd name="connsiteX15" fmla="*/ 341195 w 1746914"/>
              <a:gd name="connsiteY15" fmla="*/ 627797 h 1023582"/>
              <a:gd name="connsiteX16" fmla="*/ 286603 w 1746914"/>
              <a:gd name="connsiteY16" fmla="*/ 709683 h 1023582"/>
              <a:gd name="connsiteX17" fmla="*/ 232012 w 1746914"/>
              <a:gd name="connsiteY17" fmla="*/ 791570 h 1023582"/>
              <a:gd name="connsiteX18" fmla="*/ 204717 w 1746914"/>
              <a:gd name="connsiteY18" fmla="*/ 832513 h 1023582"/>
              <a:gd name="connsiteX19" fmla="*/ 150126 w 1746914"/>
              <a:gd name="connsiteY19" fmla="*/ 859809 h 1023582"/>
              <a:gd name="connsiteX20" fmla="*/ 109183 w 1746914"/>
              <a:gd name="connsiteY20" fmla="*/ 887104 h 1023582"/>
              <a:gd name="connsiteX21" fmla="*/ 40944 w 1746914"/>
              <a:gd name="connsiteY21" fmla="*/ 1009934 h 1023582"/>
              <a:gd name="connsiteX22" fmla="*/ 0 w 1746914"/>
              <a:gd name="connsiteY22" fmla="*/ 1023582 h 1023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746914" h="1023582">
                <a:moveTo>
                  <a:pt x="1746914" y="0"/>
                </a:moveTo>
                <a:cubicBezTo>
                  <a:pt x="1651380" y="4549"/>
                  <a:pt x="1555215" y="1784"/>
                  <a:pt x="1460311" y="13647"/>
                </a:cubicBezTo>
                <a:cubicBezTo>
                  <a:pt x="1400788" y="21087"/>
                  <a:pt x="1415153" y="88208"/>
                  <a:pt x="1392072" y="122830"/>
                </a:cubicBezTo>
                <a:cubicBezTo>
                  <a:pt x="1373874" y="150127"/>
                  <a:pt x="1360229" y="181969"/>
                  <a:pt x="1323833" y="191068"/>
                </a:cubicBezTo>
                <a:cubicBezTo>
                  <a:pt x="1287924" y="200045"/>
                  <a:pt x="1032042" y="217713"/>
                  <a:pt x="1023583" y="218364"/>
                </a:cubicBezTo>
                <a:cubicBezTo>
                  <a:pt x="997587" y="296350"/>
                  <a:pt x="1031381" y="231362"/>
                  <a:pt x="968992" y="272955"/>
                </a:cubicBezTo>
                <a:cubicBezTo>
                  <a:pt x="952933" y="283661"/>
                  <a:pt x="944920" y="304525"/>
                  <a:pt x="928048" y="313898"/>
                </a:cubicBezTo>
                <a:cubicBezTo>
                  <a:pt x="902897" y="327871"/>
                  <a:pt x="873457" y="332096"/>
                  <a:pt x="846162" y="341194"/>
                </a:cubicBezTo>
                <a:lnTo>
                  <a:pt x="805218" y="354841"/>
                </a:lnTo>
                <a:cubicBezTo>
                  <a:pt x="687881" y="433068"/>
                  <a:pt x="825966" y="328906"/>
                  <a:pt x="750627" y="423080"/>
                </a:cubicBezTo>
                <a:cubicBezTo>
                  <a:pt x="740380" y="435888"/>
                  <a:pt x="722285" y="439875"/>
                  <a:pt x="709684" y="450376"/>
                </a:cubicBezTo>
                <a:cubicBezTo>
                  <a:pt x="694857" y="462732"/>
                  <a:pt x="685499" y="481743"/>
                  <a:pt x="668741" y="491319"/>
                </a:cubicBezTo>
                <a:cubicBezTo>
                  <a:pt x="652455" y="500625"/>
                  <a:pt x="631713" y="498381"/>
                  <a:pt x="614150" y="504967"/>
                </a:cubicBezTo>
                <a:cubicBezTo>
                  <a:pt x="595101" y="512110"/>
                  <a:pt x="578449" y="524706"/>
                  <a:pt x="559559" y="532262"/>
                </a:cubicBezTo>
                <a:cubicBezTo>
                  <a:pt x="504179" y="554414"/>
                  <a:pt x="476705" y="559800"/>
                  <a:pt x="423081" y="573206"/>
                </a:cubicBezTo>
                <a:cubicBezTo>
                  <a:pt x="395786" y="591403"/>
                  <a:pt x="359392" y="600502"/>
                  <a:pt x="341195" y="627797"/>
                </a:cubicBezTo>
                <a:lnTo>
                  <a:pt x="286603" y="709683"/>
                </a:lnTo>
                <a:cubicBezTo>
                  <a:pt x="262620" y="781638"/>
                  <a:pt x="288808" y="723416"/>
                  <a:pt x="232012" y="791570"/>
                </a:cubicBezTo>
                <a:cubicBezTo>
                  <a:pt x="221511" y="804171"/>
                  <a:pt x="217318" y="822012"/>
                  <a:pt x="204717" y="832513"/>
                </a:cubicBezTo>
                <a:cubicBezTo>
                  <a:pt x="189088" y="845538"/>
                  <a:pt x="167790" y="849715"/>
                  <a:pt x="150126" y="859809"/>
                </a:cubicBezTo>
                <a:cubicBezTo>
                  <a:pt x="135885" y="867947"/>
                  <a:pt x="122831" y="878006"/>
                  <a:pt x="109183" y="887104"/>
                </a:cubicBezTo>
                <a:cubicBezTo>
                  <a:pt x="97166" y="923155"/>
                  <a:pt x="76139" y="998202"/>
                  <a:pt x="40944" y="1009934"/>
                </a:cubicBezTo>
                <a:lnTo>
                  <a:pt x="0" y="1023582"/>
                </a:lnTo>
              </a:path>
            </a:pathLst>
          </a:custGeom>
          <a:noFill/>
          <a:ln w="38100">
            <a:solidFill>
              <a:srgbClr val="FFC409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rgbClr val="FFC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75712" y="5457998"/>
            <a:ext cx="19443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5400" b="1" dirty="0" smtClean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latin typeface="+mj-lt"/>
              </a:rPr>
              <a:t> </a:t>
            </a:r>
            <a:r>
              <a:rPr lang="el-GR" sz="5400" b="1" dirty="0" smtClean="0">
                <a:ln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latin typeface="+mj-lt"/>
              </a:rPr>
              <a:t>θειο</a:t>
            </a:r>
            <a:endParaRPr lang="el-GR" sz="5400" b="1" dirty="0">
              <a:ln>
                <a:solidFill>
                  <a:sysClr val="windowText" lastClr="000000"/>
                </a:solidFill>
              </a:ln>
              <a:solidFill>
                <a:srgbClr val="00B0F0"/>
              </a:solidFill>
              <a:latin typeface="+mj-lt"/>
            </a:endParaRPr>
          </a:p>
        </p:txBody>
      </p:sp>
      <p:sp>
        <p:nvSpPr>
          <p:cNvPr id="15" name="Ελεύθερη σχεδίαση 14"/>
          <p:cNvSpPr/>
          <p:nvPr/>
        </p:nvSpPr>
        <p:spPr>
          <a:xfrm flipH="1">
            <a:off x="3761267" y="4221088"/>
            <a:ext cx="431887" cy="1236910"/>
          </a:xfrm>
          <a:custGeom>
            <a:avLst/>
            <a:gdLst>
              <a:gd name="connsiteX0" fmla="*/ 1746914 w 1746914"/>
              <a:gd name="connsiteY0" fmla="*/ 0 h 1023582"/>
              <a:gd name="connsiteX1" fmla="*/ 1460311 w 1746914"/>
              <a:gd name="connsiteY1" fmla="*/ 13647 h 1023582"/>
              <a:gd name="connsiteX2" fmla="*/ 1392072 w 1746914"/>
              <a:gd name="connsiteY2" fmla="*/ 122830 h 1023582"/>
              <a:gd name="connsiteX3" fmla="*/ 1323833 w 1746914"/>
              <a:gd name="connsiteY3" fmla="*/ 191068 h 1023582"/>
              <a:gd name="connsiteX4" fmla="*/ 1023583 w 1746914"/>
              <a:gd name="connsiteY4" fmla="*/ 218364 h 1023582"/>
              <a:gd name="connsiteX5" fmla="*/ 968992 w 1746914"/>
              <a:gd name="connsiteY5" fmla="*/ 272955 h 1023582"/>
              <a:gd name="connsiteX6" fmla="*/ 928048 w 1746914"/>
              <a:gd name="connsiteY6" fmla="*/ 313898 h 1023582"/>
              <a:gd name="connsiteX7" fmla="*/ 846162 w 1746914"/>
              <a:gd name="connsiteY7" fmla="*/ 341194 h 1023582"/>
              <a:gd name="connsiteX8" fmla="*/ 805218 w 1746914"/>
              <a:gd name="connsiteY8" fmla="*/ 354841 h 1023582"/>
              <a:gd name="connsiteX9" fmla="*/ 750627 w 1746914"/>
              <a:gd name="connsiteY9" fmla="*/ 423080 h 1023582"/>
              <a:gd name="connsiteX10" fmla="*/ 709684 w 1746914"/>
              <a:gd name="connsiteY10" fmla="*/ 450376 h 1023582"/>
              <a:gd name="connsiteX11" fmla="*/ 668741 w 1746914"/>
              <a:gd name="connsiteY11" fmla="*/ 491319 h 1023582"/>
              <a:gd name="connsiteX12" fmla="*/ 614150 w 1746914"/>
              <a:gd name="connsiteY12" fmla="*/ 504967 h 1023582"/>
              <a:gd name="connsiteX13" fmla="*/ 559559 w 1746914"/>
              <a:gd name="connsiteY13" fmla="*/ 532262 h 1023582"/>
              <a:gd name="connsiteX14" fmla="*/ 423081 w 1746914"/>
              <a:gd name="connsiteY14" fmla="*/ 573206 h 1023582"/>
              <a:gd name="connsiteX15" fmla="*/ 341195 w 1746914"/>
              <a:gd name="connsiteY15" fmla="*/ 627797 h 1023582"/>
              <a:gd name="connsiteX16" fmla="*/ 286603 w 1746914"/>
              <a:gd name="connsiteY16" fmla="*/ 709683 h 1023582"/>
              <a:gd name="connsiteX17" fmla="*/ 232012 w 1746914"/>
              <a:gd name="connsiteY17" fmla="*/ 791570 h 1023582"/>
              <a:gd name="connsiteX18" fmla="*/ 204717 w 1746914"/>
              <a:gd name="connsiteY18" fmla="*/ 832513 h 1023582"/>
              <a:gd name="connsiteX19" fmla="*/ 150126 w 1746914"/>
              <a:gd name="connsiteY19" fmla="*/ 859809 h 1023582"/>
              <a:gd name="connsiteX20" fmla="*/ 109183 w 1746914"/>
              <a:gd name="connsiteY20" fmla="*/ 887104 h 1023582"/>
              <a:gd name="connsiteX21" fmla="*/ 40944 w 1746914"/>
              <a:gd name="connsiteY21" fmla="*/ 1009934 h 1023582"/>
              <a:gd name="connsiteX22" fmla="*/ 0 w 1746914"/>
              <a:gd name="connsiteY22" fmla="*/ 1023582 h 1023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746914" h="1023582">
                <a:moveTo>
                  <a:pt x="1746914" y="0"/>
                </a:moveTo>
                <a:cubicBezTo>
                  <a:pt x="1651380" y="4549"/>
                  <a:pt x="1555215" y="1784"/>
                  <a:pt x="1460311" y="13647"/>
                </a:cubicBezTo>
                <a:cubicBezTo>
                  <a:pt x="1400788" y="21087"/>
                  <a:pt x="1415153" y="88208"/>
                  <a:pt x="1392072" y="122830"/>
                </a:cubicBezTo>
                <a:cubicBezTo>
                  <a:pt x="1373874" y="150127"/>
                  <a:pt x="1360229" y="181969"/>
                  <a:pt x="1323833" y="191068"/>
                </a:cubicBezTo>
                <a:cubicBezTo>
                  <a:pt x="1287924" y="200045"/>
                  <a:pt x="1032042" y="217713"/>
                  <a:pt x="1023583" y="218364"/>
                </a:cubicBezTo>
                <a:cubicBezTo>
                  <a:pt x="997587" y="296350"/>
                  <a:pt x="1031381" y="231362"/>
                  <a:pt x="968992" y="272955"/>
                </a:cubicBezTo>
                <a:cubicBezTo>
                  <a:pt x="952933" y="283661"/>
                  <a:pt x="944920" y="304525"/>
                  <a:pt x="928048" y="313898"/>
                </a:cubicBezTo>
                <a:cubicBezTo>
                  <a:pt x="902897" y="327871"/>
                  <a:pt x="873457" y="332096"/>
                  <a:pt x="846162" y="341194"/>
                </a:cubicBezTo>
                <a:lnTo>
                  <a:pt x="805218" y="354841"/>
                </a:lnTo>
                <a:cubicBezTo>
                  <a:pt x="687881" y="433068"/>
                  <a:pt x="825966" y="328906"/>
                  <a:pt x="750627" y="423080"/>
                </a:cubicBezTo>
                <a:cubicBezTo>
                  <a:pt x="740380" y="435888"/>
                  <a:pt x="722285" y="439875"/>
                  <a:pt x="709684" y="450376"/>
                </a:cubicBezTo>
                <a:cubicBezTo>
                  <a:pt x="694857" y="462732"/>
                  <a:pt x="685499" y="481743"/>
                  <a:pt x="668741" y="491319"/>
                </a:cubicBezTo>
                <a:cubicBezTo>
                  <a:pt x="652455" y="500625"/>
                  <a:pt x="631713" y="498381"/>
                  <a:pt x="614150" y="504967"/>
                </a:cubicBezTo>
                <a:cubicBezTo>
                  <a:pt x="595101" y="512110"/>
                  <a:pt x="578449" y="524706"/>
                  <a:pt x="559559" y="532262"/>
                </a:cubicBezTo>
                <a:cubicBezTo>
                  <a:pt x="504179" y="554414"/>
                  <a:pt x="476705" y="559800"/>
                  <a:pt x="423081" y="573206"/>
                </a:cubicBezTo>
                <a:cubicBezTo>
                  <a:pt x="395786" y="591403"/>
                  <a:pt x="359392" y="600502"/>
                  <a:pt x="341195" y="627797"/>
                </a:cubicBezTo>
                <a:lnTo>
                  <a:pt x="286603" y="709683"/>
                </a:lnTo>
                <a:cubicBezTo>
                  <a:pt x="262620" y="781638"/>
                  <a:pt x="288808" y="723416"/>
                  <a:pt x="232012" y="791570"/>
                </a:cubicBezTo>
                <a:cubicBezTo>
                  <a:pt x="221511" y="804171"/>
                  <a:pt x="217318" y="822012"/>
                  <a:pt x="204717" y="832513"/>
                </a:cubicBezTo>
                <a:cubicBezTo>
                  <a:pt x="189088" y="845538"/>
                  <a:pt x="167790" y="849715"/>
                  <a:pt x="150126" y="859809"/>
                </a:cubicBezTo>
                <a:cubicBezTo>
                  <a:pt x="135885" y="867947"/>
                  <a:pt x="122831" y="878006"/>
                  <a:pt x="109183" y="887104"/>
                </a:cubicBezTo>
                <a:cubicBezTo>
                  <a:pt x="97166" y="923155"/>
                  <a:pt x="76139" y="998202"/>
                  <a:pt x="40944" y="1009934"/>
                </a:cubicBezTo>
                <a:lnTo>
                  <a:pt x="0" y="1023582"/>
                </a:lnTo>
              </a:path>
            </a:pathLst>
          </a:custGeom>
          <a:noFill/>
          <a:ln w="38100">
            <a:solidFill>
              <a:srgbClr val="00B0F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" name="Ορθογώνιο 1"/>
          <p:cNvSpPr/>
          <p:nvPr/>
        </p:nvSpPr>
        <p:spPr>
          <a:xfrm>
            <a:off x="2915816" y="764704"/>
            <a:ext cx="681597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600" b="1" baseline="30000" dirty="0" smtClean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+</a:t>
            </a:r>
            <a:endParaRPr lang="el-GR" sz="9600" b="1" dirty="0">
              <a:ln w="18000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5539" y="2157004"/>
            <a:ext cx="2156901" cy="2185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Ορθογώνιο 16"/>
          <p:cNvSpPr/>
          <p:nvPr/>
        </p:nvSpPr>
        <p:spPr>
          <a:xfrm>
            <a:off x="4500281" y="764704"/>
            <a:ext cx="129585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600" b="1" baseline="30000" dirty="0" smtClean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9966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2-</a:t>
            </a:r>
            <a:endParaRPr lang="el-GR" sz="16600" b="1" dirty="0">
              <a:ln w="18000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9966FF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8" name="Ελεύθερη σχεδίαση 17"/>
          <p:cNvSpPr/>
          <p:nvPr/>
        </p:nvSpPr>
        <p:spPr>
          <a:xfrm>
            <a:off x="3226035" y="1689114"/>
            <a:ext cx="1070468" cy="2403827"/>
          </a:xfrm>
          <a:custGeom>
            <a:avLst/>
            <a:gdLst>
              <a:gd name="connsiteX0" fmla="*/ 0 w 2059769"/>
              <a:gd name="connsiteY0" fmla="*/ 0 h 2129051"/>
              <a:gd name="connsiteX1" fmla="*/ 81887 w 2059769"/>
              <a:gd name="connsiteY1" fmla="*/ 150125 h 2129051"/>
              <a:gd name="connsiteX2" fmla="*/ 109182 w 2059769"/>
              <a:gd name="connsiteY2" fmla="*/ 232012 h 2129051"/>
              <a:gd name="connsiteX3" fmla="*/ 122830 w 2059769"/>
              <a:gd name="connsiteY3" fmla="*/ 272955 h 2129051"/>
              <a:gd name="connsiteX4" fmla="*/ 245660 w 2059769"/>
              <a:gd name="connsiteY4" fmla="*/ 368489 h 2129051"/>
              <a:gd name="connsiteX5" fmla="*/ 286603 w 2059769"/>
              <a:gd name="connsiteY5" fmla="*/ 395785 h 2129051"/>
              <a:gd name="connsiteX6" fmla="*/ 300251 w 2059769"/>
              <a:gd name="connsiteY6" fmla="*/ 436728 h 2129051"/>
              <a:gd name="connsiteX7" fmla="*/ 327546 w 2059769"/>
              <a:gd name="connsiteY7" fmla="*/ 477671 h 2129051"/>
              <a:gd name="connsiteX8" fmla="*/ 368490 w 2059769"/>
              <a:gd name="connsiteY8" fmla="*/ 614149 h 2129051"/>
              <a:gd name="connsiteX9" fmla="*/ 409433 w 2059769"/>
              <a:gd name="connsiteY9" fmla="*/ 627797 h 2129051"/>
              <a:gd name="connsiteX10" fmla="*/ 436728 w 2059769"/>
              <a:gd name="connsiteY10" fmla="*/ 668740 h 2129051"/>
              <a:gd name="connsiteX11" fmla="*/ 518615 w 2059769"/>
              <a:gd name="connsiteY11" fmla="*/ 709683 h 2129051"/>
              <a:gd name="connsiteX12" fmla="*/ 559558 w 2059769"/>
              <a:gd name="connsiteY12" fmla="*/ 736979 h 2129051"/>
              <a:gd name="connsiteX13" fmla="*/ 614149 w 2059769"/>
              <a:gd name="connsiteY13" fmla="*/ 764274 h 2129051"/>
              <a:gd name="connsiteX14" fmla="*/ 655093 w 2059769"/>
              <a:gd name="connsiteY14" fmla="*/ 805218 h 2129051"/>
              <a:gd name="connsiteX15" fmla="*/ 696036 w 2059769"/>
              <a:gd name="connsiteY15" fmla="*/ 887104 h 2129051"/>
              <a:gd name="connsiteX16" fmla="*/ 764275 w 2059769"/>
              <a:gd name="connsiteY16" fmla="*/ 982639 h 2129051"/>
              <a:gd name="connsiteX17" fmla="*/ 887105 w 2059769"/>
              <a:gd name="connsiteY17" fmla="*/ 1078173 h 2129051"/>
              <a:gd name="connsiteX18" fmla="*/ 941696 w 2059769"/>
              <a:gd name="connsiteY18" fmla="*/ 1105468 h 2129051"/>
              <a:gd name="connsiteX19" fmla="*/ 1132764 w 2059769"/>
              <a:gd name="connsiteY19" fmla="*/ 1160059 h 2129051"/>
              <a:gd name="connsiteX20" fmla="*/ 1241946 w 2059769"/>
              <a:gd name="connsiteY20" fmla="*/ 1214651 h 2129051"/>
              <a:gd name="connsiteX21" fmla="*/ 1323833 w 2059769"/>
              <a:gd name="connsiteY21" fmla="*/ 1282889 h 2129051"/>
              <a:gd name="connsiteX22" fmla="*/ 1446663 w 2059769"/>
              <a:gd name="connsiteY22" fmla="*/ 1323833 h 2129051"/>
              <a:gd name="connsiteX23" fmla="*/ 1487606 w 2059769"/>
              <a:gd name="connsiteY23" fmla="*/ 1337480 h 2129051"/>
              <a:gd name="connsiteX24" fmla="*/ 1569493 w 2059769"/>
              <a:gd name="connsiteY24" fmla="*/ 1405719 h 2129051"/>
              <a:gd name="connsiteX25" fmla="*/ 1651379 w 2059769"/>
              <a:gd name="connsiteY25" fmla="*/ 1460310 h 2129051"/>
              <a:gd name="connsiteX26" fmla="*/ 1692322 w 2059769"/>
              <a:gd name="connsiteY26" fmla="*/ 1487606 h 2129051"/>
              <a:gd name="connsiteX27" fmla="*/ 1774209 w 2059769"/>
              <a:gd name="connsiteY27" fmla="*/ 1514901 h 2129051"/>
              <a:gd name="connsiteX28" fmla="*/ 1883391 w 2059769"/>
              <a:gd name="connsiteY28" fmla="*/ 1542197 h 2129051"/>
              <a:gd name="connsiteX29" fmla="*/ 1978925 w 2059769"/>
              <a:gd name="connsiteY29" fmla="*/ 1569492 h 2129051"/>
              <a:gd name="connsiteX30" fmla="*/ 2033516 w 2059769"/>
              <a:gd name="connsiteY30" fmla="*/ 2019868 h 2129051"/>
              <a:gd name="connsiteX31" fmla="*/ 2047164 w 2059769"/>
              <a:gd name="connsiteY31" fmla="*/ 2129051 h 2129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059769" h="2129051">
                <a:moveTo>
                  <a:pt x="0" y="0"/>
                </a:moveTo>
                <a:cubicBezTo>
                  <a:pt x="72563" y="90704"/>
                  <a:pt x="45381" y="40606"/>
                  <a:pt x="81887" y="150125"/>
                </a:cubicBezTo>
                <a:lnTo>
                  <a:pt x="109182" y="232012"/>
                </a:lnTo>
                <a:cubicBezTo>
                  <a:pt x="113731" y="245660"/>
                  <a:pt x="112658" y="262783"/>
                  <a:pt x="122830" y="272955"/>
                </a:cubicBezTo>
                <a:cubicBezTo>
                  <a:pt x="186971" y="337096"/>
                  <a:pt x="147712" y="303190"/>
                  <a:pt x="245660" y="368489"/>
                </a:cubicBezTo>
                <a:lnTo>
                  <a:pt x="286603" y="395785"/>
                </a:lnTo>
                <a:cubicBezTo>
                  <a:pt x="291152" y="409433"/>
                  <a:pt x="293817" y="423861"/>
                  <a:pt x="300251" y="436728"/>
                </a:cubicBezTo>
                <a:cubicBezTo>
                  <a:pt x="307586" y="451399"/>
                  <a:pt x="321085" y="462595"/>
                  <a:pt x="327546" y="477671"/>
                </a:cubicBezTo>
                <a:cubicBezTo>
                  <a:pt x="336479" y="498514"/>
                  <a:pt x="353200" y="609052"/>
                  <a:pt x="368490" y="614149"/>
                </a:cubicBezTo>
                <a:lnTo>
                  <a:pt x="409433" y="627797"/>
                </a:lnTo>
                <a:cubicBezTo>
                  <a:pt x="418531" y="641445"/>
                  <a:pt x="425130" y="657142"/>
                  <a:pt x="436728" y="668740"/>
                </a:cubicBezTo>
                <a:cubicBezTo>
                  <a:pt x="463186" y="695198"/>
                  <a:pt x="485314" y="698583"/>
                  <a:pt x="518615" y="709683"/>
                </a:cubicBezTo>
                <a:cubicBezTo>
                  <a:pt x="532263" y="718782"/>
                  <a:pt x="545317" y="728841"/>
                  <a:pt x="559558" y="736979"/>
                </a:cubicBezTo>
                <a:cubicBezTo>
                  <a:pt x="577222" y="747073"/>
                  <a:pt x="597594" y="752449"/>
                  <a:pt x="614149" y="764274"/>
                </a:cubicBezTo>
                <a:cubicBezTo>
                  <a:pt x="629855" y="775493"/>
                  <a:pt x="642737" y="790390"/>
                  <a:pt x="655093" y="805218"/>
                </a:cubicBezTo>
                <a:cubicBezTo>
                  <a:pt x="703980" y="863882"/>
                  <a:pt x="665262" y="825556"/>
                  <a:pt x="696036" y="887104"/>
                </a:cubicBezTo>
                <a:cubicBezTo>
                  <a:pt x="703444" y="901921"/>
                  <a:pt x="758564" y="977404"/>
                  <a:pt x="764275" y="982639"/>
                </a:cubicBezTo>
                <a:cubicBezTo>
                  <a:pt x="802511" y="1017688"/>
                  <a:pt x="840711" y="1054977"/>
                  <a:pt x="887105" y="1078173"/>
                </a:cubicBezTo>
                <a:cubicBezTo>
                  <a:pt x="905302" y="1087271"/>
                  <a:pt x="922707" y="1098165"/>
                  <a:pt x="941696" y="1105468"/>
                </a:cubicBezTo>
                <a:cubicBezTo>
                  <a:pt x="1046307" y="1145703"/>
                  <a:pt x="1043825" y="1142272"/>
                  <a:pt x="1132764" y="1160059"/>
                </a:cubicBezTo>
                <a:cubicBezTo>
                  <a:pt x="1254000" y="1250988"/>
                  <a:pt x="1122705" y="1163548"/>
                  <a:pt x="1241946" y="1214651"/>
                </a:cubicBezTo>
                <a:cubicBezTo>
                  <a:pt x="1348353" y="1260253"/>
                  <a:pt x="1213159" y="1221403"/>
                  <a:pt x="1323833" y="1282889"/>
                </a:cubicBezTo>
                <a:cubicBezTo>
                  <a:pt x="1323835" y="1282890"/>
                  <a:pt x="1426191" y="1317009"/>
                  <a:pt x="1446663" y="1323833"/>
                </a:cubicBezTo>
                <a:lnTo>
                  <a:pt x="1487606" y="1337480"/>
                </a:lnTo>
                <a:cubicBezTo>
                  <a:pt x="1633921" y="1435025"/>
                  <a:pt x="1411856" y="1283113"/>
                  <a:pt x="1569493" y="1405719"/>
                </a:cubicBezTo>
                <a:cubicBezTo>
                  <a:pt x="1595388" y="1425859"/>
                  <a:pt x="1624084" y="1442113"/>
                  <a:pt x="1651379" y="1460310"/>
                </a:cubicBezTo>
                <a:cubicBezTo>
                  <a:pt x="1665027" y="1469409"/>
                  <a:pt x="1676761" y="1482419"/>
                  <a:pt x="1692322" y="1487606"/>
                </a:cubicBezTo>
                <a:cubicBezTo>
                  <a:pt x="1719618" y="1496704"/>
                  <a:pt x="1746296" y="1507923"/>
                  <a:pt x="1774209" y="1514901"/>
                </a:cubicBezTo>
                <a:cubicBezTo>
                  <a:pt x="1810603" y="1524000"/>
                  <a:pt x="1847802" y="1530334"/>
                  <a:pt x="1883391" y="1542197"/>
                </a:cubicBezTo>
                <a:cubicBezTo>
                  <a:pt x="1942128" y="1561777"/>
                  <a:pt x="1910378" y="1552356"/>
                  <a:pt x="1978925" y="1569492"/>
                </a:cubicBezTo>
                <a:cubicBezTo>
                  <a:pt x="2138593" y="1675937"/>
                  <a:pt x="2007971" y="1572814"/>
                  <a:pt x="2033516" y="2019868"/>
                </a:cubicBezTo>
                <a:cubicBezTo>
                  <a:pt x="2051578" y="2335951"/>
                  <a:pt x="2047164" y="1819140"/>
                  <a:pt x="2047164" y="2129051"/>
                </a:cubicBezTo>
              </a:path>
            </a:pathLst>
          </a:custGeom>
          <a:noFill/>
          <a:ln w="19050">
            <a:solidFill>
              <a:srgbClr val="FFFF00"/>
            </a:solidFill>
            <a:headEnd type="none" w="med" len="med"/>
            <a:tailEnd type="arrow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9" name="Ελεύθερη σχεδίαση 18"/>
          <p:cNvSpPr/>
          <p:nvPr/>
        </p:nvSpPr>
        <p:spPr>
          <a:xfrm>
            <a:off x="3149212" y="1700808"/>
            <a:ext cx="1566803" cy="1965990"/>
          </a:xfrm>
          <a:custGeom>
            <a:avLst/>
            <a:gdLst>
              <a:gd name="connsiteX0" fmla="*/ 1897039 w 1897039"/>
              <a:gd name="connsiteY0" fmla="*/ 0 h 2006221"/>
              <a:gd name="connsiteX1" fmla="*/ 1883391 w 1897039"/>
              <a:gd name="connsiteY1" fmla="*/ 136478 h 2006221"/>
              <a:gd name="connsiteX2" fmla="*/ 1856096 w 1897039"/>
              <a:gd name="connsiteY2" fmla="*/ 177421 h 2006221"/>
              <a:gd name="connsiteX3" fmla="*/ 1774209 w 1897039"/>
              <a:gd name="connsiteY3" fmla="*/ 232012 h 2006221"/>
              <a:gd name="connsiteX4" fmla="*/ 1733266 w 1897039"/>
              <a:gd name="connsiteY4" fmla="*/ 259308 h 2006221"/>
              <a:gd name="connsiteX5" fmla="*/ 1651379 w 1897039"/>
              <a:gd name="connsiteY5" fmla="*/ 313899 h 2006221"/>
              <a:gd name="connsiteX6" fmla="*/ 1610436 w 1897039"/>
              <a:gd name="connsiteY6" fmla="*/ 341194 h 2006221"/>
              <a:gd name="connsiteX7" fmla="*/ 1569493 w 1897039"/>
              <a:gd name="connsiteY7" fmla="*/ 423081 h 2006221"/>
              <a:gd name="connsiteX8" fmla="*/ 1542197 w 1897039"/>
              <a:gd name="connsiteY8" fmla="*/ 464024 h 2006221"/>
              <a:gd name="connsiteX9" fmla="*/ 1528550 w 1897039"/>
              <a:gd name="connsiteY9" fmla="*/ 504967 h 2006221"/>
              <a:gd name="connsiteX10" fmla="*/ 1514902 w 1897039"/>
              <a:gd name="connsiteY10" fmla="*/ 614150 h 2006221"/>
              <a:gd name="connsiteX11" fmla="*/ 1392072 w 1897039"/>
              <a:gd name="connsiteY11" fmla="*/ 668741 h 2006221"/>
              <a:gd name="connsiteX12" fmla="*/ 1310185 w 1897039"/>
              <a:gd name="connsiteY12" fmla="*/ 709684 h 2006221"/>
              <a:gd name="connsiteX13" fmla="*/ 1269242 w 1897039"/>
              <a:gd name="connsiteY13" fmla="*/ 736979 h 2006221"/>
              <a:gd name="connsiteX14" fmla="*/ 1187356 w 1897039"/>
              <a:gd name="connsiteY14" fmla="*/ 764275 h 2006221"/>
              <a:gd name="connsiteX15" fmla="*/ 1105469 w 1897039"/>
              <a:gd name="connsiteY15" fmla="*/ 805218 h 2006221"/>
              <a:gd name="connsiteX16" fmla="*/ 982639 w 1897039"/>
              <a:gd name="connsiteY16" fmla="*/ 791570 h 2006221"/>
              <a:gd name="connsiteX17" fmla="*/ 941696 w 1897039"/>
              <a:gd name="connsiteY17" fmla="*/ 777923 h 2006221"/>
              <a:gd name="connsiteX18" fmla="*/ 900753 w 1897039"/>
              <a:gd name="connsiteY18" fmla="*/ 791570 h 2006221"/>
              <a:gd name="connsiteX19" fmla="*/ 859809 w 1897039"/>
              <a:gd name="connsiteY19" fmla="*/ 832514 h 2006221"/>
              <a:gd name="connsiteX20" fmla="*/ 586854 w 1897039"/>
              <a:gd name="connsiteY20" fmla="*/ 846162 h 2006221"/>
              <a:gd name="connsiteX21" fmla="*/ 545911 w 1897039"/>
              <a:gd name="connsiteY21" fmla="*/ 859809 h 2006221"/>
              <a:gd name="connsiteX22" fmla="*/ 477672 w 1897039"/>
              <a:gd name="connsiteY22" fmla="*/ 941696 h 2006221"/>
              <a:gd name="connsiteX23" fmla="*/ 450376 w 1897039"/>
              <a:gd name="connsiteY23" fmla="*/ 982639 h 2006221"/>
              <a:gd name="connsiteX24" fmla="*/ 368490 w 1897039"/>
              <a:gd name="connsiteY24" fmla="*/ 1037230 h 2006221"/>
              <a:gd name="connsiteX25" fmla="*/ 327547 w 1897039"/>
              <a:gd name="connsiteY25" fmla="*/ 1064526 h 2006221"/>
              <a:gd name="connsiteX26" fmla="*/ 286603 w 1897039"/>
              <a:gd name="connsiteY26" fmla="*/ 1091821 h 2006221"/>
              <a:gd name="connsiteX27" fmla="*/ 259308 w 1897039"/>
              <a:gd name="connsiteY27" fmla="*/ 1132765 h 2006221"/>
              <a:gd name="connsiteX28" fmla="*/ 232012 w 1897039"/>
              <a:gd name="connsiteY28" fmla="*/ 1214651 h 2006221"/>
              <a:gd name="connsiteX29" fmla="*/ 245660 w 1897039"/>
              <a:gd name="connsiteY29" fmla="*/ 1296538 h 2006221"/>
              <a:gd name="connsiteX30" fmla="*/ 177421 w 1897039"/>
              <a:gd name="connsiteY30" fmla="*/ 1433015 h 2006221"/>
              <a:gd name="connsiteX31" fmla="*/ 109182 w 1897039"/>
              <a:gd name="connsiteY31" fmla="*/ 1514902 h 2006221"/>
              <a:gd name="connsiteX32" fmla="*/ 54591 w 1897039"/>
              <a:gd name="connsiteY32" fmla="*/ 1678675 h 2006221"/>
              <a:gd name="connsiteX33" fmla="*/ 40944 w 1897039"/>
              <a:gd name="connsiteY33" fmla="*/ 1719618 h 2006221"/>
              <a:gd name="connsiteX34" fmla="*/ 0 w 1897039"/>
              <a:gd name="connsiteY34" fmla="*/ 1801505 h 2006221"/>
              <a:gd name="connsiteX35" fmla="*/ 13648 w 1897039"/>
              <a:gd name="connsiteY35" fmla="*/ 2006221 h 2006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897039" h="2006221">
                <a:moveTo>
                  <a:pt x="1897039" y="0"/>
                </a:moveTo>
                <a:cubicBezTo>
                  <a:pt x="1892490" y="45493"/>
                  <a:pt x="1893671" y="91929"/>
                  <a:pt x="1883391" y="136478"/>
                </a:cubicBezTo>
                <a:cubicBezTo>
                  <a:pt x="1879703" y="152460"/>
                  <a:pt x="1868440" y="166620"/>
                  <a:pt x="1856096" y="177421"/>
                </a:cubicBezTo>
                <a:cubicBezTo>
                  <a:pt x="1831408" y="199023"/>
                  <a:pt x="1801505" y="213815"/>
                  <a:pt x="1774209" y="232012"/>
                </a:cubicBezTo>
                <a:lnTo>
                  <a:pt x="1733266" y="259308"/>
                </a:lnTo>
                <a:lnTo>
                  <a:pt x="1651379" y="313899"/>
                </a:lnTo>
                <a:lnTo>
                  <a:pt x="1610436" y="341194"/>
                </a:lnTo>
                <a:cubicBezTo>
                  <a:pt x="1532202" y="458549"/>
                  <a:pt x="1626005" y="310059"/>
                  <a:pt x="1569493" y="423081"/>
                </a:cubicBezTo>
                <a:cubicBezTo>
                  <a:pt x="1562157" y="437752"/>
                  <a:pt x="1551296" y="450376"/>
                  <a:pt x="1542197" y="464024"/>
                </a:cubicBezTo>
                <a:cubicBezTo>
                  <a:pt x="1537648" y="477672"/>
                  <a:pt x="1531123" y="490813"/>
                  <a:pt x="1528550" y="504967"/>
                </a:cubicBezTo>
                <a:cubicBezTo>
                  <a:pt x="1521989" y="541053"/>
                  <a:pt x="1528524" y="580096"/>
                  <a:pt x="1514902" y="614150"/>
                </a:cubicBezTo>
                <a:cubicBezTo>
                  <a:pt x="1504802" y="639399"/>
                  <a:pt x="1393422" y="667841"/>
                  <a:pt x="1392072" y="668741"/>
                </a:cubicBezTo>
                <a:cubicBezTo>
                  <a:pt x="1274737" y="746963"/>
                  <a:pt x="1423193" y="653181"/>
                  <a:pt x="1310185" y="709684"/>
                </a:cubicBezTo>
                <a:cubicBezTo>
                  <a:pt x="1295514" y="717019"/>
                  <a:pt x="1284231" y="730317"/>
                  <a:pt x="1269242" y="736979"/>
                </a:cubicBezTo>
                <a:cubicBezTo>
                  <a:pt x="1242950" y="748664"/>
                  <a:pt x="1211296" y="748316"/>
                  <a:pt x="1187356" y="764275"/>
                </a:cubicBezTo>
                <a:cubicBezTo>
                  <a:pt x="1134442" y="799550"/>
                  <a:pt x="1161973" y="786383"/>
                  <a:pt x="1105469" y="805218"/>
                </a:cubicBezTo>
                <a:cubicBezTo>
                  <a:pt x="1064526" y="800669"/>
                  <a:pt x="1023274" y="798342"/>
                  <a:pt x="982639" y="791570"/>
                </a:cubicBezTo>
                <a:cubicBezTo>
                  <a:pt x="968449" y="789205"/>
                  <a:pt x="956082" y="777923"/>
                  <a:pt x="941696" y="777923"/>
                </a:cubicBezTo>
                <a:cubicBezTo>
                  <a:pt x="927310" y="777923"/>
                  <a:pt x="914401" y="787021"/>
                  <a:pt x="900753" y="791570"/>
                </a:cubicBezTo>
                <a:cubicBezTo>
                  <a:pt x="887105" y="805218"/>
                  <a:pt x="878825" y="829207"/>
                  <a:pt x="859809" y="832514"/>
                </a:cubicBezTo>
                <a:cubicBezTo>
                  <a:pt x="770058" y="848123"/>
                  <a:pt x="677610" y="838270"/>
                  <a:pt x="586854" y="846162"/>
                </a:cubicBezTo>
                <a:cubicBezTo>
                  <a:pt x="572522" y="847408"/>
                  <a:pt x="559559" y="855260"/>
                  <a:pt x="545911" y="859809"/>
                </a:cubicBezTo>
                <a:cubicBezTo>
                  <a:pt x="478143" y="961461"/>
                  <a:pt x="565238" y="836618"/>
                  <a:pt x="477672" y="941696"/>
                </a:cubicBezTo>
                <a:cubicBezTo>
                  <a:pt x="467171" y="954297"/>
                  <a:pt x="462720" y="971838"/>
                  <a:pt x="450376" y="982639"/>
                </a:cubicBezTo>
                <a:cubicBezTo>
                  <a:pt x="425688" y="1004241"/>
                  <a:pt x="395785" y="1019033"/>
                  <a:pt x="368490" y="1037230"/>
                </a:cubicBezTo>
                <a:lnTo>
                  <a:pt x="327547" y="1064526"/>
                </a:lnTo>
                <a:lnTo>
                  <a:pt x="286603" y="1091821"/>
                </a:lnTo>
                <a:cubicBezTo>
                  <a:pt x="277505" y="1105469"/>
                  <a:pt x="265970" y="1117776"/>
                  <a:pt x="259308" y="1132765"/>
                </a:cubicBezTo>
                <a:cubicBezTo>
                  <a:pt x="247623" y="1159057"/>
                  <a:pt x="232012" y="1214651"/>
                  <a:pt x="232012" y="1214651"/>
                </a:cubicBezTo>
                <a:cubicBezTo>
                  <a:pt x="236561" y="1241947"/>
                  <a:pt x="245660" y="1268866"/>
                  <a:pt x="245660" y="1296538"/>
                </a:cubicBezTo>
                <a:cubicBezTo>
                  <a:pt x="245660" y="1350548"/>
                  <a:pt x="204632" y="1392199"/>
                  <a:pt x="177421" y="1433015"/>
                </a:cubicBezTo>
                <a:cubicBezTo>
                  <a:pt x="139417" y="1490022"/>
                  <a:pt x="161728" y="1462357"/>
                  <a:pt x="109182" y="1514902"/>
                </a:cubicBezTo>
                <a:lnTo>
                  <a:pt x="54591" y="1678675"/>
                </a:lnTo>
                <a:cubicBezTo>
                  <a:pt x="50042" y="1692323"/>
                  <a:pt x="48924" y="1707648"/>
                  <a:pt x="40944" y="1719618"/>
                </a:cubicBezTo>
                <a:cubicBezTo>
                  <a:pt x="5668" y="1772532"/>
                  <a:pt x="18835" y="1745001"/>
                  <a:pt x="0" y="1801505"/>
                </a:cubicBezTo>
                <a:cubicBezTo>
                  <a:pt x="17598" y="1942286"/>
                  <a:pt x="13648" y="1874010"/>
                  <a:pt x="13648" y="2006221"/>
                </a:cubicBezTo>
              </a:path>
            </a:pathLst>
          </a:custGeom>
          <a:noFill/>
          <a:ln w="19050">
            <a:solidFill>
              <a:srgbClr val="00B0F0"/>
            </a:solidFill>
            <a:headEnd type="none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0" name="TextBox 19"/>
          <p:cNvSpPr txBox="1"/>
          <p:nvPr/>
        </p:nvSpPr>
        <p:spPr>
          <a:xfrm>
            <a:off x="1835695" y="2881968"/>
            <a:ext cx="243124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H</a:t>
            </a:r>
            <a:endParaRPr lang="el-GR" sz="9600" b="1" dirty="0">
              <a:ln w="18000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347864" y="2852936"/>
            <a:ext cx="23042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smtClean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S</a:t>
            </a:r>
            <a:endParaRPr lang="el-GR" sz="9600" b="1" dirty="0">
              <a:ln w="18000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2" name="Ορθογώνιο 21"/>
          <p:cNvSpPr/>
          <p:nvPr/>
        </p:nvSpPr>
        <p:spPr>
          <a:xfrm>
            <a:off x="2915816" y="3538944"/>
            <a:ext cx="526106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0" b="1" baseline="30000" dirty="0" smtClean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9966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2</a:t>
            </a:r>
            <a:endParaRPr lang="el-GR" sz="8000" b="1" dirty="0">
              <a:ln w="18000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9966FF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-14199" y="-57273"/>
            <a:ext cx="7992888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j-lt"/>
              </a:rPr>
              <a:t>8</a:t>
            </a:r>
            <a:r>
              <a:rPr lang="el-GR" sz="4000" b="1" baseline="3000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j-lt"/>
              </a:rPr>
              <a:t>ο</a:t>
            </a:r>
            <a:r>
              <a:rPr lang="el-GR" sz="4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j-lt"/>
              </a:rPr>
              <a:t>   </a:t>
            </a:r>
            <a:r>
              <a:rPr lang="el-GR" sz="4000" b="1" dirty="0" smtClean="0">
                <a:ln w="17780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j-lt"/>
              </a:rPr>
              <a:t>παράδειγμα</a:t>
            </a:r>
            <a:r>
              <a:rPr lang="el-GR" sz="4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j-lt"/>
              </a:rPr>
              <a:t>  :       </a:t>
            </a:r>
            <a:r>
              <a:rPr lang="el-GR" sz="4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j-lt"/>
              </a:rPr>
              <a:t> </a:t>
            </a:r>
            <a:endParaRPr lang="el-GR" sz="40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42470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6" grpId="0"/>
      <p:bldP spid="8" grpId="0" animBg="1"/>
      <p:bldP spid="11" grpId="0"/>
      <p:bldP spid="15" grpId="0" animBg="1"/>
      <p:bldP spid="2" grpId="0"/>
      <p:bldP spid="17" grpId="0"/>
      <p:bldP spid="18" grpId="0" animBg="1"/>
      <p:bldP spid="19" grpId="0" animBg="1"/>
      <p:bldP spid="20" grpId="0"/>
      <p:bldP spid="21" grpId="0"/>
      <p:bldP spid="2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Εικόνα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1295455" y="-1073266"/>
            <a:ext cx="6290903" cy="916198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39752" y="-99392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3</a:t>
            </a:r>
            <a:r>
              <a:rPr lang="el-GR" sz="2400" b="1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ο</a:t>
            </a:r>
            <a:r>
              <a:rPr 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μάθημα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7" name="Στρογγυλεμένο ορθογώνιο 6"/>
          <p:cNvSpPr/>
          <p:nvPr/>
        </p:nvSpPr>
        <p:spPr>
          <a:xfrm>
            <a:off x="6022304" y="2708559"/>
            <a:ext cx="2975456" cy="3913854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dash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8518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Ορθογώνιο 3"/>
          <p:cNvSpPr/>
          <p:nvPr/>
        </p:nvSpPr>
        <p:spPr>
          <a:xfrm>
            <a:off x="1187624" y="44624"/>
            <a:ext cx="7344816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400" dirty="0">
                <a:solidFill>
                  <a:prstClr val="black"/>
                </a:solidFill>
              </a:rPr>
              <a:t>Παλιά οι </a:t>
            </a:r>
            <a:r>
              <a:rPr lang="el-GR" sz="2400" b="1" dirty="0">
                <a:solidFill>
                  <a:prstClr val="black"/>
                </a:solidFill>
              </a:rPr>
              <a:t>χημικές ενώσεις </a:t>
            </a:r>
            <a:r>
              <a:rPr 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ονομάζονταν</a:t>
            </a:r>
            <a:r>
              <a:rPr lang="el-GR" sz="2400" dirty="0">
                <a:solidFill>
                  <a:prstClr val="black"/>
                </a:solidFill>
              </a:rPr>
              <a:t> με βάση </a:t>
            </a:r>
          </a:p>
          <a:p>
            <a:pPr algn="ctr"/>
            <a:r>
              <a:rPr lang="el-GR" sz="2400" dirty="0">
                <a:solidFill>
                  <a:prstClr val="black"/>
                </a:solidFill>
              </a:rPr>
              <a:t>την </a:t>
            </a:r>
            <a:r>
              <a:rPr lang="el-GR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προέλευση</a:t>
            </a:r>
            <a:r>
              <a:rPr lang="el-GR" sz="2400" b="1" dirty="0">
                <a:solidFill>
                  <a:srgbClr val="F79646">
                    <a:lumMod val="50000"/>
                  </a:srgbClr>
                </a:solidFill>
              </a:rPr>
              <a:t> </a:t>
            </a:r>
            <a:r>
              <a:rPr lang="el-GR" sz="2400" dirty="0">
                <a:solidFill>
                  <a:prstClr val="black"/>
                </a:solidFill>
              </a:rPr>
              <a:t>ή τις </a:t>
            </a:r>
            <a:r>
              <a:rPr lang="el-GR" sz="2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ιδιότητές </a:t>
            </a:r>
            <a:r>
              <a:rPr lang="el-GR" sz="2400" dirty="0">
                <a:solidFill>
                  <a:prstClr val="black"/>
                </a:solidFill>
              </a:rPr>
              <a:t>τους</a:t>
            </a:r>
            <a:r>
              <a:rPr lang="el-GR" sz="2400" dirty="0">
                <a:solidFill>
                  <a:srgbClr val="F79646">
                    <a:lumMod val="50000"/>
                  </a:srgbClr>
                </a:solidFill>
              </a:rPr>
              <a:t> </a:t>
            </a:r>
            <a:endParaRPr lang="el-GR" sz="2400" dirty="0" smtClean="0">
              <a:solidFill>
                <a:srgbClr val="F79646">
                  <a:lumMod val="50000"/>
                </a:srgbClr>
              </a:solidFill>
            </a:endParaRPr>
          </a:p>
          <a:p>
            <a:pPr algn="ctr"/>
            <a:endParaRPr lang="el-GR" sz="2400" dirty="0">
              <a:solidFill>
                <a:srgbClr val="F79646">
                  <a:lumMod val="50000"/>
                </a:srgbClr>
              </a:solidFill>
            </a:endParaRPr>
          </a:p>
          <a:p>
            <a:pPr algn="ctr"/>
            <a:endParaRPr lang="el-GR" sz="2400" b="1" dirty="0" smtClean="0">
              <a:solidFill>
                <a:prstClr val="black"/>
              </a:solidFill>
            </a:endParaRPr>
          </a:p>
          <a:p>
            <a:pPr algn="ctr"/>
            <a:endParaRPr lang="el-GR" sz="2400" b="1" dirty="0" smtClean="0">
              <a:solidFill>
                <a:prstClr val="black"/>
              </a:solidFill>
            </a:endParaRPr>
          </a:p>
          <a:p>
            <a:pPr algn="ctr"/>
            <a:r>
              <a:rPr lang="el-GR" sz="2400" b="1" dirty="0">
                <a:solidFill>
                  <a:prstClr val="black"/>
                </a:solidFill>
              </a:rPr>
              <a:t> </a:t>
            </a:r>
            <a:r>
              <a:rPr lang="el-GR" sz="2400" b="1" dirty="0" smtClean="0">
                <a:solidFill>
                  <a:prstClr val="black"/>
                </a:solidFill>
              </a:rPr>
              <a:t>   </a:t>
            </a:r>
            <a:endParaRPr lang="el-GR" sz="2400" b="1" dirty="0">
              <a:solidFill>
                <a:srgbClr val="FF0000"/>
              </a:solidFill>
            </a:endParaRPr>
          </a:p>
          <a:p>
            <a:pPr algn="ctr"/>
            <a:endParaRPr lang="el-GR" sz="2400" dirty="0" smtClean="0">
              <a:solidFill>
                <a:prstClr val="black"/>
              </a:solidFill>
            </a:endParaRPr>
          </a:p>
          <a:p>
            <a:pPr algn="ctr"/>
            <a:endParaRPr lang="el-GR" sz="2400" dirty="0">
              <a:solidFill>
                <a:prstClr val="black"/>
              </a:solidFill>
            </a:endParaRPr>
          </a:p>
          <a:p>
            <a:pPr algn="ctr"/>
            <a:endParaRPr lang="el-GR" sz="2400" dirty="0">
              <a:solidFill>
                <a:prstClr val="black"/>
              </a:solidFill>
            </a:endParaRPr>
          </a:p>
          <a:p>
            <a:pPr algn="ctr"/>
            <a:endParaRPr lang="el-GR" sz="2400" dirty="0" smtClean="0">
              <a:solidFill>
                <a:prstClr val="black"/>
              </a:solidFill>
            </a:endParaRPr>
          </a:p>
          <a:p>
            <a:pPr algn="ctr"/>
            <a:endParaRPr lang="el-GR" sz="2400" dirty="0">
              <a:solidFill>
                <a:prstClr val="black"/>
              </a:solidFill>
            </a:endParaRPr>
          </a:p>
          <a:p>
            <a:pPr algn="ctr"/>
            <a:r>
              <a:rPr lang="el-GR" sz="2400" dirty="0" smtClean="0">
                <a:solidFill>
                  <a:prstClr val="black"/>
                </a:solidFill>
              </a:rPr>
              <a:t>Σήμερα </a:t>
            </a:r>
            <a:r>
              <a:rPr lang="el-GR" sz="2400" dirty="0">
                <a:solidFill>
                  <a:prstClr val="black"/>
                </a:solidFill>
              </a:rPr>
              <a:t>η</a:t>
            </a:r>
            <a:r>
              <a:rPr lang="en-GB" sz="2400" dirty="0">
                <a:solidFill>
                  <a:prstClr val="black"/>
                </a:solidFill>
              </a:rPr>
              <a:t> </a:t>
            </a:r>
            <a:r>
              <a:rPr lang="en-GB" sz="44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I.U.P.A.C</a:t>
            </a:r>
            <a:endParaRPr lang="el-GR" sz="4400" b="1" dirty="0" smtClean="0">
              <a:ln w="28575">
                <a:solidFill>
                  <a:sysClr val="windowText" lastClr="000000"/>
                </a:solidFill>
              </a:ln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l-GR" sz="3200" b="1" dirty="0" smtClean="0">
                <a:ln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sz="32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GB" sz="32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Διεθνής</a:t>
            </a:r>
            <a:r>
              <a:rPr lang="en-GB" sz="3200" b="1" dirty="0" smtClean="0">
                <a:ln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3200" b="1" dirty="0" err="1">
                <a:ln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Ένωση</a:t>
            </a:r>
            <a:r>
              <a:rPr lang="en-GB" sz="3200" b="1" dirty="0">
                <a:ln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sz="3200" b="1" dirty="0" smtClean="0">
                <a:ln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Καθαρή</a:t>
            </a:r>
            <a:r>
              <a:rPr lang="en-GB" sz="3200" b="1" dirty="0" smtClean="0">
                <a:ln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ς και</a:t>
            </a:r>
            <a:endParaRPr lang="el-GR" sz="3200" b="1" dirty="0" smtClean="0">
              <a:ln>
                <a:solidFill>
                  <a:sysClr val="windowText" lastClr="000000"/>
                </a:solidFill>
              </a:ln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GB" sz="3200" b="1" dirty="0" smtClean="0">
                <a:ln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3200" b="1" dirty="0" err="1">
                <a:ln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Εφ</a:t>
            </a:r>
            <a:r>
              <a:rPr lang="en-GB" sz="3200" b="1" dirty="0">
                <a:ln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αρμοσμένης Χημείας</a:t>
            </a:r>
            <a:r>
              <a:rPr lang="en-GB" sz="3200" b="1" dirty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3200" b="1" dirty="0" smtClean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endParaRPr lang="el-GR" sz="3200" b="1" dirty="0" smtClean="0">
              <a:ln>
                <a:solidFill>
                  <a:sysClr val="windowText" lastClr="000000"/>
                </a:solidFill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l-GR" sz="2400" dirty="0" smtClean="0">
                <a:solidFill>
                  <a:prstClr val="black"/>
                </a:solidFill>
              </a:rPr>
              <a:t>ορίζει </a:t>
            </a:r>
            <a:r>
              <a:rPr lang="el-GR" sz="2400" b="1" dirty="0">
                <a:solidFill>
                  <a:prstClr val="black"/>
                </a:solidFill>
              </a:rPr>
              <a:t>κανόνες</a:t>
            </a:r>
            <a:r>
              <a:rPr lang="el-GR" sz="2400" dirty="0">
                <a:solidFill>
                  <a:prstClr val="black"/>
                </a:solidFill>
              </a:rPr>
              <a:t> για τις ονομασίες αυτές.</a:t>
            </a:r>
          </a:p>
        </p:txBody>
      </p:sp>
      <p:sp>
        <p:nvSpPr>
          <p:cNvPr id="2" name="Ορθογώνιο 1"/>
          <p:cNvSpPr/>
          <p:nvPr/>
        </p:nvSpPr>
        <p:spPr>
          <a:xfrm>
            <a:off x="5491070" y="2169879"/>
            <a:ext cx="156594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000" b="1" dirty="0">
                <a:solidFill>
                  <a:srgbClr val="000000"/>
                </a:solidFill>
                <a:latin typeface="Linux Libertine"/>
              </a:rPr>
              <a:t>Νιτρικό οξύ</a:t>
            </a:r>
          </a:p>
        </p:txBody>
      </p:sp>
      <p:sp>
        <p:nvSpPr>
          <p:cNvPr id="3" name="Ίσο 2"/>
          <p:cNvSpPr/>
          <p:nvPr/>
        </p:nvSpPr>
        <p:spPr>
          <a:xfrm>
            <a:off x="4920922" y="2142877"/>
            <a:ext cx="504056" cy="425367"/>
          </a:xfrm>
          <a:prstGeom prst="mathEqual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black"/>
              </a:solidFill>
            </a:endParaRPr>
          </a:p>
        </p:txBody>
      </p:sp>
      <p:sp>
        <p:nvSpPr>
          <p:cNvPr id="14" name="Ορθογώνιο 13"/>
          <p:cNvSpPr/>
          <p:nvPr/>
        </p:nvSpPr>
        <p:spPr>
          <a:xfrm>
            <a:off x="6012160" y="1225623"/>
            <a:ext cx="133562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000" b="1" dirty="0" smtClean="0">
                <a:solidFill>
                  <a:srgbClr val="000000"/>
                </a:solidFill>
                <a:latin typeface="Linux Libertine"/>
              </a:rPr>
              <a:t>Αιθανόλη</a:t>
            </a:r>
            <a:endParaRPr lang="el-GR" sz="2000" b="1" dirty="0">
              <a:solidFill>
                <a:srgbClr val="000000"/>
              </a:solidFill>
              <a:latin typeface="Linux Libertine"/>
            </a:endParaRPr>
          </a:p>
        </p:txBody>
      </p:sp>
      <p:sp>
        <p:nvSpPr>
          <p:cNvPr id="15" name="Ίσο 14"/>
          <p:cNvSpPr/>
          <p:nvPr/>
        </p:nvSpPr>
        <p:spPr>
          <a:xfrm>
            <a:off x="5233362" y="1203433"/>
            <a:ext cx="504056" cy="425367"/>
          </a:xfrm>
          <a:prstGeom prst="mathEqual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black"/>
              </a:solidFill>
            </a:endParaRPr>
          </a:p>
        </p:txBody>
      </p:sp>
      <p:pic>
        <p:nvPicPr>
          <p:cNvPr id="2050" name="Picture 2" descr="http://www.chemview.gr/files/Oi_erastes_ths_xhmeias/Giati_ginetai_auto/Fotistiko%20oinopneuma.%20Giati%20den%20to%20pinoume;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12486"/>
            <a:ext cx="1905000" cy="261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527011"/>
            <a:ext cx="14478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Ορθογώνιο 4"/>
          <p:cNvSpPr/>
          <p:nvPr/>
        </p:nvSpPr>
        <p:spPr>
          <a:xfrm>
            <a:off x="2987824" y="1164068"/>
            <a:ext cx="22424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l-GR" sz="2400" dirty="0">
                <a:solidFill>
                  <a:prstClr val="black"/>
                </a:solidFill>
              </a:rPr>
              <a:t>πχ. </a:t>
            </a:r>
            <a:r>
              <a:rPr lang="el-GR" sz="2400" b="1" dirty="0">
                <a:solidFill>
                  <a:prstClr val="black"/>
                </a:solidFill>
              </a:rPr>
              <a:t>οινόπνευμα </a:t>
            </a:r>
          </a:p>
        </p:txBody>
      </p:sp>
      <p:sp>
        <p:nvSpPr>
          <p:cNvPr id="7" name="Ορθογώνιο 6"/>
          <p:cNvSpPr/>
          <p:nvPr/>
        </p:nvSpPr>
        <p:spPr>
          <a:xfrm>
            <a:off x="2907678" y="2046039"/>
            <a:ext cx="19609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b="1" dirty="0">
                <a:solidFill>
                  <a:srgbClr val="FF0000"/>
                </a:solidFill>
              </a:rPr>
              <a:t>άκουα φόρτε </a:t>
            </a:r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9237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14" grpId="0"/>
      <p:bldP spid="15" grpId="0" animBg="1"/>
      <p:bldP spid="5" grpId="0"/>
      <p:bldP spid="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5539" y="2157004"/>
            <a:ext cx="2156901" cy="2185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7" name="Πίνακας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1038026"/>
              </p:ext>
            </p:extLst>
          </p:nvPr>
        </p:nvGraphicFramePr>
        <p:xfrm>
          <a:off x="1187624" y="2060849"/>
          <a:ext cx="6096000" cy="3282671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2088232"/>
                <a:gridCol w="4007768"/>
              </a:tblGrid>
              <a:tr h="1728191">
                <a:tc>
                  <a:txBody>
                    <a:bodyPr/>
                    <a:lstStyle/>
                    <a:p>
                      <a:endParaRPr lang="el-GR" sz="4800" b="1" dirty="0">
                        <a:ln>
                          <a:solidFill>
                            <a:sysClr val="windowText" lastClr="000000"/>
                          </a:solidFill>
                        </a:ln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800" b="1" dirty="0" smtClean="0">
                          <a:ln w="18000">
                            <a:solidFill>
                              <a:sysClr val="windowText" lastClr="000000"/>
                            </a:solidFill>
                            <a:prstDash val="solid"/>
                            <a:miter lim="800000"/>
                          </a:ln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PO</a:t>
                      </a:r>
                      <a:r>
                        <a:rPr lang="en-US" sz="4800" b="1" baseline="-25000" dirty="0" smtClean="0">
                          <a:ln w="18000">
                            <a:solidFill>
                              <a:sysClr val="windowText" lastClr="000000"/>
                            </a:solidFill>
                            <a:prstDash val="solid"/>
                            <a:miter lim="800000"/>
                          </a:ln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4</a:t>
                      </a:r>
                      <a:r>
                        <a:rPr lang="en-US" sz="4800" b="1" dirty="0" smtClean="0">
                          <a:ln w="18000">
                            <a:solidFill>
                              <a:sysClr val="windowText" lastClr="000000"/>
                            </a:solidFill>
                            <a:prstDash val="solid"/>
                            <a:miter lim="800000"/>
                          </a:ln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 </a:t>
                      </a:r>
                      <a:r>
                        <a:rPr lang="en-US" sz="4800" b="1" baseline="30000" dirty="0" smtClean="0">
                          <a:ln w="18000">
                            <a:solidFill>
                              <a:sysClr val="windowText" lastClr="000000"/>
                            </a:solidFill>
                            <a:prstDash val="solid"/>
                            <a:miter lim="800000"/>
                          </a:ln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3-</a:t>
                      </a:r>
                      <a:endParaRPr lang="el-GR" sz="4800" b="1" dirty="0" smtClean="0">
                        <a:ln w="18000">
                          <a:solidFill>
                            <a:sysClr val="windowText" lastClr="000000"/>
                          </a:solidFill>
                          <a:prstDash val="solid"/>
                          <a:miter lim="800000"/>
                        </a:ln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endParaRPr>
                    </a:p>
                    <a:p>
                      <a:endParaRPr lang="el-GR" sz="4800" b="1" dirty="0">
                        <a:ln>
                          <a:solidFill>
                            <a:sysClr val="windowText" lastClr="000000"/>
                          </a:solidFill>
                        </a:ln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800" b="1" baseline="0" dirty="0" smtClean="0">
                          <a:ln w="18000">
                            <a:solidFill>
                              <a:sysClr val="windowText" lastClr="000000"/>
                            </a:solidFill>
                            <a:prstDash val="solid"/>
                            <a:miter lim="800000"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Zn</a:t>
                      </a:r>
                      <a:r>
                        <a:rPr lang="en-US" sz="4800" b="1" baseline="30000" dirty="0" smtClean="0">
                          <a:ln w="18000">
                            <a:solidFill>
                              <a:sysClr val="windowText" lastClr="000000"/>
                            </a:solidFill>
                            <a:prstDash val="solid"/>
                            <a:miter lim="800000"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2+</a:t>
                      </a:r>
                      <a:endParaRPr lang="el-GR" sz="4800" b="1" dirty="0" smtClean="0">
                        <a:ln w="18000">
                          <a:solidFill>
                            <a:sysClr val="windowText" lastClr="000000"/>
                          </a:solidFill>
                          <a:prstDash val="solid"/>
                          <a:miter lim="800000"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endParaRPr>
                    </a:p>
                    <a:p>
                      <a:endParaRPr lang="el-GR" sz="4800" b="1" dirty="0">
                        <a:ln>
                          <a:solidFill>
                            <a:sysClr val="windowText" lastClr="000000"/>
                          </a:solidFill>
                        </a:ln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sz="4800" b="1" dirty="0">
                        <a:ln>
                          <a:solidFill>
                            <a:sysClr val="windowText" lastClr="000000"/>
                          </a:solidFill>
                        </a:ln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2506" y="2276872"/>
            <a:ext cx="1492236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-14199" y="-57273"/>
            <a:ext cx="7992888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l-GR" sz="4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j-lt"/>
              </a:rPr>
              <a:t>9</a:t>
            </a:r>
            <a:r>
              <a:rPr lang="el-GR" sz="4000" b="1" baseline="3000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j-lt"/>
              </a:rPr>
              <a:t>ο</a:t>
            </a:r>
            <a:r>
              <a:rPr lang="el-GR" sz="4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j-lt"/>
              </a:rPr>
              <a:t>   </a:t>
            </a:r>
            <a:r>
              <a:rPr lang="el-GR" sz="4000" b="1" dirty="0" smtClean="0">
                <a:ln w="17780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j-lt"/>
              </a:rPr>
              <a:t>παράδειγμα</a:t>
            </a:r>
            <a:r>
              <a:rPr lang="el-GR" sz="4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j-lt"/>
              </a:rPr>
              <a:t>  :       </a:t>
            </a:r>
            <a:r>
              <a:rPr lang="el-GR" sz="4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j-lt"/>
              </a:rPr>
              <a:t> </a:t>
            </a:r>
            <a:endParaRPr lang="el-GR" sz="40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88727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763687" y="1139260"/>
            <a:ext cx="196626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smtClean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Zn</a:t>
            </a:r>
            <a:endParaRPr lang="el-GR" sz="9600" b="1" dirty="0">
              <a:ln w="18000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51919" y="1268760"/>
            <a:ext cx="252361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smtClean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PO</a:t>
            </a:r>
            <a:r>
              <a:rPr lang="en-US" sz="9600" b="1" baseline="-25000" dirty="0" smtClean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4</a:t>
            </a:r>
            <a:endParaRPr lang="el-GR" sz="9600" b="1" dirty="0">
              <a:ln w="18000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4889" y="5577359"/>
            <a:ext cx="4577534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l-GR" sz="4800" b="1" dirty="0" smtClean="0">
                <a:ln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latin typeface="+mj-lt"/>
              </a:rPr>
              <a:t>Φωσφορ</a:t>
            </a:r>
            <a:r>
              <a:rPr lang="el-GR" sz="48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+mj-lt"/>
              </a:rPr>
              <a:t>ικός</a:t>
            </a:r>
            <a:endParaRPr lang="el-GR" sz="4800" b="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latin typeface="+mj-lt"/>
            </a:endParaRPr>
          </a:p>
        </p:txBody>
      </p:sp>
      <p:sp>
        <p:nvSpPr>
          <p:cNvPr id="8" name="Ελεύθερη σχεδίαση 7"/>
          <p:cNvSpPr/>
          <p:nvPr/>
        </p:nvSpPr>
        <p:spPr>
          <a:xfrm>
            <a:off x="3186007" y="4451628"/>
            <a:ext cx="1854046" cy="1210328"/>
          </a:xfrm>
          <a:custGeom>
            <a:avLst/>
            <a:gdLst>
              <a:gd name="connsiteX0" fmla="*/ 1746914 w 1746914"/>
              <a:gd name="connsiteY0" fmla="*/ 0 h 1023582"/>
              <a:gd name="connsiteX1" fmla="*/ 1460311 w 1746914"/>
              <a:gd name="connsiteY1" fmla="*/ 13647 h 1023582"/>
              <a:gd name="connsiteX2" fmla="*/ 1392072 w 1746914"/>
              <a:gd name="connsiteY2" fmla="*/ 122830 h 1023582"/>
              <a:gd name="connsiteX3" fmla="*/ 1323833 w 1746914"/>
              <a:gd name="connsiteY3" fmla="*/ 191068 h 1023582"/>
              <a:gd name="connsiteX4" fmla="*/ 1023583 w 1746914"/>
              <a:gd name="connsiteY4" fmla="*/ 218364 h 1023582"/>
              <a:gd name="connsiteX5" fmla="*/ 968992 w 1746914"/>
              <a:gd name="connsiteY5" fmla="*/ 272955 h 1023582"/>
              <a:gd name="connsiteX6" fmla="*/ 928048 w 1746914"/>
              <a:gd name="connsiteY6" fmla="*/ 313898 h 1023582"/>
              <a:gd name="connsiteX7" fmla="*/ 846162 w 1746914"/>
              <a:gd name="connsiteY7" fmla="*/ 341194 h 1023582"/>
              <a:gd name="connsiteX8" fmla="*/ 805218 w 1746914"/>
              <a:gd name="connsiteY8" fmla="*/ 354841 h 1023582"/>
              <a:gd name="connsiteX9" fmla="*/ 750627 w 1746914"/>
              <a:gd name="connsiteY9" fmla="*/ 423080 h 1023582"/>
              <a:gd name="connsiteX10" fmla="*/ 709684 w 1746914"/>
              <a:gd name="connsiteY10" fmla="*/ 450376 h 1023582"/>
              <a:gd name="connsiteX11" fmla="*/ 668741 w 1746914"/>
              <a:gd name="connsiteY11" fmla="*/ 491319 h 1023582"/>
              <a:gd name="connsiteX12" fmla="*/ 614150 w 1746914"/>
              <a:gd name="connsiteY12" fmla="*/ 504967 h 1023582"/>
              <a:gd name="connsiteX13" fmla="*/ 559559 w 1746914"/>
              <a:gd name="connsiteY13" fmla="*/ 532262 h 1023582"/>
              <a:gd name="connsiteX14" fmla="*/ 423081 w 1746914"/>
              <a:gd name="connsiteY14" fmla="*/ 573206 h 1023582"/>
              <a:gd name="connsiteX15" fmla="*/ 341195 w 1746914"/>
              <a:gd name="connsiteY15" fmla="*/ 627797 h 1023582"/>
              <a:gd name="connsiteX16" fmla="*/ 286603 w 1746914"/>
              <a:gd name="connsiteY16" fmla="*/ 709683 h 1023582"/>
              <a:gd name="connsiteX17" fmla="*/ 232012 w 1746914"/>
              <a:gd name="connsiteY17" fmla="*/ 791570 h 1023582"/>
              <a:gd name="connsiteX18" fmla="*/ 204717 w 1746914"/>
              <a:gd name="connsiteY18" fmla="*/ 832513 h 1023582"/>
              <a:gd name="connsiteX19" fmla="*/ 150126 w 1746914"/>
              <a:gd name="connsiteY19" fmla="*/ 859809 h 1023582"/>
              <a:gd name="connsiteX20" fmla="*/ 109183 w 1746914"/>
              <a:gd name="connsiteY20" fmla="*/ 887104 h 1023582"/>
              <a:gd name="connsiteX21" fmla="*/ 40944 w 1746914"/>
              <a:gd name="connsiteY21" fmla="*/ 1009934 h 1023582"/>
              <a:gd name="connsiteX22" fmla="*/ 0 w 1746914"/>
              <a:gd name="connsiteY22" fmla="*/ 1023582 h 1023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746914" h="1023582">
                <a:moveTo>
                  <a:pt x="1746914" y="0"/>
                </a:moveTo>
                <a:cubicBezTo>
                  <a:pt x="1651380" y="4549"/>
                  <a:pt x="1555215" y="1784"/>
                  <a:pt x="1460311" y="13647"/>
                </a:cubicBezTo>
                <a:cubicBezTo>
                  <a:pt x="1400788" y="21087"/>
                  <a:pt x="1415153" y="88208"/>
                  <a:pt x="1392072" y="122830"/>
                </a:cubicBezTo>
                <a:cubicBezTo>
                  <a:pt x="1373874" y="150127"/>
                  <a:pt x="1360229" y="181969"/>
                  <a:pt x="1323833" y="191068"/>
                </a:cubicBezTo>
                <a:cubicBezTo>
                  <a:pt x="1287924" y="200045"/>
                  <a:pt x="1032042" y="217713"/>
                  <a:pt x="1023583" y="218364"/>
                </a:cubicBezTo>
                <a:cubicBezTo>
                  <a:pt x="997587" y="296350"/>
                  <a:pt x="1031381" y="231362"/>
                  <a:pt x="968992" y="272955"/>
                </a:cubicBezTo>
                <a:cubicBezTo>
                  <a:pt x="952933" y="283661"/>
                  <a:pt x="944920" y="304525"/>
                  <a:pt x="928048" y="313898"/>
                </a:cubicBezTo>
                <a:cubicBezTo>
                  <a:pt x="902897" y="327871"/>
                  <a:pt x="873457" y="332096"/>
                  <a:pt x="846162" y="341194"/>
                </a:cubicBezTo>
                <a:lnTo>
                  <a:pt x="805218" y="354841"/>
                </a:lnTo>
                <a:cubicBezTo>
                  <a:pt x="687881" y="433068"/>
                  <a:pt x="825966" y="328906"/>
                  <a:pt x="750627" y="423080"/>
                </a:cubicBezTo>
                <a:cubicBezTo>
                  <a:pt x="740380" y="435888"/>
                  <a:pt x="722285" y="439875"/>
                  <a:pt x="709684" y="450376"/>
                </a:cubicBezTo>
                <a:cubicBezTo>
                  <a:pt x="694857" y="462732"/>
                  <a:pt x="685499" y="481743"/>
                  <a:pt x="668741" y="491319"/>
                </a:cubicBezTo>
                <a:cubicBezTo>
                  <a:pt x="652455" y="500625"/>
                  <a:pt x="631713" y="498381"/>
                  <a:pt x="614150" y="504967"/>
                </a:cubicBezTo>
                <a:cubicBezTo>
                  <a:pt x="595101" y="512110"/>
                  <a:pt x="578449" y="524706"/>
                  <a:pt x="559559" y="532262"/>
                </a:cubicBezTo>
                <a:cubicBezTo>
                  <a:pt x="504179" y="554414"/>
                  <a:pt x="476705" y="559800"/>
                  <a:pt x="423081" y="573206"/>
                </a:cubicBezTo>
                <a:cubicBezTo>
                  <a:pt x="395786" y="591403"/>
                  <a:pt x="359392" y="600502"/>
                  <a:pt x="341195" y="627797"/>
                </a:cubicBezTo>
                <a:lnTo>
                  <a:pt x="286603" y="709683"/>
                </a:lnTo>
                <a:cubicBezTo>
                  <a:pt x="262620" y="781638"/>
                  <a:pt x="288808" y="723416"/>
                  <a:pt x="232012" y="791570"/>
                </a:cubicBezTo>
                <a:cubicBezTo>
                  <a:pt x="221511" y="804171"/>
                  <a:pt x="217318" y="822012"/>
                  <a:pt x="204717" y="832513"/>
                </a:cubicBezTo>
                <a:cubicBezTo>
                  <a:pt x="189088" y="845538"/>
                  <a:pt x="167790" y="849715"/>
                  <a:pt x="150126" y="859809"/>
                </a:cubicBezTo>
                <a:cubicBezTo>
                  <a:pt x="135885" y="867947"/>
                  <a:pt x="122831" y="878006"/>
                  <a:pt x="109183" y="887104"/>
                </a:cubicBezTo>
                <a:cubicBezTo>
                  <a:pt x="97166" y="923155"/>
                  <a:pt x="76139" y="998202"/>
                  <a:pt x="40944" y="1009934"/>
                </a:cubicBezTo>
                <a:lnTo>
                  <a:pt x="0" y="1023582"/>
                </a:lnTo>
              </a:path>
            </a:pathLst>
          </a:custGeom>
          <a:noFill/>
          <a:ln w="38100">
            <a:solidFill>
              <a:srgbClr val="00B0F0"/>
            </a:solidFill>
            <a:headEnd type="none" w="med" len="med"/>
            <a:tailEnd type="triangle" w="med" len="med"/>
          </a:ln>
          <a:effectLst>
            <a:glow rad="63500">
              <a:schemeClr val="bg1"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rgbClr val="00B0F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39143" y="4819662"/>
            <a:ext cx="43362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800" b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+mj-lt"/>
              </a:rPr>
              <a:t> ψευδάργυρος</a:t>
            </a:r>
            <a:endParaRPr lang="el-GR" sz="4800" b="1" dirty="0">
              <a:ln>
                <a:solidFill>
                  <a:sysClr val="windowText" lastClr="000000"/>
                </a:solidFill>
              </a:ln>
              <a:solidFill>
                <a:srgbClr val="00B050"/>
              </a:solidFill>
              <a:latin typeface="+mj-lt"/>
            </a:endParaRPr>
          </a:p>
        </p:txBody>
      </p:sp>
      <p:sp>
        <p:nvSpPr>
          <p:cNvPr id="15" name="Ελεύθερη σχεδίαση 14"/>
          <p:cNvSpPr/>
          <p:nvPr/>
        </p:nvSpPr>
        <p:spPr>
          <a:xfrm flipH="1">
            <a:off x="2979311" y="4581128"/>
            <a:ext cx="2427690" cy="1080828"/>
          </a:xfrm>
          <a:custGeom>
            <a:avLst/>
            <a:gdLst>
              <a:gd name="connsiteX0" fmla="*/ 1746914 w 1746914"/>
              <a:gd name="connsiteY0" fmla="*/ 0 h 1023582"/>
              <a:gd name="connsiteX1" fmla="*/ 1460311 w 1746914"/>
              <a:gd name="connsiteY1" fmla="*/ 13647 h 1023582"/>
              <a:gd name="connsiteX2" fmla="*/ 1392072 w 1746914"/>
              <a:gd name="connsiteY2" fmla="*/ 122830 h 1023582"/>
              <a:gd name="connsiteX3" fmla="*/ 1323833 w 1746914"/>
              <a:gd name="connsiteY3" fmla="*/ 191068 h 1023582"/>
              <a:gd name="connsiteX4" fmla="*/ 1023583 w 1746914"/>
              <a:gd name="connsiteY4" fmla="*/ 218364 h 1023582"/>
              <a:gd name="connsiteX5" fmla="*/ 968992 w 1746914"/>
              <a:gd name="connsiteY5" fmla="*/ 272955 h 1023582"/>
              <a:gd name="connsiteX6" fmla="*/ 928048 w 1746914"/>
              <a:gd name="connsiteY6" fmla="*/ 313898 h 1023582"/>
              <a:gd name="connsiteX7" fmla="*/ 846162 w 1746914"/>
              <a:gd name="connsiteY7" fmla="*/ 341194 h 1023582"/>
              <a:gd name="connsiteX8" fmla="*/ 805218 w 1746914"/>
              <a:gd name="connsiteY8" fmla="*/ 354841 h 1023582"/>
              <a:gd name="connsiteX9" fmla="*/ 750627 w 1746914"/>
              <a:gd name="connsiteY9" fmla="*/ 423080 h 1023582"/>
              <a:gd name="connsiteX10" fmla="*/ 709684 w 1746914"/>
              <a:gd name="connsiteY10" fmla="*/ 450376 h 1023582"/>
              <a:gd name="connsiteX11" fmla="*/ 668741 w 1746914"/>
              <a:gd name="connsiteY11" fmla="*/ 491319 h 1023582"/>
              <a:gd name="connsiteX12" fmla="*/ 614150 w 1746914"/>
              <a:gd name="connsiteY12" fmla="*/ 504967 h 1023582"/>
              <a:gd name="connsiteX13" fmla="*/ 559559 w 1746914"/>
              <a:gd name="connsiteY13" fmla="*/ 532262 h 1023582"/>
              <a:gd name="connsiteX14" fmla="*/ 423081 w 1746914"/>
              <a:gd name="connsiteY14" fmla="*/ 573206 h 1023582"/>
              <a:gd name="connsiteX15" fmla="*/ 341195 w 1746914"/>
              <a:gd name="connsiteY15" fmla="*/ 627797 h 1023582"/>
              <a:gd name="connsiteX16" fmla="*/ 286603 w 1746914"/>
              <a:gd name="connsiteY16" fmla="*/ 709683 h 1023582"/>
              <a:gd name="connsiteX17" fmla="*/ 232012 w 1746914"/>
              <a:gd name="connsiteY17" fmla="*/ 791570 h 1023582"/>
              <a:gd name="connsiteX18" fmla="*/ 204717 w 1746914"/>
              <a:gd name="connsiteY18" fmla="*/ 832513 h 1023582"/>
              <a:gd name="connsiteX19" fmla="*/ 150126 w 1746914"/>
              <a:gd name="connsiteY19" fmla="*/ 859809 h 1023582"/>
              <a:gd name="connsiteX20" fmla="*/ 109183 w 1746914"/>
              <a:gd name="connsiteY20" fmla="*/ 887104 h 1023582"/>
              <a:gd name="connsiteX21" fmla="*/ 40944 w 1746914"/>
              <a:gd name="connsiteY21" fmla="*/ 1009934 h 1023582"/>
              <a:gd name="connsiteX22" fmla="*/ 0 w 1746914"/>
              <a:gd name="connsiteY22" fmla="*/ 1023582 h 1023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746914" h="1023582">
                <a:moveTo>
                  <a:pt x="1746914" y="0"/>
                </a:moveTo>
                <a:cubicBezTo>
                  <a:pt x="1651380" y="4549"/>
                  <a:pt x="1555215" y="1784"/>
                  <a:pt x="1460311" y="13647"/>
                </a:cubicBezTo>
                <a:cubicBezTo>
                  <a:pt x="1400788" y="21087"/>
                  <a:pt x="1415153" y="88208"/>
                  <a:pt x="1392072" y="122830"/>
                </a:cubicBezTo>
                <a:cubicBezTo>
                  <a:pt x="1373874" y="150127"/>
                  <a:pt x="1360229" y="181969"/>
                  <a:pt x="1323833" y="191068"/>
                </a:cubicBezTo>
                <a:cubicBezTo>
                  <a:pt x="1287924" y="200045"/>
                  <a:pt x="1032042" y="217713"/>
                  <a:pt x="1023583" y="218364"/>
                </a:cubicBezTo>
                <a:cubicBezTo>
                  <a:pt x="997587" y="296350"/>
                  <a:pt x="1031381" y="231362"/>
                  <a:pt x="968992" y="272955"/>
                </a:cubicBezTo>
                <a:cubicBezTo>
                  <a:pt x="952933" y="283661"/>
                  <a:pt x="944920" y="304525"/>
                  <a:pt x="928048" y="313898"/>
                </a:cubicBezTo>
                <a:cubicBezTo>
                  <a:pt x="902897" y="327871"/>
                  <a:pt x="873457" y="332096"/>
                  <a:pt x="846162" y="341194"/>
                </a:cubicBezTo>
                <a:lnTo>
                  <a:pt x="805218" y="354841"/>
                </a:lnTo>
                <a:cubicBezTo>
                  <a:pt x="687881" y="433068"/>
                  <a:pt x="825966" y="328906"/>
                  <a:pt x="750627" y="423080"/>
                </a:cubicBezTo>
                <a:cubicBezTo>
                  <a:pt x="740380" y="435888"/>
                  <a:pt x="722285" y="439875"/>
                  <a:pt x="709684" y="450376"/>
                </a:cubicBezTo>
                <a:cubicBezTo>
                  <a:pt x="694857" y="462732"/>
                  <a:pt x="685499" y="481743"/>
                  <a:pt x="668741" y="491319"/>
                </a:cubicBezTo>
                <a:cubicBezTo>
                  <a:pt x="652455" y="500625"/>
                  <a:pt x="631713" y="498381"/>
                  <a:pt x="614150" y="504967"/>
                </a:cubicBezTo>
                <a:cubicBezTo>
                  <a:pt x="595101" y="512110"/>
                  <a:pt x="578449" y="524706"/>
                  <a:pt x="559559" y="532262"/>
                </a:cubicBezTo>
                <a:cubicBezTo>
                  <a:pt x="504179" y="554414"/>
                  <a:pt x="476705" y="559800"/>
                  <a:pt x="423081" y="573206"/>
                </a:cubicBezTo>
                <a:cubicBezTo>
                  <a:pt x="395786" y="591403"/>
                  <a:pt x="359392" y="600502"/>
                  <a:pt x="341195" y="627797"/>
                </a:cubicBezTo>
                <a:lnTo>
                  <a:pt x="286603" y="709683"/>
                </a:lnTo>
                <a:cubicBezTo>
                  <a:pt x="262620" y="781638"/>
                  <a:pt x="288808" y="723416"/>
                  <a:pt x="232012" y="791570"/>
                </a:cubicBezTo>
                <a:cubicBezTo>
                  <a:pt x="221511" y="804171"/>
                  <a:pt x="217318" y="822012"/>
                  <a:pt x="204717" y="832513"/>
                </a:cubicBezTo>
                <a:cubicBezTo>
                  <a:pt x="189088" y="845538"/>
                  <a:pt x="167790" y="849715"/>
                  <a:pt x="150126" y="859809"/>
                </a:cubicBezTo>
                <a:cubicBezTo>
                  <a:pt x="135885" y="867947"/>
                  <a:pt x="122831" y="878006"/>
                  <a:pt x="109183" y="887104"/>
                </a:cubicBezTo>
                <a:cubicBezTo>
                  <a:pt x="97166" y="923155"/>
                  <a:pt x="76139" y="998202"/>
                  <a:pt x="40944" y="1009934"/>
                </a:cubicBezTo>
                <a:lnTo>
                  <a:pt x="0" y="1023582"/>
                </a:lnTo>
              </a:path>
            </a:pathLst>
          </a:custGeom>
          <a:noFill/>
          <a:ln w="38100">
            <a:solidFill>
              <a:srgbClr val="00B050"/>
            </a:solidFill>
            <a:headEnd type="none" w="med" len="med"/>
            <a:tailEnd type="triangle" w="med" len="med"/>
          </a:ln>
          <a:effectLst>
            <a:glow rad="63500">
              <a:schemeClr val="bg1"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" name="Ορθογώνιο 1"/>
          <p:cNvSpPr/>
          <p:nvPr/>
        </p:nvSpPr>
        <p:spPr>
          <a:xfrm>
            <a:off x="3089159" y="829161"/>
            <a:ext cx="75212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baseline="30000" dirty="0" smtClean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30DE3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2+</a:t>
            </a:r>
            <a:endParaRPr lang="el-GR" sz="6000" b="1" dirty="0">
              <a:ln w="18000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F30DE3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5539" y="2157004"/>
            <a:ext cx="2156901" cy="2185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Ορθογώνιο 16"/>
          <p:cNvSpPr/>
          <p:nvPr/>
        </p:nvSpPr>
        <p:spPr>
          <a:xfrm>
            <a:off x="5796136" y="881425"/>
            <a:ext cx="753732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0" b="1" baseline="30000" dirty="0" smtClean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3-</a:t>
            </a:r>
            <a:endParaRPr lang="el-GR" sz="8000" b="1" dirty="0">
              <a:ln w="18000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8" name="Ελεύθερη σχεδίαση 17"/>
          <p:cNvSpPr/>
          <p:nvPr/>
        </p:nvSpPr>
        <p:spPr>
          <a:xfrm>
            <a:off x="3577357" y="1556916"/>
            <a:ext cx="2972511" cy="2708885"/>
          </a:xfrm>
          <a:custGeom>
            <a:avLst/>
            <a:gdLst>
              <a:gd name="connsiteX0" fmla="*/ 0 w 2059769"/>
              <a:gd name="connsiteY0" fmla="*/ 0 h 2129051"/>
              <a:gd name="connsiteX1" fmla="*/ 81887 w 2059769"/>
              <a:gd name="connsiteY1" fmla="*/ 150125 h 2129051"/>
              <a:gd name="connsiteX2" fmla="*/ 109182 w 2059769"/>
              <a:gd name="connsiteY2" fmla="*/ 232012 h 2129051"/>
              <a:gd name="connsiteX3" fmla="*/ 122830 w 2059769"/>
              <a:gd name="connsiteY3" fmla="*/ 272955 h 2129051"/>
              <a:gd name="connsiteX4" fmla="*/ 245660 w 2059769"/>
              <a:gd name="connsiteY4" fmla="*/ 368489 h 2129051"/>
              <a:gd name="connsiteX5" fmla="*/ 286603 w 2059769"/>
              <a:gd name="connsiteY5" fmla="*/ 395785 h 2129051"/>
              <a:gd name="connsiteX6" fmla="*/ 300251 w 2059769"/>
              <a:gd name="connsiteY6" fmla="*/ 436728 h 2129051"/>
              <a:gd name="connsiteX7" fmla="*/ 327546 w 2059769"/>
              <a:gd name="connsiteY7" fmla="*/ 477671 h 2129051"/>
              <a:gd name="connsiteX8" fmla="*/ 368490 w 2059769"/>
              <a:gd name="connsiteY8" fmla="*/ 614149 h 2129051"/>
              <a:gd name="connsiteX9" fmla="*/ 409433 w 2059769"/>
              <a:gd name="connsiteY9" fmla="*/ 627797 h 2129051"/>
              <a:gd name="connsiteX10" fmla="*/ 436728 w 2059769"/>
              <a:gd name="connsiteY10" fmla="*/ 668740 h 2129051"/>
              <a:gd name="connsiteX11" fmla="*/ 518615 w 2059769"/>
              <a:gd name="connsiteY11" fmla="*/ 709683 h 2129051"/>
              <a:gd name="connsiteX12" fmla="*/ 559558 w 2059769"/>
              <a:gd name="connsiteY12" fmla="*/ 736979 h 2129051"/>
              <a:gd name="connsiteX13" fmla="*/ 614149 w 2059769"/>
              <a:gd name="connsiteY13" fmla="*/ 764274 h 2129051"/>
              <a:gd name="connsiteX14" fmla="*/ 655093 w 2059769"/>
              <a:gd name="connsiteY14" fmla="*/ 805218 h 2129051"/>
              <a:gd name="connsiteX15" fmla="*/ 696036 w 2059769"/>
              <a:gd name="connsiteY15" fmla="*/ 887104 h 2129051"/>
              <a:gd name="connsiteX16" fmla="*/ 764275 w 2059769"/>
              <a:gd name="connsiteY16" fmla="*/ 982639 h 2129051"/>
              <a:gd name="connsiteX17" fmla="*/ 887105 w 2059769"/>
              <a:gd name="connsiteY17" fmla="*/ 1078173 h 2129051"/>
              <a:gd name="connsiteX18" fmla="*/ 941696 w 2059769"/>
              <a:gd name="connsiteY18" fmla="*/ 1105468 h 2129051"/>
              <a:gd name="connsiteX19" fmla="*/ 1132764 w 2059769"/>
              <a:gd name="connsiteY19" fmla="*/ 1160059 h 2129051"/>
              <a:gd name="connsiteX20" fmla="*/ 1241946 w 2059769"/>
              <a:gd name="connsiteY20" fmla="*/ 1214651 h 2129051"/>
              <a:gd name="connsiteX21" fmla="*/ 1323833 w 2059769"/>
              <a:gd name="connsiteY21" fmla="*/ 1282889 h 2129051"/>
              <a:gd name="connsiteX22" fmla="*/ 1446663 w 2059769"/>
              <a:gd name="connsiteY22" fmla="*/ 1323833 h 2129051"/>
              <a:gd name="connsiteX23" fmla="*/ 1487606 w 2059769"/>
              <a:gd name="connsiteY23" fmla="*/ 1337480 h 2129051"/>
              <a:gd name="connsiteX24" fmla="*/ 1569493 w 2059769"/>
              <a:gd name="connsiteY24" fmla="*/ 1405719 h 2129051"/>
              <a:gd name="connsiteX25" fmla="*/ 1651379 w 2059769"/>
              <a:gd name="connsiteY25" fmla="*/ 1460310 h 2129051"/>
              <a:gd name="connsiteX26" fmla="*/ 1692322 w 2059769"/>
              <a:gd name="connsiteY26" fmla="*/ 1487606 h 2129051"/>
              <a:gd name="connsiteX27" fmla="*/ 1774209 w 2059769"/>
              <a:gd name="connsiteY27" fmla="*/ 1514901 h 2129051"/>
              <a:gd name="connsiteX28" fmla="*/ 1883391 w 2059769"/>
              <a:gd name="connsiteY28" fmla="*/ 1542197 h 2129051"/>
              <a:gd name="connsiteX29" fmla="*/ 1978925 w 2059769"/>
              <a:gd name="connsiteY29" fmla="*/ 1569492 h 2129051"/>
              <a:gd name="connsiteX30" fmla="*/ 2033516 w 2059769"/>
              <a:gd name="connsiteY30" fmla="*/ 2019868 h 2129051"/>
              <a:gd name="connsiteX31" fmla="*/ 2047164 w 2059769"/>
              <a:gd name="connsiteY31" fmla="*/ 2129051 h 2129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059769" h="2129051">
                <a:moveTo>
                  <a:pt x="0" y="0"/>
                </a:moveTo>
                <a:cubicBezTo>
                  <a:pt x="72563" y="90704"/>
                  <a:pt x="45381" y="40606"/>
                  <a:pt x="81887" y="150125"/>
                </a:cubicBezTo>
                <a:lnTo>
                  <a:pt x="109182" y="232012"/>
                </a:lnTo>
                <a:cubicBezTo>
                  <a:pt x="113731" y="245660"/>
                  <a:pt x="112658" y="262783"/>
                  <a:pt x="122830" y="272955"/>
                </a:cubicBezTo>
                <a:cubicBezTo>
                  <a:pt x="186971" y="337096"/>
                  <a:pt x="147712" y="303190"/>
                  <a:pt x="245660" y="368489"/>
                </a:cubicBezTo>
                <a:lnTo>
                  <a:pt x="286603" y="395785"/>
                </a:lnTo>
                <a:cubicBezTo>
                  <a:pt x="291152" y="409433"/>
                  <a:pt x="293817" y="423861"/>
                  <a:pt x="300251" y="436728"/>
                </a:cubicBezTo>
                <a:cubicBezTo>
                  <a:pt x="307586" y="451399"/>
                  <a:pt x="321085" y="462595"/>
                  <a:pt x="327546" y="477671"/>
                </a:cubicBezTo>
                <a:cubicBezTo>
                  <a:pt x="336479" y="498514"/>
                  <a:pt x="353200" y="609052"/>
                  <a:pt x="368490" y="614149"/>
                </a:cubicBezTo>
                <a:lnTo>
                  <a:pt x="409433" y="627797"/>
                </a:lnTo>
                <a:cubicBezTo>
                  <a:pt x="418531" y="641445"/>
                  <a:pt x="425130" y="657142"/>
                  <a:pt x="436728" y="668740"/>
                </a:cubicBezTo>
                <a:cubicBezTo>
                  <a:pt x="463186" y="695198"/>
                  <a:pt x="485314" y="698583"/>
                  <a:pt x="518615" y="709683"/>
                </a:cubicBezTo>
                <a:cubicBezTo>
                  <a:pt x="532263" y="718782"/>
                  <a:pt x="545317" y="728841"/>
                  <a:pt x="559558" y="736979"/>
                </a:cubicBezTo>
                <a:cubicBezTo>
                  <a:pt x="577222" y="747073"/>
                  <a:pt x="597594" y="752449"/>
                  <a:pt x="614149" y="764274"/>
                </a:cubicBezTo>
                <a:cubicBezTo>
                  <a:pt x="629855" y="775493"/>
                  <a:pt x="642737" y="790390"/>
                  <a:pt x="655093" y="805218"/>
                </a:cubicBezTo>
                <a:cubicBezTo>
                  <a:pt x="703980" y="863882"/>
                  <a:pt x="665262" y="825556"/>
                  <a:pt x="696036" y="887104"/>
                </a:cubicBezTo>
                <a:cubicBezTo>
                  <a:pt x="703444" y="901921"/>
                  <a:pt x="758564" y="977404"/>
                  <a:pt x="764275" y="982639"/>
                </a:cubicBezTo>
                <a:cubicBezTo>
                  <a:pt x="802511" y="1017688"/>
                  <a:pt x="840711" y="1054977"/>
                  <a:pt x="887105" y="1078173"/>
                </a:cubicBezTo>
                <a:cubicBezTo>
                  <a:pt x="905302" y="1087271"/>
                  <a:pt x="922707" y="1098165"/>
                  <a:pt x="941696" y="1105468"/>
                </a:cubicBezTo>
                <a:cubicBezTo>
                  <a:pt x="1046307" y="1145703"/>
                  <a:pt x="1043825" y="1142272"/>
                  <a:pt x="1132764" y="1160059"/>
                </a:cubicBezTo>
                <a:cubicBezTo>
                  <a:pt x="1254000" y="1250988"/>
                  <a:pt x="1122705" y="1163548"/>
                  <a:pt x="1241946" y="1214651"/>
                </a:cubicBezTo>
                <a:cubicBezTo>
                  <a:pt x="1348353" y="1260253"/>
                  <a:pt x="1213159" y="1221403"/>
                  <a:pt x="1323833" y="1282889"/>
                </a:cubicBezTo>
                <a:cubicBezTo>
                  <a:pt x="1323835" y="1282890"/>
                  <a:pt x="1426191" y="1317009"/>
                  <a:pt x="1446663" y="1323833"/>
                </a:cubicBezTo>
                <a:lnTo>
                  <a:pt x="1487606" y="1337480"/>
                </a:lnTo>
                <a:cubicBezTo>
                  <a:pt x="1633921" y="1435025"/>
                  <a:pt x="1411856" y="1283113"/>
                  <a:pt x="1569493" y="1405719"/>
                </a:cubicBezTo>
                <a:cubicBezTo>
                  <a:pt x="1595388" y="1425859"/>
                  <a:pt x="1624084" y="1442113"/>
                  <a:pt x="1651379" y="1460310"/>
                </a:cubicBezTo>
                <a:cubicBezTo>
                  <a:pt x="1665027" y="1469409"/>
                  <a:pt x="1676761" y="1482419"/>
                  <a:pt x="1692322" y="1487606"/>
                </a:cubicBezTo>
                <a:cubicBezTo>
                  <a:pt x="1719618" y="1496704"/>
                  <a:pt x="1746296" y="1507923"/>
                  <a:pt x="1774209" y="1514901"/>
                </a:cubicBezTo>
                <a:cubicBezTo>
                  <a:pt x="1810603" y="1524000"/>
                  <a:pt x="1847802" y="1530334"/>
                  <a:pt x="1883391" y="1542197"/>
                </a:cubicBezTo>
                <a:cubicBezTo>
                  <a:pt x="1942128" y="1561777"/>
                  <a:pt x="1910378" y="1552356"/>
                  <a:pt x="1978925" y="1569492"/>
                </a:cubicBezTo>
                <a:cubicBezTo>
                  <a:pt x="2138593" y="1675937"/>
                  <a:pt x="2007971" y="1572814"/>
                  <a:pt x="2033516" y="2019868"/>
                </a:cubicBezTo>
                <a:cubicBezTo>
                  <a:pt x="2051578" y="2335951"/>
                  <a:pt x="2047164" y="1819140"/>
                  <a:pt x="2047164" y="2129051"/>
                </a:cubicBezTo>
              </a:path>
            </a:pathLst>
          </a:custGeom>
          <a:noFill/>
          <a:ln w="38100">
            <a:solidFill>
              <a:srgbClr val="F30DE3"/>
            </a:solidFill>
            <a:headEnd type="none" w="med" len="med"/>
            <a:tailEnd type="arrow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9" name="Ελεύθερη σχεδίαση 18"/>
          <p:cNvSpPr/>
          <p:nvPr/>
        </p:nvSpPr>
        <p:spPr>
          <a:xfrm>
            <a:off x="3466900" y="1700808"/>
            <a:ext cx="2706102" cy="2150007"/>
          </a:xfrm>
          <a:custGeom>
            <a:avLst/>
            <a:gdLst>
              <a:gd name="connsiteX0" fmla="*/ 1897039 w 1897039"/>
              <a:gd name="connsiteY0" fmla="*/ 0 h 2006221"/>
              <a:gd name="connsiteX1" fmla="*/ 1883391 w 1897039"/>
              <a:gd name="connsiteY1" fmla="*/ 136478 h 2006221"/>
              <a:gd name="connsiteX2" fmla="*/ 1856096 w 1897039"/>
              <a:gd name="connsiteY2" fmla="*/ 177421 h 2006221"/>
              <a:gd name="connsiteX3" fmla="*/ 1774209 w 1897039"/>
              <a:gd name="connsiteY3" fmla="*/ 232012 h 2006221"/>
              <a:gd name="connsiteX4" fmla="*/ 1733266 w 1897039"/>
              <a:gd name="connsiteY4" fmla="*/ 259308 h 2006221"/>
              <a:gd name="connsiteX5" fmla="*/ 1651379 w 1897039"/>
              <a:gd name="connsiteY5" fmla="*/ 313899 h 2006221"/>
              <a:gd name="connsiteX6" fmla="*/ 1610436 w 1897039"/>
              <a:gd name="connsiteY6" fmla="*/ 341194 h 2006221"/>
              <a:gd name="connsiteX7" fmla="*/ 1569493 w 1897039"/>
              <a:gd name="connsiteY7" fmla="*/ 423081 h 2006221"/>
              <a:gd name="connsiteX8" fmla="*/ 1542197 w 1897039"/>
              <a:gd name="connsiteY8" fmla="*/ 464024 h 2006221"/>
              <a:gd name="connsiteX9" fmla="*/ 1528550 w 1897039"/>
              <a:gd name="connsiteY9" fmla="*/ 504967 h 2006221"/>
              <a:gd name="connsiteX10" fmla="*/ 1514902 w 1897039"/>
              <a:gd name="connsiteY10" fmla="*/ 614150 h 2006221"/>
              <a:gd name="connsiteX11" fmla="*/ 1392072 w 1897039"/>
              <a:gd name="connsiteY11" fmla="*/ 668741 h 2006221"/>
              <a:gd name="connsiteX12" fmla="*/ 1310185 w 1897039"/>
              <a:gd name="connsiteY12" fmla="*/ 709684 h 2006221"/>
              <a:gd name="connsiteX13" fmla="*/ 1269242 w 1897039"/>
              <a:gd name="connsiteY13" fmla="*/ 736979 h 2006221"/>
              <a:gd name="connsiteX14" fmla="*/ 1187356 w 1897039"/>
              <a:gd name="connsiteY14" fmla="*/ 764275 h 2006221"/>
              <a:gd name="connsiteX15" fmla="*/ 1105469 w 1897039"/>
              <a:gd name="connsiteY15" fmla="*/ 805218 h 2006221"/>
              <a:gd name="connsiteX16" fmla="*/ 982639 w 1897039"/>
              <a:gd name="connsiteY16" fmla="*/ 791570 h 2006221"/>
              <a:gd name="connsiteX17" fmla="*/ 941696 w 1897039"/>
              <a:gd name="connsiteY17" fmla="*/ 777923 h 2006221"/>
              <a:gd name="connsiteX18" fmla="*/ 900753 w 1897039"/>
              <a:gd name="connsiteY18" fmla="*/ 791570 h 2006221"/>
              <a:gd name="connsiteX19" fmla="*/ 859809 w 1897039"/>
              <a:gd name="connsiteY19" fmla="*/ 832514 h 2006221"/>
              <a:gd name="connsiteX20" fmla="*/ 586854 w 1897039"/>
              <a:gd name="connsiteY20" fmla="*/ 846162 h 2006221"/>
              <a:gd name="connsiteX21" fmla="*/ 545911 w 1897039"/>
              <a:gd name="connsiteY21" fmla="*/ 859809 h 2006221"/>
              <a:gd name="connsiteX22" fmla="*/ 477672 w 1897039"/>
              <a:gd name="connsiteY22" fmla="*/ 941696 h 2006221"/>
              <a:gd name="connsiteX23" fmla="*/ 450376 w 1897039"/>
              <a:gd name="connsiteY23" fmla="*/ 982639 h 2006221"/>
              <a:gd name="connsiteX24" fmla="*/ 368490 w 1897039"/>
              <a:gd name="connsiteY24" fmla="*/ 1037230 h 2006221"/>
              <a:gd name="connsiteX25" fmla="*/ 327547 w 1897039"/>
              <a:gd name="connsiteY25" fmla="*/ 1064526 h 2006221"/>
              <a:gd name="connsiteX26" fmla="*/ 286603 w 1897039"/>
              <a:gd name="connsiteY26" fmla="*/ 1091821 h 2006221"/>
              <a:gd name="connsiteX27" fmla="*/ 259308 w 1897039"/>
              <a:gd name="connsiteY27" fmla="*/ 1132765 h 2006221"/>
              <a:gd name="connsiteX28" fmla="*/ 232012 w 1897039"/>
              <a:gd name="connsiteY28" fmla="*/ 1214651 h 2006221"/>
              <a:gd name="connsiteX29" fmla="*/ 245660 w 1897039"/>
              <a:gd name="connsiteY29" fmla="*/ 1296538 h 2006221"/>
              <a:gd name="connsiteX30" fmla="*/ 177421 w 1897039"/>
              <a:gd name="connsiteY30" fmla="*/ 1433015 h 2006221"/>
              <a:gd name="connsiteX31" fmla="*/ 109182 w 1897039"/>
              <a:gd name="connsiteY31" fmla="*/ 1514902 h 2006221"/>
              <a:gd name="connsiteX32" fmla="*/ 54591 w 1897039"/>
              <a:gd name="connsiteY32" fmla="*/ 1678675 h 2006221"/>
              <a:gd name="connsiteX33" fmla="*/ 40944 w 1897039"/>
              <a:gd name="connsiteY33" fmla="*/ 1719618 h 2006221"/>
              <a:gd name="connsiteX34" fmla="*/ 0 w 1897039"/>
              <a:gd name="connsiteY34" fmla="*/ 1801505 h 2006221"/>
              <a:gd name="connsiteX35" fmla="*/ 13648 w 1897039"/>
              <a:gd name="connsiteY35" fmla="*/ 2006221 h 2006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897039" h="2006221">
                <a:moveTo>
                  <a:pt x="1897039" y="0"/>
                </a:moveTo>
                <a:cubicBezTo>
                  <a:pt x="1892490" y="45493"/>
                  <a:pt x="1893671" y="91929"/>
                  <a:pt x="1883391" y="136478"/>
                </a:cubicBezTo>
                <a:cubicBezTo>
                  <a:pt x="1879703" y="152460"/>
                  <a:pt x="1868440" y="166620"/>
                  <a:pt x="1856096" y="177421"/>
                </a:cubicBezTo>
                <a:cubicBezTo>
                  <a:pt x="1831408" y="199023"/>
                  <a:pt x="1801505" y="213815"/>
                  <a:pt x="1774209" y="232012"/>
                </a:cubicBezTo>
                <a:lnTo>
                  <a:pt x="1733266" y="259308"/>
                </a:lnTo>
                <a:lnTo>
                  <a:pt x="1651379" y="313899"/>
                </a:lnTo>
                <a:lnTo>
                  <a:pt x="1610436" y="341194"/>
                </a:lnTo>
                <a:cubicBezTo>
                  <a:pt x="1532202" y="458549"/>
                  <a:pt x="1626005" y="310059"/>
                  <a:pt x="1569493" y="423081"/>
                </a:cubicBezTo>
                <a:cubicBezTo>
                  <a:pt x="1562157" y="437752"/>
                  <a:pt x="1551296" y="450376"/>
                  <a:pt x="1542197" y="464024"/>
                </a:cubicBezTo>
                <a:cubicBezTo>
                  <a:pt x="1537648" y="477672"/>
                  <a:pt x="1531123" y="490813"/>
                  <a:pt x="1528550" y="504967"/>
                </a:cubicBezTo>
                <a:cubicBezTo>
                  <a:pt x="1521989" y="541053"/>
                  <a:pt x="1528524" y="580096"/>
                  <a:pt x="1514902" y="614150"/>
                </a:cubicBezTo>
                <a:cubicBezTo>
                  <a:pt x="1504802" y="639399"/>
                  <a:pt x="1393422" y="667841"/>
                  <a:pt x="1392072" y="668741"/>
                </a:cubicBezTo>
                <a:cubicBezTo>
                  <a:pt x="1274737" y="746963"/>
                  <a:pt x="1423193" y="653181"/>
                  <a:pt x="1310185" y="709684"/>
                </a:cubicBezTo>
                <a:cubicBezTo>
                  <a:pt x="1295514" y="717019"/>
                  <a:pt x="1284231" y="730317"/>
                  <a:pt x="1269242" y="736979"/>
                </a:cubicBezTo>
                <a:cubicBezTo>
                  <a:pt x="1242950" y="748664"/>
                  <a:pt x="1211296" y="748316"/>
                  <a:pt x="1187356" y="764275"/>
                </a:cubicBezTo>
                <a:cubicBezTo>
                  <a:pt x="1134442" y="799550"/>
                  <a:pt x="1161973" y="786383"/>
                  <a:pt x="1105469" y="805218"/>
                </a:cubicBezTo>
                <a:cubicBezTo>
                  <a:pt x="1064526" y="800669"/>
                  <a:pt x="1023274" y="798342"/>
                  <a:pt x="982639" y="791570"/>
                </a:cubicBezTo>
                <a:cubicBezTo>
                  <a:pt x="968449" y="789205"/>
                  <a:pt x="956082" y="777923"/>
                  <a:pt x="941696" y="777923"/>
                </a:cubicBezTo>
                <a:cubicBezTo>
                  <a:pt x="927310" y="777923"/>
                  <a:pt x="914401" y="787021"/>
                  <a:pt x="900753" y="791570"/>
                </a:cubicBezTo>
                <a:cubicBezTo>
                  <a:pt x="887105" y="805218"/>
                  <a:pt x="878825" y="829207"/>
                  <a:pt x="859809" y="832514"/>
                </a:cubicBezTo>
                <a:cubicBezTo>
                  <a:pt x="770058" y="848123"/>
                  <a:pt x="677610" y="838270"/>
                  <a:pt x="586854" y="846162"/>
                </a:cubicBezTo>
                <a:cubicBezTo>
                  <a:pt x="572522" y="847408"/>
                  <a:pt x="559559" y="855260"/>
                  <a:pt x="545911" y="859809"/>
                </a:cubicBezTo>
                <a:cubicBezTo>
                  <a:pt x="478143" y="961461"/>
                  <a:pt x="565238" y="836618"/>
                  <a:pt x="477672" y="941696"/>
                </a:cubicBezTo>
                <a:cubicBezTo>
                  <a:pt x="467171" y="954297"/>
                  <a:pt x="462720" y="971838"/>
                  <a:pt x="450376" y="982639"/>
                </a:cubicBezTo>
                <a:cubicBezTo>
                  <a:pt x="425688" y="1004241"/>
                  <a:pt x="395785" y="1019033"/>
                  <a:pt x="368490" y="1037230"/>
                </a:cubicBezTo>
                <a:lnTo>
                  <a:pt x="327547" y="1064526"/>
                </a:lnTo>
                <a:lnTo>
                  <a:pt x="286603" y="1091821"/>
                </a:lnTo>
                <a:cubicBezTo>
                  <a:pt x="277505" y="1105469"/>
                  <a:pt x="265970" y="1117776"/>
                  <a:pt x="259308" y="1132765"/>
                </a:cubicBezTo>
                <a:cubicBezTo>
                  <a:pt x="247623" y="1159057"/>
                  <a:pt x="232012" y="1214651"/>
                  <a:pt x="232012" y="1214651"/>
                </a:cubicBezTo>
                <a:cubicBezTo>
                  <a:pt x="236561" y="1241947"/>
                  <a:pt x="245660" y="1268866"/>
                  <a:pt x="245660" y="1296538"/>
                </a:cubicBezTo>
                <a:cubicBezTo>
                  <a:pt x="245660" y="1350548"/>
                  <a:pt x="204632" y="1392199"/>
                  <a:pt x="177421" y="1433015"/>
                </a:cubicBezTo>
                <a:cubicBezTo>
                  <a:pt x="139417" y="1490022"/>
                  <a:pt x="161728" y="1462357"/>
                  <a:pt x="109182" y="1514902"/>
                </a:cubicBezTo>
                <a:lnTo>
                  <a:pt x="54591" y="1678675"/>
                </a:lnTo>
                <a:cubicBezTo>
                  <a:pt x="50042" y="1692323"/>
                  <a:pt x="48924" y="1707648"/>
                  <a:pt x="40944" y="1719618"/>
                </a:cubicBezTo>
                <a:cubicBezTo>
                  <a:pt x="5668" y="1772532"/>
                  <a:pt x="18835" y="1745001"/>
                  <a:pt x="0" y="1801505"/>
                </a:cubicBezTo>
                <a:cubicBezTo>
                  <a:pt x="17598" y="1942286"/>
                  <a:pt x="13648" y="1874010"/>
                  <a:pt x="13648" y="2006221"/>
                </a:cubicBezTo>
              </a:path>
            </a:pathLst>
          </a:custGeom>
          <a:noFill/>
          <a:ln w="28575">
            <a:solidFill>
              <a:srgbClr val="FFC409"/>
            </a:solidFill>
            <a:headEnd type="none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0" name="TextBox 19"/>
          <p:cNvSpPr txBox="1"/>
          <p:nvPr/>
        </p:nvSpPr>
        <p:spPr>
          <a:xfrm>
            <a:off x="1835695" y="2881968"/>
            <a:ext cx="199216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smtClean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Zn</a:t>
            </a:r>
            <a:endParaRPr lang="el-GR" sz="9600" b="1" dirty="0">
              <a:ln w="18000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923927" y="2939460"/>
            <a:ext cx="26133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P</a:t>
            </a:r>
            <a:r>
              <a:rPr lang="en-US" sz="9600" b="1" dirty="0" smtClean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O</a:t>
            </a:r>
            <a:r>
              <a:rPr lang="en-US" sz="9600" b="1" baseline="-25000" dirty="0" smtClean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4</a:t>
            </a:r>
            <a:endParaRPr lang="el-GR" sz="9600" b="1" dirty="0">
              <a:ln w="18000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2" name="Ορθογώνιο 21"/>
          <p:cNvSpPr/>
          <p:nvPr/>
        </p:nvSpPr>
        <p:spPr>
          <a:xfrm>
            <a:off x="6444208" y="4149080"/>
            <a:ext cx="526106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0" b="1" baseline="30000" dirty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30DE3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2</a:t>
            </a:r>
            <a:endParaRPr lang="el-GR" sz="8000" b="1" dirty="0">
              <a:ln w="18000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F30DE3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Διπλή αγκύλη 2"/>
          <p:cNvSpPr/>
          <p:nvPr/>
        </p:nvSpPr>
        <p:spPr>
          <a:xfrm>
            <a:off x="3851920" y="3250002"/>
            <a:ext cx="2523618" cy="1201626"/>
          </a:xfrm>
          <a:prstGeom prst="bracketPair">
            <a:avLst/>
          </a:prstGeom>
          <a:ln w="76200">
            <a:solidFill>
              <a:srgbClr val="FF000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>
              <a:solidFill>
                <a:srgbClr val="FFFF00"/>
              </a:solidFill>
            </a:endParaRPr>
          </a:p>
        </p:txBody>
      </p:sp>
      <p:sp>
        <p:nvSpPr>
          <p:cNvPr id="23" name="Ορθογώνιο 22"/>
          <p:cNvSpPr/>
          <p:nvPr/>
        </p:nvSpPr>
        <p:spPr>
          <a:xfrm>
            <a:off x="3347864" y="3761745"/>
            <a:ext cx="526106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0" b="1" baseline="30000" dirty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3</a:t>
            </a:r>
            <a:endParaRPr lang="el-GR" sz="8000" b="1" dirty="0">
              <a:ln w="18000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-14199" y="-57273"/>
            <a:ext cx="7992888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l-GR" sz="4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j-lt"/>
              </a:rPr>
              <a:t>9</a:t>
            </a:r>
            <a:r>
              <a:rPr lang="el-GR" sz="4000" b="1" baseline="3000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j-lt"/>
              </a:rPr>
              <a:t>ο</a:t>
            </a:r>
            <a:r>
              <a:rPr lang="el-GR" sz="4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j-lt"/>
              </a:rPr>
              <a:t>   </a:t>
            </a:r>
            <a:r>
              <a:rPr lang="el-GR" sz="4000" b="1" dirty="0" smtClean="0">
                <a:ln w="17780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j-lt"/>
              </a:rPr>
              <a:t>παράδειγμα</a:t>
            </a:r>
            <a:r>
              <a:rPr lang="el-GR" sz="4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j-lt"/>
              </a:rPr>
              <a:t>  :       </a:t>
            </a:r>
            <a:r>
              <a:rPr lang="el-GR" sz="4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j-lt"/>
              </a:rPr>
              <a:t> </a:t>
            </a:r>
            <a:endParaRPr lang="el-GR" sz="40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78976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6" grpId="0"/>
      <p:bldP spid="8" grpId="0" animBg="1"/>
      <p:bldP spid="11" grpId="0"/>
      <p:bldP spid="15" grpId="0" animBg="1"/>
      <p:bldP spid="2" grpId="0"/>
      <p:bldP spid="17" grpId="0"/>
      <p:bldP spid="18" grpId="0" animBg="1"/>
      <p:bldP spid="19" grpId="0" animBg="1"/>
      <p:bldP spid="20" grpId="0"/>
      <p:bldP spid="21" grpId="0"/>
      <p:bldP spid="22" grpId="0"/>
      <p:bldP spid="3" grpId="0" animBg="1"/>
      <p:bldP spid="2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5539" y="2157004"/>
            <a:ext cx="2156901" cy="2185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7" name="Πίνακας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43311"/>
              </p:ext>
            </p:extLst>
          </p:nvPr>
        </p:nvGraphicFramePr>
        <p:xfrm>
          <a:off x="1187624" y="2060849"/>
          <a:ext cx="6096000" cy="3282671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2088232"/>
                <a:gridCol w="4007768"/>
              </a:tblGrid>
              <a:tr h="1728191">
                <a:tc>
                  <a:txBody>
                    <a:bodyPr/>
                    <a:lstStyle/>
                    <a:p>
                      <a:endParaRPr lang="el-GR" sz="4800" b="1" dirty="0">
                        <a:ln>
                          <a:solidFill>
                            <a:sysClr val="windowText" lastClr="000000"/>
                          </a:solidFill>
                        </a:ln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4800" b="1" dirty="0" smtClean="0">
                          <a:ln w="18000">
                            <a:solidFill>
                              <a:sysClr val="windowText" lastClr="000000"/>
                            </a:solidFill>
                            <a:prstDash val="solid"/>
                            <a:miter lim="800000"/>
                          </a:ln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Ν</a:t>
                      </a:r>
                      <a:r>
                        <a:rPr lang="en-US" sz="4800" b="1" dirty="0" smtClean="0">
                          <a:ln w="18000">
                            <a:solidFill>
                              <a:sysClr val="windowText" lastClr="000000"/>
                            </a:solidFill>
                            <a:prstDash val="solid"/>
                            <a:miter lim="800000"/>
                          </a:ln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O</a:t>
                      </a:r>
                      <a:r>
                        <a:rPr lang="el-GR" sz="4800" b="1" baseline="-25000" dirty="0" smtClean="0">
                          <a:ln w="18000">
                            <a:solidFill>
                              <a:sysClr val="windowText" lastClr="000000"/>
                            </a:solidFill>
                            <a:prstDash val="solid"/>
                            <a:miter lim="800000"/>
                          </a:ln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3</a:t>
                      </a:r>
                      <a:r>
                        <a:rPr lang="en-US" sz="4800" b="1" dirty="0" smtClean="0">
                          <a:ln w="18000">
                            <a:solidFill>
                              <a:sysClr val="windowText" lastClr="000000"/>
                            </a:solidFill>
                            <a:prstDash val="solid"/>
                            <a:miter lim="800000"/>
                          </a:ln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 </a:t>
                      </a:r>
                      <a:r>
                        <a:rPr lang="en-US" sz="4800" b="1" baseline="30000" dirty="0" smtClean="0">
                          <a:ln w="18000">
                            <a:solidFill>
                              <a:sysClr val="windowText" lastClr="000000"/>
                            </a:solidFill>
                            <a:prstDash val="solid"/>
                            <a:miter lim="800000"/>
                          </a:ln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-</a:t>
                      </a:r>
                      <a:endParaRPr lang="el-GR" sz="4800" b="1" dirty="0" smtClean="0">
                        <a:ln w="18000">
                          <a:solidFill>
                            <a:sysClr val="windowText" lastClr="000000"/>
                          </a:solidFill>
                          <a:prstDash val="solid"/>
                          <a:miter lim="800000"/>
                        </a:ln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endParaRPr>
                    </a:p>
                    <a:p>
                      <a:endParaRPr lang="el-GR" sz="4800" b="1" dirty="0">
                        <a:ln>
                          <a:solidFill>
                            <a:sysClr val="windowText" lastClr="000000"/>
                          </a:solidFill>
                        </a:ln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4800" b="1" baseline="0" dirty="0" smtClean="0">
                          <a:ln w="18000">
                            <a:solidFill>
                              <a:sysClr val="windowText" lastClr="000000"/>
                            </a:solidFill>
                            <a:prstDash val="solid"/>
                            <a:miter lim="800000"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Η</a:t>
                      </a:r>
                      <a:r>
                        <a:rPr lang="en-US" sz="4800" b="1" baseline="30000" dirty="0" smtClean="0">
                          <a:ln w="18000">
                            <a:solidFill>
                              <a:sysClr val="windowText" lastClr="000000"/>
                            </a:solidFill>
                            <a:prstDash val="solid"/>
                            <a:miter lim="800000"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+</a:t>
                      </a:r>
                      <a:endParaRPr lang="el-GR" sz="4800" b="1" dirty="0" smtClean="0">
                        <a:ln w="18000">
                          <a:solidFill>
                            <a:sysClr val="windowText" lastClr="000000"/>
                          </a:solidFill>
                          <a:prstDash val="solid"/>
                          <a:miter lim="800000"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endParaRPr>
                    </a:p>
                    <a:p>
                      <a:endParaRPr lang="el-GR" sz="4800" b="1" dirty="0">
                        <a:ln>
                          <a:solidFill>
                            <a:sysClr val="windowText" lastClr="000000"/>
                          </a:solidFill>
                        </a:ln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sz="4800" b="1" dirty="0">
                        <a:ln>
                          <a:solidFill>
                            <a:sysClr val="windowText" lastClr="000000"/>
                          </a:solidFill>
                        </a:ln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276872"/>
            <a:ext cx="1602630" cy="1314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-14199" y="-57273"/>
            <a:ext cx="7992888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j-lt"/>
              </a:rPr>
              <a:t>10</a:t>
            </a:r>
            <a:r>
              <a:rPr lang="el-GR" sz="4000" b="1" baseline="3000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j-lt"/>
              </a:rPr>
              <a:t>ο</a:t>
            </a:r>
            <a:r>
              <a:rPr lang="el-GR" sz="4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j-lt"/>
              </a:rPr>
              <a:t>   </a:t>
            </a:r>
            <a:r>
              <a:rPr lang="el-GR" sz="4000" b="1" dirty="0" smtClean="0">
                <a:ln w="17780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j-lt"/>
              </a:rPr>
              <a:t>παράδειγμα</a:t>
            </a:r>
            <a:r>
              <a:rPr lang="el-GR" sz="4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j-lt"/>
              </a:rPr>
              <a:t>  :       </a:t>
            </a:r>
            <a:r>
              <a:rPr lang="el-GR" sz="4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j-lt"/>
              </a:rPr>
              <a:t> </a:t>
            </a:r>
            <a:endParaRPr lang="el-GR" sz="40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89186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389709" y="1139260"/>
            <a:ext cx="196626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8000" b="1" dirty="0" smtClean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</a:rPr>
              <a:t>Η</a:t>
            </a:r>
            <a:endParaRPr lang="el-GR" sz="8000" b="1" dirty="0">
              <a:ln w="18000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29333" y="1052736"/>
            <a:ext cx="252361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8000" b="1" dirty="0" smtClean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</a:rPr>
              <a:t>ΝΟ</a:t>
            </a:r>
            <a:r>
              <a:rPr lang="el-GR" sz="8000" b="1" baseline="-25000" dirty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</a:rPr>
              <a:t>3</a:t>
            </a:r>
            <a:endParaRPr lang="el-GR" sz="8000" b="1" dirty="0">
              <a:ln w="18000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03701" y="5517232"/>
            <a:ext cx="2900347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l-GR" sz="5400" b="1" dirty="0" smtClean="0">
                <a:ln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latin typeface="+mj-lt"/>
              </a:rPr>
              <a:t>Νιτρικό</a:t>
            </a:r>
            <a:endParaRPr lang="el-GR" sz="5400" b="1" dirty="0">
              <a:ln>
                <a:solidFill>
                  <a:sysClr val="windowText" lastClr="000000"/>
                </a:solidFill>
              </a:ln>
              <a:solidFill>
                <a:srgbClr val="00B0F0"/>
              </a:solidFill>
              <a:latin typeface="+mj-lt"/>
            </a:endParaRPr>
          </a:p>
        </p:txBody>
      </p:sp>
      <p:sp>
        <p:nvSpPr>
          <p:cNvPr id="8" name="Ελεύθερη σχεδίαση 7"/>
          <p:cNvSpPr/>
          <p:nvPr/>
        </p:nvSpPr>
        <p:spPr>
          <a:xfrm>
            <a:off x="3360506" y="4334907"/>
            <a:ext cx="1854046" cy="1210328"/>
          </a:xfrm>
          <a:custGeom>
            <a:avLst/>
            <a:gdLst>
              <a:gd name="connsiteX0" fmla="*/ 1746914 w 1746914"/>
              <a:gd name="connsiteY0" fmla="*/ 0 h 1023582"/>
              <a:gd name="connsiteX1" fmla="*/ 1460311 w 1746914"/>
              <a:gd name="connsiteY1" fmla="*/ 13647 h 1023582"/>
              <a:gd name="connsiteX2" fmla="*/ 1392072 w 1746914"/>
              <a:gd name="connsiteY2" fmla="*/ 122830 h 1023582"/>
              <a:gd name="connsiteX3" fmla="*/ 1323833 w 1746914"/>
              <a:gd name="connsiteY3" fmla="*/ 191068 h 1023582"/>
              <a:gd name="connsiteX4" fmla="*/ 1023583 w 1746914"/>
              <a:gd name="connsiteY4" fmla="*/ 218364 h 1023582"/>
              <a:gd name="connsiteX5" fmla="*/ 968992 w 1746914"/>
              <a:gd name="connsiteY5" fmla="*/ 272955 h 1023582"/>
              <a:gd name="connsiteX6" fmla="*/ 928048 w 1746914"/>
              <a:gd name="connsiteY6" fmla="*/ 313898 h 1023582"/>
              <a:gd name="connsiteX7" fmla="*/ 846162 w 1746914"/>
              <a:gd name="connsiteY7" fmla="*/ 341194 h 1023582"/>
              <a:gd name="connsiteX8" fmla="*/ 805218 w 1746914"/>
              <a:gd name="connsiteY8" fmla="*/ 354841 h 1023582"/>
              <a:gd name="connsiteX9" fmla="*/ 750627 w 1746914"/>
              <a:gd name="connsiteY9" fmla="*/ 423080 h 1023582"/>
              <a:gd name="connsiteX10" fmla="*/ 709684 w 1746914"/>
              <a:gd name="connsiteY10" fmla="*/ 450376 h 1023582"/>
              <a:gd name="connsiteX11" fmla="*/ 668741 w 1746914"/>
              <a:gd name="connsiteY11" fmla="*/ 491319 h 1023582"/>
              <a:gd name="connsiteX12" fmla="*/ 614150 w 1746914"/>
              <a:gd name="connsiteY12" fmla="*/ 504967 h 1023582"/>
              <a:gd name="connsiteX13" fmla="*/ 559559 w 1746914"/>
              <a:gd name="connsiteY13" fmla="*/ 532262 h 1023582"/>
              <a:gd name="connsiteX14" fmla="*/ 423081 w 1746914"/>
              <a:gd name="connsiteY14" fmla="*/ 573206 h 1023582"/>
              <a:gd name="connsiteX15" fmla="*/ 341195 w 1746914"/>
              <a:gd name="connsiteY15" fmla="*/ 627797 h 1023582"/>
              <a:gd name="connsiteX16" fmla="*/ 286603 w 1746914"/>
              <a:gd name="connsiteY16" fmla="*/ 709683 h 1023582"/>
              <a:gd name="connsiteX17" fmla="*/ 232012 w 1746914"/>
              <a:gd name="connsiteY17" fmla="*/ 791570 h 1023582"/>
              <a:gd name="connsiteX18" fmla="*/ 204717 w 1746914"/>
              <a:gd name="connsiteY18" fmla="*/ 832513 h 1023582"/>
              <a:gd name="connsiteX19" fmla="*/ 150126 w 1746914"/>
              <a:gd name="connsiteY19" fmla="*/ 859809 h 1023582"/>
              <a:gd name="connsiteX20" fmla="*/ 109183 w 1746914"/>
              <a:gd name="connsiteY20" fmla="*/ 887104 h 1023582"/>
              <a:gd name="connsiteX21" fmla="*/ 40944 w 1746914"/>
              <a:gd name="connsiteY21" fmla="*/ 1009934 h 1023582"/>
              <a:gd name="connsiteX22" fmla="*/ 0 w 1746914"/>
              <a:gd name="connsiteY22" fmla="*/ 1023582 h 1023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746914" h="1023582">
                <a:moveTo>
                  <a:pt x="1746914" y="0"/>
                </a:moveTo>
                <a:cubicBezTo>
                  <a:pt x="1651380" y="4549"/>
                  <a:pt x="1555215" y="1784"/>
                  <a:pt x="1460311" y="13647"/>
                </a:cubicBezTo>
                <a:cubicBezTo>
                  <a:pt x="1400788" y="21087"/>
                  <a:pt x="1415153" y="88208"/>
                  <a:pt x="1392072" y="122830"/>
                </a:cubicBezTo>
                <a:cubicBezTo>
                  <a:pt x="1373874" y="150127"/>
                  <a:pt x="1360229" y="181969"/>
                  <a:pt x="1323833" y="191068"/>
                </a:cubicBezTo>
                <a:cubicBezTo>
                  <a:pt x="1287924" y="200045"/>
                  <a:pt x="1032042" y="217713"/>
                  <a:pt x="1023583" y="218364"/>
                </a:cubicBezTo>
                <a:cubicBezTo>
                  <a:pt x="997587" y="296350"/>
                  <a:pt x="1031381" y="231362"/>
                  <a:pt x="968992" y="272955"/>
                </a:cubicBezTo>
                <a:cubicBezTo>
                  <a:pt x="952933" y="283661"/>
                  <a:pt x="944920" y="304525"/>
                  <a:pt x="928048" y="313898"/>
                </a:cubicBezTo>
                <a:cubicBezTo>
                  <a:pt x="902897" y="327871"/>
                  <a:pt x="873457" y="332096"/>
                  <a:pt x="846162" y="341194"/>
                </a:cubicBezTo>
                <a:lnTo>
                  <a:pt x="805218" y="354841"/>
                </a:lnTo>
                <a:cubicBezTo>
                  <a:pt x="687881" y="433068"/>
                  <a:pt x="825966" y="328906"/>
                  <a:pt x="750627" y="423080"/>
                </a:cubicBezTo>
                <a:cubicBezTo>
                  <a:pt x="740380" y="435888"/>
                  <a:pt x="722285" y="439875"/>
                  <a:pt x="709684" y="450376"/>
                </a:cubicBezTo>
                <a:cubicBezTo>
                  <a:pt x="694857" y="462732"/>
                  <a:pt x="685499" y="481743"/>
                  <a:pt x="668741" y="491319"/>
                </a:cubicBezTo>
                <a:cubicBezTo>
                  <a:pt x="652455" y="500625"/>
                  <a:pt x="631713" y="498381"/>
                  <a:pt x="614150" y="504967"/>
                </a:cubicBezTo>
                <a:cubicBezTo>
                  <a:pt x="595101" y="512110"/>
                  <a:pt x="578449" y="524706"/>
                  <a:pt x="559559" y="532262"/>
                </a:cubicBezTo>
                <a:cubicBezTo>
                  <a:pt x="504179" y="554414"/>
                  <a:pt x="476705" y="559800"/>
                  <a:pt x="423081" y="573206"/>
                </a:cubicBezTo>
                <a:cubicBezTo>
                  <a:pt x="395786" y="591403"/>
                  <a:pt x="359392" y="600502"/>
                  <a:pt x="341195" y="627797"/>
                </a:cubicBezTo>
                <a:lnTo>
                  <a:pt x="286603" y="709683"/>
                </a:lnTo>
                <a:cubicBezTo>
                  <a:pt x="262620" y="781638"/>
                  <a:pt x="288808" y="723416"/>
                  <a:pt x="232012" y="791570"/>
                </a:cubicBezTo>
                <a:cubicBezTo>
                  <a:pt x="221511" y="804171"/>
                  <a:pt x="217318" y="822012"/>
                  <a:pt x="204717" y="832513"/>
                </a:cubicBezTo>
                <a:cubicBezTo>
                  <a:pt x="189088" y="845538"/>
                  <a:pt x="167790" y="849715"/>
                  <a:pt x="150126" y="859809"/>
                </a:cubicBezTo>
                <a:cubicBezTo>
                  <a:pt x="135885" y="867947"/>
                  <a:pt x="122831" y="878006"/>
                  <a:pt x="109183" y="887104"/>
                </a:cubicBezTo>
                <a:cubicBezTo>
                  <a:pt x="97166" y="923155"/>
                  <a:pt x="76139" y="998202"/>
                  <a:pt x="40944" y="1009934"/>
                </a:cubicBezTo>
                <a:lnTo>
                  <a:pt x="0" y="1023582"/>
                </a:lnTo>
              </a:path>
            </a:pathLst>
          </a:custGeom>
          <a:noFill/>
          <a:ln w="38100">
            <a:solidFill>
              <a:srgbClr val="00B0F0"/>
            </a:solidFill>
            <a:headEnd type="none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rgbClr val="00B0F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56029" y="5531817"/>
            <a:ext cx="31325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5400" b="1" dirty="0" smtClean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latin typeface="+mj-lt"/>
              </a:rPr>
              <a:t> </a:t>
            </a:r>
            <a:r>
              <a:rPr lang="el-GR" sz="54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+mj-lt"/>
              </a:rPr>
              <a:t>Οξύ</a:t>
            </a:r>
            <a:endParaRPr lang="el-GR" sz="5400" b="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latin typeface="+mj-lt"/>
            </a:endParaRPr>
          </a:p>
        </p:txBody>
      </p:sp>
      <p:sp>
        <p:nvSpPr>
          <p:cNvPr id="15" name="Ελεύθερη σχεδίαση 14"/>
          <p:cNvSpPr/>
          <p:nvPr/>
        </p:nvSpPr>
        <p:spPr>
          <a:xfrm flipH="1">
            <a:off x="3238286" y="4326362"/>
            <a:ext cx="2427690" cy="1080828"/>
          </a:xfrm>
          <a:custGeom>
            <a:avLst/>
            <a:gdLst>
              <a:gd name="connsiteX0" fmla="*/ 1746914 w 1746914"/>
              <a:gd name="connsiteY0" fmla="*/ 0 h 1023582"/>
              <a:gd name="connsiteX1" fmla="*/ 1460311 w 1746914"/>
              <a:gd name="connsiteY1" fmla="*/ 13647 h 1023582"/>
              <a:gd name="connsiteX2" fmla="*/ 1392072 w 1746914"/>
              <a:gd name="connsiteY2" fmla="*/ 122830 h 1023582"/>
              <a:gd name="connsiteX3" fmla="*/ 1323833 w 1746914"/>
              <a:gd name="connsiteY3" fmla="*/ 191068 h 1023582"/>
              <a:gd name="connsiteX4" fmla="*/ 1023583 w 1746914"/>
              <a:gd name="connsiteY4" fmla="*/ 218364 h 1023582"/>
              <a:gd name="connsiteX5" fmla="*/ 968992 w 1746914"/>
              <a:gd name="connsiteY5" fmla="*/ 272955 h 1023582"/>
              <a:gd name="connsiteX6" fmla="*/ 928048 w 1746914"/>
              <a:gd name="connsiteY6" fmla="*/ 313898 h 1023582"/>
              <a:gd name="connsiteX7" fmla="*/ 846162 w 1746914"/>
              <a:gd name="connsiteY7" fmla="*/ 341194 h 1023582"/>
              <a:gd name="connsiteX8" fmla="*/ 805218 w 1746914"/>
              <a:gd name="connsiteY8" fmla="*/ 354841 h 1023582"/>
              <a:gd name="connsiteX9" fmla="*/ 750627 w 1746914"/>
              <a:gd name="connsiteY9" fmla="*/ 423080 h 1023582"/>
              <a:gd name="connsiteX10" fmla="*/ 709684 w 1746914"/>
              <a:gd name="connsiteY10" fmla="*/ 450376 h 1023582"/>
              <a:gd name="connsiteX11" fmla="*/ 668741 w 1746914"/>
              <a:gd name="connsiteY11" fmla="*/ 491319 h 1023582"/>
              <a:gd name="connsiteX12" fmla="*/ 614150 w 1746914"/>
              <a:gd name="connsiteY12" fmla="*/ 504967 h 1023582"/>
              <a:gd name="connsiteX13" fmla="*/ 559559 w 1746914"/>
              <a:gd name="connsiteY13" fmla="*/ 532262 h 1023582"/>
              <a:gd name="connsiteX14" fmla="*/ 423081 w 1746914"/>
              <a:gd name="connsiteY14" fmla="*/ 573206 h 1023582"/>
              <a:gd name="connsiteX15" fmla="*/ 341195 w 1746914"/>
              <a:gd name="connsiteY15" fmla="*/ 627797 h 1023582"/>
              <a:gd name="connsiteX16" fmla="*/ 286603 w 1746914"/>
              <a:gd name="connsiteY16" fmla="*/ 709683 h 1023582"/>
              <a:gd name="connsiteX17" fmla="*/ 232012 w 1746914"/>
              <a:gd name="connsiteY17" fmla="*/ 791570 h 1023582"/>
              <a:gd name="connsiteX18" fmla="*/ 204717 w 1746914"/>
              <a:gd name="connsiteY18" fmla="*/ 832513 h 1023582"/>
              <a:gd name="connsiteX19" fmla="*/ 150126 w 1746914"/>
              <a:gd name="connsiteY19" fmla="*/ 859809 h 1023582"/>
              <a:gd name="connsiteX20" fmla="*/ 109183 w 1746914"/>
              <a:gd name="connsiteY20" fmla="*/ 887104 h 1023582"/>
              <a:gd name="connsiteX21" fmla="*/ 40944 w 1746914"/>
              <a:gd name="connsiteY21" fmla="*/ 1009934 h 1023582"/>
              <a:gd name="connsiteX22" fmla="*/ 0 w 1746914"/>
              <a:gd name="connsiteY22" fmla="*/ 1023582 h 1023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746914" h="1023582">
                <a:moveTo>
                  <a:pt x="1746914" y="0"/>
                </a:moveTo>
                <a:cubicBezTo>
                  <a:pt x="1651380" y="4549"/>
                  <a:pt x="1555215" y="1784"/>
                  <a:pt x="1460311" y="13647"/>
                </a:cubicBezTo>
                <a:cubicBezTo>
                  <a:pt x="1400788" y="21087"/>
                  <a:pt x="1415153" y="88208"/>
                  <a:pt x="1392072" y="122830"/>
                </a:cubicBezTo>
                <a:cubicBezTo>
                  <a:pt x="1373874" y="150127"/>
                  <a:pt x="1360229" y="181969"/>
                  <a:pt x="1323833" y="191068"/>
                </a:cubicBezTo>
                <a:cubicBezTo>
                  <a:pt x="1287924" y="200045"/>
                  <a:pt x="1032042" y="217713"/>
                  <a:pt x="1023583" y="218364"/>
                </a:cubicBezTo>
                <a:cubicBezTo>
                  <a:pt x="997587" y="296350"/>
                  <a:pt x="1031381" y="231362"/>
                  <a:pt x="968992" y="272955"/>
                </a:cubicBezTo>
                <a:cubicBezTo>
                  <a:pt x="952933" y="283661"/>
                  <a:pt x="944920" y="304525"/>
                  <a:pt x="928048" y="313898"/>
                </a:cubicBezTo>
                <a:cubicBezTo>
                  <a:pt x="902897" y="327871"/>
                  <a:pt x="873457" y="332096"/>
                  <a:pt x="846162" y="341194"/>
                </a:cubicBezTo>
                <a:lnTo>
                  <a:pt x="805218" y="354841"/>
                </a:lnTo>
                <a:cubicBezTo>
                  <a:pt x="687881" y="433068"/>
                  <a:pt x="825966" y="328906"/>
                  <a:pt x="750627" y="423080"/>
                </a:cubicBezTo>
                <a:cubicBezTo>
                  <a:pt x="740380" y="435888"/>
                  <a:pt x="722285" y="439875"/>
                  <a:pt x="709684" y="450376"/>
                </a:cubicBezTo>
                <a:cubicBezTo>
                  <a:pt x="694857" y="462732"/>
                  <a:pt x="685499" y="481743"/>
                  <a:pt x="668741" y="491319"/>
                </a:cubicBezTo>
                <a:cubicBezTo>
                  <a:pt x="652455" y="500625"/>
                  <a:pt x="631713" y="498381"/>
                  <a:pt x="614150" y="504967"/>
                </a:cubicBezTo>
                <a:cubicBezTo>
                  <a:pt x="595101" y="512110"/>
                  <a:pt x="578449" y="524706"/>
                  <a:pt x="559559" y="532262"/>
                </a:cubicBezTo>
                <a:cubicBezTo>
                  <a:pt x="504179" y="554414"/>
                  <a:pt x="476705" y="559800"/>
                  <a:pt x="423081" y="573206"/>
                </a:cubicBezTo>
                <a:cubicBezTo>
                  <a:pt x="395786" y="591403"/>
                  <a:pt x="359392" y="600502"/>
                  <a:pt x="341195" y="627797"/>
                </a:cubicBezTo>
                <a:lnTo>
                  <a:pt x="286603" y="709683"/>
                </a:lnTo>
                <a:cubicBezTo>
                  <a:pt x="262620" y="781638"/>
                  <a:pt x="288808" y="723416"/>
                  <a:pt x="232012" y="791570"/>
                </a:cubicBezTo>
                <a:cubicBezTo>
                  <a:pt x="221511" y="804171"/>
                  <a:pt x="217318" y="822012"/>
                  <a:pt x="204717" y="832513"/>
                </a:cubicBezTo>
                <a:cubicBezTo>
                  <a:pt x="189088" y="845538"/>
                  <a:pt x="167790" y="849715"/>
                  <a:pt x="150126" y="859809"/>
                </a:cubicBezTo>
                <a:cubicBezTo>
                  <a:pt x="135885" y="867947"/>
                  <a:pt x="122831" y="878006"/>
                  <a:pt x="109183" y="887104"/>
                </a:cubicBezTo>
                <a:cubicBezTo>
                  <a:pt x="97166" y="923155"/>
                  <a:pt x="76139" y="998202"/>
                  <a:pt x="40944" y="1009934"/>
                </a:cubicBezTo>
                <a:lnTo>
                  <a:pt x="0" y="1023582"/>
                </a:lnTo>
              </a:path>
            </a:pathLst>
          </a:custGeom>
          <a:noFill/>
          <a:ln w="38100">
            <a:solidFill>
              <a:srgbClr val="FF0000"/>
            </a:solidFill>
            <a:headEnd type="none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" name="Ορθογώνιο 1"/>
          <p:cNvSpPr/>
          <p:nvPr/>
        </p:nvSpPr>
        <p:spPr>
          <a:xfrm>
            <a:off x="3131840" y="1052736"/>
            <a:ext cx="48923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baseline="30000" dirty="0" smtClean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5B9E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Black" panose="020B0A04020102020204" pitchFamily="34" charset="0"/>
              </a:rPr>
              <a:t>+</a:t>
            </a:r>
            <a:endParaRPr lang="el-GR" sz="5400" b="1" dirty="0">
              <a:ln w="18000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F5B9E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5539" y="2157004"/>
            <a:ext cx="2156901" cy="2185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Ορθογώνιο 16"/>
          <p:cNvSpPr/>
          <p:nvPr/>
        </p:nvSpPr>
        <p:spPr>
          <a:xfrm>
            <a:off x="5796136" y="692696"/>
            <a:ext cx="412292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0" b="1" baseline="30000" dirty="0" smtClean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Black" panose="020B0A04020102020204" pitchFamily="34" charset="0"/>
              </a:rPr>
              <a:t>-</a:t>
            </a:r>
            <a:endParaRPr lang="el-GR" sz="8000" b="1" dirty="0">
              <a:ln w="18000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92D05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8" name="Ελεύθερη σχεδίαση 17"/>
          <p:cNvSpPr/>
          <p:nvPr/>
        </p:nvSpPr>
        <p:spPr>
          <a:xfrm>
            <a:off x="3577357" y="1556917"/>
            <a:ext cx="2631071" cy="2468510"/>
          </a:xfrm>
          <a:custGeom>
            <a:avLst/>
            <a:gdLst>
              <a:gd name="connsiteX0" fmla="*/ 0 w 2059769"/>
              <a:gd name="connsiteY0" fmla="*/ 0 h 2129051"/>
              <a:gd name="connsiteX1" fmla="*/ 81887 w 2059769"/>
              <a:gd name="connsiteY1" fmla="*/ 150125 h 2129051"/>
              <a:gd name="connsiteX2" fmla="*/ 109182 w 2059769"/>
              <a:gd name="connsiteY2" fmla="*/ 232012 h 2129051"/>
              <a:gd name="connsiteX3" fmla="*/ 122830 w 2059769"/>
              <a:gd name="connsiteY3" fmla="*/ 272955 h 2129051"/>
              <a:gd name="connsiteX4" fmla="*/ 245660 w 2059769"/>
              <a:gd name="connsiteY4" fmla="*/ 368489 h 2129051"/>
              <a:gd name="connsiteX5" fmla="*/ 286603 w 2059769"/>
              <a:gd name="connsiteY5" fmla="*/ 395785 h 2129051"/>
              <a:gd name="connsiteX6" fmla="*/ 300251 w 2059769"/>
              <a:gd name="connsiteY6" fmla="*/ 436728 h 2129051"/>
              <a:gd name="connsiteX7" fmla="*/ 327546 w 2059769"/>
              <a:gd name="connsiteY7" fmla="*/ 477671 h 2129051"/>
              <a:gd name="connsiteX8" fmla="*/ 368490 w 2059769"/>
              <a:gd name="connsiteY8" fmla="*/ 614149 h 2129051"/>
              <a:gd name="connsiteX9" fmla="*/ 409433 w 2059769"/>
              <a:gd name="connsiteY9" fmla="*/ 627797 h 2129051"/>
              <a:gd name="connsiteX10" fmla="*/ 436728 w 2059769"/>
              <a:gd name="connsiteY10" fmla="*/ 668740 h 2129051"/>
              <a:gd name="connsiteX11" fmla="*/ 518615 w 2059769"/>
              <a:gd name="connsiteY11" fmla="*/ 709683 h 2129051"/>
              <a:gd name="connsiteX12" fmla="*/ 559558 w 2059769"/>
              <a:gd name="connsiteY12" fmla="*/ 736979 h 2129051"/>
              <a:gd name="connsiteX13" fmla="*/ 614149 w 2059769"/>
              <a:gd name="connsiteY13" fmla="*/ 764274 h 2129051"/>
              <a:gd name="connsiteX14" fmla="*/ 655093 w 2059769"/>
              <a:gd name="connsiteY14" fmla="*/ 805218 h 2129051"/>
              <a:gd name="connsiteX15" fmla="*/ 696036 w 2059769"/>
              <a:gd name="connsiteY15" fmla="*/ 887104 h 2129051"/>
              <a:gd name="connsiteX16" fmla="*/ 764275 w 2059769"/>
              <a:gd name="connsiteY16" fmla="*/ 982639 h 2129051"/>
              <a:gd name="connsiteX17" fmla="*/ 887105 w 2059769"/>
              <a:gd name="connsiteY17" fmla="*/ 1078173 h 2129051"/>
              <a:gd name="connsiteX18" fmla="*/ 941696 w 2059769"/>
              <a:gd name="connsiteY18" fmla="*/ 1105468 h 2129051"/>
              <a:gd name="connsiteX19" fmla="*/ 1132764 w 2059769"/>
              <a:gd name="connsiteY19" fmla="*/ 1160059 h 2129051"/>
              <a:gd name="connsiteX20" fmla="*/ 1241946 w 2059769"/>
              <a:gd name="connsiteY20" fmla="*/ 1214651 h 2129051"/>
              <a:gd name="connsiteX21" fmla="*/ 1323833 w 2059769"/>
              <a:gd name="connsiteY21" fmla="*/ 1282889 h 2129051"/>
              <a:gd name="connsiteX22" fmla="*/ 1446663 w 2059769"/>
              <a:gd name="connsiteY22" fmla="*/ 1323833 h 2129051"/>
              <a:gd name="connsiteX23" fmla="*/ 1487606 w 2059769"/>
              <a:gd name="connsiteY23" fmla="*/ 1337480 h 2129051"/>
              <a:gd name="connsiteX24" fmla="*/ 1569493 w 2059769"/>
              <a:gd name="connsiteY24" fmla="*/ 1405719 h 2129051"/>
              <a:gd name="connsiteX25" fmla="*/ 1651379 w 2059769"/>
              <a:gd name="connsiteY25" fmla="*/ 1460310 h 2129051"/>
              <a:gd name="connsiteX26" fmla="*/ 1692322 w 2059769"/>
              <a:gd name="connsiteY26" fmla="*/ 1487606 h 2129051"/>
              <a:gd name="connsiteX27" fmla="*/ 1774209 w 2059769"/>
              <a:gd name="connsiteY27" fmla="*/ 1514901 h 2129051"/>
              <a:gd name="connsiteX28" fmla="*/ 1883391 w 2059769"/>
              <a:gd name="connsiteY28" fmla="*/ 1542197 h 2129051"/>
              <a:gd name="connsiteX29" fmla="*/ 1978925 w 2059769"/>
              <a:gd name="connsiteY29" fmla="*/ 1569492 h 2129051"/>
              <a:gd name="connsiteX30" fmla="*/ 2033516 w 2059769"/>
              <a:gd name="connsiteY30" fmla="*/ 2019868 h 2129051"/>
              <a:gd name="connsiteX31" fmla="*/ 2047164 w 2059769"/>
              <a:gd name="connsiteY31" fmla="*/ 2129051 h 2129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059769" h="2129051">
                <a:moveTo>
                  <a:pt x="0" y="0"/>
                </a:moveTo>
                <a:cubicBezTo>
                  <a:pt x="72563" y="90704"/>
                  <a:pt x="45381" y="40606"/>
                  <a:pt x="81887" y="150125"/>
                </a:cubicBezTo>
                <a:lnTo>
                  <a:pt x="109182" y="232012"/>
                </a:lnTo>
                <a:cubicBezTo>
                  <a:pt x="113731" y="245660"/>
                  <a:pt x="112658" y="262783"/>
                  <a:pt x="122830" y="272955"/>
                </a:cubicBezTo>
                <a:cubicBezTo>
                  <a:pt x="186971" y="337096"/>
                  <a:pt x="147712" y="303190"/>
                  <a:pt x="245660" y="368489"/>
                </a:cubicBezTo>
                <a:lnTo>
                  <a:pt x="286603" y="395785"/>
                </a:lnTo>
                <a:cubicBezTo>
                  <a:pt x="291152" y="409433"/>
                  <a:pt x="293817" y="423861"/>
                  <a:pt x="300251" y="436728"/>
                </a:cubicBezTo>
                <a:cubicBezTo>
                  <a:pt x="307586" y="451399"/>
                  <a:pt x="321085" y="462595"/>
                  <a:pt x="327546" y="477671"/>
                </a:cubicBezTo>
                <a:cubicBezTo>
                  <a:pt x="336479" y="498514"/>
                  <a:pt x="353200" y="609052"/>
                  <a:pt x="368490" y="614149"/>
                </a:cubicBezTo>
                <a:lnTo>
                  <a:pt x="409433" y="627797"/>
                </a:lnTo>
                <a:cubicBezTo>
                  <a:pt x="418531" y="641445"/>
                  <a:pt x="425130" y="657142"/>
                  <a:pt x="436728" y="668740"/>
                </a:cubicBezTo>
                <a:cubicBezTo>
                  <a:pt x="463186" y="695198"/>
                  <a:pt x="485314" y="698583"/>
                  <a:pt x="518615" y="709683"/>
                </a:cubicBezTo>
                <a:cubicBezTo>
                  <a:pt x="532263" y="718782"/>
                  <a:pt x="545317" y="728841"/>
                  <a:pt x="559558" y="736979"/>
                </a:cubicBezTo>
                <a:cubicBezTo>
                  <a:pt x="577222" y="747073"/>
                  <a:pt x="597594" y="752449"/>
                  <a:pt x="614149" y="764274"/>
                </a:cubicBezTo>
                <a:cubicBezTo>
                  <a:pt x="629855" y="775493"/>
                  <a:pt x="642737" y="790390"/>
                  <a:pt x="655093" y="805218"/>
                </a:cubicBezTo>
                <a:cubicBezTo>
                  <a:pt x="703980" y="863882"/>
                  <a:pt x="665262" y="825556"/>
                  <a:pt x="696036" y="887104"/>
                </a:cubicBezTo>
                <a:cubicBezTo>
                  <a:pt x="703444" y="901921"/>
                  <a:pt x="758564" y="977404"/>
                  <a:pt x="764275" y="982639"/>
                </a:cubicBezTo>
                <a:cubicBezTo>
                  <a:pt x="802511" y="1017688"/>
                  <a:pt x="840711" y="1054977"/>
                  <a:pt x="887105" y="1078173"/>
                </a:cubicBezTo>
                <a:cubicBezTo>
                  <a:pt x="905302" y="1087271"/>
                  <a:pt x="922707" y="1098165"/>
                  <a:pt x="941696" y="1105468"/>
                </a:cubicBezTo>
                <a:cubicBezTo>
                  <a:pt x="1046307" y="1145703"/>
                  <a:pt x="1043825" y="1142272"/>
                  <a:pt x="1132764" y="1160059"/>
                </a:cubicBezTo>
                <a:cubicBezTo>
                  <a:pt x="1254000" y="1250988"/>
                  <a:pt x="1122705" y="1163548"/>
                  <a:pt x="1241946" y="1214651"/>
                </a:cubicBezTo>
                <a:cubicBezTo>
                  <a:pt x="1348353" y="1260253"/>
                  <a:pt x="1213159" y="1221403"/>
                  <a:pt x="1323833" y="1282889"/>
                </a:cubicBezTo>
                <a:cubicBezTo>
                  <a:pt x="1323835" y="1282890"/>
                  <a:pt x="1426191" y="1317009"/>
                  <a:pt x="1446663" y="1323833"/>
                </a:cubicBezTo>
                <a:lnTo>
                  <a:pt x="1487606" y="1337480"/>
                </a:lnTo>
                <a:cubicBezTo>
                  <a:pt x="1633921" y="1435025"/>
                  <a:pt x="1411856" y="1283113"/>
                  <a:pt x="1569493" y="1405719"/>
                </a:cubicBezTo>
                <a:cubicBezTo>
                  <a:pt x="1595388" y="1425859"/>
                  <a:pt x="1624084" y="1442113"/>
                  <a:pt x="1651379" y="1460310"/>
                </a:cubicBezTo>
                <a:cubicBezTo>
                  <a:pt x="1665027" y="1469409"/>
                  <a:pt x="1676761" y="1482419"/>
                  <a:pt x="1692322" y="1487606"/>
                </a:cubicBezTo>
                <a:cubicBezTo>
                  <a:pt x="1719618" y="1496704"/>
                  <a:pt x="1746296" y="1507923"/>
                  <a:pt x="1774209" y="1514901"/>
                </a:cubicBezTo>
                <a:cubicBezTo>
                  <a:pt x="1810603" y="1524000"/>
                  <a:pt x="1847802" y="1530334"/>
                  <a:pt x="1883391" y="1542197"/>
                </a:cubicBezTo>
                <a:cubicBezTo>
                  <a:pt x="1942128" y="1561777"/>
                  <a:pt x="1910378" y="1552356"/>
                  <a:pt x="1978925" y="1569492"/>
                </a:cubicBezTo>
                <a:cubicBezTo>
                  <a:pt x="2138593" y="1675937"/>
                  <a:pt x="2007971" y="1572814"/>
                  <a:pt x="2033516" y="2019868"/>
                </a:cubicBezTo>
                <a:cubicBezTo>
                  <a:pt x="2051578" y="2335951"/>
                  <a:pt x="2047164" y="1819140"/>
                  <a:pt x="2047164" y="2129051"/>
                </a:cubicBezTo>
              </a:path>
            </a:pathLst>
          </a:custGeom>
          <a:noFill/>
          <a:ln w="28575">
            <a:solidFill>
              <a:srgbClr val="F5B9E1"/>
            </a:solidFill>
            <a:headEnd type="none" w="med" len="med"/>
            <a:tailEnd type="arrow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9" name="Ελεύθερη σχεδίαση 18"/>
          <p:cNvSpPr/>
          <p:nvPr/>
        </p:nvSpPr>
        <p:spPr>
          <a:xfrm>
            <a:off x="3690530" y="1440196"/>
            <a:ext cx="2324969" cy="2585230"/>
          </a:xfrm>
          <a:custGeom>
            <a:avLst/>
            <a:gdLst>
              <a:gd name="connsiteX0" fmla="*/ 1897039 w 1897039"/>
              <a:gd name="connsiteY0" fmla="*/ 0 h 2006221"/>
              <a:gd name="connsiteX1" fmla="*/ 1883391 w 1897039"/>
              <a:gd name="connsiteY1" fmla="*/ 136478 h 2006221"/>
              <a:gd name="connsiteX2" fmla="*/ 1856096 w 1897039"/>
              <a:gd name="connsiteY2" fmla="*/ 177421 h 2006221"/>
              <a:gd name="connsiteX3" fmla="*/ 1774209 w 1897039"/>
              <a:gd name="connsiteY3" fmla="*/ 232012 h 2006221"/>
              <a:gd name="connsiteX4" fmla="*/ 1733266 w 1897039"/>
              <a:gd name="connsiteY4" fmla="*/ 259308 h 2006221"/>
              <a:gd name="connsiteX5" fmla="*/ 1651379 w 1897039"/>
              <a:gd name="connsiteY5" fmla="*/ 313899 h 2006221"/>
              <a:gd name="connsiteX6" fmla="*/ 1610436 w 1897039"/>
              <a:gd name="connsiteY6" fmla="*/ 341194 h 2006221"/>
              <a:gd name="connsiteX7" fmla="*/ 1569493 w 1897039"/>
              <a:gd name="connsiteY7" fmla="*/ 423081 h 2006221"/>
              <a:gd name="connsiteX8" fmla="*/ 1542197 w 1897039"/>
              <a:gd name="connsiteY8" fmla="*/ 464024 h 2006221"/>
              <a:gd name="connsiteX9" fmla="*/ 1528550 w 1897039"/>
              <a:gd name="connsiteY9" fmla="*/ 504967 h 2006221"/>
              <a:gd name="connsiteX10" fmla="*/ 1514902 w 1897039"/>
              <a:gd name="connsiteY10" fmla="*/ 614150 h 2006221"/>
              <a:gd name="connsiteX11" fmla="*/ 1392072 w 1897039"/>
              <a:gd name="connsiteY11" fmla="*/ 668741 h 2006221"/>
              <a:gd name="connsiteX12" fmla="*/ 1310185 w 1897039"/>
              <a:gd name="connsiteY12" fmla="*/ 709684 h 2006221"/>
              <a:gd name="connsiteX13" fmla="*/ 1269242 w 1897039"/>
              <a:gd name="connsiteY13" fmla="*/ 736979 h 2006221"/>
              <a:gd name="connsiteX14" fmla="*/ 1187356 w 1897039"/>
              <a:gd name="connsiteY14" fmla="*/ 764275 h 2006221"/>
              <a:gd name="connsiteX15" fmla="*/ 1105469 w 1897039"/>
              <a:gd name="connsiteY15" fmla="*/ 805218 h 2006221"/>
              <a:gd name="connsiteX16" fmla="*/ 982639 w 1897039"/>
              <a:gd name="connsiteY16" fmla="*/ 791570 h 2006221"/>
              <a:gd name="connsiteX17" fmla="*/ 941696 w 1897039"/>
              <a:gd name="connsiteY17" fmla="*/ 777923 h 2006221"/>
              <a:gd name="connsiteX18" fmla="*/ 900753 w 1897039"/>
              <a:gd name="connsiteY18" fmla="*/ 791570 h 2006221"/>
              <a:gd name="connsiteX19" fmla="*/ 859809 w 1897039"/>
              <a:gd name="connsiteY19" fmla="*/ 832514 h 2006221"/>
              <a:gd name="connsiteX20" fmla="*/ 586854 w 1897039"/>
              <a:gd name="connsiteY20" fmla="*/ 846162 h 2006221"/>
              <a:gd name="connsiteX21" fmla="*/ 545911 w 1897039"/>
              <a:gd name="connsiteY21" fmla="*/ 859809 h 2006221"/>
              <a:gd name="connsiteX22" fmla="*/ 477672 w 1897039"/>
              <a:gd name="connsiteY22" fmla="*/ 941696 h 2006221"/>
              <a:gd name="connsiteX23" fmla="*/ 450376 w 1897039"/>
              <a:gd name="connsiteY23" fmla="*/ 982639 h 2006221"/>
              <a:gd name="connsiteX24" fmla="*/ 368490 w 1897039"/>
              <a:gd name="connsiteY24" fmla="*/ 1037230 h 2006221"/>
              <a:gd name="connsiteX25" fmla="*/ 327547 w 1897039"/>
              <a:gd name="connsiteY25" fmla="*/ 1064526 h 2006221"/>
              <a:gd name="connsiteX26" fmla="*/ 286603 w 1897039"/>
              <a:gd name="connsiteY26" fmla="*/ 1091821 h 2006221"/>
              <a:gd name="connsiteX27" fmla="*/ 259308 w 1897039"/>
              <a:gd name="connsiteY27" fmla="*/ 1132765 h 2006221"/>
              <a:gd name="connsiteX28" fmla="*/ 232012 w 1897039"/>
              <a:gd name="connsiteY28" fmla="*/ 1214651 h 2006221"/>
              <a:gd name="connsiteX29" fmla="*/ 245660 w 1897039"/>
              <a:gd name="connsiteY29" fmla="*/ 1296538 h 2006221"/>
              <a:gd name="connsiteX30" fmla="*/ 177421 w 1897039"/>
              <a:gd name="connsiteY30" fmla="*/ 1433015 h 2006221"/>
              <a:gd name="connsiteX31" fmla="*/ 109182 w 1897039"/>
              <a:gd name="connsiteY31" fmla="*/ 1514902 h 2006221"/>
              <a:gd name="connsiteX32" fmla="*/ 54591 w 1897039"/>
              <a:gd name="connsiteY32" fmla="*/ 1678675 h 2006221"/>
              <a:gd name="connsiteX33" fmla="*/ 40944 w 1897039"/>
              <a:gd name="connsiteY33" fmla="*/ 1719618 h 2006221"/>
              <a:gd name="connsiteX34" fmla="*/ 0 w 1897039"/>
              <a:gd name="connsiteY34" fmla="*/ 1801505 h 2006221"/>
              <a:gd name="connsiteX35" fmla="*/ 13648 w 1897039"/>
              <a:gd name="connsiteY35" fmla="*/ 2006221 h 2006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897039" h="2006221">
                <a:moveTo>
                  <a:pt x="1897039" y="0"/>
                </a:moveTo>
                <a:cubicBezTo>
                  <a:pt x="1892490" y="45493"/>
                  <a:pt x="1893671" y="91929"/>
                  <a:pt x="1883391" y="136478"/>
                </a:cubicBezTo>
                <a:cubicBezTo>
                  <a:pt x="1879703" y="152460"/>
                  <a:pt x="1868440" y="166620"/>
                  <a:pt x="1856096" y="177421"/>
                </a:cubicBezTo>
                <a:cubicBezTo>
                  <a:pt x="1831408" y="199023"/>
                  <a:pt x="1801505" y="213815"/>
                  <a:pt x="1774209" y="232012"/>
                </a:cubicBezTo>
                <a:lnTo>
                  <a:pt x="1733266" y="259308"/>
                </a:lnTo>
                <a:lnTo>
                  <a:pt x="1651379" y="313899"/>
                </a:lnTo>
                <a:lnTo>
                  <a:pt x="1610436" y="341194"/>
                </a:lnTo>
                <a:cubicBezTo>
                  <a:pt x="1532202" y="458549"/>
                  <a:pt x="1626005" y="310059"/>
                  <a:pt x="1569493" y="423081"/>
                </a:cubicBezTo>
                <a:cubicBezTo>
                  <a:pt x="1562157" y="437752"/>
                  <a:pt x="1551296" y="450376"/>
                  <a:pt x="1542197" y="464024"/>
                </a:cubicBezTo>
                <a:cubicBezTo>
                  <a:pt x="1537648" y="477672"/>
                  <a:pt x="1531123" y="490813"/>
                  <a:pt x="1528550" y="504967"/>
                </a:cubicBezTo>
                <a:cubicBezTo>
                  <a:pt x="1521989" y="541053"/>
                  <a:pt x="1528524" y="580096"/>
                  <a:pt x="1514902" y="614150"/>
                </a:cubicBezTo>
                <a:cubicBezTo>
                  <a:pt x="1504802" y="639399"/>
                  <a:pt x="1393422" y="667841"/>
                  <a:pt x="1392072" y="668741"/>
                </a:cubicBezTo>
                <a:cubicBezTo>
                  <a:pt x="1274737" y="746963"/>
                  <a:pt x="1423193" y="653181"/>
                  <a:pt x="1310185" y="709684"/>
                </a:cubicBezTo>
                <a:cubicBezTo>
                  <a:pt x="1295514" y="717019"/>
                  <a:pt x="1284231" y="730317"/>
                  <a:pt x="1269242" y="736979"/>
                </a:cubicBezTo>
                <a:cubicBezTo>
                  <a:pt x="1242950" y="748664"/>
                  <a:pt x="1211296" y="748316"/>
                  <a:pt x="1187356" y="764275"/>
                </a:cubicBezTo>
                <a:cubicBezTo>
                  <a:pt x="1134442" y="799550"/>
                  <a:pt x="1161973" y="786383"/>
                  <a:pt x="1105469" y="805218"/>
                </a:cubicBezTo>
                <a:cubicBezTo>
                  <a:pt x="1064526" y="800669"/>
                  <a:pt x="1023274" y="798342"/>
                  <a:pt x="982639" y="791570"/>
                </a:cubicBezTo>
                <a:cubicBezTo>
                  <a:pt x="968449" y="789205"/>
                  <a:pt x="956082" y="777923"/>
                  <a:pt x="941696" y="777923"/>
                </a:cubicBezTo>
                <a:cubicBezTo>
                  <a:pt x="927310" y="777923"/>
                  <a:pt x="914401" y="787021"/>
                  <a:pt x="900753" y="791570"/>
                </a:cubicBezTo>
                <a:cubicBezTo>
                  <a:pt x="887105" y="805218"/>
                  <a:pt x="878825" y="829207"/>
                  <a:pt x="859809" y="832514"/>
                </a:cubicBezTo>
                <a:cubicBezTo>
                  <a:pt x="770058" y="848123"/>
                  <a:pt x="677610" y="838270"/>
                  <a:pt x="586854" y="846162"/>
                </a:cubicBezTo>
                <a:cubicBezTo>
                  <a:pt x="572522" y="847408"/>
                  <a:pt x="559559" y="855260"/>
                  <a:pt x="545911" y="859809"/>
                </a:cubicBezTo>
                <a:cubicBezTo>
                  <a:pt x="478143" y="961461"/>
                  <a:pt x="565238" y="836618"/>
                  <a:pt x="477672" y="941696"/>
                </a:cubicBezTo>
                <a:cubicBezTo>
                  <a:pt x="467171" y="954297"/>
                  <a:pt x="462720" y="971838"/>
                  <a:pt x="450376" y="982639"/>
                </a:cubicBezTo>
                <a:cubicBezTo>
                  <a:pt x="425688" y="1004241"/>
                  <a:pt x="395785" y="1019033"/>
                  <a:pt x="368490" y="1037230"/>
                </a:cubicBezTo>
                <a:lnTo>
                  <a:pt x="327547" y="1064526"/>
                </a:lnTo>
                <a:lnTo>
                  <a:pt x="286603" y="1091821"/>
                </a:lnTo>
                <a:cubicBezTo>
                  <a:pt x="277505" y="1105469"/>
                  <a:pt x="265970" y="1117776"/>
                  <a:pt x="259308" y="1132765"/>
                </a:cubicBezTo>
                <a:cubicBezTo>
                  <a:pt x="247623" y="1159057"/>
                  <a:pt x="232012" y="1214651"/>
                  <a:pt x="232012" y="1214651"/>
                </a:cubicBezTo>
                <a:cubicBezTo>
                  <a:pt x="236561" y="1241947"/>
                  <a:pt x="245660" y="1268866"/>
                  <a:pt x="245660" y="1296538"/>
                </a:cubicBezTo>
                <a:cubicBezTo>
                  <a:pt x="245660" y="1350548"/>
                  <a:pt x="204632" y="1392199"/>
                  <a:pt x="177421" y="1433015"/>
                </a:cubicBezTo>
                <a:cubicBezTo>
                  <a:pt x="139417" y="1490022"/>
                  <a:pt x="161728" y="1462357"/>
                  <a:pt x="109182" y="1514902"/>
                </a:cubicBezTo>
                <a:lnTo>
                  <a:pt x="54591" y="1678675"/>
                </a:lnTo>
                <a:cubicBezTo>
                  <a:pt x="50042" y="1692323"/>
                  <a:pt x="48924" y="1707648"/>
                  <a:pt x="40944" y="1719618"/>
                </a:cubicBezTo>
                <a:cubicBezTo>
                  <a:pt x="5668" y="1772532"/>
                  <a:pt x="18835" y="1745001"/>
                  <a:pt x="0" y="1801505"/>
                </a:cubicBezTo>
                <a:cubicBezTo>
                  <a:pt x="17598" y="1942286"/>
                  <a:pt x="13648" y="1874010"/>
                  <a:pt x="13648" y="2006221"/>
                </a:cubicBezTo>
              </a:path>
            </a:pathLst>
          </a:custGeom>
          <a:noFill/>
          <a:ln w="28575">
            <a:solidFill>
              <a:srgbClr val="00B050"/>
            </a:solidFill>
            <a:headEnd type="none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0" name="TextBox 19"/>
          <p:cNvSpPr txBox="1"/>
          <p:nvPr/>
        </p:nvSpPr>
        <p:spPr>
          <a:xfrm>
            <a:off x="2723847" y="3011468"/>
            <a:ext cx="199216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8000" b="1" dirty="0" smtClean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</a:rPr>
              <a:t>Η</a:t>
            </a:r>
            <a:endParaRPr lang="el-GR" sz="8000" b="1" dirty="0">
              <a:ln w="18000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j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995937" y="3011468"/>
            <a:ext cx="22124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8000" b="1" dirty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</a:rPr>
              <a:t>Ν</a:t>
            </a:r>
            <a:r>
              <a:rPr lang="en-US" sz="8000" b="1" dirty="0" smtClean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</a:rPr>
              <a:t>O</a:t>
            </a:r>
            <a:r>
              <a:rPr lang="el-GR" sz="8000" b="1" baseline="-25000" dirty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</a:rPr>
              <a:t>3</a:t>
            </a:r>
            <a:endParaRPr lang="el-GR" sz="8000" b="1" dirty="0">
              <a:ln w="18000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j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-14199" y="-57273"/>
            <a:ext cx="7992888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j-lt"/>
              </a:rPr>
              <a:t>10</a:t>
            </a:r>
            <a:r>
              <a:rPr lang="el-GR" sz="4000" b="1" baseline="3000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j-lt"/>
              </a:rPr>
              <a:t>ο</a:t>
            </a:r>
            <a:r>
              <a:rPr lang="el-GR" sz="4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j-lt"/>
              </a:rPr>
              <a:t>   </a:t>
            </a:r>
            <a:r>
              <a:rPr lang="el-GR" sz="4000" b="1" dirty="0" smtClean="0">
                <a:ln w="17780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j-lt"/>
              </a:rPr>
              <a:t>παράδειγμα</a:t>
            </a:r>
            <a:r>
              <a:rPr lang="el-GR" sz="4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j-lt"/>
              </a:rPr>
              <a:t>  :       </a:t>
            </a:r>
            <a:r>
              <a:rPr lang="el-GR" sz="4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j-lt"/>
              </a:rPr>
              <a:t> </a:t>
            </a:r>
            <a:endParaRPr lang="el-GR" sz="40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93665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6" grpId="0"/>
      <p:bldP spid="8" grpId="0" animBg="1"/>
      <p:bldP spid="11" grpId="0"/>
      <p:bldP spid="15" grpId="0" animBg="1"/>
      <p:bldP spid="2" grpId="0"/>
      <p:bldP spid="17" grpId="0"/>
      <p:bldP spid="18" grpId="0" animBg="1"/>
      <p:bldP spid="19" grpId="0" animBg="1"/>
      <p:bldP spid="20" grpId="0"/>
      <p:bldP spid="21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323528" y="253024"/>
            <a:ext cx="4752528" cy="108774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l-GR" sz="6600" dirty="0" smtClean="0">
                <a:ln w="635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Comic Sans MS" panose="030F0702030302020204" pitchFamily="66" charset="0"/>
              </a:rPr>
              <a:t>ΟΞΕΑ</a:t>
            </a:r>
            <a:endParaRPr lang="el-GR" sz="6600" dirty="0">
              <a:ln w="6350">
                <a:solidFill>
                  <a:sysClr val="windowText" lastClr="000000"/>
                </a:solidFill>
              </a:ln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23528" y="1484784"/>
            <a:ext cx="3816424" cy="1036712"/>
          </a:xfrm>
        </p:spPr>
        <p:txBody>
          <a:bodyPr>
            <a:noAutofit/>
          </a:bodyPr>
          <a:lstStyle/>
          <a:p>
            <a:pPr marL="137160" indent="0">
              <a:buNone/>
            </a:pPr>
            <a:r>
              <a:rPr lang="el-GR" sz="3600" b="1" dirty="0" smtClean="0">
                <a:ln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   ΜΗ ΟΞΥΓΟΝΟΥΧΑ</a:t>
            </a:r>
            <a:endParaRPr lang="el-GR" sz="3600" b="1" dirty="0">
              <a:ln>
                <a:solidFill>
                  <a:sysClr val="windowText" lastClr="000000"/>
                </a:solidFill>
              </a:ln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4" name="Θέση περιεχομένου 2"/>
          <p:cNvSpPr txBox="1">
            <a:spLocks/>
          </p:cNvSpPr>
          <p:nvPr/>
        </p:nvSpPr>
        <p:spPr>
          <a:xfrm>
            <a:off x="4932040" y="1744216"/>
            <a:ext cx="3816424" cy="1036712"/>
          </a:xfrm>
          <a:prstGeom prst="rect">
            <a:avLst/>
          </a:prstGeom>
        </p:spPr>
        <p:txBody>
          <a:bodyPr vert="horz">
            <a:noAutofit/>
          </a:bodyPr>
          <a:lstStyle>
            <a:lvl1pPr marL="548640" indent="-41148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Char char="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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7160" indent="0">
              <a:buFont typeface="Wingdings 2"/>
              <a:buNone/>
            </a:pPr>
            <a:r>
              <a:rPr lang="el-GR" sz="3600" b="1" dirty="0" smtClean="0">
                <a:ln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ΟΞΥΓΟΝΟΥΧΑ</a:t>
            </a:r>
            <a:endParaRPr lang="el-GR" sz="3600" b="1" dirty="0">
              <a:ln>
                <a:solidFill>
                  <a:sysClr val="windowText" lastClr="000000"/>
                </a:solidFill>
              </a:ln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" name="Θέση περιεχομένου 2"/>
          <p:cNvSpPr txBox="1">
            <a:spLocks/>
          </p:cNvSpPr>
          <p:nvPr/>
        </p:nvSpPr>
        <p:spPr>
          <a:xfrm>
            <a:off x="5076056" y="260648"/>
            <a:ext cx="3528392" cy="10801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>
            <a:noAutofit/>
          </a:bodyPr>
          <a:lstStyle>
            <a:lvl1pPr marL="548640" indent="-41148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Char char="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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7160" indent="0">
              <a:buFont typeface="Wingdings 2"/>
              <a:buNone/>
            </a:pPr>
            <a:r>
              <a:rPr lang="el-GR" sz="66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l-GR" sz="66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Η</a:t>
            </a:r>
            <a:r>
              <a:rPr lang="el-GR" sz="6600" b="1" baseline="-25000" dirty="0" err="1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χ</a:t>
            </a:r>
            <a:r>
              <a:rPr lang="el-GR" sz="66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Α</a:t>
            </a:r>
            <a:endParaRPr lang="el-GR" sz="6600" b="1" dirty="0">
              <a:ln>
                <a:solidFill>
                  <a:sysClr val="windowText" lastClr="000000"/>
                </a:solidFill>
              </a:ln>
              <a:solidFill>
                <a:schemeClr val="tx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Θέση περιεχομένου 2"/>
          <p:cNvSpPr txBox="1">
            <a:spLocks/>
          </p:cNvSpPr>
          <p:nvPr/>
        </p:nvSpPr>
        <p:spPr>
          <a:xfrm>
            <a:off x="611560" y="3861048"/>
            <a:ext cx="3816424" cy="2996952"/>
          </a:xfrm>
          <a:prstGeom prst="rect">
            <a:avLst/>
          </a:prstGeom>
        </p:spPr>
        <p:txBody>
          <a:bodyPr vert="horz">
            <a:noAutofit/>
          </a:bodyPr>
          <a:lstStyle>
            <a:lvl1pPr marL="548640" indent="-41148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Char char="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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7160" indent="0">
              <a:buFont typeface="Wingdings 2"/>
              <a:buNone/>
            </a:pPr>
            <a:r>
              <a:rPr lang="el-GR" sz="36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Η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Cl</a:t>
            </a:r>
          </a:p>
          <a:p>
            <a:pPr marL="137160" indent="0">
              <a:buFont typeface="Wingdings 2"/>
              <a:buNone/>
            </a:pP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</a:t>
            </a: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Br</a:t>
            </a:r>
            <a:endParaRPr lang="en-US" sz="3600" b="1" dirty="0" smtClean="0">
              <a:ln>
                <a:solidFill>
                  <a:sysClr val="windowText" lastClr="000000"/>
                </a:solidFill>
              </a:ln>
              <a:solidFill>
                <a:schemeClr val="tx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marL="137160" indent="0">
              <a:buFont typeface="Wingdings 2"/>
              <a:buNone/>
            </a:pP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</a:t>
            </a:r>
            <a:r>
              <a:rPr lang="en-US" sz="3600" b="1" baseline="-25000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2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</a:t>
            </a:r>
          </a:p>
          <a:p>
            <a:pPr marL="137160" indent="0">
              <a:buFont typeface="Wingdings 2"/>
              <a:buNone/>
            </a:pP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CN</a:t>
            </a:r>
            <a:endParaRPr lang="el-GR" sz="3600" b="1" dirty="0">
              <a:ln>
                <a:solidFill>
                  <a:sysClr val="windowText" lastClr="000000"/>
                </a:solidFill>
              </a:ln>
              <a:solidFill>
                <a:schemeClr val="tx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7" name="Θέση περιεχομένου 2"/>
          <p:cNvSpPr txBox="1">
            <a:spLocks/>
          </p:cNvSpPr>
          <p:nvPr/>
        </p:nvSpPr>
        <p:spPr>
          <a:xfrm>
            <a:off x="4788024" y="3744416"/>
            <a:ext cx="3816424" cy="2996952"/>
          </a:xfrm>
          <a:prstGeom prst="rect">
            <a:avLst/>
          </a:prstGeom>
        </p:spPr>
        <p:txBody>
          <a:bodyPr vert="horz">
            <a:noAutofit/>
          </a:bodyPr>
          <a:lstStyle>
            <a:lvl1pPr marL="548640" indent="-41148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Char char="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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7160" indent="0">
              <a:buFont typeface="Wingdings 2"/>
              <a:buNone/>
            </a:pPr>
            <a:r>
              <a:rPr lang="el-GR" sz="36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Η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O</a:t>
            </a:r>
            <a:r>
              <a:rPr lang="en-US" sz="3600" b="1" baseline="-25000" dirty="0" smtClean="0">
                <a:ln>
                  <a:solidFill>
                    <a:sysClr val="windowText" lastClr="000000"/>
                  </a:solidFill>
                </a:ln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3</a:t>
            </a:r>
          </a:p>
          <a:p>
            <a:pPr marL="137160" indent="0">
              <a:buFont typeface="Wingdings 2"/>
              <a:buNone/>
            </a:pP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</a:t>
            </a:r>
            <a:r>
              <a:rPr lang="en-US" sz="3600" b="1" baseline="-25000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2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O</a:t>
            </a:r>
            <a:r>
              <a:rPr lang="en-US" sz="3600" b="1" baseline="-25000" dirty="0" smtClean="0">
                <a:ln>
                  <a:solidFill>
                    <a:sysClr val="windowText" lastClr="000000"/>
                  </a:solidFill>
                </a:ln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4</a:t>
            </a:r>
            <a:endParaRPr lang="en-US" sz="3600" b="1" dirty="0" smtClean="0">
              <a:ln>
                <a:solidFill>
                  <a:sysClr val="windowText" lastClr="000000"/>
                </a:solidFill>
              </a:ln>
              <a:solidFill>
                <a:schemeClr val="tx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marL="137160" indent="0">
              <a:buFont typeface="Wingdings 2"/>
              <a:buNone/>
            </a:pP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</a:t>
            </a:r>
            <a:r>
              <a:rPr lang="en-US" sz="3600" b="1" baseline="-25000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2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O</a:t>
            </a:r>
            <a:r>
              <a:rPr lang="en-US" sz="3600" b="1" baseline="-25000" dirty="0" smtClean="0">
                <a:ln>
                  <a:solidFill>
                    <a:sysClr val="windowText" lastClr="000000"/>
                  </a:solidFill>
                </a:ln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3</a:t>
            </a:r>
            <a:endParaRPr lang="en-US" sz="3600" b="1" dirty="0" smtClean="0">
              <a:ln>
                <a:solidFill>
                  <a:sysClr val="windowText" lastClr="000000"/>
                </a:solidFill>
              </a:ln>
              <a:solidFill>
                <a:schemeClr val="tx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marL="137160" indent="0">
              <a:buFont typeface="Wingdings 2"/>
              <a:buNone/>
            </a:pP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</a:t>
            </a:r>
            <a:r>
              <a:rPr lang="en-US" sz="3600" b="1" baseline="-25000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3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O</a:t>
            </a:r>
            <a:r>
              <a:rPr lang="en-US" sz="3600" b="1" baseline="-25000" dirty="0" smtClean="0">
                <a:ln>
                  <a:solidFill>
                    <a:sysClr val="windowText" lastClr="000000"/>
                  </a:solidFill>
                </a:ln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4</a:t>
            </a:r>
            <a:endParaRPr lang="el-GR" sz="3600" b="1" dirty="0">
              <a:ln>
                <a:solidFill>
                  <a:sysClr val="windowText" lastClr="000000"/>
                </a:solidFill>
              </a:ln>
              <a:solidFill>
                <a:schemeClr val="tx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5536" y="2780928"/>
            <a:ext cx="3816424" cy="830997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sz="48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</a:rPr>
              <a:t>Υδρο</a:t>
            </a:r>
            <a:r>
              <a:rPr lang="el-GR" sz="48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</a:rPr>
              <a:t> ……..</a:t>
            </a:r>
            <a:endParaRPr lang="el-GR" sz="4800" b="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79712" y="3913892"/>
            <a:ext cx="2232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Candara" panose="020E0502030303020204" pitchFamily="34" charset="0"/>
              </a:rPr>
              <a:t>Υδρο</a:t>
            </a:r>
            <a:r>
              <a:rPr lang="el-GR" sz="2800" b="1" dirty="0" smtClean="0">
                <a:solidFill>
                  <a:sysClr val="windowText" lastClr="000000"/>
                </a:solidFill>
                <a:latin typeface="Candara" panose="020E0502030303020204" pitchFamily="34" charset="0"/>
              </a:rPr>
              <a:t>χλώριο</a:t>
            </a:r>
            <a:endParaRPr lang="el-GR" sz="2800" b="1" dirty="0">
              <a:solidFill>
                <a:sysClr val="windowText" lastClr="000000"/>
              </a:solidFill>
              <a:latin typeface="Candara" panose="020E0502030303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51720" y="4561964"/>
            <a:ext cx="22322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Candara" panose="020E0502030303020204" pitchFamily="34" charset="0"/>
              </a:rPr>
              <a:t>Υδρο</a:t>
            </a:r>
            <a:r>
              <a:rPr lang="el-GR" sz="2800" b="1" dirty="0" err="1" smtClean="0">
                <a:solidFill>
                  <a:sysClr val="windowText" lastClr="000000"/>
                </a:solidFill>
                <a:latin typeface="Candara" panose="020E0502030303020204" pitchFamily="34" charset="0"/>
              </a:rPr>
              <a:t>βρώμι</a:t>
            </a:r>
            <a:r>
              <a:rPr lang="en-US" sz="2800" b="1" dirty="0">
                <a:solidFill>
                  <a:sysClr val="windowText" lastClr="000000"/>
                </a:solidFill>
                <a:latin typeface="Candara" panose="020E0502030303020204" pitchFamily="34" charset="0"/>
              </a:rPr>
              <a:t>o</a:t>
            </a:r>
            <a:r>
              <a:rPr lang="el-GR" sz="2800" b="1" dirty="0" smtClean="0">
                <a:latin typeface="Candara" panose="020E0502030303020204" pitchFamily="34" charset="0"/>
              </a:rPr>
              <a:t>ο</a:t>
            </a:r>
            <a:endParaRPr lang="el-GR" sz="2800" b="1" dirty="0">
              <a:latin typeface="Candara" panose="020E0502030303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51720" y="5210036"/>
            <a:ext cx="2232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Candara" panose="020E0502030303020204" pitchFamily="34" charset="0"/>
              </a:rPr>
              <a:t>Υδρό</a:t>
            </a:r>
            <a:r>
              <a:rPr lang="el-GR" sz="2800" b="1" dirty="0" err="1" smtClean="0">
                <a:solidFill>
                  <a:sysClr val="windowText" lastClr="000000"/>
                </a:solidFill>
                <a:latin typeface="Candara" panose="020E0502030303020204" pitchFamily="34" charset="0"/>
              </a:rPr>
              <a:t>θει</a:t>
            </a:r>
            <a:r>
              <a:rPr lang="en-US" sz="2800" b="1" dirty="0" smtClean="0">
                <a:solidFill>
                  <a:sysClr val="windowText" lastClr="000000"/>
                </a:solidFill>
                <a:latin typeface="Candara" panose="020E0502030303020204" pitchFamily="34" charset="0"/>
              </a:rPr>
              <a:t>o</a:t>
            </a:r>
            <a:endParaRPr lang="el-GR" sz="2800" b="1" dirty="0">
              <a:latin typeface="Candara" panose="020E0502030303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32112" y="5930116"/>
            <a:ext cx="2232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Candara" panose="020E0502030303020204" pitchFamily="34" charset="0"/>
              </a:rPr>
              <a:t>Υδρο</a:t>
            </a:r>
            <a:r>
              <a:rPr lang="el-GR" sz="2800" b="1" dirty="0" err="1" smtClean="0">
                <a:solidFill>
                  <a:sysClr val="windowText" lastClr="000000"/>
                </a:solidFill>
                <a:latin typeface="Candara" panose="020E0502030303020204" pitchFamily="34" charset="0"/>
              </a:rPr>
              <a:t>κυάνι</a:t>
            </a:r>
            <a:r>
              <a:rPr lang="en-US" sz="2800" b="1" dirty="0" smtClean="0">
                <a:solidFill>
                  <a:sysClr val="windowText" lastClr="000000"/>
                </a:solidFill>
                <a:latin typeface="Candara" panose="020E0502030303020204" pitchFamily="34" charset="0"/>
              </a:rPr>
              <a:t>o</a:t>
            </a:r>
            <a:endParaRPr lang="el-GR" sz="2800" b="1" dirty="0">
              <a:latin typeface="Candara" panose="020E0502030303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788024" y="2742019"/>
            <a:ext cx="3670646" cy="830997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sz="48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</a:rPr>
              <a:t>…</a:t>
            </a:r>
            <a:r>
              <a:rPr lang="el-GR" sz="48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</a:rPr>
              <a:t>ικό</a:t>
            </a:r>
            <a:r>
              <a:rPr lang="el-GR" sz="48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</a:rPr>
              <a:t> οξύ</a:t>
            </a:r>
            <a:endParaRPr lang="el-GR" sz="4800" b="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444208" y="5733256"/>
            <a:ext cx="28083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tx1">
                    <a:lumMod val="95000"/>
                  </a:schemeClr>
                </a:solidFill>
                <a:latin typeface="Candara" panose="020E0502030303020204" pitchFamily="34" charset="0"/>
              </a:rPr>
              <a:t>Φωσφορ</a:t>
            </a:r>
            <a:r>
              <a:rPr lang="el-GR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Candara" panose="020E0502030303020204" pitchFamily="34" charset="0"/>
              </a:rPr>
              <a:t>ικο</a:t>
            </a:r>
            <a:r>
              <a:rPr lang="el-GR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Candara" panose="020E0502030303020204" pitchFamily="34" charset="0"/>
              </a:rPr>
              <a:t> οξύ</a:t>
            </a:r>
            <a:endParaRPr lang="el-GR" sz="2800" b="1" dirty="0">
              <a:latin typeface="Candara" panose="020E0502030303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660232" y="4417948"/>
            <a:ext cx="2232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tx1">
                    <a:lumMod val="95000"/>
                  </a:schemeClr>
                </a:solidFill>
                <a:latin typeface="Candara" panose="020E0502030303020204" pitchFamily="34" charset="0"/>
              </a:rPr>
              <a:t>Θει</a:t>
            </a:r>
            <a:r>
              <a:rPr lang="el-GR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Candara" panose="020E0502030303020204" pitchFamily="34" charset="0"/>
              </a:rPr>
              <a:t>ικο</a:t>
            </a:r>
            <a:r>
              <a:rPr lang="el-GR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Candara" panose="020E0502030303020204" pitchFamily="34" charset="0"/>
              </a:rPr>
              <a:t> οξύ</a:t>
            </a:r>
            <a:endParaRPr lang="el-GR" sz="2800" b="1" dirty="0">
              <a:latin typeface="Candara" panose="020E0502030303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588224" y="5138028"/>
            <a:ext cx="2592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tx1">
                    <a:lumMod val="95000"/>
                  </a:schemeClr>
                </a:solidFill>
                <a:latin typeface="Candara" panose="020E0502030303020204" pitchFamily="34" charset="0"/>
              </a:rPr>
              <a:t>Ανθρακ</a:t>
            </a:r>
            <a:r>
              <a:rPr lang="el-GR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Candara" panose="020E0502030303020204" pitchFamily="34" charset="0"/>
              </a:rPr>
              <a:t>ικο</a:t>
            </a:r>
            <a:r>
              <a:rPr lang="el-GR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Candara" panose="020E0502030303020204" pitchFamily="34" charset="0"/>
              </a:rPr>
              <a:t> οξύ</a:t>
            </a:r>
            <a:endParaRPr lang="el-GR" sz="2800" b="1" dirty="0">
              <a:latin typeface="Candara" panose="020E0502030303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660232" y="3789040"/>
            <a:ext cx="2232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tx1">
                    <a:lumMod val="95000"/>
                  </a:schemeClr>
                </a:solidFill>
                <a:latin typeface="Candara" panose="020E0502030303020204" pitchFamily="34" charset="0"/>
              </a:rPr>
              <a:t>Νιτρ</a:t>
            </a:r>
            <a:r>
              <a:rPr lang="el-GR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Candara" panose="020E0502030303020204" pitchFamily="34" charset="0"/>
              </a:rPr>
              <a:t>ικο</a:t>
            </a:r>
            <a:r>
              <a:rPr lang="el-GR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Candara" panose="020E0502030303020204" pitchFamily="34" charset="0"/>
              </a:rPr>
              <a:t> οξύ</a:t>
            </a:r>
            <a:endParaRPr lang="el-GR" sz="2800" b="1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9297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 animBg="1"/>
      <p:bldP spid="6" grpId="0"/>
      <p:bldP spid="8" grpId="0" animBg="1"/>
      <p:bldP spid="9" grpId="0"/>
      <p:bldP spid="10" grpId="0"/>
      <p:bldP spid="11" grpId="0"/>
      <p:bldP spid="12" grpId="0"/>
      <p:bldP spid="13" grpId="0" animBg="1"/>
      <p:bldP spid="14" grpId="0"/>
      <p:bldP spid="15" grpId="0"/>
      <p:bldP spid="16" grpId="0"/>
      <p:bldP spid="17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Ορθογώνιο 3"/>
          <p:cNvSpPr/>
          <p:nvPr/>
        </p:nvSpPr>
        <p:spPr>
          <a:xfrm>
            <a:off x="883310" y="3356992"/>
            <a:ext cx="76328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ysClr val="windowText" lastClr="000000"/>
                </a:solidFill>
                <a:hlinkClick r:id="rId2"/>
              </a:rPr>
              <a:t>http://photodentro.edu.gr/v/item/ds/8521/2608</a:t>
            </a:r>
            <a:endParaRPr lang="el-GR" sz="2800" b="1" dirty="0">
              <a:solidFill>
                <a:sysClr val="windowText" lastClr="000000"/>
              </a:solidFill>
            </a:endParaRPr>
          </a:p>
        </p:txBody>
      </p:sp>
      <p:sp>
        <p:nvSpPr>
          <p:cNvPr id="5" name="Ορθογώνιο 4"/>
          <p:cNvSpPr/>
          <p:nvPr/>
        </p:nvSpPr>
        <p:spPr>
          <a:xfrm>
            <a:off x="1232077" y="1484784"/>
            <a:ext cx="7200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ysClr val="windowText" lastClr="000000"/>
                </a:solidFill>
              </a:rPr>
              <a:t>                       </a:t>
            </a:r>
            <a:r>
              <a:rPr lang="el-GR" sz="2800" dirty="0" smtClean="0">
                <a:solidFill>
                  <a:sysClr val="windowText" lastClr="000000"/>
                </a:solidFill>
              </a:rPr>
              <a:t>Παιχνίδι </a:t>
            </a:r>
            <a:endParaRPr lang="en-US" sz="2800" dirty="0" smtClean="0">
              <a:solidFill>
                <a:sysClr val="windowText" lastClr="000000"/>
              </a:solidFill>
            </a:endParaRPr>
          </a:p>
          <a:p>
            <a:r>
              <a:rPr lang="el-GR" sz="2800" dirty="0" smtClean="0">
                <a:solidFill>
                  <a:sysClr val="windowText" lastClr="000000"/>
                </a:solidFill>
              </a:rPr>
              <a:t>ονοματολογίας </a:t>
            </a:r>
            <a:r>
              <a:rPr lang="el-GR" sz="2800" dirty="0" err="1">
                <a:solidFill>
                  <a:sysClr val="windowText" lastClr="000000"/>
                </a:solidFill>
              </a:rPr>
              <a:t>ανοργάνων</a:t>
            </a:r>
            <a:r>
              <a:rPr lang="el-GR" sz="2800" dirty="0">
                <a:solidFill>
                  <a:sysClr val="windowText" lastClr="000000"/>
                </a:solidFill>
              </a:rPr>
              <a:t> χημικών ενώσεων</a:t>
            </a:r>
          </a:p>
        </p:txBody>
      </p:sp>
    </p:spTree>
    <p:extLst>
      <p:ext uri="{BB962C8B-B14F-4D97-AF65-F5344CB8AC3E}">
        <p14:creationId xmlns:p14="http://schemas.microsoft.com/office/powerpoint/2010/main" val="980280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06464" cy="3284984"/>
          </a:xfrm>
          <a:prstGeom prst="rect">
            <a:avLst/>
          </a:prstGeom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2621" y="3256450"/>
            <a:ext cx="9139085" cy="3601549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98283" y="6309360"/>
            <a:ext cx="398899" cy="336469"/>
          </a:xfrm>
          <a:prstGeom prst="rect">
            <a:avLst/>
          </a:prstGeom>
        </p:spPr>
      </p:pic>
      <p:cxnSp>
        <p:nvCxnSpPr>
          <p:cNvPr id="8" name="Ευθεία γραμμή σύνδεσης 7"/>
          <p:cNvCxnSpPr/>
          <p:nvPr/>
        </p:nvCxnSpPr>
        <p:spPr>
          <a:xfrm>
            <a:off x="179512" y="5733256"/>
            <a:ext cx="144016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Ευθεία γραμμή σύνδεσης 10"/>
          <p:cNvCxnSpPr/>
          <p:nvPr/>
        </p:nvCxnSpPr>
        <p:spPr>
          <a:xfrm>
            <a:off x="3096761" y="1124744"/>
            <a:ext cx="144016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Ευθεία γραμμή σύνδεσης 11"/>
          <p:cNvCxnSpPr/>
          <p:nvPr/>
        </p:nvCxnSpPr>
        <p:spPr>
          <a:xfrm>
            <a:off x="6858123" y="2636912"/>
            <a:ext cx="144016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3066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83003" cy="6858000"/>
          </a:xfrm>
          <a:prstGeom prst="rect">
            <a:avLst/>
          </a:prstGeom>
        </p:spPr>
      </p:pic>
      <p:cxnSp>
        <p:nvCxnSpPr>
          <p:cNvPr id="5" name="Ευθεία γραμμή σύνδεσης 4"/>
          <p:cNvCxnSpPr/>
          <p:nvPr/>
        </p:nvCxnSpPr>
        <p:spPr>
          <a:xfrm>
            <a:off x="827584" y="5445224"/>
            <a:ext cx="18002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Ευθεία γραμμή σύνδεσης 6"/>
          <p:cNvCxnSpPr/>
          <p:nvPr/>
        </p:nvCxnSpPr>
        <p:spPr>
          <a:xfrm>
            <a:off x="5580112" y="5445224"/>
            <a:ext cx="223224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8796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www.photofurl.com/wp-content/uploads/2008/10/h2o_water_wallpaper-809x10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1952"/>
            <a:ext cx="9252520" cy="6879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0" descr="http://1.bp.blogspot.com/_sEaTcl6fG3I/SX4D7lVq_rI/AAAAAAAAAYs/f9CBJP0aHGY/s320/Happy+New+Year+Chinese+3+ATT00091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2099" y="4595156"/>
            <a:ext cx="2186868" cy="2186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Εικόνα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67747"/>
            <a:ext cx="3114450" cy="2353140"/>
          </a:xfrm>
          <a:prstGeom prst="rect">
            <a:avLst/>
          </a:prstGeom>
        </p:spPr>
      </p:pic>
      <p:pic>
        <p:nvPicPr>
          <p:cNvPr id="3" name="Εικόνα 2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29412" r="900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1128" y="3400377"/>
            <a:ext cx="4663440" cy="3497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235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1"/>
          <p:cNvSpPr txBox="1">
            <a:spLocks/>
          </p:cNvSpPr>
          <p:nvPr/>
        </p:nvSpPr>
        <p:spPr>
          <a:xfrm>
            <a:off x="348092" y="116632"/>
            <a:ext cx="8449336" cy="70609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36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latin typeface="Comic Sans MS" pitchFamily="66" charset="0"/>
              </a:rPr>
              <a:t>Α. ΑΡΙΘΜΟΣ ΟΞΕΙΔΩΣΗΣ</a:t>
            </a:r>
            <a:endParaRPr lang="el-GR" sz="3600" b="1" dirty="0">
              <a:ln w="10541" cmpd="sng">
                <a:solidFill>
                  <a:sysClr val="windowText" lastClr="000000"/>
                </a:solidFill>
                <a:prstDash val="solid"/>
              </a:ln>
              <a:solidFill>
                <a:srgbClr val="00B0F0"/>
              </a:solidFill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rot="16200000">
            <a:off x="882276" y="1286077"/>
            <a:ext cx="1708820" cy="954107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</a:rPr>
              <a:t>ΙΟΝΤΙΚΕΣ </a:t>
            </a:r>
          </a:p>
          <a:p>
            <a:r>
              <a:rPr lang="el-GR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</a:rPr>
              <a:t>ΕΝΩΣΕΙΣ</a:t>
            </a:r>
            <a:endParaRPr lang="el-GR" sz="2800" b="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 rot="16200000">
            <a:off x="-163847" y="4140079"/>
            <a:ext cx="3816425" cy="954107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</a:rPr>
              <a:t>ΟΜΟΙΟΠΟΛΙΚΕΣ (ΜΟΡΙΑΚΕΣ) ΕΝΩΣΕΙΣ</a:t>
            </a:r>
            <a:endParaRPr lang="el-GR" sz="2800" b="1" dirty="0">
              <a:ln>
                <a:solidFill>
                  <a:sysClr val="windowText" lastClr="000000"/>
                </a:solidFill>
              </a:ln>
              <a:solidFill>
                <a:srgbClr val="00B05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27872" y="908720"/>
            <a:ext cx="6376576" cy="461665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sz="2000" dirty="0" smtClean="0">
                <a:solidFill>
                  <a:prstClr val="black"/>
                </a:solidFill>
              </a:rPr>
              <a:t>… είναι το </a:t>
            </a:r>
            <a:r>
              <a:rPr lang="el-GR" sz="2400" b="1" dirty="0" smtClean="0">
                <a:solidFill>
                  <a:srgbClr val="FF0000"/>
                </a:solidFill>
              </a:rPr>
              <a:t>πραγματικό</a:t>
            </a:r>
            <a:r>
              <a:rPr lang="el-GR" sz="2000" dirty="0" smtClean="0">
                <a:solidFill>
                  <a:prstClr val="black"/>
                </a:solidFill>
              </a:rPr>
              <a:t> φορτίο ενός ιόντος</a:t>
            </a:r>
            <a:endParaRPr lang="el-GR" sz="2000" dirty="0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21419" y="2708920"/>
            <a:ext cx="6503911" cy="1015663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sz="2000" dirty="0" smtClean="0">
                <a:solidFill>
                  <a:prstClr val="black"/>
                </a:solidFill>
              </a:rPr>
              <a:t>… είναι το </a:t>
            </a:r>
            <a:r>
              <a:rPr lang="el-GR" sz="2000" b="1" dirty="0" smtClean="0">
                <a:solidFill>
                  <a:srgbClr val="FF0000"/>
                </a:solidFill>
              </a:rPr>
              <a:t>φαινομενικό</a:t>
            </a:r>
            <a:r>
              <a:rPr lang="el-GR" sz="2000" dirty="0" smtClean="0">
                <a:solidFill>
                  <a:prstClr val="black"/>
                </a:solidFill>
              </a:rPr>
              <a:t> φορτίο που θα αποκτήσει το άτομο αν τα κοινά ζεύγη ηλεκτρονίων αποδοθούν </a:t>
            </a:r>
            <a:r>
              <a:rPr lang="el-GR" sz="2000" dirty="0" err="1" smtClean="0">
                <a:solidFill>
                  <a:prstClr val="black"/>
                </a:solidFill>
              </a:rPr>
              <a:t>στι</a:t>
            </a:r>
            <a:r>
              <a:rPr lang="el-GR" sz="2000" dirty="0" smtClean="0">
                <a:solidFill>
                  <a:prstClr val="black"/>
                </a:solidFill>
              </a:rPr>
              <a:t> </a:t>
            </a:r>
            <a:r>
              <a:rPr lang="el-GR" sz="2000" b="1" dirty="0" err="1" smtClean="0">
                <a:solidFill>
                  <a:srgbClr val="FF0000"/>
                </a:solidFill>
              </a:rPr>
              <a:t>ηλεκτροαρνητικότερο</a:t>
            </a:r>
            <a:r>
              <a:rPr lang="el-GR" sz="2000" b="1" dirty="0" smtClean="0">
                <a:solidFill>
                  <a:srgbClr val="FF0000"/>
                </a:solidFill>
              </a:rPr>
              <a:t> </a:t>
            </a:r>
            <a:r>
              <a:rPr lang="el-GR" sz="2000" dirty="0" smtClean="0">
                <a:solidFill>
                  <a:prstClr val="black"/>
                </a:solidFill>
              </a:rPr>
              <a:t>άτομο</a:t>
            </a:r>
            <a:endParaRPr lang="el-GR" sz="2000" dirty="0">
              <a:solidFill>
                <a:prstClr val="black"/>
              </a:solidFill>
            </a:endParaRPr>
          </a:p>
        </p:txBody>
      </p:sp>
      <p:sp>
        <p:nvSpPr>
          <p:cNvPr id="13" name="Ορθογώνιο 12"/>
          <p:cNvSpPr/>
          <p:nvPr/>
        </p:nvSpPr>
        <p:spPr>
          <a:xfrm rot="16200000">
            <a:off x="-203979" y="3147323"/>
            <a:ext cx="1292341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el-GR" sz="36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latin typeface="Comic Sans MS" pitchFamily="66" charset="0"/>
              </a:rPr>
              <a:t>Α.Ο.</a:t>
            </a:r>
            <a:endParaRPr lang="el-GR" dirty="0">
              <a:solidFill>
                <a:srgbClr val="00B0F0"/>
              </a:solidFill>
            </a:endParaRPr>
          </a:p>
        </p:txBody>
      </p:sp>
      <p:cxnSp>
        <p:nvCxnSpPr>
          <p:cNvPr id="15" name="Ευθύγραμμο βέλος σύνδεσης 14"/>
          <p:cNvCxnSpPr>
            <a:stCxn id="13" idx="2"/>
            <a:endCxn id="6" idx="0"/>
          </p:cNvCxnSpPr>
          <p:nvPr/>
        </p:nvCxnSpPr>
        <p:spPr>
          <a:xfrm flipV="1">
            <a:off x="765357" y="1763131"/>
            <a:ext cx="494276" cy="170735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Ευθύγραμμο βέλος σύνδεσης 16"/>
          <p:cNvCxnSpPr>
            <a:stCxn id="13" idx="2"/>
            <a:endCxn id="7" idx="0"/>
          </p:cNvCxnSpPr>
          <p:nvPr/>
        </p:nvCxnSpPr>
        <p:spPr>
          <a:xfrm>
            <a:off x="765357" y="3470488"/>
            <a:ext cx="501955" cy="114664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2627784" y="1680883"/>
            <a:ext cx="16561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0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</a:rPr>
              <a:t>Να</a:t>
            </a:r>
            <a:r>
              <a:rPr lang="el-GR" sz="4000" b="1" baseline="-25000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</a:rPr>
              <a:t>2</a:t>
            </a:r>
            <a:r>
              <a:rPr lang="en-US" sz="40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</a:rPr>
              <a:t>S</a:t>
            </a:r>
            <a:endParaRPr lang="el-GR" sz="4000" b="1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53" name="Ορθογώνιο 52"/>
          <p:cNvSpPr/>
          <p:nvPr/>
        </p:nvSpPr>
        <p:spPr>
          <a:xfrm>
            <a:off x="2657573" y="1340768"/>
            <a:ext cx="37221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baseline="30000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</a:rPr>
              <a:t>+</a:t>
            </a:r>
            <a:endParaRPr lang="el-GR" sz="2800" dirty="0">
              <a:solidFill>
                <a:prstClr val="black"/>
              </a:solidFill>
            </a:endParaRPr>
          </a:p>
        </p:txBody>
      </p:sp>
      <p:sp>
        <p:nvSpPr>
          <p:cNvPr id="54" name="Ορθογώνιο 53"/>
          <p:cNvSpPr/>
          <p:nvPr/>
        </p:nvSpPr>
        <p:spPr>
          <a:xfrm>
            <a:off x="3491880" y="1363415"/>
            <a:ext cx="49084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baseline="3000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</a:rPr>
              <a:t>2-</a:t>
            </a:r>
            <a:endParaRPr lang="el-GR" sz="2800" dirty="0">
              <a:solidFill>
                <a:srgbClr val="FFFF00"/>
              </a:solidFill>
            </a:endParaRPr>
          </a:p>
        </p:txBody>
      </p:sp>
      <p:cxnSp>
        <p:nvCxnSpPr>
          <p:cNvPr id="56" name="Ευθύγραμμο βέλος σύνδεσης 55"/>
          <p:cNvCxnSpPr>
            <a:stCxn id="51" idx="3"/>
            <a:endCxn id="57" idx="1"/>
          </p:cNvCxnSpPr>
          <p:nvPr/>
        </p:nvCxnSpPr>
        <p:spPr>
          <a:xfrm flipV="1">
            <a:off x="4283968" y="1613992"/>
            <a:ext cx="1273480" cy="42083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5557448" y="1383159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prstClr val="black"/>
                </a:solidFill>
              </a:rPr>
              <a:t>A.O.(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</a:rPr>
              <a:t>Na</a:t>
            </a:r>
            <a:r>
              <a:rPr lang="en-US" sz="2400" b="1" dirty="0" smtClean="0">
                <a:solidFill>
                  <a:prstClr val="black"/>
                </a:solidFill>
              </a:rPr>
              <a:t>) = </a:t>
            </a:r>
            <a:endParaRPr lang="el-GR" sz="2400" b="1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5594613" y="2079228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prstClr val="black"/>
                </a:solidFill>
              </a:rPr>
              <a:t>A.O.(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</a:rPr>
              <a:t>S</a:t>
            </a:r>
            <a:r>
              <a:rPr lang="en-US" sz="2400" b="1" dirty="0" smtClean="0">
                <a:solidFill>
                  <a:prstClr val="black"/>
                </a:solidFill>
              </a:rPr>
              <a:t>) = </a:t>
            </a:r>
            <a:endParaRPr lang="el-GR" sz="2400" b="1" dirty="0">
              <a:ln>
                <a:solidFill>
                  <a:sysClr val="windowText" lastClr="000000"/>
                </a:solidFill>
              </a:ln>
              <a:solidFill>
                <a:srgbClr val="00B050"/>
              </a:solidFill>
            </a:endParaRPr>
          </a:p>
        </p:txBody>
      </p:sp>
      <p:cxnSp>
        <p:nvCxnSpPr>
          <p:cNvPr id="59" name="Ευθύγραμμο βέλος σύνδεσης 58"/>
          <p:cNvCxnSpPr>
            <a:stCxn id="51" idx="3"/>
            <a:endCxn id="58" idx="1"/>
          </p:cNvCxnSpPr>
          <p:nvPr/>
        </p:nvCxnSpPr>
        <p:spPr>
          <a:xfrm>
            <a:off x="4283968" y="2034826"/>
            <a:ext cx="1310645" cy="27523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2227872" y="4952979"/>
            <a:ext cx="10276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</a:rPr>
              <a:t>H</a:t>
            </a:r>
            <a:r>
              <a:rPr lang="el-GR" sz="4000" b="1" baseline="-25000" dirty="0" smtClean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</a:rPr>
              <a:t>2</a:t>
            </a:r>
            <a:r>
              <a:rPr lang="en-US" sz="40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</a:rPr>
              <a:t>O</a:t>
            </a:r>
            <a:endParaRPr lang="el-GR" sz="4000" b="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3473878" y="5321922"/>
            <a:ext cx="9001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800" dirty="0" smtClean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latin typeface="Comic Sans MS" pitchFamily="66" charset="0"/>
              </a:rPr>
              <a:t>Η</a:t>
            </a:r>
            <a:endParaRPr lang="el-GR" sz="4800" dirty="0">
              <a:ln>
                <a:solidFill>
                  <a:sysClr val="windowText" lastClr="000000"/>
                </a:solidFill>
              </a:ln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4427984" y="5334307"/>
            <a:ext cx="9001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800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Comic Sans MS" pitchFamily="66" charset="0"/>
              </a:rPr>
              <a:t>Ο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5436096" y="5334307"/>
            <a:ext cx="9001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800" dirty="0" smtClean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latin typeface="Comic Sans MS" pitchFamily="66" charset="0"/>
              </a:rPr>
              <a:t>Η</a:t>
            </a:r>
            <a:endParaRPr lang="el-GR" sz="4800" dirty="0">
              <a:ln>
                <a:solidFill>
                  <a:sysClr val="windowText" lastClr="000000"/>
                </a:solidFill>
              </a:ln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97" name="Έλλειψη 96"/>
          <p:cNvSpPr/>
          <p:nvPr/>
        </p:nvSpPr>
        <p:spPr>
          <a:xfrm>
            <a:off x="4211960" y="5589240"/>
            <a:ext cx="162018" cy="172732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white"/>
              </a:solidFill>
            </a:endParaRPr>
          </a:p>
        </p:txBody>
      </p:sp>
      <p:sp>
        <p:nvSpPr>
          <p:cNvPr id="98" name="Έλλειψη 97"/>
          <p:cNvSpPr/>
          <p:nvPr/>
        </p:nvSpPr>
        <p:spPr>
          <a:xfrm>
            <a:off x="5148064" y="5560524"/>
            <a:ext cx="162018" cy="172732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white"/>
              </a:solidFill>
            </a:endParaRPr>
          </a:p>
        </p:txBody>
      </p:sp>
      <p:sp>
        <p:nvSpPr>
          <p:cNvPr id="99" name="Έλλειψη 98"/>
          <p:cNvSpPr/>
          <p:nvPr/>
        </p:nvSpPr>
        <p:spPr>
          <a:xfrm>
            <a:off x="5148064" y="5776548"/>
            <a:ext cx="162018" cy="172732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white"/>
              </a:solidFill>
            </a:endParaRPr>
          </a:p>
        </p:txBody>
      </p:sp>
      <p:sp>
        <p:nvSpPr>
          <p:cNvPr id="100" name="Έλλειψη 99"/>
          <p:cNvSpPr/>
          <p:nvPr/>
        </p:nvSpPr>
        <p:spPr>
          <a:xfrm>
            <a:off x="4211960" y="5805264"/>
            <a:ext cx="162018" cy="172732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white"/>
              </a:solidFill>
            </a:endParaRPr>
          </a:p>
        </p:txBody>
      </p:sp>
      <p:sp>
        <p:nvSpPr>
          <p:cNvPr id="101" name="Επεξήγηση με γραμμή 2 100"/>
          <p:cNvSpPr/>
          <p:nvPr/>
        </p:nvSpPr>
        <p:spPr>
          <a:xfrm>
            <a:off x="6295784" y="3826609"/>
            <a:ext cx="2411760" cy="711139"/>
          </a:xfrm>
          <a:prstGeom prst="borderCallout2">
            <a:avLst>
              <a:gd name="adj1" fmla="val 41201"/>
              <a:gd name="adj2" fmla="val -1293"/>
              <a:gd name="adj3" fmla="val 40285"/>
              <a:gd name="adj4" fmla="val -1341"/>
              <a:gd name="adj5" fmla="val 40292"/>
              <a:gd name="adj6" fmla="val -3001"/>
            </a:avLst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err="1" smtClean="0">
                <a:solidFill>
                  <a:srgbClr val="FF0000"/>
                </a:solidFill>
              </a:rPr>
              <a:t>Ηλεκτροαρνητικότερο</a:t>
            </a:r>
            <a:r>
              <a:rPr lang="el-GR" dirty="0" smtClean="0">
                <a:solidFill>
                  <a:prstClr val="black"/>
                </a:solidFill>
              </a:rPr>
              <a:t> άτομο ;</a:t>
            </a:r>
            <a:endParaRPr lang="el-GR" dirty="0">
              <a:solidFill>
                <a:prstClr val="black"/>
              </a:solidFill>
            </a:endParaRPr>
          </a:p>
        </p:txBody>
      </p:sp>
      <p:grpSp>
        <p:nvGrpSpPr>
          <p:cNvPr id="113" name="Ομάδα 112"/>
          <p:cNvGrpSpPr/>
          <p:nvPr/>
        </p:nvGrpSpPr>
        <p:grpSpPr>
          <a:xfrm>
            <a:off x="3239852" y="4105788"/>
            <a:ext cx="3060340" cy="907388"/>
            <a:chOff x="3851920" y="4105788"/>
            <a:chExt cx="3060340" cy="907388"/>
          </a:xfrm>
        </p:grpSpPr>
        <p:sp>
          <p:nvSpPr>
            <p:cNvPr id="11" name="TextBox 10"/>
            <p:cNvSpPr txBox="1"/>
            <p:nvPr/>
          </p:nvSpPr>
          <p:spPr>
            <a:xfrm>
              <a:off x="3851920" y="4182179"/>
              <a:ext cx="9001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4800" dirty="0" smtClean="0">
                  <a:ln>
                    <a:solidFill>
                      <a:sysClr val="windowText" lastClr="000000"/>
                    </a:solidFill>
                  </a:ln>
                  <a:solidFill>
                    <a:srgbClr val="0070C0"/>
                  </a:solidFill>
                  <a:latin typeface="Comic Sans MS" pitchFamily="66" charset="0"/>
                </a:rPr>
                <a:t>Η</a:t>
              </a:r>
              <a:endParaRPr lang="el-GR" sz="4800" dirty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latin typeface="Comic Sans MS" pitchFamily="66" charset="0"/>
              </a:endParaRPr>
            </a:p>
          </p:txBody>
        </p:sp>
        <p:cxnSp>
          <p:nvCxnSpPr>
            <p:cNvPr id="69" name="Ευθεία γραμμή σύνδεσης 68"/>
            <p:cNvCxnSpPr/>
            <p:nvPr/>
          </p:nvCxnSpPr>
          <p:spPr>
            <a:xfrm flipH="1">
              <a:off x="5580112" y="4521286"/>
              <a:ext cx="466777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TextBox 75"/>
            <p:cNvSpPr txBox="1"/>
            <p:nvPr/>
          </p:nvSpPr>
          <p:spPr>
            <a:xfrm>
              <a:off x="4932040" y="4105788"/>
              <a:ext cx="9001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4800" dirty="0">
                  <a:ln>
                    <a:solidFill>
                      <a:sysClr val="windowText" lastClr="000000"/>
                    </a:solidFill>
                  </a:ln>
                  <a:solidFill>
                    <a:srgbClr val="FF0000"/>
                  </a:solidFill>
                  <a:latin typeface="Comic Sans MS" pitchFamily="66" charset="0"/>
                </a:rPr>
                <a:t>Ο</a:t>
              </a: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6012160" y="4182179"/>
              <a:ext cx="9001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4800" dirty="0" smtClean="0">
                  <a:ln>
                    <a:solidFill>
                      <a:sysClr val="windowText" lastClr="000000"/>
                    </a:solidFill>
                  </a:ln>
                  <a:solidFill>
                    <a:srgbClr val="0070C0"/>
                  </a:solidFill>
                  <a:latin typeface="Comic Sans MS" pitchFamily="66" charset="0"/>
                </a:rPr>
                <a:t>Η</a:t>
              </a:r>
              <a:endParaRPr lang="el-GR" sz="4800" dirty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latin typeface="Comic Sans MS" pitchFamily="66" charset="0"/>
              </a:endParaRPr>
            </a:p>
          </p:txBody>
        </p:sp>
        <p:cxnSp>
          <p:nvCxnSpPr>
            <p:cNvPr id="105" name="Ευθεία γραμμή σύνδεσης 104"/>
            <p:cNvCxnSpPr/>
            <p:nvPr/>
          </p:nvCxnSpPr>
          <p:spPr>
            <a:xfrm flipH="1">
              <a:off x="4499992" y="4581128"/>
              <a:ext cx="466777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6" name="Επεξήγηση με γραμμή 2 105"/>
          <p:cNvSpPr/>
          <p:nvPr/>
        </p:nvSpPr>
        <p:spPr>
          <a:xfrm>
            <a:off x="6295784" y="3810147"/>
            <a:ext cx="2411760" cy="711139"/>
          </a:xfrm>
          <a:prstGeom prst="borderCallout2">
            <a:avLst>
              <a:gd name="adj1" fmla="val 47324"/>
              <a:gd name="adj2" fmla="val 1114"/>
              <a:gd name="adj3" fmla="val 1506"/>
              <a:gd name="adj4" fmla="val -27821"/>
              <a:gd name="adj5" fmla="val 64784"/>
              <a:gd name="adj6" fmla="val -60775"/>
            </a:avLst>
          </a:prstGeom>
          <a:solidFill>
            <a:schemeClr val="bg1"/>
          </a:solidFill>
          <a:ln w="6350">
            <a:solidFill>
              <a:schemeClr val="tx1"/>
            </a:solidFill>
            <a:headEnd type="none" w="med" len="med"/>
            <a:tailEnd type="triangle" w="med" len="med"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err="1" smtClean="0">
                <a:solidFill>
                  <a:srgbClr val="FF0000"/>
                </a:solidFill>
              </a:rPr>
              <a:t>Ηλεκτροαρνητικότερο</a:t>
            </a:r>
            <a:r>
              <a:rPr lang="el-GR" dirty="0" smtClean="0">
                <a:solidFill>
                  <a:prstClr val="black"/>
                </a:solidFill>
              </a:rPr>
              <a:t> άτομο</a:t>
            </a:r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107" name="Ελεύθερη σχεδίαση 106"/>
          <p:cNvSpPr/>
          <p:nvPr/>
        </p:nvSpPr>
        <p:spPr>
          <a:xfrm>
            <a:off x="4932040" y="5050882"/>
            <a:ext cx="537028" cy="1468368"/>
          </a:xfrm>
          <a:custGeom>
            <a:avLst/>
            <a:gdLst>
              <a:gd name="connsiteX0" fmla="*/ 116114 w 537028"/>
              <a:gd name="connsiteY0" fmla="*/ 89 h 1468368"/>
              <a:gd name="connsiteX1" fmla="*/ 333828 w 537028"/>
              <a:gd name="connsiteY1" fmla="*/ 43632 h 1468368"/>
              <a:gd name="connsiteX2" fmla="*/ 348342 w 537028"/>
              <a:gd name="connsiteY2" fmla="*/ 87175 h 1468368"/>
              <a:gd name="connsiteX3" fmla="*/ 362857 w 537028"/>
              <a:gd name="connsiteY3" fmla="*/ 203289 h 1468368"/>
              <a:gd name="connsiteX4" fmla="*/ 406400 w 537028"/>
              <a:gd name="connsiteY4" fmla="*/ 246832 h 1468368"/>
              <a:gd name="connsiteX5" fmla="*/ 435428 w 537028"/>
              <a:gd name="connsiteY5" fmla="*/ 290375 h 1468368"/>
              <a:gd name="connsiteX6" fmla="*/ 464457 w 537028"/>
              <a:gd name="connsiteY6" fmla="*/ 435518 h 1468368"/>
              <a:gd name="connsiteX7" fmla="*/ 493485 w 537028"/>
              <a:gd name="connsiteY7" fmla="*/ 479061 h 1468368"/>
              <a:gd name="connsiteX8" fmla="*/ 478971 w 537028"/>
              <a:gd name="connsiteY8" fmla="*/ 522604 h 1468368"/>
              <a:gd name="connsiteX9" fmla="*/ 449942 w 537028"/>
              <a:gd name="connsiteY9" fmla="*/ 566147 h 1468368"/>
              <a:gd name="connsiteX10" fmla="*/ 478971 w 537028"/>
              <a:gd name="connsiteY10" fmla="*/ 696775 h 1468368"/>
              <a:gd name="connsiteX11" fmla="*/ 508000 w 537028"/>
              <a:gd name="connsiteY11" fmla="*/ 740318 h 1468368"/>
              <a:gd name="connsiteX12" fmla="*/ 493485 w 537028"/>
              <a:gd name="connsiteY12" fmla="*/ 827404 h 1468368"/>
              <a:gd name="connsiteX13" fmla="*/ 537028 w 537028"/>
              <a:gd name="connsiteY13" fmla="*/ 958032 h 1468368"/>
              <a:gd name="connsiteX14" fmla="*/ 522514 w 537028"/>
              <a:gd name="connsiteY14" fmla="*/ 1016089 h 1468368"/>
              <a:gd name="connsiteX15" fmla="*/ 478971 w 537028"/>
              <a:gd name="connsiteY15" fmla="*/ 1103175 h 1468368"/>
              <a:gd name="connsiteX16" fmla="*/ 435428 w 537028"/>
              <a:gd name="connsiteY16" fmla="*/ 1132204 h 1468368"/>
              <a:gd name="connsiteX17" fmla="*/ 391885 w 537028"/>
              <a:gd name="connsiteY17" fmla="*/ 1175747 h 1468368"/>
              <a:gd name="connsiteX18" fmla="*/ 377371 w 537028"/>
              <a:gd name="connsiteY18" fmla="*/ 1291861 h 1468368"/>
              <a:gd name="connsiteX19" fmla="*/ 174171 w 537028"/>
              <a:gd name="connsiteY19" fmla="*/ 1364432 h 1468368"/>
              <a:gd name="connsiteX20" fmla="*/ 130628 w 537028"/>
              <a:gd name="connsiteY20" fmla="*/ 1378947 h 1468368"/>
              <a:gd name="connsiteX21" fmla="*/ 101600 w 537028"/>
              <a:gd name="connsiteY21" fmla="*/ 1422489 h 1468368"/>
              <a:gd name="connsiteX22" fmla="*/ 0 w 537028"/>
              <a:gd name="connsiteY22" fmla="*/ 1466032 h 1468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537028" h="1468368">
                <a:moveTo>
                  <a:pt x="116114" y="89"/>
                </a:moveTo>
                <a:cubicBezTo>
                  <a:pt x="154008" y="3247"/>
                  <a:pt x="287821" y="-13877"/>
                  <a:pt x="333828" y="43632"/>
                </a:cubicBezTo>
                <a:cubicBezTo>
                  <a:pt x="343385" y="55579"/>
                  <a:pt x="343504" y="72661"/>
                  <a:pt x="348342" y="87175"/>
                </a:cubicBezTo>
                <a:cubicBezTo>
                  <a:pt x="353180" y="125880"/>
                  <a:pt x="349527" y="166632"/>
                  <a:pt x="362857" y="203289"/>
                </a:cubicBezTo>
                <a:cubicBezTo>
                  <a:pt x="369872" y="222580"/>
                  <a:pt x="393259" y="231063"/>
                  <a:pt x="406400" y="246832"/>
                </a:cubicBezTo>
                <a:cubicBezTo>
                  <a:pt x="417567" y="260233"/>
                  <a:pt x="425752" y="275861"/>
                  <a:pt x="435428" y="290375"/>
                </a:cubicBezTo>
                <a:cubicBezTo>
                  <a:pt x="440778" y="327826"/>
                  <a:pt x="444189" y="394982"/>
                  <a:pt x="464457" y="435518"/>
                </a:cubicBezTo>
                <a:cubicBezTo>
                  <a:pt x="472258" y="451120"/>
                  <a:pt x="483809" y="464547"/>
                  <a:pt x="493485" y="479061"/>
                </a:cubicBezTo>
                <a:cubicBezTo>
                  <a:pt x="488647" y="493575"/>
                  <a:pt x="485813" y="508920"/>
                  <a:pt x="478971" y="522604"/>
                </a:cubicBezTo>
                <a:cubicBezTo>
                  <a:pt x="471170" y="538206"/>
                  <a:pt x="451868" y="548810"/>
                  <a:pt x="449942" y="566147"/>
                </a:cubicBezTo>
                <a:cubicBezTo>
                  <a:pt x="447915" y="584388"/>
                  <a:pt x="465058" y="668950"/>
                  <a:pt x="478971" y="696775"/>
                </a:cubicBezTo>
                <a:cubicBezTo>
                  <a:pt x="486772" y="712377"/>
                  <a:pt x="498324" y="725804"/>
                  <a:pt x="508000" y="740318"/>
                </a:cubicBezTo>
                <a:cubicBezTo>
                  <a:pt x="548595" y="862105"/>
                  <a:pt x="507553" y="700787"/>
                  <a:pt x="493485" y="827404"/>
                </a:cubicBezTo>
                <a:cubicBezTo>
                  <a:pt x="486036" y="894447"/>
                  <a:pt x="506395" y="912082"/>
                  <a:pt x="537028" y="958032"/>
                </a:cubicBezTo>
                <a:cubicBezTo>
                  <a:pt x="532190" y="977384"/>
                  <a:pt x="527994" y="996909"/>
                  <a:pt x="522514" y="1016089"/>
                </a:cubicBezTo>
                <a:cubicBezTo>
                  <a:pt x="513070" y="1049144"/>
                  <a:pt x="504417" y="1077729"/>
                  <a:pt x="478971" y="1103175"/>
                </a:cubicBezTo>
                <a:cubicBezTo>
                  <a:pt x="466636" y="1115510"/>
                  <a:pt x="448829" y="1121037"/>
                  <a:pt x="435428" y="1132204"/>
                </a:cubicBezTo>
                <a:cubicBezTo>
                  <a:pt x="419659" y="1145345"/>
                  <a:pt x="406399" y="1161233"/>
                  <a:pt x="391885" y="1175747"/>
                </a:cubicBezTo>
                <a:cubicBezTo>
                  <a:pt x="387047" y="1214452"/>
                  <a:pt x="397025" y="1258169"/>
                  <a:pt x="377371" y="1291861"/>
                </a:cubicBezTo>
                <a:cubicBezTo>
                  <a:pt x="336629" y="1361705"/>
                  <a:pt x="236805" y="1356603"/>
                  <a:pt x="174171" y="1364432"/>
                </a:cubicBezTo>
                <a:cubicBezTo>
                  <a:pt x="159657" y="1369270"/>
                  <a:pt x="142575" y="1369389"/>
                  <a:pt x="130628" y="1378947"/>
                </a:cubicBezTo>
                <a:cubicBezTo>
                  <a:pt x="117007" y="1389844"/>
                  <a:pt x="116392" y="1413244"/>
                  <a:pt x="101600" y="1422489"/>
                </a:cubicBezTo>
                <a:cubicBezTo>
                  <a:pt x="-64757" y="1526462"/>
                  <a:pt x="52424" y="1413608"/>
                  <a:pt x="0" y="1466032"/>
                </a:cubicBezTo>
              </a:path>
            </a:pathLst>
          </a:custGeom>
          <a:noFill/>
          <a:ln w="9525">
            <a:solidFill>
              <a:srgbClr val="FF00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rgbClr val="FF0000"/>
              </a:solidFill>
            </a:endParaRPr>
          </a:p>
        </p:txBody>
      </p:sp>
      <p:sp>
        <p:nvSpPr>
          <p:cNvPr id="108" name="Ελεύθερη σχεδίαση 107"/>
          <p:cNvSpPr/>
          <p:nvPr/>
        </p:nvSpPr>
        <p:spPr>
          <a:xfrm>
            <a:off x="4067944" y="5013176"/>
            <a:ext cx="493486" cy="1509486"/>
          </a:xfrm>
          <a:custGeom>
            <a:avLst/>
            <a:gdLst>
              <a:gd name="connsiteX0" fmla="*/ 493486 w 493486"/>
              <a:gd name="connsiteY0" fmla="*/ 0 h 1509486"/>
              <a:gd name="connsiteX1" fmla="*/ 406400 w 493486"/>
              <a:gd name="connsiteY1" fmla="*/ 14515 h 1509486"/>
              <a:gd name="connsiteX2" fmla="*/ 319315 w 493486"/>
              <a:gd name="connsiteY2" fmla="*/ 43543 h 1509486"/>
              <a:gd name="connsiteX3" fmla="*/ 304800 w 493486"/>
              <a:gd name="connsiteY3" fmla="*/ 116115 h 1509486"/>
              <a:gd name="connsiteX4" fmla="*/ 261258 w 493486"/>
              <a:gd name="connsiteY4" fmla="*/ 145143 h 1509486"/>
              <a:gd name="connsiteX5" fmla="*/ 188686 w 493486"/>
              <a:gd name="connsiteY5" fmla="*/ 159658 h 1509486"/>
              <a:gd name="connsiteX6" fmla="*/ 145143 w 493486"/>
              <a:gd name="connsiteY6" fmla="*/ 174172 h 1509486"/>
              <a:gd name="connsiteX7" fmla="*/ 130629 w 493486"/>
              <a:gd name="connsiteY7" fmla="*/ 304800 h 1509486"/>
              <a:gd name="connsiteX8" fmla="*/ 116115 w 493486"/>
              <a:gd name="connsiteY8" fmla="*/ 362858 h 1509486"/>
              <a:gd name="connsiteX9" fmla="*/ 72572 w 493486"/>
              <a:gd name="connsiteY9" fmla="*/ 377372 h 1509486"/>
              <a:gd name="connsiteX10" fmla="*/ 58058 w 493486"/>
              <a:gd name="connsiteY10" fmla="*/ 420915 h 1509486"/>
              <a:gd name="connsiteX11" fmla="*/ 43543 w 493486"/>
              <a:gd name="connsiteY11" fmla="*/ 580572 h 1509486"/>
              <a:gd name="connsiteX12" fmla="*/ 14515 w 493486"/>
              <a:gd name="connsiteY12" fmla="*/ 624115 h 1509486"/>
              <a:gd name="connsiteX13" fmla="*/ 0 w 493486"/>
              <a:gd name="connsiteY13" fmla="*/ 667658 h 1509486"/>
              <a:gd name="connsiteX14" fmla="*/ 14515 w 493486"/>
              <a:gd name="connsiteY14" fmla="*/ 754743 h 1509486"/>
              <a:gd name="connsiteX15" fmla="*/ 43543 w 493486"/>
              <a:gd name="connsiteY15" fmla="*/ 798286 h 1509486"/>
              <a:gd name="connsiteX16" fmla="*/ 58058 w 493486"/>
              <a:gd name="connsiteY16" fmla="*/ 841829 h 1509486"/>
              <a:gd name="connsiteX17" fmla="*/ 43543 w 493486"/>
              <a:gd name="connsiteY17" fmla="*/ 986972 h 1509486"/>
              <a:gd name="connsiteX18" fmla="*/ 43543 w 493486"/>
              <a:gd name="connsiteY18" fmla="*/ 1088572 h 1509486"/>
              <a:gd name="connsiteX19" fmla="*/ 130629 w 493486"/>
              <a:gd name="connsiteY19" fmla="*/ 1190172 h 1509486"/>
              <a:gd name="connsiteX20" fmla="*/ 188686 w 493486"/>
              <a:gd name="connsiteY20" fmla="*/ 1320800 h 1509486"/>
              <a:gd name="connsiteX21" fmla="*/ 246743 w 493486"/>
              <a:gd name="connsiteY21" fmla="*/ 1378858 h 1509486"/>
              <a:gd name="connsiteX22" fmla="*/ 319315 w 493486"/>
              <a:gd name="connsiteY22" fmla="*/ 1451429 h 1509486"/>
              <a:gd name="connsiteX23" fmla="*/ 377372 w 493486"/>
              <a:gd name="connsiteY23" fmla="*/ 1509486 h 1509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493486" h="1509486">
                <a:moveTo>
                  <a:pt x="493486" y="0"/>
                </a:moveTo>
                <a:cubicBezTo>
                  <a:pt x="464457" y="4838"/>
                  <a:pt x="434950" y="7377"/>
                  <a:pt x="406400" y="14515"/>
                </a:cubicBezTo>
                <a:cubicBezTo>
                  <a:pt x="376715" y="21936"/>
                  <a:pt x="319315" y="43543"/>
                  <a:pt x="319315" y="43543"/>
                </a:cubicBezTo>
                <a:cubicBezTo>
                  <a:pt x="314477" y="67734"/>
                  <a:pt x="317040" y="94696"/>
                  <a:pt x="304800" y="116115"/>
                </a:cubicBezTo>
                <a:cubicBezTo>
                  <a:pt x="296146" y="131260"/>
                  <a:pt x="277591" y="139018"/>
                  <a:pt x="261258" y="145143"/>
                </a:cubicBezTo>
                <a:cubicBezTo>
                  <a:pt x="238159" y="153805"/>
                  <a:pt x="212619" y="153675"/>
                  <a:pt x="188686" y="159658"/>
                </a:cubicBezTo>
                <a:cubicBezTo>
                  <a:pt x="173843" y="163369"/>
                  <a:pt x="159657" y="169334"/>
                  <a:pt x="145143" y="174172"/>
                </a:cubicBezTo>
                <a:cubicBezTo>
                  <a:pt x="111277" y="275772"/>
                  <a:pt x="106439" y="232229"/>
                  <a:pt x="130629" y="304800"/>
                </a:cubicBezTo>
                <a:cubicBezTo>
                  <a:pt x="125791" y="324153"/>
                  <a:pt x="128576" y="347281"/>
                  <a:pt x="116115" y="362858"/>
                </a:cubicBezTo>
                <a:cubicBezTo>
                  <a:pt x="106558" y="374805"/>
                  <a:pt x="83390" y="366554"/>
                  <a:pt x="72572" y="377372"/>
                </a:cubicBezTo>
                <a:cubicBezTo>
                  <a:pt x="61754" y="388190"/>
                  <a:pt x="62896" y="406401"/>
                  <a:pt x="58058" y="420915"/>
                </a:cubicBezTo>
                <a:cubicBezTo>
                  <a:pt x="53220" y="474134"/>
                  <a:pt x="54740" y="528320"/>
                  <a:pt x="43543" y="580572"/>
                </a:cubicBezTo>
                <a:cubicBezTo>
                  <a:pt x="39888" y="597629"/>
                  <a:pt x="22316" y="608513"/>
                  <a:pt x="14515" y="624115"/>
                </a:cubicBezTo>
                <a:cubicBezTo>
                  <a:pt x="7673" y="637799"/>
                  <a:pt x="4838" y="653144"/>
                  <a:pt x="0" y="667658"/>
                </a:cubicBezTo>
                <a:cubicBezTo>
                  <a:pt x="4838" y="696686"/>
                  <a:pt x="5209" y="726824"/>
                  <a:pt x="14515" y="754743"/>
                </a:cubicBezTo>
                <a:cubicBezTo>
                  <a:pt x="20031" y="771292"/>
                  <a:pt x="35742" y="782684"/>
                  <a:pt x="43543" y="798286"/>
                </a:cubicBezTo>
                <a:cubicBezTo>
                  <a:pt x="50385" y="811970"/>
                  <a:pt x="53220" y="827315"/>
                  <a:pt x="58058" y="841829"/>
                </a:cubicBezTo>
                <a:cubicBezTo>
                  <a:pt x="53220" y="890210"/>
                  <a:pt x="50936" y="938915"/>
                  <a:pt x="43543" y="986972"/>
                </a:cubicBezTo>
                <a:cubicBezTo>
                  <a:pt x="34584" y="1045208"/>
                  <a:pt x="9852" y="1021189"/>
                  <a:pt x="43543" y="1088572"/>
                </a:cubicBezTo>
                <a:cubicBezTo>
                  <a:pt x="62162" y="1125810"/>
                  <a:pt x="101580" y="1161123"/>
                  <a:pt x="130629" y="1190172"/>
                </a:cubicBezTo>
                <a:cubicBezTo>
                  <a:pt x="165174" y="1293806"/>
                  <a:pt x="142685" y="1251798"/>
                  <a:pt x="188686" y="1320800"/>
                </a:cubicBezTo>
                <a:cubicBezTo>
                  <a:pt x="227389" y="1436912"/>
                  <a:pt x="169334" y="1301449"/>
                  <a:pt x="246743" y="1378858"/>
                </a:cubicBezTo>
                <a:cubicBezTo>
                  <a:pt x="336419" y="1468534"/>
                  <a:pt x="217200" y="1417392"/>
                  <a:pt x="319315" y="1451429"/>
                </a:cubicBezTo>
                <a:lnTo>
                  <a:pt x="377372" y="1509486"/>
                </a:lnTo>
              </a:path>
            </a:pathLst>
          </a:custGeom>
          <a:noFill/>
          <a:ln w="9525">
            <a:solidFill>
              <a:srgbClr val="FF00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rgbClr val="FF0000"/>
              </a:solidFill>
            </a:endParaRPr>
          </a:p>
        </p:txBody>
      </p:sp>
      <p:cxnSp>
        <p:nvCxnSpPr>
          <p:cNvPr id="109" name="Ευθύγραμμο βέλος σύνδεσης 108"/>
          <p:cNvCxnSpPr/>
          <p:nvPr/>
        </p:nvCxnSpPr>
        <p:spPr>
          <a:xfrm flipV="1">
            <a:off x="6228184" y="5238070"/>
            <a:ext cx="1129464" cy="56764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TextBox 109"/>
          <p:cNvSpPr txBox="1"/>
          <p:nvPr/>
        </p:nvSpPr>
        <p:spPr>
          <a:xfrm>
            <a:off x="7380312" y="4983559"/>
            <a:ext cx="1944216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prstClr val="black"/>
                </a:solidFill>
              </a:rPr>
              <a:t>A.O.(</a:t>
            </a:r>
            <a:r>
              <a:rPr lang="el-GR" sz="2400" b="1" dirty="0" smtClean="0">
                <a:ln>
                  <a:solidFill>
                    <a:sysClr val="windowText" lastClr="000000"/>
                  </a:solidFill>
                </a:ln>
                <a:solidFill>
                  <a:srgbClr val="00B0F0"/>
                </a:solidFill>
              </a:rPr>
              <a:t>Η</a:t>
            </a:r>
            <a:r>
              <a:rPr lang="en-US" sz="2400" b="1" dirty="0" smtClean="0">
                <a:solidFill>
                  <a:prstClr val="black"/>
                </a:solidFill>
              </a:rPr>
              <a:t>) = </a:t>
            </a:r>
            <a:endParaRPr lang="el-GR" sz="2400" b="1" dirty="0">
              <a:ln>
                <a:solidFill>
                  <a:sysClr val="windowText" lastClr="000000"/>
                </a:solidFill>
              </a:ln>
              <a:solidFill>
                <a:srgbClr val="00B0F0"/>
              </a:solidFill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7380312" y="5999854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prstClr val="black"/>
                </a:solidFill>
              </a:rPr>
              <a:t>A.O.(</a:t>
            </a:r>
            <a:r>
              <a:rPr lang="el-GR" sz="24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</a:rPr>
              <a:t>Ο</a:t>
            </a:r>
            <a:r>
              <a:rPr lang="en-US" sz="2400" b="1" dirty="0" smtClean="0">
                <a:solidFill>
                  <a:prstClr val="black"/>
                </a:solidFill>
              </a:rPr>
              <a:t>) = </a:t>
            </a:r>
            <a:endParaRPr lang="el-GR" sz="2400" b="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</a:endParaRPr>
          </a:p>
        </p:txBody>
      </p:sp>
      <p:cxnSp>
        <p:nvCxnSpPr>
          <p:cNvPr id="112" name="Ευθύγραμμο βέλος σύνδεσης 111"/>
          <p:cNvCxnSpPr>
            <a:endCxn id="111" idx="1"/>
          </p:cNvCxnSpPr>
          <p:nvPr/>
        </p:nvCxnSpPr>
        <p:spPr>
          <a:xfrm>
            <a:off x="6228184" y="5805714"/>
            <a:ext cx="1152128" cy="42497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Ορθογώνιο 1"/>
          <p:cNvSpPr/>
          <p:nvPr/>
        </p:nvSpPr>
        <p:spPr>
          <a:xfrm>
            <a:off x="7044783" y="1340768"/>
            <a:ext cx="5469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</a:rPr>
              <a:t>+1</a:t>
            </a:r>
            <a:endParaRPr lang="el-GR" sz="2800" b="1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3" name="Ορθογώνιο 2"/>
          <p:cNvSpPr/>
          <p:nvPr/>
        </p:nvSpPr>
        <p:spPr>
          <a:xfrm>
            <a:off x="6871239" y="2041684"/>
            <a:ext cx="4780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</a:rPr>
              <a:t>-2</a:t>
            </a:r>
            <a:endParaRPr lang="el-GR" sz="2800" b="1" dirty="0">
              <a:ln>
                <a:solidFill>
                  <a:sysClr val="windowText" lastClr="000000"/>
                </a:solidFill>
              </a:ln>
              <a:solidFill>
                <a:srgbClr val="00B050"/>
              </a:solidFill>
            </a:endParaRPr>
          </a:p>
        </p:txBody>
      </p:sp>
      <p:sp>
        <p:nvSpPr>
          <p:cNvPr id="5" name="Ορθογώνιο 4"/>
          <p:cNvSpPr/>
          <p:nvPr/>
        </p:nvSpPr>
        <p:spPr>
          <a:xfrm>
            <a:off x="8532440" y="4922004"/>
            <a:ext cx="5469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rgbClr val="00B0F0"/>
                </a:solidFill>
              </a:rPr>
              <a:t>+1</a:t>
            </a:r>
            <a:endParaRPr lang="el-GR" sz="2000" dirty="0">
              <a:solidFill>
                <a:prstClr val="black"/>
              </a:solidFill>
            </a:endParaRPr>
          </a:p>
        </p:txBody>
      </p:sp>
      <p:sp>
        <p:nvSpPr>
          <p:cNvPr id="10" name="Ορθογώνιο 9"/>
          <p:cNvSpPr/>
          <p:nvPr/>
        </p:nvSpPr>
        <p:spPr>
          <a:xfrm>
            <a:off x="8591752" y="5946192"/>
            <a:ext cx="4780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</a:rPr>
              <a:t>-2</a:t>
            </a:r>
            <a:endParaRPr lang="el-GR" sz="2000" dirty="0">
              <a:solidFill>
                <a:prstClr val="black"/>
              </a:solidFill>
            </a:endParaRPr>
          </a:p>
        </p:txBody>
      </p:sp>
      <p:sp>
        <p:nvSpPr>
          <p:cNvPr id="43" name="Έλλειψη 42"/>
          <p:cNvSpPr/>
          <p:nvPr/>
        </p:nvSpPr>
        <p:spPr>
          <a:xfrm>
            <a:off x="4572000" y="5220556"/>
            <a:ext cx="162018" cy="172732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white"/>
              </a:solidFill>
            </a:endParaRPr>
          </a:p>
        </p:txBody>
      </p:sp>
      <p:sp>
        <p:nvSpPr>
          <p:cNvPr id="44" name="Έλλειψη 43"/>
          <p:cNvSpPr/>
          <p:nvPr/>
        </p:nvSpPr>
        <p:spPr>
          <a:xfrm>
            <a:off x="4788024" y="5232964"/>
            <a:ext cx="162018" cy="172732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white"/>
              </a:solidFill>
            </a:endParaRPr>
          </a:p>
        </p:txBody>
      </p:sp>
      <p:sp>
        <p:nvSpPr>
          <p:cNvPr id="45" name="Έλλειψη 44"/>
          <p:cNvSpPr/>
          <p:nvPr/>
        </p:nvSpPr>
        <p:spPr>
          <a:xfrm>
            <a:off x="4572000" y="6124180"/>
            <a:ext cx="162018" cy="172732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white"/>
              </a:solidFill>
            </a:endParaRPr>
          </a:p>
        </p:txBody>
      </p:sp>
      <p:sp>
        <p:nvSpPr>
          <p:cNvPr id="46" name="Έλλειψη 45"/>
          <p:cNvSpPr/>
          <p:nvPr/>
        </p:nvSpPr>
        <p:spPr>
          <a:xfrm>
            <a:off x="4788024" y="6136588"/>
            <a:ext cx="162018" cy="172732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0184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1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6" dur="2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5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3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8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1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0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3" grpId="0" animBg="1"/>
      <p:bldP spid="51" grpId="0"/>
      <p:bldP spid="53" grpId="0"/>
      <p:bldP spid="54" grpId="0"/>
      <p:bldP spid="57" grpId="0"/>
      <p:bldP spid="58" grpId="0"/>
      <p:bldP spid="67" grpId="0"/>
      <p:bldP spid="94" grpId="0"/>
      <p:bldP spid="95" grpId="0"/>
      <p:bldP spid="96" grpId="0"/>
      <p:bldP spid="97" grpId="0" animBg="1"/>
      <p:bldP spid="98" grpId="0" animBg="1"/>
      <p:bldP spid="99" grpId="0" animBg="1"/>
      <p:bldP spid="100" grpId="0" animBg="1"/>
      <p:bldP spid="101" grpId="0" animBg="1"/>
      <p:bldP spid="106" grpId="0" animBg="1"/>
      <p:bldP spid="107" grpId="0" animBg="1"/>
      <p:bldP spid="108" grpId="0" animBg="1"/>
      <p:bldP spid="110" grpId="0"/>
      <p:bldP spid="111" grpId="0"/>
      <p:bldP spid="2" grpId="0"/>
      <p:bldP spid="3" grpId="0"/>
      <p:bldP spid="5" grpId="0"/>
      <p:bldP spid="10" grpId="0"/>
      <p:bldP spid="43" grpId="0" animBg="1"/>
      <p:bldP spid="44" grpId="0" animBg="1"/>
      <p:bldP spid="45" grpId="0" animBg="1"/>
      <p:bldP spid="4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Ορθογώνιο 18"/>
          <p:cNvSpPr/>
          <p:nvPr/>
        </p:nvSpPr>
        <p:spPr>
          <a:xfrm>
            <a:off x="611560" y="2107752"/>
            <a:ext cx="3960440" cy="34778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l-GR" sz="4400" b="1" dirty="0" smtClean="0">
                <a:ln>
                  <a:solidFill>
                    <a:prstClr val="black"/>
                  </a:solidFill>
                </a:ln>
                <a:solidFill>
                  <a:srgbClr val="00B0F0"/>
                </a:solidFill>
                <a:latin typeface="Comic Sans MS" pitchFamily="66" charset="0"/>
                <a:sym typeface="Symbol"/>
              </a:rPr>
              <a:t>       Η</a:t>
            </a:r>
          </a:p>
          <a:p>
            <a:r>
              <a:rPr lang="el-GR" sz="4400" b="1" dirty="0" smtClean="0">
                <a:ln>
                  <a:solidFill>
                    <a:prstClr val="black"/>
                  </a:solidFill>
                </a:ln>
                <a:solidFill>
                  <a:srgbClr val="00B0F0"/>
                </a:solidFill>
                <a:latin typeface="Comic Sans MS" pitchFamily="66" charset="0"/>
                <a:sym typeface="Symbol"/>
              </a:rPr>
              <a:t>       </a:t>
            </a:r>
            <a:endParaRPr lang="el-GR" sz="4400" b="1" dirty="0" smtClean="0">
              <a:ln>
                <a:solidFill>
                  <a:prstClr val="black"/>
                </a:solidFill>
              </a:ln>
              <a:solidFill>
                <a:srgbClr val="00B0F0"/>
              </a:solidFill>
              <a:latin typeface="Comic Sans MS" pitchFamily="66" charset="0"/>
            </a:endParaRPr>
          </a:p>
          <a:p>
            <a:r>
              <a:rPr lang="el-GR" sz="4400" b="1" dirty="0" smtClean="0">
                <a:ln>
                  <a:solidFill>
                    <a:prstClr val="black"/>
                  </a:solidFill>
                </a:ln>
                <a:solidFill>
                  <a:srgbClr val="00B0F0"/>
                </a:solidFill>
                <a:latin typeface="Comic Sans MS" pitchFamily="66" charset="0"/>
              </a:rPr>
              <a:t> Η -  </a:t>
            </a:r>
            <a:r>
              <a:rPr lang="en-US" sz="4400" b="1" dirty="0" smtClean="0">
                <a:ln>
                  <a:solidFill>
                    <a:prstClr val="black"/>
                  </a:solidFill>
                </a:ln>
                <a:solidFill>
                  <a:prstClr val="white">
                    <a:lumMod val="65000"/>
                  </a:prstClr>
                </a:solidFill>
                <a:latin typeface="Comic Sans MS" pitchFamily="66" charset="0"/>
                <a:sym typeface="Symbol"/>
              </a:rPr>
              <a:t>C</a:t>
            </a:r>
            <a:r>
              <a:rPr lang="el-GR" sz="4400" b="1" dirty="0" smtClean="0">
                <a:ln>
                  <a:solidFill>
                    <a:prstClr val="black"/>
                  </a:solidFill>
                </a:ln>
                <a:solidFill>
                  <a:srgbClr val="00B0F0"/>
                </a:solidFill>
                <a:latin typeface="Comic Sans MS" pitchFamily="66" charset="0"/>
                <a:sym typeface="Symbol"/>
              </a:rPr>
              <a:t> </a:t>
            </a:r>
            <a:r>
              <a:rPr lang="el-GR" sz="4400" b="1" dirty="0" smtClean="0">
                <a:ln>
                  <a:solidFill>
                    <a:prstClr val="black"/>
                  </a:solidFill>
                </a:ln>
                <a:solidFill>
                  <a:srgbClr val="00B0F0"/>
                </a:solidFill>
                <a:latin typeface="Comic Sans MS" pitchFamily="66" charset="0"/>
              </a:rPr>
              <a:t> </a:t>
            </a:r>
            <a:r>
              <a:rPr lang="el-GR" sz="4400" b="1" dirty="0">
                <a:ln>
                  <a:solidFill>
                    <a:prstClr val="black"/>
                  </a:solidFill>
                </a:ln>
                <a:solidFill>
                  <a:srgbClr val="00B0F0"/>
                </a:solidFill>
                <a:latin typeface="Comic Sans MS" pitchFamily="66" charset="0"/>
              </a:rPr>
              <a:t>-</a:t>
            </a:r>
            <a:r>
              <a:rPr lang="el-GR" sz="4400" b="1" dirty="0" smtClean="0">
                <a:ln>
                  <a:solidFill>
                    <a:prstClr val="black"/>
                  </a:solidFill>
                </a:ln>
                <a:solidFill>
                  <a:srgbClr val="00B0F0"/>
                </a:solidFill>
                <a:latin typeface="Comic Sans MS" pitchFamily="66" charset="0"/>
                <a:sym typeface="Symbol"/>
              </a:rPr>
              <a:t> Η</a:t>
            </a:r>
          </a:p>
          <a:p>
            <a:r>
              <a:rPr lang="el-GR" sz="4400" b="1" dirty="0" smtClean="0">
                <a:ln>
                  <a:solidFill>
                    <a:prstClr val="black"/>
                  </a:solidFill>
                </a:ln>
                <a:solidFill>
                  <a:srgbClr val="00B0F0"/>
                </a:solidFill>
                <a:latin typeface="Comic Sans MS" pitchFamily="66" charset="0"/>
                <a:sym typeface="Symbol"/>
              </a:rPr>
              <a:t>       </a:t>
            </a:r>
            <a:endParaRPr lang="el-GR" sz="4400" b="1" dirty="0">
              <a:ln>
                <a:solidFill>
                  <a:prstClr val="black"/>
                </a:solidFill>
              </a:ln>
              <a:solidFill>
                <a:srgbClr val="00B0F0"/>
              </a:solidFill>
              <a:latin typeface="Comic Sans MS" pitchFamily="66" charset="0"/>
              <a:sym typeface="Symbol"/>
            </a:endParaRPr>
          </a:p>
          <a:p>
            <a:r>
              <a:rPr lang="el-GR" sz="4400" b="1" dirty="0" smtClean="0">
                <a:ln>
                  <a:solidFill>
                    <a:prstClr val="black"/>
                  </a:solidFill>
                </a:ln>
                <a:solidFill>
                  <a:srgbClr val="00B0F0"/>
                </a:solidFill>
                <a:latin typeface="Comic Sans MS" pitchFamily="66" charset="0"/>
                <a:sym typeface="Symbol"/>
              </a:rPr>
              <a:t>       </a:t>
            </a:r>
            <a:r>
              <a:rPr lang="en-US" sz="4400" b="1" dirty="0" smtClean="0">
                <a:ln>
                  <a:solidFill>
                    <a:prstClr val="black"/>
                  </a:solidFill>
                </a:ln>
                <a:solidFill>
                  <a:srgbClr val="00B0F0"/>
                </a:solidFill>
                <a:latin typeface="Comic Sans MS" pitchFamily="66" charset="0"/>
                <a:sym typeface="Symbol"/>
              </a:rPr>
              <a:t>H</a:t>
            </a:r>
            <a:r>
              <a:rPr lang="el-GR" sz="4400" b="1" baseline="-25000" dirty="0" smtClean="0">
                <a:ln>
                  <a:solidFill>
                    <a:prstClr val="black"/>
                  </a:solidFill>
                </a:ln>
                <a:solidFill>
                  <a:srgbClr val="00B0F0"/>
                </a:solidFill>
                <a:latin typeface="Comic Sans MS" pitchFamily="66" charset="0"/>
                <a:sym typeface="Symbol"/>
              </a:rPr>
              <a:t> </a:t>
            </a:r>
            <a:endParaRPr lang="el-GR" sz="4400" b="1" dirty="0">
              <a:ln>
                <a:solidFill>
                  <a:prstClr val="black"/>
                </a:solidFill>
              </a:ln>
              <a:solidFill>
                <a:srgbClr val="00B0F0"/>
              </a:solidFill>
              <a:latin typeface="Comic Sans MS" pitchFamily="66" charset="0"/>
              <a:sym typeface="Symbol"/>
            </a:endParaRPr>
          </a:p>
        </p:txBody>
      </p:sp>
      <p:sp>
        <p:nvSpPr>
          <p:cNvPr id="20" name="Ελλειψοειδής επεξήγηση 19"/>
          <p:cNvSpPr/>
          <p:nvPr/>
        </p:nvSpPr>
        <p:spPr>
          <a:xfrm>
            <a:off x="3472363" y="5661248"/>
            <a:ext cx="1164322" cy="591373"/>
          </a:xfrm>
          <a:prstGeom prst="wedgeEllipseCallout">
            <a:avLst>
              <a:gd name="adj1" fmla="val 219758"/>
              <a:gd name="adj2" fmla="val -327739"/>
            </a:avLst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400" b="1" dirty="0" smtClean="0">
                <a:ln>
                  <a:solidFill>
                    <a:prstClr val="black"/>
                  </a:solidFill>
                </a:ln>
                <a:solidFill>
                  <a:prstClr val="white">
                    <a:lumMod val="6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l-GR" sz="4400" b="1" dirty="0">
              <a:ln>
                <a:solidFill>
                  <a:prstClr val="black"/>
                </a:solidFill>
              </a:ln>
              <a:solidFill>
                <a:prstClr val="white">
                  <a:lumMod val="6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Ορθογώνιο 4"/>
          <p:cNvSpPr/>
          <p:nvPr/>
        </p:nvSpPr>
        <p:spPr>
          <a:xfrm>
            <a:off x="5004048" y="2087857"/>
            <a:ext cx="3456384" cy="34778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l-GR" sz="4400" b="1" dirty="0" smtClean="0">
                <a:ln>
                  <a:solidFill>
                    <a:prstClr val="black"/>
                  </a:solidFill>
                </a:ln>
                <a:solidFill>
                  <a:srgbClr val="00B0F0"/>
                </a:solidFill>
                <a:latin typeface="Comic Sans MS" pitchFamily="66" charset="0"/>
                <a:sym typeface="Symbol"/>
              </a:rPr>
              <a:t>      </a:t>
            </a:r>
          </a:p>
          <a:p>
            <a:r>
              <a:rPr lang="el-GR" sz="4400" b="1" dirty="0" smtClean="0">
                <a:ln>
                  <a:solidFill>
                    <a:prstClr val="black"/>
                  </a:solidFill>
                </a:ln>
                <a:solidFill>
                  <a:srgbClr val="00B0F0"/>
                </a:solidFill>
                <a:latin typeface="Comic Sans MS" pitchFamily="66" charset="0"/>
                <a:sym typeface="Symbol"/>
              </a:rPr>
              <a:t> </a:t>
            </a:r>
            <a:r>
              <a:rPr lang="el-GR" sz="3600" b="1" dirty="0" smtClean="0">
                <a:ln>
                  <a:solidFill>
                    <a:prstClr val="black"/>
                  </a:solidFill>
                </a:ln>
                <a:solidFill>
                  <a:srgbClr val="00B0F0"/>
                </a:solidFill>
                <a:latin typeface="Comic Sans MS" pitchFamily="66" charset="0"/>
                <a:sym typeface="Symbol"/>
              </a:rPr>
              <a:t>       </a:t>
            </a:r>
            <a:r>
              <a:rPr lang="el-GR" sz="4400" b="1" dirty="0" smtClean="0">
                <a:ln>
                  <a:solidFill>
                    <a:prstClr val="black"/>
                  </a:solidFill>
                </a:ln>
                <a:solidFill>
                  <a:srgbClr val="00B0F0"/>
                </a:solidFill>
                <a:latin typeface="Comic Sans MS" pitchFamily="66" charset="0"/>
                <a:sym typeface="Symbol"/>
              </a:rPr>
              <a:t> </a:t>
            </a:r>
            <a:endParaRPr lang="el-GR" sz="4400" b="1" dirty="0" smtClean="0">
              <a:ln>
                <a:solidFill>
                  <a:prstClr val="black"/>
                </a:solidFill>
              </a:ln>
              <a:solidFill>
                <a:srgbClr val="00B0F0"/>
              </a:solidFill>
              <a:latin typeface="Comic Sans MS" pitchFamily="66" charset="0"/>
            </a:endParaRPr>
          </a:p>
          <a:p>
            <a:r>
              <a:rPr lang="el-GR" sz="4400" b="1" dirty="0" smtClean="0">
                <a:ln>
                  <a:solidFill>
                    <a:prstClr val="black"/>
                  </a:solidFill>
                </a:ln>
                <a:solidFill>
                  <a:srgbClr val="00B0F0"/>
                </a:solidFill>
                <a:latin typeface="Comic Sans MS" pitchFamily="66" charset="0"/>
              </a:rPr>
              <a:t>      </a:t>
            </a:r>
            <a:r>
              <a:rPr lang="en-US" sz="4400" b="1" dirty="0" smtClean="0">
                <a:ln>
                  <a:solidFill>
                    <a:prstClr val="black"/>
                  </a:solidFill>
                </a:ln>
                <a:solidFill>
                  <a:prstClr val="white">
                    <a:lumMod val="65000"/>
                  </a:prstClr>
                </a:solidFill>
                <a:latin typeface="Comic Sans MS" pitchFamily="66" charset="0"/>
                <a:sym typeface="Symbol"/>
              </a:rPr>
              <a:t>C</a:t>
            </a:r>
            <a:r>
              <a:rPr lang="el-GR" sz="4400" b="1" dirty="0" smtClean="0">
                <a:ln>
                  <a:solidFill>
                    <a:prstClr val="black"/>
                  </a:solidFill>
                </a:ln>
                <a:solidFill>
                  <a:srgbClr val="00B0F0"/>
                </a:solidFill>
                <a:latin typeface="Comic Sans MS" pitchFamily="66" charset="0"/>
                <a:sym typeface="Symbol"/>
              </a:rPr>
              <a:t>   </a:t>
            </a:r>
          </a:p>
          <a:p>
            <a:r>
              <a:rPr lang="el-GR" sz="3600" b="1" dirty="0" smtClean="0">
                <a:ln>
                  <a:solidFill>
                    <a:prstClr val="black"/>
                  </a:solidFill>
                </a:ln>
                <a:solidFill>
                  <a:srgbClr val="00B0F0"/>
                </a:solidFill>
                <a:latin typeface="Comic Sans MS" pitchFamily="66" charset="0"/>
                <a:sym typeface="Symbol"/>
              </a:rPr>
              <a:t>        </a:t>
            </a:r>
            <a:endParaRPr lang="el-GR" sz="3600" b="1" dirty="0">
              <a:ln>
                <a:solidFill>
                  <a:prstClr val="black"/>
                </a:solidFill>
              </a:ln>
              <a:solidFill>
                <a:srgbClr val="00B0F0"/>
              </a:solidFill>
              <a:latin typeface="Comic Sans MS" pitchFamily="66" charset="0"/>
              <a:sym typeface="Symbol"/>
            </a:endParaRPr>
          </a:p>
          <a:p>
            <a:r>
              <a:rPr lang="el-GR" sz="4400" b="1" dirty="0" smtClean="0">
                <a:ln>
                  <a:solidFill>
                    <a:prstClr val="black"/>
                  </a:solidFill>
                </a:ln>
                <a:solidFill>
                  <a:srgbClr val="00B0F0"/>
                </a:solidFill>
                <a:latin typeface="Comic Sans MS" pitchFamily="66" charset="0"/>
                <a:sym typeface="Symbol"/>
              </a:rPr>
              <a:t>      </a:t>
            </a:r>
            <a:r>
              <a:rPr lang="el-GR" sz="4400" b="1" baseline="-25000" dirty="0" smtClean="0">
                <a:ln>
                  <a:solidFill>
                    <a:prstClr val="black"/>
                  </a:solidFill>
                </a:ln>
                <a:solidFill>
                  <a:srgbClr val="00B0F0"/>
                </a:solidFill>
                <a:latin typeface="Comic Sans MS" pitchFamily="66" charset="0"/>
                <a:sym typeface="Symbol"/>
              </a:rPr>
              <a:t> </a:t>
            </a:r>
            <a:endParaRPr lang="el-GR" sz="4400" b="1" dirty="0">
              <a:ln>
                <a:solidFill>
                  <a:prstClr val="black"/>
                </a:solidFill>
              </a:ln>
              <a:solidFill>
                <a:srgbClr val="00B0F0"/>
              </a:solidFill>
              <a:latin typeface="Comic Sans MS" pitchFamily="66" charset="0"/>
              <a:sym typeface="Symbol"/>
            </a:endParaRPr>
          </a:p>
        </p:txBody>
      </p:sp>
      <p:sp>
        <p:nvSpPr>
          <p:cNvPr id="6" name="Έλλειψη 5"/>
          <p:cNvSpPr/>
          <p:nvPr/>
        </p:nvSpPr>
        <p:spPr>
          <a:xfrm>
            <a:off x="6228184" y="3573016"/>
            <a:ext cx="162018" cy="172732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7" name="Έλλειψη 6"/>
          <p:cNvSpPr/>
          <p:nvPr/>
        </p:nvSpPr>
        <p:spPr>
          <a:xfrm>
            <a:off x="6228184" y="3789040"/>
            <a:ext cx="162018" cy="172732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white"/>
              </a:solidFill>
            </a:endParaRPr>
          </a:p>
        </p:txBody>
      </p:sp>
      <p:sp>
        <p:nvSpPr>
          <p:cNvPr id="8" name="Έλλειψη 7"/>
          <p:cNvSpPr/>
          <p:nvPr/>
        </p:nvSpPr>
        <p:spPr>
          <a:xfrm>
            <a:off x="7168640" y="3740429"/>
            <a:ext cx="162018" cy="172732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9" name="Έλλειψη 8"/>
          <p:cNvSpPr/>
          <p:nvPr/>
        </p:nvSpPr>
        <p:spPr>
          <a:xfrm>
            <a:off x="6771545" y="4219430"/>
            <a:ext cx="162018" cy="172732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white"/>
              </a:solidFill>
            </a:endParaRPr>
          </a:p>
        </p:txBody>
      </p:sp>
      <p:sp>
        <p:nvSpPr>
          <p:cNvPr id="10" name="Έλλειψη 9"/>
          <p:cNvSpPr/>
          <p:nvPr/>
        </p:nvSpPr>
        <p:spPr>
          <a:xfrm>
            <a:off x="6570222" y="4221088"/>
            <a:ext cx="162018" cy="172732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white"/>
              </a:solidFill>
            </a:endParaRPr>
          </a:p>
        </p:txBody>
      </p:sp>
      <p:sp>
        <p:nvSpPr>
          <p:cNvPr id="11" name="Έλλειψη 10"/>
          <p:cNvSpPr/>
          <p:nvPr/>
        </p:nvSpPr>
        <p:spPr>
          <a:xfrm>
            <a:off x="7142124" y="3495521"/>
            <a:ext cx="162018" cy="172732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white"/>
              </a:solidFill>
            </a:endParaRPr>
          </a:p>
        </p:txBody>
      </p:sp>
      <p:sp>
        <p:nvSpPr>
          <p:cNvPr id="14" name="Έλλειψη 13"/>
          <p:cNvSpPr/>
          <p:nvPr/>
        </p:nvSpPr>
        <p:spPr>
          <a:xfrm>
            <a:off x="6786246" y="3068960"/>
            <a:ext cx="162018" cy="172732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white"/>
              </a:solidFill>
            </a:endParaRPr>
          </a:p>
        </p:txBody>
      </p:sp>
      <p:sp>
        <p:nvSpPr>
          <p:cNvPr id="15" name="Έλλειψη 14"/>
          <p:cNvSpPr/>
          <p:nvPr/>
        </p:nvSpPr>
        <p:spPr>
          <a:xfrm>
            <a:off x="6588224" y="3068960"/>
            <a:ext cx="162018" cy="172732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white"/>
              </a:solidFill>
            </a:endParaRPr>
          </a:p>
        </p:txBody>
      </p:sp>
      <p:sp>
        <p:nvSpPr>
          <p:cNvPr id="16" name="Ελλειψοειδής επεξήγηση 15"/>
          <p:cNvSpPr/>
          <p:nvPr/>
        </p:nvSpPr>
        <p:spPr>
          <a:xfrm>
            <a:off x="4662896" y="5956934"/>
            <a:ext cx="1164322" cy="591373"/>
          </a:xfrm>
          <a:prstGeom prst="wedgeEllipseCallout">
            <a:avLst>
              <a:gd name="adj1" fmla="val 111305"/>
              <a:gd name="adj2" fmla="val -168207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800" b="1" dirty="0" smtClean="0">
                <a:ln>
                  <a:solidFill>
                    <a:prstClr val="black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l-GR" sz="4800" b="1" dirty="0">
              <a:ln>
                <a:solidFill>
                  <a:prstClr val="black"/>
                </a:solidFill>
              </a:ln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Επεξήγηση με γραμμή 2 17"/>
          <p:cNvSpPr/>
          <p:nvPr/>
        </p:nvSpPr>
        <p:spPr>
          <a:xfrm rot="19701046">
            <a:off x="4039177" y="1272561"/>
            <a:ext cx="2411760" cy="711139"/>
          </a:xfrm>
          <a:prstGeom prst="borderCallout2">
            <a:avLst>
              <a:gd name="adj1" fmla="val 98349"/>
              <a:gd name="adj2" fmla="val 23983"/>
              <a:gd name="adj3" fmla="val 101672"/>
              <a:gd name="adj4" fmla="val 23565"/>
              <a:gd name="adj5" fmla="val 95893"/>
              <a:gd name="adj6" fmla="val 23238"/>
            </a:avLst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err="1" smtClean="0">
                <a:solidFill>
                  <a:srgbClr val="FF0000"/>
                </a:solidFill>
              </a:rPr>
              <a:t>Ηλεκτροαρνητικότερο</a:t>
            </a:r>
            <a:r>
              <a:rPr lang="el-GR" dirty="0" smtClean="0">
                <a:solidFill>
                  <a:prstClr val="black"/>
                </a:solidFill>
              </a:rPr>
              <a:t> άτομο</a:t>
            </a:r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21" name="Τίτλος 1"/>
          <p:cNvSpPr txBox="1">
            <a:spLocks/>
          </p:cNvSpPr>
          <p:nvPr/>
        </p:nvSpPr>
        <p:spPr>
          <a:xfrm>
            <a:off x="348092" y="116632"/>
            <a:ext cx="8449336" cy="70609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36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latin typeface="Comic Sans MS" pitchFamily="66" charset="0"/>
              </a:rPr>
              <a:t>Α. ΑΡΙΘΜΟΣ ΟΞΕΙΔΩΣΗΣ</a:t>
            </a:r>
            <a:endParaRPr lang="el-GR" sz="3600" b="1" dirty="0">
              <a:ln w="10541" cmpd="sng">
                <a:solidFill>
                  <a:sysClr val="windowText" lastClr="000000"/>
                </a:solidFill>
                <a:prstDash val="solid"/>
              </a:ln>
              <a:solidFill>
                <a:srgbClr val="00B0F0"/>
              </a:solidFill>
              <a:latin typeface="Comic Sans MS" pitchFamily="66" charset="0"/>
            </a:endParaRPr>
          </a:p>
        </p:txBody>
      </p:sp>
      <p:sp>
        <p:nvSpPr>
          <p:cNvPr id="22" name="Ελεύθερη σχεδίαση 21"/>
          <p:cNvSpPr/>
          <p:nvPr/>
        </p:nvSpPr>
        <p:spPr>
          <a:xfrm>
            <a:off x="5981440" y="3233400"/>
            <a:ext cx="408761" cy="1014059"/>
          </a:xfrm>
          <a:custGeom>
            <a:avLst/>
            <a:gdLst>
              <a:gd name="connsiteX0" fmla="*/ 493486 w 493486"/>
              <a:gd name="connsiteY0" fmla="*/ 0 h 1509486"/>
              <a:gd name="connsiteX1" fmla="*/ 406400 w 493486"/>
              <a:gd name="connsiteY1" fmla="*/ 14515 h 1509486"/>
              <a:gd name="connsiteX2" fmla="*/ 319315 w 493486"/>
              <a:gd name="connsiteY2" fmla="*/ 43543 h 1509486"/>
              <a:gd name="connsiteX3" fmla="*/ 304800 w 493486"/>
              <a:gd name="connsiteY3" fmla="*/ 116115 h 1509486"/>
              <a:gd name="connsiteX4" fmla="*/ 261258 w 493486"/>
              <a:gd name="connsiteY4" fmla="*/ 145143 h 1509486"/>
              <a:gd name="connsiteX5" fmla="*/ 188686 w 493486"/>
              <a:gd name="connsiteY5" fmla="*/ 159658 h 1509486"/>
              <a:gd name="connsiteX6" fmla="*/ 145143 w 493486"/>
              <a:gd name="connsiteY6" fmla="*/ 174172 h 1509486"/>
              <a:gd name="connsiteX7" fmla="*/ 130629 w 493486"/>
              <a:gd name="connsiteY7" fmla="*/ 304800 h 1509486"/>
              <a:gd name="connsiteX8" fmla="*/ 116115 w 493486"/>
              <a:gd name="connsiteY8" fmla="*/ 362858 h 1509486"/>
              <a:gd name="connsiteX9" fmla="*/ 72572 w 493486"/>
              <a:gd name="connsiteY9" fmla="*/ 377372 h 1509486"/>
              <a:gd name="connsiteX10" fmla="*/ 58058 w 493486"/>
              <a:gd name="connsiteY10" fmla="*/ 420915 h 1509486"/>
              <a:gd name="connsiteX11" fmla="*/ 43543 w 493486"/>
              <a:gd name="connsiteY11" fmla="*/ 580572 h 1509486"/>
              <a:gd name="connsiteX12" fmla="*/ 14515 w 493486"/>
              <a:gd name="connsiteY12" fmla="*/ 624115 h 1509486"/>
              <a:gd name="connsiteX13" fmla="*/ 0 w 493486"/>
              <a:gd name="connsiteY13" fmla="*/ 667658 h 1509486"/>
              <a:gd name="connsiteX14" fmla="*/ 14515 w 493486"/>
              <a:gd name="connsiteY14" fmla="*/ 754743 h 1509486"/>
              <a:gd name="connsiteX15" fmla="*/ 43543 w 493486"/>
              <a:gd name="connsiteY15" fmla="*/ 798286 h 1509486"/>
              <a:gd name="connsiteX16" fmla="*/ 58058 w 493486"/>
              <a:gd name="connsiteY16" fmla="*/ 841829 h 1509486"/>
              <a:gd name="connsiteX17" fmla="*/ 43543 w 493486"/>
              <a:gd name="connsiteY17" fmla="*/ 986972 h 1509486"/>
              <a:gd name="connsiteX18" fmla="*/ 43543 w 493486"/>
              <a:gd name="connsiteY18" fmla="*/ 1088572 h 1509486"/>
              <a:gd name="connsiteX19" fmla="*/ 130629 w 493486"/>
              <a:gd name="connsiteY19" fmla="*/ 1190172 h 1509486"/>
              <a:gd name="connsiteX20" fmla="*/ 188686 w 493486"/>
              <a:gd name="connsiteY20" fmla="*/ 1320800 h 1509486"/>
              <a:gd name="connsiteX21" fmla="*/ 246743 w 493486"/>
              <a:gd name="connsiteY21" fmla="*/ 1378858 h 1509486"/>
              <a:gd name="connsiteX22" fmla="*/ 319315 w 493486"/>
              <a:gd name="connsiteY22" fmla="*/ 1451429 h 1509486"/>
              <a:gd name="connsiteX23" fmla="*/ 377372 w 493486"/>
              <a:gd name="connsiteY23" fmla="*/ 1509486 h 1509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493486" h="1509486">
                <a:moveTo>
                  <a:pt x="493486" y="0"/>
                </a:moveTo>
                <a:cubicBezTo>
                  <a:pt x="464457" y="4838"/>
                  <a:pt x="434950" y="7377"/>
                  <a:pt x="406400" y="14515"/>
                </a:cubicBezTo>
                <a:cubicBezTo>
                  <a:pt x="376715" y="21936"/>
                  <a:pt x="319315" y="43543"/>
                  <a:pt x="319315" y="43543"/>
                </a:cubicBezTo>
                <a:cubicBezTo>
                  <a:pt x="314477" y="67734"/>
                  <a:pt x="317040" y="94696"/>
                  <a:pt x="304800" y="116115"/>
                </a:cubicBezTo>
                <a:cubicBezTo>
                  <a:pt x="296146" y="131260"/>
                  <a:pt x="277591" y="139018"/>
                  <a:pt x="261258" y="145143"/>
                </a:cubicBezTo>
                <a:cubicBezTo>
                  <a:pt x="238159" y="153805"/>
                  <a:pt x="212619" y="153675"/>
                  <a:pt x="188686" y="159658"/>
                </a:cubicBezTo>
                <a:cubicBezTo>
                  <a:pt x="173843" y="163369"/>
                  <a:pt x="159657" y="169334"/>
                  <a:pt x="145143" y="174172"/>
                </a:cubicBezTo>
                <a:cubicBezTo>
                  <a:pt x="111277" y="275772"/>
                  <a:pt x="106439" y="232229"/>
                  <a:pt x="130629" y="304800"/>
                </a:cubicBezTo>
                <a:cubicBezTo>
                  <a:pt x="125791" y="324153"/>
                  <a:pt x="128576" y="347281"/>
                  <a:pt x="116115" y="362858"/>
                </a:cubicBezTo>
                <a:cubicBezTo>
                  <a:pt x="106558" y="374805"/>
                  <a:pt x="83390" y="366554"/>
                  <a:pt x="72572" y="377372"/>
                </a:cubicBezTo>
                <a:cubicBezTo>
                  <a:pt x="61754" y="388190"/>
                  <a:pt x="62896" y="406401"/>
                  <a:pt x="58058" y="420915"/>
                </a:cubicBezTo>
                <a:cubicBezTo>
                  <a:pt x="53220" y="474134"/>
                  <a:pt x="54740" y="528320"/>
                  <a:pt x="43543" y="580572"/>
                </a:cubicBezTo>
                <a:cubicBezTo>
                  <a:pt x="39888" y="597629"/>
                  <a:pt x="22316" y="608513"/>
                  <a:pt x="14515" y="624115"/>
                </a:cubicBezTo>
                <a:cubicBezTo>
                  <a:pt x="7673" y="637799"/>
                  <a:pt x="4838" y="653144"/>
                  <a:pt x="0" y="667658"/>
                </a:cubicBezTo>
                <a:cubicBezTo>
                  <a:pt x="4838" y="696686"/>
                  <a:pt x="5209" y="726824"/>
                  <a:pt x="14515" y="754743"/>
                </a:cubicBezTo>
                <a:cubicBezTo>
                  <a:pt x="20031" y="771292"/>
                  <a:pt x="35742" y="782684"/>
                  <a:pt x="43543" y="798286"/>
                </a:cubicBezTo>
                <a:cubicBezTo>
                  <a:pt x="50385" y="811970"/>
                  <a:pt x="53220" y="827315"/>
                  <a:pt x="58058" y="841829"/>
                </a:cubicBezTo>
                <a:cubicBezTo>
                  <a:pt x="53220" y="890210"/>
                  <a:pt x="50936" y="938915"/>
                  <a:pt x="43543" y="986972"/>
                </a:cubicBezTo>
                <a:cubicBezTo>
                  <a:pt x="34584" y="1045208"/>
                  <a:pt x="9852" y="1021189"/>
                  <a:pt x="43543" y="1088572"/>
                </a:cubicBezTo>
                <a:cubicBezTo>
                  <a:pt x="62162" y="1125810"/>
                  <a:pt x="101580" y="1161123"/>
                  <a:pt x="130629" y="1190172"/>
                </a:cubicBezTo>
                <a:cubicBezTo>
                  <a:pt x="165174" y="1293806"/>
                  <a:pt x="142685" y="1251798"/>
                  <a:pt x="188686" y="1320800"/>
                </a:cubicBezTo>
                <a:cubicBezTo>
                  <a:pt x="227389" y="1436912"/>
                  <a:pt x="169334" y="1301449"/>
                  <a:pt x="246743" y="1378858"/>
                </a:cubicBezTo>
                <a:cubicBezTo>
                  <a:pt x="336419" y="1468534"/>
                  <a:pt x="217200" y="1417392"/>
                  <a:pt x="319315" y="1451429"/>
                </a:cubicBezTo>
                <a:lnTo>
                  <a:pt x="377372" y="1509486"/>
                </a:lnTo>
              </a:path>
            </a:pathLst>
          </a:custGeom>
          <a:noFill/>
          <a:ln w="9525">
            <a:solidFill>
              <a:srgbClr val="FF00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rgbClr val="FF0000"/>
              </a:solidFill>
            </a:endParaRPr>
          </a:p>
        </p:txBody>
      </p:sp>
      <p:sp>
        <p:nvSpPr>
          <p:cNvPr id="23" name="Ελεύθερη σχεδίαση 22"/>
          <p:cNvSpPr/>
          <p:nvPr/>
        </p:nvSpPr>
        <p:spPr>
          <a:xfrm rot="5400000">
            <a:off x="6541700" y="2549990"/>
            <a:ext cx="493486" cy="1120517"/>
          </a:xfrm>
          <a:custGeom>
            <a:avLst/>
            <a:gdLst>
              <a:gd name="connsiteX0" fmla="*/ 493486 w 493486"/>
              <a:gd name="connsiteY0" fmla="*/ 0 h 1509486"/>
              <a:gd name="connsiteX1" fmla="*/ 406400 w 493486"/>
              <a:gd name="connsiteY1" fmla="*/ 14515 h 1509486"/>
              <a:gd name="connsiteX2" fmla="*/ 319315 w 493486"/>
              <a:gd name="connsiteY2" fmla="*/ 43543 h 1509486"/>
              <a:gd name="connsiteX3" fmla="*/ 304800 w 493486"/>
              <a:gd name="connsiteY3" fmla="*/ 116115 h 1509486"/>
              <a:gd name="connsiteX4" fmla="*/ 261258 w 493486"/>
              <a:gd name="connsiteY4" fmla="*/ 145143 h 1509486"/>
              <a:gd name="connsiteX5" fmla="*/ 188686 w 493486"/>
              <a:gd name="connsiteY5" fmla="*/ 159658 h 1509486"/>
              <a:gd name="connsiteX6" fmla="*/ 145143 w 493486"/>
              <a:gd name="connsiteY6" fmla="*/ 174172 h 1509486"/>
              <a:gd name="connsiteX7" fmla="*/ 130629 w 493486"/>
              <a:gd name="connsiteY7" fmla="*/ 304800 h 1509486"/>
              <a:gd name="connsiteX8" fmla="*/ 116115 w 493486"/>
              <a:gd name="connsiteY8" fmla="*/ 362858 h 1509486"/>
              <a:gd name="connsiteX9" fmla="*/ 72572 w 493486"/>
              <a:gd name="connsiteY9" fmla="*/ 377372 h 1509486"/>
              <a:gd name="connsiteX10" fmla="*/ 58058 w 493486"/>
              <a:gd name="connsiteY10" fmla="*/ 420915 h 1509486"/>
              <a:gd name="connsiteX11" fmla="*/ 43543 w 493486"/>
              <a:gd name="connsiteY11" fmla="*/ 580572 h 1509486"/>
              <a:gd name="connsiteX12" fmla="*/ 14515 w 493486"/>
              <a:gd name="connsiteY12" fmla="*/ 624115 h 1509486"/>
              <a:gd name="connsiteX13" fmla="*/ 0 w 493486"/>
              <a:gd name="connsiteY13" fmla="*/ 667658 h 1509486"/>
              <a:gd name="connsiteX14" fmla="*/ 14515 w 493486"/>
              <a:gd name="connsiteY14" fmla="*/ 754743 h 1509486"/>
              <a:gd name="connsiteX15" fmla="*/ 43543 w 493486"/>
              <a:gd name="connsiteY15" fmla="*/ 798286 h 1509486"/>
              <a:gd name="connsiteX16" fmla="*/ 58058 w 493486"/>
              <a:gd name="connsiteY16" fmla="*/ 841829 h 1509486"/>
              <a:gd name="connsiteX17" fmla="*/ 43543 w 493486"/>
              <a:gd name="connsiteY17" fmla="*/ 986972 h 1509486"/>
              <a:gd name="connsiteX18" fmla="*/ 43543 w 493486"/>
              <a:gd name="connsiteY18" fmla="*/ 1088572 h 1509486"/>
              <a:gd name="connsiteX19" fmla="*/ 130629 w 493486"/>
              <a:gd name="connsiteY19" fmla="*/ 1190172 h 1509486"/>
              <a:gd name="connsiteX20" fmla="*/ 188686 w 493486"/>
              <a:gd name="connsiteY20" fmla="*/ 1320800 h 1509486"/>
              <a:gd name="connsiteX21" fmla="*/ 246743 w 493486"/>
              <a:gd name="connsiteY21" fmla="*/ 1378858 h 1509486"/>
              <a:gd name="connsiteX22" fmla="*/ 319315 w 493486"/>
              <a:gd name="connsiteY22" fmla="*/ 1451429 h 1509486"/>
              <a:gd name="connsiteX23" fmla="*/ 377372 w 493486"/>
              <a:gd name="connsiteY23" fmla="*/ 1509486 h 1509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493486" h="1509486">
                <a:moveTo>
                  <a:pt x="493486" y="0"/>
                </a:moveTo>
                <a:cubicBezTo>
                  <a:pt x="464457" y="4838"/>
                  <a:pt x="434950" y="7377"/>
                  <a:pt x="406400" y="14515"/>
                </a:cubicBezTo>
                <a:cubicBezTo>
                  <a:pt x="376715" y="21936"/>
                  <a:pt x="319315" y="43543"/>
                  <a:pt x="319315" y="43543"/>
                </a:cubicBezTo>
                <a:cubicBezTo>
                  <a:pt x="314477" y="67734"/>
                  <a:pt x="317040" y="94696"/>
                  <a:pt x="304800" y="116115"/>
                </a:cubicBezTo>
                <a:cubicBezTo>
                  <a:pt x="296146" y="131260"/>
                  <a:pt x="277591" y="139018"/>
                  <a:pt x="261258" y="145143"/>
                </a:cubicBezTo>
                <a:cubicBezTo>
                  <a:pt x="238159" y="153805"/>
                  <a:pt x="212619" y="153675"/>
                  <a:pt x="188686" y="159658"/>
                </a:cubicBezTo>
                <a:cubicBezTo>
                  <a:pt x="173843" y="163369"/>
                  <a:pt x="159657" y="169334"/>
                  <a:pt x="145143" y="174172"/>
                </a:cubicBezTo>
                <a:cubicBezTo>
                  <a:pt x="111277" y="275772"/>
                  <a:pt x="106439" y="232229"/>
                  <a:pt x="130629" y="304800"/>
                </a:cubicBezTo>
                <a:cubicBezTo>
                  <a:pt x="125791" y="324153"/>
                  <a:pt x="128576" y="347281"/>
                  <a:pt x="116115" y="362858"/>
                </a:cubicBezTo>
                <a:cubicBezTo>
                  <a:pt x="106558" y="374805"/>
                  <a:pt x="83390" y="366554"/>
                  <a:pt x="72572" y="377372"/>
                </a:cubicBezTo>
                <a:cubicBezTo>
                  <a:pt x="61754" y="388190"/>
                  <a:pt x="62896" y="406401"/>
                  <a:pt x="58058" y="420915"/>
                </a:cubicBezTo>
                <a:cubicBezTo>
                  <a:pt x="53220" y="474134"/>
                  <a:pt x="54740" y="528320"/>
                  <a:pt x="43543" y="580572"/>
                </a:cubicBezTo>
                <a:cubicBezTo>
                  <a:pt x="39888" y="597629"/>
                  <a:pt x="22316" y="608513"/>
                  <a:pt x="14515" y="624115"/>
                </a:cubicBezTo>
                <a:cubicBezTo>
                  <a:pt x="7673" y="637799"/>
                  <a:pt x="4838" y="653144"/>
                  <a:pt x="0" y="667658"/>
                </a:cubicBezTo>
                <a:cubicBezTo>
                  <a:pt x="4838" y="696686"/>
                  <a:pt x="5209" y="726824"/>
                  <a:pt x="14515" y="754743"/>
                </a:cubicBezTo>
                <a:cubicBezTo>
                  <a:pt x="20031" y="771292"/>
                  <a:pt x="35742" y="782684"/>
                  <a:pt x="43543" y="798286"/>
                </a:cubicBezTo>
                <a:cubicBezTo>
                  <a:pt x="50385" y="811970"/>
                  <a:pt x="53220" y="827315"/>
                  <a:pt x="58058" y="841829"/>
                </a:cubicBezTo>
                <a:cubicBezTo>
                  <a:pt x="53220" y="890210"/>
                  <a:pt x="50936" y="938915"/>
                  <a:pt x="43543" y="986972"/>
                </a:cubicBezTo>
                <a:cubicBezTo>
                  <a:pt x="34584" y="1045208"/>
                  <a:pt x="9852" y="1021189"/>
                  <a:pt x="43543" y="1088572"/>
                </a:cubicBezTo>
                <a:cubicBezTo>
                  <a:pt x="62162" y="1125810"/>
                  <a:pt x="101580" y="1161123"/>
                  <a:pt x="130629" y="1190172"/>
                </a:cubicBezTo>
                <a:cubicBezTo>
                  <a:pt x="165174" y="1293806"/>
                  <a:pt x="142685" y="1251798"/>
                  <a:pt x="188686" y="1320800"/>
                </a:cubicBezTo>
                <a:cubicBezTo>
                  <a:pt x="227389" y="1436912"/>
                  <a:pt x="169334" y="1301449"/>
                  <a:pt x="246743" y="1378858"/>
                </a:cubicBezTo>
                <a:cubicBezTo>
                  <a:pt x="336419" y="1468534"/>
                  <a:pt x="217200" y="1417392"/>
                  <a:pt x="319315" y="1451429"/>
                </a:cubicBezTo>
                <a:lnTo>
                  <a:pt x="377372" y="1509486"/>
                </a:lnTo>
              </a:path>
            </a:pathLst>
          </a:custGeom>
          <a:noFill/>
          <a:ln w="9525">
            <a:solidFill>
              <a:srgbClr val="FF00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rgbClr val="FF0000"/>
              </a:solidFill>
            </a:endParaRPr>
          </a:p>
        </p:txBody>
      </p:sp>
      <p:sp>
        <p:nvSpPr>
          <p:cNvPr id="24" name="Ελεύθερη σχεδίαση 23"/>
          <p:cNvSpPr/>
          <p:nvPr/>
        </p:nvSpPr>
        <p:spPr>
          <a:xfrm rot="10377912">
            <a:off x="7014077" y="3114975"/>
            <a:ext cx="517651" cy="1106557"/>
          </a:xfrm>
          <a:custGeom>
            <a:avLst/>
            <a:gdLst>
              <a:gd name="connsiteX0" fmla="*/ 493486 w 493486"/>
              <a:gd name="connsiteY0" fmla="*/ 0 h 1509486"/>
              <a:gd name="connsiteX1" fmla="*/ 406400 w 493486"/>
              <a:gd name="connsiteY1" fmla="*/ 14515 h 1509486"/>
              <a:gd name="connsiteX2" fmla="*/ 319315 w 493486"/>
              <a:gd name="connsiteY2" fmla="*/ 43543 h 1509486"/>
              <a:gd name="connsiteX3" fmla="*/ 304800 w 493486"/>
              <a:gd name="connsiteY3" fmla="*/ 116115 h 1509486"/>
              <a:gd name="connsiteX4" fmla="*/ 261258 w 493486"/>
              <a:gd name="connsiteY4" fmla="*/ 145143 h 1509486"/>
              <a:gd name="connsiteX5" fmla="*/ 188686 w 493486"/>
              <a:gd name="connsiteY5" fmla="*/ 159658 h 1509486"/>
              <a:gd name="connsiteX6" fmla="*/ 145143 w 493486"/>
              <a:gd name="connsiteY6" fmla="*/ 174172 h 1509486"/>
              <a:gd name="connsiteX7" fmla="*/ 130629 w 493486"/>
              <a:gd name="connsiteY7" fmla="*/ 304800 h 1509486"/>
              <a:gd name="connsiteX8" fmla="*/ 116115 w 493486"/>
              <a:gd name="connsiteY8" fmla="*/ 362858 h 1509486"/>
              <a:gd name="connsiteX9" fmla="*/ 72572 w 493486"/>
              <a:gd name="connsiteY9" fmla="*/ 377372 h 1509486"/>
              <a:gd name="connsiteX10" fmla="*/ 58058 w 493486"/>
              <a:gd name="connsiteY10" fmla="*/ 420915 h 1509486"/>
              <a:gd name="connsiteX11" fmla="*/ 43543 w 493486"/>
              <a:gd name="connsiteY11" fmla="*/ 580572 h 1509486"/>
              <a:gd name="connsiteX12" fmla="*/ 14515 w 493486"/>
              <a:gd name="connsiteY12" fmla="*/ 624115 h 1509486"/>
              <a:gd name="connsiteX13" fmla="*/ 0 w 493486"/>
              <a:gd name="connsiteY13" fmla="*/ 667658 h 1509486"/>
              <a:gd name="connsiteX14" fmla="*/ 14515 w 493486"/>
              <a:gd name="connsiteY14" fmla="*/ 754743 h 1509486"/>
              <a:gd name="connsiteX15" fmla="*/ 43543 w 493486"/>
              <a:gd name="connsiteY15" fmla="*/ 798286 h 1509486"/>
              <a:gd name="connsiteX16" fmla="*/ 58058 w 493486"/>
              <a:gd name="connsiteY16" fmla="*/ 841829 h 1509486"/>
              <a:gd name="connsiteX17" fmla="*/ 43543 w 493486"/>
              <a:gd name="connsiteY17" fmla="*/ 986972 h 1509486"/>
              <a:gd name="connsiteX18" fmla="*/ 43543 w 493486"/>
              <a:gd name="connsiteY18" fmla="*/ 1088572 h 1509486"/>
              <a:gd name="connsiteX19" fmla="*/ 130629 w 493486"/>
              <a:gd name="connsiteY19" fmla="*/ 1190172 h 1509486"/>
              <a:gd name="connsiteX20" fmla="*/ 188686 w 493486"/>
              <a:gd name="connsiteY20" fmla="*/ 1320800 h 1509486"/>
              <a:gd name="connsiteX21" fmla="*/ 246743 w 493486"/>
              <a:gd name="connsiteY21" fmla="*/ 1378858 h 1509486"/>
              <a:gd name="connsiteX22" fmla="*/ 319315 w 493486"/>
              <a:gd name="connsiteY22" fmla="*/ 1451429 h 1509486"/>
              <a:gd name="connsiteX23" fmla="*/ 377372 w 493486"/>
              <a:gd name="connsiteY23" fmla="*/ 1509486 h 1509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493486" h="1509486">
                <a:moveTo>
                  <a:pt x="493486" y="0"/>
                </a:moveTo>
                <a:cubicBezTo>
                  <a:pt x="464457" y="4838"/>
                  <a:pt x="434950" y="7377"/>
                  <a:pt x="406400" y="14515"/>
                </a:cubicBezTo>
                <a:cubicBezTo>
                  <a:pt x="376715" y="21936"/>
                  <a:pt x="319315" y="43543"/>
                  <a:pt x="319315" y="43543"/>
                </a:cubicBezTo>
                <a:cubicBezTo>
                  <a:pt x="314477" y="67734"/>
                  <a:pt x="317040" y="94696"/>
                  <a:pt x="304800" y="116115"/>
                </a:cubicBezTo>
                <a:cubicBezTo>
                  <a:pt x="296146" y="131260"/>
                  <a:pt x="277591" y="139018"/>
                  <a:pt x="261258" y="145143"/>
                </a:cubicBezTo>
                <a:cubicBezTo>
                  <a:pt x="238159" y="153805"/>
                  <a:pt x="212619" y="153675"/>
                  <a:pt x="188686" y="159658"/>
                </a:cubicBezTo>
                <a:cubicBezTo>
                  <a:pt x="173843" y="163369"/>
                  <a:pt x="159657" y="169334"/>
                  <a:pt x="145143" y="174172"/>
                </a:cubicBezTo>
                <a:cubicBezTo>
                  <a:pt x="111277" y="275772"/>
                  <a:pt x="106439" y="232229"/>
                  <a:pt x="130629" y="304800"/>
                </a:cubicBezTo>
                <a:cubicBezTo>
                  <a:pt x="125791" y="324153"/>
                  <a:pt x="128576" y="347281"/>
                  <a:pt x="116115" y="362858"/>
                </a:cubicBezTo>
                <a:cubicBezTo>
                  <a:pt x="106558" y="374805"/>
                  <a:pt x="83390" y="366554"/>
                  <a:pt x="72572" y="377372"/>
                </a:cubicBezTo>
                <a:cubicBezTo>
                  <a:pt x="61754" y="388190"/>
                  <a:pt x="62896" y="406401"/>
                  <a:pt x="58058" y="420915"/>
                </a:cubicBezTo>
                <a:cubicBezTo>
                  <a:pt x="53220" y="474134"/>
                  <a:pt x="54740" y="528320"/>
                  <a:pt x="43543" y="580572"/>
                </a:cubicBezTo>
                <a:cubicBezTo>
                  <a:pt x="39888" y="597629"/>
                  <a:pt x="22316" y="608513"/>
                  <a:pt x="14515" y="624115"/>
                </a:cubicBezTo>
                <a:cubicBezTo>
                  <a:pt x="7673" y="637799"/>
                  <a:pt x="4838" y="653144"/>
                  <a:pt x="0" y="667658"/>
                </a:cubicBezTo>
                <a:cubicBezTo>
                  <a:pt x="4838" y="696686"/>
                  <a:pt x="5209" y="726824"/>
                  <a:pt x="14515" y="754743"/>
                </a:cubicBezTo>
                <a:cubicBezTo>
                  <a:pt x="20031" y="771292"/>
                  <a:pt x="35742" y="782684"/>
                  <a:pt x="43543" y="798286"/>
                </a:cubicBezTo>
                <a:cubicBezTo>
                  <a:pt x="50385" y="811970"/>
                  <a:pt x="53220" y="827315"/>
                  <a:pt x="58058" y="841829"/>
                </a:cubicBezTo>
                <a:cubicBezTo>
                  <a:pt x="53220" y="890210"/>
                  <a:pt x="50936" y="938915"/>
                  <a:pt x="43543" y="986972"/>
                </a:cubicBezTo>
                <a:cubicBezTo>
                  <a:pt x="34584" y="1045208"/>
                  <a:pt x="9852" y="1021189"/>
                  <a:pt x="43543" y="1088572"/>
                </a:cubicBezTo>
                <a:cubicBezTo>
                  <a:pt x="62162" y="1125810"/>
                  <a:pt x="101580" y="1161123"/>
                  <a:pt x="130629" y="1190172"/>
                </a:cubicBezTo>
                <a:cubicBezTo>
                  <a:pt x="165174" y="1293806"/>
                  <a:pt x="142685" y="1251798"/>
                  <a:pt x="188686" y="1320800"/>
                </a:cubicBezTo>
                <a:cubicBezTo>
                  <a:pt x="227389" y="1436912"/>
                  <a:pt x="169334" y="1301449"/>
                  <a:pt x="246743" y="1378858"/>
                </a:cubicBezTo>
                <a:cubicBezTo>
                  <a:pt x="336419" y="1468534"/>
                  <a:pt x="217200" y="1417392"/>
                  <a:pt x="319315" y="1451429"/>
                </a:cubicBezTo>
                <a:lnTo>
                  <a:pt x="377372" y="1509486"/>
                </a:lnTo>
              </a:path>
            </a:pathLst>
          </a:custGeom>
          <a:noFill/>
          <a:ln w="9525">
            <a:solidFill>
              <a:srgbClr val="FF00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rgbClr val="FF0000"/>
              </a:solidFill>
            </a:endParaRPr>
          </a:p>
        </p:txBody>
      </p:sp>
      <p:sp>
        <p:nvSpPr>
          <p:cNvPr id="25" name="Ελεύθερη σχεδίαση 24"/>
          <p:cNvSpPr/>
          <p:nvPr/>
        </p:nvSpPr>
        <p:spPr>
          <a:xfrm rot="15961841">
            <a:off x="6420018" y="3774819"/>
            <a:ext cx="662607" cy="1204915"/>
          </a:xfrm>
          <a:custGeom>
            <a:avLst/>
            <a:gdLst>
              <a:gd name="connsiteX0" fmla="*/ 493486 w 493486"/>
              <a:gd name="connsiteY0" fmla="*/ 0 h 1509486"/>
              <a:gd name="connsiteX1" fmla="*/ 406400 w 493486"/>
              <a:gd name="connsiteY1" fmla="*/ 14515 h 1509486"/>
              <a:gd name="connsiteX2" fmla="*/ 319315 w 493486"/>
              <a:gd name="connsiteY2" fmla="*/ 43543 h 1509486"/>
              <a:gd name="connsiteX3" fmla="*/ 304800 w 493486"/>
              <a:gd name="connsiteY3" fmla="*/ 116115 h 1509486"/>
              <a:gd name="connsiteX4" fmla="*/ 261258 w 493486"/>
              <a:gd name="connsiteY4" fmla="*/ 145143 h 1509486"/>
              <a:gd name="connsiteX5" fmla="*/ 188686 w 493486"/>
              <a:gd name="connsiteY5" fmla="*/ 159658 h 1509486"/>
              <a:gd name="connsiteX6" fmla="*/ 145143 w 493486"/>
              <a:gd name="connsiteY6" fmla="*/ 174172 h 1509486"/>
              <a:gd name="connsiteX7" fmla="*/ 130629 w 493486"/>
              <a:gd name="connsiteY7" fmla="*/ 304800 h 1509486"/>
              <a:gd name="connsiteX8" fmla="*/ 116115 w 493486"/>
              <a:gd name="connsiteY8" fmla="*/ 362858 h 1509486"/>
              <a:gd name="connsiteX9" fmla="*/ 72572 w 493486"/>
              <a:gd name="connsiteY9" fmla="*/ 377372 h 1509486"/>
              <a:gd name="connsiteX10" fmla="*/ 58058 w 493486"/>
              <a:gd name="connsiteY10" fmla="*/ 420915 h 1509486"/>
              <a:gd name="connsiteX11" fmla="*/ 43543 w 493486"/>
              <a:gd name="connsiteY11" fmla="*/ 580572 h 1509486"/>
              <a:gd name="connsiteX12" fmla="*/ 14515 w 493486"/>
              <a:gd name="connsiteY12" fmla="*/ 624115 h 1509486"/>
              <a:gd name="connsiteX13" fmla="*/ 0 w 493486"/>
              <a:gd name="connsiteY13" fmla="*/ 667658 h 1509486"/>
              <a:gd name="connsiteX14" fmla="*/ 14515 w 493486"/>
              <a:gd name="connsiteY14" fmla="*/ 754743 h 1509486"/>
              <a:gd name="connsiteX15" fmla="*/ 43543 w 493486"/>
              <a:gd name="connsiteY15" fmla="*/ 798286 h 1509486"/>
              <a:gd name="connsiteX16" fmla="*/ 58058 w 493486"/>
              <a:gd name="connsiteY16" fmla="*/ 841829 h 1509486"/>
              <a:gd name="connsiteX17" fmla="*/ 43543 w 493486"/>
              <a:gd name="connsiteY17" fmla="*/ 986972 h 1509486"/>
              <a:gd name="connsiteX18" fmla="*/ 43543 w 493486"/>
              <a:gd name="connsiteY18" fmla="*/ 1088572 h 1509486"/>
              <a:gd name="connsiteX19" fmla="*/ 130629 w 493486"/>
              <a:gd name="connsiteY19" fmla="*/ 1190172 h 1509486"/>
              <a:gd name="connsiteX20" fmla="*/ 188686 w 493486"/>
              <a:gd name="connsiteY20" fmla="*/ 1320800 h 1509486"/>
              <a:gd name="connsiteX21" fmla="*/ 246743 w 493486"/>
              <a:gd name="connsiteY21" fmla="*/ 1378858 h 1509486"/>
              <a:gd name="connsiteX22" fmla="*/ 319315 w 493486"/>
              <a:gd name="connsiteY22" fmla="*/ 1451429 h 1509486"/>
              <a:gd name="connsiteX23" fmla="*/ 377372 w 493486"/>
              <a:gd name="connsiteY23" fmla="*/ 1509486 h 1509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493486" h="1509486">
                <a:moveTo>
                  <a:pt x="493486" y="0"/>
                </a:moveTo>
                <a:cubicBezTo>
                  <a:pt x="464457" y="4838"/>
                  <a:pt x="434950" y="7377"/>
                  <a:pt x="406400" y="14515"/>
                </a:cubicBezTo>
                <a:cubicBezTo>
                  <a:pt x="376715" y="21936"/>
                  <a:pt x="319315" y="43543"/>
                  <a:pt x="319315" y="43543"/>
                </a:cubicBezTo>
                <a:cubicBezTo>
                  <a:pt x="314477" y="67734"/>
                  <a:pt x="317040" y="94696"/>
                  <a:pt x="304800" y="116115"/>
                </a:cubicBezTo>
                <a:cubicBezTo>
                  <a:pt x="296146" y="131260"/>
                  <a:pt x="277591" y="139018"/>
                  <a:pt x="261258" y="145143"/>
                </a:cubicBezTo>
                <a:cubicBezTo>
                  <a:pt x="238159" y="153805"/>
                  <a:pt x="212619" y="153675"/>
                  <a:pt x="188686" y="159658"/>
                </a:cubicBezTo>
                <a:cubicBezTo>
                  <a:pt x="173843" y="163369"/>
                  <a:pt x="159657" y="169334"/>
                  <a:pt x="145143" y="174172"/>
                </a:cubicBezTo>
                <a:cubicBezTo>
                  <a:pt x="111277" y="275772"/>
                  <a:pt x="106439" y="232229"/>
                  <a:pt x="130629" y="304800"/>
                </a:cubicBezTo>
                <a:cubicBezTo>
                  <a:pt x="125791" y="324153"/>
                  <a:pt x="128576" y="347281"/>
                  <a:pt x="116115" y="362858"/>
                </a:cubicBezTo>
                <a:cubicBezTo>
                  <a:pt x="106558" y="374805"/>
                  <a:pt x="83390" y="366554"/>
                  <a:pt x="72572" y="377372"/>
                </a:cubicBezTo>
                <a:cubicBezTo>
                  <a:pt x="61754" y="388190"/>
                  <a:pt x="62896" y="406401"/>
                  <a:pt x="58058" y="420915"/>
                </a:cubicBezTo>
                <a:cubicBezTo>
                  <a:pt x="53220" y="474134"/>
                  <a:pt x="54740" y="528320"/>
                  <a:pt x="43543" y="580572"/>
                </a:cubicBezTo>
                <a:cubicBezTo>
                  <a:pt x="39888" y="597629"/>
                  <a:pt x="22316" y="608513"/>
                  <a:pt x="14515" y="624115"/>
                </a:cubicBezTo>
                <a:cubicBezTo>
                  <a:pt x="7673" y="637799"/>
                  <a:pt x="4838" y="653144"/>
                  <a:pt x="0" y="667658"/>
                </a:cubicBezTo>
                <a:cubicBezTo>
                  <a:pt x="4838" y="696686"/>
                  <a:pt x="5209" y="726824"/>
                  <a:pt x="14515" y="754743"/>
                </a:cubicBezTo>
                <a:cubicBezTo>
                  <a:pt x="20031" y="771292"/>
                  <a:pt x="35742" y="782684"/>
                  <a:pt x="43543" y="798286"/>
                </a:cubicBezTo>
                <a:cubicBezTo>
                  <a:pt x="50385" y="811970"/>
                  <a:pt x="53220" y="827315"/>
                  <a:pt x="58058" y="841829"/>
                </a:cubicBezTo>
                <a:cubicBezTo>
                  <a:pt x="53220" y="890210"/>
                  <a:pt x="50936" y="938915"/>
                  <a:pt x="43543" y="986972"/>
                </a:cubicBezTo>
                <a:cubicBezTo>
                  <a:pt x="34584" y="1045208"/>
                  <a:pt x="9852" y="1021189"/>
                  <a:pt x="43543" y="1088572"/>
                </a:cubicBezTo>
                <a:cubicBezTo>
                  <a:pt x="62162" y="1125810"/>
                  <a:pt x="101580" y="1161123"/>
                  <a:pt x="130629" y="1190172"/>
                </a:cubicBezTo>
                <a:cubicBezTo>
                  <a:pt x="165174" y="1293806"/>
                  <a:pt x="142685" y="1251798"/>
                  <a:pt x="188686" y="1320800"/>
                </a:cubicBezTo>
                <a:cubicBezTo>
                  <a:pt x="227389" y="1436912"/>
                  <a:pt x="169334" y="1301449"/>
                  <a:pt x="246743" y="1378858"/>
                </a:cubicBezTo>
                <a:cubicBezTo>
                  <a:pt x="336419" y="1468534"/>
                  <a:pt x="217200" y="1417392"/>
                  <a:pt x="319315" y="1451429"/>
                </a:cubicBezTo>
                <a:lnTo>
                  <a:pt x="377372" y="1509486"/>
                </a:lnTo>
              </a:path>
            </a:pathLst>
          </a:custGeom>
          <a:noFill/>
          <a:ln w="9525">
            <a:solidFill>
              <a:srgbClr val="FF00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rgbClr val="FF0000"/>
              </a:solidFill>
            </a:endParaRPr>
          </a:p>
        </p:txBody>
      </p:sp>
      <p:sp>
        <p:nvSpPr>
          <p:cNvPr id="26" name="Επεξήγηση με γραμμή 2 25"/>
          <p:cNvSpPr/>
          <p:nvPr/>
        </p:nvSpPr>
        <p:spPr>
          <a:xfrm rot="19701046">
            <a:off x="4025217" y="1272559"/>
            <a:ext cx="2411760" cy="711139"/>
          </a:xfrm>
          <a:prstGeom prst="borderCallout2">
            <a:avLst>
              <a:gd name="adj1" fmla="val 98349"/>
              <a:gd name="adj2" fmla="val 23983"/>
              <a:gd name="adj3" fmla="val 188921"/>
              <a:gd name="adj4" fmla="val 51539"/>
              <a:gd name="adj5" fmla="val 382253"/>
              <a:gd name="adj6" fmla="val 58148"/>
            </a:avLst>
          </a:prstGeom>
          <a:solidFill>
            <a:schemeClr val="bg1"/>
          </a:solidFill>
          <a:ln w="6350">
            <a:solidFill>
              <a:schemeClr val="tx1"/>
            </a:solidFill>
            <a:headEnd type="none" w="med" len="med"/>
            <a:tailEnd type="triangle" w="med" len="med"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err="1" smtClean="0">
                <a:solidFill>
                  <a:srgbClr val="FF0000"/>
                </a:solidFill>
              </a:rPr>
              <a:t>Ηλεκτροαρνητικότερο</a:t>
            </a:r>
            <a:r>
              <a:rPr lang="el-GR" dirty="0" smtClean="0">
                <a:solidFill>
                  <a:prstClr val="black"/>
                </a:solidFill>
              </a:rPr>
              <a:t> άτομο</a:t>
            </a:r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27" name="Ελλειψοειδής επεξήγηση 26"/>
          <p:cNvSpPr/>
          <p:nvPr/>
        </p:nvSpPr>
        <p:spPr>
          <a:xfrm>
            <a:off x="4644008" y="5949280"/>
            <a:ext cx="1164322" cy="591373"/>
          </a:xfrm>
          <a:prstGeom prst="wedgeEllipseCallout">
            <a:avLst>
              <a:gd name="adj1" fmla="val 111305"/>
              <a:gd name="adj2" fmla="val -168207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800" b="1" dirty="0" smtClean="0">
                <a:ln>
                  <a:solidFill>
                    <a:prstClr val="black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+1</a:t>
            </a:r>
            <a:endParaRPr lang="el-GR" sz="4800" b="1" dirty="0">
              <a:ln>
                <a:solidFill>
                  <a:prstClr val="black"/>
                </a:solidFill>
              </a:ln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Ελλειψοειδής επεξήγηση 27"/>
          <p:cNvSpPr/>
          <p:nvPr/>
        </p:nvSpPr>
        <p:spPr>
          <a:xfrm>
            <a:off x="3479686" y="5661248"/>
            <a:ext cx="1164322" cy="591373"/>
          </a:xfrm>
          <a:prstGeom prst="wedgeEllipseCallout">
            <a:avLst>
              <a:gd name="adj1" fmla="val 219758"/>
              <a:gd name="adj2" fmla="val -327739"/>
            </a:avLst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400" b="1" dirty="0" smtClean="0">
                <a:ln>
                  <a:solidFill>
                    <a:prstClr val="black"/>
                  </a:solidFill>
                </a:ln>
                <a:solidFill>
                  <a:prstClr val="white">
                    <a:lumMod val="6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-4</a:t>
            </a:r>
            <a:endParaRPr lang="el-GR" sz="4400" b="1" dirty="0">
              <a:ln>
                <a:solidFill>
                  <a:prstClr val="black"/>
                </a:solidFill>
              </a:ln>
              <a:solidFill>
                <a:prstClr val="white">
                  <a:lumMod val="6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Ορθογώνιο 1"/>
          <p:cNvSpPr/>
          <p:nvPr/>
        </p:nvSpPr>
        <p:spPr>
          <a:xfrm>
            <a:off x="6458168" y="4509120"/>
            <a:ext cx="61747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4400" b="1" dirty="0">
                <a:ln>
                  <a:solidFill>
                    <a:prstClr val="black"/>
                  </a:solidFill>
                </a:ln>
                <a:solidFill>
                  <a:srgbClr val="00B0F0"/>
                </a:solidFill>
                <a:latin typeface="Comic Sans MS" pitchFamily="66" charset="0"/>
                <a:sym typeface="Symbol"/>
              </a:rPr>
              <a:t>Η</a:t>
            </a:r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3" name="Ορθογώνιο 2"/>
          <p:cNvSpPr/>
          <p:nvPr/>
        </p:nvSpPr>
        <p:spPr>
          <a:xfrm>
            <a:off x="7544684" y="3283532"/>
            <a:ext cx="61747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4400" b="1" dirty="0">
                <a:ln>
                  <a:solidFill>
                    <a:prstClr val="black"/>
                  </a:solidFill>
                </a:ln>
                <a:solidFill>
                  <a:srgbClr val="00B0F0"/>
                </a:solidFill>
                <a:latin typeface="Comic Sans MS" pitchFamily="66" charset="0"/>
                <a:sym typeface="Symbol"/>
              </a:rPr>
              <a:t>Η</a:t>
            </a:r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4" name="Ορθογώνιο 3"/>
          <p:cNvSpPr/>
          <p:nvPr/>
        </p:nvSpPr>
        <p:spPr>
          <a:xfrm>
            <a:off x="6479704" y="2107752"/>
            <a:ext cx="61747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4400" b="1" dirty="0">
                <a:ln>
                  <a:solidFill>
                    <a:prstClr val="black"/>
                  </a:solidFill>
                </a:ln>
                <a:solidFill>
                  <a:srgbClr val="00B0F0"/>
                </a:solidFill>
                <a:latin typeface="Comic Sans MS" pitchFamily="66" charset="0"/>
              </a:rPr>
              <a:t>Η</a:t>
            </a:r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12" name="Ορθογώνιο 11"/>
          <p:cNvSpPr/>
          <p:nvPr/>
        </p:nvSpPr>
        <p:spPr>
          <a:xfrm>
            <a:off x="5363963" y="3379639"/>
            <a:ext cx="61747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>
                <a:ln>
                  <a:solidFill>
                    <a:prstClr val="black"/>
                  </a:solidFill>
                </a:ln>
                <a:solidFill>
                  <a:srgbClr val="00B0F0"/>
                </a:solidFill>
                <a:latin typeface="Comic Sans MS" pitchFamily="66" charset="0"/>
                <a:sym typeface="Symbol"/>
              </a:rPr>
              <a:t>H</a:t>
            </a:r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260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 animBg="1"/>
      <p:bldP spid="5" grpId="0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4" grpId="0" animBg="1"/>
      <p:bldP spid="15" grpId="0" animBg="1"/>
      <p:bldP spid="16" grpId="0" animBg="1"/>
      <p:bldP spid="18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" grpId="0"/>
      <p:bldP spid="3" grpId="0"/>
      <p:bldP spid="4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Ελλειψοειδής επεξήγηση 27"/>
          <p:cNvSpPr/>
          <p:nvPr/>
        </p:nvSpPr>
        <p:spPr>
          <a:xfrm>
            <a:off x="3479686" y="5661248"/>
            <a:ext cx="1164322" cy="591373"/>
          </a:xfrm>
          <a:prstGeom prst="wedgeEllipseCallout">
            <a:avLst>
              <a:gd name="adj1" fmla="val 219758"/>
              <a:gd name="adj2" fmla="val -327739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600" dirty="0" smtClean="0">
                <a:solidFill>
                  <a:srgbClr val="FF0000"/>
                </a:solidFill>
              </a:rPr>
              <a:t>…</a:t>
            </a:r>
            <a:endParaRPr lang="el-GR" sz="3600" dirty="0">
              <a:solidFill>
                <a:srgbClr val="FF0000"/>
              </a:solidFill>
            </a:endParaRPr>
          </a:p>
        </p:txBody>
      </p:sp>
      <p:sp>
        <p:nvSpPr>
          <p:cNvPr id="27" name="Ελλειψοειδής επεξήγηση 26"/>
          <p:cNvSpPr/>
          <p:nvPr/>
        </p:nvSpPr>
        <p:spPr>
          <a:xfrm>
            <a:off x="4644008" y="5949280"/>
            <a:ext cx="1164322" cy="591373"/>
          </a:xfrm>
          <a:prstGeom prst="wedgeEllipseCallout">
            <a:avLst>
              <a:gd name="adj1" fmla="val 111305"/>
              <a:gd name="adj2" fmla="val -189682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600" dirty="0" smtClean="0">
                <a:solidFill>
                  <a:srgbClr val="FF0000"/>
                </a:solidFill>
              </a:rPr>
              <a:t>…</a:t>
            </a:r>
            <a:endParaRPr lang="el-GR" sz="3600" dirty="0">
              <a:solidFill>
                <a:srgbClr val="FF0000"/>
              </a:solidFill>
            </a:endParaRPr>
          </a:p>
        </p:txBody>
      </p:sp>
      <p:sp>
        <p:nvSpPr>
          <p:cNvPr id="19" name="Ορθογώνιο 18"/>
          <p:cNvSpPr/>
          <p:nvPr/>
        </p:nvSpPr>
        <p:spPr>
          <a:xfrm>
            <a:off x="611560" y="2107752"/>
            <a:ext cx="3960440" cy="347787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l-GR" sz="4400" b="1" dirty="0" smtClean="0">
                <a:ln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latin typeface="Comic Sans MS" pitchFamily="66" charset="0"/>
                <a:sym typeface="Symbol"/>
              </a:rPr>
              <a:t>       </a:t>
            </a:r>
            <a:r>
              <a:rPr lang="en-US" sz="4400" b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Comic Sans MS" pitchFamily="66" charset="0"/>
                <a:sym typeface="Symbol"/>
              </a:rPr>
              <a:t>F</a:t>
            </a:r>
            <a:endParaRPr lang="el-GR" sz="4400" b="1" dirty="0" smtClean="0">
              <a:ln>
                <a:solidFill>
                  <a:sysClr val="windowText" lastClr="000000"/>
                </a:solidFill>
              </a:ln>
              <a:solidFill>
                <a:srgbClr val="00B050"/>
              </a:solidFill>
              <a:latin typeface="Comic Sans MS" pitchFamily="66" charset="0"/>
              <a:sym typeface="Symbol"/>
            </a:endParaRPr>
          </a:p>
          <a:p>
            <a:r>
              <a:rPr lang="el-GR" sz="4400" b="1" dirty="0" smtClean="0">
                <a:ln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latin typeface="Comic Sans MS" pitchFamily="66" charset="0"/>
                <a:sym typeface="Symbol"/>
              </a:rPr>
              <a:t>       </a:t>
            </a:r>
            <a:r>
              <a:rPr lang="el-GR" sz="4400" b="1" dirty="0" smtClean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latin typeface="Comic Sans MS" pitchFamily="66" charset="0"/>
                <a:sym typeface="Symbol"/>
              </a:rPr>
              <a:t></a:t>
            </a:r>
            <a:endParaRPr lang="el-GR" sz="4400" b="1" dirty="0" smtClean="0">
              <a:ln>
                <a:solidFill>
                  <a:sysClr val="windowText" lastClr="000000"/>
                </a:solidFill>
              </a:ln>
              <a:solidFill>
                <a:prstClr val="black"/>
              </a:solidFill>
              <a:latin typeface="Comic Sans MS" pitchFamily="66" charset="0"/>
            </a:endParaRPr>
          </a:p>
          <a:p>
            <a:r>
              <a:rPr lang="el-GR" sz="4400" b="1" dirty="0" smtClean="0">
                <a:ln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latin typeface="Comic Sans MS" pitchFamily="66" charset="0"/>
              </a:rPr>
              <a:t> </a:t>
            </a:r>
            <a:r>
              <a:rPr lang="en-US" sz="4400" b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Comic Sans MS" pitchFamily="66" charset="0"/>
              </a:rPr>
              <a:t>F</a:t>
            </a:r>
            <a:r>
              <a:rPr lang="el-GR" sz="4400" b="1" dirty="0" smtClean="0">
                <a:ln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latin typeface="Comic Sans MS" pitchFamily="66" charset="0"/>
              </a:rPr>
              <a:t> </a:t>
            </a:r>
            <a:r>
              <a:rPr lang="el-GR" sz="4400" b="1" dirty="0" smtClean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latin typeface="Comic Sans MS" pitchFamily="66" charset="0"/>
              </a:rPr>
              <a:t>-</a:t>
            </a:r>
            <a:r>
              <a:rPr lang="el-GR" sz="4400" b="1" dirty="0" smtClean="0">
                <a:ln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latin typeface="Comic Sans MS" pitchFamily="66" charset="0"/>
              </a:rPr>
              <a:t>  </a:t>
            </a:r>
            <a:r>
              <a:rPr lang="en-US" sz="44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Comic Sans MS" pitchFamily="66" charset="0"/>
                <a:sym typeface="Symbol"/>
              </a:rPr>
              <a:t>C</a:t>
            </a:r>
            <a:r>
              <a:rPr lang="el-GR" sz="4400" b="1" dirty="0" smtClean="0">
                <a:ln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latin typeface="Comic Sans MS" pitchFamily="66" charset="0"/>
                <a:sym typeface="Symbol"/>
              </a:rPr>
              <a:t> </a:t>
            </a:r>
            <a:r>
              <a:rPr lang="el-GR" sz="4400" b="1" dirty="0" smtClean="0">
                <a:ln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latin typeface="Comic Sans MS" pitchFamily="66" charset="0"/>
              </a:rPr>
              <a:t> </a:t>
            </a:r>
            <a:r>
              <a:rPr lang="el-GR" sz="4400" b="1" dirty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latin typeface="Comic Sans MS" pitchFamily="66" charset="0"/>
              </a:rPr>
              <a:t>-</a:t>
            </a:r>
            <a:r>
              <a:rPr lang="el-GR" sz="4400" b="1" dirty="0" smtClean="0">
                <a:ln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latin typeface="Comic Sans MS" pitchFamily="66" charset="0"/>
                <a:sym typeface="Symbol"/>
              </a:rPr>
              <a:t> </a:t>
            </a:r>
            <a:r>
              <a:rPr lang="en-US" sz="4400" b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Comic Sans MS" pitchFamily="66" charset="0"/>
                <a:sym typeface="Symbol"/>
              </a:rPr>
              <a:t>F</a:t>
            </a:r>
            <a:endParaRPr lang="el-GR" sz="4400" b="1" dirty="0" smtClean="0">
              <a:ln>
                <a:solidFill>
                  <a:sysClr val="windowText" lastClr="000000"/>
                </a:solidFill>
              </a:ln>
              <a:solidFill>
                <a:srgbClr val="00B050"/>
              </a:solidFill>
              <a:latin typeface="Comic Sans MS" pitchFamily="66" charset="0"/>
              <a:sym typeface="Symbol"/>
            </a:endParaRPr>
          </a:p>
          <a:p>
            <a:r>
              <a:rPr lang="el-GR" sz="4400" b="1" dirty="0" smtClean="0">
                <a:ln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latin typeface="Comic Sans MS" pitchFamily="66" charset="0"/>
                <a:sym typeface="Symbol"/>
              </a:rPr>
              <a:t>       </a:t>
            </a:r>
            <a:r>
              <a:rPr lang="el-GR" sz="4400" b="1" dirty="0" smtClean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latin typeface="Comic Sans MS" pitchFamily="66" charset="0"/>
                <a:sym typeface="Symbol"/>
              </a:rPr>
              <a:t></a:t>
            </a:r>
            <a:endParaRPr lang="el-GR" sz="4400" b="1" dirty="0">
              <a:ln>
                <a:solidFill>
                  <a:sysClr val="windowText" lastClr="000000"/>
                </a:solidFill>
              </a:ln>
              <a:solidFill>
                <a:prstClr val="black"/>
              </a:solidFill>
              <a:latin typeface="Comic Sans MS" pitchFamily="66" charset="0"/>
              <a:sym typeface="Symbol"/>
            </a:endParaRPr>
          </a:p>
          <a:p>
            <a:r>
              <a:rPr lang="el-GR" sz="4400" b="1" dirty="0" smtClean="0">
                <a:ln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latin typeface="Comic Sans MS" pitchFamily="66" charset="0"/>
                <a:sym typeface="Symbol"/>
              </a:rPr>
              <a:t>       </a:t>
            </a:r>
            <a:r>
              <a:rPr lang="en-US" sz="4400" b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Comic Sans MS" pitchFamily="66" charset="0"/>
                <a:sym typeface="Symbol"/>
              </a:rPr>
              <a:t>F</a:t>
            </a:r>
            <a:r>
              <a:rPr lang="el-GR" sz="4400" b="1" baseline="-25000" dirty="0" smtClean="0">
                <a:ln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latin typeface="Comic Sans MS" pitchFamily="66" charset="0"/>
                <a:sym typeface="Symbol"/>
              </a:rPr>
              <a:t> </a:t>
            </a:r>
            <a:endParaRPr lang="el-GR" sz="4400" b="1" dirty="0">
              <a:ln>
                <a:solidFill>
                  <a:sysClr val="windowText" lastClr="000000"/>
                </a:solidFill>
              </a:ln>
              <a:solidFill>
                <a:srgbClr val="00B0F0"/>
              </a:solidFill>
              <a:latin typeface="Comic Sans MS" pitchFamily="66" charset="0"/>
              <a:sym typeface="Symbol"/>
            </a:endParaRPr>
          </a:p>
        </p:txBody>
      </p:sp>
      <p:sp>
        <p:nvSpPr>
          <p:cNvPr id="20" name="Ελλειψοειδής επεξήγηση 19"/>
          <p:cNvSpPr/>
          <p:nvPr/>
        </p:nvSpPr>
        <p:spPr>
          <a:xfrm>
            <a:off x="3472363" y="5661248"/>
            <a:ext cx="1164322" cy="591373"/>
          </a:xfrm>
          <a:prstGeom prst="wedgeEllipseCallout">
            <a:avLst>
              <a:gd name="adj1" fmla="val 219758"/>
              <a:gd name="adj2" fmla="val -327739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</a:rPr>
              <a:t>+</a:t>
            </a:r>
            <a:r>
              <a:rPr lang="el-GR" sz="3600" dirty="0" smtClean="0">
                <a:solidFill>
                  <a:srgbClr val="FF0000"/>
                </a:solidFill>
              </a:rPr>
              <a:t>4</a:t>
            </a:r>
            <a:endParaRPr lang="el-GR" sz="3600" dirty="0">
              <a:solidFill>
                <a:srgbClr val="FF0000"/>
              </a:solidFill>
            </a:endParaRPr>
          </a:p>
        </p:txBody>
      </p:sp>
      <p:sp>
        <p:nvSpPr>
          <p:cNvPr id="5" name="Ορθογώνιο 4"/>
          <p:cNvSpPr/>
          <p:nvPr/>
        </p:nvSpPr>
        <p:spPr>
          <a:xfrm>
            <a:off x="5076056" y="2060848"/>
            <a:ext cx="3456384" cy="347787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l-GR" sz="4400" b="1" dirty="0" smtClean="0">
                <a:ln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latin typeface="Comic Sans MS" pitchFamily="66" charset="0"/>
                <a:sym typeface="Symbol"/>
              </a:rPr>
              <a:t>      </a:t>
            </a:r>
            <a:r>
              <a:rPr lang="en-US" sz="4400" b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Comic Sans MS" pitchFamily="66" charset="0"/>
                <a:sym typeface="Symbol"/>
              </a:rPr>
              <a:t>F</a:t>
            </a:r>
            <a:endParaRPr lang="el-GR" sz="4400" b="1" dirty="0" smtClean="0">
              <a:ln>
                <a:solidFill>
                  <a:sysClr val="windowText" lastClr="000000"/>
                </a:solidFill>
              </a:ln>
              <a:solidFill>
                <a:srgbClr val="00B050"/>
              </a:solidFill>
              <a:latin typeface="Comic Sans MS" pitchFamily="66" charset="0"/>
              <a:sym typeface="Symbol"/>
            </a:endParaRPr>
          </a:p>
          <a:p>
            <a:r>
              <a:rPr lang="el-GR" sz="4400" b="1" dirty="0" smtClean="0">
                <a:ln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latin typeface="Comic Sans MS" pitchFamily="66" charset="0"/>
                <a:sym typeface="Symbol"/>
              </a:rPr>
              <a:t> </a:t>
            </a:r>
            <a:r>
              <a:rPr lang="el-GR" sz="3600" b="1" dirty="0" smtClean="0">
                <a:ln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latin typeface="Comic Sans MS" pitchFamily="66" charset="0"/>
                <a:sym typeface="Symbol"/>
              </a:rPr>
              <a:t>       </a:t>
            </a:r>
            <a:r>
              <a:rPr lang="el-GR" sz="4400" b="1" dirty="0" smtClean="0">
                <a:ln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latin typeface="Comic Sans MS" pitchFamily="66" charset="0"/>
                <a:sym typeface="Symbol"/>
              </a:rPr>
              <a:t> </a:t>
            </a:r>
            <a:endParaRPr lang="el-GR" sz="4400" b="1" dirty="0" smtClean="0">
              <a:ln>
                <a:solidFill>
                  <a:sysClr val="windowText" lastClr="000000"/>
                </a:solidFill>
              </a:ln>
              <a:solidFill>
                <a:srgbClr val="00B0F0"/>
              </a:solidFill>
              <a:latin typeface="Comic Sans MS" pitchFamily="66" charset="0"/>
            </a:endParaRPr>
          </a:p>
          <a:p>
            <a:r>
              <a:rPr lang="el-GR" sz="4400" b="1" dirty="0" smtClean="0">
                <a:ln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latin typeface="Comic Sans MS" pitchFamily="66" charset="0"/>
              </a:rPr>
              <a:t> </a:t>
            </a:r>
            <a:r>
              <a:rPr lang="en-US" sz="4400" b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Comic Sans MS" pitchFamily="66" charset="0"/>
              </a:rPr>
              <a:t>F</a:t>
            </a:r>
            <a:r>
              <a:rPr lang="el-GR" sz="4400" b="1" dirty="0" smtClean="0">
                <a:ln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latin typeface="Comic Sans MS" pitchFamily="66" charset="0"/>
              </a:rPr>
              <a:t>   </a:t>
            </a:r>
            <a:r>
              <a:rPr lang="en-US" sz="44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Comic Sans MS" pitchFamily="66" charset="0"/>
                <a:sym typeface="Symbol"/>
              </a:rPr>
              <a:t>C</a:t>
            </a:r>
            <a:r>
              <a:rPr lang="el-GR" sz="4400" b="1" dirty="0" smtClean="0">
                <a:ln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latin typeface="Comic Sans MS" pitchFamily="66" charset="0"/>
                <a:sym typeface="Symbol"/>
              </a:rPr>
              <a:t>   </a:t>
            </a:r>
            <a:r>
              <a:rPr lang="en-US" sz="4400" b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Comic Sans MS" pitchFamily="66" charset="0"/>
                <a:sym typeface="Symbol"/>
              </a:rPr>
              <a:t>F</a:t>
            </a:r>
            <a:endParaRPr lang="el-GR" sz="4400" b="1" dirty="0" smtClean="0">
              <a:ln>
                <a:solidFill>
                  <a:sysClr val="windowText" lastClr="000000"/>
                </a:solidFill>
              </a:ln>
              <a:solidFill>
                <a:srgbClr val="00B050"/>
              </a:solidFill>
              <a:latin typeface="Comic Sans MS" pitchFamily="66" charset="0"/>
              <a:sym typeface="Symbol"/>
            </a:endParaRPr>
          </a:p>
          <a:p>
            <a:r>
              <a:rPr lang="el-GR" sz="3600" b="1" dirty="0" smtClean="0">
                <a:ln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latin typeface="Comic Sans MS" pitchFamily="66" charset="0"/>
                <a:sym typeface="Symbol"/>
              </a:rPr>
              <a:t>        </a:t>
            </a:r>
            <a:endParaRPr lang="el-GR" sz="3600" b="1" dirty="0">
              <a:ln>
                <a:solidFill>
                  <a:sysClr val="windowText" lastClr="000000"/>
                </a:solidFill>
              </a:ln>
              <a:solidFill>
                <a:srgbClr val="00B0F0"/>
              </a:solidFill>
              <a:latin typeface="Comic Sans MS" pitchFamily="66" charset="0"/>
              <a:sym typeface="Symbol"/>
            </a:endParaRPr>
          </a:p>
          <a:p>
            <a:r>
              <a:rPr lang="el-GR" sz="4400" b="1" dirty="0" smtClean="0">
                <a:ln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latin typeface="Comic Sans MS" pitchFamily="66" charset="0"/>
                <a:sym typeface="Symbol"/>
              </a:rPr>
              <a:t>      </a:t>
            </a:r>
            <a:r>
              <a:rPr lang="en-US" sz="4400" b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Comic Sans MS" pitchFamily="66" charset="0"/>
                <a:sym typeface="Symbol"/>
              </a:rPr>
              <a:t>F</a:t>
            </a:r>
            <a:r>
              <a:rPr lang="el-GR" sz="4400" b="1" baseline="-25000" dirty="0" smtClean="0">
                <a:ln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latin typeface="Comic Sans MS" pitchFamily="66" charset="0"/>
                <a:sym typeface="Symbol"/>
              </a:rPr>
              <a:t> </a:t>
            </a:r>
            <a:endParaRPr lang="el-GR" sz="4400" b="1" dirty="0">
              <a:ln>
                <a:solidFill>
                  <a:sysClr val="windowText" lastClr="000000"/>
                </a:solidFill>
              </a:ln>
              <a:solidFill>
                <a:srgbClr val="00B0F0"/>
              </a:solidFill>
              <a:latin typeface="Comic Sans MS" pitchFamily="66" charset="0"/>
              <a:sym typeface="Symbol"/>
            </a:endParaRPr>
          </a:p>
        </p:txBody>
      </p:sp>
      <p:sp>
        <p:nvSpPr>
          <p:cNvPr id="6" name="Έλλειψη 5"/>
          <p:cNvSpPr/>
          <p:nvPr/>
        </p:nvSpPr>
        <p:spPr>
          <a:xfrm>
            <a:off x="6228184" y="3480676"/>
            <a:ext cx="162018" cy="172732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white"/>
              </a:solidFill>
            </a:endParaRPr>
          </a:p>
        </p:txBody>
      </p:sp>
      <p:sp>
        <p:nvSpPr>
          <p:cNvPr id="7" name="Έλλειψη 6"/>
          <p:cNvSpPr/>
          <p:nvPr/>
        </p:nvSpPr>
        <p:spPr>
          <a:xfrm>
            <a:off x="6228184" y="3760324"/>
            <a:ext cx="162018" cy="172732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white"/>
              </a:solidFill>
            </a:endParaRPr>
          </a:p>
        </p:txBody>
      </p:sp>
      <p:sp>
        <p:nvSpPr>
          <p:cNvPr id="8" name="Έλλειψη 7"/>
          <p:cNvSpPr/>
          <p:nvPr/>
        </p:nvSpPr>
        <p:spPr>
          <a:xfrm>
            <a:off x="7168640" y="3740429"/>
            <a:ext cx="162018" cy="172732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white"/>
              </a:solidFill>
            </a:endParaRPr>
          </a:p>
        </p:txBody>
      </p:sp>
      <p:sp>
        <p:nvSpPr>
          <p:cNvPr id="9" name="Έλλειψη 8"/>
          <p:cNvSpPr/>
          <p:nvPr/>
        </p:nvSpPr>
        <p:spPr>
          <a:xfrm>
            <a:off x="7146286" y="3495521"/>
            <a:ext cx="162018" cy="172732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white"/>
              </a:solidFill>
            </a:endParaRPr>
          </a:p>
        </p:txBody>
      </p:sp>
      <p:sp>
        <p:nvSpPr>
          <p:cNvPr id="10" name="Έλλειψη 9"/>
          <p:cNvSpPr/>
          <p:nvPr/>
        </p:nvSpPr>
        <p:spPr>
          <a:xfrm>
            <a:off x="6570222" y="4221088"/>
            <a:ext cx="162018" cy="172732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white"/>
              </a:solidFill>
            </a:endParaRPr>
          </a:p>
        </p:txBody>
      </p:sp>
      <p:sp>
        <p:nvSpPr>
          <p:cNvPr id="11" name="Έλλειψη 10"/>
          <p:cNvSpPr/>
          <p:nvPr/>
        </p:nvSpPr>
        <p:spPr>
          <a:xfrm>
            <a:off x="6788443" y="4204544"/>
            <a:ext cx="162018" cy="172732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white"/>
              </a:solidFill>
            </a:endParaRPr>
          </a:p>
        </p:txBody>
      </p:sp>
      <p:sp>
        <p:nvSpPr>
          <p:cNvPr id="14" name="Έλλειψη 13"/>
          <p:cNvSpPr/>
          <p:nvPr/>
        </p:nvSpPr>
        <p:spPr>
          <a:xfrm>
            <a:off x="6804248" y="3068960"/>
            <a:ext cx="162018" cy="172732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white"/>
              </a:solidFill>
            </a:endParaRPr>
          </a:p>
        </p:txBody>
      </p:sp>
      <p:sp>
        <p:nvSpPr>
          <p:cNvPr id="15" name="Έλλειψη 14"/>
          <p:cNvSpPr/>
          <p:nvPr/>
        </p:nvSpPr>
        <p:spPr>
          <a:xfrm>
            <a:off x="6588224" y="3068960"/>
            <a:ext cx="162018" cy="172732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white"/>
              </a:solidFill>
            </a:endParaRPr>
          </a:p>
        </p:txBody>
      </p:sp>
      <p:sp>
        <p:nvSpPr>
          <p:cNvPr id="16" name="Ελλειψοειδής επεξήγηση 15"/>
          <p:cNvSpPr/>
          <p:nvPr/>
        </p:nvSpPr>
        <p:spPr>
          <a:xfrm>
            <a:off x="4662896" y="5956934"/>
            <a:ext cx="1164322" cy="591373"/>
          </a:xfrm>
          <a:prstGeom prst="wedgeEllipseCallout">
            <a:avLst>
              <a:gd name="adj1" fmla="val 111305"/>
              <a:gd name="adj2" fmla="val -189682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</a:rPr>
              <a:t>-1</a:t>
            </a:r>
            <a:endParaRPr lang="el-GR" sz="3600" dirty="0">
              <a:solidFill>
                <a:srgbClr val="FF0000"/>
              </a:solidFill>
            </a:endParaRPr>
          </a:p>
        </p:txBody>
      </p:sp>
      <p:sp>
        <p:nvSpPr>
          <p:cNvPr id="18" name="Επεξήγηση με γραμμή 2 17"/>
          <p:cNvSpPr/>
          <p:nvPr/>
        </p:nvSpPr>
        <p:spPr>
          <a:xfrm rot="19701046">
            <a:off x="4016957" y="1272560"/>
            <a:ext cx="2411760" cy="711139"/>
          </a:xfrm>
          <a:prstGeom prst="borderCallout2">
            <a:avLst>
              <a:gd name="adj1" fmla="val 98349"/>
              <a:gd name="adj2" fmla="val 23983"/>
              <a:gd name="adj3" fmla="val 101672"/>
              <a:gd name="adj4" fmla="val 23565"/>
              <a:gd name="adj5" fmla="val 95893"/>
              <a:gd name="adj6" fmla="val 23238"/>
            </a:avLst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err="1" smtClean="0">
                <a:solidFill>
                  <a:srgbClr val="FF0000"/>
                </a:solidFill>
              </a:rPr>
              <a:t>Ηλεκτροαρνητικότερο</a:t>
            </a:r>
            <a:r>
              <a:rPr lang="el-GR" dirty="0" smtClean="0">
                <a:solidFill>
                  <a:prstClr val="black"/>
                </a:solidFill>
              </a:rPr>
              <a:t> άτομο</a:t>
            </a:r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21" name="Τίτλος 1"/>
          <p:cNvSpPr txBox="1">
            <a:spLocks/>
          </p:cNvSpPr>
          <p:nvPr/>
        </p:nvSpPr>
        <p:spPr>
          <a:xfrm>
            <a:off x="348092" y="116632"/>
            <a:ext cx="8449336" cy="70609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3600" b="1" dirty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latin typeface="Comic Sans MS" pitchFamily="66" charset="0"/>
              </a:rPr>
              <a:t>Α. </a:t>
            </a:r>
            <a:r>
              <a:rPr lang="el-GR" sz="36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latin typeface="Comic Sans MS" pitchFamily="66" charset="0"/>
              </a:rPr>
              <a:t>ΑΡΙΘΜΟΣ ΟΞΕΙΔΩΣΗΣ</a:t>
            </a:r>
            <a:endParaRPr lang="el-GR" sz="3600" b="1" dirty="0">
              <a:ln w="10541" cmpd="sng">
                <a:solidFill>
                  <a:sysClr val="windowText" lastClr="000000"/>
                </a:solidFill>
                <a:prstDash val="solid"/>
              </a:ln>
              <a:solidFill>
                <a:srgbClr val="00B0F0"/>
              </a:solidFill>
              <a:latin typeface="Comic Sans MS" pitchFamily="66" charset="0"/>
            </a:endParaRPr>
          </a:p>
        </p:txBody>
      </p:sp>
      <p:sp>
        <p:nvSpPr>
          <p:cNvPr id="22" name="Ελεύθερη σχεδίαση 21"/>
          <p:cNvSpPr/>
          <p:nvPr/>
        </p:nvSpPr>
        <p:spPr>
          <a:xfrm>
            <a:off x="6997705" y="3161223"/>
            <a:ext cx="408761" cy="1014059"/>
          </a:xfrm>
          <a:custGeom>
            <a:avLst/>
            <a:gdLst>
              <a:gd name="connsiteX0" fmla="*/ 493486 w 493486"/>
              <a:gd name="connsiteY0" fmla="*/ 0 h 1509486"/>
              <a:gd name="connsiteX1" fmla="*/ 406400 w 493486"/>
              <a:gd name="connsiteY1" fmla="*/ 14515 h 1509486"/>
              <a:gd name="connsiteX2" fmla="*/ 319315 w 493486"/>
              <a:gd name="connsiteY2" fmla="*/ 43543 h 1509486"/>
              <a:gd name="connsiteX3" fmla="*/ 304800 w 493486"/>
              <a:gd name="connsiteY3" fmla="*/ 116115 h 1509486"/>
              <a:gd name="connsiteX4" fmla="*/ 261258 w 493486"/>
              <a:gd name="connsiteY4" fmla="*/ 145143 h 1509486"/>
              <a:gd name="connsiteX5" fmla="*/ 188686 w 493486"/>
              <a:gd name="connsiteY5" fmla="*/ 159658 h 1509486"/>
              <a:gd name="connsiteX6" fmla="*/ 145143 w 493486"/>
              <a:gd name="connsiteY6" fmla="*/ 174172 h 1509486"/>
              <a:gd name="connsiteX7" fmla="*/ 130629 w 493486"/>
              <a:gd name="connsiteY7" fmla="*/ 304800 h 1509486"/>
              <a:gd name="connsiteX8" fmla="*/ 116115 w 493486"/>
              <a:gd name="connsiteY8" fmla="*/ 362858 h 1509486"/>
              <a:gd name="connsiteX9" fmla="*/ 72572 w 493486"/>
              <a:gd name="connsiteY9" fmla="*/ 377372 h 1509486"/>
              <a:gd name="connsiteX10" fmla="*/ 58058 w 493486"/>
              <a:gd name="connsiteY10" fmla="*/ 420915 h 1509486"/>
              <a:gd name="connsiteX11" fmla="*/ 43543 w 493486"/>
              <a:gd name="connsiteY11" fmla="*/ 580572 h 1509486"/>
              <a:gd name="connsiteX12" fmla="*/ 14515 w 493486"/>
              <a:gd name="connsiteY12" fmla="*/ 624115 h 1509486"/>
              <a:gd name="connsiteX13" fmla="*/ 0 w 493486"/>
              <a:gd name="connsiteY13" fmla="*/ 667658 h 1509486"/>
              <a:gd name="connsiteX14" fmla="*/ 14515 w 493486"/>
              <a:gd name="connsiteY14" fmla="*/ 754743 h 1509486"/>
              <a:gd name="connsiteX15" fmla="*/ 43543 w 493486"/>
              <a:gd name="connsiteY15" fmla="*/ 798286 h 1509486"/>
              <a:gd name="connsiteX16" fmla="*/ 58058 w 493486"/>
              <a:gd name="connsiteY16" fmla="*/ 841829 h 1509486"/>
              <a:gd name="connsiteX17" fmla="*/ 43543 w 493486"/>
              <a:gd name="connsiteY17" fmla="*/ 986972 h 1509486"/>
              <a:gd name="connsiteX18" fmla="*/ 43543 w 493486"/>
              <a:gd name="connsiteY18" fmla="*/ 1088572 h 1509486"/>
              <a:gd name="connsiteX19" fmla="*/ 130629 w 493486"/>
              <a:gd name="connsiteY19" fmla="*/ 1190172 h 1509486"/>
              <a:gd name="connsiteX20" fmla="*/ 188686 w 493486"/>
              <a:gd name="connsiteY20" fmla="*/ 1320800 h 1509486"/>
              <a:gd name="connsiteX21" fmla="*/ 246743 w 493486"/>
              <a:gd name="connsiteY21" fmla="*/ 1378858 h 1509486"/>
              <a:gd name="connsiteX22" fmla="*/ 319315 w 493486"/>
              <a:gd name="connsiteY22" fmla="*/ 1451429 h 1509486"/>
              <a:gd name="connsiteX23" fmla="*/ 377372 w 493486"/>
              <a:gd name="connsiteY23" fmla="*/ 1509486 h 1509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493486" h="1509486">
                <a:moveTo>
                  <a:pt x="493486" y="0"/>
                </a:moveTo>
                <a:cubicBezTo>
                  <a:pt x="464457" y="4838"/>
                  <a:pt x="434950" y="7377"/>
                  <a:pt x="406400" y="14515"/>
                </a:cubicBezTo>
                <a:cubicBezTo>
                  <a:pt x="376715" y="21936"/>
                  <a:pt x="319315" y="43543"/>
                  <a:pt x="319315" y="43543"/>
                </a:cubicBezTo>
                <a:cubicBezTo>
                  <a:pt x="314477" y="67734"/>
                  <a:pt x="317040" y="94696"/>
                  <a:pt x="304800" y="116115"/>
                </a:cubicBezTo>
                <a:cubicBezTo>
                  <a:pt x="296146" y="131260"/>
                  <a:pt x="277591" y="139018"/>
                  <a:pt x="261258" y="145143"/>
                </a:cubicBezTo>
                <a:cubicBezTo>
                  <a:pt x="238159" y="153805"/>
                  <a:pt x="212619" y="153675"/>
                  <a:pt x="188686" y="159658"/>
                </a:cubicBezTo>
                <a:cubicBezTo>
                  <a:pt x="173843" y="163369"/>
                  <a:pt x="159657" y="169334"/>
                  <a:pt x="145143" y="174172"/>
                </a:cubicBezTo>
                <a:cubicBezTo>
                  <a:pt x="111277" y="275772"/>
                  <a:pt x="106439" y="232229"/>
                  <a:pt x="130629" y="304800"/>
                </a:cubicBezTo>
                <a:cubicBezTo>
                  <a:pt x="125791" y="324153"/>
                  <a:pt x="128576" y="347281"/>
                  <a:pt x="116115" y="362858"/>
                </a:cubicBezTo>
                <a:cubicBezTo>
                  <a:pt x="106558" y="374805"/>
                  <a:pt x="83390" y="366554"/>
                  <a:pt x="72572" y="377372"/>
                </a:cubicBezTo>
                <a:cubicBezTo>
                  <a:pt x="61754" y="388190"/>
                  <a:pt x="62896" y="406401"/>
                  <a:pt x="58058" y="420915"/>
                </a:cubicBezTo>
                <a:cubicBezTo>
                  <a:pt x="53220" y="474134"/>
                  <a:pt x="54740" y="528320"/>
                  <a:pt x="43543" y="580572"/>
                </a:cubicBezTo>
                <a:cubicBezTo>
                  <a:pt x="39888" y="597629"/>
                  <a:pt x="22316" y="608513"/>
                  <a:pt x="14515" y="624115"/>
                </a:cubicBezTo>
                <a:cubicBezTo>
                  <a:pt x="7673" y="637799"/>
                  <a:pt x="4838" y="653144"/>
                  <a:pt x="0" y="667658"/>
                </a:cubicBezTo>
                <a:cubicBezTo>
                  <a:pt x="4838" y="696686"/>
                  <a:pt x="5209" y="726824"/>
                  <a:pt x="14515" y="754743"/>
                </a:cubicBezTo>
                <a:cubicBezTo>
                  <a:pt x="20031" y="771292"/>
                  <a:pt x="35742" y="782684"/>
                  <a:pt x="43543" y="798286"/>
                </a:cubicBezTo>
                <a:cubicBezTo>
                  <a:pt x="50385" y="811970"/>
                  <a:pt x="53220" y="827315"/>
                  <a:pt x="58058" y="841829"/>
                </a:cubicBezTo>
                <a:cubicBezTo>
                  <a:pt x="53220" y="890210"/>
                  <a:pt x="50936" y="938915"/>
                  <a:pt x="43543" y="986972"/>
                </a:cubicBezTo>
                <a:cubicBezTo>
                  <a:pt x="34584" y="1045208"/>
                  <a:pt x="9852" y="1021189"/>
                  <a:pt x="43543" y="1088572"/>
                </a:cubicBezTo>
                <a:cubicBezTo>
                  <a:pt x="62162" y="1125810"/>
                  <a:pt x="101580" y="1161123"/>
                  <a:pt x="130629" y="1190172"/>
                </a:cubicBezTo>
                <a:cubicBezTo>
                  <a:pt x="165174" y="1293806"/>
                  <a:pt x="142685" y="1251798"/>
                  <a:pt x="188686" y="1320800"/>
                </a:cubicBezTo>
                <a:cubicBezTo>
                  <a:pt x="227389" y="1436912"/>
                  <a:pt x="169334" y="1301449"/>
                  <a:pt x="246743" y="1378858"/>
                </a:cubicBezTo>
                <a:cubicBezTo>
                  <a:pt x="336419" y="1468534"/>
                  <a:pt x="217200" y="1417392"/>
                  <a:pt x="319315" y="1451429"/>
                </a:cubicBezTo>
                <a:lnTo>
                  <a:pt x="377372" y="1509486"/>
                </a:lnTo>
              </a:path>
            </a:pathLst>
          </a:custGeom>
          <a:noFill/>
          <a:ln w="9525">
            <a:solidFill>
              <a:srgbClr val="FF00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rgbClr val="FF0000"/>
              </a:solidFill>
            </a:endParaRPr>
          </a:p>
        </p:txBody>
      </p:sp>
      <p:sp>
        <p:nvSpPr>
          <p:cNvPr id="23" name="Ελεύθερη σχεδίαση 22"/>
          <p:cNvSpPr/>
          <p:nvPr/>
        </p:nvSpPr>
        <p:spPr>
          <a:xfrm rot="5400000" flipH="1">
            <a:off x="6468082" y="2600964"/>
            <a:ext cx="442617" cy="1120517"/>
          </a:xfrm>
          <a:custGeom>
            <a:avLst/>
            <a:gdLst>
              <a:gd name="connsiteX0" fmla="*/ 493486 w 493486"/>
              <a:gd name="connsiteY0" fmla="*/ 0 h 1509486"/>
              <a:gd name="connsiteX1" fmla="*/ 406400 w 493486"/>
              <a:gd name="connsiteY1" fmla="*/ 14515 h 1509486"/>
              <a:gd name="connsiteX2" fmla="*/ 319315 w 493486"/>
              <a:gd name="connsiteY2" fmla="*/ 43543 h 1509486"/>
              <a:gd name="connsiteX3" fmla="*/ 304800 w 493486"/>
              <a:gd name="connsiteY3" fmla="*/ 116115 h 1509486"/>
              <a:gd name="connsiteX4" fmla="*/ 261258 w 493486"/>
              <a:gd name="connsiteY4" fmla="*/ 145143 h 1509486"/>
              <a:gd name="connsiteX5" fmla="*/ 188686 w 493486"/>
              <a:gd name="connsiteY5" fmla="*/ 159658 h 1509486"/>
              <a:gd name="connsiteX6" fmla="*/ 145143 w 493486"/>
              <a:gd name="connsiteY6" fmla="*/ 174172 h 1509486"/>
              <a:gd name="connsiteX7" fmla="*/ 130629 w 493486"/>
              <a:gd name="connsiteY7" fmla="*/ 304800 h 1509486"/>
              <a:gd name="connsiteX8" fmla="*/ 116115 w 493486"/>
              <a:gd name="connsiteY8" fmla="*/ 362858 h 1509486"/>
              <a:gd name="connsiteX9" fmla="*/ 72572 w 493486"/>
              <a:gd name="connsiteY9" fmla="*/ 377372 h 1509486"/>
              <a:gd name="connsiteX10" fmla="*/ 58058 w 493486"/>
              <a:gd name="connsiteY10" fmla="*/ 420915 h 1509486"/>
              <a:gd name="connsiteX11" fmla="*/ 43543 w 493486"/>
              <a:gd name="connsiteY11" fmla="*/ 580572 h 1509486"/>
              <a:gd name="connsiteX12" fmla="*/ 14515 w 493486"/>
              <a:gd name="connsiteY12" fmla="*/ 624115 h 1509486"/>
              <a:gd name="connsiteX13" fmla="*/ 0 w 493486"/>
              <a:gd name="connsiteY13" fmla="*/ 667658 h 1509486"/>
              <a:gd name="connsiteX14" fmla="*/ 14515 w 493486"/>
              <a:gd name="connsiteY14" fmla="*/ 754743 h 1509486"/>
              <a:gd name="connsiteX15" fmla="*/ 43543 w 493486"/>
              <a:gd name="connsiteY15" fmla="*/ 798286 h 1509486"/>
              <a:gd name="connsiteX16" fmla="*/ 58058 w 493486"/>
              <a:gd name="connsiteY16" fmla="*/ 841829 h 1509486"/>
              <a:gd name="connsiteX17" fmla="*/ 43543 w 493486"/>
              <a:gd name="connsiteY17" fmla="*/ 986972 h 1509486"/>
              <a:gd name="connsiteX18" fmla="*/ 43543 w 493486"/>
              <a:gd name="connsiteY18" fmla="*/ 1088572 h 1509486"/>
              <a:gd name="connsiteX19" fmla="*/ 130629 w 493486"/>
              <a:gd name="connsiteY19" fmla="*/ 1190172 h 1509486"/>
              <a:gd name="connsiteX20" fmla="*/ 188686 w 493486"/>
              <a:gd name="connsiteY20" fmla="*/ 1320800 h 1509486"/>
              <a:gd name="connsiteX21" fmla="*/ 246743 w 493486"/>
              <a:gd name="connsiteY21" fmla="*/ 1378858 h 1509486"/>
              <a:gd name="connsiteX22" fmla="*/ 319315 w 493486"/>
              <a:gd name="connsiteY22" fmla="*/ 1451429 h 1509486"/>
              <a:gd name="connsiteX23" fmla="*/ 377372 w 493486"/>
              <a:gd name="connsiteY23" fmla="*/ 1509486 h 1509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493486" h="1509486">
                <a:moveTo>
                  <a:pt x="493486" y="0"/>
                </a:moveTo>
                <a:cubicBezTo>
                  <a:pt x="464457" y="4838"/>
                  <a:pt x="434950" y="7377"/>
                  <a:pt x="406400" y="14515"/>
                </a:cubicBezTo>
                <a:cubicBezTo>
                  <a:pt x="376715" y="21936"/>
                  <a:pt x="319315" y="43543"/>
                  <a:pt x="319315" y="43543"/>
                </a:cubicBezTo>
                <a:cubicBezTo>
                  <a:pt x="314477" y="67734"/>
                  <a:pt x="317040" y="94696"/>
                  <a:pt x="304800" y="116115"/>
                </a:cubicBezTo>
                <a:cubicBezTo>
                  <a:pt x="296146" y="131260"/>
                  <a:pt x="277591" y="139018"/>
                  <a:pt x="261258" y="145143"/>
                </a:cubicBezTo>
                <a:cubicBezTo>
                  <a:pt x="238159" y="153805"/>
                  <a:pt x="212619" y="153675"/>
                  <a:pt x="188686" y="159658"/>
                </a:cubicBezTo>
                <a:cubicBezTo>
                  <a:pt x="173843" y="163369"/>
                  <a:pt x="159657" y="169334"/>
                  <a:pt x="145143" y="174172"/>
                </a:cubicBezTo>
                <a:cubicBezTo>
                  <a:pt x="111277" y="275772"/>
                  <a:pt x="106439" y="232229"/>
                  <a:pt x="130629" y="304800"/>
                </a:cubicBezTo>
                <a:cubicBezTo>
                  <a:pt x="125791" y="324153"/>
                  <a:pt x="128576" y="347281"/>
                  <a:pt x="116115" y="362858"/>
                </a:cubicBezTo>
                <a:cubicBezTo>
                  <a:pt x="106558" y="374805"/>
                  <a:pt x="83390" y="366554"/>
                  <a:pt x="72572" y="377372"/>
                </a:cubicBezTo>
                <a:cubicBezTo>
                  <a:pt x="61754" y="388190"/>
                  <a:pt x="62896" y="406401"/>
                  <a:pt x="58058" y="420915"/>
                </a:cubicBezTo>
                <a:cubicBezTo>
                  <a:pt x="53220" y="474134"/>
                  <a:pt x="54740" y="528320"/>
                  <a:pt x="43543" y="580572"/>
                </a:cubicBezTo>
                <a:cubicBezTo>
                  <a:pt x="39888" y="597629"/>
                  <a:pt x="22316" y="608513"/>
                  <a:pt x="14515" y="624115"/>
                </a:cubicBezTo>
                <a:cubicBezTo>
                  <a:pt x="7673" y="637799"/>
                  <a:pt x="4838" y="653144"/>
                  <a:pt x="0" y="667658"/>
                </a:cubicBezTo>
                <a:cubicBezTo>
                  <a:pt x="4838" y="696686"/>
                  <a:pt x="5209" y="726824"/>
                  <a:pt x="14515" y="754743"/>
                </a:cubicBezTo>
                <a:cubicBezTo>
                  <a:pt x="20031" y="771292"/>
                  <a:pt x="35742" y="782684"/>
                  <a:pt x="43543" y="798286"/>
                </a:cubicBezTo>
                <a:cubicBezTo>
                  <a:pt x="50385" y="811970"/>
                  <a:pt x="53220" y="827315"/>
                  <a:pt x="58058" y="841829"/>
                </a:cubicBezTo>
                <a:cubicBezTo>
                  <a:pt x="53220" y="890210"/>
                  <a:pt x="50936" y="938915"/>
                  <a:pt x="43543" y="986972"/>
                </a:cubicBezTo>
                <a:cubicBezTo>
                  <a:pt x="34584" y="1045208"/>
                  <a:pt x="9852" y="1021189"/>
                  <a:pt x="43543" y="1088572"/>
                </a:cubicBezTo>
                <a:cubicBezTo>
                  <a:pt x="62162" y="1125810"/>
                  <a:pt x="101580" y="1161123"/>
                  <a:pt x="130629" y="1190172"/>
                </a:cubicBezTo>
                <a:cubicBezTo>
                  <a:pt x="165174" y="1293806"/>
                  <a:pt x="142685" y="1251798"/>
                  <a:pt x="188686" y="1320800"/>
                </a:cubicBezTo>
                <a:cubicBezTo>
                  <a:pt x="227389" y="1436912"/>
                  <a:pt x="169334" y="1301449"/>
                  <a:pt x="246743" y="1378858"/>
                </a:cubicBezTo>
                <a:cubicBezTo>
                  <a:pt x="336419" y="1468534"/>
                  <a:pt x="217200" y="1417392"/>
                  <a:pt x="319315" y="1451429"/>
                </a:cubicBezTo>
                <a:lnTo>
                  <a:pt x="377372" y="1509486"/>
                </a:lnTo>
              </a:path>
            </a:pathLst>
          </a:custGeom>
          <a:noFill/>
          <a:ln w="9525">
            <a:solidFill>
              <a:srgbClr val="FF00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rgbClr val="FF0000"/>
              </a:solidFill>
            </a:endParaRPr>
          </a:p>
        </p:txBody>
      </p:sp>
      <p:sp>
        <p:nvSpPr>
          <p:cNvPr id="24" name="Ελεύθερη σχεδίαση 23"/>
          <p:cNvSpPr/>
          <p:nvPr/>
        </p:nvSpPr>
        <p:spPr>
          <a:xfrm rot="10377912">
            <a:off x="5986758" y="3096495"/>
            <a:ext cx="517651" cy="1106557"/>
          </a:xfrm>
          <a:custGeom>
            <a:avLst/>
            <a:gdLst>
              <a:gd name="connsiteX0" fmla="*/ 493486 w 493486"/>
              <a:gd name="connsiteY0" fmla="*/ 0 h 1509486"/>
              <a:gd name="connsiteX1" fmla="*/ 406400 w 493486"/>
              <a:gd name="connsiteY1" fmla="*/ 14515 h 1509486"/>
              <a:gd name="connsiteX2" fmla="*/ 319315 w 493486"/>
              <a:gd name="connsiteY2" fmla="*/ 43543 h 1509486"/>
              <a:gd name="connsiteX3" fmla="*/ 304800 w 493486"/>
              <a:gd name="connsiteY3" fmla="*/ 116115 h 1509486"/>
              <a:gd name="connsiteX4" fmla="*/ 261258 w 493486"/>
              <a:gd name="connsiteY4" fmla="*/ 145143 h 1509486"/>
              <a:gd name="connsiteX5" fmla="*/ 188686 w 493486"/>
              <a:gd name="connsiteY5" fmla="*/ 159658 h 1509486"/>
              <a:gd name="connsiteX6" fmla="*/ 145143 w 493486"/>
              <a:gd name="connsiteY6" fmla="*/ 174172 h 1509486"/>
              <a:gd name="connsiteX7" fmla="*/ 130629 w 493486"/>
              <a:gd name="connsiteY7" fmla="*/ 304800 h 1509486"/>
              <a:gd name="connsiteX8" fmla="*/ 116115 w 493486"/>
              <a:gd name="connsiteY8" fmla="*/ 362858 h 1509486"/>
              <a:gd name="connsiteX9" fmla="*/ 72572 w 493486"/>
              <a:gd name="connsiteY9" fmla="*/ 377372 h 1509486"/>
              <a:gd name="connsiteX10" fmla="*/ 58058 w 493486"/>
              <a:gd name="connsiteY10" fmla="*/ 420915 h 1509486"/>
              <a:gd name="connsiteX11" fmla="*/ 43543 w 493486"/>
              <a:gd name="connsiteY11" fmla="*/ 580572 h 1509486"/>
              <a:gd name="connsiteX12" fmla="*/ 14515 w 493486"/>
              <a:gd name="connsiteY12" fmla="*/ 624115 h 1509486"/>
              <a:gd name="connsiteX13" fmla="*/ 0 w 493486"/>
              <a:gd name="connsiteY13" fmla="*/ 667658 h 1509486"/>
              <a:gd name="connsiteX14" fmla="*/ 14515 w 493486"/>
              <a:gd name="connsiteY14" fmla="*/ 754743 h 1509486"/>
              <a:gd name="connsiteX15" fmla="*/ 43543 w 493486"/>
              <a:gd name="connsiteY15" fmla="*/ 798286 h 1509486"/>
              <a:gd name="connsiteX16" fmla="*/ 58058 w 493486"/>
              <a:gd name="connsiteY16" fmla="*/ 841829 h 1509486"/>
              <a:gd name="connsiteX17" fmla="*/ 43543 w 493486"/>
              <a:gd name="connsiteY17" fmla="*/ 986972 h 1509486"/>
              <a:gd name="connsiteX18" fmla="*/ 43543 w 493486"/>
              <a:gd name="connsiteY18" fmla="*/ 1088572 h 1509486"/>
              <a:gd name="connsiteX19" fmla="*/ 130629 w 493486"/>
              <a:gd name="connsiteY19" fmla="*/ 1190172 h 1509486"/>
              <a:gd name="connsiteX20" fmla="*/ 188686 w 493486"/>
              <a:gd name="connsiteY20" fmla="*/ 1320800 h 1509486"/>
              <a:gd name="connsiteX21" fmla="*/ 246743 w 493486"/>
              <a:gd name="connsiteY21" fmla="*/ 1378858 h 1509486"/>
              <a:gd name="connsiteX22" fmla="*/ 319315 w 493486"/>
              <a:gd name="connsiteY22" fmla="*/ 1451429 h 1509486"/>
              <a:gd name="connsiteX23" fmla="*/ 377372 w 493486"/>
              <a:gd name="connsiteY23" fmla="*/ 1509486 h 1509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493486" h="1509486">
                <a:moveTo>
                  <a:pt x="493486" y="0"/>
                </a:moveTo>
                <a:cubicBezTo>
                  <a:pt x="464457" y="4838"/>
                  <a:pt x="434950" y="7377"/>
                  <a:pt x="406400" y="14515"/>
                </a:cubicBezTo>
                <a:cubicBezTo>
                  <a:pt x="376715" y="21936"/>
                  <a:pt x="319315" y="43543"/>
                  <a:pt x="319315" y="43543"/>
                </a:cubicBezTo>
                <a:cubicBezTo>
                  <a:pt x="314477" y="67734"/>
                  <a:pt x="317040" y="94696"/>
                  <a:pt x="304800" y="116115"/>
                </a:cubicBezTo>
                <a:cubicBezTo>
                  <a:pt x="296146" y="131260"/>
                  <a:pt x="277591" y="139018"/>
                  <a:pt x="261258" y="145143"/>
                </a:cubicBezTo>
                <a:cubicBezTo>
                  <a:pt x="238159" y="153805"/>
                  <a:pt x="212619" y="153675"/>
                  <a:pt x="188686" y="159658"/>
                </a:cubicBezTo>
                <a:cubicBezTo>
                  <a:pt x="173843" y="163369"/>
                  <a:pt x="159657" y="169334"/>
                  <a:pt x="145143" y="174172"/>
                </a:cubicBezTo>
                <a:cubicBezTo>
                  <a:pt x="111277" y="275772"/>
                  <a:pt x="106439" y="232229"/>
                  <a:pt x="130629" y="304800"/>
                </a:cubicBezTo>
                <a:cubicBezTo>
                  <a:pt x="125791" y="324153"/>
                  <a:pt x="128576" y="347281"/>
                  <a:pt x="116115" y="362858"/>
                </a:cubicBezTo>
                <a:cubicBezTo>
                  <a:pt x="106558" y="374805"/>
                  <a:pt x="83390" y="366554"/>
                  <a:pt x="72572" y="377372"/>
                </a:cubicBezTo>
                <a:cubicBezTo>
                  <a:pt x="61754" y="388190"/>
                  <a:pt x="62896" y="406401"/>
                  <a:pt x="58058" y="420915"/>
                </a:cubicBezTo>
                <a:cubicBezTo>
                  <a:pt x="53220" y="474134"/>
                  <a:pt x="54740" y="528320"/>
                  <a:pt x="43543" y="580572"/>
                </a:cubicBezTo>
                <a:cubicBezTo>
                  <a:pt x="39888" y="597629"/>
                  <a:pt x="22316" y="608513"/>
                  <a:pt x="14515" y="624115"/>
                </a:cubicBezTo>
                <a:cubicBezTo>
                  <a:pt x="7673" y="637799"/>
                  <a:pt x="4838" y="653144"/>
                  <a:pt x="0" y="667658"/>
                </a:cubicBezTo>
                <a:cubicBezTo>
                  <a:pt x="4838" y="696686"/>
                  <a:pt x="5209" y="726824"/>
                  <a:pt x="14515" y="754743"/>
                </a:cubicBezTo>
                <a:cubicBezTo>
                  <a:pt x="20031" y="771292"/>
                  <a:pt x="35742" y="782684"/>
                  <a:pt x="43543" y="798286"/>
                </a:cubicBezTo>
                <a:cubicBezTo>
                  <a:pt x="50385" y="811970"/>
                  <a:pt x="53220" y="827315"/>
                  <a:pt x="58058" y="841829"/>
                </a:cubicBezTo>
                <a:cubicBezTo>
                  <a:pt x="53220" y="890210"/>
                  <a:pt x="50936" y="938915"/>
                  <a:pt x="43543" y="986972"/>
                </a:cubicBezTo>
                <a:cubicBezTo>
                  <a:pt x="34584" y="1045208"/>
                  <a:pt x="9852" y="1021189"/>
                  <a:pt x="43543" y="1088572"/>
                </a:cubicBezTo>
                <a:cubicBezTo>
                  <a:pt x="62162" y="1125810"/>
                  <a:pt x="101580" y="1161123"/>
                  <a:pt x="130629" y="1190172"/>
                </a:cubicBezTo>
                <a:cubicBezTo>
                  <a:pt x="165174" y="1293806"/>
                  <a:pt x="142685" y="1251798"/>
                  <a:pt x="188686" y="1320800"/>
                </a:cubicBezTo>
                <a:cubicBezTo>
                  <a:pt x="227389" y="1436912"/>
                  <a:pt x="169334" y="1301449"/>
                  <a:pt x="246743" y="1378858"/>
                </a:cubicBezTo>
                <a:cubicBezTo>
                  <a:pt x="336419" y="1468534"/>
                  <a:pt x="217200" y="1417392"/>
                  <a:pt x="319315" y="1451429"/>
                </a:cubicBezTo>
                <a:lnTo>
                  <a:pt x="377372" y="1509486"/>
                </a:lnTo>
              </a:path>
            </a:pathLst>
          </a:custGeom>
          <a:noFill/>
          <a:ln w="9525">
            <a:solidFill>
              <a:srgbClr val="FF00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rgbClr val="FF0000"/>
              </a:solidFill>
            </a:endParaRPr>
          </a:p>
        </p:txBody>
      </p:sp>
      <p:sp>
        <p:nvSpPr>
          <p:cNvPr id="25" name="Ελεύθερη σχεδίαση 24"/>
          <p:cNvSpPr/>
          <p:nvPr/>
        </p:nvSpPr>
        <p:spPr>
          <a:xfrm rot="15961841" flipH="1">
            <a:off x="6553963" y="3704996"/>
            <a:ext cx="362370" cy="1204915"/>
          </a:xfrm>
          <a:custGeom>
            <a:avLst/>
            <a:gdLst>
              <a:gd name="connsiteX0" fmla="*/ 493486 w 493486"/>
              <a:gd name="connsiteY0" fmla="*/ 0 h 1509486"/>
              <a:gd name="connsiteX1" fmla="*/ 406400 w 493486"/>
              <a:gd name="connsiteY1" fmla="*/ 14515 h 1509486"/>
              <a:gd name="connsiteX2" fmla="*/ 319315 w 493486"/>
              <a:gd name="connsiteY2" fmla="*/ 43543 h 1509486"/>
              <a:gd name="connsiteX3" fmla="*/ 304800 w 493486"/>
              <a:gd name="connsiteY3" fmla="*/ 116115 h 1509486"/>
              <a:gd name="connsiteX4" fmla="*/ 261258 w 493486"/>
              <a:gd name="connsiteY4" fmla="*/ 145143 h 1509486"/>
              <a:gd name="connsiteX5" fmla="*/ 188686 w 493486"/>
              <a:gd name="connsiteY5" fmla="*/ 159658 h 1509486"/>
              <a:gd name="connsiteX6" fmla="*/ 145143 w 493486"/>
              <a:gd name="connsiteY6" fmla="*/ 174172 h 1509486"/>
              <a:gd name="connsiteX7" fmla="*/ 130629 w 493486"/>
              <a:gd name="connsiteY7" fmla="*/ 304800 h 1509486"/>
              <a:gd name="connsiteX8" fmla="*/ 116115 w 493486"/>
              <a:gd name="connsiteY8" fmla="*/ 362858 h 1509486"/>
              <a:gd name="connsiteX9" fmla="*/ 72572 w 493486"/>
              <a:gd name="connsiteY9" fmla="*/ 377372 h 1509486"/>
              <a:gd name="connsiteX10" fmla="*/ 58058 w 493486"/>
              <a:gd name="connsiteY10" fmla="*/ 420915 h 1509486"/>
              <a:gd name="connsiteX11" fmla="*/ 43543 w 493486"/>
              <a:gd name="connsiteY11" fmla="*/ 580572 h 1509486"/>
              <a:gd name="connsiteX12" fmla="*/ 14515 w 493486"/>
              <a:gd name="connsiteY12" fmla="*/ 624115 h 1509486"/>
              <a:gd name="connsiteX13" fmla="*/ 0 w 493486"/>
              <a:gd name="connsiteY13" fmla="*/ 667658 h 1509486"/>
              <a:gd name="connsiteX14" fmla="*/ 14515 w 493486"/>
              <a:gd name="connsiteY14" fmla="*/ 754743 h 1509486"/>
              <a:gd name="connsiteX15" fmla="*/ 43543 w 493486"/>
              <a:gd name="connsiteY15" fmla="*/ 798286 h 1509486"/>
              <a:gd name="connsiteX16" fmla="*/ 58058 w 493486"/>
              <a:gd name="connsiteY16" fmla="*/ 841829 h 1509486"/>
              <a:gd name="connsiteX17" fmla="*/ 43543 w 493486"/>
              <a:gd name="connsiteY17" fmla="*/ 986972 h 1509486"/>
              <a:gd name="connsiteX18" fmla="*/ 43543 w 493486"/>
              <a:gd name="connsiteY18" fmla="*/ 1088572 h 1509486"/>
              <a:gd name="connsiteX19" fmla="*/ 130629 w 493486"/>
              <a:gd name="connsiteY19" fmla="*/ 1190172 h 1509486"/>
              <a:gd name="connsiteX20" fmla="*/ 188686 w 493486"/>
              <a:gd name="connsiteY20" fmla="*/ 1320800 h 1509486"/>
              <a:gd name="connsiteX21" fmla="*/ 246743 w 493486"/>
              <a:gd name="connsiteY21" fmla="*/ 1378858 h 1509486"/>
              <a:gd name="connsiteX22" fmla="*/ 319315 w 493486"/>
              <a:gd name="connsiteY22" fmla="*/ 1451429 h 1509486"/>
              <a:gd name="connsiteX23" fmla="*/ 377372 w 493486"/>
              <a:gd name="connsiteY23" fmla="*/ 1509486 h 1509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493486" h="1509486">
                <a:moveTo>
                  <a:pt x="493486" y="0"/>
                </a:moveTo>
                <a:cubicBezTo>
                  <a:pt x="464457" y="4838"/>
                  <a:pt x="434950" y="7377"/>
                  <a:pt x="406400" y="14515"/>
                </a:cubicBezTo>
                <a:cubicBezTo>
                  <a:pt x="376715" y="21936"/>
                  <a:pt x="319315" y="43543"/>
                  <a:pt x="319315" y="43543"/>
                </a:cubicBezTo>
                <a:cubicBezTo>
                  <a:pt x="314477" y="67734"/>
                  <a:pt x="317040" y="94696"/>
                  <a:pt x="304800" y="116115"/>
                </a:cubicBezTo>
                <a:cubicBezTo>
                  <a:pt x="296146" y="131260"/>
                  <a:pt x="277591" y="139018"/>
                  <a:pt x="261258" y="145143"/>
                </a:cubicBezTo>
                <a:cubicBezTo>
                  <a:pt x="238159" y="153805"/>
                  <a:pt x="212619" y="153675"/>
                  <a:pt x="188686" y="159658"/>
                </a:cubicBezTo>
                <a:cubicBezTo>
                  <a:pt x="173843" y="163369"/>
                  <a:pt x="159657" y="169334"/>
                  <a:pt x="145143" y="174172"/>
                </a:cubicBezTo>
                <a:cubicBezTo>
                  <a:pt x="111277" y="275772"/>
                  <a:pt x="106439" y="232229"/>
                  <a:pt x="130629" y="304800"/>
                </a:cubicBezTo>
                <a:cubicBezTo>
                  <a:pt x="125791" y="324153"/>
                  <a:pt x="128576" y="347281"/>
                  <a:pt x="116115" y="362858"/>
                </a:cubicBezTo>
                <a:cubicBezTo>
                  <a:pt x="106558" y="374805"/>
                  <a:pt x="83390" y="366554"/>
                  <a:pt x="72572" y="377372"/>
                </a:cubicBezTo>
                <a:cubicBezTo>
                  <a:pt x="61754" y="388190"/>
                  <a:pt x="62896" y="406401"/>
                  <a:pt x="58058" y="420915"/>
                </a:cubicBezTo>
                <a:cubicBezTo>
                  <a:pt x="53220" y="474134"/>
                  <a:pt x="54740" y="528320"/>
                  <a:pt x="43543" y="580572"/>
                </a:cubicBezTo>
                <a:cubicBezTo>
                  <a:pt x="39888" y="597629"/>
                  <a:pt x="22316" y="608513"/>
                  <a:pt x="14515" y="624115"/>
                </a:cubicBezTo>
                <a:cubicBezTo>
                  <a:pt x="7673" y="637799"/>
                  <a:pt x="4838" y="653144"/>
                  <a:pt x="0" y="667658"/>
                </a:cubicBezTo>
                <a:cubicBezTo>
                  <a:pt x="4838" y="696686"/>
                  <a:pt x="5209" y="726824"/>
                  <a:pt x="14515" y="754743"/>
                </a:cubicBezTo>
                <a:cubicBezTo>
                  <a:pt x="20031" y="771292"/>
                  <a:pt x="35742" y="782684"/>
                  <a:pt x="43543" y="798286"/>
                </a:cubicBezTo>
                <a:cubicBezTo>
                  <a:pt x="50385" y="811970"/>
                  <a:pt x="53220" y="827315"/>
                  <a:pt x="58058" y="841829"/>
                </a:cubicBezTo>
                <a:cubicBezTo>
                  <a:pt x="53220" y="890210"/>
                  <a:pt x="50936" y="938915"/>
                  <a:pt x="43543" y="986972"/>
                </a:cubicBezTo>
                <a:cubicBezTo>
                  <a:pt x="34584" y="1045208"/>
                  <a:pt x="9852" y="1021189"/>
                  <a:pt x="43543" y="1088572"/>
                </a:cubicBezTo>
                <a:cubicBezTo>
                  <a:pt x="62162" y="1125810"/>
                  <a:pt x="101580" y="1161123"/>
                  <a:pt x="130629" y="1190172"/>
                </a:cubicBezTo>
                <a:cubicBezTo>
                  <a:pt x="165174" y="1293806"/>
                  <a:pt x="142685" y="1251798"/>
                  <a:pt x="188686" y="1320800"/>
                </a:cubicBezTo>
                <a:cubicBezTo>
                  <a:pt x="227389" y="1436912"/>
                  <a:pt x="169334" y="1301449"/>
                  <a:pt x="246743" y="1378858"/>
                </a:cubicBezTo>
                <a:cubicBezTo>
                  <a:pt x="336419" y="1468534"/>
                  <a:pt x="217200" y="1417392"/>
                  <a:pt x="319315" y="1451429"/>
                </a:cubicBezTo>
                <a:lnTo>
                  <a:pt x="377372" y="1509486"/>
                </a:lnTo>
              </a:path>
            </a:pathLst>
          </a:custGeom>
          <a:noFill/>
          <a:ln w="9525">
            <a:solidFill>
              <a:srgbClr val="FF00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rgbClr val="FF0000"/>
              </a:solidFill>
            </a:endParaRPr>
          </a:p>
        </p:txBody>
      </p:sp>
      <p:sp>
        <p:nvSpPr>
          <p:cNvPr id="26" name="Επεξήγηση με γραμμή 2 25"/>
          <p:cNvSpPr/>
          <p:nvPr/>
        </p:nvSpPr>
        <p:spPr>
          <a:xfrm rot="19701046">
            <a:off x="4025217" y="1272559"/>
            <a:ext cx="2411760" cy="711139"/>
          </a:xfrm>
          <a:prstGeom prst="borderCallout2">
            <a:avLst>
              <a:gd name="adj1" fmla="val 98349"/>
              <a:gd name="adj2" fmla="val 23983"/>
              <a:gd name="adj3" fmla="val 188921"/>
              <a:gd name="adj4" fmla="val 51539"/>
              <a:gd name="adj5" fmla="val 236288"/>
              <a:gd name="adj6" fmla="val 76636"/>
            </a:avLst>
          </a:prstGeom>
          <a:solidFill>
            <a:schemeClr val="bg1"/>
          </a:solidFill>
          <a:ln w="6350">
            <a:solidFill>
              <a:schemeClr val="tx1"/>
            </a:solidFill>
            <a:headEnd type="none" w="med" len="med"/>
            <a:tailEnd type="triangle" w="med" len="med"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err="1" smtClean="0">
                <a:solidFill>
                  <a:srgbClr val="FF0000"/>
                </a:solidFill>
              </a:rPr>
              <a:t>Ηλεκτροαρνητικότερο</a:t>
            </a:r>
            <a:r>
              <a:rPr lang="el-GR" dirty="0" smtClean="0">
                <a:solidFill>
                  <a:prstClr val="black"/>
                </a:solidFill>
              </a:rPr>
              <a:t> άτομο</a:t>
            </a:r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2523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7" grpId="0" animBg="1"/>
      <p:bldP spid="19" grpId="0" animBg="1"/>
      <p:bldP spid="20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4" grpId="0" animBg="1"/>
      <p:bldP spid="15" grpId="0" animBg="1"/>
      <p:bldP spid="16" grpId="0" animBg="1"/>
      <p:bldP spid="18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Ελλειψοειδής επεξήγηση 19"/>
          <p:cNvSpPr/>
          <p:nvPr/>
        </p:nvSpPr>
        <p:spPr>
          <a:xfrm>
            <a:off x="3472363" y="5661248"/>
            <a:ext cx="1164322" cy="591373"/>
          </a:xfrm>
          <a:prstGeom prst="wedgeEllipseCallout">
            <a:avLst>
              <a:gd name="adj1" fmla="val 160857"/>
              <a:gd name="adj2" fmla="val -336329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b="1" dirty="0" smtClean="0">
                <a:ln>
                  <a:solidFill>
                    <a:prstClr val="black"/>
                  </a:solidFill>
                </a:ln>
                <a:solidFill>
                  <a:prstClr val="white">
                    <a:lumMod val="6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l-GR" sz="4000" b="1" dirty="0">
              <a:ln>
                <a:solidFill>
                  <a:prstClr val="black"/>
                </a:solidFill>
              </a:ln>
              <a:solidFill>
                <a:prstClr val="white">
                  <a:lumMod val="6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Ελλειψοειδής επεξήγηση 15"/>
          <p:cNvSpPr/>
          <p:nvPr/>
        </p:nvSpPr>
        <p:spPr>
          <a:xfrm>
            <a:off x="4662896" y="5956934"/>
            <a:ext cx="1164322" cy="591373"/>
          </a:xfrm>
          <a:prstGeom prst="wedgeEllipseCallout">
            <a:avLst>
              <a:gd name="adj1" fmla="val 128757"/>
              <a:gd name="adj2" fmla="val -378666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400" b="1" dirty="0" smtClean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</a:rPr>
              <a:t> </a:t>
            </a:r>
            <a:endParaRPr lang="el-GR" sz="4400" b="1" dirty="0">
              <a:ln>
                <a:solidFill>
                  <a:prstClr val="black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8" name="Επεξήγηση με γραμμή 2 17"/>
          <p:cNvSpPr/>
          <p:nvPr/>
        </p:nvSpPr>
        <p:spPr>
          <a:xfrm rot="19701046">
            <a:off x="2422091" y="1415536"/>
            <a:ext cx="2411760" cy="711139"/>
          </a:xfrm>
          <a:prstGeom prst="borderCallout2">
            <a:avLst>
              <a:gd name="adj1" fmla="val 98349"/>
              <a:gd name="adj2" fmla="val 23983"/>
              <a:gd name="adj3" fmla="val 101672"/>
              <a:gd name="adj4" fmla="val 23565"/>
              <a:gd name="adj5" fmla="val 95893"/>
              <a:gd name="adj6" fmla="val 23238"/>
            </a:avLst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err="1" smtClean="0">
                <a:solidFill>
                  <a:srgbClr val="FF0000"/>
                </a:solidFill>
              </a:rPr>
              <a:t>Ηλεκτροαρνητικότερο</a:t>
            </a:r>
            <a:r>
              <a:rPr lang="el-GR" dirty="0" smtClean="0">
                <a:solidFill>
                  <a:prstClr val="black"/>
                </a:solidFill>
              </a:rPr>
              <a:t> άτομο</a:t>
            </a:r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21" name="Τίτλος 1"/>
          <p:cNvSpPr txBox="1">
            <a:spLocks/>
          </p:cNvSpPr>
          <p:nvPr/>
        </p:nvSpPr>
        <p:spPr>
          <a:xfrm>
            <a:off x="348092" y="116632"/>
            <a:ext cx="8449336" cy="70609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36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latin typeface="Comic Sans MS" pitchFamily="66" charset="0"/>
              </a:rPr>
              <a:t>Α. ΑΡΙΘΜΟΣ ΟΞΕΙΔΩΣΗΣ</a:t>
            </a:r>
            <a:endParaRPr lang="el-GR" sz="3600" b="1" dirty="0">
              <a:ln w="10541" cmpd="sng">
                <a:solidFill>
                  <a:sysClr val="windowText" lastClr="000000"/>
                </a:solidFill>
                <a:prstDash val="solid"/>
              </a:ln>
              <a:solidFill>
                <a:srgbClr val="00B0F0"/>
              </a:solidFill>
              <a:latin typeface="Comic Sans MS" pitchFamily="66" charset="0"/>
            </a:endParaRPr>
          </a:p>
        </p:txBody>
      </p:sp>
      <p:sp>
        <p:nvSpPr>
          <p:cNvPr id="26" name="Επεξήγηση με γραμμή 2 25"/>
          <p:cNvSpPr/>
          <p:nvPr/>
        </p:nvSpPr>
        <p:spPr>
          <a:xfrm rot="19701046">
            <a:off x="2422090" y="1402586"/>
            <a:ext cx="2411760" cy="711139"/>
          </a:xfrm>
          <a:prstGeom prst="borderCallout2">
            <a:avLst>
              <a:gd name="adj1" fmla="val 98468"/>
              <a:gd name="adj2" fmla="val 72211"/>
              <a:gd name="adj3" fmla="val 211929"/>
              <a:gd name="adj4" fmla="val 82616"/>
              <a:gd name="adj5" fmla="val 375025"/>
              <a:gd name="adj6" fmla="val 68741"/>
            </a:avLst>
          </a:prstGeom>
          <a:solidFill>
            <a:schemeClr val="bg1"/>
          </a:solidFill>
          <a:ln w="6350">
            <a:solidFill>
              <a:schemeClr val="tx1"/>
            </a:solidFill>
            <a:headEnd type="none" w="med" len="med"/>
            <a:tailEnd type="triangle" w="med" len="med"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err="1" smtClean="0">
                <a:solidFill>
                  <a:srgbClr val="FF0000"/>
                </a:solidFill>
              </a:rPr>
              <a:t>Ηλεκτροαρνητικότερο</a:t>
            </a:r>
            <a:r>
              <a:rPr lang="el-GR" dirty="0" smtClean="0">
                <a:solidFill>
                  <a:prstClr val="black"/>
                </a:solidFill>
              </a:rPr>
              <a:t> άτομο</a:t>
            </a:r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48" name="Text Box 24"/>
          <p:cNvSpPr txBox="1">
            <a:spLocks noChangeArrowheads="1"/>
          </p:cNvSpPr>
          <p:nvPr/>
        </p:nvSpPr>
        <p:spPr bwMode="auto">
          <a:xfrm>
            <a:off x="5738589" y="3389907"/>
            <a:ext cx="647700" cy="646113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l-GR" sz="3600" b="1" kern="0" dirty="0" smtClean="0">
                <a:ln>
                  <a:solidFill>
                    <a:prstClr val="black"/>
                  </a:solidFill>
                </a:ln>
                <a:solidFill>
                  <a:prstClr val="white">
                    <a:lumMod val="50000"/>
                  </a:prstClr>
                </a:solidFill>
                <a:latin typeface="Comic Sans MS" panose="030F0702030302020204" pitchFamily="66" charset="0"/>
              </a:rPr>
              <a:t>C</a:t>
            </a:r>
            <a:endParaRPr lang="el-GR" altLang="el-GR" sz="3600" b="1" kern="0" dirty="0" smtClean="0">
              <a:ln>
                <a:solidFill>
                  <a:prstClr val="black"/>
                </a:solidFill>
              </a:ln>
              <a:solidFill>
                <a:prstClr val="white">
                  <a:lumMod val="50000"/>
                </a:prstClr>
              </a:solidFill>
              <a:latin typeface="Comic Sans MS" panose="030F0702030302020204" pitchFamily="66" charset="0"/>
            </a:endParaRPr>
          </a:p>
        </p:txBody>
      </p:sp>
      <p:sp>
        <p:nvSpPr>
          <p:cNvPr id="49" name="Oval 25"/>
          <p:cNvSpPr>
            <a:spLocks noChangeArrowheads="1"/>
          </p:cNvSpPr>
          <p:nvPr/>
        </p:nvSpPr>
        <p:spPr bwMode="auto">
          <a:xfrm>
            <a:off x="5651103" y="3782814"/>
            <a:ext cx="71438" cy="73025"/>
          </a:xfrm>
          <a:prstGeom prst="ellipse">
            <a:avLst/>
          </a:prstGeom>
          <a:solidFill>
            <a:schemeClr val="bg1">
              <a:lumMod val="65000"/>
            </a:schemeClr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l-GR" sz="2400" kern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0" name="Oval 26"/>
          <p:cNvSpPr>
            <a:spLocks noChangeArrowheads="1"/>
          </p:cNvSpPr>
          <p:nvPr/>
        </p:nvSpPr>
        <p:spPr bwMode="auto">
          <a:xfrm>
            <a:off x="6227365" y="3568502"/>
            <a:ext cx="71438" cy="73025"/>
          </a:xfrm>
          <a:prstGeom prst="ellipse">
            <a:avLst/>
          </a:prstGeom>
          <a:solidFill>
            <a:schemeClr val="bg1">
              <a:lumMod val="65000"/>
            </a:schemeClr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l-GR" sz="2400" kern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1" name="Oval 27"/>
          <p:cNvSpPr>
            <a:spLocks noChangeArrowheads="1"/>
          </p:cNvSpPr>
          <p:nvPr/>
        </p:nvSpPr>
        <p:spPr bwMode="auto">
          <a:xfrm>
            <a:off x="5651103" y="3568502"/>
            <a:ext cx="71438" cy="73025"/>
          </a:xfrm>
          <a:prstGeom prst="ellipse">
            <a:avLst/>
          </a:prstGeom>
          <a:solidFill>
            <a:schemeClr val="bg1">
              <a:lumMod val="65000"/>
            </a:schemeClr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l-GR" sz="2400" kern="0" smtClean="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52" name="Oval 28"/>
          <p:cNvSpPr>
            <a:spLocks noChangeArrowheads="1"/>
          </p:cNvSpPr>
          <p:nvPr/>
        </p:nvSpPr>
        <p:spPr bwMode="auto">
          <a:xfrm>
            <a:off x="6443265" y="3568502"/>
            <a:ext cx="71438" cy="730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l-GR" sz="2400" kern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3" name="Text Box 29"/>
          <p:cNvSpPr txBox="1">
            <a:spLocks noChangeArrowheads="1"/>
          </p:cNvSpPr>
          <p:nvPr/>
        </p:nvSpPr>
        <p:spPr bwMode="auto">
          <a:xfrm>
            <a:off x="6477893" y="3424038"/>
            <a:ext cx="576263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l-GR" sz="3600" b="1" kern="0" dirty="0" smtClean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  <a:latin typeface="Comic Sans MS" panose="030F0702030302020204" pitchFamily="66" charset="0"/>
              </a:rPr>
              <a:t>O</a:t>
            </a:r>
            <a:endParaRPr lang="el-GR" altLang="el-GR" sz="3600" b="1" kern="0" dirty="0" smtClean="0">
              <a:ln>
                <a:solidFill>
                  <a:prstClr val="black"/>
                </a:solidFill>
              </a:ln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4" name="Oval 30"/>
          <p:cNvSpPr>
            <a:spLocks noChangeArrowheads="1"/>
          </p:cNvSpPr>
          <p:nvPr/>
        </p:nvSpPr>
        <p:spPr bwMode="auto">
          <a:xfrm>
            <a:off x="6732190" y="3424039"/>
            <a:ext cx="71438" cy="730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l-GR" sz="2400" kern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5" name="Oval 31"/>
          <p:cNvSpPr>
            <a:spLocks noChangeArrowheads="1"/>
          </p:cNvSpPr>
          <p:nvPr/>
        </p:nvSpPr>
        <p:spPr bwMode="auto">
          <a:xfrm>
            <a:off x="6876653" y="3424039"/>
            <a:ext cx="71438" cy="730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l-GR" sz="2400" kern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6" name="Oval 32"/>
          <p:cNvSpPr>
            <a:spLocks noChangeArrowheads="1"/>
          </p:cNvSpPr>
          <p:nvPr/>
        </p:nvSpPr>
        <p:spPr bwMode="auto">
          <a:xfrm>
            <a:off x="7017940" y="3782814"/>
            <a:ext cx="71438" cy="730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l-GR" sz="2400" kern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7" name="Oval 33"/>
          <p:cNvSpPr>
            <a:spLocks noChangeArrowheads="1"/>
          </p:cNvSpPr>
          <p:nvPr/>
        </p:nvSpPr>
        <p:spPr bwMode="auto">
          <a:xfrm>
            <a:off x="7019528" y="3638352"/>
            <a:ext cx="71438" cy="730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l-GR" sz="2400" kern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8" name="Oval 34"/>
          <p:cNvSpPr>
            <a:spLocks noChangeArrowheads="1"/>
          </p:cNvSpPr>
          <p:nvPr/>
        </p:nvSpPr>
        <p:spPr bwMode="auto">
          <a:xfrm>
            <a:off x="6443265" y="3782814"/>
            <a:ext cx="71438" cy="730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l-GR" sz="2400" kern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9" name="Oval 35"/>
          <p:cNvSpPr>
            <a:spLocks noChangeArrowheads="1"/>
          </p:cNvSpPr>
          <p:nvPr/>
        </p:nvSpPr>
        <p:spPr bwMode="auto">
          <a:xfrm>
            <a:off x="6227365" y="3782814"/>
            <a:ext cx="71438" cy="73025"/>
          </a:xfrm>
          <a:prstGeom prst="ellipse">
            <a:avLst/>
          </a:prstGeom>
          <a:solidFill>
            <a:schemeClr val="bg1">
              <a:lumMod val="65000"/>
            </a:schemeClr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l-GR" sz="2400" kern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0" name="Text Box 36"/>
          <p:cNvSpPr txBox="1">
            <a:spLocks noChangeArrowheads="1"/>
          </p:cNvSpPr>
          <p:nvPr/>
        </p:nvSpPr>
        <p:spPr bwMode="auto">
          <a:xfrm>
            <a:off x="4931841" y="3424039"/>
            <a:ext cx="576263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l-GR" sz="3600" b="1" kern="0" dirty="0" smtClean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  <a:latin typeface="Comic Sans MS" panose="030F0702030302020204" pitchFamily="66" charset="0"/>
              </a:rPr>
              <a:t>O</a:t>
            </a:r>
            <a:endParaRPr lang="el-GR" altLang="el-GR" sz="3600" b="1" kern="0" dirty="0" smtClean="0">
              <a:ln>
                <a:solidFill>
                  <a:prstClr val="black"/>
                </a:solidFill>
              </a:ln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61" name="Oval 37"/>
          <p:cNvSpPr>
            <a:spLocks noChangeArrowheads="1"/>
          </p:cNvSpPr>
          <p:nvPr/>
        </p:nvSpPr>
        <p:spPr bwMode="auto">
          <a:xfrm>
            <a:off x="5074840" y="3424039"/>
            <a:ext cx="71438" cy="730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l-GR" sz="2400" kern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2" name="Oval 38"/>
          <p:cNvSpPr>
            <a:spLocks noChangeArrowheads="1"/>
          </p:cNvSpPr>
          <p:nvPr/>
        </p:nvSpPr>
        <p:spPr bwMode="auto">
          <a:xfrm>
            <a:off x="5219303" y="3424039"/>
            <a:ext cx="71438" cy="730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l-GR" sz="2400" kern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3" name="Oval 39"/>
          <p:cNvSpPr>
            <a:spLocks noChangeArrowheads="1"/>
          </p:cNvSpPr>
          <p:nvPr/>
        </p:nvSpPr>
        <p:spPr bwMode="auto">
          <a:xfrm>
            <a:off x="4858940" y="3639939"/>
            <a:ext cx="71438" cy="730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l-GR" sz="2400" kern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4" name="Oval 40"/>
          <p:cNvSpPr>
            <a:spLocks noChangeArrowheads="1"/>
          </p:cNvSpPr>
          <p:nvPr/>
        </p:nvSpPr>
        <p:spPr bwMode="auto">
          <a:xfrm>
            <a:off x="4858940" y="3784402"/>
            <a:ext cx="71438" cy="730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l-GR" sz="2400" kern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5" name="Oval 41"/>
          <p:cNvSpPr>
            <a:spLocks noChangeArrowheads="1"/>
          </p:cNvSpPr>
          <p:nvPr/>
        </p:nvSpPr>
        <p:spPr bwMode="auto">
          <a:xfrm>
            <a:off x="5435203" y="3784402"/>
            <a:ext cx="71438" cy="730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l-GR" sz="2400" kern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6" name="Oval 42"/>
          <p:cNvSpPr>
            <a:spLocks noChangeArrowheads="1"/>
          </p:cNvSpPr>
          <p:nvPr/>
        </p:nvSpPr>
        <p:spPr bwMode="auto">
          <a:xfrm>
            <a:off x="5435203" y="3568502"/>
            <a:ext cx="71438" cy="730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l-GR" sz="2400" kern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7" name="Ορθογώνιο 66"/>
          <p:cNvSpPr/>
          <p:nvPr/>
        </p:nvSpPr>
        <p:spPr>
          <a:xfrm>
            <a:off x="755576" y="2887931"/>
            <a:ext cx="2058313" cy="193899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sz="6000" b="1" dirty="0" smtClean="0">
                <a:ln>
                  <a:solidFill>
                    <a:prstClr val="black"/>
                  </a:solidFill>
                </a:ln>
                <a:solidFill>
                  <a:prstClr val="black">
                    <a:lumMod val="50000"/>
                    <a:lumOff val="50000"/>
                  </a:prstClr>
                </a:solidFill>
                <a:latin typeface="Comic Sans MS" pitchFamily="66" charset="0"/>
                <a:sym typeface="Symbol"/>
              </a:rPr>
              <a:t>C</a:t>
            </a:r>
            <a:r>
              <a:rPr lang="el-GR" sz="6000" b="1" dirty="0" smtClean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  <a:latin typeface="Comic Sans MS" pitchFamily="66" charset="0"/>
              </a:rPr>
              <a:t>Ο</a:t>
            </a:r>
            <a:r>
              <a:rPr lang="el-GR" sz="6000" b="1" baseline="-25000" dirty="0" smtClean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  <a:latin typeface="Comic Sans MS" pitchFamily="66" charset="0"/>
              </a:rPr>
              <a:t>2</a:t>
            </a:r>
            <a:endParaRPr lang="el-GR" sz="6000" b="1" dirty="0" smtClean="0">
              <a:ln>
                <a:solidFill>
                  <a:prstClr val="black"/>
                </a:solidFill>
              </a:ln>
              <a:solidFill>
                <a:srgbClr val="FF0000"/>
              </a:solidFill>
              <a:latin typeface="Comic Sans MS" pitchFamily="66" charset="0"/>
              <a:sym typeface="Symbol"/>
            </a:endParaRPr>
          </a:p>
          <a:p>
            <a:r>
              <a:rPr lang="el-GR" sz="6000" b="1" dirty="0" smtClean="0">
                <a:ln>
                  <a:solidFill>
                    <a:prstClr val="black"/>
                  </a:solidFill>
                </a:ln>
                <a:solidFill>
                  <a:srgbClr val="00B0F0"/>
                </a:solidFill>
                <a:latin typeface="Comic Sans MS" pitchFamily="66" charset="0"/>
                <a:sym typeface="Symbol"/>
              </a:rPr>
              <a:t>       </a:t>
            </a:r>
            <a:endParaRPr lang="el-GR" sz="6000" b="1" dirty="0">
              <a:ln>
                <a:solidFill>
                  <a:prstClr val="black"/>
                </a:solidFill>
              </a:ln>
              <a:solidFill>
                <a:srgbClr val="00B0F0"/>
              </a:solidFill>
              <a:latin typeface="Comic Sans MS" pitchFamily="66" charset="0"/>
              <a:sym typeface="Symbol"/>
            </a:endParaRPr>
          </a:p>
        </p:txBody>
      </p:sp>
      <p:sp>
        <p:nvSpPr>
          <p:cNvPr id="68" name="Ελεύθερη σχεδίαση 67"/>
          <p:cNvSpPr/>
          <p:nvPr/>
        </p:nvSpPr>
        <p:spPr>
          <a:xfrm>
            <a:off x="6139546" y="3171004"/>
            <a:ext cx="493486" cy="1120517"/>
          </a:xfrm>
          <a:custGeom>
            <a:avLst/>
            <a:gdLst>
              <a:gd name="connsiteX0" fmla="*/ 493486 w 493486"/>
              <a:gd name="connsiteY0" fmla="*/ 0 h 1509486"/>
              <a:gd name="connsiteX1" fmla="*/ 406400 w 493486"/>
              <a:gd name="connsiteY1" fmla="*/ 14515 h 1509486"/>
              <a:gd name="connsiteX2" fmla="*/ 319315 w 493486"/>
              <a:gd name="connsiteY2" fmla="*/ 43543 h 1509486"/>
              <a:gd name="connsiteX3" fmla="*/ 304800 w 493486"/>
              <a:gd name="connsiteY3" fmla="*/ 116115 h 1509486"/>
              <a:gd name="connsiteX4" fmla="*/ 261258 w 493486"/>
              <a:gd name="connsiteY4" fmla="*/ 145143 h 1509486"/>
              <a:gd name="connsiteX5" fmla="*/ 188686 w 493486"/>
              <a:gd name="connsiteY5" fmla="*/ 159658 h 1509486"/>
              <a:gd name="connsiteX6" fmla="*/ 145143 w 493486"/>
              <a:gd name="connsiteY6" fmla="*/ 174172 h 1509486"/>
              <a:gd name="connsiteX7" fmla="*/ 130629 w 493486"/>
              <a:gd name="connsiteY7" fmla="*/ 304800 h 1509486"/>
              <a:gd name="connsiteX8" fmla="*/ 116115 w 493486"/>
              <a:gd name="connsiteY8" fmla="*/ 362858 h 1509486"/>
              <a:gd name="connsiteX9" fmla="*/ 72572 w 493486"/>
              <a:gd name="connsiteY9" fmla="*/ 377372 h 1509486"/>
              <a:gd name="connsiteX10" fmla="*/ 58058 w 493486"/>
              <a:gd name="connsiteY10" fmla="*/ 420915 h 1509486"/>
              <a:gd name="connsiteX11" fmla="*/ 43543 w 493486"/>
              <a:gd name="connsiteY11" fmla="*/ 580572 h 1509486"/>
              <a:gd name="connsiteX12" fmla="*/ 14515 w 493486"/>
              <a:gd name="connsiteY12" fmla="*/ 624115 h 1509486"/>
              <a:gd name="connsiteX13" fmla="*/ 0 w 493486"/>
              <a:gd name="connsiteY13" fmla="*/ 667658 h 1509486"/>
              <a:gd name="connsiteX14" fmla="*/ 14515 w 493486"/>
              <a:gd name="connsiteY14" fmla="*/ 754743 h 1509486"/>
              <a:gd name="connsiteX15" fmla="*/ 43543 w 493486"/>
              <a:gd name="connsiteY15" fmla="*/ 798286 h 1509486"/>
              <a:gd name="connsiteX16" fmla="*/ 58058 w 493486"/>
              <a:gd name="connsiteY16" fmla="*/ 841829 h 1509486"/>
              <a:gd name="connsiteX17" fmla="*/ 43543 w 493486"/>
              <a:gd name="connsiteY17" fmla="*/ 986972 h 1509486"/>
              <a:gd name="connsiteX18" fmla="*/ 43543 w 493486"/>
              <a:gd name="connsiteY18" fmla="*/ 1088572 h 1509486"/>
              <a:gd name="connsiteX19" fmla="*/ 130629 w 493486"/>
              <a:gd name="connsiteY19" fmla="*/ 1190172 h 1509486"/>
              <a:gd name="connsiteX20" fmla="*/ 188686 w 493486"/>
              <a:gd name="connsiteY20" fmla="*/ 1320800 h 1509486"/>
              <a:gd name="connsiteX21" fmla="*/ 246743 w 493486"/>
              <a:gd name="connsiteY21" fmla="*/ 1378858 h 1509486"/>
              <a:gd name="connsiteX22" fmla="*/ 319315 w 493486"/>
              <a:gd name="connsiteY22" fmla="*/ 1451429 h 1509486"/>
              <a:gd name="connsiteX23" fmla="*/ 377372 w 493486"/>
              <a:gd name="connsiteY23" fmla="*/ 1509486 h 1509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493486" h="1509486">
                <a:moveTo>
                  <a:pt x="493486" y="0"/>
                </a:moveTo>
                <a:cubicBezTo>
                  <a:pt x="464457" y="4838"/>
                  <a:pt x="434950" y="7377"/>
                  <a:pt x="406400" y="14515"/>
                </a:cubicBezTo>
                <a:cubicBezTo>
                  <a:pt x="376715" y="21936"/>
                  <a:pt x="319315" y="43543"/>
                  <a:pt x="319315" y="43543"/>
                </a:cubicBezTo>
                <a:cubicBezTo>
                  <a:pt x="314477" y="67734"/>
                  <a:pt x="317040" y="94696"/>
                  <a:pt x="304800" y="116115"/>
                </a:cubicBezTo>
                <a:cubicBezTo>
                  <a:pt x="296146" y="131260"/>
                  <a:pt x="277591" y="139018"/>
                  <a:pt x="261258" y="145143"/>
                </a:cubicBezTo>
                <a:cubicBezTo>
                  <a:pt x="238159" y="153805"/>
                  <a:pt x="212619" y="153675"/>
                  <a:pt x="188686" y="159658"/>
                </a:cubicBezTo>
                <a:cubicBezTo>
                  <a:pt x="173843" y="163369"/>
                  <a:pt x="159657" y="169334"/>
                  <a:pt x="145143" y="174172"/>
                </a:cubicBezTo>
                <a:cubicBezTo>
                  <a:pt x="111277" y="275772"/>
                  <a:pt x="106439" y="232229"/>
                  <a:pt x="130629" y="304800"/>
                </a:cubicBezTo>
                <a:cubicBezTo>
                  <a:pt x="125791" y="324153"/>
                  <a:pt x="128576" y="347281"/>
                  <a:pt x="116115" y="362858"/>
                </a:cubicBezTo>
                <a:cubicBezTo>
                  <a:pt x="106558" y="374805"/>
                  <a:pt x="83390" y="366554"/>
                  <a:pt x="72572" y="377372"/>
                </a:cubicBezTo>
                <a:cubicBezTo>
                  <a:pt x="61754" y="388190"/>
                  <a:pt x="62896" y="406401"/>
                  <a:pt x="58058" y="420915"/>
                </a:cubicBezTo>
                <a:cubicBezTo>
                  <a:pt x="53220" y="474134"/>
                  <a:pt x="54740" y="528320"/>
                  <a:pt x="43543" y="580572"/>
                </a:cubicBezTo>
                <a:cubicBezTo>
                  <a:pt x="39888" y="597629"/>
                  <a:pt x="22316" y="608513"/>
                  <a:pt x="14515" y="624115"/>
                </a:cubicBezTo>
                <a:cubicBezTo>
                  <a:pt x="7673" y="637799"/>
                  <a:pt x="4838" y="653144"/>
                  <a:pt x="0" y="667658"/>
                </a:cubicBezTo>
                <a:cubicBezTo>
                  <a:pt x="4838" y="696686"/>
                  <a:pt x="5209" y="726824"/>
                  <a:pt x="14515" y="754743"/>
                </a:cubicBezTo>
                <a:cubicBezTo>
                  <a:pt x="20031" y="771292"/>
                  <a:pt x="35742" y="782684"/>
                  <a:pt x="43543" y="798286"/>
                </a:cubicBezTo>
                <a:cubicBezTo>
                  <a:pt x="50385" y="811970"/>
                  <a:pt x="53220" y="827315"/>
                  <a:pt x="58058" y="841829"/>
                </a:cubicBezTo>
                <a:cubicBezTo>
                  <a:pt x="53220" y="890210"/>
                  <a:pt x="50936" y="938915"/>
                  <a:pt x="43543" y="986972"/>
                </a:cubicBezTo>
                <a:cubicBezTo>
                  <a:pt x="34584" y="1045208"/>
                  <a:pt x="9852" y="1021189"/>
                  <a:pt x="43543" y="1088572"/>
                </a:cubicBezTo>
                <a:cubicBezTo>
                  <a:pt x="62162" y="1125810"/>
                  <a:pt x="101580" y="1161123"/>
                  <a:pt x="130629" y="1190172"/>
                </a:cubicBezTo>
                <a:cubicBezTo>
                  <a:pt x="165174" y="1293806"/>
                  <a:pt x="142685" y="1251798"/>
                  <a:pt x="188686" y="1320800"/>
                </a:cubicBezTo>
                <a:cubicBezTo>
                  <a:pt x="227389" y="1436912"/>
                  <a:pt x="169334" y="1301449"/>
                  <a:pt x="246743" y="1378858"/>
                </a:cubicBezTo>
                <a:cubicBezTo>
                  <a:pt x="336419" y="1468534"/>
                  <a:pt x="217200" y="1417392"/>
                  <a:pt x="319315" y="1451429"/>
                </a:cubicBezTo>
                <a:lnTo>
                  <a:pt x="377372" y="1509486"/>
                </a:lnTo>
              </a:path>
            </a:pathLst>
          </a:custGeom>
          <a:noFill/>
          <a:ln w="9525">
            <a:solidFill>
              <a:srgbClr val="FF00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rgbClr val="FF0000"/>
              </a:solidFill>
            </a:endParaRPr>
          </a:p>
        </p:txBody>
      </p:sp>
      <p:sp>
        <p:nvSpPr>
          <p:cNvPr id="69" name="Ελεύθερη σχεδίαση 68"/>
          <p:cNvSpPr/>
          <p:nvPr/>
        </p:nvSpPr>
        <p:spPr>
          <a:xfrm rot="10389233">
            <a:off x="5139212" y="3081269"/>
            <a:ext cx="676615" cy="1120517"/>
          </a:xfrm>
          <a:custGeom>
            <a:avLst/>
            <a:gdLst>
              <a:gd name="connsiteX0" fmla="*/ 493486 w 493486"/>
              <a:gd name="connsiteY0" fmla="*/ 0 h 1509486"/>
              <a:gd name="connsiteX1" fmla="*/ 406400 w 493486"/>
              <a:gd name="connsiteY1" fmla="*/ 14515 h 1509486"/>
              <a:gd name="connsiteX2" fmla="*/ 319315 w 493486"/>
              <a:gd name="connsiteY2" fmla="*/ 43543 h 1509486"/>
              <a:gd name="connsiteX3" fmla="*/ 304800 w 493486"/>
              <a:gd name="connsiteY3" fmla="*/ 116115 h 1509486"/>
              <a:gd name="connsiteX4" fmla="*/ 261258 w 493486"/>
              <a:gd name="connsiteY4" fmla="*/ 145143 h 1509486"/>
              <a:gd name="connsiteX5" fmla="*/ 188686 w 493486"/>
              <a:gd name="connsiteY5" fmla="*/ 159658 h 1509486"/>
              <a:gd name="connsiteX6" fmla="*/ 145143 w 493486"/>
              <a:gd name="connsiteY6" fmla="*/ 174172 h 1509486"/>
              <a:gd name="connsiteX7" fmla="*/ 130629 w 493486"/>
              <a:gd name="connsiteY7" fmla="*/ 304800 h 1509486"/>
              <a:gd name="connsiteX8" fmla="*/ 116115 w 493486"/>
              <a:gd name="connsiteY8" fmla="*/ 362858 h 1509486"/>
              <a:gd name="connsiteX9" fmla="*/ 72572 w 493486"/>
              <a:gd name="connsiteY9" fmla="*/ 377372 h 1509486"/>
              <a:gd name="connsiteX10" fmla="*/ 58058 w 493486"/>
              <a:gd name="connsiteY10" fmla="*/ 420915 h 1509486"/>
              <a:gd name="connsiteX11" fmla="*/ 43543 w 493486"/>
              <a:gd name="connsiteY11" fmla="*/ 580572 h 1509486"/>
              <a:gd name="connsiteX12" fmla="*/ 14515 w 493486"/>
              <a:gd name="connsiteY12" fmla="*/ 624115 h 1509486"/>
              <a:gd name="connsiteX13" fmla="*/ 0 w 493486"/>
              <a:gd name="connsiteY13" fmla="*/ 667658 h 1509486"/>
              <a:gd name="connsiteX14" fmla="*/ 14515 w 493486"/>
              <a:gd name="connsiteY14" fmla="*/ 754743 h 1509486"/>
              <a:gd name="connsiteX15" fmla="*/ 43543 w 493486"/>
              <a:gd name="connsiteY15" fmla="*/ 798286 h 1509486"/>
              <a:gd name="connsiteX16" fmla="*/ 58058 w 493486"/>
              <a:gd name="connsiteY16" fmla="*/ 841829 h 1509486"/>
              <a:gd name="connsiteX17" fmla="*/ 43543 w 493486"/>
              <a:gd name="connsiteY17" fmla="*/ 986972 h 1509486"/>
              <a:gd name="connsiteX18" fmla="*/ 43543 w 493486"/>
              <a:gd name="connsiteY18" fmla="*/ 1088572 h 1509486"/>
              <a:gd name="connsiteX19" fmla="*/ 130629 w 493486"/>
              <a:gd name="connsiteY19" fmla="*/ 1190172 h 1509486"/>
              <a:gd name="connsiteX20" fmla="*/ 188686 w 493486"/>
              <a:gd name="connsiteY20" fmla="*/ 1320800 h 1509486"/>
              <a:gd name="connsiteX21" fmla="*/ 246743 w 493486"/>
              <a:gd name="connsiteY21" fmla="*/ 1378858 h 1509486"/>
              <a:gd name="connsiteX22" fmla="*/ 319315 w 493486"/>
              <a:gd name="connsiteY22" fmla="*/ 1451429 h 1509486"/>
              <a:gd name="connsiteX23" fmla="*/ 377372 w 493486"/>
              <a:gd name="connsiteY23" fmla="*/ 1509486 h 1509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493486" h="1509486">
                <a:moveTo>
                  <a:pt x="493486" y="0"/>
                </a:moveTo>
                <a:cubicBezTo>
                  <a:pt x="464457" y="4838"/>
                  <a:pt x="434950" y="7377"/>
                  <a:pt x="406400" y="14515"/>
                </a:cubicBezTo>
                <a:cubicBezTo>
                  <a:pt x="376715" y="21936"/>
                  <a:pt x="319315" y="43543"/>
                  <a:pt x="319315" y="43543"/>
                </a:cubicBezTo>
                <a:cubicBezTo>
                  <a:pt x="314477" y="67734"/>
                  <a:pt x="317040" y="94696"/>
                  <a:pt x="304800" y="116115"/>
                </a:cubicBezTo>
                <a:cubicBezTo>
                  <a:pt x="296146" y="131260"/>
                  <a:pt x="277591" y="139018"/>
                  <a:pt x="261258" y="145143"/>
                </a:cubicBezTo>
                <a:cubicBezTo>
                  <a:pt x="238159" y="153805"/>
                  <a:pt x="212619" y="153675"/>
                  <a:pt x="188686" y="159658"/>
                </a:cubicBezTo>
                <a:cubicBezTo>
                  <a:pt x="173843" y="163369"/>
                  <a:pt x="159657" y="169334"/>
                  <a:pt x="145143" y="174172"/>
                </a:cubicBezTo>
                <a:cubicBezTo>
                  <a:pt x="111277" y="275772"/>
                  <a:pt x="106439" y="232229"/>
                  <a:pt x="130629" y="304800"/>
                </a:cubicBezTo>
                <a:cubicBezTo>
                  <a:pt x="125791" y="324153"/>
                  <a:pt x="128576" y="347281"/>
                  <a:pt x="116115" y="362858"/>
                </a:cubicBezTo>
                <a:cubicBezTo>
                  <a:pt x="106558" y="374805"/>
                  <a:pt x="83390" y="366554"/>
                  <a:pt x="72572" y="377372"/>
                </a:cubicBezTo>
                <a:cubicBezTo>
                  <a:pt x="61754" y="388190"/>
                  <a:pt x="62896" y="406401"/>
                  <a:pt x="58058" y="420915"/>
                </a:cubicBezTo>
                <a:cubicBezTo>
                  <a:pt x="53220" y="474134"/>
                  <a:pt x="54740" y="528320"/>
                  <a:pt x="43543" y="580572"/>
                </a:cubicBezTo>
                <a:cubicBezTo>
                  <a:pt x="39888" y="597629"/>
                  <a:pt x="22316" y="608513"/>
                  <a:pt x="14515" y="624115"/>
                </a:cubicBezTo>
                <a:cubicBezTo>
                  <a:pt x="7673" y="637799"/>
                  <a:pt x="4838" y="653144"/>
                  <a:pt x="0" y="667658"/>
                </a:cubicBezTo>
                <a:cubicBezTo>
                  <a:pt x="4838" y="696686"/>
                  <a:pt x="5209" y="726824"/>
                  <a:pt x="14515" y="754743"/>
                </a:cubicBezTo>
                <a:cubicBezTo>
                  <a:pt x="20031" y="771292"/>
                  <a:pt x="35742" y="782684"/>
                  <a:pt x="43543" y="798286"/>
                </a:cubicBezTo>
                <a:cubicBezTo>
                  <a:pt x="50385" y="811970"/>
                  <a:pt x="53220" y="827315"/>
                  <a:pt x="58058" y="841829"/>
                </a:cubicBezTo>
                <a:cubicBezTo>
                  <a:pt x="53220" y="890210"/>
                  <a:pt x="50936" y="938915"/>
                  <a:pt x="43543" y="986972"/>
                </a:cubicBezTo>
                <a:cubicBezTo>
                  <a:pt x="34584" y="1045208"/>
                  <a:pt x="9852" y="1021189"/>
                  <a:pt x="43543" y="1088572"/>
                </a:cubicBezTo>
                <a:cubicBezTo>
                  <a:pt x="62162" y="1125810"/>
                  <a:pt x="101580" y="1161123"/>
                  <a:pt x="130629" y="1190172"/>
                </a:cubicBezTo>
                <a:cubicBezTo>
                  <a:pt x="165174" y="1293806"/>
                  <a:pt x="142685" y="1251798"/>
                  <a:pt x="188686" y="1320800"/>
                </a:cubicBezTo>
                <a:cubicBezTo>
                  <a:pt x="227389" y="1436912"/>
                  <a:pt x="169334" y="1301449"/>
                  <a:pt x="246743" y="1378858"/>
                </a:cubicBezTo>
                <a:cubicBezTo>
                  <a:pt x="336419" y="1468534"/>
                  <a:pt x="217200" y="1417392"/>
                  <a:pt x="319315" y="1451429"/>
                </a:cubicBezTo>
                <a:lnTo>
                  <a:pt x="377372" y="1509486"/>
                </a:lnTo>
              </a:path>
            </a:pathLst>
          </a:custGeom>
          <a:noFill/>
          <a:ln w="9525">
            <a:solidFill>
              <a:srgbClr val="FF00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rgbClr val="FF0000"/>
              </a:solidFill>
            </a:endParaRPr>
          </a:p>
        </p:txBody>
      </p:sp>
      <p:sp>
        <p:nvSpPr>
          <p:cNvPr id="30" name="Ελλειψοειδής επεξήγηση 29"/>
          <p:cNvSpPr/>
          <p:nvPr/>
        </p:nvSpPr>
        <p:spPr>
          <a:xfrm>
            <a:off x="3498574" y="5653593"/>
            <a:ext cx="1164322" cy="591373"/>
          </a:xfrm>
          <a:prstGeom prst="wedgeEllipseCallout">
            <a:avLst>
              <a:gd name="adj1" fmla="val 160857"/>
              <a:gd name="adj2" fmla="val -336329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b="1" dirty="0" smtClean="0">
                <a:ln>
                  <a:solidFill>
                    <a:prstClr val="black"/>
                  </a:solidFill>
                </a:ln>
                <a:solidFill>
                  <a:prstClr val="white">
                    <a:lumMod val="6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+4</a:t>
            </a:r>
            <a:endParaRPr lang="el-GR" sz="4000" b="1" dirty="0">
              <a:ln>
                <a:solidFill>
                  <a:prstClr val="black"/>
                </a:solidFill>
              </a:ln>
              <a:solidFill>
                <a:prstClr val="white">
                  <a:lumMod val="6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Ελλειψοειδής επεξήγηση 30"/>
          <p:cNvSpPr/>
          <p:nvPr/>
        </p:nvSpPr>
        <p:spPr>
          <a:xfrm>
            <a:off x="4662896" y="5933503"/>
            <a:ext cx="1164322" cy="591373"/>
          </a:xfrm>
          <a:prstGeom prst="wedgeEllipseCallout">
            <a:avLst>
              <a:gd name="adj1" fmla="val 128757"/>
              <a:gd name="adj2" fmla="val -378666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400" b="1" dirty="0" smtClean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</a:rPr>
              <a:t>-2</a:t>
            </a:r>
            <a:endParaRPr lang="el-GR" sz="4400" b="1" dirty="0">
              <a:ln>
                <a:solidFill>
                  <a:prstClr val="black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32" name="Text Box 24"/>
          <p:cNvSpPr txBox="1">
            <a:spLocks noChangeArrowheads="1"/>
          </p:cNvSpPr>
          <p:nvPr/>
        </p:nvSpPr>
        <p:spPr bwMode="auto">
          <a:xfrm>
            <a:off x="6372572" y="1270719"/>
            <a:ext cx="647700" cy="646113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l-GR" sz="3600" b="1" kern="0" dirty="0" smtClean="0">
                <a:ln>
                  <a:solidFill>
                    <a:prstClr val="black"/>
                  </a:solidFill>
                </a:ln>
                <a:solidFill>
                  <a:prstClr val="white">
                    <a:lumMod val="50000"/>
                  </a:prstClr>
                </a:solidFill>
                <a:latin typeface="Comic Sans MS" panose="030F0702030302020204" pitchFamily="66" charset="0"/>
              </a:rPr>
              <a:t>C</a:t>
            </a:r>
            <a:endParaRPr lang="el-GR" altLang="el-GR" sz="3600" b="1" kern="0" dirty="0" smtClean="0">
              <a:ln>
                <a:solidFill>
                  <a:prstClr val="black"/>
                </a:solidFill>
              </a:ln>
              <a:solidFill>
                <a:prstClr val="white">
                  <a:lumMod val="50000"/>
                </a:prstClr>
              </a:solidFill>
              <a:latin typeface="Comic Sans MS" panose="030F0702030302020204" pitchFamily="66" charset="0"/>
            </a:endParaRPr>
          </a:p>
        </p:txBody>
      </p:sp>
      <p:sp>
        <p:nvSpPr>
          <p:cNvPr id="33" name="Oval 26"/>
          <p:cNvSpPr>
            <a:spLocks noChangeArrowheads="1"/>
          </p:cNvSpPr>
          <p:nvPr/>
        </p:nvSpPr>
        <p:spPr bwMode="auto">
          <a:xfrm>
            <a:off x="6588224" y="1195735"/>
            <a:ext cx="71438" cy="73025"/>
          </a:xfrm>
          <a:prstGeom prst="ellipse">
            <a:avLst/>
          </a:prstGeom>
          <a:solidFill>
            <a:schemeClr val="bg1">
              <a:lumMod val="65000"/>
            </a:schemeClr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l-GR" sz="2400" kern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4" name="Oval 26"/>
          <p:cNvSpPr>
            <a:spLocks noChangeArrowheads="1"/>
          </p:cNvSpPr>
          <p:nvPr/>
        </p:nvSpPr>
        <p:spPr bwMode="auto">
          <a:xfrm>
            <a:off x="6587654" y="1915815"/>
            <a:ext cx="71438" cy="73025"/>
          </a:xfrm>
          <a:prstGeom prst="ellipse">
            <a:avLst/>
          </a:prstGeom>
          <a:solidFill>
            <a:schemeClr val="bg1">
              <a:lumMod val="65000"/>
            </a:schemeClr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l-GR" sz="2400" kern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5" name="Oval 26"/>
          <p:cNvSpPr>
            <a:spLocks noChangeArrowheads="1"/>
          </p:cNvSpPr>
          <p:nvPr/>
        </p:nvSpPr>
        <p:spPr bwMode="auto">
          <a:xfrm>
            <a:off x="6948264" y="1555775"/>
            <a:ext cx="71438" cy="73025"/>
          </a:xfrm>
          <a:prstGeom prst="ellipse">
            <a:avLst/>
          </a:prstGeom>
          <a:solidFill>
            <a:schemeClr val="bg1">
              <a:lumMod val="65000"/>
            </a:schemeClr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l-GR" sz="2400" kern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6" name="Oval 26"/>
          <p:cNvSpPr>
            <a:spLocks noChangeArrowheads="1"/>
          </p:cNvSpPr>
          <p:nvPr/>
        </p:nvSpPr>
        <p:spPr bwMode="auto">
          <a:xfrm>
            <a:off x="6228184" y="1555775"/>
            <a:ext cx="71438" cy="73025"/>
          </a:xfrm>
          <a:prstGeom prst="ellipse">
            <a:avLst/>
          </a:prstGeom>
          <a:solidFill>
            <a:schemeClr val="bg1">
              <a:lumMod val="65000"/>
            </a:schemeClr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l-GR" sz="2400" kern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7" name="Text Box 36"/>
          <p:cNvSpPr txBox="1">
            <a:spLocks noChangeArrowheads="1"/>
          </p:cNvSpPr>
          <p:nvPr/>
        </p:nvSpPr>
        <p:spPr bwMode="auto">
          <a:xfrm>
            <a:off x="7521473" y="1337842"/>
            <a:ext cx="576263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l-GR" sz="3600" b="1" kern="0" dirty="0" smtClean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  <a:latin typeface="Comic Sans MS" panose="030F0702030302020204" pitchFamily="66" charset="0"/>
              </a:rPr>
              <a:t>O</a:t>
            </a:r>
            <a:endParaRPr lang="el-GR" altLang="el-GR" sz="3600" b="1" kern="0" dirty="0" smtClean="0">
              <a:ln>
                <a:solidFill>
                  <a:prstClr val="black"/>
                </a:solidFill>
              </a:ln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8" name="Oval 28"/>
          <p:cNvSpPr>
            <a:spLocks noChangeArrowheads="1"/>
          </p:cNvSpPr>
          <p:nvPr/>
        </p:nvSpPr>
        <p:spPr bwMode="auto">
          <a:xfrm>
            <a:off x="7452691" y="1555775"/>
            <a:ext cx="71438" cy="730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l-GR" sz="2400" kern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9" name="Oval 30"/>
          <p:cNvSpPr>
            <a:spLocks noChangeArrowheads="1"/>
          </p:cNvSpPr>
          <p:nvPr/>
        </p:nvSpPr>
        <p:spPr bwMode="auto">
          <a:xfrm>
            <a:off x="7813624" y="1268760"/>
            <a:ext cx="71438" cy="730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l-GR" sz="2400" kern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0" name="Oval 31"/>
          <p:cNvSpPr>
            <a:spLocks noChangeArrowheads="1"/>
          </p:cNvSpPr>
          <p:nvPr/>
        </p:nvSpPr>
        <p:spPr bwMode="auto">
          <a:xfrm>
            <a:off x="7958087" y="1268760"/>
            <a:ext cx="71438" cy="730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l-GR" sz="2400" kern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1" name="Oval 32"/>
          <p:cNvSpPr>
            <a:spLocks noChangeArrowheads="1"/>
          </p:cNvSpPr>
          <p:nvPr/>
        </p:nvSpPr>
        <p:spPr bwMode="auto">
          <a:xfrm>
            <a:off x="8099374" y="1627535"/>
            <a:ext cx="71438" cy="730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l-GR" sz="2400" kern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2" name="Oval 33"/>
          <p:cNvSpPr>
            <a:spLocks noChangeArrowheads="1"/>
          </p:cNvSpPr>
          <p:nvPr/>
        </p:nvSpPr>
        <p:spPr bwMode="auto">
          <a:xfrm>
            <a:off x="8100962" y="1483073"/>
            <a:ext cx="71438" cy="730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l-GR" sz="2400" kern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3" name="Oval 34"/>
          <p:cNvSpPr>
            <a:spLocks noChangeArrowheads="1"/>
          </p:cNvSpPr>
          <p:nvPr/>
        </p:nvSpPr>
        <p:spPr bwMode="auto">
          <a:xfrm>
            <a:off x="7813301" y="1915815"/>
            <a:ext cx="71438" cy="730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l-GR" sz="2400" kern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3" name="Text Box 36"/>
          <p:cNvSpPr txBox="1">
            <a:spLocks noChangeArrowheads="1"/>
          </p:cNvSpPr>
          <p:nvPr/>
        </p:nvSpPr>
        <p:spPr bwMode="auto">
          <a:xfrm>
            <a:off x="5040560" y="1212007"/>
            <a:ext cx="576263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l-GR" sz="3600" b="1" kern="0" dirty="0" smtClean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  <a:latin typeface="Comic Sans MS" panose="030F0702030302020204" pitchFamily="66" charset="0"/>
              </a:rPr>
              <a:t>O</a:t>
            </a:r>
            <a:endParaRPr lang="el-GR" altLang="el-GR" sz="3600" b="1" kern="0" dirty="0" smtClean="0">
              <a:ln>
                <a:solidFill>
                  <a:prstClr val="black"/>
                </a:solidFill>
              </a:ln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74" name="Oval 28"/>
          <p:cNvSpPr>
            <a:spLocks noChangeArrowheads="1"/>
          </p:cNvSpPr>
          <p:nvPr/>
        </p:nvSpPr>
        <p:spPr bwMode="auto">
          <a:xfrm>
            <a:off x="4932040" y="1484437"/>
            <a:ext cx="71438" cy="730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l-GR" sz="2400" kern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5" name="Oval 30"/>
          <p:cNvSpPr>
            <a:spLocks noChangeArrowheads="1"/>
          </p:cNvSpPr>
          <p:nvPr/>
        </p:nvSpPr>
        <p:spPr bwMode="auto">
          <a:xfrm>
            <a:off x="5292973" y="1197422"/>
            <a:ext cx="71438" cy="730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l-GR" sz="2400" kern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6" name="Oval 31"/>
          <p:cNvSpPr>
            <a:spLocks noChangeArrowheads="1"/>
          </p:cNvSpPr>
          <p:nvPr/>
        </p:nvSpPr>
        <p:spPr bwMode="auto">
          <a:xfrm>
            <a:off x="5174307" y="1844477"/>
            <a:ext cx="71438" cy="730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l-GR" sz="2400" kern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7" name="Oval 32"/>
          <p:cNvSpPr>
            <a:spLocks noChangeArrowheads="1"/>
          </p:cNvSpPr>
          <p:nvPr/>
        </p:nvSpPr>
        <p:spPr bwMode="auto">
          <a:xfrm>
            <a:off x="5578723" y="1556197"/>
            <a:ext cx="71438" cy="730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l-GR" sz="2400" kern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8" name="Oval 33"/>
          <p:cNvSpPr>
            <a:spLocks noChangeArrowheads="1"/>
          </p:cNvSpPr>
          <p:nvPr/>
        </p:nvSpPr>
        <p:spPr bwMode="auto">
          <a:xfrm>
            <a:off x="4946501" y="1337842"/>
            <a:ext cx="71438" cy="730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l-GR" sz="2400" kern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9" name="Oval 34"/>
          <p:cNvSpPr>
            <a:spLocks noChangeArrowheads="1"/>
          </p:cNvSpPr>
          <p:nvPr/>
        </p:nvSpPr>
        <p:spPr bwMode="auto">
          <a:xfrm>
            <a:off x="5292650" y="1844477"/>
            <a:ext cx="71438" cy="730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l-GR" sz="2400" kern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" name="Βέλος προς τα κάτω 1"/>
          <p:cNvSpPr/>
          <p:nvPr/>
        </p:nvSpPr>
        <p:spPr>
          <a:xfrm rot="151357">
            <a:off x="6014430" y="2133274"/>
            <a:ext cx="934715" cy="609375"/>
          </a:xfrm>
          <a:prstGeom prst="downArrow">
            <a:avLst>
              <a:gd name="adj1" fmla="val 50000"/>
              <a:gd name="adj2" fmla="val 66609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3206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8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0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6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2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6" grpId="0" animBg="1"/>
      <p:bldP spid="18" grpId="0" animBg="1"/>
      <p:bldP spid="26" grpId="0" animBg="1"/>
      <p:bldP spid="48" grpId="0"/>
      <p:bldP spid="49" grpId="0" animBg="1"/>
      <p:bldP spid="50" grpId="0" animBg="1"/>
      <p:bldP spid="51" grpId="0" animBg="1"/>
      <p:bldP spid="52" grpId="0" animBg="1"/>
      <p:bldP spid="53" grpId="0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/>
      <p:bldP spid="68" grpId="0" animBg="1"/>
      <p:bldP spid="69" grpId="0" animBg="1"/>
      <p:bldP spid="30" grpId="0" animBg="1"/>
      <p:bldP spid="31" grpId="0" animBg="1"/>
      <p:bldP spid="32" grpId="0"/>
      <p:bldP spid="33" grpId="0" animBg="1"/>
      <p:bldP spid="34" grpId="0" animBg="1"/>
      <p:bldP spid="35" grpId="0" animBg="1"/>
      <p:bldP spid="36" grpId="0" animBg="1"/>
      <p:bldP spid="37" grpId="0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73" grpId="0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395536" y="764704"/>
            <a:ext cx="8229600" cy="1143000"/>
          </a:xfrm>
        </p:spPr>
        <p:txBody>
          <a:bodyPr>
            <a:noAutofit/>
          </a:bodyPr>
          <a:lstStyle/>
          <a:p>
            <a:r>
              <a:rPr lang="el-GR" sz="600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Mistral" pitchFamily="66" charset="0"/>
              </a:rPr>
              <a:t>ΓΡΑΦΗ &amp; ΟΝΟΜΑΤΟΛΟΓΙΑ ΧΗΜΙΚΩΝ ΤΥΠΩΝ</a:t>
            </a:r>
            <a:endParaRPr lang="el-GR" sz="600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Mistral" pitchFamily="66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348880"/>
            <a:ext cx="3641496" cy="3641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464" y="2348880"/>
            <a:ext cx="3641496" cy="3641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018274" y="6184952"/>
            <a:ext cx="3024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dirty="0" smtClean="0"/>
              <a:t>Μαραγκάκης Μιχάλης</a:t>
            </a:r>
          </a:p>
          <a:p>
            <a:r>
              <a:rPr lang="el-GR" sz="1200" dirty="0" smtClean="0"/>
              <a:t>      ΧΗΜΙΚΟΣ</a:t>
            </a:r>
            <a:endParaRPr lang="el-GR" sz="1200" dirty="0"/>
          </a:p>
        </p:txBody>
      </p:sp>
    </p:spTree>
    <p:extLst>
      <p:ext uri="{BB962C8B-B14F-4D97-AF65-F5344CB8AC3E}">
        <p14:creationId xmlns:p14="http://schemas.microsoft.com/office/powerpoint/2010/main" val="60111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Αποκορύφωμα">
  <a:themeElements>
    <a:clrScheme name="Φαρμακείο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Αποκορύφωμα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Πνοή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1285</TotalTime>
  <Words>642</Words>
  <Application>Microsoft Office PowerPoint</Application>
  <PresentationFormat>Προβολή στην οθόνη (4:3)</PresentationFormat>
  <Paragraphs>344</Paragraphs>
  <Slides>37</Slides>
  <Notes>0</Notes>
  <HiddenSlides>1</HiddenSlides>
  <MMClips>1</MMClips>
  <ScaleCrop>false</ScaleCrop>
  <HeadingPairs>
    <vt:vector size="6" baseType="variant">
      <vt:variant>
        <vt:lpstr>Γραμματοσειρές που χρησιμοποιούνται</vt:lpstr>
      </vt:variant>
      <vt:variant>
        <vt:i4>24</vt:i4>
      </vt:variant>
      <vt:variant>
        <vt:lpstr>Θέμα</vt:lpstr>
      </vt:variant>
      <vt:variant>
        <vt:i4>3</vt:i4>
      </vt:variant>
      <vt:variant>
        <vt:lpstr>Τίτλοι διαφανειών</vt:lpstr>
      </vt:variant>
      <vt:variant>
        <vt:i4>37</vt:i4>
      </vt:variant>
    </vt:vector>
  </HeadingPairs>
  <TitlesOfParts>
    <vt:vector size="64" baseType="lpstr">
      <vt:lpstr>Arial</vt:lpstr>
      <vt:lpstr>Arial Black</vt:lpstr>
      <vt:lpstr>Arial Narrow</vt:lpstr>
      <vt:lpstr>Arial Rounded MT Bold</vt:lpstr>
      <vt:lpstr>Book Antiqua</vt:lpstr>
      <vt:lpstr>Calibri</vt:lpstr>
      <vt:lpstr>Cambria</vt:lpstr>
      <vt:lpstr>Candara</vt:lpstr>
      <vt:lpstr>Comic Sans MS</vt:lpstr>
      <vt:lpstr>Ink Free</vt:lpstr>
      <vt:lpstr>Kristen ITC</vt:lpstr>
      <vt:lpstr>Linux Libertine</vt:lpstr>
      <vt:lpstr>Lucida Sans</vt:lpstr>
      <vt:lpstr>Matura MT Script Capitals</vt:lpstr>
      <vt:lpstr>Mistral</vt:lpstr>
      <vt:lpstr>Niagara Engraved</vt:lpstr>
      <vt:lpstr>Snap ITC</vt:lpstr>
      <vt:lpstr>Symbol</vt:lpstr>
      <vt:lpstr>Tahoma</vt:lpstr>
      <vt:lpstr>Times New Roman</vt:lpstr>
      <vt:lpstr>Webdings</vt:lpstr>
      <vt:lpstr>Wingdings</vt:lpstr>
      <vt:lpstr>Wingdings 2</vt:lpstr>
      <vt:lpstr>Wingdings 3</vt:lpstr>
      <vt:lpstr>Αποκορύφωμα</vt:lpstr>
      <vt:lpstr>Θέμα του Office</vt:lpstr>
      <vt:lpstr>1_Θέμα του Office</vt:lpstr>
      <vt:lpstr>Αριθμός Οξείδωσης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ΓΡΑΦΗ &amp; ΟΝΟΜΑΤΟΛΟΓΙΑ ΧΗΜΙΚΩΝ ΤΥΠΩΝ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ΟΞΕΑ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ΜΙΧΑΛΗΣ</dc:creator>
  <cp:lastModifiedBy>Dell</cp:lastModifiedBy>
  <cp:revision>68</cp:revision>
  <dcterms:created xsi:type="dcterms:W3CDTF">2012-10-08T15:45:58Z</dcterms:created>
  <dcterms:modified xsi:type="dcterms:W3CDTF">2021-01-26T06:30:23Z</dcterms:modified>
</cp:coreProperties>
</file>