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0" r:id="rId2"/>
    <p:sldId id="346" r:id="rId3"/>
    <p:sldId id="321" r:id="rId4"/>
    <p:sldId id="276" r:id="rId5"/>
    <p:sldId id="277" r:id="rId6"/>
    <p:sldId id="278" r:id="rId7"/>
    <p:sldId id="279" r:id="rId8"/>
    <p:sldId id="312" r:id="rId9"/>
    <p:sldId id="313" r:id="rId10"/>
    <p:sldId id="320" r:id="rId11"/>
    <p:sldId id="363" r:id="rId12"/>
    <p:sldId id="314" r:id="rId13"/>
    <p:sldId id="319" r:id="rId14"/>
    <p:sldId id="322" r:id="rId15"/>
    <p:sldId id="348" r:id="rId16"/>
    <p:sldId id="349" r:id="rId17"/>
    <p:sldId id="350" r:id="rId18"/>
    <p:sldId id="360" r:id="rId19"/>
    <p:sldId id="359" r:id="rId20"/>
    <p:sldId id="351" r:id="rId21"/>
    <p:sldId id="352" r:id="rId22"/>
    <p:sldId id="353" r:id="rId23"/>
    <p:sldId id="356" r:id="rId24"/>
    <p:sldId id="357" r:id="rId25"/>
    <p:sldId id="341" r:id="rId26"/>
    <p:sldId id="358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FA86D3"/>
    <a:srgbClr val="8F94F1"/>
    <a:srgbClr val="FE7A90"/>
    <a:srgbClr val="FF99FF"/>
    <a:srgbClr val="F8A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99" autoAdjust="0"/>
  </p:normalViewPr>
  <p:slideViewPr>
    <p:cSldViewPr>
      <p:cViewPr varScale="1">
        <p:scale>
          <a:sx n="65" d="100"/>
          <a:sy n="65" d="100"/>
        </p:scale>
        <p:origin x="7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4C314-EAD8-46EE-A31A-A597C15F9F4B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70EEC-9027-409E-B799-96AB9931A8F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326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C0BA-1384-4948-8519-9299692A1AE0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797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C0BA-1384-4948-8519-9299692A1AE0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5845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70EEC-9027-409E-B799-96AB9931A8FA}" type="slidenum">
              <a:rPr lang="el-GR" smtClean="0">
                <a:solidFill>
                  <a:prstClr val="black"/>
                </a:solidFill>
              </a:rPr>
              <a:pPr/>
              <a:t>15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7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5.gif"/><Relationship Id="rId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microsoft.com/office/2007/relationships/hdphoto" Target="../media/hdphoto10.wdp"/><Relationship Id="rId10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5.gif"/><Relationship Id="rId7" Type="http://schemas.microsoft.com/office/2007/relationships/hdphoto" Target="../media/hdphoto8.wdp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8.gif"/><Relationship Id="rId4" Type="http://schemas.openxmlformats.org/officeDocument/2006/relationships/image" Target="../media/image26.gif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4.wdp"/><Relationship Id="rId7" Type="http://schemas.openxmlformats.org/officeDocument/2006/relationships/image" Target="../media/image28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gif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3.wdp"/><Relationship Id="rId7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2.wdp"/><Relationship Id="rId4" Type="http://schemas.openxmlformats.org/officeDocument/2006/relationships/image" Target="../media/image51.png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6.wdp"/><Relationship Id="rId7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microsoft.com/office/2007/relationships/hdphoto" Target="../media/hdphoto17.wdp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5" name="Εικόνα 4" descr="http://images.slideplayer.com/7/1660310/slides/slide_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r="53714" b="31507"/>
          <a:stretch/>
        </p:blipFill>
        <p:spPr bwMode="auto">
          <a:xfrm>
            <a:off x="2411760" y="764704"/>
            <a:ext cx="1599408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Ελεύθερη σχεδίαση 1"/>
          <p:cNvSpPr/>
          <p:nvPr/>
        </p:nvSpPr>
        <p:spPr>
          <a:xfrm>
            <a:off x="2182761" y="2138516"/>
            <a:ext cx="329092" cy="501445"/>
          </a:xfrm>
          <a:custGeom>
            <a:avLst/>
            <a:gdLst>
              <a:gd name="connsiteX0" fmla="*/ 117987 w 329092"/>
              <a:gd name="connsiteY0" fmla="*/ 0 h 501445"/>
              <a:gd name="connsiteX1" fmla="*/ 280220 w 329092"/>
              <a:gd name="connsiteY1" fmla="*/ 14749 h 501445"/>
              <a:gd name="connsiteX2" fmla="*/ 309716 w 329092"/>
              <a:gd name="connsiteY2" fmla="*/ 162232 h 501445"/>
              <a:gd name="connsiteX3" fmla="*/ 294968 w 329092"/>
              <a:gd name="connsiteY3" fmla="*/ 206478 h 501445"/>
              <a:gd name="connsiteX4" fmla="*/ 265471 w 329092"/>
              <a:gd name="connsiteY4" fmla="*/ 250723 h 501445"/>
              <a:gd name="connsiteX5" fmla="*/ 250723 w 329092"/>
              <a:gd name="connsiteY5" fmla="*/ 383458 h 501445"/>
              <a:gd name="connsiteX6" fmla="*/ 147484 w 329092"/>
              <a:gd name="connsiteY6" fmla="*/ 501445 h 501445"/>
              <a:gd name="connsiteX7" fmla="*/ 103239 w 329092"/>
              <a:gd name="connsiteY7" fmla="*/ 486697 h 501445"/>
              <a:gd name="connsiteX8" fmla="*/ 14749 w 329092"/>
              <a:gd name="connsiteY8" fmla="*/ 398207 h 501445"/>
              <a:gd name="connsiteX9" fmla="*/ 0 w 329092"/>
              <a:gd name="connsiteY9" fmla="*/ 353961 h 501445"/>
              <a:gd name="connsiteX10" fmla="*/ 44245 w 329092"/>
              <a:gd name="connsiteY10" fmla="*/ 117987 h 501445"/>
              <a:gd name="connsiteX11" fmla="*/ 58994 w 329092"/>
              <a:gd name="connsiteY11" fmla="*/ 73742 h 501445"/>
              <a:gd name="connsiteX12" fmla="*/ 117987 w 329092"/>
              <a:gd name="connsiteY12" fmla="*/ 14749 h 501445"/>
              <a:gd name="connsiteX13" fmla="*/ 117987 w 329092"/>
              <a:gd name="connsiteY13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092" h="501445">
                <a:moveTo>
                  <a:pt x="117987" y="0"/>
                </a:moveTo>
                <a:cubicBezTo>
                  <a:pt x="145026" y="0"/>
                  <a:pt x="227125" y="3371"/>
                  <a:pt x="280220" y="14749"/>
                </a:cubicBezTo>
                <a:cubicBezTo>
                  <a:pt x="360242" y="31896"/>
                  <a:pt x="320407" y="103430"/>
                  <a:pt x="309716" y="162232"/>
                </a:cubicBezTo>
                <a:cubicBezTo>
                  <a:pt x="306935" y="177528"/>
                  <a:pt x="301920" y="192573"/>
                  <a:pt x="294968" y="206478"/>
                </a:cubicBezTo>
                <a:cubicBezTo>
                  <a:pt x="287041" y="222332"/>
                  <a:pt x="275303" y="235975"/>
                  <a:pt x="265471" y="250723"/>
                </a:cubicBezTo>
                <a:cubicBezTo>
                  <a:pt x="260555" y="294968"/>
                  <a:pt x="264801" y="341225"/>
                  <a:pt x="250723" y="383458"/>
                </a:cubicBezTo>
                <a:cubicBezTo>
                  <a:pt x="226142" y="457201"/>
                  <a:pt x="199104" y="467032"/>
                  <a:pt x="147484" y="501445"/>
                </a:cubicBezTo>
                <a:cubicBezTo>
                  <a:pt x="132736" y="496529"/>
                  <a:pt x="115510" y="496241"/>
                  <a:pt x="103239" y="486697"/>
                </a:cubicBezTo>
                <a:cubicBezTo>
                  <a:pt x="70311" y="461087"/>
                  <a:pt x="14749" y="398207"/>
                  <a:pt x="14749" y="398207"/>
                </a:cubicBezTo>
                <a:cubicBezTo>
                  <a:pt x="9833" y="383458"/>
                  <a:pt x="0" y="369507"/>
                  <a:pt x="0" y="353961"/>
                </a:cubicBezTo>
                <a:cubicBezTo>
                  <a:pt x="0" y="229075"/>
                  <a:pt x="10355" y="219658"/>
                  <a:pt x="44245" y="117987"/>
                </a:cubicBezTo>
                <a:lnTo>
                  <a:pt x="58994" y="73742"/>
                </a:lnTo>
                <a:cubicBezTo>
                  <a:pt x="76871" y="20112"/>
                  <a:pt x="60781" y="29050"/>
                  <a:pt x="117987" y="14749"/>
                </a:cubicBezTo>
                <a:cubicBezTo>
                  <a:pt x="122757" y="13557"/>
                  <a:pt x="90948" y="0"/>
                  <a:pt x="11798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http://images.slideplayer.com/7/1660310/slides/slide_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09" b="30137"/>
          <a:stretch/>
        </p:blipFill>
        <p:spPr bwMode="auto">
          <a:xfrm>
            <a:off x="611560" y="803757"/>
            <a:ext cx="1872208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 descr="http://images.slideplayer.com/7/1660310/slides/slide_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77"/>
          <a:stretch/>
        </p:blipFill>
        <p:spPr bwMode="auto">
          <a:xfrm>
            <a:off x="611560" y="800708"/>
            <a:ext cx="7344816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79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Αποτέλεσμα εικόνας για iron na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9233">
            <a:off x="103631" y="2548460"/>
            <a:ext cx="2104760" cy="210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Εικόνα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18" b="99104" l="0" r="5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03" r="37904"/>
          <a:stretch/>
        </p:blipFill>
        <p:spPr>
          <a:xfrm>
            <a:off x="6936" y="3739729"/>
            <a:ext cx="2669282" cy="1895010"/>
          </a:xfrm>
          <a:prstGeom prst="rect">
            <a:avLst/>
          </a:prstGeom>
        </p:spPr>
      </p:pic>
      <p:sp>
        <p:nvSpPr>
          <p:cNvPr id="42" name="Ορθογώνιο 41"/>
          <p:cNvSpPr/>
          <p:nvPr/>
        </p:nvSpPr>
        <p:spPr>
          <a:xfrm>
            <a:off x="412055" y="3480388"/>
            <a:ext cx="10054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Fe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052" name="Picture 4" descr="Αποτέλεσμα εικόνας για zin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7" y="1921425"/>
            <a:ext cx="1429216" cy="142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44842" y="2112856"/>
            <a:ext cx="1200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Zn</a:t>
            </a:r>
            <a:r>
              <a:rPr lang="el-G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</a:t>
            </a:r>
            <a:endParaRPr lang="el-GR" sz="32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3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8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Δ1. Μέταλλο + Οξύ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 + Υδρογόνο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grpSp>
        <p:nvGrpSpPr>
          <p:cNvPr id="35" name="Ομάδα 34"/>
          <p:cNvGrpSpPr/>
          <p:nvPr/>
        </p:nvGrpSpPr>
        <p:grpSpPr>
          <a:xfrm rot="21311324">
            <a:off x="37406" y="1129368"/>
            <a:ext cx="2833243" cy="1010997"/>
            <a:chOff x="5230261" y="1291657"/>
            <a:chExt cx="2833243" cy="1341860"/>
          </a:xfrm>
        </p:grpSpPr>
        <p:pic>
          <p:nvPicPr>
            <p:cNvPr id="36" name="Εικόνα 3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3730">
              <a:off x="5422861" y="1614473"/>
              <a:ext cx="2555265" cy="523219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1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sp>
        <p:nvSpPr>
          <p:cNvPr id="43" name="Ορθογώνιο 42"/>
          <p:cNvSpPr/>
          <p:nvPr/>
        </p:nvSpPr>
        <p:spPr>
          <a:xfrm>
            <a:off x="299399" y="4318021"/>
            <a:ext cx="827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Cu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6" name="Picture 2" descr="Αποτέλεσμα εικόνας για magnesi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100000" l="10000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5488650"/>
            <a:ext cx="2097926" cy="11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Ορθογώνιο 44"/>
          <p:cNvSpPr/>
          <p:nvPr/>
        </p:nvSpPr>
        <p:spPr>
          <a:xfrm>
            <a:off x="445718" y="5787241"/>
            <a:ext cx="1133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Mg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7" name="Ορθογώνιο 46"/>
          <p:cNvSpPr/>
          <p:nvPr/>
        </p:nvSpPr>
        <p:spPr>
          <a:xfrm>
            <a:off x="4225951" y="3852740"/>
            <a:ext cx="1151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H</a:t>
            </a:r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0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3385359" y="3883372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5889172" y="3821816"/>
            <a:ext cx="691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  <a:sym typeface="Symbol"/>
              </a:rPr>
              <a:t></a:t>
            </a:r>
            <a:endParaRPr lang="el-GR" sz="24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1" name="Δεξιό άγκιστρο 20"/>
          <p:cNvSpPr/>
          <p:nvPr/>
        </p:nvSpPr>
        <p:spPr>
          <a:xfrm>
            <a:off x="2583054" y="2141064"/>
            <a:ext cx="592187" cy="4402662"/>
          </a:xfrm>
          <a:prstGeom prst="rightBrace">
            <a:avLst>
              <a:gd name="adj1" fmla="val 33238"/>
              <a:gd name="adj2" fmla="val 46315"/>
            </a:avLst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 descr="C:\Users\ΜΙΧΑΛΗΣ\Downloads\4) GIFSSSSSSSSSSSSSSSSSSSS\ΕΡΩΤΗΣΗ\Animated-spinning-red-question-mark-picture-moving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31" y="3614645"/>
            <a:ext cx="984020" cy="108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6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43" grpId="0"/>
      <p:bldP spid="45" grpId="0"/>
      <p:bldP spid="47" grpId="0"/>
      <p:bldP spid="48" grpId="0"/>
      <p:bldP spid="49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Αποτέλεσμα εικόνας για zin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6" y="2995068"/>
            <a:ext cx="1979730" cy="197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ΜΙΧΑΛΗΣ\Downloads\4) GIFSSSSSSSSSSSSSSSSSSSS\bubbles_e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934" y="1446658"/>
            <a:ext cx="568156" cy="37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21" y="4514821"/>
            <a:ext cx="3969837" cy="2235269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622388" y="3624501"/>
            <a:ext cx="1200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Zn</a:t>
            </a:r>
            <a:r>
              <a:rPr lang="el-G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</a:t>
            </a:r>
            <a:endParaRPr lang="el-GR" sz="32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3047104" y="3682978"/>
            <a:ext cx="116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H</a:t>
            </a:r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8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951262" y="3605222"/>
            <a:ext cx="559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+</a:t>
            </a:r>
            <a:endParaRPr lang="el-GR" sz="3200" b="1" dirty="0">
              <a:ln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387874" y="3686323"/>
            <a:ext cx="1389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Zn</a:t>
            </a:r>
            <a:r>
              <a:rPr lang="en-GB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l-GR" sz="36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0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199691" y="3474583"/>
            <a:ext cx="9444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sz="4000" b="1" dirty="0">
              <a:ln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7493920" y="3677388"/>
            <a:ext cx="8467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H</a:t>
            </a:r>
            <a:r>
              <a:rPr lang="en-GB" sz="4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2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950611" y="3603045"/>
            <a:ext cx="665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+ </a:t>
            </a:r>
            <a:endParaRPr lang="el-GR" sz="3200" dirty="0">
              <a:ln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 flipH="1">
            <a:off x="1146067" y="4517831"/>
            <a:ext cx="32060" cy="99940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6279" y="5517232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Zn</a:t>
            </a:r>
            <a:r>
              <a:rPr lang="el-GR" sz="2400" dirty="0" smtClean="0"/>
              <a:t> δραστικότερο</a:t>
            </a:r>
            <a:r>
              <a:rPr lang="el-GR" sz="2400" dirty="0"/>
              <a:t>ς</a:t>
            </a:r>
            <a:r>
              <a:rPr lang="el-GR" sz="2400" dirty="0" smtClean="0"/>
              <a:t> του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Η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24829" y="3284609"/>
            <a:ext cx="121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</a:rPr>
              <a:t>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3270039" y="4455498"/>
            <a:ext cx="322589" cy="96887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890356" y="6245379"/>
            <a:ext cx="3857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white"/>
                </a:solidFill>
                <a:sym typeface="Symbol"/>
              </a:rPr>
              <a:t>O</a:t>
            </a:r>
            <a:r>
              <a:rPr lang="el-GR" sz="2400" dirty="0" smtClean="0">
                <a:solidFill>
                  <a:prstClr val="white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sym typeface="Symbol"/>
              </a:rPr>
              <a:t>Zn</a:t>
            </a:r>
            <a:r>
              <a:rPr lang="el-GR" sz="2400" dirty="0" smtClean="0">
                <a:solidFill>
                  <a:prstClr val="white"/>
                </a:solidFill>
                <a:sym typeface="Symbol"/>
              </a:rPr>
              <a:t> </a:t>
            </a:r>
            <a:r>
              <a:rPr lang="el-GR" sz="2400" dirty="0" smtClean="0">
                <a:sym typeface="Symbol"/>
              </a:rPr>
              <a:t>αντικαθιστά το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sym typeface="Symbol"/>
              </a:rPr>
              <a:t>H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2175552" y="5932364"/>
            <a:ext cx="283139" cy="358815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606183" y="3539230"/>
            <a:ext cx="357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6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4005064"/>
            <a:ext cx="41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4" name="Ευθύγραμμο βέλος σύνδεσης 13"/>
          <p:cNvCxnSpPr/>
          <p:nvPr/>
        </p:nvCxnSpPr>
        <p:spPr>
          <a:xfrm flipV="1">
            <a:off x="8460432" y="3657042"/>
            <a:ext cx="0" cy="67118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button0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" y="3981722"/>
            <a:ext cx="276225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13" name="Ελεύθερη σχεδίαση 12"/>
          <p:cNvSpPr/>
          <p:nvPr/>
        </p:nvSpPr>
        <p:spPr>
          <a:xfrm>
            <a:off x="1146067" y="1648887"/>
            <a:ext cx="2248179" cy="1851106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61078 w 641706"/>
              <a:gd name="connsiteY16" fmla="*/ 510859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62927 w 641706"/>
              <a:gd name="connsiteY5" fmla="*/ 1248007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61078 w 641706"/>
              <a:gd name="connsiteY16" fmla="*/ 510859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75772 w 641706"/>
              <a:gd name="connsiteY7" fmla="*/ 1262743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154008 w 641706"/>
              <a:gd name="connsiteY4" fmla="*/ 1326517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29151" y="1392420"/>
                  <a:pt x="145143" y="1378858"/>
                </a:cubicBezTo>
                <a:cubicBezTo>
                  <a:pt x="161135" y="1365297"/>
                  <a:pt x="66423" y="1344033"/>
                  <a:pt x="154008" y="1326517"/>
                </a:cubicBezTo>
                <a:cubicBezTo>
                  <a:pt x="171668" y="1315796"/>
                  <a:pt x="171411" y="1354812"/>
                  <a:pt x="155023" y="1337842"/>
                </a:cubicBezTo>
                <a:cubicBezTo>
                  <a:pt x="138635" y="1320872"/>
                  <a:pt x="153974" y="1264409"/>
                  <a:pt x="162927" y="1248007"/>
                </a:cubicBezTo>
                <a:cubicBezTo>
                  <a:pt x="171880" y="1231605"/>
                  <a:pt x="204448" y="1246652"/>
                  <a:pt x="208741" y="1239432"/>
                </a:cubicBezTo>
                <a:cubicBezTo>
                  <a:pt x="213034" y="1232212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91886" y="943429"/>
                </a:lnTo>
                <a:cubicBezTo>
                  <a:pt x="399933" y="931359"/>
                  <a:pt x="378683" y="877667"/>
                  <a:pt x="372867" y="856343"/>
                </a:cubicBezTo>
                <a:cubicBezTo>
                  <a:pt x="357668" y="800615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0030" y="613962"/>
                  <a:pt x="406400" y="595086"/>
                </a:cubicBezTo>
                <a:cubicBezTo>
                  <a:pt x="422770" y="576210"/>
                  <a:pt x="358482" y="579256"/>
                  <a:pt x="461078" y="510859"/>
                </a:cubicBezTo>
                <a:cubicBezTo>
                  <a:pt x="487430" y="431804"/>
                  <a:pt x="465724" y="418094"/>
                  <a:pt x="471125" y="386170"/>
                </a:cubicBezTo>
                <a:cubicBezTo>
                  <a:pt x="476526" y="354246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Ελεύθερη σχεδίαση 14"/>
          <p:cNvSpPr/>
          <p:nvPr/>
        </p:nvSpPr>
        <p:spPr>
          <a:xfrm>
            <a:off x="3356599" y="1718292"/>
            <a:ext cx="2943594" cy="2084451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Δ1. Μέταλλο + Οξύ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 + Υδρογόνο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2" name="Ορθογώνιο 31"/>
          <p:cNvSpPr/>
          <p:nvPr/>
        </p:nvSpPr>
        <p:spPr>
          <a:xfrm>
            <a:off x="131998" y="1196752"/>
            <a:ext cx="8770444" cy="338554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K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, Ba, Ca, Na, Mg, Al, </a:t>
            </a:r>
            <a:r>
              <a:rPr lang="en-US" sz="1600" b="1" dirty="0" err="1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Mn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, Zn, Cr, Fe, Co, Ni, Sn, </a:t>
            </a:r>
            <a:r>
              <a:rPr lang="en-US" sz="1600" b="1" dirty="0" err="1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Pb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, H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, Cu, Hg, Ag, Pt, Au </a:t>
            </a:r>
            <a:endParaRPr lang="el-GR" sz="1600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Ελεύθερη σχεδίαση 15"/>
          <p:cNvSpPr/>
          <p:nvPr/>
        </p:nvSpPr>
        <p:spPr>
          <a:xfrm>
            <a:off x="-1415899" y="1362602"/>
            <a:ext cx="617805" cy="538296"/>
          </a:xfrm>
          <a:custGeom>
            <a:avLst/>
            <a:gdLst>
              <a:gd name="connsiteX0" fmla="*/ 261257 w 566277"/>
              <a:gd name="connsiteY0" fmla="*/ 8702 h 502525"/>
              <a:gd name="connsiteX1" fmla="*/ 145143 w 566277"/>
              <a:gd name="connsiteY1" fmla="*/ 23216 h 502525"/>
              <a:gd name="connsiteX2" fmla="*/ 116115 w 566277"/>
              <a:gd name="connsiteY2" fmla="*/ 66759 h 502525"/>
              <a:gd name="connsiteX3" fmla="*/ 0 w 566277"/>
              <a:gd name="connsiteY3" fmla="*/ 95788 h 502525"/>
              <a:gd name="connsiteX4" fmla="*/ 14515 w 566277"/>
              <a:gd name="connsiteY4" fmla="*/ 298988 h 502525"/>
              <a:gd name="connsiteX5" fmla="*/ 58057 w 566277"/>
              <a:gd name="connsiteY5" fmla="*/ 313502 h 502525"/>
              <a:gd name="connsiteX6" fmla="*/ 72572 w 566277"/>
              <a:gd name="connsiteY6" fmla="*/ 429616 h 502525"/>
              <a:gd name="connsiteX7" fmla="*/ 159657 w 566277"/>
              <a:gd name="connsiteY7" fmla="*/ 458645 h 502525"/>
              <a:gd name="connsiteX8" fmla="*/ 348343 w 566277"/>
              <a:gd name="connsiteY8" fmla="*/ 487673 h 502525"/>
              <a:gd name="connsiteX9" fmla="*/ 391886 w 566277"/>
              <a:gd name="connsiteY9" fmla="*/ 502188 h 502525"/>
              <a:gd name="connsiteX10" fmla="*/ 464457 w 566277"/>
              <a:gd name="connsiteY10" fmla="*/ 429616 h 502525"/>
              <a:gd name="connsiteX11" fmla="*/ 551543 w 566277"/>
              <a:gd name="connsiteY11" fmla="*/ 371559 h 502525"/>
              <a:gd name="connsiteX12" fmla="*/ 551543 w 566277"/>
              <a:gd name="connsiteY12" fmla="*/ 284473 h 502525"/>
              <a:gd name="connsiteX13" fmla="*/ 493486 w 566277"/>
              <a:gd name="connsiteY13" fmla="*/ 197388 h 502525"/>
              <a:gd name="connsiteX14" fmla="*/ 464457 w 566277"/>
              <a:gd name="connsiteY14" fmla="*/ 95788 h 502525"/>
              <a:gd name="connsiteX15" fmla="*/ 449943 w 566277"/>
              <a:gd name="connsiteY15" fmla="*/ 52245 h 502525"/>
              <a:gd name="connsiteX16" fmla="*/ 406400 w 566277"/>
              <a:gd name="connsiteY16" fmla="*/ 23216 h 502525"/>
              <a:gd name="connsiteX17" fmla="*/ 362857 w 566277"/>
              <a:gd name="connsiteY17" fmla="*/ 8702 h 502525"/>
              <a:gd name="connsiteX18" fmla="*/ 261257 w 566277"/>
              <a:gd name="connsiteY18" fmla="*/ 8702 h 50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6277" h="502525">
                <a:moveTo>
                  <a:pt x="261257" y="8702"/>
                </a:moveTo>
                <a:cubicBezTo>
                  <a:pt x="224971" y="11121"/>
                  <a:pt x="181359" y="8730"/>
                  <a:pt x="145143" y="23216"/>
                </a:cubicBezTo>
                <a:cubicBezTo>
                  <a:pt x="128947" y="29695"/>
                  <a:pt x="129736" y="55862"/>
                  <a:pt x="116115" y="66759"/>
                </a:cubicBezTo>
                <a:cubicBezTo>
                  <a:pt x="101240" y="78659"/>
                  <a:pt x="3611" y="95066"/>
                  <a:pt x="0" y="95788"/>
                </a:cubicBezTo>
                <a:cubicBezTo>
                  <a:pt x="4838" y="163521"/>
                  <a:pt x="-2982" y="233375"/>
                  <a:pt x="14515" y="298988"/>
                </a:cubicBezTo>
                <a:cubicBezTo>
                  <a:pt x="18457" y="313771"/>
                  <a:pt x="51843" y="299522"/>
                  <a:pt x="58057" y="313502"/>
                </a:cubicBezTo>
                <a:cubicBezTo>
                  <a:pt x="73899" y="349146"/>
                  <a:pt x="50204" y="397661"/>
                  <a:pt x="72572" y="429616"/>
                </a:cubicBezTo>
                <a:cubicBezTo>
                  <a:pt x="90119" y="454683"/>
                  <a:pt x="130629" y="448969"/>
                  <a:pt x="159657" y="458645"/>
                </a:cubicBezTo>
                <a:cubicBezTo>
                  <a:pt x="249323" y="488534"/>
                  <a:pt x="187989" y="471638"/>
                  <a:pt x="348343" y="487673"/>
                </a:cubicBezTo>
                <a:cubicBezTo>
                  <a:pt x="362857" y="492511"/>
                  <a:pt x="376795" y="504703"/>
                  <a:pt x="391886" y="502188"/>
                </a:cubicBezTo>
                <a:cubicBezTo>
                  <a:pt x="443114" y="493650"/>
                  <a:pt x="432582" y="457506"/>
                  <a:pt x="464457" y="429616"/>
                </a:cubicBezTo>
                <a:cubicBezTo>
                  <a:pt x="490713" y="406642"/>
                  <a:pt x="551543" y="371559"/>
                  <a:pt x="551543" y="371559"/>
                </a:cubicBezTo>
                <a:cubicBezTo>
                  <a:pt x="566057" y="328017"/>
                  <a:pt x="575733" y="328015"/>
                  <a:pt x="551543" y="284473"/>
                </a:cubicBezTo>
                <a:cubicBezTo>
                  <a:pt x="534600" y="253976"/>
                  <a:pt x="493486" y="197388"/>
                  <a:pt x="493486" y="197388"/>
                </a:cubicBezTo>
                <a:cubicBezTo>
                  <a:pt x="458686" y="92987"/>
                  <a:pt x="500907" y="223363"/>
                  <a:pt x="464457" y="95788"/>
                </a:cubicBezTo>
                <a:cubicBezTo>
                  <a:pt x="460254" y="81077"/>
                  <a:pt x="459500" y="64192"/>
                  <a:pt x="449943" y="52245"/>
                </a:cubicBezTo>
                <a:cubicBezTo>
                  <a:pt x="439046" y="38623"/>
                  <a:pt x="422002" y="31017"/>
                  <a:pt x="406400" y="23216"/>
                </a:cubicBezTo>
                <a:cubicBezTo>
                  <a:pt x="392716" y="16374"/>
                  <a:pt x="377700" y="12413"/>
                  <a:pt x="362857" y="8702"/>
                </a:cubicBezTo>
                <a:cubicBezTo>
                  <a:pt x="289619" y="-9607"/>
                  <a:pt x="297543" y="6283"/>
                  <a:pt x="261257" y="8702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35" name="Ομάδα 34"/>
          <p:cNvGrpSpPr/>
          <p:nvPr/>
        </p:nvGrpSpPr>
        <p:grpSpPr>
          <a:xfrm rot="21362079">
            <a:off x="16234" y="1490744"/>
            <a:ext cx="2833243" cy="1010997"/>
            <a:chOff x="5230261" y="1291657"/>
            <a:chExt cx="2833243" cy="1341860"/>
          </a:xfrm>
        </p:grpSpPr>
        <p:pic>
          <p:nvPicPr>
            <p:cNvPr id="36" name="Εικόνα 3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3730">
              <a:off x="5422861" y="1614473"/>
              <a:ext cx="2555265" cy="523219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1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sp>
        <p:nvSpPr>
          <p:cNvPr id="12" name="Έλλειψη 11"/>
          <p:cNvSpPr/>
          <p:nvPr/>
        </p:nvSpPr>
        <p:spPr>
          <a:xfrm>
            <a:off x="3091194" y="1110760"/>
            <a:ext cx="476859" cy="525496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glow rad="1397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Έλλειψη 33"/>
          <p:cNvSpPr/>
          <p:nvPr/>
        </p:nvSpPr>
        <p:spPr>
          <a:xfrm>
            <a:off x="5952085" y="1099854"/>
            <a:ext cx="476859" cy="525496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63140" y="4076727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88471" y="4076727"/>
            <a:ext cx="53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41858" y="4128174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41776" y="4016509"/>
            <a:ext cx="65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2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0" grpId="0"/>
      <p:bldP spid="22" grpId="0"/>
      <p:bldP spid="28" grpId="0"/>
      <p:bldP spid="29" grpId="0" animBg="1"/>
      <p:bldP spid="2" grpId="0"/>
      <p:bldP spid="11" grpId="0"/>
      <p:bldP spid="13" grpId="0" animBg="1"/>
      <p:bldP spid="15" grpId="0" animBg="1"/>
      <p:bldP spid="32" grpId="0" animBg="1"/>
      <p:bldP spid="12" grpId="0" animBg="1"/>
      <p:bldP spid="34" grpId="0" animBg="1"/>
      <p:bldP spid="17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Εικόνα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20601" r="21651" b="19550"/>
          <a:stretch/>
        </p:blipFill>
        <p:spPr>
          <a:xfrm>
            <a:off x="4811221" y="2192973"/>
            <a:ext cx="1627131" cy="165618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37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82" r="29382" b="2854"/>
          <a:stretch/>
        </p:blipFill>
        <p:spPr>
          <a:xfrm rot="1447292">
            <a:off x="4146510" y="4035779"/>
            <a:ext cx="782135" cy="3062072"/>
          </a:xfrm>
          <a:prstGeom prst="rect">
            <a:avLst/>
          </a:prstGeom>
        </p:spPr>
      </p:pic>
      <p:pic>
        <p:nvPicPr>
          <p:cNvPr id="4098" name="Picture 2" descr="Αποτέλεσμα εικόνας για iron nai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62" r="95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654" y="2608551"/>
            <a:ext cx="3288702" cy="32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ΜΙΧΑΛΗΣ\Downloads\4) GIFSSSSSSSSSSSSSSSSSSSS\bubbles_e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87" y="-305982"/>
            <a:ext cx="9429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39846" y="3772659"/>
            <a:ext cx="10054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Fe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805269" y="3861045"/>
            <a:ext cx="1260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H</a:t>
            </a:r>
            <a:r>
              <a:rPr lang="en-US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48599" y="3861048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4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397657" y="3861045"/>
            <a:ext cx="1388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Fe</a:t>
            </a:r>
            <a:r>
              <a:rPr lang="en-GB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l-GR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024364" y="3772659"/>
            <a:ext cx="7425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sz="4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7524328" y="3789040"/>
            <a:ext cx="787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H</a:t>
            </a:r>
            <a:r>
              <a:rPr lang="en-GB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2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7011758" y="3772659"/>
            <a:ext cx="774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sz="4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Ελεύθερη σχεδίαση 12"/>
          <p:cNvSpPr/>
          <p:nvPr/>
        </p:nvSpPr>
        <p:spPr>
          <a:xfrm>
            <a:off x="1190171" y="1697518"/>
            <a:ext cx="2934162" cy="2177797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61078 w 641706"/>
              <a:gd name="connsiteY16" fmla="*/ 510859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62927 w 641706"/>
              <a:gd name="connsiteY5" fmla="*/ 1248007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61078 w 641706"/>
              <a:gd name="connsiteY16" fmla="*/ 510859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75772 w 641706"/>
              <a:gd name="connsiteY7" fmla="*/ 1262743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154008 w 641706"/>
              <a:gd name="connsiteY4" fmla="*/ 1326517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29151" y="1392420"/>
                  <a:pt x="145143" y="1378858"/>
                </a:cubicBezTo>
                <a:cubicBezTo>
                  <a:pt x="161135" y="1365297"/>
                  <a:pt x="66423" y="1344033"/>
                  <a:pt x="154008" y="1326517"/>
                </a:cubicBezTo>
                <a:cubicBezTo>
                  <a:pt x="171668" y="1315796"/>
                  <a:pt x="171411" y="1354812"/>
                  <a:pt x="155023" y="1337842"/>
                </a:cubicBezTo>
                <a:cubicBezTo>
                  <a:pt x="138635" y="1320872"/>
                  <a:pt x="153974" y="1264409"/>
                  <a:pt x="162927" y="1248007"/>
                </a:cubicBezTo>
                <a:cubicBezTo>
                  <a:pt x="171880" y="1231605"/>
                  <a:pt x="204448" y="1246652"/>
                  <a:pt x="208741" y="1239432"/>
                </a:cubicBezTo>
                <a:cubicBezTo>
                  <a:pt x="213034" y="1232212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91886" y="943429"/>
                </a:lnTo>
                <a:cubicBezTo>
                  <a:pt x="399933" y="931359"/>
                  <a:pt x="378683" y="877667"/>
                  <a:pt x="372867" y="856343"/>
                </a:cubicBezTo>
                <a:cubicBezTo>
                  <a:pt x="357668" y="800615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0030" y="613962"/>
                  <a:pt x="406400" y="595086"/>
                </a:cubicBezTo>
                <a:cubicBezTo>
                  <a:pt x="422770" y="576210"/>
                  <a:pt x="358482" y="579256"/>
                  <a:pt x="461078" y="510859"/>
                </a:cubicBezTo>
                <a:cubicBezTo>
                  <a:pt x="487430" y="431804"/>
                  <a:pt x="465724" y="418094"/>
                  <a:pt x="471125" y="386170"/>
                </a:cubicBezTo>
                <a:cubicBezTo>
                  <a:pt x="476526" y="354246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Ελεύθερη σχεδίαση 14"/>
          <p:cNvSpPr/>
          <p:nvPr/>
        </p:nvSpPr>
        <p:spPr>
          <a:xfrm>
            <a:off x="3033487" y="1692097"/>
            <a:ext cx="3266706" cy="2110646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 flipH="1">
            <a:off x="1146067" y="4517831"/>
            <a:ext cx="32060" cy="99940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6279" y="5517232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Fe</a:t>
            </a:r>
            <a:r>
              <a:rPr lang="el-GR" sz="2400" dirty="0" smtClean="0"/>
              <a:t> δραστικότερο</a:t>
            </a:r>
            <a:r>
              <a:rPr lang="el-GR" sz="2400" dirty="0"/>
              <a:t>ς</a:t>
            </a:r>
            <a:r>
              <a:rPr lang="el-GR" sz="2400" dirty="0" smtClean="0"/>
              <a:t> του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Η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29826" y="3564342"/>
            <a:ext cx="1282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</a:rPr>
              <a:t>2+    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-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3033486" y="4517831"/>
            <a:ext cx="673440" cy="92739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890356" y="6245379"/>
            <a:ext cx="3857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sym typeface="Symbol"/>
              </a:rPr>
              <a:t>O</a:t>
            </a:r>
            <a:r>
              <a:rPr lang="el-GR" sz="2400" dirty="0" smtClean="0">
                <a:solidFill>
                  <a:prstClr val="white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sym typeface="Symbol"/>
              </a:rPr>
              <a:t>Fe</a:t>
            </a:r>
            <a:r>
              <a:rPr lang="el-GR" sz="2400" dirty="0" smtClean="0">
                <a:solidFill>
                  <a:prstClr val="white"/>
                </a:solidFill>
                <a:sym typeface="Symbol"/>
              </a:rPr>
              <a:t> </a:t>
            </a:r>
            <a:r>
              <a:rPr lang="el-GR" sz="2400" dirty="0">
                <a:sym typeface="Symbol"/>
              </a:rPr>
              <a:t>αντικαθιστά </a:t>
            </a:r>
            <a:r>
              <a:rPr lang="el-GR" sz="2400" dirty="0" smtClean="0">
                <a:sym typeface="Symbol"/>
              </a:rPr>
              <a:t>το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sym typeface="Symbol"/>
              </a:rPr>
              <a:t>H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2175552" y="5932364"/>
            <a:ext cx="283139" cy="358815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288141" y="3786456"/>
            <a:ext cx="35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4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3229" y="4138885"/>
            <a:ext cx="412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4" name="Ευθύγραμμο βέλος σύνδεσης 13"/>
          <p:cNvCxnSpPr/>
          <p:nvPr/>
        </p:nvCxnSpPr>
        <p:spPr>
          <a:xfrm flipV="1">
            <a:off x="8311723" y="3682160"/>
            <a:ext cx="0" cy="67118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button0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" y="3981722"/>
            <a:ext cx="276225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8" name="Επεξήγηση με στρογγυλεμένο παραλληλόγραμμο 38"/>
          <p:cNvSpPr/>
          <p:nvPr/>
        </p:nvSpPr>
        <p:spPr>
          <a:xfrm>
            <a:off x="4370852" y="4334132"/>
            <a:ext cx="4576840" cy="2467430"/>
          </a:xfrm>
          <a:custGeom>
            <a:avLst/>
            <a:gdLst>
              <a:gd name="connsiteX0" fmla="*/ 0 w 4935530"/>
              <a:gd name="connsiteY0" fmla="*/ 211956 h 1271712"/>
              <a:gd name="connsiteX1" fmla="*/ 211956 w 4935530"/>
              <a:gd name="connsiteY1" fmla="*/ 0 h 1271712"/>
              <a:gd name="connsiteX2" fmla="*/ 822588 w 4935530"/>
              <a:gd name="connsiteY2" fmla="*/ 0 h 1271712"/>
              <a:gd name="connsiteX3" fmla="*/ 2260275 w 4935530"/>
              <a:gd name="connsiteY3" fmla="*/ -2104264 h 1271712"/>
              <a:gd name="connsiteX4" fmla="*/ 2056471 w 4935530"/>
              <a:gd name="connsiteY4" fmla="*/ 0 h 1271712"/>
              <a:gd name="connsiteX5" fmla="*/ 4723574 w 4935530"/>
              <a:gd name="connsiteY5" fmla="*/ 0 h 1271712"/>
              <a:gd name="connsiteX6" fmla="*/ 4935530 w 4935530"/>
              <a:gd name="connsiteY6" fmla="*/ 211956 h 1271712"/>
              <a:gd name="connsiteX7" fmla="*/ 4935530 w 4935530"/>
              <a:gd name="connsiteY7" fmla="*/ 211952 h 1271712"/>
              <a:gd name="connsiteX8" fmla="*/ 4935530 w 4935530"/>
              <a:gd name="connsiteY8" fmla="*/ 211952 h 1271712"/>
              <a:gd name="connsiteX9" fmla="*/ 4935530 w 4935530"/>
              <a:gd name="connsiteY9" fmla="*/ 529880 h 1271712"/>
              <a:gd name="connsiteX10" fmla="*/ 4935530 w 4935530"/>
              <a:gd name="connsiteY10" fmla="*/ 1059756 h 1271712"/>
              <a:gd name="connsiteX11" fmla="*/ 4723574 w 4935530"/>
              <a:gd name="connsiteY11" fmla="*/ 1271712 h 1271712"/>
              <a:gd name="connsiteX12" fmla="*/ 2056471 w 4935530"/>
              <a:gd name="connsiteY12" fmla="*/ 1271712 h 1271712"/>
              <a:gd name="connsiteX13" fmla="*/ 822588 w 4935530"/>
              <a:gd name="connsiteY13" fmla="*/ 1271712 h 1271712"/>
              <a:gd name="connsiteX14" fmla="*/ 822588 w 4935530"/>
              <a:gd name="connsiteY14" fmla="*/ 1271712 h 1271712"/>
              <a:gd name="connsiteX15" fmla="*/ 211956 w 4935530"/>
              <a:gd name="connsiteY15" fmla="*/ 1271712 h 1271712"/>
              <a:gd name="connsiteX16" fmla="*/ 0 w 4935530"/>
              <a:gd name="connsiteY16" fmla="*/ 1059756 h 1271712"/>
              <a:gd name="connsiteX17" fmla="*/ 0 w 4935530"/>
              <a:gd name="connsiteY17" fmla="*/ 529880 h 1271712"/>
              <a:gd name="connsiteX18" fmla="*/ 0 w 4935530"/>
              <a:gd name="connsiteY18" fmla="*/ 211952 h 1271712"/>
              <a:gd name="connsiteX19" fmla="*/ 0 w 4935530"/>
              <a:gd name="connsiteY19" fmla="*/ 211952 h 1271712"/>
              <a:gd name="connsiteX20" fmla="*/ 0 w 4935530"/>
              <a:gd name="connsiteY20" fmla="*/ 211956 h 1271712"/>
              <a:gd name="connsiteX0" fmla="*/ 0 w 4935530"/>
              <a:gd name="connsiteY0" fmla="*/ 2316220 h 3375976"/>
              <a:gd name="connsiteX1" fmla="*/ 211956 w 4935530"/>
              <a:gd name="connsiteY1" fmla="*/ 2104264 h 3375976"/>
              <a:gd name="connsiteX2" fmla="*/ 822588 w 4935530"/>
              <a:gd name="connsiteY2" fmla="*/ 2104264 h 3375976"/>
              <a:gd name="connsiteX3" fmla="*/ 2260275 w 4935530"/>
              <a:gd name="connsiteY3" fmla="*/ 0 h 3375976"/>
              <a:gd name="connsiteX4" fmla="*/ 2056471 w 4935530"/>
              <a:gd name="connsiteY4" fmla="*/ 2104264 h 3375976"/>
              <a:gd name="connsiteX5" fmla="*/ 4723574 w 4935530"/>
              <a:gd name="connsiteY5" fmla="*/ 2104264 h 3375976"/>
              <a:gd name="connsiteX6" fmla="*/ 4935530 w 4935530"/>
              <a:gd name="connsiteY6" fmla="*/ 2316220 h 3375976"/>
              <a:gd name="connsiteX7" fmla="*/ 4935530 w 4935530"/>
              <a:gd name="connsiteY7" fmla="*/ 2316216 h 3375976"/>
              <a:gd name="connsiteX8" fmla="*/ 4935530 w 4935530"/>
              <a:gd name="connsiteY8" fmla="*/ 2316216 h 3375976"/>
              <a:gd name="connsiteX9" fmla="*/ 4935530 w 4935530"/>
              <a:gd name="connsiteY9" fmla="*/ 2634144 h 3375976"/>
              <a:gd name="connsiteX10" fmla="*/ 4935530 w 4935530"/>
              <a:gd name="connsiteY10" fmla="*/ 3164020 h 3375976"/>
              <a:gd name="connsiteX11" fmla="*/ 4723574 w 4935530"/>
              <a:gd name="connsiteY11" fmla="*/ 3375976 h 3375976"/>
              <a:gd name="connsiteX12" fmla="*/ 2056471 w 4935530"/>
              <a:gd name="connsiteY12" fmla="*/ 3375976 h 3375976"/>
              <a:gd name="connsiteX13" fmla="*/ 822588 w 4935530"/>
              <a:gd name="connsiteY13" fmla="*/ 3375976 h 3375976"/>
              <a:gd name="connsiteX14" fmla="*/ 822588 w 4935530"/>
              <a:gd name="connsiteY14" fmla="*/ 3375976 h 3375976"/>
              <a:gd name="connsiteX15" fmla="*/ 211956 w 4935530"/>
              <a:gd name="connsiteY15" fmla="*/ 3375976 h 3375976"/>
              <a:gd name="connsiteX16" fmla="*/ 0 w 4935530"/>
              <a:gd name="connsiteY16" fmla="*/ 3164020 h 3375976"/>
              <a:gd name="connsiteX17" fmla="*/ 0 w 4935530"/>
              <a:gd name="connsiteY17" fmla="*/ 2634144 h 3375976"/>
              <a:gd name="connsiteX18" fmla="*/ 0 w 4935530"/>
              <a:gd name="connsiteY18" fmla="*/ 2316216 h 3375976"/>
              <a:gd name="connsiteX19" fmla="*/ 0 w 4935530"/>
              <a:gd name="connsiteY19" fmla="*/ 2316216 h 3375976"/>
              <a:gd name="connsiteX20" fmla="*/ 0 w 4935530"/>
              <a:gd name="connsiteY20" fmla="*/ 2316220 h 3375976"/>
              <a:gd name="connsiteX0" fmla="*/ 0 w 4935530"/>
              <a:gd name="connsiteY0" fmla="*/ 1401820 h 2461576"/>
              <a:gd name="connsiteX1" fmla="*/ 211956 w 4935530"/>
              <a:gd name="connsiteY1" fmla="*/ 1189864 h 2461576"/>
              <a:gd name="connsiteX2" fmla="*/ 822588 w 4935530"/>
              <a:gd name="connsiteY2" fmla="*/ 1189864 h 2461576"/>
              <a:gd name="connsiteX3" fmla="*/ 1576605 w 4935530"/>
              <a:gd name="connsiteY3" fmla="*/ 0 h 2461576"/>
              <a:gd name="connsiteX4" fmla="*/ 2056471 w 4935530"/>
              <a:gd name="connsiteY4" fmla="*/ 1189864 h 2461576"/>
              <a:gd name="connsiteX5" fmla="*/ 4723574 w 4935530"/>
              <a:gd name="connsiteY5" fmla="*/ 1189864 h 2461576"/>
              <a:gd name="connsiteX6" fmla="*/ 4935530 w 4935530"/>
              <a:gd name="connsiteY6" fmla="*/ 1401820 h 2461576"/>
              <a:gd name="connsiteX7" fmla="*/ 4935530 w 4935530"/>
              <a:gd name="connsiteY7" fmla="*/ 1401816 h 2461576"/>
              <a:gd name="connsiteX8" fmla="*/ 4935530 w 4935530"/>
              <a:gd name="connsiteY8" fmla="*/ 1401816 h 2461576"/>
              <a:gd name="connsiteX9" fmla="*/ 4935530 w 4935530"/>
              <a:gd name="connsiteY9" fmla="*/ 1719744 h 2461576"/>
              <a:gd name="connsiteX10" fmla="*/ 4935530 w 4935530"/>
              <a:gd name="connsiteY10" fmla="*/ 2249620 h 2461576"/>
              <a:gd name="connsiteX11" fmla="*/ 4723574 w 4935530"/>
              <a:gd name="connsiteY11" fmla="*/ 2461576 h 2461576"/>
              <a:gd name="connsiteX12" fmla="*/ 2056471 w 4935530"/>
              <a:gd name="connsiteY12" fmla="*/ 2461576 h 2461576"/>
              <a:gd name="connsiteX13" fmla="*/ 822588 w 4935530"/>
              <a:gd name="connsiteY13" fmla="*/ 2461576 h 2461576"/>
              <a:gd name="connsiteX14" fmla="*/ 822588 w 4935530"/>
              <a:gd name="connsiteY14" fmla="*/ 2461576 h 2461576"/>
              <a:gd name="connsiteX15" fmla="*/ 211956 w 4935530"/>
              <a:gd name="connsiteY15" fmla="*/ 2461576 h 2461576"/>
              <a:gd name="connsiteX16" fmla="*/ 0 w 4935530"/>
              <a:gd name="connsiteY16" fmla="*/ 2249620 h 2461576"/>
              <a:gd name="connsiteX17" fmla="*/ 0 w 4935530"/>
              <a:gd name="connsiteY17" fmla="*/ 1719744 h 2461576"/>
              <a:gd name="connsiteX18" fmla="*/ 0 w 4935530"/>
              <a:gd name="connsiteY18" fmla="*/ 1401816 h 2461576"/>
              <a:gd name="connsiteX19" fmla="*/ 0 w 4935530"/>
              <a:gd name="connsiteY19" fmla="*/ 1401816 h 2461576"/>
              <a:gd name="connsiteX20" fmla="*/ 0 w 4935530"/>
              <a:gd name="connsiteY20" fmla="*/ 1401820 h 2461576"/>
              <a:gd name="connsiteX0" fmla="*/ 0 w 4935530"/>
              <a:gd name="connsiteY0" fmla="*/ 1401820 h 2461576"/>
              <a:gd name="connsiteX1" fmla="*/ 211956 w 4935530"/>
              <a:gd name="connsiteY1" fmla="*/ 1189864 h 2461576"/>
              <a:gd name="connsiteX2" fmla="*/ 822588 w 4935530"/>
              <a:gd name="connsiteY2" fmla="*/ 1189864 h 2461576"/>
              <a:gd name="connsiteX3" fmla="*/ 1576605 w 4935530"/>
              <a:gd name="connsiteY3" fmla="*/ 0 h 2461576"/>
              <a:gd name="connsiteX4" fmla="*/ 1595249 w 4935530"/>
              <a:gd name="connsiteY4" fmla="*/ 1175115 h 2461576"/>
              <a:gd name="connsiteX5" fmla="*/ 4723574 w 4935530"/>
              <a:gd name="connsiteY5" fmla="*/ 1189864 h 2461576"/>
              <a:gd name="connsiteX6" fmla="*/ 4935530 w 4935530"/>
              <a:gd name="connsiteY6" fmla="*/ 1401820 h 2461576"/>
              <a:gd name="connsiteX7" fmla="*/ 4935530 w 4935530"/>
              <a:gd name="connsiteY7" fmla="*/ 1401816 h 2461576"/>
              <a:gd name="connsiteX8" fmla="*/ 4935530 w 4935530"/>
              <a:gd name="connsiteY8" fmla="*/ 1401816 h 2461576"/>
              <a:gd name="connsiteX9" fmla="*/ 4935530 w 4935530"/>
              <a:gd name="connsiteY9" fmla="*/ 1719744 h 2461576"/>
              <a:gd name="connsiteX10" fmla="*/ 4935530 w 4935530"/>
              <a:gd name="connsiteY10" fmla="*/ 2249620 h 2461576"/>
              <a:gd name="connsiteX11" fmla="*/ 4723574 w 4935530"/>
              <a:gd name="connsiteY11" fmla="*/ 2461576 h 2461576"/>
              <a:gd name="connsiteX12" fmla="*/ 2056471 w 4935530"/>
              <a:gd name="connsiteY12" fmla="*/ 2461576 h 2461576"/>
              <a:gd name="connsiteX13" fmla="*/ 822588 w 4935530"/>
              <a:gd name="connsiteY13" fmla="*/ 2461576 h 2461576"/>
              <a:gd name="connsiteX14" fmla="*/ 822588 w 4935530"/>
              <a:gd name="connsiteY14" fmla="*/ 2461576 h 2461576"/>
              <a:gd name="connsiteX15" fmla="*/ 211956 w 4935530"/>
              <a:gd name="connsiteY15" fmla="*/ 2461576 h 2461576"/>
              <a:gd name="connsiteX16" fmla="*/ 0 w 4935530"/>
              <a:gd name="connsiteY16" fmla="*/ 2249620 h 2461576"/>
              <a:gd name="connsiteX17" fmla="*/ 0 w 4935530"/>
              <a:gd name="connsiteY17" fmla="*/ 1719744 h 2461576"/>
              <a:gd name="connsiteX18" fmla="*/ 0 w 4935530"/>
              <a:gd name="connsiteY18" fmla="*/ 1401816 h 2461576"/>
              <a:gd name="connsiteX19" fmla="*/ 0 w 4935530"/>
              <a:gd name="connsiteY19" fmla="*/ 1401816 h 2461576"/>
              <a:gd name="connsiteX20" fmla="*/ 0 w 4935530"/>
              <a:gd name="connsiteY20" fmla="*/ 1401820 h 2461576"/>
              <a:gd name="connsiteX0" fmla="*/ 0 w 4935530"/>
              <a:gd name="connsiteY0" fmla="*/ 1401820 h 2461576"/>
              <a:gd name="connsiteX1" fmla="*/ 211956 w 4935530"/>
              <a:gd name="connsiteY1" fmla="*/ 1189864 h 2461576"/>
              <a:gd name="connsiteX2" fmla="*/ 822588 w 4935530"/>
              <a:gd name="connsiteY2" fmla="*/ 1189864 h 2461576"/>
              <a:gd name="connsiteX3" fmla="*/ 1576605 w 4935530"/>
              <a:gd name="connsiteY3" fmla="*/ 0 h 2461576"/>
              <a:gd name="connsiteX4" fmla="*/ 1372590 w 4935530"/>
              <a:gd name="connsiteY4" fmla="*/ 1175115 h 2461576"/>
              <a:gd name="connsiteX5" fmla="*/ 4723574 w 4935530"/>
              <a:gd name="connsiteY5" fmla="*/ 1189864 h 2461576"/>
              <a:gd name="connsiteX6" fmla="*/ 4935530 w 4935530"/>
              <a:gd name="connsiteY6" fmla="*/ 1401820 h 2461576"/>
              <a:gd name="connsiteX7" fmla="*/ 4935530 w 4935530"/>
              <a:gd name="connsiteY7" fmla="*/ 1401816 h 2461576"/>
              <a:gd name="connsiteX8" fmla="*/ 4935530 w 4935530"/>
              <a:gd name="connsiteY8" fmla="*/ 1401816 h 2461576"/>
              <a:gd name="connsiteX9" fmla="*/ 4935530 w 4935530"/>
              <a:gd name="connsiteY9" fmla="*/ 1719744 h 2461576"/>
              <a:gd name="connsiteX10" fmla="*/ 4935530 w 4935530"/>
              <a:gd name="connsiteY10" fmla="*/ 2249620 h 2461576"/>
              <a:gd name="connsiteX11" fmla="*/ 4723574 w 4935530"/>
              <a:gd name="connsiteY11" fmla="*/ 2461576 h 2461576"/>
              <a:gd name="connsiteX12" fmla="*/ 2056471 w 4935530"/>
              <a:gd name="connsiteY12" fmla="*/ 2461576 h 2461576"/>
              <a:gd name="connsiteX13" fmla="*/ 822588 w 4935530"/>
              <a:gd name="connsiteY13" fmla="*/ 2461576 h 2461576"/>
              <a:gd name="connsiteX14" fmla="*/ 822588 w 4935530"/>
              <a:gd name="connsiteY14" fmla="*/ 2461576 h 2461576"/>
              <a:gd name="connsiteX15" fmla="*/ 211956 w 4935530"/>
              <a:gd name="connsiteY15" fmla="*/ 2461576 h 2461576"/>
              <a:gd name="connsiteX16" fmla="*/ 0 w 4935530"/>
              <a:gd name="connsiteY16" fmla="*/ 2249620 h 2461576"/>
              <a:gd name="connsiteX17" fmla="*/ 0 w 4935530"/>
              <a:gd name="connsiteY17" fmla="*/ 1719744 h 2461576"/>
              <a:gd name="connsiteX18" fmla="*/ 0 w 4935530"/>
              <a:gd name="connsiteY18" fmla="*/ 1401816 h 2461576"/>
              <a:gd name="connsiteX19" fmla="*/ 0 w 4935530"/>
              <a:gd name="connsiteY19" fmla="*/ 1401816 h 2461576"/>
              <a:gd name="connsiteX20" fmla="*/ 0 w 4935530"/>
              <a:gd name="connsiteY20" fmla="*/ 1401820 h 2461576"/>
              <a:gd name="connsiteX0" fmla="*/ 0 w 4935530"/>
              <a:gd name="connsiteY0" fmla="*/ 1409738 h 2469494"/>
              <a:gd name="connsiteX1" fmla="*/ 211956 w 4935530"/>
              <a:gd name="connsiteY1" fmla="*/ 1197782 h 2469494"/>
              <a:gd name="connsiteX2" fmla="*/ 822588 w 4935530"/>
              <a:gd name="connsiteY2" fmla="*/ 1197782 h 2469494"/>
              <a:gd name="connsiteX3" fmla="*/ 1576605 w 4935530"/>
              <a:gd name="connsiteY3" fmla="*/ 7918 h 2469494"/>
              <a:gd name="connsiteX4" fmla="*/ 1338881 w 4935530"/>
              <a:gd name="connsiteY4" fmla="*/ 724498 h 2469494"/>
              <a:gd name="connsiteX5" fmla="*/ 1372590 w 4935530"/>
              <a:gd name="connsiteY5" fmla="*/ 1183033 h 2469494"/>
              <a:gd name="connsiteX6" fmla="*/ 4723574 w 4935530"/>
              <a:gd name="connsiteY6" fmla="*/ 1197782 h 2469494"/>
              <a:gd name="connsiteX7" fmla="*/ 4935530 w 4935530"/>
              <a:gd name="connsiteY7" fmla="*/ 1409738 h 2469494"/>
              <a:gd name="connsiteX8" fmla="*/ 4935530 w 4935530"/>
              <a:gd name="connsiteY8" fmla="*/ 1409734 h 2469494"/>
              <a:gd name="connsiteX9" fmla="*/ 4935530 w 4935530"/>
              <a:gd name="connsiteY9" fmla="*/ 1409734 h 2469494"/>
              <a:gd name="connsiteX10" fmla="*/ 4935530 w 4935530"/>
              <a:gd name="connsiteY10" fmla="*/ 1727662 h 2469494"/>
              <a:gd name="connsiteX11" fmla="*/ 4935530 w 4935530"/>
              <a:gd name="connsiteY11" fmla="*/ 2257538 h 2469494"/>
              <a:gd name="connsiteX12" fmla="*/ 4723574 w 4935530"/>
              <a:gd name="connsiteY12" fmla="*/ 2469494 h 2469494"/>
              <a:gd name="connsiteX13" fmla="*/ 2056471 w 4935530"/>
              <a:gd name="connsiteY13" fmla="*/ 2469494 h 2469494"/>
              <a:gd name="connsiteX14" fmla="*/ 822588 w 4935530"/>
              <a:gd name="connsiteY14" fmla="*/ 2469494 h 2469494"/>
              <a:gd name="connsiteX15" fmla="*/ 822588 w 4935530"/>
              <a:gd name="connsiteY15" fmla="*/ 2469494 h 2469494"/>
              <a:gd name="connsiteX16" fmla="*/ 211956 w 4935530"/>
              <a:gd name="connsiteY16" fmla="*/ 2469494 h 2469494"/>
              <a:gd name="connsiteX17" fmla="*/ 0 w 4935530"/>
              <a:gd name="connsiteY17" fmla="*/ 2257538 h 2469494"/>
              <a:gd name="connsiteX18" fmla="*/ 0 w 4935530"/>
              <a:gd name="connsiteY18" fmla="*/ 1727662 h 2469494"/>
              <a:gd name="connsiteX19" fmla="*/ 0 w 4935530"/>
              <a:gd name="connsiteY19" fmla="*/ 1409734 h 2469494"/>
              <a:gd name="connsiteX20" fmla="*/ 0 w 4935530"/>
              <a:gd name="connsiteY20" fmla="*/ 1409734 h 2469494"/>
              <a:gd name="connsiteX21" fmla="*/ 0 w 4935530"/>
              <a:gd name="connsiteY21" fmla="*/ 1409738 h 2469494"/>
              <a:gd name="connsiteX0" fmla="*/ 0 w 4935530"/>
              <a:gd name="connsiteY0" fmla="*/ 1407674 h 2467430"/>
              <a:gd name="connsiteX1" fmla="*/ 211956 w 4935530"/>
              <a:gd name="connsiteY1" fmla="*/ 1195718 h 2467430"/>
              <a:gd name="connsiteX2" fmla="*/ 822588 w 4935530"/>
              <a:gd name="connsiteY2" fmla="*/ 1195718 h 2467430"/>
              <a:gd name="connsiteX3" fmla="*/ 1576605 w 4935530"/>
              <a:gd name="connsiteY3" fmla="*/ 5854 h 2467430"/>
              <a:gd name="connsiteX4" fmla="*/ 1163935 w 4935530"/>
              <a:gd name="connsiteY4" fmla="*/ 958408 h 2467430"/>
              <a:gd name="connsiteX5" fmla="*/ 1372590 w 4935530"/>
              <a:gd name="connsiteY5" fmla="*/ 1180969 h 2467430"/>
              <a:gd name="connsiteX6" fmla="*/ 4723574 w 4935530"/>
              <a:gd name="connsiteY6" fmla="*/ 1195718 h 2467430"/>
              <a:gd name="connsiteX7" fmla="*/ 4935530 w 4935530"/>
              <a:gd name="connsiteY7" fmla="*/ 1407674 h 2467430"/>
              <a:gd name="connsiteX8" fmla="*/ 4935530 w 4935530"/>
              <a:gd name="connsiteY8" fmla="*/ 1407670 h 2467430"/>
              <a:gd name="connsiteX9" fmla="*/ 4935530 w 4935530"/>
              <a:gd name="connsiteY9" fmla="*/ 1407670 h 2467430"/>
              <a:gd name="connsiteX10" fmla="*/ 4935530 w 4935530"/>
              <a:gd name="connsiteY10" fmla="*/ 1725598 h 2467430"/>
              <a:gd name="connsiteX11" fmla="*/ 4935530 w 4935530"/>
              <a:gd name="connsiteY11" fmla="*/ 2255474 h 2467430"/>
              <a:gd name="connsiteX12" fmla="*/ 4723574 w 4935530"/>
              <a:gd name="connsiteY12" fmla="*/ 2467430 h 2467430"/>
              <a:gd name="connsiteX13" fmla="*/ 2056471 w 4935530"/>
              <a:gd name="connsiteY13" fmla="*/ 2467430 h 2467430"/>
              <a:gd name="connsiteX14" fmla="*/ 822588 w 4935530"/>
              <a:gd name="connsiteY14" fmla="*/ 2467430 h 2467430"/>
              <a:gd name="connsiteX15" fmla="*/ 822588 w 4935530"/>
              <a:gd name="connsiteY15" fmla="*/ 2467430 h 2467430"/>
              <a:gd name="connsiteX16" fmla="*/ 211956 w 4935530"/>
              <a:gd name="connsiteY16" fmla="*/ 2467430 h 2467430"/>
              <a:gd name="connsiteX17" fmla="*/ 0 w 4935530"/>
              <a:gd name="connsiteY17" fmla="*/ 2255474 h 2467430"/>
              <a:gd name="connsiteX18" fmla="*/ 0 w 4935530"/>
              <a:gd name="connsiteY18" fmla="*/ 1725598 h 2467430"/>
              <a:gd name="connsiteX19" fmla="*/ 0 w 4935530"/>
              <a:gd name="connsiteY19" fmla="*/ 1407670 h 2467430"/>
              <a:gd name="connsiteX20" fmla="*/ 0 w 4935530"/>
              <a:gd name="connsiteY20" fmla="*/ 1407670 h 2467430"/>
              <a:gd name="connsiteX21" fmla="*/ 0 w 4935530"/>
              <a:gd name="connsiteY21" fmla="*/ 1407674 h 246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35530" h="2467430">
                <a:moveTo>
                  <a:pt x="0" y="1407674"/>
                </a:moveTo>
                <a:cubicBezTo>
                  <a:pt x="0" y="1290614"/>
                  <a:pt x="94896" y="1195718"/>
                  <a:pt x="211956" y="1195718"/>
                </a:cubicBezTo>
                <a:lnTo>
                  <a:pt x="822588" y="1195718"/>
                </a:lnTo>
                <a:cubicBezTo>
                  <a:pt x="1301817" y="494297"/>
                  <a:pt x="1097376" y="707275"/>
                  <a:pt x="1576605" y="5854"/>
                </a:cubicBezTo>
                <a:cubicBezTo>
                  <a:pt x="1646750" y="-77943"/>
                  <a:pt x="1197938" y="762556"/>
                  <a:pt x="1163935" y="958408"/>
                </a:cubicBezTo>
                <a:cubicBezTo>
                  <a:pt x="1129933" y="1154261"/>
                  <a:pt x="792570" y="1097172"/>
                  <a:pt x="1372590" y="1180969"/>
                </a:cubicBezTo>
                <a:lnTo>
                  <a:pt x="4723574" y="1195718"/>
                </a:lnTo>
                <a:cubicBezTo>
                  <a:pt x="4840634" y="1195718"/>
                  <a:pt x="4935530" y="1290614"/>
                  <a:pt x="4935530" y="1407674"/>
                </a:cubicBezTo>
                <a:lnTo>
                  <a:pt x="4935530" y="1407670"/>
                </a:lnTo>
                <a:lnTo>
                  <a:pt x="4935530" y="1407670"/>
                </a:lnTo>
                <a:lnTo>
                  <a:pt x="4935530" y="1725598"/>
                </a:lnTo>
                <a:lnTo>
                  <a:pt x="4935530" y="2255474"/>
                </a:lnTo>
                <a:cubicBezTo>
                  <a:pt x="4935530" y="2372534"/>
                  <a:pt x="4840634" y="2467430"/>
                  <a:pt x="4723574" y="2467430"/>
                </a:cubicBezTo>
                <a:lnTo>
                  <a:pt x="2056471" y="2467430"/>
                </a:lnTo>
                <a:lnTo>
                  <a:pt x="822588" y="2467430"/>
                </a:lnTo>
                <a:lnTo>
                  <a:pt x="822588" y="2467430"/>
                </a:lnTo>
                <a:lnTo>
                  <a:pt x="211956" y="2467430"/>
                </a:lnTo>
                <a:cubicBezTo>
                  <a:pt x="94896" y="2467430"/>
                  <a:pt x="0" y="2372534"/>
                  <a:pt x="0" y="2255474"/>
                </a:cubicBezTo>
                <a:lnTo>
                  <a:pt x="0" y="1725598"/>
                </a:lnTo>
                <a:lnTo>
                  <a:pt x="0" y="1407670"/>
                </a:lnTo>
                <a:lnTo>
                  <a:pt x="0" y="1407670"/>
                </a:lnTo>
                <a:lnTo>
                  <a:pt x="0" y="140767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GR" sz="2000" dirty="0" smtClean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pPr lvl="0"/>
            <a:endParaRPr lang="el-GR" sz="2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pPr lvl="0"/>
            <a:endParaRPr lang="el-GR" sz="2000" dirty="0" smtClean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pPr lvl="0"/>
            <a:endParaRPr lang="el-GR" sz="2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pPr lvl="0"/>
            <a:r>
              <a:rPr lang="el-GR" sz="2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το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μέταλλο</a:t>
            </a:r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 εμφανίζεται</a:t>
            </a:r>
          </a:p>
          <a:p>
            <a:pPr lvl="0"/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στα προϊόντα με το </a:t>
            </a:r>
            <a:r>
              <a:rPr lang="el-GR" sz="2400" b="1" u="sng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μικρότερο</a:t>
            </a:r>
            <a:r>
              <a:rPr lang="el-GR" sz="2000" u="sng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αριθμό </a:t>
            </a:r>
            <a:r>
              <a:rPr lang="el-GR" sz="2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οξείδωσης,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εκτός από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74245" y="1825660"/>
            <a:ext cx="5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17830" y="1904854"/>
            <a:ext cx="35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ή </a:t>
            </a:r>
            <a:endParaRPr lang="el-GR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421796" y="1795870"/>
            <a:ext cx="5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Ορθογώνιο 34"/>
          <p:cNvSpPr/>
          <p:nvPr/>
        </p:nvSpPr>
        <p:spPr>
          <a:xfrm>
            <a:off x="117749" y="1225838"/>
            <a:ext cx="8770444" cy="43088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Ba, Ca, Na, Mg, Al,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Zn, Cr, Fe, Co, Ni, Sn,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2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Cu, Hg, Ag, Pt, Au </a:t>
            </a:r>
            <a:endParaRPr lang="el-GR" sz="2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Δ1. Μέταλλο + Οξύ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 + Υδρογόνο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grpSp>
        <p:nvGrpSpPr>
          <p:cNvPr id="42" name="Ομάδα 41"/>
          <p:cNvGrpSpPr/>
          <p:nvPr/>
        </p:nvGrpSpPr>
        <p:grpSpPr>
          <a:xfrm rot="21254227">
            <a:off x="102437" y="1569605"/>
            <a:ext cx="2833243" cy="1010997"/>
            <a:chOff x="5230261" y="1291657"/>
            <a:chExt cx="2833243" cy="1341860"/>
          </a:xfrm>
        </p:grpSpPr>
        <p:pic>
          <p:nvPicPr>
            <p:cNvPr id="43" name="Εικόνα 4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 rot="313730">
              <a:off x="5422861" y="1614473"/>
              <a:ext cx="2555265" cy="523219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1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sp>
        <p:nvSpPr>
          <p:cNvPr id="45" name="Έλλειψη 44"/>
          <p:cNvSpPr/>
          <p:nvPr/>
        </p:nvSpPr>
        <p:spPr>
          <a:xfrm>
            <a:off x="3958729" y="1169972"/>
            <a:ext cx="476859" cy="525496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glow rad="1397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Έλλειψη 45"/>
          <p:cNvSpPr/>
          <p:nvPr/>
        </p:nvSpPr>
        <p:spPr>
          <a:xfrm>
            <a:off x="6016370" y="1196752"/>
            <a:ext cx="476859" cy="525496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653786" y="4181803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93888" y="4138885"/>
            <a:ext cx="53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06706" y="4275568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96513" y="4088848"/>
            <a:ext cx="65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96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 animBg="1"/>
      <p:bldP spid="15" grpId="0" animBg="1"/>
      <p:bldP spid="20" grpId="0"/>
      <p:bldP spid="22" grpId="0"/>
      <p:bldP spid="28" grpId="0"/>
      <p:bldP spid="29" grpId="0" animBg="1"/>
      <p:bldP spid="2" grpId="0"/>
      <p:bldP spid="11" grpId="0"/>
      <p:bldP spid="38" grpId="0" animBg="1"/>
      <p:bldP spid="39" grpId="0"/>
      <p:bldP spid="40" grpId="0"/>
      <p:bldP spid="41" grpId="0"/>
      <p:bldP spid="35" grpId="0" animBg="1"/>
      <p:bldP spid="45" grpId="0" animBg="1"/>
      <p:bldP spid="46" grpId="0" animBg="1"/>
      <p:bldP spid="47" grpId="0"/>
      <p:bldP spid="48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Εικόνα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18" b="99104" l="0" r="5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03" r="37904"/>
          <a:stretch/>
        </p:blipFill>
        <p:spPr>
          <a:xfrm>
            <a:off x="0" y="4072465"/>
            <a:ext cx="1801315" cy="1278812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755175" y="3782523"/>
            <a:ext cx="827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Cu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27784" y="3861047"/>
            <a:ext cx="1043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H</a:t>
            </a:r>
            <a:r>
              <a:rPr lang="en-US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48599" y="386104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2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157364" y="3861046"/>
            <a:ext cx="691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sz="2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 flipH="1">
            <a:off x="1146067" y="4517831"/>
            <a:ext cx="32060" cy="99940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6278" y="5517232"/>
            <a:ext cx="468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Cu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ΔΕΝ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sz="2400" dirty="0" smtClean="0"/>
              <a:t>είναι</a:t>
            </a:r>
            <a:r>
              <a:rPr lang="el-GR" sz="2400" b="1" dirty="0" smtClean="0"/>
              <a:t> </a:t>
            </a:r>
            <a:r>
              <a:rPr lang="el-GR" sz="2400" dirty="0" smtClean="0"/>
              <a:t>δραστικότερος του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Η</a:t>
            </a: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3033486" y="4517831"/>
            <a:ext cx="1873792" cy="999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890356" y="6245379"/>
            <a:ext cx="3857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sym typeface="Symbol"/>
              </a:rPr>
              <a:t>O</a:t>
            </a:r>
            <a:r>
              <a:rPr lang="el-GR" sz="2400" dirty="0" smtClean="0">
                <a:solidFill>
                  <a:prstClr val="white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Symbol"/>
              </a:rPr>
              <a:t>Cu</a:t>
            </a:r>
            <a:r>
              <a:rPr lang="el-GR" sz="2400" dirty="0" smtClean="0">
                <a:solidFill>
                  <a:prstClr val="white"/>
                </a:solidFill>
                <a:sym typeface="Symbol"/>
              </a:rPr>
              <a:t> </a:t>
            </a:r>
            <a:r>
              <a:rPr lang="el-GR" sz="2400" b="1" u="sng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ΔΕΝ </a:t>
            </a:r>
            <a:r>
              <a:rPr lang="el-GR" sz="2400" dirty="0" smtClean="0">
                <a:sym typeface="Symbol"/>
              </a:rPr>
              <a:t>αντικαθιστά το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sym typeface="Symbol"/>
              </a:rPr>
              <a:t>H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2175552" y="5932364"/>
            <a:ext cx="283139" cy="358815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1" name="Picture 2" descr="button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" y="3981722"/>
            <a:ext cx="276225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ΜΙΧΑΛΗΣ\Downloads\4) GIFSSSSSSSSSSSSSSSSSSSS\ΠΡΟΣΟΧΗ - alarm\agent_no_entry_md_cl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43" y="3325403"/>
            <a:ext cx="969369" cy="15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Αποτέλεσμα εικόνας για copp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7" y="2414812"/>
            <a:ext cx="1495783" cy="13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Ελεύθερη σχεδίαση 12"/>
          <p:cNvSpPr/>
          <p:nvPr/>
        </p:nvSpPr>
        <p:spPr>
          <a:xfrm>
            <a:off x="1190170" y="1699648"/>
            <a:ext cx="5614078" cy="2175667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61078 w 641706"/>
              <a:gd name="connsiteY16" fmla="*/ 510859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62927 w 641706"/>
              <a:gd name="connsiteY5" fmla="*/ 1248007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61078 w 641706"/>
              <a:gd name="connsiteY16" fmla="*/ 510859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75772 w 641706"/>
              <a:gd name="connsiteY7" fmla="*/ 1262743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154008 w 641706"/>
              <a:gd name="connsiteY4" fmla="*/ 1326517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154008 w 641706"/>
              <a:gd name="connsiteY4" fmla="*/ 1326517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50741 w 641706"/>
              <a:gd name="connsiteY13" fmla="*/ 809720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154008 w 641706"/>
              <a:gd name="connsiteY4" fmla="*/ 1326517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287172 w 641706"/>
              <a:gd name="connsiteY11" fmla="*/ 902524 h 1872343"/>
              <a:gd name="connsiteX12" fmla="*/ 391886 w 641706"/>
              <a:gd name="connsiteY12" fmla="*/ 943429 h 1872343"/>
              <a:gd name="connsiteX13" fmla="*/ 350741 w 641706"/>
              <a:gd name="connsiteY13" fmla="*/ 809720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154008 w 641706"/>
              <a:gd name="connsiteY4" fmla="*/ 1326517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287172 w 641706"/>
              <a:gd name="connsiteY11" fmla="*/ 902524 h 1872343"/>
              <a:gd name="connsiteX12" fmla="*/ 337222 w 641706"/>
              <a:gd name="connsiteY12" fmla="*/ 861838 h 1872343"/>
              <a:gd name="connsiteX13" fmla="*/ 350741 w 641706"/>
              <a:gd name="connsiteY13" fmla="*/ 809720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29151" y="1392420"/>
                  <a:pt x="145143" y="1378858"/>
                </a:cubicBezTo>
                <a:cubicBezTo>
                  <a:pt x="161135" y="1365297"/>
                  <a:pt x="66423" y="1344033"/>
                  <a:pt x="154008" y="1326517"/>
                </a:cubicBezTo>
                <a:cubicBezTo>
                  <a:pt x="171668" y="1315796"/>
                  <a:pt x="171411" y="1354812"/>
                  <a:pt x="155023" y="1337842"/>
                </a:cubicBezTo>
                <a:cubicBezTo>
                  <a:pt x="138635" y="1320872"/>
                  <a:pt x="153974" y="1264409"/>
                  <a:pt x="162927" y="1248007"/>
                </a:cubicBezTo>
                <a:cubicBezTo>
                  <a:pt x="171880" y="1231605"/>
                  <a:pt x="204448" y="1246652"/>
                  <a:pt x="208741" y="1239432"/>
                </a:cubicBezTo>
                <a:cubicBezTo>
                  <a:pt x="213034" y="1232212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287172" y="902524"/>
                </a:lnTo>
                <a:lnTo>
                  <a:pt x="337222" y="861838"/>
                </a:lnTo>
                <a:cubicBezTo>
                  <a:pt x="345269" y="849768"/>
                  <a:pt x="348888" y="837245"/>
                  <a:pt x="350741" y="809720"/>
                </a:cubicBezTo>
                <a:cubicBezTo>
                  <a:pt x="352594" y="782195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0030" y="613962"/>
                  <a:pt x="406400" y="595086"/>
                </a:cubicBezTo>
                <a:cubicBezTo>
                  <a:pt x="422770" y="576210"/>
                  <a:pt x="358482" y="579256"/>
                  <a:pt x="461078" y="510859"/>
                </a:cubicBezTo>
                <a:cubicBezTo>
                  <a:pt x="487430" y="431804"/>
                  <a:pt x="465724" y="418094"/>
                  <a:pt x="471125" y="386170"/>
                </a:cubicBezTo>
                <a:cubicBezTo>
                  <a:pt x="476526" y="354246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Ελεύθερη σχεδίαση 14"/>
          <p:cNvSpPr/>
          <p:nvPr/>
        </p:nvSpPr>
        <p:spPr>
          <a:xfrm>
            <a:off x="2915817" y="1777014"/>
            <a:ext cx="3384376" cy="2098301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Ορθογώνιο 21"/>
          <p:cNvSpPr/>
          <p:nvPr/>
        </p:nvSpPr>
        <p:spPr>
          <a:xfrm>
            <a:off x="131998" y="1196752"/>
            <a:ext cx="8770444" cy="43088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Ba, Ca, Na, Mg, Al,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Zn, Cr, Fe, Co, Ni, Sn,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22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Cu, Hg, Ag, Pt, Au </a:t>
            </a:r>
            <a:endParaRPr lang="el-GR" sz="2200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Δ1. Μέταλλο + Οξύ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 + Υδρογόνο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grpSp>
        <p:nvGrpSpPr>
          <p:cNvPr id="27" name="Ομάδα 26"/>
          <p:cNvGrpSpPr/>
          <p:nvPr/>
        </p:nvGrpSpPr>
        <p:grpSpPr>
          <a:xfrm rot="21274764">
            <a:off x="31714" y="1580731"/>
            <a:ext cx="2833243" cy="1010997"/>
            <a:chOff x="5230261" y="1291657"/>
            <a:chExt cx="2833243" cy="1341860"/>
          </a:xfrm>
        </p:grpSpPr>
        <p:pic>
          <p:nvPicPr>
            <p:cNvPr id="32" name="Εικόνα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 rot="313730">
              <a:off x="5422861" y="1614473"/>
              <a:ext cx="2555265" cy="523219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1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sp>
        <p:nvSpPr>
          <p:cNvPr id="35" name="Έλλειψη 34"/>
          <p:cNvSpPr/>
          <p:nvPr/>
        </p:nvSpPr>
        <p:spPr>
          <a:xfrm>
            <a:off x="6516216" y="1159118"/>
            <a:ext cx="476859" cy="525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Έλλειψη 35"/>
          <p:cNvSpPr/>
          <p:nvPr/>
        </p:nvSpPr>
        <p:spPr>
          <a:xfrm>
            <a:off x="6039356" y="1157990"/>
            <a:ext cx="476859" cy="525496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390989" y="4136571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2399" y="4136571"/>
            <a:ext cx="65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81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20" grpId="0"/>
      <p:bldP spid="28" grpId="0"/>
      <p:bldP spid="29" grpId="0" animBg="1"/>
      <p:bldP spid="13" grpId="0" animBg="1"/>
      <p:bldP spid="15" grpId="0" animBg="1"/>
      <p:bldP spid="22" grpId="0" animBg="1"/>
      <p:bldP spid="35" grpId="0" animBg="1"/>
      <p:bldP spid="36" grpId="0" animBg="1"/>
      <p:bldP spid="30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Εικόνα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8" y="3886741"/>
            <a:ext cx="4762500" cy="2743200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86" y="1951560"/>
            <a:ext cx="2682167" cy="4742071"/>
          </a:xfrm>
          <a:prstGeom prst="rect">
            <a:avLst/>
          </a:prstGeom>
        </p:spPr>
      </p:pic>
      <p:pic>
        <p:nvPicPr>
          <p:cNvPr id="1026" name="Picture 2" descr="C:\Users\ΜΙΧΑΛΗΣ\Downloads\4) GIFSSSSSSSSSSSSSSSSSSSS\bubbles_e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474" y="-675456"/>
            <a:ext cx="9429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653360" y="3257133"/>
            <a:ext cx="1133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Mg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27784" y="3360320"/>
            <a:ext cx="1043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H</a:t>
            </a:r>
            <a:r>
              <a:rPr lang="en-US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48599" y="3360321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397657" y="3360318"/>
            <a:ext cx="1249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Mg</a:t>
            </a:r>
            <a:r>
              <a:rPr lang="en-GB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l-GR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157364" y="3360319"/>
            <a:ext cx="590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  <a:sym typeface="Symbol"/>
              </a:rPr>
              <a:t></a:t>
            </a:r>
            <a:endParaRPr lang="el-GR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7524328" y="3288313"/>
            <a:ext cx="667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H</a:t>
            </a:r>
            <a:r>
              <a:rPr lang="en-GB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804248" y="3345917"/>
            <a:ext cx="50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 </a:t>
            </a:r>
            <a:endParaRPr lang="el-GR" dirty="0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1178127" y="4017104"/>
            <a:ext cx="42055" cy="4498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0970" y="4397866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Mg</a:t>
            </a:r>
            <a:r>
              <a:rPr lang="el-GR" sz="2400" dirty="0" smtClean="0"/>
              <a:t> δραστικότερο</a:t>
            </a:r>
            <a:r>
              <a:rPr lang="el-GR" sz="2400" dirty="0"/>
              <a:t>ς</a:t>
            </a:r>
            <a:r>
              <a:rPr lang="el-GR" sz="2400" dirty="0" smtClean="0"/>
              <a:t> του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Η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0112" y="3000281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</a:rPr>
              <a:t>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3033486" y="4017104"/>
            <a:ext cx="818434" cy="42996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860970" y="5272732"/>
            <a:ext cx="3857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white"/>
                </a:solidFill>
                <a:sym typeface="Symbol"/>
              </a:rPr>
              <a:t>O</a:t>
            </a:r>
            <a:r>
              <a:rPr lang="el-GR" sz="2400" dirty="0" smtClean="0">
                <a:solidFill>
                  <a:prstClr val="white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sym typeface="Symbol"/>
              </a:rPr>
              <a:t>Mg</a:t>
            </a:r>
            <a:r>
              <a:rPr lang="el-GR" sz="2400" dirty="0" smtClean="0">
                <a:solidFill>
                  <a:prstClr val="white"/>
                </a:solidFill>
                <a:sym typeface="Symbol"/>
              </a:rPr>
              <a:t> </a:t>
            </a:r>
            <a:r>
              <a:rPr lang="el-GR" sz="2400" dirty="0" smtClean="0">
                <a:sym typeface="Symbol"/>
              </a:rPr>
              <a:t>αντικαθιστά το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sym typeface="Symbol"/>
              </a:rPr>
              <a:t>H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1827495" y="4909876"/>
            <a:ext cx="283139" cy="358815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317121" y="3284361"/>
            <a:ext cx="35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3567634"/>
            <a:ext cx="412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4" name="Ευθύγραμμο βέλος σύνδεσης 13"/>
          <p:cNvCxnSpPr/>
          <p:nvPr/>
        </p:nvCxnSpPr>
        <p:spPr>
          <a:xfrm flipV="1">
            <a:off x="8244408" y="3271932"/>
            <a:ext cx="0" cy="67118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button0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" y="3480995"/>
            <a:ext cx="276225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3" name="Picture 2" descr="Αποτέλεσμα εικόνας για magnesi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100000" l="10000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31482"/>
            <a:ext cx="1693839" cy="9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Ορθογώνιο 29"/>
          <p:cNvSpPr/>
          <p:nvPr/>
        </p:nvSpPr>
        <p:spPr>
          <a:xfrm>
            <a:off x="131998" y="1196752"/>
            <a:ext cx="8770444" cy="43088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Ba, Ca, Na, Mg, Al,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Zn, Cr, Fe, Co, Ni, Sn,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22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Cu, Hg, Ag, Pt, Au </a:t>
            </a:r>
            <a:endParaRPr lang="el-GR" sz="2200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Δ1. Μέταλλο + Οξύ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 + Υδρογόνο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15" name="Ελεύθερη σχεδίαση 14"/>
          <p:cNvSpPr/>
          <p:nvPr/>
        </p:nvSpPr>
        <p:spPr>
          <a:xfrm>
            <a:off x="2941551" y="1671772"/>
            <a:ext cx="3396193" cy="1688547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Έλλειψη 34"/>
          <p:cNvSpPr/>
          <p:nvPr/>
        </p:nvSpPr>
        <p:spPr>
          <a:xfrm>
            <a:off x="1840262" y="1124026"/>
            <a:ext cx="476859" cy="525496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glow rad="1397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Ομάδα 33"/>
          <p:cNvGrpSpPr/>
          <p:nvPr/>
        </p:nvGrpSpPr>
        <p:grpSpPr>
          <a:xfrm rot="21280588">
            <a:off x="31714" y="1568669"/>
            <a:ext cx="2833243" cy="1010997"/>
            <a:chOff x="5230261" y="1291657"/>
            <a:chExt cx="2833243" cy="1341860"/>
          </a:xfrm>
        </p:grpSpPr>
        <p:pic>
          <p:nvPicPr>
            <p:cNvPr id="37" name="Εικόνα 3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 rot="313730">
              <a:off x="5422861" y="1614473"/>
              <a:ext cx="2555265" cy="523219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1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sp>
        <p:nvSpPr>
          <p:cNvPr id="13" name="Ελεύθερη σχεδίαση 12"/>
          <p:cNvSpPr/>
          <p:nvPr/>
        </p:nvSpPr>
        <p:spPr>
          <a:xfrm>
            <a:off x="1212184" y="1695148"/>
            <a:ext cx="968611" cy="1925111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61078 w 641706"/>
              <a:gd name="connsiteY16" fmla="*/ 510859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62927 w 641706"/>
              <a:gd name="connsiteY5" fmla="*/ 1248007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72867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61078 w 641706"/>
              <a:gd name="connsiteY16" fmla="*/ 510859 h 1872343"/>
              <a:gd name="connsiteX17" fmla="*/ 471125 w 641706"/>
              <a:gd name="connsiteY17" fmla="*/ 386170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75772 w 641706"/>
              <a:gd name="connsiteY7" fmla="*/ 1262743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154008 w 641706"/>
              <a:gd name="connsiteY4" fmla="*/ 1326517 h 1872343"/>
              <a:gd name="connsiteX5" fmla="*/ 155023 w 641706"/>
              <a:gd name="connsiteY5" fmla="*/ 1337842 h 1872343"/>
              <a:gd name="connsiteX6" fmla="*/ 162927 w 641706"/>
              <a:gd name="connsiteY6" fmla="*/ 1248007 h 1872343"/>
              <a:gd name="connsiteX7" fmla="*/ 208741 w 641706"/>
              <a:gd name="connsiteY7" fmla="*/ 1239432 h 1872343"/>
              <a:gd name="connsiteX8" fmla="*/ 188686 w 641706"/>
              <a:gd name="connsiteY8" fmla="*/ 1204686 h 1872343"/>
              <a:gd name="connsiteX9" fmla="*/ 159658 w 641706"/>
              <a:gd name="connsiteY9" fmla="*/ 1161143 h 1872343"/>
              <a:gd name="connsiteX10" fmla="*/ 261258 w 641706"/>
              <a:gd name="connsiteY10" fmla="*/ 1030515 h 1872343"/>
              <a:gd name="connsiteX11" fmla="*/ 348343 w 641706"/>
              <a:gd name="connsiteY11" fmla="*/ 972458 h 1872343"/>
              <a:gd name="connsiteX12" fmla="*/ 391886 w 641706"/>
              <a:gd name="connsiteY12" fmla="*/ 943429 h 1872343"/>
              <a:gd name="connsiteX13" fmla="*/ 372867 w 641706"/>
              <a:gd name="connsiteY13" fmla="*/ 856343 h 1872343"/>
              <a:gd name="connsiteX14" fmla="*/ 348343 w 641706"/>
              <a:gd name="connsiteY14" fmla="*/ 696686 h 1872343"/>
              <a:gd name="connsiteX15" fmla="*/ 362858 w 641706"/>
              <a:gd name="connsiteY15" fmla="*/ 624115 h 1872343"/>
              <a:gd name="connsiteX16" fmla="*/ 406400 w 641706"/>
              <a:gd name="connsiteY16" fmla="*/ 595086 h 1872343"/>
              <a:gd name="connsiteX17" fmla="*/ 461078 w 641706"/>
              <a:gd name="connsiteY17" fmla="*/ 510859 h 1872343"/>
              <a:gd name="connsiteX18" fmla="*/ 471125 w 641706"/>
              <a:gd name="connsiteY18" fmla="*/ 386170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29151" y="1392420"/>
                  <a:pt x="145143" y="1378858"/>
                </a:cubicBezTo>
                <a:cubicBezTo>
                  <a:pt x="161135" y="1365297"/>
                  <a:pt x="66423" y="1344033"/>
                  <a:pt x="154008" y="1326517"/>
                </a:cubicBezTo>
                <a:cubicBezTo>
                  <a:pt x="171668" y="1315796"/>
                  <a:pt x="171411" y="1354812"/>
                  <a:pt x="155023" y="1337842"/>
                </a:cubicBezTo>
                <a:cubicBezTo>
                  <a:pt x="138635" y="1320872"/>
                  <a:pt x="153974" y="1264409"/>
                  <a:pt x="162927" y="1248007"/>
                </a:cubicBezTo>
                <a:cubicBezTo>
                  <a:pt x="171880" y="1231605"/>
                  <a:pt x="204448" y="1246652"/>
                  <a:pt x="208741" y="1239432"/>
                </a:cubicBezTo>
                <a:cubicBezTo>
                  <a:pt x="213034" y="1232212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91886" y="943429"/>
                </a:lnTo>
                <a:cubicBezTo>
                  <a:pt x="399933" y="931359"/>
                  <a:pt x="378683" y="877667"/>
                  <a:pt x="372867" y="856343"/>
                </a:cubicBezTo>
                <a:cubicBezTo>
                  <a:pt x="357668" y="800615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0030" y="613962"/>
                  <a:pt x="406400" y="595086"/>
                </a:cubicBezTo>
                <a:cubicBezTo>
                  <a:pt x="422770" y="576210"/>
                  <a:pt x="358482" y="579256"/>
                  <a:pt x="461078" y="510859"/>
                </a:cubicBezTo>
                <a:cubicBezTo>
                  <a:pt x="487430" y="431804"/>
                  <a:pt x="465724" y="418094"/>
                  <a:pt x="471125" y="386170"/>
                </a:cubicBezTo>
                <a:cubicBezTo>
                  <a:pt x="476526" y="354246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sp>
        <p:nvSpPr>
          <p:cNvPr id="39" name="Έλλειψη 38"/>
          <p:cNvSpPr/>
          <p:nvPr/>
        </p:nvSpPr>
        <p:spPr>
          <a:xfrm>
            <a:off x="6032786" y="1169652"/>
            <a:ext cx="476859" cy="525496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374855" y="3545878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04629" y="3563300"/>
            <a:ext cx="53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31821" y="3673033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27985" y="3561012"/>
            <a:ext cx="65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9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0" grpId="0"/>
      <p:bldP spid="22" grpId="0"/>
      <p:bldP spid="28" grpId="0"/>
      <p:bldP spid="29" grpId="0" animBg="1"/>
      <p:bldP spid="2" grpId="0"/>
      <p:bldP spid="11" grpId="0"/>
      <p:bldP spid="30" grpId="0" animBg="1"/>
      <p:bldP spid="15" grpId="0" animBg="1"/>
      <p:bldP spid="35" grpId="0" animBg="1"/>
      <p:bldP spid="13" grpId="0" animBg="1"/>
      <p:bldP spid="39" grpId="0" animBg="1"/>
      <p:bldP spid="40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9"/>
          <a:stretch/>
        </p:blipFill>
        <p:spPr>
          <a:xfrm>
            <a:off x="3258439" y="728309"/>
            <a:ext cx="1646726" cy="33169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90000" l="145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7"/>
          <a:stretch/>
        </p:blipFill>
        <p:spPr bwMode="auto">
          <a:xfrm>
            <a:off x="-147727" y="1457412"/>
            <a:ext cx="1945119" cy="16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1074467" y="2473166"/>
            <a:ext cx="973343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Cu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3219161" y="2664437"/>
            <a:ext cx="20890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75000"/>
                  </a:prstClr>
                </a:solidFill>
                <a:latin typeface="Comic Sans MS" pitchFamily="66" charset="0"/>
              </a:rPr>
              <a:t>Ag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NO</a:t>
            </a:r>
            <a:r>
              <a:rPr lang="en-US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3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2662296" y="2570795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5977567" y="2590407"/>
            <a:ext cx="13418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  <a:sym typeface="Symbol"/>
              </a:rPr>
              <a:t>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17" name="Picture 2" descr="C:\Users\ΜΙΧΑΛΗΣ\Downloads\4) GIFSSSSSSSSSSSSSSSSSSSS\ΕΡΩΤΗΣΗ\Animated-spinning-red-question-mark-picture-movin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88" y="2647864"/>
            <a:ext cx="6191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leur-de-coin.com/images/currency/KM200/KM182_2002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34" y="1598658"/>
            <a:ext cx="1104265" cy="110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Αποτέλεσμα εικόνας για cuso4  solutio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5" b="11674"/>
          <a:stretch/>
        </p:blipFill>
        <p:spPr bwMode="auto">
          <a:xfrm>
            <a:off x="2462858" y="4810597"/>
            <a:ext cx="2895629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panagiotidis-tools.gr/images/Image/7982%20inox-1%20norm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05" b="92050" l="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2123">
            <a:off x="12857" y="3865481"/>
            <a:ext cx="3289332" cy="19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Ορθογώνιο 18"/>
          <p:cNvSpPr/>
          <p:nvPr/>
        </p:nvSpPr>
        <p:spPr>
          <a:xfrm>
            <a:off x="542073" y="4608063"/>
            <a:ext cx="1080745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itchFamily="66" charset="0"/>
              </a:rPr>
              <a:t>Fe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Ορθογώνιο 19"/>
          <p:cNvSpPr/>
          <p:nvPr/>
        </p:nvSpPr>
        <p:spPr>
          <a:xfrm>
            <a:off x="3068393" y="4900517"/>
            <a:ext cx="19639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Cu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SO</a:t>
            </a:r>
            <a:r>
              <a:rPr lang="en-US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4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1" name="Ορθογώνιο 20"/>
          <p:cNvSpPr/>
          <p:nvPr/>
        </p:nvSpPr>
        <p:spPr>
          <a:xfrm>
            <a:off x="2309594" y="4900517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6162261" y="4833470"/>
            <a:ext cx="13418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  <a:sym typeface="Symbol"/>
              </a:rPr>
              <a:t>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04458" y="7617657"/>
            <a:ext cx="95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ΜΠΛΕ</a:t>
            </a:r>
            <a:endParaRPr lang="el-GR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C:\Users\ΜΙΧΑΛΗΣ\Downloads\4) GIFSSSSSSSSSSSSSSSSSSSS\ΕΡΩΤΗΣΗ\Animated-spinning-red-question-mark-picture-movin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300" y="4950878"/>
            <a:ext cx="6191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Ομάδα 26"/>
          <p:cNvGrpSpPr/>
          <p:nvPr/>
        </p:nvGrpSpPr>
        <p:grpSpPr>
          <a:xfrm>
            <a:off x="95634" y="3134921"/>
            <a:ext cx="2833243" cy="1341860"/>
            <a:chOff x="5230261" y="1291657"/>
            <a:chExt cx="2833243" cy="1341860"/>
          </a:xfrm>
        </p:grpSpPr>
        <p:pic>
          <p:nvPicPr>
            <p:cNvPr id="28" name="Εικόνα 2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 rot="313730">
              <a:off x="5412783" y="1672066"/>
              <a:ext cx="2555265" cy="523220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3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grpSp>
        <p:nvGrpSpPr>
          <p:cNvPr id="5" name="Ομάδα 4"/>
          <p:cNvGrpSpPr/>
          <p:nvPr/>
        </p:nvGrpSpPr>
        <p:grpSpPr>
          <a:xfrm>
            <a:off x="139166" y="439943"/>
            <a:ext cx="2833243" cy="1341860"/>
            <a:chOff x="5230261" y="1291657"/>
            <a:chExt cx="2833243" cy="1341860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313730">
              <a:off x="5412783" y="1672066"/>
              <a:ext cx="2555265" cy="523220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2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919266" y="2990764"/>
            <a:ext cx="53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85238" y="5227455"/>
            <a:ext cx="53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4443" y="3078626"/>
            <a:ext cx="65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9590" y="5238543"/>
            <a:ext cx="65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42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4" y="1888121"/>
            <a:ext cx="2821789" cy="22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01" y="1842207"/>
            <a:ext cx="2679240" cy="4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3059832" y="3276273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solidFill>
                  <a:prstClr val="black"/>
                </a:solidFill>
                <a:latin typeface="Comic Sans MS" pitchFamily="66" charset="0"/>
              </a:rPr>
              <a:t>+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652120" y="3276273"/>
            <a:ext cx="691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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8" name="Picture 6" descr="http://www.digipac.ca/chemical/mtom/contents/chapter2/images/cuso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2207"/>
            <a:ext cx="2368261" cy="45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4" y="4149080"/>
            <a:ext cx="2821789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users.sch.gr/ppoulio/dokimastiko/sect04/imgs/xalkos_oks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5"/>
          <a:stretch/>
        </p:blipFill>
        <p:spPr bwMode="auto">
          <a:xfrm flipH="1">
            <a:off x="6244111" y="1842207"/>
            <a:ext cx="2720376" cy="462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18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Δ2.  Μέταλλο1 +Άλας1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Άλας2 + Μέταλλο2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130651" y="932108"/>
            <a:ext cx="2833243" cy="1341860"/>
            <a:chOff x="5230261" y="1291657"/>
            <a:chExt cx="2833243" cy="1341860"/>
          </a:xfrm>
        </p:grpSpPr>
        <p:pic>
          <p:nvPicPr>
            <p:cNvPr id="13" name="Εικόνα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313730">
              <a:off x="5412783" y="1672066"/>
              <a:ext cx="2555265" cy="523220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2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93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://www.panagiotidis-tools.gr/images/Image/7982%20inox-1%20nor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05" b="92050" l="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42" y="1710514"/>
            <a:ext cx="2789914" cy="16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ΜΙΧΑΛΗΣ\Downloads\4) GIFSSSSSSSSSSSSSSSSSSSS\GIFS CΗΕΜ\Iron + copper sulfate solution-1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1" y="3648946"/>
            <a:ext cx="56388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greefclub.com/forum/uploads/post-7-11560139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21" y="3638806"/>
            <a:ext cx="2183007" cy="18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8" t="34639" r="28483" b="13765"/>
          <a:stretch/>
        </p:blipFill>
        <p:spPr bwMode="auto">
          <a:xfrm>
            <a:off x="8080902" y="3639035"/>
            <a:ext cx="859541" cy="187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55576" y="2872100"/>
            <a:ext cx="776175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itchFamily="66" charset="0"/>
              </a:rPr>
              <a:t>Fe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27784" y="2872099"/>
            <a:ext cx="19639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Cu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SO</a:t>
            </a:r>
            <a:r>
              <a:rPr lang="en-US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4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48599" y="28721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819463" y="2852496"/>
            <a:ext cx="1903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itchFamily="66" charset="0"/>
              </a:rPr>
              <a:t>Fe</a:t>
            </a:r>
            <a:r>
              <a:rPr lang="en-GB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SO</a:t>
            </a:r>
            <a:r>
              <a:rPr lang="en-GB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4</a:t>
            </a:r>
            <a:r>
              <a:rPr lang="el-GR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030302" y="2800092"/>
            <a:ext cx="13418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8120632" y="2737705"/>
            <a:ext cx="768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Cu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7573352" y="2773363"/>
            <a:ext cx="720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Ελεύθερη σχεδίαση 12"/>
          <p:cNvSpPr/>
          <p:nvPr/>
        </p:nvSpPr>
        <p:spPr>
          <a:xfrm>
            <a:off x="1143664" y="1684776"/>
            <a:ext cx="3145691" cy="1326403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490750 w 641706"/>
              <a:gd name="connsiteY17" fmla="*/ 402087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76234 w 641706"/>
              <a:gd name="connsiteY16" fmla="*/ 522514 h 1872343"/>
              <a:gd name="connsiteX17" fmla="*/ 490750 w 641706"/>
              <a:gd name="connsiteY17" fmla="*/ 402087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30624 w 641706"/>
              <a:gd name="connsiteY11" fmla="*/ 845357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76234 w 641706"/>
              <a:gd name="connsiteY16" fmla="*/ 522514 h 1872343"/>
              <a:gd name="connsiteX17" fmla="*/ 490750 w 641706"/>
              <a:gd name="connsiteY17" fmla="*/ 402087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30624 w 641706"/>
              <a:gd name="connsiteY11" fmla="*/ 845357 h 1872343"/>
              <a:gd name="connsiteX12" fmla="*/ 360553 w 641706"/>
              <a:gd name="connsiteY12" fmla="*/ 699427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76234 w 641706"/>
              <a:gd name="connsiteY16" fmla="*/ 522514 h 1872343"/>
              <a:gd name="connsiteX17" fmla="*/ 490750 w 641706"/>
              <a:gd name="connsiteY17" fmla="*/ 402087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14308 w 641706"/>
              <a:gd name="connsiteY10" fmla="*/ 795926 h 1872343"/>
              <a:gd name="connsiteX11" fmla="*/ 330624 w 641706"/>
              <a:gd name="connsiteY11" fmla="*/ 845357 h 1872343"/>
              <a:gd name="connsiteX12" fmla="*/ 360553 w 641706"/>
              <a:gd name="connsiteY12" fmla="*/ 699427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76234 w 641706"/>
              <a:gd name="connsiteY16" fmla="*/ 522514 h 1872343"/>
              <a:gd name="connsiteX17" fmla="*/ 490750 w 641706"/>
              <a:gd name="connsiteY17" fmla="*/ 402087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85913 w 641706"/>
              <a:gd name="connsiteY5" fmla="*/ 1325901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14308 w 641706"/>
              <a:gd name="connsiteY10" fmla="*/ 795926 h 1872343"/>
              <a:gd name="connsiteX11" fmla="*/ 330624 w 641706"/>
              <a:gd name="connsiteY11" fmla="*/ 845357 h 1872343"/>
              <a:gd name="connsiteX12" fmla="*/ 360553 w 641706"/>
              <a:gd name="connsiteY12" fmla="*/ 699427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76234 w 641706"/>
              <a:gd name="connsiteY16" fmla="*/ 522514 h 1872343"/>
              <a:gd name="connsiteX17" fmla="*/ 490750 w 641706"/>
              <a:gd name="connsiteY17" fmla="*/ 402087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185913 w 641706"/>
              <a:gd name="connsiteY5" fmla="*/ 1325901 h 1872343"/>
              <a:gd name="connsiteX6" fmla="*/ 187282 w 641706"/>
              <a:gd name="connsiteY6" fmla="*/ 1203899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14308 w 641706"/>
              <a:gd name="connsiteY10" fmla="*/ 795926 h 1872343"/>
              <a:gd name="connsiteX11" fmla="*/ 330624 w 641706"/>
              <a:gd name="connsiteY11" fmla="*/ 845357 h 1872343"/>
              <a:gd name="connsiteX12" fmla="*/ 360553 w 641706"/>
              <a:gd name="connsiteY12" fmla="*/ 699427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76234 w 641706"/>
              <a:gd name="connsiteY16" fmla="*/ 522514 h 1872343"/>
              <a:gd name="connsiteX17" fmla="*/ 490750 w 641706"/>
              <a:gd name="connsiteY17" fmla="*/ 402087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172768 w 641706"/>
              <a:gd name="connsiteY4" fmla="*/ 1389058 h 1872343"/>
              <a:gd name="connsiteX5" fmla="*/ 185913 w 641706"/>
              <a:gd name="connsiteY5" fmla="*/ 1325901 h 1872343"/>
              <a:gd name="connsiteX6" fmla="*/ 187282 w 641706"/>
              <a:gd name="connsiteY6" fmla="*/ 1203899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14308 w 641706"/>
              <a:gd name="connsiteY10" fmla="*/ 795926 h 1872343"/>
              <a:gd name="connsiteX11" fmla="*/ 330624 w 641706"/>
              <a:gd name="connsiteY11" fmla="*/ 845357 h 1872343"/>
              <a:gd name="connsiteX12" fmla="*/ 360553 w 641706"/>
              <a:gd name="connsiteY12" fmla="*/ 699427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76234 w 641706"/>
              <a:gd name="connsiteY16" fmla="*/ 522514 h 1872343"/>
              <a:gd name="connsiteX17" fmla="*/ 490750 w 641706"/>
              <a:gd name="connsiteY17" fmla="*/ 402087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9442"/>
              <a:gd name="connsiteY0" fmla="*/ 1872343 h 1872343"/>
              <a:gd name="connsiteX1" fmla="*/ 14515 w 649442"/>
              <a:gd name="connsiteY1" fmla="*/ 1436915 h 1872343"/>
              <a:gd name="connsiteX2" fmla="*/ 58058 w 649442"/>
              <a:gd name="connsiteY2" fmla="*/ 1407886 h 1872343"/>
              <a:gd name="connsiteX3" fmla="*/ 145143 w 649442"/>
              <a:gd name="connsiteY3" fmla="*/ 1378858 h 1872343"/>
              <a:gd name="connsiteX4" fmla="*/ 172768 w 649442"/>
              <a:gd name="connsiteY4" fmla="*/ 1389058 h 1872343"/>
              <a:gd name="connsiteX5" fmla="*/ 185913 w 649442"/>
              <a:gd name="connsiteY5" fmla="*/ 1325901 h 1872343"/>
              <a:gd name="connsiteX6" fmla="*/ 187282 w 649442"/>
              <a:gd name="connsiteY6" fmla="*/ 1203899 h 1872343"/>
              <a:gd name="connsiteX7" fmla="*/ 188686 w 649442"/>
              <a:gd name="connsiteY7" fmla="*/ 1204686 h 1872343"/>
              <a:gd name="connsiteX8" fmla="*/ 159658 w 649442"/>
              <a:gd name="connsiteY8" fmla="*/ 1161143 h 1872343"/>
              <a:gd name="connsiteX9" fmla="*/ 261258 w 649442"/>
              <a:gd name="connsiteY9" fmla="*/ 1030515 h 1872343"/>
              <a:gd name="connsiteX10" fmla="*/ 314308 w 649442"/>
              <a:gd name="connsiteY10" fmla="*/ 795926 h 1872343"/>
              <a:gd name="connsiteX11" fmla="*/ 330624 w 649442"/>
              <a:gd name="connsiteY11" fmla="*/ 845357 h 1872343"/>
              <a:gd name="connsiteX12" fmla="*/ 360553 w 649442"/>
              <a:gd name="connsiteY12" fmla="*/ 699427 h 1872343"/>
              <a:gd name="connsiteX13" fmla="*/ 348343 w 649442"/>
              <a:gd name="connsiteY13" fmla="*/ 696686 h 1872343"/>
              <a:gd name="connsiteX14" fmla="*/ 362858 w 649442"/>
              <a:gd name="connsiteY14" fmla="*/ 624115 h 1872343"/>
              <a:gd name="connsiteX15" fmla="*/ 406400 w 649442"/>
              <a:gd name="connsiteY15" fmla="*/ 595086 h 1872343"/>
              <a:gd name="connsiteX16" fmla="*/ 476234 w 649442"/>
              <a:gd name="connsiteY16" fmla="*/ 522514 h 1872343"/>
              <a:gd name="connsiteX17" fmla="*/ 490750 w 649442"/>
              <a:gd name="connsiteY17" fmla="*/ 402087 h 1872343"/>
              <a:gd name="connsiteX18" fmla="*/ 493486 w 649442"/>
              <a:gd name="connsiteY18" fmla="*/ 319315 h 1872343"/>
              <a:gd name="connsiteX19" fmla="*/ 508000 w 649442"/>
              <a:gd name="connsiteY19" fmla="*/ 275772 h 1872343"/>
              <a:gd name="connsiteX20" fmla="*/ 595086 w 649442"/>
              <a:gd name="connsiteY20" fmla="*/ 203200 h 1872343"/>
              <a:gd name="connsiteX21" fmla="*/ 609600 w 649442"/>
              <a:gd name="connsiteY21" fmla="*/ 159658 h 1872343"/>
              <a:gd name="connsiteX22" fmla="*/ 647705 w 649442"/>
              <a:gd name="connsiteY22" fmla="*/ 273032 h 1872343"/>
              <a:gd name="connsiteX23" fmla="*/ 638629 w 649442"/>
              <a:gd name="connsiteY23" fmla="*/ 0 h 1872343"/>
              <a:gd name="connsiteX0" fmla="*/ 0 w 656456"/>
              <a:gd name="connsiteY0" fmla="*/ 1881718 h 1881718"/>
              <a:gd name="connsiteX1" fmla="*/ 14515 w 656456"/>
              <a:gd name="connsiteY1" fmla="*/ 1446290 h 1881718"/>
              <a:gd name="connsiteX2" fmla="*/ 58058 w 656456"/>
              <a:gd name="connsiteY2" fmla="*/ 1417261 h 1881718"/>
              <a:gd name="connsiteX3" fmla="*/ 145143 w 656456"/>
              <a:gd name="connsiteY3" fmla="*/ 1388233 h 1881718"/>
              <a:gd name="connsiteX4" fmla="*/ 172768 w 656456"/>
              <a:gd name="connsiteY4" fmla="*/ 1398433 h 1881718"/>
              <a:gd name="connsiteX5" fmla="*/ 185913 w 656456"/>
              <a:gd name="connsiteY5" fmla="*/ 1335276 h 1881718"/>
              <a:gd name="connsiteX6" fmla="*/ 187282 w 656456"/>
              <a:gd name="connsiteY6" fmla="*/ 1213274 h 1881718"/>
              <a:gd name="connsiteX7" fmla="*/ 188686 w 656456"/>
              <a:gd name="connsiteY7" fmla="*/ 1214061 h 1881718"/>
              <a:gd name="connsiteX8" fmla="*/ 159658 w 656456"/>
              <a:gd name="connsiteY8" fmla="*/ 1170518 h 1881718"/>
              <a:gd name="connsiteX9" fmla="*/ 261258 w 656456"/>
              <a:gd name="connsiteY9" fmla="*/ 1039890 h 1881718"/>
              <a:gd name="connsiteX10" fmla="*/ 314308 w 656456"/>
              <a:gd name="connsiteY10" fmla="*/ 805301 h 1881718"/>
              <a:gd name="connsiteX11" fmla="*/ 330624 w 656456"/>
              <a:gd name="connsiteY11" fmla="*/ 854732 h 1881718"/>
              <a:gd name="connsiteX12" fmla="*/ 360553 w 656456"/>
              <a:gd name="connsiteY12" fmla="*/ 708802 h 1881718"/>
              <a:gd name="connsiteX13" fmla="*/ 348343 w 656456"/>
              <a:gd name="connsiteY13" fmla="*/ 706061 h 1881718"/>
              <a:gd name="connsiteX14" fmla="*/ 362858 w 656456"/>
              <a:gd name="connsiteY14" fmla="*/ 633490 h 1881718"/>
              <a:gd name="connsiteX15" fmla="*/ 406400 w 656456"/>
              <a:gd name="connsiteY15" fmla="*/ 604461 h 1881718"/>
              <a:gd name="connsiteX16" fmla="*/ 476234 w 656456"/>
              <a:gd name="connsiteY16" fmla="*/ 531889 h 1881718"/>
              <a:gd name="connsiteX17" fmla="*/ 490750 w 656456"/>
              <a:gd name="connsiteY17" fmla="*/ 411462 h 1881718"/>
              <a:gd name="connsiteX18" fmla="*/ 493486 w 656456"/>
              <a:gd name="connsiteY18" fmla="*/ 328690 h 1881718"/>
              <a:gd name="connsiteX19" fmla="*/ 508000 w 656456"/>
              <a:gd name="connsiteY19" fmla="*/ 285147 h 1881718"/>
              <a:gd name="connsiteX20" fmla="*/ 595086 w 656456"/>
              <a:gd name="connsiteY20" fmla="*/ 212575 h 1881718"/>
              <a:gd name="connsiteX21" fmla="*/ 609600 w 656456"/>
              <a:gd name="connsiteY21" fmla="*/ 169033 h 1881718"/>
              <a:gd name="connsiteX22" fmla="*/ 647705 w 656456"/>
              <a:gd name="connsiteY22" fmla="*/ 282407 h 1881718"/>
              <a:gd name="connsiteX23" fmla="*/ 656176 w 656456"/>
              <a:gd name="connsiteY23" fmla="*/ 18727 h 1881718"/>
              <a:gd name="connsiteX24" fmla="*/ 638629 w 656456"/>
              <a:gd name="connsiteY24" fmla="*/ 9375 h 1881718"/>
              <a:gd name="connsiteX0" fmla="*/ 0 w 656803"/>
              <a:gd name="connsiteY0" fmla="*/ 2107718 h 2107718"/>
              <a:gd name="connsiteX1" fmla="*/ 14515 w 656803"/>
              <a:gd name="connsiteY1" fmla="*/ 1672290 h 2107718"/>
              <a:gd name="connsiteX2" fmla="*/ 58058 w 656803"/>
              <a:gd name="connsiteY2" fmla="*/ 1643261 h 2107718"/>
              <a:gd name="connsiteX3" fmla="*/ 145143 w 656803"/>
              <a:gd name="connsiteY3" fmla="*/ 1614233 h 2107718"/>
              <a:gd name="connsiteX4" fmla="*/ 172768 w 656803"/>
              <a:gd name="connsiteY4" fmla="*/ 1624433 h 2107718"/>
              <a:gd name="connsiteX5" fmla="*/ 185913 w 656803"/>
              <a:gd name="connsiteY5" fmla="*/ 1561276 h 2107718"/>
              <a:gd name="connsiteX6" fmla="*/ 187282 w 656803"/>
              <a:gd name="connsiteY6" fmla="*/ 1439274 h 2107718"/>
              <a:gd name="connsiteX7" fmla="*/ 188686 w 656803"/>
              <a:gd name="connsiteY7" fmla="*/ 1440061 h 2107718"/>
              <a:gd name="connsiteX8" fmla="*/ 159658 w 656803"/>
              <a:gd name="connsiteY8" fmla="*/ 1396518 h 2107718"/>
              <a:gd name="connsiteX9" fmla="*/ 261258 w 656803"/>
              <a:gd name="connsiteY9" fmla="*/ 1265890 h 2107718"/>
              <a:gd name="connsiteX10" fmla="*/ 314308 w 656803"/>
              <a:gd name="connsiteY10" fmla="*/ 1031301 h 2107718"/>
              <a:gd name="connsiteX11" fmla="*/ 330624 w 656803"/>
              <a:gd name="connsiteY11" fmla="*/ 1080732 h 2107718"/>
              <a:gd name="connsiteX12" fmla="*/ 360553 w 656803"/>
              <a:gd name="connsiteY12" fmla="*/ 934802 h 2107718"/>
              <a:gd name="connsiteX13" fmla="*/ 348343 w 656803"/>
              <a:gd name="connsiteY13" fmla="*/ 932061 h 2107718"/>
              <a:gd name="connsiteX14" fmla="*/ 362858 w 656803"/>
              <a:gd name="connsiteY14" fmla="*/ 859490 h 2107718"/>
              <a:gd name="connsiteX15" fmla="*/ 406400 w 656803"/>
              <a:gd name="connsiteY15" fmla="*/ 830461 h 2107718"/>
              <a:gd name="connsiteX16" fmla="*/ 476234 w 656803"/>
              <a:gd name="connsiteY16" fmla="*/ 757889 h 2107718"/>
              <a:gd name="connsiteX17" fmla="*/ 490750 w 656803"/>
              <a:gd name="connsiteY17" fmla="*/ 637462 h 2107718"/>
              <a:gd name="connsiteX18" fmla="*/ 493486 w 656803"/>
              <a:gd name="connsiteY18" fmla="*/ 554690 h 2107718"/>
              <a:gd name="connsiteX19" fmla="*/ 508000 w 656803"/>
              <a:gd name="connsiteY19" fmla="*/ 511147 h 2107718"/>
              <a:gd name="connsiteX20" fmla="*/ 595086 w 656803"/>
              <a:gd name="connsiteY20" fmla="*/ 438575 h 2107718"/>
              <a:gd name="connsiteX21" fmla="*/ 609600 w 656803"/>
              <a:gd name="connsiteY21" fmla="*/ 395033 h 2107718"/>
              <a:gd name="connsiteX22" fmla="*/ 647705 w 656803"/>
              <a:gd name="connsiteY22" fmla="*/ 508407 h 2107718"/>
              <a:gd name="connsiteX23" fmla="*/ 656176 w 656803"/>
              <a:gd name="connsiteY23" fmla="*/ 244727 h 2107718"/>
              <a:gd name="connsiteX24" fmla="*/ 656781 w 656803"/>
              <a:gd name="connsiteY24" fmla="*/ 0 h 210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803" h="2107718">
                <a:moveTo>
                  <a:pt x="0" y="2107718"/>
                </a:moveTo>
                <a:cubicBezTo>
                  <a:pt x="4838" y="1962575"/>
                  <a:pt x="-3498" y="1816392"/>
                  <a:pt x="14515" y="1672290"/>
                </a:cubicBezTo>
                <a:cubicBezTo>
                  <a:pt x="16679" y="1654981"/>
                  <a:pt x="42117" y="1650346"/>
                  <a:pt x="58058" y="1643261"/>
                </a:cubicBezTo>
                <a:cubicBezTo>
                  <a:pt x="86019" y="1630834"/>
                  <a:pt x="126025" y="1617371"/>
                  <a:pt x="145143" y="1614233"/>
                </a:cubicBezTo>
                <a:cubicBezTo>
                  <a:pt x="164261" y="1611095"/>
                  <a:pt x="85183" y="1641949"/>
                  <a:pt x="172768" y="1624433"/>
                </a:cubicBezTo>
                <a:cubicBezTo>
                  <a:pt x="182444" y="1609919"/>
                  <a:pt x="183494" y="1592136"/>
                  <a:pt x="185913" y="1561276"/>
                </a:cubicBezTo>
                <a:cubicBezTo>
                  <a:pt x="188332" y="1530416"/>
                  <a:pt x="186820" y="1459476"/>
                  <a:pt x="187282" y="1439274"/>
                </a:cubicBezTo>
                <a:cubicBezTo>
                  <a:pt x="187744" y="1419072"/>
                  <a:pt x="234337" y="1455278"/>
                  <a:pt x="188686" y="1440061"/>
                </a:cubicBezTo>
                <a:cubicBezTo>
                  <a:pt x="179010" y="1425547"/>
                  <a:pt x="162526" y="1413725"/>
                  <a:pt x="159658" y="1396518"/>
                </a:cubicBezTo>
                <a:cubicBezTo>
                  <a:pt x="151859" y="1349721"/>
                  <a:pt x="258060" y="1268022"/>
                  <a:pt x="261258" y="1265890"/>
                </a:cubicBezTo>
                <a:lnTo>
                  <a:pt x="314308" y="1031301"/>
                </a:lnTo>
                <a:lnTo>
                  <a:pt x="330624" y="1080732"/>
                </a:lnTo>
                <a:cubicBezTo>
                  <a:pt x="338671" y="1068662"/>
                  <a:pt x="357600" y="959580"/>
                  <a:pt x="360553" y="934802"/>
                </a:cubicBezTo>
                <a:cubicBezTo>
                  <a:pt x="363506" y="910024"/>
                  <a:pt x="380954" y="980977"/>
                  <a:pt x="348343" y="932061"/>
                </a:cubicBezTo>
                <a:cubicBezTo>
                  <a:pt x="353181" y="907871"/>
                  <a:pt x="350619" y="880909"/>
                  <a:pt x="362858" y="859490"/>
                </a:cubicBezTo>
                <a:cubicBezTo>
                  <a:pt x="371513" y="844344"/>
                  <a:pt x="387504" y="847395"/>
                  <a:pt x="406400" y="830461"/>
                </a:cubicBezTo>
                <a:cubicBezTo>
                  <a:pt x="425296" y="813527"/>
                  <a:pt x="373638" y="826286"/>
                  <a:pt x="476234" y="757889"/>
                </a:cubicBezTo>
                <a:cubicBezTo>
                  <a:pt x="502586" y="678834"/>
                  <a:pt x="487875" y="671328"/>
                  <a:pt x="490750" y="637462"/>
                </a:cubicBezTo>
                <a:cubicBezTo>
                  <a:pt x="493625" y="603596"/>
                  <a:pt x="503162" y="569204"/>
                  <a:pt x="493486" y="554690"/>
                </a:cubicBezTo>
                <a:cubicBezTo>
                  <a:pt x="498324" y="540176"/>
                  <a:pt x="499513" y="523877"/>
                  <a:pt x="508000" y="511147"/>
                </a:cubicBezTo>
                <a:cubicBezTo>
                  <a:pt x="530351" y="477621"/>
                  <a:pt x="562957" y="459995"/>
                  <a:pt x="595086" y="438575"/>
                </a:cubicBezTo>
                <a:cubicBezTo>
                  <a:pt x="599924" y="424061"/>
                  <a:pt x="600830" y="383394"/>
                  <a:pt x="609600" y="395033"/>
                </a:cubicBezTo>
                <a:cubicBezTo>
                  <a:pt x="618370" y="406672"/>
                  <a:pt x="642589" y="517113"/>
                  <a:pt x="647705" y="508407"/>
                </a:cubicBezTo>
                <a:cubicBezTo>
                  <a:pt x="652821" y="499702"/>
                  <a:pt x="657689" y="290232"/>
                  <a:pt x="656176" y="244727"/>
                </a:cubicBezTo>
                <a:cubicBezTo>
                  <a:pt x="654663" y="199222"/>
                  <a:pt x="657058" y="17904"/>
                  <a:pt x="656781" y="0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>
                  <a:lumMod val="75000"/>
                </a:prstClr>
              </a:solidFill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1043608" y="3397638"/>
            <a:ext cx="134519" cy="2119594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55362" y="5517232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>
                    <a:lumMod val="75000"/>
                  </a:prstClr>
                </a:solidFill>
              </a:rPr>
              <a:t>Fe</a:t>
            </a:r>
            <a:r>
              <a:rPr lang="el-GR" sz="24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δραστικότερο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ς</a:t>
            </a:r>
            <a:r>
              <a:rPr lang="el-GR" sz="24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 του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Cu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5170" y="2549366"/>
            <a:ext cx="5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2771800" y="3397638"/>
            <a:ext cx="1008112" cy="2119594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890356" y="6245379"/>
            <a:ext cx="3398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sym typeface="Symbol"/>
              </a:rPr>
              <a:t>O</a:t>
            </a:r>
            <a:r>
              <a:rPr lang="el-GR" sz="24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>
                    <a:lumMod val="75000"/>
                  </a:prstClr>
                </a:solidFill>
                <a:sym typeface="Symbol"/>
              </a:rPr>
              <a:t>Fe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sym typeface="Symbol"/>
              </a:rPr>
              <a:t> </a:t>
            </a:r>
            <a:r>
              <a:rPr lang="el-GR" sz="24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sym typeface="Symbol"/>
              </a:rPr>
              <a:t>αντικαθιστά το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Symbol"/>
              </a:rPr>
              <a:t>Cu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2096669" y="5978897"/>
            <a:ext cx="246593" cy="26648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5" name="Ελεύθερη σχεδίαση 14"/>
          <p:cNvSpPr/>
          <p:nvPr/>
        </p:nvSpPr>
        <p:spPr>
          <a:xfrm>
            <a:off x="2908283" y="1693883"/>
            <a:ext cx="3970083" cy="1317298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rgbClr val="FF33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7901" y="2668850"/>
            <a:ext cx="95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ΜΠΛΕ</a:t>
            </a:r>
            <a:endParaRPr lang="el-GR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11128" y="2338450"/>
            <a:ext cx="12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ΚΟΚΚΙΝΟ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2" descr="button0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9" y="2852936"/>
            <a:ext cx="466064" cy="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Επεξήγηση με στρογγυλεμένο παραλληλόγραμμο 38"/>
          <p:cNvSpPr/>
          <p:nvPr/>
        </p:nvSpPr>
        <p:spPr>
          <a:xfrm>
            <a:off x="4439661" y="3384426"/>
            <a:ext cx="4576840" cy="3375976"/>
          </a:xfrm>
          <a:custGeom>
            <a:avLst/>
            <a:gdLst>
              <a:gd name="connsiteX0" fmla="*/ 0 w 4935530"/>
              <a:gd name="connsiteY0" fmla="*/ 211956 h 1271712"/>
              <a:gd name="connsiteX1" fmla="*/ 211956 w 4935530"/>
              <a:gd name="connsiteY1" fmla="*/ 0 h 1271712"/>
              <a:gd name="connsiteX2" fmla="*/ 822588 w 4935530"/>
              <a:gd name="connsiteY2" fmla="*/ 0 h 1271712"/>
              <a:gd name="connsiteX3" fmla="*/ 2260275 w 4935530"/>
              <a:gd name="connsiteY3" fmla="*/ -2104264 h 1271712"/>
              <a:gd name="connsiteX4" fmla="*/ 2056471 w 4935530"/>
              <a:gd name="connsiteY4" fmla="*/ 0 h 1271712"/>
              <a:gd name="connsiteX5" fmla="*/ 4723574 w 4935530"/>
              <a:gd name="connsiteY5" fmla="*/ 0 h 1271712"/>
              <a:gd name="connsiteX6" fmla="*/ 4935530 w 4935530"/>
              <a:gd name="connsiteY6" fmla="*/ 211956 h 1271712"/>
              <a:gd name="connsiteX7" fmla="*/ 4935530 w 4935530"/>
              <a:gd name="connsiteY7" fmla="*/ 211952 h 1271712"/>
              <a:gd name="connsiteX8" fmla="*/ 4935530 w 4935530"/>
              <a:gd name="connsiteY8" fmla="*/ 211952 h 1271712"/>
              <a:gd name="connsiteX9" fmla="*/ 4935530 w 4935530"/>
              <a:gd name="connsiteY9" fmla="*/ 529880 h 1271712"/>
              <a:gd name="connsiteX10" fmla="*/ 4935530 w 4935530"/>
              <a:gd name="connsiteY10" fmla="*/ 1059756 h 1271712"/>
              <a:gd name="connsiteX11" fmla="*/ 4723574 w 4935530"/>
              <a:gd name="connsiteY11" fmla="*/ 1271712 h 1271712"/>
              <a:gd name="connsiteX12" fmla="*/ 2056471 w 4935530"/>
              <a:gd name="connsiteY12" fmla="*/ 1271712 h 1271712"/>
              <a:gd name="connsiteX13" fmla="*/ 822588 w 4935530"/>
              <a:gd name="connsiteY13" fmla="*/ 1271712 h 1271712"/>
              <a:gd name="connsiteX14" fmla="*/ 822588 w 4935530"/>
              <a:gd name="connsiteY14" fmla="*/ 1271712 h 1271712"/>
              <a:gd name="connsiteX15" fmla="*/ 211956 w 4935530"/>
              <a:gd name="connsiteY15" fmla="*/ 1271712 h 1271712"/>
              <a:gd name="connsiteX16" fmla="*/ 0 w 4935530"/>
              <a:gd name="connsiteY16" fmla="*/ 1059756 h 1271712"/>
              <a:gd name="connsiteX17" fmla="*/ 0 w 4935530"/>
              <a:gd name="connsiteY17" fmla="*/ 529880 h 1271712"/>
              <a:gd name="connsiteX18" fmla="*/ 0 w 4935530"/>
              <a:gd name="connsiteY18" fmla="*/ 211952 h 1271712"/>
              <a:gd name="connsiteX19" fmla="*/ 0 w 4935530"/>
              <a:gd name="connsiteY19" fmla="*/ 211952 h 1271712"/>
              <a:gd name="connsiteX20" fmla="*/ 0 w 4935530"/>
              <a:gd name="connsiteY20" fmla="*/ 211956 h 1271712"/>
              <a:gd name="connsiteX0" fmla="*/ 0 w 4935530"/>
              <a:gd name="connsiteY0" fmla="*/ 2316220 h 3375976"/>
              <a:gd name="connsiteX1" fmla="*/ 211956 w 4935530"/>
              <a:gd name="connsiteY1" fmla="*/ 2104264 h 3375976"/>
              <a:gd name="connsiteX2" fmla="*/ 822588 w 4935530"/>
              <a:gd name="connsiteY2" fmla="*/ 2104264 h 3375976"/>
              <a:gd name="connsiteX3" fmla="*/ 2260275 w 4935530"/>
              <a:gd name="connsiteY3" fmla="*/ 0 h 3375976"/>
              <a:gd name="connsiteX4" fmla="*/ 2056471 w 4935530"/>
              <a:gd name="connsiteY4" fmla="*/ 2104264 h 3375976"/>
              <a:gd name="connsiteX5" fmla="*/ 4723574 w 4935530"/>
              <a:gd name="connsiteY5" fmla="*/ 2104264 h 3375976"/>
              <a:gd name="connsiteX6" fmla="*/ 4935530 w 4935530"/>
              <a:gd name="connsiteY6" fmla="*/ 2316220 h 3375976"/>
              <a:gd name="connsiteX7" fmla="*/ 4935530 w 4935530"/>
              <a:gd name="connsiteY7" fmla="*/ 2316216 h 3375976"/>
              <a:gd name="connsiteX8" fmla="*/ 4935530 w 4935530"/>
              <a:gd name="connsiteY8" fmla="*/ 2316216 h 3375976"/>
              <a:gd name="connsiteX9" fmla="*/ 4935530 w 4935530"/>
              <a:gd name="connsiteY9" fmla="*/ 2634144 h 3375976"/>
              <a:gd name="connsiteX10" fmla="*/ 4935530 w 4935530"/>
              <a:gd name="connsiteY10" fmla="*/ 3164020 h 3375976"/>
              <a:gd name="connsiteX11" fmla="*/ 4723574 w 4935530"/>
              <a:gd name="connsiteY11" fmla="*/ 3375976 h 3375976"/>
              <a:gd name="connsiteX12" fmla="*/ 2056471 w 4935530"/>
              <a:gd name="connsiteY12" fmla="*/ 3375976 h 3375976"/>
              <a:gd name="connsiteX13" fmla="*/ 822588 w 4935530"/>
              <a:gd name="connsiteY13" fmla="*/ 3375976 h 3375976"/>
              <a:gd name="connsiteX14" fmla="*/ 822588 w 4935530"/>
              <a:gd name="connsiteY14" fmla="*/ 3375976 h 3375976"/>
              <a:gd name="connsiteX15" fmla="*/ 211956 w 4935530"/>
              <a:gd name="connsiteY15" fmla="*/ 3375976 h 3375976"/>
              <a:gd name="connsiteX16" fmla="*/ 0 w 4935530"/>
              <a:gd name="connsiteY16" fmla="*/ 3164020 h 3375976"/>
              <a:gd name="connsiteX17" fmla="*/ 0 w 4935530"/>
              <a:gd name="connsiteY17" fmla="*/ 2634144 h 3375976"/>
              <a:gd name="connsiteX18" fmla="*/ 0 w 4935530"/>
              <a:gd name="connsiteY18" fmla="*/ 2316216 h 3375976"/>
              <a:gd name="connsiteX19" fmla="*/ 0 w 4935530"/>
              <a:gd name="connsiteY19" fmla="*/ 2316216 h 3375976"/>
              <a:gd name="connsiteX20" fmla="*/ 0 w 4935530"/>
              <a:gd name="connsiteY20" fmla="*/ 2316220 h 337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35530" h="3375976">
                <a:moveTo>
                  <a:pt x="0" y="2316220"/>
                </a:moveTo>
                <a:cubicBezTo>
                  <a:pt x="0" y="2199160"/>
                  <a:pt x="94896" y="2104264"/>
                  <a:pt x="211956" y="2104264"/>
                </a:cubicBezTo>
                <a:lnTo>
                  <a:pt x="822588" y="2104264"/>
                </a:lnTo>
                <a:lnTo>
                  <a:pt x="2260275" y="0"/>
                </a:lnTo>
                <a:cubicBezTo>
                  <a:pt x="2192340" y="701421"/>
                  <a:pt x="1612342" y="1390651"/>
                  <a:pt x="2056471" y="2104264"/>
                </a:cubicBezTo>
                <a:lnTo>
                  <a:pt x="4723574" y="2104264"/>
                </a:lnTo>
                <a:cubicBezTo>
                  <a:pt x="4840634" y="2104264"/>
                  <a:pt x="4935530" y="2199160"/>
                  <a:pt x="4935530" y="2316220"/>
                </a:cubicBezTo>
                <a:lnTo>
                  <a:pt x="4935530" y="2316216"/>
                </a:lnTo>
                <a:lnTo>
                  <a:pt x="4935530" y="2316216"/>
                </a:lnTo>
                <a:lnTo>
                  <a:pt x="4935530" y="2634144"/>
                </a:lnTo>
                <a:lnTo>
                  <a:pt x="4935530" y="3164020"/>
                </a:lnTo>
                <a:cubicBezTo>
                  <a:pt x="4935530" y="3281080"/>
                  <a:pt x="4840634" y="3375976"/>
                  <a:pt x="4723574" y="3375976"/>
                </a:cubicBezTo>
                <a:lnTo>
                  <a:pt x="2056471" y="3375976"/>
                </a:lnTo>
                <a:lnTo>
                  <a:pt x="822588" y="3375976"/>
                </a:lnTo>
                <a:lnTo>
                  <a:pt x="822588" y="3375976"/>
                </a:lnTo>
                <a:lnTo>
                  <a:pt x="211956" y="3375976"/>
                </a:lnTo>
                <a:cubicBezTo>
                  <a:pt x="94896" y="3375976"/>
                  <a:pt x="0" y="3281080"/>
                  <a:pt x="0" y="3164020"/>
                </a:cubicBezTo>
                <a:lnTo>
                  <a:pt x="0" y="2634144"/>
                </a:lnTo>
                <a:lnTo>
                  <a:pt x="0" y="2316216"/>
                </a:lnTo>
                <a:lnTo>
                  <a:pt x="0" y="2316216"/>
                </a:lnTo>
                <a:lnTo>
                  <a:pt x="0" y="23162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2000" dirty="0" smtClean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endParaRPr lang="el-GR" sz="2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endParaRPr lang="el-GR" sz="2000" dirty="0" smtClean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endParaRPr lang="el-GR" sz="2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endParaRPr lang="el-GR" sz="2000" dirty="0" smtClean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endParaRPr lang="el-GR" sz="2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  <a:p>
            <a:r>
              <a:rPr lang="el-GR" sz="2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το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μέταλλο</a:t>
            </a:r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 εμφανίζεται</a:t>
            </a:r>
          </a:p>
          <a:p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στα προϊόντα με το </a:t>
            </a:r>
            <a:r>
              <a:rPr lang="el-GR" sz="2400" b="1" u="sng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μικρότερο</a:t>
            </a:r>
            <a:r>
              <a:rPr lang="el-GR" sz="2000" u="sng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αριθμό </a:t>
            </a:r>
            <a:r>
              <a:rPr lang="el-GR" sz="2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οξείδωσης,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εκτός από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7334344" y="2545740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73500" y="5014453"/>
            <a:ext cx="5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08779" y="4766453"/>
            <a:ext cx="35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prstClr val="black"/>
                </a:solidFill>
              </a:rPr>
              <a:t>ή 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04439" y="4350265"/>
            <a:ext cx="5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43629" y="2283440"/>
            <a:ext cx="2058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ΚΙΤΡΙΝΟ-ΚΑΦΕ ;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8A6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Ορθογώνιο 41"/>
          <p:cNvSpPr/>
          <p:nvPr/>
        </p:nvSpPr>
        <p:spPr>
          <a:xfrm>
            <a:off x="131998" y="1196752"/>
            <a:ext cx="8770444" cy="43088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Ba, Ca, Na, Mg, Al,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Zn, Cr, Fe, Co, Ni, Sn,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2200" b="1" baseline="-25000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Cu, Hg, Ag, Pt, Au </a:t>
            </a:r>
            <a:endParaRPr lang="el-GR" sz="2200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44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Δ2.  Μέταλλο1 +Άλας1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Άλας2 + Μέταλλο2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grpSp>
        <p:nvGrpSpPr>
          <p:cNvPr id="45" name="Ομάδα 44"/>
          <p:cNvGrpSpPr/>
          <p:nvPr/>
        </p:nvGrpSpPr>
        <p:grpSpPr>
          <a:xfrm>
            <a:off x="-45646" y="1477585"/>
            <a:ext cx="2833243" cy="1341860"/>
            <a:chOff x="5230261" y="1291657"/>
            <a:chExt cx="2833243" cy="1341860"/>
          </a:xfrm>
        </p:grpSpPr>
        <p:pic>
          <p:nvPicPr>
            <p:cNvPr id="46" name="Εικόνα 4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 rot="313730">
              <a:off x="5412783" y="1672066"/>
              <a:ext cx="2555265" cy="523220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2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sp>
        <p:nvSpPr>
          <p:cNvPr id="48" name="Έλλειψη 47"/>
          <p:cNvSpPr/>
          <p:nvPr/>
        </p:nvSpPr>
        <p:spPr>
          <a:xfrm>
            <a:off x="6502488" y="1130509"/>
            <a:ext cx="476859" cy="525496"/>
          </a:xfrm>
          <a:prstGeom prst="ellipse">
            <a:avLst/>
          </a:prstGeom>
          <a:noFill/>
          <a:ln w="38100">
            <a:solidFill>
              <a:srgbClr val="FF33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9" name="Έλλειψη 48"/>
          <p:cNvSpPr/>
          <p:nvPr/>
        </p:nvSpPr>
        <p:spPr>
          <a:xfrm>
            <a:off x="3946106" y="1159278"/>
            <a:ext cx="476859" cy="525496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glow rad="2286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243839" y="3218952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699590" y="3203267"/>
            <a:ext cx="53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12201" y="3226042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29199" y="3226042"/>
            <a:ext cx="53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8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 animBg="1"/>
      <p:bldP spid="20" grpId="0"/>
      <p:bldP spid="22" grpId="0"/>
      <p:bldP spid="28" grpId="0"/>
      <p:bldP spid="29" grpId="0" animBg="1"/>
      <p:bldP spid="15" grpId="0" animBg="1"/>
      <p:bldP spid="2" grpId="0"/>
      <p:bldP spid="30" grpId="0"/>
      <p:bldP spid="39" grpId="0" animBg="1"/>
      <p:bldP spid="14" grpId="0"/>
      <p:bldP spid="40" grpId="0"/>
      <p:bldP spid="18" grpId="0"/>
      <p:bldP spid="41" grpId="0"/>
      <p:bldP spid="26" grpId="0"/>
      <p:bldP spid="42" grpId="0" animBg="1"/>
      <p:bldP spid="48" grpId="0" animBg="1"/>
      <p:bldP spid="49" grpId="0" animBg="1"/>
      <p:bldP spid="38" grpId="0"/>
      <p:bldP spid="50" grpId="0"/>
      <p:bldP spid="51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://www.panagiotidis-tools.gr/images/Image/7982%20inox-1%20nor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05" b="92050" l="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42" y="1710514"/>
            <a:ext cx="2789914" cy="16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55576" y="2872100"/>
            <a:ext cx="776175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itchFamily="66" charset="0"/>
              </a:rPr>
              <a:t>Fe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27784" y="2872099"/>
            <a:ext cx="19639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Cu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SO</a:t>
            </a:r>
            <a:r>
              <a:rPr lang="en-US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4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48599" y="2872100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012160" y="2852936"/>
            <a:ext cx="1903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itchFamily="66" charset="0"/>
              </a:rPr>
              <a:t>Fe</a:t>
            </a:r>
            <a:r>
              <a:rPr lang="en-GB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SO</a:t>
            </a:r>
            <a:r>
              <a:rPr lang="en-GB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4</a:t>
            </a:r>
            <a:r>
              <a:rPr lang="el-GR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030302" y="2800092"/>
            <a:ext cx="13418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  <a:sym typeface="Symbol"/>
              </a:rPr>
              <a:t>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8172400" y="2800092"/>
            <a:ext cx="768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Cu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7811149" y="2924944"/>
            <a:ext cx="50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 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4208" y="2564904"/>
            <a:ext cx="5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7901" y="2668850"/>
            <a:ext cx="95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ΜΠΛΕ</a:t>
            </a:r>
            <a:endParaRPr lang="el-GR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2" descr="button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9" y="2852936"/>
            <a:ext cx="466064" cy="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Ορθογώνιο 13"/>
          <p:cNvSpPr/>
          <p:nvPr/>
        </p:nvSpPr>
        <p:spPr>
          <a:xfrm>
            <a:off x="7334344" y="2545740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6864" y="1688133"/>
            <a:ext cx="2952328" cy="70788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</a:rPr>
              <a:t>2</a:t>
            </a:r>
            <a:r>
              <a:rPr lang="el-GR" sz="40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</a:rPr>
              <a:t>ο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</a:rPr>
              <a:t> πείραμα 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42" name="Ορθογώνιο 41"/>
          <p:cNvSpPr/>
          <p:nvPr/>
        </p:nvSpPr>
        <p:spPr>
          <a:xfrm>
            <a:off x="131998" y="1196752"/>
            <a:ext cx="8770444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 K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Ba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Ca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Na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Mg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Al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Mn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Zn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Cr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Fe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Co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Ni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Sn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Pb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H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2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, Cu, Hg, Ag, Pt, Au </a:t>
            </a:r>
            <a:endParaRPr lang="el-GR" sz="1400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50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44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Δ2.  Μέταλλο1 +Άλας1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Άλας2 + Μέταλλο2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8" y="1719972"/>
            <a:ext cx="8767518" cy="50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leur-de-coin.com/images/currency/KM200/KM182_200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5" y="2351386"/>
            <a:ext cx="1680329" cy="168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2699792" y="3276273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+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562096" y="3276273"/>
            <a:ext cx="691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  <a:sym typeface="Symbol"/>
              </a:rPr>
              <a:t>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7" b="90000" l="10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7"/>
          <a:stretch/>
        </p:blipFill>
        <p:spPr bwMode="auto">
          <a:xfrm>
            <a:off x="14909" y="3494108"/>
            <a:ext cx="2531856" cy="213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00" y="2075932"/>
            <a:ext cx="2874267" cy="381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r="19281" b="7560"/>
          <a:stretch/>
        </p:blipFill>
        <p:spPr bwMode="auto">
          <a:xfrm>
            <a:off x="3131320" y="2475744"/>
            <a:ext cx="2466836" cy="264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Ορθογώνιο 11"/>
          <p:cNvSpPr/>
          <p:nvPr/>
        </p:nvSpPr>
        <p:spPr>
          <a:xfrm>
            <a:off x="978042" y="5276801"/>
            <a:ext cx="768159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Cu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3635095" y="5304086"/>
            <a:ext cx="20890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75000"/>
                  </a:prstClr>
                </a:solidFill>
                <a:latin typeface="Comic Sans MS" pitchFamily="66" charset="0"/>
              </a:rPr>
              <a:t>Ag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NO</a:t>
            </a:r>
            <a:r>
              <a:rPr lang="en-US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3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7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18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Δ2.  Μέταλλο1 +Άλας1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Άλας2 + Μέταλλο2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130651" y="932108"/>
            <a:ext cx="2833243" cy="1341860"/>
            <a:chOff x="5230261" y="1291657"/>
            <a:chExt cx="2833243" cy="1341860"/>
          </a:xfrm>
        </p:grpSpPr>
        <p:pic>
          <p:nvPicPr>
            <p:cNvPr id="19" name="Εικόνα 1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313730">
              <a:off x="5412783" y="1672066"/>
              <a:ext cx="2555265" cy="523220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3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97109" y="5784632"/>
            <a:ext cx="65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7251" y="5638201"/>
            <a:ext cx="65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9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>
            <a:off x="6804248" y="3846644"/>
            <a:ext cx="308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smtClean="0"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dirty="0"/>
          </a:p>
        </p:txBody>
      </p:sp>
      <p:sp>
        <p:nvSpPr>
          <p:cNvPr id="14" name="Ορθογώνιο 13"/>
          <p:cNvSpPr/>
          <p:nvPr/>
        </p:nvSpPr>
        <p:spPr>
          <a:xfrm>
            <a:off x="726932" y="4340702"/>
            <a:ext cx="16488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7200" b="1" dirty="0">
                <a:ln w="190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Σ</a:t>
            </a:r>
            <a:r>
              <a:rPr lang="el-GR" sz="88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  </a:t>
            </a:r>
            <a:r>
              <a:rPr lang="el-GR" sz="88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    </a:t>
            </a:r>
            <a:endParaRPr lang="el-GR" sz="88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2987824" y="4810552"/>
            <a:ext cx="1291593" cy="83099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l-GR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Σ΄</a:t>
            </a:r>
            <a:r>
              <a:rPr lang="en-US" sz="4800" b="1" dirty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risten ITC" pitchFamily="66" charset="0"/>
              </a:rPr>
              <a:t>X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1" name="Ορθογώνιο 20"/>
          <p:cNvSpPr/>
          <p:nvPr/>
        </p:nvSpPr>
        <p:spPr>
          <a:xfrm>
            <a:off x="7881288" y="4822108"/>
            <a:ext cx="776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Σ΄</a:t>
            </a:r>
            <a:endParaRPr lang="el-GR" sz="36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4" name="Ορθογώνιο 23"/>
          <p:cNvSpPr/>
          <p:nvPr/>
        </p:nvSpPr>
        <p:spPr>
          <a:xfrm>
            <a:off x="7328483" y="4850237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+</a:t>
            </a:r>
            <a:endParaRPr lang="el-GR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5586684" y="4552793"/>
            <a:ext cx="17418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7200" b="1" dirty="0">
                <a:ln w="190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Σ</a:t>
            </a:r>
            <a:r>
              <a:rPr lang="el-GR" sz="3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6000" b="1" dirty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risten ITC" pitchFamily="66" charset="0"/>
              </a:rPr>
              <a:t>X</a:t>
            </a:r>
            <a:r>
              <a:rPr lang="en-US" sz="3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Ορθογώνιο 25"/>
          <p:cNvSpPr/>
          <p:nvPr/>
        </p:nvSpPr>
        <p:spPr>
          <a:xfrm>
            <a:off x="4785597" y="4837545"/>
            <a:ext cx="639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sym typeface="Symbol"/>
              </a:rPr>
              <a:t></a:t>
            </a:r>
            <a:endParaRPr lang="el-GR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2277631" y="4714434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+</a:t>
            </a:r>
            <a:endParaRPr lang="el-GR" sz="2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Εξάγωνο 22"/>
          <p:cNvSpPr/>
          <p:nvPr/>
        </p:nvSpPr>
        <p:spPr>
          <a:xfrm>
            <a:off x="467544" y="4437112"/>
            <a:ext cx="1296144" cy="1316010"/>
          </a:xfrm>
          <a:prstGeom prst="hexagon">
            <a:avLst/>
          </a:prstGeom>
          <a:noFill/>
          <a:ln w="9525">
            <a:solidFill>
              <a:schemeClr val="accent3">
                <a:lumMod val="75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Εξάγωνο 27"/>
          <p:cNvSpPr/>
          <p:nvPr/>
        </p:nvSpPr>
        <p:spPr>
          <a:xfrm>
            <a:off x="2876764" y="4807286"/>
            <a:ext cx="765475" cy="721512"/>
          </a:xfrm>
          <a:prstGeom prst="hexagon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754471" y="6105156"/>
            <a:ext cx="375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l-GR" sz="2800" b="1" dirty="0" smtClean="0"/>
              <a:t> δραστικότερο του </a:t>
            </a:r>
            <a:r>
              <a:rPr lang="el-GR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Σ΄</a:t>
            </a:r>
            <a:endParaRPr lang="el-GR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21501" r="83404" b="9601"/>
          <a:stretch/>
        </p:blipFill>
        <p:spPr bwMode="auto">
          <a:xfrm>
            <a:off x="212031" y="1919220"/>
            <a:ext cx="1224136" cy="18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9" t="29767" r="53558" b="6846"/>
          <a:stretch/>
        </p:blipFill>
        <p:spPr bwMode="auto">
          <a:xfrm>
            <a:off x="2535417" y="2133770"/>
            <a:ext cx="1744000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4" t="30282" r="25071" b="15113"/>
          <a:stretch/>
        </p:blipFill>
        <p:spPr bwMode="auto">
          <a:xfrm>
            <a:off x="5165302" y="2191866"/>
            <a:ext cx="1781299" cy="142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1" t="24257" r="2570" b="17869"/>
          <a:stretch/>
        </p:blipFill>
        <p:spPr bwMode="auto">
          <a:xfrm>
            <a:off x="7668344" y="2057067"/>
            <a:ext cx="105325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2" name="Συν 1"/>
          <p:cNvSpPr/>
          <p:nvPr/>
        </p:nvSpPr>
        <p:spPr>
          <a:xfrm>
            <a:off x="1796207" y="2680875"/>
            <a:ext cx="494980" cy="497372"/>
          </a:xfrm>
          <a:prstGeom prst="mathPlus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Δεξιό βέλος 2"/>
          <p:cNvSpPr/>
          <p:nvPr/>
        </p:nvSpPr>
        <p:spPr>
          <a:xfrm>
            <a:off x="4523647" y="2680875"/>
            <a:ext cx="735515" cy="45238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Συν 34"/>
          <p:cNvSpPr/>
          <p:nvPr/>
        </p:nvSpPr>
        <p:spPr>
          <a:xfrm>
            <a:off x="7090716" y="2564465"/>
            <a:ext cx="494980" cy="497372"/>
          </a:xfrm>
          <a:prstGeom prst="mathPlus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446467" y="798767"/>
            <a:ext cx="2265240" cy="777795"/>
          </a:xfrm>
          <a:prstGeom prst="wedgeEllipseCallout">
            <a:avLst>
              <a:gd name="adj1" fmla="val -15534"/>
              <a:gd name="adj2" fmla="val 116485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el-GR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cs typeface="Arial" pitchFamily="34" charset="0"/>
              </a:rPr>
              <a:t>Φύγε !</a:t>
            </a:r>
            <a:endParaRPr kumimoji="0" lang="el-GR" sz="6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2463157" y="1178457"/>
            <a:ext cx="2794271" cy="685800"/>
          </a:xfrm>
          <a:prstGeom prst="cloudCallout">
            <a:avLst>
              <a:gd name="adj1" fmla="val -34599"/>
              <a:gd name="adj2" fmla="val 87834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cs typeface="Arial" pitchFamily="34" charset="0"/>
              </a:rPr>
              <a:t>καλά ντε !</a:t>
            </a:r>
            <a:endParaRPr kumimoji="0" lang="el-GR" sz="6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5869441" y="1087886"/>
            <a:ext cx="1221275" cy="524998"/>
          </a:xfrm>
          <a:prstGeom prst="wedgeEllipseCallout">
            <a:avLst>
              <a:gd name="adj1" fmla="val -61925"/>
              <a:gd name="adj2" fmla="val 175124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cs typeface="Arial" pitchFamily="34" charset="0"/>
              </a:rPr>
              <a:t>Χα !</a:t>
            </a:r>
            <a:endParaRPr kumimoji="0" lang="el-GR" sz="6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AutoShape 6"/>
          <p:cNvSpPr>
            <a:spLocks noChangeArrowheads="1"/>
          </p:cNvSpPr>
          <p:nvPr/>
        </p:nvSpPr>
        <p:spPr bwMode="auto">
          <a:xfrm>
            <a:off x="7093705" y="1080612"/>
            <a:ext cx="2024343" cy="777795"/>
          </a:xfrm>
          <a:prstGeom prst="cloudCallout">
            <a:avLst>
              <a:gd name="adj1" fmla="val -1520"/>
              <a:gd name="adj2" fmla="val 7992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cs typeface="Arial" pitchFamily="34" charset="0"/>
              </a:rPr>
              <a:t>μόνος…</a:t>
            </a:r>
            <a:endParaRPr kumimoji="0" lang="el-GR" sz="6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Τόξο 37"/>
          <p:cNvSpPr/>
          <p:nvPr/>
        </p:nvSpPr>
        <p:spPr>
          <a:xfrm flipV="1">
            <a:off x="800061" y="3178247"/>
            <a:ext cx="3259419" cy="1014509"/>
          </a:xfrm>
          <a:prstGeom prst="arc">
            <a:avLst>
              <a:gd name="adj1" fmla="val 10146668"/>
              <a:gd name="adj2" fmla="val 523233"/>
            </a:avLst>
          </a:prstGeom>
          <a:ln w="12700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Εικόνα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2" y="2482961"/>
            <a:ext cx="969692" cy="969692"/>
          </a:xfrm>
          <a:prstGeom prst="rect">
            <a:avLst/>
          </a:prstGeom>
        </p:spPr>
      </p:pic>
      <p:pic>
        <p:nvPicPr>
          <p:cNvPr id="40" name="Εικόνα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06" y="2528800"/>
            <a:ext cx="866122" cy="866122"/>
          </a:xfrm>
          <a:prstGeom prst="rect">
            <a:avLst/>
          </a:prstGeom>
        </p:spPr>
      </p:pic>
      <p:pic>
        <p:nvPicPr>
          <p:cNvPr id="41" name="Εικόνα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48" y="2529550"/>
            <a:ext cx="969692" cy="969692"/>
          </a:xfrm>
          <a:prstGeom prst="rect">
            <a:avLst/>
          </a:prstGeom>
        </p:spPr>
      </p:pic>
      <p:pic>
        <p:nvPicPr>
          <p:cNvPr id="42" name="Εικόνα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03" y="2564465"/>
            <a:ext cx="866122" cy="8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  <p:bldP spid="24" grpId="0"/>
      <p:bldP spid="25" grpId="0"/>
      <p:bldP spid="26" grpId="0"/>
      <p:bldP spid="27" grpId="0"/>
      <p:bldP spid="23" grpId="0" animBg="1"/>
      <p:bldP spid="28" grpId="0" animBg="1"/>
      <p:bldP spid="5" grpId="0"/>
      <p:bldP spid="2" grpId="0" animBg="1"/>
      <p:bldP spid="3" grpId="0" animBg="1"/>
      <p:bldP spid="35" grpId="0" animBg="1"/>
      <p:bldP spid="31" grpId="0" animBg="1"/>
      <p:bldP spid="32" grpId="0" animBg="1"/>
      <p:bldP spid="33" grpId="0" animBg="1"/>
      <p:bldP spid="34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e/e6/Precipitation_of_Silver_on_Copper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r="14163"/>
          <a:stretch/>
        </p:blipFill>
        <p:spPr bwMode="auto">
          <a:xfrm>
            <a:off x="0" y="-1"/>
            <a:ext cx="48600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ages.fineartamerica.com/images-medium-large/2-metal-displacement-reaction-andrew-lambert-photograph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2"/>
            <a:ext cx="42839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/>
          <p:cNvGrpSpPr/>
          <p:nvPr/>
        </p:nvGrpSpPr>
        <p:grpSpPr>
          <a:xfrm>
            <a:off x="107504" y="-26489"/>
            <a:ext cx="2833243" cy="1341860"/>
            <a:chOff x="5230261" y="1291657"/>
            <a:chExt cx="2833243" cy="1341860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313730">
              <a:off x="5412783" y="1672066"/>
              <a:ext cx="2555265" cy="523220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3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64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Ορθογώνιο 44"/>
          <p:cNvSpPr/>
          <p:nvPr/>
        </p:nvSpPr>
        <p:spPr>
          <a:xfrm>
            <a:off x="131998" y="1196752"/>
            <a:ext cx="8770444" cy="43088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Ba, Ca, Na, Mg, Al,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Zn, Cr, Fe, Co, Ni, Sn,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2200" b="1" baseline="-25000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Cu, Hg, Ag, Pt, Au </a:t>
            </a:r>
            <a:endParaRPr lang="el-GR" sz="2200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47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Δ2.  Μέταλλο1 +Άλας1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Άλας2 + Μέταλλο2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9" name="Επεξήγηση με στρογγυλεμένο παραλληλόγραμμο 38"/>
          <p:cNvSpPr/>
          <p:nvPr/>
        </p:nvSpPr>
        <p:spPr>
          <a:xfrm>
            <a:off x="5436096" y="5230467"/>
            <a:ext cx="3321190" cy="1496859"/>
          </a:xfrm>
          <a:prstGeom prst="wedgeRoundRectCallout">
            <a:avLst>
              <a:gd name="adj1" fmla="val -39366"/>
              <a:gd name="adj2" fmla="val -10946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το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μέταλλο</a:t>
            </a:r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 εμφανίζεται</a:t>
            </a:r>
          </a:p>
          <a:p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στα προϊόντα με το </a:t>
            </a:r>
            <a:r>
              <a:rPr lang="el-GR" sz="2400" b="1" u="sng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μικρότερο</a:t>
            </a:r>
            <a:r>
              <a:rPr lang="el-GR" sz="2000" u="sng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l-GR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αριθμό </a:t>
            </a:r>
            <a:r>
              <a:rPr lang="el-GR" sz="2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οξείδωσης,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εκτός από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://i.huffpost.com/gen/856506/thumbs/o-COPPER-WIRE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4674"/>
            <a:ext cx="1911912" cy="12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mining.com/wp-content/uploads/2013/05/Euro-cent-300x25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" y="2557204"/>
            <a:ext cx="1478201" cy="123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55576" y="3861048"/>
            <a:ext cx="651140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Cu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27784" y="3861047"/>
            <a:ext cx="1707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Ag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NO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3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691680" y="378904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436096" y="3861045"/>
            <a:ext cx="1972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Cu  </a:t>
            </a:r>
            <a:r>
              <a:rPr lang="en-GB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NO</a:t>
            </a:r>
            <a:r>
              <a:rPr lang="en-GB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3</a:t>
            </a:r>
            <a:r>
              <a:rPr lang="el-GR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334404" y="3758262"/>
            <a:ext cx="691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8180643" y="3864453"/>
            <a:ext cx="70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Ag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65000"/>
                </a:prstClr>
              </a:solidFill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7522552" y="3789039"/>
            <a:ext cx="720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Ελεύθερη σχεδίαση 12"/>
          <p:cNvSpPr/>
          <p:nvPr/>
        </p:nvSpPr>
        <p:spPr>
          <a:xfrm>
            <a:off x="1190169" y="1699646"/>
            <a:ext cx="5619273" cy="2175669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81379 w 641706"/>
              <a:gd name="connsiteY12" fmla="*/ 878058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81379 w 641706"/>
              <a:gd name="connsiteY12" fmla="*/ 878058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494859 w 641706"/>
              <a:gd name="connsiteY17" fmla="*/ 408148 h 1872343"/>
              <a:gd name="connsiteX18" fmla="*/ 522515 w 641706"/>
              <a:gd name="connsiteY18" fmla="*/ 362858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44722 w 641706"/>
              <a:gd name="connsiteY16" fmla="*/ 500800 h 1872343"/>
              <a:gd name="connsiteX17" fmla="*/ 494859 w 641706"/>
              <a:gd name="connsiteY17" fmla="*/ 408148 h 1872343"/>
              <a:gd name="connsiteX18" fmla="*/ 522515 w 641706"/>
              <a:gd name="connsiteY18" fmla="*/ 362858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20944" y="1384915"/>
                  <a:pt x="145143" y="1378858"/>
                </a:cubicBezTo>
                <a:cubicBezTo>
                  <a:pt x="169342" y="1372801"/>
                  <a:pt x="115668" y="1389060"/>
                  <a:pt x="203253" y="1371544"/>
                </a:cubicBezTo>
                <a:cubicBezTo>
                  <a:pt x="212929" y="1357030"/>
                  <a:pt x="203717" y="1315371"/>
                  <a:pt x="201961" y="1295428"/>
                </a:cubicBezTo>
                <a:cubicBezTo>
                  <a:pt x="200206" y="1275485"/>
                  <a:pt x="194932" y="1267009"/>
                  <a:pt x="192720" y="1251886"/>
                </a:cubicBezTo>
                <a:cubicBezTo>
                  <a:pt x="190508" y="1236763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51019" y="921715"/>
                </a:lnTo>
                <a:cubicBezTo>
                  <a:pt x="359066" y="909645"/>
                  <a:pt x="362051" y="904706"/>
                  <a:pt x="361605" y="867201"/>
                </a:cubicBezTo>
                <a:cubicBezTo>
                  <a:pt x="361159" y="829696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2756" y="615638"/>
                  <a:pt x="406400" y="595086"/>
                </a:cubicBezTo>
                <a:cubicBezTo>
                  <a:pt x="420044" y="574534"/>
                  <a:pt x="342126" y="569197"/>
                  <a:pt x="444722" y="500800"/>
                </a:cubicBezTo>
                <a:cubicBezTo>
                  <a:pt x="464738" y="466025"/>
                  <a:pt x="492440" y="434758"/>
                  <a:pt x="494859" y="408148"/>
                </a:cubicBezTo>
                <a:cubicBezTo>
                  <a:pt x="497278" y="381539"/>
                  <a:pt x="522744" y="377663"/>
                  <a:pt x="522515" y="362858"/>
                </a:cubicBezTo>
                <a:cubicBezTo>
                  <a:pt x="522286" y="348053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prstClr val="black">
                  <a:lumMod val="75000"/>
                </a:prstClr>
              </a:solidFill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1178127" y="4517831"/>
            <a:ext cx="0" cy="999401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6279" y="5517232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Cu</a:t>
            </a:r>
            <a:r>
              <a:rPr lang="el-GR" sz="2400" dirty="0" smtClean="0">
                <a:solidFill>
                  <a:prstClr val="black"/>
                </a:solidFill>
              </a:rPr>
              <a:t> δραστικότερο</a:t>
            </a:r>
            <a:r>
              <a:rPr lang="el-GR" sz="2400" dirty="0">
                <a:solidFill>
                  <a:prstClr val="black"/>
                </a:solidFill>
              </a:rPr>
              <a:t>ς</a:t>
            </a:r>
            <a:r>
              <a:rPr lang="el-GR" sz="2400" dirty="0" smtClean="0">
                <a:solidFill>
                  <a:prstClr val="black"/>
                </a:solidFill>
              </a:rPr>
              <a:t> του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8103" y="3429000"/>
            <a:ext cx="1872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2+     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2932112" y="4373815"/>
            <a:ext cx="847800" cy="114341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890356" y="6245379"/>
            <a:ext cx="3398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sym typeface="Symbol"/>
              </a:rPr>
              <a:t>O</a:t>
            </a:r>
            <a:r>
              <a:rPr lang="el-GR" sz="24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Symbol"/>
              </a:rPr>
              <a:t>Cu</a:t>
            </a:r>
            <a:r>
              <a:rPr lang="en-US" sz="24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sym typeface="Symbol"/>
              </a:rPr>
              <a:t>αντικαθιστά το </a:t>
            </a:r>
            <a:r>
              <a:rPr lang="en-US" sz="24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Ag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2096669" y="5978897"/>
            <a:ext cx="246593" cy="26648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5" name="Ελεύθερη σχεδίαση 14"/>
          <p:cNvSpPr/>
          <p:nvPr/>
        </p:nvSpPr>
        <p:spPr>
          <a:xfrm>
            <a:off x="3033487" y="1676835"/>
            <a:ext cx="4801712" cy="2125907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chemeClr val="tx1">
                <a:lumMod val="65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23156" y="3858495"/>
            <a:ext cx="130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(   </a:t>
            </a: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   ) 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4288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3789040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24496" y="3819817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792" y="4333165"/>
            <a:ext cx="151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ΚΟΚΚΙΝΟΣ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7650" y="4460360"/>
            <a:ext cx="2110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ΑΧΡΩΜΟ </a:t>
            </a:r>
            <a:r>
              <a:rPr lang="el-GR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δμα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2414" y="4445823"/>
            <a:ext cx="1473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ΜΠΛΕ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8824475">
            <a:off x="8080702" y="3043701"/>
            <a:ext cx="1335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75000"/>
                  </a:prstClr>
                </a:solidFill>
              </a:rPr>
              <a:t>ΑΣΗΜΙ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6" name="AutoShape 2" descr="http://www.quarkology.com/12-chemistry/92-production-materials/images/92D-pic-metal-displacement.png"/>
          <p:cNvSpPr>
            <a:spLocks noChangeAspect="1" noChangeArrowheads="1"/>
          </p:cNvSpPr>
          <p:nvPr/>
        </p:nvSpPr>
        <p:spPr bwMode="auto">
          <a:xfrm>
            <a:off x="155575" y="-1600200"/>
            <a:ext cx="55530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33" name="Picture 2" descr="button0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1" y="3875315"/>
            <a:ext cx="326967" cy="3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870297" y="5824428"/>
            <a:ext cx="5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28691" y="5911112"/>
            <a:ext cx="35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ή 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76456" y="5805264"/>
            <a:ext cx="5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Ομάδα 40"/>
          <p:cNvGrpSpPr/>
          <p:nvPr/>
        </p:nvGrpSpPr>
        <p:grpSpPr>
          <a:xfrm>
            <a:off x="62758" y="1521159"/>
            <a:ext cx="2833243" cy="1341860"/>
            <a:chOff x="5230261" y="1291657"/>
            <a:chExt cx="2833243" cy="1341860"/>
          </a:xfrm>
        </p:grpSpPr>
        <p:pic>
          <p:nvPicPr>
            <p:cNvPr id="48" name="Εικόνα 4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 rot="313730">
              <a:off x="5412783" y="1672066"/>
              <a:ext cx="2555265" cy="523220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3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  <p:sp>
        <p:nvSpPr>
          <p:cNvPr id="50" name="Έλλειψη 49"/>
          <p:cNvSpPr/>
          <p:nvPr/>
        </p:nvSpPr>
        <p:spPr>
          <a:xfrm>
            <a:off x="6522650" y="1129139"/>
            <a:ext cx="476859" cy="525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228600">
              <a:srgbClr val="FF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Έλλειψη 50"/>
          <p:cNvSpPr/>
          <p:nvPr/>
        </p:nvSpPr>
        <p:spPr>
          <a:xfrm>
            <a:off x="7382943" y="1141176"/>
            <a:ext cx="476859" cy="525496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glow rad="2286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976991" y="4105996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728734" y="4199058"/>
            <a:ext cx="53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52932" y="4317776"/>
            <a:ext cx="7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313541" y="4099137"/>
            <a:ext cx="53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66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9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 animBg="1"/>
      <p:bldP spid="20" grpId="0"/>
      <p:bldP spid="22" grpId="0"/>
      <p:bldP spid="28" grpId="0"/>
      <p:bldP spid="29" grpId="0" animBg="1"/>
      <p:bldP spid="15" grpId="0" animBg="1"/>
      <p:bldP spid="2" grpId="0"/>
      <p:bldP spid="3" grpId="0"/>
      <p:bldP spid="11" grpId="0"/>
      <p:bldP spid="30" grpId="0"/>
      <p:bldP spid="14" grpId="0"/>
      <p:bldP spid="18" grpId="0"/>
      <p:bldP spid="21" grpId="0"/>
      <p:bldP spid="24" grpId="0"/>
      <p:bldP spid="42" grpId="0"/>
      <p:bldP spid="43" grpId="0"/>
      <p:bldP spid="44" grpId="0"/>
      <p:bldP spid="50" grpId="0" animBg="1"/>
      <p:bldP spid="51" grpId="0" animBg="1"/>
      <p:bldP spid="52" grpId="0"/>
      <p:bldP spid="53" grpId="0"/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quarkology.com/12-chemistry/92-production-materials/images/92D-pic-metal-displaceme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" y="1903210"/>
            <a:ext cx="9169913" cy="53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131997" y="188640"/>
            <a:ext cx="8770444" cy="5040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543" y="197970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Ag</a:t>
            </a:r>
            <a:r>
              <a:rPr lang="en-US" sz="36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+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004" y="3196185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Cu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3152" y="3245573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Ag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4699" y="2032981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Cu</a:t>
            </a:r>
            <a:r>
              <a:rPr lang="en-US" sz="36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2+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Δ2.  Μέταλλο1 +Άλας1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Άλας2 + Μέταλλο2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130651" y="932108"/>
            <a:ext cx="2833243" cy="1341860"/>
            <a:chOff x="5230261" y="1291657"/>
            <a:chExt cx="2833243" cy="1341860"/>
          </a:xfrm>
        </p:grpSpPr>
        <p:pic>
          <p:nvPicPr>
            <p:cNvPr id="12" name="Εικόνα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5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4414">
              <a:off x="5230261" y="1291657"/>
              <a:ext cx="2833243" cy="13418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313730">
              <a:off x="5412783" y="1672066"/>
              <a:ext cx="2555265" cy="523220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3</a:t>
              </a:r>
              <a:r>
                <a:rPr lang="el-GR" sz="2800" b="1" baseline="3000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ο</a:t>
              </a:r>
              <a:r>
                <a:rPr lang="el-GR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 πείραμα </a:t>
              </a:r>
              <a:endPara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4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96" y="871132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Για το σπίτι : </a:t>
            </a:r>
            <a:endParaRPr lang="el-GR" sz="4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6" name="Ευθύγραμμο βέλος σύνδεσης 5"/>
          <p:cNvCxnSpPr>
            <a:stCxn id="2" idx="3"/>
          </p:cNvCxnSpPr>
          <p:nvPr/>
        </p:nvCxnSpPr>
        <p:spPr>
          <a:xfrm>
            <a:off x="4147388" y="1255853"/>
            <a:ext cx="712644" cy="12595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>
            <a:stCxn id="2" idx="3"/>
            <a:endCxn id="16" idx="1"/>
          </p:cNvCxnSpPr>
          <p:nvPr/>
        </p:nvCxnSpPr>
        <p:spPr>
          <a:xfrm>
            <a:off x="4147388" y="1255853"/>
            <a:ext cx="1063424" cy="2158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10812" y="686900"/>
            <a:ext cx="2765577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Θεωρία: </a:t>
            </a:r>
          </a:p>
          <a:p>
            <a:r>
              <a:rPr lang="el-G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Σελ.100-101</a:t>
            </a:r>
            <a:endParaRPr lang="el-GR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Ευθύγραμμο βέλος σύνδεσης 21"/>
          <p:cNvCxnSpPr>
            <a:stCxn id="2" idx="3"/>
          </p:cNvCxnSpPr>
          <p:nvPr/>
        </p:nvCxnSpPr>
        <p:spPr>
          <a:xfrm flipH="1">
            <a:off x="3303154" y="1255853"/>
            <a:ext cx="844234" cy="34692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218" name="Picture 2" descr="C:\Users\ΜΙΧΑΛΗΣ\Downloads\4) GIFSSSSSSSSSSSSSSSSSSSS\ΣΧΟΛΕΙΟ-ΜΑΘΗΤΕΣ - ΒΙΒΛΙΑ-ΜΟΛΥΒΙΑ\bobby_studying_lg_cl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85654"/>
            <a:ext cx="1967752" cy="12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4381168" y="2515369"/>
            <a:ext cx="359660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3200" dirty="0">
                <a:solidFill>
                  <a:prstClr val="black"/>
                </a:solidFill>
                <a:ea typeface="Times New Roman"/>
                <a:cs typeface="Times New Roman"/>
              </a:rPr>
              <a:t>(σελ.102</a:t>
            </a:r>
            <a:r>
              <a:rPr lang="el-GR" sz="3200" dirty="0" smtClean="0">
                <a:solidFill>
                  <a:prstClr val="black"/>
                </a:solidFill>
                <a:ea typeface="Times New Roman"/>
                <a:cs typeface="Times New Roman"/>
              </a:rPr>
              <a:t>):          </a:t>
            </a:r>
          </a:p>
          <a:p>
            <a:r>
              <a:rPr lang="el-GR" sz="3200" b="1" dirty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el-GR" sz="3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         </a:t>
            </a:r>
            <a:r>
              <a:rPr lang="el-GR" sz="32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Εφαρμογή</a:t>
            </a:r>
          </a:p>
          <a:p>
            <a:r>
              <a:rPr lang="el-GR" sz="3200" b="1" dirty="0">
                <a:solidFill>
                  <a:srgbClr val="0070C0"/>
                </a:solidFill>
                <a:ea typeface="Times New Roman"/>
                <a:cs typeface="Times New Roman"/>
              </a:rPr>
              <a:t> </a:t>
            </a:r>
            <a:r>
              <a:rPr lang="el-GR" sz="32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            </a:t>
            </a:r>
            <a:r>
              <a:rPr lang="el-GR" sz="3200" dirty="0" smtClean="0">
                <a:solidFill>
                  <a:srgbClr val="0070C0"/>
                </a:solidFill>
                <a:ea typeface="Times New Roman"/>
                <a:cs typeface="Times New Roman"/>
              </a:rPr>
              <a:t> </a:t>
            </a:r>
            <a:r>
              <a:rPr lang="el-GR" sz="3200" dirty="0">
                <a:solidFill>
                  <a:prstClr val="black"/>
                </a:solidFill>
                <a:ea typeface="Times New Roman"/>
                <a:cs typeface="Times New Roman"/>
              </a:rPr>
              <a:t>(</a:t>
            </a:r>
            <a:r>
              <a:rPr lang="el-GR" sz="32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1,3,4, </a:t>
            </a:r>
            <a:r>
              <a:rPr lang="el-GR" sz="3200" b="1" dirty="0">
                <a:solidFill>
                  <a:srgbClr val="0070C0"/>
                </a:solidFill>
                <a:ea typeface="Times New Roman"/>
                <a:cs typeface="Times New Roman"/>
              </a:rPr>
              <a:t>5, 6</a:t>
            </a:r>
            <a:r>
              <a:rPr lang="el-GR" sz="3200" b="1" dirty="0">
                <a:solidFill>
                  <a:prstClr val="black"/>
                </a:solidFill>
                <a:ea typeface="Times New Roman"/>
                <a:cs typeface="Times New Roman"/>
              </a:rPr>
              <a:t>) 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383192" y="4725144"/>
            <a:ext cx="5593198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3200" dirty="0" smtClean="0">
                <a:solidFill>
                  <a:prstClr val="black"/>
                </a:solidFill>
                <a:ea typeface="Times New Roman"/>
                <a:cs typeface="Times New Roman"/>
              </a:rPr>
              <a:t>(</a:t>
            </a:r>
            <a:r>
              <a:rPr lang="el-GR" sz="3200" dirty="0">
                <a:solidFill>
                  <a:prstClr val="black"/>
                </a:solidFill>
                <a:ea typeface="Times New Roman"/>
                <a:cs typeface="Times New Roman"/>
              </a:rPr>
              <a:t>σελ.118):  </a:t>
            </a:r>
            <a:r>
              <a:rPr lang="el-GR" sz="3200" dirty="0" smtClean="0">
                <a:solidFill>
                  <a:prstClr val="black"/>
                </a:solidFill>
                <a:ea typeface="Times New Roman"/>
                <a:cs typeface="Times New Roman"/>
              </a:rPr>
              <a:t>   </a:t>
            </a:r>
            <a:r>
              <a:rPr lang="el-GR" sz="3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Άσκηση </a:t>
            </a:r>
          </a:p>
          <a:p>
            <a:r>
              <a:rPr lang="el-GR" sz="3200" b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el-GR" sz="32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          </a:t>
            </a:r>
            <a:r>
              <a:rPr lang="en-US" sz="32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             74</a:t>
            </a:r>
            <a:r>
              <a:rPr lang="el-GR" sz="3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  </a:t>
            </a:r>
            <a:r>
              <a:rPr lang="el-GR" sz="3200" dirty="0">
                <a:solidFill>
                  <a:prstClr val="black"/>
                </a:solidFill>
                <a:ea typeface="Times New Roman"/>
                <a:cs typeface="Times New Roman"/>
              </a:rPr>
              <a:t>&amp;  </a:t>
            </a:r>
            <a:r>
              <a:rPr lang="el-GR" sz="3200" b="1" dirty="0">
                <a:solidFill>
                  <a:srgbClr val="FF0000"/>
                </a:solidFill>
                <a:ea typeface="Times New Roman"/>
                <a:cs typeface="Times New Roman"/>
              </a:rPr>
              <a:t>57</a:t>
            </a:r>
            <a:r>
              <a:rPr lang="el-GR" sz="3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el-GR" sz="3200" dirty="0">
                <a:solidFill>
                  <a:prstClr val="black"/>
                </a:solidFill>
                <a:ea typeface="Times New Roman"/>
                <a:cs typeface="Times New Roman"/>
              </a:rPr>
              <a:t>(</a:t>
            </a:r>
            <a:r>
              <a:rPr lang="el-GR" sz="32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el-GR" sz="32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έως 7</a:t>
            </a:r>
            <a:r>
              <a:rPr lang="el-GR" sz="3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) </a:t>
            </a:r>
            <a:endParaRPr lang="el-GR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4" y="188640"/>
            <a:ext cx="8685532" cy="3888432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47368" y="980728"/>
            <a:ext cx="7379246" cy="1611572"/>
          </a:xfrm>
          <a:custGeom>
            <a:avLst/>
            <a:gdLst>
              <a:gd name="connsiteX0" fmla="*/ 0 w 7416824"/>
              <a:gd name="connsiteY0" fmla="*/ 0 h 1584176"/>
              <a:gd name="connsiteX1" fmla="*/ 7416824 w 7416824"/>
              <a:gd name="connsiteY1" fmla="*/ 0 h 1584176"/>
              <a:gd name="connsiteX2" fmla="*/ 7416824 w 7416824"/>
              <a:gd name="connsiteY2" fmla="*/ 1584176 h 1584176"/>
              <a:gd name="connsiteX3" fmla="*/ 0 w 7416824"/>
              <a:gd name="connsiteY3" fmla="*/ 1584176 h 1584176"/>
              <a:gd name="connsiteX4" fmla="*/ 0 w 7416824"/>
              <a:gd name="connsiteY4" fmla="*/ 0 h 1584176"/>
              <a:gd name="connsiteX0" fmla="*/ 0 w 7416824"/>
              <a:gd name="connsiteY0" fmla="*/ 0 h 1584176"/>
              <a:gd name="connsiteX1" fmla="*/ 7416824 w 7416824"/>
              <a:gd name="connsiteY1" fmla="*/ 0 h 1584176"/>
              <a:gd name="connsiteX2" fmla="*/ 7379246 w 7416824"/>
              <a:gd name="connsiteY2" fmla="*/ 1158291 h 1584176"/>
              <a:gd name="connsiteX3" fmla="*/ 0 w 7416824"/>
              <a:gd name="connsiteY3" fmla="*/ 1584176 h 1584176"/>
              <a:gd name="connsiteX4" fmla="*/ 0 w 7416824"/>
              <a:gd name="connsiteY4" fmla="*/ 0 h 1584176"/>
              <a:gd name="connsiteX0" fmla="*/ 0 w 7416824"/>
              <a:gd name="connsiteY0" fmla="*/ 0 h 1584176"/>
              <a:gd name="connsiteX1" fmla="*/ 7416824 w 7416824"/>
              <a:gd name="connsiteY1" fmla="*/ 0 h 1584176"/>
              <a:gd name="connsiteX2" fmla="*/ 7379246 w 7416824"/>
              <a:gd name="connsiteY2" fmla="*/ 1158291 h 1584176"/>
              <a:gd name="connsiteX3" fmla="*/ 3148018 w 7416824"/>
              <a:gd name="connsiteY3" fmla="*/ 1261431 h 1584176"/>
              <a:gd name="connsiteX4" fmla="*/ 0 w 7416824"/>
              <a:gd name="connsiteY4" fmla="*/ 1584176 h 1584176"/>
              <a:gd name="connsiteX5" fmla="*/ 0 w 7416824"/>
              <a:gd name="connsiteY5" fmla="*/ 0 h 1584176"/>
              <a:gd name="connsiteX0" fmla="*/ 0 w 7416824"/>
              <a:gd name="connsiteY0" fmla="*/ 0 h 1611572"/>
              <a:gd name="connsiteX1" fmla="*/ 7416824 w 7416824"/>
              <a:gd name="connsiteY1" fmla="*/ 0 h 1611572"/>
              <a:gd name="connsiteX2" fmla="*/ 7379246 w 7416824"/>
              <a:gd name="connsiteY2" fmla="*/ 1158291 h 1611572"/>
              <a:gd name="connsiteX3" fmla="*/ 3148018 w 7416824"/>
              <a:gd name="connsiteY3" fmla="*/ 1261431 h 1611572"/>
              <a:gd name="connsiteX4" fmla="*/ 0 w 7416824"/>
              <a:gd name="connsiteY4" fmla="*/ 1584176 h 1611572"/>
              <a:gd name="connsiteX5" fmla="*/ 0 w 7416824"/>
              <a:gd name="connsiteY5" fmla="*/ 0 h 1611572"/>
              <a:gd name="connsiteX0" fmla="*/ 0 w 7379246"/>
              <a:gd name="connsiteY0" fmla="*/ 0 h 1611572"/>
              <a:gd name="connsiteX1" fmla="*/ 7366720 w 7379246"/>
              <a:gd name="connsiteY1" fmla="*/ 0 h 1611572"/>
              <a:gd name="connsiteX2" fmla="*/ 7379246 w 7379246"/>
              <a:gd name="connsiteY2" fmla="*/ 1158291 h 1611572"/>
              <a:gd name="connsiteX3" fmla="*/ 3148018 w 7379246"/>
              <a:gd name="connsiteY3" fmla="*/ 1261431 h 1611572"/>
              <a:gd name="connsiteX4" fmla="*/ 0 w 7379246"/>
              <a:gd name="connsiteY4" fmla="*/ 1584176 h 1611572"/>
              <a:gd name="connsiteX5" fmla="*/ 0 w 7379246"/>
              <a:gd name="connsiteY5" fmla="*/ 0 h 161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79246" h="1611572">
                <a:moveTo>
                  <a:pt x="0" y="0"/>
                </a:moveTo>
                <a:lnTo>
                  <a:pt x="7366720" y="0"/>
                </a:lnTo>
                <a:lnTo>
                  <a:pt x="7379246" y="1158291"/>
                </a:lnTo>
                <a:cubicBezTo>
                  <a:pt x="6290338" y="1226074"/>
                  <a:pt x="4236926" y="1193648"/>
                  <a:pt x="3148018" y="1261431"/>
                </a:cubicBezTo>
                <a:cubicBezTo>
                  <a:pt x="3326230" y="1870054"/>
                  <a:pt x="1049339" y="1476594"/>
                  <a:pt x="0" y="1584176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7504" y="5301208"/>
            <a:ext cx="88324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 K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Ba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Al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Zn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Cr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Fe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Co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Ni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Sn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Pb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H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Hg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Pt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el-GR" sz="1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332656"/>
            <a:ext cx="8318803" cy="1368152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743" y="5445224"/>
            <a:ext cx="580217" cy="4365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29" y="3356992"/>
            <a:ext cx="7881062" cy="28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7924822" cy="288032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11560" y="1412776"/>
            <a:ext cx="40324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11560" y="1844824"/>
            <a:ext cx="4032448" cy="684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4008" y="1844824"/>
            <a:ext cx="3600400" cy="684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055" y="4604328"/>
            <a:ext cx="543953" cy="372844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227762" y="5445224"/>
            <a:ext cx="88324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 K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Ba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Al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Zn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Cr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Fe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Co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Ni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Sn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Pb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H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Hg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Pt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el-GR" sz="1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allpapershdfine.com/wp-content/gallery/funny-chemistry-images/59960-albums1756-293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24566" r="5501" b="5275"/>
          <a:stretch/>
        </p:blipFill>
        <p:spPr bwMode="auto">
          <a:xfrm>
            <a:off x="971600" y="2194560"/>
            <a:ext cx="6480720" cy="34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5" name="Picture 2" descr="http://wallpapershdfine.com/wp-content/gallery/funny-chemistry-images/59960-albums1756-293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24566" r="8549" b="5275"/>
          <a:stretch/>
        </p:blipFill>
        <p:spPr bwMode="auto">
          <a:xfrm>
            <a:off x="971600" y="2194560"/>
            <a:ext cx="6264696" cy="34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Ομάδα 14"/>
          <p:cNvGrpSpPr/>
          <p:nvPr/>
        </p:nvGrpSpPr>
        <p:grpSpPr>
          <a:xfrm>
            <a:off x="6042738" y="2348880"/>
            <a:ext cx="2233310" cy="3138280"/>
            <a:chOff x="6042738" y="2348880"/>
            <a:chExt cx="2233310" cy="3138280"/>
          </a:xfrm>
        </p:grpSpPr>
        <p:grpSp>
          <p:nvGrpSpPr>
            <p:cNvPr id="3" name="Ομάδα 2"/>
            <p:cNvGrpSpPr/>
            <p:nvPr/>
          </p:nvGrpSpPr>
          <p:grpSpPr>
            <a:xfrm>
              <a:off x="6042738" y="2348880"/>
              <a:ext cx="2233310" cy="3138280"/>
              <a:chOff x="6042738" y="2348880"/>
              <a:chExt cx="2233310" cy="3138280"/>
            </a:xfrm>
          </p:grpSpPr>
          <p:pic>
            <p:nvPicPr>
              <p:cNvPr id="7" name="Picture 2" descr="http://wallpapershdfine.com/wp-content/gallery/funny-chemistry-images/59960-albums1756-29320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06" t="52995" r="49393" b="8266"/>
              <a:stretch/>
            </p:blipFill>
            <p:spPr bwMode="auto">
              <a:xfrm>
                <a:off x="6084168" y="3573016"/>
                <a:ext cx="1438656" cy="1914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allpapershdfine.com/wp-content/gallery/funny-chemistry-images/59960-albums1756-29320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589" b="66165" l="52957" r="6903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52" t="32577" r="29028" b="34846"/>
              <a:stretch/>
            </p:blipFill>
            <p:spPr bwMode="auto">
              <a:xfrm>
                <a:off x="7020272" y="2348880"/>
                <a:ext cx="1255776" cy="1609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Ελεύθερη σχεδίαση 1"/>
              <p:cNvSpPr/>
              <p:nvPr/>
            </p:nvSpPr>
            <p:spPr>
              <a:xfrm>
                <a:off x="7169393" y="4607468"/>
                <a:ext cx="452594" cy="866740"/>
              </a:xfrm>
              <a:custGeom>
                <a:avLst/>
                <a:gdLst>
                  <a:gd name="connsiteX0" fmla="*/ 389647 w 452594"/>
                  <a:gd name="connsiteY0" fmla="*/ 25492 h 866740"/>
                  <a:gd name="connsiteX1" fmla="*/ 267727 w 452594"/>
                  <a:gd name="connsiteY1" fmla="*/ 49876 h 866740"/>
                  <a:gd name="connsiteX2" fmla="*/ 194575 w 452594"/>
                  <a:gd name="connsiteY2" fmla="*/ 74260 h 866740"/>
                  <a:gd name="connsiteX3" fmla="*/ 145807 w 452594"/>
                  <a:gd name="connsiteY3" fmla="*/ 147412 h 866740"/>
                  <a:gd name="connsiteX4" fmla="*/ 121423 w 452594"/>
                  <a:gd name="connsiteY4" fmla="*/ 183988 h 866740"/>
                  <a:gd name="connsiteX5" fmla="*/ 109231 w 452594"/>
                  <a:gd name="connsiteY5" fmla="*/ 220564 h 866740"/>
                  <a:gd name="connsiteX6" fmla="*/ 60463 w 452594"/>
                  <a:gd name="connsiteY6" fmla="*/ 293716 h 866740"/>
                  <a:gd name="connsiteX7" fmla="*/ 23887 w 452594"/>
                  <a:gd name="connsiteY7" fmla="*/ 366868 h 866740"/>
                  <a:gd name="connsiteX8" fmla="*/ 23887 w 452594"/>
                  <a:gd name="connsiteY8" fmla="*/ 757012 h 866740"/>
                  <a:gd name="connsiteX9" fmla="*/ 60463 w 452594"/>
                  <a:gd name="connsiteY9" fmla="*/ 781396 h 866740"/>
                  <a:gd name="connsiteX10" fmla="*/ 133615 w 452594"/>
                  <a:gd name="connsiteY10" fmla="*/ 842356 h 866740"/>
                  <a:gd name="connsiteX11" fmla="*/ 206767 w 452594"/>
                  <a:gd name="connsiteY11" fmla="*/ 866740 h 866740"/>
                  <a:gd name="connsiteX12" fmla="*/ 328687 w 452594"/>
                  <a:gd name="connsiteY12" fmla="*/ 854548 h 866740"/>
                  <a:gd name="connsiteX13" fmla="*/ 365263 w 452594"/>
                  <a:gd name="connsiteY13" fmla="*/ 842356 h 866740"/>
                  <a:gd name="connsiteX14" fmla="*/ 389647 w 452594"/>
                  <a:gd name="connsiteY14" fmla="*/ 805780 h 866740"/>
                  <a:gd name="connsiteX15" fmla="*/ 426223 w 452594"/>
                  <a:gd name="connsiteY15" fmla="*/ 683860 h 866740"/>
                  <a:gd name="connsiteX16" fmla="*/ 438415 w 452594"/>
                  <a:gd name="connsiteY16" fmla="*/ 342484 h 866740"/>
                  <a:gd name="connsiteX17" fmla="*/ 450607 w 452594"/>
                  <a:gd name="connsiteY17" fmla="*/ 196180 h 866740"/>
                  <a:gd name="connsiteX18" fmla="*/ 438415 w 452594"/>
                  <a:gd name="connsiteY18" fmla="*/ 13300 h 866740"/>
                  <a:gd name="connsiteX19" fmla="*/ 377455 w 452594"/>
                  <a:gd name="connsiteY19" fmla="*/ 1108 h 866740"/>
                  <a:gd name="connsiteX20" fmla="*/ 279919 w 452594"/>
                  <a:gd name="connsiteY20" fmla="*/ 1108 h 866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2594" h="866740">
                    <a:moveTo>
                      <a:pt x="389647" y="25492"/>
                    </a:moveTo>
                    <a:cubicBezTo>
                      <a:pt x="340214" y="33731"/>
                      <a:pt x="313196" y="36235"/>
                      <a:pt x="267727" y="49876"/>
                    </a:cubicBezTo>
                    <a:cubicBezTo>
                      <a:pt x="243108" y="57262"/>
                      <a:pt x="194575" y="74260"/>
                      <a:pt x="194575" y="74260"/>
                    </a:cubicBezTo>
                    <a:lnTo>
                      <a:pt x="145807" y="147412"/>
                    </a:lnTo>
                    <a:cubicBezTo>
                      <a:pt x="137679" y="159604"/>
                      <a:pt x="126057" y="170087"/>
                      <a:pt x="121423" y="183988"/>
                    </a:cubicBezTo>
                    <a:cubicBezTo>
                      <a:pt x="117359" y="196180"/>
                      <a:pt x="115472" y="209330"/>
                      <a:pt x="109231" y="220564"/>
                    </a:cubicBezTo>
                    <a:cubicBezTo>
                      <a:pt x="94999" y="246182"/>
                      <a:pt x="69730" y="265914"/>
                      <a:pt x="60463" y="293716"/>
                    </a:cubicBezTo>
                    <a:cubicBezTo>
                      <a:pt x="43637" y="344193"/>
                      <a:pt x="55400" y="319599"/>
                      <a:pt x="23887" y="366868"/>
                    </a:cubicBezTo>
                    <a:cubicBezTo>
                      <a:pt x="-5896" y="515784"/>
                      <a:pt x="-9965" y="511585"/>
                      <a:pt x="23887" y="757012"/>
                    </a:cubicBezTo>
                    <a:cubicBezTo>
                      <a:pt x="25889" y="771528"/>
                      <a:pt x="49206" y="772015"/>
                      <a:pt x="60463" y="781396"/>
                    </a:cubicBezTo>
                    <a:cubicBezTo>
                      <a:pt x="93276" y="808740"/>
                      <a:pt x="94696" y="825059"/>
                      <a:pt x="133615" y="842356"/>
                    </a:cubicBezTo>
                    <a:cubicBezTo>
                      <a:pt x="157103" y="852795"/>
                      <a:pt x="206767" y="866740"/>
                      <a:pt x="206767" y="866740"/>
                    </a:cubicBezTo>
                    <a:cubicBezTo>
                      <a:pt x="247407" y="862676"/>
                      <a:pt x="288319" y="860758"/>
                      <a:pt x="328687" y="854548"/>
                    </a:cubicBezTo>
                    <a:cubicBezTo>
                      <a:pt x="341389" y="852594"/>
                      <a:pt x="355228" y="850384"/>
                      <a:pt x="365263" y="842356"/>
                    </a:cubicBezTo>
                    <a:cubicBezTo>
                      <a:pt x="376705" y="833202"/>
                      <a:pt x="383696" y="819170"/>
                      <a:pt x="389647" y="805780"/>
                    </a:cubicBezTo>
                    <a:cubicBezTo>
                      <a:pt x="406609" y="767616"/>
                      <a:pt x="416090" y="724391"/>
                      <a:pt x="426223" y="683860"/>
                    </a:cubicBezTo>
                    <a:cubicBezTo>
                      <a:pt x="430287" y="570068"/>
                      <a:pt x="432729" y="456206"/>
                      <a:pt x="438415" y="342484"/>
                    </a:cubicBezTo>
                    <a:cubicBezTo>
                      <a:pt x="440859" y="293608"/>
                      <a:pt x="450607" y="245117"/>
                      <a:pt x="450607" y="196180"/>
                    </a:cubicBezTo>
                    <a:cubicBezTo>
                      <a:pt x="450607" y="135085"/>
                      <a:pt x="459867" y="70505"/>
                      <a:pt x="438415" y="13300"/>
                    </a:cubicBezTo>
                    <a:cubicBezTo>
                      <a:pt x="431139" y="-6103"/>
                      <a:pt x="398116" y="2697"/>
                      <a:pt x="377455" y="1108"/>
                    </a:cubicBezTo>
                    <a:cubicBezTo>
                      <a:pt x="345039" y="-1386"/>
                      <a:pt x="312431" y="1108"/>
                      <a:pt x="279919" y="1108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9" name="Ελεύθερη σχεδίαση 8"/>
              <p:cNvSpPr/>
              <p:nvPr/>
            </p:nvSpPr>
            <p:spPr>
              <a:xfrm>
                <a:off x="6042738" y="3017955"/>
                <a:ext cx="760758" cy="771085"/>
              </a:xfrm>
              <a:custGeom>
                <a:avLst/>
                <a:gdLst>
                  <a:gd name="connsiteX0" fmla="*/ 389647 w 452594"/>
                  <a:gd name="connsiteY0" fmla="*/ 25492 h 866740"/>
                  <a:gd name="connsiteX1" fmla="*/ 267727 w 452594"/>
                  <a:gd name="connsiteY1" fmla="*/ 49876 h 866740"/>
                  <a:gd name="connsiteX2" fmla="*/ 194575 w 452594"/>
                  <a:gd name="connsiteY2" fmla="*/ 74260 h 866740"/>
                  <a:gd name="connsiteX3" fmla="*/ 145807 w 452594"/>
                  <a:gd name="connsiteY3" fmla="*/ 147412 h 866740"/>
                  <a:gd name="connsiteX4" fmla="*/ 121423 w 452594"/>
                  <a:gd name="connsiteY4" fmla="*/ 183988 h 866740"/>
                  <a:gd name="connsiteX5" fmla="*/ 109231 w 452594"/>
                  <a:gd name="connsiteY5" fmla="*/ 220564 h 866740"/>
                  <a:gd name="connsiteX6" fmla="*/ 60463 w 452594"/>
                  <a:gd name="connsiteY6" fmla="*/ 293716 h 866740"/>
                  <a:gd name="connsiteX7" fmla="*/ 23887 w 452594"/>
                  <a:gd name="connsiteY7" fmla="*/ 366868 h 866740"/>
                  <a:gd name="connsiteX8" fmla="*/ 23887 w 452594"/>
                  <a:gd name="connsiteY8" fmla="*/ 757012 h 866740"/>
                  <a:gd name="connsiteX9" fmla="*/ 60463 w 452594"/>
                  <a:gd name="connsiteY9" fmla="*/ 781396 h 866740"/>
                  <a:gd name="connsiteX10" fmla="*/ 133615 w 452594"/>
                  <a:gd name="connsiteY10" fmla="*/ 842356 h 866740"/>
                  <a:gd name="connsiteX11" fmla="*/ 206767 w 452594"/>
                  <a:gd name="connsiteY11" fmla="*/ 866740 h 866740"/>
                  <a:gd name="connsiteX12" fmla="*/ 328687 w 452594"/>
                  <a:gd name="connsiteY12" fmla="*/ 854548 h 866740"/>
                  <a:gd name="connsiteX13" fmla="*/ 365263 w 452594"/>
                  <a:gd name="connsiteY13" fmla="*/ 842356 h 866740"/>
                  <a:gd name="connsiteX14" fmla="*/ 389647 w 452594"/>
                  <a:gd name="connsiteY14" fmla="*/ 805780 h 866740"/>
                  <a:gd name="connsiteX15" fmla="*/ 426223 w 452594"/>
                  <a:gd name="connsiteY15" fmla="*/ 683860 h 866740"/>
                  <a:gd name="connsiteX16" fmla="*/ 438415 w 452594"/>
                  <a:gd name="connsiteY16" fmla="*/ 342484 h 866740"/>
                  <a:gd name="connsiteX17" fmla="*/ 450607 w 452594"/>
                  <a:gd name="connsiteY17" fmla="*/ 196180 h 866740"/>
                  <a:gd name="connsiteX18" fmla="*/ 438415 w 452594"/>
                  <a:gd name="connsiteY18" fmla="*/ 13300 h 866740"/>
                  <a:gd name="connsiteX19" fmla="*/ 377455 w 452594"/>
                  <a:gd name="connsiteY19" fmla="*/ 1108 h 866740"/>
                  <a:gd name="connsiteX20" fmla="*/ 279919 w 452594"/>
                  <a:gd name="connsiteY20" fmla="*/ 1108 h 866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2594" h="866740">
                    <a:moveTo>
                      <a:pt x="389647" y="25492"/>
                    </a:moveTo>
                    <a:cubicBezTo>
                      <a:pt x="340214" y="33731"/>
                      <a:pt x="313196" y="36235"/>
                      <a:pt x="267727" y="49876"/>
                    </a:cubicBezTo>
                    <a:cubicBezTo>
                      <a:pt x="243108" y="57262"/>
                      <a:pt x="194575" y="74260"/>
                      <a:pt x="194575" y="74260"/>
                    </a:cubicBezTo>
                    <a:lnTo>
                      <a:pt x="145807" y="147412"/>
                    </a:lnTo>
                    <a:cubicBezTo>
                      <a:pt x="137679" y="159604"/>
                      <a:pt x="126057" y="170087"/>
                      <a:pt x="121423" y="183988"/>
                    </a:cubicBezTo>
                    <a:cubicBezTo>
                      <a:pt x="117359" y="196180"/>
                      <a:pt x="115472" y="209330"/>
                      <a:pt x="109231" y="220564"/>
                    </a:cubicBezTo>
                    <a:cubicBezTo>
                      <a:pt x="94999" y="246182"/>
                      <a:pt x="69730" y="265914"/>
                      <a:pt x="60463" y="293716"/>
                    </a:cubicBezTo>
                    <a:cubicBezTo>
                      <a:pt x="43637" y="344193"/>
                      <a:pt x="55400" y="319599"/>
                      <a:pt x="23887" y="366868"/>
                    </a:cubicBezTo>
                    <a:cubicBezTo>
                      <a:pt x="-5896" y="515784"/>
                      <a:pt x="-9965" y="511585"/>
                      <a:pt x="23887" y="757012"/>
                    </a:cubicBezTo>
                    <a:cubicBezTo>
                      <a:pt x="25889" y="771528"/>
                      <a:pt x="49206" y="772015"/>
                      <a:pt x="60463" y="781396"/>
                    </a:cubicBezTo>
                    <a:cubicBezTo>
                      <a:pt x="93276" y="808740"/>
                      <a:pt x="94696" y="825059"/>
                      <a:pt x="133615" y="842356"/>
                    </a:cubicBezTo>
                    <a:cubicBezTo>
                      <a:pt x="157103" y="852795"/>
                      <a:pt x="206767" y="866740"/>
                      <a:pt x="206767" y="866740"/>
                    </a:cubicBezTo>
                    <a:cubicBezTo>
                      <a:pt x="247407" y="862676"/>
                      <a:pt x="288319" y="860758"/>
                      <a:pt x="328687" y="854548"/>
                    </a:cubicBezTo>
                    <a:cubicBezTo>
                      <a:pt x="341389" y="852594"/>
                      <a:pt x="355228" y="850384"/>
                      <a:pt x="365263" y="842356"/>
                    </a:cubicBezTo>
                    <a:cubicBezTo>
                      <a:pt x="376705" y="833202"/>
                      <a:pt x="383696" y="819170"/>
                      <a:pt x="389647" y="805780"/>
                    </a:cubicBezTo>
                    <a:cubicBezTo>
                      <a:pt x="406609" y="767616"/>
                      <a:pt x="416090" y="724391"/>
                      <a:pt x="426223" y="683860"/>
                    </a:cubicBezTo>
                    <a:cubicBezTo>
                      <a:pt x="430287" y="570068"/>
                      <a:pt x="432729" y="456206"/>
                      <a:pt x="438415" y="342484"/>
                    </a:cubicBezTo>
                    <a:cubicBezTo>
                      <a:pt x="440859" y="293608"/>
                      <a:pt x="450607" y="245117"/>
                      <a:pt x="450607" y="196180"/>
                    </a:cubicBezTo>
                    <a:cubicBezTo>
                      <a:pt x="450607" y="135085"/>
                      <a:pt x="459867" y="70505"/>
                      <a:pt x="438415" y="13300"/>
                    </a:cubicBezTo>
                    <a:cubicBezTo>
                      <a:pt x="431139" y="-6103"/>
                      <a:pt x="398116" y="2697"/>
                      <a:pt x="377455" y="1108"/>
                    </a:cubicBezTo>
                    <a:cubicBezTo>
                      <a:pt x="345039" y="-1386"/>
                      <a:pt x="312431" y="1108"/>
                      <a:pt x="279919" y="1108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cxnSp>
          <p:nvCxnSpPr>
            <p:cNvPr id="11" name="Ευθεία γραμμή σύνδεσης 10"/>
            <p:cNvCxnSpPr/>
            <p:nvPr/>
          </p:nvCxnSpPr>
          <p:spPr>
            <a:xfrm flipH="1">
              <a:off x="7169393" y="3519839"/>
              <a:ext cx="354935" cy="6292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Δεξιό βέλος 15"/>
          <p:cNvSpPr/>
          <p:nvPr/>
        </p:nvSpPr>
        <p:spPr>
          <a:xfrm>
            <a:off x="5292080" y="4530088"/>
            <a:ext cx="504056" cy="339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" name="Picture 2" descr="http://wallpapershdfine.com/wp-content/gallery/funny-chemistry-images/59960-albums1756-2932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787" b="97118" l="47043" r="6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70" t="63921" r="38136"/>
          <a:stretch/>
        </p:blipFill>
        <p:spPr bwMode="auto">
          <a:xfrm>
            <a:off x="8045968" y="4149469"/>
            <a:ext cx="1098032" cy="17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allpapershdfine.com/wp-content/gallery/funny-chemistry-images/59960-albums1756-293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4372" r="6518" b="75434"/>
          <a:stretch/>
        </p:blipFill>
        <p:spPr bwMode="auto">
          <a:xfrm>
            <a:off x="2591780" y="842672"/>
            <a:ext cx="6408712" cy="9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59" y="2101192"/>
            <a:ext cx="3168352" cy="440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Γ.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804248" y="3846644"/>
            <a:ext cx="308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smtClean="0"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dirty="0"/>
          </a:p>
        </p:txBody>
      </p:sp>
      <p:sp>
        <p:nvSpPr>
          <p:cNvPr id="29" name="Βέλος προς τα κάτω 28"/>
          <p:cNvSpPr/>
          <p:nvPr/>
        </p:nvSpPr>
        <p:spPr>
          <a:xfrm rot="5400000">
            <a:off x="3674657" y="-749567"/>
            <a:ext cx="746385" cy="5972346"/>
          </a:xfrm>
          <a:prstGeom prst="downArrow">
            <a:avLst>
              <a:gd name="adj1" fmla="val 50000"/>
              <a:gd name="adj2" fmla="val 142871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547664" y="2060848"/>
            <a:ext cx="5458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ΑΥΞΗΣΗ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ΔΡΑΣΤΙΚΟΤΗΤΑΣ</a:t>
            </a:r>
          </a:p>
        </p:txBody>
      </p:sp>
      <p:sp>
        <p:nvSpPr>
          <p:cNvPr id="38" name="TextBox 37"/>
          <p:cNvSpPr txBox="1"/>
          <p:nvPr/>
        </p:nvSpPr>
        <p:spPr>
          <a:xfrm rot="19581622">
            <a:off x="823841" y="3026663"/>
            <a:ext cx="18412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ΑΜΕΤΑΛΛΑ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60851"/>
            <a:ext cx="2513159" cy="21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" b="98223" l="167" r="9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" y="4509120"/>
            <a:ext cx="2808312" cy="19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http://www.xennoxdiamonds.com.au/wp-content/uploads/2013/05/platinum2.jpg"/>
          <p:cNvSpPr>
            <a:spLocks noChangeAspect="1" noChangeArrowheads="1"/>
          </p:cNvSpPr>
          <p:nvPr/>
        </p:nvSpPr>
        <p:spPr bwMode="auto">
          <a:xfrm>
            <a:off x="63500" y="-136525"/>
            <a:ext cx="50006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65104"/>
            <a:ext cx="2664296" cy="233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platinum.suranasjewelove.com/sites/g/files/g916051/f/201306/Platinum%20Solitaire%20Love%20Bands%20by%20Suranas%20Jewelove%20Platinum%20engagement%20ring%20pai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05906"/>
            <a:ext cx="2511265" cy="22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22701"/>
          <a:stretch/>
        </p:blipFill>
        <p:spPr bwMode="auto">
          <a:xfrm>
            <a:off x="6373447" y="4431420"/>
            <a:ext cx="252899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47" y="4415510"/>
            <a:ext cx="2528994" cy="228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336765" y="2655873"/>
            <a:ext cx="410400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F</a:t>
            </a:r>
            <a:r>
              <a:rPr lang="el-GR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Cl</a:t>
            </a:r>
            <a:r>
              <a:rPr lang="el-GR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Br</a:t>
            </a:r>
            <a:r>
              <a:rPr lang="el-GR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O</a:t>
            </a:r>
            <a:r>
              <a:rPr lang="el-GR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I</a:t>
            </a:r>
            <a:r>
              <a:rPr lang="el-GR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S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1" name="Ορθογώνιο 20"/>
          <p:cNvSpPr/>
          <p:nvPr/>
        </p:nvSpPr>
        <p:spPr>
          <a:xfrm>
            <a:off x="165117" y="1315155"/>
            <a:ext cx="8583347" cy="338554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K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, Ba, Ca, Na, Mg, Al, </a:t>
            </a:r>
            <a:r>
              <a:rPr lang="en-US" sz="1600" b="1" dirty="0" err="1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Mn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, Zn, Cr, Fe, Co, Ni, Sn, </a:t>
            </a:r>
            <a:r>
              <a:rPr lang="en-US" sz="1600" b="1" dirty="0" err="1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Pb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, H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, Cu, Hg, Ag, Pt, </a:t>
            </a:r>
            <a:r>
              <a:rPr lang="el-GR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Au </a:t>
            </a:r>
            <a:endParaRPr lang="el-GR" sz="1600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9581622">
            <a:off x="-77920" y="636623"/>
            <a:ext cx="155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ΜΕΤΑΛΛΑ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Επεξήγηση με στρογγυλεμένο παραλληλόγραμμο 3"/>
          <p:cNvSpPr/>
          <p:nvPr/>
        </p:nvSpPr>
        <p:spPr>
          <a:xfrm>
            <a:off x="107504" y="4139031"/>
            <a:ext cx="2808312" cy="2524636"/>
          </a:xfrm>
          <a:prstGeom prst="wedgeRoundRectCallout">
            <a:avLst>
              <a:gd name="adj1" fmla="val 224601"/>
              <a:gd name="adj2" fmla="val -147207"/>
              <a:gd name="adj3" fmla="val 16667"/>
            </a:avLst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Επεξήγηση με στρογγυλεμένο παραλληλόγραμμο 35"/>
          <p:cNvSpPr/>
          <p:nvPr/>
        </p:nvSpPr>
        <p:spPr>
          <a:xfrm>
            <a:off x="3203848" y="4260851"/>
            <a:ext cx="2808312" cy="2524636"/>
          </a:xfrm>
          <a:prstGeom prst="wedgeRoundRectCallout">
            <a:avLst>
              <a:gd name="adj1" fmla="val 119490"/>
              <a:gd name="adj2" fmla="val -150712"/>
              <a:gd name="adj3" fmla="val 16667"/>
            </a:avLst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Επεξήγηση με στρογγυλεμένο παραλληλόγραμμο 36"/>
          <p:cNvSpPr/>
          <p:nvPr/>
        </p:nvSpPr>
        <p:spPr>
          <a:xfrm>
            <a:off x="6228184" y="4293096"/>
            <a:ext cx="2808312" cy="2524636"/>
          </a:xfrm>
          <a:prstGeom prst="wedgeRoundRectCallout">
            <a:avLst>
              <a:gd name="adj1" fmla="val 26643"/>
              <a:gd name="adj2" fmla="val -152534"/>
              <a:gd name="adj3" fmla="val 16667"/>
            </a:avLst>
          </a:prstGeom>
          <a:noFill/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7364598" y="1248221"/>
            <a:ext cx="396044" cy="43536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Έλλειψη 22"/>
          <p:cNvSpPr/>
          <p:nvPr/>
        </p:nvSpPr>
        <p:spPr>
          <a:xfrm>
            <a:off x="7760642" y="1237183"/>
            <a:ext cx="396044" cy="435367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Έλλειψη 23"/>
          <p:cNvSpPr/>
          <p:nvPr/>
        </p:nvSpPr>
        <p:spPr>
          <a:xfrm>
            <a:off x="8251301" y="1273238"/>
            <a:ext cx="396044" cy="435367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/>
      <p:bldP spid="38" grpId="0"/>
      <p:bldP spid="3" grpId="0" animBg="1"/>
      <p:bldP spid="21" grpId="0" animBg="1"/>
      <p:bldP spid="35" grpId="0"/>
      <p:bldP spid="4" grpId="0" animBg="1"/>
      <p:bldP spid="36" grpId="0" animBg="1"/>
      <p:bldP spid="37" grpId="0" animBg="1"/>
      <p:bldP spid="5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old in the hands of individual households might not be large but they came in handy during difficult tim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" y="16453"/>
            <a:ext cx="9167093" cy="684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3280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Α</a:t>
            </a:r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u</a:t>
            </a:r>
            <a:endParaRPr lang="el-GR" sz="8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4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0"/>
            <a:ext cx="91314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3059832" y="6093296"/>
            <a:ext cx="4341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Hellenistic bracelets from the 1st century BC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3280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Α</a:t>
            </a:r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u</a:t>
            </a:r>
            <a:endParaRPr lang="el-GR" sz="8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3707904" y="188640"/>
            <a:ext cx="4606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Greek gold wreath at the Dallas Museum of Art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280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Α</a:t>
            </a:r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u</a:t>
            </a:r>
            <a:endParaRPr lang="el-GR" sz="8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://www.xennoxdiamonds.com.au/wp-content/uploads/2013/05/platinum2.jpg"/>
          <p:cNvSpPr>
            <a:spLocks noChangeAspect="1" noChangeArrowheads="1"/>
          </p:cNvSpPr>
          <p:nvPr/>
        </p:nvSpPr>
        <p:spPr bwMode="auto">
          <a:xfrm>
            <a:off x="63500" y="-136525"/>
            <a:ext cx="50006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30942"/>
            <a:ext cx="5580112" cy="429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20" y="0"/>
            <a:ext cx="47625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3280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</a:rPr>
              <a:t>Pt</a:t>
            </a:r>
            <a:endParaRPr lang="el-GR" sz="8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7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40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eddingseve.com/wp-content/uploads/2013/07/silver-jewelry-for-western-bride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35305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3280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</a:rPr>
              <a:t>Ag</a:t>
            </a:r>
            <a:endParaRPr lang="el-GR" sz="8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1024</Words>
  <Application>Microsoft Office PowerPoint</Application>
  <PresentationFormat>Προβολή στην οθόνη (4:3)</PresentationFormat>
  <Paragraphs>251</Paragraphs>
  <Slides>26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5" baseType="lpstr">
      <vt:lpstr>Arial</vt:lpstr>
      <vt:lpstr>Calibri</vt:lpstr>
      <vt:lpstr>Comic Sans MS</vt:lpstr>
      <vt:lpstr>Kristen ITC</vt:lpstr>
      <vt:lpstr>Segoe Print</vt:lpstr>
      <vt:lpstr>Segoe Script</vt:lpstr>
      <vt:lpstr>Symbol</vt:lpstr>
      <vt:lpstr>Times New Roman</vt:lpstr>
      <vt:lpstr>Θέμα του Office</vt:lpstr>
      <vt:lpstr>Δ. ΑΠΛΗ ΑΝΤΙΚΑΤΑΣΤΑΣΗ</vt:lpstr>
      <vt:lpstr>Δ. ΑΠΛΗ ΑΝΤΙΚΑΤΑΣΤΑΣΗ</vt:lpstr>
      <vt:lpstr>Δ. ΑΠΛΗ ΑΝΤΙΚΑΤΑΣΤΑΣΗ</vt:lpstr>
      <vt:lpstr>Γ. ΑΠΛΗ ΑΝΤΙΚΑΤΑΣΤΑΣΗ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Δ. ΑΠΛΗ ΑΝΤΙΚΑΤΑΣΤΑΣΗ</vt:lpstr>
      <vt:lpstr>Δ. ΑΠΛΗ ΑΝΤΙΚΑΤΑΣΤΑΣΗ</vt:lpstr>
      <vt:lpstr>Δ. ΑΠΛΗ ΑΝΤΙΚΑΤΑΣΤΑΣΗ</vt:lpstr>
      <vt:lpstr>Δ. ΑΠΛΗ ΑΝΤΙΚΑΤΑΣΤΑΣΗ</vt:lpstr>
      <vt:lpstr>Δ. ΑΠΛΗ ΑΝΤΙΚΑΤΑΣΤΑΣΗ</vt:lpstr>
      <vt:lpstr>Δ. ΑΠΛΗ ΑΝΤΙΚΑΤΑΣΤΑΣΗ</vt:lpstr>
      <vt:lpstr>Δ. ΑΠΛΗ ΑΝΤΙΚΑΤΑΣΤΑΣΗ</vt:lpstr>
      <vt:lpstr>Δ. ΑΠΛΗ ΑΝΤΙΚΑΤΑΣΤΑΣΗ</vt:lpstr>
      <vt:lpstr>Δ. ΑΠΛΗ ΑΝΤΙΚΑΤΑΣΤΑΣΗ</vt:lpstr>
      <vt:lpstr>Δ. ΑΠΛΗ ΑΝΤΙΚΑΤΑΣΤΑΣΗ</vt:lpstr>
      <vt:lpstr>Παρουσίαση του PowerPoint</vt:lpstr>
      <vt:lpstr>Δ. ΑΠΛΗ ΑΝΤΙΚΑΤΑΣΤΑΣΗ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Δ. ΑΠΛΗ ΑΝΤΙΚΑΤΑΣΤΑΣΗ</dc:title>
  <dc:creator>ΜΙΧΑΛΗΣ</dc:creator>
  <cp:lastModifiedBy>Dell</cp:lastModifiedBy>
  <cp:revision>139</cp:revision>
  <dcterms:created xsi:type="dcterms:W3CDTF">2013-02-02T09:30:25Z</dcterms:created>
  <dcterms:modified xsi:type="dcterms:W3CDTF">2021-03-18T19:04:41Z</dcterms:modified>
</cp:coreProperties>
</file>