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318" r:id="rId3"/>
    <p:sldId id="333" r:id="rId4"/>
    <p:sldId id="326" r:id="rId5"/>
    <p:sldId id="327" r:id="rId6"/>
    <p:sldId id="325" r:id="rId7"/>
    <p:sldId id="321" r:id="rId8"/>
    <p:sldId id="322" r:id="rId9"/>
    <p:sldId id="323" r:id="rId10"/>
    <p:sldId id="324" r:id="rId11"/>
    <p:sldId id="329" r:id="rId12"/>
    <p:sldId id="332" r:id="rId13"/>
    <p:sldId id="320" r:id="rId14"/>
    <p:sldId id="337" r:id="rId15"/>
    <p:sldId id="345" r:id="rId16"/>
    <p:sldId id="263" r:id="rId17"/>
    <p:sldId id="338" r:id="rId18"/>
    <p:sldId id="275" r:id="rId19"/>
    <p:sldId id="272" r:id="rId20"/>
    <p:sldId id="339" r:id="rId21"/>
    <p:sldId id="340" r:id="rId22"/>
    <p:sldId id="346" r:id="rId23"/>
    <p:sldId id="331" r:id="rId24"/>
    <p:sldId id="330" r:id="rId25"/>
    <p:sldId id="343" r:id="rId26"/>
    <p:sldId id="341" r:id="rId27"/>
    <p:sldId id="342" r:id="rId28"/>
    <p:sldId id="334" r:id="rId29"/>
    <p:sldId id="344" r:id="rId30"/>
    <p:sldId id="267" r:id="rId3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0066"/>
    <a:srgbClr val="F8A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99" autoAdjust="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4C314-EAD8-46EE-A31A-A597C15F9F4B}" type="datetimeFigureOut">
              <a:rPr lang="el-GR" smtClean="0"/>
              <a:t>5/3/2021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70EEC-9027-409E-B799-96AB9931A8F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3263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6C0BA-1384-4948-8519-9299692A1AE0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584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5/3/2021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5/3/2021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5/3/2021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white"/>
                </a:solidFill>
              </a:rPr>
              <a:pPr/>
              <a:t>5/3/2021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white"/>
                </a:solidFill>
              </a:rPr>
              <a:pPr/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20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white"/>
                </a:solidFill>
              </a:rPr>
              <a:pPr/>
              <a:t>5/3/2021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white"/>
                </a:solidFill>
              </a:rPr>
              <a:pPr/>
              <a:t>‹#›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68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white"/>
                </a:solidFill>
              </a:rPr>
              <a:pPr/>
              <a:t>5/3/2021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white"/>
                </a:solidFill>
              </a:rPr>
              <a:pPr/>
              <a:t>‹#›</a:t>
            </a:fld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138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white"/>
                </a:solidFill>
              </a:rPr>
              <a:pPr/>
              <a:t>5/3/2021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white"/>
                </a:solidFill>
              </a:rPr>
              <a:pPr/>
              <a:t>‹#›</a:t>
            </a:fld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55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white"/>
                </a:solidFill>
              </a:rPr>
              <a:pPr/>
              <a:t>5/3/2021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white"/>
                </a:solidFill>
              </a:rPr>
              <a:pPr/>
              <a:t>‹#›</a:t>
            </a:fld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8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white"/>
                </a:solidFill>
              </a:rPr>
              <a:pPr/>
              <a:t>5/3/2021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white"/>
                </a:solidFill>
              </a:rPr>
              <a:pPr/>
              <a:t>‹#›</a:t>
            </a:fld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4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white"/>
                </a:solidFill>
              </a:rPr>
              <a:pPr/>
              <a:t>5/3/2021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white"/>
                </a:solidFill>
              </a:rPr>
              <a:pPr/>
              <a:t>‹#›</a:t>
            </a:fld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69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white"/>
                </a:solidFill>
              </a:rPr>
              <a:pPr/>
              <a:t>5/3/2021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white"/>
                </a:solidFill>
              </a:rPr>
              <a:pPr/>
              <a:t>‹#›</a:t>
            </a:fld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818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5/3/2021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white"/>
                </a:solidFill>
              </a:rPr>
              <a:pPr/>
              <a:t>5/3/2021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white"/>
                </a:solidFill>
              </a:rPr>
              <a:pPr/>
              <a:t>‹#›</a:t>
            </a:fld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80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white"/>
                </a:solidFill>
              </a:rPr>
              <a:pPr/>
              <a:t>5/3/2021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white"/>
                </a:solidFill>
              </a:rPr>
              <a:pPr/>
              <a:t>‹#›</a:t>
            </a:fld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83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>
                <a:solidFill>
                  <a:prstClr val="white"/>
                </a:solidFill>
              </a:rPr>
              <a:pPr/>
              <a:t>5/3/2021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white"/>
                </a:solidFill>
              </a:rPr>
              <a:pPr/>
              <a:t>‹#›</a:t>
            </a:fld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85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5/3/2021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5/3/2021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5/3/2021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5/3/2021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5/3/2021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5/3/2021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5/3/2021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5/3/2021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F2853615-BFDE-46DE-814C-47EC6EF6D371}" type="datetimeFigureOut">
              <a:rPr lang="el-GR" smtClean="0">
                <a:solidFill>
                  <a:prstClr val="white"/>
                </a:solidFill>
              </a:rPr>
              <a:pPr/>
              <a:t>5/3/2021</a:t>
            </a:fld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white"/>
                </a:solidFill>
              </a:rPr>
              <a:pPr/>
              <a:t>‹#›</a:t>
            </a:fld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21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Γ.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550056" y="1541693"/>
            <a:ext cx="1908212" cy="530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56" y="1541693"/>
            <a:ext cx="3816424" cy="530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79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l-GR" sz="32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</a:t>
            </a:r>
            <a:r>
              <a:rPr lang="el-GR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πείραμα : </a:t>
            </a:r>
            <a:r>
              <a:rPr lang="el-GR" sz="3200" dirty="0" smtClean="0">
                <a:latin typeface="Comic Sans MS" panose="030F0702030302020204" pitchFamily="66" charset="0"/>
              </a:rPr>
              <a:t>Μέτρηση </a:t>
            </a:r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pH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l-GR" sz="3200" dirty="0" smtClean="0">
                <a:latin typeface="Comic Sans MS" panose="030F0702030302020204" pitchFamily="66" charset="0"/>
              </a:rPr>
              <a:t>και </a:t>
            </a:r>
            <a:r>
              <a:rPr lang="el-GR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χρώμα δεικτών</a:t>
            </a:r>
            <a:r>
              <a:rPr lang="el-GR" sz="3200" dirty="0" smtClean="0">
                <a:latin typeface="Comic Sans MS" panose="030F0702030302020204" pitchFamily="66" charset="0"/>
              </a:rPr>
              <a:t> σε διαλύματα οξέων-βάσεων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92899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48672" y="4509120"/>
            <a:ext cx="1619672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Μπλε της </a:t>
            </a:r>
            <a:r>
              <a:rPr lang="el-GR" sz="1400" dirty="0" err="1" smtClean="0"/>
              <a:t>θυμόλης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2874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6804248" y="3846644"/>
            <a:ext cx="308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 smtClean="0"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dirty="0"/>
          </a:p>
        </p:txBody>
      </p:sp>
      <p:sp>
        <p:nvSpPr>
          <p:cNvPr id="12" name="Ορθογώνιο 11"/>
          <p:cNvSpPr/>
          <p:nvPr/>
        </p:nvSpPr>
        <p:spPr>
          <a:xfrm>
            <a:off x="131996" y="1239552"/>
            <a:ext cx="883249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 K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Ba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Na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Mg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Al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Mn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Zn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Cr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Fe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Co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Ni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Sn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Pb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H</a:t>
            </a:r>
            <a:r>
              <a:rPr lang="en-US" sz="1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2</a:t>
            </a:r>
            <a:r>
              <a:rPr lang="en-US" sz="1600" b="1" baseline="-250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Cu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Hg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Pt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Au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 </a:t>
            </a:r>
            <a:endParaRPr lang="el-GR" sz="1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29" name="Βέλος προς τα κάτω 28"/>
          <p:cNvSpPr/>
          <p:nvPr/>
        </p:nvSpPr>
        <p:spPr>
          <a:xfrm rot="5400000">
            <a:off x="3861100" y="-722450"/>
            <a:ext cx="746385" cy="5972346"/>
          </a:xfrm>
          <a:prstGeom prst="downArrow">
            <a:avLst/>
          </a:prstGeom>
          <a:solidFill>
            <a:srgbClr val="FFC000"/>
          </a:solidFill>
          <a:ln w="9525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800" dirty="0">
              <a:solidFill>
                <a:srgbClr val="FF0000"/>
              </a:solidFill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1547664" y="2060848"/>
            <a:ext cx="5458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b="1" dirty="0" smtClean="0">
                <a:solidFill>
                  <a:srgbClr val="FF0000"/>
                </a:solidFill>
              </a:rPr>
              <a:t>ΑΥΞΗΣΗ </a:t>
            </a:r>
            <a:r>
              <a:rPr lang="el-GR" b="1" dirty="0">
                <a:solidFill>
                  <a:srgbClr val="FF0000"/>
                </a:solidFill>
              </a:rPr>
              <a:t>ΔΡΑΣΤΙΚΟΤΗΤΑΣ</a:t>
            </a:r>
          </a:p>
        </p:txBody>
      </p:sp>
      <p:sp>
        <p:nvSpPr>
          <p:cNvPr id="35" name="TextBox 34"/>
          <p:cNvSpPr txBox="1"/>
          <p:nvPr/>
        </p:nvSpPr>
        <p:spPr>
          <a:xfrm rot="19581622">
            <a:off x="-131606" y="902878"/>
            <a:ext cx="155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ΜΕΤΑΛΛΑ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8" name="TextBox 37"/>
          <p:cNvSpPr txBox="1"/>
          <p:nvPr/>
        </p:nvSpPr>
        <p:spPr>
          <a:xfrm rot="19581622">
            <a:off x="762124" y="2849899"/>
            <a:ext cx="18412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/>
                </a:solidFill>
              </a:rPr>
              <a:t>ΑΜΕΤΑΛΛΑ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chemeClr val="accent3"/>
              </a:solidFill>
            </a:endParaRPr>
          </a:p>
        </p:txBody>
      </p:sp>
      <p:sp>
        <p:nvSpPr>
          <p:cNvPr id="4" name="Επεξήγηση με στρογγυλεμένο παραλληλόγραμμο 3"/>
          <p:cNvSpPr/>
          <p:nvPr/>
        </p:nvSpPr>
        <p:spPr>
          <a:xfrm>
            <a:off x="107504" y="4139031"/>
            <a:ext cx="2808312" cy="2524636"/>
          </a:xfrm>
          <a:prstGeom prst="wedgeRoundRectCallout">
            <a:avLst>
              <a:gd name="adj1" fmla="val 224601"/>
              <a:gd name="adj2" fmla="val -147207"/>
              <a:gd name="adj3" fmla="val 16667"/>
            </a:avLst>
          </a:prstGeom>
          <a:noFill/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60851"/>
            <a:ext cx="2513159" cy="212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7" b="98223" l="167" r="92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5" y="4509120"/>
            <a:ext cx="2808312" cy="197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Επεξήγηση με στρογγυλεμένο παραλληλόγραμμο 35"/>
          <p:cNvSpPr/>
          <p:nvPr/>
        </p:nvSpPr>
        <p:spPr>
          <a:xfrm>
            <a:off x="3203848" y="4260851"/>
            <a:ext cx="2808312" cy="2524636"/>
          </a:xfrm>
          <a:prstGeom prst="wedgeRoundRectCallout">
            <a:avLst>
              <a:gd name="adj1" fmla="val 128915"/>
              <a:gd name="adj2" fmla="val -153571"/>
              <a:gd name="adj3" fmla="val 16667"/>
            </a:avLst>
          </a:prstGeom>
          <a:noFill/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AutoShape 5" descr="http://www.xennoxdiamonds.com.au/wp-content/uploads/2013/05/platinum2.jpg"/>
          <p:cNvSpPr>
            <a:spLocks noChangeAspect="1" noChangeArrowheads="1"/>
          </p:cNvSpPr>
          <p:nvPr/>
        </p:nvSpPr>
        <p:spPr bwMode="auto">
          <a:xfrm>
            <a:off x="63500" y="-136525"/>
            <a:ext cx="5000625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65104"/>
            <a:ext cx="2664296" cy="233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platinum.suranasjewelove.com/sites/g/files/g916051/f/201306/Platinum%20Solitaire%20Love%20Bands%20by%20Suranas%20Jewelove%20Platinum%20engagement%20ring%20pai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05906"/>
            <a:ext cx="2511265" cy="22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Επεξήγηση με στρογγυλεμένο παραλληλόγραμμο 36"/>
          <p:cNvSpPr/>
          <p:nvPr/>
        </p:nvSpPr>
        <p:spPr>
          <a:xfrm>
            <a:off x="6228184" y="4293096"/>
            <a:ext cx="2808312" cy="2524636"/>
          </a:xfrm>
          <a:prstGeom prst="wedgeRoundRectCallout">
            <a:avLst>
              <a:gd name="adj1" fmla="val 34521"/>
              <a:gd name="adj2" fmla="val -15370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r="22701"/>
          <a:stretch/>
        </p:blipFill>
        <p:spPr bwMode="auto">
          <a:xfrm>
            <a:off x="6373447" y="4431420"/>
            <a:ext cx="252899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47" y="4415510"/>
            <a:ext cx="2528994" cy="228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2336765" y="2655873"/>
            <a:ext cx="403668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F</a:t>
            </a:r>
            <a:r>
              <a:rPr lang="el-GR" sz="3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2</a:t>
            </a:r>
            <a:r>
              <a:rPr lang="el-GR" sz="3200" b="1" dirty="0">
                <a:ln>
                  <a:solidFill>
                    <a:sysClr val="windowText" lastClr="000000"/>
                  </a:solidFill>
                </a:ln>
                <a:latin typeface="Segoe Script"/>
                <a:ea typeface="Times New Roman"/>
                <a:cs typeface="Arial"/>
              </a:rPr>
              <a:t>,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Cl</a:t>
            </a:r>
            <a:r>
              <a:rPr lang="el-GR" sz="32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2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latin typeface="Segoe Script"/>
                <a:ea typeface="Times New Roman"/>
                <a:cs typeface="Arial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Br</a:t>
            </a:r>
            <a:r>
              <a:rPr lang="el-GR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2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latin typeface="Segoe Script"/>
                <a:ea typeface="Times New Roman"/>
                <a:cs typeface="Arial"/>
              </a:rPr>
              <a:t>,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O</a:t>
            </a:r>
            <a:r>
              <a:rPr lang="el-GR" sz="24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2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latin typeface="Segoe Script"/>
                <a:ea typeface="Times New Roman"/>
                <a:cs typeface="Arial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I</a:t>
            </a:r>
            <a:r>
              <a:rPr lang="el-GR" sz="20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2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latin typeface="Segoe Script"/>
                <a:ea typeface="Times New Roman"/>
                <a:cs typeface="Arial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egoe Script"/>
                <a:ea typeface="Times New Roman"/>
                <a:cs typeface="Arial"/>
              </a:rPr>
              <a:t>S</a:t>
            </a:r>
            <a:endParaRPr lang="el-GR" sz="32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664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 animBg="1"/>
      <p:bldP spid="11" grpId="0"/>
      <p:bldP spid="35" grpId="0"/>
      <p:bldP spid="38" grpId="0"/>
      <p:bldP spid="4" grpId="0" animBg="1"/>
      <p:bldP spid="36" grpId="0" animBg="1"/>
      <p:bldP spid="37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2/27/Na_%28Sodium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78497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7172" name="Picture 4" descr="http://www.gardeningknowhow.com/wp-content/uploads/2013/07/sodium-400x39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2" b="83459" l="12500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48680"/>
            <a:ext cx="37528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2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Εικόνα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926" y="1801455"/>
            <a:ext cx="4714875" cy="2571750"/>
          </a:xfrm>
          <a:prstGeom prst="rect">
            <a:avLst/>
          </a:prstGeom>
        </p:spPr>
      </p:pic>
      <p:pic>
        <p:nvPicPr>
          <p:cNvPr id="35" name="Picture 2" descr="https://upload.wikimedia.org/wikipedia/commons/2/27/Na_%28Sodium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5" y="4149244"/>
            <a:ext cx="1872388" cy="140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uclidlibrary.org/images/tickle-your-brain/water-wallpapers-12.jpg?sfvrsn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89" y="4149245"/>
            <a:ext cx="2079921" cy="135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Ελεύθερη σχεδίαση 12"/>
          <p:cNvSpPr/>
          <p:nvPr/>
        </p:nvSpPr>
        <p:spPr>
          <a:xfrm>
            <a:off x="890357" y="1722249"/>
            <a:ext cx="760253" cy="2948056"/>
          </a:xfrm>
          <a:custGeom>
            <a:avLst/>
            <a:gdLst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1706" h="1872343">
                <a:moveTo>
                  <a:pt x="0" y="1872343"/>
                </a:moveTo>
                <a:cubicBezTo>
                  <a:pt x="4838" y="1727200"/>
                  <a:pt x="-3498" y="1581017"/>
                  <a:pt x="14515" y="1436915"/>
                </a:cubicBezTo>
                <a:cubicBezTo>
                  <a:pt x="16679" y="1419606"/>
                  <a:pt x="42117" y="1414971"/>
                  <a:pt x="58058" y="1407886"/>
                </a:cubicBezTo>
                <a:cubicBezTo>
                  <a:pt x="86019" y="1395459"/>
                  <a:pt x="116115" y="1388534"/>
                  <a:pt x="145143" y="1378858"/>
                </a:cubicBezTo>
                <a:cubicBezTo>
                  <a:pt x="212096" y="1356540"/>
                  <a:pt x="173673" y="1367345"/>
                  <a:pt x="261258" y="1349829"/>
                </a:cubicBezTo>
                <a:cubicBezTo>
                  <a:pt x="270934" y="1335315"/>
                  <a:pt x="287418" y="1323493"/>
                  <a:pt x="290286" y="1306286"/>
                </a:cubicBezTo>
                <a:cubicBezTo>
                  <a:pt x="292801" y="1291195"/>
                  <a:pt x="284259" y="1275473"/>
                  <a:pt x="275772" y="1262743"/>
                </a:cubicBezTo>
                <a:cubicBezTo>
                  <a:pt x="244708" y="1216147"/>
                  <a:pt x="234337" y="1219903"/>
                  <a:pt x="188686" y="1204686"/>
                </a:cubicBezTo>
                <a:cubicBezTo>
                  <a:pt x="179010" y="1190172"/>
                  <a:pt x="162526" y="1178350"/>
                  <a:pt x="159658" y="1161143"/>
                </a:cubicBezTo>
                <a:cubicBezTo>
                  <a:pt x="151859" y="1114346"/>
                  <a:pt x="258060" y="1032647"/>
                  <a:pt x="261258" y="1030515"/>
                </a:cubicBezTo>
                <a:lnTo>
                  <a:pt x="348343" y="972458"/>
                </a:lnTo>
                <a:lnTo>
                  <a:pt x="391886" y="943429"/>
                </a:lnTo>
                <a:cubicBezTo>
                  <a:pt x="399933" y="931359"/>
                  <a:pt x="441245" y="877667"/>
                  <a:pt x="435429" y="856343"/>
                </a:cubicBezTo>
                <a:cubicBezTo>
                  <a:pt x="420230" y="800615"/>
                  <a:pt x="380954" y="745602"/>
                  <a:pt x="348343" y="696686"/>
                </a:cubicBezTo>
                <a:cubicBezTo>
                  <a:pt x="353181" y="672496"/>
                  <a:pt x="350619" y="645534"/>
                  <a:pt x="362858" y="624115"/>
                </a:cubicBezTo>
                <a:cubicBezTo>
                  <a:pt x="371513" y="608969"/>
                  <a:pt x="392205" y="605225"/>
                  <a:pt x="406400" y="595086"/>
                </a:cubicBezTo>
                <a:cubicBezTo>
                  <a:pt x="532395" y="505089"/>
                  <a:pt x="405404" y="590912"/>
                  <a:pt x="508000" y="522515"/>
                </a:cubicBezTo>
                <a:cubicBezTo>
                  <a:pt x="534352" y="443460"/>
                  <a:pt x="551478" y="440091"/>
                  <a:pt x="522515" y="362858"/>
                </a:cubicBezTo>
                <a:cubicBezTo>
                  <a:pt x="516390" y="346525"/>
                  <a:pt x="503162" y="333829"/>
                  <a:pt x="493486" y="319315"/>
                </a:cubicBezTo>
                <a:cubicBezTo>
                  <a:pt x="498324" y="304801"/>
                  <a:pt x="499513" y="288502"/>
                  <a:pt x="508000" y="275772"/>
                </a:cubicBezTo>
                <a:cubicBezTo>
                  <a:pt x="530351" y="242246"/>
                  <a:pt x="562957" y="224620"/>
                  <a:pt x="595086" y="203200"/>
                </a:cubicBezTo>
                <a:cubicBezTo>
                  <a:pt x="599924" y="188686"/>
                  <a:pt x="602758" y="173342"/>
                  <a:pt x="609600" y="159658"/>
                </a:cubicBezTo>
                <a:cubicBezTo>
                  <a:pt x="617401" y="144056"/>
                  <a:pt x="635508" y="133278"/>
                  <a:pt x="638629" y="116115"/>
                </a:cubicBezTo>
                <a:cubicBezTo>
                  <a:pt x="645553" y="78034"/>
                  <a:pt x="638629" y="38705"/>
                  <a:pt x="638629" y="0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755576" y="4656038"/>
            <a:ext cx="7457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Να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627784" y="4656037"/>
            <a:ext cx="1172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</a:t>
            </a:r>
            <a:r>
              <a:rPr lang="en-US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691680" y="4656038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4589286" y="4693256"/>
            <a:ext cx="15071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Να</a:t>
            </a:r>
            <a:r>
              <a:rPr lang="en-GB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OH</a:t>
            </a:r>
            <a:r>
              <a:rPr lang="el-GR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110444" y="4655964"/>
            <a:ext cx="590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6580079" y="4628898"/>
            <a:ext cx="667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</a:t>
            </a:r>
            <a:r>
              <a:rPr lang="en-GB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5827956" y="4702896"/>
            <a:ext cx="6126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 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6279" y="5805264"/>
            <a:ext cx="362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Να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δραστικότερο του 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85707" y="4337577"/>
            <a:ext cx="1404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Ορθογώνιο 27"/>
          <p:cNvSpPr/>
          <p:nvPr/>
        </p:nvSpPr>
        <p:spPr>
          <a:xfrm>
            <a:off x="890356" y="6381328"/>
            <a:ext cx="3398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To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Να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αντικαθιστά το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H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Βέλος προς τα κάτω 28"/>
          <p:cNvSpPr/>
          <p:nvPr/>
        </p:nvSpPr>
        <p:spPr>
          <a:xfrm>
            <a:off x="2096669" y="6237312"/>
            <a:ext cx="246593" cy="266483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4379" y="4397225"/>
            <a:ext cx="843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Ευθύγραμμο βέλος σύνδεσης 17"/>
          <p:cNvCxnSpPr/>
          <p:nvPr/>
        </p:nvCxnSpPr>
        <p:spPr>
          <a:xfrm flipV="1">
            <a:off x="7380312" y="4616172"/>
            <a:ext cx="0" cy="48925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/>
          <p:cNvSpPr/>
          <p:nvPr/>
        </p:nvSpPr>
        <p:spPr>
          <a:xfrm rot="20229141">
            <a:off x="1804222" y="3919290"/>
            <a:ext cx="1571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H-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OH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99470" y="5711888"/>
            <a:ext cx="3902143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Αυτή την αντίδραση την δίνουν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sz="28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32" name="Ορθογώνιο 31"/>
          <p:cNvSpPr/>
          <p:nvPr/>
        </p:nvSpPr>
        <p:spPr>
          <a:xfrm>
            <a:off x="100973" y="1209468"/>
            <a:ext cx="8807053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 K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Ba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Ca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Na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Mg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Al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Mn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Zn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Cr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Fe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Co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Ni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Sn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Pb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H</a:t>
            </a:r>
            <a:r>
              <a:rPr lang="en-US" sz="22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2</a:t>
            </a:r>
            <a:r>
              <a:rPr lang="en-US" sz="2200" b="1" baseline="-25000" dirty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Cu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Hg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Ag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Pt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Au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</a:rPr>
              <a:t> </a:t>
            </a:r>
            <a:endParaRPr lang="el-GR" sz="22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6" name="Στρογγυλεμένο ορθογώνιο 25"/>
          <p:cNvSpPr/>
          <p:nvPr/>
        </p:nvSpPr>
        <p:spPr>
          <a:xfrm>
            <a:off x="107504" y="1196752"/>
            <a:ext cx="1712058" cy="425128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>
                <a:solidFill>
                  <a:sysClr val="windowText" lastClr="000000"/>
                </a:solidFill>
              </a:ln>
              <a:effectLst>
                <a:glow rad="8382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Ελεύθερη σχεδίαση 14"/>
          <p:cNvSpPr/>
          <p:nvPr/>
        </p:nvSpPr>
        <p:spPr>
          <a:xfrm>
            <a:off x="2843809" y="1777436"/>
            <a:ext cx="3446659" cy="2892868"/>
          </a:xfrm>
          <a:custGeom>
            <a:avLst/>
            <a:gdLst>
              <a:gd name="connsiteX0" fmla="*/ 0 w 4912759"/>
              <a:gd name="connsiteY0" fmla="*/ 1843314 h 1843314"/>
              <a:gd name="connsiteX1" fmla="*/ 14514 w 4912759"/>
              <a:gd name="connsiteY1" fmla="*/ 1654628 h 1843314"/>
              <a:gd name="connsiteX2" fmla="*/ 101600 w 4912759"/>
              <a:gd name="connsiteY2" fmla="*/ 1611085 h 1843314"/>
              <a:gd name="connsiteX3" fmla="*/ 290285 w 4912759"/>
              <a:gd name="connsiteY3" fmla="*/ 1596571 h 1843314"/>
              <a:gd name="connsiteX4" fmla="*/ 319314 w 4912759"/>
              <a:gd name="connsiteY4" fmla="*/ 1509485 h 1843314"/>
              <a:gd name="connsiteX5" fmla="*/ 377371 w 4912759"/>
              <a:gd name="connsiteY5" fmla="*/ 1422400 h 1843314"/>
              <a:gd name="connsiteX6" fmla="*/ 449943 w 4912759"/>
              <a:gd name="connsiteY6" fmla="*/ 1393371 h 1843314"/>
              <a:gd name="connsiteX7" fmla="*/ 609600 w 4912759"/>
              <a:gd name="connsiteY7" fmla="*/ 1407885 h 1843314"/>
              <a:gd name="connsiteX8" fmla="*/ 667657 w 4912759"/>
              <a:gd name="connsiteY8" fmla="*/ 1422400 h 1843314"/>
              <a:gd name="connsiteX9" fmla="*/ 812800 w 4912759"/>
              <a:gd name="connsiteY9" fmla="*/ 1407885 h 1843314"/>
              <a:gd name="connsiteX10" fmla="*/ 899885 w 4912759"/>
              <a:gd name="connsiteY10" fmla="*/ 1349828 h 1843314"/>
              <a:gd name="connsiteX11" fmla="*/ 943428 w 4912759"/>
              <a:gd name="connsiteY11" fmla="*/ 1320800 h 1843314"/>
              <a:gd name="connsiteX12" fmla="*/ 1001485 w 4912759"/>
              <a:gd name="connsiteY12" fmla="*/ 1277257 h 1843314"/>
              <a:gd name="connsiteX13" fmla="*/ 1045028 w 4912759"/>
              <a:gd name="connsiteY13" fmla="*/ 1248228 h 1843314"/>
              <a:gd name="connsiteX14" fmla="*/ 1132114 w 4912759"/>
              <a:gd name="connsiteY14" fmla="*/ 1219200 h 1843314"/>
              <a:gd name="connsiteX15" fmla="*/ 1233714 w 4912759"/>
              <a:gd name="connsiteY15" fmla="*/ 1233714 h 1843314"/>
              <a:gd name="connsiteX16" fmla="*/ 1320800 w 4912759"/>
              <a:gd name="connsiteY16" fmla="*/ 1291771 h 1843314"/>
              <a:gd name="connsiteX17" fmla="*/ 1364343 w 4912759"/>
              <a:gd name="connsiteY17" fmla="*/ 1320800 h 1843314"/>
              <a:gd name="connsiteX18" fmla="*/ 1407885 w 4912759"/>
              <a:gd name="connsiteY18" fmla="*/ 1335314 h 1843314"/>
              <a:gd name="connsiteX19" fmla="*/ 1451428 w 4912759"/>
              <a:gd name="connsiteY19" fmla="*/ 1306285 h 1843314"/>
              <a:gd name="connsiteX20" fmla="*/ 1494971 w 4912759"/>
              <a:gd name="connsiteY20" fmla="*/ 1262742 h 1843314"/>
              <a:gd name="connsiteX21" fmla="*/ 1553028 w 4912759"/>
              <a:gd name="connsiteY21" fmla="*/ 1233714 h 1843314"/>
              <a:gd name="connsiteX22" fmla="*/ 1640114 w 4912759"/>
              <a:gd name="connsiteY22" fmla="*/ 1161142 h 1843314"/>
              <a:gd name="connsiteX23" fmla="*/ 1698171 w 4912759"/>
              <a:gd name="connsiteY23" fmla="*/ 1117600 h 1843314"/>
              <a:gd name="connsiteX24" fmla="*/ 1828800 w 4912759"/>
              <a:gd name="connsiteY24" fmla="*/ 1059542 h 1843314"/>
              <a:gd name="connsiteX25" fmla="*/ 1930400 w 4912759"/>
              <a:gd name="connsiteY25" fmla="*/ 1030514 h 1843314"/>
              <a:gd name="connsiteX26" fmla="*/ 2351314 w 4912759"/>
              <a:gd name="connsiteY26" fmla="*/ 1016000 h 1843314"/>
              <a:gd name="connsiteX27" fmla="*/ 2481943 w 4912759"/>
              <a:gd name="connsiteY27" fmla="*/ 986971 h 1843314"/>
              <a:gd name="connsiteX28" fmla="*/ 2540000 w 4912759"/>
              <a:gd name="connsiteY28" fmla="*/ 972457 h 1843314"/>
              <a:gd name="connsiteX29" fmla="*/ 2583543 w 4912759"/>
              <a:gd name="connsiteY29" fmla="*/ 957942 h 1843314"/>
              <a:gd name="connsiteX30" fmla="*/ 2714171 w 4912759"/>
              <a:gd name="connsiteY30" fmla="*/ 928914 h 1843314"/>
              <a:gd name="connsiteX31" fmla="*/ 2757714 w 4912759"/>
              <a:gd name="connsiteY31" fmla="*/ 899885 h 1843314"/>
              <a:gd name="connsiteX32" fmla="*/ 2859314 w 4912759"/>
              <a:gd name="connsiteY32" fmla="*/ 783771 h 1843314"/>
              <a:gd name="connsiteX33" fmla="*/ 2902857 w 4912759"/>
              <a:gd name="connsiteY33" fmla="*/ 769257 h 1843314"/>
              <a:gd name="connsiteX34" fmla="*/ 3381828 w 4912759"/>
              <a:gd name="connsiteY34" fmla="*/ 754742 h 1843314"/>
              <a:gd name="connsiteX35" fmla="*/ 3497943 w 4912759"/>
              <a:gd name="connsiteY35" fmla="*/ 725714 h 1843314"/>
              <a:gd name="connsiteX36" fmla="*/ 3541485 w 4912759"/>
              <a:gd name="connsiteY36" fmla="*/ 696685 h 1843314"/>
              <a:gd name="connsiteX37" fmla="*/ 3643085 w 4912759"/>
              <a:gd name="connsiteY37" fmla="*/ 667657 h 1843314"/>
              <a:gd name="connsiteX38" fmla="*/ 3730171 w 4912759"/>
              <a:gd name="connsiteY38" fmla="*/ 624114 h 1843314"/>
              <a:gd name="connsiteX39" fmla="*/ 3860800 w 4912759"/>
              <a:gd name="connsiteY39" fmla="*/ 566057 h 1843314"/>
              <a:gd name="connsiteX40" fmla="*/ 3991428 w 4912759"/>
              <a:gd name="connsiteY40" fmla="*/ 551542 h 1843314"/>
              <a:gd name="connsiteX41" fmla="*/ 4093028 w 4912759"/>
              <a:gd name="connsiteY41" fmla="*/ 522514 h 1843314"/>
              <a:gd name="connsiteX42" fmla="*/ 4310743 w 4912759"/>
              <a:gd name="connsiteY42" fmla="*/ 493485 h 1843314"/>
              <a:gd name="connsiteX43" fmla="*/ 4368800 w 4912759"/>
              <a:gd name="connsiteY43" fmla="*/ 478971 h 1843314"/>
              <a:gd name="connsiteX44" fmla="*/ 4499428 w 4912759"/>
              <a:gd name="connsiteY44" fmla="*/ 464457 h 1843314"/>
              <a:gd name="connsiteX45" fmla="*/ 4542971 w 4912759"/>
              <a:gd name="connsiteY45" fmla="*/ 449942 h 1843314"/>
              <a:gd name="connsiteX46" fmla="*/ 4746171 w 4912759"/>
              <a:gd name="connsiteY46" fmla="*/ 406400 h 1843314"/>
              <a:gd name="connsiteX47" fmla="*/ 4789714 w 4912759"/>
              <a:gd name="connsiteY47" fmla="*/ 391885 h 1843314"/>
              <a:gd name="connsiteX48" fmla="*/ 4876800 w 4912759"/>
              <a:gd name="connsiteY48" fmla="*/ 348342 h 1843314"/>
              <a:gd name="connsiteX49" fmla="*/ 4891314 w 4912759"/>
              <a:gd name="connsiteY49" fmla="*/ 217714 h 1843314"/>
              <a:gd name="connsiteX50" fmla="*/ 4847771 w 4912759"/>
              <a:gd name="connsiteY50" fmla="*/ 203200 h 1843314"/>
              <a:gd name="connsiteX51" fmla="*/ 4818743 w 4912759"/>
              <a:gd name="connsiteY51" fmla="*/ 159657 h 1843314"/>
              <a:gd name="connsiteX52" fmla="*/ 4804228 w 4912759"/>
              <a:gd name="connsiteY52" fmla="*/ 0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912759" h="1843314">
                <a:moveTo>
                  <a:pt x="0" y="1843314"/>
                </a:moveTo>
                <a:cubicBezTo>
                  <a:pt x="4838" y="1780419"/>
                  <a:pt x="-1740" y="1715579"/>
                  <a:pt x="14514" y="1654628"/>
                </a:cubicBezTo>
                <a:cubicBezTo>
                  <a:pt x="18984" y="1637864"/>
                  <a:pt x="86943" y="1612917"/>
                  <a:pt x="101600" y="1611085"/>
                </a:cubicBezTo>
                <a:cubicBezTo>
                  <a:pt x="164194" y="1603261"/>
                  <a:pt x="227390" y="1601409"/>
                  <a:pt x="290285" y="1596571"/>
                </a:cubicBezTo>
                <a:lnTo>
                  <a:pt x="319314" y="1509485"/>
                </a:lnTo>
                <a:cubicBezTo>
                  <a:pt x="333922" y="1465661"/>
                  <a:pt x="331592" y="1451012"/>
                  <a:pt x="377371" y="1422400"/>
                </a:cubicBezTo>
                <a:cubicBezTo>
                  <a:pt x="399465" y="1408591"/>
                  <a:pt x="425752" y="1403047"/>
                  <a:pt x="449943" y="1393371"/>
                </a:cubicBezTo>
                <a:cubicBezTo>
                  <a:pt x="503162" y="1398209"/>
                  <a:pt x="556630" y="1400822"/>
                  <a:pt x="609600" y="1407885"/>
                </a:cubicBezTo>
                <a:cubicBezTo>
                  <a:pt x="629373" y="1410521"/>
                  <a:pt x="647709" y="1422400"/>
                  <a:pt x="667657" y="1422400"/>
                </a:cubicBezTo>
                <a:cubicBezTo>
                  <a:pt x="716279" y="1422400"/>
                  <a:pt x="764419" y="1412723"/>
                  <a:pt x="812800" y="1407885"/>
                </a:cubicBezTo>
                <a:lnTo>
                  <a:pt x="899885" y="1349828"/>
                </a:lnTo>
                <a:cubicBezTo>
                  <a:pt x="914399" y="1340152"/>
                  <a:pt x="929473" y="1331266"/>
                  <a:pt x="943428" y="1320800"/>
                </a:cubicBezTo>
                <a:cubicBezTo>
                  <a:pt x="962780" y="1306286"/>
                  <a:pt x="981800" y="1291317"/>
                  <a:pt x="1001485" y="1277257"/>
                </a:cubicBezTo>
                <a:cubicBezTo>
                  <a:pt x="1015680" y="1267118"/>
                  <a:pt x="1029087" y="1255313"/>
                  <a:pt x="1045028" y="1248228"/>
                </a:cubicBezTo>
                <a:cubicBezTo>
                  <a:pt x="1072990" y="1235801"/>
                  <a:pt x="1132114" y="1219200"/>
                  <a:pt x="1132114" y="1219200"/>
                </a:cubicBezTo>
                <a:cubicBezTo>
                  <a:pt x="1165981" y="1224038"/>
                  <a:pt x="1201784" y="1221433"/>
                  <a:pt x="1233714" y="1233714"/>
                </a:cubicBezTo>
                <a:cubicBezTo>
                  <a:pt x="1266277" y="1246238"/>
                  <a:pt x="1291771" y="1272419"/>
                  <a:pt x="1320800" y="1291771"/>
                </a:cubicBezTo>
                <a:cubicBezTo>
                  <a:pt x="1335314" y="1301447"/>
                  <a:pt x="1347794" y="1315284"/>
                  <a:pt x="1364343" y="1320800"/>
                </a:cubicBezTo>
                <a:lnTo>
                  <a:pt x="1407885" y="1335314"/>
                </a:lnTo>
                <a:cubicBezTo>
                  <a:pt x="1422399" y="1325638"/>
                  <a:pt x="1438027" y="1317452"/>
                  <a:pt x="1451428" y="1306285"/>
                </a:cubicBezTo>
                <a:cubicBezTo>
                  <a:pt x="1467197" y="1293144"/>
                  <a:pt x="1478268" y="1274673"/>
                  <a:pt x="1494971" y="1262742"/>
                </a:cubicBezTo>
                <a:cubicBezTo>
                  <a:pt x="1512577" y="1250166"/>
                  <a:pt x="1533676" y="1243390"/>
                  <a:pt x="1553028" y="1233714"/>
                </a:cubicBezTo>
                <a:cubicBezTo>
                  <a:pt x="1620792" y="1165950"/>
                  <a:pt x="1569391" y="1211658"/>
                  <a:pt x="1640114" y="1161142"/>
                </a:cubicBezTo>
                <a:cubicBezTo>
                  <a:pt x="1659798" y="1147082"/>
                  <a:pt x="1677658" y="1130421"/>
                  <a:pt x="1698171" y="1117600"/>
                </a:cubicBezTo>
                <a:cubicBezTo>
                  <a:pt x="1731158" y="1096983"/>
                  <a:pt x="1794388" y="1072446"/>
                  <a:pt x="1828800" y="1059542"/>
                </a:cubicBezTo>
                <a:cubicBezTo>
                  <a:pt x="1849306" y="1051852"/>
                  <a:pt x="1912211" y="1031616"/>
                  <a:pt x="1930400" y="1030514"/>
                </a:cubicBezTo>
                <a:cubicBezTo>
                  <a:pt x="2070531" y="1022021"/>
                  <a:pt x="2211009" y="1020838"/>
                  <a:pt x="2351314" y="1016000"/>
                </a:cubicBezTo>
                <a:cubicBezTo>
                  <a:pt x="2436054" y="987752"/>
                  <a:pt x="2354225" y="1012514"/>
                  <a:pt x="2481943" y="986971"/>
                </a:cubicBezTo>
                <a:cubicBezTo>
                  <a:pt x="2501504" y="983059"/>
                  <a:pt x="2520820" y="977937"/>
                  <a:pt x="2540000" y="972457"/>
                </a:cubicBezTo>
                <a:cubicBezTo>
                  <a:pt x="2554711" y="968254"/>
                  <a:pt x="2568608" y="961261"/>
                  <a:pt x="2583543" y="957942"/>
                </a:cubicBezTo>
                <a:cubicBezTo>
                  <a:pt x="2736819" y="923880"/>
                  <a:pt x="2616144" y="961589"/>
                  <a:pt x="2714171" y="928914"/>
                </a:cubicBezTo>
                <a:cubicBezTo>
                  <a:pt x="2728685" y="919238"/>
                  <a:pt x="2746227" y="913013"/>
                  <a:pt x="2757714" y="899885"/>
                </a:cubicBezTo>
                <a:cubicBezTo>
                  <a:pt x="2825446" y="822478"/>
                  <a:pt x="2786744" y="820056"/>
                  <a:pt x="2859314" y="783771"/>
                </a:cubicBezTo>
                <a:cubicBezTo>
                  <a:pt x="2872998" y="776929"/>
                  <a:pt x="2887581" y="770106"/>
                  <a:pt x="2902857" y="769257"/>
                </a:cubicBezTo>
                <a:cubicBezTo>
                  <a:pt x="3062341" y="760397"/>
                  <a:pt x="3222171" y="759580"/>
                  <a:pt x="3381828" y="754742"/>
                </a:cubicBezTo>
                <a:cubicBezTo>
                  <a:pt x="3420533" y="745066"/>
                  <a:pt x="3464748" y="747845"/>
                  <a:pt x="3497943" y="725714"/>
                </a:cubicBezTo>
                <a:cubicBezTo>
                  <a:pt x="3512457" y="716038"/>
                  <a:pt x="3525883" y="704486"/>
                  <a:pt x="3541485" y="696685"/>
                </a:cubicBezTo>
                <a:cubicBezTo>
                  <a:pt x="3562306" y="686275"/>
                  <a:pt x="3624486" y="672307"/>
                  <a:pt x="3643085" y="667657"/>
                </a:cubicBezTo>
                <a:cubicBezTo>
                  <a:pt x="3767874" y="584464"/>
                  <a:pt x="3609987" y="684206"/>
                  <a:pt x="3730171" y="624114"/>
                </a:cubicBezTo>
                <a:cubicBezTo>
                  <a:pt x="3811254" y="583573"/>
                  <a:pt x="3735976" y="591022"/>
                  <a:pt x="3860800" y="566057"/>
                </a:cubicBezTo>
                <a:cubicBezTo>
                  <a:pt x="3903760" y="557465"/>
                  <a:pt x="3947885" y="556380"/>
                  <a:pt x="3991428" y="551542"/>
                </a:cubicBezTo>
                <a:cubicBezTo>
                  <a:pt x="4025939" y="540039"/>
                  <a:pt x="4056579" y="528589"/>
                  <a:pt x="4093028" y="522514"/>
                </a:cubicBezTo>
                <a:cubicBezTo>
                  <a:pt x="4244703" y="497235"/>
                  <a:pt x="4169114" y="519236"/>
                  <a:pt x="4310743" y="493485"/>
                </a:cubicBezTo>
                <a:cubicBezTo>
                  <a:pt x="4330369" y="489917"/>
                  <a:pt x="4349084" y="482004"/>
                  <a:pt x="4368800" y="478971"/>
                </a:cubicBezTo>
                <a:cubicBezTo>
                  <a:pt x="4412101" y="472309"/>
                  <a:pt x="4455885" y="469295"/>
                  <a:pt x="4499428" y="464457"/>
                </a:cubicBezTo>
                <a:cubicBezTo>
                  <a:pt x="4513942" y="459619"/>
                  <a:pt x="4528036" y="453261"/>
                  <a:pt x="4542971" y="449942"/>
                </a:cubicBezTo>
                <a:cubicBezTo>
                  <a:pt x="4652586" y="425583"/>
                  <a:pt x="4624314" y="447021"/>
                  <a:pt x="4746171" y="406400"/>
                </a:cubicBezTo>
                <a:cubicBezTo>
                  <a:pt x="4760685" y="401562"/>
                  <a:pt x="4776030" y="398727"/>
                  <a:pt x="4789714" y="391885"/>
                </a:cubicBezTo>
                <a:cubicBezTo>
                  <a:pt x="4902260" y="335612"/>
                  <a:pt x="4767353" y="384826"/>
                  <a:pt x="4876800" y="348342"/>
                </a:cubicBezTo>
                <a:cubicBezTo>
                  <a:pt x="4908679" y="300523"/>
                  <a:pt x="4931426" y="287911"/>
                  <a:pt x="4891314" y="217714"/>
                </a:cubicBezTo>
                <a:cubicBezTo>
                  <a:pt x="4883723" y="204430"/>
                  <a:pt x="4862285" y="208038"/>
                  <a:pt x="4847771" y="203200"/>
                </a:cubicBezTo>
                <a:cubicBezTo>
                  <a:pt x="4838095" y="188686"/>
                  <a:pt x="4826544" y="175259"/>
                  <a:pt x="4818743" y="159657"/>
                </a:cubicBezTo>
                <a:cubicBezTo>
                  <a:pt x="4791988" y="106147"/>
                  <a:pt x="4804228" y="63738"/>
                  <a:pt x="4804228" y="0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Ελεύθερη σχεδίαση 11"/>
          <p:cNvSpPr/>
          <p:nvPr/>
        </p:nvSpPr>
        <p:spPr>
          <a:xfrm>
            <a:off x="987552" y="5169408"/>
            <a:ext cx="134112" cy="670560"/>
          </a:xfrm>
          <a:custGeom>
            <a:avLst/>
            <a:gdLst>
              <a:gd name="connsiteX0" fmla="*/ 0 w 134112"/>
              <a:gd name="connsiteY0" fmla="*/ 0 h 670560"/>
              <a:gd name="connsiteX1" fmla="*/ 60960 w 134112"/>
              <a:gd name="connsiteY1" fmla="*/ 36576 h 670560"/>
              <a:gd name="connsiteX2" fmla="*/ 109728 w 134112"/>
              <a:gd name="connsiteY2" fmla="*/ 109728 h 670560"/>
              <a:gd name="connsiteX3" fmla="*/ 97536 w 134112"/>
              <a:gd name="connsiteY3" fmla="*/ 195072 h 670560"/>
              <a:gd name="connsiteX4" fmla="*/ 73152 w 134112"/>
              <a:gd name="connsiteY4" fmla="*/ 268224 h 670560"/>
              <a:gd name="connsiteX5" fmla="*/ 85344 w 134112"/>
              <a:gd name="connsiteY5" fmla="*/ 304800 h 670560"/>
              <a:gd name="connsiteX6" fmla="*/ 109728 w 134112"/>
              <a:gd name="connsiteY6" fmla="*/ 341376 h 670560"/>
              <a:gd name="connsiteX7" fmla="*/ 134112 w 134112"/>
              <a:gd name="connsiteY7" fmla="*/ 414528 h 670560"/>
              <a:gd name="connsiteX8" fmla="*/ 97536 w 134112"/>
              <a:gd name="connsiteY8" fmla="*/ 548640 h 670560"/>
              <a:gd name="connsiteX9" fmla="*/ 60960 w 134112"/>
              <a:gd name="connsiteY9" fmla="*/ 573024 h 670560"/>
              <a:gd name="connsiteX10" fmla="*/ 36576 w 134112"/>
              <a:gd name="connsiteY10" fmla="*/ 67056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4112" h="670560">
                <a:moveTo>
                  <a:pt x="0" y="0"/>
                </a:moveTo>
                <a:cubicBezTo>
                  <a:pt x="20320" y="12192"/>
                  <a:pt x="44204" y="19820"/>
                  <a:pt x="60960" y="36576"/>
                </a:cubicBezTo>
                <a:cubicBezTo>
                  <a:pt x="81682" y="57298"/>
                  <a:pt x="109728" y="109728"/>
                  <a:pt x="109728" y="109728"/>
                </a:cubicBezTo>
                <a:cubicBezTo>
                  <a:pt x="105664" y="138176"/>
                  <a:pt x="103998" y="167071"/>
                  <a:pt x="97536" y="195072"/>
                </a:cubicBezTo>
                <a:cubicBezTo>
                  <a:pt x="91756" y="220117"/>
                  <a:pt x="73152" y="268224"/>
                  <a:pt x="73152" y="268224"/>
                </a:cubicBezTo>
                <a:cubicBezTo>
                  <a:pt x="77216" y="280416"/>
                  <a:pt x="79597" y="293305"/>
                  <a:pt x="85344" y="304800"/>
                </a:cubicBezTo>
                <a:cubicBezTo>
                  <a:pt x="91897" y="317906"/>
                  <a:pt x="103777" y="327986"/>
                  <a:pt x="109728" y="341376"/>
                </a:cubicBezTo>
                <a:cubicBezTo>
                  <a:pt x="120167" y="364864"/>
                  <a:pt x="134112" y="414528"/>
                  <a:pt x="134112" y="414528"/>
                </a:cubicBezTo>
                <a:cubicBezTo>
                  <a:pt x="126900" y="472224"/>
                  <a:pt x="137055" y="509121"/>
                  <a:pt x="97536" y="548640"/>
                </a:cubicBezTo>
                <a:cubicBezTo>
                  <a:pt x="87175" y="559001"/>
                  <a:pt x="73152" y="564896"/>
                  <a:pt x="60960" y="573024"/>
                </a:cubicBezTo>
                <a:cubicBezTo>
                  <a:pt x="25304" y="626507"/>
                  <a:pt x="36576" y="594947"/>
                  <a:pt x="36576" y="670560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Ελεύθερη σχεδίαση 32"/>
          <p:cNvSpPr/>
          <p:nvPr/>
        </p:nvSpPr>
        <p:spPr>
          <a:xfrm flipH="1">
            <a:off x="3072402" y="5228081"/>
            <a:ext cx="435318" cy="721199"/>
          </a:xfrm>
          <a:custGeom>
            <a:avLst/>
            <a:gdLst>
              <a:gd name="connsiteX0" fmla="*/ 0 w 134112"/>
              <a:gd name="connsiteY0" fmla="*/ 0 h 670560"/>
              <a:gd name="connsiteX1" fmla="*/ 60960 w 134112"/>
              <a:gd name="connsiteY1" fmla="*/ 36576 h 670560"/>
              <a:gd name="connsiteX2" fmla="*/ 109728 w 134112"/>
              <a:gd name="connsiteY2" fmla="*/ 109728 h 670560"/>
              <a:gd name="connsiteX3" fmla="*/ 97536 w 134112"/>
              <a:gd name="connsiteY3" fmla="*/ 195072 h 670560"/>
              <a:gd name="connsiteX4" fmla="*/ 73152 w 134112"/>
              <a:gd name="connsiteY4" fmla="*/ 268224 h 670560"/>
              <a:gd name="connsiteX5" fmla="*/ 85344 w 134112"/>
              <a:gd name="connsiteY5" fmla="*/ 304800 h 670560"/>
              <a:gd name="connsiteX6" fmla="*/ 109728 w 134112"/>
              <a:gd name="connsiteY6" fmla="*/ 341376 h 670560"/>
              <a:gd name="connsiteX7" fmla="*/ 134112 w 134112"/>
              <a:gd name="connsiteY7" fmla="*/ 414528 h 670560"/>
              <a:gd name="connsiteX8" fmla="*/ 97536 w 134112"/>
              <a:gd name="connsiteY8" fmla="*/ 548640 h 670560"/>
              <a:gd name="connsiteX9" fmla="*/ 60960 w 134112"/>
              <a:gd name="connsiteY9" fmla="*/ 573024 h 670560"/>
              <a:gd name="connsiteX10" fmla="*/ 36576 w 134112"/>
              <a:gd name="connsiteY10" fmla="*/ 670560 h 670560"/>
              <a:gd name="connsiteX0" fmla="*/ 268004 w 269272"/>
              <a:gd name="connsiteY0" fmla="*/ 0 h 760562"/>
              <a:gd name="connsiteX1" fmla="*/ 26076 w 269272"/>
              <a:gd name="connsiteY1" fmla="*/ 126578 h 760562"/>
              <a:gd name="connsiteX2" fmla="*/ 74844 w 269272"/>
              <a:gd name="connsiteY2" fmla="*/ 199730 h 760562"/>
              <a:gd name="connsiteX3" fmla="*/ 62652 w 269272"/>
              <a:gd name="connsiteY3" fmla="*/ 285074 h 760562"/>
              <a:gd name="connsiteX4" fmla="*/ 38268 w 269272"/>
              <a:gd name="connsiteY4" fmla="*/ 358226 h 760562"/>
              <a:gd name="connsiteX5" fmla="*/ 50460 w 269272"/>
              <a:gd name="connsiteY5" fmla="*/ 394802 h 760562"/>
              <a:gd name="connsiteX6" fmla="*/ 74844 w 269272"/>
              <a:gd name="connsiteY6" fmla="*/ 431378 h 760562"/>
              <a:gd name="connsiteX7" fmla="*/ 99228 w 269272"/>
              <a:gd name="connsiteY7" fmla="*/ 504530 h 760562"/>
              <a:gd name="connsiteX8" fmla="*/ 62652 w 269272"/>
              <a:gd name="connsiteY8" fmla="*/ 638642 h 760562"/>
              <a:gd name="connsiteX9" fmla="*/ 26076 w 269272"/>
              <a:gd name="connsiteY9" fmla="*/ 663026 h 760562"/>
              <a:gd name="connsiteX10" fmla="*/ 1692 w 269272"/>
              <a:gd name="connsiteY10" fmla="*/ 760562 h 760562"/>
              <a:gd name="connsiteX0" fmla="*/ 268004 w 270367"/>
              <a:gd name="connsiteY0" fmla="*/ 0 h 760562"/>
              <a:gd name="connsiteX1" fmla="*/ 139659 w 270367"/>
              <a:gd name="connsiteY1" fmla="*/ 139436 h 760562"/>
              <a:gd name="connsiteX2" fmla="*/ 74844 w 270367"/>
              <a:gd name="connsiteY2" fmla="*/ 199730 h 760562"/>
              <a:gd name="connsiteX3" fmla="*/ 62652 w 270367"/>
              <a:gd name="connsiteY3" fmla="*/ 285074 h 760562"/>
              <a:gd name="connsiteX4" fmla="*/ 38268 w 270367"/>
              <a:gd name="connsiteY4" fmla="*/ 358226 h 760562"/>
              <a:gd name="connsiteX5" fmla="*/ 50460 w 270367"/>
              <a:gd name="connsiteY5" fmla="*/ 394802 h 760562"/>
              <a:gd name="connsiteX6" fmla="*/ 74844 w 270367"/>
              <a:gd name="connsiteY6" fmla="*/ 431378 h 760562"/>
              <a:gd name="connsiteX7" fmla="*/ 99228 w 270367"/>
              <a:gd name="connsiteY7" fmla="*/ 504530 h 760562"/>
              <a:gd name="connsiteX8" fmla="*/ 62652 w 270367"/>
              <a:gd name="connsiteY8" fmla="*/ 638642 h 760562"/>
              <a:gd name="connsiteX9" fmla="*/ 26076 w 270367"/>
              <a:gd name="connsiteY9" fmla="*/ 663026 h 760562"/>
              <a:gd name="connsiteX10" fmla="*/ 1692 w 270367"/>
              <a:gd name="connsiteY10" fmla="*/ 760562 h 7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0367" h="760562">
                <a:moveTo>
                  <a:pt x="268004" y="0"/>
                </a:moveTo>
                <a:cubicBezTo>
                  <a:pt x="288324" y="12192"/>
                  <a:pt x="171852" y="106148"/>
                  <a:pt x="139659" y="139436"/>
                </a:cubicBezTo>
                <a:cubicBezTo>
                  <a:pt x="107466" y="172724"/>
                  <a:pt x="87678" y="175457"/>
                  <a:pt x="74844" y="199730"/>
                </a:cubicBezTo>
                <a:cubicBezTo>
                  <a:pt x="62010" y="224003"/>
                  <a:pt x="69114" y="257073"/>
                  <a:pt x="62652" y="285074"/>
                </a:cubicBezTo>
                <a:cubicBezTo>
                  <a:pt x="56872" y="310119"/>
                  <a:pt x="38268" y="358226"/>
                  <a:pt x="38268" y="358226"/>
                </a:cubicBezTo>
                <a:cubicBezTo>
                  <a:pt x="42332" y="370418"/>
                  <a:pt x="44713" y="383307"/>
                  <a:pt x="50460" y="394802"/>
                </a:cubicBezTo>
                <a:cubicBezTo>
                  <a:pt x="57013" y="407908"/>
                  <a:pt x="68893" y="417988"/>
                  <a:pt x="74844" y="431378"/>
                </a:cubicBezTo>
                <a:cubicBezTo>
                  <a:pt x="85283" y="454866"/>
                  <a:pt x="99228" y="504530"/>
                  <a:pt x="99228" y="504530"/>
                </a:cubicBezTo>
                <a:cubicBezTo>
                  <a:pt x="92016" y="562226"/>
                  <a:pt x="102171" y="599123"/>
                  <a:pt x="62652" y="638642"/>
                </a:cubicBezTo>
                <a:cubicBezTo>
                  <a:pt x="52291" y="649003"/>
                  <a:pt x="38268" y="654898"/>
                  <a:pt x="26076" y="663026"/>
                </a:cubicBezTo>
                <a:cubicBezTo>
                  <a:pt x="-9580" y="716509"/>
                  <a:pt x="1692" y="684949"/>
                  <a:pt x="1692" y="760562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/>
          <p:cNvSpPr txBox="1"/>
          <p:nvPr/>
        </p:nvSpPr>
        <p:spPr>
          <a:xfrm rot="18484031">
            <a:off x="7401073" y="4524561"/>
            <a:ext cx="202140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Θερμότητα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Ορθογώνιο 33"/>
          <p:cNvSpPr/>
          <p:nvPr/>
        </p:nvSpPr>
        <p:spPr>
          <a:xfrm>
            <a:off x="7587199" y="4628897"/>
            <a:ext cx="6126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 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Τόξο 18"/>
          <p:cNvSpPr/>
          <p:nvPr/>
        </p:nvSpPr>
        <p:spPr>
          <a:xfrm>
            <a:off x="6915460" y="4250153"/>
            <a:ext cx="1302301" cy="896217"/>
          </a:xfrm>
          <a:prstGeom prst="arc">
            <a:avLst>
              <a:gd name="adj1" fmla="val 11530873"/>
              <a:gd name="adj2" fmla="val 21204625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998759" y="4279844"/>
            <a:ext cx="137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αναφλέγει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778" y="1273162"/>
            <a:ext cx="4572000" cy="2571750"/>
          </a:xfrm>
          <a:prstGeom prst="rect">
            <a:avLst/>
          </a:prstGeom>
        </p:spPr>
      </p:pic>
      <p:sp>
        <p:nvSpPr>
          <p:cNvPr id="23" name="Επεξήγηση με στρογγυλεμένο παραλληλόγραμμο 22"/>
          <p:cNvSpPr/>
          <p:nvPr/>
        </p:nvSpPr>
        <p:spPr>
          <a:xfrm>
            <a:off x="2694491" y="1950496"/>
            <a:ext cx="1626458" cy="740107"/>
          </a:xfrm>
          <a:prstGeom prst="wedgeRoundRectCallout">
            <a:avLst>
              <a:gd name="adj1" fmla="val 303371"/>
              <a:gd name="adj2" fmla="val 26017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Εξώθερμη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αντίδραση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Δ3.  Μέταλλο +Νερό </a:t>
            </a:r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Υδροξείδιο </a:t>
            </a:r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μετάλλου+ Υδρογόνο</a:t>
            </a:r>
            <a:endParaRPr lang="el-GR" sz="20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38" name="Έλλειψη 37"/>
          <p:cNvSpPr/>
          <p:nvPr/>
        </p:nvSpPr>
        <p:spPr>
          <a:xfrm>
            <a:off x="1332692" y="1162163"/>
            <a:ext cx="476859" cy="525496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Έλλειψη 38"/>
          <p:cNvSpPr/>
          <p:nvPr/>
        </p:nvSpPr>
        <p:spPr>
          <a:xfrm>
            <a:off x="5963765" y="1219258"/>
            <a:ext cx="476859" cy="525496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7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6" grpId="0"/>
      <p:bldP spid="7" grpId="0"/>
      <p:bldP spid="8" grpId="0"/>
      <p:bldP spid="9" grpId="0"/>
      <p:bldP spid="9" grpId="1"/>
      <p:bldP spid="9" grpId="2"/>
      <p:bldP spid="10" grpId="0"/>
      <p:bldP spid="20" grpId="0"/>
      <p:bldP spid="22" grpId="0"/>
      <p:bldP spid="28" grpId="0"/>
      <p:bldP spid="29" grpId="0" animBg="1"/>
      <p:bldP spid="11" grpId="0"/>
      <p:bldP spid="24" grpId="0"/>
      <p:bldP spid="25" grpId="0" animBg="1"/>
      <p:bldP spid="32" grpId="0" animBg="1"/>
      <p:bldP spid="26" grpId="0" animBg="1"/>
      <p:bldP spid="15" grpId="0" animBg="1"/>
      <p:bldP spid="12" grpId="0" animBg="1"/>
      <p:bldP spid="33" grpId="0" animBg="1"/>
      <p:bldP spid="2" grpId="0" animBg="1"/>
      <p:bldP spid="34" grpId="0"/>
      <p:bldP spid="19" grpId="0" animBg="1"/>
      <p:bldP spid="21" grpId="0"/>
      <p:bldP spid="23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60648"/>
            <a:ext cx="1656184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7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euclidlibrary.org/images/tickle-your-brain/water-wallpapers-12.jpg?sfvrsn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89" y="4149245"/>
            <a:ext cx="2079921" cy="135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.tqn.com/y/chemistry/1/W/O/9/1/potass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6" y="4163052"/>
            <a:ext cx="1541879" cy="134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144" y="1863243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Ελεύθερη σχεδίαση 12"/>
          <p:cNvSpPr/>
          <p:nvPr/>
        </p:nvSpPr>
        <p:spPr>
          <a:xfrm flipH="1">
            <a:off x="395537" y="1700781"/>
            <a:ext cx="494820" cy="2969524"/>
          </a:xfrm>
          <a:custGeom>
            <a:avLst/>
            <a:gdLst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1706" h="1872343">
                <a:moveTo>
                  <a:pt x="0" y="1872343"/>
                </a:moveTo>
                <a:cubicBezTo>
                  <a:pt x="4838" y="1727200"/>
                  <a:pt x="-3498" y="1581017"/>
                  <a:pt x="14515" y="1436915"/>
                </a:cubicBezTo>
                <a:cubicBezTo>
                  <a:pt x="16679" y="1419606"/>
                  <a:pt x="42117" y="1414971"/>
                  <a:pt x="58058" y="1407886"/>
                </a:cubicBezTo>
                <a:cubicBezTo>
                  <a:pt x="86019" y="1395459"/>
                  <a:pt x="116115" y="1388534"/>
                  <a:pt x="145143" y="1378858"/>
                </a:cubicBezTo>
                <a:cubicBezTo>
                  <a:pt x="212096" y="1356540"/>
                  <a:pt x="173673" y="1367345"/>
                  <a:pt x="261258" y="1349829"/>
                </a:cubicBezTo>
                <a:cubicBezTo>
                  <a:pt x="270934" y="1335315"/>
                  <a:pt x="287418" y="1323493"/>
                  <a:pt x="290286" y="1306286"/>
                </a:cubicBezTo>
                <a:cubicBezTo>
                  <a:pt x="292801" y="1291195"/>
                  <a:pt x="284259" y="1275473"/>
                  <a:pt x="275772" y="1262743"/>
                </a:cubicBezTo>
                <a:cubicBezTo>
                  <a:pt x="244708" y="1216147"/>
                  <a:pt x="234337" y="1219903"/>
                  <a:pt x="188686" y="1204686"/>
                </a:cubicBezTo>
                <a:cubicBezTo>
                  <a:pt x="179010" y="1190172"/>
                  <a:pt x="162526" y="1178350"/>
                  <a:pt x="159658" y="1161143"/>
                </a:cubicBezTo>
                <a:cubicBezTo>
                  <a:pt x="151859" y="1114346"/>
                  <a:pt x="258060" y="1032647"/>
                  <a:pt x="261258" y="1030515"/>
                </a:cubicBezTo>
                <a:lnTo>
                  <a:pt x="348343" y="972458"/>
                </a:lnTo>
                <a:lnTo>
                  <a:pt x="391886" y="943429"/>
                </a:lnTo>
                <a:cubicBezTo>
                  <a:pt x="399933" y="931359"/>
                  <a:pt x="441245" y="877667"/>
                  <a:pt x="435429" y="856343"/>
                </a:cubicBezTo>
                <a:cubicBezTo>
                  <a:pt x="420230" y="800615"/>
                  <a:pt x="380954" y="745602"/>
                  <a:pt x="348343" y="696686"/>
                </a:cubicBezTo>
                <a:cubicBezTo>
                  <a:pt x="353181" y="672496"/>
                  <a:pt x="350619" y="645534"/>
                  <a:pt x="362858" y="624115"/>
                </a:cubicBezTo>
                <a:cubicBezTo>
                  <a:pt x="371513" y="608969"/>
                  <a:pt x="392205" y="605225"/>
                  <a:pt x="406400" y="595086"/>
                </a:cubicBezTo>
                <a:cubicBezTo>
                  <a:pt x="532395" y="505089"/>
                  <a:pt x="405404" y="590912"/>
                  <a:pt x="508000" y="522515"/>
                </a:cubicBezTo>
                <a:cubicBezTo>
                  <a:pt x="534352" y="443460"/>
                  <a:pt x="551478" y="440091"/>
                  <a:pt x="522515" y="362858"/>
                </a:cubicBezTo>
                <a:cubicBezTo>
                  <a:pt x="516390" y="346525"/>
                  <a:pt x="503162" y="333829"/>
                  <a:pt x="493486" y="319315"/>
                </a:cubicBezTo>
                <a:cubicBezTo>
                  <a:pt x="498324" y="304801"/>
                  <a:pt x="499513" y="288502"/>
                  <a:pt x="508000" y="275772"/>
                </a:cubicBezTo>
                <a:cubicBezTo>
                  <a:pt x="530351" y="242246"/>
                  <a:pt x="562957" y="224620"/>
                  <a:pt x="595086" y="203200"/>
                </a:cubicBezTo>
                <a:cubicBezTo>
                  <a:pt x="599924" y="188686"/>
                  <a:pt x="602758" y="173342"/>
                  <a:pt x="609600" y="159658"/>
                </a:cubicBezTo>
                <a:cubicBezTo>
                  <a:pt x="617401" y="144056"/>
                  <a:pt x="635508" y="133278"/>
                  <a:pt x="638629" y="116115"/>
                </a:cubicBezTo>
                <a:cubicBezTo>
                  <a:pt x="645553" y="78034"/>
                  <a:pt x="638629" y="38705"/>
                  <a:pt x="638629" y="0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755576" y="4656038"/>
            <a:ext cx="466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627784" y="4656037"/>
            <a:ext cx="1172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</a:t>
            </a:r>
            <a:r>
              <a:rPr lang="en-US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691680" y="4656038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4751154" y="4696682"/>
            <a:ext cx="1196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</a:t>
            </a:r>
            <a:r>
              <a:rPr lang="en-GB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OH</a:t>
            </a:r>
            <a:r>
              <a:rPr lang="el-GR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163610" y="4670304"/>
            <a:ext cx="590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6580079" y="4628898"/>
            <a:ext cx="667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</a:t>
            </a:r>
            <a:r>
              <a:rPr lang="en-GB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5827956" y="4702896"/>
            <a:ext cx="6126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 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6279" y="5805264"/>
            <a:ext cx="362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δραστικότερο του 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85707" y="4337577"/>
            <a:ext cx="1404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Ορθογώνιο 27"/>
          <p:cNvSpPr/>
          <p:nvPr/>
        </p:nvSpPr>
        <p:spPr>
          <a:xfrm>
            <a:off x="890356" y="6381328"/>
            <a:ext cx="3398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To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Κ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αντικαθιστά το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H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Βέλος προς τα κάτω 28"/>
          <p:cNvSpPr/>
          <p:nvPr/>
        </p:nvSpPr>
        <p:spPr>
          <a:xfrm>
            <a:off x="2096669" y="6237312"/>
            <a:ext cx="246593" cy="266483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4379" y="4397225"/>
            <a:ext cx="843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Ευθύγραμμο βέλος σύνδεσης 17"/>
          <p:cNvCxnSpPr/>
          <p:nvPr/>
        </p:nvCxnSpPr>
        <p:spPr>
          <a:xfrm flipV="1">
            <a:off x="7380312" y="4616172"/>
            <a:ext cx="0" cy="48925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/>
          <p:cNvSpPr/>
          <p:nvPr/>
        </p:nvSpPr>
        <p:spPr>
          <a:xfrm rot="20229141">
            <a:off x="1804222" y="3919290"/>
            <a:ext cx="1571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H-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OH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99470" y="5711888"/>
            <a:ext cx="3902143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Αυτή την αντίδραση την δίνουν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sz="28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32" name="Ορθογώνιο 31"/>
          <p:cNvSpPr/>
          <p:nvPr/>
        </p:nvSpPr>
        <p:spPr>
          <a:xfrm>
            <a:off x="131996" y="1237980"/>
            <a:ext cx="8832491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 K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Ba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Ca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Na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Mg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Al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Mn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Zn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Cr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Fe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Co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Ni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Sn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Pb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+mj-lt"/>
              </a:rPr>
              <a:t>H</a:t>
            </a:r>
            <a:r>
              <a:rPr lang="en-US" sz="22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+mj-lt"/>
              </a:rPr>
              <a:t>2</a:t>
            </a:r>
            <a:r>
              <a:rPr lang="en-US" sz="2200" b="1" baseline="-25000" dirty="0">
                <a:ln>
                  <a:solidFill>
                    <a:sysClr val="windowText" lastClr="000000"/>
                  </a:solidFill>
                </a:ln>
                <a:latin typeface="+mj-lt"/>
              </a:rPr>
              <a:t>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Cu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Hg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Ag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Pt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+mj-lt"/>
              </a:rPr>
              <a:t>Au</a:t>
            </a:r>
            <a:r>
              <a:rPr lang="en-US" sz="2200" b="1" dirty="0">
                <a:ln>
                  <a:solidFill>
                    <a:sysClr val="windowText" lastClr="000000"/>
                  </a:solidFill>
                </a:ln>
                <a:latin typeface="+mj-lt"/>
              </a:rPr>
              <a:t> </a:t>
            </a:r>
            <a:endParaRPr lang="el-GR" sz="2200" dirty="0">
              <a:ln>
                <a:solidFill>
                  <a:sysClr val="windowText" lastClr="000000"/>
                </a:solidFill>
              </a:ln>
              <a:latin typeface="+mj-lt"/>
            </a:endParaRPr>
          </a:p>
        </p:txBody>
      </p:sp>
      <p:sp>
        <p:nvSpPr>
          <p:cNvPr id="26" name="Στρογγυλεμένο ορθογώνιο 25"/>
          <p:cNvSpPr/>
          <p:nvPr/>
        </p:nvSpPr>
        <p:spPr>
          <a:xfrm>
            <a:off x="124615" y="1251128"/>
            <a:ext cx="1627718" cy="429596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>
                <a:solidFill>
                  <a:sysClr val="windowText" lastClr="000000"/>
                </a:solidFill>
              </a:ln>
              <a:effectLst>
                <a:glow rad="8382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Ελεύθερη σχεδίαση 14"/>
          <p:cNvSpPr/>
          <p:nvPr/>
        </p:nvSpPr>
        <p:spPr>
          <a:xfrm>
            <a:off x="2843808" y="1728516"/>
            <a:ext cx="3533955" cy="2941788"/>
          </a:xfrm>
          <a:custGeom>
            <a:avLst/>
            <a:gdLst>
              <a:gd name="connsiteX0" fmla="*/ 0 w 4912759"/>
              <a:gd name="connsiteY0" fmla="*/ 1843314 h 1843314"/>
              <a:gd name="connsiteX1" fmla="*/ 14514 w 4912759"/>
              <a:gd name="connsiteY1" fmla="*/ 1654628 h 1843314"/>
              <a:gd name="connsiteX2" fmla="*/ 101600 w 4912759"/>
              <a:gd name="connsiteY2" fmla="*/ 1611085 h 1843314"/>
              <a:gd name="connsiteX3" fmla="*/ 290285 w 4912759"/>
              <a:gd name="connsiteY3" fmla="*/ 1596571 h 1843314"/>
              <a:gd name="connsiteX4" fmla="*/ 319314 w 4912759"/>
              <a:gd name="connsiteY4" fmla="*/ 1509485 h 1843314"/>
              <a:gd name="connsiteX5" fmla="*/ 377371 w 4912759"/>
              <a:gd name="connsiteY5" fmla="*/ 1422400 h 1843314"/>
              <a:gd name="connsiteX6" fmla="*/ 449943 w 4912759"/>
              <a:gd name="connsiteY6" fmla="*/ 1393371 h 1843314"/>
              <a:gd name="connsiteX7" fmla="*/ 609600 w 4912759"/>
              <a:gd name="connsiteY7" fmla="*/ 1407885 h 1843314"/>
              <a:gd name="connsiteX8" fmla="*/ 667657 w 4912759"/>
              <a:gd name="connsiteY8" fmla="*/ 1422400 h 1843314"/>
              <a:gd name="connsiteX9" fmla="*/ 812800 w 4912759"/>
              <a:gd name="connsiteY9" fmla="*/ 1407885 h 1843314"/>
              <a:gd name="connsiteX10" fmla="*/ 899885 w 4912759"/>
              <a:gd name="connsiteY10" fmla="*/ 1349828 h 1843314"/>
              <a:gd name="connsiteX11" fmla="*/ 943428 w 4912759"/>
              <a:gd name="connsiteY11" fmla="*/ 1320800 h 1843314"/>
              <a:gd name="connsiteX12" fmla="*/ 1001485 w 4912759"/>
              <a:gd name="connsiteY12" fmla="*/ 1277257 h 1843314"/>
              <a:gd name="connsiteX13" fmla="*/ 1045028 w 4912759"/>
              <a:gd name="connsiteY13" fmla="*/ 1248228 h 1843314"/>
              <a:gd name="connsiteX14" fmla="*/ 1132114 w 4912759"/>
              <a:gd name="connsiteY14" fmla="*/ 1219200 h 1843314"/>
              <a:gd name="connsiteX15" fmla="*/ 1233714 w 4912759"/>
              <a:gd name="connsiteY15" fmla="*/ 1233714 h 1843314"/>
              <a:gd name="connsiteX16" fmla="*/ 1320800 w 4912759"/>
              <a:gd name="connsiteY16" fmla="*/ 1291771 h 1843314"/>
              <a:gd name="connsiteX17" fmla="*/ 1364343 w 4912759"/>
              <a:gd name="connsiteY17" fmla="*/ 1320800 h 1843314"/>
              <a:gd name="connsiteX18" fmla="*/ 1407885 w 4912759"/>
              <a:gd name="connsiteY18" fmla="*/ 1335314 h 1843314"/>
              <a:gd name="connsiteX19" fmla="*/ 1451428 w 4912759"/>
              <a:gd name="connsiteY19" fmla="*/ 1306285 h 1843314"/>
              <a:gd name="connsiteX20" fmla="*/ 1494971 w 4912759"/>
              <a:gd name="connsiteY20" fmla="*/ 1262742 h 1843314"/>
              <a:gd name="connsiteX21" fmla="*/ 1553028 w 4912759"/>
              <a:gd name="connsiteY21" fmla="*/ 1233714 h 1843314"/>
              <a:gd name="connsiteX22" fmla="*/ 1640114 w 4912759"/>
              <a:gd name="connsiteY22" fmla="*/ 1161142 h 1843314"/>
              <a:gd name="connsiteX23" fmla="*/ 1698171 w 4912759"/>
              <a:gd name="connsiteY23" fmla="*/ 1117600 h 1843314"/>
              <a:gd name="connsiteX24" fmla="*/ 1828800 w 4912759"/>
              <a:gd name="connsiteY24" fmla="*/ 1059542 h 1843314"/>
              <a:gd name="connsiteX25" fmla="*/ 1930400 w 4912759"/>
              <a:gd name="connsiteY25" fmla="*/ 1030514 h 1843314"/>
              <a:gd name="connsiteX26" fmla="*/ 2351314 w 4912759"/>
              <a:gd name="connsiteY26" fmla="*/ 1016000 h 1843314"/>
              <a:gd name="connsiteX27" fmla="*/ 2481943 w 4912759"/>
              <a:gd name="connsiteY27" fmla="*/ 986971 h 1843314"/>
              <a:gd name="connsiteX28" fmla="*/ 2540000 w 4912759"/>
              <a:gd name="connsiteY28" fmla="*/ 972457 h 1843314"/>
              <a:gd name="connsiteX29" fmla="*/ 2583543 w 4912759"/>
              <a:gd name="connsiteY29" fmla="*/ 957942 h 1843314"/>
              <a:gd name="connsiteX30" fmla="*/ 2714171 w 4912759"/>
              <a:gd name="connsiteY30" fmla="*/ 928914 h 1843314"/>
              <a:gd name="connsiteX31" fmla="*/ 2757714 w 4912759"/>
              <a:gd name="connsiteY31" fmla="*/ 899885 h 1843314"/>
              <a:gd name="connsiteX32" fmla="*/ 2859314 w 4912759"/>
              <a:gd name="connsiteY32" fmla="*/ 783771 h 1843314"/>
              <a:gd name="connsiteX33" fmla="*/ 2902857 w 4912759"/>
              <a:gd name="connsiteY33" fmla="*/ 769257 h 1843314"/>
              <a:gd name="connsiteX34" fmla="*/ 3381828 w 4912759"/>
              <a:gd name="connsiteY34" fmla="*/ 754742 h 1843314"/>
              <a:gd name="connsiteX35" fmla="*/ 3497943 w 4912759"/>
              <a:gd name="connsiteY35" fmla="*/ 725714 h 1843314"/>
              <a:gd name="connsiteX36" fmla="*/ 3541485 w 4912759"/>
              <a:gd name="connsiteY36" fmla="*/ 696685 h 1843314"/>
              <a:gd name="connsiteX37" fmla="*/ 3643085 w 4912759"/>
              <a:gd name="connsiteY37" fmla="*/ 667657 h 1843314"/>
              <a:gd name="connsiteX38" fmla="*/ 3730171 w 4912759"/>
              <a:gd name="connsiteY38" fmla="*/ 624114 h 1843314"/>
              <a:gd name="connsiteX39" fmla="*/ 3860800 w 4912759"/>
              <a:gd name="connsiteY39" fmla="*/ 566057 h 1843314"/>
              <a:gd name="connsiteX40" fmla="*/ 3991428 w 4912759"/>
              <a:gd name="connsiteY40" fmla="*/ 551542 h 1843314"/>
              <a:gd name="connsiteX41" fmla="*/ 4093028 w 4912759"/>
              <a:gd name="connsiteY41" fmla="*/ 522514 h 1843314"/>
              <a:gd name="connsiteX42" fmla="*/ 4310743 w 4912759"/>
              <a:gd name="connsiteY42" fmla="*/ 493485 h 1843314"/>
              <a:gd name="connsiteX43" fmla="*/ 4368800 w 4912759"/>
              <a:gd name="connsiteY43" fmla="*/ 478971 h 1843314"/>
              <a:gd name="connsiteX44" fmla="*/ 4499428 w 4912759"/>
              <a:gd name="connsiteY44" fmla="*/ 464457 h 1843314"/>
              <a:gd name="connsiteX45" fmla="*/ 4542971 w 4912759"/>
              <a:gd name="connsiteY45" fmla="*/ 449942 h 1843314"/>
              <a:gd name="connsiteX46" fmla="*/ 4746171 w 4912759"/>
              <a:gd name="connsiteY46" fmla="*/ 406400 h 1843314"/>
              <a:gd name="connsiteX47" fmla="*/ 4789714 w 4912759"/>
              <a:gd name="connsiteY47" fmla="*/ 391885 h 1843314"/>
              <a:gd name="connsiteX48" fmla="*/ 4876800 w 4912759"/>
              <a:gd name="connsiteY48" fmla="*/ 348342 h 1843314"/>
              <a:gd name="connsiteX49" fmla="*/ 4891314 w 4912759"/>
              <a:gd name="connsiteY49" fmla="*/ 217714 h 1843314"/>
              <a:gd name="connsiteX50" fmla="*/ 4847771 w 4912759"/>
              <a:gd name="connsiteY50" fmla="*/ 203200 h 1843314"/>
              <a:gd name="connsiteX51" fmla="*/ 4818743 w 4912759"/>
              <a:gd name="connsiteY51" fmla="*/ 159657 h 1843314"/>
              <a:gd name="connsiteX52" fmla="*/ 4804228 w 4912759"/>
              <a:gd name="connsiteY52" fmla="*/ 0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912759" h="1843314">
                <a:moveTo>
                  <a:pt x="0" y="1843314"/>
                </a:moveTo>
                <a:cubicBezTo>
                  <a:pt x="4838" y="1780419"/>
                  <a:pt x="-1740" y="1715579"/>
                  <a:pt x="14514" y="1654628"/>
                </a:cubicBezTo>
                <a:cubicBezTo>
                  <a:pt x="18984" y="1637864"/>
                  <a:pt x="86943" y="1612917"/>
                  <a:pt x="101600" y="1611085"/>
                </a:cubicBezTo>
                <a:cubicBezTo>
                  <a:pt x="164194" y="1603261"/>
                  <a:pt x="227390" y="1601409"/>
                  <a:pt x="290285" y="1596571"/>
                </a:cubicBezTo>
                <a:lnTo>
                  <a:pt x="319314" y="1509485"/>
                </a:lnTo>
                <a:cubicBezTo>
                  <a:pt x="333922" y="1465661"/>
                  <a:pt x="331592" y="1451012"/>
                  <a:pt x="377371" y="1422400"/>
                </a:cubicBezTo>
                <a:cubicBezTo>
                  <a:pt x="399465" y="1408591"/>
                  <a:pt x="425752" y="1403047"/>
                  <a:pt x="449943" y="1393371"/>
                </a:cubicBezTo>
                <a:cubicBezTo>
                  <a:pt x="503162" y="1398209"/>
                  <a:pt x="556630" y="1400822"/>
                  <a:pt x="609600" y="1407885"/>
                </a:cubicBezTo>
                <a:cubicBezTo>
                  <a:pt x="629373" y="1410521"/>
                  <a:pt x="647709" y="1422400"/>
                  <a:pt x="667657" y="1422400"/>
                </a:cubicBezTo>
                <a:cubicBezTo>
                  <a:pt x="716279" y="1422400"/>
                  <a:pt x="764419" y="1412723"/>
                  <a:pt x="812800" y="1407885"/>
                </a:cubicBezTo>
                <a:lnTo>
                  <a:pt x="899885" y="1349828"/>
                </a:lnTo>
                <a:cubicBezTo>
                  <a:pt x="914399" y="1340152"/>
                  <a:pt x="929473" y="1331266"/>
                  <a:pt x="943428" y="1320800"/>
                </a:cubicBezTo>
                <a:cubicBezTo>
                  <a:pt x="962780" y="1306286"/>
                  <a:pt x="981800" y="1291317"/>
                  <a:pt x="1001485" y="1277257"/>
                </a:cubicBezTo>
                <a:cubicBezTo>
                  <a:pt x="1015680" y="1267118"/>
                  <a:pt x="1029087" y="1255313"/>
                  <a:pt x="1045028" y="1248228"/>
                </a:cubicBezTo>
                <a:cubicBezTo>
                  <a:pt x="1072990" y="1235801"/>
                  <a:pt x="1132114" y="1219200"/>
                  <a:pt x="1132114" y="1219200"/>
                </a:cubicBezTo>
                <a:cubicBezTo>
                  <a:pt x="1165981" y="1224038"/>
                  <a:pt x="1201784" y="1221433"/>
                  <a:pt x="1233714" y="1233714"/>
                </a:cubicBezTo>
                <a:cubicBezTo>
                  <a:pt x="1266277" y="1246238"/>
                  <a:pt x="1291771" y="1272419"/>
                  <a:pt x="1320800" y="1291771"/>
                </a:cubicBezTo>
                <a:cubicBezTo>
                  <a:pt x="1335314" y="1301447"/>
                  <a:pt x="1347794" y="1315284"/>
                  <a:pt x="1364343" y="1320800"/>
                </a:cubicBezTo>
                <a:lnTo>
                  <a:pt x="1407885" y="1335314"/>
                </a:lnTo>
                <a:cubicBezTo>
                  <a:pt x="1422399" y="1325638"/>
                  <a:pt x="1438027" y="1317452"/>
                  <a:pt x="1451428" y="1306285"/>
                </a:cubicBezTo>
                <a:cubicBezTo>
                  <a:pt x="1467197" y="1293144"/>
                  <a:pt x="1478268" y="1274673"/>
                  <a:pt x="1494971" y="1262742"/>
                </a:cubicBezTo>
                <a:cubicBezTo>
                  <a:pt x="1512577" y="1250166"/>
                  <a:pt x="1533676" y="1243390"/>
                  <a:pt x="1553028" y="1233714"/>
                </a:cubicBezTo>
                <a:cubicBezTo>
                  <a:pt x="1620792" y="1165950"/>
                  <a:pt x="1569391" y="1211658"/>
                  <a:pt x="1640114" y="1161142"/>
                </a:cubicBezTo>
                <a:cubicBezTo>
                  <a:pt x="1659798" y="1147082"/>
                  <a:pt x="1677658" y="1130421"/>
                  <a:pt x="1698171" y="1117600"/>
                </a:cubicBezTo>
                <a:cubicBezTo>
                  <a:pt x="1731158" y="1096983"/>
                  <a:pt x="1794388" y="1072446"/>
                  <a:pt x="1828800" y="1059542"/>
                </a:cubicBezTo>
                <a:cubicBezTo>
                  <a:pt x="1849306" y="1051852"/>
                  <a:pt x="1912211" y="1031616"/>
                  <a:pt x="1930400" y="1030514"/>
                </a:cubicBezTo>
                <a:cubicBezTo>
                  <a:pt x="2070531" y="1022021"/>
                  <a:pt x="2211009" y="1020838"/>
                  <a:pt x="2351314" y="1016000"/>
                </a:cubicBezTo>
                <a:cubicBezTo>
                  <a:pt x="2436054" y="987752"/>
                  <a:pt x="2354225" y="1012514"/>
                  <a:pt x="2481943" y="986971"/>
                </a:cubicBezTo>
                <a:cubicBezTo>
                  <a:pt x="2501504" y="983059"/>
                  <a:pt x="2520820" y="977937"/>
                  <a:pt x="2540000" y="972457"/>
                </a:cubicBezTo>
                <a:cubicBezTo>
                  <a:pt x="2554711" y="968254"/>
                  <a:pt x="2568608" y="961261"/>
                  <a:pt x="2583543" y="957942"/>
                </a:cubicBezTo>
                <a:cubicBezTo>
                  <a:pt x="2736819" y="923880"/>
                  <a:pt x="2616144" y="961589"/>
                  <a:pt x="2714171" y="928914"/>
                </a:cubicBezTo>
                <a:cubicBezTo>
                  <a:pt x="2728685" y="919238"/>
                  <a:pt x="2746227" y="913013"/>
                  <a:pt x="2757714" y="899885"/>
                </a:cubicBezTo>
                <a:cubicBezTo>
                  <a:pt x="2825446" y="822478"/>
                  <a:pt x="2786744" y="820056"/>
                  <a:pt x="2859314" y="783771"/>
                </a:cubicBezTo>
                <a:cubicBezTo>
                  <a:pt x="2872998" y="776929"/>
                  <a:pt x="2887581" y="770106"/>
                  <a:pt x="2902857" y="769257"/>
                </a:cubicBezTo>
                <a:cubicBezTo>
                  <a:pt x="3062341" y="760397"/>
                  <a:pt x="3222171" y="759580"/>
                  <a:pt x="3381828" y="754742"/>
                </a:cubicBezTo>
                <a:cubicBezTo>
                  <a:pt x="3420533" y="745066"/>
                  <a:pt x="3464748" y="747845"/>
                  <a:pt x="3497943" y="725714"/>
                </a:cubicBezTo>
                <a:cubicBezTo>
                  <a:pt x="3512457" y="716038"/>
                  <a:pt x="3525883" y="704486"/>
                  <a:pt x="3541485" y="696685"/>
                </a:cubicBezTo>
                <a:cubicBezTo>
                  <a:pt x="3562306" y="686275"/>
                  <a:pt x="3624486" y="672307"/>
                  <a:pt x="3643085" y="667657"/>
                </a:cubicBezTo>
                <a:cubicBezTo>
                  <a:pt x="3767874" y="584464"/>
                  <a:pt x="3609987" y="684206"/>
                  <a:pt x="3730171" y="624114"/>
                </a:cubicBezTo>
                <a:cubicBezTo>
                  <a:pt x="3811254" y="583573"/>
                  <a:pt x="3735976" y="591022"/>
                  <a:pt x="3860800" y="566057"/>
                </a:cubicBezTo>
                <a:cubicBezTo>
                  <a:pt x="3903760" y="557465"/>
                  <a:pt x="3947885" y="556380"/>
                  <a:pt x="3991428" y="551542"/>
                </a:cubicBezTo>
                <a:cubicBezTo>
                  <a:pt x="4025939" y="540039"/>
                  <a:pt x="4056579" y="528589"/>
                  <a:pt x="4093028" y="522514"/>
                </a:cubicBezTo>
                <a:cubicBezTo>
                  <a:pt x="4244703" y="497235"/>
                  <a:pt x="4169114" y="519236"/>
                  <a:pt x="4310743" y="493485"/>
                </a:cubicBezTo>
                <a:cubicBezTo>
                  <a:pt x="4330369" y="489917"/>
                  <a:pt x="4349084" y="482004"/>
                  <a:pt x="4368800" y="478971"/>
                </a:cubicBezTo>
                <a:cubicBezTo>
                  <a:pt x="4412101" y="472309"/>
                  <a:pt x="4455885" y="469295"/>
                  <a:pt x="4499428" y="464457"/>
                </a:cubicBezTo>
                <a:cubicBezTo>
                  <a:pt x="4513942" y="459619"/>
                  <a:pt x="4528036" y="453261"/>
                  <a:pt x="4542971" y="449942"/>
                </a:cubicBezTo>
                <a:cubicBezTo>
                  <a:pt x="4652586" y="425583"/>
                  <a:pt x="4624314" y="447021"/>
                  <a:pt x="4746171" y="406400"/>
                </a:cubicBezTo>
                <a:cubicBezTo>
                  <a:pt x="4760685" y="401562"/>
                  <a:pt x="4776030" y="398727"/>
                  <a:pt x="4789714" y="391885"/>
                </a:cubicBezTo>
                <a:cubicBezTo>
                  <a:pt x="4902260" y="335612"/>
                  <a:pt x="4767353" y="384826"/>
                  <a:pt x="4876800" y="348342"/>
                </a:cubicBezTo>
                <a:cubicBezTo>
                  <a:pt x="4908679" y="300523"/>
                  <a:pt x="4931426" y="287911"/>
                  <a:pt x="4891314" y="217714"/>
                </a:cubicBezTo>
                <a:cubicBezTo>
                  <a:pt x="4883723" y="204430"/>
                  <a:pt x="4862285" y="208038"/>
                  <a:pt x="4847771" y="203200"/>
                </a:cubicBezTo>
                <a:cubicBezTo>
                  <a:pt x="4838095" y="188686"/>
                  <a:pt x="4826544" y="175259"/>
                  <a:pt x="4818743" y="159657"/>
                </a:cubicBezTo>
                <a:cubicBezTo>
                  <a:pt x="4791988" y="106147"/>
                  <a:pt x="4804228" y="63738"/>
                  <a:pt x="4804228" y="0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Ελεύθερη σχεδίαση 11"/>
          <p:cNvSpPr/>
          <p:nvPr/>
        </p:nvSpPr>
        <p:spPr>
          <a:xfrm>
            <a:off x="987552" y="5169408"/>
            <a:ext cx="134112" cy="670560"/>
          </a:xfrm>
          <a:custGeom>
            <a:avLst/>
            <a:gdLst>
              <a:gd name="connsiteX0" fmla="*/ 0 w 134112"/>
              <a:gd name="connsiteY0" fmla="*/ 0 h 670560"/>
              <a:gd name="connsiteX1" fmla="*/ 60960 w 134112"/>
              <a:gd name="connsiteY1" fmla="*/ 36576 h 670560"/>
              <a:gd name="connsiteX2" fmla="*/ 109728 w 134112"/>
              <a:gd name="connsiteY2" fmla="*/ 109728 h 670560"/>
              <a:gd name="connsiteX3" fmla="*/ 97536 w 134112"/>
              <a:gd name="connsiteY3" fmla="*/ 195072 h 670560"/>
              <a:gd name="connsiteX4" fmla="*/ 73152 w 134112"/>
              <a:gd name="connsiteY4" fmla="*/ 268224 h 670560"/>
              <a:gd name="connsiteX5" fmla="*/ 85344 w 134112"/>
              <a:gd name="connsiteY5" fmla="*/ 304800 h 670560"/>
              <a:gd name="connsiteX6" fmla="*/ 109728 w 134112"/>
              <a:gd name="connsiteY6" fmla="*/ 341376 h 670560"/>
              <a:gd name="connsiteX7" fmla="*/ 134112 w 134112"/>
              <a:gd name="connsiteY7" fmla="*/ 414528 h 670560"/>
              <a:gd name="connsiteX8" fmla="*/ 97536 w 134112"/>
              <a:gd name="connsiteY8" fmla="*/ 548640 h 670560"/>
              <a:gd name="connsiteX9" fmla="*/ 60960 w 134112"/>
              <a:gd name="connsiteY9" fmla="*/ 573024 h 670560"/>
              <a:gd name="connsiteX10" fmla="*/ 36576 w 134112"/>
              <a:gd name="connsiteY10" fmla="*/ 67056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4112" h="670560">
                <a:moveTo>
                  <a:pt x="0" y="0"/>
                </a:moveTo>
                <a:cubicBezTo>
                  <a:pt x="20320" y="12192"/>
                  <a:pt x="44204" y="19820"/>
                  <a:pt x="60960" y="36576"/>
                </a:cubicBezTo>
                <a:cubicBezTo>
                  <a:pt x="81682" y="57298"/>
                  <a:pt x="109728" y="109728"/>
                  <a:pt x="109728" y="109728"/>
                </a:cubicBezTo>
                <a:cubicBezTo>
                  <a:pt x="105664" y="138176"/>
                  <a:pt x="103998" y="167071"/>
                  <a:pt x="97536" y="195072"/>
                </a:cubicBezTo>
                <a:cubicBezTo>
                  <a:pt x="91756" y="220117"/>
                  <a:pt x="73152" y="268224"/>
                  <a:pt x="73152" y="268224"/>
                </a:cubicBezTo>
                <a:cubicBezTo>
                  <a:pt x="77216" y="280416"/>
                  <a:pt x="79597" y="293305"/>
                  <a:pt x="85344" y="304800"/>
                </a:cubicBezTo>
                <a:cubicBezTo>
                  <a:pt x="91897" y="317906"/>
                  <a:pt x="103777" y="327986"/>
                  <a:pt x="109728" y="341376"/>
                </a:cubicBezTo>
                <a:cubicBezTo>
                  <a:pt x="120167" y="364864"/>
                  <a:pt x="134112" y="414528"/>
                  <a:pt x="134112" y="414528"/>
                </a:cubicBezTo>
                <a:cubicBezTo>
                  <a:pt x="126900" y="472224"/>
                  <a:pt x="137055" y="509121"/>
                  <a:pt x="97536" y="548640"/>
                </a:cubicBezTo>
                <a:cubicBezTo>
                  <a:pt x="87175" y="559001"/>
                  <a:pt x="73152" y="564896"/>
                  <a:pt x="60960" y="573024"/>
                </a:cubicBezTo>
                <a:cubicBezTo>
                  <a:pt x="25304" y="626507"/>
                  <a:pt x="36576" y="594947"/>
                  <a:pt x="36576" y="670560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Ελεύθερη σχεδίαση 32"/>
          <p:cNvSpPr/>
          <p:nvPr/>
        </p:nvSpPr>
        <p:spPr>
          <a:xfrm flipH="1">
            <a:off x="3072402" y="5228081"/>
            <a:ext cx="435318" cy="721199"/>
          </a:xfrm>
          <a:custGeom>
            <a:avLst/>
            <a:gdLst>
              <a:gd name="connsiteX0" fmla="*/ 0 w 134112"/>
              <a:gd name="connsiteY0" fmla="*/ 0 h 670560"/>
              <a:gd name="connsiteX1" fmla="*/ 60960 w 134112"/>
              <a:gd name="connsiteY1" fmla="*/ 36576 h 670560"/>
              <a:gd name="connsiteX2" fmla="*/ 109728 w 134112"/>
              <a:gd name="connsiteY2" fmla="*/ 109728 h 670560"/>
              <a:gd name="connsiteX3" fmla="*/ 97536 w 134112"/>
              <a:gd name="connsiteY3" fmla="*/ 195072 h 670560"/>
              <a:gd name="connsiteX4" fmla="*/ 73152 w 134112"/>
              <a:gd name="connsiteY4" fmla="*/ 268224 h 670560"/>
              <a:gd name="connsiteX5" fmla="*/ 85344 w 134112"/>
              <a:gd name="connsiteY5" fmla="*/ 304800 h 670560"/>
              <a:gd name="connsiteX6" fmla="*/ 109728 w 134112"/>
              <a:gd name="connsiteY6" fmla="*/ 341376 h 670560"/>
              <a:gd name="connsiteX7" fmla="*/ 134112 w 134112"/>
              <a:gd name="connsiteY7" fmla="*/ 414528 h 670560"/>
              <a:gd name="connsiteX8" fmla="*/ 97536 w 134112"/>
              <a:gd name="connsiteY8" fmla="*/ 548640 h 670560"/>
              <a:gd name="connsiteX9" fmla="*/ 60960 w 134112"/>
              <a:gd name="connsiteY9" fmla="*/ 573024 h 670560"/>
              <a:gd name="connsiteX10" fmla="*/ 36576 w 134112"/>
              <a:gd name="connsiteY10" fmla="*/ 670560 h 670560"/>
              <a:gd name="connsiteX0" fmla="*/ 268004 w 269272"/>
              <a:gd name="connsiteY0" fmla="*/ 0 h 760562"/>
              <a:gd name="connsiteX1" fmla="*/ 26076 w 269272"/>
              <a:gd name="connsiteY1" fmla="*/ 126578 h 760562"/>
              <a:gd name="connsiteX2" fmla="*/ 74844 w 269272"/>
              <a:gd name="connsiteY2" fmla="*/ 199730 h 760562"/>
              <a:gd name="connsiteX3" fmla="*/ 62652 w 269272"/>
              <a:gd name="connsiteY3" fmla="*/ 285074 h 760562"/>
              <a:gd name="connsiteX4" fmla="*/ 38268 w 269272"/>
              <a:gd name="connsiteY4" fmla="*/ 358226 h 760562"/>
              <a:gd name="connsiteX5" fmla="*/ 50460 w 269272"/>
              <a:gd name="connsiteY5" fmla="*/ 394802 h 760562"/>
              <a:gd name="connsiteX6" fmla="*/ 74844 w 269272"/>
              <a:gd name="connsiteY6" fmla="*/ 431378 h 760562"/>
              <a:gd name="connsiteX7" fmla="*/ 99228 w 269272"/>
              <a:gd name="connsiteY7" fmla="*/ 504530 h 760562"/>
              <a:gd name="connsiteX8" fmla="*/ 62652 w 269272"/>
              <a:gd name="connsiteY8" fmla="*/ 638642 h 760562"/>
              <a:gd name="connsiteX9" fmla="*/ 26076 w 269272"/>
              <a:gd name="connsiteY9" fmla="*/ 663026 h 760562"/>
              <a:gd name="connsiteX10" fmla="*/ 1692 w 269272"/>
              <a:gd name="connsiteY10" fmla="*/ 760562 h 760562"/>
              <a:gd name="connsiteX0" fmla="*/ 268004 w 270367"/>
              <a:gd name="connsiteY0" fmla="*/ 0 h 760562"/>
              <a:gd name="connsiteX1" fmla="*/ 139659 w 270367"/>
              <a:gd name="connsiteY1" fmla="*/ 139436 h 760562"/>
              <a:gd name="connsiteX2" fmla="*/ 74844 w 270367"/>
              <a:gd name="connsiteY2" fmla="*/ 199730 h 760562"/>
              <a:gd name="connsiteX3" fmla="*/ 62652 w 270367"/>
              <a:gd name="connsiteY3" fmla="*/ 285074 h 760562"/>
              <a:gd name="connsiteX4" fmla="*/ 38268 w 270367"/>
              <a:gd name="connsiteY4" fmla="*/ 358226 h 760562"/>
              <a:gd name="connsiteX5" fmla="*/ 50460 w 270367"/>
              <a:gd name="connsiteY5" fmla="*/ 394802 h 760562"/>
              <a:gd name="connsiteX6" fmla="*/ 74844 w 270367"/>
              <a:gd name="connsiteY6" fmla="*/ 431378 h 760562"/>
              <a:gd name="connsiteX7" fmla="*/ 99228 w 270367"/>
              <a:gd name="connsiteY7" fmla="*/ 504530 h 760562"/>
              <a:gd name="connsiteX8" fmla="*/ 62652 w 270367"/>
              <a:gd name="connsiteY8" fmla="*/ 638642 h 760562"/>
              <a:gd name="connsiteX9" fmla="*/ 26076 w 270367"/>
              <a:gd name="connsiteY9" fmla="*/ 663026 h 760562"/>
              <a:gd name="connsiteX10" fmla="*/ 1692 w 270367"/>
              <a:gd name="connsiteY10" fmla="*/ 760562 h 76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0367" h="760562">
                <a:moveTo>
                  <a:pt x="268004" y="0"/>
                </a:moveTo>
                <a:cubicBezTo>
                  <a:pt x="288324" y="12192"/>
                  <a:pt x="171852" y="106148"/>
                  <a:pt x="139659" y="139436"/>
                </a:cubicBezTo>
                <a:cubicBezTo>
                  <a:pt x="107466" y="172724"/>
                  <a:pt x="87678" y="175457"/>
                  <a:pt x="74844" y="199730"/>
                </a:cubicBezTo>
                <a:cubicBezTo>
                  <a:pt x="62010" y="224003"/>
                  <a:pt x="69114" y="257073"/>
                  <a:pt x="62652" y="285074"/>
                </a:cubicBezTo>
                <a:cubicBezTo>
                  <a:pt x="56872" y="310119"/>
                  <a:pt x="38268" y="358226"/>
                  <a:pt x="38268" y="358226"/>
                </a:cubicBezTo>
                <a:cubicBezTo>
                  <a:pt x="42332" y="370418"/>
                  <a:pt x="44713" y="383307"/>
                  <a:pt x="50460" y="394802"/>
                </a:cubicBezTo>
                <a:cubicBezTo>
                  <a:pt x="57013" y="407908"/>
                  <a:pt x="68893" y="417988"/>
                  <a:pt x="74844" y="431378"/>
                </a:cubicBezTo>
                <a:cubicBezTo>
                  <a:pt x="85283" y="454866"/>
                  <a:pt x="99228" y="504530"/>
                  <a:pt x="99228" y="504530"/>
                </a:cubicBezTo>
                <a:cubicBezTo>
                  <a:pt x="92016" y="562226"/>
                  <a:pt x="102171" y="599123"/>
                  <a:pt x="62652" y="638642"/>
                </a:cubicBezTo>
                <a:cubicBezTo>
                  <a:pt x="52291" y="649003"/>
                  <a:pt x="38268" y="654898"/>
                  <a:pt x="26076" y="663026"/>
                </a:cubicBezTo>
                <a:cubicBezTo>
                  <a:pt x="-9580" y="716509"/>
                  <a:pt x="1692" y="684949"/>
                  <a:pt x="1692" y="760562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/>
          <p:cNvSpPr txBox="1"/>
          <p:nvPr/>
        </p:nvSpPr>
        <p:spPr>
          <a:xfrm rot="18484031">
            <a:off x="7401073" y="4524561"/>
            <a:ext cx="202140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Θερμότητα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Ορθογώνιο 33"/>
          <p:cNvSpPr/>
          <p:nvPr/>
        </p:nvSpPr>
        <p:spPr>
          <a:xfrm>
            <a:off x="7587199" y="4628897"/>
            <a:ext cx="6126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 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Τόξο 18"/>
          <p:cNvSpPr/>
          <p:nvPr/>
        </p:nvSpPr>
        <p:spPr>
          <a:xfrm>
            <a:off x="6915460" y="4250153"/>
            <a:ext cx="1302301" cy="896217"/>
          </a:xfrm>
          <a:prstGeom prst="arc">
            <a:avLst>
              <a:gd name="adj1" fmla="val 11530873"/>
              <a:gd name="adj2" fmla="val 21204625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998759" y="4279844"/>
            <a:ext cx="1377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αναφλέγει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Επεξήγηση με στρογγυλεμένο παραλληλόγραμμο 34"/>
          <p:cNvSpPr/>
          <p:nvPr/>
        </p:nvSpPr>
        <p:spPr>
          <a:xfrm>
            <a:off x="2694491" y="1950496"/>
            <a:ext cx="1626458" cy="740107"/>
          </a:xfrm>
          <a:prstGeom prst="wedgeRoundRectCallout">
            <a:avLst>
              <a:gd name="adj1" fmla="val 303371"/>
              <a:gd name="adj2" fmla="val 26017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Εξώθερμη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αντίδραση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Δ3.  Μέταλλο +Νερό </a:t>
            </a:r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Υδροξείδιο </a:t>
            </a:r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μετάλλου+ Υδρογόνο</a:t>
            </a:r>
            <a:endParaRPr lang="el-GR" sz="20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37" name="Έλλειψη 36"/>
          <p:cNvSpPr/>
          <p:nvPr/>
        </p:nvSpPr>
        <p:spPr>
          <a:xfrm>
            <a:off x="120230" y="1206066"/>
            <a:ext cx="476859" cy="525496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Έλλειψη 37"/>
          <p:cNvSpPr/>
          <p:nvPr/>
        </p:nvSpPr>
        <p:spPr>
          <a:xfrm>
            <a:off x="6052038" y="1190608"/>
            <a:ext cx="476859" cy="525496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6" grpId="0"/>
      <p:bldP spid="7" grpId="0"/>
      <p:bldP spid="8" grpId="0"/>
      <p:bldP spid="9" grpId="0"/>
      <p:bldP spid="9" grpId="1"/>
      <p:bldP spid="9" grpId="2"/>
      <p:bldP spid="10" grpId="0"/>
      <p:bldP spid="20" grpId="0"/>
      <p:bldP spid="22" grpId="0"/>
      <p:bldP spid="28" grpId="0"/>
      <p:bldP spid="29" grpId="0" animBg="1"/>
      <p:bldP spid="11" grpId="0"/>
      <p:bldP spid="24" grpId="0"/>
      <p:bldP spid="25" grpId="0" animBg="1"/>
      <p:bldP spid="32" grpId="0" animBg="1"/>
      <p:bldP spid="26" grpId="0" animBg="1"/>
      <p:bldP spid="15" grpId="0" animBg="1"/>
      <p:bldP spid="12" grpId="0" animBg="1"/>
      <p:bldP spid="33" grpId="0" animBg="1"/>
      <p:bldP spid="2" grpId="0" animBg="1"/>
      <p:bldP spid="34" grpId="0"/>
      <p:bldP spid="19" grpId="0" animBg="1"/>
      <p:bldP spid="21" grpId="0"/>
      <p:bldP spid="35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Δ3.  Μέταλλο +Νερό </a:t>
            </a:r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Υδροξείδιο </a:t>
            </a:r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μετάλλου+ Υδρογόνο</a:t>
            </a:r>
            <a:endParaRPr lang="el-GR" sz="20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81" y="1237828"/>
            <a:ext cx="9144000" cy="5143500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81" y="1237828"/>
            <a:ext cx="9144000" cy="514350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451" y="1579191"/>
            <a:ext cx="1846282" cy="1384711"/>
          </a:xfrm>
          <a:prstGeom prst="rect">
            <a:avLst/>
          </a:prstGeom>
        </p:spPr>
      </p:pic>
      <p:sp>
        <p:nvSpPr>
          <p:cNvPr id="5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Γ.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60" y="214549"/>
            <a:ext cx="2127939" cy="153627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26" y="1773816"/>
            <a:ext cx="2111177" cy="151116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61" y="3375820"/>
            <a:ext cx="2175020" cy="149240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09" y="5005912"/>
            <a:ext cx="2213472" cy="1598127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5001" r="89374" b="31800"/>
          <a:stretch/>
        </p:blipFill>
        <p:spPr>
          <a:xfrm>
            <a:off x="393377" y="1988840"/>
            <a:ext cx="506215" cy="27480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7526" y="1196752"/>
            <a:ext cx="112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IA (1)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Επεξήγηση με στρογγυλεμένο παραλληλόγραμμο 13"/>
          <p:cNvSpPr/>
          <p:nvPr/>
        </p:nvSpPr>
        <p:spPr>
          <a:xfrm>
            <a:off x="6666034" y="214549"/>
            <a:ext cx="2149628" cy="1526634"/>
          </a:xfrm>
          <a:prstGeom prst="wedgeRoundRectCallout">
            <a:avLst>
              <a:gd name="adj1" fmla="val -323775"/>
              <a:gd name="adj2" fmla="val 78008"/>
              <a:gd name="adj3" fmla="val 16667"/>
            </a:avLst>
          </a:prstGeom>
          <a:noFill/>
          <a:ln>
            <a:solidFill>
              <a:srgbClr val="FF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Επεξήγηση με στρογγυλεμένο παραλληλόγραμμο 14"/>
          <p:cNvSpPr/>
          <p:nvPr/>
        </p:nvSpPr>
        <p:spPr>
          <a:xfrm>
            <a:off x="6646809" y="1772816"/>
            <a:ext cx="2149628" cy="1501532"/>
          </a:xfrm>
          <a:prstGeom prst="wedgeRoundRectCallout">
            <a:avLst>
              <a:gd name="adj1" fmla="val -320882"/>
              <a:gd name="adj2" fmla="val 39029"/>
              <a:gd name="adj3" fmla="val 16667"/>
            </a:avLst>
          </a:prstGeom>
          <a:noFill/>
          <a:ln>
            <a:solidFill>
              <a:srgbClr val="FF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Επεξήγηση με στρογγυλεμένο παραλληλόγραμμο 15"/>
          <p:cNvSpPr/>
          <p:nvPr/>
        </p:nvSpPr>
        <p:spPr>
          <a:xfrm>
            <a:off x="6666035" y="3385456"/>
            <a:ext cx="2194246" cy="1482764"/>
          </a:xfrm>
          <a:prstGeom prst="wedgeRoundRectCallout">
            <a:avLst>
              <a:gd name="adj1" fmla="val -317611"/>
              <a:gd name="adj2" fmla="val -41831"/>
              <a:gd name="adj3" fmla="val 16667"/>
            </a:avLst>
          </a:prstGeom>
          <a:noFill/>
          <a:ln>
            <a:solidFill>
              <a:srgbClr val="FF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Επεξήγηση με στρογγυλεμένο παραλληλόγραμμο 17"/>
          <p:cNvSpPr/>
          <p:nvPr/>
        </p:nvSpPr>
        <p:spPr>
          <a:xfrm>
            <a:off x="6646809" y="5011033"/>
            <a:ext cx="2213472" cy="1586320"/>
          </a:xfrm>
          <a:prstGeom prst="wedgeRoundRectCallout">
            <a:avLst>
              <a:gd name="adj1" fmla="val -314490"/>
              <a:gd name="adj2" fmla="val -113903"/>
              <a:gd name="adj3" fmla="val 16667"/>
            </a:avLst>
          </a:prstGeom>
          <a:noFill/>
          <a:ln>
            <a:solidFill>
              <a:srgbClr val="FF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Βέλος προς τα κάτω 18"/>
          <p:cNvSpPr/>
          <p:nvPr/>
        </p:nvSpPr>
        <p:spPr>
          <a:xfrm>
            <a:off x="410891" y="1505322"/>
            <a:ext cx="2016224" cy="4608512"/>
          </a:xfrm>
          <a:prstGeom prst="downArrow">
            <a:avLst>
              <a:gd name="adj1" fmla="val 50000"/>
              <a:gd name="adj2" fmla="val 6596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Αύξηση δραστικότητας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464447" y="3060689"/>
            <a:ext cx="112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0066"/>
                </a:solidFill>
              </a:rPr>
              <a:t>Αλκάλια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2" name="Αριστερό άγκιστρο 1"/>
          <p:cNvSpPr/>
          <p:nvPr/>
        </p:nvSpPr>
        <p:spPr>
          <a:xfrm>
            <a:off x="284443" y="1988840"/>
            <a:ext cx="132316" cy="2743258"/>
          </a:xfrm>
          <a:prstGeom prst="leftBrace">
            <a:avLst>
              <a:gd name="adj1" fmla="val 100099"/>
              <a:gd name="adj2" fmla="val 48331"/>
            </a:avLst>
          </a:prstGeom>
          <a:ln w="28575">
            <a:solidFill>
              <a:srgbClr val="FF00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3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8" grpId="0" animBg="1"/>
      <p:bldP spid="19" grpId="0" animBg="1"/>
      <p:bldP spid="21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iniac Alkali Metal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19" y="1196752"/>
            <a:ext cx="8576953" cy="4824536"/>
          </a:xfrm>
          <a:prstGeom prst="rect">
            <a:avLst/>
          </a:prstGeom>
        </p:spPr>
      </p:pic>
      <p:sp>
        <p:nvSpPr>
          <p:cNvPr id="5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Γ.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43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Ορθογώνιο 31"/>
          <p:cNvSpPr/>
          <p:nvPr/>
        </p:nvSpPr>
        <p:spPr>
          <a:xfrm>
            <a:off x="179512" y="1249596"/>
            <a:ext cx="8722929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2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 K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Ba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Ca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Na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Mg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Al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Mn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Zn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Cr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Fe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Co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Ni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Sn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Pb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j-lt"/>
              </a:rPr>
              <a:t>H</a:t>
            </a:r>
            <a:r>
              <a:rPr lang="en-US" sz="2200" b="1" baseline="-25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j-lt"/>
              </a:rPr>
              <a:t>2</a:t>
            </a:r>
            <a:r>
              <a:rPr lang="en-US" sz="2200" b="1" baseline="-25000" dirty="0">
                <a:ln>
                  <a:solidFill>
                    <a:schemeClr val="tx1"/>
                  </a:solidFill>
                </a:ln>
                <a:latin typeface="+mj-lt"/>
              </a:rPr>
              <a:t>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Cu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Hg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Ag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Pt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, 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+mj-lt"/>
              </a:rPr>
              <a:t>Au</a:t>
            </a:r>
            <a:r>
              <a:rPr lang="en-US" sz="2200" b="1" dirty="0">
                <a:ln>
                  <a:solidFill>
                    <a:schemeClr val="tx1"/>
                  </a:solidFill>
                </a:ln>
                <a:latin typeface="+mj-lt"/>
              </a:rPr>
              <a:t> </a:t>
            </a:r>
            <a:endParaRPr lang="el-GR" sz="2200" b="1" dirty="0">
              <a:ln>
                <a:solidFill>
                  <a:schemeClr val="tx1"/>
                </a:solidFill>
              </a:ln>
              <a:latin typeface="+mj-lt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755576" y="3861048"/>
            <a:ext cx="7649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Mg</a:t>
            </a:r>
            <a:endParaRPr lang="el-GR" b="1" dirty="0">
              <a:ln>
                <a:solidFill>
                  <a:schemeClr val="tx1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627784" y="3861047"/>
            <a:ext cx="1172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H</a:t>
            </a:r>
            <a:r>
              <a:rPr lang="en-US" sz="3200" b="1" baseline="-250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2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848599" y="3861048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+</a:t>
            </a:r>
            <a:endParaRPr lang="el-GR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001009" y="3861045"/>
            <a:ext cx="1388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Mg 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O</a:t>
            </a:r>
            <a:r>
              <a:rPr lang="el-GR" sz="3200" b="1" baseline="-25000" dirty="0" smtClean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163610" y="3875314"/>
            <a:ext cx="590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Comic Sans MS" pitchFamily="66" charset="0"/>
                <a:sym typeface="Symbol"/>
              </a:rPr>
              <a:t></a:t>
            </a:r>
            <a:endParaRPr lang="el-GR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7524328" y="3789040"/>
            <a:ext cx="667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H</a:t>
            </a:r>
            <a:r>
              <a:rPr lang="en-GB" sz="3200" b="1" baseline="-250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2</a:t>
            </a:r>
            <a:endParaRPr lang="el-GR" sz="32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6695636" y="3846644"/>
            <a:ext cx="6126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+ </a:t>
            </a:r>
            <a:endParaRPr lang="el-GR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Ελεύθερη σχεδίαση 12"/>
          <p:cNvSpPr/>
          <p:nvPr/>
        </p:nvSpPr>
        <p:spPr>
          <a:xfrm>
            <a:off x="1190170" y="1775092"/>
            <a:ext cx="906499" cy="2100222"/>
          </a:xfrm>
          <a:custGeom>
            <a:avLst/>
            <a:gdLst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1706" h="1872343">
                <a:moveTo>
                  <a:pt x="0" y="1872343"/>
                </a:moveTo>
                <a:cubicBezTo>
                  <a:pt x="4838" y="1727200"/>
                  <a:pt x="-3498" y="1581017"/>
                  <a:pt x="14515" y="1436915"/>
                </a:cubicBezTo>
                <a:cubicBezTo>
                  <a:pt x="16679" y="1419606"/>
                  <a:pt x="42117" y="1414971"/>
                  <a:pt x="58058" y="1407886"/>
                </a:cubicBezTo>
                <a:cubicBezTo>
                  <a:pt x="86019" y="1395459"/>
                  <a:pt x="116115" y="1388534"/>
                  <a:pt x="145143" y="1378858"/>
                </a:cubicBezTo>
                <a:cubicBezTo>
                  <a:pt x="212096" y="1356540"/>
                  <a:pt x="173673" y="1367345"/>
                  <a:pt x="261258" y="1349829"/>
                </a:cubicBezTo>
                <a:cubicBezTo>
                  <a:pt x="270934" y="1335315"/>
                  <a:pt x="287418" y="1323493"/>
                  <a:pt x="290286" y="1306286"/>
                </a:cubicBezTo>
                <a:cubicBezTo>
                  <a:pt x="292801" y="1291195"/>
                  <a:pt x="284259" y="1275473"/>
                  <a:pt x="275772" y="1262743"/>
                </a:cubicBezTo>
                <a:cubicBezTo>
                  <a:pt x="244708" y="1216147"/>
                  <a:pt x="234337" y="1219903"/>
                  <a:pt x="188686" y="1204686"/>
                </a:cubicBezTo>
                <a:cubicBezTo>
                  <a:pt x="179010" y="1190172"/>
                  <a:pt x="162526" y="1178350"/>
                  <a:pt x="159658" y="1161143"/>
                </a:cubicBezTo>
                <a:cubicBezTo>
                  <a:pt x="151859" y="1114346"/>
                  <a:pt x="258060" y="1032647"/>
                  <a:pt x="261258" y="1030515"/>
                </a:cubicBezTo>
                <a:lnTo>
                  <a:pt x="348343" y="972458"/>
                </a:lnTo>
                <a:lnTo>
                  <a:pt x="391886" y="943429"/>
                </a:lnTo>
                <a:cubicBezTo>
                  <a:pt x="399933" y="931359"/>
                  <a:pt x="441245" y="877667"/>
                  <a:pt x="435429" y="856343"/>
                </a:cubicBezTo>
                <a:cubicBezTo>
                  <a:pt x="420230" y="800615"/>
                  <a:pt x="380954" y="745602"/>
                  <a:pt x="348343" y="696686"/>
                </a:cubicBezTo>
                <a:cubicBezTo>
                  <a:pt x="353181" y="672496"/>
                  <a:pt x="350619" y="645534"/>
                  <a:pt x="362858" y="624115"/>
                </a:cubicBezTo>
                <a:cubicBezTo>
                  <a:pt x="371513" y="608969"/>
                  <a:pt x="392205" y="605225"/>
                  <a:pt x="406400" y="595086"/>
                </a:cubicBezTo>
                <a:cubicBezTo>
                  <a:pt x="532395" y="505089"/>
                  <a:pt x="405404" y="590912"/>
                  <a:pt x="508000" y="522515"/>
                </a:cubicBezTo>
                <a:cubicBezTo>
                  <a:pt x="534352" y="443460"/>
                  <a:pt x="551478" y="440091"/>
                  <a:pt x="522515" y="362858"/>
                </a:cubicBezTo>
                <a:cubicBezTo>
                  <a:pt x="516390" y="346525"/>
                  <a:pt x="503162" y="333829"/>
                  <a:pt x="493486" y="319315"/>
                </a:cubicBezTo>
                <a:cubicBezTo>
                  <a:pt x="498324" y="304801"/>
                  <a:pt x="499513" y="288502"/>
                  <a:pt x="508000" y="275772"/>
                </a:cubicBezTo>
                <a:cubicBezTo>
                  <a:pt x="530351" y="242246"/>
                  <a:pt x="562957" y="224620"/>
                  <a:pt x="595086" y="203200"/>
                </a:cubicBezTo>
                <a:cubicBezTo>
                  <a:pt x="599924" y="188686"/>
                  <a:pt x="602758" y="173342"/>
                  <a:pt x="609600" y="159658"/>
                </a:cubicBezTo>
                <a:cubicBezTo>
                  <a:pt x="617401" y="144056"/>
                  <a:pt x="635508" y="133278"/>
                  <a:pt x="638629" y="116115"/>
                </a:cubicBezTo>
                <a:cubicBezTo>
                  <a:pt x="645553" y="78034"/>
                  <a:pt x="638629" y="38705"/>
                  <a:pt x="638629" y="0"/>
                </a:cubicBezTo>
              </a:path>
            </a:pathLst>
          </a:custGeom>
          <a:noFill/>
          <a:ln w="28575">
            <a:solidFill>
              <a:srgbClr val="00B0F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Ελεύθερη σχεδίαση 14"/>
          <p:cNvSpPr/>
          <p:nvPr/>
        </p:nvSpPr>
        <p:spPr>
          <a:xfrm>
            <a:off x="2843809" y="1732456"/>
            <a:ext cx="3635804" cy="2200601"/>
          </a:xfrm>
          <a:custGeom>
            <a:avLst/>
            <a:gdLst>
              <a:gd name="connsiteX0" fmla="*/ 0 w 4912759"/>
              <a:gd name="connsiteY0" fmla="*/ 1843314 h 1843314"/>
              <a:gd name="connsiteX1" fmla="*/ 14514 w 4912759"/>
              <a:gd name="connsiteY1" fmla="*/ 1654628 h 1843314"/>
              <a:gd name="connsiteX2" fmla="*/ 101600 w 4912759"/>
              <a:gd name="connsiteY2" fmla="*/ 1611085 h 1843314"/>
              <a:gd name="connsiteX3" fmla="*/ 290285 w 4912759"/>
              <a:gd name="connsiteY3" fmla="*/ 1596571 h 1843314"/>
              <a:gd name="connsiteX4" fmla="*/ 319314 w 4912759"/>
              <a:gd name="connsiteY4" fmla="*/ 1509485 h 1843314"/>
              <a:gd name="connsiteX5" fmla="*/ 377371 w 4912759"/>
              <a:gd name="connsiteY5" fmla="*/ 1422400 h 1843314"/>
              <a:gd name="connsiteX6" fmla="*/ 449943 w 4912759"/>
              <a:gd name="connsiteY6" fmla="*/ 1393371 h 1843314"/>
              <a:gd name="connsiteX7" fmla="*/ 609600 w 4912759"/>
              <a:gd name="connsiteY7" fmla="*/ 1407885 h 1843314"/>
              <a:gd name="connsiteX8" fmla="*/ 667657 w 4912759"/>
              <a:gd name="connsiteY8" fmla="*/ 1422400 h 1843314"/>
              <a:gd name="connsiteX9" fmla="*/ 812800 w 4912759"/>
              <a:gd name="connsiteY9" fmla="*/ 1407885 h 1843314"/>
              <a:gd name="connsiteX10" fmla="*/ 899885 w 4912759"/>
              <a:gd name="connsiteY10" fmla="*/ 1349828 h 1843314"/>
              <a:gd name="connsiteX11" fmla="*/ 943428 w 4912759"/>
              <a:gd name="connsiteY11" fmla="*/ 1320800 h 1843314"/>
              <a:gd name="connsiteX12" fmla="*/ 1001485 w 4912759"/>
              <a:gd name="connsiteY12" fmla="*/ 1277257 h 1843314"/>
              <a:gd name="connsiteX13" fmla="*/ 1045028 w 4912759"/>
              <a:gd name="connsiteY13" fmla="*/ 1248228 h 1843314"/>
              <a:gd name="connsiteX14" fmla="*/ 1132114 w 4912759"/>
              <a:gd name="connsiteY14" fmla="*/ 1219200 h 1843314"/>
              <a:gd name="connsiteX15" fmla="*/ 1233714 w 4912759"/>
              <a:gd name="connsiteY15" fmla="*/ 1233714 h 1843314"/>
              <a:gd name="connsiteX16" fmla="*/ 1320800 w 4912759"/>
              <a:gd name="connsiteY16" fmla="*/ 1291771 h 1843314"/>
              <a:gd name="connsiteX17" fmla="*/ 1364343 w 4912759"/>
              <a:gd name="connsiteY17" fmla="*/ 1320800 h 1843314"/>
              <a:gd name="connsiteX18" fmla="*/ 1407885 w 4912759"/>
              <a:gd name="connsiteY18" fmla="*/ 1335314 h 1843314"/>
              <a:gd name="connsiteX19" fmla="*/ 1451428 w 4912759"/>
              <a:gd name="connsiteY19" fmla="*/ 1306285 h 1843314"/>
              <a:gd name="connsiteX20" fmla="*/ 1494971 w 4912759"/>
              <a:gd name="connsiteY20" fmla="*/ 1262742 h 1843314"/>
              <a:gd name="connsiteX21" fmla="*/ 1553028 w 4912759"/>
              <a:gd name="connsiteY21" fmla="*/ 1233714 h 1843314"/>
              <a:gd name="connsiteX22" fmla="*/ 1640114 w 4912759"/>
              <a:gd name="connsiteY22" fmla="*/ 1161142 h 1843314"/>
              <a:gd name="connsiteX23" fmla="*/ 1698171 w 4912759"/>
              <a:gd name="connsiteY23" fmla="*/ 1117600 h 1843314"/>
              <a:gd name="connsiteX24" fmla="*/ 1828800 w 4912759"/>
              <a:gd name="connsiteY24" fmla="*/ 1059542 h 1843314"/>
              <a:gd name="connsiteX25" fmla="*/ 1930400 w 4912759"/>
              <a:gd name="connsiteY25" fmla="*/ 1030514 h 1843314"/>
              <a:gd name="connsiteX26" fmla="*/ 2351314 w 4912759"/>
              <a:gd name="connsiteY26" fmla="*/ 1016000 h 1843314"/>
              <a:gd name="connsiteX27" fmla="*/ 2481943 w 4912759"/>
              <a:gd name="connsiteY27" fmla="*/ 986971 h 1843314"/>
              <a:gd name="connsiteX28" fmla="*/ 2540000 w 4912759"/>
              <a:gd name="connsiteY28" fmla="*/ 972457 h 1843314"/>
              <a:gd name="connsiteX29" fmla="*/ 2583543 w 4912759"/>
              <a:gd name="connsiteY29" fmla="*/ 957942 h 1843314"/>
              <a:gd name="connsiteX30" fmla="*/ 2714171 w 4912759"/>
              <a:gd name="connsiteY30" fmla="*/ 928914 h 1843314"/>
              <a:gd name="connsiteX31" fmla="*/ 2757714 w 4912759"/>
              <a:gd name="connsiteY31" fmla="*/ 899885 h 1843314"/>
              <a:gd name="connsiteX32" fmla="*/ 2859314 w 4912759"/>
              <a:gd name="connsiteY32" fmla="*/ 783771 h 1843314"/>
              <a:gd name="connsiteX33" fmla="*/ 2902857 w 4912759"/>
              <a:gd name="connsiteY33" fmla="*/ 769257 h 1843314"/>
              <a:gd name="connsiteX34" fmla="*/ 3381828 w 4912759"/>
              <a:gd name="connsiteY34" fmla="*/ 754742 h 1843314"/>
              <a:gd name="connsiteX35" fmla="*/ 3497943 w 4912759"/>
              <a:gd name="connsiteY35" fmla="*/ 725714 h 1843314"/>
              <a:gd name="connsiteX36" fmla="*/ 3541485 w 4912759"/>
              <a:gd name="connsiteY36" fmla="*/ 696685 h 1843314"/>
              <a:gd name="connsiteX37" fmla="*/ 3643085 w 4912759"/>
              <a:gd name="connsiteY37" fmla="*/ 667657 h 1843314"/>
              <a:gd name="connsiteX38" fmla="*/ 3730171 w 4912759"/>
              <a:gd name="connsiteY38" fmla="*/ 624114 h 1843314"/>
              <a:gd name="connsiteX39" fmla="*/ 3860800 w 4912759"/>
              <a:gd name="connsiteY39" fmla="*/ 566057 h 1843314"/>
              <a:gd name="connsiteX40" fmla="*/ 3991428 w 4912759"/>
              <a:gd name="connsiteY40" fmla="*/ 551542 h 1843314"/>
              <a:gd name="connsiteX41" fmla="*/ 4093028 w 4912759"/>
              <a:gd name="connsiteY41" fmla="*/ 522514 h 1843314"/>
              <a:gd name="connsiteX42" fmla="*/ 4310743 w 4912759"/>
              <a:gd name="connsiteY42" fmla="*/ 493485 h 1843314"/>
              <a:gd name="connsiteX43" fmla="*/ 4368800 w 4912759"/>
              <a:gd name="connsiteY43" fmla="*/ 478971 h 1843314"/>
              <a:gd name="connsiteX44" fmla="*/ 4499428 w 4912759"/>
              <a:gd name="connsiteY44" fmla="*/ 464457 h 1843314"/>
              <a:gd name="connsiteX45" fmla="*/ 4542971 w 4912759"/>
              <a:gd name="connsiteY45" fmla="*/ 449942 h 1843314"/>
              <a:gd name="connsiteX46" fmla="*/ 4746171 w 4912759"/>
              <a:gd name="connsiteY46" fmla="*/ 406400 h 1843314"/>
              <a:gd name="connsiteX47" fmla="*/ 4789714 w 4912759"/>
              <a:gd name="connsiteY47" fmla="*/ 391885 h 1843314"/>
              <a:gd name="connsiteX48" fmla="*/ 4876800 w 4912759"/>
              <a:gd name="connsiteY48" fmla="*/ 348342 h 1843314"/>
              <a:gd name="connsiteX49" fmla="*/ 4891314 w 4912759"/>
              <a:gd name="connsiteY49" fmla="*/ 217714 h 1843314"/>
              <a:gd name="connsiteX50" fmla="*/ 4847771 w 4912759"/>
              <a:gd name="connsiteY50" fmla="*/ 203200 h 1843314"/>
              <a:gd name="connsiteX51" fmla="*/ 4818743 w 4912759"/>
              <a:gd name="connsiteY51" fmla="*/ 159657 h 1843314"/>
              <a:gd name="connsiteX52" fmla="*/ 4804228 w 4912759"/>
              <a:gd name="connsiteY52" fmla="*/ 0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912759" h="1843314">
                <a:moveTo>
                  <a:pt x="0" y="1843314"/>
                </a:moveTo>
                <a:cubicBezTo>
                  <a:pt x="4838" y="1780419"/>
                  <a:pt x="-1740" y="1715579"/>
                  <a:pt x="14514" y="1654628"/>
                </a:cubicBezTo>
                <a:cubicBezTo>
                  <a:pt x="18984" y="1637864"/>
                  <a:pt x="86943" y="1612917"/>
                  <a:pt x="101600" y="1611085"/>
                </a:cubicBezTo>
                <a:cubicBezTo>
                  <a:pt x="164194" y="1603261"/>
                  <a:pt x="227390" y="1601409"/>
                  <a:pt x="290285" y="1596571"/>
                </a:cubicBezTo>
                <a:lnTo>
                  <a:pt x="319314" y="1509485"/>
                </a:lnTo>
                <a:cubicBezTo>
                  <a:pt x="333922" y="1465661"/>
                  <a:pt x="331592" y="1451012"/>
                  <a:pt x="377371" y="1422400"/>
                </a:cubicBezTo>
                <a:cubicBezTo>
                  <a:pt x="399465" y="1408591"/>
                  <a:pt x="425752" y="1403047"/>
                  <a:pt x="449943" y="1393371"/>
                </a:cubicBezTo>
                <a:cubicBezTo>
                  <a:pt x="503162" y="1398209"/>
                  <a:pt x="556630" y="1400822"/>
                  <a:pt x="609600" y="1407885"/>
                </a:cubicBezTo>
                <a:cubicBezTo>
                  <a:pt x="629373" y="1410521"/>
                  <a:pt x="647709" y="1422400"/>
                  <a:pt x="667657" y="1422400"/>
                </a:cubicBezTo>
                <a:cubicBezTo>
                  <a:pt x="716279" y="1422400"/>
                  <a:pt x="764419" y="1412723"/>
                  <a:pt x="812800" y="1407885"/>
                </a:cubicBezTo>
                <a:lnTo>
                  <a:pt x="899885" y="1349828"/>
                </a:lnTo>
                <a:cubicBezTo>
                  <a:pt x="914399" y="1340152"/>
                  <a:pt x="929473" y="1331266"/>
                  <a:pt x="943428" y="1320800"/>
                </a:cubicBezTo>
                <a:cubicBezTo>
                  <a:pt x="962780" y="1306286"/>
                  <a:pt x="981800" y="1291317"/>
                  <a:pt x="1001485" y="1277257"/>
                </a:cubicBezTo>
                <a:cubicBezTo>
                  <a:pt x="1015680" y="1267118"/>
                  <a:pt x="1029087" y="1255313"/>
                  <a:pt x="1045028" y="1248228"/>
                </a:cubicBezTo>
                <a:cubicBezTo>
                  <a:pt x="1072990" y="1235801"/>
                  <a:pt x="1132114" y="1219200"/>
                  <a:pt x="1132114" y="1219200"/>
                </a:cubicBezTo>
                <a:cubicBezTo>
                  <a:pt x="1165981" y="1224038"/>
                  <a:pt x="1201784" y="1221433"/>
                  <a:pt x="1233714" y="1233714"/>
                </a:cubicBezTo>
                <a:cubicBezTo>
                  <a:pt x="1266277" y="1246238"/>
                  <a:pt x="1291771" y="1272419"/>
                  <a:pt x="1320800" y="1291771"/>
                </a:cubicBezTo>
                <a:cubicBezTo>
                  <a:pt x="1335314" y="1301447"/>
                  <a:pt x="1347794" y="1315284"/>
                  <a:pt x="1364343" y="1320800"/>
                </a:cubicBezTo>
                <a:lnTo>
                  <a:pt x="1407885" y="1335314"/>
                </a:lnTo>
                <a:cubicBezTo>
                  <a:pt x="1422399" y="1325638"/>
                  <a:pt x="1438027" y="1317452"/>
                  <a:pt x="1451428" y="1306285"/>
                </a:cubicBezTo>
                <a:cubicBezTo>
                  <a:pt x="1467197" y="1293144"/>
                  <a:pt x="1478268" y="1274673"/>
                  <a:pt x="1494971" y="1262742"/>
                </a:cubicBezTo>
                <a:cubicBezTo>
                  <a:pt x="1512577" y="1250166"/>
                  <a:pt x="1533676" y="1243390"/>
                  <a:pt x="1553028" y="1233714"/>
                </a:cubicBezTo>
                <a:cubicBezTo>
                  <a:pt x="1620792" y="1165950"/>
                  <a:pt x="1569391" y="1211658"/>
                  <a:pt x="1640114" y="1161142"/>
                </a:cubicBezTo>
                <a:cubicBezTo>
                  <a:pt x="1659798" y="1147082"/>
                  <a:pt x="1677658" y="1130421"/>
                  <a:pt x="1698171" y="1117600"/>
                </a:cubicBezTo>
                <a:cubicBezTo>
                  <a:pt x="1731158" y="1096983"/>
                  <a:pt x="1794388" y="1072446"/>
                  <a:pt x="1828800" y="1059542"/>
                </a:cubicBezTo>
                <a:cubicBezTo>
                  <a:pt x="1849306" y="1051852"/>
                  <a:pt x="1912211" y="1031616"/>
                  <a:pt x="1930400" y="1030514"/>
                </a:cubicBezTo>
                <a:cubicBezTo>
                  <a:pt x="2070531" y="1022021"/>
                  <a:pt x="2211009" y="1020838"/>
                  <a:pt x="2351314" y="1016000"/>
                </a:cubicBezTo>
                <a:cubicBezTo>
                  <a:pt x="2436054" y="987752"/>
                  <a:pt x="2354225" y="1012514"/>
                  <a:pt x="2481943" y="986971"/>
                </a:cubicBezTo>
                <a:cubicBezTo>
                  <a:pt x="2501504" y="983059"/>
                  <a:pt x="2520820" y="977937"/>
                  <a:pt x="2540000" y="972457"/>
                </a:cubicBezTo>
                <a:cubicBezTo>
                  <a:pt x="2554711" y="968254"/>
                  <a:pt x="2568608" y="961261"/>
                  <a:pt x="2583543" y="957942"/>
                </a:cubicBezTo>
                <a:cubicBezTo>
                  <a:pt x="2736819" y="923880"/>
                  <a:pt x="2616144" y="961589"/>
                  <a:pt x="2714171" y="928914"/>
                </a:cubicBezTo>
                <a:cubicBezTo>
                  <a:pt x="2728685" y="919238"/>
                  <a:pt x="2746227" y="913013"/>
                  <a:pt x="2757714" y="899885"/>
                </a:cubicBezTo>
                <a:cubicBezTo>
                  <a:pt x="2825446" y="822478"/>
                  <a:pt x="2786744" y="820056"/>
                  <a:pt x="2859314" y="783771"/>
                </a:cubicBezTo>
                <a:cubicBezTo>
                  <a:pt x="2872998" y="776929"/>
                  <a:pt x="2887581" y="770106"/>
                  <a:pt x="2902857" y="769257"/>
                </a:cubicBezTo>
                <a:cubicBezTo>
                  <a:pt x="3062341" y="760397"/>
                  <a:pt x="3222171" y="759580"/>
                  <a:pt x="3381828" y="754742"/>
                </a:cubicBezTo>
                <a:cubicBezTo>
                  <a:pt x="3420533" y="745066"/>
                  <a:pt x="3464748" y="747845"/>
                  <a:pt x="3497943" y="725714"/>
                </a:cubicBezTo>
                <a:cubicBezTo>
                  <a:pt x="3512457" y="716038"/>
                  <a:pt x="3525883" y="704486"/>
                  <a:pt x="3541485" y="696685"/>
                </a:cubicBezTo>
                <a:cubicBezTo>
                  <a:pt x="3562306" y="686275"/>
                  <a:pt x="3624486" y="672307"/>
                  <a:pt x="3643085" y="667657"/>
                </a:cubicBezTo>
                <a:cubicBezTo>
                  <a:pt x="3767874" y="584464"/>
                  <a:pt x="3609987" y="684206"/>
                  <a:pt x="3730171" y="624114"/>
                </a:cubicBezTo>
                <a:cubicBezTo>
                  <a:pt x="3811254" y="583573"/>
                  <a:pt x="3735976" y="591022"/>
                  <a:pt x="3860800" y="566057"/>
                </a:cubicBezTo>
                <a:cubicBezTo>
                  <a:pt x="3903760" y="557465"/>
                  <a:pt x="3947885" y="556380"/>
                  <a:pt x="3991428" y="551542"/>
                </a:cubicBezTo>
                <a:cubicBezTo>
                  <a:pt x="4025939" y="540039"/>
                  <a:pt x="4056579" y="528589"/>
                  <a:pt x="4093028" y="522514"/>
                </a:cubicBezTo>
                <a:cubicBezTo>
                  <a:pt x="4244703" y="497235"/>
                  <a:pt x="4169114" y="519236"/>
                  <a:pt x="4310743" y="493485"/>
                </a:cubicBezTo>
                <a:cubicBezTo>
                  <a:pt x="4330369" y="489917"/>
                  <a:pt x="4349084" y="482004"/>
                  <a:pt x="4368800" y="478971"/>
                </a:cubicBezTo>
                <a:cubicBezTo>
                  <a:pt x="4412101" y="472309"/>
                  <a:pt x="4455885" y="469295"/>
                  <a:pt x="4499428" y="464457"/>
                </a:cubicBezTo>
                <a:cubicBezTo>
                  <a:pt x="4513942" y="459619"/>
                  <a:pt x="4528036" y="453261"/>
                  <a:pt x="4542971" y="449942"/>
                </a:cubicBezTo>
                <a:cubicBezTo>
                  <a:pt x="4652586" y="425583"/>
                  <a:pt x="4624314" y="447021"/>
                  <a:pt x="4746171" y="406400"/>
                </a:cubicBezTo>
                <a:cubicBezTo>
                  <a:pt x="4760685" y="401562"/>
                  <a:pt x="4776030" y="398727"/>
                  <a:pt x="4789714" y="391885"/>
                </a:cubicBezTo>
                <a:cubicBezTo>
                  <a:pt x="4902260" y="335612"/>
                  <a:pt x="4767353" y="384826"/>
                  <a:pt x="4876800" y="348342"/>
                </a:cubicBezTo>
                <a:cubicBezTo>
                  <a:pt x="4908679" y="300523"/>
                  <a:pt x="4931426" y="287911"/>
                  <a:pt x="4891314" y="217714"/>
                </a:cubicBezTo>
                <a:cubicBezTo>
                  <a:pt x="4883723" y="204430"/>
                  <a:pt x="4862285" y="208038"/>
                  <a:pt x="4847771" y="203200"/>
                </a:cubicBezTo>
                <a:cubicBezTo>
                  <a:pt x="4838095" y="188686"/>
                  <a:pt x="4826544" y="175259"/>
                  <a:pt x="4818743" y="159657"/>
                </a:cubicBezTo>
                <a:cubicBezTo>
                  <a:pt x="4791988" y="106147"/>
                  <a:pt x="4804228" y="63738"/>
                  <a:pt x="4804228" y="0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9" name="Ευθύγραμμο βέλος σύνδεσης 18"/>
          <p:cNvCxnSpPr/>
          <p:nvPr/>
        </p:nvCxnSpPr>
        <p:spPr>
          <a:xfrm>
            <a:off x="1178127" y="4517831"/>
            <a:ext cx="332897" cy="92739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6279" y="5517232"/>
            <a:ext cx="362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Mg</a:t>
            </a:r>
            <a:r>
              <a:rPr lang="el-GR" sz="2400" b="1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l-GR" sz="2400" b="1" dirty="0" smtClean="0"/>
              <a:t>δραστικότερο του </a:t>
            </a:r>
            <a:r>
              <a:rPr lang="el-GR" sz="2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Η</a:t>
            </a:r>
            <a:endParaRPr lang="el-GR" sz="2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5472" y="3553852"/>
            <a:ext cx="1187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2+  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2-</a:t>
            </a:r>
            <a:endParaRPr lang="el-GR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23" name="Ευθύγραμμο βέλος σύνδεσης 22"/>
          <p:cNvCxnSpPr/>
          <p:nvPr/>
        </p:nvCxnSpPr>
        <p:spPr>
          <a:xfrm>
            <a:off x="3033486" y="4517831"/>
            <a:ext cx="674418" cy="118203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Ορθογώνιο 27"/>
          <p:cNvSpPr/>
          <p:nvPr/>
        </p:nvSpPr>
        <p:spPr>
          <a:xfrm>
            <a:off x="890356" y="6245379"/>
            <a:ext cx="3398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sym typeface="Symbol"/>
              </a:rPr>
              <a:t>To</a:t>
            </a:r>
            <a:r>
              <a:rPr lang="el-GR" sz="2400" b="1" dirty="0" smtClean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sym typeface="Symbol"/>
              </a:rPr>
              <a:t>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sym typeface="Symbol"/>
              </a:rPr>
              <a:t>Mg </a:t>
            </a:r>
            <a:r>
              <a:rPr lang="el-GR" sz="2400" b="1" dirty="0" smtClean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sym typeface="Symbol"/>
              </a:rPr>
              <a:t>αντικαθιστά το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sym typeface="Symbol"/>
              </a:rPr>
              <a:t>H</a:t>
            </a:r>
            <a:endParaRPr lang="el-GR" sz="2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9" name="Βέλος προς τα κάτω 28"/>
          <p:cNvSpPr/>
          <p:nvPr/>
        </p:nvSpPr>
        <p:spPr>
          <a:xfrm>
            <a:off x="2096669" y="5978897"/>
            <a:ext cx="246593" cy="266483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8" name="Ευθύγραμμο βέλος σύνδεσης 17"/>
          <p:cNvCxnSpPr/>
          <p:nvPr/>
        </p:nvCxnSpPr>
        <p:spPr>
          <a:xfrm flipV="1">
            <a:off x="8415493" y="3832447"/>
            <a:ext cx="0" cy="48925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289354" y="4730368"/>
            <a:ext cx="4686971" cy="19389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/>
              <a:t>Τα υπόλοιπα πιο δραστικά από το υδρογόνο μέταλλα αντιδρούν με </a:t>
            </a:r>
            <a:r>
              <a:rPr lang="el-GR" sz="2400" dirty="0" smtClean="0"/>
              <a:t>υδρατμούς </a:t>
            </a:r>
            <a:r>
              <a:rPr lang="el-GR" sz="2400" dirty="0"/>
              <a:t>σε υψηλή θερμοκρασία και δίνουν </a:t>
            </a:r>
            <a:r>
              <a:rPr lang="el-GR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οξείδιο </a:t>
            </a:r>
            <a:r>
              <a:rPr lang="el-GR" sz="2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του μετάλλου </a:t>
            </a:r>
            <a:r>
              <a:rPr lang="el-GR" sz="2400" dirty="0" smtClean="0"/>
              <a:t>και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l-GR" sz="2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υδρογόνο</a:t>
            </a:r>
            <a:r>
              <a:rPr lang="el-GR" sz="2400" dirty="0"/>
              <a:t>,</a:t>
            </a:r>
          </a:p>
        </p:txBody>
      </p:sp>
      <p:sp>
        <p:nvSpPr>
          <p:cNvPr id="31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Γ. ΑΠΛΗ ΑΝΤΙΚΑΤΑΣΤΑΣΗ</a:t>
            </a:r>
            <a:endParaRPr lang="el-GR" sz="3200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26" name="Στρογγυλεμένο ορθογώνιο 25"/>
          <p:cNvSpPr/>
          <p:nvPr/>
        </p:nvSpPr>
        <p:spPr>
          <a:xfrm>
            <a:off x="1878061" y="1210148"/>
            <a:ext cx="4266091" cy="504057"/>
          </a:xfrm>
          <a:prstGeom prst="round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>
                <a:solidFill>
                  <a:schemeClr val="tx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4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Δ3.  Μέταλλο +Νερό </a:t>
            </a:r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Οξείδιο </a:t>
            </a:r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μετάλλου+ Υδρογόνο</a:t>
            </a:r>
            <a:endParaRPr lang="el-GR" sz="20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27" name="Έλλειψη 26"/>
          <p:cNvSpPr/>
          <p:nvPr/>
        </p:nvSpPr>
        <p:spPr>
          <a:xfrm>
            <a:off x="1878061" y="1206960"/>
            <a:ext cx="476859" cy="525496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Έλλειψη 29"/>
          <p:cNvSpPr/>
          <p:nvPr/>
        </p:nvSpPr>
        <p:spPr>
          <a:xfrm>
            <a:off x="6093627" y="1231475"/>
            <a:ext cx="476859" cy="525496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0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3" grpId="0" animBg="1"/>
      <p:bldP spid="15" grpId="0" animBg="1"/>
      <p:bldP spid="20" grpId="0"/>
      <p:bldP spid="22" grpId="0"/>
      <p:bldP spid="28" grpId="0"/>
      <p:bldP spid="29" grpId="0" animBg="1"/>
      <p:bldP spid="25" grpId="0" animBg="1"/>
      <p:bldP spid="26" grpId="0" animBg="1"/>
      <p:bldP spid="24" grpId="0" animBg="1"/>
      <p:bldP spid="27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100000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" b="-54"/>
          <a:stretch/>
        </p:blipFill>
        <p:spPr>
          <a:xfrm>
            <a:off x="6024478" y="3302371"/>
            <a:ext cx="3067644" cy="2158560"/>
          </a:xfrm>
          <a:prstGeom prst="snip2DiagRect">
            <a:avLst>
              <a:gd name="adj1" fmla="val 5131"/>
              <a:gd name="adj2" fmla="val 50000"/>
            </a:avLst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0" t="35133" r="20027" b="19438"/>
          <a:stretch/>
        </p:blipFill>
        <p:spPr>
          <a:xfrm>
            <a:off x="203210" y="3373502"/>
            <a:ext cx="1912420" cy="1536588"/>
          </a:xfrm>
          <a:prstGeom prst="rect">
            <a:avLst/>
          </a:prstGeom>
        </p:spPr>
      </p:pic>
      <p:sp>
        <p:nvSpPr>
          <p:cNvPr id="30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31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Δ4.  Μέταλλο1 +Ένωση αμετάλλου1 </a:t>
            </a:r>
            <a:r>
              <a:rPr lang="el-GR" sz="2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Ένωση αμετάλου2 + Μέταλλο2</a:t>
            </a:r>
            <a:endParaRPr lang="el-GR" sz="20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81622">
            <a:off x="551826" y="1667875"/>
            <a:ext cx="18412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9BBB59"/>
                </a:solidFill>
              </a:rPr>
              <a:t>ΑΜΕΤΑΛΛΑ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9BBB59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2193619" y="1418674"/>
            <a:ext cx="4025461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</a:t>
            </a: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</a:t>
            </a: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lang="el-GR" sz="28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702543" y="3824779"/>
            <a:ext cx="784189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Cl</a:t>
            </a:r>
            <a:r>
              <a:rPr lang="en-US" sz="36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2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2414954" y="3797807"/>
            <a:ext cx="1247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65000"/>
                  </a:prstClr>
                </a:solidFill>
                <a:latin typeface="Comic Sans MS" pitchFamily="66" charset="0"/>
              </a:rPr>
              <a:t>H</a:t>
            </a:r>
            <a:r>
              <a:rPr lang="en-US" sz="36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65000"/>
                  </a:prstClr>
                </a:solidFill>
                <a:latin typeface="Comic Sans MS" pitchFamily="66" charset="0"/>
              </a:rPr>
              <a:t>2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S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65000"/>
                  </a:prstClr>
                </a:solidFill>
                <a:latin typeface="Comic Sans MS" pitchFamily="66" charset="0"/>
              </a:rPr>
              <a:t> 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1742576" y="3789040"/>
            <a:ext cx="431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+</a:t>
            </a:r>
            <a:endParaRPr lang="el-GR" sz="24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4520425" y="3873879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65000"/>
                  </a:prstClr>
                </a:solidFill>
                <a:latin typeface="Comic Sans MS" pitchFamily="66" charset="0"/>
              </a:rPr>
              <a:t>H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3486587" y="3727391"/>
            <a:ext cx="6912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sym typeface="Symbol"/>
              </a:rPr>
              <a:t></a:t>
            </a:r>
            <a:endParaRPr lang="el-GR" sz="2400" dirty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6656975" y="3800054"/>
            <a:ext cx="5405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</a:t>
            </a:r>
            <a:endParaRPr lang="el-GR" sz="4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Ελεύθερη σχεδίαση 15"/>
          <p:cNvSpPr/>
          <p:nvPr/>
        </p:nvSpPr>
        <p:spPr>
          <a:xfrm>
            <a:off x="1190170" y="2095833"/>
            <a:ext cx="2083681" cy="1779481"/>
          </a:xfrm>
          <a:custGeom>
            <a:avLst/>
            <a:gdLst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81379 w 641706"/>
              <a:gd name="connsiteY12" fmla="*/ 878058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51019 w 641706"/>
              <a:gd name="connsiteY11" fmla="*/ 921715 h 1872343"/>
              <a:gd name="connsiteX12" fmla="*/ 381379 w 641706"/>
              <a:gd name="connsiteY12" fmla="*/ 878058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51019 w 641706"/>
              <a:gd name="connsiteY11" fmla="*/ 921715 h 1872343"/>
              <a:gd name="connsiteX12" fmla="*/ 361605 w 641706"/>
              <a:gd name="connsiteY12" fmla="*/ 867201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51019 w 641706"/>
              <a:gd name="connsiteY11" fmla="*/ 921715 h 1872343"/>
              <a:gd name="connsiteX12" fmla="*/ 361605 w 641706"/>
              <a:gd name="connsiteY12" fmla="*/ 867201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494859 w 641706"/>
              <a:gd name="connsiteY17" fmla="*/ 408148 h 1872343"/>
              <a:gd name="connsiteX18" fmla="*/ 522515 w 641706"/>
              <a:gd name="connsiteY18" fmla="*/ 362858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51019 w 641706"/>
              <a:gd name="connsiteY11" fmla="*/ 921715 h 1872343"/>
              <a:gd name="connsiteX12" fmla="*/ 361605 w 641706"/>
              <a:gd name="connsiteY12" fmla="*/ 867201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44722 w 641706"/>
              <a:gd name="connsiteY16" fmla="*/ 500800 h 1872343"/>
              <a:gd name="connsiteX17" fmla="*/ 494859 w 641706"/>
              <a:gd name="connsiteY17" fmla="*/ 408148 h 1872343"/>
              <a:gd name="connsiteX18" fmla="*/ 522515 w 641706"/>
              <a:gd name="connsiteY18" fmla="*/ 362858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1706" h="1872343">
                <a:moveTo>
                  <a:pt x="0" y="1872343"/>
                </a:moveTo>
                <a:cubicBezTo>
                  <a:pt x="4838" y="1727200"/>
                  <a:pt x="-3498" y="1581017"/>
                  <a:pt x="14515" y="1436915"/>
                </a:cubicBezTo>
                <a:cubicBezTo>
                  <a:pt x="16679" y="1419606"/>
                  <a:pt x="42117" y="1414971"/>
                  <a:pt x="58058" y="1407886"/>
                </a:cubicBezTo>
                <a:cubicBezTo>
                  <a:pt x="86019" y="1395459"/>
                  <a:pt x="120944" y="1384915"/>
                  <a:pt x="145143" y="1378858"/>
                </a:cubicBezTo>
                <a:cubicBezTo>
                  <a:pt x="169342" y="1372801"/>
                  <a:pt x="115668" y="1389060"/>
                  <a:pt x="203253" y="1371544"/>
                </a:cubicBezTo>
                <a:cubicBezTo>
                  <a:pt x="212929" y="1357030"/>
                  <a:pt x="203717" y="1315371"/>
                  <a:pt x="201961" y="1295428"/>
                </a:cubicBezTo>
                <a:cubicBezTo>
                  <a:pt x="200206" y="1275485"/>
                  <a:pt x="194932" y="1267009"/>
                  <a:pt x="192720" y="1251886"/>
                </a:cubicBezTo>
                <a:cubicBezTo>
                  <a:pt x="190508" y="1236763"/>
                  <a:pt x="234337" y="1219903"/>
                  <a:pt x="188686" y="1204686"/>
                </a:cubicBezTo>
                <a:cubicBezTo>
                  <a:pt x="179010" y="1190172"/>
                  <a:pt x="162526" y="1178350"/>
                  <a:pt x="159658" y="1161143"/>
                </a:cubicBezTo>
                <a:cubicBezTo>
                  <a:pt x="151859" y="1114346"/>
                  <a:pt x="258060" y="1032647"/>
                  <a:pt x="261258" y="1030515"/>
                </a:cubicBezTo>
                <a:lnTo>
                  <a:pt x="348343" y="972458"/>
                </a:lnTo>
                <a:lnTo>
                  <a:pt x="351019" y="921715"/>
                </a:lnTo>
                <a:cubicBezTo>
                  <a:pt x="359066" y="909645"/>
                  <a:pt x="362051" y="904706"/>
                  <a:pt x="361605" y="867201"/>
                </a:cubicBezTo>
                <a:cubicBezTo>
                  <a:pt x="361159" y="829696"/>
                  <a:pt x="380954" y="745602"/>
                  <a:pt x="348343" y="696686"/>
                </a:cubicBezTo>
                <a:cubicBezTo>
                  <a:pt x="353181" y="672496"/>
                  <a:pt x="350619" y="645534"/>
                  <a:pt x="362858" y="624115"/>
                </a:cubicBezTo>
                <a:cubicBezTo>
                  <a:pt x="371513" y="608969"/>
                  <a:pt x="392756" y="615638"/>
                  <a:pt x="406400" y="595086"/>
                </a:cubicBezTo>
                <a:cubicBezTo>
                  <a:pt x="420044" y="574534"/>
                  <a:pt x="342126" y="569197"/>
                  <a:pt x="444722" y="500800"/>
                </a:cubicBezTo>
                <a:cubicBezTo>
                  <a:pt x="464738" y="466025"/>
                  <a:pt x="492440" y="434758"/>
                  <a:pt x="494859" y="408148"/>
                </a:cubicBezTo>
                <a:cubicBezTo>
                  <a:pt x="497278" y="381539"/>
                  <a:pt x="522744" y="377663"/>
                  <a:pt x="522515" y="362858"/>
                </a:cubicBezTo>
                <a:cubicBezTo>
                  <a:pt x="522286" y="348053"/>
                  <a:pt x="503162" y="333829"/>
                  <a:pt x="493486" y="319315"/>
                </a:cubicBezTo>
                <a:cubicBezTo>
                  <a:pt x="498324" y="304801"/>
                  <a:pt x="499513" y="288502"/>
                  <a:pt x="508000" y="275772"/>
                </a:cubicBezTo>
                <a:cubicBezTo>
                  <a:pt x="530351" y="242246"/>
                  <a:pt x="562957" y="224620"/>
                  <a:pt x="595086" y="203200"/>
                </a:cubicBezTo>
                <a:cubicBezTo>
                  <a:pt x="599924" y="188686"/>
                  <a:pt x="602758" y="173342"/>
                  <a:pt x="609600" y="159658"/>
                </a:cubicBezTo>
                <a:cubicBezTo>
                  <a:pt x="617401" y="144056"/>
                  <a:pt x="635508" y="133278"/>
                  <a:pt x="638629" y="116115"/>
                </a:cubicBezTo>
                <a:cubicBezTo>
                  <a:pt x="645553" y="78034"/>
                  <a:pt x="638629" y="38705"/>
                  <a:pt x="638629" y="0"/>
                </a:cubicBezTo>
              </a:path>
            </a:pathLst>
          </a:custGeom>
          <a:noFill/>
          <a:ln w="28575">
            <a:solidFill>
              <a:srgbClr val="00B05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prstClr val="black">
                  <a:lumMod val="75000"/>
                </a:prstClr>
              </a:solidFill>
            </a:endParaRPr>
          </a:p>
        </p:txBody>
      </p:sp>
      <p:cxnSp>
        <p:nvCxnSpPr>
          <p:cNvPr id="19" name="Ευθύγραμμο βέλος σύνδεσης 18"/>
          <p:cNvCxnSpPr/>
          <p:nvPr/>
        </p:nvCxnSpPr>
        <p:spPr>
          <a:xfrm>
            <a:off x="1043608" y="4461530"/>
            <a:ext cx="0" cy="99940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6279" y="5517232"/>
            <a:ext cx="362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Cl</a:t>
            </a:r>
            <a:r>
              <a:rPr lang="en-US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2</a:t>
            </a:r>
            <a:r>
              <a:rPr lang="el-GR" sz="2400" b="1" dirty="0" smtClean="0">
                <a:solidFill>
                  <a:prstClr val="black"/>
                </a:solidFill>
              </a:rPr>
              <a:t> δραστικότερο του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85163" y="3435003"/>
            <a:ext cx="99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65000"/>
                  </a:prstClr>
                </a:solidFill>
              </a:rPr>
              <a:t>+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  </a:t>
            </a:r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-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22" name="Ευθύγραμμο βέλος σύνδεσης 21"/>
          <p:cNvCxnSpPr/>
          <p:nvPr/>
        </p:nvCxnSpPr>
        <p:spPr>
          <a:xfrm>
            <a:off x="3334393" y="4407178"/>
            <a:ext cx="375387" cy="107885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>
            <a:glow rad="101600">
              <a:srgbClr val="FFFF00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Βέλος προς τα κάτω 23"/>
          <p:cNvSpPr/>
          <p:nvPr/>
        </p:nvSpPr>
        <p:spPr>
          <a:xfrm>
            <a:off x="2096669" y="5978897"/>
            <a:ext cx="246593" cy="266483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3" name="Ορθογώνιο 22"/>
          <p:cNvSpPr/>
          <p:nvPr/>
        </p:nvSpPr>
        <p:spPr>
          <a:xfrm>
            <a:off x="890356" y="6245379"/>
            <a:ext cx="3398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sym typeface="Symbol"/>
              </a:rPr>
              <a:t>Cl</a:t>
            </a:r>
            <a:r>
              <a:rPr lang="en-US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sym typeface="Symbol"/>
              </a:rPr>
              <a:t>2</a:t>
            </a:r>
            <a:r>
              <a:rPr lang="en-US" sz="2400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el-GR" sz="2400" b="1" dirty="0" smtClean="0">
                <a:solidFill>
                  <a:prstClr val="black"/>
                </a:solidFill>
                <a:sym typeface="Symbol"/>
              </a:rPr>
              <a:t>αντικαθιστά το </a:t>
            </a:r>
            <a:r>
              <a:rPr lang="en-US" sz="2400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Ελεύθερη σχεδίαση 24"/>
          <p:cNvSpPr/>
          <p:nvPr/>
        </p:nvSpPr>
        <p:spPr>
          <a:xfrm>
            <a:off x="3193003" y="1995971"/>
            <a:ext cx="2831475" cy="1793069"/>
          </a:xfrm>
          <a:custGeom>
            <a:avLst/>
            <a:gdLst>
              <a:gd name="connsiteX0" fmla="*/ 0 w 4912759"/>
              <a:gd name="connsiteY0" fmla="*/ 1843314 h 1843314"/>
              <a:gd name="connsiteX1" fmla="*/ 14514 w 4912759"/>
              <a:gd name="connsiteY1" fmla="*/ 1654628 h 1843314"/>
              <a:gd name="connsiteX2" fmla="*/ 101600 w 4912759"/>
              <a:gd name="connsiteY2" fmla="*/ 1611085 h 1843314"/>
              <a:gd name="connsiteX3" fmla="*/ 290285 w 4912759"/>
              <a:gd name="connsiteY3" fmla="*/ 1596571 h 1843314"/>
              <a:gd name="connsiteX4" fmla="*/ 319314 w 4912759"/>
              <a:gd name="connsiteY4" fmla="*/ 1509485 h 1843314"/>
              <a:gd name="connsiteX5" fmla="*/ 377371 w 4912759"/>
              <a:gd name="connsiteY5" fmla="*/ 1422400 h 1843314"/>
              <a:gd name="connsiteX6" fmla="*/ 449943 w 4912759"/>
              <a:gd name="connsiteY6" fmla="*/ 1393371 h 1843314"/>
              <a:gd name="connsiteX7" fmla="*/ 609600 w 4912759"/>
              <a:gd name="connsiteY7" fmla="*/ 1407885 h 1843314"/>
              <a:gd name="connsiteX8" fmla="*/ 667657 w 4912759"/>
              <a:gd name="connsiteY8" fmla="*/ 1422400 h 1843314"/>
              <a:gd name="connsiteX9" fmla="*/ 812800 w 4912759"/>
              <a:gd name="connsiteY9" fmla="*/ 1407885 h 1843314"/>
              <a:gd name="connsiteX10" fmla="*/ 899885 w 4912759"/>
              <a:gd name="connsiteY10" fmla="*/ 1349828 h 1843314"/>
              <a:gd name="connsiteX11" fmla="*/ 943428 w 4912759"/>
              <a:gd name="connsiteY11" fmla="*/ 1320800 h 1843314"/>
              <a:gd name="connsiteX12" fmla="*/ 1001485 w 4912759"/>
              <a:gd name="connsiteY12" fmla="*/ 1277257 h 1843314"/>
              <a:gd name="connsiteX13" fmla="*/ 1045028 w 4912759"/>
              <a:gd name="connsiteY13" fmla="*/ 1248228 h 1843314"/>
              <a:gd name="connsiteX14" fmla="*/ 1132114 w 4912759"/>
              <a:gd name="connsiteY14" fmla="*/ 1219200 h 1843314"/>
              <a:gd name="connsiteX15" fmla="*/ 1233714 w 4912759"/>
              <a:gd name="connsiteY15" fmla="*/ 1233714 h 1843314"/>
              <a:gd name="connsiteX16" fmla="*/ 1320800 w 4912759"/>
              <a:gd name="connsiteY16" fmla="*/ 1291771 h 1843314"/>
              <a:gd name="connsiteX17" fmla="*/ 1364343 w 4912759"/>
              <a:gd name="connsiteY17" fmla="*/ 1320800 h 1843314"/>
              <a:gd name="connsiteX18" fmla="*/ 1407885 w 4912759"/>
              <a:gd name="connsiteY18" fmla="*/ 1335314 h 1843314"/>
              <a:gd name="connsiteX19" fmla="*/ 1451428 w 4912759"/>
              <a:gd name="connsiteY19" fmla="*/ 1306285 h 1843314"/>
              <a:gd name="connsiteX20" fmla="*/ 1494971 w 4912759"/>
              <a:gd name="connsiteY20" fmla="*/ 1262742 h 1843314"/>
              <a:gd name="connsiteX21" fmla="*/ 1553028 w 4912759"/>
              <a:gd name="connsiteY21" fmla="*/ 1233714 h 1843314"/>
              <a:gd name="connsiteX22" fmla="*/ 1640114 w 4912759"/>
              <a:gd name="connsiteY22" fmla="*/ 1161142 h 1843314"/>
              <a:gd name="connsiteX23" fmla="*/ 1698171 w 4912759"/>
              <a:gd name="connsiteY23" fmla="*/ 1117600 h 1843314"/>
              <a:gd name="connsiteX24" fmla="*/ 1828800 w 4912759"/>
              <a:gd name="connsiteY24" fmla="*/ 1059542 h 1843314"/>
              <a:gd name="connsiteX25" fmla="*/ 1930400 w 4912759"/>
              <a:gd name="connsiteY25" fmla="*/ 1030514 h 1843314"/>
              <a:gd name="connsiteX26" fmla="*/ 2351314 w 4912759"/>
              <a:gd name="connsiteY26" fmla="*/ 1016000 h 1843314"/>
              <a:gd name="connsiteX27" fmla="*/ 2481943 w 4912759"/>
              <a:gd name="connsiteY27" fmla="*/ 986971 h 1843314"/>
              <a:gd name="connsiteX28" fmla="*/ 2540000 w 4912759"/>
              <a:gd name="connsiteY28" fmla="*/ 972457 h 1843314"/>
              <a:gd name="connsiteX29" fmla="*/ 2583543 w 4912759"/>
              <a:gd name="connsiteY29" fmla="*/ 957942 h 1843314"/>
              <a:gd name="connsiteX30" fmla="*/ 2714171 w 4912759"/>
              <a:gd name="connsiteY30" fmla="*/ 928914 h 1843314"/>
              <a:gd name="connsiteX31" fmla="*/ 2757714 w 4912759"/>
              <a:gd name="connsiteY31" fmla="*/ 899885 h 1843314"/>
              <a:gd name="connsiteX32" fmla="*/ 2859314 w 4912759"/>
              <a:gd name="connsiteY32" fmla="*/ 783771 h 1843314"/>
              <a:gd name="connsiteX33" fmla="*/ 2902857 w 4912759"/>
              <a:gd name="connsiteY33" fmla="*/ 769257 h 1843314"/>
              <a:gd name="connsiteX34" fmla="*/ 3381828 w 4912759"/>
              <a:gd name="connsiteY34" fmla="*/ 754742 h 1843314"/>
              <a:gd name="connsiteX35" fmla="*/ 3497943 w 4912759"/>
              <a:gd name="connsiteY35" fmla="*/ 725714 h 1843314"/>
              <a:gd name="connsiteX36" fmla="*/ 3541485 w 4912759"/>
              <a:gd name="connsiteY36" fmla="*/ 696685 h 1843314"/>
              <a:gd name="connsiteX37" fmla="*/ 3643085 w 4912759"/>
              <a:gd name="connsiteY37" fmla="*/ 667657 h 1843314"/>
              <a:gd name="connsiteX38" fmla="*/ 3730171 w 4912759"/>
              <a:gd name="connsiteY38" fmla="*/ 624114 h 1843314"/>
              <a:gd name="connsiteX39" fmla="*/ 3860800 w 4912759"/>
              <a:gd name="connsiteY39" fmla="*/ 566057 h 1843314"/>
              <a:gd name="connsiteX40" fmla="*/ 3991428 w 4912759"/>
              <a:gd name="connsiteY40" fmla="*/ 551542 h 1843314"/>
              <a:gd name="connsiteX41" fmla="*/ 4093028 w 4912759"/>
              <a:gd name="connsiteY41" fmla="*/ 522514 h 1843314"/>
              <a:gd name="connsiteX42" fmla="*/ 4310743 w 4912759"/>
              <a:gd name="connsiteY42" fmla="*/ 493485 h 1843314"/>
              <a:gd name="connsiteX43" fmla="*/ 4368800 w 4912759"/>
              <a:gd name="connsiteY43" fmla="*/ 478971 h 1843314"/>
              <a:gd name="connsiteX44" fmla="*/ 4499428 w 4912759"/>
              <a:gd name="connsiteY44" fmla="*/ 464457 h 1843314"/>
              <a:gd name="connsiteX45" fmla="*/ 4542971 w 4912759"/>
              <a:gd name="connsiteY45" fmla="*/ 449942 h 1843314"/>
              <a:gd name="connsiteX46" fmla="*/ 4746171 w 4912759"/>
              <a:gd name="connsiteY46" fmla="*/ 406400 h 1843314"/>
              <a:gd name="connsiteX47" fmla="*/ 4789714 w 4912759"/>
              <a:gd name="connsiteY47" fmla="*/ 391885 h 1843314"/>
              <a:gd name="connsiteX48" fmla="*/ 4876800 w 4912759"/>
              <a:gd name="connsiteY48" fmla="*/ 348342 h 1843314"/>
              <a:gd name="connsiteX49" fmla="*/ 4891314 w 4912759"/>
              <a:gd name="connsiteY49" fmla="*/ 217714 h 1843314"/>
              <a:gd name="connsiteX50" fmla="*/ 4847771 w 4912759"/>
              <a:gd name="connsiteY50" fmla="*/ 203200 h 1843314"/>
              <a:gd name="connsiteX51" fmla="*/ 4818743 w 4912759"/>
              <a:gd name="connsiteY51" fmla="*/ 159657 h 1843314"/>
              <a:gd name="connsiteX52" fmla="*/ 4804228 w 4912759"/>
              <a:gd name="connsiteY52" fmla="*/ 0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912759" h="1843314">
                <a:moveTo>
                  <a:pt x="0" y="1843314"/>
                </a:moveTo>
                <a:cubicBezTo>
                  <a:pt x="4838" y="1780419"/>
                  <a:pt x="-1740" y="1715579"/>
                  <a:pt x="14514" y="1654628"/>
                </a:cubicBezTo>
                <a:cubicBezTo>
                  <a:pt x="18984" y="1637864"/>
                  <a:pt x="86943" y="1612917"/>
                  <a:pt x="101600" y="1611085"/>
                </a:cubicBezTo>
                <a:cubicBezTo>
                  <a:pt x="164194" y="1603261"/>
                  <a:pt x="227390" y="1601409"/>
                  <a:pt x="290285" y="1596571"/>
                </a:cubicBezTo>
                <a:lnTo>
                  <a:pt x="319314" y="1509485"/>
                </a:lnTo>
                <a:cubicBezTo>
                  <a:pt x="333922" y="1465661"/>
                  <a:pt x="331592" y="1451012"/>
                  <a:pt x="377371" y="1422400"/>
                </a:cubicBezTo>
                <a:cubicBezTo>
                  <a:pt x="399465" y="1408591"/>
                  <a:pt x="425752" y="1403047"/>
                  <a:pt x="449943" y="1393371"/>
                </a:cubicBezTo>
                <a:cubicBezTo>
                  <a:pt x="503162" y="1398209"/>
                  <a:pt x="556630" y="1400822"/>
                  <a:pt x="609600" y="1407885"/>
                </a:cubicBezTo>
                <a:cubicBezTo>
                  <a:pt x="629373" y="1410521"/>
                  <a:pt x="647709" y="1422400"/>
                  <a:pt x="667657" y="1422400"/>
                </a:cubicBezTo>
                <a:cubicBezTo>
                  <a:pt x="716279" y="1422400"/>
                  <a:pt x="764419" y="1412723"/>
                  <a:pt x="812800" y="1407885"/>
                </a:cubicBezTo>
                <a:lnTo>
                  <a:pt x="899885" y="1349828"/>
                </a:lnTo>
                <a:cubicBezTo>
                  <a:pt x="914399" y="1340152"/>
                  <a:pt x="929473" y="1331266"/>
                  <a:pt x="943428" y="1320800"/>
                </a:cubicBezTo>
                <a:cubicBezTo>
                  <a:pt x="962780" y="1306286"/>
                  <a:pt x="981800" y="1291317"/>
                  <a:pt x="1001485" y="1277257"/>
                </a:cubicBezTo>
                <a:cubicBezTo>
                  <a:pt x="1015680" y="1267118"/>
                  <a:pt x="1029087" y="1255313"/>
                  <a:pt x="1045028" y="1248228"/>
                </a:cubicBezTo>
                <a:cubicBezTo>
                  <a:pt x="1072990" y="1235801"/>
                  <a:pt x="1132114" y="1219200"/>
                  <a:pt x="1132114" y="1219200"/>
                </a:cubicBezTo>
                <a:cubicBezTo>
                  <a:pt x="1165981" y="1224038"/>
                  <a:pt x="1201784" y="1221433"/>
                  <a:pt x="1233714" y="1233714"/>
                </a:cubicBezTo>
                <a:cubicBezTo>
                  <a:pt x="1266277" y="1246238"/>
                  <a:pt x="1291771" y="1272419"/>
                  <a:pt x="1320800" y="1291771"/>
                </a:cubicBezTo>
                <a:cubicBezTo>
                  <a:pt x="1335314" y="1301447"/>
                  <a:pt x="1347794" y="1315284"/>
                  <a:pt x="1364343" y="1320800"/>
                </a:cubicBezTo>
                <a:lnTo>
                  <a:pt x="1407885" y="1335314"/>
                </a:lnTo>
                <a:cubicBezTo>
                  <a:pt x="1422399" y="1325638"/>
                  <a:pt x="1438027" y="1317452"/>
                  <a:pt x="1451428" y="1306285"/>
                </a:cubicBezTo>
                <a:cubicBezTo>
                  <a:pt x="1467197" y="1293144"/>
                  <a:pt x="1478268" y="1274673"/>
                  <a:pt x="1494971" y="1262742"/>
                </a:cubicBezTo>
                <a:cubicBezTo>
                  <a:pt x="1512577" y="1250166"/>
                  <a:pt x="1533676" y="1243390"/>
                  <a:pt x="1553028" y="1233714"/>
                </a:cubicBezTo>
                <a:cubicBezTo>
                  <a:pt x="1620792" y="1165950"/>
                  <a:pt x="1569391" y="1211658"/>
                  <a:pt x="1640114" y="1161142"/>
                </a:cubicBezTo>
                <a:cubicBezTo>
                  <a:pt x="1659798" y="1147082"/>
                  <a:pt x="1677658" y="1130421"/>
                  <a:pt x="1698171" y="1117600"/>
                </a:cubicBezTo>
                <a:cubicBezTo>
                  <a:pt x="1731158" y="1096983"/>
                  <a:pt x="1794388" y="1072446"/>
                  <a:pt x="1828800" y="1059542"/>
                </a:cubicBezTo>
                <a:cubicBezTo>
                  <a:pt x="1849306" y="1051852"/>
                  <a:pt x="1912211" y="1031616"/>
                  <a:pt x="1930400" y="1030514"/>
                </a:cubicBezTo>
                <a:cubicBezTo>
                  <a:pt x="2070531" y="1022021"/>
                  <a:pt x="2211009" y="1020838"/>
                  <a:pt x="2351314" y="1016000"/>
                </a:cubicBezTo>
                <a:cubicBezTo>
                  <a:pt x="2436054" y="987752"/>
                  <a:pt x="2354225" y="1012514"/>
                  <a:pt x="2481943" y="986971"/>
                </a:cubicBezTo>
                <a:cubicBezTo>
                  <a:pt x="2501504" y="983059"/>
                  <a:pt x="2520820" y="977937"/>
                  <a:pt x="2540000" y="972457"/>
                </a:cubicBezTo>
                <a:cubicBezTo>
                  <a:pt x="2554711" y="968254"/>
                  <a:pt x="2568608" y="961261"/>
                  <a:pt x="2583543" y="957942"/>
                </a:cubicBezTo>
                <a:cubicBezTo>
                  <a:pt x="2736819" y="923880"/>
                  <a:pt x="2616144" y="961589"/>
                  <a:pt x="2714171" y="928914"/>
                </a:cubicBezTo>
                <a:cubicBezTo>
                  <a:pt x="2728685" y="919238"/>
                  <a:pt x="2746227" y="913013"/>
                  <a:pt x="2757714" y="899885"/>
                </a:cubicBezTo>
                <a:cubicBezTo>
                  <a:pt x="2825446" y="822478"/>
                  <a:pt x="2786744" y="820056"/>
                  <a:pt x="2859314" y="783771"/>
                </a:cubicBezTo>
                <a:cubicBezTo>
                  <a:pt x="2872998" y="776929"/>
                  <a:pt x="2887581" y="770106"/>
                  <a:pt x="2902857" y="769257"/>
                </a:cubicBezTo>
                <a:cubicBezTo>
                  <a:pt x="3062341" y="760397"/>
                  <a:pt x="3222171" y="759580"/>
                  <a:pt x="3381828" y="754742"/>
                </a:cubicBezTo>
                <a:cubicBezTo>
                  <a:pt x="3420533" y="745066"/>
                  <a:pt x="3464748" y="747845"/>
                  <a:pt x="3497943" y="725714"/>
                </a:cubicBezTo>
                <a:cubicBezTo>
                  <a:pt x="3512457" y="716038"/>
                  <a:pt x="3525883" y="704486"/>
                  <a:pt x="3541485" y="696685"/>
                </a:cubicBezTo>
                <a:cubicBezTo>
                  <a:pt x="3562306" y="686275"/>
                  <a:pt x="3624486" y="672307"/>
                  <a:pt x="3643085" y="667657"/>
                </a:cubicBezTo>
                <a:cubicBezTo>
                  <a:pt x="3767874" y="584464"/>
                  <a:pt x="3609987" y="684206"/>
                  <a:pt x="3730171" y="624114"/>
                </a:cubicBezTo>
                <a:cubicBezTo>
                  <a:pt x="3811254" y="583573"/>
                  <a:pt x="3735976" y="591022"/>
                  <a:pt x="3860800" y="566057"/>
                </a:cubicBezTo>
                <a:cubicBezTo>
                  <a:pt x="3903760" y="557465"/>
                  <a:pt x="3947885" y="556380"/>
                  <a:pt x="3991428" y="551542"/>
                </a:cubicBezTo>
                <a:cubicBezTo>
                  <a:pt x="4025939" y="540039"/>
                  <a:pt x="4056579" y="528589"/>
                  <a:pt x="4093028" y="522514"/>
                </a:cubicBezTo>
                <a:cubicBezTo>
                  <a:pt x="4244703" y="497235"/>
                  <a:pt x="4169114" y="519236"/>
                  <a:pt x="4310743" y="493485"/>
                </a:cubicBezTo>
                <a:cubicBezTo>
                  <a:pt x="4330369" y="489917"/>
                  <a:pt x="4349084" y="482004"/>
                  <a:pt x="4368800" y="478971"/>
                </a:cubicBezTo>
                <a:cubicBezTo>
                  <a:pt x="4412101" y="472309"/>
                  <a:pt x="4455885" y="469295"/>
                  <a:pt x="4499428" y="464457"/>
                </a:cubicBezTo>
                <a:cubicBezTo>
                  <a:pt x="4513942" y="459619"/>
                  <a:pt x="4528036" y="453261"/>
                  <a:pt x="4542971" y="449942"/>
                </a:cubicBezTo>
                <a:cubicBezTo>
                  <a:pt x="4652586" y="425583"/>
                  <a:pt x="4624314" y="447021"/>
                  <a:pt x="4746171" y="406400"/>
                </a:cubicBezTo>
                <a:cubicBezTo>
                  <a:pt x="4760685" y="401562"/>
                  <a:pt x="4776030" y="398727"/>
                  <a:pt x="4789714" y="391885"/>
                </a:cubicBezTo>
                <a:cubicBezTo>
                  <a:pt x="4902260" y="335612"/>
                  <a:pt x="4767353" y="384826"/>
                  <a:pt x="4876800" y="348342"/>
                </a:cubicBezTo>
                <a:cubicBezTo>
                  <a:pt x="4908679" y="300523"/>
                  <a:pt x="4931426" y="287911"/>
                  <a:pt x="4891314" y="217714"/>
                </a:cubicBezTo>
                <a:cubicBezTo>
                  <a:pt x="4883723" y="204430"/>
                  <a:pt x="4862285" y="208038"/>
                  <a:pt x="4847771" y="203200"/>
                </a:cubicBezTo>
                <a:cubicBezTo>
                  <a:pt x="4838095" y="188686"/>
                  <a:pt x="4826544" y="175259"/>
                  <a:pt x="4818743" y="159657"/>
                </a:cubicBezTo>
                <a:cubicBezTo>
                  <a:pt x="4791988" y="106147"/>
                  <a:pt x="4804228" y="63738"/>
                  <a:pt x="4804228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  <a:effectLst>
            <a:glow rad="139700">
              <a:srgbClr val="FFFF0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44121" y="3296597"/>
            <a:ext cx="721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 Cl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33378" y="3888808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egoe Script" panose="030B0504020000000003" pitchFamily="66" charset="0"/>
              </a:rPr>
              <a:t>2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sp>
        <p:nvSpPr>
          <p:cNvPr id="27" name="Ελεύθερη σχεδίαση 26"/>
          <p:cNvSpPr/>
          <p:nvPr/>
        </p:nvSpPr>
        <p:spPr>
          <a:xfrm>
            <a:off x="5788599" y="4179638"/>
            <a:ext cx="2410054" cy="1832911"/>
          </a:xfrm>
          <a:custGeom>
            <a:avLst/>
            <a:gdLst>
              <a:gd name="connsiteX0" fmla="*/ 223894 w 2410054"/>
              <a:gd name="connsiteY0" fmla="*/ 4055 h 1832911"/>
              <a:gd name="connsiteX1" fmla="*/ 386733 w 2410054"/>
              <a:gd name="connsiteY1" fmla="*/ 292154 h 1832911"/>
              <a:gd name="connsiteX2" fmla="*/ 474415 w 2410054"/>
              <a:gd name="connsiteY2" fmla="*/ 392362 h 1832911"/>
              <a:gd name="connsiteX3" fmla="*/ 962930 w 2410054"/>
              <a:gd name="connsiteY3" fmla="*/ 755617 h 1832911"/>
              <a:gd name="connsiteX4" fmla="*/ 1163346 w 2410054"/>
              <a:gd name="connsiteY4" fmla="*/ 918455 h 1832911"/>
              <a:gd name="connsiteX5" fmla="*/ 1539127 w 2410054"/>
              <a:gd name="connsiteY5" fmla="*/ 1106346 h 1832911"/>
              <a:gd name="connsiteX6" fmla="*/ 2015116 w 2410054"/>
              <a:gd name="connsiteY6" fmla="*/ 1206554 h 1832911"/>
              <a:gd name="connsiteX7" fmla="*/ 2203006 w 2410054"/>
              <a:gd name="connsiteY7" fmla="*/ 1256658 h 1832911"/>
              <a:gd name="connsiteX8" fmla="*/ 2378371 w 2410054"/>
              <a:gd name="connsiteY8" fmla="*/ 1406970 h 1832911"/>
              <a:gd name="connsiteX9" fmla="*/ 1514075 w 2410054"/>
              <a:gd name="connsiteY9" fmla="*/ 1832855 h 1832911"/>
              <a:gd name="connsiteX10" fmla="*/ 411785 w 2410054"/>
              <a:gd name="connsiteY10" fmla="*/ 1432022 h 1832911"/>
              <a:gd name="connsiteX11" fmla="*/ 10952 w 2410054"/>
              <a:gd name="connsiteY11" fmla="*/ 780669 h 1832911"/>
              <a:gd name="connsiteX12" fmla="*/ 123686 w 2410054"/>
              <a:gd name="connsiteY12" fmla="*/ 166894 h 1832911"/>
              <a:gd name="connsiteX13" fmla="*/ 223894 w 2410054"/>
              <a:gd name="connsiteY13" fmla="*/ 4055 h 183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10054" h="1832911">
                <a:moveTo>
                  <a:pt x="223894" y="4055"/>
                </a:moveTo>
                <a:cubicBezTo>
                  <a:pt x="267735" y="24932"/>
                  <a:pt x="344980" y="227436"/>
                  <a:pt x="386733" y="292154"/>
                </a:cubicBezTo>
                <a:cubicBezTo>
                  <a:pt x="428486" y="356872"/>
                  <a:pt x="378382" y="315118"/>
                  <a:pt x="474415" y="392362"/>
                </a:cubicBezTo>
                <a:cubicBezTo>
                  <a:pt x="570448" y="469606"/>
                  <a:pt x="848108" y="667935"/>
                  <a:pt x="962930" y="755617"/>
                </a:cubicBezTo>
                <a:cubicBezTo>
                  <a:pt x="1077752" y="843299"/>
                  <a:pt x="1067313" y="860000"/>
                  <a:pt x="1163346" y="918455"/>
                </a:cubicBezTo>
                <a:cubicBezTo>
                  <a:pt x="1259379" y="976910"/>
                  <a:pt x="1397165" y="1058330"/>
                  <a:pt x="1539127" y="1106346"/>
                </a:cubicBezTo>
                <a:cubicBezTo>
                  <a:pt x="1681089" y="1154363"/>
                  <a:pt x="1904470" y="1181502"/>
                  <a:pt x="2015116" y="1206554"/>
                </a:cubicBezTo>
                <a:cubicBezTo>
                  <a:pt x="2125762" y="1231606"/>
                  <a:pt x="2142464" y="1223255"/>
                  <a:pt x="2203006" y="1256658"/>
                </a:cubicBezTo>
                <a:cubicBezTo>
                  <a:pt x="2263548" y="1290061"/>
                  <a:pt x="2493193" y="1310937"/>
                  <a:pt x="2378371" y="1406970"/>
                </a:cubicBezTo>
                <a:cubicBezTo>
                  <a:pt x="2263549" y="1503003"/>
                  <a:pt x="1841839" y="1828680"/>
                  <a:pt x="1514075" y="1832855"/>
                </a:cubicBezTo>
                <a:cubicBezTo>
                  <a:pt x="1186311" y="1837030"/>
                  <a:pt x="662305" y="1607386"/>
                  <a:pt x="411785" y="1432022"/>
                </a:cubicBezTo>
                <a:cubicBezTo>
                  <a:pt x="161265" y="1256658"/>
                  <a:pt x="58968" y="991524"/>
                  <a:pt x="10952" y="780669"/>
                </a:cubicBezTo>
                <a:cubicBezTo>
                  <a:pt x="-37065" y="569814"/>
                  <a:pt x="86108" y="290067"/>
                  <a:pt x="123686" y="166894"/>
                </a:cubicBezTo>
                <a:cubicBezTo>
                  <a:pt x="161264" y="43721"/>
                  <a:pt x="180053" y="-16822"/>
                  <a:pt x="223894" y="40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Ορθογώνιο 14"/>
          <p:cNvSpPr/>
          <p:nvPr/>
        </p:nvSpPr>
        <p:spPr>
          <a:xfrm>
            <a:off x="5678214" y="3749737"/>
            <a:ext cx="5854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+ </a:t>
            </a:r>
            <a:endParaRPr lang="el-GR" sz="2400" dirty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Έλλειψη 28"/>
          <p:cNvSpPr/>
          <p:nvPr/>
        </p:nvSpPr>
        <p:spPr>
          <a:xfrm>
            <a:off x="2782549" y="1349733"/>
            <a:ext cx="704038" cy="667977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Έλλειψη 31"/>
          <p:cNvSpPr/>
          <p:nvPr/>
        </p:nvSpPr>
        <p:spPr>
          <a:xfrm>
            <a:off x="5673475" y="1367621"/>
            <a:ext cx="590156" cy="62835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6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6" grpId="0" animBg="1"/>
      <p:bldP spid="20" grpId="0"/>
      <p:bldP spid="21" grpId="0"/>
      <p:bldP spid="24" grpId="0" animBg="1"/>
      <p:bldP spid="23" grpId="0"/>
      <p:bldP spid="25" grpId="0" animBg="1"/>
      <p:bldP spid="26" grpId="0"/>
      <p:bldP spid="28" grpId="0"/>
      <p:bldP spid="27" grpId="0" animBg="1"/>
      <p:bldP spid="15" grpId="0"/>
      <p:bldP spid="29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Ορθογώνιο 30"/>
          <p:cNvSpPr/>
          <p:nvPr/>
        </p:nvSpPr>
        <p:spPr>
          <a:xfrm>
            <a:off x="2231916" y="1186029"/>
            <a:ext cx="4559261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F</a:t>
            </a:r>
            <a:r>
              <a:rPr lang="el-GR" sz="4000" baseline="-250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2</a:t>
            </a:r>
            <a:r>
              <a:rPr lang="el-GR" sz="36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,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Cl</a:t>
            </a:r>
            <a:r>
              <a:rPr lang="el-GR" sz="3600" baseline="-250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2</a:t>
            </a:r>
            <a:r>
              <a:rPr lang="el-GR" sz="28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, 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Br</a:t>
            </a:r>
            <a:r>
              <a:rPr lang="el-GR" sz="3200" baseline="-250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2</a:t>
            </a:r>
            <a:r>
              <a:rPr lang="el-GR" sz="32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, </a:t>
            </a: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O</a:t>
            </a:r>
            <a:r>
              <a:rPr lang="el-GR" sz="2800" baseline="-250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2</a:t>
            </a:r>
            <a:r>
              <a:rPr lang="el-GR" sz="28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, 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I</a:t>
            </a:r>
            <a:r>
              <a:rPr lang="el-GR" sz="2400" baseline="-250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2</a:t>
            </a:r>
            <a:r>
              <a:rPr lang="el-GR" sz="32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,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S</a:t>
            </a:r>
            <a:endParaRPr lang="el-GR" sz="3600" dirty="0">
              <a:ln>
                <a:solidFill>
                  <a:schemeClr val="tx1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755576" y="3861048"/>
            <a:ext cx="8947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</a:t>
            </a:r>
            <a:r>
              <a:rPr lang="en-US" sz="3200" b="1" baseline="-250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l-GR" sz="32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627784" y="3861047"/>
            <a:ext cx="724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848599" y="3861048"/>
            <a:ext cx="3818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397657" y="3861045"/>
            <a:ext cx="9188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</a:t>
            </a:r>
            <a:r>
              <a:rPr lang="en-GB" sz="3200" b="1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</a:t>
            </a:r>
            <a:r>
              <a:rPr lang="el-GR" sz="3200" b="1" baseline="-25000" dirty="0" smtClean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157364" y="3861046"/>
            <a:ext cx="590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endParaRPr lang="el-GR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7524328" y="3789040"/>
            <a:ext cx="575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</a:t>
            </a:r>
            <a:r>
              <a:rPr lang="en-GB" sz="3200" b="1" baseline="-250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el-GR" sz="3200" b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6804248" y="3846644"/>
            <a:ext cx="505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 </a:t>
            </a:r>
            <a:endParaRPr lang="el-GR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Ελεύθερη σχεδίαση 12"/>
          <p:cNvSpPr/>
          <p:nvPr/>
        </p:nvSpPr>
        <p:spPr>
          <a:xfrm>
            <a:off x="1190170" y="1935995"/>
            <a:ext cx="2084585" cy="1939319"/>
          </a:xfrm>
          <a:custGeom>
            <a:avLst/>
            <a:gdLst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1706" h="1872343">
                <a:moveTo>
                  <a:pt x="0" y="1872343"/>
                </a:moveTo>
                <a:cubicBezTo>
                  <a:pt x="4838" y="1727200"/>
                  <a:pt x="-3498" y="1581017"/>
                  <a:pt x="14515" y="1436915"/>
                </a:cubicBezTo>
                <a:cubicBezTo>
                  <a:pt x="16679" y="1419606"/>
                  <a:pt x="42117" y="1414971"/>
                  <a:pt x="58058" y="1407886"/>
                </a:cubicBezTo>
                <a:cubicBezTo>
                  <a:pt x="86019" y="1395459"/>
                  <a:pt x="116115" y="1388534"/>
                  <a:pt x="145143" y="1378858"/>
                </a:cubicBezTo>
                <a:cubicBezTo>
                  <a:pt x="212096" y="1356540"/>
                  <a:pt x="173673" y="1367345"/>
                  <a:pt x="261258" y="1349829"/>
                </a:cubicBezTo>
                <a:cubicBezTo>
                  <a:pt x="270934" y="1335315"/>
                  <a:pt x="287418" y="1323493"/>
                  <a:pt x="290286" y="1306286"/>
                </a:cubicBezTo>
                <a:cubicBezTo>
                  <a:pt x="292801" y="1291195"/>
                  <a:pt x="284259" y="1275473"/>
                  <a:pt x="275772" y="1262743"/>
                </a:cubicBezTo>
                <a:cubicBezTo>
                  <a:pt x="244708" y="1216147"/>
                  <a:pt x="234337" y="1219903"/>
                  <a:pt x="188686" y="1204686"/>
                </a:cubicBezTo>
                <a:cubicBezTo>
                  <a:pt x="179010" y="1190172"/>
                  <a:pt x="162526" y="1178350"/>
                  <a:pt x="159658" y="1161143"/>
                </a:cubicBezTo>
                <a:cubicBezTo>
                  <a:pt x="151859" y="1114346"/>
                  <a:pt x="258060" y="1032647"/>
                  <a:pt x="261258" y="1030515"/>
                </a:cubicBezTo>
                <a:lnTo>
                  <a:pt x="348343" y="972458"/>
                </a:lnTo>
                <a:lnTo>
                  <a:pt x="391886" y="943429"/>
                </a:lnTo>
                <a:cubicBezTo>
                  <a:pt x="399933" y="931359"/>
                  <a:pt x="441245" y="877667"/>
                  <a:pt x="435429" y="856343"/>
                </a:cubicBezTo>
                <a:cubicBezTo>
                  <a:pt x="420230" y="800615"/>
                  <a:pt x="380954" y="745602"/>
                  <a:pt x="348343" y="696686"/>
                </a:cubicBezTo>
                <a:cubicBezTo>
                  <a:pt x="353181" y="672496"/>
                  <a:pt x="350619" y="645534"/>
                  <a:pt x="362858" y="624115"/>
                </a:cubicBezTo>
                <a:cubicBezTo>
                  <a:pt x="371513" y="608969"/>
                  <a:pt x="392205" y="605225"/>
                  <a:pt x="406400" y="595086"/>
                </a:cubicBezTo>
                <a:cubicBezTo>
                  <a:pt x="532395" y="505089"/>
                  <a:pt x="405404" y="590912"/>
                  <a:pt x="508000" y="522515"/>
                </a:cubicBezTo>
                <a:cubicBezTo>
                  <a:pt x="534352" y="443460"/>
                  <a:pt x="551478" y="440091"/>
                  <a:pt x="522515" y="362858"/>
                </a:cubicBezTo>
                <a:cubicBezTo>
                  <a:pt x="516390" y="346525"/>
                  <a:pt x="503162" y="333829"/>
                  <a:pt x="493486" y="319315"/>
                </a:cubicBezTo>
                <a:cubicBezTo>
                  <a:pt x="498324" y="304801"/>
                  <a:pt x="499513" y="288502"/>
                  <a:pt x="508000" y="275772"/>
                </a:cubicBezTo>
                <a:cubicBezTo>
                  <a:pt x="530351" y="242246"/>
                  <a:pt x="562957" y="224620"/>
                  <a:pt x="595086" y="203200"/>
                </a:cubicBezTo>
                <a:cubicBezTo>
                  <a:pt x="599924" y="188686"/>
                  <a:pt x="602758" y="173342"/>
                  <a:pt x="609600" y="159658"/>
                </a:cubicBezTo>
                <a:cubicBezTo>
                  <a:pt x="617401" y="144056"/>
                  <a:pt x="635508" y="133278"/>
                  <a:pt x="638629" y="116115"/>
                </a:cubicBezTo>
                <a:cubicBezTo>
                  <a:pt x="645553" y="78034"/>
                  <a:pt x="638629" y="38705"/>
                  <a:pt x="638629" y="0"/>
                </a:cubicBezTo>
              </a:path>
            </a:pathLst>
          </a:custGeom>
          <a:noFill/>
          <a:ln w="952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Ελεύθερη σχεδίαση 14"/>
          <p:cNvSpPr/>
          <p:nvPr/>
        </p:nvSpPr>
        <p:spPr>
          <a:xfrm>
            <a:off x="3033485" y="1935995"/>
            <a:ext cx="3099659" cy="1939319"/>
          </a:xfrm>
          <a:custGeom>
            <a:avLst/>
            <a:gdLst>
              <a:gd name="connsiteX0" fmla="*/ 0 w 4912759"/>
              <a:gd name="connsiteY0" fmla="*/ 1843314 h 1843314"/>
              <a:gd name="connsiteX1" fmla="*/ 14514 w 4912759"/>
              <a:gd name="connsiteY1" fmla="*/ 1654628 h 1843314"/>
              <a:gd name="connsiteX2" fmla="*/ 101600 w 4912759"/>
              <a:gd name="connsiteY2" fmla="*/ 1611085 h 1843314"/>
              <a:gd name="connsiteX3" fmla="*/ 290285 w 4912759"/>
              <a:gd name="connsiteY3" fmla="*/ 1596571 h 1843314"/>
              <a:gd name="connsiteX4" fmla="*/ 319314 w 4912759"/>
              <a:gd name="connsiteY4" fmla="*/ 1509485 h 1843314"/>
              <a:gd name="connsiteX5" fmla="*/ 377371 w 4912759"/>
              <a:gd name="connsiteY5" fmla="*/ 1422400 h 1843314"/>
              <a:gd name="connsiteX6" fmla="*/ 449943 w 4912759"/>
              <a:gd name="connsiteY6" fmla="*/ 1393371 h 1843314"/>
              <a:gd name="connsiteX7" fmla="*/ 609600 w 4912759"/>
              <a:gd name="connsiteY7" fmla="*/ 1407885 h 1843314"/>
              <a:gd name="connsiteX8" fmla="*/ 667657 w 4912759"/>
              <a:gd name="connsiteY8" fmla="*/ 1422400 h 1843314"/>
              <a:gd name="connsiteX9" fmla="*/ 812800 w 4912759"/>
              <a:gd name="connsiteY9" fmla="*/ 1407885 h 1843314"/>
              <a:gd name="connsiteX10" fmla="*/ 899885 w 4912759"/>
              <a:gd name="connsiteY10" fmla="*/ 1349828 h 1843314"/>
              <a:gd name="connsiteX11" fmla="*/ 943428 w 4912759"/>
              <a:gd name="connsiteY11" fmla="*/ 1320800 h 1843314"/>
              <a:gd name="connsiteX12" fmla="*/ 1001485 w 4912759"/>
              <a:gd name="connsiteY12" fmla="*/ 1277257 h 1843314"/>
              <a:gd name="connsiteX13" fmla="*/ 1045028 w 4912759"/>
              <a:gd name="connsiteY13" fmla="*/ 1248228 h 1843314"/>
              <a:gd name="connsiteX14" fmla="*/ 1132114 w 4912759"/>
              <a:gd name="connsiteY14" fmla="*/ 1219200 h 1843314"/>
              <a:gd name="connsiteX15" fmla="*/ 1233714 w 4912759"/>
              <a:gd name="connsiteY15" fmla="*/ 1233714 h 1843314"/>
              <a:gd name="connsiteX16" fmla="*/ 1320800 w 4912759"/>
              <a:gd name="connsiteY16" fmla="*/ 1291771 h 1843314"/>
              <a:gd name="connsiteX17" fmla="*/ 1364343 w 4912759"/>
              <a:gd name="connsiteY17" fmla="*/ 1320800 h 1843314"/>
              <a:gd name="connsiteX18" fmla="*/ 1407885 w 4912759"/>
              <a:gd name="connsiteY18" fmla="*/ 1335314 h 1843314"/>
              <a:gd name="connsiteX19" fmla="*/ 1451428 w 4912759"/>
              <a:gd name="connsiteY19" fmla="*/ 1306285 h 1843314"/>
              <a:gd name="connsiteX20" fmla="*/ 1494971 w 4912759"/>
              <a:gd name="connsiteY20" fmla="*/ 1262742 h 1843314"/>
              <a:gd name="connsiteX21" fmla="*/ 1553028 w 4912759"/>
              <a:gd name="connsiteY21" fmla="*/ 1233714 h 1843314"/>
              <a:gd name="connsiteX22" fmla="*/ 1640114 w 4912759"/>
              <a:gd name="connsiteY22" fmla="*/ 1161142 h 1843314"/>
              <a:gd name="connsiteX23" fmla="*/ 1698171 w 4912759"/>
              <a:gd name="connsiteY23" fmla="*/ 1117600 h 1843314"/>
              <a:gd name="connsiteX24" fmla="*/ 1828800 w 4912759"/>
              <a:gd name="connsiteY24" fmla="*/ 1059542 h 1843314"/>
              <a:gd name="connsiteX25" fmla="*/ 1930400 w 4912759"/>
              <a:gd name="connsiteY25" fmla="*/ 1030514 h 1843314"/>
              <a:gd name="connsiteX26" fmla="*/ 2351314 w 4912759"/>
              <a:gd name="connsiteY26" fmla="*/ 1016000 h 1843314"/>
              <a:gd name="connsiteX27" fmla="*/ 2481943 w 4912759"/>
              <a:gd name="connsiteY27" fmla="*/ 986971 h 1843314"/>
              <a:gd name="connsiteX28" fmla="*/ 2540000 w 4912759"/>
              <a:gd name="connsiteY28" fmla="*/ 972457 h 1843314"/>
              <a:gd name="connsiteX29" fmla="*/ 2583543 w 4912759"/>
              <a:gd name="connsiteY29" fmla="*/ 957942 h 1843314"/>
              <a:gd name="connsiteX30" fmla="*/ 2714171 w 4912759"/>
              <a:gd name="connsiteY30" fmla="*/ 928914 h 1843314"/>
              <a:gd name="connsiteX31" fmla="*/ 2757714 w 4912759"/>
              <a:gd name="connsiteY31" fmla="*/ 899885 h 1843314"/>
              <a:gd name="connsiteX32" fmla="*/ 2859314 w 4912759"/>
              <a:gd name="connsiteY32" fmla="*/ 783771 h 1843314"/>
              <a:gd name="connsiteX33" fmla="*/ 2902857 w 4912759"/>
              <a:gd name="connsiteY33" fmla="*/ 769257 h 1843314"/>
              <a:gd name="connsiteX34" fmla="*/ 3381828 w 4912759"/>
              <a:gd name="connsiteY34" fmla="*/ 754742 h 1843314"/>
              <a:gd name="connsiteX35" fmla="*/ 3497943 w 4912759"/>
              <a:gd name="connsiteY35" fmla="*/ 725714 h 1843314"/>
              <a:gd name="connsiteX36" fmla="*/ 3541485 w 4912759"/>
              <a:gd name="connsiteY36" fmla="*/ 696685 h 1843314"/>
              <a:gd name="connsiteX37" fmla="*/ 3643085 w 4912759"/>
              <a:gd name="connsiteY37" fmla="*/ 667657 h 1843314"/>
              <a:gd name="connsiteX38" fmla="*/ 3730171 w 4912759"/>
              <a:gd name="connsiteY38" fmla="*/ 624114 h 1843314"/>
              <a:gd name="connsiteX39" fmla="*/ 3860800 w 4912759"/>
              <a:gd name="connsiteY39" fmla="*/ 566057 h 1843314"/>
              <a:gd name="connsiteX40" fmla="*/ 3991428 w 4912759"/>
              <a:gd name="connsiteY40" fmla="*/ 551542 h 1843314"/>
              <a:gd name="connsiteX41" fmla="*/ 4093028 w 4912759"/>
              <a:gd name="connsiteY41" fmla="*/ 522514 h 1843314"/>
              <a:gd name="connsiteX42" fmla="*/ 4310743 w 4912759"/>
              <a:gd name="connsiteY42" fmla="*/ 493485 h 1843314"/>
              <a:gd name="connsiteX43" fmla="*/ 4368800 w 4912759"/>
              <a:gd name="connsiteY43" fmla="*/ 478971 h 1843314"/>
              <a:gd name="connsiteX44" fmla="*/ 4499428 w 4912759"/>
              <a:gd name="connsiteY44" fmla="*/ 464457 h 1843314"/>
              <a:gd name="connsiteX45" fmla="*/ 4542971 w 4912759"/>
              <a:gd name="connsiteY45" fmla="*/ 449942 h 1843314"/>
              <a:gd name="connsiteX46" fmla="*/ 4746171 w 4912759"/>
              <a:gd name="connsiteY46" fmla="*/ 406400 h 1843314"/>
              <a:gd name="connsiteX47" fmla="*/ 4789714 w 4912759"/>
              <a:gd name="connsiteY47" fmla="*/ 391885 h 1843314"/>
              <a:gd name="connsiteX48" fmla="*/ 4876800 w 4912759"/>
              <a:gd name="connsiteY48" fmla="*/ 348342 h 1843314"/>
              <a:gd name="connsiteX49" fmla="*/ 4891314 w 4912759"/>
              <a:gd name="connsiteY49" fmla="*/ 217714 h 1843314"/>
              <a:gd name="connsiteX50" fmla="*/ 4847771 w 4912759"/>
              <a:gd name="connsiteY50" fmla="*/ 203200 h 1843314"/>
              <a:gd name="connsiteX51" fmla="*/ 4818743 w 4912759"/>
              <a:gd name="connsiteY51" fmla="*/ 159657 h 1843314"/>
              <a:gd name="connsiteX52" fmla="*/ 4804228 w 4912759"/>
              <a:gd name="connsiteY52" fmla="*/ 0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912759" h="1843314">
                <a:moveTo>
                  <a:pt x="0" y="1843314"/>
                </a:moveTo>
                <a:cubicBezTo>
                  <a:pt x="4838" y="1780419"/>
                  <a:pt x="-1740" y="1715579"/>
                  <a:pt x="14514" y="1654628"/>
                </a:cubicBezTo>
                <a:cubicBezTo>
                  <a:pt x="18984" y="1637864"/>
                  <a:pt x="86943" y="1612917"/>
                  <a:pt x="101600" y="1611085"/>
                </a:cubicBezTo>
                <a:cubicBezTo>
                  <a:pt x="164194" y="1603261"/>
                  <a:pt x="227390" y="1601409"/>
                  <a:pt x="290285" y="1596571"/>
                </a:cubicBezTo>
                <a:lnTo>
                  <a:pt x="319314" y="1509485"/>
                </a:lnTo>
                <a:cubicBezTo>
                  <a:pt x="333922" y="1465661"/>
                  <a:pt x="331592" y="1451012"/>
                  <a:pt x="377371" y="1422400"/>
                </a:cubicBezTo>
                <a:cubicBezTo>
                  <a:pt x="399465" y="1408591"/>
                  <a:pt x="425752" y="1403047"/>
                  <a:pt x="449943" y="1393371"/>
                </a:cubicBezTo>
                <a:cubicBezTo>
                  <a:pt x="503162" y="1398209"/>
                  <a:pt x="556630" y="1400822"/>
                  <a:pt x="609600" y="1407885"/>
                </a:cubicBezTo>
                <a:cubicBezTo>
                  <a:pt x="629373" y="1410521"/>
                  <a:pt x="647709" y="1422400"/>
                  <a:pt x="667657" y="1422400"/>
                </a:cubicBezTo>
                <a:cubicBezTo>
                  <a:pt x="716279" y="1422400"/>
                  <a:pt x="764419" y="1412723"/>
                  <a:pt x="812800" y="1407885"/>
                </a:cubicBezTo>
                <a:lnTo>
                  <a:pt x="899885" y="1349828"/>
                </a:lnTo>
                <a:cubicBezTo>
                  <a:pt x="914399" y="1340152"/>
                  <a:pt x="929473" y="1331266"/>
                  <a:pt x="943428" y="1320800"/>
                </a:cubicBezTo>
                <a:cubicBezTo>
                  <a:pt x="962780" y="1306286"/>
                  <a:pt x="981800" y="1291317"/>
                  <a:pt x="1001485" y="1277257"/>
                </a:cubicBezTo>
                <a:cubicBezTo>
                  <a:pt x="1015680" y="1267118"/>
                  <a:pt x="1029087" y="1255313"/>
                  <a:pt x="1045028" y="1248228"/>
                </a:cubicBezTo>
                <a:cubicBezTo>
                  <a:pt x="1072990" y="1235801"/>
                  <a:pt x="1132114" y="1219200"/>
                  <a:pt x="1132114" y="1219200"/>
                </a:cubicBezTo>
                <a:cubicBezTo>
                  <a:pt x="1165981" y="1224038"/>
                  <a:pt x="1201784" y="1221433"/>
                  <a:pt x="1233714" y="1233714"/>
                </a:cubicBezTo>
                <a:cubicBezTo>
                  <a:pt x="1266277" y="1246238"/>
                  <a:pt x="1291771" y="1272419"/>
                  <a:pt x="1320800" y="1291771"/>
                </a:cubicBezTo>
                <a:cubicBezTo>
                  <a:pt x="1335314" y="1301447"/>
                  <a:pt x="1347794" y="1315284"/>
                  <a:pt x="1364343" y="1320800"/>
                </a:cubicBezTo>
                <a:lnTo>
                  <a:pt x="1407885" y="1335314"/>
                </a:lnTo>
                <a:cubicBezTo>
                  <a:pt x="1422399" y="1325638"/>
                  <a:pt x="1438027" y="1317452"/>
                  <a:pt x="1451428" y="1306285"/>
                </a:cubicBezTo>
                <a:cubicBezTo>
                  <a:pt x="1467197" y="1293144"/>
                  <a:pt x="1478268" y="1274673"/>
                  <a:pt x="1494971" y="1262742"/>
                </a:cubicBezTo>
                <a:cubicBezTo>
                  <a:pt x="1512577" y="1250166"/>
                  <a:pt x="1533676" y="1243390"/>
                  <a:pt x="1553028" y="1233714"/>
                </a:cubicBezTo>
                <a:cubicBezTo>
                  <a:pt x="1620792" y="1165950"/>
                  <a:pt x="1569391" y="1211658"/>
                  <a:pt x="1640114" y="1161142"/>
                </a:cubicBezTo>
                <a:cubicBezTo>
                  <a:pt x="1659798" y="1147082"/>
                  <a:pt x="1677658" y="1130421"/>
                  <a:pt x="1698171" y="1117600"/>
                </a:cubicBezTo>
                <a:cubicBezTo>
                  <a:pt x="1731158" y="1096983"/>
                  <a:pt x="1794388" y="1072446"/>
                  <a:pt x="1828800" y="1059542"/>
                </a:cubicBezTo>
                <a:cubicBezTo>
                  <a:pt x="1849306" y="1051852"/>
                  <a:pt x="1912211" y="1031616"/>
                  <a:pt x="1930400" y="1030514"/>
                </a:cubicBezTo>
                <a:cubicBezTo>
                  <a:pt x="2070531" y="1022021"/>
                  <a:pt x="2211009" y="1020838"/>
                  <a:pt x="2351314" y="1016000"/>
                </a:cubicBezTo>
                <a:cubicBezTo>
                  <a:pt x="2436054" y="987752"/>
                  <a:pt x="2354225" y="1012514"/>
                  <a:pt x="2481943" y="986971"/>
                </a:cubicBezTo>
                <a:cubicBezTo>
                  <a:pt x="2501504" y="983059"/>
                  <a:pt x="2520820" y="977937"/>
                  <a:pt x="2540000" y="972457"/>
                </a:cubicBezTo>
                <a:cubicBezTo>
                  <a:pt x="2554711" y="968254"/>
                  <a:pt x="2568608" y="961261"/>
                  <a:pt x="2583543" y="957942"/>
                </a:cubicBezTo>
                <a:cubicBezTo>
                  <a:pt x="2736819" y="923880"/>
                  <a:pt x="2616144" y="961589"/>
                  <a:pt x="2714171" y="928914"/>
                </a:cubicBezTo>
                <a:cubicBezTo>
                  <a:pt x="2728685" y="919238"/>
                  <a:pt x="2746227" y="913013"/>
                  <a:pt x="2757714" y="899885"/>
                </a:cubicBezTo>
                <a:cubicBezTo>
                  <a:pt x="2825446" y="822478"/>
                  <a:pt x="2786744" y="820056"/>
                  <a:pt x="2859314" y="783771"/>
                </a:cubicBezTo>
                <a:cubicBezTo>
                  <a:pt x="2872998" y="776929"/>
                  <a:pt x="2887581" y="770106"/>
                  <a:pt x="2902857" y="769257"/>
                </a:cubicBezTo>
                <a:cubicBezTo>
                  <a:pt x="3062341" y="760397"/>
                  <a:pt x="3222171" y="759580"/>
                  <a:pt x="3381828" y="754742"/>
                </a:cubicBezTo>
                <a:cubicBezTo>
                  <a:pt x="3420533" y="745066"/>
                  <a:pt x="3464748" y="747845"/>
                  <a:pt x="3497943" y="725714"/>
                </a:cubicBezTo>
                <a:cubicBezTo>
                  <a:pt x="3512457" y="716038"/>
                  <a:pt x="3525883" y="704486"/>
                  <a:pt x="3541485" y="696685"/>
                </a:cubicBezTo>
                <a:cubicBezTo>
                  <a:pt x="3562306" y="686275"/>
                  <a:pt x="3624486" y="672307"/>
                  <a:pt x="3643085" y="667657"/>
                </a:cubicBezTo>
                <a:cubicBezTo>
                  <a:pt x="3767874" y="584464"/>
                  <a:pt x="3609987" y="684206"/>
                  <a:pt x="3730171" y="624114"/>
                </a:cubicBezTo>
                <a:cubicBezTo>
                  <a:pt x="3811254" y="583573"/>
                  <a:pt x="3735976" y="591022"/>
                  <a:pt x="3860800" y="566057"/>
                </a:cubicBezTo>
                <a:cubicBezTo>
                  <a:pt x="3903760" y="557465"/>
                  <a:pt x="3947885" y="556380"/>
                  <a:pt x="3991428" y="551542"/>
                </a:cubicBezTo>
                <a:cubicBezTo>
                  <a:pt x="4025939" y="540039"/>
                  <a:pt x="4056579" y="528589"/>
                  <a:pt x="4093028" y="522514"/>
                </a:cubicBezTo>
                <a:cubicBezTo>
                  <a:pt x="4244703" y="497235"/>
                  <a:pt x="4169114" y="519236"/>
                  <a:pt x="4310743" y="493485"/>
                </a:cubicBezTo>
                <a:cubicBezTo>
                  <a:pt x="4330369" y="489917"/>
                  <a:pt x="4349084" y="482004"/>
                  <a:pt x="4368800" y="478971"/>
                </a:cubicBezTo>
                <a:cubicBezTo>
                  <a:pt x="4412101" y="472309"/>
                  <a:pt x="4455885" y="469295"/>
                  <a:pt x="4499428" y="464457"/>
                </a:cubicBezTo>
                <a:cubicBezTo>
                  <a:pt x="4513942" y="459619"/>
                  <a:pt x="4528036" y="453261"/>
                  <a:pt x="4542971" y="449942"/>
                </a:cubicBezTo>
                <a:cubicBezTo>
                  <a:pt x="4652586" y="425583"/>
                  <a:pt x="4624314" y="447021"/>
                  <a:pt x="4746171" y="406400"/>
                </a:cubicBezTo>
                <a:cubicBezTo>
                  <a:pt x="4760685" y="401562"/>
                  <a:pt x="4776030" y="398727"/>
                  <a:pt x="4789714" y="391885"/>
                </a:cubicBezTo>
                <a:cubicBezTo>
                  <a:pt x="4902260" y="335612"/>
                  <a:pt x="4767353" y="384826"/>
                  <a:pt x="4876800" y="348342"/>
                </a:cubicBezTo>
                <a:cubicBezTo>
                  <a:pt x="4908679" y="300523"/>
                  <a:pt x="4931426" y="287911"/>
                  <a:pt x="4891314" y="217714"/>
                </a:cubicBezTo>
                <a:cubicBezTo>
                  <a:pt x="4883723" y="204430"/>
                  <a:pt x="4862285" y="208038"/>
                  <a:pt x="4847771" y="203200"/>
                </a:cubicBezTo>
                <a:cubicBezTo>
                  <a:pt x="4838095" y="188686"/>
                  <a:pt x="4826544" y="175259"/>
                  <a:pt x="4818743" y="159657"/>
                </a:cubicBezTo>
                <a:cubicBezTo>
                  <a:pt x="4791988" y="106147"/>
                  <a:pt x="4804228" y="63738"/>
                  <a:pt x="4804228" y="0"/>
                </a:cubicBezTo>
              </a:path>
            </a:pathLst>
          </a:custGeom>
          <a:noFill/>
          <a:ln w="9525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Ελεύθερη σχεδίαση 15"/>
          <p:cNvSpPr/>
          <p:nvPr/>
        </p:nvSpPr>
        <p:spPr>
          <a:xfrm>
            <a:off x="3061694" y="1098342"/>
            <a:ext cx="1066209" cy="883259"/>
          </a:xfrm>
          <a:custGeom>
            <a:avLst/>
            <a:gdLst>
              <a:gd name="connsiteX0" fmla="*/ 261257 w 566277"/>
              <a:gd name="connsiteY0" fmla="*/ 8702 h 502525"/>
              <a:gd name="connsiteX1" fmla="*/ 145143 w 566277"/>
              <a:gd name="connsiteY1" fmla="*/ 23216 h 502525"/>
              <a:gd name="connsiteX2" fmla="*/ 116115 w 566277"/>
              <a:gd name="connsiteY2" fmla="*/ 66759 h 502525"/>
              <a:gd name="connsiteX3" fmla="*/ 0 w 566277"/>
              <a:gd name="connsiteY3" fmla="*/ 95788 h 502525"/>
              <a:gd name="connsiteX4" fmla="*/ 14515 w 566277"/>
              <a:gd name="connsiteY4" fmla="*/ 298988 h 502525"/>
              <a:gd name="connsiteX5" fmla="*/ 58057 w 566277"/>
              <a:gd name="connsiteY5" fmla="*/ 313502 h 502525"/>
              <a:gd name="connsiteX6" fmla="*/ 72572 w 566277"/>
              <a:gd name="connsiteY6" fmla="*/ 429616 h 502525"/>
              <a:gd name="connsiteX7" fmla="*/ 159657 w 566277"/>
              <a:gd name="connsiteY7" fmla="*/ 458645 h 502525"/>
              <a:gd name="connsiteX8" fmla="*/ 348343 w 566277"/>
              <a:gd name="connsiteY8" fmla="*/ 487673 h 502525"/>
              <a:gd name="connsiteX9" fmla="*/ 391886 w 566277"/>
              <a:gd name="connsiteY9" fmla="*/ 502188 h 502525"/>
              <a:gd name="connsiteX10" fmla="*/ 464457 w 566277"/>
              <a:gd name="connsiteY10" fmla="*/ 429616 h 502525"/>
              <a:gd name="connsiteX11" fmla="*/ 551543 w 566277"/>
              <a:gd name="connsiteY11" fmla="*/ 371559 h 502525"/>
              <a:gd name="connsiteX12" fmla="*/ 551543 w 566277"/>
              <a:gd name="connsiteY12" fmla="*/ 284473 h 502525"/>
              <a:gd name="connsiteX13" fmla="*/ 493486 w 566277"/>
              <a:gd name="connsiteY13" fmla="*/ 197388 h 502525"/>
              <a:gd name="connsiteX14" fmla="*/ 464457 w 566277"/>
              <a:gd name="connsiteY14" fmla="*/ 95788 h 502525"/>
              <a:gd name="connsiteX15" fmla="*/ 449943 w 566277"/>
              <a:gd name="connsiteY15" fmla="*/ 52245 h 502525"/>
              <a:gd name="connsiteX16" fmla="*/ 406400 w 566277"/>
              <a:gd name="connsiteY16" fmla="*/ 23216 h 502525"/>
              <a:gd name="connsiteX17" fmla="*/ 362857 w 566277"/>
              <a:gd name="connsiteY17" fmla="*/ 8702 h 502525"/>
              <a:gd name="connsiteX18" fmla="*/ 261257 w 566277"/>
              <a:gd name="connsiteY18" fmla="*/ 8702 h 50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6277" h="502525">
                <a:moveTo>
                  <a:pt x="261257" y="8702"/>
                </a:moveTo>
                <a:cubicBezTo>
                  <a:pt x="224971" y="11121"/>
                  <a:pt x="181359" y="8730"/>
                  <a:pt x="145143" y="23216"/>
                </a:cubicBezTo>
                <a:cubicBezTo>
                  <a:pt x="128947" y="29695"/>
                  <a:pt x="129736" y="55862"/>
                  <a:pt x="116115" y="66759"/>
                </a:cubicBezTo>
                <a:cubicBezTo>
                  <a:pt x="101240" y="78659"/>
                  <a:pt x="3611" y="95066"/>
                  <a:pt x="0" y="95788"/>
                </a:cubicBezTo>
                <a:cubicBezTo>
                  <a:pt x="4838" y="163521"/>
                  <a:pt x="-2982" y="233375"/>
                  <a:pt x="14515" y="298988"/>
                </a:cubicBezTo>
                <a:cubicBezTo>
                  <a:pt x="18457" y="313771"/>
                  <a:pt x="51843" y="299522"/>
                  <a:pt x="58057" y="313502"/>
                </a:cubicBezTo>
                <a:cubicBezTo>
                  <a:pt x="73899" y="349146"/>
                  <a:pt x="50204" y="397661"/>
                  <a:pt x="72572" y="429616"/>
                </a:cubicBezTo>
                <a:cubicBezTo>
                  <a:pt x="90119" y="454683"/>
                  <a:pt x="130629" y="448969"/>
                  <a:pt x="159657" y="458645"/>
                </a:cubicBezTo>
                <a:cubicBezTo>
                  <a:pt x="249323" y="488534"/>
                  <a:pt x="187989" y="471638"/>
                  <a:pt x="348343" y="487673"/>
                </a:cubicBezTo>
                <a:cubicBezTo>
                  <a:pt x="362857" y="492511"/>
                  <a:pt x="376795" y="504703"/>
                  <a:pt x="391886" y="502188"/>
                </a:cubicBezTo>
                <a:cubicBezTo>
                  <a:pt x="443114" y="493650"/>
                  <a:pt x="432582" y="457506"/>
                  <a:pt x="464457" y="429616"/>
                </a:cubicBezTo>
                <a:cubicBezTo>
                  <a:pt x="490713" y="406642"/>
                  <a:pt x="551543" y="371559"/>
                  <a:pt x="551543" y="371559"/>
                </a:cubicBezTo>
                <a:cubicBezTo>
                  <a:pt x="566057" y="328017"/>
                  <a:pt x="575733" y="328015"/>
                  <a:pt x="551543" y="284473"/>
                </a:cubicBezTo>
                <a:cubicBezTo>
                  <a:pt x="534600" y="253976"/>
                  <a:pt x="493486" y="197388"/>
                  <a:pt x="493486" y="197388"/>
                </a:cubicBezTo>
                <a:cubicBezTo>
                  <a:pt x="458686" y="92987"/>
                  <a:pt x="500907" y="223363"/>
                  <a:pt x="464457" y="95788"/>
                </a:cubicBezTo>
                <a:cubicBezTo>
                  <a:pt x="460254" y="81077"/>
                  <a:pt x="459500" y="64192"/>
                  <a:pt x="449943" y="52245"/>
                </a:cubicBezTo>
                <a:cubicBezTo>
                  <a:pt x="439046" y="38623"/>
                  <a:pt x="422002" y="31017"/>
                  <a:pt x="406400" y="23216"/>
                </a:cubicBezTo>
                <a:cubicBezTo>
                  <a:pt x="392716" y="16374"/>
                  <a:pt x="377700" y="12413"/>
                  <a:pt x="362857" y="8702"/>
                </a:cubicBezTo>
                <a:cubicBezTo>
                  <a:pt x="289619" y="-9607"/>
                  <a:pt x="297543" y="6283"/>
                  <a:pt x="261257" y="8702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Ελεύθερη σχεδίαση 16"/>
          <p:cNvSpPr/>
          <p:nvPr/>
        </p:nvSpPr>
        <p:spPr>
          <a:xfrm>
            <a:off x="5857077" y="1235904"/>
            <a:ext cx="552137" cy="749966"/>
          </a:xfrm>
          <a:custGeom>
            <a:avLst/>
            <a:gdLst>
              <a:gd name="connsiteX0" fmla="*/ 261257 w 566277"/>
              <a:gd name="connsiteY0" fmla="*/ 8702 h 502525"/>
              <a:gd name="connsiteX1" fmla="*/ 145143 w 566277"/>
              <a:gd name="connsiteY1" fmla="*/ 23216 h 502525"/>
              <a:gd name="connsiteX2" fmla="*/ 116115 w 566277"/>
              <a:gd name="connsiteY2" fmla="*/ 66759 h 502525"/>
              <a:gd name="connsiteX3" fmla="*/ 0 w 566277"/>
              <a:gd name="connsiteY3" fmla="*/ 95788 h 502525"/>
              <a:gd name="connsiteX4" fmla="*/ 14515 w 566277"/>
              <a:gd name="connsiteY4" fmla="*/ 298988 h 502525"/>
              <a:gd name="connsiteX5" fmla="*/ 58057 w 566277"/>
              <a:gd name="connsiteY5" fmla="*/ 313502 h 502525"/>
              <a:gd name="connsiteX6" fmla="*/ 72572 w 566277"/>
              <a:gd name="connsiteY6" fmla="*/ 429616 h 502525"/>
              <a:gd name="connsiteX7" fmla="*/ 159657 w 566277"/>
              <a:gd name="connsiteY7" fmla="*/ 458645 h 502525"/>
              <a:gd name="connsiteX8" fmla="*/ 348343 w 566277"/>
              <a:gd name="connsiteY8" fmla="*/ 487673 h 502525"/>
              <a:gd name="connsiteX9" fmla="*/ 391886 w 566277"/>
              <a:gd name="connsiteY9" fmla="*/ 502188 h 502525"/>
              <a:gd name="connsiteX10" fmla="*/ 464457 w 566277"/>
              <a:gd name="connsiteY10" fmla="*/ 429616 h 502525"/>
              <a:gd name="connsiteX11" fmla="*/ 551543 w 566277"/>
              <a:gd name="connsiteY11" fmla="*/ 371559 h 502525"/>
              <a:gd name="connsiteX12" fmla="*/ 551543 w 566277"/>
              <a:gd name="connsiteY12" fmla="*/ 284473 h 502525"/>
              <a:gd name="connsiteX13" fmla="*/ 493486 w 566277"/>
              <a:gd name="connsiteY13" fmla="*/ 197388 h 502525"/>
              <a:gd name="connsiteX14" fmla="*/ 464457 w 566277"/>
              <a:gd name="connsiteY14" fmla="*/ 95788 h 502525"/>
              <a:gd name="connsiteX15" fmla="*/ 449943 w 566277"/>
              <a:gd name="connsiteY15" fmla="*/ 52245 h 502525"/>
              <a:gd name="connsiteX16" fmla="*/ 406400 w 566277"/>
              <a:gd name="connsiteY16" fmla="*/ 23216 h 502525"/>
              <a:gd name="connsiteX17" fmla="*/ 362857 w 566277"/>
              <a:gd name="connsiteY17" fmla="*/ 8702 h 502525"/>
              <a:gd name="connsiteX18" fmla="*/ 261257 w 566277"/>
              <a:gd name="connsiteY18" fmla="*/ 8702 h 50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6277" h="502525">
                <a:moveTo>
                  <a:pt x="261257" y="8702"/>
                </a:moveTo>
                <a:cubicBezTo>
                  <a:pt x="224971" y="11121"/>
                  <a:pt x="181359" y="8730"/>
                  <a:pt x="145143" y="23216"/>
                </a:cubicBezTo>
                <a:cubicBezTo>
                  <a:pt x="128947" y="29695"/>
                  <a:pt x="129736" y="55862"/>
                  <a:pt x="116115" y="66759"/>
                </a:cubicBezTo>
                <a:cubicBezTo>
                  <a:pt x="101240" y="78659"/>
                  <a:pt x="3611" y="95066"/>
                  <a:pt x="0" y="95788"/>
                </a:cubicBezTo>
                <a:cubicBezTo>
                  <a:pt x="4838" y="163521"/>
                  <a:pt x="-2982" y="233375"/>
                  <a:pt x="14515" y="298988"/>
                </a:cubicBezTo>
                <a:cubicBezTo>
                  <a:pt x="18457" y="313771"/>
                  <a:pt x="51843" y="299522"/>
                  <a:pt x="58057" y="313502"/>
                </a:cubicBezTo>
                <a:cubicBezTo>
                  <a:pt x="73899" y="349146"/>
                  <a:pt x="50204" y="397661"/>
                  <a:pt x="72572" y="429616"/>
                </a:cubicBezTo>
                <a:cubicBezTo>
                  <a:pt x="90119" y="454683"/>
                  <a:pt x="130629" y="448969"/>
                  <a:pt x="159657" y="458645"/>
                </a:cubicBezTo>
                <a:cubicBezTo>
                  <a:pt x="249323" y="488534"/>
                  <a:pt x="187989" y="471638"/>
                  <a:pt x="348343" y="487673"/>
                </a:cubicBezTo>
                <a:cubicBezTo>
                  <a:pt x="362857" y="492511"/>
                  <a:pt x="376795" y="504703"/>
                  <a:pt x="391886" y="502188"/>
                </a:cubicBezTo>
                <a:cubicBezTo>
                  <a:pt x="443114" y="493650"/>
                  <a:pt x="432582" y="457506"/>
                  <a:pt x="464457" y="429616"/>
                </a:cubicBezTo>
                <a:cubicBezTo>
                  <a:pt x="490713" y="406642"/>
                  <a:pt x="551543" y="371559"/>
                  <a:pt x="551543" y="371559"/>
                </a:cubicBezTo>
                <a:cubicBezTo>
                  <a:pt x="566057" y="328017"/>
                  <a:pt x="575733" y="328015"/>
                  <a:pt x="551543" y="284473"/>
                </a:cubicBezTo>
                <a:cubicBezTo>
                  <a:pt x="534600" y="253976"/>
                  <a:pt x="493486" y="197388"/>
                  <a:pt x="493486" y="197388"/>
                </a:cubicBezTo>
                <a:cubicBezTo>
                  <a:pt x="458686" y="92987"/>
                  <a:pt x="500907" y="223363"/>
                  <a:pt x="464457" y="95788"/>
                </a:cubicBezTo>
                <a:cubicBezTo>
                  <a:pt x="460254" y="81077"/>
                  <a:pt x="459500" y="64192"/>
                  <a:pt x="449943" y="52245"/>
                </a:cubicBezTo>
                <a:cubicBezTo>
                  <a:pt x="439046" y="38623"/>
                  <a:pt x="422002" y="31017"/>
                  <a:pt x="406400" y="23216"/>
                </a:cubicBezTo>
                <a:cubicBezTo>
                  <a:pt x="392716" y="16374"/>
                  <a:pt x="377700" y="12413"/>
                  <a:pt x="362857" y="8702"/>
                </a:cubicBezTo>
                <a:cubicBezTo>
                  <a:pt x="289619" y="-9607"/>
                  <a:pt x="297543" y="6283"/>
                  <a:pt x="261257" y="8702"/>
                </a:cubicBezTo>
                <a:close/>
              </a:path>
            </a:pathLst>
          </a:custGeom>
          <a:noFill/>
          <a:ln w="9525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Ευθύγραμμο βέλος σύνδεσης 18"/>
          <p:cNvCxnSpPr/>
          <p:nvPr/>
        </p:nvCxnSpPr>
        <p:spPr>
          <a:xfrm>
            <a:off x="1178127" y="4517831"/>
            <a:ext cx="332897" cy="92739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6279" y="5517232"/>
            <a:ext cx="362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l-GR" sz="24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δραστικότερο του 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l-GR" sz="2400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08104" y="3529171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800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Ευθύγραμμο βέλος σύνδεσης 22"/>
          <p:cNvCxnSpPr/>
          <p:nvPr/>
        </p:nvCxnSpPr>
        <p:spPr>
          <a:xfrm>
            <a:off x="3033486" y="4517831"/>
            <a:ext cx="355137" cy="999401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Ορθογώνιο 27"/>
          <p:cNvSpPr/>
          <p:nvPr/>
        </p:nvSpPr>
        <p:spPr>
          <a:xfrm>
            <a:off x="890356" y="6245379"/>
            <a:ext cx="3857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4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Το 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Cl</a:t>
            </a:r>
            <a:r>
              <a:rPr lang="el-GR" sz="2400" dirty="0" smtClean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el-GR" sz="24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αντικαθιστά </a:t>
            </a:r>
            <a:r>
              <a:rPr lang="el-GR" sz="2400" dirty="0" smtClean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το 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I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endParaRPr lang="el-GR" sz="2400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Βέλος προς τα κάτω 28"/>
          <p:cNvSpPr/>
          <p:nvPr/>
        </p:nvSpPr>
        <p:spPr>
          <a:xfrm>
            <a:off x="2175552" y="5932364"/>
            <a:ext cx="283139" cy="358815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4048" y="3862789"/>
            <a:ext cx="357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3600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67744" y="3790781"/>
            <a:ext cx="357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3600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Γ. ΑΠΛΗ ΑΝΤΙΚΑΤΑΣΤΑΣΗ</a:t>
            </a:r>
            <a:endParaRPr lang="el-GR" sz="3200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9581622">
            <a:off x="657275" y="1380055"/>
            <a:ext cx="18412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l-GR" sz="2400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ΑΜΕΤΑΛΛΑ</a:t>
            </a:r>
            <a:endParaRPr lang="el-GR" sz="2400" dirty="0">
              <a:ln>
                <a:solidFill>
                  <a:schemeClr val="tx1"/>
                </a:solidFill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05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3" grpId="0" animBg="1"/>
      <p:bldP spid="15" grpId="0" animBg="1"/>
      <p:bldP spid="16" grpId="0" animBg="1"/>
      <p:bldP spid="17" grpId="0" animBg="1"/>
      <p:bldP spid="20" grpId="0"/>
      <p:bldP spid="22" grpId="0"/>
      <p:bldP spid="28" grpId="0"/>
      <p:bldP spid="29" grpId="0" animBg="1"/>
      <p:bldP spid="2" grpId="0"/>
      <p:bldP spid="25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31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Δ4.  Αμέταλλο1 +Άλας1 </a:t>
            </a:r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Άλας2 + αμέταλλο2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81622">
            <a:off x="551826" y="1667875"/>
            <a:ext cx="18412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9BBB59"/>
                </a:solidFill>
              </a:rPr>
              <a:t>ΑΜΕΤΑΛΛΑ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9BBB59"/>
              </a:solidFill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859066" y="2642533"/>
            <a:ext cx="716863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Cl</a:t>
            </a:r>
            <a:r>
              <a:rPr lang="en-US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2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2779343" y="2564903"/>
            <a:ext cx="10679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65000"/>
                  </a:prstClr>
                </a:solidFill>
                <a:latin typeface="Comic Sans MS" pitchFamily="66" charset="0"/>
              </a:rPr>
              <a:t>Κ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Br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65000"/>
                  </a:prstClr>
                </a:solidFill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1843239" y="2492896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5587655" y="2564901"/>
            <a:ext cx="6126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65000"/>
                  </a:prstClr>
                </a:solidFill>
                <a:latin typeface="Comic Sans MS" pitchFamily="66" charset="0"/>
              </a:rPr>
              <a:t>Κ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4363519" y="2564902"/>
            <a:ext cx="590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7461074" y="2526259"/>
            <a:ext cx="8066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Br</a:t>
            </a:r>
            <a:r>
              <a:rPr lang="el-GR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2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6781814" y="2553217"/>
            <a:ext cx="6126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Ελεύθερη σχεδίαση 15"/>
          <p:cNvSpPr/>
          <p:nvPr/>
        </p:nvSpPr>
        <p:spPr>
          <a:xfrm>
            <a:off x="1311310" y="2095834"/>
            <a:ext cx="1962541" cy="592180"/>
          </a:xfrm>
          <a:custGeom>
            <a:avLst/>
            <a:gdLst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81379 w 641706"/>
              <a:gd name="connsiteY12" fmla="*/ 878058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51019 w 641706"/>
              <a:gd name="connsiteY11" fmla="*/ 921715 h 1872343"/>
              <a:gd name="connsiteX12" fmla="*/ 381379 w 641706"/>
              <a:gd name="connsiteY12" fmla="*/ 878058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51019 w 641706"/>
              <a:gd name="connsiteY11" fmla="*/ 921715 h 1872343"/>
              <a:gd name="connsiteX12" fmla="*/ 361605 w 641706"/>
              <a:gd name="connsiteY12" fmla="*/ 867201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51019 w 641706"/>
              <a:gd name="connsiteY11" fmla="*/ 921715 h 1872343"/>
              <a:gd name="connsiteX12" fmla="*/ 361605 w 641706"/>
              <a:gd name="connsiteY12" fmla="*/ 867201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494859 w 641706"/>
              <a:gd name="connsiteY17" fmla="*/ 408148 h 1872343"/>
              <a:gd name="connsiteX18" fmla="*/ 522515 w 641706"/>
              <a:gd name="connsiteY18" fmla="*/ 362858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51019 w 641706"/>
              <a:gd name="connsiteY11" fmla="*/ 921715 h 1872343"/>
              <a:gd name="connsiteX12" fmla="*/ 361605 w 641706"/>
              <a:gd name="connsiteY12" fmla="*/ 867201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44722 w 641706"/>
              <a:gd name="connsiteY16" fmla="*/ 500800 h 1872343"/>
              <a:gd name="connsiteX17" fmla="*/ 494859 w 641706"/>
              <a:gd name="connsiteY17" fmla="*/ 408148 h 1872343"/>
              <a:gd name="connsiteX18" fmla="*/ 522515 w 641706"/>
              <a:gd name="connsiteY18" fmla="*/ 362858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1706" h="1872343">
                <a:moveTo>
                  <a:pt x="0" y="1872343"/>
                </a:moveTo>
                <a:cubicBezTo>
                  <a:pt x="4838" y="1727200"/>
                  <a:pt x="-3498" y="1581017"/>
                  <a:pt x="14515" y="1436915"/>
                </a:cubicBezTo>
                <a:cubicBezTo>
                  <a:pt x="16679" y="1419606"/>
                  <a:pt x="42117" y="1414971"/>
                  <a:pt x="58058" y="1407886"/>
                </a:cubicBezTo>
                <a:cubicBezTo>
                  <a:pt x="86019" y="1395459"/>
                  <a:pt x="120944" y="1384915"/>
                  <a:pt x="145143" y="1378858"/>
                </a:cubicBezTo>
                <a:cubicBezTo>
                  <a:pt x="169342" y="1372801"/>
                  <a:pt x="115668" y="1389060"/>
                  <a:pt x="203253" y="1371544"/>
                </a:cubicBezTo>
                <a:cubicBezTo>
                  <a:pt x="212929" y="1357030"/>
                  <a:pt x="203717" y="1315371"/>
                  <a:pt x="201961" y="1295428"/>
                </a:cubicBezTo>
                <a:cubicBezTo>
                  <a:pt x="200206" y="1275485"/>
                  <a:pt x="194932" y="1267009"/>
                  <a:pt x="192720" y="1251886"/>
                </a:cubicBezTo>
                <a:cubicBezTo>
                  <a:pt x="190508" y="1236763"/>
                  <a:pt x="234337" y="1219903"/>
                  <a:pt x="188686" y="1204686"/>
                </a:cubicBezTo>
                <a:cubicBezTo>
                  <a:pt x="179010" y="1190172"/>
                  <a:pt x="162526" y="1178350"/>
                  <a:pt x="159658" y="1161143"/>
                </a:cubicBezTo>
                <a:cubicBezTo>
                  <a:pt x="151859" y="1114346"/>
                  <a:pt x="258060" y="1032647"/>
                  <a:pt x="261258" y="1030515"/>
                </a:cubicBezTo>
                <a:lnTo>
                  <a:pt x="348343" y="972458"/>
                </a:lnTo>
                <a:lnTo>
                  <a:pt x="351019" y="921715"/>
                </a:lnTo>
                <a:cubicBezTo>
                  <a:pt x="359066" y="909645"/>
                  <a:pt x="362051" y="904706"/>
                  <a:pt x="361605" y="867201"/>
                </a:cubicBezTo>
                <a:cubicBezTo>
                  <a:pt x="361159" y="829696"/>
                  <a:pt x="380954" y="745602"/>
                  <a:pt x="348343" y="696686"/>
                </a:cubicBezTo>
                <a:cubicBezTo>
                  <a:pt x="353181" y="672496"/>
                  <a:pt x="350619" y="645534"/>
                  <a:pt x="362858" y="624115"/>
                </a:cubicBezTo>
                <a:cubicBezTo>
                  <a:pt x="371513" y="608969"/>
                  <a:pt x="392756" y="615638"/>
                  <a:pt x="406400" y="595086"/>
                </a:cubicBezTo>
                <a:cubicBezTo>
                  <a:pt x="420044" y="574534"/>
                  <a:pt x="342126" y="569197"/>
                  <a:pt x="444722" y="500800"/>
                </a:cubicBezTo>
                <a:cubicBezTo>
                  <a:pt x="464738" y="466025"/>
                  <a:pt x="492440" y="434758"/>
                  <a:pt x="494859" y="408148"/>
                </a:cubicBezTo>
                <a:cubicBezTo>
                  <a:pt x="497278" y="381539"/>
                  <a:pt x="522744" y="377663"/>
                  <a:pt x="522515" y="362858"/>
                </a:cubicBezTo>
                <a:cubicBezTo>
                  <a:pt x="522286" y="348053"/>
                  <a:pt x="503162" y="333829"/>
                  <a:pt x="493486" y="319315"/>
                </a:cubicBezTo>
                <a:cubicBezTo>
                  <a:pt x="498324" y="304801"/>
                  <a:pt x="499513" y="288502"/>
                  <a:pt x="508000" y="275772"/>
                </a:cubicBezTo>
                <a:cubicBezTo>
                  <a:pt x="530351" y="242246"/>
                  <a:pt x="562957" y="224620"/>
                  <a:pt x="595086" y="203200"/>
                </a:cubicBezTo>
                <a:cubicBezTo>
                  <a:pt x="599924" y="188686"/>
                  <a:pt x="602758" y="173342"/>
                  <a:pt x="609600" y="159658"/>
                </a:cubicBezTo>
                <a:cubicBezTo>
                  <a:pt x="617401" y="144056"/>
                  <a:pt x="635508" y="133278"/>
                  <a:pt x="638629" y="116115"/>
                </a:cubicBezTo>
                <a:cubicBezTo>
                  <a:pt x="645553" y="78034"/>
                  <a:pt x="638629" y="38705"/>
                  <a:pt x="638629" y="0"/>
                </a:cubicBezTo>
              </a:path>
            </a:pathLst>
          </a:custGeom>
          <a:noFill/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prstClr val="black">
                  <a:lumMod val="75000"/>
                </a:prstClr>
              </a:solidFill>
            </a:endParaRPr>
          </a:p>
        </p:txBody>
      </p:sp>
      <p:cxnSp>
        <p:nvCxnSpPr>
          <p:cNvPr id="19" name="Ευθύγραμμο βέλος σύνδεσης 18"/>
          <p:cNvCxnSpPr>
            <a:stCxn id="9" idx="2"/>
          </p:cNvCxnSpPr>
          <p:nvPr/>
        </p:nvCxnSpPr>
        <p:spPr>
          <a:xfrm flipH="1">
            <a:off x="591756" y="3227308"/>
            <a:ext cx="625742" cy="228980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40133" y="5490586"/>
            <a:ext cx="362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Cl</a:t>
            </a:r>
            <a:r>
              <a:rPr lang="en-US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2</a:t>
            </a:r>
            <a:r>
              <a:rPr lang="el-GR" sz="2400" b="1" dirty="0" smtClean="0">
                <a:solidFill>
                  <a:prstClr val="black"/>
                </a:solidFill>
              </a:rPr>
              <a:t> δραστικότερο του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</a:t>
            </a:r>
            <a:r>
              <a:rPr lang="el-GR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25861" y="2164054"/>
            <a:ext cx="1124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65000"/>
                  </a:prstClr>
                </a:solidFill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   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22" name="Ευθύγραμμο βέλος σύνδεσης 21"/>
          <p:cNvCxnSpPr>
            <a:stCxn id="10" idx="2"/>
          </p:cNvCxnSpPr>
          <p:nvPr/>
        </p:nvCxnSpPr>
        <p:spPr>
          <a:xfrm flipH="1">
            <a:off x="3245696" y="3149678"/>
            <a:ext cx="67608" cy="226327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Βέλος προς τα κάτω 23"/>
          <p:cNvSpPr/>
          <p:nvPr/>
        </p:nvSpPr>
        <p:spPr>
          <a:xfrm>
            <a:off x="2096669" y="5978897"/>
            <a:ext cx="246593" cy="266483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3" name="Ορθογώνιο 22"/>
          <p:cNvSpPr/>
          <p:nvPr/>
        </p:nvSpPr>
        <p:spPr>
          <a:xfrm>
            <a:off x="340133" y="6293587"/>
            <a:ext cx="3398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sym typeface="Symbol"/>
              </a:rPr>
              <a:t>Cl</a:t>
            </a:r>
            <a:r>
              <a:rPr lang="en-US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sym typeface="Symbol"/>
              </a:rPr>
              <a:t>2</a:t>
            </a:r>
            <a:r>
              <a:rPr lang="en-US" sz="2400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el-GR" sz="2400" b="1" dirty="0" smtClean="0">
                <a:solidFill>
                  <a:prstClr val="black"/>
                </a:solidFill>
                <a:sym typeface="Symbol"/>
              </a:rPr>
              <a:t>αντικαθιστά το </a:t>
            </a:r>
            <a:r>
              <a:rPr lang="en-US" sz="2400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Br</a:t>
            </a:r>
            <a:r>
              <a:rPr lang="el-GR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Ελεύθερη σχεδίαση 24"/>
          <p:cNvSpPr/>
          <p:nvPr/>
        </p:nvSpPr>
        <p:spPr>
          <a:xfrm>
            <a:off x="3309720" y="2034208"/>
            <a:ext cx="697322" cy="615572"/>
          </a:xfrm>
          <a:custGeom>
            <a:avLst/>
            <a:gdLst>
              <a:gd name="connsiteX0" fmla="*/ 0 w 4912759"/>
              <a:gd name="connsiteY0" fmla="*/ 1843314 h 1843314"/>
              <a:gd name="connsiteX1" fmla="*/ 14514 w 4912759"/>
              <a:gd name="connsiteY1" fmla="*/ 1654628 h 1843314"/>
              <a:gd name="connsiteX2" fmla="*/ 101600 w 4912759"/>
              <a:gd name="connsiteY2" fmla="*/ 1611085 h 1843314"/>
              <a:gd name="connsiteX3" fmla="*/ 290285 w 4912759"/>
              <a:gd name="connsiteY3" fmla="*/ 1596571 h 1843314"/>
              <a:gd name="connsiteX4" fmla="*/ 319314 w 4912759"/>
              <a:gd name="connsiteY4" fmla="*/ 1509485 h 1843314"/>
              <a:gd name="connsiteX5" fmla="*/ 377371 w 4912759"/>
              <a:gd name="connsiteY5" fmla="*/ 1422400 h 1843314"/>
              <a:gd name="connsiteX6" fmla="*/ 449943 w 4912759"/>
              <a:gd name="connsiteY6" fmla="*/ 1393371 h 1843314"/>
              <a:gd name="connsiteX7" fmla="*/ 609600 w 4912759"/>
              <a:gd name="connsiteY7" fmla="*/ 1407885 h 1843314"/>
              <a:gd name="connsiteX8" fmla="*/ 667657 w 4912759"/>
              <a:gd name="connsiteY8" fmla="*/ 1422400 h 1843314"/>
              <a:gd name="connsiteX9" fmla="*/ 812800 w 4912759"/>
              <a:gd name="connsiteY9" fmla="*/ 1407885 h 1843314"/>
              <a:gd name="connsiteX10" fmla="*/ 899885 w 4912759"/>
              <a:gd name="connsiteY10" fmla="*/ 1349828 h 1843314"/>
              <a:gd name="connsiteX11" fmla="*/ 943428 w 4912759"/>
              <a:gd name="connsiteY11" fmla="*/ 1320800 h 1843314"/>
              <a:gd name="connsiteX12" fmla="*/ 1001485 w 4912759"/>
              <a:gd name="connsiteY12" fmla="*/ 1277257 h 1843314"/>
              <a:gd name="connsiteX13" fmla="*/ 1045028 w 4912759"/>
              <a:gd name="connsiteY13" fmla="*/ 1248228 h 1843314"/>
              <a:gd name="connsiteX14" fmla="*/ 1132114 w 4912759"/>
              <a:gd name="connsiteY14" fmla="*/ 1219200 h 1843314"/>
              <a:gd name="connsiteX15" fmla="*/ 1233714 w 4912759"/>
              <a:gd name="connsiteY15" fmla="*/ 1233714 h 1843314"/>
              <a:gd name="connsiteX16" fmla="*/ 1320800 w 4912759"/>
              <a:gd name="connsiteY16" fmla="*/ 1291771 h 1843314"/>
              <a:gd name="connsiteX17" fmla="*/ 1364343 w 4912759"/>
              <a:gd name="connsiteY17" fmla="*/ 1320800 h 1843314"/>
              <a:gd name="connsiteX18" fmla="*/ 1407885 w 4912759"/>
              <a:gd name="connsiteY18" fmla="*/ 1335314 h 1843314"/>
              <a:gd name="connsiteX19" fmla="*/ 1451428 w 4912759"/>
              <a:gd name="connsiteY19" fmla="*/ 1306285 h 1843314"/>
              <a:gd name="connsiteX20" fmla="*/ 1494971 w 4912759"/>
              <a:gd name="connsiteY20" fmla="*/ 1262742 h 1843314"/>
              <a:gd name="connsiteX21" fmla="*/ 1553028 w 4912759"/>
              <a:gd name="connsiteY21" fmla="*/ 1233714 h 1843314"/>
              <a:gd name="connsiteX22" fmla="*/ 1640114 w 4912759"/>
              <a:gd name="connsiteY22" fmla="*/ 1161142 h 1843314"/>
              <a:gd name="connsiteX23" fmla="*/ 1698171 w 4912759"/>
              <a:gd name="connsiteY23" fmla="*/ 1117600 h 1843314"/>
              <a:gd name="connsiteX24" fmla="*/ 1828800 w 4912759"/>
              <a:gd name="connsiteY24" fmla="*/ 1059542 h 1843314"/>
              <a:gd name="connsiteX25" fmla="*/ 1930400 w 4912759"/>
              <a:gd name="connsiteY25" fmla="*/ 1030514 h 1843314"/>
              <a:gd name="connsiteX26" fmla="*/ 2351314 w 4912759"/>
              <a:gd name="connsiteY26" fmla="*/ 1016000 h 1843314"/>
              <a:gd name="connsiteX27" fmla="*/ 2481943 w 4912759"/>
              <a:gd name="connsiteY27" fmla="*/ 986971 h 1843314"/>
              <a:gd name="connsiteX28" fmla="*/ 2540000 w 4912759"/>
              <a:gd name="connsiteY28" fmla="*/ 972457 h 1843314"/>
              <a:gd name="connsiteX29" fmla="*/ 2583543 w 4912759"/>
              <a:gd name="connsiteY29" fmla="*/ 957942 h 1843314"/>
              <a:gd name="connsiteX30" fmla="*/ 2714171 w 4912759"/>
              <a:gd name="connsiteY30" fmla="*/ 928914 h 1843314"/>
              <a:gd name="connsiteX31" fmla="*/ 2757714 w 4912759"/>
              <a:gd name="connsiteY31" fmla="*/ 899885 h 1843314"/>
              <a:gd name="connsiteX32" fmla="*/ 2859314 w 4912759"/>
              <a:gd name="connsiteY32" fmla="*/ 783771 h 1843314"/>
              <a:gd name="connsiteX33" fmla="*/ 2902857 w 4912759"/>
              <a:gd name="connsiteY33" fmla="*/ 769257 h 1843314"/>
              <a:gd name="connsiteX34" fmla="*/ 3381828 w 4912759"/>
              <a:gd name="connsiteY34" fmla="*/ 754742 h 1843314"/>
              <a:gd name="connsiteX35" fmla="*/ 3497943 w 4912759"/>
              <a:gd name="connsiteY35" fmla="*/ 725714 h 1843314"/>
              <a:gd name="connsiteX36" fmla="*/ 3541485 w 4912759"/>
              <a:gd name="connsiteY36" fmla="*/ 696685 h 1843314"/>
              <a:gd name="connsiteX37" fmla="*/ 3643085 w 4912759"/>
              <a:gd name="connsiteY37" fmla="*/ 667657 h 1843314"/>
              <a:gd name="connsiteX38" fmla="*/ 3730171 w 4912759"/>
              <a:gd name="connsiteY38" fmla="*/ 624114 h 1843314"/>
              <a:gd name="connsiteX39" fmla="*/ 3860800 w 4912759"/>
              <a:gd name="connsiteY39" fmla="*/ 566057 h 1843314"/>
              <a:gd name="connsiteX40" fmla="*/ 3991428 w 4912759"/>
              <a:gd name="connsiteY40" fmla="*/ 551542 h 1843314"/>
              <a:gd name="connsiteX41" fmla="*/ 4093028 w 4912759"/>
              <a:gd name="connsiteY41" fmla="*/ 522514 h 1843314"/>
              <a:gd name="connsiteX42" fmla="*/ 4310743 w 4912759"/>
              <a:gd name="connsiteY42" fmla="*/ 493485 h 1843314"/>
              <a:gd name="connsiteX43" fmla="*/ 4368800 w 4912759"/>
              <a:gd name="connsiteY43" fmla="*/ 478971 h 1843314"/>
              <a:gd name="connsiteX44" fmla="*/ 4499428 w 4912759"/>
              <a:gd name="connsiteY44" fmla="*/ 464457 h 1843314"/>
              <a:gd name="connsiteX45" fmla="*/ 4542971 w 4912759"/>
              <a:gd name="connsiteY45" fmla="*/ 449942 h 1843314"/>
              <a:gd name="connsiteX46" fmla="*/ 4746171 w 4912759"/>
              <a:gd name="connsiteY46" fmla="*/ 406400 h 1843314"/>
              <a:gd name="connsiteX47" fmla="*/ 4789714 w 4912759"/>
              <a:gd name="connsiteY47" fmla="*/ 391885 h 1843314"/>
              <a:gd name="connsiteX48" fmla="*/ 4876800 w 4912759"/>
              <a:gd name="connsiteY48" fmla="*/ 348342 h 1843314"/>
              <a:gd name="connsiteX49" fmla="*/ 4891314 w 4912759"/>
              <a:gd name="connsiteY49" fmla="*/ 217714 h 1843314"/>
              <a:gd name="connsiteX50" fmla="*/ 4847771 w 4912759"/>
              <a:gd name="connsiteY50" fmla="*/ 203200 h 1843314"/>
              <a:gd name="connsiteX51" fmla="*/ 4818743 w 4912759"/>
              <a:gd name="connsiteY51" fmla="*/ 159657 h 1843314"/>
              <a:gd name="connsiteX52" fmla="*/ 4804228 w 4912759"/>
              <a:gd name="connsiteY52" fmla="*/ 0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912759" h="1843314">
                <a:moveTo>
                  <a:pt x="0" y="1843314"/>
                </a:moveTo>
                <a:cubicBezTo>
                  <a:pt x="4838" y="1780419"/>
                  <a:pt x="-1740" y="1715579"/>
                  <a:pt x="14514" y="1654628"/>
                </a:cubicBezTo>
                <a:cubicBezTo>
                  <a:pt x="18984" y="1637864"/>
                  <a:pt x="86943" y="1612917"/>
                  <a:pt x="101600" y="1611085"/>
                </a:cubicBezTo>
                <a:cubicBezTo>
                  <a:pt x="164194" y="1603261"/>
                  <a:pt x="227390" y="1601409"/>
                  <a:pt x="290285" y="1596571"/>
                </a:cubicBezTo>
                <a:lnTo>
                  <a:pt x="319314" y="1509485"/>
                </a:lnTo>
                <a:cubicBezTo>
                  <a:pt x="333922" y="1465661"/>
                  <a:pt x="331592" y="1451012"/>
                  <a:pt x="377371" y="1422400"/>
                </a:cubicBezTo>
                <a:cubicBezTo>
                  <a:pt x="399465" y="1408591"/>
                  <a:pt x="425752" y="1403047"/>
                  <a:pt x="449943" y="1393371"/>
                </a:cubicBezTo>
                <a:cubicBezTo>
                  <a:pt x="503162" y="1398209"/>
                  <a:pt x="556630" y="1400822"/>
                  <a:pt x="609600" y="1407885"/>
                </a:cubicBezTo>
                <a:cubicBezTo>
                  <a:pt x="629373" y="1410521"/>
                  <a:pt x="647709" y="1422400"/>
                  <a:pt x="667657" y="1422400"/>
                </a:cubicBezTo>
                <a:cubicBezTo>
                  <a:pt x="716279" y="1422400"/>
                  <a:pt x="764419" y="1412723"/>
                  <a:pt x="812800" y="1407885"/>
                </a:cubicBezTo>
                <a:lnTo>
                  <a:pt x="899885" y="1349828"/>
                </a:lnTo>
                <a:cubicBezTo>
                  <a:pt x="914399" y="1340152"/>
                  <a:pt x="929473" y="1331266"/>
                  <a:pt x="943428" y="1320800"/>
                </a:cubicBezTo>
                <a:cubicBezTo>
                  <a:pt x="962780" y="1306286"/>
                  <a:pt x="981800" y="1291317"/>
                  <a:pt x="1001485" y="1277257"/>
                </a:cubicBezTo>
                <a:cubicBezTo>
                  <a:pt x="1015680" y="1267118"/>
                  <a:pt x="1029087" y="1255313"/>
                  <a:pt x="1045028" y="1248228"/>
                </a:cubicBezTo>
                <a:cubicBezTo>
                  <a:pt x="1072990" y="1235801"/>
                  <a:pt x="1132114" y="1219200"/>
                  <a:pt x="1132114" y="1219200"/>
                </a:cubicBezTo>
                <a:cubicBezTo>
                  <a:pt x="1165981" y="1224038"/>
                  <a:pt x="1201784" y="1221433"/>
                  <a:pt x="1233714" y="1233714"/>
                </a:cubicBezTo>
                <a:cubicBezTo>
                  <a:pt x="1266277" y="1246238"/>
                  <a:pt x="1291771" y="1272419"/>
                  <a:pt x="1320800" y="1291771"/>
                </a:cubicBezTo>
                <a:cubicBezTo>
                  <a:pt x="1335314" y="1301447"/>
                  <a:pt x="1347794" y="1315284"/>
                  <a:pt x="1364343" y="1320800"/>
                </a:cubicBezTo>
                <a:lnTo>
                  <a:pt x="1407885" y="1335314"/>
                </a:lnTo>
                <a:cubicBezTo>
                  <a:pt x="1422399" y="1325638"/>
                  <a:pt x="1438027" y="1317452"/>
                  <a:pt x="1451428" y="1306285"/>
                </a:cubicBezTo>
                <a:cubicBezTo>
                  <a:pt x="1467197" y="1293144"/>
                  <a:pt x="1478268" y="1274673"/>
                  <a:pt x="1494971" y="1262742"/>
                </a:cubicBezTo>
                <a:cubicBezTo>
                  <a:pt x="1512577" y="1250166"/>
                  <a:pt x="1533676" y="1243390"/>
                  <a:pt x="1553028" y="1233714"/>
                </a:cubicBezTo>
                <a:cubicBezTo>
                  <a:pt x="1620792" y="1165950"/>
                  <a:pt x="1569391" y="1211658"/>
                  <a:pt x="1640114" y="1161142"/>
                </a:cubicBezTo>
                <a:cubicBezTo>
                  <a:pt x="1659798" y="1147082"/>
                  <a:pt x="1677658" y="1130421"/>
                  <a:pt x="1698171" y="1117600"/>
                </a:cubicBezTo>
                <a:cubicBezTo>
                  <a:pt x="1731158" y="1096983"/>
                  <a:pt x="1794388" y="1072446"/>
                  <a:pt x="1828800" y="1059542"/>
                </a:cubicBezTo>
                <a:cubicBezTo>
                  <a:pt x="1849306" y="1051852"/>
                  <a:pt x="1912211" y="1031616"/>
                  <a:pt x="1930400" y="1030514"/>
                </a:cubicBezTo>
                <a:cubicBezTo>
                  <a:pt x="2070531" y="1022021"/>
                  <a:pt x="2211009" y="1020838"/>
                  <a:pt x="2351314" y="1016000"/>
                </a:cubicBezTo>
                <a:cubicBezTo>
                  <a:pt x="2436054" y="987752"/>
                  <a:pt x="2354225" y="1012514"/>
                  <a:pt x="2481943" y="986971"/>
                </a:cubicBezTo>
                <a:cubicBezTo>
                  <a:pt x="2501504" y="983059"/>
                  <a:pt x="2520820" y="977937"/>
                  <a:pt x="2540000" y="972457"/>
                </a:cubicBezTo>
                <a:cubicBezTo>
                  <a:pt x="2554711" y="968254"/>
                  <a:pt x="2568608" y="961261"/>
                  <a:pt x="2583543" y="957942"/>
                </a:cubicBezTo>
                <a:cubicBezTo>
                  <a:pt x="2736819" y="923880"/>
                  <a:pt x="2616144" y="961589"/>
                  <a:pt x="2714171" y="928914"/>
                </a:cubicBezTo>
                <a:cubicBezTo>
                  <a:pt x="2728685" y="919238"/>
                  <a:pt x="2746227" y="913013"/>
                  <a:pt x="2757714" y="899885"/>
                </a:cubicBezTo>
                <a:cubicBezTo>
                  <a:pt x="2825446" y="822478"/>
                  <a:pt x="2786744" y="820056"/>
                  <a:pt x="2859314" y="783771"/>
                </a:cubicBezTo>
                <a:cubicBezTo>
                  <a:pt x="2872998" y="776929"/>
                  <a:pt x="2887581" y="770106"/>
                  <a:pt x="2902857" y="769257"/>
                </a:cubicBezTo>
                <a:cubicBezTo>
                  <a:pt x="3062341" y="760397"/>
                  <a:pt x="3222171" y="759580"/>
                  <a:pt x="3381828" y="754742"/>
                </a:cubicBezTo>
                <a:cubicBezTo>
                  <a:pt x="3420533" y="745066"/>
                  <a:pt x="3464748" y="747845"/>
                  <a:pt x="3497943" y="725714"/>
                </a:cubicBezTo>
                <a:cubicBezTo>
                  <a:pt x="3512457" y="716038"/>
                  <a:pt x="3525883" y="704486"/>
                  <a:pt x="3541485" y="696685"/>
                </a:cubicBezTo>
                <a:cubicBezTo>
                  <a:pt x="3562306" y="686275"/>
                  <a:pt x="3624486" y="672307"/>
                  <a:pt x="3643085" y="667657"/>
                </a:cubicBezTo>
                <a:cubicBezTo>
                  <a:pt x="3767874" y="584464"/>
                  <a:pt x="3609987" y="684206"/>
                  <a:pt x="3730171" y="624114"/>
                </a:cubicBezTo>
                <a:cubicBezTo>
                  <a:pt x="3811254" y="583573"/>
                  <a:pt x="3735976" y="591022"/>
                  <a:pt x="3860800" y="566057"/>
                </a:cubicBezTo>
                <a:cubicBezTo>
                  <a:pt x="3903760" y="557465"/>
                  <a:pt x="3947885" y="556380"/>
                  <a:pt x="3991428" y="551542"/>
                </a:cubicBezTo>
                <a:cubicBezTo>
                  <a:pt x="4025939" y="540039"/>
                  <a:pt x="4056579" y="528589"/>
                  <a:pt x="4093028" y="522514"/>
                </a:cubicBezTo>
                <a:cubicBezTo>
                  <a:pt x="4244703" y="497235"/>
                  <a:pt x="4169114" y="519236"/>
                  <a:pt x="4310743" y="493485"/>
                </a:cubicBezTo>
                <a:cubicBezTo>
                  <a:pt x="4330369" y="489917"/>
                  <a:pt x="4349084" y="482004"/>
                  <a:pt x="4368800" y="478971"/>
                </a:cubicBezTo>
                <a:cubicBezTo>
                  <a:pt x="4412101" y="472309"/>
                  <a:pt x="4455885" y="469295"/>
                  <a:pt x="4499428" y="464457"/>
                </a:cubicBezTo>
                <a:cubicBezTo>
                  <a:pt x="4513942" y="459619"/>
                  <a:pt x="4528036" y="453261"/>
                  <a:pt x="4542971" y="449942"/>
                </a:cubicBezTo>
                <a:cubicBezTo>
                  <a:pt x="4652586" y="425583"/>
                  <a:pt x="4624314" y="447021"/>
                  <a:pt x="4746171" y="406400"/>
                </a:cubicBezTo>
                <a:cubicBezTo>
                  <a:pt x="4760685" y="401562"/>
                  <a:pt x="4776030" y="398727"/>
                  <a:pt x="4789714" y="391885"/>
                </a:cubicBezTo>
                <a:cubicBezTo>
                  <a:pt x="4902260" y="335612"/>
                  <a:pt x="4767353" y="384826"/>
                  <a:pt x="4876800" y="348342"/>
                </a:cubicBezTo>
                <a:cubicBezTo>
                  <a:pt x="4908679" y="300523"/>
                  <a:pt x="4931426" y="287911"/>
                  <a:pt x="4891314" y="217714"/>
                </a:cubicBezTo>
                <a:cubicBezTo>
                  <a:pt x="4883723" y="204430"/>
                  <a:pt x="4862285" y="208038"/>
                  <a:pt x="4847771" y="203200"/>
                </a:cubicBezTo>
                <a:cubicBezTo>
                  <a:pt x="4838095" y="188686"/>
                  <a:pt x="4826544" y="175259"/>
                  <a:pt x="4818743" y="159657"/>
                </a:cubicBezTo>
                <a:cubicBezTo>
                  <a:pt x="4791988" y="106147"/>
                  <a:pt x="4804228" y="63738"/>
                  <a:pt x="4804228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87964" y="2577517"/>
            <a:ext cx="75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 Cl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96244" y="2522440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2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19148" y="2528181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2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340" y="3861048"/>
            <a:ext cx="4009084" cy="2749086"/>
          </a:xfrm>
          <a:prstGeom prst="rect">
            <a:avLst/>
          </a:prstGeom>
        </p:spPr>
      </p:pic>
      <p:sp>
        <p:nvSpPr>
          <p:cNvPr id="29" name="Ορθογώνιο 28"/>
          <p:cNvSpPr/>
          <p:nvPr/>
        </p:nvSpPr>
        <p:spPr>
          <a:xfrm>
            <a:off x="2193619" y="1418674"/>
            <a:ext cx="4025461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</a:t>
            </a: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</a:t>
            </a: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lang="el-GR" sz="28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Έλλειψη 31"/>
          <p:cNvSpPr/>
          <p:nvPr/>
        </p:nvSpPr>
        <p:spPr>
          <a:xfrm>
            <a:off x="2782549" y="1349733"/>
            <a:ext cx="704038" cy="667977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" name="Έλλειψη 32"/>
          <p:cNvSpPr/>
          <p:nvPr/>
        </p:nvSpPr>
        <p:spPr>
          <a:xfrm>
            <a:off x="3641670" y="1399947"/>
            <a:ext cx="627670" cy="63426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8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20" grpId="0"/>
      <p:bldP spid="21" grpId="0"/>
      <p:bldP spid="24" grpId="0" animBg="1"/>
      <p:bldP spid="23" grpId="0"/>
      <p:bldP spid="25" grpId="0" animBg="1"/>
      <p:bldP spid="26" grpId="0"/>
      <p:bldP spid="28" grpId="0"/>
      <p:bldP spid="27" grpId="0"/>
      <p:bldP spid="29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770444" cy="504056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l-GR" sz="32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Δ. ΑΠΛΗ ΑΝΤΙΚΑΤΑΣΤΑΣΗ</a:t>
            </a:r>
            <a:endParaRPr lang="el-GR" sz="32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31" name="Τίτλος 1"/>
          <p:cNvSpPr txBox="1">
            <a:spLocks/>
          </p:cNvSpPr>
          <p:nvPr/>
        </p:nvSpPr>
        <p:spPr>
          <a:xfrm>
            <a:off x="131997" y="692696"/>
            <a:ext cx="8770444" cy="5040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Δ4.  Αμέταλλο1 +Άλας1 </a:t>
            </a:r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mic Sans MS" panose="030F0702030302020204" pitchFamily="66" charset="0"/>
                <a:sym typeface="Symbol" panose="05050102010706020507" pitchFamily="18" charset="2"/>
              </a:rPr>
              <a:t> Άλας2 + αμέταλλο2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81622">
            <a:off x="551826" y="1667875"/>
            <a:ext cx="18412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9BBB59"/>
                </a:solidFill>
              </a:rPr>
              <a:t>ΑΜΕΤΑΛΛΑ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9BBB59"/>
              </a:solidFill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859066" y="2642533"/>
            <a:ext cx="716863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Cl</a:t>
            </a:r>
            <a:r>
              <a:rPr lang="en-US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2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2779343" y="2564903"/>
            <a:ext cx="8370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65000"/>
                  </a:prstClr>
                </a:solidFill>
                <a:latin typeface="Comic Sans MS" pitchFamily="66" charset="0"/>
              </a:rPr>
              <a:t>Κ</a:t>
            </a: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omic Sans MS" pitchFamily="66" charset="0"/>
              </a:rPr>
              <a:t>Ι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65000"/>
                  </a:prstClr>
                </a:solidFill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1843239" y="2492896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sz="4000" b="1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5587655" y="2564901"/>
            <a:ext cx="6126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65000"/>
                  </a:prstClr>
                </a:solidFill>
                <a:latin typeface="Comic Sans MS" pitchFamily="66" charset="0"/>
              </a:rPr>
              <a:t>Κ</a:t>
            </a:r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4275299" y="2441789"/>
            <a:ext cx="6912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endParaRPr lang="el-GR" sz="4000" b="1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7461074" y="2526259"/>
            <a:ext cx="575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omic Sans MS" pitchFamily="66" charset="0"/>
              </a:rPr>
              <a:t>Ι</a:t>
            </a:r>
            <a:r>
              <a:rPr lang="el-GR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omic Sans MS" pitchFamily="66" charset="0"/>
              </a:rPr>
              <a:t>2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6955807" y="2536817"/>
            <a:ext cx="7200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 </a:t>
            </a:r>
            <a:endParaRPr lang="el-GR" sz="4000" b="1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Ελεύθερη σχεδίαση 15"/>
          <p:cNvSpPr/>
          <p:nvPr/>
        </p:nvSpPr>
        <p:spPr>
          <a:xfrm>
            <a:off x="1311311" y="2095340"/>
            <a:ext cx="1800142" cy="592674"/>
          </a:xfrm>
          <a:custGeom>
            <a:avLst/>
            <a:gdLst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61258 w 641706"/>
              <a:gd name="connsiteY4" fmla="*/ 1349829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90286 w 641706"/>
              <a:gd name="connsiteY5" fmla="*/ 1306286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275772 w 641706"/>
              <a:gd name="connsiteY6" fmla="*/ 1262743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435429 w 641706"/>
              <a:gd name="connsiteY12" fmla="*/ 856343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91886 w 641706"/>
              <a:gd name="connsiteY11" fmla="*/ 943429 h 1872343"/>
              <a:gd name="connsiteX12" fmla="*/ 381379 w 641706"/>
              <a:gd name="connsiteY12" fmla="*/ 878058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51019 w 641706"/>
              <a:gd name="connsiteY11" fmla="*/ 921715 h 1872343"/>
              <a:gd name="connsiteX12" fmla="*/ 381379 w 641706"/>
              <a:gd name="connsiteY12" fmla="*/ 878058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51019 w 641706"/>
              <a:gd name="connsiteY11" fmla="*/ 921715 h 1872343"/>
              <a:gd name="connsiteX12" fmla="*/ 361605 w 641706"/>
              <a:gd name="connsiteY12" fmla="*/ 867201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522515 w 641706"/>
              <a:gd name="connsiteY17" fmla="*/ 362858 h 1872343"/>
              <a:gd name="connsiteX18" fmla="*/ 493486 w 641706"/>
              <a:gd name="connsiteY18" fmla="*/ 319315 h 1872343"/>
              <a:gd name="connsiteX19" fmla="*/ 508000 w 641706"/>
              <a:gd name="connsiteY19" fmla="*/ 275772 h 1872343"/>
              <a:gd name="connsiteX20" fmla="*/ 595086 w 641706"/>
              <a:gd name="connsiteY20" fmla="*/ 203200 h 1872343"/>
              <a:gd name="connsiteX21" fmla="*/ 609600 w 641706"/>
              <a:gd name="connsiteY21" fmla="*/ 159658 h 1872343"/>
              <a:gd name="connsiteX22" fmla="*/ 638629 w 641706"/>
              <a:gd name="connsiteY22" fmla="*/ 116115 h 1872343"/>
              <a:gd name="connsiteX23" fmla="*/ 638629 w 641706"/>
              <a:gd name="connsiteY23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51019 w 641706"/>
              <a:gd name="connsiteY11" fmla="*/ 921715 h 1872343"/>
              <a:gd name="connsiteX12" fmla="*/ 361605 w 641706"/>
              <a:gd name="connsiteY12" fmla="*/ 867201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508000 w 641706"/>
              <a:gd name="connsiteY16" fmla="*/ 522515 h 1872343"/>
              <a:gd name="connsiteX17" fmla="*/ 494859 w 641706"/>
              <a:gd name="connsiteY17" fmla="*/ 408148 h 1872343"/>
              <a:gd name="connsiteX18" fmla="*/ 522515 w 641706"/>
              <a:gd name="connsiteY18" fmla="*/ 362858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  <a:gd name="connsiteX0" fmla="*/ 0 w 641706"/>
              <a:gd name="connsiteY0" fmla="*/ 1872343 h 1872343"/>
              <a:gd name="connsiteX1" fmla="*/ 14515 w 641706"/>
              <a:gd name="connsiteY1" fmla="*/ 1436915 h 1872343"/>
              <a:gd name="connsiteX2" fmla="*/ 58058 w 641706"/>
              <a:gd name="connsiteY2" fmla="*/ 1407886 h 1872343"/>
              <a:gd name="connsiteX3" fmla="*/ 145143 w 641706"/>
              <a:gd name="connsiteY3" fmla="*/ 1378858 h 1872343"/>
              <a:gd name="connsiteX4" fmla="*/ 203253 w 641706"/>
              <a:gd name="connsiteY4" fmla="*/ 1371544 h 1872343"/>
              <a:gd name="connsiteX5" fmla="*/ 201961 w 641706"/>
              <a:gd name="connsiteY5" fmla="*/ 1295428 h 1872343"/>
              <a:gd name="connsiteX6" fmla="*/ 192720 w 641706"/>
              <a:gd name="connsiteY6" fmla="*/ 1251886 h 1872343"/>
              <a:gd name="connsiteX7" fmla="*/ 188686 w 641706"/>
              <a:gd name="connsiteY7" fmla="*/ 1204686 h 1872343"/>
              <a:gd name="connsiteX8" fmla="*/ 159658 w 641706"/>
              <a:gd name="connsiteY8" fmla="*/ 1161143 h 1872343"/>
              <a:gd name="connsiteX9" fmla="*/ 261258 w 641706"/>
              <a:gd name="connsiteY9" fmla="*/ 1030515 h 1872343"/>
              <a:gd name="connsiteX10" fmla="*/ 348343 w 641706"/>
              <a:gd name="connsiteY10" fmla="*/ 972458 h 1872343"/>
              <a:gd name="connsiteX11" fmla="*/ 351019 w 641706"/>
              <a:gd name="connsiteY11" fmla="*/ 921715 h 1872343"/>
              <a:gd name="connsiteX12" fmla="*/ 361605 w 641706"/>
              <a:gd name="connsiteY12" fmla="*/ 867201 h 1872343"/>
              <a:gd name="connsiteX13" fmla="*/ 348343 w 641706"/>
              <a:gd name="connsiteY13" fmla="*/ 696686 h 1872343"/>
              <a:gd name="connsiteX14" fmla="*/ 362858 w 641706"/>
              <a:gd name="connsiteY14" fmla="*/ 624115 h 1872343"/>
              <a:gd name="connsiteX15" fmla="*/ 406400 w 641706"/>
              <a:gd name="connsiteY15" fmla="*/ 595086 h 1872343"/>
              <a:gd name="connsiteX16" fmla="*/ 444722 w 641706"/>
              <a:gd name="connsiteY16" fmla="*/ 500800 h 1872343"/>
              <a:gd name="connsiteX17" fmla="*/ 494859 w 641706"/>
              <a:gd name="connsiteY17" fmla="*/ 408148 h 1872343"/>
              <a:gd name="connsiteX18" fmla="*/ 522515 w 641706"/>
              <a:gd name="connsiteY18" fmla="*/ 362858 h 1872343"/>
              <a:gd name="connsiteX19" fmla="*/ 493486 w 641706"/>
              <a:gd name="connsiteY19" fmla="*/ 319315 h 1872343"/>
              <a:gd name="connsiteX20" fmla="*/ 508000 w 641706"/>
              <a:gd name="connsiteY20" fmla="*/ 275772 h 1872343"/>
              <a:gd name="connsiteX21" fmla="*/ 595086 w 641706"/>
              <a:gd name="connsiteY21" fmla="*/ 203200 h 1872343"/>
              <a:gd name="connsiteX22" fmla="*/ 609600 w 641706"/>
              <a:gd name="connsiteY22" fmla="*/ 159658 h 1872343"/>
              <a:gd name="connsiteX23" fmla="*/ 638629 w 641706"/>
              <a:gd name="connsiteY23" fmla="*/ 116115 h 1872343"/>
              <a:gd name="connsiteX24" fmla="*/ 638629 w 641706"/>
              <a:gd name="connsiteY24" fmla="*/ 0 h 18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1706" h="1872343">
                <a:moveTo>
                  <a:pt x="0" y="1872343"/>
                </a:moveTo>
                <a:cubicBezTo>
                  <a:pt x="4838" y="1727200"/>
                  <a:pt x="-3498" y="1581017"/>
                  <a:pt x="14515" y="1436915"/>
                </a:cubicBezTo>
                <a:cubicBezTo>
                  <a:pt x="16679" y="1419606"/>
                  <a:pt x="42117" y="1414971"/>
                  <a:pt x="58058" y="1407886"/>
                </a:cubicBezTo>
                <a:cubicBezTo>
                  <a:pt x="86019" y="1395459"/>
                  <a:pt x="120944" y="1384915"/>
                  <a:pt x="145143" y="1378858"/>
                </a:cubicBezTo>
                <a:cubicBezTo>
                  <a:pt x="169342" y="1372801"/>
                  <a:pt x="115668" y="1389060"/>
                  <a:pt x="203253" y="1371544"/>
                </a:cubicBezTo>
                <a:cubicBezTo>
                  <a:pt x="212929" y="1357030"/>
                  <a:pt x="203717" y="1315371"/>
                  <a:pt x="201961" y="1295428"/>
                </a:cubicBezTo>
                <a:cubicBezTo>
                  <a:pt x="200206" y="1275485"/>
                  <a:pt x="194932" y="1267009"/>
                  <a:pt x="192720" y="1251886"/>
                </a:cubicBezTo>
                <a:cubicBezTo>
                  <a:pt x="190508" y="1236763"/>
                  <a:pt x="234337" y="1219903"/>
                  <a:pt x="188686" y="1204686"/>
                </a:cubicBezTo>
                <a:cubicBezTo>
                  <a:pt x="179010" y="1190172"/>
                  <a:pt x="162526" y="1178350"/>
                  <a:pt x="159658" y="1161143"/>
                </a:cubicBezTo>
                <a:cubicBezTo>
                  <a:pt x="151859" y="1114346"/>
                  <a:pt x="258060" y="1032647"/>
                  <a:pt x="261258" y="1030515"/>
                </a:cubicBezTo>
                <a:lnTo>
                  <a:pt x="348343" y="972458"/>
                </a:lnTo>
                <a:lnTo>
                  <a:pt x="351019" y="921715"/>
                </a:lnTo>
                <a:cubicBezTo>
                  <a:pt x="359066" y="909645"/>
                  <a:pt x="362051" y="904706"/>
                  <a:pt x="361605" y="867201"/>
                </a:cubicBezTo>
                <a:cubicBezTo>
                  <a:pt x="361159" y="829696"/>
                  <a:pt x="380954" y="745602"/>
                  <a:pt x="348343" y="696686"/>
                </a:cubicBezTo>
                <a:cubicBezTo>
                  <a:pt x="353181" y="672496"/>
                  <a:pt x="350619" y="645534"/>
                  <a:pt x="362858" y="624115"/>
                </a:cubicBezTo>
                <a:cubicBezTo>
                  <a:pt x="371513" y="608969"/>
                  <a:pt x="392756" y="615638"/>
                  <a:pt x="406400" y="595086"/>
                </a:cubicBezTo>
                <a:cubicBezTo>
                  <a:pt x="420044" y="574534"/>
                  <a:pt x="342126" y="569197"/>
                  <a:pt x="444722" y="500800"/>
                </a:cubicBezTo>
                <a:cubicBezTo>
                  <a:pt x="464738" y="466025"/>
                  <a:pt x="492440" y="434758"/>
                  <a:pt x="494859" y="408148"/>
                </a:cubicBezTo>
                <a:cubicBezTo>
                  <a:pt x="497278" y="381539"/>
                  <a:pt x="522744" y="377663"/>
                  <a:pt x="522515" y="362858"/>
                </a:cubicBezTo>
                <a:cubicBezTo>
                  <a:pt x="522286" y="348053"/>
                  <a:pt x="503162" y="333829"/>
                  <a:pt x="493486" y="319315"/>
                </a:cubicBezTo>
                <a:cubicBezTo>
                  <a:pt x="498324" y="304801"/>
                  <a:pt x="499513" y="288502"/>
                  <a:pt x="508000" y="275772"/>
                </a:cubicBezTo>
                <a:cubicBezTo>
                  <a:pt x="530351" y="242246"/>
                  <a:pt x="562957" y="224620"/>
                  <a:pt x="595086" y="203200"/>
                </a:cubicBezTo>
                <a:cubicBezTo>
                  <a:pt x="599924" y="188686"/>
                  <a:pt x="602758" y="173342"/>
                  <a:pt x="609600" y="159658"/>
                </a:cubicBezTo>
                <a:cubicBezTo>
                  <a:pt x="617401" y="144056"/>
                  <a:pt x="635508" y="133278"/>
                  <a:pt x="638629" y="116115"/>
                </a:cubicBezTo>
                <a:cubicBezTo>
                  <a:pt x="645553" y="78034"/>
                  <a:pt x="638629" y="38705"/>
                  <a:pt x="638629" y="0"/>
                </a:cubicBezTo>
              </a:path>
            </a:pathLst>
          </a:custGeom>
          <a:noFill/>
          <a:ln w="28575">
            <a:solidFill>
              <a:srgbClr val="00B05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prstClr val="black">
                  <a:lumMod val="75000"/>
                </a:prstClr>
              </a:solidFill>
            </a:endParaRPr>
          </a:p>
        </p:txBody>
      </p:sp>
      <p:cxnSp>
        <p:nvCxnSpPr>
          <p:cNvPr id="19" name="Ευθύγραμμο βέλος σύνδεσης 18"/>
          <p:cNvCxnSpPr>
            <a:stCxn id="9" idx="2"/>
          </p:cNvCxnSpPr>
          <p:nvPr/>
        </p:nvCxnSpPr>
        <p:spPr>
          <a:xfrm flipH="1">
            <a:off x="591756" y="3227308"/>
            <a:ext cx="625742" cy="228980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40133" y="5490586"/>
            <a:ext cx="362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Cl</a:t>
            </a:r>
            <a:r>
              <a:rPr lang="en-US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2</a:t>
            </a:r>
            <a:r>
              <a:rPr lang="el-GR" sz="2400" b="1" dirty="0" smtClean="0">
                <a:solidFill>
                  <a:prstClr val="black"/>
                </a:solidFill>
              </a:rPr>
              <a:t> δραστικότερο του 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</a:t>
            </a:r>
            <a:r>
              <a:rPr lang="el-GR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08105" y="2164054"/>
            <a:ext cx="110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>
                    <a:lumMod val="65000"/>
                  </a:prstClr>
                </a:solidFill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  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22" name="Ευθύγραμμο βέλος σύνδεσης 21"/>
          <p:cNvCxnSpPr>
            <a:stCxn id="10" idx="2"/>
          </p:cNvCxnSpPr>
          <p:nvPr/>
        </p:nvCxnSpPr>
        <p:spPr>
          <a:xfrm>
            <a:off x="3197888" y="3149678"/>
            <a:ext cx="47808" cy="2263278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Βέλος προς τα κάτω 23"/>
          <p:cNvSpPr/>
          <p:nvPr/>
        </p:nvSpPr>
        <p:spPr>
          <a:xfrm>
            <a:off x="2096669" y="5978897"/>
            <a:ext cx="246593" cy="266483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3" name="Ορθογώνιο 22"/>
          <p:cNvSpPr/>
          <p:nvPr/>
        </p:nvSpPr>
        <p:spPr>
          <a:xfrm>
            <a:off x="340133" y="6293587"/>
            <a:ext cx="3398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sym typeface="Symbol"/>
              </a:rPr>
              <a:t>Cl</a:t>
            </a:r>
            <a:r>
              <a:rPr lang="en-US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sym typeface="Symbol"/>
              </a:rPr>
              <a:t>2</a:t>
            </a:r>
            <a:r>
              <a:rPr lang="en-US" sz="2400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el-GR" sz="2400" b="1" dirty="0" smtClean="0">
                <a:solidFill>
                  <a:prstClr val="black"/>
                </a:solidFill>
                <a:sym typeface="Symbol"/>
              </a:rPr>
              <a:t>αντικαθιστά το </a:t>
            </a:r>
            <a:r>
              <a:rPr lang="en-US" sz="2400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Ι</a:t>
            </a:r>
            <a:r>
              <a:rPr lang="el-GR" sz="24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endParaRPr lang="el-GR" sz="2400" b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Ελεύθερη σχεδίαση 24"/>
          <p:cNvSpPr/>
          <p:nvPr/>
        </p:nvSpPr>
        <p:spPr>
          <a:xfrm>
            <a:off x="3309719" y="1984357"/>
            <a:ext cx="2216142" cy="665423"/>
          </a:xfrm>
          <a:custGeom>
            <a:avLst/>
            <a:gdLst>
              <a:gd name="connsiteX0" fmla="*/ 0 w 4912759"/>
              <a:gd name="connsiteY0" fmla="*/ 1843314 h 1843314"/>
              <a:gd name="connsiteX1" fmla="*/ 14514 w 4912759"/>
              <a:gd name="connsiteY1" fmla="*/ 1654628 h 1843314"/>
              <a:gd name="connsiteX2" fmla="*/ 101600 w 4912759"/>
              <a:gd name="connsiteY2" fmla="*/ 1611085 h 1843314"/>
              <a:gd name="connsiteX3" fmla="*/ 290285 w 4912759"/>
              <a:gd name="connsiteY3" fmla="*/ 1596571 h 1843314"/>
              <a:gd name="connsiteX4" fmla="*/ 319314 w 4912759"/>
              <a:gd name="connsiteY4" fmla="*/ 1509485 h 1843314"/>
              <a:gd name="connsiteX5" fmla="*/ 377371 w 4912759"/>
              <a:gd name="connsiteY5" fmla="*/ 1422400 h 1843314"/>
              <a:gd name="connsiteX6" fmla="*/ 449943 w 4912759"/>
              <a:gd name="connsiteY6" fmla="*/ 1393371 h 1843314"/>
              <a:gd name="connsiteX7" fmla="*/ 609600 w 4912759"/>
              <a:gd name="connsiteY7" fmla="*/ 1407885 h 1843314"/>
              <a:gd name="connsiteX8" fmla="*/ 667657 w 4912759"/>
              <a:gd name="connsiteY8" fmla="*/ 1422400 h 1843314"/>
              <a:gd name="connsiteX9" fmla="*/ 812800 w 4912759"/>
              <a:gd name="connsiteY9" fmla="*/ 1407885 h 1843314"/>
              <a:gd name="connsiteX10" fmla="*/ 899885 w 4912759"/>
              <a:gd name="connsiteY10" fmla="*/ 1349828 h 1843314"/>
              <a:gd name="connsiteX11" fmla="*/ 943428 w 4912759"/>
              <a:gd name="connsiteY11" fmla="*/ 1320800 h 1843314"/>
              <a:gd name="connsiteX12" fmla="*/ 1001485 w 4912759"/>
              <a:gd name="connsiteY12" fmla="*/ 1277257 h 1843314"/>
              <a:gd name="connsiteX13" fmla="*/ 1045028 w 4912759"/>
              <a:gd name="connsiteY13" fmla="*/ 1248228 h 1843314"/>
              <a:gd name="connsiteX14" fmla="*/ 1132114 w 4912759"/>
              <a:gd name="connsiteY14" fmla="*/ 1219200 h 1843314"/>
              <a:gd name="connsiteX15" fmla="*/ 1233714 w 4912759"/>
              <a:gd name="connsiteY15" fmla="*/ 1233714 h 1843314"/>
              <a:gd name="connsiteX16" fmla="*/ 1320800 w 4912759"/>
              <a:gd name="connsiteY16" fmla="*/ 1291771 h 1843314"/>
              <a:gd name="connsiteX17" fmla="*/ 1364343 w 4912759"/>
              <a:gd name="connsiteY17" fmla="*/ 1320800 h 1843314"/>
              <a:gd name="connsiteX18" fmla="*/ 1407885 w 4912759"/>
              <a:gd name="connsiteY18" fmla="*/ 1335314 h 1843314"/>
              <a:gd name="connsiteX19" fmla="*/ 1451428 w 4912759"/>
              <a:gd name="connsiteY19" fmla="*/ 1306285 h 1843314"/>
              <a:gd name="connsiteX20" fmla="*/ 1494971 w 4912759"/>
              <a:gd name="connsiteY20" fmla="*/ 1262742 h 1843314"/>
              <a:gd name="connsiteX21" fmla="*/ 1553028 w 4912759"/>
              <a:gd name="connsiteY21" fmla="*/ 1233714 h 1843314"/>
              <a:gd name="connsiteX22" fmla="*/ 1640114 w 4912759"/>
              <a:gd name="connsiteY22" fmla="*/ 1161142 h 1843314"/>
              <a:gd name="connsiteX23" fmla="*/ 1698171 w 4912759"/>
              <a:gd name="connsiteY23" fmla="*/ 1117600 h 1843314"/>
              <a:gd name="connsiteX24" fmla="*/ 1828800 w 4912759"/>
              <a:gd name="connsiteY24" fmla="*/ 1059542 h 1843314"/>
              <a:gd name="connsiteX25" fmla="*/ 1930400 w 4912759"/>
              <a:gd name="connsiteY25" fmla="*/ 1030514 h 1843314"/>
              <a:gd name="connsiteX26" fmla="*/ 2351314 w 4912759"/>
              <a:gd name="connsiteY26" fmla="*/ 1016000 h 1843314"/>
              <a:gd name="connsiteX27" fmla="*/ 2481943 w 4912759"/>
              <a:gd name="connsiteY27" fmla="*/ 986971 h 1843314"/>
              <a:gd name="connsiteX28" fmla="*/ 2540000 w 4912759"/>
              <a:gd name="connsiteY28" fmla="*/ 972457 h 1843314"/>
              <a:gd name="connsiteX29" fmla="*/ 2583543 w 4912759"/>
              <a:gd name="connsiteY29" fmla="*/ 957942 h 1843314"/>
              <a:gd name="connsiteX30" fmla="*/ 2714171 w 4912759"/>
              <a:gd name="connsiteY30" fmla="*/ 928914 h 1843314"/>
              <a:gd name="connsiteX31" fmla="*/ 2757714 w 4912759"/>
              <a:gd name="connsiteY31" fmla="*/ 899885 h 1843314"/>
              <a:gd name="connsiteX32" fmla="*/ 2859314 w 4912759"/>
              <a:gd name="connsiteY32" fmla="*/ 783771 h 1843314"/>
              <a:gd name="connsiteX33" fmla="*/ 2902857 w 4912759"/>
              <a:gd name="connsiteY33" fmla="*/ 769257 h 1843314"/>
              <a:gd name="connsiteX34" fmla="*/ 3381828 w 4912759"/>
              <a:gd name="connsiteY34" fmla="*/ 754742 h 1843314"/>
              <a:gd name="connsiteX35" fmla="*/ 3497943 w 4912759"/>
              <a:gd name="connsiteY35" fmla="*/ 725714 h 1843314"/>
              <a:gd name="connsiteX36" fmla="*/ 3541485 w 4912759"/>
              <a:gd name="connsiteY36" fmla="*/ 696685 h 1843314"/>
              <a:gd name="connsiteX37" fmla="*/ 3643085 w 4912759"/>
              <a:gd name="connsiteY37" fmla="*/ 667657 h 1843314"/>
              <a:gd name="connsiteX38" fmla="*/ 3730171 w 4912759"/>
              <a:gd name="connsiteY38" fmla="*/ 624114 h 1843314"/>
              <a:gd name="connsiteX39" fmla="*/ 3860800 w 4912759"/>
              <a:gd name="connsiteY39" fmla="*/ 566057 h 1843314"/>
              <a:gd name="connsiteX40" fmla="*/ 3991428 w 4912759"/>
              <a:gd name="connsiteY40" fmla="*/ 551542 h 1843314"/>
              <a:gd name="connsiteX41" fmla="*/ 4093028 w 4912759"/>
              <a:gd name="connsiteY41" fmla="*/ 522514 h 1843314"/>
              <a:gd name="connsiteX42" fmla="*/ 4310743 w 4912759"/>
              <a:gd name="connsiteY42" fmla="*/ 493485 h 1843314"/>
              <a:gd name="connsiteX43" fmla="*/ 4368800 w 4912759"/>
              <a:gd name="connsiteY43" fmla="*/ 478971 h 1843314"/>
              <a:gd name="connsiteX44" fmla="*/ 4499428 w 4912759"/>
              <a:gd name="connsiteY44" fmla="*/ 464457 h 1843314"/>
              <a:gd name="connsiteX45" fmla="*/ 4542971 w 4912759"/>
              <a:gd name="connsiteY45" fmla="*/ 449942 h 1843314"/>
              <a:gd name="connsiteX46" fmla="*/ 4746171 w 4912759"/>
              <a:gd name="connsiteY46" fmla="*/ 406400 h 1843314"/>
              <a:gd name="connsiteX47" fmla="*/ 4789714 w 4912759"/>
              <a:gd name="connsiteY47" fmla="*/ 391885 h 1843314"/>
              <a:gd name="connsiteX48" fmla="*/ 4876800 w 4912759"/>
              <a:gd name="connsiteY48" fmla="*/ 348342 h 1843314"/>
              <a:gd name="connsiteX49" fmla="*/ 4891314 w 4912759"/>
              <a:gd name="connsiteY49" fmla="*/ 217714 h 1843314"/>
              <a:gd name="connsiteX50" fmla="*/ 4847771 w 4912759"/>
              <a:gd name="connsiteY50" fmla="*/ 203200 h 1843314"/>
              <a:gd name="connsiteX51" fmla="*/ 4818743 w 4912759"/>
              <a:gd name="connsiteY51" fmla="*/ 159657 h 1843314"/>
              <a:gd name="connsiteX52" fmla="*/ 4804228 w 4912759"/>
              <a:gd name="connsiteY52" fmla="*/ 0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912759" h="1843314">
                <a:moveTo>
                  <a:pt x="0" y="1843314"/>
                </a:moveTo>
                <a:cubicBezTo>
                  <a:pt x="4838" y="1780419"/>
                  <a:pt x="-1740" y="1715579"/>
                  <a:pt x="14514" y="1654628"/>
                </a:cubicBezTo>
                <a:cubicBezTo>
                  <a:pt x="18984" y="1637864"/>
                  <a:pt x="86943" y="1612917"/>
                  <a:pt x="101600" y="1611085"/>
                </a:cubicBezTo>
                <a:cubicBezTo>
                  <a:pt x="164194" y="1603261"/>
                  <a:pt x="227390" y="1601409"/>
                  <a:pt x="290285" y="1596571"/>
                </a:cubicBezTo>
                <a:lnTo>
                  <a:pt x="319314" y="1509485"/>
                </a:lnTo>
                <a:cubicBezTo>
                  <a:pt x="333922" y="1465661"/>
                  <a:pt x="331592" y="1451012"/>
                  <a:pt x="377371" y="1422400"/>
                </a:cubicBezTo>
                <a:cubicBezTo>
                  <a:pt x="399465" y="1408591"/>
                  <a:pt x="425752" y="1403047"/>
                  <a:pt x="449943" y="1393371"/>
                </a:cubicBezTo>
                <a:cubicBezTo>
                  <a:pt x="503162" y="1398209"/>
                  <a:pt x="556630" y="1400822"/>
                  <a:pt x="609600" y="1407885"/>
                </a:cubicBezTo>
                <a:cubicBezTo>
                  <a:pt x="629373" y="1410521"/>
                  <a:pt x="647709" y="1422400"/>
                  <a:pt x="667657" y="1422400"/>
                </a:cubicBezTo>
                <a:cubicBezTo>
                  <a:pt x="716279" y="1422400"/>
                  <a:pt x="764419" y="1412723"/>
                  <a:pt x="812800" y="1407885"/>
                </a:cubicBezTo>
                <a:lnTo>
                  <a:pt x="899885" y="1349828"/>
                </a:lnTo>
                <a:cubicBezTo>
                  <a:pt x="914399" y="1340152"/>
                  <a:pt x="929473" y="1331266"/>
                  <a:pt x="943428" y="1320800"/>
                </a:cubicBezTo>
                <a:cubicBezTo>
                  <a:pt x="962780" y="1306286"/>
                  <a:pt x="981800" y="1291317"/>
                  <a:pt x="1001485" y="1277257"/>
                </a:cubicBezTo>
                <a:cubicBezTo>
                  <a:pt x="1015680" y="1267118"/>
                  <a:pt x="1029087" y="1255313"/>
                  <a:pt x="1045028" y="1248228"/>
                </a:cubicBezTo>
                <a:cubicBezTo>
                  <a:pt x="1072990" y="1235801"/>
                  <a:pt x="1132114" y="1219200"/>
                  <a:pt x="1132114" y="1219200"/>
                </a:cubicBezTo>
                <a:cubicBezTo>
                  <a:pt x="1165981" y="1224038"/>
                  <a:pt x="1201784" y="1221433"/>
                  <a:pt x="1233714" y="1233714"/>
                </a:cubicBezTo>
                <a:cubicBezTo>
                  <a:pt x="1266277" y="1246238"/>
                  <a:pt x="1291771" y="1272419"/>
                  <a:pt x="1320800" y="1291771"/>
                </a:cubicBezTo>
                <a:cubicBezTo>
                  <a:pt x="1335314" y="1301447"/>
                  <a:pt x="1347794" y="1315284"/>
                  <a:pt x="1364343" y="1320800"/>
                </a:cubicBezTo>
                <a:lnTo>
                  <a:pt x="1407885" y="1335314"/>
                </a:lnTo>
                <a:cubicBezTo>
                  <a:pt x="1422399" y="1325638"/>
                  <a:pt x="1438027" y="1317452"/>
                  <a:pt x="1451428" y="1306285"/>
                </a:cubicBezTo>
                <a:cubicBezTo>
                  <a:pt x="1467197" y="1293144"/>
                  <a:pt x="1478268" y="1274673"/>
                  <a:pt x="1494971" y="1262742"/>
                </a:cubicBezTo>
                <a:cubicBezTo>
                  <a:pt x="1512577" y="1250166"/>
                  <a:pt x="1533676" y="1243390"/>
                  <a:pt x="1553028" y="1233714"/>
                </a:cubicBezTo>
                <a:cubicBezTo>
                  <a:pt x="1620792" y="1165950"/>
                  <a:pt x="1569391" y="1211658"/>
                  <a:pt x="1640114" y="1161142"/>
                </a:cubicBezTo>
                <a:cubicBezTo>
                  <a:pt x="1659798" y="1147082"/>
                  <a:pt x="1677658" y="1130421"/>
                  <a:pt x="1698171" y="1117600"/>
                </a:cubicBezTo>
                <a:cubicBezTo>
                  <a:pt x="1731158" y="1096983"/>
                  <a:pt x="1794388" y="1072446"/>
                  <a:pt x="1828800" y="1059542"/>
                </a:cubicBezTo>
                <a:cubicBezTo>
                  <a:pt x="1849306" y="1051852"/>
                  <a:pt x="1912211" y="1031616"/>
                  <a:pt x="1930400" y="1030514"/>
                </a:cubicBezTo>
                <a:cubicBezTo>
                  <a:pt x="2070531" y="1022021"/>
                  <a:pt x="2211009" y="1020838"/>
                  <a:pt x="2351314" y="1016000"/>
                </a:cubicBezTo>
                <a:cubicBezTo>
                  <a:pt x="2436054" y="987752"/>
                  <a:pt x="2354225" y="1012514"/>
                  <a:pt x="2481943" y="986971"/>
                </a:cubicBezTo>
                <a:cubicBezTo>
                  <a:pt x="2501504" y="983059"/>
                  <a:pt x="2520820" y="977937"/>
                  <a:pt x="2540000" y="972457"/>
                </a:cubicBezTo>
                <a:cubicBezTo>
                  <a:pt x="2554711" y="968254"/>
                  <a:pt x="2568608" y="961261"/>
                  <a:pt x="2583543" y="957942"/>
                </a:cubicBezTo>
                <a:cubicBezTo>
                  <a:pt x="2736819" y="923880"/>
                  <a:pt x="2616144" y="961589"/>
                  <a:pt x="2714171" y="928914"/>
                </a:cubicBezTo>
                <a:cubicBezTo>
                  <a:pt x="2728685" y="919238"/>
                  <a:pt x="2746227" y="913013"/>
                  <a:pt x="2757714" y="899885"/>
                </a:cubicBezTo>
                <a:cubicBezTo>
                  <a:pt x="2825446" y="822478"/>
                  <a:pt x="2786744" y="820056"/>
                  <a:pt x="2859314" y="783771"/>
                </a:cubicBezTo>
                <a:cubicBezTo>
                  <a:pt x="2872998" y="776929"/>
                  <a:pt x="2887581" y="770106"/>
                  <a:pt x="2902857" y="769257"/>
                </a:cubicBezTo>
                <a:cubicBezTo>
                  <a:pt x="3062341" y="760397"/>
                  <a:pt x="3222171" y="759580"/>
                  <a:pt x="3381828" y="754742"/>
                </a:cubicBezTo>
                <a:cubicBezTo>
                  <a:pt x="3420533" y="745066"/>
                  <a:pt x="3464748" y="747845"/>
                  <a:pt x="3497943" y="725714"/>
                </a:cubicBezTo>
                <a:cubicBezTo>
                  <a:pt x="3512457" y="716038"/>
                  <a:pt x="3525883" y="704486"/>
                  <a:pt x="3541485" y="696685"/>
                </a:cubicBezTo>
                <a:cubicBezTo>
                  <a:pt x="3562306" y="686275"/>
                  <a:pt x="3624486" y="672307"/>
                  <a:pt x="3643085" y="667657"/>
                </a:cubicBezTo>
                <a:cubicBezTo>
                  <a:pt x="3767874" y="584464"/>
                  <a:pt x="3609987" y="684206"/>
                  <a:pt x="3730171" y="624114"/>
                </a:cubicBezTo>
                <a:cubicBezTo>
                  <a:pt x="3811254" y="583573"/>
                  <a:pt x="3735976" y="591022"/>
                  <a:pt x="3860800" y="566057"/>
                </a:cubicBezTo>
                <a:cubicBezTo>
                  <a:pt x="3903760" y="557465"/>
                  <a:pt x="3947885" y="556380"/>
                  <a:pt x="3991428" y="551542"/>
                </a:cubicBezTo>
                <a:cubicBezTo>
                  <a:pt x="4025939" y="540039"/>
                  <a:pt x="4056579" y="528589"/>
                  <a:pt x="4093028" y="522514"/>
                </a:cubicBezTo>
                <a:cubicBezTo>
                  <a:pt x="4244703" y="497235"/>
                  <a:pt x="4169114" y="519236"/>
                  <a:pt x="4310743" y="493485"/>
                </a:cubicBezTo>
                <a:cubicBezTo>
                  <a:pt x="4330369" y="489917"/>
                  <a:pt x="4349084" y="482004"/>
                  <a:pt x="4368800" y="478971"/>
                </a:cubicBezTo>
                <a:cubicBezTo>
                  <a:pt x="4412101" y="472309"/>
                  <a:pt x="4455885" y="469295"/>
                  <a:pt x="4499428" y="464457"/>
                </a:cubicBezTo>
                <a:cubicBezTo>
                  <a:pt x="4513942" y="459619"/>
                  <a:pt x="4528036" y="453261"/>
                  <a:pt x="4542971" y="449942"/>
                </a:cubicBezTo>
                <a:cubicBezTo>
                  <a:pt x="4652586" y="425583"/>
                  <a:pt x="4624314" y="447021"/>
                  <a:pt x="4746171" y="406400"/>
                </a:cubicBezTo>
                <a:cubicBezTo>
                  <a:pt x="4760685" y="401562"/>
                  <a:pt x="4776030" y="398727"/>
                  <a:pt x="4789714" y="391885"/>
                </a:cubicBezTo>
                <a:cubicBezTo>
                  <a:pt x="4902260" y="335612"/>
                  <a:pt x="4767353" y="384826"/>
                  <a:pt x="4876800" y="348342"/>
                </a:cubicBezTo>
                <a:cubicBezTo>
                  <a:pt x="4908679" y="300523"/>
                  <a:pt x="4931426" y="287911"/>
                  <a:pt x="4891314" y="217714"/>
                </a:cubicBezTo>
                <a:cubicBezTo>
                  <a:pt x="4883723" y="204430"/>
                  <a:pt x="4862285" y="208038"/>
                  <a:pt x="4847771" y="203200"/>
                </a:cubicBezTo>
                <a:cubicBezTo>
                  <a:pt x="4838095" y="188686"/>
                  <a:pt x="4826544" y="175259"/>
                  <a:pt x="4818743" y="159657"/>
                </a:cubicBezTo>
                <a:cubicBezTo>
                  <a:pt x="4791988" y="106147"/>
                  <a:pt x="4804228" y="63738"/>
                  <a:pt x="4804228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96136" y="2564900"/>
            <a:ext cx="75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 Cl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96244" y="2522440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2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19148" y="2528181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2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" name="Single Displacement Chlorine and Potassium Iod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0720" y="3061711"/>
            <a:ext cx="5015735" cy="3761801"/>
          </a:xfrm>
          <a:prstGeom prst="rect">
            <a:avLst/>
          </a:prstGeom>
        </p:spPr>
      </p:pic>
      <p:sp>
        <p:nvSpPr>
          <p:cNvPr id="29" name="Ορθογώνιο 28"/>
          <p:cNvSpPr/>
          <p:nvPr/>
        </p:nvSpPr>
        <p:spPr>
          <a:xfrm>
            <a:off x="2193619" y="1418674"/>
            <a:ext cx="4025461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</a:t>
            </a: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</a:t>
            </a: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lang="el-GR" sz="28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Έλλειψη 31"/>
          <p:cNvSpPr/>
          <p:nvPr/>
        </p:nvSpPr>
        <p:spPr>
          <a:xfrm>
            <a:off x="2782549" y="1349733"/>
            <a:ext cx="704038" cy="667977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Έλλειψη 35"/>
          <p:cNvSpPr/>
          <p:nvPr/>
        </p:nvSpPr>
        <p:spPr>
          <a:xfrm>
            <a:off x="5113190" y="1418674"/>
            <a:ext cx="610938" cy="559940"/>
          </a:xfrm>
          <a:prstGeom prst="ellipse">
            <a:avLst/>
          </a:prstGeom>
          <a:noFill/>
          <a:ln w="38100">
            <a:solidFill>
              <a:srgbClr val="CC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8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20" grpId="0"/>
      <p:bldP spid="21" grpId="0"/>
      <p:bldP spid="24" grpId="0" animBg="1"/>
      <p:bldP spid="23" grpId="0"/>
      <p:bldP spid="25" grpId="0" animBg="1"/>
      <p:bldP spid="26" grpId="0"/>
      <p:bldP spid="28" grpId="0"/>
      <p:bldP spid="27" grpId="0"/>
      <p:bldP spid="29" grpId="0" animBg="1"/>
      <p:bldP spid="32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l-GR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l-GR" sz="32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</a:t>
            </a:r>
            <a:r>
              <a:rPr lang="el-GR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πείραμα : </a:t>
            </a:r>
            <a:r>
              <a:rPr lang="el-GR" sz="3200" dirty="0" smtClean="0">
                <a:latin typeface="Comic Sans MS" panose="030F0702030302020204" pitchFamily="66" charset="0"/>
              </a:rPr>
              <a:t>Επίδραση δραστικών μετάλλων σε νερό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7195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3220" y="2636912"/>
            <a:ext cx="664524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l-G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Άνάφλεξη</a:t>
            </a:r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arenR"/>
            </a:pPr>
            <a:r>
              <a:rPr lang="el-GR" b="1" dirty="0" smtClean="0"/>
              <a:t>Το διάλυμα χρωματίζεται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κόκκινο </a:t>
            </a:r>
            <a:r>
              <a:rPr lang="el-GR" b="1" dirty="0" smtClean="0"/>
              <a:t>(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φούξια</a:t>
            </a:r>
            <a:r>
              <a:rPr lang="el-GR" b="1" dirty="0" smtClean="0"/>
              <a:t>….)</a:t>
            </a:r>
            <a:endParaRPr lang="el-GR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352655" y="1772816"/>
            <a:ext cx="39581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sz="2800" b="1" dirty="0"/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9912" y="3388930"/>
            <a:ext cx="57082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;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55620" y="3933056"/>
            <a:ext cx="6645244" cy="6463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l-G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Άνάφλεξη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Πιο έντονη αντίδραση !</a:t>
            </a:r>
          </a:p>
          <a:p>
            <a:pPr marL="342900" indent="-342900">
              <a:buAutoNum type="arabicParenR"/>
            </a:pPr>
            <a:r>
              <a:rPr lang="el-GR" b="1" dirty="0" smtClean="0"/>
              <a:t>Το διάλυμα χρωματίζεται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κόκκινο </a:t>
            </a:r>
            <a:r>
              <a:rPr lang="el-GR" b="1" dirty="0" smtClean="0"/>
              <a:t>(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φούξια</a:t>
            </a:r>
            <a:r>
              <a:rPr lang="el-GR" b="1" dirty="0" smtClean="0"/>
              <a:t>….)</a:t>
            </a:r>
            <a:endParaRPr lang="el-GR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7290" y="4725144"/>
            <a:ext cx="3253797" cy="64633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 + Η</a:t>
            </a:r>
            <a:r>
              <a:rPr lang="el-GR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 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ΚΟΗ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+ ½ </a:t>
            </a:r>
            <a:r>
              <a:rPr 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Η</a:t>
            </a:r>
            <a:r>
              <a:rPr lang="el-GR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r>
              <a:rPr 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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arenR"/>
            </a:pP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Να + Η</a:t>
            </a:r>
            <a:r>
              <a:rPr lang="el-GR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 </a:t>
            </a:r>
            <a:r>
              <a:rPr lang="el-G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ΝαΟΗ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+ ½ </a:t>
            </a:r>
            <a:r>
              <a:rPr 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Η</a:t>
            </a:r>
            <a:r>
              <a:rPr lang="el-GR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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6023029"/>
            <a:ext cx="8361312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α) Το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είναι </a:t>
            </a:r>
            <a:r>
              <a:rPr lang="el-G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πιο δραστικό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 το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β) Προς τα κάτω στην ίδια ομάδα του Π.Π., η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δραστικότητα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αυξάνει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3711087" y="4509120"/>
            <a:ext cx="5189777" cy="14773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b="1" dirty="0" smtClean="0"/>
              <a:t>α) Εξώθερμες </a:t>
            </a:r>
            <a:r>
              <a:rPr lang="el-GR" dirty="0" smtClean="0"/>
              <a:t>αντιδράσεις</a:t>
            </a:r>
          </a:p>
          <a:p>
            <a:r>
              <a:rPr lang="el-GR" dirty="0" smtClean="0"/>
              <a:t>Η </a:t>
            </a:r>
            <a:r>
              <a:rPr lang="el-GR" b="1" dirty="0" smtClean="0"/>
              <a:t>θερμότητα</a:t>
            </a:r>
            <a:r>
              <a:rPr lang="el-GR" dirty="0" smtClean="0"/>
              <a:t> που ελευθερώνεται, </a:t>
            </a:r>
            <a:r>
              <a:rPr lang="el-GR" b="1" dirty="0" smtClean="0"/>
              <a:t>αναφλέγει</a:t>
            </a:r>
            <a:r>
              <a:rPr lang="el-GR" dirty="0" smtClean="0"/>
              <a:t> το παραγόμενο </a:t>
            </a:r>
            <a:r>
              <a:rPr lang="el-GR" b="1" dirty="0" smtClean="0"/>
              <a:t>υδρογόνο </a:t>
            </a:r>
            <a:r>
              <a:rPr lang="el-GR" dirty="0" smtClean="0"/>
              <a:t>(Η</a:t>
            </a:r>
            <a:r>
              <a:rPr lang="el-GR" baseline="-25000" dirty="0" smtClean="0"/>
              <a:t>2</a:t>
            </a:r>
            <a:r>
              <a:rPr lang="el-GR" dirty="0" smtClean="0"/>
              <a:t>)</a:t>
            </a:r>
          </a:p>
          <a:p>
            <a:r>
              <a:rPr lang="el-GR" b="1" dirty="0"/>
              <a:t>β</a:t>
            </a:r>
            <a:r>
              <a:rPr lang="el-GR" dirty="0" smtClean="0"/>
              <a:t>) Τα διάλυμα γίνεται </a:t>
            </a:r>
            <a:r>
              <a:rPr lang="el-GR" b="1" dirty="0" smtClean="0">
                <a:solidFill>
                  <a:srgbClr val="FF0000"/>
                </a:solidFill>
              </a:rPr>
              <a:t>βασικό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smtClean="0"/>
              <a:t>λόγω του παραγόμενου </a:t>
            </a:r>
            <a:r>
              <a:rPr lang="en-US" b="1" dirty="0" smtClean="0">
                <a:solidFill>
                  <a:srgbClr val="FF0000"/>
                </a:solidFill>
              </a:rPr>
              <a:t>NaOH</a:t>
            </a:r>
            <a:r>
              <a:rPr lang="en-US" dirty="0" smtClean="0"/>
              <a:t> </a:t>
            </a:r>
            <a:r>
              <a:rPr lang="el-GR" dirty="0" smtClean="0"/>
              <a:t>και βάφει το διάλυμα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κόκκινο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08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  <p:bldP spid="11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l-GR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l-GR" sz="32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</a:t>
            </a:r>
            <a:r>
              <a:rPr lang="el-GR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πείραμα : </a:t>
            </a:r>
            <a:r>
              <a:rPr lang="el-GR" sz="3200" dirty="0" smtClean="0">
                <a:latin typeface="Comic Sans MS" panose="030F0702030302020204" pitchFamily="66" charset="0"/>
              </a:rPr>
              <a:t>Επίδραση δραστικών μετάλλων σε νερό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7195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7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8640"/>
            <a:ext cx="8472387" cy="1296144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858835"/>
            <a:ext cx="616480" cy="41831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4976305"/>
            <a:ext cx="616480" cy="281906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102361" y="5663381"/>
            <a:ext cx="883249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 K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Ba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Na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Mg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Al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Mn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Zn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Cr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Fe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Co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Ni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Sn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Pb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H</a:t>
            </a:r>
            <a:r>
              <a:rPr lang="en-US" sz="1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2</a:t>
            </a:r>
            <a:r>
              <a:rPr lang="en-US" sz="1600" b="1" baseline="-25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Cu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Hg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Pt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Au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el-GR" sz="14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67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1" y="15408"/>
            <a:ext cx="8685532" cy="3888432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611560" y="1959624"/>
            <a:ext cx="7416824" cy="1709443"/>
          </a:xfrm>
          <a:custGeom>
            <a:avLst/>
            <a:gdLst>
              <a:gd name="connsiteX0" fmla="*/ 0 w 7416824"/>
              <a:gd name="connsiteY0" fmla="*/ 0 h 1224136"/>
              <a:gd name="connsiteX1" fmla="*/ 7416824 w 7416824"/>
              <a:gd name="connsiteY1" fmla="*/ 0 h 1224136"/>
              <a:gd name="connsiteX2" fmla="*/ 7416824 w 7416824"/>
              <a:gd name="connsiteY2" fmla="*/ 1224136 h 1224136"/>
              <a:gd name="connsiteX3" fmla="*/ 0 w 7416824"/>
              <a:gd name="connsiteY3" fmla="*/ 1224136 h 1224136"/>
              <a:gd name="connsiteX4" fmla="*/ 0 w 7416824"/>
              <a:gd name="connsiteY4" fmla="*/ 0 h 1224136"/>
              <a:gd name="connsiteX0" fmla="*/ 0 w 7416824"/>
              <a:gd name="connsiteY0" fmla="*/ 363254 h 1587390"/>
              <a:gd name="connsiteX1" fmla="*/ 7416824 w 7416824"/>
              <a:gd name="connsiteY1" fmla="*/ 0 h 1587390"/>
              <a:gd name="connsiteX2" fmla="*/ 7416824 w 7416824"/>
              <a:gd name="connsiteY2" fmla="*/ 1587390 h 1587390"/>
              <a:gd name="connsiteX3" fmla="*/ 0 w 7416824"/>
              <a:gd name="connsiteY3" fmla="*/ 1587390 h 1587390"/>
              <a:gd name="connsiteX4" fmla="*/ 0 w 7416824"/>
              <a:gd name="connsiteY4" fmla="*/ 363254 h 1587390"/>
              <a:gd name="connsiteX0" fmla="*/ 0 w 7416824"/>
              <a:gd name="connsiteY0" fmla="*/ 363254 h 1587390"/>
              <a:gd name="connsiteX1" fmla="*/ 7416824 w 7416824"/>
              <a:gd name="connsiteY1" fmla="*/ 0 h 1587390"/>
              <a:gd name="connsiteX2" fmla="*/ 7416824 w 7416824"/>
              <a:gd name="connsiteY2" fmla="*/ 1587390 h 1587390"/>
              <a:gd name="connsiteX3" fmla="*/ 0 w 7416824"/>
              <a:gd name="connsiteY3" fmla="*/ 1587390 h 1587390"/>
              <a:gd name="connsiteX4" fmla="*/ 0 w 7416824"/>
              <a:gd name="connsiteY4" fmla="*/ 363254 h 1587390"/>
              <a:gd name="connsiteX0" fmla="*/ 0 w 7416824"/>
              <a:gd name="connsiteY0" fmla="*/ 544300 h 1768436"/>
              <a:gd name="connsiteX1" fmla="*/ 3609711 w 7416824"/>
              <a:gd name="connsiteY1" fmla="*/ 53429 h 1768436"/>
              <a:gd name="connsiteX2" fmla="*/ 7416824 w 7416824"/>
              <a:gd name="connsiteY2" fmla="*/ 181046 h 1768436"/>
              <a:gd name="connsiteX3" fmla="*/ 7416824 w 7416824"/>
              <a:gd name="connsiteY3" fmla="*/ 1768436 h 1768436"/>
              <a:gd name="connsiteX4" fmla="*/ 0 w 7416824"/>
              <a:gd name="connsiteY4" fmla="*/ 1768436 h 1768436"/>
              <a:gd name="connsiteX5" fmla="*/ 0 w 7416824"/>
              <a:gd name="connsiteY5" fmla="*/ 544300 h 1768436"/>
              <a:gd name="connsiteX0" fmla="*/ 0 w 7416824"/>
              <a:gd name="connsiteY0" fmla="*/ 468571 h 1692707"/>
              <a:gd name="connsiteX1" fmla="*/ 3609711 w 7416824"/>
              <a:gd name="connsiteY1" fmla="*/ 178117 h 1692707"/>
              <a:gd name="connsiteX2" fmla="*/ 7416824 w 7416824"/>
              <a:gd name="connsiteY2" fmla="*/ 105317 h 1692707"/>
              <a:gd name="connsiteX3" fmla="*/ 7416824 w 7416824"/>
              <a:gd name="connsiteY3" fmla="*/ 1692707 h 1692707"/>
              <a:gd name="connsiteX4" fmla="*/ 0 w 7416824"/>
              <a:gd name="connsiteY4" fmla="*/ 1692707 h 1692707"/>
              <a:gd name="connsiteX5" fmla="*/ 0 w 7416824"/>
              <a:gd name="connsiteY5" fmla="*/ 468571 h 1692707"/>
              <a:gd name="connsiteX0" fmla="*/ 0 w 7416824"/>
              <a:gd name="connsiteY0" fmla="*/ 499906 h 1724042"/>
              <a:gd name="connsiteX1" fmla="*/ 3609711 w 7416824"/>
              <a:gd name="connsiteY1" fmla="*/ 209452 h 1724042"/>
              <a:gd name="connsiteX2" fmla="*/ 6390489 w 7416824"/>
              <a:gd name="connsiteY2" fmla="*/ 109243 h 1724042"/>
              <a:gd name="connsiteX3" fmla="*/ 7416824 w 7416824"/>
              <a:gd name="connsiteY3" fmla="*/ 136652 h 1724042"/>
              <a:gd name="connsiteX4" fmla="*/ 7416824 w 7416824"/>
              <a:gd name="connsiteY4" fmla="*/ 1724042 h 1724042"/>
              <a:gd name="connsiteX5" fmla="*/ 0 w 7416824"/>
              <a:gd name="connsiteY5" fmla="*/ 1724042 h 1724042"/>
              <a:gd name="connsiteX6" fmla="*/ 0 w 7416824"/>
              <a:gd name="connsiteY6" fmla="*/ 499906 h 1724042"/>
              <a:gd name="connsiteX0" fmla="*/ 0 w 7416824"/>
              <a:gd name="connsiteY0" fmla="*/ 485307 h 1709443"/>
              <a:gd name="connsiteX1" fmla="*/ 3609711 w 7416824"/>
              <a:gd name="connsiteY1" fmla="*/ 194853 h 1709443"/>
              <a:gd name="connsiteX2" fmla="*/ 6390489 w 7416824"/>
              <a:gd name="connsiteY2" fmla="*/ 94644 h 1709443"/>
              <a:gd name="connsiteX3" fmla="*/ 7416824 w 7416824"/>
              <a:gd name="connsiteY3" fmla="*/ 122053 h 1709443"/>
              <a:gd name="connsiteX4" fmla="*/ 7416824 w 7416824"/>
              <a:gd name="connsiteY4" fmla="*/ 1709443 h 1709443"/>
              <a:gd name="connsiteX5" fmla="*/ 0 w 7416824"/>
              <a:gd name="connsiteY5" fmla="*/ 1709443 h 1709443"/>
              <a:gd name="connsiteX6" fmla="*/ 0 w 7416824"/>
              <a:gd name="connsiteY6" fmla="*/ 485307 h 1709443"/>
              <a:gd name="connsiteX0" fmla="*/ 0 w 7416824"/>
              <a:gd name="connsiteY0" fmla="*/ 485307 h 1709443"/>
              <a:gd name="connsiteX1" fmla="*/ 3659815 w 7416824"/>
              <a:gd name="connsiteY1" fmla="*/ 157275 h 1709443"/>
              <a:gd name="connsiteX2" fmla="*/ 6390489 w 7416824"/>
              <a:gd name="connsiteY2" fmla="*/ 94644 h 1709443"/>
              <a:gd name="connsiteX3" fmla="*/ 7416824 w 7416824"/>
              <a:gd name="connsiteY3" fmla="*/ 122053 h 1709443"/>
              <a:gd name="connsiteX4" fmla="*/ 7416824 w 7416824"/>
              <a:gd name="connsiteY4" fmla="*/ 1709443 h 1709443"/>
              <a:gd name="connsiteX5" fmla="*/ 0 w 7416824"/>
              <a:gd name="connsiteY5" fmla="*/ 1709443 h 1709443"/>
              <a:gd name="connsiteX6" fmla="*/ 0 w 7416824"/>
              <a:gd name="connsiteY6" fmla="*/ 485307 h 1709443"/>
              <a:gd name="connsiteX0" fmla="*/ 0 w 7416824"/>
              <a:gd name="connsiteY0" fmla="*/ 485307 h 1709443"/>
              <a:gd name="connsiteX1" fmla="*/ 3246456 w 7416824"/>
              <a:gd name="connsiteY1" fmla="*/ 508003 h 1709443"/>
              <a:gd name="connsiteX2" fmla="*/ 3659815 w 7416824"/>
              <a:gd name="connsiteY2" fmla="*/ 157275 h 1709443"/>
              <a:gd name="connsiteX3" fmla="*/ 6390489 w 7416824"/>
              <a:gd name="connsiteY3" fmla="*/ 94644 h 1709443"/>
              <a:gd name="connsiteX4" fmla="*/ 7416824 w 7416824"/>
              <a:gd name="connsiteY4" fmla="*/ 122053 h 1709443"/>
              <a:gd name="connsiteX5" fmla="*/ 7416824 w 7416824"/>
              <a:gd name="connsiteY5" fmla="*/ 1709443 h 1709443"/>
              <a:gd name="connsiteX6" fmla="*/ 0 w 7416824"/>
              <a:gd name="connsiteY6" fmla="*/ 1709443 h 1709443"/>
              <a:gd name="connsiteX7" fmla="*/ 0 w 7416824"/>
              <a:gd name="connsiteY7" fmla="*/ 485307 h 170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16824" h="1709443">
                <a:moveTo>
                  <a:pt x="0" y="485307"/>
                </a:moveTo>
                <a:cubicBezTo>
                  <a:pt x="371975" y="237051"/>
                  <a:pt x="2636487" y="562675"/>
                  <a:pt x="3246456" y="508003"/>
                </a:cubicBezTo>
                <a:cubicBezTo>
                  <a:pt x="3856425" y="453331"/>
                  <a:pt x="2966708" y="178152"/>
                  <a:pt x="3659815" y="157275"/>
                </a:cubicBezTo>
                <a:cubicBezTo>
                  <a:pt x="4726984" y="77551"/>
                  <a:pt x="5755970" y="106777"/>
                  <a:pt x="6390489" y="94644"/>
                </a:cubicBezTo>
                <a:cubicBezTo>
                  <a:pt x="7100164" y="145141"/>
                  <a:pt x="7247856" y="-161694"/>
                  <a:pt x="7416824" y="122053"/>
                </a:cubicBezTo>
                <a:lnTo>
                  <a:pt x="7416824" y="1709443"/>
                </a:lnTo>
                <a:lnTo>
                  <a:pt x="0" y="1709443"/>
                </a:lnTo>
                <a:lnTo>
                  <a:pt x="0" y="485307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5224748"/>
            <a:ext cx="580217" cy="436500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102361" y="5663381"/>
            <a:ext cx="883249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 K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Ba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Na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Mg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Al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Mn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Zn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Cr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Fe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Co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Ni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Sn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Pb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H</a:t>
            </a:r>
            <a:r>
              <a:rPr lang="en-US" sz="1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2</a:t>
            </a:r>
            <a:r>
              <a:rPr lang="en-US" sz="1600" b="1" baseline="-25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Cu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Hg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Pt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Au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el-GR" sz="14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77354" y="4547061"/>
            <a:ext cx="403668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F</a:t>
            </a:r>
            <a:r>
              <a:rPr lang="el-GR" sz="3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2</a:t>
            </a:r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,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Cl</a:t>
            </a:r>
            <a:r>
              <a:rPr lang="el-GR" sz="32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2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Br</a:t>
            </a:r>
            <a:r>
              <a:rPr lang="el-GR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2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,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O</a:t>
            </a:r>
            <a:r>
              <a:rPr lang="el-GR" sz="24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2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I</a:t>
            </a:r>
            <a:r>
              <a:rPr lang="el-GR" sz="20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2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S</a:t>
            </a:r>
            <a:endParaRPr lang="el-GR" sz="32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036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168900"/>
            <a:ext cx="7924822" cy="288032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4429954" y="1264800"/>
            <a:ext cx="396241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522021" y="2270244"/>
            <a:ext cx="7870343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978" y="4725144"/>
            <a:ext cx="543953" cy="372844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102361" y="5663381"/>
            <a:ext cx="883249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 K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Ba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Na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Mg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Al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Mn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Zn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Cr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Fe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Co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Ni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Sn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Pb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H</a:t>
            </a:r>
            <a:r>
              <a:rPr lang="en-US" sz="1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2</a:t>
            </a:r>
            <a:r>
              <a:rPr lang="en-US" sz="1600" b="1" baseline="-25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Cu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Hg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Ag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Pt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</a:rPr>
              <a:t>Au</a:t>
            </a: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el-GR" sz="14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77354" y="4547061"/>
            <a:ext cx="403668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F</a:t>
            </a:r>
            <a:r>
              <a:rPr lang="el-GR" sz="36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2</a:t>
            </a:r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,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Cl</a:t>
            </a:r>
            <a:r>
              <a:rPr lang="el-GR" sz="32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2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,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Br</a:t>
            </a:r>
            <a:r>
              <a:rPr lang="el-GR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2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, 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O</a:t>
            </a:r>
            <a:r>
              <a:rPr lang="el-GR" sz="24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2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, 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I</a:t>
            </a:r>
            <a:r>
              <a:rPr lang="el-GR" sz="20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2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Arial"/>
              </a:rPr>
              <a:t>S</a:t>
            </a:r>
            <a:endParaRPr lang="el-GR" sz="32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42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843461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1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4969" y="3681306"/>
            <a:ext cx="834062" cy="36375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066" y="-24694"/>
            <a:ext cx="8910866" cy="549838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5765645"/>
            <a:ext cx="834062" cy="3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7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26406" y="1119807"/>
            <a:ext cx="3282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ΜΕΤΑΘΕΤΙΚΕΣ ΑΝΤΙΔΡΑΣΕΙΣ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4319677" y="1212837"/>
            <a:ext cx="468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ΟΞΕΙΔΟΑΝΑΓΩΓΙΚΕΣ </a:t>
            </a:r>
            <a:r>
              <a:rPr lang="el-GR" sz="2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ΑΝΤΙΔΡΑΣΕΙΣ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1694358" y="97468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ΧΗΜΙΚΕΣ </a:t>
            </a:r>
            <a:r>
              <a:rPr lang="el-GR" sz="2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ΑΝΤΙΔΡΑΣΕΙΣ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3333" y="719697"/>
            <a:ext cx="2848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A.O. </a:t>
            </a:r>
            <a:r>
              <a:rPr lang="el-GR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μεταβάλλεται</a:t>
            </a:r>
            <a:endParaRPr lang="el-G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77734" y="764704"/>
            <a:ext cx="3794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 Α.Ο.  μεταβάλλεται</a:t>
            </a:r>
            <a:endParaRPr lang="el-G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Ορθογώνιο 35"/>
          <p:cNvSpPr/>
          <p:nvPr/>
        </p:nvSpPr>
        <p:spPr>
          <a:xfrm>
            <a:off x="5004048" y="2222662"/>
            <a:ext cx="2233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ΣΥΝΘΕΣΗΣ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7" name="Ορθογώνιο 36"/>
          <p:cNvSpPr/>
          <p:nvPr/>
        </p:nvSpPr>
        <p:spPr>
          <a:xfrm>
            <a:off x="5004048" y="3471437"/>
            <a:ext cx="3308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ΑΠΟΣΥΝΘΕΣΗΣ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9" name="Ορθογώνιο 38"/>
          <p:cNvSpPr/>
          <p:nvPr/>
        </p:nvSpPr>
        <p:spPr>
          <a:xfrm>
            <a:off x="4716016" y="6381328"/>
            <a:ext cx="5161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ΑΠΛΗΣ ΑΝΤΙΚΑΤΑΣΤΑΣΗΣ</a:t>
            </a:r>
            <a:endParaRPr lang="el-GR" sz="24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8164" y="2204910"/>
            <a:ext cx="160757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2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ΒΑΣΙΚΟ </a:t>
            </a:r>
          </a:p>
          <a:p>
            <a:r>
              <a:rPr lang="el-GR" sz="2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ΟΞΕΙΔΙΟ </a:t>
            </a:r>
            <a:endParaRPr lang="el-GR" sz="2000" b="1" dirty="0">
              <a:ln w="11430"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44" name="Ευθύγραμμο βέλος σύνδεσης 43"/>
          <p:cNvCxnSpPr/>
          <p:nvPr/>
        </p:nvCxnSpPr>
        <p:spPr>
          <a:xfrm>
            <a:off x="2844515" y="2492942"/>
            <a:ext cx="2873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Ορθογώνιο 44"/>
          <p:cNvSpPr/>
          <p:nvPr/>
        </p:nvSpPr>
        <p:spPr>
          <a:xfrm>
            <a:off x="1960551" y="2276918"/>
            <a:ext cx="9552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ΝΕΡΟ</a:t>
            </a:r>
            <a:r>
              <a:rPr lang="el-GR" sz="2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</a:t>
            </a:r>
            <a:endParaRPr lang="el-GR" sz="20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6" name="Ορθογώνιο 45"/>
          <p:cNvSpPr/>
          <p:nvPr/>
        </p:nvSpPr>
        <p:spPr>
          <a:xfrm>
            <a:off x="1709960" y="2204910"/>
            <a:ext cx="341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000" b="1" dirty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47" name="Ορθογώνιο 46"/>
          <p:cNvSpPr/>
          <p:nvPr/>
        </p:nvSpPr>
        <p:spPr>
          <a:xfrm>
            <a:off x="3222713" y="2204910"/>
            <a:ext cx="917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000" b="1" dirty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ΒΑΣΗ</a:t>
            </a:r>
          </a:p>
        </p:txBody>
      </p:sp>
      <p:sp>
        <p:nvSpPr>
          <p:cNvPr id="16" name="Ορθογώνιο 15"/>
          <p:cNvSpPr/>
          <p:nvPr/>
        </p:nvSpPr>
        <p:spPr>
          <a:xfrm>
            <a:off x="-48809" y="2276918"/>
            <a:ext cx="841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Α1</a:t>
            </a:r>
            <a:r>
              <a:rPr lang="en-US" sz="2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</a:t>
            </a:r>
            <a:endParaRPr lang="el-GR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8164" y="3657264"/>
            <a:ext cx="160757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2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ΟΞΙΝΟ </a:t>
            </a:r>
          </a:p>
          <a:p>
            <a:r>
              <a:rPr lang="el-GR" sz="2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ΟΞΕΙΔΙΟ </a:t>
            </a:r>
            <a:endParaRPr lang="el-GR" sz="2000" b="1" dirty="0">
              <a:ln w="11430"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57" name="Ευθύγραμμο βέλος σύνδεσης 56"/>
          <p:cNvCxnSpPr/>
          <p:nvPr/>
        </p:nvCxnSpPr>
        <p:spPr>
          <a:xfrm>
            <a:off x="2844515" y="3933102"/>
            <a:ext cx="2873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Ορθογώνιο 57"/>
          <p:cNvSpPr/>
          <p:nvPr/>
        </p:nvSpPr>
        <p:spPr>
          <a:xfrm>
            <a:off x="1960551" y="3749597"/>
            <a:ext cx="9552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ΝΕΡΟ</a:t>
            </a:r>
            <a:r>
              <a:rPr lang="el-GR" sz="20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</a:t>
            </a:r>
            <a:endParaRPr lang="el-GR" sz="20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9" name="Ορθογώνιο 58"/>
          <p:cNvSpPr/>
          <p:nvPr/>
        </p:nvSpPr>
        <p:spPr>
          <a:xfrm>
            <a:off x="1781968" y="3749016"/>
            <a:ext cx="341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000" b="1" dirty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60" name="Ορθογώνιο 59"/>
          <p:cNvSpPr/>
          <p:nvPr/>
        </p:nvSpPr>
        <p:spPr>
          <a:xfrm>
            <a:off x="3291831" y="3733047"/>
            <a:ext cx="737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ΟΞΥ</a:t>
            </a:r>
            <a:endParaRPr lang="el-GR" sz="2000" b="1" dirty="0">
              <a:ln w="11430"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1" name="Ορθογώνιο 60"/>
          <p:cNvSpPr/>
          <p:nvPr/>
        </p:nvSpPr>
        <p:spPr>
          <a:xfrm>
            <a:off x="-48809" y="3749597"/>
            <a:ext cx="841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Α2</a:t>
            </a:r>
            <a:r>
              <a:rPr lang="en-US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</a:t>
            </a:r>
            <a:endParaRPr lang="el-GR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Ορθογώνιο 61"/>
          <p:cNvSpPr/>
          <p:nvPr/>
        </p:nvSpPr>
        <p:spPr>
          <a:xfrm>
            <a:off x="755576" y="3172952"/>
            <a:ext cx="14522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</a:t>
            </a:r>
            <a:r>
              <a:rPr lang="en-US" sz="2000" baseline="-250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    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        </a:t>
            </a:r>
            <a:endParaRPr lang="el-GR" sz="20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3" name="Ορθογώνιο 72"/>
          <p:cNvSpPr/>
          <p:nvPr/>
        </p:nvSpPr>
        <p:spPr>
          <a:xfrm>
            <a:off x="3250050" y="3172952"/>
            <a:ext cx="10005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</a:t>
            </a:r>
            <a:endParaRPr lang="el-GR" sz="2000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4" name="Ορθογώνιο 73"/>
          <p:cNvSpPr/>
          <p:nvPr/>
        </p:nvSpPr>
        <p:spPr>
          <a:xfrm>
            <a:off x="2769207" y="3172952"/>
            <a:ext cx="437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endParaRPr lang="el-GR" sz="14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5" name="Ορθογώνιο 74"/>
          <p:cNvSpPr/>
          <p:nvPr/>
        </p:nvSpPr>
        <p:spPr>
          <a:xfrm>
            <a:off x="2047075" y="3172952"/>
            <a:ext cx="6912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</a:t>
            </a:r>
            <a:r>
              <a:rPr lang="en-US" sz="2000" baseline="-2500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endParaRPr lang="el-GR" sz="14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6" name="Ορθογώνιο 75"/>
          <p:cNvSpPr/>
          <p:nvPr/>
        </p:nvSpPr>
        <p:spPr>
          <a:xfrm>
            <a:off x="1743337" y="3100944"/>
            <a:ext cx="308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sz="14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7" name="Ορθογώνιο 76"/>
          <p:cNvSpPr/>
          <p:nvPr/>
        </p:nvSpPr>
        <p:spPr>
          <a:xfrm>
            <a:off x="3112290" y="3172952"/>
            <a:ext cx="341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el-GR" sz="14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7384" y="2852982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375850" y="2893052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251131" y="2852982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403259" y="2884920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019458" y="2878494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987435" y="2884920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699403" y="2891845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Ορθογώνιο 84"/>
          <p:cNvSpPr/>
          <p:nvPr/>
        </p:nvSpPr>
        <p:spPr>
          <a:xfrm>
            <a:off x="388076" y="4437158"/>
            <a:ext cx="11150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de-DE" sz="2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de-DE" sz="2000" baseline="-25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de-DE" sz="2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     </a:t>
            </a:r>
            <a:endParaRPr lang="el-GR" sz="2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6" name="Ορθογώνιο 85"/>
          <p:cNvSpPr/>
          <p:nvPr/>
        </p:nvSpPr>
        <p:spPr>
          <a:xfrm>
            <a:off x="2605560" y="4397088"/>
            <a:ext cx="160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</a:t>
            </a:r>
            <a:r>
              <a:rPr lang="de-DE" sz="20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de-DE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de-DE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de-DE" sz="20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sz="14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Ορθογώνιο 86"/>
          <p:cNvSpPr/>
          <p:nvPr/>
        </p:nvSpPr>
        <p:spPr>
          <a:xfrm>
            <a:off x="1103905" y="4437158"/>
            <a:ext cx="308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sz="14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Ορθογώνιο 87"/>
          <p:cNvSpPr/>
          <p:nvPr/>
        </p:nvSpPr>
        <p:spPr>
          <a:xfrm>
            <a:off x="1436360" y="4437158"/>
            <a:ext cx="6912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</a:t>
            </a:r>
            <a:r>
              <a:rPr lang="de-DE" sz="2000" baseline="-2500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de-DE" sz="2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endParaRPr lang="el-GR" sz="14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Ορθογώνιο 88"/>
          <p:cNvSpPr/>
          <p:nvPr/>
        </p:nvSpPr>
        <p:spPr>
          <a:xfrm>
            <a:off x="2070138" y="4365150"/>
            <a:ext cx="437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endParaRPr lang="el-GR" sz="14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03059" y="4181064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827195" y="4181064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195347" y="4109056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467155" y="4181064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627784" y="4109056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86471" y="4779299"/>
            <a:ext cx="152732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x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+ </a:t>
            </a:r>
            <a:r>
              <a:rPr lang="el-GR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(-2) = 0</a:t>
            </a:r>
          </a:p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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 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x = +</a:t>
            </a:r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4</a:t>
            </a:r>
            <a:endParaRPr lang="en-US" sz="200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endParaRPr lang="el-GR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15027" y="4211262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4+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Ευθύγραμμο βέλος σύνδεσης 20"/>
          <p:cNvCxnSpPr/>
          <p:nvPr/>
        </p:nvCxnSpPr>
        <p:spPr>
          <a:xfrm flipH="1">
            <a:off x="3195347" y="544231"/>
            <a:ext cx="531397" cy="4880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Ευθύγραμμο βέλος σύνδεσης 24"/>
          <p:cNvCxnSpPr>
            <a:endCxn id="24" idx="1"/>
          </p:cNvCxnSpPr>
          <p:nvPr/>
        </p:nvCxnSpPr>
        <p:spPr>
          <a:xfrm>
            <a:off x="3848364" y="526177"/>
            <a:ext cx="529370" cy="4385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8" name="Ορθογώνιο 97"/>
          <p:cNvSpPr/>
          <p:nvPr/>
        </p:nvSpPr>
        <p:spPr>
          <a:xfrm>
            <a:off x="35496" y="5594906"/>
            <a:ext cx="841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Α3</a:t>
            </a:r>
            <a:r>
              <a:rPr lang="en-US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</a:t>
            </a:r>
            <a:endParaRPr lang="el-GR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Ορθογώνιο 98"/>
          <p:cNvSpPr/>
          <p:nvPr/>
        </p:nvSpPr>
        <p:spPr>
          <a:xfrm>
            <a:off x="683568" y="5559623"/>
            <a:ext cx="2363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ΔΙΑΣΠΑΣΗΣ</a:t>
            </a:r>
            <a:r>
              <a:rPr lang="en-US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Ορθογώνιο 99"/>
          <p:cNvSpPr/>
          <p:nvPr/>
        </p:nvSpPr>
        <p:spPr>
          <a:xfrm>
            <a:off x="637662" y="6269250"/>
            <a:ext cx="35007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el-GR" sz="20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de-DE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de-DE" sz="20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r>
              <a:rPr lang="de-DE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de-DE" sz="2000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r>
              <a:rPr lang="de-DE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 </a:t>
            </a:r>
            <a:r>
              <a:rPr lang="de-DE" sz="2000" dirty="0" err="1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Ca</a:t>
            </a:r>
            <a:r>
              <a:rPr lang="de-DE" sz="20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O</a:t>
            </a:r>
            <a:r>
              <a:rPr lang="de-DE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 + </a:t>
            </a:r>
            <a:r>
              <a:rPr lang="de-DE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C</a:t>
            </a:r>
            <a:r>
              <a:rPr lang="de-DE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O</a:t>
            </a:r>
            <a:r>
              <a:rPr lang="de-DE" sz="20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2</a:t>
            </a:r>
            <a:r>
              <a:rPr lang="de-DE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 </a:t>
            </a:r>
            <a:r>
              <a:rPr lang="de-DE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de-DE" sz="2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     </a:t>
            </a:r>
            <a:endParaRPr lang="el-GR" sz="2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123728" y="4731533"/>
            <a:ext cx="28284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(+1) +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x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+ 3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(-2) 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= 0</a:t>
            </a:r>
          </a:p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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 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x = +</a:t>
            </a:r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4</a:t>
            </a:r>
            <a:endParaRPr lang="el-GR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907315" y="4109010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4+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11560" y="6053226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827195" y="6021288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103905" y="6015363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2835307" y="6021288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27584" y="6021288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4+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547275" y="6021288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4+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Ορθογώνιο 29"/>
          <p:cNvSpPr/>
          <p:nvPr/>
        </p:nvSpPr>
        <p:spPr>
          <a:xfrm>
            <a:off x="4377734" y="2184442"/>
            <a:ext cx="811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Β1</a:t>
            </a:r>
            <a:r>
              <a:rPr lang="en-US" sz="2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</a:t>
            </a:r>
            <a:endParaRPr lang="el-GR" dirty="0">
              <a:ln w="10541" cmpd="sng">
                <a:solidFill>
                  <a:sysClr val="windowText" lastClr="000000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" name="Ορθογώνιο 110"/>
          <p:cNvSpPr/>
          <p:nvPr/>
        </p:nvSpPr>
        <p:spPr>
          <a:xfrm>
            <a:off x="5189174" y="2780928"/>
            <a:ext cx="3487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</a:t>
            </a:r>
            <a:r>
              <a:rPr lang="en-US" sz="24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+  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</a:t>
            </a:r>
            <a:r>
              <a:rPr lang="en-US" sz="24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n-US" sz="24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de-DE" sz="2400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r>
              <a:rPr lang="de-DE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     </a:t>
            </a:r>
            <a:r>
              <a:rPr lang="de-DE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H</a:t>
            </a:r>
            <a:r>
              <a:rPr lang="de-DE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Cl</a:t>
            </a:r>
            <a:endParaRPr lang="el-GR" sz="24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08304" y="2761764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28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189175" y="2492896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659843" y="2484810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282324" y="2499492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019883" y="2492896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Ορθογώνιο 31"/>
          <p:cNvSpPr/>
          <p:nvPr/>
        </p:nvSpPr>
        <p:spPr>
          <a:xfrm>
            <a:off x="4377734" y="3459007"/>
            <a:ext cx="811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Β2</a:t>
            </a:r>
            <a:r>
              <a:rPr lang="en-US" sz="2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</a:t>
            </a:r>
            <a:endParaRPr lang="el-GR" dirty="0">
              <a:ln w="10541" cmpd="sng">
                <a:solidFill>
                  <a:sysClr val="windowText" lastClr="000000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" name="Ορθογώνιο 115"/>
          <p:cNvSpPr/>
          <p:nvPr/>
        </p:nvSpPr>
        <p:spPr>
          <a:xfrm>
            <a:off x="5117167" y="4149080"/>
            <a:ext cx="3487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Hg</a:t>
            </a: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</a:t>
            </a:r>
            <a:r>
              <a:rPr lang="de-DE" sz="2400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r>
              <a:rPr lang="de-DE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    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Hg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+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en-US" sz="24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n-US" sz="24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sz="24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580112" y="3861048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8091891" y="3789040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117167" y="3885155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939763" y="3834086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" name="Ορθογώνιο 120"/>
          <p:cNvSpPr/>
          <p:nvPr/>
        </p:nvSpPr>
        <p:spPr>
          <a:xfrm>
            <a:off x="4377449" y="4725144"/>
            <a:ext cx="841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</a:t>
            </a:r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r>
              <a:rPr lang="en-US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</a:t>
            </a:r>
            <a:endParaRPr lang="el-GR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" name="Ορθογώνιο 121"/>
          <p:cNvSpPr/>
          <p:nvPr/>
        </p:nvSpPr>
        <p:spPr>
          <a:xfrm>
            <a:off x="5012098" y="4725144"/>
            <a:ext cx="2363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ΔΙΑΣΠΑΣΗΣ</a:t>
            </a:r>
            <a:r>
              <a:rPr lang="en-US" sz="2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" name="Ορθογώνιο 122"/>
          <p:cNvSpPr/>
          <p:nvPr/>
        </p:nvSpPr>
        <p:spPr>
          <a:xfrm>
            <a:off x="4572000" y="5415607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en-US" sz="24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</a:t>
            </a:r>
            <a:r>
              <a:rPr lang="de-DE" sz="2400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r>
              <a:rPr lang="de-DE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     </a:t>
            </a: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K</a:t>
            </a:r>
            <a:r>
              <a:rPr lang="en-US" sz="24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Cl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   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+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 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</a:t>
            </a:r>
            <a:r>
              <a:rPr lang="en-US" sz="24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n-US" sz="2400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sz="24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Ορθογώνιο 33"/>
          <p:cNvSpPr/>
          <p:nvPr/>
        </p:nvSpPr>
        <p:spPr>
          <a:xfrm>
            <a:off x="7593693" y="5415607"/>
            <a:ext cx="716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3/2</a:t>
            </a:r>
            <a:endParaRPr lang="el-GR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Ορθογώνιο 41"/>
          <p:cNvSpPr/>
          <p:nvPr/>
        </p:nvSpPr>
        <p:spPr>
          <a:xfrm>
            <a:off x="7643342" y="4139881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½</a:t>
            </a:r>
            <a:endParaRPr lang="el-GR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499992" y="5157192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444208" y="5157192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076056" y="5157192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8312165" y="5157192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779523" y="5157192"/>
            <a:ext cx="99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5+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6732240" y="5117122"/>
            <a:ext cx="58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</a:t>
            </a:r>
            <a:endParaRPr lang="el-GR" sz="20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479247" y="5786308"/>
            <a:ext cx="2588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1(+1) + </a:t>
            </a:r>
            <a:r>
              <a:rPr lang="en-US" sz="2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x</a:t>
            </a:r>
            <a:r>
              <a:rPr lang="en-US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+ 3(-2) = 0</a:t>
            </a:r>
          </a:p>
          <a:p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</a:t>
            </a:r>
            <a:r>
              <a:rPr lang="en-US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 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x = +5</a:t>
            </a:r>
            <a:endParaRPr lang="el-GR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Ορθογώνιο 130"/>
          <p:cNvSpPr/>
          <p:nvPr/>
        </p:nvSpPr>
        <p:spPr>
          <a:xfrm>
            <a:off x="4139952" y="6351711"/>
            <a:ext cx="811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Β4</a:t>
            </a:r>
            <a:r>
              <a:rPr lang="en-US" sz="2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</a:t>
            </a:r>
            <a:endParaRPr lang="el-GR" dirty="0">
              <a:ln w="10541" cmpd="sng">
                <a:solidFill>
                  <a:sysClr val="windowText" lastClr="000000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098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 tmFilter="0,0; .5, 1; 1, 1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4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9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4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4" fill="hold">
                      <p:stCondLst>
                        <p:cond delay="indefinite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6" fill="hold">
                      <p:stCondLst>
                        <p:cond delay="indefinite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4" dur="500" tmFilter="0,0; .5, 1; 1, 1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9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0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3" dur="5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2" fill="hold">
                      <p:stCondLst>
                        <p:cond delay="indefinite"/>
                      </p:stCondLst>
                      <p:childTnLst>
                        <p:par>
                          <p:cTn id="683" fill="hold">
                            <p:stCondLst>
                              <p:cond delay="0"/>
                            </p:stCondLst>
                            <p:childTnLst>
                              <p:par>
                                <p:cTn id="68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8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0" fill="hold">
                      <p:stCondLst>
                        <p:cond delay="indefinite"/>
                      </p:stCondLst>
                      <p:childTnLst>
                        <p:par>
                          <p:cTn id="691" fill="hold">
                            <p:stCondLst>
                              <p:cond delay="0"/>
                            </p:stCondLst>
                            <p:childTnLst>
                              <p:par>
                                <p:cTn id="6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8" fill="hold">
                      <p:stCondLst>
                        <p:cond delay="indefinite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6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9" grpId="0"/>
      <p:bldP spid="43" grpId="0"/>
      <p:bldP spid="45" grpId="0"/>
      <p:bldP spid="46" grpId="0"/>
      <p:bldP spid="47" grpId="0"/>
      <p:bldP spid="16" grpId="0"/>
      <p:bldP spid="54" grpId="0"/>
      <p:bldP spid="58" grpId="0"/>
      <p:bldP spid="59" grpId="0"/>
      <p:bldP spid="60" grpId="0"/>
      <p:bldP spid="61" grpId="0"/>
      <p:bldP spid="62" grpId="0"/>
      <p:bldP spid="73" grpId="0"/>
      <p:bldP spid="74" grpId="0"/>
      <p:bldP spid="75" grpId="0"/>
      <p:bldP spid="76" grpId="0"/>
      <p:bldP spid="77" grpId="0"/>
      <p:bldP spid="18" grpId="0"/>
      <p:bldP spid="78" grpId="0"/>
      <p:bldP spid="79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10" grpId="0"/>
      <p:bldP spid="30" grpId="0"/>
      <p:bldP spid="111" grpId="0"/>
      <p:bldP spid="31" grpId="0"/>
      <p:bldP spid="112" grpId="0"/>
      <p:bldP spid="113" grpId="0"/>
      <p:bldP spid="114" grpId="0"/>
      <p:bldP spid="115" grpId="0"/>
      <p:bldP spid="32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34" grpId="0"/>
      <p:bldP spid="42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95536" y="116632"/>
            <a:ext cx="8352928" cy="7078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           Κλίμακα 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pH</a:t>
            </a:r>
            <a:endParaRPr lang="el-GR" sz="700" dirty="0">
              <a:ln w="11430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Comic Sans MS" pitchFamily="66" charset="0"/>
            </a:endParaRPr>
          </a:p>
        </p:txBody>
      </p:sp>
      <p:pic>
        <p:nvPicPr>
          <p:cNvPr id="6" name="Picture 4" descr="http://www.oncoursesystems.com/images/user/2162/10866160/pH%20Scal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" y="3356992"/>
            <a:ext cx="9153118" cy="32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thebaseisunderasalt.weebly.com/uploads/5/0/1/4/50143205/2710297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" y="1124744"/>
            <a:ext cx="9109958" cy="495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Αριστερό βέλος 2"/>
          <p:cNvSpPr/>
          <p:nvPr/>
        </p:nvSpPr>
        <p:spPr>
          <a:xfrm>
            <a:off x="47770" y="4365104"/>
            <a:ext cx="4524230" cy="108012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pH&lt;7</a:t>
            </a:r>
            <a:endParaRPr lang="el-GR" sz="32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806" y="5687670"/>
            <a:ext cx="25501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ΟΞΙΝΟ διάλυμα</a:t>
            </a:r>
            <a:endParaRPr lang="el-GR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Αριστερό βέλος 10"/>
          <p:cNvSpPr/>
          <p:nvPr/>
        </p:nvSpPr>
        <p:spPr>
          <a:xfrm flipH="1">
            <a:off x="4572000" y="4365104"/>
            <a:ext cx="4312096" cy="1080120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</a:t>
            </a:r>
            <a:r>
              <a:rPr lang="el-GR" sz="32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l-GR" sz="32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6084168" y="5714092"/>
            <a:ext cx="31683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ΒΑΣΙΚΟ διάλυμα</a:t>
            </a:r>
            <a:endParaRPr lang="el-GR" sz="28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5936" y="5785572"/>
            <a:ext cx="115212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pH = 7</a:t>
            </a:r>
            <a:endParaRPr lang="el-GR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9" name="Βέλος προς τα επάνω 8"/>
          <p:cNvSpPr/>
          <p:nvPr/>
        </p:nvSpPr>
        <p:spPr>
          <a:xfrm>
            <a:off x="4427984" y="5157192"/>
            <a:ext cx="263846" cy="628380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TextBox 14"/>
          <p:cNvSpPr txBox="1"/>
          <p:nvPr/>
        </p:nvSpPr>
        <p:spPr>
          <a:xfrm>
            <a:off x="2987825" y="6308792"/>
            <a:ext cx="360040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8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ΟΥΔΕΤΕΡΟ διάλυμα</a:t>
            </a:r>
            <a:endParaRPr lang="el-GR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643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 animBg="1"/>
      <p:bldP spid="12" grpId="0" animBg="1"/>
      <p:bldP spid="8" grpId="0" animBg="1"/>
      <p:bldP spid="9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atas.gr/thumb/phpThumb.php?src=../images/products/1315648511_W11726_01_pH-Indicator-Test-Sticks-Measuring-Range-pH-70-14.jpg&amp;w=400&amp;h=350&amp;far=C&amp;bg=FCFCFE&amp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97" y="4488366"/>
            <a:ext cx="2605789" cy="2280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85" y="4670992"/>
            <a:ext cx="2374821" cy="22967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2843808" y="260648"/>
            <a:ext cx="32960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ΜΕΤΡΗΣΗ </a:t>
            </a:r>
            <a:r>
              <a:rPr lang="en-US" sz="4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pH</a:t>
            </a:r>
            <a:endParaRPr lang="el-GR" sz="44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6300192" y="2535774"/>
            <a:ext cx="2685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i="1" dirty="0" smtClean="0"/>
              <a:t>Δείκτες</a:t>
            </a:r>
            <a:r>
              <a:rPr lang="el-GR" i="1" dirty="0" smtClean="0"/>
              <a:t> </a:t>
            </a:r>
            <a:r>
              <a:rPr lang="el-GR" i="1" dirty="0"/>
              <a:t>είναι ουσίες των οποίων το χρώμα αλλάζει ανάλογα με το </a:t>
            </a:r>
            <a:r>
              <a:rPr lang="en-US" i="1" dirty="0"/>
              <a:t>pH</a:t>
            </a:r>
            <a:r>
              <a:rPr lang="el-GR" i="1" dirty="0"/>
              <a:t> του διαλύματος στο </a:t>
            </a:r>
            <a:r>
              <a:rPr lang="el-GR" i="1" dirty="0" smtClean="0"/>
              <a:t>οποίο </a:t>
            </a:r>
            <a:r>
              <a:rPr lang="el-GR" i="1" dirty="0"/>
              <a:t>προστίθενται.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251520" y="1568376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α)</a:t>
            </a:r>
            <a:r>
              <a:rPr lang="el-GR" sz="32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Με </a:t>
            </a:r>
            <a:r>
              <a:rPr lang="el-GR" sz="3200" b="1" dirty="0" err="1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πεχάμετρα</a:t>
            </a:r>
            <a:r>
              <a:rPr lang="el-GR" sz="32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: 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395536" y="2918397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όργανα προσδιορισμού του </a:t>
            </a:r>
            <a:r>
              <a:rPr lang="en-US" dirty="0"/>
              <a:t>pH</a:t>
            </a:r>
            <a:r>
              <a:rPr lang="el-GR" dirty="0"/>
              <a:t> με </a:t>
            </a:r>
            <a:r>
              <a:rPr lang="el-GR" u="sng" dirty="0"/>
              <a:t>ακρίβεια</a:t>
            </a:r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4139952" y="1599153"/>
            <a:ext cx="4548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β)</a:t>
            </a:r>
            <a:r>
              <a:rPr lang="el-GR" sz="2800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Με τη 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βοήθεια δεικτών</a:t>
            </a:r>
            <a:endParaRPr lang="el-GR" sz="2800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4099399" y="4197151"/>
            <a:ext cx="4650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… </a:t>
            </a:r>
            <a:r>
              <a:rPr lang="el-GR" dirty="0" smtClean="0"/>
              <a:t>οπότε </a:t>
            </a:r>
            <a:r>
              <a:rPr lang="el-GR" dirty="0"/>
              <a:t>ο προσδιορισμός του </a:t>
            </a:r>
            <a:r>
              <a:rPr lang="en-US" dirty="0"/>
              <a:t>pH</a:t>
            </a:r>
            <a:r>
              <a:rPr lang="el-GR" dirty="0"/>
              <a:t> </a:t>
            </a:r>
            <a:r>
              <a:rPr lang="el-GR" dirty="0" smtClean="0"/>
              <a:t>είναι</a:t>
            </a:r>
            <a:endParaRPr lang="en-US" dirty="0" smtClean="0"/>
          </a:p>
          <a:p>
            <a:r>
              <a:rPr lang="el-GR" dirty="0" smtClean="0"/>
              <a:t> </a:t>
            </a:r>
            <a:r>
              <a:rPr lang="el-GR" u="sng" dirty="0"/>
              <a:t>κατά προσέγγιση</a:t>
            </a:r>
            <a:r>
              <a:rPr lang="el-GR" dirty="0"/>
              <a:t>.</a:t>
            </a:r>
          </a:p>
        </p:txBody>
      </p:sp>
      <p:cxnSp>
        <p:nvCxnSpPr>
          <p:cNvPr id="9" name="Ευθύγραμμο βέλος σύνδεσης 8"/>
          <p:cNvCxnSpPr>
            <a:stCxn id="2" idx="2"/>
            <a:endCxn id="4" idx="0"/>
          </p:cNvCxnSpPr>
          <p:nvPr/>
        </p:nvCxnSpPr>
        <p:spPr>
          <a:xfrm flipH="1">
            <a:off x="1979712" y="1030089"/>
            <a:ext cx="2512144" cy="538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/>
          <p:cNvCxnSpPr>
            <a:stCxn id="4" idx="2"/>
            <a:endCxn id="5" idx="0"/>
          </p:cNvCxnSpPr>
          <p:nvPr/>
        </p:nvCxnSpPr>
        <p:spPr>
          <a:xfrm flipH="1">
            <a:off x="1538536" y="2153151"/>
            <a:ext cx="441176" cy="765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/>
          <p:cNvCxnSpPr>
            <a:stCxn id="6" idx="2"/>
            <a:endCxn id="21" idx="0"/>
          </p:cNvCxnSpPr>
          <p:nvPr/>
        </p:nvCxnSpPr>
        <p:spPr>
          <a:xfrm flipH="1">
            <a:off x="5291358" y="2122373"/>
            <a:ext cx="1122743" cy="4705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/>
          <p:cNvCxnSpPr>
            <a:endCxn id="3" idx="0"/>
          </p:cNvCxnSpPr>
          <p:nvPr/>
        </p:nvCxnSpPr>
        <p:spPr>
          <a:xfrm>
            <a:off x="7431369" y="2122373"/>
            <a:ext cx="211446" cy="4134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Ευθύγραμμο βέλος σύνδεσης 17"/>
          <p:cNvCxnSpPr>
            <a:stCxn id="2" idx="2"/>
            <a:endCxn id="6" idx="0"/>
          </p:cNvCxnSpPr>
          <p:nvPr/>
        </p:nvCxnSpPr>
        <p:spPr>
          <a:xfrm>
            <a:off x="4491856" y="1030089"/>
            <a:ext cx="1922245" cy="569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Ορθογώνιο 20"/>
          <p:cNvSpPr/>
          <p:nvPr/>
        </p:nvSpPr>
        <p:spPr>
          <a:xfrm>
            <a:off x="3919520" y="2592954"/>
            <a:ext cx="27436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Πεχαμετρικό </a:t>
            </a:r>
          </a:p>
          <a:p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χαρτί</a:t>
            </a:r>
            <a:endParaRPr lang="el-GR" sz="2800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3" name="Ευθύγραμμο βέλος σύνδεσης 22"/>
          <p:cNvCxnSpPr>
            <a:stCxn id="21" idx="2"/>
            <a:endCxn id="7" idx="0"/>
          </p:cNvCxnSpPr>
          <p:nvPr/>
        </p:nvCxnSpPr>
        <p:spPr>
          <a:xfrm>
            <a:off x="5291358" y="3547061"/>
            <a:ext cx="1133248" cy="6500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52" name="Picture 4" descr="http://www.digas.gr/images/products/201002081235471391904668HI_981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881" y="4197151"/>
            <a:ext cx="2084005" cy="2263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03" y="3995082"/>
            <a:ext cx="2429065" cy="2667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27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95536" y="116632"/>
            <a:ext cx="8352928" cy="707886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l-G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           Δ</a:t>
            </a:r>
            <a:r>
              <a:rPr lang="el-GR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Ε</a:t>
            </a:r>
            <a:r>
              <a:rPr lang="el-GR" sz="40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Ι</a:t>
            </a:r>
            <a:r>
              <a:rPr lang="el-GR" sz="4000" b="1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Κ</a:t>
            </a:r>
            <a:r>
              <a:rPr lang="el-GR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Τ</a:t>
            </a:r>
            <a:r>
              <a:rPr lang="el-GR" sz="4000" b="1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Ε</a:t>
            </a:r>
            <a:r>
              <a:rPr lang="el-GR" sz="4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Σ</a:t>
            </a:r>
            <a:endParaRPr lang="el-GR" sz="7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2555776" y="961564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800" b="1" dirty="0">
                <a:ln w="190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ΧΡΗΣ</a:t>
            </a:r>
            <a:r>
              <a:rPr lang="en-US" sz="2800" b="1" dirty="0">
                <a:ln w="190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IMOTHTA</a:t>
            </a:r>
            <a:r>
              <a:rPr lang="el-GR" sz="2800" b="1" dirty="0">
                <a:ln w="190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ΔΕΙΚΤΩΝ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514828" y="1556792"/>
            <a:ext cx="7585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000" dirty="0"/>
              <a:t> </a:t>
            </a:r>
            <a:r>
              <a:rPr lang="el-GR" sz="2000" dirty="0" smtClean="0"/>
              <a:t>  κατά </a:t>
            </a:r>
            <a:r>
              <a:rPr lang="el-GR" sz="2000" dirty="0"/>
              <a:t>προσέγγιση προσδιορισμός του </a:t>
            </a:r>
            <a:r>
              <a:rPr lang="en-US" sz="2000" dirty="0"/>
              <a:t>pH</a:t>
            </a:r>
            <a:r>
              <a:rPr lang="el-GR" sz="2000" dirty="0"/>
              <a:t> με βοήθεια  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603333" y="198884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l-GR" sz="2400" dirty="0" smtClean="0">
                <a:sym typeface="Wingdings 3"/>
              </a:rPr>
              <a:t> </a:t>
            </a:r>
            <a:r>
              <a:rPr lang="el-GR" sz="2400" b="1" dirty="0" smtClean="0"/>
              <a:t>δεικτών</a:t>
            </a:r>
            <a:r>
              <a:rPr lang="el-GR" sz="2400" dirty="0" smtClean="0"/>
              <a:t> </a:t>
            </a:r>
            <a:r>
              <a:rPr lang="el-GR" sz="2400" dirty="0"/>
              <a:t>ή 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539552" y="2420888"/>
            <a:ext cx="8340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400" dirty="0">
                <a:sym typeface="Wingdings 3"/>
              </a:rPr>
              <a:t> </a:t>
            </a:r>
            <a:r>
              <a:rPr lang="el-GR" sz="2400" dirty="0" smtClean="0">
                <a:sym typeface="Wingdings 3"/>
              </a:rPr>
              <a:t> </a:t>
            </a:r>
            <a:r>
              <a:rPr lang="el-GR" sz="2400" dirty="0" smtClean="0"/>
              <a:t>του </a:t>
            </a:r>
            <a:r>
              <a:rPr lang="el-GR" sz="2400" dirty="0" err="1"/>
              <a:t>πεχαμετρικού</a:t>
            </a:r>
            <a:r>
              <a:rPr lang="el-GR" sz="2400" dirty="0"/>
              <a:t> </a:t>
            </a:r>
            <a:r>
              <a:rPr lang="el-GR" sz="2400" dirty="0" smtClean="0"/>
              <a:t>χαρτιού</a:t>
            </a:r>
          </a:p>
          <a:p>
            <a:pPr lvl="0"/>
            <a:r>
              <a:rPr lang="el-GR" sz="2400" dirty="0"/>
              <a:t> </a:t>
            </a:r>
            <a:r>
              <a:rPr lang="el-GR" sz="2400" dirty="0" smtClean="0"/>
              <a:t>    </a:t>
            </a:r>
            <a:r>
              <a:rPr lang="el-GR" sz="2400" dirty="0"/>
              <a:t>(ειδικό χαρτί εμποτισμένο με μίγμα δεικτών</a:t>
            </a:r>
            <a:r>
              <a:rPr lang="el-GR" sz="2400" dirty="0" smtClean="0"/>
              <a:t>)</a:t>
            </a:r>
            <a:endParaRPr lang="el-G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15765" r="7601" b="14495"/>
          <a:stretch/>
        </p:blipFill>
        <p:spPr bwMode="auto">
          <a:xfrm>
            <a:off x="4589045" y="3614891"/>
            <a:ext cx="4290522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3096" y="-298576"/>
            <a:ext cx="379829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://www.austincc.edu/biocr/1406/labm/ex3/images/pH_paper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11925"/>
            <a:ext cx="38481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9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1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578790">
            <a:off x="-122473" y="1983099"/>
            <a:ext cx="9289032" cy="3154710"/>
          </a:xfrm>
          <a:prstGeom prst="rect">
            <a:avLst/>
          </a:prstGeom>
          <a:noFill/>
        </p:spPr>
        <p:txBody>
          <a:bodyPr wrap="square" rtlCol="0">
            <a:prstTxWarp prst="textCanDown">
              <a:avLst>
                <a:gd name="adj" fmla="val 33333"/>
              </a:avLst>
            </a:prstTxWarp>
            <a:spAutoFit/>
            <a:scene3d>
              <a:camera prst="isometricOffAxis1Top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19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Δ</a:t>
            </a:r>
            <a:r>
              <a:rPr lang="el-GR" sz="199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Ε</a:t>
            </a:r>
            <a:r>
              <a:rPr lang="el-GR" sz="19900" b="1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Ι</a:t>
            </a:r>
            <a:r>
              <a:rPr lang="el-GR" sz="199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Κ</a:t>
            </a:r>
            <a:r>
              <a:rPr lang="el-GR" sz="199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Τ</a:t>
            </a:r>
            <a:r>
              <a:rPr lang="el-GR" sz="19900" b="1" dirty="0" smtClean="0">
                <a:ln w="1143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Ε</a:t>
            </a:r>
            <a:r>
              <a:rPr lang="el-GR" sz="199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Σ</a:t>
            </a:r>
            <a:endParaRPr lang="el-GR" sz="199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Δείκτες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956" y="3932264"/>
            <a:ext cx="3009900" cy="2505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36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95536" y="116632"/>
            <a:ext cx="8352928" cy="707886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l-G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           Δ</a:t>
            </a:r>
            <a:r>
              <a:rPr lang="el-GR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Ε</a:t>
            </a:r>
            <a:r>
              <a:rPr lang="el-GR" sz="40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Ι</a:t>
            </a:r>
            <a:r>
              <a:rPr lang="el-GR" sz="4000" b="1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Κ</a:t>
            </a:r>
            <a:r>
              <a:rPr lang="el-GR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Τ</a:t>
            </a:r>
            <a:r>
              <a:rPr lang="el-GR" sz="4000" b="1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Ε</a:t>
            </a:r>
            <a:r>
              <a:rPr lang="el-GR" sz="4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Σ</a:t>
            </a:r>
            <a:endParaRPr lang="el-GR" sz="7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368144" y="905719"/>
            <a:ext cx="8568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400" dirty="0" smtClean="0">
                <a:sym typeface="Wingdings"/>
              </a:rPr>
              <a:t>….</a:t>
            </a:r>
            <a:r>
              <a:rPr lang="el-GR" sz="2400" dirty="0" smtClean="0"/>
              <a:t> </a:t>
            </a:r>
            <a:r>
              <a:rPr lang="el-GR" sz="2400" i="1" dirty="0"/>
              <a:t>είναι οι ουσίες των οποίων το </a:t>
            </a:r>
            <a:r>
              <a:rPr lang="el-GR" sz="2400" b="1" i="1" dirty="0">
                <a:solidFill>
                  <a:srgbClr val="FF0000"/>
                </a:solidFill>
              </a:rPr>
              <a:t>χρώμα αλλάζει </a:t>
            </a:r>
            <a:r>
              <a:rPr lang="el-GR" sz="2400" b="1" i="1" dirty="0"/>
              <a:t>ανάλογα με το </a:t>
            </a:r>
            <a:r>
              <a:rPr lang="en-US" sz="2400" b="1" i="1" dirty="0">
                <a:solidFill>
                  <a:srgbClr val="FF0000"/>
                </a:solidFill>
              </a:rPr>
              <a:t>pH</a:t>
            </a:r>
            <a:r>
              <a:rPr lang="el-GR" sz="2400" i="1" dirty="0"/>
              <a:t> του διαλύματος στο </a:t>
            </a:r>
            <a:r>
              <a:rPr lang="el-GR" sz="2400" i="1" dirty="0" smtClean="0"/>
              <a:t>οποίο </a:t>
            </a:r>
            <a:r>
              <a:rPr lang="el-GR" sz="2400" i="1" dirty="0"/>
              <a:t>προστίθενται.</a:t>
            </a:r>
            <a:endParaRPr lang="el-GR" sz="2400" dirty="0"/>
          </a:p>
        </p:txBody>
      </p:sp>
      <p:pic>
        <p:nvPicPr>
          <p:cNvPr id="10" name="Picture 2" descr="C:\Users\ΜΙΧΑΛΗΣ\Downloads\3) ΧΗΜ Γ ΛΥΚΕΙΟΥ\3 ΚΕΦΑΛΑΙΟ\averillfwk-fig16_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7" y="2348880"/>
            <a:ext cx="7756985" cy="4380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4471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2769118" y="965919"/>
            <a:ext cx="3744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 smtClean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Comic Sans MS" pitchFamily="66" charset="0"/>
              </a:rPr>
              <a:t>ΕΡΥΘΡΟ</a:t>
            </a:r>
            <a:r>
              <a:rPr lang="el-GR" sz="2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sz="28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ΦΑΙΝΟΛΗΣ</a:t>
            </a:r>
            <a:endParaRPr lang="el-GR" sz="28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395536" y="116632"/>
            <a:ext cx="8352928" cy="707886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l-G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           Δ</a:t>
            </a:r>
            <a:r>
              <a:rPr lang="el-GR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Ε</a:t>
            </a:r>
            <a:r>
              <a:rPr lang="el-GR" sz="40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Ι</a:t>
            </a:r>
            <a:r>
              <a:rPr lang="el-GR" sz="4000" b="1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Κ</a:t>
            </a:r>
            <a:r>
              <a:rPr lang="el-GR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Τ</a:t>
            </a:r>
            <a:r>
              <a:rPr lang="el-GR" sz="4000" b="1" dirty="0" smtClean="0">
                <a:ln w="11430"/>
                <a:solidFill>
                  <a:schemeClr val="tx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Ε</a:t>
            </a:r>
            <a:r>
              <a:rPr lang="el-GR" sz="4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Σ</a:t>
            </a:r>
            <a:endParaRPr lang="el-GR" sz="7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71751"/>
            <a:ext cx="7200800" cy="480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6096" y="6199879"/>
            <a:ext cx="280407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</a:rPr>
              <a:t>pH &gt; </a:t>
            </a:r>
            <a:r>
              <a:rPr lang="el-GR" sz="3200" dirty="0" smtClean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</a:rPr>
              <a:t>8,2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</a:rPr>
              <a:t>  </a:t>
            </a:r>
            <a:endParaRPr lang="el-GR" sz="3200" dirty="0">
              <a:ln>
                <a:solidFill>
                  <a:schemeClr val="tx1"/>
                </a:solidFill>
              </a:ln>
              <a:solidFill>
                <a:srgbClr val="CC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9066" y="6211669"/>
            <a:ext cx="22385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 &lt; </a:t>
            </a:r>
            <a:r>
              <a:rPr lang="el-GR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l-GR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l-G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110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εικόν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" y="-44820"/>
            <a:ext cx="9140191" cy="690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96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Ορίζοντας">
  <a:themeElements>
    <a:clrScheme name="Κυματομορφή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Ορίζοντα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1192</Words>
  <Application>Microsoft Office PowerPoint</Application>
  <PresentationFormat>Προβολή στην οθόνη (4:3)</PresentationFormat>
  <Paragraphs>273</Paragraphs>
  <Slides>29</Slides>
  <Notes>1</Notes>
  <HiddenSlides>6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29</vt:i4>
      </vt:variant>
    </vt:vector>
  </HeadingPairs>
  <TitlesOfParts>
    <vt:vector size="40" baseType="lpstr">
      <vt:lpstr>Arial</vt:lpstr>
      <vt:lpstr>Calibri</vt:lpstr>
      <vt:lpstr>Comic Sans MS</vt:lpstr>
      <vt:lpstr>Segoe Script</vt:lpstr>
      <vt:lpstr>Symbol</vt:lpstr>
      <vt:lpstr>Tahoma</vt:lpstr>
      <vt:lpstr>Times New Roman</vt:lpstr>
      <vt:lpstr>Wingdings</vt:lpstr>
      <vt:lpstr>Wingdings 3</vt:lpstr>
      <vt:lpstr>Θέμα του Office</vt:lpstr>
      <vt:lpstr>Ορίζοντας</vt:lpstr>
      <vt:lpstr>Γ. ΑΠΛΗ ΑΝΤΙΚΑΤΑΣΤΑΣΗ</vt:lpstr>
      <vt:lpstr>Γ. ΑΠΛΗ ΑΝΤΙΚΑΤΑΣΤΑΣΗ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1ο πείραμα : Μέτρηση pH και χρώμα δεικτών σε διαλύματα οξέων-βάσεων</vt:lpstr>
      <vt:lpstr>Δ. ΑΠΛΗ ΑΝΤΙΚΑΤΑΣΤΑΣΗ</vt:lpstr>
      <vt:lpstr>Δ. ΑΠΛΗ ΑΝΤΙΚΑΤΑΣΤΑΣΗ</vt:lpstr>
      <vt:lpstr>Δ. ΑΠΛΗ ΑΝΤΙΚΑΤΑΣΤΑΣΗ</vt:lpstr>
      <vt:lpstr>Παρουσίαση του PowerPoint</vt:lpstr>
      <vt:lpstr>Δ. ΑΠΛΗ ΑΝΤΙΚΑΤΑΣΤΑΣΗ</vt:lpstr>
      <vt:lpstr>Γ. ΑΠΛΗ ΑΝΤΙΚΑΤΑΣΤΑΣΗ</vt:lpstr>
      <vt:lpstr>Γ. ΑΠΛΗ ΑΝΤΙΚΑΤΑΣΤΑΣΗ</vt:lpstr>
      <vt:lpstr>Γ. ΑΠΛΗ ΑΝΤΙΚΑΤΑΣΤΑΣΗ</vt:lpstr>
      <vt:lpstr>Δ. ΑΠΛΗ ΑΝΤΙΚΑΤΑΣΤΑΣΗ</vt:lpstr>
      <vt:lpstr>Δ. ΑΠΛΗ ΑΝΤΙΚΑΤΑΣΤΑΣΗ</vt:lpstr>
      <vt:lpstr>Δ. ΑΠΛΗ ΑΝΤΙΚΑΤΑΣΤΑΣΗ</vt:lpstr>
      <vt:lpstr>2ο πείραμα : Επίδραση δραστικών μετάλλων σε νερό</vt:lpstr>
      <vt:lpstr>2ο πείραμα : Επίδραση δραστικών μετάλλων σε νερό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Δ. ΑΠΛΗ ΑΝΤΙΚΑΤΑΣΤΑΣΗ</dc:title>
  <dc:creator>ΜΙΧΑΛΗΣ</dc:creator>
  <cp:lastModifiedBy>Dell</cp:lastModifiedBy>
  <cp:revision>113</cp:revision>
  <dcterms:created xsi:type="dcterms:W3CDTF">2013-02-02T09:30:25Z</dcterms:created>
  <dcterms:modified xsi:type="dcterms:W3CDTF">2021-03-05T11:17:30Z</dcterms:modified>
</cp:coreProperties>
</file>