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26/3/2021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hYaKXsQ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txWaDeYFm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2KbEV85rJh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Βέλος αναστροφής 11"/>
          <p:cNvSpPr/>
          <p:nvPr/>
        </p:nvSpPr>
        <p:spPr>
          <a:xfrm flipV="1">
            <a:off x="5724128" y="5705872"/>
            <a:ext cx="2520280" cy="1152128"/>
          </a:xfrm>
          <a:prstGeom prst="uturnArrow">
            <a:avLst>
              <a:gd name="adj1" fmla="val 25000"/>
              <a:gd name="adj2" fmla="val 25000"/>
              <a:gd name="adj3" fmla="val 22480"/>
              <a:gd name="adj4" fmla="val 43750"/>
              <a:gd name="adj5" fmla="val 878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Βέλος αναστροφής 8"/>
          <p:cNvSpPr/>
          <p:nvPr/>
        </p:nvSpPr>
        <p:spPr>
          <a:xfrm flipV="1">
            <a:off x="1007638" y="5843626"/>
            <a:ext cx="2520280" cy="858368"/>
          </a:xfrm>
          <a:prstGeom prst="uturnArrow">
            <a:avLst>
              <a:gd name="adj1" fmla="val 25000"/>
              <a:gd name="adj2" fmla="val 25000"/>
              <a:gd name="adj3" fmla="val 22480"/>
              <a:gd name="adj4" fmla="val 43750"/>
              <a:gd name="adj5" fmla="val 89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28866"/>
              </p:ext>
            </p:extLst>
          </p:nvPr>
        </p:nvGraphicFramePr>
        <p:xfrm>
          <a:off x="383820" y="1006268"/>
          <a:ext cx="4086200" cy="49810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043100"/>
                <a:gridCol w="2043100"/>
              </a:tblGrid>
              <a:tr h="1123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Όξινο</a:t>
                      </a:r>
                      <a:r>
                        <a:rPr lang="el-GR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οξείδιο</a:t>
                      </a:r>
                      <a:endParaRPr lang="el-GR" sz="3600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l-GR" sz="36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</a:rPr>
                        <a:t>ξύ</a:t>
                      </a:r>
                      <a:endParaRPr lang="el-GR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42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4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2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4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S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3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l-GR" sz="4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N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5</a:t>
                      </a:r>
                      <a:r>
                        <a:rPr lang="el-GR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l-GR" sz="4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60A87"/>
                          </a:solidFill>
                          <a:effectLst/>
                        </a:rPr>
                        <a:t>P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60A87"/>
                          </a:solidFill>
                          <a:effectLst/>
                        </a:rPr>
                        <a:t>2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r>
                        <a:rPr lang="el-GR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5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4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l-GR" sz="40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07867"/>
              </p:ext>
            </p:extLst>
          </p:nvPr>
        </p:nvGraphicFramePr>
        <p:xfrm>
          <a:off x="5039544" y="1012213"/>
          <a:ext cx="3960440" cy="4677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1980220"/>
                <a:gridCol w="1980220"/>
              </a:tblGrid>
              <a:tr h="1074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3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Β</a:t>
                      </a:r>
                      <a:r>
                        <a:rPr lang="el-GR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ασικό</a:t>
                      </a:r>
                      <a:r>
                        <a:rPr lang="el-GR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36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οξείδιο</a:t>
                      </a:r>
                      <a:endParaRPr lang="el-GR" sz="3600" dirty="0">
                        <a:ln>
                          <a:solidFill>
                            <a:sysClr val="windowText" lastClr="000000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el-GR" sz="36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άση</a:t>
                      </a:r>
                      <a:endParaRPr lang="el-GR" sz="3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Na</a:t>
                      </a:r>
                      <a:r>
                        <a:rPr lang="en-US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K</a:t>
                      </a:r>
                      <a:r>
                        <a:rPr lang="en-US" sz="4000" baseline="-25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4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5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</a:t>
                      </a:r>
                      <a:r>
                        <a:rPr lang="en-US" sz="4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r>
                        <a:rPr lang="en-US" sz="40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  <a:effectLst/>
                        </a:rPr>
                        <a:t>O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202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  </a:t>
                      </a:r>
                      <a:r>
                        <a:rPr lang="en-US" sz="4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Fe</a:t>
                      </a:r>
                      <a:r>
                        <a:rPr lang="en-US" sz="4000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40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O</a:t>
                      </a:r>
                      <a:r>
                        <a:rPr lang="en-US" sz="4000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3</a:t>
                      </a:r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l-GR" sz="40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7718" y="5720849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Η</a:t>
            </a:r>
            <a:r>
              <a:rPr lang="el-GR" sz="54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2</a:t>
            </a:r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Ο</a:t>
            </a:r>
            <a:endParaRPr lang="el-GR" sz="5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28187" y="146073"/>
            <a:ext cx="860444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        ΑΝΥΔΡΙΤΕΣ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a typeface="+mj-ea"/>
                <a:cs typeface="+mj-cs"/>
              </a:rPr>
              <a:t>ΟΞΕΟΣ</a:t>
            </a:r>
            <a:r>
              <a:rPr lang="el-GR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-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a typeface="+mj-ea"/>
                <a:cs typeface="+mj-cs"/>
              </a:rPr>
              <a:t>ΒΑΣΗΣ</a:t>
            </a:r>
            <a:r>
              <a:rPr lang="el-GR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endParaRPr lang="el-GR" sz="1400" dirty="0"/>
          </a:p>
        </p:txBody>
      </p:sp>
      <p:sp>
        <p:nvSpPr>
          <p:cNvPr id="2" name="Ορθογώνιο 1"/>
          <p:cNvSpPr/>
          <p:nvPr/>
        </p:nvSpPr>
        <p:spPr>
          <a:xfrm>
            <a:off x="2602714" y="2183381"/>
            <a:ext cx="1468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</a:t>
            </a:r>
            <a:r>
              <a:rPr lang="el-GR" sz="40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</a:t>
            </a:r>
            <a:r>
              <a:rPr lang="el-GR" sz="40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3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558941" y="3057363"/>
            <a:ext cx="144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</a:t>
            </a:r>
            <a:r>
              <a:rPr lang="el-GR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</a:t>
            </a:r>
            <a:r>
              <a:rPr lang="el-GR" sz="40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3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596755" y="3859338"/>
            <a:ext cx="144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</a:t>
            </a:r>
            <a:r>
              <a:rPr lang="el-GR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4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596755" y="4526602"/>
            <a:ext cx="1366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</a:t>
            </a:r>
            <a:r>
              <a:rPr lang="el-GR" sz="40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3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627784" y="5159326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H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60A87"/>
                </a:solidFill>
              </a:rPr>
              <a:t>P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O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4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236296" y="2038016"/>
            <a:ext cx="1446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Na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OH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a typeface="Batang"/>
              <a:cs typeface="Times New Roman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7236296" y="2679209"/>
            <a:ext cx="111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OH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a typeface="Batang"/>
              <a:cs typeface="Times New Roman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7180723" y="3272455"/>
            <a:ext cx="1872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Ca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)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43976" y="3907904"/>
            <a:ext cx="1888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</a:rPr>
              <a:t>Ba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)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2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7143976" y="4605084"/>
            <a:ext cx="1834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</a:schemeClr>
                </a:solidFill>
              </a:rPr>
              <a:t>Fe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OH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)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3</a:t>
            </a:r>
            <a:endParaRPr lang="el-GR" sz="60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a typeface="Batang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570587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Η</a:t>
            </a:r>
            <a:r>
              <a:rPr lang="el-GR" sz="54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2</a:t>
            </a:r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Ο</a:t>
            </a:r>
            <a:endParaRPr lang="el-GR" sz="5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95" y="-94374"/>
            <a:ext cx="1905000" cy="1838325"/>
          </a:xfrm>
          <a:prstGeom prst="rect">
            <a:avLst/>
          </a:prstGeom>
        </p:spPr>
      </p:pic>
      <p:sp>
        <p:nvSpPr>
          <p:cNvPr id="25" name="Βέλος αναστροφής 24"/>
          <p:cNvSpPr/>
          <p:nvPr/>
        </p:nvSpPr>
        <p:spPr>
          <a:xfrm flipH="1" flipV="1">
            <a:off x="1007636" y="5919139"/>
            <a:ext cx="2520282" cy="756110"/>
          </a:xfrm>
          <a:prstGeom prst="uturnArrow">
            <a:avLst>
              <a:gd name="adj1" fmla="val 25000"/>
              <a:gd name="adj2" fmla="val 25000"/>
              <a:gd name="adj3" fmla="val 22480"/>
              <a:gd name="adj4" fmla="val 43750"/>
              <a:gd name="adj5" fmla="val 89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0823" y="5651051"/>
            <a:ext cx="140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-</a:t>
            </a:r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Η</a:t>
            </a:r>
            <a:r>
              <a:rPr lang="el-GR" sz="54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2</a:t>
            </a:r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Ο</a:t>
            </a:r>
            <a:endParaRPr lang="el-GR" sz="5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sp>
        <p:nvSpPr>
          <p:cNvPr id="27" name="Βέλος αναστροφής 26"/>
          <p:cNvSpPr/>
          <p:nvPr/>
        </p:nvSpPr>
        <p:spPr>
          <a:xfrm flipH="1" flipV="1">
            <a:off x="5724126" y="5697207"/>
            <a:ext cx="2520282" cy="805387"/>
          </a:xfrm>
          <a:prstGeom prst="uturnArrow">
            <a:avLst>
              <a:gd name="adj1" fmla="val 25000"/>
              <a:gd name="adj2" fmla="val 25000"/>
              <a:gd name="adj3" fmla="val 22480"/>
              <a:gd name="adj4" fmla="val 43750"/>
              <a:gd name="adj5" fmla="val 898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7472" y="5714536"/>
            <a:ext cx="1400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-</a:t>
            </a:r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Η</a:t>
            </a:r>
            <a:r>
              <a:rPr lang="el-GR" sz="54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istral" pitchFamily="66" charset="0"/>
              </a:rPr>
              <a:t>2</a:t>
            </a:r>
            <a:r>
              <a:rPr lang="el-GR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Ο</a:t>
            </a:r>
            <a:endParaRPr lang="el-GR" sz="5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/>
      <p:bldP spid="18" grpId="0"/>
      <p:bldP spid="19" grpId="0"/>
      <p:bldP spid="20" grpId="0"/>
      <p:bldP spid="21" grpId="0"/>
      <p:bldP spid="22" grpId="0"/>
      <p:bldP spid="23" grpId="0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6097" y="1116033"/>
            <a:ext cx="40799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ΒΑΣΙΚΟ ΟΞΕΙΔΙΟ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44" y="1052736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03498" y="2624033"/>
            <a:ext cx="88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1142376" y="4033092"/>
            <a:ext cx="92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C6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>
            <a:off x="6752198" y="1408420"/>
            <a:ext cx="542221" cy="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Ορθογώνιο 22"/>
          <p:cNvSpPr/>
          <p:nvPr/>
        </p:nvSpPr>
        <p:spPr>
          <a:xfrm>
            <a:off x="5293423" y="1162187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4858689" y="115173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7413463" y="1140010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6543683" y="2593366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OH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5588593" y="2593366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3658289" y="2565850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2677555" y="2604869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6230706" y="259336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6527470" y="4050927"/>
            <a:ext cx="1822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60A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(OH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2688624" y="393455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3630029" y="3934557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Ορθογώνιο 33"/>
          <p:cNvSpPr/>
          <p:nvPr/>
        </p:nvSpPr>
        <p:spPr>
          <a:xfrm>
            <a:off x="5588593" y="4018882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ΜΙΧΑΛΗΣ\Downloads\GIFS Clip Art\animated  circle with border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9" y="416249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ΜΙΧΑΛΗΣ\Downloads\GIFS Clip Art\animated  circle with border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9" y="2720860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Ορθογώνιο 38"/>
          <p:cNvSpPr/>
          <p:nvPr/>
        </p:nvSpPr>
        <p:spPr>
          <a:xfrm>
            <a:off x="1115616" y="5642084"/>
            <a:ext cx="145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6783984" y="5532258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(OH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5629059" y="553225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3670408" y="5583901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2648575" y="553178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Ορθογώνιο 43"/>
          <p:cNvSpPr/>
          <p:nvPr/>
        </p:nvSpPr>
        <p:spPr>
          <a:xfrm>
            <a:off x="6495952" y="554206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Ορθογώνιο 44"/>
          <p:cNvSpPr/>
          <p:nvPr/>
        </p:nvSpPr>
        <p:spPr>
          <a:xfrm>
            <a:off x="3347864" y="558520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7" name="Picture 3" descr="C:\Users\ΜΙΧΑΛΗΣ\Downloads\GIFS Clip Art\animated  circle with border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7" y="584456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Ορθογώνιο 34"/>
          <p:cNvSpPr/>
          <p:nvPr/>
        </p:nvSpPr>
        <p:spPr>
          <a:xfrm>
            <a:off x="428187" y="146073"/>
            <a:ext cx="86044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        ΑΝΥΔΡΙΤΕΣ 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a typeface="+mj-ea"/>
                <a:cs typeface="+mj-cs"/>
              </a:rPr>
              <a:t>BA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a typeface="+mj-ea"/>
                <a:cs typeface="+mj-cs"/>
              </a:rPr>
              <a:t>ΣΗΣ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+ H</a:t>
            </a:r>
            <a:r>
              <a:rPr lang="en-US" sz="36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2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O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endParaRPr lang="el-GR" sz="1400" dirty="0">
              <a:ln w="10541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3839" y="28334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5964" y="279925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96671" y="2866479"/>
            <a:ext cx="6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0776" y="428853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6204" y="427311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30297" y="4288533"/>
            <a:ext cx="6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08210" y="59806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7471" y="59224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93064" y="5809111"/>
            <a:ext cx="6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5327" y="5060681"/>
            <a:ext cx="122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</a:schemeClr>
                </a:solidFill>
              </a:rPr>
              <a:t>3+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29540" y="3580911"/>
            <a:ext cx="122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60A87"/>
                </a:solidFill>
              </a:rPr>
              <a:t>2+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741794" y="4022893"/>
            <a:ext cx="393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70137" y="2189136"/>
            <a:ext cx="122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145774" y="5490622"/>
            <a:ext cx="393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20" grpId="0"/>
      <p:bldP spid="21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" grpId="0"/>
      <p:bldP spid="36" grpId="0"/>
      <p:bldP spid="37" grpId="0"/>
      <p:bldP spid="38" grpId="0"/>
      <p:bldP spid="46" grpId="0"/>
      <p:bldP spid="47" grpId="0"/>
      <p:bldP spid="48" grpId="0"/>
      <p:bldP spid="49" grpId="0"/>
      <p:bldP spid="50" grpId="0"/>
      <p:bldP spid="3" grpId="0"/>
      <p:bldP spid="51" grpId="0"/>
      <p:bldP spid="4" grpId="0"/>
      <p:bldP spid="5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Εικόνα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67612" y="1659848"/>
            <a:ext cx="1899092" cy="1745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7333" y="1173841"/>
            <a:ext cx="39665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ΟΞΙΝΟ ΟΞΕΙΔΙΟ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7890184" y="1173841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6986104" y="1461873"/>
            <a:ext cx="548294" cy="4355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5484" y="1101833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192986" y="2322458"/>
            <a:ext cx="1115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de-DE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232934" y="3758992"/>
            <a:ext cx="1103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de-DE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ΜΙΧΑΛΗΣ\Downloads\GIFS Clip Art\animated  circle with bord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4" y="386912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ΜΙΧΑΛΗΣ\Downloads\GIFS Clip Art\animated  circle with bord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6474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Ορθογώνιο 34"/>
          <p:cNvSpPr/>
          <p:nvPr/>
        </p:nvSpPr>
        <p:spPr>
          <a:xfrm>
            <a:off x="4896530" y="117384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5316908" y="1169485"/>
            <a:ext cx="1319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endParaRPr lang="el-GR" b="1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6878685" y="2297789"/>
            <a:ext cx="160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de-DE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de-DE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de-D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de-DE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Ορθογώνιο 45"/>
          <p:cNvSpPr/>
          <p:nvPr/>
        </p:nvSpPr>
        <p:spPr>
          <a:xfrm>
            <a:off x="2990074" y="231305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Ορθογώνιο 46"/>
          <p:cNvSpPr/>
          <p:nvPr/>
        </p:nvSpPr>
        <p:spPr>
          <a:xfrm>
            <a:off x="3851920" y="2322458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de-DE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6121302" y="2250450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Ορθογώνιο 50"/>
          <p:cNvSpPr/>
          <p:nvPr/>
        </p:nvSpPr>
        <p:spPr>
          <a:xfrm>
            <a:off x="6955591" y="3575518"/>
            <a:ext cx="128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de-DE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de-DE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Ορθογώνιο 51"/>
          <p:cNvSpPr/>
          <p:nvPr/>
        </p:nvSpPr>
        <p:spPr>
          <a:xfrm>
            <a:off x="6121302" y="3582576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3851920" y="3697657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de-DE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 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2990074" y="363959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2" descr="C:\Users\ΜΙΧΑΛΗΣ\Downloads\GIFS Clip Art\animated  circle with bord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70512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Ορθογώνιο 54"/>
          <p:cNvSpPr/>
          <p:nvPr/>
        </p:nvSpPr>
        <p:spPr>
          <a:xfrm>
            <a:off x="1257747" y="5327964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GB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GB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2990074" y="536957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3697772" y="5327964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Ορθογώνιο 58"/>
          <p:cNvSpPr/>
          <p:nvPr/>
        </p:nvSpPr>
        <p:spPr>
          <a:xfrm>
            <a:off x="4885939" y="5369570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7181858" y="539096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7558133" y="5389959"/>
            <a:ext cx="1180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GB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6735008" y="532796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/>
              </a:rPr>
              <a:t>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5347188" y="5372834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GB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GB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GB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GB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3" name="Ευθεία γραμμή σύνδεσης 62"/>
          <p:cNvCxnSpPr/>
          <p:nvPr/>
        </p:nvCxnSpPr>
        <p:spPr>
          <a:xfrm>
            <a:off x="5542651" y="5231023"/>
            <a:ext cx="1054480" cy="717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εία γραμμή σύνδεσης 67"/>
          <p:cNvCxnSpPr/>
          <p:nvPr/>
        </p:nvCxnSpPr>
        <p:spPr>
          <a:xfrm flipH="1">
            <a:off x="5498592" y="5289997"/>
            <a:ext cx="1054480" cy="717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Ορθογώνιο 31"/>
          <p:cNvSpPr/>
          <p:nvPr/>
        </p:nvSpPr>
        <p:spPr>
          <a:xfrm>
            <a:off x="428187" y="146073"/>
            <a:ext cx="86044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        3.5. ΑΝΥΔΡΙΤΕΣ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a typeface="+mj-ea"/>
                <a:cs typeface="+mj-cs"/>
              </a:rPr>
              <a:t>ΟΞΕΟΣ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+ H</a:t>
            </a:r>
            <a:r>
              <a:rPr lang="en-US" sz="36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2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O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endParaRPr lang="el-GR" sz="1400" dirty="0">
              <a:ln w="10541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8119" y="25824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85747" y="25916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3656" y="2574663"/>
            <a:ext cx="6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8456" y="39764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5049" y="395926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18696" y="3827600"/>
            <a:ext cx="6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80254" y="56311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45774" y="55895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gi" panose="04040504061007020D02" pitchFamily="82" charset="0"/>
              </a:rPr>
              <a:t>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88467" y="5648547"/>
            <a:ext cx="63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9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6" grpId="0"/>
      <p:bldP spid="17" grpId="0"/>
      <p:bldP spid="18" grpId="0"/>
      <p:bldP spid="35" grpId="0"/>
      <p:bldP spid="37" grpId="0"/>
      <p:bldP spid="38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5" grpId="0"/>
      <p:bldP spid="66" grpId="0"/>
      <p:bldP spid="33" grpId="0"/>
      <p:bldP spid="34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7" y="792404"/>
            <a:ext cx="8604448" cy="5715000"/>
          </a:xfrm>
          <a:prstGeom prst="rect">
            <a:avLst/>
          </a:prstGeom>
        </p:spPr>
      </p:pic>
      <p:sp>
        <p:nvSpPr>
          <p:cNvPr id="32" name="Ορθογώνιο 31"/>
          <p:cNvSpPr/>
          <p:nvPr/>
        </p:nvSpPr>
        <p:spPr>
          <a:xfrm>
            <a:off x="428187" y="146073"/>
            <a:ext cx="860444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 3.5. ΑΝΥΔΡΙΤΕΣ 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a typeface="+mj-ea"/>
                <a:cs typeface="+mj-cs"/>
              </a:rPr>
              <a:t>ΟΞΕΟΣ-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a typeface="+mj-ea"/>
                <a:cs typeface="+mj-cs"/>
              </a:rPr>
              <a:t>ΒΑΣΗΣ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+ H</a:t>
            </a:r>
            <a:r>
              <a:rPr lang="en-US" sz="3600" b="1" baseline="-25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2</a:t>
            </a:r>
            <a:r>
              <a:rPr lang="en-US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O</a:t>
            </a:r>
            <a:r>
              <a:rPr lang="el-GR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 </a:t>
            </a:r>
            <a:endParaRPr lang="el-GR" sz="1400" dirty="0">
              <a:ln w="10541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87" y="792404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47 (</a:t>
            </a:r>
            <a:r>
              <a:rPr lang="el-GR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α,β</a:t>
            </a:r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) </a:t>
            </a:r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</a:rPr>
              <a:t>: σελ.117 </a:t>
            </a:r>
          </a:p>
          <a:p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60</a:t>
            </a:r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</a:rPr>
              <a:t>: σελ.119</a:t>
            </a:r>
          </a:p>
          <a:p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65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, 70</a:t>
            </a:r>
            <a:r>
              <a:rPr lang="el-GR" sz="6000" b="1" dirty="0" smtClean="0">
                <a:ln>
                  <a:solidFill>
                    <a:sysClr val="windowText" lastClr="000000"/>
                  </a:solidFill>
                </a:ln>
              </a:rPr>
              <a:t>: σελ.120</a:t>
            </a:r>
            <a:endParaRPr lang="en-US" sz="6000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99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0"/>
            <a:ext cx="9185642" cy="6884890"/>
          </a:xfrm>
        </p:spPr>
      </p:pic>
      <p:sp>
        <p:nvSpPr>
          <p:cNvPr id="5" name="Ορθογώνιο 4">
            <a:hlinkClick r:id="rId3"/>
          </p:cNvPr>
          <p:cNvSpPr/>
          <p:nvPr/>
        </p:nvSpPr>
        <p:spPr>
          <a:xfrm>
            <a:off x="1845805" y="5599771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https://www.youtube.com/watch?v=OKhYaKXsQEs</a:t>
            </a:r>
          </a:p>
        </p:txBody>
      </p:sp>
      <p:sp>
        <p:nvSpPr>
          <p:cNvPr id="6" name="Ορθογώνιο 5">
            <a:hlinkClick r:id="rId4"/>
          </p:cNvPr>
          <p:cNvSpPr/>
          <p:nvPr/>
        </p:nvSpPr>
        <p:spPr>
          <a:xfrm>
            <a:off x="1772816" y="628546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https://www.youtube.com/watch?v=ytxWaDeYFm0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1584" y="179238"/>
            <a:ext cx="40799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ΒΑΣΙΚΟ ΟΞΕΙΔΙΟ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6687685" y="471625"/>
            <a:ext cx="542221" cy="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5228910" y="225392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794176" y="214938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348950" y="203215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</p:spTree>
    <p:extLst>
      <p:ext uri="{BB962C8B-B14F-4D97-AF65-F5344CB8AC3E}">
        <p14:creationId xmlns:p14="http://schemas.microsoft.com/office/powerpoint/2010/main" val="30388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hlinkClick r:id="rId2"/>
          </p:cNvPr>
          <p:cNvSpPr/>
          <p:nvPr/>
        </p:nvSpPr>
        <p:spPr>
          <a:xfrm>
            <a:off x="1402892" y="602128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https://www.youtube.com/watch?v=2KbEV85rJhs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4277082"/>
            <a:ext cx="2808312" cy="2580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449" y="506101"/>
            <a:ext cx="39665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ΟΞΙΝΟ ΟΞΕΙΔΙΟ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361300" y="506101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6457220" y="794133"/>
            <a:ext cx="548294" cy="4355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4367646" y="50610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788024" y="501745"/>
            <a:ext cx="1319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endParaRPr lang="el-GR" b="1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2481"/>
            <a:ext cx="4876800" cy="35433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16" y="1403917"/>
            <a:ext cx="23812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232</Words>
  <Application>Microsoft Office PowerPoint</Application>
  <PresentationFormat>Προβολή στην οθόνη (4:3)</PresentationFormat>
  <Paragraphs>118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6" baseType="lpstr">
      <vt:lpstr>Arial</vt:lpstr>
      <vt:lpstr>Batang</vt:lpstr>
      <vt:lpstr>Calibri</vt:lpstr>
      <vt:lpstr>Comic Sans MS</vt:lpstr>
      <vt:lpstr>Gigi</vt:lpstr>
      <vt:lpstr>Mistral</vt:lpstr>
      <vt:lpstr>Symbol</vt:lpstr>
      <vt:lpstr>Times New Roman</vt:lpstr>
      <vt:lpstr>Verdana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ΜΙΧΑΛΗΣ</dc:creator>
  <cp:lastModifiedBy>Dell</cp:lastModifiedBy>
  <cp:revision>16</cp:revision>
  <dcterms:created xsi:type="dcterms:W3CDTF">2013-02-02T09:32:37Z</dcterms:created>
  <dcterms:modified xsi:type="dcterms:W3CDTF">2021-03-26T11:43:20Z</dcterms:modified>
</cp:coreProperties>
</file>