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8" r:id="rId3"/>
    <p:sldId id="263" r:id="rId4"/>
    <p:sldId id="275" r:id="rId5"/>
    <p:sldId id="257" r:id="rId6"/>
    <p:sldId id="267" r:id="rId7"/>
    <p:sldId id="288" r:id="rId8"/>
    <p:sldId id="299" r:id="rId9"/>
    <p:sldId id="300" r:id="rId10"/>
    <p:sldId id="266" r:id="rId11"/>
    <p:sldId id="282" r:id="rId12"/>
    <p:sldId id="276" r:id="rId13"/>
    <p:sldId id="277" r:id="rId14"/>
    <p:sldId id="296" r:id="rId15"/>
    <p:sldId id="265" r:id="rId16"/>
    <p:sldId id="289" r:id="rId17"/>
    <p:sldId id="297" r:id="rId18"/>
    <p:sldId id="269" r:id="rId19"/>
    <p:sldId id="290" r:id="rId20"/>
    <p:sldId id="291" r:id="rId21"/>
    <p:sldId id="293" r:id="rId22"/>
    <p:sldId id="292" r:id="rId23"/>
    <p:sldId id="295" r:id="rId24"/>
    <p:sldId id="294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0AB6"/>
    <a:srgbClr val="D09E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12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88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42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41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725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133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48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5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56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22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34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7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91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l9A8Iyc_LY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gif"/><Relationship Id="rId5" Type="http://schemas.microsoft.com/office/2007/relationships/hdphoto" Target="../media/hdphoto2.wdp"/><Relationship Id="rId10" Type="http://schemas.openxmlformats.org/officeDocument/2006/relationships/image" Target="../media/image9.gif"/><Relationship Id="rId4" Type="http://schemas.openxmlformats.org/officeDocument/2006/relationships/image" Target="../media/image5.png"/><Relationship Id="rId9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2771529" y="2753902"/>
            <a:ext cx="42711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/>
                <a:ea typeface="Times New Roman"/>
                <a:cs typeface="Times New Roman"/>
              </a:rPr>
              <a:t>Προϋπόθεση</a:t>
            </a:r>
            <a:r>
              <a:rPr lang="el-GR" sz="4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Times New Roman"/>
                <a:cs typeface="Times New Roman"/>
              </a:rPr>
              <a:t> </a:t>
            </a:r>
            <a:endParaRPr lang="el-GR" sz="40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564206" y="3284984"/>
            <a:ext cx="8544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να πραγματοποιηθεί μια αντίδραση διπλής αντικατάστασης, </a:t>
            </a:r>
            <a:r>
              <a:rPr lang="el-GR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θα </a:t>
            </a:r>
            <a:r>
              <a:rPr lang="el-G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πρέπει να </a:t>
            </a:r>
            <a:r>
              <a:rPr lang="el-GR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παραχθεί </a:t>
            </a:r>
            <a:r>
              <a:rPr lang="el-GR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el-G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l-GR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l-GR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911447" y="1503662"/>
            <a:ext cx="3135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</a:t>
            </a:r>
            <a:r>
              <a:rPr lang="el-GR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Β</a:t>
            </a:r>
            <a:r>
              <a:rPr lang="el-GR" sz="40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+    </a:t>
            </a:r>
            <a:r>
              <a:rPr lang="el-GR" sz="40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Γ</a:t>
            </a:r>
            <a:r>
              <a:rPr lang="el-GR" sz="40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Δ</a:t>
            </a:r>
            <a:r>
              <a:rPr lang="el-GR" sz="4000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sz="40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5197410" y="1533598"/>
            <a:ext cx="18742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</a:t>
            </a:r>
            <a:r>
              <a:rPr lang="el-GR" sz="40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Δ</a:t>
            </a:r>
            <a:r>
              <a:rPr lang="el-GR" sz="4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sz="4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  <a:endParaRPr lang="el-GR" sz="40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2" name="Ευθύγραμμο βέλος σύνδεσης 11"/>
          <p:cNvCxnSpPr/>
          <p:nvPr/>
        </p:nvCxnSpPr>
        <p:spPr>
          <a:xfrm>
            <a:off x="4427985" y="1841182"/>
            <a:ext cx="537537" cy="36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43608" y="1177588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40472" y="1077566"/>
            <a:ext cx="1199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EEECE1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15440" y="1181450"/>
            <a:ext cx="123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+  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68344" y="1077566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6855877" y="1448437"/>
            <a:ext cx="4315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endParaRPr lang="el-GR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7747331" y="1487239"/>
            <a:ext cx="7906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0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Γ</a:t>
            </a:r>
            <a:r>
              <a:rPr lang="el-GR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Β</a:t>
            </a:r>
            <a:endParaRPr lang="el-GR" sz="40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3" name="Ομάδα 22"/>
          <p:cNvGrpSpPr/>
          <p:nvPr/>
        </p:nvGrpSpPr>
        <p:grpSpPr>
          <a:xfrm flipH="1">
            <a:off x="1178214" y="2147706"/>
            <a:ext cx="2529689" cy="478972"/>
            <a:chOff x="802205" y="4437112"/>
            <a:chExt cx="3061446" cy="478972"/>
          </a:xfrm>
        </p:grpSpPr>
        <p:sp>
          <p:nvSpPr>
            <p:cNvPr id="24" name="Ελεύθερη σχεδίαση 23"/>
            <p:cNvSpPr/>
            <p:nvPr/>
          </p:nvSpPr>
          <p:spPr>
            <a:xfrm>
              <a:off x="802205" y="4437112"/>
              <a:ext cx="1422400" cy="478972"/>
            </a:xfrm>
            <a:custGeom>
              <a:avLst/>
              <a:gdLst>
                <a:gd name="connsiteX0" fmla="*/ 0 w 1422400"/>
                <a:gd name="connsiteY0" fmla="*/ 0 h 478972"/>
                <a:gd name="connsiteX1" fmla="*/ 14514 w 1422400"/>
                <a:gd name="connsiteY1" fmla="*/ 478972 h 478972"/>
                <a:gd name="connsiteX2" fmla="*/ 1422400 w 1422400"/>
                <a:gd name="connsiteY2" fmla="*/ 464458 h 478972"/>
                <a:gd name="connsiteX3" fmla="*/ 1422400 w 1422400"/>
                <a:gd name="connsiteY3" fmla="*/ 464458 h 47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2400" h="478972">
                  <a:moveTo>
                    <a:pt x="0" y="0"/>
                  </a:moveTo>
                  <a:lnTo>
                    <a:pt x="14514" y="478972"/>
                  </a:lnTo>
                  <a:lnTo>
                    <a:pt x="1422400" y="464458"/>
                  </a:lnTo>
                  <a:lnTo>
                    <a:pt x="1422400" y="464458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Ελεύθερη σχεδίαση 24"/>
            <p:cNvSpPr/>
            <p:nvPr/>
          </p:nvSpPr>
          <p:spPr>
            <a:xfrm flipH="1">
              <a:off x="2195736" y="4437112"/>
              <a:ext cx="1667915" cy="478972"/>
            </a:xfrm>
            <a:custGeom>
              <a:avLst/>
              <a:gdLst>
                <a:gd name="connsiteX0" fmla="*/ 0 w 1422400"/>
                <a:gd name="connsiteY0" fmla="*/ 0 h 478972"/>
                <a:gd name="connsiteX1" fmla="*/ 14514 w 1422400"/>
                <a:gd name="connsiteY1" fmla="*/ 478972 h 478972"/>
                <a:gd name="connsiteX2" fmla="*/ 1422400 w 1422400"/>
                <a:gd name="connsiteY2" fmla="*/ 464458 h 478972"/>
                <a:gd name="connsiteX3" fmla="*/ 1422400 w 1422400"/>
                <a:gd name="connsiteY3" fmla="*/ 464458 h 47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2400" h="478972">
                  <a:moveTo>
                    <a:pt x="0" y="0"/>
                  </a:moveTo>
                  <a:lnTo>
                    <a:pt x="14514" y="478972"/>
                  </a:lnTo>
                  <a:lnTo>
                    <a:pt x="1422400" y="464458"/>
                  </a:lnTo>
                  <a:lnTo>
                    <a:pt x="1422400" y="46445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Ομάδα 25"/>
          <p:cNvGrpSpPr/>
          <p:nvPr/>
        </p:nvGrpSpPr>
        <p:grpSpPr>
          <a:xfrm>
            <a:off x="1557337" y="2144466"/>
            <a:ext cx="1718518" cy="242726"/>
            <a:chOff x="802205" y="4437112"/>
            <a:chExt cx="2632988" cy="478972"/>
          </a:xfrm>
        </p:grpSpPr>
        <p:sp>
          <p:nvSpPr>
            <p:cNvPr id="27" name="Ελεύθερη σχεδίαση 26"/>
            <p:cNvSpPr/>
            <p:nvPr/>
          </p:nvSpPr>
          <p:spPr>
            <a:xfrm>
              <a:off x="802205" y="4437112"/>
              <a:ext cx="1422400" cy="478972"/>
            </a:xfrm>
            <a:custGeom>
              <a:avLst/>
              <a:gdLst>
                <a:gd name="connsiteX0" fmla="*/ 0 w 1422400"/>
                <a:gd name="connsiteY0" fmla="*/ 0 h 478972"/>
                <a:gd name="connsiteX1" fmla="*/ 14514 w 1422400"/>
                <a:gd name="connsiteY1" fmla="*/ 478972 h 478972"/>
                <a:gd name="connsiteX2" fmla="*/ 1422400 w 1422400"/>
                <a:gd name="connsiteY2" fmla="*/ 464458 h 478972"/>
                <a:gd name="connsiteX3" fmla="*/ 1422400 w 1422400"/>
                <a:gd name="connsiteY3" fmla="*/ 464458 h 47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2400" h="478972">
                  <a:moveTo>
                    <a:pt x="0" y="0"/>
                  </a:moveTo>
                  <a:lnTo>
                    <a:pt x="14514" y="478972"/>
                  </a:lnTo>
                  <a:lnTo>
                    <a:pt x="1422400" y="464458"/>
                  </a:lnTo>
                  <a:lnTo>
                    <a:pt x="1422400" y="464458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Ελεύθερη σχεδίαση 27"/>
            <p:cNvSpPr/>
            <p:nvPr/>
          </p:nvSpPr>
          <p:spPr>
            <a:xfrm flipH="1">
              <a:off x="2195734" y="4437112"/>
              <a:ext cx="1239459" cy="478972"/>
            </a:xfrm>
            <a:custGeom>
              <a:avLst/>
              <a:gdLst>
                <a:gd name="connsiteX0" fmla="*/ 0 w 1422400"/>
                <a:gd name="connsiteY0" fmla="*/ 0 h 478972"/>
                <a:gd name="connsiteX1" fmla="*/ 14514 w 1422400"/>
                <a:gd name="connsiteY1" fmla="*/ 478972 h 478972"/>
                <a:gd name="connsiteX2" fmla="*/ 1422400 w 1422400"/>
                <a:gd name="connsiteY2" fmla="*/ 464458 h 478972"/>
                <a:gd name="connsiteX3" fmla="*/ 1422400 w 1422400"/>
                <a:gd name="connsiteY3" fmla="*/ 464458 h 47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2400" h="478972">
                  <a:moveTo>
                    <a:pt x="0" y="0"/>
                  </a:moveTo>
                  <a:lnTo>
                    <a:pt x="14514" y="478972"/>
                  </a:lnTo>
                  <a:lnTo>
                    <a:pt x="1422400" y="464458"/>
                  </a:lnTo>
                  <a:lnTo>
                    <a:pt x="1422400" y="464458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9" name="Ομάδα 28"/>
          <p:cNvGrpSpPr/>
          <p:nvPr/>
        </p:nvGrpSpPr>
        <p:grpSpPr>
          <a:xfrm flipH="1">
            <a:off x="5396439" y="2157940"/>
            <a:ext cx="540962" cy="392698"/>
            <a:chOff x="802205" y="4437112"/>
            <a:chExt cx="3061446" cy="478972"/>
          </a:xfrm>
        </p:grpSpPr>
        <p:sp>
          <p:nvSpPr>
            <p:cNvPr id="30" name="Ελεύθερη σχεδίαση 29"/>
            <p:cNvSpPr/>
            <p:nvPr/>
          </p:nvSpPr>
          <p:spPr>
            <a:xfrm>
              <a:off x="802205" y="4437112"/>
              <a:ext cx="1422400" cy="478972"/>
            </a:xfrm>
            <a:custGeom>
              <a:avLst/>
              <a:gdLst>
                <a:gd name="connsiteX0" fmla="*/ 0 w 1422400"/>
                <a:gd name="connsiteY0" fmla="*/ 0 h 478972"/>
                <a:gd name="connsiteX1" fmla="*/ 14514 w 1422400"/>
                <a:gd name="connsiteY1" fmla="*/ 478972 h 478972"/>
                <a:gd name="connsiteX2" fmla="*/ 1422400 w 1422400"/>
                <a:gd name="connsiteY2" fmla="*/ 464458 h 478972"/>
                <a:gd name="connsiteX3" fmla="*/ 1422400 w 1422400"/>
                <a:gd name="connsiteY3" fmla="*/ 464458 h 47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2400" h="478972">
                  <a:moveTo>
                    <a:pt x="0" y="0"/>
                  </a:moveTo>
                  <a:lnTo>
                    <a:pt x="14514" y="478972"/>
                  </a:lnTo>
                  <a:lnTo>
                    <a:pt x="1422400" y="464458"/>
                  </a:lnTo>
                  <a:lnTo>
                    <a:pt x="1422400" y="464458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Ελεύθερη σχεδίαση 30"/>
            <p:cNvSpPr/>
            <p:nvPr/>
          </p:nvSpPr>
          <p:spPr>
            <a:xfrm flipH="1">
              <a:off x="2195736" y="4437112"/>
              <a:ext cx="1667915" cy="478972"/>
            </a:xfrm>
            <a:custGeom>
              <a:avLst/>
              <a:gdLst>
                <a:gd name="connsiteX0" fmla="*/ 0 w 1422400"/>
                <a:gd name="connsiteY0" fmla="*/ 0 h 478972"/>
                <a:gd name="connsiteX1" fmla="*/ 14514 w 1422400"/>
                <a:gd name="connsiteY1" fmla="*/ 478972 h 478972"/>
                <a:gd name="connsiteX2" fmla="*/ 1422400 w 1422400"/>
                <a:gd name="connsiteY2" fmla="*/ 464458 h 478972"/>
                <a:gd name="connsiteX3" fmla="*/ 1422400 w 1422400"/>
                <a:gd name="connsiteY3" fmla="*/ 464458 h 47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2400" h="478972">
                  <a:moveTo>
                    <a:pt x="0" y="0"/>
                  </a:moveTo>
                  <a:lnTo>
                    <a:pt x="14514" y="478972"/>
                  </a:lnTo>
                  <a:lnTo>
                    <a:pt x="1422400" y="464458"/>
                  </a:lnTo>
                  <a:lnTo>
                    <a:pt x="1422400" y="46445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2" name="Ομάδα 31"/>
          <p:cNvGrpSpPr/>
          <p:nvPr/>
        </p:nvGrpSpPr>
        <p:grpSpPr>
          <a:xfrm flipH="1">
            <a:off x="7884367" y="2144466"/>
            <a:ext cx="473020" cy="406172"/>
            <a:chOff x="802205" y="4437112"/>
            <a:chExt cx="2632988" cy="478972"/>
          </a:xfrm>
        </p:grpSpPr>
        <p:sp>
          <p:nvSpPr>
            <p:cNvPr id="33" name="Ελεύθερη σχεδίαση 32"/>
            <p:cNvSpPr/>
            <p:nvPr/>
          </p:nvSpPr>
          <p:spPr>
            <a:xfrm>
              <a:off x="802205" y="4437112"/>
              <a:ext cx="1422400" cy="478972"/>
            </a:xfrm>
            <a:custGeom>
              <a:avLst/>
              <a:gdLst>
                <a:gd name="connsiteX0" fmla="*/ 0 w 1422400"/>
                <a:gd name="connsiteY0" fmla="*/ 0 h 478972"/>
                <a:gd name="connsiteX1" fmla="*/ 14514 w 1422400"/>
                <a:gd name="connsiteY1" fmla="*/ 478972 h 478972"/>
                <a:gd name="connsiteX2" fmla="*/ 1422400 w 1422400"/>
                <a:gd name="connsiteY2" fmla="*/ 464458 h 478972"/>
                <a:gd name="connsiteX3" fmla="*/ 1422400 w 1422400"/>
                <a:gd name="connsiteY3" fmla="*/ 464458 h 47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2400" h="478972">
                  <a:moveTo>
                    <a:pt x="0" y="0"/>
                  </a:moveTo>
                  <a:lnTo>
                    <a:pt x="14514" y="478972"/>
                  </a:lnTo>
                  <a:lnTo>
                    <a:pt x="1422400" y="464458"/>
                  </a:lnTo>
                  <a:lnTo>
                    <a:pt x="1422400" y="464458"/>
                  </a:lnTo>
                </a:path>
              </a:pathLst>
            </a:custGeom>
            <a:noFill/>
            <a:ln w="28575">
              <a:solidFill>
                <a:srgbClr val="FFFF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Ελεύθερη σχεδίαση 33"/>
            <p:cNvSpPr/>
            <p:nvPr/>
          </p:nvSpPr>
          <p:spPr>
            <a:xfrm flipH="1">
              <a:off x="2195734" y="4437112"/>
              <a:ext cx="1239459" cy="478972"/>
            </a:xfrm>
            <a:custGeom>
              <a:avLst/>
              <a:gdLst>
                <a:gd name="connsiteX0" fmla="*/ 0 w 1422400"/>
                <a:gd name="connsiteY0" fmla="*/ 0 h 478972"/>
                <a:gd name="connsiteX1" fmla="*/ 14514 w 1422400"/>
                <a:gd name="connsiteY1" fmla="*/ 478972 h 478972"/>
                <a:gd name="connsiteX2" fmla="*/ 1422400 w 1422400"/>
                <a:gd name="connsiteY2" fmla="*/ 464458 h 478972"/>
                <a:gd name="connsiteX3" fmla="*/ 1422400 w 1422400"/>
                <a:gd name="connsiteY3" fmla="*/ 464458 h 478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22400" h="478972">
                  <a:moveTo>
                    <a:pt x="0" y="0"/>
                  </a:moveTo>
                  <a:lnTo>
                    <a:pt x="14514" y="478972"/>
                  </a:lnTo>
                  <a:lnTo>
                    <a:pt x="1422400" y="464458"/>
                  </a:lnTo>
                  <a:lnTo>
                    <a:pt x="1422400" y="464458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5" name="Ορθογώνιο 34"/>
          <p:cNvSpPr/>
          <p:nvPr/>
        </p:nvSpPr>
        <p:spPr>
          <a:xfrm>
            <a:off x="564206" y="4160147"/>
            <a:ext cx="1340432" cy="46166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l-GR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α)</a:t>
            </a:r>
            <a:r>
              <a:rPr lang="el-GR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i="1" u="sng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Αέριο</a:t>
            </a:r>
            <a:r>
              <a:rPr lang="el-GR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Ορθογώνιο 36"/>
          <p:cNvSpPr/>
          <p:nvPr/>
        </p:nvSpPr>
        <p:spPr>
          <a:xfrm>
            <a:off x="1244728" y="4673087"/>
            <a:ext cx="349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</a:t>
            </a:r>
          </a:p>
        </p:txBody>
      </p:sp>
      <p:sp>
        <p:nvSpPr>
          <p:cNvPr id="38" name="Ορθογώνιο 37"/>
          <p:cNvSpPr/>
          <p:nvPr/>
        </p:nvSpPr>
        <p:spPr>
          <a:xfrm>
            <a:off x="564206" y="5219976"/>
            <a:ext cx="1294072" cy="46166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l-GR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β)</a:t>
            </a:r>
            <a:r>
              <a:rPr lang="el-GR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i="1" u="sng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Ίζημα</a:t>
            </a:r>
            <a:r>
              <a:rPr lang="el-GR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Ορθογώνιο 38"/>
          <p:cNvSpPr/>
          <p:nvPr/>
        </p:nvSpPr>
        <p:spPr>
          <a:xfrm>
            <a:off x="1235515" y="5675139"/>
            <a:ext cx="349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</a:t>
            </a:r>
            <a:endParaRPr lang="el-GR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Ορθογώνιο 39"/>
          <p:cNvSpPr/>
          <p:nvPr/>
        </p:nvSpPr>
        <p:spPr>
          <a:xfrm>
            <a:off x="589771" y="6100248"/>
            <a:ext cx="4168998" cy="46166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l-GR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γ)</a:t>
            </a:r>
            <a:r>
              <a:rPr lang="el-GR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i="1" u="sng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Ελάχιστα ιοντιζόμενο σώμα</a:t>
            </a:r>
            <a:r>
              <a:rPr lang="el-GR" sz="24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l-GR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cdn1.askiitians.com/Images/2014826-154949579-6130-dyn006_original_233_350_gif_2569632_5c98472f5ece32c4ac6bf2a887af872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2" y="4011214"/>
            <a:ext cx="1674520" cy="251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Τίτλος 1"/>
          <p:cNvSpPr>
            <a:spLocks noGrp="1"/>
          </p:cNvSpPr>
          <p:nvPr>
            <p:ph type="title"/>
          </p:nvPr>
        </p:nvSpPr>
        <p:spPr>
          <a:xfrm>
            <a:off x="131997" y="188640"/>
            <a:ext cx="8640960" cy="576064"/>
          </a:xfrm>
          <a:ln>
            <a:solidFill>
              <a:schemeClr val="accent1">
                <a:lumMod val="50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Δ. ΔΙΠΛΗ ΑΝΤΙΚΑΤΑΣΤΑΣΗ</a:t>
            </a:r>
            <a:endParaRPr lang="el-GR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Ορθογώνιο 1"/>
          <p:cNvSpPr/>
          <p:nvPr/>
        </p:nvSpPr>
        <p:spPr>
          <a:xfrm rot="3555365">
            <a:off x="6009076" y="5136910"/>
            <a:ext cx="12765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ΣΕΛ .103</a:t>
            </a:r>
            <a:endParaRPr lang="el-GR" sz="24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Δεξιό άγκιστρο 3"/>
          <p:cNvSpPr/>
          <p:nvPr/>
        </p:nvSpPr>
        <p:spPr>
          <a:xfrm>
            <a:off x="5770069" y="4141962"/>
            <a:ext cx="439923" cy="2525658"/>
          </a:xfrm>
          <a:prstGeom prst="rightBrace">
            <a:avLst>
              <a:gd name="adj1" fmla="val 50003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Ορθογώνιο 21"/>
          <p:cNvSpPr/>
          <p:nvPr/>
        </p:nvSpPr>
        <p:spPr>
          <a:xfrm>
            <a:off x="4907118" y="6021289"/>
            <a:ext cx="1177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Η</a:t>
            </a:r>
            <a:r>
              <a:rPr lang="el-GR" sz="36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Ο</a:t>
            </a:r>
            <a:r>
              <a:rPr lang="el-GR" sz="36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endParaRPr lang="el-GR" sz="3600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340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6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0.14514 -0.2972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57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5" grpId="0" animBg="1"/>
      <p:bldP spid="37" grpId="0"/>
      <p:bldP spid="38" grpId="0" animBg="1"/>
      <p:bldP spid="39" grpId="0"/>
      <p:bldP spid="40" grpId="0" animBg="1"/>
      <p:bldP spid="40" grpId="1" animBg="1"/>
      <p:bldP spid="2" grpId="0"/>
      <p:bldP spid="4" grpId="0" animBg="1"/>
      <p:bldP spid="22" grpId="0"/>
      <p:bldP spid="22" grpId="1"/>
      <p:bldP spid="22" grpId="2"/>
      <p:bldP spid="22" grpId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Πίνακας 3"/>
          <p:cNvGraphicFramePr>
            <a:graphicFrameLocks noGrp="1"/>
          </p:cNvGraphicFramePr>
          <p:nvPr>
            <p:extLst/>
          </p:nvPr>
        </p:nvGraphicFramePr>
        <p:xfrm>
          <a:off x="611560" y="1316409"/>
          <a:ext cx="3672408" cy="41696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{3C2FFA5D-87B4-456A-9821-1D502468CF0F}</a:tableStyleId>
              </a:tblPr>
              <a:tblGrid>
                <a:gridCol w="1676534"/>
                <a:gridCol w="199587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3600" dirty="0">
                          <a:solidFill>
                            <a:srgbClr val="FF0000"/>
                          </a:solidFill>
                          <a:effectLst/>
                        </a:rPr>
                        <a:t>Όξινα</a:t>
                      </a:r>
                      <a:r>
                        <a:rPr lang="el-GR" sz="3600" dirty="0">
                          <a:effectLst/>
                        </a:rPr>
                        <a:t> οξείδια </a:t>
                      </a:r>
                      <a:endParaRPr lang="el-GR" sz="3600" dirty="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rgbClr val="FF0000"/>
                          </a:solidFill>
                          <a:effectLst/>
                        </a:rPr>
                        <a:t>O</a:t>
                      </a:r>
                      <a:r>
                        <a:rPr lang="el-GR" sz="3600" dirty="0" err="1">
                          <a:solidFill>
                            <a:srgbClr val="FF0000"/>
                          </a:solidFill>
                          <a:effectLst/>
                        </a:rPr>
                        <a:t>ξύ</a:t>
                      </a:r>
                      <a:endParaRPr lang="el-GR" sz="3600" dirty="0">
                        <a:solidFill>
                          <a:srgbClr val="FF0000"/>
                        </a:solidFill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CO</a:t>
                      </a:r>
                      <a:r>
                        <a:rPr lang="el-GR" sz="3600" baseline="-25000" dirty="0">
                          <a:effectLst/>
                        </a:rPr>
                        <a:t>2</a:t>
                      </a:r>
                      <a:endParaRPr lang="el-GR" sz="5400" dirty="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  <a:effectLst/>
                        </a:rPr>
                        <a:t>H</a:t>
                      </a:r>
                      <a:r>
                        <a:rPr lang="el-GR" sz="3600" baseline="-250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en-US" sz="3600" dirty="0">
                          <a:effectLst/>
                        </a:rPr>
                        <a:t>CO</a:t>
                      </a:r>
                      <a:r>
                        <a:rPr lang="el-GR" sz="3600" baseline="-25000" dirty="0">
                          <a:effectLst/>
                        </a:rPr>
                        <a:t>3</a:t>
                      </a:r>
                      <a:endParaRPr lang="el-GR" sz="5400" dirty="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SO</a:t>
                      </a:r>
                      <a:r>
                        <a:rPr lang="el-GR" sz="3600" baseline="-25000" dirty="0">
                          <a:effectLst/>
                        </a:rPr>
                        <a:t>2</a:t>
                      </a:r>
                      <a:endParaRPr lang="el-GR" sz="5400" dirty="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  <a:effectLst/>
                        </a:rPr>
                        <a:t>H</a:t>
                      </a:r>
                      <a:r>
                        <a:rPr lang="el-GR" sz="3600" baseline="-250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en-US" sz="3600" dirty="0">
                          <a:effectLst/>
                        </a:rPr>
                        <a:t>SO</a:t>
                      </a:r>
                      <a:r>
                        <a:rPr lang="el-GR" sz="3600" baseline="-25000" dirty="0">
                          <a:effectLst/>
                        </a:rPr>
                        <a:t>3</a:t>
                      </a:r>
                      <a:endParaRPr lang="el-GR" sz="5400" dirty="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SO</a:t>
                      </a:r>
                      <a:r>
                        <a:rPr lang="el-GR" sz="3600" baseline="-25000">
                          <a:effectLst/>
                        </a:rPr>
                        <a:t>3</a:t>
                      </a:r>
                      <a:endParaRPr lang="el-GR" sz="54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  <a:effectLst/>
                        </a:rPr>
                        <a:t>H</a:t>
                      </a:r>
                      <a:r>
                        <a:rPr lang="el-GR" sz="3600" baseline="-250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en-US" sz="3600" dirty="0">
                          <a:effectLst/>
                        </a:rPr>
                        <a:t>SO</a:t>
                      </a:r>
                      <a:r>
                        <a:rPr lang="el-GR" sz="3600" baseline="-25000" dirty="0">
                          <a:effectLst/>
                        </a:rPr>
                        <a:t>4</a:t>
                      </a:r>
                      <a:endParaRPr lang="el-GR" sz="5400" dirty="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N</a:t>
                      </a:r>
                      <a:r>
                        <a:rPr lang="el-GR" sz="3600" baseline="-25000">
                          <a:effectLst/>
                        </a:rPr>
                        <a:t>2</a:t>
                      </a:r>
                      <a:r>
                        <a:rPr lang="en-US" sz="3600">
                          <a:effectLst/>
                        </a:rPr>
                        <a:t>O</a:t>
                      </a:r>
                      <a:r>
                        <a:rPr lang="el-GR" sz="3600" baseline="-25000">
                          <a:effectLst/>
                        </a:rPr>
                        <a:t>5</a:t>
                      </a:r>
                      <a:r>
                        <a:rPr lang="el-GR" sz="3600">
                          <a:effectLst/>
                        </a:rPr>
                        <a:t> </a:t>
                      </a:r>
                      <a:endParaRPr lang="el-GR" sz="540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  <a:effectLst/>
                        </a:rPr>
                        <a:t>H</a:t>
                      </a:r>
                      <a:r>
                        <a:rPr lang="en-US" sz="3600" dirty="0">
                          <a:effectLst/>
                        </a:rPr>
                        <a:t>NO</a:t>
                      </a:r>
                      <a:r>
                        <a:rPr lang="el-GR" sz="3600" baseline="-25000" dirty="0">
                          <a:effectLst/>
                        </a:rPr>
                        <a:t>3</a:t>
                      </a:r>
                      <a:endParaRPr lang="el-GR" sz="5400" dirty="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P</a:t>
                      </a:r>
                      <a:r>
                        <a:rPr lang="el-GR" sz="3600" baseline="-25000" dirty="0">
                          <a:effectLst/>
                        </a:rPr>
                        <a:t>2</a:t>
                      </a:r>
                      <a:r>
                        <a:rPr lang="en-US" sz="3600" dirty="0">
                          <a:effectLst/>
                        </a:rPr>
                        <a:t>O</a:t>
                      </a:r>
                      <a:r>
                        <a:rPr lang="el-GR" sz="3600" baseline="-25000" dirty="0">
                          <a:effectLst/>
                        </a:rPr>
                        <a:t>5</a:t>
                      </a:r>
                      <a:endParaRPr lang="el-GR" sz="5400" dirty="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  <a:effectLst/>
                        </a:rPr>
                        <a:t>H</a:t>
                      </a:r>
                      <a:r>
                        <a:rPr lang="el-GR" sz="3600" baseline="-25000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r>
                        <a:rPr lang="en-US" sz="3600" dirty="0">
                          <a:effectLst/>
                        </a:rPr>
                        <a:t>PO</a:t>
                      </a:r>
                      <a:r>
                        <a:rPr lang="el-GR" sz="3600" baseline="-25000" dirty="0">
                          <a:effectLst/>
                        </a:rPr>
                        <a:t>4</a:t>
                      </a:r>
                      <a:endParaRPr lang="el-GR" sz="5400" dirty="0">
                        <a:effectLst/>
                        <a:latin typeface="Calibri"/>
                        <a:ea typeface="Batang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5" name="Πίνακας 4"/>
          <p:cNvGraphicFramePr>
            <a:graphicFrameLocks noGrp="1"/>
          </p:cNvGraphicFramePr>
          <p:nvPr>
            <p:extLst/>
          </p:nvPr>
        </p:nvGraphicFramePr>
        <p:xfrm>
          <a:off x="4860032" y="1340766"/>
          <a:ext cx="3960440" cy="42080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{69C7853C-536D-4A76-A0AE-DD22124D55A5}</a:tableStyleId>
              </a:tblPr>
              <a:tblGrid>
                <a:gridCol w="1980220"/>
                <a:gridCol w="1980220"/>
              </a:tblGrid>
              <a:tr h="11476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3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βασικό</a:t>
                      </a:r>
                      <a:r>
                        <a:rPr lang="el-GR" sz="3600" dirty="0">
                          <a:effectLst/>
                        </a:rPr>
                        <a:t> οξείδιο</a:t>
                      </a:r>
                      <a:endParaRPr lang="el-GR" sz="3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3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βάση</a:t>
                      </a:r>
                      <a:endParaRPr lang="el-GR" sz="3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0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Na</a:t>
                      </a:r>
                      <a:r>
                        <a:rPr lang="en-US" sz="3200" baseline="-25000" dirty="0">
                          <a:effectLst/>
                        </a:rPr>
                        <a:t>2</a:t>
                      </a:r>
                      <a:r>
                        <a:rPr lang="en-US" sz="3200" dirty="0">
                          <a:effectLst/>
                        </a:rPr>
                        <a:t>O</a:t>
                      </a:r>
                      <a:endParaRPr lang="el-GR" sz="3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3200" dirty="0" err="1">
                          <a:effectLst/>
                        </a:rPr>
                        <a:t>Να</a:t>
                      </a:r>
                      <a:r>
                        <a:rPr lang="el-GR" sz="3200" dirty="0" err="1">
                          <a:solidFill>
                            <a:srgbClr val="00B050"/>
                          </a:solidFill>
                          <a:effectLst/>
                        </a:rPr>
                        <a:t>ΟΗ</a:t>
                      </a:r>
                      <a:endParaRPr lang="el-GR" sz="3200" dirty="0">
                        <a:solidFill>
                          <a:srgbClr val="00B05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0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K</a:t>
                      </a:r>
                      <a:r>
                        <a:rPr lang="en-US" sz="3200" baseline="-25000" dirty="0">
                          <a:effectLst/>
                        </a:rPr>
                        <a:t>2</a:t>
                      </a:r>
                      <a:r>
                        <a:rPr lang="en-US" sz="3200" dirty="0">
                          <a:effectLst/>
                        </a:rPr>
                        <a:t>O</a:t>
                      </a:r>
                      <a:endParaRPr lang="el-GR" sz="3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3200" dirty="0">
                          <a:effectLst/>
                        </a:rPr>
                        <a:t>Κ</a:t>
                      </a:r>
                      <a:r>
                        <a:rPr lang="el-GR" sz="3200" dirty="0">
                          <a:solidFill>
                            <a:srgbClr val="00B050"/>
                          </a:solidFill>
                          <a:effectLst/>
                        </a:rPr>
                        <a:t>ΟΗ</a:t>
                      </a:r>
                      <a:endParaRPr lang="el-GR" sz="3200" dirty="0">
                        <a:solidFill>
                          <a:srgbClr val="00B05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0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CaO</a:t>
                      </a:r>
                      <a:endParaRPr lang="el-GR" sz="3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Ca</a:t>
                      </a:r>
                      <a:r>
                        <a:rPr lang="en-US" sz="3200" dirty="0">
                          <a:effectLst/>
                        </a:rPr>
                        <a:t>(</a:t>
                      </a:r>
                      <a:r>
                        <a:rPr lang="en-US" sz="3200" dirty="0">
                          <a:solidFill>
                            <a:srgbClr val="00B050"/>
                          </a:solidFill>
                          <a:effectLst/>
                        </a:rPr>
                        <a:t>OH</a:t>
                      </a:r>
                      <a:r>
                        <a:rPr lang="en-US" sz="3200" dirty="0">
                          <a:effectLst/>
                        </a:rPr>
                        <a:t>)</a:t>
                      </a:r>
                      <a:r>
                        <a:rPr lang="en-US" sz="3200" baseline="-25000" dirty="0">
                          <a:effectLst/>
                        </a:rPr>
                        <a:t>2</a:t>
                      </a:r>
                      <a:endParaRPr lang="el-GR" sz="3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0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effectLst/>
                        </a:rPr>
                        <a:t>BaO</a:t>
                      </a:r>
                      <a:endParaRPr lang="el-GR" sz="3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Ba(</a:t>
                      </a:r>
                      <a:r>
                        <a:rPr lang="en-US" sz="3200" dirty="0">
                          <a:solidFill>
                            <a:srgbClr val="00B050"/>
                          </a:solidFill>
                          <a:effectLst/>
                        </a:rPr>
                        <a:t>OH</a:t>
                      </a:r>
                      <a:r>
                        <a:rPr lang="en-US" sz="3200" dirty="0">
                          <a:effectLst/>
                        </a:rPr>
                        <a:t>)</a:t>
                      </a:r>
                      <a:r>
                        <a:rPr lang="en-US" sz="3200" baseline="-25000" dirty="0">
                          <a:effectLst/>
                        </a:rPr>
                        <a:t>2</a:t>
                      </a:r>
                      <a:endParaRPr lang="el-GR" sz="32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2013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      Fe</a:t>
                      </a:r>
                      <a:r>
                        <a:rPr lang="en-US" sz="3200" baseline="-25000" dirty="0" smtClean="0"/>
                        <a:t>2</a:t>
                      </a:r>
                      <a:r>
                        <a:rPr lang="en-US" sz="3200" baseline="0" dirty="0" smtClean="0"/>
                        <a:t>O</a:t>
                      </a:r>
                      <a:r>
                        <a:rPr lang="en-US" sz="3200" baseline="-25000" dirty="0" smtClean="0"/>
                        <a:t>3</a:t>
                      </a:r>
                      <a:endParaRPr lang="el-GR" sz="3200" dirty="0"/>
                    </a:p>
                  </a:txBody>
                  <a:tcPr marL="68580" marR="68580" marT="0" marB="0"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Fe</a:t>
                      </a:r>
                      <a:r>
                        <a:rPr lang="en-US" sz="3200" baseline="0" dirty="0" smtClean="0"/>
                        <a:t> (</a:t>
                      </a:r>
                      <a:r>
                        <a:rPr lang="en-US" sz="3200" baseline="0" dirty="0" smtClean="0">
                          <a:solidFill>
                            <a:srgbClr val="00B050"/>
                          </a:solidFill>
                        </a:rPr>
                        <a:t>OH</a:t>
                      </a:r>
                      <a:r>
                        <a:rPr lang="en-US" sz="3200" baseline="0" dirty="0" smtClean="0"/>
                        <a:t>)</a:t>
                      </a:r>
                      <a:r>
                        <a:rPr lang="en-US" sz="3200" baseline="-25000" dirty="0" smtClean="0"/>
                        <a:t>3</a:t>
                      </a:r>
                      <a:endParaRPr lang="el-GR" sz="3200" dirty="0" smtClean="0"/>
                    </a:p>
                    <a:p>
                      <a:endParaRPr lang="el-GR" sz="32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Βέλος αναστροφής 5"/>
          <p:cNvSpPr/>
          <p:nvPr/>
        </p:nvSpPr>
        <p:spPr>
          <a:xfrm flipV="1">
            <a:off x="1115616" y="5517232"/>
            <a:ext cx="2520280" cy="1152128"/>
          </a:xfrm>
          <a:prstGeom prst="uturnArrow">
            <a:avLst>
              <a:gd name="adj1" fmla="val 25000"/>
              <a:gd name="adj2" fmla="val 25000"/>
              <a:gd name="adj3" fmla="val 22480"/>
              <a:gd name="adj4" fmla="val 43750"/>
              <a:gd name="adj5" fmla="val 964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5556141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istral" pitchFamily="66" charset="0"/>
              </a:rPr>
              <a:t>Η</a:t>
            </a:r>
            <a:r>
              <a:rPr lang="el-GR" sz="4800" b="1" baseline="-2500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istral" pitchFamily="66" charset="0"/>
              </a:rPr>
              <a:t>2</a:t>
            </a:r>
            <a:r>
              <a:rPr lang="el-GR" sz="48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istral" pitchFamily="66" charset="0"/>
              </a:rPr>
              <a:t>Ο</a:t>
            </a:r>
            <a:endParaRPr lang="el-GR" sz="48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Mistral" pitchFamily="66" charset="0"/>
            </a:endParaRPr>
          </a:p>
        </p:txBody>
      </p:sp>
      <p:sp>
        <p:nvSpPr>
          <p:cNvPr id="8" name="Βέλος αναστροφής 7"/>
          <p:cNvSpPr/>
          <p:nvPr/>
        </p:nvSpPr>
        <p:spPr>
          <a:xfrm flipV="1">
            <a:off x="5641415" y="5556141"/>
            <a:ext cx="2520280" cy="1152128"/>
          </a:xfrm>
          <a:prstGeom prst="uturnArrow">
            <a:avLst>
              <a:gd name="adj1" fmla="val 25000"/>
              <a:gd name="adj2" fmla="val 25000"/>
              <a:gd name="adj3" fmla="val 22480"/>
              <a:gd name="adj4" fmla="val 43750"/>
              <a:gd name="adj5" fmla="val 964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6898" y="557414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istral" pitchFamily="66" charset="0"/>
              </a:rPr>
              <a:t>Η</a:t>
            </a:r>
            <a:r>
              <a:rPr lang="el-GR" sz="4800" b="1" baseline="-2500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istral" pitchFamily="66" charset="0"/>
              </a:rPr>
              <a:t>2</a:t>
            </a:r>
            <a:r>
              <a:rPr lang="el-GR" sz="48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Mistral" pitchFamily="66" charset="0"/>
              </a:rPr>
              <a:t>Ο</a:t>
            </a:r>
            <a:endParaRPr lang="el-GR" sz="48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Mistral" pitchFamily="66" charset="0"/>
            </a:endParaRPr>
          </a:p>
        </p:txBody>
      </p:sp>
      <p:pic>
        <p:nvPicPr>
          <p:cNvPr id="2050" name="Picture 2" descr="boiling beaker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564904"/>
            <a:ext cx="84772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48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2771800" y="908720"/>
            <a:ext cx="2337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Βασικό </a:t>
            </a:r>
          </a:p>
          <a:p>
            <a:pPr lvl="0"/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ΟΞΕΙΔΙΟ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5626" y="908720"/>
            <a:ext cx="141566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ΟΞΥ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73" y="908720"/>
            <a:ext cx="85184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</a:t>
            </a:r>
            <a:r>
              <a:rPr lang="el-GR" sz="3200" b="1" baseline="-2500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7" name="Ευθύγραμμο βέλος σύνδεσης 6"/>
          <p:cNvCxnSpPr/>
          <p:nvPr/>
        </p:nvCxnSpPr>
        <p:spPr>
          <a:xfrm flipV="1">
            <a:off x="4392140" y="1196752"/>
            <a:ext cx="511437" cy="36304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Ορθογώνιο 7"/>
          <p:cNvSpPr/>
          <p:nvPr/>
        </p:nvSpPr>
        <p:spPr>
          <a:xfrm>
            <a:off x="7450840" y="908720"/>
            <a:ext cx="15571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ΝΕΡΟ</a:t>
            </a:r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2236251" y="908720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ln w="1143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4975585" y="908720"/>
            <a:ext cx="15776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ΑΛΑΤΙ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6989123" y="908720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ln w="1143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</a:p>
        </p:txBody>
      </p:sp>
      <p:sp>
        <p:nvSpPr>
          <p:cNvPr id="12" name="Ορθογώνιο 11"/>
          <p:cNvSpPr/>
          <p:nvPr/>
        </p:nvSpPr>
        <p:spPr>
          <a:xfrm>
            <a:off x="826166" y="2345978"/>
            <a:ext cx="1413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Η</a:t>
            </a:r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ΝΟ</a:t>
            </a:r>
            <a:r>
              <a:rPr lang="el-GR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2954918" y="2261932"/>
            <a:ext cx="985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2245176" y="2212414"/>
            <a:ext cx="372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endParaRPr lang="el-GR" sz="36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7755086" y="2246095"/>
            <a:ext cx="893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en-US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Ευθύγραμμο βέλος σύνδεσης 15"/>
          <p:cNvCxnSpPr/>
          <p:nvPr/>
        </p:nvCxnSpPr>
        <p:spPr>
          <a:xfrm>
            <a:off x="4327799" y="2562002"/>
            <a:ext cx="39994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Ορθογώνιο 16"/>
          <p:cNvSpPr/>
          <p:nvPr/>
        </p:nvSpPr>
        <p:spPr>
          <a:xfrm>
            <a:off x="4809443" y="2273970"/>
            <a:ext cx="712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Ορθογώνιο 17"/>
          <p:cNvSpPr/>
          <p:nvPr/>
        </p:nvSpPr>
        <p:spPr>
          <a:xfrm>
            <a:off x="6776071" y="2184540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600" b="1" dirty="0">
                <a:ln w="11430"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</a:p>
        </p:txBody>
      </p:sp>
      <p:sp>
        <p:nvSpPr>
          <p:cNvPr id="19" name="Ορθογώνιο 18"/>
          <p:cNvSpPr/>
          <p:nvPr/>
        </p:nvSpPr>
        <p:spPr>
          <a:xfrm>
            <a:off x="5246027" y="2280523"/>
            <a:ext cx="1273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    </a:t>
            </a:r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2" descr="C:\Users\ΜΙΧΑΛΗΣ\Downloads\GIFS Clip Art\animated  circle with border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16" y="2507705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Ορθογώνιο 20"/>
          <p:cNvSpPr/>
          <p:nvPr/>
        </p:nvSpPr>
        <p:spPr>
          <a:xfrm>
            <a:off x="5409818" y="2293101"/>
            <a:ext cx="1643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ΝΟ</a:t>
            </a:r>
            <a:r>
              <a:rPr lang="el-GR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endParaRPr lang="el-GR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3067" y="1994113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+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  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-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77023" y="1983032"/>
            <a:ext cx="888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2+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  </a:t>
            </a:r>
            <a:r>
              <a:rPr lang="el-GR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2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-</a:t>
            </a:r>
            <a:endParaRPr lang="el-GR" sz="2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62106" y="1965460"/>
            <a:ext cx="1398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2+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</a:t>
            </a:r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 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-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50055" y="2542133"/>
            <a:ext cx="471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2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8806" y="2246095"/>
            <a:ext cx="372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2</a:t>
            </a:r>
            <a:endParaRPr lang="el-GR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29" name="Τίτλος 1"/>
          <p:cNvSpPr txBox="1">
            <a:spLocks/>
          </p:cNvSpPr>
          <p:nvPr/>
        </p:nvSpPr>
        <p:spPr>
          <a:xfrm>
            <a:off x="131997" y="260648"/>
            <a:ext cx="8640960" cy="576064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3.5.5.  ΕΞΟΥΔΕΤΕΡΩΣΗ</a:t>
            </a:r>
            <a:endParaRPr lang="el-GR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Ορθογώνιο 29"/>
          <p:cNvSpPr/>
          <p:nvPr/>
        </p:nvSpPr>
        <p:spPr>
          <a:xfrm>
            <a:off x="744469" y="4212477"/>
            <a:ext cx="13238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Η</a:t>
            </a:r>
            <a:r>
              <a:rPr lang="en-US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AA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</a:t>
            </a:r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AA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Ο</a:t>
            </a:r>
            <a:r>
              <a:rPr lang="en-US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AA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AA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AA0A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1" name="Ορθογώνιο 30"/>
          <p:cNvSpPr/>
          <p:nvPr/>
        </p:nvSpPr>
        <p:spPr>
          <a:xfrm>
            <a:off x="2922285" y="4185502"/>
            <a:ext cx="1228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</a:t>
            </a:r>
            <a:r>
              <a:rPr lang="en-US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Ορθογώνιο 31"/>
          <p:cNvSpPr/>
          <p:nvPr/>
        </p:nvSpPr>
        <p:spPr>
          <a:xfrm>
            <a:off x="2163479" y="4078913"/>
            <a:ext cx="372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endParaRPr lang="el-GR" sz="36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Ορθογώνιο 32"/>
          <p:cNvSpPr/>
          <p:nvPr/>
        </p:nvSpPr>
        <p:spPr>
          <a:xfrm>
            <a:off x="7673389" y="4112594"/>
            <a:ext cx="893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en-US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4" name="Ευθύγραμμο βέλος σύνδεσης 33"/>
          <p:cNvCxnSpPr/>
          <p:nvPr/>
        </p:nvCxnSpPr>
        <p:spPr>
          <a:xfrm>
            <a:off x="4246102" y="4428501"/>
            <a:ext cx="39994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Ορθογώνιο 34"/>
          <p:cNvSpPr/>
          <p:nvPr/>
        </p:nvSpPr>
        <p:spPr>
          <a:xfrm>
            <a:off x="5093878" y="4139912"/>
            <a:ext cx="712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Ορθογώνιο 35"/>
          <p:cNvSpPr/>
          <p:nvPr/>
        </p:nvSpPr>
        <p:spPr>
          <a:xfrm>
            <a:off x="6898439" y="4051038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600" b="1" dirty="0">
                <a:ln w="11430"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</a:p>
        </p:txBody>
      </p:sp>
      <p:pic>
        <p:nvPicPr>
          <p:cNvPr id="38" name="Picture 2" descr="C:\Users\ΜΙΧΑΛΗΣ\Downloads\GIFS Clip Art\animated  circle with border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9" y="4374204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Ορθογώνιο 38"/>
          <p:cNvSpPr/>
          <p:nvPr/>
        </p:nvSpPr>
        <p:spPr>
          <a:xfrm>
            <a:off x="5780005" y="4132620"/>
            <a:ext cx="913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AA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</a:t>
            </a:r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AA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Ο</a:t>
            </a:r>
            <a:r>
              <a:rPr lang="en-US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AA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AA0A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1370" y="386061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+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 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AA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3 -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AA0A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44897" y="3823455"/>
            <a:ext cx="1135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+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   </a:t>
            </a:r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2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-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58656" y="3831559"/>
            <a:ext cx="1398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+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</a:t>
            </a:r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 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AA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3-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AA0A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10762" y="4423572"/>
            <a:ext cx="471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3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85479" y="2888425"/>
            <a:ext cx="2457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Νιτρικό</a:t>
            </a:r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ασβέστιο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62781" y="4863446"/>
            <a:ext cx="2866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AA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Φωσφορικό</a:t>
            </a:r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νάτριο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546929" y="4027811"/>
            <a:ext cx="372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3</a:t>
            </a:r>
            <a:endParaRPr lang="el-GR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06666" y="4040287"/>
            <a:ext cx="372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2</a:t>
            </a:r>
            <a:endParaRPr lang="el-GR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8207" y="4080369"/>
            <a:ext cx="372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2</a:t>
            </a:r>
            <a:endParaRPr lang="el-GR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345042" y="4000836"/>
            <a:ext cx="372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3</a:t>
            </a:r>
            <a:endParaRPr lang="el-GR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38820" y="2613204"/>
            <a:ext cx="74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731258" y="2492316"/>
            <a:ext cx="74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s)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567800" y="2525230"/>
            <a:ext cx="74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431433" y="2520003"/>
            <a:ext cx="74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Forte" panose="03060902040502070203" pitchFamily="66" charset="0"/>
              </a:rPr>
              <a:t>l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63782" y="4441231"/>
            <a:ext cx="74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815522" y="4387861"/>
            <a:ext cx="74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s)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92762" y="4353257"/>
            <a:ext cx="74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356395" y="4348030"/>
            <a:ext cx="74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Forte" panose="03060902040502070203" pitchFamily="66" charset="0"/>
              </a:rPr>
              <a:t>l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79407" y="2987091"/>
            <a:ext cx="1342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D09E00"/>
                </a:solidFill>
              </a:rPr>
              <a:t>Νιτρικό </a:t>
            </a:r>
            <a:r>
              <a:rPr lang="el-GR" b="1" dirty="0" smtClean="0">
                <a:solidFill>
                  <a:srgbClr val="0070C0"/>
                </a:solidFill>
              </a:rPr>
              <a:t>οξύ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999189" y="2753030"/>
            <a:ext cx="2116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</a:t>
            </a:r>
            <a:r>
              <a:rPr lang="el-G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ξείδιο</a:t>
            </a:r>
          </a:p>
          <a:p>
            <a:r>
              <a:rPr lang="el-GR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του </a:t>
            </a:r>
            <a:r>
              <a:rPr lang="el-GR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αβεστίου</a:t>
            </a:r>
            <a:endParaRPr lang="el-G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21694" y="4941971"/>
            <a:ext cx="1641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AA0AB6"/>
                </a:solidFill>
              </a:rPr>
              <a:t>Φωσφορικό </a:t>
            </a:r>
            <a:r>
              <a:rPr lang="el-GR" b="1" dirty="0" smtClean="0">
                <a:solidFill>
                  <a:srgbClr val="0070C0"/>
                </a:solidFill>
              </a:rPr>
              <a:t>οξύ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870917" y="4750006"/>
            <a:ext cx="1501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</a:t>
            </a:r>
            <a:r>
              <a:rPr lang="el-G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ξείδιο</a:t>
            </a:r>
          </a:p>
          <a:p>
            <a:r>
              <a:rPr lang="el-GR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του </a:t>
            </a:r>
            <a:r>
              <a:rPr lang="el-G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νατρίου</a:t>
            </a:r>
            <a:endParaRPr lang="el-G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888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1" grpId="0"/>
      <p:bldP spid="23" grpId="0"/>
      <p:bldP spid="24" grpId="0"/>
      <p:bldP spid="25" grpId="0"/>
      <p:bldP spid="26" grpId="0"/>
      <p:bldP spid="27" grpId="0"/>
      <p:bldP spid="30" grpId="0"/>
      <p:bldP spid="31" grpId="0"/>
      <p:bldP spid="32" grpId="0"/>
      <p:bldP spid="33" grpId="0"/>
      <p:bldP spid="35" grpId="0"/>
      <p:bldP spid="36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60" grpId="0"/>
      <p:bldP spid="61" grpId="0"/>
      <p:bldP spid="62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Στρογγυλεμένο ορθογώνιο 29"/>
          <p:cNvSpPr/>
          <p:nvPr/>
        </p:nvSpPr>
        <p:spPr>
          <a:xfrm rot="19129099" flipV="1">
            <a:off x="2078392" y="5471414"/>
            <a:ext cx="850934" cy="49366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3048" y="915935"/>
            <a:ext cx="2270017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Όξινο ΟΞΕΙΔΙΟ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301" y="915935"/>
            <a:ext cx="85184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</a:t>
            </a:r>
            <a:r>
              <a:rPr lang="el-GR" sz="3200" b="1" baseline="-2500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7452968" y="915935"/>
            <a:ext cx="15571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ΝΕΡΟ</a:t>
            </a:r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383064" y="915935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ln w="1143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2915816" y="908720"/>
            <a:ext cx="1356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ΒΑΣΗ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5286939" y="905152"/>
            <a:ext cx="15776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ΑΛΑΤΙ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6991251" y="915935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ln w="1143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</a:p>
        </p:txBody>
      </p:sp>
      <p:cxnSp>
        <p:nvCxnSpPr>
          <p:cNvPr id="11" name="Ευθύγραμμο βέλος σύνδεσης 10"/>
          <p:cNvCxnSpPr/>
          <p:nvPr/>
        </p:nvCxnSpPr>
        <p:spPr>
          <a:xfrm>
            <a:off x="4486662" y="1197539"/>
            <a:ext cx="632826" cy="10783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Τίτλος 1"/>
          <p:cNvSpPr txBox="1">
            <a:spLocks/>
          </p:cNvSpPr>
          <p:nvPr/>
        </p:nvSpPr>
        <p:spPr>
          <a:xfrm>
            <a:off x="131997" y="260648"/>
            <a:ext cx="8640960" cy="576064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3.5.5</a:t>
            </a:r>
            <a:r>
              <a:rPr lang="el-GR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ΕΞΟΥΔΕΤΕΡΩΣΗ</a:t>
            </a:r>
            <a:endParaRPr lang="el-GR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828095" y="4690733"/>
            <a:ext cx="1128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AA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en-US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2765286" y="4718238"/>
            <a:ext cx="18226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(OH)</a:t>
            </a:r>
            <a:r>
              <a:rPr lang="en-US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7841790" y="4677767"/>
            <a:ext cx="893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en-US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Ευθύγραμμο βέλος σύνδεσης 15"/>
          <p:cNvCxnSpPr>
            <a:stCxn id="14" idx="3"/>
          </p:cNvCxnSpPr>
          <p:nvPr/>
        </p:nvCxnSpPr>
        <p:spPr>
          <a:xfrm>
            <a:off x="4587899" y="4979848"/>
            <a:ext cx="531589" cy="145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Ορθογώνιο 16"/>
          <p:cNvSpPr/>
          <p:nvPr/>
        </p:nvSpPr>
        <p:spPr>
          <a:xfrm>
            <a:off x="5857751" y="4743269"/>
            <a:ext cx="8697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AA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en-US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Ορθογώνιο 17"/>
          <p:cNvSpPr/>
          <p:nvPr/>
        </p:nvSpPr>
        <p:spPr>
          <a:xfrm>
            <a:off x="7161602" y="4653136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</a:p>
        </p:txBody>
      </p:sp>
      <p:sp>
        <p:nvSpPr>
          <p:cNvPr id="19" name="Ορθογώνιο 18"/>
          <p:cNvSpPr/>
          <p:nvPr/>
        </p:nvSpPr>
        <p:spPr>
          <a:xfrm>
            <a:off x="5271243" y="4743269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2" descr="C:\Users\ΜΙΧΑΛΗΣ\Downloads\GIFS Clip Art\animated  circle with border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13" y="4788145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Ορθογώνιο 20"/>
          <p:cNvSpPr/>
          <p:nvPr/>
        </p:nvSpPr>
        <p:spPr>
          <a:xfrm>
            <a:off x="1937307" y="4634542"/>
            <a:ext cx="372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endParaRPr lang="el-GR" sz="3600" b="1" dirty="0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Ορθογώνιο 21"/>
          <p:cNvSpPr/>
          <p:nvPr/>
        </p:nvSpPr>
        <p:spPr>
          <a:xfrm>
            <a:off x="106308" y="5899817"/>
            <a:ext cx="2794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[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H</a:t>
            </a:r>
            <a:r>
              <a:rPr lang="en-US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AA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en-US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]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" name="Συν 22"/>
          <p:cNvSpPr/>
          <p:nvPr/>
        </p:nvSpPr>
        <p:spPr>
          <a:xfrm>
            <a:off x="1115616" y="5407183"/>
            <a:ext cx="216024" cy="19505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Ορθογώνιο 23"/>
          <p:cNvSpPr/>
          <p:nvPr/>
        </p:nvSpPr>
        <p:spPr>
          <a:xfrm>
            <a:off x="1259632" y="5335355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en-US" b="1" baseline="-25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endParaRPr lang="el-GR" sz="1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Βέλος προς τα κάτω 24"/>
          <p:cNvSpPr/>
          <p:nvPr/>
        </p:nvSpPr>
        <p:spPr>
          <a:xfrm>
            <a:off x="593248" y="5302379"/>
            <a:ext cx="1684659" cy="50797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Στρογγυλεμένο ορθογώνιο 25"/>
          <p:cNvSpPr/>
          <p:nvPr/>
        </p:nvSpPr>
        <p:spPr>
          <a:xfrm>
            <a:off x="2763296" y="4434633"/>
            <a:ext cx="570839" cy="7926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983072" y="4400509"/>
            <a:ext cx="1297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3+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        -</a:t>
            </a:r>
            <a:endParaRPr lang="el-GR" sz="2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50511" y="5663238"/>
            <a:ext cx="1267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+ 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     2-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29" name="Στρογγυλεμένο ορθογώνιο 28"/>
          <p:cNvSpPr/>
          <p:nvPr/>
        </p:nvSpPr>
        <p:spPr>
          <a:xfrm>
            <a:off x="1331640" y="5704687"/>
            <a:ext cx="879697" cy="74864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543914" y="4400509"/>
            <a:ext cx="1297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3+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       2-</a:t>
            </a:r>
            <a:endParaRPr lang="el-GR" sz="2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37264" y="4693657"/>
            <a:ext cx="1218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(      )</a:t>
            </a:r>
            <a:endParaRPr lang="el-GR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61446" y="4994362"/>
            <a:ext cx="306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2</a:t>
            </a:r>
            <a:endParaRPr lang="el-GR" sz="2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87219" y="5041403"/>
            <a:ext cx="344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3</a:t>
            </a:r>
            <a:endParaRPr lang="el-GR" sz="2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68995" y="4646857"/>
            <a:ext cx="607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5875" y="4622315"/>
            <a:ext cx="607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3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44835" y="4558603"/>
            <a:ext cx="607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3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5" name="Στρογγυλεμένο ορθογώνιο 64"/>
          <p:cNvSpPr/>
          <p:nvPr/>
        </p:nvSpPr>
        <p:spPr>
          <a:xfrm rot="19129099" flipV="1">
            <a:off x="2069932" y="3052066"/>
            <a:ext cx="850934" cy="49366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Ορθογώνιο 65"/>
          <p:cNvSpPr/>
          <p:nvPr/>
        </p:nvSpPr>
        <p:spPr>
          <a:xfrm>
            <a:off x="819635" y="2271385"/>
            <a:ext cx="1128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en-US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7" name="Ορθογώνιο 66"/>
          <p:cNvSpPr/>
          <p:nvPr/>
        </p:nvSpPr>
        <p:spPr>
          <a:xfrm>
            <a:off x="2756826" y="2298890"/>
            <a:ext cx="18226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(OH)</a:t>
            </a:r>
            <a:r>
              <a:rPr lang="en-US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Ορθογώνιο 67"/>
          <p:cNvSpPr/>
          <p:nvPr/>
        </p:nvSpPr>
        <p:spPr>
          <a:xfrm>
            <a:off x="7658159" y="2303452"/>
            <a:ext cx="893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en-US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9" name="Ευθύγραμμο βέλος σύνδεσης 68"/>
          <p:cNvCxnSpPr>
            <a:stCxn id="67" idx="3"/>
          </p:cNvCxnSpPr>
          <p:nvPr/>
        </p:nvCxnSpPr>
        <p:spPr>
          <a:xfrm>
            <a:off x="4579439" y="2560500"/>
            <a:ext cx="531589" cy="145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Ορθογώνιο 69"/>
          <p:cNvSpPr/>
          <p:nvPr/>
        </p:nvSpPr>
        <p:spPr>
          <a:xfrm>
            <a:off x="5833203" y="2340206"/>
            <a:ext cx="8697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en-US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Ορθογώνιο 70"/>
          <p:cNvSpPr/>
          <p:nvPr/>
        </p:nvSpPr>
        <p:spPr>
          <a:xfrm>
            <a:off x="7063429" y="2293143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</a:p>
        </p:txBody>
      </p:sp>
      <p:sp>
        <p:nvSpPr>
          <p:cNvPr id="72" name="Ορθογώνιο 71"/>
          <p:cNvSpPr/>
          <p:nvPr/>
        </p:nvSpPr>
        <p:spPr>
          <a:xfrm>
            <a:off x="5298163" y="2338305"/>
            <a:ext cx="609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3" name="Picture 2" descr="C:\Users\ΜΙΧΑΛΗΣ\Downloads\GIFS Clip Art\animated  circle with border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4" y="2411627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Ορθογώνιο 73"/>
          <p:cNvSpPr/>
          <p:nvPr/>
        </p:nvSpPr>
        <p:spPr>
          <a:xfrm>
            <a:off x="1928847" y="2215194"/>
            <a:ext cx="372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endParaRPr lang="el-GR" sz="3600" b="1" dirty="0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Ορθογώνιο 74"/>
          <p:cNvSpPr/>
          <p:nvPr/>
        </p:nvSpPr>
        <p:spPr>
          <a:xfrm>
            <a:off x="97848" y="3480469"/>
            <a:ext cx="2794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[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H</a:t>
            </a:r>
            <a:r>
              <a:rPr lang="en-US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en-US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]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6" name="Συν 75"/>
          <p:cNvSpPr/>
          <p:nvPr/>
        </p:nvSpPr>
        <p:spPr>
          <a:xfrm>
            <a:off x="1107156" y="2987835"/>
            <a:ext cx="216024" cy="19505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Ορθογώνιο 76"/>
          <p:cNvSpPr/>
          <p:nvPr/>
        </p:nvSpPr>
        <p:spPr>
          <a:xfrm>
            <a:off x="1251172" y="2916007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en-US" b="1" baseline="-25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endParaRPr lang="el-GR" sz="1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Βέλος προς τα κάτω 77"/>
          <p:cNvSpPr/>
          <p:nvPr/>
        </p:nvSpPr>
        <p:spPr>
          <a:xfrm>
            <a:off x="584788" y="2883031"/>
            <a:ext cx="1684659" cy="50797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Στρογγυλεμένο ορθογώνιο 78"/>
          <p:cNvSpPr/>
          <p:nvPr/>
        </p:nvSpPr>
        <p:spPr>
          <a:xfrm>
            <a:off x="2754836" y="2015285"/>
            <a:ext cx="570839" cy="7926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2974612" y="1981161"/>
            <a:ext cx="1297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2+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         -</a:t>
            </a:r>
            <a:endParaRPr lang="el-GR" sz="2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040909" y="3241714"/>
            <a:ext cx="1267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+ 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     2-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82" name="Στρογγυλεμένο ορθογώνιο 81"/>
          <p:cNvSpPr/>
          <p:nvPr/>
        </p:nvSpPr>
        <p:spPr>
          <a:xfrm>
            <a:off x="1323180" y="3285339"/>
            <a:ext cx="879697" cy="74864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5535454" y="1981161"/>
            <a:ext cx="1297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2+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        2-</a:t>
            </a:r>
            <a:endParaRPr lang="el-GR" sz="2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84" name="Στρογγυλεμένο ορθογώνιο 83"/>
          <p:cNvSpPr/>
          <p:nvPr/>
        </p:nvSpPr>
        <p:spPr>
          <a:xfrm>
            <a:off x="5244054" y="2051416"/>
            <a:ext cx="1597526" cy="7926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Στρογγυλεμένο ορθογώνιο 84"/>
          <p:cNvSpPr/>
          <p:nvPr/>
        </p:nvSpPr>
        <p:spPr>
          <a:xfrm>
            <a:off x="5312131" y="4393101"/>
            <a:ext cx="1679120" cy="9927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5020718" y="2925234"/>
            <a:ext cx="2821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Ανθρακικό</a:t>
            </a:r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βάριο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80139" y="5469226"/>
            <a:ext cx="2223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AA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Θειϊκό</a:t>
            </a:r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αργίλιο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664241" y="2520460"/>
            <a:ext cx="744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g)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92218" y="2585423"/>
            <a:ext cx="744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521780" y="2512927"/>
            <a:ext cx="744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351811" y="2539087"/>
            <a:ext cx="744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Forte" panose="03060902040502070203" pitchFamily="66" charset="0"/>
              </a:rPr>
              <a:t>l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672701" y="4885718"/>
            <a:ext cx="744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s)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00679" y="4950681"/>
            <a:ext cx="670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851399" y="4973106"/>
            <a:ext cx="744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514861" y="4928501"/>
            <a:ext cx="744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Forte" panose="03060902040502070203" pitchFamily="66" charset="0"/>
              </a:rPr>
              <a:t>l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892513" y="2945988"/>
            <a:ext cx="1834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Υδροξείδιο του </a:t>
            </a:r>
            <a:r>
              <a:rPr lang="el-GR" b="1" dirty="0" smtClean="0">
                <a:solidFill>
                  <a:srgbClr val="00B050"/>
                </a:solidFill>
              </a:rPr>
              <a:t>βαρίου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13048" y="2913136"/>
            <a:ext cx="1637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Διοξείδιο</a:t>
            </a:r>
          </a:p>
          <a:p>
            <a:r>
              <a:rPr lang="el-GR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του </a:t>
            </a:r>
            <a:r>
              <a:rPr lang="el-GR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άνθρακα</a:t>
            </a:r>
            <a:endParaRPr lang="el-GR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763522" y="5270625"/>
            <a:ext cx="1834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Υδροξείδιο του </a:t>
            </a:r>
            <a:r>
              <a:rPr lang="el-GR" b="1" dirty="0" smtClean="0">
                <a:solidFill>
                  <a:srgbClr val="00B050"/>
                </a:solidFill>
              </a:rPr>
              <a:t>αργιλίου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23298" y="5235178"/>
            <a:ext cx="16375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Τριοξείδιο</a:t>
            </a:r>
          </a:p>
          <a:p>
            <a:r>
              <a:rPr lang="el-GR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του </a:t>
            </a:r>
            <a:r>
              <a:rPr lang="el-GR" b="1" dirty="0" smtClean="0">
                <a:solidFill>
                  <a:srgbClr val="AA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θείου</a:t>
            </a:r>
            <a:endParaRPr lang="el-GR" b="1" dirty="0">
              <a:solidFill>
                <a:srgbClr val="AA0A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107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4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5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6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6" fill="hold">
                      <p:stCondLst>
                        <p:cond delay="indefinite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/>
      <p:bldP spid="17" grpId="0"/>
      <p:bldP spid="18" grpId="0"/>
      <p:bldP spid="19" grpId="0"/>
      <p:bldP spid="21" grpId="0"/>
      <p:bldP spid="22" grpId="0"/>
      <p:bldP spid="22" grpId="1"/>
      <p:bldP spid="23" grpId="0" animBg="1"/>
      <p:bldP spid="23" grpId="1" animBg="1"/>
      <p:bldP spid="24" grpId="0"/>
      <p:bldP spid="24" grpId="1"/>
      <p:bldP spid="25" grpId="0" animBg="1"/>
      <p:bldP spid="25" grpId="1" animBg="1"/>
      <p:bldP spid="26" grpId="0" animBg="1"/>
      <p:bldP spid="26" grpId="1" animBg="1"/>
      <p:bldP spid="27" grpId="0"/>
      <p:bldP spid="28" grpId="0"/>
      <p:bldP spid="28" grpId="1"/>
      <p:bldP spid="29" grpId="0" animBg="1"/>
      <p:bldP spid="29" grpId="1" animBg="1"/>
      <p:bldP spid="31" grpId="0"/>
      <p:bldP spid="32" grpId="0"/>
      <p:bldP spid="33" grpId="0"/>
      <p:bldP spid="34" grpId="0"/>
      <p:bldP spid="37" grpId="0"/>
      <p:bldP spid="38" grpId="0"/>
      <p:bldP spid="39" grpId="0"/>
      <p:bldP spid="65" grpId="0" animBg="1"/>
      <p:bldP spid="65" grpId="1" animBg="1"/>
      <p:bldP spid="66" grpId="0"/>
      <p:bldP spid="67" grpId="0"/>
      <p:bldP spid="68" grpId="0"/>
      <p:bldP spid="70" grpId="0"/>
      <p:bldP spid="71" grpId="0"/>
      <p:bldP spid="72" grpId="0"/>
      <p:bldP spid="74" grpId="0"/>
      <p:bldP spid="75" grpId="0"/>
      <p:bldP spid="75" grpId="1"/>
      <p:bldP spid="76" grpId="0" animBg="1"/>
      <p:bldP spid="76" grpId="1" animBg="1"/>
      <p:bldP spid="77" grpId="0"/>
      <p:bldP spid="77" grpId="1"/>
      <p:bldP spid="78" grpId="0" animBg="1"/>
      <p:bldP spid="78" grpId="1" animBg="1"/>
      <p:bldP spid="79" grpId="0" animBg="1"/>
      <p:bldP spid="79" grpId="1" animBg="1"/>
      <p:bldP spid="80" grpId="0"/>
      <p:bldP spid="81" grpId="0"/>
      <p:bldP spid="81" grpId="1"/>
      <p:bldP spid="82" grpId="0" animBg="1"/>
      <p:bldP spid="82" grpId="1" animBg="1"/>
      <p:bldP spid="83" grpId="0"/>
      <p:bldP spid="84" grpId="0" animBg="1"/>
      <p:bldP spid="84" grpId="1" animBg="1"/>
      <p:bldP spid="85" grpId="0" animBg="1"/>
      <p:bldP spid="85" grpId="1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86" grpId="0"/>
      <p:bldP spid="87" grpId="0"/>
      <p:bldP spid="88" grpId="0"/>
      <p:bldP spid="89" grpId="0"/>
      <p:bldP spid="89" grpId="1"/>
      <p:bldP spid="90" grpId="0"/>
      <p:bldP spid="91" grpId="0"/>
      <p:bldP spid="9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Στρογγυλεμένο ορθογώνιο 29"/>
          <p:cNvSpPr/>
          <p:nvPr/>
        </p:nvSpPr>
        <p:spPr>
          <a:xfrm rot="19129099" flipV="1">
            <a:off x="2076718" y="5466959"/>
            <a:ext cx="874172" cy="45719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3048" y="915935"/>
            <a:ext cx="2270017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Όξινο ΟΞΕΙΔΙΟ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301" y="915935"/>
            <a:ext cx="85184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</a:t>
            </a:r>
            <a:r>
              <a:rPr lang="en-US" sz="3200" b="1" baseline="-2500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</a:t>
            </a:r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946064" y="987185"/>
            <a:ext cx="5597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4800" b="1" dirty="0">
                <a:ln w="1143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3505711" y="926801"/>
            <a:ext cx="216437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Βασικό </a:t>
            </a:r>
          </a:p>
          <a:p>
            <a:pPr lvl="0"/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ΟΞΕΙΔΙΟ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6500418" y="1125502"/>
            <a:ext cx="15776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ΑΛΑΤΙ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11" name="Ευθύγραμμο βέλος σύνδεσης 10"/>
          <p:cNvCxnSpPr/>
          <p:nvPr/>
        </p:nvCxnSpPr>
        <p:spPr>
          <a:xfrm>
            <a:off x="5837268" y="1405486"/>
            <a:ext cx="632826" cy="10783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Τίτλος 1"/>
          <p:cNvSpPr txBox="1">
            <a:spLocks/>
          </p:cNvSpPr>
          <p:nvPr/>
        </p:nvSpPr>
        <p:spPr>
          <a:xfrm>
            <a:off x="131997" y="260648"/>
            <a:ext cx="8640960" cy="576064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3.5.5</a:t>
            </a:r>
            <a:r>
              <a:rPr lang="el-GR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ΕΞΟΥΔΕΤΕΡΩΣΗ</a:t>
            </a:r>
            <a:endParaRPr lang="el-GR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867087" y="4615626"/>
            <a:ext cx="1128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AA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Ν</a:t>
            </a:r>
            <a:r>
              <a:rPr lang="el-GR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AA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el-GR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2943508" y="4680148"/>
            <a:ext cx="12835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</a:t>
            </a:r>
            <a:r>
              <a:rPr lang="el-GR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Ευθύγραμμο βέλος σύνδεσης 15"/>
          <p:cNvCxnSpPr/>
          <p:nvPr/>
        </p:nvCxnSpPr>
        <p:spPr>
          <a:xfrm>
            <a:off x="3989457" y="4941674"/>
            <a:ext cx="1070617" cy="145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Ορθογώνιο 16"/>
          <p:cNvSpPr/>
          <p:nvPr/>
        </p:nvSpPr>
        <p:spPr>
          <a:xfrm>
            <a:off x="5857751" y="4743269"/>
            <a:ext cx="10247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AA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en-US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Ορθογώνιο 18"/>
          <p:cNvSpPr/>
          <p:nvPr/>
        </p:nvSpPr>
        <p:spPr>
          <a:xfrm>
            <a:off x="5441153" y="4728367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2" descr="C:\Users\ΜΙΧΑΛΗΣ\Downloads\GIFS Clip Art\animated  circle with border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13" y="4788145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Ορθογώνιο 20"/>
          <p:cNvSpPr/>
          <p:nvPr/>
        </p:nvSpPr>
        <p:spPr>
          <a:xfrm>
            <a:off x="1937307" y="4634542"/>
            <a:ext cx="372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endParaRPr lang="el-GR" sz="3600" b="1" dirty="0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Ορθογώνιο 21"/>
          <p:cNvSpPr/>
          <p:nvPr/>
        </p:nvSpPr>
        <p:spPr>
          <a:xfrm>
            <a:off x="106308" y="5899817"/>
            <a:ext cx="2794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[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H</a:t>
            </a:r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AA0A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Ν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el-GR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r>
              <a:rPr lang="en-US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]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" name="Συν 22"/>
          <p:cNvSpPr/>
          <p:nvPr/>
        </p:nvSpPr>
        <p:spPr>
          <a:xfrm>
            <a:off x="1089705" y="5295976"/>
            <a:ext cx="216024" cy="19505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Ορθογώνιο 23"/>
          <p:cNvSpPr/>
          <p:nvPr/>
        </p:nvSpPr>
        <p:spPr>
          <a:xfrm>
            <a:off x="1258849" y="5156756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en-US" b="1" baseline="-25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endParaRPr lang="el-GR" sz="1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Βέλος προς τα κάτω 24"/>
          <p:cNvSpPr/>
          <p:nvPr/>
        </p:nvSpPr>
        <p:spPr>
          <a:xfrm>
            <a:off x="579281" y="5147736"/>
            <a:ext cx="1684659" cy="50797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Στρογγυλεμένο ορθογώνιο 25"/>
          <p:cNvSpPr/>
          <p:nvPr/>
        </p:nvSpPr>
        <p:spPr>
          <a:xfrm>
            <a:off x="2890197" y="4434633"/>
            <a:ext cx="457667" cy="7926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048715" y="4424595"/>
            <a:ext cx="1297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+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    2-</a:t>
            </a:r>
            <a:endParaRPr lang="el-GR" sz="2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42216" y="5683138"/>
            <a:ext cx="1501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+ 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     </a:t>
            </a:r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 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-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29" name="Στρογγυλεμένο ορθογώνιο 28"/>
          <p:cNvSpPr/>
          <p:nvPr/>
        </p:nvSpPr>
        <p:spPr>
          <a:xfrm>
            <a:off x="1331640" y="5704687"/>
            <a:ext cx="879697" cy="74864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619263" y="4412257"/>
            <a:ext cx="1297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+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        -</a:t>
            </a:r>
            <a:endParaRPr lang="el-GR" sz="2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02970" y="4615390"/>
            <a:ext cx="607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2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5" name="Στρογγυλεμένο ορθογώνιο 64"/>
          <p:cNvSpPr/>
          <p:nvPr/>
        </p:nvSpPr>
        <p:spPr>
          <a:xfrm rot="19129099" flipV="1">
            <a:off x="2069932" y="3052066"/>
            <a:ext cx="850934" cy="49366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Ορθογώνιο 65"/>
          <p:cNvSpPr/>
          <p:nvPr/>
        </p:nvSpPr>
        <p:spPr>
          <a:xfrm>
            <a:off x="819635" y="2271385"/>
            <a:ext cx="1128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en-US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7" name="Ορθογώνιο 66"/>
          <p:cNvSpPr/>
          <p:nvPr/>
        </p:nvSpPr>
        <p:spPr>
          <a:xfrm>
            <a:off x="2746376" y="2245845"/>
            <a:ext cx="11038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9" name="Ευθύγραμμο βέλος σύνδεσης 68"/>
          <p:cNvCxnSpPr>
            <a:stCxn id="67" idx="3"/>
          </p:cNvCxnSpPr>
          <p:nvPr/>
        </p:nvCxnSpPr>
        <p:spPr>
          <a:xfrm>
            <a:off x="3850265" y="2507455"/>
            <a:ext cx="1250313" cy="145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Ορθογώνιο 69"/>
          <p:cNvSpPr/>
          <p:nvPr/>
        </p:nvSpPr>
        <p:spPr>
          <a:xfrm>
            <a:off x="5833203" y="2340206"/>
            <a:ext cx="8697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en-US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Ορθογώνιο 71"/>
          <p:cNvSpPr/>
          <p:nvPr/>
        </p:nvSpPr>
        <p:spPr>
          <a:xfrm>
            <a:off x="5298163" y="2338305"/>
            <a:ext cx="606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3" name="Picture 2" descr="C:\Users\ΜΙΧΑΛΗΣ\Downloads\GIFS Clip Art\animated  circle with border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44" y="2411627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Ορθογώνιο 73"/>
          <p:cNvSpPr/>
          <p:nvPr/>
        </p:nvSpPr>
        <p:spPr>
          <a:xfrm>
            <a:off x="1928847" y="2215194"/>
            <a:ext cx="372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endParaRPr lang="el-GR" sz="3600" b="1" dirty="0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Ορθογώνιο 74"/>
          <p:cNvSpPr/>
          <p:nvPr/>
        </p:nvSpPr>
        <p:spPr>
          <a:xfrm>
            <a:off x="97848" y="3480469"/>
            <a:ext cx="2794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[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H</a:t>
            </a:r>
            <a:r>
              <a:rPr lang="en-US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en-US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]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6" name="Συν 75"/>
          <p:cNvSpPr/>
          <p:nvPr/>
        </p:nvSpPr>
        <p:spPr>
          <a:xfrm>
            <a:off x="1107156" y="2987835"/>
            <a:ext cx="216024" cy="19505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Ορθογώνιο 76"/>
          <p:cNvSpPr/>
          <p:nvPr/>
        </p:nvSpPr>
        <p:spPr>
          <a:xfrm>
            <a:off x="1251172" y="2916007"/>
            <a:ext cx="64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en-US" b="1" baseline="-25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endParaRPr lang="el-GR" sz="1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Βέλος προς τα κάτω 77"/>
          <p:cNvSpPr/>
          <p:nvPr/>
        </p:nvSpPr>
        <p:spPr>
          <a:xfrm>
            <a:off x="584788" y="2883031"/>
            <a:ext cx="1684659" cy="50797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Στρογγυλεμένο ορθογώνιο 78"/>
          <p:cNvSpPr/>
          <p:nvPr/>
        </p:nvSpPr>
        <p:spPr>
          <a:xfrm>
            <a:off x="2754836" y="2015285"/>
            <a:ext cx="570839" cy="7926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2974612" y="1981161"/>
            <a:ext cx="1297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2+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   2-</a:t>
            </a:r>
            <a:endParaRPr lang="el-GR" sz="2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040909" y="3241714"/>
            <a:ext cx="1267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+ 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     2-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82" name="Στρογγυλεμένο ορθογώνιο 81"/>
          <p:cNvSpPr/>
          <p:nvPr/>
        </p:nvSpPr>
        <p:spPr>
          <a:xfrm>
            <a:off x="1323180" y="3285339"/>
            <a:ext cx="879697" cy="74864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5535454" y="1981161"/>
            <a:ext cx="1297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2+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        2-</a:t>
            </a:r>
            <a:endParaRPr lang="el-GR" sz="2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84" name="Στρογγυλεμένο ορθογώνιο 83"/>
          <p:cNvSpPr/>
          <p:nvPr/>
        </p:nvSpPr>
        <p:spPr>
          <a:xfrm>
            <a:off x="5244054" y="2051416"/>
            <a:ext cx="1597526" cy="7926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Στρογγυλεμένο ορθογώνιο 84"/>
          <p:cNvSpPr/>
          <p:nvPr/>
        </p:nvSpPr>
        <p:spPr>
          <a:xfrm>
            <a:off x="5312131" y="4434633"/>
            <a:ext cx="1529449" cy="9512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674564" y="2506588"/>
            <a:ext cx="74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g)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01128" y="2492242"/>
            <a:ext cx="768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67800" y="2525230"/>
            <a:ext cx="74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60872" y="4925344"/>
            <a:ext cx="74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86350" y="4935254"/>
            <a:ext cx="768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654108" y="4943986"/>
            <a:ext cx="74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162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4" grpId="0"/>
      <p:bldP spid="5" grpId="0"/>
      <p:bldP spid="7" grpId="0"/>
      <p:bldP spid="8" grpId="0"/>
      <p:bldP spid="9" grpId="0"/>
      <p:bldP spid="13" grpId="0"/>
      <p:bldP spid="14" grpId="0"/>
      <p:bldP spid="17" grpId="0"/>
      <p:bldP spid="19" grpId="0"/>
      <p:bldP spid="21" grpId="0"/>
      <p:bldP spid="22" grpId="0"/>
      <p:bldP spid="22" grpId="1"/>
      <p:bldP spid="23" grpId="0" animBg="1"/>
      <p:bldP spid="23" grpId="1" animBg="1"/>
      <p:bldP spid="24" grpId="0"/>
      <p:bldP spid="24" grpId="1"/>
      <p:bldP spid="25" grpId="0" animBg="1"/>
      <p:bldP spid="25" grpId="1" animBg="1"/>
      <p:bldP spid="26" grpId="0" animBg="1"/>
      <p:bldP spid="26" grpId="1" animBg="1"/>
      <p:bldP spid="27" grpId="0"/>
      <p:bldP spid="28" grpId="0"/>
      <p:bldP spid="28" grpId="1"/>
      <p:bldP spid="29" grpId="0" animBg="1"/>
      <p:bldP spid="29" grpId="1" animBg="1"/>
      <p:bldP spid="31" grpId="0"/>
      <p:bldP spid="37" grpId="0"/>
      <p:bldP spid="65" grpId="0" animBg="1"/>
      <p:bldP spid="65" grpId="1" animBg="1"/>
      <p:bldP spid="66" grpId="0"/>
      <p:bldP spid="67" grpId="0"/>
      <p:bldP spid="70" grpId="0"/>
      <p:bldP spid="72" grpId="0"/>
      <p:bldP spid="74" grpId="0"/>
      <p:bldP spid="75" grpId="0"/>
      <p:bldP spid="75" grpId="1"/>
      <p:bldP spid="76" grpId="0" animBg="1"/>
      <p:bldP spid="76" grpId="1" animBg="1"/>
      <p:bldP spid="77" grpId="0"/>
      <p:bldP spid="77" grpId="1"/>
      <p:bldP spid="78" grpId="0" animBg="1"/>
      <p:bldP spid="78" grpId="1" animBg="1"/>
      <p:bldP spid="79" grpId="0" animBg="1"/>
      <p:bldP spid="79" grpId="1" animBg="1"/>
      <p:bldP spid="80" grpId="0"/>
      <p:bldP spid="81" grpId="0"/>
      <p:bldP spid="81" grpId="1"/>
      <p:bldP spid="82" grpId="0" animBg="1"/>
      <p:bldP spid="82" grpId="1" animBg="1"/>
      <p:bldP spid="83" grpId="0"/>
      <p:bldP spid="84" grpId="0" animBg="1"/>
      <p:bldP spid="84" grpId="1" animBg="1"/>
      <p:bldP spid="85" grpId="0" animBg="1"/>
      <p:bldP spid="85" grpId="1" animBg="1"/>
      <p:bldP spid="46" grpId="0"/>
      <p:bldP spid="47" grpId="0"/>
      <p:bldP spid="48" grpId="0"/>
      <p:bldP spid="50" grpId="0"/>
      <p:bldP spid="51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374" y="59805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ΕΡΩΤΗΣΕΙΣ </a:t>
            </a:r>
            <a:endParaRPr lang="el-GR" sz="4400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6331" y="3496"/>
            <a:ext cx="2093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Σελ. 119 </a:t>
            </a:r>
            <a:endParaRPr lang="el-GR" sz="4400" dirty="0">
              <a:ln>
                <a:solidFill>
                  <a:schemeClr val="tx1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4461" y="1530761"/>
            <a:ext cx="21715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l-GR" sz="48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59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l-GR" sz="48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64</a:t>
            </a:r>
            <a:r>
              <a:rPr lang="el-GR" sz="48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72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73</a:t>
            </a:r>
          </a:p>
          <a:p>
            <a:endParaRPr lang="el-GR" sz="4800" dirty="0">
              <a:ln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7" name="Αριστερό άγκιστρο 6"/>
          <p:cNvSpPr/>
          <p:nvPr/>
        </p:nvSpPr>
        <p:spPr>
          <a:xfrm>
            <a:off x="1627349" y="1530761"/>
            <a:ext cx="427112" cy="3545307"/>
          </a:xfrm>
          <a:prstGeom prst="leftBrace">
            <a:avLst>
              <a:gd name="adj1" fmla="val 66103"/>
              <a:gd name="adj2" fmla="val 39667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sz="2800">
              <a:ln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6980" y="2542233"/>
            <a:ext cx="33926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l-GR" sz="4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</a:rPr>
              <a:t>Εφαρμογή σελ.105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4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</a:rPr>
              <a:t>71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4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</a:rPr>
              <a:t>76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4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</a:rPr>
              <a:t>80</a:t>
            </a:r>
            <a:endParaRPr lang="el-GR" sz="44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Αριστερό άγκιστρο 10"/>
          <p:cNvSpPr/>
          <p:nvPr/>
        </p:nvSpPr>
        <p:spPr>
          <a:xfrm>
            <a:off x="5522652" y="2636912"/>
            <a:ext cx="427112" cy="3713431"/>
          </a:xfrm>
          <a:prstGeom prst="leftBrace">
            <a:avLst>
              <a:gd name="adj1" fmla="val 66103"/>
              <a:gd name="adj2" fmla="val 39667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sz="280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374" y="2474893"/>
            <a:ext cx="1794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    </a:t>
            </a:r>
            <a:r>
              <a:rPr lang="en-US" sz="2800" b="1" dirty="0" smtClean="0"/>
              <a:t>1</a:t>
            </a:r>
            <a:r>
              <a:rPr lang="el-GR" sz="2800" b="1" baseline="30000" dirty="0" smtClean="0"/>
              <a:t>ο</a:t>
            </a:r>
            <a:r>
              <a:rPr lang="el-GR" sz="2800" b="1" dirty="0" smtClean="0"/>
              <a:t> </a:t>
            </a:r>
          </a:p>
          <a:p>
            <a:r>
              <a:rPr lang="el-GR" sz="2800" b="1" dirty="0" smtClean="0"/>
              <a:t>μάθημα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68949" y="3804116"/>
            <a:ext cx="1794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</a:rPr>
              <a:t>     2</a:t>
            </a:r>
            <a:r>
              <a:rPr lang="el-GR" sz="2800" b="1" baseline="300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</a:rPr>
              <a:t>ο</a:t>
            </a:r>
            <a:r>
              <a:rPr lang="el-GR" sz="28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el-GR" sz="28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</a:rPr>
              <a:t>μάθημα</a:t>
            </a:r>
            <a:endParaRPr lang="en-US" sz="28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7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374" y="59805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ΕΡΩΤΗΣΕΙΣ </a:t>
            </a:r>
            <a:endParaRPr lang="el-GR" sz="4400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6331" y="3496"/>
            <a:ext cx="2093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Σελ. 119 </a:t>
            </a:r>
            <a:endParaRPr lang="el-GR" sz="4400" dirty="0">
              <a:ln>
                <a:solidFill>
                  <a:schemeClr val="tx1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4461" y="1530761"/>
            <a:ext cx="21715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l-GR" sz="48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</a:rPr>
              <a:t>59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l-GR" sz="48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</a:rPr>
              <a:t>6</a:t>
            </a:r>
            <a:r>
              <a:rPr lang="en-US" sz="48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</a:rPr>
              <a:t>1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</a:rPr>
              <a:t>64</a:t>
            </a:r>
            <a:r>
              <a:rPr lang="el-GR" sz="48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</a:rPr>
              <a:t>72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</a:rPr>
              <a:t>73</a:t>
            </a:r>
          </a:p>
          <a:p>
            <a:endParaRPr lang="el-GR" sz="48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Αριστερό άγκιστρο 6"/>
          <p:cNvSpPr/>
          <p:nvPr/>
        </p:nvSpPr>
        <p:spPr>
          <a:xfrm>
            <a:off x="1627349" y="1530761"/>
            <a:ext cx="427112" cy="3545307"/>
          </a:xfrm>
          <a:prstGeom prst="leftBrace">
            <a:avLst>
              <a:gd name="adj1" fmla="val 66103"/>
              <a:gd name="adj2" fmla="val 39667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sz="2800">
              <a:ln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0569" y="2542231"/>
            <a:ext cx="33926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l-GR" sz="44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Εφαρμογή σελ.105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44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71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44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76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l-GR" sz="440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80</a:t>
            </a:r>
            <a:endParaRPr lang="el-GR" sz="4400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Αριστερό άγκιστρο 10"/>
          <p:cNvSpPr/>
          <p:nvPr/>
        </p:nvSpPr>
        <p:spPr>
          <a:xfrm>
            <a:off x="5522652" y="2636912"/>
            <a:ext cx="427112" cy="3713431"/>
          </a:xfrm>
          <a:prstGeom prst="leftBrace">
            <a:avLst>
              <a:gd name="adj1" fmla="val 66103"/>
              <a:gd name="adj2" fmla="val 39667"/>
            </a:avLst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sz="2800">
              <a:ln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374" y="2474893"/>
            <a:ext cx="1794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el-GR" sz="2800" b="1" baseline="300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</a:rPr>
              <a:t>ο</a:t>
            </a:r>
            <a:r>
              <a:rPr lang="el-GR" sz="28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el-GR" sz="28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</a:rPr>
              <a:t>μάθημα</a:t>
            </a:r>
            <a:endParaRPr lang="en-US" sz="2800" b="1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8949" y="3804116"/>
            <a:ext cx="1794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    2</a:t>
            </a:r>
            <a:r>
              <a:rPr lang="el-GR" sz="2800" b="1" baseline="30000" dirty="0" smtClean="0"/>
              <a:t>ο</a:t>
            </a:r>
            <a:r>
              <a:rPr lang="el-GR" sz="2800" b="1" dirty="0" smtClean="0"/>
              <a:t> </a:t>
            </a:r>
          </a:p>
          <a:p>
            <a:r>
              <a:rPr lang="el-GR" sz="2800" b="1" dirty="0" smtClean="0"/>
              <a:t>μάθημα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4365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>
            <a:hlinkClick r:id="rId2"/>
          </p:cNvPr>
          <p:cNvSpPr/>
          <p:nvPr/>
        </p:nvSpPr>
        <p:spPr>
          <a:xfrm>
            <a:off x="1716921" y="1276660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https://www.youtube.com/watch?v=Vl9A8Iyc_LY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834609" y="593183"/>
            <a:ext cx="1128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en-US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771800" y="620688"/>
            <a:ext cx="18226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(OH)</a:t>
            </a:r>
            <a:r>
              <a:rPr lang="en-US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7837601" y="635202"/>
            <a:ext cx="893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en-US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Ευθύγραμμο βέλος σύνδεσης 7"/>
          <p:cNvCxnSpPr>
            <a:stCxn id="6" idx="3"/>
          </p:cNvCxnSpPr>
          <p:nvPr/>
        </p:nvCxnSpPr>
        <p:spPr>
          <a:xfrm>
            <a:off x="4594413" y="882298"/>
            <a:ext cx="531589" cy="145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Ορθογώνιο 8"/>
          <p:cNvSpPr/>
          <p:nvPr/>
        </p:nvSpPr>
        <p:spPr>
          <a:xfrm>
            <a:off x="5848177" y="662004"/>
            <a:ext cx="8697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r>
              <a:rPr lang="en-US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7078403" y="614941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ln w="11430"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5313137" y="660103"/>
            <a:ext cx="609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1943821" y="536992"/>
            <a:ext cx="372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endParaRPr lang="el-GR" sz="3600" b="1" dirty="0">
              <a:ln>
                <a:solidFill>
                  <a:schemeClr val="tx1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12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17" y="15617"/>
            <a:ext cx="8645702" cy="362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8086771" cy="38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9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44000" cy="309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9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/>
          </p:cNvSpPr>
          <p:nvPr/>
        </p:nvSpPr>
        <p:spPr>
          <a:xfrm>
            <a:off x="131997" y="260648"/>
            <a:ext cx="8640960" cy="576064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3.5.5.  ΕΞΟΥΔΕΤΕΡΩΣΗ</a:t>
            </a:r>
            <a:endParaRPr lang="el-GR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3436538"/>
            <a:ext cx="129345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Η</a:t>
            </a:r>
            <a:r>
              <a:rPr lang="el-GR" sz="3200" b="1" baseline="3000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r>
              <a:rPr lang="el-GR" sz="3200" b="1" baseline="-2500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baseline="-2500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en-US" sz="3200" b="1" baseline="-25000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aq</a:t>
            </a:r>
            <a:r>
              <a:rPr lang="en-US" sz="3200" b="1" baseline="-2500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6" name="Ευθύγραμμο βέλος σύνδεσης 5"/>
          <p:cNvCxnSpPr/>
          <p:nvPr/>
        </p:nvCxnSpPr>
        <p:spPr>
          <a:xfrm>
            <a:off x="6452816" y="3665930"/>
            <a:ext cx="39994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Ορθογώνιο 6"/>
          <p:cNvSpPr/>
          <p:nvPr/>
        </p:nvSpPr>
        <p:spPr>
          <a:xfrm>
            <a:off x="7224372" y="3371494"/>
            <a:ext cx="1557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Η</a:t>
            </a:r>
            <a:r>
              <a:rPr lang="el-GR" sz="2800" b="1" baseline="-2500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l-GR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Ο</a:t>
            </a:r>
            <a:r>
              <a:rPr lang="en-US" sz="2800" b="1" baseline="-2500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en-US" sz="2800" b="1" baseline="-2500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l </a:t>
            </a:r>
            <a:r>
              <a:rPr lang="en-US" sz="2800" b="1" baseline="-2500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r>
              <a:rPr lang="el-GR" sz="28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endParaRPr lang="el-GR" sz="2800" b="1" dirty="0">
              <a:ln w="1143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3203848" y="3380799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ln w="1143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4206204" y="3498093"/>
            <a:ext cx="1587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28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ΟΗ</a:t>
            </a:r>
            <a:r>
              <a:rPr lang="el-GR" sz="2800" b="1" baseline="3000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r>
              <a:rPr lang="en-US" sz="2800" b="1" baseline="-2500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en-US" sz="2800" b="1" baseline="-25000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aq</a:t>
            </a:r>
            <a:r>
              <a:rPr lang="en-US" sz="2800" b="1" baseline="-2500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el-GR" sz="2800" b="1" dirty="0">
              <a:ln w="1143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Ελεύθερη σχεδίαση 9"/>
          <p:cNvSpPr/>
          <p:nvPr/>
        </p:nvSpPr>
        <p:spPr>
          <a:xfrm>
            <a:off x="746700" y="3326303"/>
            <a:ext cx="1953092" cy="2179782"/>
          </a:xfrm>
          <a:custGeom>
            <a:avLst/>
            <a:gdLst>
              <a:gd name="connsiteX0" fmla="*/ 516042 w 1009528"/>
              <a:gd name="connsiteY0" fmla="*/ 783771 h 1930400"/>
              <a:gd name="connsiteX1" fmla="*/ 588613 w 1009528"/>
              <a:gd name="connsiteY1" fmla="*/ 798286 h 1930400"/>
              <a:gd name="connsiteX2" fmla="*/ 704728 w 1009528"/>
              <a:gd name="connsiteY2" fmla="*/ 769257 h 1930400"/>
              <a:gd name="connsiteX3" fmla="*/ 762785 w 1009528"/>
              <a:gd name="connsiteY3" fmla="*/ 696686 h 1930400"/>
              <a:gd name="connsiteX4" fmla="*/ 820842 w 1009528"/>
              <a:gd name="connsiteY4" fmla="*/ 638629 h 1930400"/>
              <a:gd name="connsiteX5" fmla="*/ 951470 w 1009528"/>
              <a:gd name="connsiteY5" fmla="*/ 566057 h 1930400"/>
              <a:gd name="connsiteX6" fmla="*/ 1009528 w 1009528"/>
              <a:gd name="connsiteY6" fmla="*/ 435429 h 1930400"/>
              <a:gd name="connsiteX7" fmla="*/ 951470 w 1009528"/>
              <a:gd name="connsiteY7" fmla="*/ 304800 h 1930400"/>
              <a:gd name="connsiteX8" fmla="*/ 922442 w 1009528"/>
              <a:gd name="connsiteY8" fmla="*/ 217714 h 1930400"/>
              <a:gd name="connsiteX9" fmla="*/ 893413 w 1009528"/>
              <a:gd name="connsiteY9" fmla="*/ 130629 h 1930400"/>
              <a:gd name="connsiteX10" fmla="*/ 878899 w 1009528"/>
              <a:gd name="connsiteY10" fmla="*/ 87086 h 1930400"/>
              <a:gd name="connsiteX11" fmla="*/ 748270 w 1009528"/>
              <a:gd name="connsiteY11" fmla="*/ 14514 h 1930400"/>
              <a:gd name="connsiteX12" fmla="*/ 690213 w 1009528"/>
              <a:gd name="connsiteY12" fmla="*/ 0 h 1930400"/>
              <a:gd name="connsiteX13" fmla="*/ 574099 w 1009528"/>
              <a:gd name="connsiteY13" fmla="*/ 14514 h 1930400"/>
              <a:gd name="connsiteX14" fmla="*/ 487013 w 1009528"/>
              <a:gd name="connsiteY14" fmla="*/ 43543 h 1930400"/>
              <a:gd name="connsiteX15" fmla="*/ 443470 w 1009528"/>
              <a:gd name="connsiteY15" fmla="*/ 58057 h 1930400"/>
              <a:gd name="connsiteX16" fmla="*/ 211242 w 1009528"/>
              <a:gd name="connsiteY16" fmla="*/ 72571 h 1930400"/>
              <a:gd name="connsiteX17" fmla="*/ 167699 w 1009528"/>
              <a:gd name="connsiteY17" fmla="*/ 101600 h 1930400"/>
              <a:gd name="connsiteX18" fmla="*/ 153185 w 1009528"/>
              <a:gd name="connsiteY18" fmla="*/ 145143 h 1930400"/>
              <a:gd name="connsiteX19" fmla="*/ 124156 w 1009528"/>
              <a:gd name="connsiteY19" fmla="*/ 188686 h 1930400"/>
              <a:gd name="connsiteX20" fmla="*/ 95128 w 1009528"/>
              <a:gd name="connsiteY20" fmla="*/ 362857 h 1930400"/>
              <a:gd name="connsiteX21" fmla="*/ 80613 w 1009528"/>
              <a:gd name="connsiteY21" fmla="*/ 406400 h 1930400"/>
              <a:gd name="connsiteX22" fmla="*/ 37070 w 1009528"/>
              <a:gd name="connsiteY22" fmla="*/ 435429 h 1930400"/>
              <a:gd name="connsiteX23" fmla="*/ 22556 w 1009528"/>
              <a:gd name="connsiteY23" fmla="*/ 667657 h 1930400"/>
              <a:gd name="connsiteX24" fmla="*/ 109642 w 1009528"/>
              <a:gd name="connsiteY24" fmla="*/ 725714 h 1930400"/>
              <a:gd name="connsiteX25" fmla="*/ 153185 w 1009528"/>
              <a:gd name="connsiteY25" fmla="*/ 754743 h 1930400"/>
              <a:gd name="connsiteX26" fmla="*/ 457985 w 1009528"/>
              <a:gd name="connsiteY26" fmla="*/ 798286 h 1930400"/>
              <a:gd name="connsiteX27" fmla="*/ 501528 w 1009528"/>
              <a:gd name="connsiteY27" fmla="*/ 827314 h 1930400"/>
              <a:gd name="connsiteX28" fmla="*/ 487013 w 1009528"/>
              <a:gd name="connsiteY28" fmla="*/ 870857 h 1930400"/>
              <a:gd name="connsiteX29" fmla="*/ 443470 w 1009528"/>
              <a:gd name="connsiteY29" fmla="*/ 957943 h 1930400"/>
              <a:gd name="connsiteX30" fmla="*/ 472499 w 1009528"/>
              <a:gd name="connsiteY30" fmla="*/ 1117600 h 1930400"/>
              <a:gd name="connsiteX31" fmla="*/ 501528 w 1009528"/>
              <a:gd name="connsiteY31" fmla="*/ 1161143 h 1930400"/>
              <a:gd name="connsiteX32" fmla="*/ 516042 w 1009528"/>
              <a:gd name="connsiteY32" fmla="*/ 1204686 h 1930400"/>
              <a:gd name="connsiteX33" fmla="*/ 472499 w 1009528"/>
              <a:gd name="connsiteY33" fmla="*/ 1233714 h 1930400"/>
              <a:gd name="connsiteX34" fmla="*/ 457985 w 1009528"/>
              <a:gd name="connsiteY34" fmla="*/ 1277257 h 1930400"/>
              <a:gd name="connsiteX35" fmla="*/ 472499 w 1009528"/>
              <a:gd name="connsiteY35" fmla="*/ 1393371 h 1930400"/>
              <a:gd name="connsiteX36" fmla="*/ 487013 w 1009528"/>
              <a:gd name="connsiteY36" fmla="*/ 1436914 h 1930400"/>
              <a:gd name="connsiteX37" fmla="*/ 472499 w 1009528"/>
              <a:gd name="connsiteY37" fmla="*/ 1480457 h 1930400"/>
              <a:gd name="connsiteX38" fmla="*/ 428956 w 1009528"/>
              <a:gd name="connsiteY38" fmla="*/ 1494971 h 1930400"/>
              <a:gd name="connsiteX39" fmla="*/ 399928 w 1009528"/>
              <a:gd name="connsiteY39" fmla="*/ 1538514 h 1930400"/>
              <a:gd name="connsiteX40" fmla="*/ 472499 w 1009528"/>
              <a:gd name="connsiteY40" fmla="*/ 1741714 h 1930400"/>
              <a:gd name="connsiteX41" fmla="*/ 530556 w 1009528"/>
              <a:gd name="connsiteY41" fmla="*/ 1770743 h 1930400"/>
              <a:gd name="connsiteX42" fmla="*/ 588613 w 1009528"/>
              <a:gd name="connsiteY42" fmla="*/ 1857829 h 1930400"/>
              <a:gd name="connsiteX43" fmla="*/ 632156 w 1009528"/>
              <a:gd name="connsiteY43" fmla="*/ 1886857 h 1930400"/>
              <a:gd name="connsiteX44" fmla="*/ 719242 w 1009528"/>
              <a:gd name="connsiteY44" fmla="*/ 1915886 h 1930400"/>
              <a:gd name="connsiteX45" fmla="*/ 748270 w 1009528"/>
              <a:gd name="connsiteY45" fmla="*/ 1930400 h 1930400"/>
              <a:gd name="connsiteX0" fmla="*/ 516042 w 1009528"/>
              <a:gd name="connsiteY0" fmla="*/ 783771 h 2179782"/>
              <a:gd name="connsiteX1" fmla="*/ 588613 w 1009528"/>
              <a:gd name="connsiteY1" fmla="*/ 798286 h 2179782"/>
              <a:gd name="connsiteX2" fmla="*/ 704728 w 1009528"/>
              <a:gd name="connsiteY2" fmla="*/ 769257 h 2179782"/>
              <a:gd name="connsiteX3" fmla="*/ 762785 w 1009528"/>
              <a:gd name="connsiteY3" fmla="*/ 696686 h 2179782"/>
              <a:gd name="connsiteX4" fmla="*/ 820842 w 1009528"/>
              <a:gd name="connsiteY4" fmla="*/ 638629 h 2179782"/>
              <a:gd name="connsiteX5" fmla="*/ 951470 w 1009528"/>
              <a:gd name="connsiteY5" fmla="*/ 566057 h 2179782"/>
              <a:gd name="connsiteX6" fmla="*/ 1009528 w 1009528"/>
              <a:gd name="connsiteY6" fmla="*/ 435429 h 2179782"/>
              <a:gd name="connsiteX7" fmla="*/ 951470 w 1009528"/>
              <a:gd name="connsiteY7" fmla="*/ 304800 h 2179782"/>
              <a:gd name="connsiteX8" fmla="*/ 922442 w 1009528"/>
              <a:gd name="connsiteY8" fmla="*/ 217714 h 2179782"/>
              <a:gd name="connsiteX9" fmla="*/ 893413 w 1009528"/>
              <a:gd name="connsiteY9" fmla="*/ 130629 h 2179782"/>
              <a:gd name="connsiteX10" fmla="*/ 878899 w 1009528"/>
              <a:gd name="connsiteY10" fmla="*/ 87086 h 2179782"/>
              <a:gd name="connsiteX11" fmla="*/ 748270 w 1009528"/>
              <a:gd name="connsiteY11" fmla="*/ 14514 h 2179782"/>
              <a:gd name="connsiteX12" fmla="*/ 690213 w 1009528"/>
              <a:gd name="connsiteY12" fmla="*/ 0 h 2179782"/>
              <a:gd name="connsiteX13" fmla="*/ 574099 w 1009528"/>
              <a:gd name="connsiteY13" fmla="*/ 14514 h 2179782"/>
              <a:gd name="connsiteX14" fmla="*/ 487013 w 1009528"/>
              <a:gd name="connsiteY14" fmla="*/ 43543 h 2179782"/>
              <a:gd name="connsiteX15" fmla="*/ 443470 w 1009528"/>
              <a:gd name="connsiteY15" fmla="*/ 58057 h 2179782"/>
              <a:gd name="connsiteX16" fmla="*/ 211242 w 1009528"/>
              <a:gd name="connsiteY16" fmla="*/ 72571 h 2179782"/>
              <a:gd name="connsiteX17" fmla="*/ 167699 w 1009528"/>
              <a:gd name="connsiteY17" fmla="*/ 101600 h 2179782"/>
              <a:gd name="connsiteX18" fmla="*/ 153185 w 1009528"/>
              <a:gd name="connsiteY18" fmla="*/ 145143 h 2179782"/>
              <a:gd name="connsiteX19" fmla="*/ 124156 w 1009528"/>
              <a:gd name="connsiteY19" fmla="*/ 188686 h 2179782"/>
              <a:gd name="connsiteX20" fmla="*/ 95128 w 1009528"/>
              <a:gd name="connsiteY20" fmla="*/ 362857 h 2179782"/>
              <a:gd name="connsiteX21" fmla="*/ 80613 w 1009528"/>
              <a:gd name="connsiteY21" fmla="*/ 406400 h 2179782"/>
              <a:gd name="connsiteX22" fmla="*/ 37070 w 1009528"/>
              <a:gd name="connsiteY22" fmla="*/ 435429 h 2179782"/>
              <a:gd name="connsiteX23" fmla="*/ 22556 w 1009528"/>
              <a:gd name="connsiteY23" fmla="*/ 667657 h 2179782"/>
              <a:gd name="connsiteX24" fmla="*/ 109642 w 1009528"/>
              <a:gd name="connsiteY24" fmla="*/ 725714 h 2179782"/>
              <a:gd name="connsiteX25" fmla="*/ 153185 w 1009528"/>
              <a:gd name="connsiteY25" fmla="*/ 754743 h 2179782"/>
              <a:gd name="connsiteX26" fmla="*/ 457985 w 1009528"/>
              <a:gd name="connsiteY26" fmla="*/ 798286 h 2179782"/>
              <a:gd name="connsiteX27" fmla="*/ 501528 w 1009528"/>
              <a:gd name="connsiteY27" fmla="*/ 827314 h 2179782"/>
              <a:gd name="connsiteX28" fmla="*/ 487013 w 1009528"/>
              <a:gd name="connsiteY28" fmla="*/ 870857 h 2179782"/>
              <a:gd name="connsiteX29" fmla="*/ 443470 w 1009528"/>
              <a:gd name="connsiteY29" fmla="*/ 957943 h 2179782"/>
              <a:gd name="connsiteX30" fmla="*/ 472499 w 1009528"/>
              <a:gd name="connsiteY30" fmla="*/ 1117600 h 2179782"/>
              <a:gd name="connsiteX31" fmla="*/ 501528 w 1009528"/>
              <a:gd name="connsiteY31" fmla="*/ 1161143 h 2179782"/>
              <a:gd name="connsiteX32" fmla="*/ 516042 w 1009528"/>
              <a:gd name="connsiteY32" fmla="*/ 1204686 h 2179782"/>
              <a:gd name="connsiteX33" fmla="*/ 472499 w 1009528"/>
              <a:gd name="connsiteY33" fmla="*/ 1233714 h 2179782"/>
              <a:gd name="connsiteX34" fmla="*/ 457985 w 1009528"/>
              <a:gd name="connsiteY34" fmla="*/ 1277257 h 2179782"/>
              <a:gd name="connsiteX35" fmla="*/ 472499 w 1009528"/>
              <a:gd name="connsiteY35" fmla="*/ 1393371 h 2179782"/>
              <a:gd name="connsiteX36" fmla="*/ 487013 w 1009528"/>
              <a:gd name="connsiteY36" fmla="*/ 1436914 h 2179782"/>
              <a:gd name="connsiteX37" fmla="*/ 472499 w 1009528"/>
              <a:gd name="connsiteY37" fmla="*/ 1480457 h 2179782"/>
              <a:gd name="connsiteX38" fmla="*/ 428956 w 1009528"/>
              <a:gd name="connsiteY38" fmla="*/ 1494971 h 2179782"/>
              <a:gd name="connsiteX39" fmla="*/ 399928 w 1009528"/>
              <a:gd name="connsiteY39" fmla="*/ 1538514 h 2179782"/>
              <a:gd name="connsiteX40" fmla="*/ 472499 w 1009528"/>
              <a:gd name="connsiteY40" fmla="*/ 1741714 h 2179782"/>
              <a:gd name="connsiteX41" fmla="*/ 530556 w 1009528"/>
              <a:gd name="connsiteY41" fmla="*/ 1770743 h 2179782"/>
              <a:gd name="connsiteX42" fmla="*/ 588613 w 1009528"/>
              <a:gd name="connsiteY42" fmla="*/ 1857829 h 2179782"/>
              <a:gd name="connsiteX43" fmla="*/ 632156 w 1009528"/>
              <a:gd name="connsiteY43" fmla="*/ 1886857 h 2179782"/>
              <a:gd name="connsiteX44" fmla="*/ 719242 w 1009528"/>
              <a:gd name="connsiteY44" fmla="*/ 1915886 h 2179782"/>
              <a:gd name="connsiteX45" fmla="*/ 636555 w 1009528"/>
              <a:gd name="connsiteY45" fmla="*/ 2179782 h 2179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09528" h="2179782">
                <a:moveTo>
                  <a:pt x="516042" y="783771"/>
                </a:moveTo>
                <a:cubicBezTo>
                  <a:pt x="540232" y="788609"/>
                  <a:pt x="563944" y="798286"/>
                  <a:pt x="588613" y="798286"/>
                </a:cubicBezTo>
                <a:cubicBezTo>
                  <a:pt x="623639" y="798286"/>
                  <a:pt x="670370" y="780709"/>
                  <a:pt x="704728" y="769257"/>
                </a:cubicBezTo>
                <a:cubicBezTo>
                  <a:pt x="741209" y="659810"/>
                  <a:pt x="687755" y="790473"/>
                  <a:pt x="762785" y="696686"/>
                </a:cubicBezTo>
                <a:cubicBezTo>
                  <a:pt x="819083" y="626314"/>
                  <a:pt x="725839" y="670296"/>
                  <a:pt x="820842" y="638629"/>
                </a:cubicBezTo>
                <a:cubicBezTo>
                  <a:pt x="920658" y="572085"/>
                  <a:pt x="874830" y="591604"/>
                  <a:pt x="951470" y="566057"/>
                </a:cubicBezTo>
                <a:cubicBezTo>
                  <a:pt x="986015" y="462422"/>
                  <a:pt x="963525" y="504431"/>
                  <a:pt x="1009528" y="435429"/>
                </a:cubicBezTo>
                <a:cubicBezTo>
                  <a:pt x="974063" y="222647"/>
                  <a:pt x="1028081" y="442702"/>
                  <a:pt x="951470" y="304800"/>
                </a:cubicBezTo>
                <a:cubicBezTo>
                  <a:pt x="936610" y="278052"/>
                  <a:pt x="932118" y="246743"/>
                  <a:pt x="922442" y="217714"/>
                </a:cubicBezTo>
                <a:lnTo>
                  <a:pt x="893413" y="130629"/>
                </a:lnTo>
                <a:cubicBezTo>
                  <a:pt x="888575" y="116115"/>
                  <a:pt x="891629" y="95573"/>
                  <a:pt x="878899" y="87086"/>
                </a:cubicBezTo>
                <a:cubicBezTo>
                  <a:pt x="800934" y="35110"/>
                  <a:pt x="815328" y="33674"/>
                  <a:pt x="748270" y="14514"/>
                </a:cubicBezTo>
                <a:cubicBezTo>
                  <a:pt x="729090" y="9034"/>
                  <a:pt x="709565" y="4838"/>
                  <a:pt x="690213" y="0"/>
                </a:cubicBezTo>
                <a:cubicBezTo>
                  <a:pt x="651508" y="4838"/>
                  <a:pt x="612239" y="6341"/>
                  <a:pt x="574099" y="14514"/>
                </a:cubicBezTo>
                <a:cubicBezTo>
                  <a:pt x="544179" y="20925"/>
                  <a:pt x="516042" y="33867"/>
                  <a:pt x="487013" y="43543"/>
                </a:cubicBezTo>
                <a:cubicBezTo>
                  <a:pt x="472499" y="48381"/>
                  <a:pt x="458740" y="57103"/>
                  <a:pt x="443470" y="58057"/>
                </a:cubicBezTo>
                <a:lnTo>
                  <a:pt x="211242" y="72571"/>
                </a:lnTo>
                <a:cubicBezTo>
                  <a:pt x="196728" y="82247"/>
                  <a:pt x="178596" y="87978"/>
                  <a:pt x="167699" y="101600"/>
                </a:cubicBezTo>
                <a:cubicBezTo>
                  <a:pt x="158142" y="113547"/>
                  <a:pt x="160027" y="131459"/>
                  <a:pt x="153185" y="145143"/>
                </a:cubicBezTo>
                <a:cubicBezTo>
                  <a:pt x="145384" y="160745"/>
                  <a:pt x="133832" y="174172"/>
                  <a:pt x="124156" y="188686"/>
                </a:cubicBezTo>
                <a:cubicBezTo>
                  <a:pt x="90129" y="290770"/>
                  <a:pt x="127537" y="168405"/>
                  <a:pt x="95128" y="362857"/>
                </a:cubicBezTo>
                <a:cubicBezTo>
                  <a:pt x="92613" y="377948"/>
                  <a:pt x="90171" y="394453"/>
                  <a:pt x="80613" y="406400"/>
                </a:cubicBezTo>
                <a:cubicBezTo>
                  <a:pt x="69716" y="420022"/>
                  <a:pt x="51584" y="425753"/>
                  <a:pt x="37070" y="435429"/>
                </a:cubicBezTo>
                <a:cubicBezTo>
                  <a:pt x="10346" y="515600"/>
                  <a:pt x="-23097" y="576351"/>
                  <a:pt x="22556" y="667657"/>
                </a:cubicBezTo>
                <a:cubicBezTo>
                  <a:pt x="38158" y="698862"/>
                  <a:pt x="80613" y="706362"/>
                  <a:pt x="109642" y="725714"/>
                </a:cubicBezTo>
                <a:cubicBezTo>
                  <a:pt x="124156" y="735390"/>
                  <a:pt x="136636" y="749227"/>
                  <a:pt x="153185" y="754743"/>
                </a:cubicBezTo>
                <a:cubicBezTo>
                  <a:pt x="309270" y="806771"/>
                  <a:pt x="209739" y="781736"/>
                  <a:pt x="457985" y="798286"/>
                </a:cubicBezTo>
                <a:cubicBezTo>
                  <a:pt x="472499" y="807962"/>
                  <a:pt x="495050" y="811118"/>
                  <a:pt x="501528" y="827314"/>
                </a:cubicBezTo>
                <a:cubicBezTo>
                  <a:pt x="507210" y="841519"/>
                  <a:pt x="493855" y="857173"/>
                  <a:pt x="487013" y="870857"/>
                </a:cubicBezTo>
                <a:cubicBezTo>
                  <a:pt x="430740" y="983403"/>
                  <a:pt x="479954" y="848496"/>
                  <a:pt x="443470" y="957943"/>
                </a:cubicBezTo>
                <a:cubicBezTo>
                  <a:pt x="448473" y="997963"/>
                  <a:pt x="450126" y="1072854"/>
                  <a:pt x="472499" y="1117600"/>
                </a:cubicBezTo>
                <a:cubicBezTo>
                  <a:pt x="480300" y="1133202"/>
                  <a:pt x="491852" y="1146629"/>
                  <a:pt x="501528" y="1161143"/>
                </a:cubicBezTo>
                <a:cubicBezTo>
                  <a:pt x="506366" y="1175657"/>
                  <a:pt x="521724" y="1190481"/>
                  <a:pt x="516042" y="1204686"/>
                </a:cubicBezTo>
                <a:cubicBezTo>
                  <a:pt x="509563" y="1220882"/>
                  <a:pt x="483396" y="1220093"/>
                  <a:pt x="472499" y="1233714"/>
                </a:cubicBezTo>
                <a:cubicBezTo>
                  <a:pt x="462942" y="1245661"/>
                  <a:pt x="462823" y="1262743"/>
                  <a:pt x="457985" y="1277257"/>
                </a:cubicBezTo>
                <a:cubicBezTo>
                  <a:pt x="462823" y="1315962"/>
                  <a:pt x="465522" y="1354994"/>
                  <a:pt x="472499" y="1393371"/>
                </a:cubicBezTo>
                <a:cubicBezTo>
                  <a:pt x="475236" y="1408424"/>
                  <a:pt x="487013" y="1421615"/>
                  <a:pt x="487013" y="1436914"/>
                </a:cubicBezTo>
                <a:cubicBezTo>
                  <a:pt x="487013" y="1452213"/>
                  <a:pt x="483317" y="1469639"/>
                  <a:pt x="472499" y="1480457"/>
                </a:cubicBezTo>
                <a:cubicBezTo>
                  <a:pt x="461681" y="1491275"/>
                  <a:pt x="443470" y="1490133"/>
                  <a:pt x="428956" y="1494971"/>
                </a:cubicBezTo>
                <a:cubicBezTo>
                  <a:pt x="419280" y="1509485"/>
                  <a:pt x="401507" y="1521142"/>
                  <a:pt x="399928" y="1538514"/>
                </a:cubicBezTo>
                <a:cubicBezTo>
                  <a:pt x="395388" y="1588457"/>
                  <a:pt x="413718" y="1712323"/>
                  <a:pt x="472499" y="1741714"/>
                </a:cubicBezTo>
                <a:lnTo>
                  <a:pt x="530556" y="1770743"/>
                </a:lnTo>
                <a:cubicBezTo>
                  <a:pt x="549908" y="1799772"/>
                  <a:pt x="559584" y="1838477"/>
                  <a:pt x="588613" y="1857829"/>
                </a:cubicBezTo>
                <a:cubicBezTo>
                  <a:pt x="603127" y="1867505"/>
                  <a:pt x="616216" y="1879772"/>
                  <a:pt x="632156" y="1886857"/>
                </a:cubicBezTo>
                <a:cubicBezTo>
                  <a:pt x="660118" y="1899284"/>
                  <a:pt x="691873" y="1902202"/>
                  <a:pt x="719242" y="1915886"/>
                </a:cubicBezTo>
                <a:cubicBezTo>
                  <a:pt x="728918" y="1920724"/>
                  <a:pt x="626879" y="2174944"/>
                  <a:pt x="636555" y="2179782"/>
                </a:cubicBezTo>
              </a:path>
            </a:pathLst>
          </a:custGeom>
          <a:noFill/>
          <a:ln w="571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Ελεύθερη σχεδίαση 10"/>
          <p:cNvSpPr/>
          <p:nvPr/>
        </p:nvSpPr>
        <p:spPr>
          <a:xfrm>
            <a:off x="4192036" y="3326303"/>
            <a:ext cx="1964140" cy="2178895"/>
          </a:xfrm>
          <a:custGeom>
            <a:avLst/>
            <a:gdLst>
              <a:gd name="connsiteX0" fmla="*/ 516042 w 1009528"/>
              <a:gd name="connsiteY0" fmla="*/ 783771 h 1930400"/>
              <a:gd name="connsiteX1" fmla="*/ 588613 w 1009528"/>
              <a:gd name="connsiteY1" fmla="*/ 798286 h 1930400"/>
              <a:gd name="connsiteX2" fmla="*/ 704728 w 1009528"/>
              <a:gd name="connsiteY2" fmla="*/ 769257 h 1930400"/>
              <a:gd name="connsiteX3" fmla="*/ 762785 w 1009528"/>
              <a:gd name="connsiteY3" fmla="*/ 696686 h 1930400"/>
              <a:gd name="connsiteX4" fmla="*/ 820842 w 1009528"/>
              <a:gd name="connsiteY4" fmla="*/ 638629 h 1930400"/>
              <a:gd name="connsiteX5" fmla="*/ 951470 w 1009528"/>
              <a:gd name="connsiteY5" fmla="*/ 566057 h 1930400"/>
              <a:gd name="connsiteX6" fmla="*/ 1009528 w 1009528"/>
              <a:gd name="connsiteY6" fmla="*/ 435429 h 1930400"/>
              <a:gd name="connsiteX7" fmla="*/ 951470 w 1009528"/>
              <a:gd name="connsiteY7" fmla="*/ 304800 h 1930400"/>
              <a:gd name="connsiteX8" fmla="*/ 922442 w 1009528"/>
              <a:gd name="connsiteY8" fmla="*/ 217714 h 1930400"/>
              <a:gd name="connsiteX9" fmla="*/ 893413 w 1009528"/>
              <a:gd name="connsiteY9" fmla="*/ 130629 h 1930400"/>
              <a:gd name="connsiteX10" fmla="*/ 878899 w 1009528"/>
              <a:gd name="connsiteY10" fmla="*/ 87086 h 1930400"/>
              <a:gd name="connsiteX11" fmla="*/ 748270 w 1009528"/>
              <a:gd name="connsiteY11" fmla="*/ 14514 h 1930400"/>
              <a:gd name="connsiteX12" fmla="*/ 690213 w 1009528"/>
              <a:gd name="connsiteY12" fmla="*/ 0 h 1930400"/>
              <a:gd name="connsiteX13" fmla="*/ 574099 w 1009528"/>
              <a:gd name="connsiteY13" fmla="*/ 14514 h 1930400"/>
              <a:gd name="connsiteX14" fmla="*/ 487013 w 1009528"/>
              <a:gd name="connsiteY14" fmla="*/ 43543 h 1930400"/>
              <a:gd name="connsiteX15" fmla="*/ 443470 w 1009528"/>
              <a:gd name="connsiteY15" fmla="*/ 58057 h 1930400"/>
              <a:gd name="connsiteX16" fmla="*/ 211242 w 1009528"/>
              <a:gd name="connsiteY16" fmla="*/ 72571 h 1930400"/>
              <a:gd name="connsiteX17" fmla="*/ 167699 w 1009528"/>
              <a:gd name="connsiteY17" fmla="*/ 101600 h 1930400"/>
              <a:gd name="connsiteX18" fmla="*/ 153185 w 1009528"/>
              <a:gd name="connsiteY18" fmla="*/ 145143 h 1930400"/>
              <a:gd name="connsiteX19" fmla="*/ 124156 w 1009528"/>
              <a:gd name="connsiteY19" fmla="*/ 188686 h 1930400"/>
              <a:gd name="connsiteX20" fmla="*/ 95128 w 1009528"/>
              <a:gd name="connsiteY20" fmla="*/ 362857 h 1930400"/>
              <a:gd name="connsiteX21" fmla="*/ 80613 w 1009528"/>
              <a:gd name="connsiteY21" fmla="*/ 406400 h 1930400"/>
              <a:gd name="connsiteX22" fmla="*/ 37070 w 1009528"/>
              <a:gd name="connsiteY22" fmla="*/ 435429 h 1930400"/>
              <a:gd name="connsiteX23" fmla="*/ 22556 w 1009528"/>
              <a:gd name="connsiteY23" fmla="*/ 667657 h 1930400"/>
              <a:gd name="connsiteX24" fmla="*/ 109642 w 1009528"/>
              <a:gd name="connsiteY24" fmla="*/ 725714 h 1930400"/>
              <a:gd name="connsiteX25" fmla="*/ 153185 w 1009528"/>
              <a:gd name="connsiteY25" fmla="*/ 754743 h 1930400"/>
              <a:gd name="connsiteX26" fmla="*/ 457985 w 1009528"/>
              <a:gd name="connsiteY26" fmla="*/ 798286 h 1930400"/>
              <a:gd name="connsiteX27" fmla="*/ 501528 w 1009528"/>
              <a:gd name="connsiteY27" fmla="*/ 827314 h 1930400"/>
              <a:gd name="connsiteX28" fmla="*/ 487013 w 1009528"/>
              <a:gd name="connsiteY28" fmla="*/ 870857 h 1930400"/>
              <a:gd name="connsiteX29" fmla="*/ 443470 w 1009528"/>
              <a:gd name="connsiteY29" fmla="*/ 957943 h 1930400"/>
              <a:gd name="connsiteX30" fmla="*/ 472499 w 1009528"/>
              <a:gd name="connsiteY30" fmla="*/ 1117600 h 1930400"/>
              <a:gd name="connsiteX31" fmla="*/ 501528 w 1009528"/>
              <a:gd name="connsiteY31" fmla="*/ 1161143 h 1930400"/>
              <a:gd name="connsiteX32" fmla="*/ 516042 w 1009528"/>
              <a:gd name="connsiteY32" fmla="*/ 1204686 h 1930400"/>
              <a:gd name="connsiteX33" fmla="*/ 472499 w 1009528"/>
              <a:gd name="connsiteY33" fmla="*/ 1233714 h 1930400"/>
              <a:gd name="connsiteX34" fmla="*/ 457985 w 1009528"/>
              <a:gd name="connsiteY34" fmla="*/ 1277257 h 1930400"/>
              <a:gd name="connsiteX35" fmla="*/ 472499 w 1009528"/>
              <a:gd name="connsiteY35" fmla="*/ 1393371 h 1930400"/>
              <a:gd name="connsiteX36" fmla="*/ 487013 w 1009528"/>
              <a:gd name="connsiteY36" fmla="*/ 1436914 h 1930400"/>
              <a:gd name="connsiteX37" fmla="*/ 472499 w 1009528"/>
              <a:gd name="connsiteY37" fmla="*/ 1480457 h 1930400"/>
              <a:gd name="connsiteX38" fmla="*/ 428956 w 1009528"/>
              <a:gd name="connsiteY38" fmla="*/ 1494971 h 1930400"/>
              <a:gd name="connsiteX39" fmla="*/ 399928 w 1009528"/>
              <a:gd name="connsiteY39" fmla="*/ 1538514 h 1930400"/>
              <a:gd name="connsiteX40" fmla="*/ 472499 w 1009528"/>
              <a:gd name="connsiteY40" fmla="*/ 1741714 h 1930400"/>
              <a:gd name="connsiteX41" fmla="*/ 530556 w 1009528"/>
              <a:gd name="connsiteY41" fmla="*/ 1770743 h 1930400"/>
              <a:gd name="connsiteX42" fmla="*/ 588613 w 1009528"/>
              <a:gd name="connsiteY42" fmla="*/ 1857829 h 1930400"/>
              <a:gd name="connsiteX43" fmla="*/ 632156 w 1009528"/>
              <a:gd name="connsiteY43" fmla="*/ 1886857 h 1930400"/>
              <a:gd name="connsiteX44" fmla="*/ 719242 w 1009528"/>
              <a:gd name="connsiteY44" fmla="*/ 1915886 h 1930400"/>
              <a:gd name="connsiteX45" fmla="*/ 748270 w 1009528"/>
              <a:gd name="connsiteY45" fmla="*/ 1930400 h 1930400"/>
              <a:gd name="connsiteX0" fmla="*/ 516042 w 1009528"/>
              <a:gd name="connsiteY0" fmla="*/ 783771 h 2198842"/>
              <a:gd name="connsiteX1" fmla="*/ 588613 w 1009528"/>
              <a:gd name="connsiteY1" fmla="*/ 798286 h 2198842"/>
              <a:gd name="connsiteX2" fmla="*/ 704728 w 1009528"/>
              <a:gd name="connsiteY2" fmla="*/ 769257 h 2198842"/>
              <a:gd name="connsiteX3" fmla="*/ 762785 w 1009528"/>
              <a:gd name="connsiteY3" fmla="*/ 696686 h 2198842"/>
              <a:gd name="connsiteX4" fmla="*/ 820842 w 1009528"/>
              <a:gd name="connsiteY4" fmla="*/ 638629 h 2198842"/>
              <a:gd name="connsiteX5" fmla="*/ 951470 w 1009528"/>
              <a:gd name="connsiteY5" fmla="*/ 566057 h 2198842"/>
              <a:gd name="connsiteX6" fmla="*/ 1009528 w 1009528"/>
              <a:gd name="connsiteY6" fmla="*/ 435429 h 2198842"/>
              <a:gd name="connsiteX7" fmla="*/ 951470 w 1009528"/>
              <a:gd name="connsiteY7" fmla="*/ 304800 h 2198842"/>
              <a:gd name="connsiteX8" fmla="*/ 922442 w 1009528"/>
              <a:gd name="connsiteY8" fmla="*/ 217714 h 2198842"/>
              <a:gd name="connsiteX9" fmla="*/ 893413 w 1009528"/>
              <a:gd name="connsiteY9" fmla="*/ 130629 h 2198842"/>
              <a:gd name="connsiteX10" fmla="*/ 878899 w 1009528"/>
              <a:gd name="connsiteY10" fmla="*/ 87086 h 2198842"/>
              <a:gd name="connsiteX11" fmla="*/ 748270 w 1009528"/>
              <a:gd name="connsiteY11" fmla="*/ 14514 h 2198842"/>
              <a:gd name="connsiteX12" fmla="*/ 690213 w 1009528"/>
              <a:gd name="connsiteY12" fmla="*/ 0 h 2198842"/>
              <a:gd name="connsiteX13" fmla="*/ 574099 w 1009528"/>
              <a:gd name="connsiteY13" fmla="*/ 14514 h 2198842"/>
              <a:gd name="connsiteX14" fmla="*/ 487013 w 1009528"/>
              <a:gd name="connsiteY14" fmla="*/ 43543 h 2198842"/>
              <a:gd name="connsiteX15" fmla="*/ 443470 w 1009528"/>
              <a:gd name="connsiteY15" fmla="*/ 58057 h 2198842"/>
              <a:gd name="connsiteX16" fmla="*/ 211242 w 1009528"/>
              <a:gd name="connsiteY16" fmla="*/ 72571 h 2198842"/>
              <a:gd name="connsiteX17" fmla="*/ 167699 w 1009528"/>
              <a:gd name="connsiteY17" fmla="*/ 101600 h 2198842"/>
              <a:gd name="connsiteX18" fmla="*/ 153185 w 1009528"/>
              <a:gd name="connsiteY18" fmla="*/ 145143 h 2198842"/>
              <a:gd name="connsiteX19" fmla="*/ 124156 w 1009528"/>
              <a:gd name="connsiteY19" fmla="*/ 188686 h 2198842"/>
              <a:gd name="connsiteX20" fmla="*/ 95128 w 1009528"/>
              <a:gd name="connsiteY20" fmla="*/ 362857 h 2198842"/>
              <a:gd name="connsiteX21" fmla="*/ 80613 w 1009528"/>
              <a:gd name="connsiteY21" fmla="*/ 406400 h 2198842"/>
              <a:gd name="connsiteX22" fmla="*/ 37070 w 1009528"/>
              <a:gd name="connsiteY22" fmla="*/ 435429 h 2198842"/>
              <a:gd name="connsiteX23" fmla="*/ 22556 w 1009528"/>
              <a:gd name="connsiteY23" fmla="*/ 667657 h 2198842"/>
              <a:gd name="connsiteX24" fmla="*/ 109642 w 1009528"/>
              <a:gd name="connsiteY24" fmla="*/ 725714 h 2198842"/>
              <a:gd name="connsiteX25" fmla="*/ 153185 w 1009528"/>
              <a:gd name="connsiteY25" fmla="*/ 754743 h 2198842"/>
              <a:gd name="connsiteX26" fmla="*/ 457985 w 1009528"/>
              <a:gd name="connsiteY26" fmla="*/ 798286 h 2198842"/>
              <a:gd name="connsiteX27" fmla="*/ 501528 w 1009528"/>
              <a:gd name="connsiteY27" fmla="*/ 827314 h 2198842"/>
              <a:gd name="connsiteX28" fmla="*/ 487013 w 1009528"/>
              <a:gd name="connsiteY28" fmla="*/ 870857 h 2198842"/>
              <a:gd name="connsiteX29" fmla="*/ 443470 w 1009528"/>
              <a:gd name="connsiteY29" fmla="*/ 957943 h 2198842"/>
              <a:gd name="connsiteX30" fmla="*/ 472499 w 1009528"/>
              <a:gd name="connsiteY30" fmla="*/ 1117600 h 2198842"/>
              <a:gd name="connsiteX31" fmla="*/ 501528 w 1009528"/>
              <a:gd name="connsiteY31" fmla="*/ 1161143 h 2198842"/>
              <a:gd name="connsiteX32" fmla="*/ 516042 w 1009528"/>
              <a:gd name="connsiteY32" fmla="*/ 1204686 h 2198842"/>
              <a:gd name="connsiteX33" fmla="*/ 472499 w 1009528"/>
              <a:gd name="connsiteY33" fmla="*/ 1233714 h 2198842"/>
              <a:gd name="connsiteX34" fmla="*/ 457985 w 1009528"/>
              <a:gd name="connsiteY34" fmla="*/ 1277257 h 2198842"/>
              <a:gd name="connsiteX35" fmla="*/ 472499 w 1009528"/>
              <a:gd name="connsiteY35" fmla="*/ 1393371 h 2198842"/>
              <a:gd name="connsiteX36" fmla="*/ 487013 w 1009528"/>
              <a:gd name="connsiteY36" fmla="*/ 1436914 h 2198842"/>
              <a:gd name="connsiteX37" fmla="*/ 472499 w 1009528"/>
              <a:gd name="connsiteY37" fmla="*/ 1480457 h 2198842"/>
              <a:gd name="connsiteX38" fmla="*/ 428956 w 1009528"/>
              <a:gd name="connsiteY38" fmla="*/ 1494971 h 2198842"/>
              <a:gd name="connsiteX39" fmla="*/ 399928 w 1009528"/>
              <a:gd name="connsiteY39" fmla="*/ 1538514 h 2198842"/>
              <a:gd name="connsiteX40" fmla="*/ 472499 w 1009528"/>
              <a:gd name="connsiteY40" fmla="*/ 1741714 h 2198842"/>
              <a:gd name="connsiteX41" fmla="*/ 530556 w 1009528"/>
              <a:gd name="connsiteY41" fmla="*/ 1770743 h 2198842"/>
              <a:gd name="connsiteX42" fmla="*/ 588613 w 1009528"/>
              <a:gd name="connsiteY42" fmla="*/ 1857829 h 2198842"/>
              <a:gd name="connsiteX43" fmla="*/ 632156 w 1009528"/>
              <a:gd name="connsiteY43" fmla="*/ 1886857 h 2198842"/>
              <a:gd name="connsiteX44" fmla="*/ 719242 w 1009528"/>
              <a:gd name="connsiteY44" fmla="*/ 1915886 h 2198842"/>
              <a:gd name="connsiteX45" fmla="*/ 688454 w 1009528"/>
              <a:gd name="connsiteY45" fmla="*/ 2198842 h 2198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009528" h="2198842">
                <a:moveTo>
                  <a:pt x="516042" y="783771"/>
                </a:moveTo>
                <a:cubicBezTo>
                  <a:pt x="540232" y="788609"/>
                  <a:pt x="563944" y="798286"/>
                  <a:pt x="588613" y="798286"/>
                </a:cubicBezTo>
                <a:cubicBezTo>
                  <a:pt x="623639" y="798286"/>
                  <a:pt x="670370" y="780709"/>
                  <a:pt x="704728" y="769257"/>
                </a:cubicBezTo>
                <a:cubicBezTo>
                  <a:pt x="741209" y="659810"/>
                  <a:pt x="687755" y="790473"/>
                  <a:pt x="762785" y="696686"/>
                </a:cubicBezTo>
                <a:cubicBezTo>
                  <a:pt x="819083" y="626314"/>
                  <a:pt x="725839" y="670296"/>
                  <a:pt x="820842" y="638629"/>
                </a:cubicBezTo>
                <a:cubicBezTo>
                  <a:pt x="920658" y="572085"/>
                  <a:pt x="874830" y="591604"/>
                  <a:pt x="951470" y="566057"/>
                </a:cubicBezTo>
                <a:cubicBezTo>
                  <a:pt x="986015" y="462422"/>
                  <a:pt x="963525" y="504431"/>
                  <a:pt x="1009528" y="435429"/>
                </a:cubicBezTo>
                <a:cubicBezTo>
                  <a:pt x="974063" y="222647"/>
                  <a:pt x="1028081" y="442702"/>
                  <a:pt x="951470" y="304800"/>
                </a:cubicBezTo>
                <a:cubicBezTo>
                  <a:pt x="936610" y="278052"/>
                  <a:pt x="932118" y="246743"/>
                  <a:pt x="922442" y="217714"/>
                </a:cubicBezTo>
                <a:lnTo>
                  <a:pt x="893413" y="130629"/>
                </a:lnTo>
                <a:cubicBezTo>
                  <a:pt x="888575" y="116115"/>
                  <a:pt x="891629" y="95573"/>
                  <a:pt x="878899" y="87086"/>
                </a:cubicBezTo>
                <a:cubicBezTo>
                  <a:pt x="800934" y="35110"/>
                  <a:pt x="815328" y="33674"/>
                  <a:pt x="748270" y="14514"/>
                </a:cubicBezTo>
                <a:cubicBezTo>
                  <a:pt x="729090" y="9034"/>
                  <a:pt x="709565" y="4838"/>
                  <a:pt x="690213" y="0"/>
                </a:cubicBezTo>
                <a:cubicBezTo>
                  <a:pt x="651508" y="4838"/>
                  <a:pt x="612239" y="6341"/>
                  <a:pt x="574099" y="14514"/>
                </a:cubicBezTo>
                <a:cubicBezTo>
                  <a:pt x="544179" y="20925"/>
                  <a:pt x="516042" y="33867"/>
                  <a:pt x="487013" y="43543"/>
                </a:cubicBezTo>
                <a:cubicBezTo>
                  <a:pt x="472499" y="48381"/>
                  <a:pt x="458740" y="57103"/>
                  <a:pt x="443470" y="58057"/>
                </a:cubicBezTo>
                <a:lnTo>
                  <a:pt x="211242" y="72571"/>
                </a:lnTo>
                <a:cubicBezTo>
                  <a:pt x="196728" y="82247"/>
                  <a:pt x="178596" y="87978"/>
                  <a:pt x="167699" y="101600"/>
                </a:cubicBezTo>
                <a:cubicBezTo>
                  <a:pt x="158142" y="113547"/>
                  <a:pt x="160027" y="131459"/>
                  <a:pt x="153185" y="145143"/>
                </a:cubicBezTo>
                <a:cubicBezTo>
                  <a:pt x="145384" y="160745"/>
                  <a:pt x="133832" y="174172"/>
                  <a:pt x="124156" y="188686"/>
                </a:cubicBezTo>
                <a:cubicBezTo>
                  <a:pt x="90129" y="290770"/>
                  <a:pt x="127537" y="168405"/>
                  <a:pt x="95128" y="362857"/>
                </a:cubicBezTo>
                <a:cubicBezTo>
                  <a:pt x="92613" y="377948"/>
                  <a:pt x="90171" y="394453"/>
                  <a:pt x="80613" y="406400"/>
                </a:cubicBezTo>
                <a:cubicBezTo>
                  <a:pt x="69716" y="420022"/>
                  <a:pt x="51584" y="425753"/>
                  <a:pt x="37070" y="435429"/>
                </a:cubicBezTo>
                <a:cubicBezTo>
                  <a:pt x="10346" y="515600"/>
                  <a:pt x="-23097" y="576351"/>
                  <a:pt x="22556" y="667657"/>
                </a:cubicBezTo>
                <a:cubicBezTo>
                  <a:pt x="38158" y="698862"/>
                  <a:pt x="80613" y="706362"/>
                  <a:pt x="109642" y="725714"/>
                </a:cubicBezTo>
                <a:cubicBezTo>
                  <a:pt x="124156" y="735390"/>
                  <a:pt x="136636" y="749227"/>
                  <a:pt x="153185" y="754743"/>
                </a:cubicBezTo>
                <a:cubicBezTo>
                  <a:pt x="309270" y="806771"/>
                  <a:pt x="209739" y="781736"/>
                  <a:pt x="457985" y="798286"/>
                </a:cubicBezTo>
                <a:cubicBezTo>
                  <a:pt x="472499" y="807962"/>
                  <a:pt x="495050" y="811118"/>
                  <a:pt x="501528" y="827314"/>
                </a:cubicBezTo>
                <a:cubicBezTo>
                  <a:pt x="507210" y="841519"/>
                  <a:pt x="493855" y="857173"/>
                  <a:pt x="487013" y="870857"/>
                </a:cubicBezTo>
                <a:cubicBezTo>
                  <a:pt x="430740" y="983403"/>
                  <a:pt x="479954" y="848496"/>
                  <a:pt x="443470" y="957943"/>
                </a:cubicBezTo>
                <a:cubicBezTo>
                  <a:pt x="448473" y="997963"/>
                  <a:pt x="450126" y="1072854"/>
                  <a:pt x="472499" y="1117600"/>
                </a:cubicBezTo>
                <a:cubicBezTo>
                  <a:pt x="480300" y="1133202"/>
                  <a:pt x="491852" y="1146629"/>
                  <a:pt x="501528" y="1161143"/>
                </a:cubicBezTo>
                <a:cubicBezTo>
                  <a:pt x="506366" y="1175657"/>
                  <a:pt x="521724" y="1190481"/>
                  <a:pt x="516042" y="1204686"/>
                </a:cubicBezTo>
                <a:cubicBezTo>
                  <a:pt x="509563" y="1220882"/>
                  <a:pt x="483396" y="1220093"/>
                  <a:pt x="472499" y="1233714"/>
                </a:cubicBezTo>
                <a:cubicBezTo>
                  <a:pt x="462942" y="1245661"/>
                  <a:pt x="462823" y="1262743"/>
                  <a:pt x="457985" y="1277257"/>
                </a:cubicBezTo>
                <a:cubicBezTo>
                  <a:pt x="462823" y="1315962"/>
                  <a:pt x="465522" y="1354994"/>
                  <a:pt x="472499" y="1393371"/>
                </a:cubicBezTo>
                <a:cubicBezTo>
                  <a:pt x="475236" y="1408424"/>
                  <a:pt x="487013" y="1421615"/>
                  <a:pt x="487013" y="1436914"/>
                </a:cubicBezTo>
                <a:cubicBezTo>
                  <a:pt x="487013" y="1452213"/>
                  <a:pt x="483317" y="1469639"/>
                  <a:pt x="472499" y="1480457"/>
                </a:cubicBezTo>
                <a:cubicBezTo>
                  <a:pt x="461681" y="1491275"/>
                  <a:pt x="443470" y="1490133"/>
                  <a:pt x="428956" y="1494971"/>
                </a:cubicBezTo>
                <a:cubicBezTo>
                  <a:pt x="419280" y="1509485"/>
                  <a:pt x="401507" y="1521142"/>
                  <a:pt x="399928" y="1538514"/>
                </a:cubicBezTo>
                <a:cubicBezTo>
                  <a:pt x="395388" y="1588457"/>
                  <a:pt x="413718" y="1712323"/>
                  <a:pt x="472499" y="1741714"/>
                </a:cubicBezTo>
                <a:lnTo>
                  <a:pt x="530556" y="1770743"/>
                </a:lnTo>
                <a:cubicBezTo>
                  <a:pt x="549908" y="1799772"/>
                  <a:pt x="559584" y="1838477"/>
                  <a:pt x="588613" y="1857829"/>
                </a:cubicBezTo>
                <a:cubicBezTo>
                  <a:pt x="603127" y="1867505"/>
                  <a:pt x="616216" y="1879772"/>
                  <a:pt x="632156" y="1886857"/>
                </a:cubicBezTo>
                <a:cubicBezTo>
                  <a:pt x="660118" y="1899284"/>
                  <a:pt x="691873" y="1902202"/>
                  <a:pt x="719242" y="1915886"/>
                </a:cubicBezTo>
                <a:cubicBezTo>
                  <a:pt x="728918" y="1920724"/>
                  <a:pt x="678778" y="2194004"/>
                  <a:pt x="688454" y="2198842"/>
                </a:cubicBezTo>
              </a:path>
            </a:pathLst>
          </a:custGeom>
          <a:noFill/>
          <a:ln w="5715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8328" y="5397022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ένα   </a:t>
            </a:r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ΟΞΥ</a:t>
            </a:r>
            <a:endParaRPr lang="el-GR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55923" y="5397023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 μια </a:t>
            </a:r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ΒΑΣΗ</a:t>
            </a:r>
            <a:endParaRPr lang="el-GR" sz="36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20272" y="4067803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Νεράκι</a:t>
            </a:r>
            <a:endParaRPr lang="el-GR" sz="36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8328" y="2417387"/>
            <a:ext cx="2200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ΚΑΤΙΟΝΤΑ ΥΔΡΟΓΟΝΟΥ 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2036" y="2402885"/>
            <a:ext cx="2200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ΑΝΙΟΝΤΑ ΥΔΡΟΞΕΙΔΙΟΥ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ashwattplumbing.com.au/_Media/water_faucet_drop_500_clr_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351" y="146049"/>
            <a:ext cx="2189075" cy="347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910152"/>
            <a:ext cx="3273549" cy="154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7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 animBg="1"/>
      <p:bldP spid="11" grpId="0" animBg="1"/>
      <p:bldP spid="12" grpId="0"/>
      <p:bldP spid="13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2656"/>
            <a:ext cx="8591875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4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60647"/>
            <a:ext cx="7776864" cy="382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2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413143" cy="28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1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2656"/>
            <a:ext cx="819555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6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Ορθογώνιο 38"/>
          <p:cNvSpPr/>
          <p:nvPr/>
        </p:nvSpPr>
        <p:spPr>
          <a:xfrm>
            <a:off x="2916141" y="1767462"/>
            <a:ext cx="2337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Βασικό </a:t>
            </a:r>
          </a:p>
          <a:p>
            <a:pPr lvl="0"/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ΟΞΕΙΔΙΟ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>
            <a:off x="131997" y="260648"/>
            <a:ext cx="8640960" cy="576064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3.5.5. </a:t>
            </a:r>
            <a:r>
              <a:rPr lang="el-GR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ΕΞΟΥΔΕΤΕΡΩΣΗ</a:t>
            </a:r>
            <a:endParaRPr lang="el-GR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6097" y="1052736"/>
            <a:ext cx="141566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ΟΞΥ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7644" y="1052736"/>
            <a:ext cx="85184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</a:t>
            </a:r>
            <a:r>
              <a:rPr lang="el-GR" sz="3200" b="1" baseline="-2500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20" name="Ευθύγραμμο βέλος σύνδεσης 19"/>
          <p:cNvCxnSpPr/>
          <p:nvPr/>
        </p:nvCxnSpPr>
        <p:spPr>
          <a:xfrm>
            <a:off x="4585005" y="1345123"/>
            <a:ext cx="648072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Ορθογώνιο 20"/>
          <p:cNvSpPr/>
          <p:nvPr/>
        </p:nvSpPr>
        <p:spPr>
          <a:xfrm>
            <a:off x="7551311" y="1052736"/>
            <a:ext cx="15571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ΝΕΡΟ</a:t>
            </a:r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Ορθογώνιο 21"/>
          <p:cNvSpPr/>
          <p:nvPr/>
        </p:nvSpPr>
        <p:spPr>
          <a:xfrm>
            <a:off x="2336722" y="1052736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ln w="1143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</a:p>
        </p:txBody>
      </p:sp>
      <p:sp>
        <p:nvSpPr>
          <p:cNvPr id="23" name="Ορθογώνιο 22"/>
          <p:cNvSpPr/>
          <p:nvPr/>
        </p:nvSpPr>
        <p:spPr>
          <a:xfrm>
            <a:off x="2872270" y="1052736"/>
            <a:ext cx="1356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ΒΑΣΗ</a:t>
            </a:r>
          </a:p>
        </p:txBody>
      </p:sp>
      <p:sp>
        <p:nvSpPr>
          <p:cNvPr id="24" name="Ορθογώνιο 23"/>
          <p:cNvSpPr/>
          <p:nvPr/>
        </p:nvSpPr>
        <p:spPr>
          <a:xfrm>
            <a:off x="5349603" y="1067940"/>
            <a:ext cx="15776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ΑΛΑΤΙ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Ορθογώνιο 24"/>
          <p:cNvSpPr/>
          <p:nvPr/>
        </p:nvSpPr>
        <p:spPr>
          <a:xfrm>
            <a:off x="7089594" y="1052736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ln w="1143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75712" y="3013729"/>
            <a:ext cx="2270017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Όξινο ΟΞΕΙΔΙΟ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1965" y="3013729"/>
            <a:ext cx="85184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</a:t>
            </a:r>
            <a:r>
              <a:rPr lang="el-GR" sz="3200" b="1" baseline="-2500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28" name="Ευθύγραμμο βέλος σύνδεσης 27"/>
          <p:cNvCxnSpPr/>
          <p:nvPr/>
        </p:nvCxnSpPr>
        <p:spPr>
          <a:xfrm flipV="1">
            <a:off x="4633206" y="2113117"/>
            <a:ext cx="657814" cy="1913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Ορθογώνιο 28"/>
          <p:cNvSpPr/>
          <p:nvPr/>
        </p:nvSpPr>
        <p:spPr>
          <a:xfrm>
            <a:off x="7515632" y="3013729"/>
            <a:ext cx="15571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ΝΕΡΟ</a:t>
            </a:r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0" name="Ορθογώνιο 29"/>
          <p:cNvSpPr/>
          <p:nvPr/>
        </p:nvSpPr>
        <p:spPr>
          <a:xfrm>
            <a:off x="2413739" y="3013729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ln w="1143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</a:p>
        </p:txBody>
      </p:sp>
      <p:sp>
        <p:nvSpPr>
          <p:cNvPr id="31" name="Ορθογώνιο 30"/>
          <p:cNvSpPr/>
          <p:nvPr/>
        </p:nvSpPr>
        <p:spPr>
          <a:xfrm>
            <a:off x="2978480" y="3006514"/>
            <a:ext cx="1356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ΒΑΣΗ</a:t>
            </a:r>
          </a:p>
        </p:txBody>
      </p:sp>
      <p:sp>
        <p:nvSpPr>
          <p:cNvPr id="32" name="Ορθογώνιο 31"/>
          <p:cNvSpPr/>
          <p:nvPr/>
        </p:nvSpPr>
        <p:spPr>
          <a:xfrm>
            <a:off x="5349603" y="3002946"/>
            <a:ext cx="15776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ΑΛΑΤΙ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3" name="Ορθογώνιο 32"/>
          <p:cNvSpPr/>
          <p:nvPr/>
        </p:nvSpPr>
        <p:spPr>
          <a:xfrm>
            <a:off x="7053915" y="3013729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ln w="1143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64616" y="2022529"/>
            <a:ext cx="141566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ΟΞΥ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7386" y="1976363"/>
            <a:ext cx="85184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</a:t>
            </a:r>
            <a:r>
              <a:rPr lang="el-GR" sz="3200" b="1" baseline="-2500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36" name="Ευθύγραμμο βέλος σύνδεσης 35"/>
          <p:cNvCxnSpPr/>
          <p:nvPr/>
        </p:nvCxnSpPr>
        <p:spPr>
          <a:xfrm>
            <a:off x="4549326" y="3295333"/>
            <a:ext cx="632826" cy="10783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Ορθογώνιο 36"/>
          <p:cNvSpPr/>
          <p:nvPr/>
        </p:nvSpPr>
        <p:spPr>
          <a:xfrm>
            <a:off x="7587547" y="1760887"/>
            <a:ext cx="15571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ΝΕΡΟ</a:t>
            </a:r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8" name="Ορθογώνιο 37"/>
          <p:cNvSpPr/>
          <p:nvPr/>
        </p:nvSpPr>
        <p:spPr>
          <a:xfrm>
            <a:off x="2335076" y="1931716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ln w="1143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</a:p>
        </p:txBody>
      </p:sp>
      <p:sp>
        <p:nvSpPr>
          <p:cNvPr id="40" name="Ορθογώνιο 39"/>
          <p:cNvSpPr/>
          <p:nvPr/>
        </p:nvSpPr>
        <p:spPr>
          <a:xfrm>
            <a:off x="5419587" y="1805087"/>
            <a:ext cx="15776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ΑΛΑΤΙ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1" name="Ορθογώνιο 40"/>
          <p:cNvSpPr/>
          <p:nvPr/>
        </p:nvSpPr>
        <p:spPr>
          <a:xfrm>
            <a:off x="7125830" y="1760887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ln w="1143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932795" y="4290875"/>
            <a:ext cx="2270017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Όξινο ΟΞΕΙΔΙΟ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9048" y="4290875"/>
            <a:ext cx="85184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</a:t>
            </a:r>
            <a:r>
              <a:rPr lang="el-GR" sz="3200" b="1" baseline="-2500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</a:t>
            </a:r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52" name="Ευθύγραμμο βέλος σύνδεσης 51"/>
          <p:cNvCxnSpPr/>
          <p:nvPr/>
        </p:nvCxnSpPr>
        <p:spPr>
          <a:xfrm>
            <a:off x="5104581" y="4721712"/>
            <a:ext cx="482463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Ορθογώνιο 52"/>
          <p:cNvSpPr/>
          <p:nvPr/>
        </p:nvSpPr>
        <p:spPr>
          <a:xfrm>
            <a:off x="2621832" y="4346858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ln w="1143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</a:p>
        </p:txBody>
      </p:sp>
      <p:sp>
        <p:nvSpPr>
          <p:cNvPr id="54" name="Ορθογώνιο 53"/>
          <p:cNvSpPr/>
          <p:nvPr/>
        </p:nvSpPr>
        <p:spPr>
          <a:xfrm>
            <a:off x="3202812" y="4268055"/>
            <a:ext cx="23404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Βασικό </a:t>
            </a:r>
          </a:p>
          <a:p>
            <a:pPr lvl="0"/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ΟΞΕΙΔΙΟ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5" name="Ορθογώνιο 54"/>
          <p:cNvSpPr/>
          <p:nvPr/>
        </p:nvSpPr>
        <p:spPr>
          <a:xfrm>
            <a:off x="5729285" y="4429324"/>
            <a:ext cx="15776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ΑΛΑΤΙ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5517232"/>
            <a:ext cx="78488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Είναι </a:t>
            </a:r>
            <a:r>
              <a:rPr lang="el-GR" sz="3600" b="1" dirty="0" smtClean="0">
                <a:solidFill>
                  <a:schemeClr val="accent5">
                    <a:lumMod val="75000"/>
                  </a:schemeClr>
                </a:solidFill>
              </a:rPr>
              <a:t>διπλή αντικατάσταση</a:t>
            </a:r>
            <a:endParaRPr lang="el-GR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 smtClean="0"/>
              <a:t>Είναι </a:t>
            </a:r>
            <a:r>
              <a:rPr lang="el-GR" sz="3200" b="1" dirty="0" err="1" smtClean="0">
                <a:solidFill>
                  <a:schemeClr val="accent3">
                    <a:lumMod val="50000"/>
                  </a:schemeClr>
                </a:solidFill>
              </a:rPr>
              <a:t>μεταθετική</a:t>
            </a:r>
            <a:r>
              <a:rPr lang="el-GR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l-GR" sz="2800" dirty="0" smtClean="0"/>
              <a:t>αντίδραση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951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38" grpId="0"/>
      <p:bldP spid="40" grpId="0"/>
      <p:bldP spid="41" grpId="0"/>
      <p:bldP spid="50" grpId="0"/>
      <p:bldP spid="51" grpId="0"/>
      <p:bldP spid="53" grpId="0"/>
      <p:bldP spid="54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Εικόνα 4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64" b="98523" l="10000" r="906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19" y="1974416"/>
            <a:ext cx="2394111" cy="1963779"/>
          </a:xfrm>
          <a:prstGeom prst="rect">
            <a:avLst/>
          </a:prstGeom>
        </p:spPr>
      </p:pic>
      <p:pic>
        <p:nvPicPr>
          <p:cNvPr id="48" name="Εικόνα 4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4" b="98523" l="10000" r="906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792" y="2067326"/>
            <a:ext cx="1938241" cy="2080064"/>
          </a:xfrm>
          <a:prstGeom prst="rect">
            <a:avLst/>
          </a:prstGeom>
        </p:spPr>
      </p:pic>
      <p:pic>
        <p:nvPicPr>
          <p:cNvPr id="25" name="Εικόνα 24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64" b="98523" l="10000" r="906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85" y="2067325"/>
            <a:ext cx="1829885" cy="1963779"/>
          </a:xfrm>
          <a:prstGeom prst="rect">
            <a:avLst/>
          </a:prstGeom>
        </p:spPr>
      </p:pic>
      <p:pic>
        <p:nvPicPr>
          <p:cNvPr id="3" name="Picture 2" descr="http://bbsimg.ngfiles.com/14/17841000/ngbbs490e15a474680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510" y="538045"/>
            <a:ext cx="1014237" cy="7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6097" y="1052736"/>
            <a:ext cx="141566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ΟΞΥ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644" y="1052736"/>
            <a:ext cx="85184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</a:t>
            </a:r>
            <a:r>
              <a:rPr lang="el-GR" sz="3200" b="1" baseline="-2500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7" name="Ευθύγραμμο βέλος σύνδεσης 6"/>
          <p:cNvCxnSpPr/>
          <p:nvPr/>
        </p:nvCxnSpPr>
        <p:spPr>
          <a:xfrm flipV="1">
            <a:off x="4223971" y="1381043"/>
            <a:ext cx="987095" cy="694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Ορθογώνιο 7"/>
          <p:cNvSpPr/>
          <p:nvPr/>
        </p:nvSpPr>
        <p:spPr>
          <a:xfrm>
            <a:off x="7551311" y="1052736"/>
            <a:ext cx="15571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ΝΕΡΟ</a:t>
            </a:r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2336722" y="1052736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ln w="1143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2872270" y="1052736"/>
            <a:ext cx="1356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ΒΑΣΗ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5377364" y="1043116"/>
            <a:ext cx="15776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ΑΛΑΤΙ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7089594" y="1052736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ln w="1143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</a:p>
        </p:txBody>
      </p:sp>
      <p:pic>
        <p:nvPicPr>
          <p:cNvPr id="3074" name="Picture 2" descr="C:\Users\ΜΙΧΑΛΗΣ\Downloads\GIFS Clip Art\animated  circle with border1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72" y="3056435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Ορθογώνιο 37"/>
          <p:cNvSpPr/>
          <p:nvPr/>
        </p:nvSpPr>
        <p:spPr>
          <a:xfrm>
            <a:off x="915326" y="2958627"/>
            <a:ext cx="1112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Η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Cl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</a:t>
            </a:r>
            <a:endParaRPr lang="el-GR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9" name="Ορθογώνιο 38"/>
          <p:cNvSpPr/>
          <p:nvPr/>
        </p:nvSpPr>
        <p:spPr>
          <a:xfrm>
            <a:off x="2661832" y="2981052"/>
            <a:ext cx="1566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Na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OH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Ορθογώνιο 39"/>
          <p:cNvSpPr/>
          <p:nvPr/>
        </p:nvSpPr>
        <p:spPr>
          <a:xfrm>
            <a:off x="2177391" y="2882547"/>
            <a:ext cx="5293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endParaRPr lang="el-GR" sz="44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Ορθογώνιο 40"/>
          <p:cNvSpPr/>
          <p:nvPr/>
        </p:nvSpPr>
        <p:spPr>
          <a:xfrm>
            <a:off x="7717660" y="2917449"/>
            <a:ext cx="1095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en-US" sz="36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3" name="Ευθύγραμμο βέλος σύνδεσης 42"/>
          <p:cNvCxnSpPr/>
          <p:nvPr/>
        </p:nvCxnSpPr>
        <p:spPr>
          <a:xfrm flipV="1">
            <a:off x="4559544" y="3294560"/>
            <a:ext cx="526757" cy="2497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Ορθογώνιο 43"/>
          <p:cNvSpPr/>
          <p:nvPr/>
        </p:nvSpPr>
        <p:spPr>
          <a:xfrm>
            <a:off x="5242810" y="2995717"/>
            <a:ext cx="897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Ορθογώνιο 44"/>
          <p:cNvSpPr/>
          <p:nvPr/>
        </p:nvSpPr>
        <p:spPr>
          <a:xfrm>
            <a:off x="6980174" y="2828836"/>
            <a:ext cx="5293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4400" b="1" dirty="0">
                <a:ln w="11430"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461328" y="2648597"/>
            <a:ext cx="1274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+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   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-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37" name="Ορθογώνιο 36"/>
          <p:cNvSpPr/>
          <p:nvPr/>
        </p:nvSpPr>
        <p:spPr>
          <a:xfrm>
            <a:off x="5922264" y="3012849"/>
            <a:ext cx="6978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Cl</a:t>
            </a:r>
            <a:endParaRPr lang="el-GR" sz="24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05977" y="2617820"/>
            <a:ext cx="1041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+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 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-</a:t>
            </a:r>
            <a:endParaRPr lang="el-GR" sz="32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912054" y="2639412"/>
            <a:ext cx="1490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+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      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-</a:t>
            </a:r>
            <a:endParaRPr lang="el-GR" sz="32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79" name="Τίτλος 1"/>
          <p:cNvSpPr txBox="1">
            <a:spLocks/>
          </p:cNvSpPr>
          <p:nvPr/>
        </p:nvSpPr>
        <p:spPr>
          <a:xfrm>
            <a:off x="131997" y="260648"/>
            <a:ext cx="8640960" cy="576064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3.5.5. </a:t>
            </a:r>
            <a:r>
              <a:rPr lang="el-GR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ΕΞΟΥΔΕΤΕΡΩΣΗ</a:t>
            </a:r>
            <a:endParaRPr lang="el-GR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sachiacidbase.weebly.com/uploads/2/7/9/1/27911357/3695394_orig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18" y="4331132"/>
            <a:ext cx="3924436" cy="216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7568259" y="2890392"/>
            <a:ext cx="5389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Η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8128377" y="2927850"/>
            <a:ext cx="9076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ΟΗ</a:t>
            </a:r>
            <a:endParaRPr lang="en-US" sz="3600" dirty="0"/>
          </a:p>
        </p:txBody>
      </p:sp>
      <p:sp>
        <p:nvSpPr>
          <p:cNvPr id="15" name="Ορθογώνιο 14"/>
          <p:cNvSpPr/>
          <p:nvPr/>
        </p:nvSpPr>
        <p:spPr>
          <a:xfrm>
            <a:off x="7889823" y="2525996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8715143" y="2587550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</a:t>
            </a:r>
            <a:endParaRPr lang="en-US" sz="2400" dirty="0"/>
          </a:p>
        </p:txBody>
      </p:sp>
      <p:sp>
        <p:nvSpPr>
          <p:cNvPr id="14" name="Στρογγυλεμένο ορθογώνιο 13"/>
          <p:cNvSpPr/>
          <p:nvPr/>
        </p:nvSpPr>
        <p:spPr>
          <a:xfrm>
            <a:off x="1713601" y="4165978"/>
            <a:ext cx="3003918" cy="71020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Εικόνα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94" y="4117886"/>
            <a:ext cx="4087725" cy="272515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713601" y="3332891"/>
            <a:ext cx="74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72582" y="3318882"/>
            <a:ext cx="74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56284" y="3201941"/>
            <a:ext cx="74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80758" y="3304218"/>
            <a:ext cx="74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Forte" panose="03060902040502070203" pitchFamily="66" charset="0"/>
              </a:rPr>
              <a:t>l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58432" y="3969215"/>
            <a:ext cx="3152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Χλωριούχο </a:t>
            </a:r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νάτριο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82461" y="5129520"/>
            <a:ext cx="46166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 smtClean="0"/>
              <a:t>Είναι </a:t>
            </a:r>
            <a:r>
              <a:rPr lang="el-GR" sz="2800" b="1" dirty="0" smtClean="0">
                <a:solidFill>
                  <a:schemeClr val="accent5">
                    <a:lumMod val="50000"/>
                  </a:schemeClr>
                </a:solidFill>
              </a:rPr>
              <a:t>διπλή αντικατάσταση</a:t>
            </a:r>
          </a:p>
          <a:p>
            <a:endParaRPr lang="el-GR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 smtClean="0"/>
              <a:t>Είναι </a:t>
            </a:r>
            <a:r>
              <a:rPr lang="el-GR" sz="2800" b="1" dirty="0" err="1" smtClean="0">
                <a:solidFill>
                  <a:schemeClr val="accent5">
                    <a:lumMod val="50000"/>
                  </a:schemeClr>
                </a:solidFill>
              </a:rPr>
              <a:t>μεταθετική</a:t>
            </a:r>
            <a:r>
              <a:rPr lang="el-GR" sz="2800" b="1" dirty="0" smtClean="0"/>
              <a:t> </a:t>
            </a:r>
            <a:r>
              <a:rPr lang="el-GR" sz="2800" dirty="0" smtClean="0"/>
              <a:t>αντίδραση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44878" y="3981706"/>
            <a:ext cx="1999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Υδρο</a:t>
            </a:r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χλώριο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39070" y="3944618"/>
            <a:ext cx="3152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Υδροξείδιο</a:t>
            </a:r>
          </a:p>
          <a:p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του </a:t>
            </a:r>
            <a:r>
              <a:rPr lang="el-GR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νάτριου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420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38" grpId="0"/>
      <p:bldP spid="39" grpId="0"/>
      <p:bldP spid="40" grpId="0"/>
      <p:bldP spid="41" grpId="0"/>
      <p:bldP spid="44" grpId="0"/>
      <p:bldP spid="45" grpId="0"/>
      <p:bldP spid="55" grpId="0"/>
      <p:bldP spid="37" grpId="0"/>
      <p:bldP spid="67" grpId="0"/>
      <p:bldP spid="72" grpId="0"/>
      <p:bldP spid="4" grpId="0"/>
      <p:bldP spid="4" grpId="1"/>
      <p:bldP spid="13" grpId="0"/>
      <p:bldP spid="13" grpId="1"/>
      <p:bldP spid="15" grpId="0"/>
      <p:bldP spid="15" grpId="1"/>
      <p:bldP spid="16" grpId="0"/>
      <p:bldP spid="16" grpId="1"/>
      <p:bldP spid="32" grpId="0"/>
      <p:bldP spid="33" grpId="0"/>
      <p:bldP spid="34" grpId="0"/>
      <p:bldP spid="35" grpId="0"/>
      <p:bldP spid="2" grpId="0"/>
      <p:bldP spid="19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6097" y="1052736"/>
            <a:ext cx="141566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ΟΞΥ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644" y="1052736"/>
            <a:ext cx="85184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</a:t>
            </a:r>
            <a:r>
              <a:rPr lang="el-GR" sz="3200" b="1" baseline="-2500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7" name="Ευθύγραμμο βέλος σύνδεσης 6"/>
          <p:cNvCxnSpPr/>
          <p:nvPr/>
        </p:nvCxnSpPr>
        <p:spPr>
          <a:xfrm>
            <a:off x="4604101" y="1340768"/>
            <a:ext cx="39994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Ορθογώνιο 7"/>
          <p:cNvSpPr/>
          <p:nvPr/>
        </p:nvSpPr>
        <p:spPr>
          <a:xfrm>
            <a:off x="7551311" y="1052736"/>
            <a:ext cx="15571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ΝΕΡΟ</a:t>
            </a:r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2336722" y="1052736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ln w="1143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2872270" y="1052736"/>
            <a:ext cx="1356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ΒΑΣΗ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5076056" y="1052736"/>
            <a:ext cx="15776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ΑΛΑΤΙ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7089594" y="1052736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ln w="1143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</a:p>
        </p:txBody>
      </p:sp>
      <p:pic>
        <p:nvPicPr>
          <p:cNvPr id="3074" name="Picture 2" descr="C:\Users\ΜΙΧΑΛΗΣ\Downloads\GIFS Clip Art\animated  circle with border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85583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Ορθογώνιο 37"/>
          <p:cNvSpPr/>
          <p:nvPr/>
        </p:nvSpPr>
        <p:spPr>
          <a:xfrm>
            <a:off x="1142375" y="2141567"/>
            <a:ext cx="1413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Η</a:t>
            </a:r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ΝΟ</a:t>
            </a:r>
            <a:r>
              <a:rPr lang="el-GR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9" name="Ορθογώνιο 38"/>
          <p:cNvSpPr/>
          <p:nvPr/>
        </p:nvSpPr>
        <p:spPr>
          <a:xfrm>
            <a:off x="2916244" y="2140113"/>
            <a:ext cx="1705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r>
              <a:rPr lang="en-US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Ορθογώνιο 39"/>
          <p:cNvSpPr/>
          <p:nvPr/>
        </p:nvSpPr>
        <p:spPr>
          <a:xfrm>
            <a:off x="2385265" y="2122403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endParaRPr lang="el-GR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Ορθογώνιο 40"/>
          <p:cNvSpPr/>
          <p:nvPr/>
        </p:nvSpPr>
        <p:spPr>
          <a:xfrm>
            <a:off x="7981474" y="2041684"/>
            <a:ext cx="893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en-US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3" name="Ευθύγραμμο βέλος σύνδεσης 42"/>
          <p:cNvCxnSpPr/>
          <p:nvPr/>
        </p:nvCxnSpPr>
        <p:spPr>
          <a:xfrm>
            <a:off x="4644008" y="2357591"/>
            <a:ext cx="39994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Ορθογώνιο 43"/>
          <p:cNvSpPr/>
          <p:nvPr/>
        </p:nvSpPr>
        <p:spPr>
          <a:xfrm>
            <a:off x="5125652" y="2069559"/>
            <a:ext cx="712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Ορθογώνιο 44"/>
          <p:cNvSpPr/>
          <p:nvPr/>
        </p:nvSpPr>
        <p:spPr>
          <a:xfrm>
            <a:off x="7092280" y="1980129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ln w="1143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</a:p>
        </p:txBody>
      </p:sp>
      <p:pic>
        <p:nvPicPr>
          <p:cNvPr id="46" name="Picture 2" descr="C:\Users\ΜΙΧΑΛΗΣ\Downloads\GIFS Clip Art\animated  circle with border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50915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Ορθογώνιο 46"/>
          <p:cNvSpPr/>
          <p:nvPr/>
        </p:nvSpPr>
        <p:spPr>
          <a:xfrm>
            <a:off x="1097361" y="3409836"/>
            <a:ext cx="1962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Cl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8" name="Ορθογώνιο 47"/>
          <p:cNvSpPr/>
          <p:nvPr/>
        </p:nvSpPr>
        <p:spPr>
          <a:xfrm>
            <a:off x="2729497" y="3457993"/>
            <a:ext cx="18226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OH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r>
              <a:rPr lang="en-US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Ορθογώνιο 48"/>
          <p:cNvSpPr/>
          <p:nvPr/>
        </p:nvSpPr>
        <p:spPr>
          <a:xfrm>
            <a:off x="2411760" y="3409836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endParaRPr lang="el-GR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Ορθογώνιο 49"/>
          <p:cNvSpPr/>
          <p:nvPr/>
        </p:nvSpPr>
        <p:spPr>
          <a:xfrm>
            <a:off x="7981399" y="3467850"/>
            <a:ext cx="893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en-US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1" name="Ευθύγραμμο βέλος σύνδεσης 50"/>
          <p:cNvCxnSpPr/>
          <p:nvPr/>
        </p:nvCxnSpPr>
        <p:spPr>
          <a:xfrm>
            <a:off x="4644008" y="3789040"/>
            <a:ext cx="39994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Ορθογώνιο 51"/>
          <p:cNvSpPr/>
          <p:nvPr/>
        </p:nvSpPr>
        <p:spPr>
          <a:xfrm>
            <a:off x="5580112" y="3553852"/>
            <a:ext cx="1680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Cl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Ορθογώνιο 52"/>
          <p:cNvSpPr/>
          <p:nvPr/>
        </p:nvSpPr>
        <p:spPr>
          <a:xfrm>
            <a:off x="7092280" y="3420289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ln w="1143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</a:p>
        </p:txBody>
      </p:sp>
      <p:sp>
        <p:nvSpPr>
          <p:cNvPr id="54" name="Ορθογώνιο 53"/>
          <p:cNvSpPr/>
          <p:nvPr/>
        </p:nvSpPr>
        <p:spPr>
          <a:xfrm>
            <a:off x="3425539" y="5677189"/>
            <a:ext cx="10252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NH</a:t>
            </a:r>
            <a:r>
              <a:rPr lang="en-US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220072" y="1681644"/>
            <a:ext cx="1417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2+    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-</a:t>
            </a:r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37" name="Ορθογώνιο 36"/>
          <p:cNvSpPr/>
          <p:nvPr/>
        </p:nvSpPr>
        <p:spPr>
          <a:xfrm>
            <a:off x="5683809" y="2041684"/>
            <a:ext cx="904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ΝΟ</a:t>
            </a:r>
            <a:r>
              <a:rPr lang="el-GR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endParaRPr lang="el-GR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Ορθογώνιο 55"/>
          <p:cNvSpPr/>
          <p:nvPr/>
        </p:nvSpPr>
        <p:spPr>
          <a:xfrm>
            <a:off x="5574413" y="2041684"/>
            <a:ext cx="12325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    </a:t>
            </a:r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Ορθογώνιο 56"/>
          <p:cNvSpPr/>
          <p:nvPr/>
        </p:nvSpPr>
        <p:spPr>
          <a:xfrm>
            <a:off x="6588224" y="2113692"/>
            <a:ext cx="330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Ορθογώνιο 57"/>
          <p:cNvSpPr/>
          <p:nvPr/>
        </p:nvSpPr>
        <p:spPr>
          <a:xfrm>
            <a:off x="855354" y="2122403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Ορθογώνιο 59"/>
          <p:cNvSpPr/>
          <p:nvPr/>
        </p:nvSpPr>
        <p:spPr>
          <a:xfrm>
            <a:off x="7696114" y="2041684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Ορθογώνιο 60"/>
          <p:cNvSpPr/>
          <p:nvPr/>
        </p:nvSpPr>
        <p:spPr>
          <a:xfrm>
            <a:off x="1096273" y="5691704"/>
            <a:ext cx="13837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en-US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</a:t>
            </a:r>
            <a:r>
              <a:rPr lang="en-US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2" name="Ορθογώνιο 61"/>
          <p:cNvSpPr/>
          <p:nvPr/>
        </p:nvSpPr>
        <p:spPr>
          <a:xfrm>
            <a:off x="5220072" y="5706319"/>
            <a:ext cx="9612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NH</a:t>
            </a:r>
            <a:r>
              <a:rPr lang="en-US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3" name="Ευθύγραμμο βέλος σύνδεσης 62"/>
          <p:cNvCxnSpPr/>
          <p:nvPr/>
        </p:nvCxnSpPr>
        <p:spPr>
          <a:xfrm>
            <a:off x="4675021" y="5998900"/>
            <a:ext cx="39994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220072" y="3193812"/>
            <a:ext cx="1056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3+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-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64" name="Ορθογώνιο 63"/>
          <p:cNvSpPr/>
          <p:nvPr/>
        </p:nvSpPr>
        <p:spPr>
          <a:xfrm>
            <a:off x="5940152" y="3553852"/>
            <a:ext cx="330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endParaRPr lang="el-GR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Ορθογώνιο 65"/>
          <p:cNvSpPr/>
          <p:nvPr/>
        </p:nvSpPr>
        <p:spPr>
          <a:xfrm>
            <a:off x="5042357" y="3553852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Ορθογώνιο 67"/>
          <p:cNvSpPr/>
          <p:nvPr/>
        </p:nvSpPr>
        <p:spPr>
          <a:xfrm>
            <a:off x="855354" y="3409836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Ορθογώνιο 68"/>
          <p:cNvSpPr/>
          <p:nvPr/>
        </p:nvSpPr>
        <p:spPr>
          <a:xfrm>
            <a:off x="7668344" y="3481844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0" name="Picture 2" descr="C:\Users\ΜΙΧΑΛΗΣ\Downloads\GIFS Clip Art\animated  circle with border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48" y="5782876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Ορθογώνιο 70"/>
          <p:cNvSpPr/>
          <p:nvPr/>
        </p:nvSpPr>
        <p:spPr>
          <a:xfrm>
            <a:off x="2410672" y="5638860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ln w="1143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638806" y="5377829"/>
            <a:ext cx="472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2-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78" name="Ορθογώνιο 77"/>
          <p:cNvSpPr/>
          <p:nvPr/>
        </p:nvSpPr>
        <p:spPr>
          <a:xfrm>
            <a:off x="5086169" y="5690398"/>
            <a:ext cx="1380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     ) 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Ορθογώνιο 74"/>
          <p:cNvSpPr/>
          <p:nvPr/>
        </p:nvSpPr>
        <p:spPr>
          <a:xfrm>
            <a:off x="6074138" y="5889701"/>
            <a:ext cx="309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Ορθογώνιο 79"/>
          <p:cNvSpPr/>
          <p:nvPr/>
        </p:nvSpPr>
        <p:spPr>
          <a:xfrm>
            <a:off x="3014506" y="5691704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98733" y="1772104"/>
            <a:ext cx="1395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+   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-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067343" y="1767119"/>
            <a:ext cx="130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2+       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-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267736" y="3076218"/>
            <a:ext cx="973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+ 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-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913893" y="3127044"/>
            <a:ext cx="1373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3+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      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-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075535" y="5246408"/>
            <a:ext cx="1326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+       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2-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76056" y="263691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Νιτρικό</a:t>
            </a:r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ασβέστιο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853527" y="4077072"/>
            <a:ext cx="3044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Χλωριούχο</a:t>
            </a:r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αργίλιο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TextBox 89"/>
          <p:cNvSpPr txBox="1"/>
          <p:nvPr/>
        </p:nvSpPr>
        <p:spPr>
          <a:xfrm rot="19157335">
            <a:off x="3219457" y="4792881"/>
            <a:ext cx="185151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αμμωνία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91" name="TextBox 90"/>
          <p:cNvSpPr txBox="1"/>
          <p:nvPr/>
        </p:nvSpPr>
        <p:spPr>
          <a:xfrm rot="18865975">
            <a:off x="5068612" y="4897568"/>
            <a:ext cx="16768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αμμώνιο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104545" y="6277382"/>
            <a:ext cx="262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θειϊκό</a:t>
            </a:r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αμμώνιο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Ορθογώνιο 21"/>
          <p:cNvSpPr/>
          <p:nvPr/>
        </p:nvSpPr>
        <p:spPr>
          <a:xfrm>
            <a:off x="6153241" y="5690524"/>
            <a:ext cx="865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</a:t>
            </a:r>
            <a:r>
              <a:rPr lang="en-US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Τίτλος 1"/>
          <p:cNvSpPr txBox="1">
            <a:spLocks/>
          </p:cNvSpPr>
          <p:nvPr/>
        </p:nvSpPr>
        <p:spPr>
          <a:xfrm>
            <a:off x="131997" y="260648"/>
            <a:ext cx="8640960" cy="576064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3.5.5. </a:t>
            </a:r>
            <a:r>
              <a:rPr lang="el-GR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ΕΞΟΥΔΕΤΕΡΩΣΗ</a:t>
            </a:r>
            <a:endParaRPr lang="el-GR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ΜΙΧΑΛΗΣ\Downloads\4) GIFSSSSSSSSSSSSSSSSSSSS\ΠΡΟΣΟΧΗ - alarm\yelling_ma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01163" y="4787983"/>
            <a:ext cx="1112490" cy="108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5776426" y="5477134"/>
            <a:ext cx="472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+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107956" y="2427272"/>
            <a:ext cx="74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284606" y="2398529"/>
            <a:ext cx="74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855933" y="2340309"/>
            <a:ext cx="74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627090" y="2283493"/>
            <a:ext cx="74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Forte" panose="03060902040502070203" pitchFamily="66" charset="0"/>
              </a:rPr>
              <a:t>l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513217" y="5680491"/>
            <a:ext cx="865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</a:t>
            </a:r>
            <a:r>
              <a:rPr lang="en-US" sz="2800" b="1" baseline="-2500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</a:t>
            </a:r>
            <a:endParaRPr lang="en-US" sz="28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779174" y="3693007"/>
            <a:ext cx="74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054845" y="3809683"/>
            <a:ext cx="74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181431" y="3710642"/>
            <a:ext cx="74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627091" y="3702223"/>
            <a:ext cx="74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Forte" panose="03060902040502070203" pitchFamily="66" charset="0"/>
              </a:rPr>
              <a:t>l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226953" y="6022420"/>
            <a:ext cx="74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123560" y="5992802"/>
            <a:ext cx="74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855933" y="5934446"/>
            <a:ext cx="74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901370" y="2616474"/>
            <a:ext cx="1342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D09E00"/>
                </a:solidFill>
              </a:rPr>
              <a:t>Νιτρικό </a:t>
            </a:r>
            <a:r>
              <a:rPr lang="el-GR" b="1" dirty="0" smtClean="0">
                <a:solidFill>
                  <a:srgbClr val="FF0000"/>
                </a:solidFill>
              </a:rPr>
              <a:t>οξύ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913457" y="2579553"/>
            <a:ext cx="2116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Υδροξείδιο</a:t>
            </a:r>
          </a:p>
          <a:p>
            <a:r>
              <a:rPr lang="el-GR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του </a:t>
            </a:r>
            <a:r>
              <a:rPr lang="el-GR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αβεστίου</a:t>
            </a:r>
            <a:endParaRPr lang="el-GR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69526" y="4052957"/>
            <a:ext cx="1999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υδρο</a:t>
            </a:r>
            <a:r>
              <a:rPr lang="el-GR" b="1" dirty="0" smtClean="0">
                <a:solidFill>
                  <a:srgbClr val="D09E00"/>
                </a:solidFill>
              </a:rPr>
              <a:t>χλώριο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761615" y="4017179"/>
            <a:ext cx="3152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Υδροξείδιο</a:t>
            </a:r>
          </a:p>
          <a:p>
            <a:r>
              <a:rPr lang="el-G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του </a:t>
            </a:r>
            <a:r>
              <a:rPr lang="el-G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αργιλίου</a:t>
            </a:r>
            <a:endParaRPr lang="el-GR" sz="20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109492" y="6247247"/>
            <a:ext cx="1999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err="1" smtClean="0">
                <a:solidFill>
                  <a:srgbClr val="D09E00"/>
                </a:solidFill>
              </a:rPr>
              <a:t>Θειϊκό</a:t>
            </a:r>
            <a:r>
              <a:rPr lang="el-GR" b="1" dirty="0" smtClean="0">
                <a:solidFill>
                  <a:srgbClr val="FFC000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οξύ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3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6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>
                      <p:stCondLst>
                        <p:cond delay="indefinite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4" fill="hold">
                      <p:stCondLst>
                        <p:cond delay="indefinite"/>
                      </p:stCondLst>
                      <p:childTnLst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4" fill="hold">
                      <p:stCondLst>
                        <p:cond delay="indefinite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38" grpId="0"/>
      <p:bldP spid="39" grpId="0"/>
      <p:bldP spid="40" grpId="0"/>
      <p:bldP spid="41" grpId="0"/>
      <p:bldP spid="44" grpId="0"/>
      <p:bldP spid="45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37" grpId="0"/>
      <p:bldP spid="56" grpId="0"/>
      <p:bldP spid="57" grpId="0"/>
      <p:bldP spid="58" grpId="0"/>
      <p:bldP spid="60" grpId="0"/>
      <p:bldP spid="61" grpId="0"/>
      <p:bldP spid="62" grpId="0"/>
      <p:bldP spid="65" grpId="0"/>
      <p:bldP spid="64" grpId="0"/>
      <p:bldP spid="66" grpId="0"/>
      <p:bldP spid="68" grpId="0"/>
      <p:bldP spid="69" grpId="0"/>
      <p:bldP spid="71" grpId="0"/>
      <p:bldP spid="76" grpId="0"/>
      <p:bldP spid="78" grpId="0"/>
      <p:bldP spid="75" grpId="0"/>
      <p:bldP spid="80" grpId="0"/>
      <p:bldP spid="67" grpId="0"/>
      <p:bldP spid="72" grpId="0"/>
      <p:bldP spid="73" grpId="0"/>
      <p:bldP spid="74" grpId="0"/>
      <p:bldP spid="77" grpId="0"/>
      <p:bldP spid="2" grpId="0"/>
      <p:bldP spid="89" grpId="0"/>
      <p:bldP spid="90" grpId="0"/>
      <p:bldP spid="91" grpId="0"/>
      <p:bldP spid="92" grpId="0"/>
      <p:bldP spid="22" grpId="0"/>
      <p:bldP spid="81" grpId="0"/>
      <p:bldP spid="82" grpId="0"/>
      <p:bldP spid="83" grpId="0"/>
      <p:bldP spid="84" grpId="0"/>
      <p:bldP spid="85" grpId="0"/>
      <p:bldP spid="3" grpId="0"/>
      <p:bldP spid="3" grpId="1"/>
      <p:bldP spid="3" grpId="2"/>
      <p:bldP spid="86" grpId="0"/>
      <p:bldP spid="87" grpId="0"/>
      <p:bldP spid="88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6097" y="1052736"/>
            <a:ext cx="141566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ΟΞΥ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644" y="1052736"/>
            <a:ext cx="85184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</a:t>
            </a:r>
            <a:r>
              <a:rPr lang="el-GR" sz="3200" b="1" baseline="-2500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7" name="Ευθύγραμμο βέλος σύνδεσης 6"/>
          <p:cNvCxnSpPr/>
          <p:nvPr/>
        </p:nvCxnSpPr>
        <p:spPr>
          <a:xfrm flipV="1">
            <a:off x="4604101" y="1316961"/>
            <a:ext cx="891868" cy="2380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Ορθογώνιο 8"/>
          <p:cNvSpPr/>
          <p:nvPr/>
        </p:nvSpPr>
        <p:spPr>
          <a:xfrm>
            <a:off x="2336722" y="1052736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ln w="1143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2872270" y="1052736"/>
            <a:ext cx="1356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>
                <a:ln w="11430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ΒΑΣΗ</a:t>
            </a:r>
          </a:p>
        </p:txBody>
      </p:sp>
      <p:sp>
        <p:nvSpPr>
          <p:cNvPr id="11" name="Ορθογώνιο 10"/>
          <p:cNvSpPr/>
          <p:nvPr/>
        </p:nvSpPr>
        <p:spPr>
          <a:xfrm>
            <a:off x="5729285" y="1024574"/>
            <a:ext cx="15776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ΑΛΑΤΙ</a:t>
            </a:r>
            <a:endParaRPr lang="el-GR" sz="3200" b="1" dirty="0">
              <a:ln w="1143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4" name="Ορθογώνιο 53"/>
          <p:cNvSpPr/>
          <p:nvPr/>
        </p:nvSpPr>
        <p:spPr>
          <a:xfrm>
            <a:off x="2989458" y="3000026"/>
            <a:ext cx="1247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NH</a:t>
            </a:r>
            <a:r>
              <a:rPr lang="en-US" sz="40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Ορθογώνιο 60"/>
          <p:cNvSpPr/>
          <p:nvPr/>
        </p:nvSpPr>
        <p:spPr>
          <a:xfrm>
            <a:off x="633661" y="2985789"/>
            <a:ext cx="13068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Cl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</a:t>
            </a:r>
            <a:endParaRPr lang="el-GR" sz="40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2" name="Ορθογώνιο 61"/>
          <p:cNvSpPr/>
          <p:nvPr/>
        </p:nvSpPr>
        <p:spPr>
          <a:xfrm>
            <a:off x="5662661" y="3001184"/>
            <a:ext cx="12398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NH</a:t>
            </a:r>
            <a:r>
              <a:rPr lang="en-US" sz="4000" b="1" baseline="-25000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</a:t>
            </a:r>
            <a:endParaRPr lang="el-GR" sz="28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3" name="Ευθύγραμμο βέλος σύνδεσης 62"/>
          <p:cNvCxnSpPr/>
          <p:nvPr/>
        </p:nvCxnSpPr>
        <p:spPr>
          <a:xfrm>
            <a:off x="4597297" y="3317665"/>
            <a:ext cx="813501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2" descr="C:\Users\ΜΙΧΑΛΗΣ\Downloads\GIFS Clip Art\animated  circle with border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78" y="3150742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Ορθογώνιο 70"/>
          <p:cNvSpPr/>
          <p:nvPr/>
        </p:nvSpPr>
        <p:spPr>
          <a:xfrm>
            <a:off x="2350376" y="2932945"/>
            <a:ext cx="5293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4400" b="1" dirty="0">
                <a:ln w="11430"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306961" y="2504411"/>
            <a:ext cx="472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-</a:t>
            </a:r>
            <a:endParaRPr lang="el-GR" sz="36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07782" y="2572112"/>
            <a:ext cx="1078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+    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-</a:t>
            </a:r>
            <a:endParaRPr lang="el-GR" sz="32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 rot="19157335">
            <a:off x="3190827" y="2165249"/>
            <a:ext cx="185670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αμμωνία</a:t>
            </a:r>
            <a:endParaRPr lang="el-GR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TextBox 90"/>
          <p:cNvSpPr txBox="1"/>
          <p:nvPr/>
        </p:nvSpPr>
        <p:spPr>
          <a:xfrm rot="18835667">
            <a:off x="5461312" y="2186987"/>
            <a:ext cx="162136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αμμώνιο</a:t>
            </a:r>
            <a:endParaRPr lang="el-GR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459642" y="3610038"/>
            <a:ext cx="2966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Χλωριούχο </a:t>
            </a:r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αμμώνιο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Ορθογώνιο 21"/>
          <p:cNvSpPr/>
          <p:nvPr/>
        </p:nvSpPr>
        <p:spPr>
          <a:xfrm>
            <a:off x="6879805" y="2970564"/>
            <a:ext cx="6431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Cl</a:t>
            </a:r>
            <a:endParaRPr lang="el-GR" sz="2800" b="1" dirty="0">
              <a:ln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Τίτλος 1"/>
          <p:cNvSpPr txBox="1">
            <a:spLocks/>
          </p:cNvSpPr>
          <p:nvPr/>
        </p:nvSpPr>
        <p:spPr>
          <a:xfrm>
            <a:off x="131997" y="260648"/>
            <a:ext cx="8640960" cy="576064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3.5.5. </a:t>
            </a:r>
            <a:r>
              <a:rPr lang="el-GR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ΕΞΟΥΔΕΤΕΡΩΣΗ</a:t>
            </a:r>
            <a:endParaRPr lang="el-GR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ΜΙΧΑΛΗΣ\Downloads\4) GIFSSSSSSSSSSSSSSSSSSSS\ΠΡΟΣΟΧΗ - alarm\yelling_man.gif"/>
          <p:cNvPicPr>
            <a:picLocks noChangeAspect="1" noChangeArrowheads="1" noCrop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28560" y="2011479"/>
            <a:ext cx="1112490" cy="108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56" y="4018969"/>
            <a:ext cx="3373932" cy="2752254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6392118" y="2541333"/>
            <a:ext cx="472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+</a:t>
            </a:r>
            <a:endParaRPr lang="el-GR" sz="36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14513" y="3351378"/>
            <a:ext cx="56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g)</a:t>
            </a:r>
            <a:endParaRPr lang="en-US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063085" y="3422068"/>
            <a:ext cx="56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g)</a:t>
            </a:r>
            <a:endParaRPr lang="en-US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428005" y="3247405"/>
            <a:ext cx="566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4571" y="3840870"/>
            <a:ext cx="1999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υδρο</a:t>
            </a:r>
            <a:r>
              <a:rPr lang="el-GR" b="1" dirty="0" smtClean="0">
                <a:solidFill>
                  <a:srgbClr val="00B050"/>
                </a:solidFill>
              </a:rPr>
              <a:t>χλώριο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98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54" grpId="0"/>
      <p:bldP spid="61" grpId="0"/>
      <p:bldP spid="62" grpId="0"/>
      <p:bldP spid="71" grpId="0"/>
      <p:bldP spid="76" grpId="0"/>
      <p:bldP spid="77" grpId="0"/>
      <p:bldP spid="90" grpId="0"/>
      <p:bldP spid="91" grpId="0"/>
      <p:bldP spid="92" grpId="0"/>
      <p:bldP spid="22" grpId="0"/>
      <p:bldP spid="81" grpId="0"/>
      <p:bldP spid="15" grpId="0"/>
      <p:bldP spid="82" grpId="0"/>
      <p:bldP spid="83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632"/>
            <a:ext cx="8645702" cy="3627084"/>
          </a:xfrm>
          <a:prstGeom prst="rect">
            <a:avLst/>
          </a:prstGeom>
        </p:spPr>
      </p:pic>
      <p:sp>
        <p:nvSpPr>
          <p:cNvPr id="5" name="Στρογγυλεμένο ορθογώνιο 4"/>
          <p:cNvSpPr/>
          <p:nvPr/>
        </p:nvSpPr>
        <p:spPr>
          <a:xfrm>
            <a:off x="971600" y="692696"/>
            <a:ext cx="7272808" cy="8640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Στρογγυλεμένο ορθογώνιο 5"/>
          <p:cNvSpPr/>
          <p:nvPr/>
        </p:nvSpPr>
        <p:spPr>
          <a:xfrm>
            <a:off x="971600" y="2780928"/>
            <a:ext cx="7272808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3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88640"/>
            <a:ext cx="7902133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1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eutralmicroscopic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6093" y="1052736"/>
            <a:ext cx="6912768" cy="5185031"/>
          </a:xfrm>
        </p:spPr>
      </p:pic>
      <p:sp>
        <p:nvSpPr>
          <p:cNvPr id="4" name="Τίτλος 1"/>
          <p:cNvSpPr txBox="1">
            <a:spLocks/>
          </p:cNvSpPr>
          <p:nvPr/>
        </p:nvSpPr>
        <p:spPr>
          <a:xfrm>
            <a:off x="131997" y="260648"/>
            <a:ext cx="8640960" cy="576064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Ε. ΕΞΟΥΔΕΤΕΡΩΣΗ</a:t>
            </a:r>
            <a:endParaRPr lang="el-GR" b="1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120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736</Words>
  <Application>Microsoft Office PowerPoint</Application>
  <PresentationFormat>Προβολή στην οθόνη (4:3)</PresentationFormat>
  <Paragraphs>390</Paragraphs>
  <Slides>23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11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23</vt:i4>
      </vt:variant>
    </vt:vector>
  </HeadingPairs>
  <TitlesOfParts>
    <vt:vector size="36" baseType="lpstr">
      <vt:lpstr>Arial</vt:lpstr>
      <vt:lpstr>Batang</vt:lpstr>
      <vt:lpstr>Book Antiqua</vt:lpstr>
      <vt:lpstr>Brush Script MT</vt:lpstr>
      <vt:lpstr>Calibri</vt:lpstr>
      <vt:lpstr>Comic Sans MS</vt:lpstr>
      <vt:lpstr>Forte</vt:lpstr>
      <vt:lpstr>Mistral</vt:lpstr>
      <vt:lpstr>Segoe Script</vt:lpstr>
      <vt:lpstr>Times New Roman</vt:lpstr>
      <vt:lpstr>Verdana</vt:lpstr>
      <vt:lpstr>Θέμα του Office</vt:lpstr>
      <vt:lpstr>1_Θέμα του Office</vt:lpstr>
      <vt:lpstr>Δ. ΔΙΠΛΗ ΑΝΤΙΚΑΤΑΣΤΑΣΗ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Ε. ΕΞΟΥΔΕΤΕΡΩΣΗ</dc:title>
  <dc:creator>ΜΙΧΑΛΗΣ</dc:creator>
  <cp:lastModifiedBy>Dell</cp:lastModifiedBy>
  <cp:revision>76</cp:revision>
  <dcterms:created xsi:type="dcterms:W3CDTF">2013-02-03T15:37:21Z</dcterms:created>
  <dcterms:modified xsi:type="dcterms:W3CDTF">2021-04-07T06:15:59Z</dcterms:modified>
</cp:coreProperties>
</file>