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58" r:id="rId4"/>
    <p:sldId id="260" r:id="rId5"/>
    <p:sldId id="273" r:id="rId6"/>
    <p:sldId id="257" r:id="rId7"/>
    <p:sldId id="266" r:id="rId8"/>
    <p:sldId id="267" r:id="rId9"/>
    <p:sldId id="268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8A4"/>
    <a:srgbClr val="E6B9B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Φωτεινό στυλ 2 - Έμφαση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Φωτεινό στυλ 2 - Έμφαση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E5D46-5A32-4666-84C0-912CEAC698C3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E94B7-C0DB-44AE-949C-C8DACB6DA7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369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9/5/2021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gif"/><Relationship Id="rId7" Type="http://schemas.microsoft.com/office/2007/relationships/hdphoto" Target="../media/hdphoto1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α.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Όξινη βροχή &amp; περιβάλλον</a:t>
            </a:r>
            <a:endParaRPr lang="en-US" sz="3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004048" y="1126487"/>
            <a:ext cx="3603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Όξινη</a:t>
            </a:r>
            <a:r>
              <a:rPr lang="el-GR" sz="2400" i="1" dirty="0"/>
              <a:t> ορίζεται η βροχή που έχει </a:t>
            </a:r>
            <a:r>
              <a:rPr lang="el-G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&lt;5,6 </a:t>
            </a:r>
            <a:r>
              <a:rPr lang="el-GR" sz="2400" i="1" dirty="0"/>
              <a:t>(</a:t>
            </a:r>
            <a:r>
              <a:rPr lang="el-GR" sz="2400" i="1" dirty="0" err="1"/>
              <a:t>pH</a:t>
            </a:r>
            <a:r>
              <a:rPr lang="el-GR" sz="2400" i="1" dirty="0"/>
              <a:t> της «καθαρής» βροχής).</a:t>
            </a:r>
            <a:endParaRPr lang="en-US" sz="2400" i="1" dirty="0"/>
          </a:p>
        </p:txBody>
      </p:sp>
      <p:sp>
        <p:nvSpPr>
          <p:cNvPr id="9" name="Ορθογώνιο 8"/>
          <p:cNvSpPr/>
          <p:nvPr/>
        </p:nvSpPr>
        <p:spPr>
          <a:xfrm>
            <a:off x="179512" y="12244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</a:rPr>
              <a:t>Το νερό της </a:t>
            </a:r>
            <a:r>
              <a:rPr lang="el-GR" sz="2000" b="1" dirty="0">
                <a:solidFill>
                  <a:srgbClr val="00B050"/>
                </a:solidFill>
                <a:latin typeface="Arial" panose="020B0604020202020204" pitchFamily="34" charset="0"/>
              </a:rPr>
              <a:t>βροχής</a:t>
            </a:r>
            <a:r>
              <a:rPr lang="el-GR" sz="2000" dirty="0">
                <a:latin typeface="Arial" panose="020B0604020202020204" pitchFamily="34" charset="0"/>
              </a:rPr>
              <a:t> </a:t>
            </a:r>
            <a:r>
              <a:rPr lang="el-GR" sz="2000" b="1" dirty="0">
                <a:solidFill>
                  <a:srgbClr val="00B050"/>
                </a:solidFill>
                <a:latin typeface="Arial" panose="020B0604020202020204" pitchFamily="34" charset="0"/>
              </a:rPr>
              <a:t>φυσιολογικά</a:t>
            </a:r>
            <a:r>
              <a:rPr lang="el-GR" sz="2000" dirty="0">
                <a:latin typeface="Arial" panose="020B0604020202020204" pitchFamily="34" charset="0"/>
              </a:rPr>
              <a:t> έχει </a:t>
            </a:r>
            <a:r>
              <a:rPr lang="el-GR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ρΗ</a:t>
            </a:r>
            <a:r>
              <a:rPr lang="el-GR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6,5 έως 5,6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2" y="2132856"/>
            <a:ext cx="4693629" cy="4524375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7" y="2145151"/>
            <a:ext cx="4686954" cy="389307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4"/>
          <a:srcRect t="32000" r="39134" b="35601"/>
          <a:stretch/>
        </p:blipFill>
        <p:spPr>
          <a:xfrm>
            <a:off x="179512" y="6021210"/>
            <a:ext cx="4699349" cy="648073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0" y="2174949"/>
            <a:ext cx="8375905" cy="44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12600" r="20463" b="48200"/>
          <a:stretch/>
        </p:blipFill>
        <p:spPr>
          <a:xfrm>
            <a:off x="251520" y="2069198"/>
            <a:ext cx="6192688" cy="2016224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δ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pH </a:t>
            </a:r>
            <a:r>
              <a:rPr lang="el-GR" sz="2400" b="1" dirty="0">
                <a:solidFill>
                  <a:schemeClr val="tx2">
                    <a:lumMod val="75000"/>
                  </a:schemeClr>
                </a:solidFill>
              </a:rPr>
              <a:t>και </a:t>
            </a:r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</a:rPr>
              <a:t>υγιεινή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79511" y="1063827"/>
            <a:ext cx="8662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η φθορά που προκαλείται στα δόντια μας οφείλεται σε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βακτηρίδια </a:t>
            </a:r>
            <a:r>
              <a:rPr lang="el-GR" sz="2400" dirty="0"/>
              <a:t>που μετατρέπουν τη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ζάχαρη</a:t>
            </a:r>
            <a:r>
              <a:rPr lang="el-GR" sz="2400" dirty="0"/>
              <a:t> σε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οξέα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53" y="316687"/>
            <a:ext cx="720080" cy="76826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51400" r="23444" b="10800"/>
          <a:stretch/>
        </p:blipFill>
        <p:spPr>
          <a:xfrm>
            <a:off x="148928" y="4561915"/>
            <a:ext cx="5976664" cy="194421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69" y="2627911"/>
            <a:ext cx="2397993" cy="4241611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6588770" y="1658415"/>
            <a:ext cx="2340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Τα οξέα αυτά καταστρέφουν το </a:t>
            </a:r>
            <a:r>
              <a:rPr lang="el-GR" sz="2400" b="1" dirty="0"/>
              <a:t>σμάλτο </a:t>
            </a:r>
            <a:r>
              <a:rPr lang="el-GR" sz="2400" dirty="0"/>
              <a:t>και προκαλούν τρύπες στα δόντια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62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"/>
          <a:srcRect l="14684" r="14089"/>
          <a:stretch/>
        </p:blipFill>
        <p:spPr>
          <a:xfrm>
            <a:off x="3846256" y="974769"/>
            <a:ext cx="5770066" cy="5876214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δ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pH </a:t>
            </a:r>
            <a:r>
              <a:rPr lang="el-GR" sz="2400" b="1" dirty="0">
                <a:solidFill>
                  <a:schemeClr val="tx2">
                    <a:lumMod val="75000"/>
                  </a:schemeClr>
                </a:solidFill>
              </a:rPr>
              <a:t>και </a:t>
            </a:r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</a:rPr>
              <a:t>υγιεινή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5726966" y="2197498"/>
            <a:ext cx="3417463" cy="1339336"/>
          </a:xfrm>
          <a:prstGeom prst="wedgeRoundRectCallout">
            <a:avLst>
              <a:gd name="adj1" fmla="val -4480"/>
              <a:gd name="adj2" fmla="val 125409"/>
              <a:gd name="adj3" fmla="val 16667"/>
            </a:avLst>
          </a:prstGeom>
          <a:solidFill>
            <a:srgbClr val="E6B9B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 smtClean="0"/>
          </a:p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Γαστρικό υγρό </a:t>
            </a:r>
            <a:r>
              <a:rPr lang="el-GR" sz="2000" dirty="0" smtClean="0"/>
              <a:t>περιέχει, </a:t>
            </a:r>
            <a:r>
              <a:rPr lang="el-GR" sz="2800" b="1" dirty="0" smtClean="0">
                <a:solidFill>
                  <a:srgbClr val="FF0000"/>
                </a:solidFill>
              </a:rPr>
              <a:t>Υδροχλωρικό οξύ </a:t>
            </a:r>
            <a:r>
              <a:rPr lang="en-US" sz="2000" dirty="0" smtClean="0"/>
              <a:t>(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HCl</a:t>
            </a:r>
            <a:r>
              <a:rPr lang="en-US" sz="2000" dirty="0" smtClean="0"/>
              <a:t>)</a:t>
            </a: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10" name="Ορθογώνιο 9"/>
          <p:cNvSpPr/>
          <p:nvPr/>
        </p:nvSpPr>
        <p:spPr>
          <a:xfrm>
            <a:off x="174011" y="1064508"/>
            <a:ext cx="38939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ym typeface="Wingdings" panose="05000000000000000000" pitchFamily="2" charset="2"/>
              </a:rPr>
              <a:t></a:t>
            </a:r>
            <a:r>
              <a:rPr lang="el-GR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smtClean="0"/>
              <a:t>A</a:t>
            </a:r>
            <a:r>
              <a:rPr lang="el-GR" sz="2000" dirty="0" smtClean="0"/>
              <a:t>ν η ποσότητα </a:t>
            </a:r>
            <a:r>
              <a:rPr lang="el-GR" sz="2000" dirty="0"/>
              <a:t>του </a:t>
            </a:r>
            <a:r>
              <a:rPr lang="el-GR" sz="2000" b="1" dirty="0"/>
              <a:t>οξέος</a:t>
            </a:r>
            <a:r>
              <a:rPr lang="el-GR" sz="2000" dirty="0"/>
              <a:t> που εκκρίνεται στο στομάχι είναι </a:t>
            </a:r>
            <a:r>
              <a:rPr lang="el-GR" sz="2000" b="1" dirty="0"/>
              <a:t>περισσότερη</a:t>
            </a:r>
            <a:r>
              <a:rPr lang="el-GR" sz="2000" dirty="0"/>
              <a:t> από ότι χρειάζεται για τη χώνευση των τροφών</a:t>
            </a:r>
            <a:r>
              <a:rPr lang="el-GR" sz="2000" dirty="0" smtClean="0"/>
              <a:t>, </a:t>
            </a:r>
            <a:r>
              <a:rPr lang="el-GR" sz="2000" dirty="0"/>
              <a:t>προκαλούνται </a:t>
            </a:r>
            <a:r>
              <a:rPr lang="el-GR" sz="2000" b="1" dirty="0"/>
              <a:t>στομαχικές διαταραχές</a:t>
            </a:r>
            <a:r>
              <a:rPr lang="el-GR" sz="2000" b="1" dirty="0" smtClean="0"/>
              <a:t>.</a:t>
            </a:r>
            <a:r>
              <a:rPr lang="el-GR" sz="2000" dirty="0" smtClean="0"/>
              <a:t> </a:t>
            </a:r>
            <a:endParaRPr lang="en-US" sz="2000" dirty="0"/>
          </a:p>
        </p:txBody>
      </p:sp>
      <p:sp>
        <p:nvSpPr>
          <p:cNvPr id="7" name="Ορθογώνιο 6"/>
          <p:cNvSpPr/>
          <p:nvPr/>
        </p:nvSpPr>
        <p:spPr>
          <a:xfrm>
            <a:off x="148081" y="3827578"/>
            <a:ext cx="4572001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b="1" dirty="0" err="1" smtClean="0">
                <a:solidFill>
                  <a:srgbClr val="FF0000"/>
                </a:solidFill>
              </a:rPr>
              <a:t>Αντιόξινες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>
                <a:solidFill>
                  <a:srgbClr val="FF0000"/>
                </a:solidFill>
              </a:rPr>
              <a:t>ουσίες </a:t>
            </a:r>
            <a:r>
              <a:rPr lang="el-GR" sz="2000" dirty="0"/>
              <a:t>(</a:t>
            </a:r>
            <a:r>
              <a:rPr lang="el-GR" sz="2000" dirty="0" err="1"/>
              <a:t>antacids</a:t>
            </a:r>
            <a:r>
              <a:rPr lang="el-GR" sz="2000" dirty="0"/>
              <a:t>), δηλαδή </a:t>
            </a:r>
            <a:r>
              <a:rPr lang="el-GR" sz="2000" b="1" dirty="0">
                <a:solidFill>
                  <a:srgbClr val="FF0000"/>
                </a:solidFill>
              </a:rPr>
              <a:t>βάσεις</a:t>
            </a:r>
            <a:r>
              <a:rPr lang="el-GR" sz="2000" dirty="0"/>
              <a:t>, </a:t>
            </a:r>
            <a:r>
              <a:rPr lang="el-GR" sz="2000" dirty="0" smtClean="0"/>
              <a:t>όπως: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σόδα </a:t>
            </a:r>
            <a:r>
              <a:rPr lang="el-GR" sz="2000" dirty="0"/>
              <a:t>(</a:t>
            </a:r>
            <a:r>
              <a:rPr lang="el-GR" sz="2000" b="1" dirty="0">
                <a:solidFill>
                  <a:srgbClr val="FF0000"/>
                </a:solidFill>
              </a:rPr>
              <a:t>NaHCO</a:t>
            </a:r>
            <a:r>
              <a:rPr lang="el-GR" sz="2000" b="1" baseline="-25000" dirty="0">
                <a:solidFill>
                  <a:srgbClr val="FF0000"/>
                </a:solidFill>
              </a:rPr>
              <a:t>3</a:t>
            </a:r>
            <a:r>
              <a:rPr lang="el-GR" sz="2000" dirty="0"/>
              <a:t>), </a:t>
            </a:r>
            <a:endParaRPr lang="el-G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smtClean="0"/>
              <a:t>γάλα </a:t>
            </a:r>
            <a:r>
              <a:rPr lang="el-GR" sz="2000" b="1" dirty="0"/>
              <a:t>της </a:t>
            </a:r>
            <a:r>
              <a:rPr lang="el-GR" sz="2000" b="1" dirty="0" err="1"/>
              <a:t>μαγνησίας</a:t>
            </a:r>
            <a:r>
              <a:rPr lang="el-GR" sz="2000" b="1" dirty="0"/>
              <a:t> </a:t>
            </a:r>
            <a:r>
              <a:rPr lang="en-US" sz="2000" dirty="0" smtClean="0"/>
              <a:t>, </a:t>
            </a:r>
            <a:r>
              <a:rPr lang="el-GR" sz="2000" b="1" dirty="0" err="1" smtClean="0">
                <a:solidFill>
                  <a:srgbClr val="FF0000"/>
                </a:solidFill>
              </a:rPr>
              <a:t>Mg</a:t>
            </a:r>
            <a:r>
              <a:rPr lang="el-GR" sz="2000" b="1" dirty="0" smtClean="0">
                <a:solidFill>
                  <a:srgbClr val="FF0000"/>
                </a:solidFill>
              </a:rPr>
              <a:t>(OH)</a:t>
            </a:r>
            <a:r>
              <a:rPr lang="el-GR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l-GR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χαπάκια με </a:t>
            </a:r>
            <a:r>
              <a:rPr lang="en-US" sz="2000" b="1" dirty="0" smtClean="0">
                <a:solidFill>
                  <a:srgbClr val="FF0000"/>
                </a:solidFill>
              </a:rPr>
              <a:t>Al(OH)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endParaRPr lang="el-GR" sz="2000" dirty="0"/>
          </a:p>
          <a:p>
            <a:r>
              <a:rPr lang="el-GR" sz="2000" dirty="0" smtClean="0"/>
              <a:t>τα </a:t>
            </a:r>
            <a:r>
              <a:rPr lang="el-GR" sz="2000" dirty="0"/>
              <a:t>οποία </a:t>
            </a:r>
            <a:r>
              <a:rPr lang="el-GR" sz="2000" b="1" dirty="0"/>
              <a:t>εξουδετερώνουν</a:t>
            </a:r>
            <a:r>
              <a:rPr lang="el-GR" sz="2000" dirty="0"/>
              <a:t> την περίσσεια του οξέος.</a:t>
            </a:r>
            <a:endParaRPr lang="en-US" sz="2000" dirty="0"/>
          </a:p>
        </p:txBody>
      </p:sp>
      <p:sp>
        <p:nvSpPr>
          <p:cNvPr id="14" name="Βέλος προς τα κάτω 13"/>
          <p:cNvSpPr/>
          <p:nvPr/>
        </p:nvSpPr>
        <p:spPr>
          <a:xfrm>
            <a:off x="174011" y="3186349"/>
            <a:ext cx="3105967" cy="522381"/>
          </a:xfrm>
          <a:prstGeom prst="downArrow">
            <a:avLst>
              <a:gd name="adj1" fmla="val 50000"/>
              <a:gd name="adj2" fmla="val 6077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αντιμετώπιση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4851" r="20109" b="6950"/>
          <a:stretch/>
        </p:blipFill>
        <p:spPr>
          <a:xfrm rot="2078062">
            <a:off x="3457507" y="1159977"/>
            <a:ext cx="888651" cy="2407955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270">
            <a:off x="4882079" y="448142"/>
            <a:ext cx="1038242" cy="2938226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 rotWithShape="1">
          <a:blip r:embed="rId5"/>
          <a:srcRect l="48320"/>
          <a:stretch/>
        </p:blipFill>
        <p:spPr>
          <a:xfrm>
            <a:off x="7308596" y="4509120"/>
            <a:ext cx="2307726" cy="2341863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 rot="19645779">
            <a:off x="7020272" y="465313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pH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=1 </a:t>
            </a:r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123">
            <a:off x="6548286" y="-4040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10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30"/>
            <a:ext cx="9144000" cy="688823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7"/>
          <a:stretch/>
        </p:blipFill>
        <p:spPr>
          <a:xfrm>
            <a:off x="4788024" y="-30230"/>
            <a:ext cx="4355976" cy="688823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6850"/>
          <a:stretch/>
        </p:blipFill>
        <p:spPr>
          <a:xfrm>
            <a:off x="0" y="-34355"/>
            <a:ext cx="4823520" cy="688823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ε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>
                <a:solidFill>
                  <a:schemeClr val="tx2">
                    <a:lumMod val="75000"/>
                  </a:schemeClr>
                </a:solidFill>
              </a:rPr>
              <a:t>Σταλακτίτες και Σταλαγμίτες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51520" y="113967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/>
              <a:t>Το όξινο ανθρακικό ασβέστιο </a:t>
            </a:r>
            <a:r>
              <a:rPr lang="el-GR" sz="2000" b="1" dirty="0" err="1"/>
              <a:t>Ca</a:t>
            </a:r>
            <a:r>
              <a:rPr lang="el-GR" sz="2000" b="1" dirty="0"/>
              <a:t>(HCO</a:t>
            </a:r>
            <a:r>
              <a:rPr lang="el-GR" sz="2000" b="1" baseline="-25000" dirty="0"/>
              <a:t>3</a:t>
            </a:r>
            <a:r>
              <a:rPr lang="el-GR" sz="2000" b="1" dirty="0"/>
              <a:t>)</a:t>
            </a:r>
            <a:r>
              <a:rPr lang="el-GR" sz="2000" b="1" baseline="-25000" dirty="0"/>
              <a:t>2</a:t>
            </a:r>
            <a:r>
              <a:rPr lang="el-GR" sz="2000" b="1" dirty="0"/>
              <a:t> </a:t>
            </a:r>
            <a:r>
              <a:rPr lang="el-GR" sz="2000" dirty="0"/>
              <a:t>βρίσκεται </a:t>
            </a:r>
            <a:r>
              <a:rPr lang="el-GR" sz="2000" b="1" u="sng" dirty="0"/>
              <a:t>διαλυμένο σε νερό </a:t>
            </a:r>
            <a:r>
              <a:rPr lang="el-GR" sz="2000" dirty="0"/>
              <a:t>που έχει περάσει μέσω ασβεστολιθικών πετρωμάτων</a:t>
            </a:r>
            <a:endParaRPr lang="en-US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64569" y="2777899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Το νερό αυτό πέφτει από την οροφή του σπηλαίου σταγόνα - σταγόνα και </a:t>
            </a:r>
            <a:r>
              <a:rPr lang="el-GR" sz="2000" b="1" dirty="0"/>
              <a:t>εξατμίζεται</a:t>
            </a:r>
            <a:r>
              <a:rPr lang="el-GR" sz="2000" dirty="0"/>
              <a:t>, οπότε σχηματίζεται </a:t>
            </a:r>
            <a:r>
              <a:rPr lang="el-GR" sz="2000" b="1" dirty="0"/>
              <a:t>σταλακτίτης. </a:t>
            </a:r>
            <a:endParaRPr lang="en-US" sz="2000" b="1" dirty="0" smtClean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Αν </a:t>
            </a:r>
            <a:r>
              <a:rPr lang="el-GR" sz="2000" dirty="0"/>
              <a:t>προλάβει το νερό και πέσει στο έδαφος και ακολουθήσει εξάτμιση, τότε έχουμε σχηματισμό </a:t>
            </a:r>
            <a:r>
              <a:rPr lang="el-GR" sz="2000" b="1" dirty="0"/>
              <a:t>σταλαγμίτη</a:t>
            </a:r>
            <a:r>
              <a:rPr lang="el-GR" sz="2000" dirty="0"/>
              <a:t>.</a:t>
            </a:r>
            <a:endParaRPr lang="en-US" sz="2000" dirty="0"/>
          </a:p>
        </p:txBody>
      </p:sp>
      <p:sp>
        <p:nvSpPr>
          <p:cNvPr id="8" name="Επεξήγηση με στρογγυλεμένο παραλληλόγραμμο 7"/>
          <p:cNvSpPr/>
          <p:nvPr/>
        </p:nvSpPr>
        <p:spPr>
          <a:xfrm>
            <a:off x="6965907" y="1714685"/>
            <a:ext cx="1800200" cy="489123"/>
          </a:xfrm>
          <a:prstGeom prst="wedgeRoundRectCallout">
            <a:avLst>
              <a:gd name="adj1" fmla="val -103300"/>
              <a:gd name="adj2" fmla="val 23339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σταλα</a:t>
            </a:r>
            <a:r>
              <a:rPr lang="el-GR" sz="2400" b="1" dirty="0" smtClean="0">
                <a:solidFill>
                  <a:srgbClr val="002060"/>
                </a:solidFill>
              </a:rPr>
              <a:t>κτ</a:t>
            </a:r>
            <a:r>
              <a:rPr lang="el-GR" sz="2400" b="1" dirty="0" smtClean="0"/>
              <a:t>ίτης</a:t>
            </a:r>
            <a:endParaRPr lang="en-US" sz="2400" b="1" dirty="0"/>
          </a:p>
        </p:txBody>
      </p:sp>
      <p:sp>
        <p:nvSpPr>
          <p:cNvPr id="12" name="Επεξήγηση με στρογγυλεμένο παραλληλόγραμμο 11"/>
          <p:cNvSpPr/>
          <p:nvPr/>
        </p:nvSpPr>
        <p:spPr>
          <a:xfrm>
            <a:off x="6715062" y="3857165"/>
            <a:ext cx="1952600" cy="489123"/>
          </a:xfrm>
          <a:prstGeom prst="wedgeRoundRectCallout">
            <a:avLst>
              <a:gd name="adj1" fmla="val -84145"/>
              <a:gd name="adj2" fmla="val 11629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σταλα</a:t>
            </a:r>
            <a:r>
              <a:rPr lang="el-GR" sz="2400" b="1" dirty="0" smtClean="0">
                <a:solidFill>
                  <a:srgbClr val="002060"/>
                </a:solidFill>
              </a:rPr>
              <a:t>γμ</a:t>
            </a:r>
            <a:r>
              <a:rPr lang="el-GR" sz="2400" b="1" dirty="0" smtClean="0"/>
              <a:t>ίτης</a:t>
            </a:r>
            <a:endParaRPr lang="en-US" sz="2400" b="1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23" y="981786"/>
            <a:ext cx="3996952" cy="5853779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29755" y="5748005"/>
            <a:ext cx="540038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(HCO</a:t>
            </a:r>
            <a:r>
              <a:rPr lang="en-US" sz="24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r>
              <a:rPr lang="en-US" sz="24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(</a:t>
            </a:r>
            <a:r>
              <a:rPr lang="en-US" sz="2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aq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) </a:t>
            </a:r>
            <a:r>
              <a:rPr lang="en-US" sz="2400" b="1" dirty="0"/>
              <a:t>→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CaCO</a:t>
            </a:r>
            <a:r>
              <a:rPr lang="en-US" sz="24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(s) </a:t>
            </a:r>
            <a:r>
              <a:rPr lang="en-US" sz="2400" b="1" dirty="0"/>
              <a:t>+ CO</a:t>
            </a:r>
            <a:r>
              <a:rPr lang="en-US" sz="2400" b="1" baseline="-25000" dirty="0"/>
              <a:t>2</a:t>
            </a:r>
            <a:r>
              <a:rPr lang="en-US" sz="2400" b="1" dirty="0"/>
              <a:t>(g) + H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79245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8" grpId="0" animBg="1"/>
      <p:bldP spid="1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66241"/>
            <a:ext cx="8640960" cy="6152618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8793"/>
            <a:ext cx="8640960" cy="6160065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6891" y="978911"/>
            <a:ext cx="114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SO</a:t>
            </a:r>
            <a:r>
              <a:rPr lang="en-US" sz="4000" b="1" baseline="-25000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2</a:t>
            </a:r>
            <a:endParaRPr lang="en-US" sz="4000" b="1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303" y="1512582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NO</a:t>
            </a:r>
            <a:endParaRPr lang="en-US" sz="4000" b="1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Δεξιό βέλος 7"/>
          <p:cNvSpPr/>
          <p:nvPr/>
        </p:nvSpPr>
        <p:spPr>
          <a:xfrm>
            <a:off x="2149275" y="1220934"/>
            <a:ext cx="1368152" cy="71061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Οξείδωση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0908" y="1037040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SO</a:t>
            </a:r>
            <a:r>
              <a:rPr lang="el-GR" sz="3200" b="1" baseline="-25000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3</a:t>
            </a:r>
            <a:endParaRPr lang="en-US" sz="3200" b="1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7016" y="157413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NO</a:t>
            </a:r>
            <a:r>
              <a:rPr lang="el-GR" sz="3200" b="1" baseline="-25000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2</a:t>
            </a:r>
            <a:endParaRPr lang="en-US" sz="3200" b="1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Συν 10"/>
          <p:cNvSpPr/>
          <p:nvPr/>
        </p:nvSpPr>
        <p:spPr>
          <a:xfrm>
            <a:off x="4344585" y="1128469"/>
            <a:ext cx="357264" cy="401915"/>
          </a:xfrm>
          <a:prstGeom prst="mathPl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/>
          <p:cNvSpPr txBox="1"/>
          <p:nvPr/>
        </p:nvSpPr>
        <p:spPr>
          <a:xfrm>
            <a:off x="4899677" y="1037040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Η</a:t>
            </a:r>
            <a:r>
              <a:rPr lang="el-GR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2</a:t>
            </a:r>
            <a:r>
              <a:rPr lang="el-GR" sz="3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Ο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1" name="Ορθογώνιο 30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α.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Όξινη βροχή &amp; περιβάλλον</a:t>
            </a:r>
            <a:endParaRPr lang="en-US" sz="3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7" name="Εικόνα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61" y="276901"/>
            <a:ext cx="4646896" cy="65810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71471" y="946736"/>
            <a:ext cx="1446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Η</a:t>
            </a:r>
            <a:r>
              <a:rPr lang="el-GR" sz="4000" b="1" baseline="-25000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2</a:t>
            </a:r>
            <a:r>
              <a:rPr lang="en-US" sz="40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SO</a:t>
            </a:r>
            <a:r>
              <a:rPr lang="en-US" sz="4000" b="1" baseline="-25000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4</a:t>
            </a:r>
            <a:endParaRPr lang="en-US" sz="4000" b="1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2756" y="1690564"/>
            <a:ext cx="1446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Η</a:t>
            </a:r>
            <a:r>
              <a:rPr lang="en-US" sz="4000" b="1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NO</a:t>
            </a:r>
            <a:r>
              <a:rPr lang="en-US" sz="4000" b="1" baseline="-25000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3</a:t>
            </a:r>
            <a:endParaRPr lang="en-US" sz="4000" b="1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Ορθογώνιο 28"/>
          <p:cNvSpPr/>
          <p:nvPr/>
        </p:nvSpPr>
        <p:spPr>
          <a:xfrm>
            <a:off x="6444463" y="1539527"/>
            <a:ext cx="1464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καταιονήσεις</a:t>
            </a:r>
            <a:endParaRPr lang="en-US" i="1" dirty="0"/>
          </a:p>
        </p:txBody>
      </p:sp>
      <p:sp>
        <p:nvSpPr>
          <p:cNvPr id="30" name="Βέλος προς τα κάτω 29"/>
          <p:cNvSpPr/>
          <p:nvPr/>
        </p:nvSpPr>
        <p:spPr>
          <a:xfrm>
            <a:off x="5944957" y="1037040"/>
            <a:ext cx="2320129" cy="2323352"/>
          </a:xfrm>
          <a:prstGeom prst="downArrow">
            <a:avLst>
              <a:gd name="adj1" fmla="val 63763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Δεξιό βέλος 13"/>
          <p:cNvSpPr/>
          <p:nvPr/>
        </p:nvSpPr>
        <p:spPr>
          <a:xfrm>
            <a:off x="5889831" y="1220934"/>
            <a:ext cx="390119" cy="24758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Δεξιό βέλος 20"/>
          <p:cNvSpPr/>
          <p:nvPr/>
        </p:nvSpPr>
        <p:spPr>
          <a:xfrm>
            <a:off x="4433121" y="1746691"/>
            <a:ext cx="1856082" cy="320791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-6733256" y="6858000"/>
            <a:ext cx="1817196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1) Nitrogen monoxide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(NO)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produced from internal combustion of engines</a:t>
            </a: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(g)+O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(g)→2NO(g)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2) Nitrogen monoxide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(NO)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oxidizes to form nitrogen dioxide</a:t>
            </a: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2NO(g)+O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(g)→2NO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(g)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3) Nitrogen dioxide reacts with water to form nitric acid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(HNO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nitrous acid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(HNO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2NO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(g)+H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O(l)→HNO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(aq)+HNO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(aq)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 it reacts with oxygen and water and becomes nitric acid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4NO2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+O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(g)+H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O(l)→4HNO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(aq)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above was taken from </a:t>
            </a:r>
            <a:r>
              <a:rPr kumimoji="0" lang="en-US" sz="4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Oxford IB Chemistry Study Guide by Geoffrey Neuss textbook (pg 62)</a:t>
            </a: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6" name="Εικόνα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3632">
            <a:off x="-1899864" y="3759851"/>
            <a:ext cx="4657725" cy="4381500"/>
          </a:xfrm>
          <a:prstGeom prst="rect">
            <a:avLst/>
          </a:prstGeom>
        </p:spPr>
      </p:pic>
      <p:sp>
        <p:nvSpPr>
          <p:cNvPr id="28" name="Ορθογώνιο 27"/>
          <p:cNvSpPr/>
          <p:nvPr/>
        </p:nvSpPr>
        <p:spPr>
          <a:xfrm rot="16372974">
            <a:off x="-846747" y="3539318"/>
            <a:ext cx="3493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καύσεις των απολιθωμένων </a:t>
            </a:r>
            <a:r>
              <a:rPr lang="el-GR" sz="2400" b="1" dirty="0" smtClean="0"/>
              <a:t>καυσίμων</a:t>
            </a:r>
            <a:r>
              <a:rPr lang="en-US" sz="2400" b="1" dirty="0" smtClean="0"/>
              <a:t> (</a:t>
            </a:r>
            <a:r>
              <a:rPr lang="el-GR" sz="2400" dirty="0"/>
              <a:t>γαιάνθρακες, π</a:t>
            </a:r>
            <a:r>
              <a:rPr lang="el-GR" sz="2400" dirty="0" smtClean="0"/>
              <a:t>ετρέλαιο</a:t>
            </a:r>
            <a:r>
              <a:rPr lang="en-US" sz="2400" dirty="0" smtClean="0"/>
              <a:t>)</a:t>
            </a:r>
            <a:endParaRPr lang="en-US" sz="2400" b="1" dirty="0"/>
          </a:p>
        </p:txBody>
      </p:sp>
      <p:sp>
        <p:nvSpPr>
          <p:cNvPr id="26" name="Ορθογώνιο 25"/>
          <p:cNvSpPr/>
          <p:nvPr/>
        </p:nvSpPr>
        <p:spPr>
          <a:xfrm>
            <a:off x="6289485" y="3593913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5,6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04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31" grpId="0" animBg="1"/>
      <p:bldP spid="18" grpId="0"/>
      <p:bldP spid="22" grpId="0"/>
      <p:bldP spid="29" grpId="0"/>
      <p:bldP spid="30" grpId="0" animBg="1"/>
      <p:bldP spid="14" grpId="0" animBg="1"/>
      <p:bldP spid="21" grpId="0" animBg="1"/>
      <p:bldP spid="28" grpId="0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8268"/>
            <a:ext cx="4824536" cy="594066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1867"/>
            <a:ext cx="4824536" cy="5940660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89473" y="13407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▲</a:t>
            </a:r>
            <a:r>
              <a:rPr lang="en-US" sz="2400" dirty="0" smtClean="0">
                <a:latin typeface="Segoe Script" panose="030B0504020000000003" pitchFamily="66" charset="0"/>
              </a:rPr>
              <a:t> </a:t>
            </a:r>
            <a:r>
              <a:rPr lang="el-GR" sz="2400" dirty="0" smtClean="0"/>
              <a:t>μικρές </a:t>
            </a:r>
            <a:r>
              <a:rPr lang="el-GR" sz="2400" dirty="0"/>
              <a:t>μεταβολές της οξύτητας (</a:t>
            </a:r>
            <a:r>
              <a:rPr lang="el-GR" sz="2400" dirty="0" err="1"/>
              <a:t>pH</a:t>
            </a:r>
            <a:r>
              <a:rPr lang="el-GR" sz="2400" dirty="0"/>
              <a:t>) των λιμνών, ποταμών και θαλασσών.</a:t>
            </a:r>
            <a:endParaRPr lang="en-US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14668"/>
            <a:ext cx="3816424" cy="5964259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04195" y="2950190"/>
            <a:ext cx="46982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Segoe Script" panose="030B0504020000000003" pitchFamily="66" charset="0"/>
              </a:rPr>
              <a:t>▲ </a:t>
            </a:r>
            <a:r>
              <a:rPr lang="el-GR" sz="2400" b="1" dirty="0" smtClean="0"/>
              <a:t>5.000 </a:t>
            </a:r>
            <a:r>
              <a:rPr lang="el-GR" sz="2400" b="1" dirty="0"/>
              <a:t>λίμνες </a:t>
            </a:r>
            <a:r>
              <a:rPr lang="el-GR" sz="2400" dirty="0"/>
              <a:t>στη </a:t>
            </a:r>
            <a:r>
              <a:rPr lang="el-GR" sz="2400" b="1" dirty="0"/>
              <a:t>Σουηδία</a:t>
            </a:r>
            <a:r>
              <a:rPr lang="el-GR" sz="2400" dirty="0"/>
              <a:t> βρέθηκαν να έχουν </a:t>
            </a:r>
            <a:r>
              <a:rPr lang="el-GR" sz="2400" b="1" dirty="0" err="1" smtClean="0">
                <a:solidFill>
                  <a:srgbClr val="FF0000"/>
                </a:solidFill>
              </a:rPr>
              <a:t>pH</a:t>
            </a: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l-GR" sz="2400" b="1" dirty="0" smtClean="0">
                <a:solidFill>
                  <a:srgbClr val="FF0000"/>
                </a:solidFill>
              </a:rPr>
              <a:t>5</a:t>
            </a:r>
            <a:r>
              <a:rPr lang="el-GR" sz="2400" b="1" dirty="0" smtClean="0"/>
              <a:t> </a:t>
            </a:r>
            <a:r>
              <a:rPr lang="el-GR" sz="2400" b="1" dirty="0"/>
              <a:t>ή μικρότερο</a:t>
            </a:r>
            <a:r>
              <a:rPr lang="el-GR" sz="2400" dirty="0"/>
              <a:t>, </a:t>
            </a:r>
            <a:endParaRPr lang="el-GR" sz="2400" dirty="0" smtClean="0"/>
          </a:p>
          <a:p>
            <a:endParaRPr lang="en-US" sz="2400" dirty="0" smtClean="0"/>
          </a:p>
          <a:p>
            <a:r>
              <a:rPr lang="el-GR" sz="2400" dirty="0">
                <a:solidFill>
                  <a:srgbClr val="FF0000"/>
                </a:solidFill>
                <a:latin typeface="Segoe Script" panose="030B0504020000000003" pitchFamily="66" charset="0"/>
              </a:rPr>
              <a:t>▲ </a:t>
            </a:r>
            <a:r>
              <a:rPr lang="el-GR" sz="2400" dirty="0"/>
              <a:t>Στη </a:t>
            </a:r>
            <a:r>
              <a:rPr lang="el-GR" sz="2400" b="1" dirty="0" smtClean="0"/>
              <a:t>Νορβηγία</a:t>
            </a:r>
            <a:r>
              <a:rPr lang="el-GR" sz="2400" dirty="0" smtClean="0"/>
              <a:t>, </a:t>
            </a:r>
            <a:r>
              <a:rPr lang="el-GR" sz="2400" dirty="0"/>
              <a:t>η μέση οξύτητα των καταιονήσεων έπεσε σε </a:t>
            </a:r>
            <a:r>
              <a:rPr lang="el-GR" sz="2400" b="1" dirty="0" err="1">
                <a:solidFill>
                  <a:srgbClr val="FF0000"/>
                </a:solidFill>
              </a:rPr>
              <a:t>pH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</a:rPr>
              <a:t>= 4,6 </a:t>
            </a:r>
            <a:r>
              <a:rPr lang="el-GR" sz="2400" dirty="0"/>
              <a:t>οι πληθυσμοί των ψαριών </a:t>
            </a:r>
            <a:r>
              <a:rPr lang="el-GR" sz="2400" dirty="0" smtClean="0"/>
              <a:t>σε κατάσταση κινδύνου </a:t>
            </a:r>
            <a:r>
              <a:rPr lang="en-US" sz="2400" dirty="0" smtClean="0"/>
              <a:t>(</a:t>
            </a:r>
            <a:r>
              <a:rPr lang="el-GR" sz="2400" dirty="0" smtClean="0"/>
              <a:t>σολομό</a:t>
            </a:r>
            <a:r>
              <a:rPr lang="el-GR" sz="2400" dirty="0"/>
              <a:t>ς</a:t>
            </a:r>
            <a:r>
              <a:rPr lang="en-US" sz="2400" dirty="0" smtClean="0"/>
              <a:t>,</a:t>
            </a:r>
            <a:r>
              <a:rPr lang="el-GR" sz="2400" dirty="0" smtClean="0"/>
              <a:t> πέστροφα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514667"/>
            <a:ext cx="3802356" cy="596426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72" y="571691"/>
            <a:ext cx="3810000" cy="5907235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433" y="522446"/>
            <a:ext cx="3881653" cy="5956480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5316201" y="1196752"/>
            <a:ext cx="3458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/>
              <a:t>εκτεταμένες </a:t>
            </a:r>
            <a:r>
              <a:rPr lang="el-GR" sz="2800" b="1" dirty="0">
                <a:solidFill>
                  <a:srgbClr val="FF0000"/>
                </a:solidFill>
              </a:rPr>
              <a:t>βλάβες σε δένδρα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4936194" y="5744689"/>
            <a:ext cx="391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https://www.nationalgeographic.com/environment/article/acid-rain</a:t>
            </a: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α.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Όξινη βροχή &amp; περιβάλλον</a:t>
            </a:r>
            <a:endParaRPr lang="en-US" sz="3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36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4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α.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Όξινη βροχή &amp; περιβάλλον</a:t>
            </a:r>
            <a:endParaRPr lang="en-US" sz="3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4185"/>
            <a:ext cx="8640960" cy="5674813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09120"/>
            <a:ext cx="2304256" cy="1781958"/>
          </a:xfrm>
          <a:prstGeom prst="rect">
            <a:avLst/>
          </a:prstGeom>
        </p:spPr>
      </p:pic>
      <p:cxnSp>
        <p:nvCxnSpPr>
          <p:cNvPr id="13" name="Ευθεία γραμμή σύνδεσης 12"/>
          <p:cNvCxnSpPr/>
          <p:nvPr/>
        </p:nvCxnSpPr>
        <p:spPr>
          <a:xfrm>
            <a:off x="1763688" y="3573016"/>
            <a:ext cx="2736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>
            <a:off x="1844080" y="3725416"/>
            <a:ext cx="2736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1844080" y="3140968"/>
            <a:ext cx="2736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Στρογγυλεμένο ορθογώνιο 16"/>
          <p:cNvSpPr/>
          <p:nvPr/>
        </p:nvSpPr>
        <p:spPr>
          <a:xfrm>
            <a:off x="4580384" y="3284984"/>
            <a:ext cx="92772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Στρογγυλεμένο ορθογώνιο 21"/>
          <p:cNvSpPr/>
          <p:nvPr/>
        </p:nvSpPr>
        <p:spPr>
          <a:xfrm>
            <a:off x="4580384" y="2780928"/>
            <a:ext cx="927720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" y="2754432"/>
            <a:ext cx="2950828" cy="1180331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4641" r="39920" b="31100"/>
          <a:stretch/>
        </p:blipFill>
        <p:spPr>
          <a:xfrm rot="14571903">
            <a:off x="472136" y="3561456"/>
            <a:ext cx="1316129" cy="1356012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771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756"/>
            <a:ext cx="3935984" cy="2213991"/>
          </a:xfrm>
          <a:prstGeom prst="rect">
            <a:avLst/>
          </a:prstGeom>
        </p:spPr>
      </p:pic>
      <p:pic>
        <p:nvPicPr>
          <p:cNvPr id="27" name="Εικόνα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7" b="98268" l="625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4780" y="1679100"/>
            <a:ext cx="2393336" cy="13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7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" y="935592"/>
            <a:ext cx="4804834" cy="5775115"/>
          </a:xfrm>
          <a:prstGeom prst="rect">
            <a:avLst/>
          </a:prstGeom>
        </p:spPr>
      </p:pic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α.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Όξινη βροχή &amp; περιβάλλον</a:t>
            </a:r>
            <a:endParaRPr lang="en-US" sz="3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6053" y="1565053"/>
            <a:ext cx="6341258" cy="4244634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AutoShape 2" descr="Αίτια φθοράς αρχαίων μνημείων και έργων τέχνη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8" r="51775"/>
          <a:stretch/>
        </p:blipFill>
        <p:spPr>
          <a:xfrm>
            <a:off x="3105530" y="1928328"/>
            <a:ext cx="1838266" cy="214113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0"/>
          <a:stretch/>
        </p:blipFill>
        <p:spPr>
          <a:xfrm>
            <a:off x="3192034" y="4668790"/>
            <a:ext cx="1751762" cy="208021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493054" y="1183582"/>
            <a:ext cx="24504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Μάρμαρο</a:t>
            </a:r>
            <a:r>
              <a:rPr lang="el-GR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CaCO</a:t>
            </a:r>
            <a:r>
              <a:rPr lang="el-GR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433895" y="1117105"/>
            <a:ext cx="1744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i="1" dirty="0"/>
              <a:t>όξινη βροχή </a:t>
            </a:r>
            <a:endParaRPr lang="en-US" sz="2400" i="1" dirty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8"/>
          <a:stretch/>
        </p:blipFill>
        <p:spPr>
          <a:xfrm>
            <a:off x="3105530" y="1928327"/>
            <a:ext cx="3729160" cy="2094686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34" y="4668789"/>
            <a:ext cx="3555957" cy="208516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971600" y="4100776"/>
            <a:ext cx="739978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</a:rPr>
              <a:t>CaCO</a:t>
            </a:r>
            <a:r>
              <a:rPr lang="en-US" sz="3200" b="1" baseline="-25000" dirty="0">
                <a:latin typeface="Arial" panose="020B0604020202020204" pitchFamily="34" charset="0"/>
              </a:rPr>
              <a:t>3</a:t>
            </a:r>
            <a:r>
              <a:rPr lang="en-US" sz="3200" b="1" dirty="0">
                <a:latin typeface="Arial" panose="020B0604020202020204" pitchFamily="34" charset="0"/>
              </a:rPr>
              <a:t> + </a:t>
            </a:r>
            <a:r>
              <a:rPr lang="en-US" sz="3200" b="1" dirty="0" smtClean="0">
                <a:latin typeface="Arial" panose="020B0604020202020204" pitchFamily="34" charset="0"/>
              </a:rPr>
              <a:t>H</a:t>
            </a:r>
            <a:r>
              <a:rPr lang="en-US" sz="3200" b="1" baseline="-25000" dirty="0" smtClean="0">
                <a:latin typeface="Arial" panose="020B0604020202020204" pitchFamily="34" charset="0"/>
              </a:rPr>
              <a:t>2</a:t>
            </a:r>
            <a:r>
              <a:rPr lang="en-US" sz="3200" b="1" dirty="0" smtClean="0">
                <a:latin typeface="Arial" panose="020B0604020202020204" pitchFamily="34" charset="0"/>
              </a:rPr>
              <a:t>SO</a:t>
            </a:r>
            <a:r>
              <a:rPr lang="en-US" sz="3200" b="1" baseline="-25000" dirty="0" smtClean="0">
                <a:latin typeface="Arial" panose="020B0604020202020204" pitchFamily="34" charset="0"/>
              </a:rPr>
              <a:t>4</a:t>
            </a:r>
            <a:r>
              <a:rPr lang="el-GR" sz="3200" b="1" dirty="0" smtClean="0">
                <a:latin typeface="Arial" panose="020B0604020202020204" pitchFamily="34" charset="0"/>
              </a:rPr>
              <a:t>  </a:t>
            </a:r>
            <a:r>
              <a:rPr lang="el-GR" sz="3200" b="1" dirty="0" smtClean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l-GR" sz="3200" b="1" dirty="0" smtClean="0">
                <a:latin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</a:rPr>
              <a:t>CaSO</a:t>
            </a:r>
            <a:r>
              <a:rPr lang="en-US" sz="3200" b="1" baseline="-25000" dirty="0" smtClean="0">
                <a:latin typeface="Arial" panose="020B0604020202020204" pitchFamily="34" charset="0"/>
              </a:rPr>
              <a:t>4</a:t>
            </a:r>
            <a:r>
              <a:rPr lang="en-US" sz="3200" b="1" dirty="0">
                <a:latin typeface="Arial" panose="020B0604020202020204" pitchFamily="34" charset="0"/>
              </a:rPr>
              <a:t>+ H</a:t>
            </a:r>
            <a:r>
              <a:rPr lang="en-US" sz="3200" b="1" baseline="-25000" dirty="0">
                <a:latin typeface="Arial" panose="020B0604020202020204" pitchFamily="34" charset="0"/>
              </a:rPr>
              <a:t>2</a:t>
            </a:r>
            <a:r>
              <a:rPr lang="en-US" sz="3200" b="1" dirty="0">
                <a:latin typeface="Arial" panose="020B0604020202020204" pitchFamily="34" charset="0"/>
              </a:rPr>
              <a:t>O+ CO</a:t>
            </a:r>
            <a:r>
              <a:rPr lang="en-US" sz="3200" b="1" baseline="-25000" dirty="0">
                <a:latin typeface="Arial" panose="020B0604020202020204" pitchFamily="34" charset="0"/>
              </a:rPr>
              <a:t>2</a:t>
            </a:r>
            <a:endParaRPr lang="en-US" sz="3200" b="1" baseline="-25000" dirty="0"/>
          </a:p>
        </p:txBody>
      </p:sp>
      <p:sp>
        <p:nvSpPr>
          <p:cNvPr id="16" name="Ορθογώνιο 15"/>
          <p:cNvSpPr/>
          <p:nvPr/>
        </p:nvSpPr>
        <p:spPr>
          <a:xfrm>
            <a:off x="973786" y="4023013"/>
            <a:ext cx="149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CaCO</a:t>
            </a:r>
            <a:r>
              <a:rPr lang="el-GR" sz="40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4628795" y="4032297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4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224638" y="981792"/>
            <a:ext cx="310052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Γύψος</a:t>
            </a:r>
          </a:p>
          <a:p>
            <a:r>
              <a:rPr lang="el-GR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</a:t>
            </a:r>
            <a:r>
              <a:rPr lang="el-GR" sz="4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l-GR" sz="40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2H</a:t>
            </a:r>
            <a:r>
              <a:rPr lang="el-GR" sz="40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Δεξιό βέλος 13"/>
          <p:cNvSpPr/>
          <p:nvPr/>
        </p:nvSpPr>
        <p:spPr>
          <a:xfrm>
            <a:off x="3206590" y="1285000"/>
            <a:ext cx="2448272" cy="923516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Ορθογώνιο 11"/>
          <p:cNvSpPr/>
          <p:nvPr/>
        </p:nvSpPr>
        <p:spPr>
          <a:xfrm>
            <a:off x="3206590" y="1497060"/>
            <a:ext cx="1822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err="1">
                <a:solidFill>
                  <a:srgbClr val="FF0000"/>
                </a:solidFill>
              </a:rPr>
              <a:t>γυψοποίηση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9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11" grpId="0"/>
      <p:bldP spid="7" grpId="0" animBg="1"/>
      <p:bldP spid="16" grpId="0"/>
      <p:bldP spid="18" grpId="0"/>
      <p:bldP spid="10" grpId="0"/>
      <p:bldP spid="14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200800" cy="425206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827584" y="5517232"/>
            <a:ext cx="7200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i="1" dirty="0"/>
              <a:t>οι ρυπαντές μεταφέρονται </a:t>
            </a:r>
            <a:r>
              <a:rPr lang="el-GR" sz="2800" b="1" i="1" dirty="0"/>
              <a:t>από χώρα σε χώρα </a:t>
            </a:r>
            <a:r>
              <a:rPr lang="el-GR" sz="2800" i="1" dirty="0"/>
              <a:t>«χωρίς τελωνειακούς ελέγχους».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1043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04" y="5027369"/>
            <a:ext cx="1905000" cy="1905000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 rotWithShape="1">
          <a:blip r:embed="rId3"/>
          <a:srcRect l="27163" t="10800" r="16138" b="5201"/>
          <a:stretch/>
        </p:blipFill>
        <p:spPr>
          <a:xfrm>
            <a:off x="6181600" y="4389334"/>
            <a:ext cx="2962399" cy="2468666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6295" r="39369" b="6295"/>
          <a:stretch/>
        </p:blipFill>
        <p:spPr>
          <a:xfrm>
            <a:off x="5235303" y="3489750"/>
            <a:ext cx="981909" cy="363306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β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>
                <a:solidFill>
                  <a:schemeClr val="tx2">
                    <a:lumMod val="75000"/>
                  </a:schemeClr>
                </a:solidFill>
              </a:rPr>
              <a:t>Έντομα και οξέα - βάσεις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79512" y="108298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Το αμυντικό σύστημα των εντόμων βασίζεται στην έκκριση οξέων ή βάσεων</a:t>
            </a:r>
            <a:endParaRPr lang="en-US" sz="2400" dirty="0"/>
          </a:p>
        </p:txBody>
      </p:sp>
      <p:sp>
        <p:nvSpPr>
          <p:cNvPr id="4" name="Ορθογώνιο 3"/>
          <p:cNvSpPr/>
          <p:nvPr/>
        </p:nvSpPr>
        <p:spPr>
          <a:xfrm>
            <a:off x="184274" y="2154719"/>
            <a:ext cx="40553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το τσίμπημα της </a:t>
            </a:r>
            <a:r>
              <a:rPr lang="el-GR" sz="2400" b="1" dirty="0">
                <a:solidFill>
                  <a:srgbClr val="FF0000"/>
                </a:solidFill>
              </a:rPr>
              <a:t>σφήκας</a:t>
            </a:r>
            <a:r>
              <a:rPr lang="el-GR" sz="2400" dirty="0"/>
              <a:t> έχει βασικές ιδιότητες και μπορεί να «εξουδετερωθεί» με οξύ </a:t>
            </a:r>
            <a:r>
              <a:rPr lang="el-GR" sz="2400" dirty="0" smtClean="0"/>
              <a:t>                         (</a:t>
            </a:r>
            <a:r>
              <a:rPr lang="el-GR" sz="2400" dirty="0"/>
              <a:t>π.χ.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ξίδι</a:t>
            </a:r>
            <a:r>
              <a:rPr lang="el-GR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2400" dirty="0"/>
              <a:t>ή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λεμόνι</a:t>
            </a:r>
            <a:r>
              <a:rPr lang="el-GR" sz="2400" dirty="0"/>
              <a:t>). </a:t>
            </a:r>
            <a:endParaRPr lang="en-US" sz="2400" dirty="0"/>
          </a:p>
        </p:txBody>
      </p:sp>
      <p:sp>
        <p:nvSpPr>
          <p:cNvPr id="6" name="Ορθογώνιο 5"/>
          <p:cNvSpPr/>
          <p:nvPr/>
        </p:nvSpPr>
        <p:spPr>
          <a:xfrm>
            <a:off x="228611" y="4336786"/>
            <a:ext cx="3839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το τσίμπημα από </a:t>
            </a:r>
            <a:r>
              <a:rPr lang="el-GR" sz="2400" b="1" dirty="0">
                <a:solidFill>
                  <a:srgbClr val="FF0000"/>
                </a:solidFill>
              </a:rPr>
              <a:t>κουνούπι ή μέλισσα </a:t>
            </a:r>
            <a:r>
              <a:rPr lang="el-GR" sz="2400" dirty="0"/>
              <a:t>είναι όξινο και «εξουδετερώνεται» με βάση (π.χ.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μαγειρική σόδα </a:t>
            </a:r>
            <a:r>
              <a:rPr lang="el-GR" sz="2400" dirty="0" smtClean="0"/>
              <a:t>ή διάλυμα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ΝΗ</a:t>
            </a:r>
            <a:r>
              <a:rPr lang="el-GR" sz="24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l-GR" sz="2400" dirty="0"/>
              <a:t>).</a:t>
            </a:r>
            <a:endParaRPr lang="en-US" sz="24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09" y="1840577"/>
            <a:ext cx="2088232" cy="174218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94" y="4348667"/>
            <a:ext cx="1824770" cy="138737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58" y="5875094"/>
            <a:ext cx="952500" cy="1057275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52" y="1662598"/>
            <a:ext cx="1799466" cy="148905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7" r="26749"/>
          <a:stretch/>
        </p:blipFill>
        <p:spPr>
          <a:xfrm>
            <a:off x="7977832" y="1301606"/>
            <a:ext cx="1152128" cy="24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γ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l-GR" sz="2400" b="1" dirty="0">
                <a:solidFill>
                  <a:schemeClr val="tx2">
                    <a:lumMod val="75000"/>
                  </a:schemeClr>
                </a:solidFill>
              </a:rPr>
              <a:t>Έδαφος και οξέα - βάσεις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271554" y="110322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 err="1"/>
              <a:t>To</a:t>
            </a:r>
            <a:r>
              <a:rPr lang="el-GR" sz="2000" dirty="0"/>
              <a:t> </a:t>
            </a:r>
            <a:r>
              <a:rPr lang="el-GR" sz="2000" b="1" dirty="0" err="1">
                <a:solidFill>
                  <a:srgbClr val="FF0000"/>
                </a:solidFill>
              </a:rPr>
              <a:t>pH</a:t>
            </a:r>
            <a:r>
              <a:rPr lang="el-GR" sz="2000" b="1" dirty="0">
                <a:solidFill>
                  <a:srgbClr val="FF0000"/>
                </a:solidFill>
              </a:rPr>
              <a:t> του εδάφους </a:t>
            </a:r>
            <a:r>
              <a:rPr lang="el-GR" sz="2000" dirty="0"/>
              <a:t>έχει μεγάλη σημασία για τη σωστή </a:t>
            </a:r>
            <a:r>
              <a:rPr lang="el-GR" sz="2000" b="1" dirty="0"/>
              <a:t>ανάπτυξη των φυτών</a:t>
            </a:r>
            <a:r>
              <a:rPr lang="el-GR" sz="2000" dirty="0"/>
              <a:t>.</a:t>
            </a:r>
            <a:endParaRPr lang="en-US" sz="2000" dirty="0"/>
          </a:p>
        </p:txBody>
      </p:sp>
      <p:sp>
        <p:nvSpPr>
          <p:cNvPr id="3" name="Ορθογώνιο 2"/>
          <p:cNvSpPr/>
          <p:nvPr/>
        </p:nvSpPr>
        <p:spPr>
          <a:xfrm>
            <a:off x="179512" y="1978320"/>
            <a:ext cx="4756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οι γεωργοί διορθώνουν το </a:t>
            </a:r>
            <a:r>
              <a:rPr lang="el-GR" sz="2400" b="1" dirty="0" err="1"/>
              <a:t>pH</a:t>
            </a:r>
            <a:r>
              <a:rPr lang="el-GR" sz="2400" b="1" dirty="0"/>
              <a:t> του εδάφους </a:t>
            </a:r>
            <a:r>
              <a:rPr lang="el-GR" sz="2400" dirty="0"/>
              <a:t>(π.χ. προσθέτοντας </a:t>
            </a:r>
            <a:r>
              <a:rPr lang="el-GR" sz="2400" b="1" dirty="0"/>
              <a:t>ασβεστόλιθο</a:t>
            </a:r>
            <a:r>
              <a:rPr lang="el-GR" sz="2400" dirty="0"/>
              <a:t>), ώστε να πετύχουν τη μέγιστη συγκομιδή</a:t>
            </a:r>
            <a:endParaRPr lang="en-US" sz="2400" dirty="0"/>
          </a:p>
        </p:txBody>
      </p:sp>
      <p:sp>
        <p:nvSpPr>
          <p:cNvPr id="4" name="Ορθογώνιο 3"/>
          <p:cNvSpPr/>
          <p:nvPr/>
        </p:nvSpPr>
        <p:spPr>
          <a:xfrm>
            <a:off x="179512" y="3637511"/>
            <a:ext cx="48043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ορισμένα φυτά, λόγω των </a:t>
            </a:r>
            <a:r>
              <a:rPr lang="el-GR" sz="2400" b="1" dirty="0"/>
              <a:t>δεικτών</a:t>
            </a:r>
            <a:r>
              <a:rPr lang="el-GR" sz="2400" dirty="0"/>
              <a:t> που έχουν στα άνθη τους, εμφανίζονται με διαφόρους χρωματισμούς, ανάλογα με το </a:t>
            </a:r>
            <a:r>
              <a:rPr lang="el-GR" sz="2400" b="1" dirty="0" err="1"/>
              <a:t>pH</a:t>
            </a:r>
            <a:r>
              <a:rPr lang="el-GR" sz="2400" b="1" dirty="0"/>
              <a:t> του εδάφους</a:t>
            </a:r>
            <a:endParaRPr lang="en-US" sz="2400" b="1" dirty="0"/>
          </a:p>
        </p:txBody>
      </p:sp>
      <p:sp>
        <p:nvSpPr>
          <p:cNvPr id="6" name="Ορθογώνιο 5"/>
          <p:cNvSpPr/>
          <p:nvPr/>
        </p:nvSpPr>
        <p:spPr>
          <a:xfrm>
            <a:off x="460940" y="557650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400" dirty="0"/>
              <a:t>Η ορτανσία βγάζει </a:t>
            </a:r>
            <a:r>
              <a:rPr lang="el-GR" sz="2400" b="1" dirty="0">
                <a:solidFill>
                  <a:srgbClr val="002060"/>
                </a:solidFill>
              </a:rPr>
              <a:t>μπλε</a:t>
            </a:r>
            <a:r>
              <a:rPr lang="el-GR" sz="2400" dirty="0"/>
              <a:t> ή </a:t>
            </a:r>
            <a:r>
              <a:rPr lang="el-GR" sz="2400" b="1" dirty="0">
                <a:solidFill>
                  <a:srgbClr val="FF0000"/>
                </a:solidFill>
              </a:rPr>
              <a:t>κόκκινα</a:t>
            </a:r>
            <a:r>
              <a:rPr lang="el-GR" sz="2400" dirty="0"/>
              <a:t> λουλούδια ανάλογα με </a:t>
            </a:r>
            <a:r>
              <a:rPr lang="el-GR" sz="2400" dirty="0" err="1"/>
              <a:t>pH</a:t>
            </a:r>
            <a:r>
              <a:rPr lang="el-GR" sz="2400" dirty="0"/>
              <a:t> του εδάφους</a:t>
            </a:r>
            <a:endParaRPr lang="en-US" sz="2400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83" y="3746964"/>
            <a:ext cx="3744589" cy="311103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18744"/>
          <a:stretch/>
        </p:blipFill>
        <p:spPr>
          <a:xfrm>
            <a:off x="5075883" y="1239000"/>
            <a:ext cx="3744589" cy="2507964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 rot="19443954">
            <a:off x="7871600" y="5866121"/>
            <a:ext cx="1196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όξινο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 rot="19443954">
            <a:off x="7605548" y="1594259"/>
            <a:ext cx="1546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478A4"/>
                </a:solidFill>
              </a:rPr>
              <a:t>βασικό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F478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/>
      <p:bldP spid="4" grpId="0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8871"/>
          <a:stretch/>
        </p:blipFill>
        <p:spPr>
          <a:xfrm>
            <a:off x="0" y="2469089"/>
            <a:ext cx="9144000" cy="391224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28865"/>
          <a:stretch/>
        </p:blipFill>
        <p:spPr>
          <a:xfrm>
            <a:off x="0" y="2482225"/>
            <a:ext cx="9144000" cy="2931497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3.6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</a:t>
            </a:r>
            <a:r>
              <a:rPr lang="el-GR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ξέα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NewRomanPS-BoldMT"/>
              </a:rPr>
              <a:t>, Βάσεις, Οξείδια, άλατα &amp; καθημερινή ζωή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179512" y="520121"/>
            <a:ext cx="86409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δ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pH </a:t>
            </a:r>
            <a:r>
              <a:rPr lang="el-GR" sz="2400" b="1" dirty="0">
                <a:solidFill>
                  <a:schemeClr val="tx2">
                    <a:lumMod val="75000"/>
                  </a:schemeClr>
                </a:solidFill>
              </a:rPr>
              <a:t>και </a:t>
            </a:r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</a:rPr>
              <a:t>υγιεινή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41275" y="1096272"/>
            <a:ext cx="18047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/>
              <a:t>Το </a:t>
            </a:r>
            <a:r>
              <a:rPr lang="el-GR" sz="2000" b="1" dirty="0">
                <a:solidFill>
                  <a:srgbClr val="FF0000"/>
                </a:solidFill>
              </a:rPr>
              <a:t>δέρμα </a:t>
            </a:r>
            <a:r>
              <a:rPr lang="el-GR" sz="2000" dirty="0"/>
              <a:t>μας είναι όξινο με </a:t>
            </a:r>
            <a:r>
              <a:rPr lang="el-GR" sz="2400" b="1" dirty="0" err="1">
                <a:solidFill>
                  <a:srgbClr val="FF0000"/>
                </a:solidFill>
              </a:rPr>
              <a:t>pH</a:t>
            </a:r>
            <a:r>
              <a:rPr lang="el-GR" sz="2000" b="1" dirty="0"/>
              <a:t> μεταξύ </a:t>
            </a:r>
            <a:r>
              <a:rPr lang="el-GR" sz="2400" b="1" dirty="0">
                <a:solidFill>
                  <a:srgbClr val="FF0000"/>
                </a:solidFill>
              </a:rPr>
              <a:t>5</a:t>
            </a:r>
            <a:r>
              <a:rPr lang="el-GR" sz="2000" b="1" dirty="0"/>
              <a:t> και </a:t>
            </a:r>
            <a:r>
              <a:rPr lang="el-GR" sz="2400" b="1" dirty="0">
                <a:solidFill>
                  <a:srgbClr val="FF0000"/>
                </a:solidFill>
              </a:rPr>
              <a:t>5,6.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035531" y="1031163"/>
            <a:ext cx="2582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/>
              <a:t>ώστε να αποφεύγεται </a:t>
            </a:r>
            <a:r>
              <a:rPr lang="el-GR" sz="2000" dirty="0"/>
              <a:t>η </a:t>
            </a:r>
            <a:r>
              <a:rPr lang="el-GR" sz="2000" b="1" dirty="0"/>
              <a:t>ανάπτυξη μικροοργανισμών </a:t>
            </a:r>
            <a:r>
              <a:rPr lang="el-GR" sz="2000" dirty="0"/>
              <a:t>στο σώμα μας. </a:t>
            </a:r>
            <a:endParaRPr lang="en-US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5969284" y="1096272"/>
            <a:ext cx="30117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/>
              <a:t>προτείνεται </a:t>
            </a:r>
            <a:endParaRPr lang="en-US" sz="2000" dirty="0" smtClean="0"/>
          </a:p>
          <a:p>
            <a:pPr algn="ctr"/>
            <a:r>
              <a:rPr lang="el-GR" sz="2000" dirty="0" smtClean="0"/>
              <a:t>η </a:t>
            </a:r>
            <a:r>
              <a:rPr lang="el-GR" sz="2000" dirty="0"/>
              <a:t>χρησιμοποίηση </a:t>
            </a:r>
            <a:r>
              <a:rPr lang="el-GR" sz="2000" b="1" dirty="0"/>
              <a:t>σαμπουάν </a:t>
            </a:r>
            <a:r>
              <a:rPr lang="el-GR" sz="2000" dirty="0"/>
              <a:t>με </a:t>
            </a:r>
            <a:r>
              <a:rPr lang="el-GR" sz="2000" b="1" dirty="0" err="1"/>
              <a:t>pH</a:t>
            </a:r>
            <a:r>
              <a:rPr lang="el-GR" sz="2000" b="1" dirty="0"/>
              <a:t> 5 έως 6</a:t>
            </a:r>
            <a:r>
              <a:rPr lang="el-GR" sz="2000" dirty="0"/>
              <a:t>.</a:t>
            </a:r>
            <a:endParaRPr lang="en-US" sz="2000" dirty="0"/>
          </a:p>
        </p:txBody>
      </p:sp>
      <p:sp>
        <p:nvSpPr>
          <p:cNvPr id="6" name="Δεξιό βέλος 5"/>
          <p:cNvSpPr/>
          <p:nvPr/>
        </p:nvSpPr>
        <p:spPr>
          <a:xfrm>
            <a:off x="2313012" y="1371493"/>
            <a:ext cx="422920" cy="35394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Δεξιό βέλος 10"/>
          <p:cNvSpPr/>
          <p:nvPr/>
        </p:nvSpPr>
        <p:spPr>
          <a:xfrm>
            <a:off x="5627165" y="1384344"/>
            <a:ext cx="422920" cy="35394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6" b="100000" l="9952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5932" y="4005064"/>
            <a:ext cx="1908076" cy="14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/>
      <p:bldP spid="4" grpId="0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795</Words>
  <Application>Microsoft Office PowerPoint</Application>
  <PresentationFormat>Προβολή στην οθόνη (4:3)</PresentationFormat>
  <Paragraphs>94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20" baseType="lpstr">
      <vt:lpstr>Arial Unicode MS</vt:lpstr>
      <vt:lpstr>Arial</vt:lpstr>
      <vt:lpstr>Calibri</vt:lpstr>
      <vt:lpstr>Segoe Script</vt:lpstr>
      <vt:lpstr>Symbol</vt:lpstr>
      <vt:lpstr>TimesNewRomanPS-BoldMT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ΜΙΧΑΛΗΣ</dc:creator>
  <cp:lastModifiedBy>Dell</cp:lastModifiedBy>
  <cp:revision>121</cp:revision>
  <dcterms:created xsi:type="dcterms:W3CDTF">2013-01-24T05:05:45Z</dcterms:created>
  <dcterms:modified xsi:type="dcterms:W3CDTF">2021-05-09T05:50:34Z</dcterms:modified>
</cp:coreProperties>
</file>