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67" r:id="rId6"/>
    <p:sldId id="258" r:id="rId7"/>
    <p:sldId id="260" r:id="rId8"/>
    <p:sldId id="261" r:id="rId9"/>
    <p:sldId id="263" r:id="rId10"/>
    <p:sldId id="262" r:id="rId11"/>
    <p:sldId id="266" r:id="rId12"/>
    <p:sldId id="26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Θουκυδίδου, </a:t>
            </a:r>
            <a:br>
              <a:rPr lang="el-GR" dirty="0" smtClean="0"/>
            </a:br>
            <a:r>
              <a:rPr lang="el-GR" dirty="0" smtClean="0"/>
              <a:t>Περικλέους επιτάφιος</a:t>
            </a:r>
            <a:br>
              <a:rPr lang="el-GR" dirty="0" smtClean="0"/>
            </a:br>
            <a:r>
              <a:rPr lang="el-GR" b="1" i="1" dirty="0" smtClean="0"/>
              <a:t>Εισαγωγή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81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57296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Ποιος ήταν ο Περικλής;</a:t>
            </a:r>
            <a:endParaRPr lang="en-US" sz="3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0" y="990600"/>
            <a:ext cx="4876800" cy="51355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Πνευματική διαμόρφωση: μαθητής του Αναξαγόρα, φίλος του Πρωταγόρα, του Σοφοκλή και του Ηροδότου</a:t>
            </a:r>
          </a:p>
          <a:p>
            <a:r>
              <a:rPr lang="el-GR" b="1" dirty="0" smtClean="0"/>
              <a:t>Στρατηγός</a:t>
            </a:r>
            <a:r>
              <a:rPr lang="el-GR" dirty="0" smtClean="0"/>
              <a:t> της Αθήνας για 15 συνεχή έτη:443-429</a:t>
            </a:r>
          </a:p>
          <a:p>
            <a:r>
              <a:rPr lang="el-GR" dirty="0" smtClean="0"/>
              <a:t>Πολιτικό έργο:εδραίωση </a:t>
            </a:r>
            <a:r>
              <a:rPr lang="el-GR" b="1" dirty="0" smtClean="0"/>
              <a:t>Αθηναϊκής Συμμαχίας </a:t>
            </a:r>
            <a:r>
              <a:rPr lang="el-GR" dirty="0" smtClean="0"/>
              <a:t>(Ηγεμονίας)</a:t>
            </a:r>
          </a:p>
          <a:p>
            <a:r>
              <a:rPr lang="el-GR" dirty="0" smtClean="0"/>
              <a:t>Μεταρρυθμίσεις για ενίσχυση του δημοκρατικού πολιτεύματος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3832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Η ΑΘΗΝΑΪΚΗ ΣΥΜΜΑΧΙΑ ΚΑΤΑ ΤΗΝ ΕΝΑΡΞΗ ΤΟΥ </a:t>
            </a:r>
            <a:r>
              <a:rPr lang="el-GR" sz="3200" b="1" dirty="0" smtClean="0"/>
              <a:t>ΠΕΛΟΠΟΝΝΗΣΙΑΚΟΥ ΠΟΛΕΜΟΥ </a:t>
            </a:r>
            <a:endParaRPr lang="en-US" sz="3200" dirty="0"/>
          </a:p>
        </p:txBody>
      </p:sp>
      <p:pic>
        <p:nvPicPr>
          <p:cNvPr id="4100" name="Picture 4" descr="C:\Users\mirsini\Desktop\ΣΧΟΛΙΚΑ\ΛΥΚΕΙΟ\ΙΣΤΟΡΙΑ ΛΥΚΕΙΟΥ\ΑΡΧ. ΙΣΤΟΡΙΑ Α ΛΥΚΕΙΟΥ\ΕΙΚΟΝΕΣ ΙΣΤΟΡΙΑ Α\πελοποννησιακός πόλεμο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400978"/>
            <a:ext cx="6550455" cy="52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u="sng" dirty="0"/>
              <a:t>Ποιος ήταν ο Περικλής;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r>
              <a:rPr lang="el-GR" dirty="0" smtClean="0"/>
              <a:t>Δεινός ρήτορας</a:t>
            </a:r>
          </a:p>
          <a:p>
            <a:r>
              <a:rPr lang="el-GR" dirty="0" smtClean="0"/>
              <a:t>Αρετές του χαρακτήρα του. </a:t>
            </a:r>
          </a:p>
          <a:p>
            <a:r>
              <a:rPr lang="el-GR" dirty="0" smtClean="0"/>
              <a:t>Ποιες αρετές θεωρείτε ότι πρέπει να διαθέτει ένας αξιόλογος πολιτικός;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476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u="sng" dirty="0" smtClean="0"/>
              <a:t>Το πρόβλημα της πατρότητας του Επιταφίου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Επιτάφιος λόγος εκφράζει απόψεις του Θουκυδίδη ή του Περικλή;</a:t>
            </a:r>
          </a:p>
          <a:p>
            <a:r>
              <a:rPr lang="el-GR" dirty="0" smtClean="0"/>
              <a:t>Δεχόμαστε τη συμβιβαστική άποψη: ανήκει πνευματικά και τους δύο, αφού κοινό τους στοιχείο είναι η αγάπη για το μεγαλείο της Αθήνας και η επιθυμία να υμνηθεί η αθηναϊκή δημοκρατία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l-GR" sz="3200" u="sng" dirty="0" smtClean="0"/>
              <a:t>Ο τάφος του Τζιμ Μόρισον</a:t>
            </a:r>
            <a:endParaRPr lang="en-US" sz="3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1374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>
                <a:latin typeface="Palatino Linotype" pitchFamily="18" charset="0"/>
              </a:rPr>
              <a:t>Κατά τὸν δαίμονα ἑαυτοῦ</a:t>
            </a:r>
            <a:endParaRPr lang="en-US" sz="3200" b="1" u="sng" dirty="0">
              <a:latin typeface="Palatino Linotyp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685800"/>
            <a:ext cx="5410200" cy="5943600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 </a:t>
            </a:r>
            <a:r>
              <a:rPr lang="el-GR" dirty="0"/>
              <a:t>“</a:t>
            </a:r>
            <a:r>
              <a:rPr lang="el-GR" sz="3200" dirty="0"/>
              <a:t>Δαίμων” ήταν αρχικά η θεότητα που μοίραζε, κατένειμε την μοίρα (δαίομαι = μοιράζω) και έπειτα ονομαζόταν οποιαδήποτε θεότητα στην οποία αποδίδονταν τιμές. </a:t>
            </a:r>
            <a:endParaRPr lang="el-GR" sz="3200" dirty="0" smtClean="0"/>
          </a:p>
          <a:p>
            <a:r>
              <a:rPr lang="el-GR" sz="3200" dirty="0" smtClean="0"/>
              <a:t>“</a:t>
            </a:r>
            <a:r>
              <a:rPr lang="el-GR" sz="3200" dirty="0"/>
              <a:t>Δαίμων εαυτού” ονομαζόταν η θεότητα-προστάτης που ζούσε μέσα σε κάθε άνθρωπο από τη γέννηση έως το θάνατό του και φρόντιζε για την προσωπική εξέλιξη κι </a:t>
            </a:r>
            <a:r>
              <a:rPr lang="el-GR" sz="3200" dirty="0" smtClean="0"/>
              <a:t>ευημερία.</a:t>
            </a:r>
          </a:p>
          <a:p>
            <a:r>
              <a:rPr lang="el-GR" sz="3200" b="1" dirty="0" smtClean="0"/>
              <a:t>«Πράττω </a:t>
            </a:r>
            <a:r>
              <a:rPr lang="el-GR" sz="3200" b="1" dirty="0"/>
              <a:t>κατά τον δαίμονα </a:t>
            </a:r>
            <a:r>
              <a:rPr lang="el-GR" sz="3200" b="1" dirty="0" smtClean="0"/>
              <a:t>εαυτού</a:t>
            </a:r>
            <a:r>
              <a:rPr lang="el-GR" sz="3200" dirty="0" smtClean="0"/>
              <a:t>» ουσιαστικά </a:t>
            </a:r>
            <a:r>
              <a:rPr lang="el-GR" sz="3200" dirty="0"/>
              <a:t>σημαίνει “πράττω σύμφωνα με αυτό που η συνείδησή μου θεωρεί σωστό”, αδιαφορώντας ίσως για το τι θα πουν οι άλλοι και είναι μια στάση ζωής που υιοθέτησαν και επιδοκίμασαν οι</a:t>
            </a:r>
            <a:r>
              <a:rPr lang="el-GR" sz="3200" b="1" dirty="0"/>
              <a:t>Στωικοί φιλόσοφοι</a:t>
            </a:r>
            <a:r>
              <a:rPr lang="el-GR" sz="3200" dirty="0" smtClean="0"/>
              <a:t>.</a:t>
            </a:r>
          </a:p>
          <a:p>
            <a:r>
              <a:rPr lang="el-GR" sz="3200" dirty="0" smtClean="0"/>
              <a:t> </a:t>
            </a:r>
            <a:r>
              <a:rPr lang="el-GR" sz="3200" dirty="0"/>
              <a:t>Έτσι λοιπόν, η φράση “Κατά τον δαίμονα εαυτού” γράφτηκε από τους συγγενείς του Jim Morrison στον τάφο του, εννοώντας ότι ο τραγουδιστής των Doors έπραττε στη </a:t>
            </a:r>
            <a:r>
              <a:rPr lang="el-GR" sz="3200" dirty="0" smtClean="0"/>
              <a:t>σύντομη </a:t>
            </a:r>
            <a:r>
              <a:rPr lang="el-GR" sz="3200" dirty="0"/>
              <a:t>ζωή του πάντα σύμφωνα με ό,τι υπαγόρευε η συνείδησή του, ο “προσωπικός του θεός”, κι όχι σύμφωνα με τις επιταγές της κοινωνίας.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333750" cy="498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u="sng" dirty="0" smtClean="0"/>
              <a:t>Τι έχουμε συζητήσει ως τώρα;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76800" cy="5486400"/>
          </a:xfrm>
        </p:spPr>
        <p:txBody>
          <a:bodyPr>
            <a:normAutofit/>
          </a:bodyPr>
          <a:lstStyle/>
          <a:p>
            <a:r>
              <a:rPr lang="el-GR" dirty="0"/>
              <a:t>Σε ποιο ευρύτερο έργο </a:t>
            </a:r>
            <a:r>
              <a:rPr lang="el-GR" dirty="0" smtClean="0"/>
              <a:t>εντάσσεται ο Επιτάφιος;</a:t>
            </a:r>
            <a:endParaRPr lang="el-GR" dirty="0"/>
          </a:p>
          <a:p>
            <a:r>
              <a:rPr lang="el-GR" dirty="0" smtClean="0"/>
              <a:t>Σε ποιο είδος λόγου ανήκει ο Επιτάφιος;</a:t>
            </a:r>
          </a:p>
          <a:p>
            <a:r>
              <a:rPr lang="el-GR" dirty="0" smtClean="0"/>
              <a:t>Για ποιους λόγους ο Θουκυδίδης συμπεριλαμβάνει στο έργο του τέτοια κείμενα; Ποια είναι δηλαδή η λειτουργία τους;</a:t>
            </a:r>
          </a:p>
          <a:p>
            <a:r>
              <a:rPr lang="el-GR" dirty="0" smtClean="0"/>
              <a:t>Ποιος και πότε εκφώνησε τον Επιτάφιο; Σε ποια περίσταση;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314700" cy="453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Κεραμεικός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0" b="24880"/>
          <a:stretch>
            <a:fillRect/>
          </a:stretch>
        </p:blipFill>
        <p:spPr bwMode="auto">
          <a:xfrm>
            <a:off x="76200" y="1371600"/>
            <a:ext cx="84375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sz="3200" b="1" i="1" u="sng" dirty="0" smtClean="0"/>
              <a:t>Οι επιτάφιοι λόγοι και ο Επιτάφιος του Περικλή</a:t>
            </a:r>
            <a:endParaRPr lang="en-US" sz="3200" b="1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495800" cy="5791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u="sng" dirty="0" smtClean="0"/>
              <a:t>ΔΟΜΗ ΕΠΙΤΑΦΙΩΝ ΛΟΓΩΝ</a:t>
            </a:r>
            <a:endParaRPr lang="el-GR" dirty="0" smtClean="0"/>
          </a:p>
          <a:p>
            <a:pPr marL="514350" indent="-514350" algn="just">
              <a:buAutoNum type="arabicPeriod"/>
            </a:pPr>
            <a:r>
              <a:rPr lang="el-GR" sz="2400" dirty="0" smtClean="0"/>
              <a:t>Προοίμιο (εισαγωγή)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l-GR" sz="2400" dirty="0" smtClean="0"/>
              <a:t>Καταγωγή και πρόγονοι (</a:t>
            </a:r>
            <a:r>
              <a:rPr lang="el-GR" sz="2400" dirty="0"/>
              <a:t>το μεγαλύτερο μέρος του λόγου</a:t>
            </a:r>
            <a:r>
              <a:rPr lang="el-GR" sz="2400" dirty="0" smtClean="0"/>
              <a:t>): έπαινος της αγωγής του αθηναϊκού λαού και των πολεμικών κατορθωμάτων των προγόνων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l-GR" sz="2400" dirty="0" smtClean="0"/>
              <a:t>Έπαινος της ανδρείας των τωρινών νεκρών που τιμά η πόλη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l-GR" sz="2400" dirty="0" smtClean="0"/>
              <a:t>Προτροπή για μίμηση στους νεότερους και παραμυθία (παρηγοριά) στους συγγενείς των νεκρών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l-GR" sz="2400" dirty="0" smtClean="0"/>
              <a:t>Επίλογος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u="sng" dirty="0" smtClean="0"/>
              <a:t>ΔΟΜΗ ΕΠΙΤΑΦΙΟΥ ΤΟΥ ΠΕΡΙΚΛΗ κεφ. 36-46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Προοίμιο </a:t>
            </a:r>
            <a:r>
              <a:rPr lang="el-GR" sz="2400" dirty="0"/>
              <a:t>(εισαγωγή</a:t>
            </a:r>
            <a:r>
              <a:rPr lang="el-GR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Κεφ. 36-41: 36:έπαινος των προγόνων και της σύγχρονης γενιάς, 37-41: έπαινος του πολιτεύματος και των τρόπων ζωής των Αθηναίων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Κεφ. 42-43: έπαινος των τωρινών νεκρών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Κεφ. 44-45: παρηγοριά και συμβουλές στους συγγενείς των νεκρών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Κεφ. 46:επίλογος</a:t>
            </a:r>
            <a:endParaRPr lang="el-GR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15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sng" dirty="0" smtClean="0"/>
              <a:t>Διαφορές Επιταφίου του Περικλή από άλλους επιτάφιους λόγους</a:t>
            </a:r>
            <a:endParaRPr lang="en-US" sz="3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Μεγαλύτερη έκταση λόγου άρα και σημασία δίνεται στο μέρος του λόγου που αφορά το </a:t>
            </a:r>
          </a:p>
          <a:p>
            <a:pPr marL="0" indent="0">
              <a:buNone/>
            </a:pPr>
            <a:r>
              <a:rPr lang="el-GR" b="1" dirty="0" smtClean="0"/>
              <a:t>π ο λ ί τ ε υ μ α</a:t>
            </a:r>
            <a:r>
              <a:rPr lang="el-GR" dirty="0" smtClean="0"/>
              <a:t> όπου αναλύονται οι λόγοι που οδήγησαν την Αθήνα στο </a:t>
            </a:r>
            <a:r>
              <a:rPr lang="el-GR" b="1" dirty="0" smtClean="0"/>
              <a:t>μεγαλείο </a:t>
            </a:r>
            <a:r>
              <a:rPr lang="el-GR" dirty="0" smtClean="0"/>
              <a:t>του 5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ἐπιτήδευσις, πολιτεία, τρόποι)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Πολύ μικρός έπαινος των προγόνων</a:t>
            </a:r>
          </a:p>
          <a:p>
            <a:r>
              <a:rPr lang="el-GR" dirty="0" smtClean="0"/>
              <a:t>Συνοπτική, γενική και αόριστη αναφορά στο πολεμικό έργο των τωρινών νεκρών, παρόλο που ο επιτάφιος λόγος εκφωνείται προς τιμήν τους.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u="sng" dirty="0" smtClean="0"/>
              <a:t>Γιατί ο Θουκυδίδης έκανε αυτές τις επιλογές;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Για να απαντήσει στους σύγχρονούς του αλλά </a:t>
            </a:r>
            <a:r>
              <a:rPr lang="el-GR" b="1" dirty="0" smtClean="0"/>
              <a:t>και σε μας </a:t>
            </a:r>
            <a:r>
              <a:rPr lang="el-GR" dirty="0" smtClean="0"/>
              <a:t>στο κρίσιμο ερώτημα: </a:t>
            </a:r>
          </a:p>
          <a:p>
            <a:pPr marL="0" indent="0">
              <a:buNone/>
            </a:pPr>
            <a:r>
              <a:rPr lang="el-GR" dirty="0" smtClean="0"/>
              <a:t>Σε ποιο σημείο πολιτικής, οικονομικής, κοινωνικής, πνευματικής υπεροχής έφτασε η Αθήνα του 5</a:t>
            </a:r>
            <a:r>
              <a:rPr lang="el-GR" baseline="30000" dirty="0" smtClean="0"/>
              <a:t>ου</a:t>
            </a:r>
            <a:r>
              <a:rPr lang="el-GR" dirty="0" smtClean="0"/>
              <a:t> αιώνα π.Χ. και πώς έφτασε ως εκεί;</a:t>
            </a:r>
          </a:p>
          <a:p>
            <a:r>
              <a:rPr lang="el-GR" dirty="0" smtClean="0"/>
              <a:t>Ουσιαστικά ο Επιτάφιος είναι ένας ύμνος όχι των νεκρών του 431 π.Χ. </a:t>
            </a:r>
            <a:r>
              <a:rPr lang="el-GR" dirty="0"/>
              <a:t>α</a:t>
            </a:r>
            <a:r>
              <a:rPr lang="el-GR" dirty="0" smtClean="0"/>
              <a:t>λλά της αθηναϊκής πολιτείας!</a:t>
            </a:r>
          </a:p>
          <a:p>
            <a:r>
              <a:rPr lang="el-GR" dirty="0" smtClean="0"/>
              <a:t>Η εικόνα της Αθήνας αντιπαρατίθεται στην εικόνα της Σπάρτης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u="sng" dirty="0" smtClean="0"/>
              <a:t>Γιατί ο Θουκυδίδης έγραψε τον Επιτάφιο με αυτό το περιεχόμενο;</a:t>
            </a:r>
            <a:endParaRPr lang="en-US" sz="32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Από θαυμασμό για την προσωπικότητα και το πολιτικό έργο του </a:t>
            </a:r>
            <a:r>
              <a:rPr lang="el-GR" b="1" dirty="0" smtClean="0"/>
              <a:t>Περικλή</a:t>
            </a:r>
            <a:r>
              <a:rPr lang="el-GR" dirty="0" smtClean="0"/>
              <a:t> → βασικός συντελεστής του αθηναϊκού μεγαλείου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Από αγάπη για την </a:t>
            </a:r>
            <a:r>
              <a:rPr lang="el-GR" b="1" dirty="0" smtClean="0"/>
              <a:t>Αθήνα</a:t>
            </a:r>
            <a:r>
              <a:rPr lang="el-GR" dirty="0" smtClean="0"/>
              <a:t> → εξιδανικευμένη εικόνα της Αθήνας πριν αλλοιωθεί το μεγαλείο της από τον πελοποννησιακό πόλεμο</a:t>
            </a:r>
          </a:p>
          <a:p>
            <a:r>
              <a:rPr lang="el-GR" dirty="0" smtClean="0"/>
              <a:t>Στην πραγματικότητα ο λόγος είναι επιτάφιος της πολιτείας και όχι των νεκρών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7400" y="1371600"/>
            <a:ext cx="10668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15000" y="1398814"/>
            <a:ext cx="10668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673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Θουκυδίδου,  Περικλέους επιτάφιος Εισαγωγή</vt:lpstr>
      <vt:lpstr>Ο τάφος του Τζιμ Μόρισον</vt:lpstr>
      <vt:lpstr>Κατά τὸν δαίμονα ἑαυτοῦ</vt:lpstr>
      <vt:lpstr>Τι έχουμε συζητήσει ως τώρα;</vt:lpstr>
      <vt:lpstr>Κεραμεικός</vt:lpstr>
      <vt:lpstr>Οι επιτάφιοι λόγοι και ο Επιτάφιος του Περικλή</vt:lpstr>
      <vt:lpstr>Διαφορές Επιταφίου του Περικλή από άλλους επιτάφιους λόγους</vt:lpstr>
      <vt:lpstr>Γιατί ο Θουκυδίδης έκανε αυτές τις επιλογές;</vt:lpstr>
      <vt:lpstr>Γιατί ο Θουκυδίδης έγραψε τον Επιτάφιο με αυτό το περιεχόμενο;</vt:lpstr>
      <vt:lpstr>Ποιος ήταν ο Περικλής;</vt:lpstr>
      <vt:lpstr>Η ΑΘΗΝΑΪΚΗ ΣΥΜΜΑΧΙΑ ΚΑΤΑ ΤΗΝ ΕΝΑΡΞΗ ΤΟΥ ΠΕΛΟΠΟΝΝΗΣΙΑΚΟΥ ΠΟΛΕΜΟΥ </vt:lpstr>
      <vt:lpstr>Ποιος ήταν ο Περικλής;</vt:lpstr>
      <vt:lpstr>Το πρόβλημα της πατρότητας του Επιταφίου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Θουκυδίδου,  Περικλέους επιτάφιος Εισαγωγή</dc:title>
  <dc:creator>Giannis-Mirsini</dc:creator>
  <cp:lastModifiedBy>Giannis-Mirsini</cp:lastModifiedBy>
  <cp:revision>21</cp:revision>
  <dcterms:created xsi:type="dcterms:W3CDTF">2006-08-16T00:00:00Z</dcterms:created>
  <dcterms:modified xsi:type="dcterms:W3CDTF">2012-10-11T19:30:56Z</dcterms:modified>
</cp:coreProperties>
</file>