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5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66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Μεσαίο στυλ 2 - Έμφαση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Κάντε κλικ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Κάντε κλικ για να επεξεργαστείτε τα στυλ κειμένου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42CEA3-3058-4D43-AE35-B3DA76CB4003}" type="datetimeFigureOut">
              <a:rPr lang="el-GR" smtClean="0"/>
              <a:pPr/>
              <a:t>30/10/2024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F1D1C4-C2D9-4231-9FB2-B2D9D97AA41D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42910" y="571480"/>
            <a:ext cx="7815290" cy="4572031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ΑΡΧΑΙΑ Γ΄ ΛΥΚΕΙΟΥ</a:t>
            </a:r>
            <a:br>
              <a:rPr lang="el-GR" dirty="0" smtClean="0"/>
            </a:br>
            <a:r>
              <a:rPr lang="el-GR" dirty="0" smtClean="0"/>
              <a:t>ΔΙΔΑΚΤΙΚΗ </a:t>
            </a:r>
            <a:r>
              <a:rPr lang="el-GR" dirty="0" smtClean="0"/>
              <a:t>ΕΝΟΤΗΤΑ </a:t>
            </a:r>
            <a:r>
              <a:rPr lang="el-GR" dirty="0" smtClean="0"/>
              <a:t>4</a:t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Ο </a:t>
            </a:r>
            <a:r>
              <a:rPr lang="el-GR" dirty="0" err="1" smtClean="0"/>
              <a:t>πρωταγόρειος</a:t>
            </a:r>
            <a:r>
              <a:rPr lang="el-GR" dirty="0" smtClean="0"/>
              <a:t> μύθος: η διανομή των ιδιοτήτων στα ζώα</a:t>
            </a:r>
            <a:r>
              <a:rPr lang="el-GR" dirty="0" smtClean="0"/>
              <a:t/>
            </a:r>
            <a:br>
              <a:rPr lang="el-GR" dirty="0" smtClean="0"/>
            </a:br>
            <a:endParaRPr lang="el-GR" dirty="0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5429264"/>
            <a:ext cx="6400800" cy="209536"/>
          </a:xfrm>
        </p:spPr>
        <p:txBody>
          <a:bodyPr>
            <a:normAutofit fontScale="25000" lnSpcReduction="20000"/>
          </a:bodyPr>
          <a:lstStyle/>
          <a:p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46"/>
          </a:xfrm>
        </p:spPr>
        <p:txBody>
          <a:bodyPr>
            <a:normAutofit/>
          </a:bodyPr>
          <a:lstStyle/>
          <a:p>
            <a:r>
              <a:rPr lang="el-GR" sz="3600" b="1" u="sng" dirty="0" smtClean="0"/>
              <a:t>Συμπέρασμα από τη διανομή</a:t>
            </a:r>
            <a:endParaRPr lang="el-GR" sz="3600" b="1" u="sng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idx="1"/>
          </p:nvPr>
        </p:nvSpPr>
        <p:spPr>
          <a:xfrm>
            <a:off x="457200" y="1214422"/>
            <a:ext cx="8229600" cy="4911741"/>
          </a:xfrm>
        </p:spPr>
        <p:txBody>
          <a:bodyPr/>
          <a:lstStyle/>
          <a:p>
            <a:r>
              <a:rPr lang="el-GR" dirty="0" smtClean="0"/>
              <a:t>Στη </a:t>
            </a:r>
            <a:r>
              <a:rPr lang="el-GR" dirty="0" smtClean="0"/>
              <a:t>φύση ισχύει ο </a:t>
            </a:r>
            <a:r>
              <a:rPr lang="el-GR" b="1" dirty="0" smtClean="0"/>
              <a:t>νόμος της αναπλήρωσης</a:t>
            </a:r>
            <a:r>
              <a:rPr lang="el-GR" dirty="0" smtClean="0"/>
              <a:t>, σύμφωνα με τον οποίο μια αδυναμία αναπληρώνεται από μια ικανότητα. </a:t>
            </a:r>
            <a:endParaRPr lang="el-GR" dirty="0" smtClean="0"/>
          </a:p>
          <a:p>
            <a:r>
              <a:rPr lang="el-GR" dirty="0" smtClean="0"/>
              <a:t>Ο</a:t>
            </a:r>
            <a:r>
              <a:rPr lang="el-GR" dirty="0" smtClean="0"/>
              <a:t> </a:t>
            </a:r>
            <a:r>
              <a:rPr lang="el-GR" dirty="0" smtClean="0"/>
              <a:t>Πρωταγόρας εξηγεί τελεολογικά αυτό τον νόμο, εξηγεί δηλαδή τις ιδιότητες και τις ικανότητες </a:t>
            </a:r>
            <a:r>
              <a:rPr lang="el-GR" dirty="0" smtClean="0"/>
              <a:t>των ζώων ανάλογα </a:t>
            </a:r>
            <a:r>
              <a:rPr lang="el-GR" dirty="0" smtClean="0"/>
              <a:t>με τον σκοπό </a:t>
            </a:r>
            <a:r>
              <a:rPr lang="el-GR" smtClean="0"/>
              <a:t>που </a:t>
            </a:r>
            <a:r>
              <a:rPr lang="el-GR" smtClean="0"/>
              <a:t>υπηρετούν.</a:t>
            </a:r>
            <a:r>
              <a:rPr lang="el-GR" dirty="0" smtClean="0"/>
              <a:t> 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54032"/>
          </a:xfrm>
        </p:spPr>
        <p:txBody>
          <a:bodyPr>
            <a:normAutofit fontScale="90000"/>
          </a:bodyPr>
          <a:lstStyle/>
          <a:p>
            <a:r>
              <a:rPr lang="el-GR" u="sng" dirty="0" err="1" smtClean="0"/>
              <a:t>Πρωταγόρειος</a:t>
            </a:r>
            <a:r>
              <a:rPr lang="el-GR" u="sng" dirty="0" smtClean="0"/>
              <a:t> μύθος: εισαγωγικά</a:t>
            </a:r>
            <a:endParaRPr lang="el-GR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457200" y="1142984"/>
            <a:ext cx="8229600" cy="4983179"/>
          </a:xfrm>
        </p:spPr>
        <p:txBody>
          <a:bodyPr>
            <a:normAutofit lnSpcReduction="10000"/>
          </a:bodyPr>
          <a:lstStyle/>
          <a:p>
            <a:r>
              <a:rPr lang="el-GR" dirty="0" smtClean="0"/>
              <a:t>Προσπάθεια ολιστικής προσέγγισης, κατανόησης και ερμηνείας του </a:t>
            </a:r>
            <a:r>
              <a:rPr lang="el-GR" b="1" dirty="0" smtClean="0"/>
              <a:t>κόσμου</a:t>
            </a:r>
            <a:r>
              <a:rPr lang="el-GR" dirty="0" smtClean="0"/>
              <a:t>, της </a:t>
            </a:r>
            <a:r>
              <a:rPr lang="el-GR" b="1" dirty="0" smtClean="0"/>
              <a:t>ανθρώπινης φύσης </a:t>
            </a:r>
            <a:r>
              <a:rPr lang="el-GR" dirty="0" smtClean="0"/>
              <a:t>και της </a:t>
            </a:r>
            <a:r>
              <a:rPr lang="el-GR" b="1" dirty="0" smtClean="0"/>
              <a:t>ανθρώπινης κοινωνίας.</a:t>
            </a:r>
          </a:p>
          <a:p>
            <a:r>
              <a:rPr lang="el-GR" dirty="0" smtClean="0"/>
              <a:t>Ο μύθος δεν εμποδίζει αλλά διευκολύνει τη φιλοσοφική αναζήτηση της αλήθειας σε ένα θέμα που δε θα μπορούσε να προσεγγίσει ο Πλάτωνας με το </a:t>
            </a:r>
            <a:r>
              <a:rPr lang="el-GR" b="1" i="1" dirty="0" smtClean="0"/>
              <a:t>λόγο</a:t>
            </a:r>
            <a:r>
              <a:rPr lang="el-GR" dirty="0" smtClean="0"/>
              <a:t>.</a:t>
            </a:r>
          </a:p>
          <a:p>
            <a:r>
              <a:rPr lang="el-GR" b="1" dirty="0" smtClean="0"/>
              <a:t>Αισιόδοξος</a:t>
            </a:r>
            <a:r>
              <a:rPr lang="el-GR" dirty="0" smtClean="0"/>
              <a:t>  (σε σύγκριση με άλλους) και </a:t>
            </a:r>
            <a:r>
              <a:rPr lang="el-GR" b="1" dirty="0" smtClean="0"/>
              <a:t>ανθρωποκεντρικός</a:t>
            </a:r>
            <a:r>
              <a:rPr lang="el-GR" dirty="0" smtClean="0"/>
              <a:t> μύθος.</a:t>
            </a:r>
            <a:endParaRPr lang="el-G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Τίτλος"/>
          <p:cNvSpPr>
            <a:spLocks noGrp="1"/>
          </p:cNvSpPr>
          <p:nvPr>
            <p:ph type="title"/>
          </p:nvPr>
        </p:nvSpPr>
        <p:spPr>
          <a:xfrm>
            <a:off x="928662" y="214290"/>
            <a:ext cx="7729534" cy="785818"/>
          </a:xfrm>
        </p:spPr>
        <p:txBody>
          <a:bodyPr>
            <a:noAutofit/>
          </a:bodyPr>
          <a:lstStyle/>
          <a:p>
            <a:r>
              <a:rPr lang="el-GR" sz="3200" b="1" u="sng" dirty="0" smtClean="0"/>
              <a:t>Δ.Ε. 4: ΔΟΜΙΚΑ ΣΤΟΙΧΕΙΑ-ΒΑΣΙΚΑ ΣΧΟΛΙΑ</a:t>
            </a:r>
            <a:endParaRPr lang="el-GR" sz="3200" b="1" u="sng" dirty="0"/>
          </a:p>
        </p:txBody>
      </p:sp>
      <p:sp>
        <p:nvSpPr>
          <p:cNvPr id="5" name="4 - Θέση περιεχομένου"/>
          <p:cNvSpPr>
            <a:spLocks noGrp="1"/>
          </p:cNvSpPr>
          <p:nvPr>
            <p:ph sz="half" idx="1"/>
          </p:nvPr>
        </p:nvSpPr>
        <p:spPr>
          <a:xfrm>
            <a:off x="285720" y="928670"/>
            <a:ext cx="2928958" cy="5643602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endParaRPr lang="el-GR" dirty="0" smtClean="0"/>
          </a:p>
          <a:p>
            <a:pPr>
              <a:buNone/>
            </a:pPr>
            <a:r>
              <a:rPr lang="el-GR" sz="3900" dirty="0" smtClean="0"/>
              <a:t>1)</a:t>
            </a:r>
            <a:r>
              <a:rPr lang="el-GR" sz="3900" dirty="0" err="1" smtClean="0"/>
              <a:t>῏</a:t>
            </a:r>
            <a:r>
              <a:rPr lang="el-GR" sz="3900" dirty="0" err="1" smtClean="0"/>
              <a:t>Ην</a:t>
            </a:r>
            <a:r>
              <a:rPr lang="el-GR" sz="3900" dirty="0" smtClean="0"/>
              <a:t> γάρ </a:t>
            </a:r>
            <a:r>
              <a:rPr lang="el-GR" sz="3900" dirty="0" err="1" smtClean="0"/>
              <a:t>ποτε</a:t>
            </a:r>
            <a:r>
              <a:rPr lang="el-GR" sz="3900" dirty="0" smtClean="0"/>
              <a:t> </a:t>
            </a:r>
            <a:r>
              <a:rPr lang="el-GR" sz="3900" b="1" dirty="0" smtClean="0"/>
              <a:t>χρόνος</a:t>
            </a:r>
            <a:r>
              <a:rPr lang="el-GR" sz="3900" dirty="0" smtClean="0"/>
              <a:t> </a:t>
            </a:r>
            <a:r>
              <a:rPr lang="el-GR" sz="3900" dirty="0" err="1" smtClean="0"/>
              <a:t>ὅτε</a:t>
            </a:r>
            <a:r>
              <a:rPr lang="el-GR" sz="3900" dirty="0" smtClean="0"/>
              <a:t> </a:t>
            </a:r>
            <a:r>
              <a:rPr lang="el-GR" sz="3900" b="1" dirty="0" err="1" smtClean="0"/>
              <a:t>θεοὶ</a:t>
            </a:r>
            <a:r>
              <a:rPr lang="el-GR" sz="3900" b="1" dirty="0" smtClean="0"/>
              <a:t> </a:t>
            </a:r>
            <a:r>
              <a:rPr lang="el-GR" sz="3900" dirty="0" err="1" smtClean="0"/>
              <a:t>μὲν</a:t>
            </a:r>
            <a:r>
              <a:rPr lang="el-GR" sz="3900" dirty="0" smtClean="0"/>
              <a:t> </a:t>
            </a:r>
            <a:r>
              <a:rPr lang="el-GR" sz="3900" dirty="0" err="1" smtClean="0"/>
              <a:t>ἦσαν</a:t>
            </a:r>
            <a:r>
              <a:rPr lang="el-GR" sz="3900" dirty="0" smtClean="0"/>
              <a:t>, θνητά </a:t>
            </a:r>
            <a:r>
              <a:rPr lang="el-GR" sz="3900" dirty="0" err="1" smtClean="0"/>
              <a:t>δὲ</a:t>
            </a:r>
            <a:r>
              <a:rPr lang="el-GR" sz="3900" dirty="0" smtClean="0"/>
              <a:t> γένη </a:t>
            </a:r>
            <a:r>
              <a:rPr lang="el-GR" sz="3900" dirty="0" err="1" smtClean="0"/>
              <a:t>οὐκ</a:t>
            </a:r>
            <a:r>
              <a:rPr lang="el-GR" sz="3900" dirty="0" smtClean="0"/>
              <a:t> </a:t>
            </a:r>
            <a:r>
              <a:rPr lang="el-GR" sz="3900" dirty="0" err="1" smtClean="0"/>
              <a:t>ἦν</a:t>
            </a:r>
            <a:r>
              <a:rPr lang="el-GR" sz="3900" dirty="0" smtClean="0"/>
              <a:t>.</a:t>
            </a:r>
            <a:endParaRPr lang="el-GR" sz="3900" dirty="0"/>
          </a:p>
        </p:txBody>
      </p:sp>
      <p:sp>
        <p:nvSpPr>
          <p:cNvPr id="6" name="5 - Θέση περιεχομένου"/>
          <p:cNvSpPr>
            <a:spLocks noGrp="1"/>
          </p:cNvSpPr>
          <p:nvPr>
            <p:ph sz="half" idx="2"/>
          </p:nvPr>
        </p:nvSpPr>
        <p:spPr>
          <a:xfrm>
            <a:off x="3214678" y="928670"/>
            <a:ext cx="5472122" cy="571504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endParaRPr lang="el-GR" b="1" dirty="0" smtClean="0"/>
          </a:p>
          <a:p>
            <a:pPr marL="514350" indent="-514350">
              <a:buAutoNum type="arabicParenR"/>
            </a:pPr>
            <a:r>
              <a:rPr lang="el-GR" sz="3200" b="1" dirty="0" smtClean="0"/>
              <a:t>Ύπαρξη </a:t>
            </a:r>
            <a:r>
              <a:rPr lang="el-GR" sz="3200" b="1" dirty="0" smtClean="0"/>
              <a:t>θεών και ανυπαρξία θνητών </a:t>
            </a:r>
            <a:r>
              <a:rPr lang="el-GR" sz="3200" b="1" dirty="0" smtClean="0"/>
              <a:t>ειδών</a:t>
            </a:r>
          </a:p>
          <a:p>
            <a:pPr marL="514350" indent="-514350">
              <a:buNone/>
            </a:pPr>
            <a:r>
              <a:rPr lang="el-GR" sz="3200" b="1" dirty="0" smtClean="0"/>
              <a:t>__________________________</a:t>
            </a:r>
          </a:p>
          <a:p>
            <a:pPr marL="514350" indent="-514350">
              <a:buNone/>
            </a:pPr>
            <a:r>
              <a:rPr lang="el-GR" sz="3200" b="1" dirty="0" smtClean="0"/>
              <a:t>*</a:t>
            </a:r>
            <a:r>
              <a:rPr lang="el-GR" sz="3200" dirty="0" smtClean="0"/>
              <a:t> </a:t>
            </a:r>
            <a:r>
              <a:rPr lang="el-GR" sz="3200" b="1" i="1" dirty="0" smtClean="0"/>
              <a:t>«</a:t>
            </a:r>
            <a:r>
              <a:rPr lang="el-GR" sz="3200" b="1" i="1" dirty="0" err="1" smtClean="0"/>
              <a:t>῏</a:t>
            </a:r>
            <a:r>
              <a:rPr lang="el-GR" sz="3200" b="1" i="1" dirty="0" err="1" smtClean="0"/>
              <a:t>Ην</a:t>
            </a:r>
            <a:r>
              <a:rPr lang="el-GR" sz="3200" b="1" i="1" dirty="0" smtClean="0"/>
              <a:t> γάρ </a:t>
            </a:r>
            <a:r>
              <a:rPr lang="el-GR" sz="3200" b="1" i="1" dirty="0" err="1" smtClean="0"/>
              <a:t>ποτε</a:t>
            </a:r>
            <a:r>
              <a:rPr lang="el-GR" sz="3200" b="1" i="1" dirty="0" smtClean="0"/>
              <a:t> χρόνος </a:t>
            </a:r>
            <a:r>
              <a:rPr lang="el-GR" sz="3200" b="1" i="1" dirty="0" smtClean="0"/>
              <a:t>» : </a:t>
            </a:r>
            <a:r>
              <a:rPr lang="el-GR" sz="3200" b="1" dirty="0" smtClean="0"/>
              <a:t>λαϊκότροπο </a:t>
            </a:r>
            <a:r>
              <a:rPr lang="el-GR" sz="3200" b="1" dirty="0" smtClean="0"/>
              <a:t>ύφος </a:t>
            </a:r>
            <a:r>
              <a:rPr lang="el-GR" sz="3200" b="1" dirty="0" smtClean="0"/>
              <a:t>-τυπική </a:t>
            </a:r>
            <a:r>
              <a:rPr lang="el-GR" sz="3200" b="1" dirty="0" smtClean="0"/>
              <a:t>αρχή παραμυθιού</a:t>
            </a:r>
            <a:endParaRPr lang="el-GR" sz="3200" b="1" dirty="0" smtClean="0"/>
          </a:p>
          <a:p>
            <a:pPr marL="514350" indent="-514350">
              <a:buNone/>
            </a:pPr>
            <a:r>
              <a:rPr lang="el-GR" sz="3200" b="1" dirty="0" smtClean="0"/>
              <a:t>* Αγνωστικισμός του Πρωταγόρα </a:t>
            </a:r>
            <a:r>
              <a:rPr lang="el-GR" sz="3200" b="1" dirty="0" smtClean="0">
                <a:latin typeface="Times New Roman"/>
                <a:cs typeface="Times New Roman"/>
              </a:rPr>
              <a:t>→</a:t>
            </a:r>
            <a:endParaRPr lang="el-GR" sz="3200" b="1" dirty="0" smtClean="0"/>
          </a:p>
          <a:p>
            <a:pPr marL="514350" indent="-514350">
              <a:buNone/>
            </a:pPr>
            <a:r>
              <a:rPr lang="el-GR" sz="3200" b="1" dirty="0" smtClean="0"/>
              <a:t>*Συμβολική παρουσία θεών</a:t>
            </a:r>
          </a:p>
          <a:p>
            <a:pPr marL="514350" indent="-514350">
              <a:buNone/>
            </a:pPr>
            <a:r>
              <a:rPr lang="el-GR" sz="3200" b="1" dirty="0" smtClean="0"/>
              <a:t>*Ο Πρωταγόρας δε δίνει στοιχεία για τη θεογονία, όπως ο Ησίοδος.</a:t>
            </a:r>
            <a:endParaRPr lang="el-GR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2594"/>
          </a:xfrm>
        </p:spPr>
        <p:txBody>
          <a:bodyPr>
            <a:normAutofit fontScale="90000"/>
          </a:bodyPr>
          <a:lstStyle/>
          <a:p>
            <a:r>
              <a:rPr lang="el-GR" dirty="0" smtClean="0"/>
              <a:t>2) </a:t>
            </a:r>
            <a:r>
              <a:rPr lang="el-GR" sz="3600" b="1" u="sng" dirty="0" smtClean="0"/>
              <a:t>Δημιουργία θνητών ειδών από τους θεούς</a:t>
            </a:r>
            <a:endParaRPr lang="el-GR" sz="3600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857232"/>
            <a:ext cx="2857520" cy="5786478"/>
          </a:xfrm>
        </p:spPr>
        <p:txBody>
          <a:bodyPr/>
          <a:lstStyle/>
          <a:p>
            <a:pPr>
              <a:buNone/>
            </a:pPr>
            <a:r>
              <a:rPr lang="el-GR" dirty="0" smtClean="0"/>
              <a:t>2) </a:t>
            </a:r>
            <a:r>
              <a:rPr lang="el-GR" dirty="0" err="1" smtClean="0"/>
              <a:t>Επειδὴ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τούτοις </a:t>
            </a:r>
            <a:r>
              <a:rPr lang="el-GR" b="1" dirty="0" smtClean="0">
                <a:solidFill>
                  <a:schemeClr val="accent6">
                    <a:lumMod val="75000"/>
                  </a:schemeClr>
                </a:solidFill>
              </a:rPr>
              <a:t>χρόνος </a:t>
            </a:r>
            <a:r>
              <a:rPr lang="el-GR" dirty="0" err="1" smtClean="0"/>
              <a:t>ἦλθεν</a:t>
            </a:r>
            <a:r>
              <a:rPr lang="el-GR" dirty="0" smtClean="0"/>
              <a:t> </a:t>
            </a:r>
            <a:r>
              <a:rPr lang="el-GR" b="1" dirty="0" err="1" smtClean="0">
                <a:solidFill>
                  <a:schemeClr val="accent6">
                    <a:lumMod val="75000"/>
                  </a:schemeClr>
                </a:solidFill>
              </a:rPr>
              <a:t>εἱμαρμένος</a:t>
            </a:r>
            <a:r>
              <a:rPr lang="el-GR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l-GR" dirty="0" smtClean="0"/>
              <a:t>γενέσεως, </a:t>
            </a:r>
            <a:r>
              <a:rPr lang="el-GR" dirty="0" err="1" smtClean="0"/>
              <a:t>τυποῦσιν</a:t>
            </a:r>
            <a:r>
              <a:rPr lang="el-GR" dirty="0" smtClean="0"/>
              <a:t> </a:t>
            </a:r>
            <a:r>
              <a:rPr lang="el-GR" dirty="0" err="1" smtClean="0"/>
              <a:t>αὐτὰ</a:t>
            </a:r>
            <a:r>
              <a:rPr lang="el-GR" dirty="0" smtClean="0"/>
              <a:t> </a:t>
            </a:r>
            <a:r>
              <a:rPr lang="el-GR" dirty="0" err="1" smtClean="0"/>
              <a:t>θεοὶ</a:t>
            </a:r>
            <a:r>
              <a:rPr lang="el-GR" dirty="0" smtClean="0"/>
              <a:t> </a:t>
            </a:r>
            <a:r>
              <a:rPr lang="el-GR" b="1" dirty="0" err="1" smtClean="0">
                <a:solidFill>
                  <a:srgbClr val="7030A0"/>
                </a:solidFill>
              </a:rPr>
              <a:t>γῆς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err="1" smtClean="0">
                <a:solidFill>
                  <a:srgbClr val="7030A0"/>
                </a:solidFill>
              </a:rPr>
              <a:t>ἔνδον</a:t>
            </a:r>
            <a:r>
              <a:rPr lang="el-GR" b="1" dirty="0" smtClean="0">
                <a:solidFill>
                  <a:srgbClr val="7030A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ἐκ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γῆς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καὶ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πυρὸς</a:t>
            </a:r>
            <a:r>
              <a:rPr lang="el-GR" b="1" dirty="0" smtClean="0">
                <a:solidFill>
                  <a:srgbClr val="996600"/>
                </a:solidFill>
              </a:rPr>
              <a:t> μείξαντες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τῶν</a:t>
            </a:r>
            <a:r>
              <a:rPr lang="el-GR" dirty="0" smtClean="0"/>
              <a:t>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ὅσα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πυρὶ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καὶ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γῇ</a:t>
            </a:r>
            <a:r>
              <a:rPr lang="el-GR" b="1" dirty="0" smtClean="0">
                <a:solidFill>
                  <a:schemeClr val="accent1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accent1">
                    <a:lumMod val="75000"/>
                  </a:schemeClr>
                </a:solidFill>
              </a:rPr>
              <a:t>κεράννυται</a:t>
            </a:r>
            <a:r>
              <a:rPr lang="el-GR" dirty="0" smtClean="0"/>
              <a:t>.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214678" y="928670"/>
            <a:ext cx="5472122" cy="5786478"/>
          </a:xfrm>
        </p:spPr>
        <p:txBody>
          <a:bodyPr>
            <a:normAutofit/>
          </a:bodyPr>
          <a:lstStyle/>
          <a:p>
            <a:r>
              <a:rPr lang="el-GR" sz="3000" b="1" dirty="0" err="1" smtClean="0">
                <a:solidFill>
                  <a:schemeClr val="accent6">
                    <a:lumMod val="75000"/>
                  </a:schemeClr>
                </a:solidFill>
              </a:rPr>
              <a:t>Εἱμαρμένη</a:t>
            </a:r>
            <a:r>
              <a:rPr lang="el-GR" sz="3000" b="1" dirty="0" smtClean="0">
                <a:solidFill>
                  <a:schemeClr val="accent6">
                    <a:lumMod val="75000"/>
                  </a:schemeClr>
                </a:solidFill>
              </a:rPr>
              <a:t>: ανώτερη από τους θεούς, «πλήρωμα του χρόνου» = αναγκαιότητα επιβίωσης</a:t>
            </a:r>
          </a:p>
          <a:p>
            <a:r>
              <a:rPr lang="el-GR" sz="3000" b="1" dirty="0" smtClean="0">
                <a:solidFill>
                  <a:srgbClr val="7030A0"/>
                </a:solidFill>
              </a:rPr>
              <a:t>αρχέγονη αντίληψη της </a:t>
            </a:r>
            <a:r>
              <a:rPr lang="el-GR" sz="3000" b="1" dirty="0" smtClean="0">
                <a:solidFill>
                  <a:srgbClr val="7030A0"/>
                </a:solidFill>
              </a:rPr>
              <a:t>μητέρας-γης, αντίληψη </a:t>
            </a:r>
            <a:r>
              <a:rPr lang="el-GR" sz="3000" b="1" dirty="0" smtClean="0">
                <a:solidFill>
                  <a:srgbClr val="7030A0"/>
                </a:solidFill>
              </a:rPr>
              <a:t>του αυτοχθονισμού</a:t>
            </a:r>
            <a:endParaRPr lang="el-GR" sz="3000" b="1" dirty="0" smtClean="0">
              <a:solidFill>
                <a:srgbClr val="7030A0"/>
              </a:solidFill>
            </a:endParaRPr>
          </a:p>
          <a:p>
            <a:r>
              <a:rPr lang="el-GR" sz="3000" b="1" dirty="0" smtClean="0">
                <a:solidFill>
                  <a:srgbClr val="996600"/>
                </a:solidFill>
              </a:rPr>
              <a:t>χώμα και </a:t>
            </a:r>
            <a:r>
              <a:rPr lang="el-GR" sz="3000" b="1" dirty="0" smtClean="0">
                <a:solidFill>
                  <a:srgbClr val="996600"/>
                </a:solidFill>
              </a:rPr>
              <a:t>φωτιά: επίδραση από τον Παρμενίδη</a:t>
            </a:r>
          </a:p>
          <a:p>
            <a:r>
              <a:rPr lang="el-GR" sz="3000" b="1" dirty="0" smtClean="0">
                <a:solidFill>
                  <a:schemeClr val="accent1">
                    <a:lumMod val="75000"/>
                  </a:schemeClr>
                </a:solidFill>
              </a:rPr>
              <a:t>Εννοεί το νερό και τον αέρα: επίδραση από τον Εμπεδοκλή</a:t>
            </a:r>
            <a:endParaRPr lang="el-GR" sz="3000" b="1" dirty="0">
              <a:solidFill>
                <a:schemeClr val="accent1">
                  <a:lumMod val="75000"/>
                </a:schemeClr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368412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>3) </a:t>
            </a:r>
            <a:r>
              <a:rPr lang="el-GR" sz="3200" b="1" u="sng" dirty="0" smtClean="0"/>
              <a:t>Η </a:t>
            </a:r>
            <a:r>
              <a:rPr lang="el-GR" sz="3200" b="1" u="sng" dirty="0" smtClean="0"/>
              <a:t>εντολή των θεών για την κατανομή ιδιοτήτων στα ζώα και η αντιστροφή των ρόλων του Προμηθέα και του Επιμηθέα</a:t>
            </a:r>
            <a:endParaRPr lang="el-GR" sz="3200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785926"/>
            <a:ext cx="4281518" cy="485778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el-GR" dirty="0" err="1" smtClean="0"/>
              <a:t>Επειδὴ</a:t>
            </a:r>
            <a:r>
              <a:rPr lang="el-GR" dirty="0" smtClean="0"/>
              <a:t> </a:t>
            </a:r>
            <a:r>
              <a:rPr lang="el-GR" dirty="0" err="1" smtClean="0"/>
              <a:t>δ᾿</a:t>
            </a:r>
            <a:r>
              <a:rPr lang="el-GR" dirty="0" smtClean="0"/>
              <a:t> </a:t>
            </a:r>
            <a:r>
              <a:rPr lang="el-GR" dirty="0" err="1" smtClean="0"/>
              <a:t>ἄγειν</a:t>
            </a:r>
            <a:r>
              <a:rPr lang="el-GR" dirty="0" smtClean="0"/>
              <a:t> </a:t>
            </a:r>
            <a:r>
              <a:rPr lang="el-GR" dirty="0" err="1" smtClean="0"/>
              <a:t>αὐτὰ</a:t>
            </a:r>
            <a:r>
              <a:rPr lang="el-GR" dirty="0" smtClean="0"/>
              <a:t> </a:t>
            </a: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φῶς</a:t>
            </a:r>
            <a:r>
              <a:rPr lang="el-GR" dirty="0" smtClean="0"/>
              <a:t> </a:t>
            </a:r>
            <a:r>
              <a:rPr lang="el-GR" dirty="0" err="1" smtClean="0"/>
              <a:t>ἔμελλον</a:t>
            </a:r>
            <a:r>
              <a:rPr lang="el-GR" dirty="0" smtClean="0"/>
              <a:t>, </a:t>
            </a:r>
            <a:r>
              <a:rPr lang="el-GR" dirty="0" err="1" smtClean="0"/>
              <a:t>προσέταξαν</a:t>
            </a:r>
            <a:r>
              <a:rPr lang="el-GR" dirty="0" smtClean="0"/>
              <a:t> </a:t>
            </a:r>
            <a:r>
              <a:rPr lang="el-GR" dirty="0" err="1" smtClean="0"/>
              <a:t>Προμηθεῖ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᾿Επιμηθεῖ</a:t>
            </a:r>
            <a:r>
              <a:rPr lang="el-GR" dirty="0" smtClean="0"/>
              <a:t> </a:t>
            </a:r>
            <a:r>
              <a:rPr lang="el-GR" dirty="0" err="1" smtClean="0"/>
              <a:t>κοσμῆσαί</a:t>
            </a:r>
            <a:r>
              <a:rPr lang="el-GR" dirty="0" smtClean="0"/>
              <a:t> τε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νεῖμαι</a:t>
            </a:r>
            <a:r>
              <a:rPr lang="el-GR" dirty="0" smtClean="0"/>
              <a:t> δυνάμεις </a:t>
            </a:r>
            <a:r>
              <a:rPr lang="el-GR" dirty="0" err="1" smtClean="0"/>
              <a:t>ἑκάστοις</a:t>
            </a:r>
            <a:r>
              <a:rPr lang="el-GR" dirty="0" smtClean="0"/>
              <a:t> </a:t>
            </a:r>
            <a:r>
              <a:rPr lang="el-GR" dirty="0" err="1" smtClean="0"/>
              <a:t>ὡς</a:t>
            </a:r>
            <a:r>
              <a:rPr lang="el-GR" dirty="0" smtClean="0"/>
              <a:t> πρέπει. Προμηθέα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παραιτεῖται</a:t>
            </a:r>
            <a:r>
              <a:rPr lang="el-GR" dirty="0" smtClean="0"/>
              <a:t> </a:t>
            </a:r>
            <a:r>
              <a:rPr lang="el-GR" dirty="0" err="1" smtClean="0"/>
              <a:t>᾿Επιμηθεὺς</a:t>
            </a:r>
            <a:r>
              <a:rPr lang="el-GR" dirty="0" smtClean="0"/>
              <a:t> </a:t>
            </a:r>
            <a:r>
              <a:rPr lang="el-GR" dirty="0" err="1" smtClean="0"/>
              <a:t>αὐτὸς</a:t>
            </a:r>
            <a:r>
              <a:rPr lang="el-GR" dirty="0" smtClean="0"/>
              <a:t> </a:t>
            </a:r>
            <a:r>
              <a:rPr lang="el-GR" dirty="0" err="1" smtClean="0"/>
              <a:t>νεῖμαι</a:t>
            </a:r>
            <a:r>
              <a:rPr lang="el-GR" dirty="0" smtClean="0"/>
              <a:t>, «</a:t>
            </a:r>
            <a:r>
              <a:rPr lang="el-GR" dirty="0" err="1" smtClean="0"/>
              <a:t>Νείμαντος</a:t>
            </a:r>
            <a:r>
              <a:rPr lang="el-GR" dirty="0" smtClean="0"/>
              <a:t> </a:t>
            </a:r>
            <a:r>
              <a:rPr lang="el-GR" dirty="0" err="1" smtClean="0"/>
              <a:t>δέ</a:t>
            </a:r>
            <a:r>
              <a:rPr lang="el-GR" dirty="0" smtClean="0"/>
              <a:t> μου,» </a:t>
            </a:r>
            <a:r>
              <a:rPr lang="el-GR" dirty="0" err="1" smtClean="0"/>
              <a:t>ἔφη</a:t>
            </a:r>
            <a:r>
              <a:rPr lang="el-GR" dirty="0" smtClean="0"/>
              <a:t>, «</a:t>
            </a:r>
            <a:r>
              <a:rPr lang="el-GR" dirty="0" err="1" smtClean="0"/>
              <a:t>ἐπίσκεψαι</a:t>
            </a:r>
            <a:r>
              <a:rPr lang="el-GR" dirty="0" smtClean="0"/>
              <a:t>·»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οὕτω</a:t>
            </a:r>
            <a:r>
              <a:rPr lang="el-GR" dirty="0" smtClean="0"/>
              <a:t> </a:t>
            </a:r>
            <a:r>
              <a:rPr lang="el-GR" dirty="0" err="1" smtClean="0"/>
              <a:t>πείσας</a:t>
            </a:r>
            <a:r>
              <a:rPr lang="el-GR" dirty="0" smtClean="0"/>
              <a:t> νέμει.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3438" y="1714488"/>
            <a:ext cx="4214842" cy="4857784"/>
          </a:xfrm>
        </p:spPr>
        <p:txBody>
          <a:bodyPr>
            <a:normAutofit lnSpcReduction="10000"/>
          </a:bodyPr>
          <a:lstStyle/>
          <a:p>
            <a:endParaRPr lang="el-GR" b="1" dirty="0" smtClean="0"/>
          </a:p>
          <a:p>
            <a:r>
              <a:rPr lang="el-GR" sz="3200" b="1" dirty="0" smtClean="0"/>
              <a:t>Προμηθεύς &lt; </a:t>
            </a:r>
            <a:r>
              <a:rPr lang="el-GR" sz="3200" b="1" dirty="0" err="1" smtClean="0"/>
              <a:t>πρὸ</a:t>
            </a:r>
            <a:r>
              <a:rPr lang="el-GR" sz="3200" b="1" dirty="0" smtClean="0"/>
              <a:t> </a:t>
            </a:r>
            <a:r>
              <a:rPr lang="el-GR" sz="3200" b="1" dirty="0" smtClean="0"/>
              <a:t>+ </a:t>
            </a:r>
            <a:r>
              <a:rPr lang="el-GR" sz="3200" b="1" dirty="0" err="1" smtClean="0"/>
              <a:t>μῆτις</a:t>
            </a:r>
            <a:r>
              <a:rPr lang="el-GR" sz="3200" dirty="0" smtClean="0"/>
              <a:t> = σκέψη</a:t>
            </a:r>
            <a:r>
              <a:rPr lang="el-GR" sz="3200" dirty="0" smtClean="0"/>
              <a:t>) = προνοητικός</a:t>
            </a:r>
          </a:p>
          <a:p>
            <a:r>
              <a:rPr lang="el-GR" sz="3200" dirty="0" smtClean="0"/>
              <a:t>Επιμηθεύς &lt; </a:t>
            </a:r>
            <a:r>
              <a:rPr lang="el-GR" sz="3200" b="1" dirty="0" err="1" smtClean="0"/>
              <a:t>ἐπὶ</a:t>
            </a:r>
            <a:r>
              <a:rPr lang="el-GR" sz="3200" b="1" dirty="0" smtClean="0"/>
              <a:t> + </a:t>
            </a:r>
            <a:r>
              <a:rPr lang="el-GR" sz="3200" b="1" dirty="0" err="1" smtClean="0"/>
              <a:t>μῆδος</a:t>
            </a:r>
            <a:r>
              <a:rPr lang="el-GR" sz="3200" dirty="0" smtClean="0"/>
              <a:t> = απερίσκεπτος, επιπόλαιος</a:t>
            </a:r>
            <a:endParaRPr lang="el-GR" sz="32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500034" y="214290"/>
            <a:ext cx="8186766" cy="928694"/>
          </a:xfrm>
        </p:spPr>
        <p:txBody>
          <a:bodyPr>
            <a:noAutofit/>
          </a:bodyPr>
          <a:lstStyle/>
          <a:p>
            <a:r>
              <a:rPr lang="el-GR" sz="3200" b="1" dirty="0" smtClean="0"/>
              <a:t/>
            </a:r>
            <a:br>
              <a:rPr lang="el-GR" sz="3200" b="1" dirty="0" smtClean="0"/>
            </a:br>
            <a:r>
              <a:rPr lang="el-GR" sz="3200" b="1" u="sng" dirty="0" smtClean="0"/>
              <a:t>4) Επιμηθέας: </a:t>
            </a:r>
            <a:r>
              <a:rPr lang="el-GR" sz="2800" b="1" u="sng" dirty="0" smtClean="0"/>
              <a:t>Διανομή ιδιοτήτων στα ζώα για την </a:t>
            </a:r>
            <a:r>
              <a:rPr lang="el-GR" sz="2800" b="1" u="sng" dirty="0" smtClean="0"/>
              <a:t>προφύλαξή τους από άλλα ζώα</a:t>
            </a:r>
            <a:r>
              <a:rPr lang="el-GR" sz="2800" dirty="0" smtClean="0"/>
              <a:t/>
            </a:r>
            <a:br>
              <a:rPr lang="el-GR" sz="2800" dirty="0" smtClean="0"/>
            </a:br>
            <a:endParaRPr lang="el-GR" sz="2800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14282" y="1214422"/>
            <a:ext cx="4071966" cy="5500726"/>
          </a:xfrm>
        </p:spPr>
        <p:txBody>
          <a:bodyPr>
            <a:normAutofit fontScale="92500" lnSpcReduction="10000"/>
          </a:bodyPr>
          <a:lstStyle/>
          <a:p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ἰσχὺν</a:t>
            </a:r>
            <a:r>
              <a:rPr lang="el-GR" dirty="0" smtClean="0"/>
              <a:t> </a:t>
            </a:r>
            <a:r>
              <a:rPr lang="el-GR" dirty="0" err="1" smtClean="0"/>
              <a:t>ἄνευ</a:t>
            </a:r>
            <a:r>
              <a:rPr lang="el-GR" dirty="0" smtClean="0"/>
              <a:t> </a:t>
            </a:r>
            <a:r>
              <a:rPr lang="el-GR" dirty="0" smtClean="0"/>
              <a:t>τάχους</a:t>
            </a:r>
          </a:p>
          <a:p>
            <a:r>
              <a:rPr lang="el-GR" dirty="0" err="1" smtClean="0"/>
              <a:t>τοὺς</a:t>
            </a:r>
            <a:r>
              <a:rPr lang="el-GR" dirty="0" smtClean="0"/>
              <a:t> </a:t>
            </a:r>
            <a:r>
              <a:rPr lang="el-GR" dirty="0" err="1" smtClean="0"/>
              <a:t>δ᾿</a:t>
            </a:r>
            <a:r>
              <a:rPr lang="el-GR" dirty="0" smtClean="0"/>
              <a:t> </a:t>
            </a:r>
            <a:r>
              <a:rPr lang="el-GR" dirty="0" err="1" smtClean="0"/>
              <a:t>ἀσθενεστέρους</a:t>
            </a:r>
            <a:r>
              <a:rPr lang="el-GR" dirty="0" smtClean="0"/>
              <a:t> </a:t>
            </a:r>
            <a:r>
              <a:rPr lang="el-GR" dirty="0" smtClean="0"/>
              <a:t>τάχει</a:t>
            </a:r>
          </a:p>
          <a:p>
            <a:r>
              <a:rPr lang="el-GR" dirty="0" err="1" smtClean="0"/>
              <a:t>τοὺς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ὥπλιζε</a:t>
            </a:r>
            <a:endParaRPr lang="el-GR" dirty="0" smtClean="0"/>
          </a:p>
          <a:p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δ᾿</a:t>
            </a:r>
            <a:r>
              <a:rPr lang="el-GR" dirty="0" smtClean="0"/>
              <a:t> </a:t>
            </a:r>
            <a:r>
              <a:rPr lang="el-GR" dirty="0" err="1" smtClean="0"/>
              <a:t>ἄοπλον</a:t>
            </a:r>
            <a:r>
              <a:rPr lang="el-GR" dirty="0" smtClean="0"/>
              <a:t>… </a:t>
            </a:r>
            <a:r>
              <a:rPr lang="el-GR" dirty="0" err="1" smtClean="0"/>
              <a:t>φύσιν</a:t>
            </a:r>
            <a:r>
              <a:rPr lang="el-GR" dirty="0" smtClean="0"/>
              <a:t> </a:t>
            </a:r>
            <a:r>
              <a:rPr lang="el-GR" dirty="0" err="1" smtClean="0"/>
              <a:t>ἄλλην…δύναμιν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σωτηρίαν</a:t>
            </a:r>
            <a:r>
              <a:rPr lang="el-GR" dirty="0" smtClean="0"/>
              <a:t> </a:t>
            </a:r>
            <a:r>
              <a:rPr lang="el-GR" u="sng" dirty="0" smtClean="0"/>
              <a:t>δηλαδή</a:t>
            </a:r>
          </a:p>
          <a:p>
            <a:pPr marL="514350" indent="-514350">
              <a:buAutoNum type="arabicParenR"/>
            </a:pPr>
            <a:r>
              <a:rPr lang="el-GR" dirty="0" err="1" smtClean="0"/>
              <a:t>σμικρότητι</a:t>
            </a:r>
            <a:r>
              <a:rPr lang="el-GR" dirty="0" smtClean="0"/>
              <a:t>…, </a:t>
            </a:r>
            <a:r>
              <a:rPr lang="el-GR" dirty="0" err="1" smtClean="0"/>
              <a:t>πτηνὸν</a:t>
            </a:r>
            <a:r>
              <a:rPr lang="el-GR" dirty="0" smtClean="0"/>
              <a:t> </a:t>
            </a:r>
            <a:r>
              <a:rPr lang="el-GR" dirty="0" err="1" smtClean="0"/>
              <a:t>φυγὴν</a:t>
            </a:r>
            <a:r>
              <a:rPr lang="el-GR" dirty="0" smtClean="0"/>
              <a:t> ἤ </a:t>
            </a:r>
            <a:r>
              <a:rPr lang="el-GR" dirty="0" err="1" smtClean="0"/>
              <a:t>κατάγειον</a:t>
            </a:r>
            <a:r>
              <a:rPr lang="el-GR" dirty="0" smtClean="0"/>
              <a:t> </a:t>
            </a:r>
            <a:r>
              <a:rPr lang="el-GR" dirty="0" err="1" smtClean="0"/>
              <a:t>οἴκησιν</a:t>
            </a:r>
            <a:endParaRPr lang="el-GR" dirty="0" smtClean="0"/>
          </a:p>
          <a:p>
            <a:pPr marL="514350" indent="-514350">
              <a:buAutoNum type="arabicParenR"/>
            </a:pPr>
            <a:r>
              <a:rPr lang="el-GR" dirty="0" smtClean="0"/>
              <a:t>ἅ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ηὖξε</a:t>
            </a:r>
            <a:r>
              <a:rPr lang="el-GR" dirty="0" smtClean="0"/>
              <a:t> </a:t>
            </a:r>
            <a:r>
              <a:rPr lang="el-GR" dirty="0" err="1" smtClean="0"/>
              <a:t>μεγέθει</a:t>
            </a:r>
            <a:r>
              <a:rPr lang="el-GR" dirty="0" smtClean="0"/>
              <a:t>, </a:t>
            </a:r>
            <a:r>
              <a:rPr lang="el-GR" dirty="0" err="1" smtClean="0"/>
              <a:t>τῷδε</a:t>
            </a:r>
            <a:r>
              <a:rPr lang="el-GR" dirty="0" smtClean="0"/>
              <a:t> </a:t>
            </a:r>
            <a:r>
              <a:rPr lang="el-GR" dirty="0" err="1" smtClean="0"/>
              <a:t>αὐτῷ</a:t>
            </a:r>
            <a:r>
              <a:rPr lang="el-GR" dirty="0" smtClean="0"/>
              <a:t> </a:t>
            </a:r>
            <a:r>
              <a:rPr lang="el-GR" dirty="0" err="1" smtClean="0"/>
              <a:t>αὐτὰ</a:t>
            </a:r>
            <a:r>
              <a:rPr lang="el-GR" dirty="0" smtClean="0"/>
              <a:t> </a:t>
            </a:r>
            <a:r>
              <a:rPr lang="el-GR" dirty="0" err="1" smtClean="0"/>
              <a:t>ἔσῳζε</a:t>
            </a: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214810" y="1142984"/>
            <a:ext cx="4929190" cy="5572164"/>
          </a:xfrm>
        </p:spPr>
        <p:txBody>
          <a:bodyPr>
            <a:noAutofit/>
          </a:bodyPr>
          <a:lstStyle/>
          <a:p>
            <a:r>
              <a:rPr lang="el-GR" dirty="0" smtClean="0"/>
              <a:t>Ζώα με δύναμη χωρίς ταχύτητα</a:t>
            </a:r>
          </a:p>
          <a:p>
            <a:r>
              <a:rPr lang="el-GR" dirty="0" smtClean="0"/>
              <a:t>Ζώα αδύναμα με ταχύτητα</a:t>
            </a:r>
          </a:p>
          <a:p>
            <a:r>
              <a:rPr lang="el-GR" dirty="0" smtClean="0"/>
              <a:t>Ζώα με όπλα = νύχια, δόντια, κέρατα,</a:t>
            </a:r>
          </a:p>
          <a:p>
            <a:r>
              <a:rPr lang="el-GR" dirty="0" smtClean="0"/>
              <a:t>Ζώα χωρίς όπλα αλλά με άλλη ικανότητα σωτηρίας:</a:t>
            </a:r>
          </a:p>
          <a:p>
            <a:pPr>
              <a:buNone/>
            </a:pPr>
            <a:r>
              <a:rPr lang="el-GR" dirty="0" smtClean="0"/>
              <a:t>1) Μικρόσωμα ζώα αλλά με φτερά ή υπόγεια κατοικία</a:t>
            </a:r>
          </a:p>
          <a:p>
            <a:pPr>
              <a:buNone/>
            </a:pPr>
            <a:r>
              <a:rPr lang="el-GR" dirty="0" smtClean="0"/>
              <a:t>2) Μεγαλόσωμα ζώα που σώζονται με το σώμα τους</a:t>
            </a:r>
            <a:endParaRPr lang="el-G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142852"/>
            <a:ext cx="8229600" cy="1143008"/>
          </a:xfrm>
        </p:spPr>
        <p:txBody>
          <a:bodyPr>
            <a:normAutofit/>
          </a:bodyPr>
          <a:lstStyle/>
          <a:p>
            <a:r>
              <a:rPr lang="el-GR" sz="2800" b="1" u="sng" dirty="0" smtClean="0"/>
              <a:t>5) Επιμηθέας</a:t>
            </a:r>
            <a:r>
              <a:rPr lang="el-GR" sz="2800" b="1" u="sng" dirty="0" smtClean="0"/>
              <a:t>: Διανομή ιδιοτήτων στα ζώα </a:t>
            </a:r>
            <a:r>
              <a:rPr lang="el-GR" sz="2800" b="1" u="sng" dirty="0" smtClean="0"/>
              <a:t>για προφύλαξή </a:t>
            </a:r>
            <a:r>
              <a:rPr lang="el-GR" sz="2800" b="1" u="sng" dirty="0" smtClean="0"/>
              <a:t>τους από τις δυσμενείς καιρικές συνθήκες</a:t>
            </a:r>
            <a:endParaRPr lang="el-GR" sz="2800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285720" y="1285860"/>
            <a:ext cx="4210080" cy="535785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l-GR" dirty="0" err="1" smtClean="0"/>
              <a:t>πρὸς</a:t>
            </a:r>
            <a:r>
              <a:rPr lang="el-GR" dirty="0" smtClean="0"/>
              <a:t> </a:t>
            </a:r>
            <a:r>
              <a:rPr lang="el-GR" dirty="0" err="1" smtClean="0"/>
              <a:t>τὰς</a:t>
            </a:r>
            <a:r>
              <a:rPr lang="el-GR" dirty="0" smtClean="0"/>
              <a:t> </a:t>
            </a:r>
            <a:r>
              <a:rPr lang="el-GR" dirty="0" err="1" smtClean="0"/>
              <a:t>ἐκ</a:t>
            </a:r>
            <a:r>
              <a:rPr lang="el-GR" dirty="0" smtClean="0"/>
              <a:t> </a:t>
            </a:r>
            <a:r>
              <a:rPr lang="el-GR" dirty="0" err="1" smtClean="0"/>
              <a:t>Διὸς</a:t>
            </a:r>
            <a:r>
              <a:rPr lang="el-GR" dirty="0" smtClean="0"/>
              <a:t> </a:t>
            </a:r>
            <a:r>
              <a:rPr lang="el-GR" dirty="0" err="1" smtClean="0"/>
              <a:t>ὥρας</a:t>
            </a:r>
            <a:r>
              <a:rPr lang="el-GR" dirty="0" smtClean="0"/>
              <a:t> </a:t>
            </a:r>
            <a:r>
              <a:rPr lang="el-GR" dirty="0" err="1" smtClean="0"/>
              <a:t>εὐμάρειαν</a:t>
            </a:r>
            <a:r>
              <a:rPr lang="el-GR" dirty="0" smtClean="0"/>
              <a:t> </a:t>
            </a:r>
            <a:r>
              <a:rPr lang="el-GR" dirty="0" err="1" smtClean="0"/>
              <a:t>ἐμηχανᾶτο</a:t>
            </a:r>
            <a:r>
              <a:rPr lang="el-GR" dirty="0" smtClean="0"/>
              <a:t> </a:t>
            </a:r>
            <a:r>
              <a:rPr lang="el-GR" dirty="0" err="1" smtClean="0"/>
              <a:t>ἀμφιεννύς</a:t>
            </a:r>
            <a:r>
              <a:rPr lang="el-GR" dirty="0" smtClean="0"/>
              <a:t> </a:t>
            </a:r>
            <a:r>
              <a:rPr lang="el-GR" dirty="0" err="1" smtClean="0"/>
              <a:t>αὐτὰ</a:t>
            </a:r>
            <a:r>
              <a:rPr lang="el-GR" dirty="0" smtClean="0"/>
              <a:t> </a:t>
            </a:r>
            <a:r>
              <a:rPr lang="el-GR" b="1" dirty="0" err="1" smtClean="0"/>
              <a:t>πυκναῖς</a:t>
            </a:r>
            <a:r>
              <a:rPr lang="el-GR" b="1" dirty="0" smtClean="0"/>
              <a:t> τε </a:t>
            </a:r>
            <a:r>
              <a:rPr lang="el-GR" b="1" dirty="0" err="1" smtClean="0"/>
              <a:t>θριξὶν</a:t>
            </a:r>
            <a:r>
              <a:rPr lang="el-GR" b="1" dirty="0" smtClean="0"/>
              <a:t> </a:t>
            </a:r>
            <a:r>
              <a:rPr lang="el-GR" b="1" dirty="0" err="1" smtClean="0"/>
              <a:t>καὶ</a:t>
            </a:r>
            <a:r>
              <a:rPr lang="el-GR" b="1" dirty="0" smtClean="0"/>
              <a:t> </a:t>
            </a:r>
            <a:r>
              <a:rPr lang="el-GR" b="1" dirty="0" err="1" smtClean="0"/>
              <a:t>στερεοῖς</a:t>
            </a:r>
            <a:r>
              <a:rPr lang="el-GR" b="1" dirty="0" smtClean="0"/>
              <a:t> </a:t>
            </a:r>
            <a:r>
              <a:rPr lang="el-GR" b="1" dirty="0" err="1" smtClean="0"/>
              <a:t>δέρμασιν</a:t>
            </a:r>
            <a:r>
              <a:rPr lang="el-GR" dirty="0" smtClean="0"/>
              <a:t>, </a:t>
            </a:r>
            <a:r>
              <a:rPr lang="el-GR" dirty="0" err="1" smtClean="0"/>
              <a:t>ἱκανοῖς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ἀμῦναι</a:t>
            </a:r>
            <a:r>
              <a:rPr lang="el-GR" dirty="0" smtClean="0"/>
              <a:t> </a:t>
            </a:r>
            <a:r>
              <a:rPr lang="el-GR" dirty="0" err="1" smtClean="0"/>
              <a:t>χειμῶνα</a:t>
            </a:r>
            <a:r>
              <a:rPr lang="el-GR" dirty="0" smtClean="0"/>
              <a:t>, </a:t>
            </a:r>
            <a:r>
              <a:rPr lang="el-GR" dirty="0" err="1" smtClean="0"/>
              <a:t>δυνατοῖς</a:t>
            </a:r>
            <a:r>
              <a:rPr lang="el-GR" dirty="0" smtClean="0"/>
              <a:t> </a:t>
            </a:r>
            <a:r>
              <a:rPr lang="el-GR" dirty="0" err="1" smtClean="0"/>
              <a:t>δὲ</a:t>
            </a:r>
            <a:r>
              <a:rPr lang="el-GR" dirty="0" smtClean="0"/>
              <a:t> </a:t>
            </a:r>
            <a:r>
              <a:rPr lang="el-GR" dirty="0" err="1" smtClean="0"/>
              <a:t>καὶ</a:t>
            </a:r>
            <a:r>
              <a:rPr lang="el-GR" dirty="0" smtClean="0"/>
              <a:t> καύματα,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εἰς</a:t>
            </a:r>
            <a:r>
              <a:rPr lang="el-GR" dirty="0" smtClean="0"/>
              <a:t> </a:t>
            </a:r>
            <a:r>
              <a:rPr lang="el-GR" dirty="0" err="1" smtClean="0"/>
              <a:t>εὐνὰς</a:t>
            </a:r>
            <a:r>
              <a:rPr lang="el-GR" dirty="0" smtClean="0"/>
              <a:t> </a:t>
            </a:r>
            <a:r>
              <a:rPr lang="el-GR" dirty="0" err="1" smtClean="0"/>
              <a:t>ἰοῦσιν</a:t>
            </a:r>
            <a:r>
              <a:rPr lang="el-GR" dirty="0" smtClean="0"/>
              <a:t> </a:t>
            </a:r>
            <a:r>
              <a:rPr lang="el-GR" dirty="0" err="1" smtClean="0"/>
              <a:t>ὅπως</a:t>
            </a:r>
            <a:r>
              <a:rPr lang="el-GR" dirty="0" smtClean="0"/>
              <a:t> </a:t>
            </a:r>
            <a:r>
              <a:rPr lang="el-GR" dirty="0" err="1" smtClean="0"/>
              <a:t>ὑπάρχοι</a:t>
            </a:r>
            <a:r>
              <a:rPr lang="el-GR" dirty="0" smtClean="0"/>
              <a:t> </a:t>
            </a:r>
            <a:r>
              <a:rPr lang="el-GR" dirty="0" err="1" smtClean="0"/>
              <a:t>τὰ</a:t>
            </a:r>
            <a:r>
              <a:rPr lang="el-GR" dirty="0" smtClean="0"/>
              <a:t> </a:t>
            </a:r>
            <a:r>
              <a:rPr lang="el-GR" dirty="0" err="1" smtClean="0"/>
              <a:t>αὐτὰ</a:t>
            </a:r>
            <a:r>
              <a:rPr lang="el-GR" dirty="0" smtClean="0"/>
              <a:t> </a:t>
            </a:r>
            <a:r>
              <a:rPr lang="el-GR" dirty="0" err="1" smtClean="0"/>
              <a:t>ταῦτα</a:t>
            </a:r>
            <a:r>
              <a:rPr lang="el-GR" dirty="0" smtClean="0"/>
              <a:t> </a:t>
            </a:r>
            <a:r>
              <a:rPr lang="el-GR" dirty="0" err="1" smtClean="0"/>
              <a:t>στρωμνὴ</a:t>
            </a:r>
            <a:r>
              <a:rPr lang="el-GR" dirty="0" smtClean="0"/>
              <a:t> </a:t>
            </a:r>
            <a:r>
              <a:rPr lang="el-GR" dirty="0" err="1" smtClean="0"/>
              <a:t>οἰκεία</a:t>
            </a:r>
            <a:r>
              <a:rPr lang="el-GR" dirty="0" smtClean="0"/>
              <a:t> τε </a:t>
            </a: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αὐτοφυὴς</a:t>
            </a:r>
            <a:r>
              <a:rPr lang="el-GR" dirty="0" smtClean="0"/>
              <a:t> </a:t>
            </a:r>
            <a:r>
              <a:rPr lang="el-GR" dirty="0" err="1" smtClean="0"/>
              <a:t>ἑκάστῳ</a:t>
            </a:r>
            <a:r>
              <a:rPr lang="el-GR" dirty="0" smtClean="0"/>
              <a:t>· </a:t>
            </a:r>
            <a:endParaRPr lang="el-GR" dirty="0" smtClean="0"/>
          </a:p>
          <a:p>
            <a:pPr>
              <a:buNone/>
            </a:pPr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ὑποδῶν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τὰ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μὲν</a:t>
            </a:r>
            <a:r>
              <a:rPr lang="el-GR" b="1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el-GR" b="1" dirty="0" err="1" smtClean="0">
                <a:solidFill>
                  <a:schemeClr val="tx2">
                    <a:lumMod val="75000"/>
                  </a:schemeClr>
                </a:solidFill>
              </a:rPr>
              <a:t>ὁπλαῖς</a:t>
            </a:r>
            <a:r>
              <a:rPr lang="el-GR" b="1" dirty="0" smtClean="0"/>
              <a:t>, </a:t>
            </a:r>
            <a:endParaRPr lang="el-GR" b="1" dirty="0" smtClean="0"/>
          </a:p>
          <a:p>
            <a:pPr>
              <a:buNone/>
            </a:pPr>
            <a:endParaRPr lang="el-GR" b="1" dirty="0" smtClean="0">
              <a:solidFill>
                <a:srgbClr val="00B050"/>
              </a:solidFill>
            </a:endParaRPr>
          </a:p>
          <a:p>
            <a:pPr>
              <a:buNone/>
            </a:pPr>
            <a:r>
              <a:rPr lang="el-GR" b="1" dirty="0" err="1" smtClean="0">
                <a:solidFill>
                  <a:srgbClr val="00B050"/>
                </a:solidFill>
              </a:rPr>
              <a:t>τὰ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δὲ</a:t>
            </a:r>
            <a:r>
              <a:rPr lang="el-GR" b="1" dirty="0" smtClean="0">
                <a:solidFill>
                  <a:srgbClr val="00B050"/>
                </a:solidFill>
              </a:rPr>
              <a:t> [</a:t>
            </a:r>
            <a:r>
              <a:rPr lang="el-GR" b="1" dirty="0" err="1" smtClean="0">
                <a:solidFill>
                  <a:srgbClr val="00B050"/>
                </a:solidFill>
              </a:rPr>
              <a:t>θριξὶν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καὶ</a:t>
            </a:r>
            <a:r>
              <a:rPr lang="el-GR" b="1" dirty="0" smtClean="0">
                <a:solidFill>
                  <a:srgbClr val="00B050"/>
                </a:solidFill>
              </a:rPr>
              <a:t>] </a:t>
            </a:r>
            <a:r>
              <a:rPr lang="el-GR" b="1" dirty="0" err="1" smtClean="0">
                <a:solidFill>
                  <a:srgbClr val="00B050"/>
                </a:solidFill>
              </a:rPr>
              <a:t>δὲρμασιν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στερεοῖς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καὶ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ἀναίμοις</a:t>
            </a:r>
            <a:r>
              <a:rPr lang="el-GR" dirty="0" smtClean="0">
                <a:solidFill>
                  <a:srgbClr val="00B050"/>
                </a:solidFill>
              </a:rPr>
              <a:t>.</a:t>
            </a:r>
            <a:endParaRPr lang="el-GR" dirty="0">
              <a:solidFill>
                <a:srgbClr val="00B05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00562" y="1214422"/>
            <a:ext cx="4186238" cy="5429288"/>
          </a:xfrm>
        </p:spPr>
        <p:txBody>
          <a:bodyPr>
            <a:normAutofit fontScale="92500" lnSpcReduction="20000"/>
          </a:bodyPr>
          <a:lstStyle/>
          <a:p>
            <a:r>
              <a:rPr lang="el-GR" dirty="0" smtClean="0"/>
              <a:t>Ο Επιμηθέας έδωσε </a:t>
            </a:r>
          </a:p>
          <a:p>
            <a:pPr>
              <a:buNone/>
            </a:pPr>
            <a:endParaRPr lang="el-GR" dirty="0" smtClean="0"/>
          </a:p>
          <a:p>
            <a:pPr>
              <a:buFontTx/>
              <a:buChar char="-"/>
            </a:pPr>
            <a:r>
              <a:rPr lang="el-GR" sz="3000" dirty="0" smtClean="0"/>
              <a:t>σε </a:t>
            </a:r>
            <a:r>
              <a:rPr lang="el-GR" sz="3000" dirty="0" smtClean="0"/>
              <a:t>άλλα </a:t>
            </a:r>
            <a:r>
              <a:rPr lang="el-GR" sz="3000" dirty="0" smtClean="0"/>
              <a:t>ζώα </a:t>
            </a:r>
            <a:r>
              <a:rPr lang="el-GR" sz="3000" b="1" dirty="0" smtClean="0"/>
              <a:t>πλούσιο τρίχωμα</a:t>
            </a:r>
            <a:r>
              <a:rPr lang="el-GR" sz="3000" dirty="0" smtClean="0"/>
              <a:t> </a:t>
            </a:r>
            <a:r>
              <a:rPr lang="el-GR" sz="3000" b="1" dirty="0" smtClean="0"/>
              <a:t>και χοντρό δέρμα (για το κρύο, για τη ζέστη και για στρώμα)</a:t>
            </a:r>
            <a:r>
              <a:rPr lang="el-GR" sz="3000" dirty="0" smtClean="0"/>
              <a:t/>
            </a:r>
            <a:br>
              <a:rPr lang="el-GR" sz="3000" dirty="0" smtClean="0"/>
            </a:br>
            <a:r>
              <a:rPr lang="el-GR" sz="3000" dirty="0" smtClean="0"/>
              <a:t/>
            </a:r>
            <a:br>
              <a:rPr lang="el-GR" sz="3000" dirty="0" smtClean="0"/>
            </a:br>
            <a:endParaRPr lang="el-GR" sz="3000" dirty="0" smtClean="0"/>
          </a:p>
          <a:p>
            <a:pPr>
              <a:buFontTx/>
              <a:buChar char="-"/>
            </a:pPr>
            <a:r>
              <a:rPr lang="el-GR" sz="3000" dirty="0" smtClean="0"/>
              <a:t>- </a:t>
            </a:r>
            <a:r>
              <a:rPr lang="el-GR" sz="3000" b="1" dirty="0" smtClean="0">
                <a:solidFill>
                  <a:srgbClr val="002060"/>
                </a:solidFill>
              </a:rPr>
              <a:t>σε </a:t>
            </a:r>
            <a:r>
              <a:rPr lang="el-GR" sz="3000" b="1" dirty="0" smtClean="0">
                <a:solidFill>
                  <a:srgbClr val="002060"/>
                </a:solidFill>
              </a:rPr>
              <a:t>άλλα οπλές</a:t>
            </a:r>
            <a:r>
              <a:rPr lang="el-GR" sz="3000" dirty="0" smtClean="0"/>
              <a:t>,</a:t>
            </a:r>
          </a:p>
          <a:p>
            <a:pPr>
              <a:buNone/>
            </a:pPr>
            <a:endParaRPr lang="el-GR" sz="3000" dirty="0" smtClean="0"/>
          </a:p>
          <a:p>
            <a:pPr>
              <a:buNone/>
            </a:pPr>
            <a:r>
              <a:rPr lang="el-GR" sz="3000" dirty="0" smtClean="0"/>
              <a:t>-   </a:t>
            </a:r>
            <a:r>
              <a:rPr lang="el-GR" sz="3000" b="1" dirty="0" smtClean="0">
                <a:solidFill>
                  <a:srgbClr val="00B050"/>
                </a:solidFill>
              </a:rPr>
              <a:t>σε άλλα  </a:t>
            </a:r>
            <a:r>
              <a:rPr lang="el-GR" sz="3000" b="1" dirty="0" smtClean="0">
                <a:solidFill>
                  <a:srgbClr val="00B050"/>
                </a:solidFill>
              </a:rPr>
              <a:t>χοντρό δέρμα και χωρίς αίμα (πχ. φολίδες, λέπια)</a:t>
            </a:r>
            <a:endParaRPr lang="el-GR" sz="3000" b="1" dirty="0">
              <a:solidFill>
                <a:srgbClr val="00B05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l-GR" b="1" dirty="0" smtClean="0"/>
              <a:t>6</a:t>
            </a:r>
            <a:r>
              <a:rPr lang="el-GR" sz="3600" b="1" u="sng" dirty="0" smtClean="0"/>
              <a:t>) Ο Επιμηθέας φροντίζει </a:t>
            </a:r>
            <a:r>
              <a:rPr lang="el-GR" sz="3600" b="1" u="sng" dirty="0" smtClean="0"/>
              <a:t>για την εξασφάλιση </a:t>
            </a:r>
            <a:r>
              <a:rPr lang="el-GR" sz="3600" b="1" u="sng" dirty="0" smtClean="0"/>
              <a:t>διαφορετικής τροφής</a:t>
            </a:r>
            <a:endParaRPr lang="el-GR" sz="3600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l-GR" dirty="0" err="1" smtClean="0"/>
              <a:t>Τοὐντεῦθεν</a:t>
            </a:r>
            <a:r>
              <a:rPr lang="el-GR" dirty="0" smtClean="0"/>
              <a:t> </a:t>
            </a:r>
            <a:r>
              <a:rPr lang="el-GR" dirty="0" err="1" smtClean="0"/>
              <a:t>τροφὰς</a:t>
            </a:r>
            <a:r>
              <a:rPr lang="el-GR" dirty="0" smtClean="0"/>
              <a:t> </a:t>
            </a:r>
            <a:r>
              <a:rPr lang="el-GR" dirty="0" err="1" smtClean="0"/>
              <a:t>ἄλλοις</a:t>
            </a:r>
            <a:r>
              <a:rPr lang="el-GR" dirty="0" smtClean="0"/>
              <a:t> </a:t>
            </a:r>
            <a:r>
              <a:rPr lang="el-GR" dirty="0" err="1" smtClean="0"/>
              <a:t>ἄλλας</a:t>
            </a:r>
            <a:r>
              <a:rPr lang="el-GR" dirty="0" smtClean="0"/>
              <a:t> </a:t>
            </a:r>
            <a:r>
              <a:rPr lang="el-GR" dirty="0" err="1" smtClean="0"/>
              <a:t>ἐξεπόριζεν</a:t>
            </a:r>
            <a:r>
              <a:rPr lang="el-GR" dirty="0" smtClean="0"/>
              <a:t>, </a:t>
            </a:r>
            <a:r>
              <a:rPr lang="el-GR" b="1" dirty="0" err="1" smtClean="0">
                <a:solidFill>
                  <a:srgbClr val="00B050"/>
                </a:solidFill>
              </a:rPr>
              <a:t>τοῖς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μὲν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ἐκ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γῆς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βοτάνην</a:t>
            </a:r>
            <a:r>
              <a:rPr lang="el-GR" b="1" dirty="0" smtClean="0">
                <a:solidFill>
                  <a:srgbClr val="00B050"/>
                </a:solidFill>
              </a:rPr>
              <a:t>, </a:t>
            </a:r>
            <a:r>
              <a:rPr lang="el-GR" b="1" dirty="0" err="1" smtClean="0">
                <a:solidFill>
                  <a:srgbClr val="00B050"/>
                </a:solidFill>
              </a:rPr>
              <a:t>ἄλλοις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δὲ</a:t>
            </a:r>
            <a:r>
              <a:rPr lang="el-GR" b="1" dirty="0" smtClean="0">
                <a:solidFill>
                  <a:srgbClr val="00B050"/>
                </a:solidFill>
              </a:rPr>
              <a:t> δένδρων καρπούς, </a:t>
            </a:r>
            <a:r>
              <a:rPr lang="el-GR" b="1" dirty="0" err="1" smtClean="0">
                <a:solidFill>
                  <a:srgbClr val="00B050"/>
                </a:solidFill>
              </a:rPr>
              <a:t>τοῖς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δὲ</a:t>
            </a:r>
            <a:r>
              <a:rPr lang="el-GR" b="1" dirty="0" smtClean="0">
                <a:solidFill>
                  <a:srgbClr val="00B050"/>
                </a:solidFill>
              </a:rPr>
              <a:t> </a:t>
            </a:r>
            <a:r>
              <a:rPr lang="el-GR" b="1" dirty="0" err="1" smtClean="0">
                <a:solidFill>
                  <a:srgbClr val="00B050"/>
                </a:solidFill>
              </a:rPr>
              <a:t>ῥίζας</a:t>
            </a:r>
            <a:r>
              <a:rPr lang="el-GR" b="1" dirty="0" smtClean="0">
                <a:solidFill>
                  <a:srgbClr val="00B050"/>
                </a:solidFill>
              </a:rPr>
              <a:t>· </a:t>
            </a:r>
            <a:endParaRPr lang="el-GR" b="1" dirty="0" smtClean="0">
              <a:solidFill>
                <a:srgbClr val="00B050"/>
              </a:solidFill>
            </a:endParaRPr>
          </a:p>
          <a:p>
            <a:r>
              <a:rPr lang="el-GR" b="1" dirty="0" err="1" smtClean="0">
                <a:solidFill>
                  <a:srgbClr val="996600"/>
                </a:solidFill>
              </a:rPr>
              <a:t>ἔστι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δ᾿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οἷς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ἔδωκεν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εἶναι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τροφὴν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ζῴων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ἄλλων</a:t>
            </a:r>
            <a:r>
              <a:rPr lang="el-GR" b="1" dirty="0" smtClean="0">
                <a:solidFill>
                  <a:srgbClr val="996600"/>
                </a:solidFill>
              </a:rPr>
              <a:t> </a:t>
            </a:r>
            <a:r>
              <a:rPr lang="el-GR" b="1" dirty="0" err="1" smtClean="0">
                <a:solidFill>
                  <a:srgbClr val="996600"/>
                </a:solidFill>
              </a:rPr>
              <a:t>βοράν</a:t>
            </a:r>
            <a:r>
              <a:rPr lang="el-GR" b="1" dirty="0" smtClean="0">
                <a:solidFill>
                  <a:srgbClr val="996600"/>
                </a:solidFill>
              </a:rPr>
              <a:t>·</a:t>
            </a:r>
            <a:endParaRPr lang="el-GR" b="1" dirty="0">
              <a:solidFill>
                <a:srgbClr val="996600"/>
              </a:solidFill>
            </a:endParaRP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pPr>
              <a:buNone/>
            </a:pPr>
            <a:r>
              <a:rPr lang="el-GR" dirty="0" smtClean="0"/>
              <a:t>Ο Επιμηθέας όρισε:</a:t>
            </a:r>
          </a:p>
          <a:p>
            <a:r>
              <a:rPr lang="el-GR" b="1" dirty="0" smtClean="0">
                <a:solidFill>
                  <a:srgbClr val="00B050"/>
                </a:solidFill>
              </a:rPr>
              <a:t>στα </a:t>
            </a:r>
            <a:r>
              <a:rPr lang="el-GR" b="1" dirty="0" smtClean="0">
                <a:solidFill>
                  <a:srgbClr val="00B050"/>
                </a:solidFill>
              </a:rPr>
              <a:t>φυτοφάγα ζώα να τρώνε χόρτα, καρπούς δέντρων ή ρίζες</a:t>
            </a: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/>
            </a:r>
            <a:br>
              <a:rPr lang="el-GR" dirty="0" smtClean="0"/>
            </a:br>
            <a:r>
              <a:rPr lang="el-GR" dirty="0" smtClean="0"/>
              <a:t>- </a:t>
            </a:r>
            <a:r>
              <a:rPr lang="el-GR" b="1" dirty="0" smtClean="0">
                <a:solidFill>
                  <a:srgbClr val="996600"/>
                </a:solidFill>
              </a:rPr>
              <a:t>στα σαρκοφάγα ζώα να τρώνε τις σάρκες άλλων ζώων.</a:t>
            </a:r>
            <a:endParaRPr lang="el-GR" b="1" dirty="0">
              <a:solidFill>
                <a:srgbClr val="9966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214282" y="274638"/>
            <a:ext cx="8786874" cy="725470"/>
          </a:xfrm>
        </p:spPr>
        <p:txBody>
          <a:bodyPr>
            <a:normAutofit/>
          </a:bodyPr>
          <a:lstStyle/>
          <a:p>
            <a:r>
              <a:rPr lang="el-GR" sz="3200" b="1" u="sng" dirty="0" smtClean="0"/>
              <a:t>7) Ο Επιμηθέας εξασφαλίζει ισορροπία </a:t>
            </a:r>
            <a:r>
              <a:rPr lang="el-GR" sz="3200" b="1" u="sng" dirty="0" smtClean="0"/>
              <a:t>στη φύση</a:t>
            </a:r>
            <a:endParaRPr lang="el-GR" sz="3200" b="1" u="sng" dirty="0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28596" y="1142984"/>
            <a:ext cx="2928958" cy="4983179"/>
          </a:xfrm>
        </p:spPr>
        <p:txBody>
          <a:bodyPr>
            <a:normAutofit/>
          </a:bodyPr>
          <a:lstStyle/>
          <a:p>
            <a:r>
              <a:rPr lang="el-GR" dirty="0" err="1" smtClean="0"/>
              <a:t>καὶ</a:t>
            </a:r>
            <a:r>
              <a:rPr lang="el-GR" dirty="0" smtClean="0"/>
              <a:t> </a:t>
            </a:r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μὲν</a:t>
            </a:r>
            <a:r>
              <a:rPr lang="el-GR" dirty="0" smtClean="0"/>
              <a:t> </a:t>
            </a:r>
            <a:r>
              <a:rPr lang="el-GR" dirty="0" err="1" smtClean="0"/>
              <a:t>ὀλιγογονίαν</a:t>
            </a:r>
            <a:r>
              <a:rPr lang="el-GR" dirty="0" smtClean="0"/>
              <a:t> </a:t>
            </a:r>
            <a:r>
              <a:rPr lang="el-GR" dirty="0" err="1" smtClean="0"/>
              <a:t>προσῆψε</a:t>
            </a:r>
            <a:r>
              <a:rPr lang="el-GR" dirty="0" smtClean="0"/>
              <a:t>, </a:t>
            </a:r>
            <a:endParaRPr lang="el-GR" dirty="0" smtClean="0"/>
          </a:p>
          <a:p>
            <a:r>
              <a:rPr lang="el-GR" dirty="0" err="1" smtClean="0"/>
              <a:t>τοῖς</a:t>
            </a:r>
            <a:r>
              <a:rPr lang="el-GR" dirty="0" smtClean="0"/>
              <a:t> </a:t>
            </a:r>
            <a:r>
              <a:rPr lang="el-GR" dirty="0" err="1" smtClean="0"/>
              <a:t>δ᾿</a:t>
            </a:r>
            <a:r>
              <a:rPr lang="el-GR" dirty="0" smtClean="0"/>
              <a:t> </a:t>
            </a:r>
            <a:r>
              <a:rPr lang="el-GR" dirty="0" err="1" smtClean="0"/>
              <a:t>ἀναλισκομένοις</a:t>
            </a:r>
            <a:r>
              <a:rPr lang="el-GR" dirty="0" smtClean="0"/>
              <a:t> </a:t>
            </a:r>
            <a:r>
              <a:rPr lang="el-GR" dirty="0" err="1" smtClean="0"/>
              <a:t>ὑπὸ</a:t>
            </a:r>
            <a:r>
              <a:rPr lang="el-GR" dirty="0" smtClean="0"/>
              <a:t> τούτων </a:t>
            </a:r>
            <a:r>
              <a:rPr lang="el-GR" dirty="0" err="1" smtClean="0"/>
              <a:t>πολυγονίαν</a:t>
            </a:r>
            <a:r>
              <a:rPr lang="el-GR" dirty="0" smtClean="0"/>
              <a:t>, </a:t>
            </a:r>
            <a:r>
              <a:rPr lang="el-GR" dirty="0" err="1" smtClean="0"/>
              <a:t>σωτηρίαν</a:t>
            </a:r>
            <a:r>
              <a:rPr lang="el-GR" dirty="0" smtClean="0"/>
              <a:t> </a:t>
            </a:r>
            <a:r>
              <a:rPr lang="el-GR" dirty="0" err="1" smtClean="0"/>
              <a:t>τῷ</a:t>
            </a:r>
            <a:r>
              <a:rPr lang="el-GR" dirty="0" smtClean="0"/>
              <a:t> γένει </a:t>
            </a:r>
            <a:r>
              <a:rPr lang="el-GR" dirty="0" err="1" smtClean="0"/>
              <a:t>πορίζων</a:t>
            </a:r>
            <a:r>
              <a:rPr lang="el-GR" dirty="0" smtClean="0"/>
              <a:t>.</a:t>
            </a:r>
            <a:br>
              <a:rPr lang="el-GR" dirty="0" smtClean="0"/>
            </a:br>
            <a:endParaRPr lang="el-GR" dirty="0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3357554" y="1214422"/>
            <a:ext cx="5395922" cy="5643578"/>
          </a:xfrm>
        </p:spPr>
        <p:txBody>
          <a:bodyPr>
            <a:normAutofit/>
          </a:bodyPr>
          <a:lstStyle/>
          <a:p>
            <a:r>
              <a:rPr lang="el-GR" b="1" dirty="0" smtClean="0"/>
              <a:t>Για</a:t>
            </a:r>
            <a:r>
              <a:rPr lang="el-GR" b="1" dirty="0" smtClean="0"/>
              <a:t> ισορροπία στη φύση και </a:t>
            </a:r>
            <a:r>
              <a:rPr lang="el-GR" b="1" dirty="0" smtClean="0"/>
              <a:t>διαιώνιση </a:t>
            </a:r>
            <a:r>
              <a:rPr lang="el-GR" b="1" dirty="0" smtClean="0"/>
              <a:t>όλων των ειδών, </a:t>
            </a:r>
            <a:r>
              <a:rPr lang="el-GR" b="1" dirty="0" smtClean="0"/>
              <a:t>ο Επιμηθέας έδωσε</a:t>
            </a:r>
            <a:r>
              <a:rPr lang="el-GR" b="1" dirty="0" smtClean="0"/>
              <a:t>:</a:t>
            </a:r>
            <a:br>
              <a:rPr lang="el-GR" b="1" dirty="0" smtClean="0"/>
            </a:br>
            <a:endParaRPr lang="el-GR" b="1" dirty="0" smtClean="0"/>
          </a:p>
          <a:p>
            <a:r>
              <a:rPr lang="el-GR" b="1" dirty="0" smtClean="0"/>
              <a:t>- </a:t>
            </a:r>
            <a:r>
              <a:rPr lang="el-GR" b="1" dirty="0" err="1" smtClean="0"/>
              <a:t>ολιγογονία</a:t>
            </a:r>
            <a:r>
              <a:rPr lang="el-GR" b="1" dirty="0" smtClean="0"/>
              <a:t>, δηλαδή μικρή γονιμότητα, στα σαρκοφάγα ζώα και</a:t>
            </a:r>
            <a:br>
              <a:rPr lang="el-GR" b="1" dirty="0" smtClean="0"/>
            </a:br>
            <a:r>
              <a:rPr lang="el-GR" b="1" dirty="0" smtClean="0"/>
              <a:t/>
            </a:r>
            <a:br>
              <a:rPr lang="el-GR" b="1" dirty="0" smtClean="0"/>
            </a:br>
            <a:r>
              <a:rPr lang="el-GR" b="1" dirty="0" smtClean="0"/>
              <a:t>- πολυγονία, δηλαδή μεγάλη γονιμότητα, σε όσα γίνονται βορά άλλων ζώων.</a:t>
            </a:r>
            <a:br>
              <a:rPr lang="el-GR" b="1" dirty="0" smtClean="0"/>
            </a:br>
            <a:endParaRPr lang="el-GR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539</Words>
  <Application>Microsoft Office PowerPoint</Application>
  <PresentationFormat>Προβολή στην οθόνη (4:3)</PresentationFormat>
  <Paragraphs>63</Paragraphs>
  <Slides>10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10</vt:i4>
      </vt:variant>
    </vt:vector>
  </HeadingPairs>
  <TitlesOfParts>
    <vt:vector size="11" baseType="lpstr">
      <vt:lpstr>Θέμα του Office</vt:lpstr>
      <vt:lpstr>  ΑΡΧΑΙΑ Γ΄ ΛΥΚΕΙΟΥ ΔΙΔΑΚΤΙΚΗ ΕΝΟΤΗΤΑ 4  Ο πρωταγόρειος μύθος: η διανομή των ιδιοτήτων στα ζώα </vt:lpstr>
      <vt:lpstr>Πρωταγόρειος μύθος: εισαγωγικά</vt:lpstr>
      <vt:lpstr>Δ.Ε. 4: ΔΟΜΙΚΑ ΣΤΟΙΧΕΙΑ-ΒΑΣΙΚΑ ΣΧΟΛΙΑ</vt:lpstr>
      <vt:lpstr>2) Δημιουργία θνητών ειδών από τους θεούς</vt:lpstr>
      <vt:lpstr>3) Η εντολή των θεών για την κατανομή ιδιοτήτων στα ζώα και η αντιστροφή των ρόλων του Προμηθέα και του Επιμηθέα</vt:lpstr>
      <vt:lpstr> 4) Επιμηθέας: Διανομή ιδιοτήτων στα ζώα για την προφύλαξή τους από άλλα ζώα </vt:lpstr>
      <vt:lpstr>5) Επιμηθέας: Διανομή ιδιοτήτων στα ζώα για προφύλαξή τους από τις δυσμενείς καιρικές συνθήκες</vt:lpstr>
      <vt:lpstr>6) Ο Επιμηθέας φροντίζει για την εξασφάλιση διαφορετικής τροφής</vt:lpstr>
      <vt:lpstr>7) Ο Επιμηθέας εξασφαλίζει ισορροπία στη φύση</vt:lpstr>
      <vt:lpstr>Συμπέρασμα από τη διανομή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ΑΡΧΑΙΑ Γ΄ ΛΥΚΕΙΟΥ ΔΙΔΑΚΤΙΚΗ ΕΝΟΤΗΤΑ 4  Ο πρωταγόρειος μύθος: η διανομή των ιδιοτήτων στα ζώα </dc:title>
  <dc:creator>Γιάννης</dc:creator>
  <cp:lastModifiedBy>Χρήστης των Windows</cp:lastModifiedBy>
  <cp:revision>29</cp:revision>
  <dcterms:created xsi:type="dcterms:W3CDTF">2024-10-30T19:12:16Z</dcterms:created>
  <dcterms:modified xsi:type="dcterms:W3CDTF">2024-10-30T21:11:16Z</dcterms:modified>
</cp:coreProperties>
</file>