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6" r:id="rId2"/>
    <p:sldId id="257" r:id="rId3"/>
    <p:sldId id="276" r:id="rId4"/>
    <p:sldId id="258" r:id="rId5"/>
    <p:sldId id="259" r:id="rId6"/>
    <p:sldId id="261" r:id="rId7"/>
    <p:sldId id="262" r:id="rId8"/>
    <p:sldId id="278" r:id="rId9"/>
    <p:sldId id="263" r:id="rId10"/>
    <p:sldId id="277" r:id="rId11"/>
    <p:sldId id="279" r:id="rId12"/>
    <p:sldId id="264" r:id="rId13"/>
    <p:sldId id="265" r:id="rId14"/>
    <p:sldId id="266" r:id="rId15"/>
    <p:sldId id="280" r:id="rId16"/>
    <p:sldId id="281" r:id="rId17"/>
    <p:sldId id="267" r:id="rId18"/>
    <p:sldId id="268" r:id="rId19"/>
    <p:sldId id="282" r:id="rId20"/>
    <p:sldId id="285" r:id="rId21"/>
    <p:sldId id="284" r:id="rId22"/>
    <p:sldId id="286" r:id="rId23"/>
    <p:sldId id="287" r:id="rId24"/>
    <p:sldId id="288" r:id="rId25"/>
    <p:sldId id="269" r:id="rId26"/>
  </p:sldIdLst>
  <p:sldSz cx="9144000" cy="5143500" type="screen16x9"/>
  <p:notesSz cx="51435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22" d="100"/>
          <a:sy n="122" d="100"/>
        </p:scale>
        <p:origin x="-474" y="-96"/>
      </p:cViewPr>
      <p:guideLst>
        <p:guide orient="horz" pos="162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1</a:t>
            </a:fld>
            <a:endParaRPr lang="en-US"/>
          </a:p>
        </p:txBody>
      </p:sp>
    </p:spTree>
    <p:extLst>
      <p:ext uri="{BB962C8B-B14F-4D97-AF65-F5344CB8AC3E}">
        <p14:creationId xmlns:p14="http://schemas.microsoft.com/office/powerpoint/2010/main" xmlns=""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14</a:t>
            </a:fld>
            <a:endParaRPr lang="en-US"/>
          </a:p>
        </p:txBody>
      </p:sp>
    </p:spTree>
    <p:extLst>
      <p:ext uri="{BB962C8B-B14F-4D97-AF65-F5344CB8AC3E}">
        <p14:creationId xmlns:p14="http://schemas.microsoft.com/office/powerpoint/2010/main" xmlns=""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17</a:t>
            </a:fld>
            <a:endParaRPr lang="en-US"/>
          </a:p>
        </p:txBody>
      </p:sp>
    </p:spTree>
    <p:extLst>
      <p:ext uri="{BB962C8B-B14F-4D97-AF65-F5344CB8AC3E}">
        <p14:creationId xmlns:p14="http://schemas.microsoft.com/office/powerpoint/2010/main" xmlns=""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18</a:t>
            </a:fld>
            <a:endParaRPr lang="en-US"/>
          </a:p>
        </p:txBody>
      </p:sp>
    </p:spTree>
    <p:extLst>
      <p:ext uri="{BB962C8B-B14F-4D97-AF65-F5344CB8AC3E}">
        <p14:creationId xmlns:p14="http://schemas.microsoft.com/office/powerpoint/2010/main" xmlns="" val="102408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25</a:t>
            </a:fld>
            <a:endParaRPr lang="en-US"/>
          </a:p>
        </p:txBody>
      </p:sp>
    </p:spTree>
    <p:extLst>
      <p:ext uri="{BB962C8B-B14F-4D97-AF65-F5344CB8AC3E}">
        <p14:creationId xmlns:p14="http://schemas.microsoft.com/office/powerpoint/2010/main" xmlns=""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2</a:t>
            </a:fld>
            <a:endParaRPr lang="en-US"/>
          </a:p>
        </p:txBody>
      </p:sp>
    </p:spTree>
    <p:extLst>
      <p:ext uri="{BB962C8B-B14F-4D97-AF65-F5344CB8AC3E}">
        <p14:creationId xmlns:p14="http://schemas.microsoft.com/office/powerpoint/2010/main" xmlns=""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4</a:t>
            </a:fld>
            <a:endParaRPr lang="en-US"/>
          </a:p>
        </p:txBody>
      </p:sp>
    </p:spTree>
    <p:extLst>
      <p:ext uri="{BB962C8B-B14F-4D97-AF65-F5344CB8AC3E}">
        <p14:creationId xmlns:p14="http://schemas.microsoft.com/office/powerpoint/2010/main" xmlns=""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5</a:t>
            </a:fld>
            <a:endParaRPr lang="en-US"/>
          </a:p>
        </p:txBody>
      </p:sp>
    </p:spTree>
    <p:extLst>
      <p:ext uri="{BB962C8B-B14F-4D97-AF65-F5344CB8AC3E}">
        <p14:creationId xmlns:p14="http://schemas.microsoft.com/office/powerpoint/2010/main" xmlns=""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6</a:t>
            </a:fld>
            <a:endParaRPr lang="en-US"/>
          </a:p>
        </p:txBody>
      </p:sp>
    </p:spTree>
    <p:extLst>
      <p:ext uri="{BB962C8B-B14F-4D97-AF65-F5344CB8AC3E}">
        <p14:creationId xmlns:p14="http://schemas.microsoft.com/office/powerpoint/2010/main" xmlns=""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7</a:t>
            </a:fld>
            <a:endParaRPr lang="en-US"/>
          </a:p>
        </p:txBody>
      </p:sp>
    </p:spTree>
    <p:extLst>
      <p:ext uri="{BB962C8B-B14F-4D97-AF65-F5344CB8AC3E}">
        <p14:creationId xmlns:p14="http://schemas.microsoft.com/office/powerpoint/2010/main" xmlns=""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9</a:t>
            </a:fld>
            <a:endParaRPr lang="en-US"/>
          </a:p>
        </p:txBody>
      </p:sp>
    </p:spTree>
    <p:extLst>
      <p:ext uri="{BB962C8B-B14F-4D97-AF65-F5344CB8AC3E}">
        <p14:creationId xmlns:p14="http://schemas.microsoft.com/office/powerpoint/2010/main" xmlns=""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12</a:t>
            </a:fld>
            <a:endParaRPr lang="en-US"/>
          </a:p>
        </p:txBody>
      </p:sp>
    </p:spTree>
    <p:extLst>
      <p:ext uri="{BB962C8B-B14F-4D97-AF65-F5344CB8AC3E}">
        <p14:creationId xmlns:p14="http://schemas.microsoft.com/office/powerpoint/2010/main" xmlns=""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13</a:t>
            </a:fld>
            <a:endParaRPr lang="en-US"/>
          </a:p>
        </p:txBody>
      </p:sp>
    </p:spTree>
    <p:extLst>
      <p:ext uri="{BB962C8B-B14F-4D97-AF65-F5344CB8AC3E}">
        <p14:creationId xmlns:p14="http://schemas.microsoft.com/office/powerpoint/2010/main" xmlns=""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_SLIDE">
    <p:bg>
      <p:bgPr>
        <a:solidFill>
          <a:srgbClr val="FFFFFF"/>
        </a:solidFill>
        <a:effectLst/>
      </p:bgPr>
    </p:bg>
    <p:spTree>
      <p:nvGrpSpPr>
        <p:cNvPr id="1" name=""/>
        <p:cNvGrpSpPr/>
        <p:nvPr/>
      </p:nvGrpSpPr>
      <p:grpSpPr>
        <a:xfrm>
          <a:off x="0" y="0"/>
          <a:ext cx="0" cy="0"/>
          <a:chOff x="0" y="0"/>
          <a:chExt cx="0" cy="0"/>
        </a:xfrm>
      </p:grpSpPr>
      <p:sp>
        <p:nvSpPr>
          <p:cNvPr id="2" name="Text 0"/>
          <p:cNvSpPr>
            <a:spLocks noGrp="1"/>
          </p:cNvSpPr>
          <p:nvPr>
            <p:ph type="title" idx="100" hasCustomPrompt="1"/>
          </p:nvPr>
        </p:nvSpPr>
        <p:spPr>
          <a:xfrm>
            <a:off x="457200" y="914400"/>
            <a:ext cx="7772400" cy="914400"/>
          </a:xfrm>
          <a:prstGeom prst="rect">
            <a:avLst/>
          </a:prstGeom>
          <a:noFill/>
          <a:ln/>
        </p:spPr>
        <p:txBody>
          <a:bodyPr wrap="square" rtlCol="0"/>
          <a:lstStyle>
            <a:lvl1pPr marL="0" indent="0">
              <a:buNone/>
              <a:defRPr lang="en-US" sz="3600" dirty="0">
                <a:solidFill>
                  <a:srgbClr val="000000"/>
                </a:solidFill>
              </a:defRPr>
            </a:lvl1pPr>
          </a:lstStyle>
          <a:p>
            <a:pPr marL="0" indent="0">
              <a:buNone/>
            </a:pPr>
            <a:endParaRPr lang="en-US" sz="3600" dirty="0"/>
          </a:p>
        </p:txBody>
      </p:sp>
      <p:sp>
        <p:nvSpPr>
          <p:cNvPr id="3" name="Text 0"/>
          <p:cNvSpPr/>
          <p:nvPr/>
        </p:nvSpPr>
        <p:spPr>
          <a:xfrm>
            <a:off x="457200" y="1828800"/>
            <a:ext cx="7772400" cy="914400"/>
          </a:xfrm>
          <a:prstGeom prst="rect">
            <a:avLst/>
          </a:prstGeom>
          <a:noFill/>
          <a:ln/>
        </p:spPr>
        <p:txBody>
          <a:bodyPr wrap="square" rtlCol="0" anchor="ctr"/>
          <a:lstStyle/>
          <a:p>
            <a:pPr marL="0" indent="0" algn="ctr">
              <a:buNone/>
            </a:pPr>
            <a:endParaRPr lang="en-US" sz="240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a:effectLst/>
      </p:bgPr>
    </p:bg>
    <p:spTree>
      <p:nvGrpSpPr>
        <p:cNvPr id="1" name=""/>
        <p:cNvGrpSpPr/>
        <p:nvPr/>
      </p:nvGrpSpPr>
      <p:grpSpPr>
        <a:xfrm>
          <a:off x="0" y="0"/>
          <a:ext cx="0" cy="0"/>
          <a:chOff x="0" y="0"/>
          <a:chExt cx="0" cy="0"/>
        </a:xfrm>
      </p:grpSpPr>
      <p:sp>
        <p:nvSpPr>
          <p:cNvPr id="2" name="Text 0"/>
          <p:cNvSpPr>
            <a:spLocks noGrp="1"/>
          </p:cNvSpPr>
          <p:nvPr>
            <p:ph type="title" idx="100" hasCustomPrompt="1"/>
          </p:nvPr>
        </p:nvSpPr>
        <p:spPr>
          <a:xfrm>
            <a:off x="457200" y="457200"/>
            <a:ext cx="7772400" cy="914400"/>
          </a:xfrm>
          <a:prstGeom prst="rect">
            <a:avLst/>
          </a:prstGeom>
          <a:noFill/>
          <a:ln/>
        </p:spPr>
        <p:txBody>
          <a:bodyPr wrap="square" rtlCol="0"/>
          <a:lstStyle>
            <a:lvl1pPr marL="0" indent="0">
              <a:buNone/>
              <a:defRPr lang="en-US" sz="2400" dirty="0">
                <a:solidFill>
                  <a:srgbClr val="000000"/>
                </a:solidFill>
              </a:defRPr>
            </a:lvl1pPr>
          </a:lstStyle>
          <a:p>
            <a:pPr marL="0" indent="0">
              <a:buNone/>
            </a:pPr>
            <a:endParaRPr lang="en-US" sz="2400" dirty="0"/>
          </a:p>
        </p:txBody>
      </p:sp>
      <p:sp>
        <p:nvSpPr>
          <p:cNvPr id="3" name="Text 0"/>
          <p:cNvSpPr>
            <a:spLocks noGrp="1"/>
          </p:cNvSpPr>
          <p:nvPr>
            <p:ph type="body" idx="101" hasCustomPrompt="1"/>
          </p:nvPr>
        </p:nvSpPr>
        <p:spPr>
          <a:xfrm>
            <a:off x="457200" y="914400"/>
            <a:ext cx="7772400" cy="4114800"/>
          </a:xfrm>
          <a:prstGeom prst="rect">
            <a:avLst/>
          </a:prstGeom>
          <a:noFill/>
          <a:ln/>
        </p:spPr>
        <p:txBody>
          <a:bodyPr wrap="square" rtlCol="0"/>
          <a:lstStyle>
            <a:lvl1pPr marL="0" indent="0">
              <a:buNone/>
              <a:defRPr lang="en-US" sz="1800" dirty="0">
                <a:solidFill>
                  <a:srgbClr val="000000"/>
                </a:solidFill>
              </a:defRPr>
            </a:lvl1pPr>
          </a:lstStyle>
          <a:p>
            <a:pPr marL="0" indent="0">
              <a:buNone/>
            </a:pPr>
            <a:endParaRPr lang="en-US" sz="180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sp>
        <p:nvSpPr>
          <p:cNvPr id="2" name="Text 0"/>
          <p:cNvSpPr>
            <a:spLocks noGrp="1"/>
          </p:cNvSpPr>
          <p:nvPr>
            <p:ph type="title" idx="100"/>
          </p:nvPr>
        </p:nvSpPr>
        <p:spPr>
          <a:xfrm>
            <a:off x="457200" y="914400"/>
            <a:ext cx="7772400" cy="3399692"/>
          </a:xfrm>
          <a:prstGeom prst="rect">
            <a:avLst/>
          </a:prstGeom>
          <a:noFill/>
          <a:ln/>
        </p:spPr>
        <p:txBody>
          <a:bodyPr wrap="square" rtlCol="0"/>
          <a:lstStyle/>
          <a:p>
            <a:r>
              <a:rPr lang="en-US" dirty="0" err="1" smtClean="0"/>
              <a:t>Πλάτωνος</a:t>
            </a:r>
            <a:r>
              <a:rPr lang="en-US" dirty="0" smtClean="0"/>
              <a:t> "</a:t>
            </a:r>
            <a:r>
              <a:rPr lang="en-US" dirty="0" err="1" smtClean="0"/>
              <a:t>Πρωταγόρας</a:t>
            </a:r>
            <a:r>
              <a:rPr lang="en-US" dirty="0" smtClean="0"/>
              <a:t>":</a:t>
            </a:r>
            <a:r>
              <a:rPr lang="el-GR" dirty="0" smtClean="0"/>
              <a:t/>
            </a:r>
            <a:br>
              <a:rPr lang="el-GR" dirty="0" smtClean="0"/>
            </a:br>
            <a:r>
              <a:rPr lang="el-GR" b="1" dirty="0" smtClean="0"/>
              <a:t>Διδακτική ενότητα 6</a:t>
            </a:r>
            <a:r>
              <a:rPr lang="el-GR" b="1" baseline="30000" dirty="0" smtClean="0"/>
              <a:t>η</a:t>
            </a:r>
            <a:r>
              <a:rPr lang="el-GR" b="1" dirty="0" smtClean="0"/>
              <a:t>: Ο πρωταγόρειος μύθος: το δώρο του Δία</a:t>
            </a:r>
            <a:r>
              <a:rPr lang="en-US" b="1" dirty="0" smtClean="0"/>
              <a:t>,</a:t>
            </a:r>
            <a:r>
              <a:rPr lang="el-GR" b="1" dirty="0" smtClean="0"/>
              <a:t> η πολιτική αρετή</a:t>
            </a:r>
            <a:r>
              <a:rPr lang="en-US" b="1" dirty="0" smtClean="0"/>
              <a:t>,</a:t>
            </a:r>
            <a:r>
              <a:rPr lang="el-GR" b="1" dirty="0" smtClean="0"/>
              <a:t> ως κοινή και αναγκαία ιδιότητα των ανθρώπων</a:t>
            </a:r>
            <a:endParaRPr lang="en-US" sz="3600" dirty="0"/>
          </a:p>
        </p:txBody>
      </p:sp>
      <p:sp>
        <p:nvSpPr>
          <p:cNvPr id="3" name="Text 1"/>
          <p:cNvSpPr/>
          <p:nvPr/>
        </p:nvSpPr>
        <p:spPr>
          <a:xfrm>
            <a:off x="457200" y="1828800"/>
            <a:ext cx="7772400" cy="914400"/>
          </a:xfrm>
          <a:prstGeom prst="rect">
            <a:avLst/>
          </a:prstGeom>
          <a:noFill/>
          <a:ln/>
        </p:spPr>
        <p:txBody>
          <a:bodyPr wrap="square" rtlCol="0" anchor="ctr"/>
          <a:lstStyle/>
          <a:p>
            <a:pPr marL="0" indent="0" algn="ctr">
              <a:buNone/>
            </a:pP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100"/>
          </p:nvPr>
        </p:nvSpPr>
        <p:spPr>
          <a:xfrm>
            <a:off x="312615" y="226646"/>
            <a:ext cx="8635999" cy="804985"/>
          </a:xfrm>
        </p:spPr>
        <p:txBody>
          <a:bodyPr/>
          <a:lstStyle/>
          <a:p>
            <a:r>
              <a:rPr lang="el-GR" b="1" u="sng" dirty="0" smtClean="0">
                <a:latin typeface="+mn-lt"/>
              </a:rPr>
              <a:t>Φάση του Προμηθέα: η αποτυχία των πρώτων κοινωνικών σχηματισμών</a:t>
            </a:r>
            <a:endParaRPr lang="el-GR" dirty="0">
              <a:latin typeface="+mn-lt"/>
            </a:endParaRPr>
          </a:p>
        </p:txBody>
      </p:sp>
      <p:sp>
        <p:nvSpPr>
          <p:cNvPr id="3" name="2 - Θέση κειμένου"/>
          <p:cNvSpPr>
            <a:spLocks noGrp="1"/>
          </p:cNvSpPr>
          <p:nvPr>
            <p:ph type="body" idx="101"/>
          </p:nvPr>
        </p:nvSpPr>
        <p:spPr>
          <a:xfrm>
            <a:off x="312615" y="1242646"/>
            <a:ext cx="8487508" cy="3786554"/>
          </a:xfrm>
        </p:spPr>
        <p:txBody>
          <a:bodyPr/>
          <a:lstStyle/>
          <a:p>
            <a:r>
              <a:rPr lang="el-GR" sz="2400" b="1" i="1" dirty="0" smtClean="0"/>
              <a:t>«</a:t>
            </a:r>
            <a:r>
              <a:rPr lang="en-US" sz="2400" b="1" i="1" dirty="0" err="1" smtClean="0"/>
              <a:t>ὅτ</a:t>
            </a:r>
            <a:r>
              <a:rPr lang="en-US" sz="2400" b="1" i="1" dirty="0" smtClean="0"/>
              <a:t>' </a:t>
            </a:r>
            <a:r>
              <a:rPr lang="en-US" sz="2400" b="1" i="1" dirty="0" err="1" smtClean="0"/>
              <a:t>οὖν</a:t>
            </a:r>
            <a:r>
              <a:rPr lang="en-US" sz="2400" b="1" i="1" dirty="0" smtClean="0"/>
              <a:t> </a:t>
            </a:r>
            <a:r>
              <a:rPr lang="en-US" sz="2400" b="1" i="1" dirty="0" err="1" smtClean="0"/>
              <a:t>ἁθροισθεῖεν</a:t>
            </a:r>
            <a:r>
              <a:rPr lang="en-US" sz="2400" b="1" i="1" dirty="0" smtClean="0"/>
              <a:t>, </a:t>
            </a:r>
            <a:r>
              <a:rPr lang="en-US" sz="2400" b="1" i="1" dirty="0" err="1" smtClean="0"/>
              <a:t>ἠδίκουν</a:t>
            </a:r>
            <a:r>
              <a:rPr lang="en-US" sz="2400" b="1" i="1" dirty="0" smtClean="0"/>
              <a:t> </a:t>
            </a:r>
            <a:r>
              <a:rPr lang="en-US" sz="2400" b="1" i="1" dirty="0" err="1" smtClean="0"/>
              <a:t>ἀλλήλους</a:t>
            </a:r>
            <a:r>
              <a:rPr lang="en-US" sz="2400" b="1" i="1" dirty="0" smtClean="0"/>
              <a:t> </a:t>
            </a:r>
            <a:r>
              <a:rPr lang="en-US" sz="2400" b="1" i="1" dirty="0" err="1" smtClean="0"/>
              <a:t>ἅτε</a:t>
            </a:r>
            <a:r>
              <a:rPr lang="en-US" sz="2400" b="1" i="1" dirty="0" smtClean="0"/>
              <a:t> </a:t>
            </a:r>
            <a:r>
              <a:rPr lang="en-US" sz="2400" b="1" i="1" dirty="0" err="1" smtClean="0"/>
              <a:t>οὐκ</a:t>
            </a:r>
            <a:r>
              <a:rPr lang="en-US" sz="2400" b="1" i="1" dirty="0" smtClean="0"/>
              <a:t> </a:t>
            </a:r>
            <a:r>
              <a:rPr lang="en-US" sz="2400" b="1" i="1" dirty="0" err="1" smtClean="0"/>
              <a:t>ἔχοντες</a:t>
            </a:r>
            <a:r>
              <a:rPr lang="en-US" sz="2400" b="1" i="1" dirty="0" smtClean="0"/>
              <a:t> </a:t>
            </a:r>
            <a:r>
              <a:rPr lang="en-US" sz="2400" b="1" i="1" dirty="0" err="1" smtClean="0"/>
              <a:t>τὴν</a:t>
            </a:r>
            <a:r>
              <a:rPr lang="en-US" sz="2400" b="1" i="1" dirty="0" smtClean="0"/>
              <a:t> </a:t>
            </a:r>
            <a:r>
              <a:rPr lang="en-US" sz="2400" b="1" i="1" dirty="0" err="1" smtClean="0"/>
              <a:t>πολιτικὴν</a:t>
            </a:r>
            <a:r>
              <a:rPr lang="en-US" sz="2400" b="1" i="1" dirty="0" smtClean="0"/>
              <a:t> </a:t>
            </a:r>
            <a:r>
              <a:rPr lang="en-US" sz="2400" b="1" i="1" dirty="0" err="1" smtClean="0"/>
              <a:t>τέχνην</a:t>
            </a:r>
            <a:r>
              <a:rPr lang="en-US" sz="2400" b="1" i="1" dirty="0" smtClean="0"/>
              <a:t>, </a:t>
            </a:r>
            <a:r>
              <a:rPr lang="en-US" sz="2400" b="1" i="1" dirty="0" err="1" smtClean="0"/>
              <a:t>ὥστε</a:t>
            </a:r>
            <a:r>
              <a:rPr lang="en-US" sz="2400" b="1" i="1" dirty="0" smtClean="0"/>
              <a:t> </a:t>
            </a:r>
            <a:r>
              <a:rPr lang="en-US" sz="2400" b="1" i="1" dirty="0" err="1" smtClean="0"/>
              <a:t>πάλιν</a:t>
            </a:r>
            <a:r>
              <a:rPr lang="en-US" sz="2400" b="1" i="1" dirty="0" smtClean="0"/>
              <a:t> </a:t>
            </a:r>
            <a:r>
              <a:rPr lang="en-US" sz="2400" b="1" i="1" dirty="0" err="1" smtClean="0">
                <a:solidFill>
                  <a:srgbClr val="FF0000"/>
                </a:solidFill>
              </a:rPr>
              <a:t>σκεδαννύμενοι</a:t>
            </a:r>
            <a:r>
              <a:rPr lang="en-US" sz="2400" b="1" i="1" dirty="0" smtClean="0"/>
              <a:t> </a:t>
            </a:r>
            <a:r>
              <a:rPr lang="en-US" sz="2400" b="1" i="1" dirty="0" err="1" smtClean="0"/>
              <a:t>διεφθείροντο</a:t>
            </a:r>
            <a:r>
              <a:rPr lang="el-GR" sz="2400" b="1" i="1" dirty="0" smtClean="0"/>
              <a:t>»</a:t>
            </a:r>
          </a:p>
          <a:p>
            <a:pPr>
              <a:buFont typeface="Wingdings" pitchFamily="2" charset="2"/>
              <a:buChar char="Ø"/>
            </a:pPr>
            <a:r>
              <a:rPr lang="el-GR" sz="2400" b="1" i="1" dirty="0" smtClean="0"/>
              <a:t> </a:t>
            </a:r>
            <a:r>
              <a:rPr lang="el-GR" sz="2400" dirty="0" smtClean="0"/>
              <a:t>Οι πρώτες πόλεις χωρίς πολιτική τέχνη (= πολιτική οργάνωση στηριγμένη σε νόμους)</a:t>
            </a:r>
            <a:r>
              <a:rPr lang="el-GR" sz="2400" b="1" dirty="0" smtClean="0"/>
              <a:t> </a:t>
            </a:r>
            <a:r>
              <a:rPr lang="el-GR" sz="2400" b="1" dirty="0" smtClean="0">
                <a:cs typeface="Times New Roman"/>
              </a:rPr>
              <a:t>→ οι άνθρωποι αδικούσαν ο ένας τον άλλο</a:t>
            </a:r>
          </a:p>
          <a:p>
            <a:pPr>
              <a:buFont typeface="Wingdings" pitchFamily="2" charset="2"/>
              <a:buChar char="Ø"/>
            </a:pPr>
            <a:r>
              <a:rPr lang="el-GR" sz="2400" b="1" dirty="0" smtClean="0">
                <a:cs typeface="Times New Roman"/>
              </a:rPr>
              <a:t>Διασκορπισμός ανθρώπων → αφανισμός από τα θηρία</a:t>
            </a:r>
          </a:p>
          <a:p>
            <a:r>
              <a:rPr lang="el-GR" sz="2400" b="1" dirty="0" smtClean="0">
                <a:cs typeface="Times New Roman"/>
              </a:rPr>
              <a:t>ΑΔΙΕΞΟΔΟ</a:t>
            </a:r>
            <a:endParaRPr lang="el-G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p:cNvPicPr/>
          <p:nvPr/>
        </p:nvPicPr>
        <p:blipFill>
          <a:blip r:embed="rId2" cstate="print"/>
          <a:srcRect/>
          <a:stretch>
            <a:fillRect/>
          </a:stretch>
        </p:blipFill>
        <p:spPr bwMode="auto">
          <a:xfrm>
            <a:off x="1227015" y="343877"/>
            <a:ext cx="6619631" cy="456418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 9">
    <p:spTree>
      <p:nvGrpSpPr>
        <p:cNvPr id="1" name=""/>
        <p:cNvGrpSpPr/>
        <p:nvPr/>
      </p:nvGrpSpPr>
      <p:grpSpPr>
        <a:xfrm>
          <a:off x="0" y="0"/>
          <a:ext cx="0" cy="0"/>
          <a:chOff x="0" y="0"/>
          <a:chExt cx="0" cy="0"/>
        </a:xfrm>
      </p:grpSpPr>
      <p:sp>
        <p:nvSpPr>
          <p:cNvPr id="2" name="Text 0"/>
          <p:cNvSpPr>
            <a:spLocks noGrp="1"/>
          </p:cNvSpPr>
          <p:nvPr>
            <p:ph type="title" idx="100"/>
          </p:nvPr>
        </p:nvSpPr>
        <p:spPr>
          <a:xfrm>
            <a:off x="734646" y="242278"/>
            <a:ext cx="7494954" cy="461108"/>
          </a:xfrm>
          <a:prstGeom prst="rect">
            <a:avLst/>
          </a:prstGeom>
          <a:noFill/>
          <a:ln/>
        </p:spPr>
        <p:txBody>
          <a:bodyPr wrap="square" rtlCol="0"/>
          <a:lstStyle/>
          <a:p>
            <a:pPr marL="0" indent="0">
              <a:buNone/>
            </a:pPr>
            <a:r>
              <a:rPr lang="en-US" sz="2400" b="1" u="sng" dirty="0">
                <a:solidFill>
                  <a:srgbClr val="000000"/>
                </a:solidFill>
                <a:latin typeface="+mn-lt"/>
              </a:rPr>
              <a:t>Η Παρέμβαση </a:t>
            </a:r>
            <a:r>
              <a:rPr lang="en-US" sz="2400" b="1" u="sng" dirty="0" err="1">
                <a:solidFill>
                  <a:srgbClr val="000000"/>
                </a:solidFill>
                <a:latin typeface="+mn-lt"/>
              </a:rPr>
              <a:t>του</a:t>
            </a:r>
            <a:r>
              <a:rPr lang="en-US" sz="2400" b="1" u="sng" dirty="0">
                <a:solidFill>
                  <a:srgbClr val="000000"/>
                </a:solidFill>
                <a:latin typeface="+mn-lt"/>
              </a:rPr>
              <a:t> </a:t>
            </a:r>
            <a:r>
              <a:rPr lang="en-US" sz="2400" b="1" u="sng" dirty="0" err="1" smtClean="0">
                <a:solidFill>
                  <a:srgbClr val="000000"/>
                </a:solidFill>
                <a:latin typeface="+mn-lt"/>
              </a:rPr>
              <a:t>Δία</a:t>
            </a:r>
            <a:r>
              <a:rPr lang="el-GR" sz="2400" b="1" u="sng" dirty="0" smtClean="0">
                <a:solidFill>
                  <a:srgbClr val="000000"/>
                </a:solidFill>
                <a:latin typeface="+mn-lt"/>
              </a:rPr>
              <a:t> για τη σωτηρία των ανθρώπων</a:t>
            </a:r>
            <a:endParaRPr lang="en-US" sz="2400" b="1" u="sng" dirty="0">
              <a:latin typeface="+mn-lt"/>
            </a:endParaRPr>
          </a:p>
        </p:txBody>
      </p:sp>
      <p:sp>
        <p:nvSpPr>
          <p:cNvPr id="3" name="Text 0"/>
          <p:cNvSpPr>
            <a:spLocks noGrp="1"/>
          </p:cNvSpPr>
          <p:nvPr>
            <p:ph type="body" idx="101"/>
          </p:nvPr>
        </p:nvSpPr>
        <p:spPr>
          <a:xfrm>
            <a:off x="457200" y="703386"/>
            <a:ext cx="7772400" cy="4325814"/>
          </a:xfrm>
          <a:prstGeom prst="rect">
            <a:avLst/>
          </a:prstGeom>
          <a:noFill/>
          <a:ln/>
        </p:spPr>
        <p:txBody>
          <a:bodyPr wrap="square" rtlCol="0"/>
          <a:lstStyle/>
          <a:p>
            <a:pPr marL="0" indent="0">
              <a:buNone/>
            </a:pPr>
            <a:r>
              <a:rPr lang="el-GR" sz="2400" b="1" i="1" dirty="0" smtClean="0">
                <a:solidFill>
                  <a:srgbClr val="000000"/>
                </a:solidFill>
              </a:rPr>
              <a:t>«</a:t>
            </a:r>
            <a:r>
              <a:rPr lang="en-US" sz="2400" b="1" i="1" dirty="0" err="1" smtClean="0">
                <a:solidFill>
                  <a:srgbClr val="000000"/>
                </a:solidFill>
              </a:rPr>
              <a:t>Ζεὺς</a:t>
            </a:r>
            <a:r>
              <a:rPr lang="en-US" sz="2400" b="1" i="1" dirty="0" smtClean="0">
                <a:solidFill>
                  <a:srgbClr val="000000"/>
                </a:solidFill>
              </a:rPr>
              <a:t> </a:t>
            </a:r>
            <a:r>
              <a:rPr lang="en-US" sz="2400" b="1" i="1" dirty="0">
                <a:solidFill>
                  <a:srgbClr val="000000"/>
                </a:solidFill>
              </a:rPr>
              <a:t>οὖν </a:t>
            </a:r>
            <a:r>
              <a:rPr lang="en-US" sz="2400" b="1" i="1" dirty="0">
                <a:solidFill>
                  <a:srgbClr val="FF0000"/>
                </a:solidFill>
              </a:rPr>
              <a:t>δείσας</a:t>
            </a:r>
            <a:r>
              <a:rPr lang="en-US" sz="2400" b="1" i="1" dirty="0">
                <a:solidFill>
                  <a:srgbClr val="000000"/>
                </a:solidFill>
              </a:rPr>
              <a:t> περὶ τῷ γένει ἡμῶν μὴ ἀπόλοιτο πᾶν, ῾Ερμῆν </a:t>
            </a:r>
            <a:r>
              <a:rPr lang="en-US" sz="2400" b="1" i="1" dirty="0">
                <a:solidFill>
                  <a:srgbClr val="FF0000"/>
                </a:solidFill>
              </a:rPr>
              <a:t>πέμπει</a:t>
            </a:r>
            <a:r>
              <a:rPr lang="en-US" sz="2400" b="1" i="1" dirty="0">
                <a:solidFill>
                  <a:srgbClr val="000000"/>
                </a:solidFill>
              </a:rPr>
              <a:t> ἄγοντα εἰς ἀνθρώπους αἰδῶ τε καὶ δίκην, ἵν' εἶεν πόλεων κόσμοι τε καὶ δεσμοὶ </a:t>
            </a:r>
            <a:r>
              <a:rPr lang="en-US" sz="2400" b="1" i="1" dirty="0" err="1">
                <a:solidFill>
                  <a:srgbClr val="000000"/>
                </a:solidFill>
              </a:rPr>
              <a:t>φιλίας</a:t>
            </a:r>
            <a:r>
              <a:rPr lang="en-US" sz="2400" b="1" i="1" dirty="0">
                <a:solidFill>
                  <a:srgbClr val="000000"/>
                </a:solidFill>
              </a:rPr>
              <a:t> </a:t>
            </a:r>
            <a:r>
              <a:rPr lang="en-US" sz="2400" b="1" i="1" dirty="0" err="1" smtClean="0">
                <a:solidFill>
                  <a:srgbClr val="000000"/>
                </a:solidFill>
              </a:rPr>
              <a:t>συναγωγοί</a:t>
            </a:r>
            <a:r>
              <a:rPr lang="el-GR" sz="2400" b="1" i="1" dirty="0" smtClean="0">
                <a:solidFill>
                  <a:srgbClr val="000000"/>
                </a:solidFill>
              </a:rPr>
              <a:t>»</a:t>
            </a:r>
          </a:p>
          <a:p>
            <a:pPr>
              <a:buFont typeface="Wingdings" pitchFamily="2" charset="2"/>
              <a:buChar char="§"/>
            </a:pPr>
            <a:r>
              <a:rPr lang="el-GR" sz="2400" dirty="0" smtClean="0"/>
              <a:t> Δίας = αλληγορική απόδοση του λόγου, της λογικής και της νομοτέλειας στη φύση.</a:t>
            </a:r>
          </a:p>
          <a:p>
            <a:pPr>
              <a:buFont typeface="Wingdings" pitchFamily="2" charset="2"/>
              <a:buChar char="§"/>
            </a:pPr>
            <a:r>
              <a:rPr lang="el-GR" sz="2400" dirty="0" smtClean="0"/>
              <a:t> Η παρέμβασή του συνιστά το ανώτερο στάδιο εξέλιξης του ανθρώπου.</a:t>
            </a:r>
          </a:p>
          <a:p>
            <a:pPr>
              <a:buFont typeface="Wingdings" pitchFamily="2" charset="2"/>
              <a:buChar char="§"/>
            </a:pPr>
            <a:r>
              <a:rPr lang="el-GR" sz="2400" dirty="0" smtClean="0"/>
              <a:t> Δώρα του η </a:t>
            </a:r>
            <a:r>
              <a:rPr lang="en-US" sz="2400" b="1" i="1" dirty="0" err="1" smtClean="0"/>
              <a:t>αἰδ</a:t>
            </a:r>
            <a:r>
              <a:rPr lang="el-GR" sz="2400" b="1" i="1" dirty="0" err="1" smtClean="0"/>
              <a:t>ώς</a:t>
            </a:r>
            <a:r>
              <a:rPr lang="en-US" sz="2400" b="1" i="1" dirty="0" smtClean="0"/>
              <a:t> </a:t>
            </a:r>
            <a:r>
              <a:rPr lang="el-GR" sz="2400" b="1" i="1" dirty="0" smtClean="0"/>
              <a:t>και η </a:t>
            </a:r>
            <a:r>
              <a:rPr lang="en-US" sz="2400" b="1" i="1" dirty="0" err="1" smtClean="0"/>
              <a:t>δίκη</a:t>
            </a:r>
            <a:r>
              <a:rPr lang="el-GR" sz="2400" dirty="0" smtClean="0"/>
              <a:t> = ηθικές αξίες που συναποτελούν την </a:t>
            </a:r>
            <a:r>
              <a:rPr lang="el-GR" sz="2400" b="1" dirty="0" smtClean="0"/>
              <a:t>πολιτική αρετή</a:t>
            </a:r>
            <a:r>
              <a:rPr lang="el-GR" sz="2400" dirty="0" smtClean="0"/>
              <a:t>, τη </a:t>
            </a:r>
            <a:r>
              <a:rPr lang="el-GR" sz="2400" u="sng" dirty="0" smtClean="0"/>
              <a:t>βάση της κοινωνικής συμβίωσης και την προϋπόθεση για την περαιτέρω ανάπτυξη του πολιτισμού.</a:t>
            </a:r>
            <a:endParaRPr 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Slide 10">
    <p:spTree>
      <p:nvGrpSpPr>
        <p:cNvPr id="1" name=""/>
        <p:cNvGrpSpPr/>
        <p:nvPr/>
      </p:nvGrpSpPr>
      <p:grpSpPr>
        <a:xfrm>
          <a:off x="0" y="0"/>
          <a:ext cx="0" cy="0"/>
          <a:chOff x="0" y="0"/>
          <a:chExt cx="0" cy="0"/>
        </a:xfrm>
      </p:grpSpPr>
      <p:sp>
        <p:nvSpPr>
          <p:cNvPr id="2" name="Text 0"/>
          <p:cNvSpPr>
            <a:spLocks noGrp="1"/>
          </p:cNvSpPr>
          <p:nvPr>
            <p:ph type="title" idx="100"/>
          </p:nvPr>
        </p:nvSpPr>
        <p:spPr>
          <a:xfrm>
            <a:off x="765908" y="457200"/>
            <a:ext cx="7463692" cy="457200"/>
          </a:xfrm>
          <a:prstGeom prst="rect">
            <a:avLst/>
          </a:prstGeom>
          <a:noFill/>
          <a:ln/>
        </p:spPr>
        <p:txBody>
          <a:bodyPr wrap="square" rtlCol="0"/>
          <a:lstStyle/>
          <a:p>
            <a:pPr marL="0" indent="0">
              <a:buNone/>
            </a:pPr>
            <a:r>
              <a:rPr lang="en-US" sz="2400" b="1" u="sng" dirty="0">
                <a:solidFill>
                  <a:srgbClr val="000000"/>
                </a:solidFill>
                <a:latin typeface="+mn-lt"/>
              </a:rPr>
              <a:t>Αἰδώς: Ηθική Συνείδηση</a:t>
            </a:r>
            <a:endParaRPr lang="en-US" sz="2400" b="1" u="sng" dirty="0">
              <a:latin typeface="+mn-lt"/>
            </a:endParaRPr>
          </a:p>
        </p:txBody>
      </p:sp>
      <p:sp>
        <p:nvSpPr>
          <p:cNvPr id="3" name="Text 0"/>
          <p:cNvSpPr>
            <a:spLocks noGrp="1"/>
          </p:cNvSpPr>
          <p:nvPr>
            <p:ph type="body" idx="101"/>
          </p:nvPr>
        </p:nvSpPr>
        <p:spPr>
          <a:xfrm>
            <a:off x="457200" y="914400"/>
            <a:ext cx="7772400" cy="4114800"/>
          </a:xfrm>
          <a:prstGeom prst="rect">
            <a:avLst/>
          </a:prstGeom>
          <a:noFill/>
          <a:ln/>
        </p:spPr>
        <p:txBody>
          <a:bodyPr wrap="square" rtlCol="0"/>
          <a:lstStyle/>
          <a:p>
            <a:pPr algn="just">
              <a:buFont typeface="Arial" pitchFamily="34" charset="0"/>
              <a:buChar char="•"/>
            </a:pPr>
            <a:r>
              <a:rPr lang="el-GR" sz="1800" dirty="0" smtClean="0">
                <a:solidFill>
                  <a:srgbClr val="000000"/>
                </a:solidFill>
              </a:rPr>
              <a:t> </a:t>
            </a:r>
            <a:r>
              <a:rPr lang="en-US" sz="2400" dirty="0" smtClean="0">
                <a:solidFill>
                  <a:srgbClr val="000000"/>
                </a:solidFill>
              </a:rPr>
              <a:t>Η </a:t>
            </a:r>
            <a:r>
              <a:rPr lang="en-US" sz="2400" dirty="0">
                <a:solidFill>
                  <a:srgbClr val="000000"/>
                </a:solidFill>
              </a:rPr>
              <a:t>αἰδώς αντιπροσωπεύει την αίσθηση της </a:t>
            </a:r>
            <a:r>
              <a:rPr lang="en-US" sz="2400" b="1" dirty="0">
                <a:solidFill>
                  <a:srgbClr val="000000"/>
                </a:solidFill>
              </a:rPr>
              <a:t>ντροπής</a:t>
            </a:r>
            <a:r>
              <a:rPr lang="en-US" sz="2400" dirty="0">
                <a:solidFill>
                  <a:srgbClr val="000000"/>
                </a:solidFill>
              </a:rPr>
              <a:t>, του </a:t>
            </a:r>
            <a:r>
              <a:rPr lang="en-US" sz="2400" b="1" dirty="0">
                <a:solidFill>
                  <a:srgbClr val="000000"/>
                </a:solidFill>
              </a:rPr>
              <a:t>σεβασμού</a:t>
            </a:r>
            <a:r>
              <a:rPr lang="en-US" sz="2400" dirty="0">
                <a:solidFill>
                  <a:srgbClr val="000000"/>
                </a:solidFill>
              </a:rPr>
              <a:t> για τους άλλους και της </a:t>
            </a:r>
            <a:r>
              <a:rPr lang="en-US" sz="2400" b="1" dirty="0">
                <a:solidFill>
                  <a:srgbClr val="000000"/>
                </a:solidFill>
              </a:rPr>
              <a:t>ηθικής συνείδησης</a:t>
            </a:r>
            <a:r>
              <a:rPr lang="en-US" sz="2400" dirty="0">
                <a:solidFill>
                  <a:srgbClr val="000000"/>
                </a:solidFill>
              </a:rPr>
              <a:t>. Είναι μια σύνθετη έννοια που περιλαμβάνει ηθική συμπεριφορά, αυτοσεβασμό και προσκόλληση σε άγραφους κοινωνικούς </a:t>
            </a:r>
            <a:r>
              <a:rPr lang="en-US" sz="2400" dirty="0" err="1">
                <a:solidFill>
                  <a:srgbClr val="000000"/>
                </a:solidFill>
              </a:rPr>
              <a:t>κανόνες</a:t>
            </a:r>
            <a:r>
              <a:rPr lang="en-US" sz="2400" dirty="0" smtClean="0">
                <a:solidFill>
                  <a:srgbClr val="000000"/>
                </a:solidFill>
              </a:rPr>
              <a:t>.</a:t>
            </a:r>
            <a:r>
              <a:rPr lang="el-GR" sz="2400" dirty="0" smtClean="0"/>
              <a:t> </a:t>
            </a:r>
          </a:p>
          <a:p>
            <a:pPr algn="just">
              <a:buFont typeface="Arial" pitchFamily="34" charset="0"/>
              <a:buChar char="•"/>
            </a:pPr>
            <a:r>
              <a:rPr lang="el-GR" sz="2400" dirty="0" smtClean="0"/>
              <a:t>Το συναίσθημα αυτό λειτουργεί και ως κίνητρο για την εκτέλεση του χρέους και του καθήκοντος που επιβάλλει η κοινωνία στα μέλη της, αφού με τον τρόπο αυτό αποφεύγεται η αγανάκτηση και η αποδοκιμασία των άλλων.</a:t>
            </a:r>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Slide 11">
    <p:spTree>
      <p:nvGrpSpPr>
        <p:cNvPr id="1" name=""/>
        <p:cNvGrpSpPr/>
        <p:nvPr/>
      </p:nvGrpSpPr>
      <p:grpSpPr>
        <a:xfrm>
          <a:off x="0" y="0"/>
          <a:ext cx="0" cy="0"/>
          <a:chOff x="0" y="0"/>
          <a:chExt cx="0" cy="0"/>
        </a:xfrm>
      </p:grpSpPr>
      <p:sp>
        <p:nvSpPr>
          <p:cNvPr id="2" name="Text 0"/>
          <p:cNvSpPr>
            <a:spLocks noGrp="1"/>
          </p:cNvSpPr>
          <p:nvPr>
            <p:ph type="title" idx="100"/>
          </p:nvPr>
        </p:nvSpPr>
        <p:spPr>
          <a:xfrm>
            <a:off x="1086338" y="457200"/>
            <a:ext cx="7143262" cy="457200"/>
          </a:xfrm>
          <a:prstGeom prst="rect">
            <a:avLst/>
          </a:prstGeom>
          <a:noFill/>
          <a:ln/>
        </p:spPr>
        <p:txBody>
          <a:bodyPr wrap="square" rtlCol="0"/>
          <a:lstStyle/>
          <a:p>
            <a:pPr marL="0" indent="0">
              <a:buNone/>
            </a:pPr>
            <a:r>
              <a:rPr lang="en-US" sz="2400" b="1" u="sng" dirty="0">
                <a:solidFill>
                  <a:srgbClr val="000000"/>
                </a:solidFill>
                <a:latin typeface="+mn-lt"/>
              </a:rPr>
              <a:t>Δίκη: Δικαιοσύνη</a:t>
            </a:r>
            <a:endParaRPr lang="en-US" sz="2400" b="1" u="sng" dirty="0">
              <a:latin typeface="+mn-lt"/>
            </a:endParaRPr>
          </a:p>
        </p:txBody>
      </p:sp>
      <p:sp>
        <p:nvSpPr>
          <p:cNvPr id="3" name="Text 0"/>
          <p:cNvSpPr>
            <a:spLocks noGrp="1"/>
          </p:cNvSpPr>
          <p:nvPr>
            <p:ph type="body" idx="101"/>
          </p:nvPr>
        </p:nvSpPr>
        <p:spPr>
          <a:xfrm>
            <a:off x="457200" y="914400"/>
            <a:ext cx="7772400" cy="4114800"/>
          </a:xfrm>
          <a:prstGeom prst="rect">
            <a:avLst/>
          </a:prstGeom>
          <a:noFill/>
          <a:ln/>
        </p:spPr>
        <p:txBody>
          <a:bodyPr wrap="square" rtlCol="0"/>
          <a:lstStyle/>
          <a:p>
            <a:r>
              <a:rPr lang="el-GR" sz="2400" dirty="0" smtClean="0"/>
              <a:t>Δίκη: </a:t>
            </a:r>
          </a:p>
          <a:p>
            <a:pPr>
              <a:buFont typeface="Arial" pitchFamily="34" charset="0"/>
              <a:buChar char="•"/>
            </a:pPr>
            <a:r>
              <a:rPr lang="el-GR" sz="2400" dirty="0" smtClean="0"/>
              <a:t>αντίληψη για το δίκαιο και το άδικο</a:t>
            </a:r>
          </a:p>
          <a:p>
            <a:pPr>
              <a:buFont typeface="Arial" pitchFamily="34" charset="0"/>
              <a:buChar char="•"/>
            </a:pPr>
            <a:r>
              <a:rPr lang="el-GR" sz="2400" dirty="0" smtClean="0"/>
              <a:t>ο σεβασμός των γραπτών και άγραφων νόμων και των δικαιωμάτων των άλλων</a:t>
            </a:r>
          </a:p>
          <a:p>
            <a:pPr>
              <a:buFont typeface="Arial" pitchFamily="34" charset="0"/>
              <a:buChar char="•"/>
            </a:pPr>
            <a:r>
              <a:rPr lang="el-GR" sz="2400" dirty="0" smtClean="0"/>
              <a:t>καθώς και οι ενέργειες για την αποκατάσταση αυτών των δικαιωμάτων, όταν καταστρατηγούνται βάναυσα από κάποιον. </a:t>
            </a: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100"/>
          </p:nvPr>
        </p:nvSpPr>
        <p:spPr>
          <a:xfrm>
            <a:off x="617415" y="457200"/>
            <a:ext cx="7518400" cy="457200"/>
          </a:xfrm>
        </p:spPr>
        <p:txBody>
          <a:bodyPr/>
          <a:lstStyle/>
          <a:p>
            <a:r>
              <a:rPr lang="el-GR" b="1" u="sng" dirty="0" smtClean="0">
                <a:latin typeface="+mn-lt"/>
              </a:rPr>
              <a:t>Η λειτουργία της αιδούς και της δίκης</a:t>
            </a:r>
            <a:endParaRPr lang="el-GR" b="1" u="sng" dirty="0">
              <a:latin typeface="+mn-lt"/>
            </a:endParaRPr>
          </a:p>
        </p:txBody>
      </p:sp>
      <p:sp>
        <p:nvSpPr>
          <p:cNvPr id="3" name="2 - Θέση κειμένου"/>
          <p:cNvSpPr>
            <a:spLocks noGrp="1"/>
          </p:cNvSpPr>
          <p:nvPr>
            <p:ph type="body" idx="101"/>
          </p:nvPr>
        </p:nvSpPr>
        <p:spPr>
          <a:xfrm>
            <a:off x="457199" y="914400"/>
            <a:ext cx="8421077" cy="4114800"/>
          </a:xfrm>
        </p:spPr>
        <p:txBody>
          <a:bodyPr/>
          <a:lstStyle/>
          <a:p>
            <a:r>
              <a:rPr lang="el-GR" sz="2400" b="1" i="1" dirty="0" smtClean="0"/>
              <a:t>«</a:t>
            </a:r>
            <a:r>
              <a:rPr lang="en-US" sz="2400" b="1" i="1" dirty="0" err="1" smtClean="0"/>
              <a:t>αἰδῶ</a:t>
            </a:r>
            <a:r>
              <a:rPr lang="en-US" sz="2400" b="1" i="1" dirty="0" smtClean="0"/>
              <a:t> </a:t>
            </a:r>
            <a:r>
              <a:rPr lang="en-US" sz="2400" b="1" i="1" dirty="0" err="1" smtClean="0"/>
              <a:t>τε</a:t>
            </a:r>
            <a:r>
              <a:rPr lang="en-US" sz="2400" b="1" i="1" dirty="0" smtClean="0"/>
              <a:t> </a:t>
            </a:r>
            <a:r>
              <a:rPr lang="en-US" sz="2400" b="1" i="1" dirty="0" err="1" smtClean="0"/>
              <a:t>καὶ</a:t>
            </a:r>
            <a:r>
              <a:rPr lang="en-US" sz="2400" b="1" i="1" dirty="0" smtClean="0"/>
              <a:t> </a:t>
            </a:r>
            <a:r>
              <a:rPr lang="en-US" sz="2400" b="1" i="1" dirty="0" err="1" smtClean="0"/>
              <a:t>δίκην</a:t>
            </a:r>
            <a:r>
              <a:rPr lang="en-US" sz="2400" b="1" i="1" dirty="0" smtClean="0"/>
              <a:t>, </a:t>
            </a:r>
            <a:r>
              <a:rPr lang="en-US" sz="2400" b="1" i="1" dirty="0" err="1" smtClean="0"/>
              <a:t>ἵν</a:t>
            </a:r>
            <a:r>
              <a:rPr lang="en-US" sz="2400" b="1" i="1" dirty="0" smtClean="0"/>
              <a:t>' </a:t>
            </a:r>
            <a:r>
              <a:rPr lang="en-US" sz="2400" b="1" i="1" dirty="0" err="1" smtClean="0"/>
              <a:t>εἶεν</a:t>
            </a:r>
            <a:r>
              <a:rPr lang="en-US" sz="2400" b="1" i="1" dirty="0" smtClean="0"/>
              <a:t> </a:t>
            </a:r>
            <a:r>
              <a:rPr lang="en-US" sz="2400" b="1" i="1" dirty="0" err="1" smtClean="0"/>
              <a:t>πόλεων</a:t>
            </a:r>
            <a:r>
              <a:rPr lang="en-US" sz="2400" b="1" i="1" dirty="0" smtClean="0"/>
              <a:t> </a:t>
            </a:r>
            <a:r>
              <a:rPr lang="en-US" sz="2400" b="1" i="1" dirty="0" err="1" smtClean="0"/>
              <a:t>κόσμοι</a:t>
            </a:r>
            <a:r>
              <a:rPr lang="en-US" sz="2400" b="1" i="1" dirty="0" smtClean="0"/>
              <a:t> </a:t>
            </a:r>
            <a:r>
              <a:rPr lang="en-US" sz="2400" b="1" i="1" dirty="0" err="1" smtClean="0"/>
              <a:t>τε</a:t>
            </a:r>
            <a:r>
              <a:rPr lang="en-US" sz="2400" b="1" i="1" dirty="0" smtClean="0"/>
              <a:t> </a:t>
            </a:r>
            <a:r>
              <a:rPr lang="en-US" sz="2400" b="1" i="1" dirty="0" err="1" smtClean="0"/>
              <a:t>καὶ</a:t>
            </a:r>
            <a:r>
              <a:rPr lang="en-US" sz="2400" b="1" i="1" dirty="0" smtClean="0"/>
              <a:t> </a:t>
            </a:r>
            <a:r>
              <a:rPr lang="en-US" sz="2400" b="1" i="1" dirty="0" err="1" smtClean="0"/>
              <a:t>δεσμοὶ</a:t>
            </a:r>
            <a:r>
              <a:rPr lang="en-US" sz="2400" b="1" i="1" dirty="0" smtClean="0"/>
              <a:t> </a:t>
            </a:r>
            <a:r>
              <a:rPr lang="en-US" sz="2400" b="1" i="1" dirty="0" err="1" smtClean="0"/>
              <a:t>φιλίας</a:t>
            </a:r>
            <a:r>
              <a:rPr lang="en-US" sz="2400" b="1" i="1" dirty="0" smtClean="0"/>
              <a:t> </a:t>
            </a:r>
            <a:r>
              <a:rPr lang="en-US" sz="2400" b="1" i="1" dirty="0" err="1" smtClean="0"/>
              <a:t>συναγωγοί</a:t>
            </a:r>
            <a:r>
              <a:rPr lang="el-GR" sz="2400" b="1" i="1" dirty="0" smtClean="0"/>
              <a:t>»</a:t>
            </a:r>
          </a:p>
          <a:p>
            <a:pPr>
              <a:buFont typeface="Wingdings" pitchFamily="2" charset="2"/>
              <a:buChar char="§"/>
            </a:pPr>
            <a:r>
              <a:rPr lang="el-GR" sz="2400" dirty="0" smtClean="0"/>
              <a:t> Η </a:t>
            </a:r>
            <a:r>
              <a:rPr lang="el-GR" sz="2400" i="1" dirty="0" err="1" smtClean="0"/>
              <a:t>αἰδώς</a:t>
            </a:r>
            <a:r>
              <a:rPr lang="el-GR" sz="2400" dirty="0" smtClean="0"/>
              <a:t> και η </a:t>
            </a:r>
            <a:r>
              <a:rPr lang="el-GR" sz="2400" i="1" dirty="0" err="1" smtClean="0"/>
              <a:t>δίκη</a:t>
            </a:r>
            <a:r>
              <a:rPr lang="el-GR" sz="2400" dirty="0" smtClean="0"/>
              <a:t> κρατούν δεμένους ψυχικά τους ανθρώπους</a:t>
            </a:r>
            <a:r>
              <a:rPr lang="el-GR" sz="2400" i="1" dirty="0" smtClean="0"/>
              <a:t>, </a:t>
            </a:r>
            <a:r>
              <a:rPr lang="el-GR" sz="2400" dirty="0" smtClean="0"/>
              <a:t>ώστε αυτοί να μη συγκρούονται, και έτσι αποφεύγεται, προλαμβάνεται ή καταστέλλεται η αδικία.</a:t>
            </a:r>
          </a:p>
          <a:p>
            <a:pPr>
              <a:buFont typeface="Wingdings" pitchFamily="2" charset="2"/>
              <a:buChar char="§"/>
            </a:pPr>
            <a:r>
              <a:rPr lang="el-GR" sz="2400" dirty="0" smtClean="0"/>
              <a:t> Αποτέλεσμα: κοινωνική ομόνοια, συνοχή, ισορροπία, ευταξία</a:t>
            </a:r>
          </a:p>
          <a:p>
            <a:pPr>
              <a:buFont typeface="Wingdings" pitchFamily="2" charset="2"/>
              <a:buChar char="§"/>
            </a:pPr>
            <a:r>
              <a:rPr lang="el-GR" sz="2400" dirty="0" smtClean="0"/>
              <a:t> Η </a:t>
            </a:r>
            <a:r>
              <a:rPr lang="el-GR" sz="2400" b="1" i="1" dirty="0" err="1" smtClean="0"/>
              <a:t>αἰδὼς</a:t>
            </a:r>
            <a:r>
              <a:rPr lang="el-GR" sz="2400" b="1" i="1" dirty="0" smtClean="0"/>
              <a:t> </a:t>
            </a:r>
            <a:r>
              <a:rPr lang="el-GR" sz="2400" dirty="0" smtClean="0"/>
              <a:t>οδηγεί σε </a:t>
            </a:r>
            <a:r>
              <a:rPr lang="el-GR" sz="2400" b="1" i="1" dirty="0" smtClean="0"/>
              <a:t>πόλεων κόσμοι</a:t>
            </a:r>
            <a:r>
              <a:rPr lang="el-GR" sz="2400" dirty="0" smtClean="0"/>
              <a:t>, δηλαδή στην </a:t>
            </a:r>
            <a:r>
              <a:rPr lang="el-GR" sz="2400" b="1" dirty="0" smtClean="0"/>
              <a:t>κόσμια συμπεριφορά</a:t>
            </a:r>
            <a:r>
              <a:rPr lang="el-GR" sz="2400" dirty="0" smtClean="0"/>
              <a:t>, αναγκαία για την αρμονία της κοινωνίας. </a:t>
            </a:r>
          </a:p>
          <a:p>
            <a:pPr>
              <a:buFont typeface="Wingdings" pitchFamily="2" charset="2"/>
              <a:buChar char="§"/>
            </a:pPr>
            <a:r>
              <a:rPr lang="el-GR" sz="2400" dirty="0" smtClean="0"/>
              <a:t> Η </a:t>
            </a:r>
            <a:r>
              <a:rPr lang="el-GR" sz="2400" b="1" i="1" dirty="0" smtClean="0"/>
              <a:t>δίκη </a:t>
            </a:r>
            <a:r>
              <a:rPr lang="el-GR" sz="2400" dirty="0" smtClean="0"/>
              <a:t>παραπέμπει στο </a:t>
            </a:r>
            <a:r>
              <a:rPr lang="el-GR" sz="2400" b="1" i="1" dirty="0" smtClean="0"/>
              <a:t>πόλεων δεσμοί</a:t>
            </a:r>
            <a:r>
              <a:rPr lang="el-GR" sz="2400" dirty="0" smtClean="0"/>
              <a:t>, δηλαδή σε </a:t>
            </a:r>
            <a:r>
              <a:rPr lang="el-GR" sz="2400" b="1" dirty="0" smtClean="0"/>
              <a:t>δεσμεύσεις </a:t>
            </a:r>
            <a:r>
              <a:rPr lang="el-GR" sz="2400" dirty="0" smtClean="0"/>
              <a:t>της συμπεριφοράς των πολιτών που εκφράζονται με νόμους.</a:t>
            </a:r>
          </a:p>
          <a:p>
            <a:pPr>
              <a:buFont typeface="Wingdings" pitchFamily="2" charset="2"/>
              <a:buChar char="§"/>
            </a:pPr>
            <a:endParaRPr lang="el-GR"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100"/>
          </p:nvPr>
        </p:nvSpPr>
        <p:spPr>
          <a:xfrm>
            <a:off x="719014" y="187569"/>
            <a:ext cx="7510585" cy="547077"/>
          </a:xfrm>
        </p:spPr>
        <p:txBody>
          <a:bodyPr/>
          <a:lstStyle/>
          <a:p>
            <a:r>
              <a:rPr lang="el-GR" b="1" u="sng" dirty="0" smtClean="0">
                <a:latin typeface="+mn-lt"/>
              </a:rPr>
              <a:t>Ερώτημα για τον τρόπο απόκτησης της πολιτικής αρετής</a:t>
            </a:r>
            <a:endParaRPr lang="el-GR" b="1" u="sng" dirty="0">
              <a:latin typeface="+mn-lt"/>
            </a:endParaRPr>
          </a:p>
        </p:txBody>
      </p:sp>
      <p:sp>
        <p:nvSpPr>
          <p:cNvPr id="3" name="2 - Θέση κειμένου"/>
          <p:cNvSpPr>
            <a:spLocks noGrp="1"/>
          </p:cNvSpPr>
          <p:nvPr>
            <p:ph type="body" idx="101"/>
          </p:nvPr>
        </p:nvSpPr>
        <p:spPr/>
        <p:txBody>
          <a:bodyPr/>
          <a:lstStyle/>
          <a:p>
            <a:r>
              <a:rPr lang="el-GR" sz="2000" b="1" i="1" dirty="0" err="1" smtClean="0"/>
              <a:t>ἐρωτᾷ</a:t>
            </a:r>
            <a:r>
              <a:rPr lang="el-GR" sz="2000" b="1" i="1" dirty="0" smtClean="0"/>
              <a:t> οὖν </a:t>
            </a:r>
            <a:r>
              <a:rPr lang="el-GR" sz="2000" b="1" i="1" dirty="0" err="1" smtClean="0"/>
              <a:t>῾Ερμῆς</a:t>
            </a:r>
            <a:r>
              <a:rPr lang="el-GR" sz="2000" b="1" i="1" dirty="0" smtClean="0"/>
              <a:t> </a:t>
            </a:r>
            <a:r>
              <a:rPr lang="el-GR" sz="2000" b="1" i="1" dirty="0" err="1" smtClean="0"/>
              <a:t>Δία</a:t>
            </a:r>
            <a:r>
              <a:rPr lang="el-GR" sz="2000" b="1" i="1" dirty="0" smtClean="0"/>
              <a:t> </a:t>
            </a:r>
            <a:r>
              <a:rPr lang="el-GR" sz="2000" b="1" i="1" dirty="0" err="1" smtClean="0"/>
              <a:t>τίνα</a:t>
            </a:r>
            <a:r>
              <a:rPr lang="el-GR" sz="2000" b="1" i="1" dirty="0" smtClean="0"/>
              <a:t> </a:t>
            </a:r>
            <a:r>
              <a:rPr lang="el-GR" sz="2000" b="1" i="1" dirty="0" err="1" smtClean="0"/>
              <a:t>οὖν</a:t>
            </a:r>
            <a:r>
              <a:rPr lang="el-GR" sz="2000" b="1" i="1" dirty="0" smtClean="0"/>
              <a:t> </a:t>
            </a:r>
            <a:r>
              <a:rPr lang="el-GR" sz="2000" b="1" i="1" dirty="0" err="1" smtClean="0"/>
              <a:t>τρόπον</a:t>
            </a:r>
            <a:r>
              <a:rPr lang="el-GR" sz="2000" b="1" i="1" dirty="0" smtClean="0"/>
              <a:t> </a:t>
            </a:r>
            <a:r>
              <a:rPr lang="el-GR" sz="2000" b="1" i="1" dirty="0" err="1" smtClean="0">
                <a:solidFill>
                  <a:srgbClr val="FF0000"/>
                </a:solidFill>
              </a:rPr>
              <a:t>δοίη</a:t>
            </a:r>
            <a:r>
              <a:rPr lang="el-GR" sz="2000" b="1" i="1" dirty="0" smtClean="0"/>
              <a:t> </a:t>
            </a:r>
            <a:r>
              <a:rPr lang="el-GR" sz="2000" b="1" i="1" dirty="0" err="1" smtClean="0"/>
              <a:t>δίκην</a:t>
            </a:r>
            <a:r>
              <a:rPr lang="el-GR" sz="2000" b="1" i="1" dirty="0" smtClean="0"/>
              <a:t> </a:t>
            </a:r>
            <a:r>
              <a:rPr lang="el-GR" sz="2000" b="1" i="1" dirty="0" err="1" smtClean="0"/>
              <a:t>καὶ</a:t>
            </a:r>
            <a:r>
              <a:rPr lang="el-GR" sz="2000" b="1" i="1" dirty="0" smtClean="0"/>
              <a:t> </a:t>
            </a:r>
            <a:r>
              <a:rPr lang="el-GR" sz="2000" b="1" i="1" dirty="0" err="1" smtClean="0"/>
              <a:t>αἰδῶ</a:t>
            </a:r>
            <a:r>
              <a:rPr lang="el-GR" sz="2000" b="1" i="1" dirty="0" smtClean="0"/>
              <a:t> </a:t>
            </a:r>
            <a:r>
              <a:rPr lang="el-GR" sz="2000" b="1" i="1" dirty="0" err="1" smtClean="0"/>
              <a:t>ἀνθρώποις</a:t>
            </a:r>
            <a:r>
              <a:rPr lang="en-US" sz="2000" b="1" i="1" dirty="0" smtClean="0"/>
              <a:t>· “</a:t>
            </a:r>
            <a:r>
              <a:rPr lang="el-GR" sz="2000" b="1" i="1" dirty="0" err="1" smtClean="0"/>
              <a:t>Πότερον</a:t>
            </a:r>
            <a:r>
              <a:rPr lang="el-GR" sz="2000" b="1" i="1" dirty="0" smtClean="0"/>
              <a:t> ὡς </a:t>
            </a:r>
            <a:r>
              <a:rPr lang="el-GR" sz="2000" b="1" i="1" dirty="0" err="1" smtClean="0"/>
              <a:t>αἱ</a:t>
            </a:r>
            <a:r>
              <a:rPr lang="el-GR" sz="2000" b="1" i="1" dirty="0" smtClean="0"/>
              <a:t> </a:t>
            </a:r>
            <a:r>
              <a:rPr lang="el-GR" sz="2000" b="1" i="1" dirty="0" err="1" smtClean="0"/>
              <a:t>τέχναι</a:t>
            </a:r>
            <a:r>
              <a:rPr lang="el-GR" sz="2000" b="1" i="1" dirty="0" smtClean="0"/>
              <a:t> </a:t>
            </a:r>
            <a:r>
              <a:rPr lang="el-GR" sz="2000" b="1" i="1" dirty="0" err="1" smtClean="0">
                <a:solidFill>
                  <a:srgbClr val="FF0000"/>
                </a:solidFill>
              </a:rPr>
              <a:t>νενέμηνται</a:t>
            </a:r>
            <a:r>
              <a:rPr lang="en-US" sz="2000" b="1" i="1" dirty="0" smtClean="0"/>
              <a:t>, </a:t>
            </a:r>
            <a:r>
              <a:rPr lang="el-GR" sz="2000" b="1" i="1" dirty="0" err="1" smtClean="0"/>
              <a:t>οὕτω</a:t>
            </a:r>
            <a:r>
              <a:rPr lang="el-GR" sz="2000" b="1" i="1" dirty="0" smtClean="0"/>
              <a:t> </a:t>
            </a:r>
            <a:r>
              <a:rPr lang="el-GR" sz="2000" b="1" i="1" dirty="0" err="1" smtClean="0"/>
              <a:t>καὶ</a:t>
            </a:r>
            <a:r>
              <a:rPr lang="el-GR" sz="2000" b="1" i="1" dirty="0" smtClean="0"/>
              <a:t> </a:t>
            </a:r>
            <a:r>
              <a:rPr lang="el-GR" sz="2000" b="1" i="1" dirty="0" err="1" smtClean="0"/>
              <a:t>ταύτας</a:t>
            </a:r>
            <a:r>
              <a:rPr lang="el-GR" sz="2000" b="1" i="1" dirty="0" smtClean="0"/>
              <a:t> </a:t>
            </a:r>
            <a:r>
              <a:rPr lang="el-GR" sz="2000" b="1" i="1" dirty="0" err="1" smtClean="0"/>
              <a:t>νείμω</a:t>
            </a:r>
            <a:r>
              <a:rPr lang="el-GR" sz="2000" b="1" i="1" dirty="0" smtClean="0"/>
              <a:t>; </a:t>
            </a:r>
            <a:r>
              <a:rPr lang="el-GR" sz="2000" b="1" i="1" dirty="0" err="1" smtClean="0"/>
              <a:t>νενέμηνται</a:t>
            </a:r>
            <a:r>
              <a:rPr lang="el-GR" sz="2000" b="1" i="1" dirty="0" smtClean="0"/>
              <a:t> </a:t>
            </a:r>
            <a:r>
              <a:rPr lang="el-GR" sz="2000" b="1" i="1" dirty="0" err="1" smtClean="0"/>
              <a:t>δὲ</a:t>
            </a:r>
            <a:r>
              <a:rPr lang="el-GR" sz="2000" b="1" i="1" dirty="0" smtClean="0"/>
              <a:t> </a:t>
            </a:r>
            <a:r>
              <a:rPr lang="el-GR" sz="2000" b="1" i="1" dirty="0" err="1" smtClean="0"/>
              <a:t>ὧδε</a:t>
            </a:r>
            <a:r>
              <a:rPr lang="en-US" sz="2000" b="1" i="1" dirty="0" smtClean="0"/>
              <a:t>· </a:t>
            </a:r>
            <a:r>
              <a:rPr lang="el-GR" sz="2000" b="1" i="1" dirty="0" err="1" smtClean="0"/>
              <a:t>εἷς</a:t>
            </a:r>
            <a:r>
              <a:rPr lang="el-GR" sz="2000" b="1" i="1" dirty="0" smtClean="0"/>
              <a:t> </a:t>
            </a:r>
            <a:r>
              <a:rPr lang="el-GR" sz="2000" b="1" i="1" dirty="0" err="1" smtClean="0"/>
              <a:t>ἔχων</a:t>
            </a:r>
            <a:r>
              <a:rPr lang="el-GR" sz="2000" b="1" i="1" dirty="0" smtClean="0"/>
              <a:t> </a:t>
            </a:r>
            <a:r>
              <a:rPr lang="el-GR" sz="2000" b="1" i="1" dirty="0" err="1" smtClean="0"/>
              <a:t>ἰατρικὴν</a:t>
            </a:r>
            <a:r>
              <a:rPr lang="el-GR" sz="2000" b="1" i="1" dirty="0" smtClean="0"/>
              <a:t> </a:t>
            </a:r>
            <a:r>
              <a:rPr lang="el-GR" sz="2000" b="1" i="1" dirty="0" err="1" smtClean="0"/>
              <a:t>πολλοῖς</a:t>
            </a:r>
            <a:r>
              <a:rPr lang="el-GR" sz="2000" b="1" i="1" dirty="0" smtClean="0"/>
              <a:t> </a:t>
            </a:r>
            <a:r>
              <a:rPr lang="el-GR" sz="2000" b="1" i="1" dirty="0" err="1" smtClean="0"/>
              <a:t>ἱκανὸς</a:t>
            </a:r>
            <a:r>
              <a:rPr lang="el-GR" sz="2000" b="1" i="1" dirty="0" smtClean="0"/>
              <a:t> </a:t>
            </a:r>
            <a:r>
              <a:rPr lang="el-GR" sz="2000" b="1" i="1" dirty="0" err="1" smtClean="0"/>
              <a:t>ἰδιώταις</a:t>
            </a:r>
            <a:r>
              <a:rPr lang="en-US" sz="2000" b="1" i="1" dirty="0" smtClean="0"/>
              <a:t>, </a:t>
            </a:r>
            <a:r>
              <a:rPr lang="el-GR" sz="2000" b="1" i="1" dirty="0" smtClean="0"/>
              <a:t>καὶ </a:t>
            </a:r>
            <a:r>
              <a:rPr lang="el-GR" sz="2000" b="1" i="1" dirty="0" err="1" smtClean="0"/>
              <a:t>οἱ</a:t>
            </a:r>
            <a:r>
              <a:rPr lang="el-GR" sz="2000" b="1" i="1" dirty="0" smtClean="0"/>
              <a:t> </a:t>
            </a:r>
            <a:r>
              <a:rPr lang="el-GR" sz="2000" b="1" i="1" dirty="0" err="1" smtClean="0"/>
              <a:t>ἄλλοι</a:t>
            </a:r>
            <a:r>
              <a:rPr lang="el-GR" sz="2000" b="1" i="1" dirty="0" smtClean="0"/>
              <a:t> </a:t>
            </a:r>
            <a:r>
              <a:rPr lang="el-GR" sz="2000" b="1" i="1" dirty="0" err="1" smtClean="0">
                <a:solidFill>
                  <a:srgbClr val="FF0000"/>
                </a:solidFill>
              </a:rPr>
              <a:t>δημιουργοί</a:t>
            </a:r>
            <a:r>
              <a:rPr lang="en-US" sz="2000" b="1" i="1" dirty="0" smtClean="0"/>
              <a:t>· </a:t>
            </a:r>
            <a:r>
              <a:rPr lang="el-GR" sz="2000" b="1" i="1" dirty="0" err="1" smtClean="0"/>
              <a:t>καὶ</a:t>
            </a:r>
            <a:r>
              <a:rPr lang="el-GR" sz="2000" b="1" i="1" dirty="0" smtClean="0"/>
              <a:t> </a:t>
            </a:r>
            <a:r>
              <a:rPr lang="el-GR" sz="2000" b="1" i="1" dirty="0" err="1" smtClean="0"/>
              <a:t>δίκην</a:t>
            </a:r>
            <a:r>
              <a:rPr lang="el-GR" sz="2000" b="1" i="1" dirty="0" smtClean="0"/>
              <a:t> δὴ </a:t>
            </a:r>
            <a:r>
              <a:rPr lang="el-GR" sz="2000" b="1" i="1" dirty="0" err="1" smtClean="0"/>
              <a:t>καὶ</a:t>
            </a:r>
            <a:r>
              <a:rPr lang="el-GR" sz="2000" b="1" i="1" dirty="0" smtClean="0"/>
              <a:t> </a:t>
            </a:r>
            <a:r>
              <a:rPr lang="el-GR" sz="2000" b="1" i="1" dirty="0" err="1" smtClean="0"/>
              <a:t>αἰδῶ</a:t>
            </a:r>
            <a:r>
              <a:rPr lang="el-GR" sz="2000" b="1" i="1" dirty="0" smtClean="0"/>
              <a:t> </a:t>
            </a:r>
            <a:r>
              <a:rPr lang="el-GR" sz="2000" b="1" i="1" dirty="0" err="1" smtClean="0"/>
              <a:t>οὕτω</a:t>
            </a:r>
            <a:r>
              <a:rPr lang="el-GR" sz="2000" b="1" i="1" dirty="0" smtClean="0"/>
              <a:t> </a:t>
            </a:r>
            <a:r>
              <a:rPr lang="el-GR" sz="2000" b="1" i="1" dirty="0" smtClean="0">
                <a:solidFill>
                  <a:srgbClr val="FF0000"/>
                </a:solidFill>
              </a:rPr>
              <a:t>θῶ</a:t>
            </a:r>
            <a:r>
              <a:rPr lang="el-GR" sz="2000" b="1" i="1" dirty="0" smtClean="0"/>
              <a:t> ἐν </a:t>
            </a:r>
            <a:r>
              <a:rPr lang="el-GR" sz="2000" b="1" i="1" dirty="0" err="1" smtClean="0"/>
              <a:t>τοῖς</a:t>
            </a:r>
            <a:r>
              <a:rPr lang="el-GR" sz="2000" b="1" i="1" dirty="0" smtClean="0"/>
              <a:t> </a:t>
            </a:r>
            <a:r>
              <a:rPr lang="el-GR" sz="2000" b="1" i="1" dirty="0" err="1" smtClean="0"/>
              <a:t>ἀνθρώποις</a:t>
            </a:r>
            <a:r>
              <a:rPr lang="en-US" sz="2000" b="1" i="1" dirty="0" smtClean="0"/>
              <a:t>, </a:t>
            </a:r>
            <a:r>
              <a:rPr lang="el-GR" sz="2000" b="1" i="1" dirty="0" smtClean="0"/>
              <a:t>ἢ </a:t>
            </a:r>
            <a:r>
              <a:rPr lang="el-GR" sz="2000" b="1" i="1" dirty="0" err="1" smtClean="0"/>
              <a:t>ἐπὶ</a:t>
            </a:r>
            <a:r>
              <a:rPr lang="el-GR" sz="2000" b="1" i="1" dirty="0" smtClean="0"/>
              <a:t> </a:t>
            </a:r>
            <a:r>
              <a:rPr lang="el-GR" sz="2000" b="1" i="1" dirty="0" err="1" smtClean="0"/>
              <a:t>πάντας</a:t>
            </a:r>
            <a:r>
              <a:rPr lang="el-GR" sz="2000" b="1" i="1" dirty="0" smtClean="0"/>
              <a:t> </a:t>
            </a:r>
            <a:r>
              <a:rPr lang="el-GR" sz="2000" b="1" i="1" dirty="0" err="1" smtClean="0"/>
              <a:t>νείμω</a:t>
            </a:r>
            <a:r>
              <a:rPr lang="el-GR" sz="2000" b="1" i="1" dirty="0" smtClean="0"/>
              <a:t>;</a:t>
            </a:r>
            <a:r>
              <a:rPr lang="en-US" sz="2000" b="1" i="1" dirty="0" smtClean="0"/>
              <a:t>”</a:t>
            </a:r>
            <a:endParaRPr lang="el-GR" sz="2000" b="1" i="1" dirty="0" smtClean="0"/>
          </a:p>
          <a:p>
            <a:pPr algn="just">
              <a:buFont typeface="Arial" pitchFamily="34" charset="0"/>
              <a:buChar char="•"/>
            </a:pPr>
            <a:r>
              <a:rPr lang="el-GR" b="1" i="1" dirty="0" smtClean="0"/>
              <a:t> </a:t>
            </a:r>
            <a:r>
              <a:rPr lang="el-GR" sz="2000" dirty="0" smtClean="0"/>
              <a:t>Καίριο το ερώτημα του Ερμή αν και εκ πρώτης όψεως κωμικό.</a:t>
            </a:r>
          </a:p>
          <a:p>
            <a:pPr algn="just">
              <a:buFont typeface="Arial" pitchFamily="34" charset="0"/>
              <a:buChar char="•"/>
            </a:pPr>
            <a:r>
              <a:rPr lang="el-GR" sz="2000" dirty="0" smtClean="0"/>
              <a:t> Ο καταμερισμός εργασίας (</a:t>
            </a:r>
            <a:r>
              <a:rPr lang="el-GR" sz="2000" dirty="0" err="1" smtClean="0"/>
              <a:t>νενέμηνται</a:t>
            </a:r>
            <a:r>
              <a:rPr lang="el-GR" sz="2000" dirty="0" smtClean="0"/>
              <a:t>) στις τέχνες είναι απαραίτητος για την πρόοδο του πολιτισμού.</a:t>
            </a:r>
          </a:p>
          <a:p>
            <a:pPr algn="just">
              <a:buFont typeface="Arial" pitchFamily="34" charset="0"/>
              <a:buChar char="•"/>
            </a:pPr>
            <a:r>
              <a:rPr lang="el-GR" sz="2000" dirty="0" smtClean="0"/>
              <a:t> Αν όμως στον καταμερισμό της εργασίας εντασσόταν και η πολιτική, οι άνθρωποι δεν θα αποδέχονταν κοινές ηθικές αξίες, άρα οι κοινωνικοί ανταγωνισμοί θα οξύνονταν και θα κατέληγαν στην αλληλοεξόντωσή τους.</a:t>
            </a:r>
            <a:endParaRPr lang="el-GR" sz="2000" b="1" i="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Slide 12">
    <p:spTree>
      <p:nvGrpSpPr>
        <p:cNvPr id="1" name=""/>
        <p:cNvGrpSpPr/>
        <p:nvPr/>
      </p:nvGrpSpPr>
      <p:grpSpPr>
        <a:xfrm>
          <a:off x="0" y="0"/>
          <a:ext cx="0" cy="0"/>
          <a:chOff x="0" y="0"/>
          <a:chExt cx="0" cy="0"/>
        </a:xfrm>
      </p:grpSpPr>
      <p:sp>
        <p:nvSpPr>
          <p:cNvPr id="2" name="Text 0"/>
          <p:cNvSpPr>
            <a:spLocks noGrp="1"/>
          </p:cNvSpPr>
          <p:nvPr>
            <p:ph type="title" idx="100"/>
          </p:nvPr>
        </p:nvSpPr>
        <p:spPr>
          <a:xfrm>
            <a:off x="656492" y="187569"/>
            <a:ext cx="7573108" cy="492369"/>
          </a:xfrm>
          <a:prstGeom prst="rect">
            <a:avLst/>
          </a:prstGeom>
          <a:noFill/>
          <a:ln/>
        </p:spPr>
        <p:txBody>
          <a:bodyPr wrap="square" rtlCol="0"/>
          <a:lstStyle/>
          <a:p>
            <a:pPr marL="0" indent="0">
              <a:buNone/>
            </a:pPr>
            <a:r>
              <a:rPr lang="en-US" sz="2400" b="1" u="sng" dirty="0">
                <a:solidFill>
                  <a:srgbClr val="000000"/>
                </a:solidFill>
                <a:latin typeface="+mn-lt"/>
              </a:rPr>
              <a:t>Η </a:t>
            </a:r>
            <a:r>
              <a:rPr lang="el-GR" b="1" u="sng" dirty="0" err="1" smtClean="0">
                <a:latin typeface="+mn-lt"/>
              </a:rPr>
              <a:t>κ</a:t>
            </a:r>
            <a:r>
              <a:rPr lang="en-US" sz="2400" b="1" u="sng" dirty="0" err="1" smtClean="0">
                <a:solidFill>
                  <a:srgbClr val="000000"/>
                </a:solidFill>
                <a:latin typeface="+mn-lt"/>
              </a:rPr>
              <a:t>αθολικότητα</a:t>
            </a:r>
            <a:r>
              <a:rPr lang="en-US" sz="2400" b="1" u="sng" dirty="0" smtClean="0">
                <a:solidFill>
                  <a:srgbClr val="000000"/>
                </a:solidFill>
                <a:latin typeface="+mn-lt"/>
              </a:rPr>
              <a:t> </a:t>
            </a:r>
            <a:r>
              <a:rPr lang="el-GR" sz="2400" b="1" u="sng" dirty="0" smtClean="0">
                <a:solidFill>
                  <a:srgbClr val="000000"/>
                </a:solidFill>
                <a:latin typeface="+mn-lt"/>
              </a:rPr>
              <a:t> και η αναγκαιότητα </a:t>
            </a:r>
            <a:r>
              <a:rPr lang="en-US" sz="2400" b="1" u="sng" dirty="0" err="1" smtClean="0">
                <a:solidFill>
                  <a:srgbClr val="000000"/>
                </a:solidFill>
                <a:latin typeface="+mn-lt"/>
              </a:rPr>
              <a:t>της</a:t>
            </a:r>
            <a:r>
              <a:rPr lang="en-US" sz="2400" b="1" u="sng" dirty="0" smtClean="0">
                <a:solidFill>
                  <a:srgbClr val="000000"/>
                </a:solidFill>
                <a:latin typeface="+mn-lt"/>
              </a:rPr>
              <a:t> </a:t>
            </a:r>
            <a:r>
              <a:rPr lang="el-GR" b="1" u="sng" dirty="0" smtClean="0">
                <a:latin typeface="+mn-lt"/>
              </a:rPr>
              <a:t>π</a:t>
            </a:r>
            <a:r>
              <a:rPr lang="en-US" sz="2400" b="1" u="sng" dirty="0" err="1" smtClean="0">
                <a:solidFill>
                  <a:srgbClr val="000000"/>
                </a:solidFill>
                <a:latin typeface="+mn-lt"/>
              </a:rPr>
              <a:t>ολιτικής</a:t>
            </a:r>
            <a:r>
              <a:rPr lang="en-US" sz="2400" b="1" u="sng" dirty="0" smtClean="0">
                <a:solidFill>
                  <a:srgbClr val="000000"/>
                </a:solidFill>
                <a:latin typeface="+mn-lt"/>
              </a:rPr>
              <a:t> </a:t>
            </a:r>
            <a:r>
              <a:rPr lang="el-GR" b="1" u="sng" dirty="0" smtClean="0">
                <a:latin typeface="+mn-lt"/>
              </a:rPr>
              <a:t>α</a:t>
            </a:r>
            <a:r>
              <a:rPr lang="en-US" sz="2400" b="1" u="sng" dirty="0" err="1" smtClean="0">
                <a:solidFill>
                  <a:srgbClr val="000000"/>
                </a:solidFill>
                <a:latin typeface="+mn-lt"/>
              </a:rPr>
              <a:t>ρετής</a:t>
            </a:r>
            <a:endParaRPr lang="en-US" sz="2400" b="1" u="sng" dirty="0">
              <a:latin typeface="+mn-lt"/>
            </a:endParaRPr>
          </a:p>
        </p:txBody>
      </p:sp>
      <p:sp>
        <p:nvSpPr>
          <p:cNvPr id="3" name="Text 0"/>
          <p:cNvSpPr>
            <a:spLocks noGrp="1"/>
          </p:cNvSpPr>
          <p:nvPr>
            <p:ph type="body" idx="101"/>
          </p:nvPr>
        </p:nvSpPr>
        <p:spPr>
          <a:xfrm>
            <a:off x="457200" y="679938"/>
            <a:ext cx="7772400" cy="4349262"/>
          </a:xfrm>
          <a:prstGeom prst="rect">
            <a:avLst/>
          </a:prstGeom>
          <a:noFill/>
          <a:ln/>
        </p:spPr>
        <p:txBody>
          <a:bodyPr wrap="square" rtlCol="0"/>
          <a:lstStyle/>
          <a:p>
            <a:r>
              <a:rPr lang="el-GR" sz="2000" b="1" i="1" dirty="0" smtClean="0"/>
              <a:t>«Ἐπὶ πάντας,» ἔφη ὁ Ζεύς, «καὶ πάντες μετεχόντων˙ οὐ γὰρ ἂν γένοιντο πόλεις, εἰ ὀλίγοι αὐτῶν μετέχοιεν ὥσπερ ἄλλων τεχνῶν»</a:t>
            </a:r>
            <a:endParaRPr lang="el-GR" sz="2000" i="1" dirty="0" smtClean="0">
              <a:solidFill>
                <a:srgbClr val="000000"/>
              </a:solidFill>
            </a:endParaRPr>
          </a:p>
          <a:p>
            <a:pPr algn="just"/>
            <a:r>
              <a:rPr lang="el-GR" sz="2400" u="sng" dirty="0" smtClean="0">
                <a:solidFill>
                  <a:srgbClr val="000000"/>
                </a:solidFill>
              </a:rPr>
              <a:t>Καθολικότητα</a:t>
            </a:r>
            <a:r>
              <a:rPr lang="el-GR" sz="2400" dirty="0" smtClean="0">
                <a:solidFill>
                  <a:srgbClr val="000000"/>
                </a:solidFill>
              </a:rPr>
              <a:t>: </a:t>
            </a:r>
            <a:r>
              <a:rPr lang="en-US" sz="2400" dirty="0" smtClean="0">
                <a:solidFill>
                  <a:srgbClr val="000000"/>
                </a:solidFill>
              </a:rPr>
              <a:t>Ο </a:t>
            </a:r>
            <a:r>
              <a:rPr lang="en-US" sz="2400" dirty="0">
                <a:solidFill>
                  <a:srgbClr val="000000"/>
                </a:solidFill>
              </a:rPr>
              <a:t>Δίας </a:t>
            </a:r>
            <a:r>
              <a:rPr lang="en-US" sz="2400" dirty="0" err="1">
                <a:solidFill>
                  <a:srgbClr val="000000"/>
                </a:solidFill>
              </a:rPr>
              <a:t>διατάζει</a:t>
            </a:r>
            <a:r>
              <a:rPr lang="en-US" sz="2400" dirty="0">
                <a:solidFill>
                  <a:srgbClr val="000000"/>
                </a:solidFill>
              </a:rPr>
              <a:t> </a:t>
            </a:r>
            <a:r>
              <a:rPr lang="el-GR" sz="2400" dirty="0" smtClean="0">
                <a:solidFill>
                  <a:srgbClr val="000000"/>
                </a:solidFill>
              </a:rPr>
              <a:t>(βλέπε την προστακτική μετεχόντων) </a:t>
            </a:r>
            <a:r>
              <a:rPr lang="en-US" sz="2400" dirty="0" err="1" smtClean="0">
                <a:solidFill>
                  <a:srgbClr val="000000"/>
                </a:solidFill>
              </a:rPr>
              <a:t>αυτές</a:t>
            </a:r>
            <a:r>
              <a:rPr lang="en-US" sz="2400" dirty="0" smtClean="0">
                <a:solidFill>
                  <a:srgbClr val="000000"/>
                </a:solidFill>
              </a:rPr>
              <a:t> </a:t>
            </a:r>
            <a:r>
              <a:rPr lang="en-US" sz="2400" dirty="0">
                <a:solidFill>
                  <a:srgbClr val="000000"/>
                </a:solidFill>
              </a:rPr>
              <a:t>οι ιδιότητες να διανεμηθούν </a:t>
            </a:r>
            <a:r>
              <a:rPr lang="en-US" sz="2400" dirty="0" err="1">
                <a:solidFill>
                  <a:srgbClr val="000000"/>
                </a:solidFill>
              </a:rPr>
              <a:t>σε</a:t>
            </a:r>
            <a:r>
              <a:rPr lang="en-US" sz="2400" dirty="0">
                <a:solidFill>
                  <a:srgbClr val="000000"/>
                </a:solidFill>
              </a:rPr>
              <a:t> </a:t>
            </a:r>
            <a:r>
              <a:rPr lang="en-US" sz="2400" dirty="0" err="1" smtClean="0">
                <a:solidFill>
                  <a:srgbClr val="000000"/>
                </a:solidFill>
              </a:rPr>
              <a:t>όλους</a:t>
            </a:r>
            <a:r>
              <a:rPr lang="el-GR" sz="2400" dirty="0" smtClean="0">
                <a:solidFill>
                  <a:srgbClr val="000000"/>
                </a:solidFill>
              </a:rPr>
              <a:t> </a:t>
            </a:r>
            <a:r>
              <a:rPr lang="en-US" sz="2400" dirty="0" err="1" smtClean="0">
                <a:solidFill>
                  <a:srgbClr val="000000"/>
                </a:solidFill>
              </a:rPr>
              <a:t>τους</a:t>
            </a:r>
            <a:r>
              <a:rPr lang="en-US" sz="2400" dirty="0" smtClean="0">
                <a:solidFill>
                  <a:srgbClr val="000000"/>
                </a:solidFill>
              </a:rPr>
              <a:t> </a:t>
            </a:r>
            <a:r>
              <a:rPr lang="en-US" sz="2400" dirty="0" err="1">
                <a:solidFill>
                  <a:srgbClr val="000000"/>
                </a:solidFill>
              </a:rPr>
              <a:t>ανθρώπους</a:t>
            </a:r>
            <a:r>
              <a:rPr lang="en-US" sz="2400" dirty="0">
                <a:solidFill>
                  <a:srgbClr val="000000"/>
                </a:solidFill>
              </a:rPr>
              <a:t> </a:t>
            </a:r>
            <a:r>
              <a:rPr lang="el-GR" sz="2400" dirty="0" smtClean="0"/>
              <a:t>(βλέπε</a:t>
            </a:r>
            <a:r>
              <a:rPr lang="en-US" sz="2400" dirty="0" smtClean="0"/>
              <a:t> </a:t>
            </a:r>
            <a:r>
              <a:rPr lang="el-GR" sz="2400" dirty="0" smtClean="0"/>
              <a:t>την </a:t>
            </a:r>
            <a:r>
              <a:rPr lang="el-GR" sz="2400" b="1" dirty="0" smtClean="0"/>
              <a:t>επανάληψη</a:t>
            </a:r>
            <a:r>
              <a:rPr lang="el-GR" sz="2400" dirty="0" smtClean="0"/>
              <a:t> </a:t>
            </a:r>
            <a:r>
              <a:rPr lang="el-GR" sz="2400" dirty="0" err="1" smtClean="0"/>
              <a:t>πάντας</a:t>
            </a:r>
            <a:r>
              <a:rPr lang="el-GR" sz="2400" dirty="0" smtClean="0"/>
              <a:t>-πάντες) </a:t>
            </a:r>
            <a:r>
              <a:rPr lang="en-US" sz="2400" dirty="0" err="1" smtClean="0">
                <a:solidFill>
                  <a:srgbClr val="000000"/>
                </a:solidFill>
              </a:rPr>
              <a:t>εξίσου</a:t>
            </a:r>
            <a:r>
              <a:rPr lang="en-US" sz="2400" dirty="0">
                <a:solidFill>
                  <a:srgbClr val="000000"/>
                </a:solidFill>
              </a:rPr>
              <a:t>, σε αντίθεση με τις τεχνικές δεξιότητες που είναι εξειδικευμένες. Αυτή η διανομή εξασφαλίζει ότι </a:t>
            </a:r>
            <a:r>
              <a:rPr lang="en-US" sz="2400" b="1" dirty="0">
                <a:solidFill>
                  <a:srgbClr val="000000"/>
                </a:solidFill>
              </a:rPr>
              <a:t>όλοι έχουν την ικανότητα</a:t>
            </a:r>
            <a:r>
              <a:rPr lang="en-US" sz="2400" dirty="0">
                <a:solidFill>
                  <a:srgbClr val="000000"/>
                </a:solidFill>
              </a:rPr>
              <a:t> για πολιτική </a:t>
            </a:r>
            <a:r>
              <a:rPr lang="en-US" sz="2400" dirty="0" err="1">
                <a:solidFill>
                  <a:srgbClr val="000000"/>
                </a:solidFill>
              </a:rPr>
              <a:t>αρετή</a:t>
            </a:r>
            <a:r>
              <a:rPr lang="en-US" sz="2400" dirty="0" smtClean="0">
                <a:solidFill>
                  <a:srgbClr val="000000"/>
                </a:solidFill>
              </a:rPr>
              <a:t>.</a:t>
            </a:r>
            <a:endParaRPr lang="el-GR" sz="2400" dirty="0" smtClean="0">
              <a:solidFill>
                <a:srgbClr val="000000"/>
              </a:solidFill>
            </a:endParaRPr>
          </a:p>
          <a:p>
            <a:pPr algn="just"/>
            <a:r>
              <a:rPr lang="el-GR" sz="2400" u="sng" dirty="0" smtClean="0"/>
              <a:t>Αναγκαιότητα</a:t>
            </a:r>
            <a:r>
              <a:rPr lang="el-GR" sz="2400" dirty="0" smtClean="0"/>
              <a:t>: μόνο με την αιδώ και τη δίκη μπορούν να συγκροτηθούν οργανωμένες και βιώσιμες πολιτικές κοινωνίες.</a:t>
            </a: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Slide 13">
    <p:spTree>
      <p:nvGrpSpPr>
        <p:cNvPr id="1" name=""/>
        <p:cNvGrpSpPr/>
        <p:nvPr/>
      </p:nvGrpSpPr>
      <p:grpSpPr>
        <a:xfrm>
          <a:off x="0" y="0"/>
          <a:ext cx="0" cy="0"/>
          <a:chOff x="0" y="0"/>
          <a:chExt cx="0" cy="0"/>
        </a:xfrm>
      </p:grpSpPr>
      <p:sp>
        <p:nvSpPr>
          <p:cNvPr id="2" name="Text 0"/>
          <p:cNvSpPr>
            <a:spLocks noGrp="1"/>
          </p:cNvSpPr>
          <p:nvPr>
            <p:ph type="title" idx="100"/>
          </p:nvPr>
        </p:nvSpPr>
        <p:spPr>
          <a:xfrm>
            <a:off x="836246" y="171938"/>
            <a:ext cx="7393354" cy="500185"/>
          </a:xfrm>
          <a:prstGeom prst="rect">
            <a:avLst/>
          </a:prstGeom>
          <a:noFill/>
          <a:ln/>
        </p:spPr>
        <p:txBody>
          <a:bodyPr wrap="square" rtlCol="0"/>
          <a:lstStyle/>
          <a:p>
            <a:pPr marL="0" indent="0">
              <a:buNone/>
            </a:pPr>
            <a:r>
              <a:rPr lang="en-US" sz="2400" b="1" u="sng" dirty="0">
                <a:solidFill>
                  <a:srgbClr val="000000"/>
                </a:solidFill>
                <a:latin typeface="+mn-lt"/>
              </a:rPr>
              <a:t>Η </a:t>
            </a:r>
            <a:r>
              <a:rPr lang="el-GR" sz="2400" b="1" u="sng" dirty="0" smtClean="0">
                <a:solidFill>
                  <a:srgbClr val="000000"/>
                </a:solidFill>
                <a:latin typeface="+mn-lt"/>
              </a:rPr>
              <a:t>υποχρέωση για καθολικότητα </a:t>
            </a:r>
            <a:r>
              <a:rPr lang="en-US" sz="2400" b="1" u="sng" dirty="0" err="1" smtClean="0">
                <a:solidFill>
                  <a:srgbClr val="000000"/>
                </a:solidFill>
                <a:latin typeface="+mn-lt"/>
              </a:rPr>
              <a:t>της</a:t>
            </a:r>
            <a:r>
              <a:rPr lang="en-US" sz="2400" b="1" u="sng" dirty="0" smtClean="0">
                <a:solidFill>
                  <a:srgbClr val="000000"/>
                </a:solidFill>
                <a:latin typeface="+mn-lt"/>
              </a:rPr>
              <a:t> </a:t>
            </a:r>
            <a:r>
              <a:rPr lang="el-GR" b="1" u="sng" dirty="0" smtClean="0">
                <a:latin typeface="+mn-lt"/>
              </a:rPr>
              <a:t>π</a:t>
            </a:r>
            <a:r>
              <a:rPr lang="en-US" sz="2400" b="1" u="sng" dirty="0" err="1" smtClean="0">
                <a:solidFill>
                  <a:srgbClr val="000000"/>
                </a:solidFill>
                <a:latin typeface="+mn-lt"/>
              </a:rPr>
              <a:t>ολιτικής</a:t>
            </a:r>
            <a:r>
              <a:rPr lang="en-US" sz="2400" b="1" u="sng" dirty="0" smtClean="0">
                <a:solidFill>
                  <a:srgbClr val="000000"/>
                </a:solidFill>
                <a:latin typeface="+mn-lt"/>
              </a:rPr>
              <a:t> </a:t>
            </a:r>
            <a:r>
              <a:rPr lang="el-GR" b="1" u="sng" dirty="0" smtClean="0">
                <a:latin typeface="+mn-lt"/>
              </a:rPr>
              <a:t>α</a:t>
            </a:r>
            <a:r>
              <a:rPr lang="en-US" sz="2400" b="1" u="sng" dirty="0" err="1" smtClean="0">
                <a:solidFill>
                  <a:srgbClr val="000000"/>
                </a:solidFill>
                <a:latin typeface="+mn-lt"/>
              </a:rPr>
              <a:t>ρετής</a:t>
            </a:r>
            <a:endParaRPr lang="en-US" sz="2400" b="1" u="sng" dirty="0">
              <a:latin typeface="+mn-lt"/>
            </a:endParaRPr>
          </a:p>
        </p:txBody>
      </p:sp>
      <p:sp>
        <p:nvSpPr>
          <p:cNvPr id="3" name="Text 0"/>
          <p:cNvSpPr>
            <a:spLocks noGrp="1"/>
          </p:cNvSpPr>
          <p:nvPr>
            <p:ph type="body" idx="101"/>
          </p:nvPr>
        </p:nvSpPr>
        <p:spPr>
          <a:xfrm>
            <a:off x="250093" y="547077"/>
            <a:ext cx="8745416" cy="4482123"/>
          </a:xfrm>
          <a:prstGeom prst="rect">
            <a:avLst/>
          </a:prstGeom>
          <a:noFill/>
          <a:ln/>
        </p:spPr>
        <p:txBody>
          <a:bodyPr wrap="square" rtlCol="0"/>
          <a:lstStyle/>
          <a:p>
            <a:r>
              <a:rPr lang="el-GR" b="1" i="1" dirty="0" smtClean="0"/>
              <a:t>«</a:t>
            </a:r>
            <a:r>
              <a:rPr lang="el-GR" b="1" i="1" dirty="0" err="1" smtClean="0"/>
              <a:t>καὶ</a:t>
            </a:r>
            <a:r>
              <a:rPr lang="el-GR" b="1" i="1" dirty="0" smtClean="0"/>
              <a:t> </a:t>
            </a:r>
            <a:r>
              <a:rPr lang="el-GR" b="1" i="1" dirty="0" err="1" smtClean="0"/>
              <a:t>νόμον</a:t>
            </a:r>
            <a:r>
              <a:rPr lang="el-GR" b="1" i="1" dirty="0" smtClean="0"/>
              <a:t> γε </a:t>
            </a:r>
            <a:r>
              <a:rPr lang="el-GR" b="1" i="1" dirty="0" err="1" smtClean="0"/>
              <a:t>θὲς</a:t>
            </a:r>
            <a:r>
              <a:rPr lang="el-GR" b="1" i="1" dirty="0" smtClean="0"/>
              <a:t> παρ</a:t>
            </a:r>
            <a:r>
              <a:rPr lang="en-US" b="1" i="1" dirty="0" smtClean="0"/>
              <a:t>' </a:t>
            </a:r>
            <a:r>
              <a:rPr lang="el-GR" b="1" i="1" dirty="0" err="1" smtClean="0"/>
              <a:t>ἐμοῦ</a:t>
            </a:r>
            <a:r>
              <a:rPr lang="el-GR" b="1" i="1" dirty="0" smtClean="0"/>
              <a:t> </a:t>
            </a:r>
            <a:r>
              <a:rPr lang="en-US" sz="1800" b="1" i="1" dirty="0" err="1" smtClean="0">
                <a:solidFill>
                  <a:srgbClr val="000000"/>
                </a:solidFill>
              </a:rPr>
              <a:t>τὸν</a:t>
            </a:r>
            <a:r>
              <a:rPr lang="en-US" sz="1800" b="1" i="1" dirty="0" smtClean="0">
                <a:solidFill>
                  <a:srgbClr val="000000"/>
                </a:solidFill>
              </a:rPr>
              <a:t> </a:t>
            </a:r>
            <a:r>
              <a:rPr lang="en-US" sz="1800" b="1" i="1" dirty="0">
                <a:solidFill>
                  <a:srgbClr val="000000"/>
                </a:solidFill>
              </a:rPr>
              <a:t>μὴ δυνάμενον αἰδοῦς καὶ δίκης μετέχειν </a:t>
            </a:r>
            <a:r>
              <a:rPr lang="en-US" sz="1800" b="1" i="1" dirty="0">
                <a:solidFill>
                  <a:srgbClr val="FF0000"/>
                </a:solidFill>
              </a:rPr>
              <a:t>κτείνειν</a:t>
            </a:r>
            <a:r>
              <a:rPr lang="en-US" sz="1800" b="1" i="1" dirty="0">
                <a:solidFill>
                  <a:srgbClr val="000000"/>
                </a:solidFill>
              </a:rPr>
              <a:t> ὡς </a:t>
            </a:r>
            <a:r>
              <a:rPr lang="en-US" sz="1800" b="1" i="1" dirty="0" err="1">
                <a:solidFill>
                  <a:srgbClr val="000000"/>
                </a:solidFill>
              </a:rPr>
              <a:t>νόσον</a:t>
            </a:r>
            <a:r>
              <a:rPr lang="en-US" sz="1800" b="1" i="1" dirty="0">
                <a:solidFill>
                  <a:srgbClr val="000000"/>
                </a:solidFill>
              </a:rPr>
              <a:t> </a:t>
            </a:r>
            <a:r>
              <a:rPr lang="en-US" sz="1800" b="1" i="1" dirty="0" err="1" smtClean="0">
                <a:solidFill>
                  <a:srgbClr val="000000"/>
                </a:solidFill>
              </a:rPr>
              <a:t>πόλεως</a:t>
            </a:r>
            <a:r>
              <a:rPr lang="el-GR" sz="1800" b="1" i="1" dirty="0" smtClean="0">
                <a:solidFill>
                  <a:srgbClr val="000000"/>
                </a:solidFill>
              </a:rPr>
              <a:t>»</a:t>
            </a:r>
          </a:p>
          <a:p>
            <a:r>
              <a:rPr lang="en-US" sz="2400" dirty="0" smtClean="0">
                <a:solidFill>
                  <a:srgbClr val="000000"/>
                </a:solidFill>
              </a:rPr>
              <a:t>Ο </a:t>
            </a:r>
            <a:r>
              <a:rPr lang="en-US" sz="2400" dirty="0" err="1">
                <a:solidFill>
                  <a:srgbClr val="000000"/>
                </a:solidFill>
              </a:rPr>
              <a:t>Δίας</a:t>
            </a:r>
            <a:r>
              <a:rPr lang="en-US" sz="2400" dirty="0">
                <a:solidFill>
                  <a:srgbClr val="000000"/>
                </a:solidFill>
              </a:rPr>
              <a:t> </a:t>
            </a:r>
            <a:r>
              <a:rPr lang="el-GR" sz="2400" dirty="0" smtClean="0"/>
              <a:t>επιβάλλει αυστηρά την </a:t>
            </a:r>
            <a:r>
              <a:rPr lang="el-GR" sz="2400" b="1" dirty="0" smtClean="0"/>
              <a:t>ανάγκη της καθολικότητας της πολιτικής αρετής: </a:t>
            </a:r>
            <a:r>
              <a:rPr lang="en-US" sz="2400" dirty="0" err="1" smtClean="0">
                <a:solidFill>
                  <a:srgbClr val="000000"/>
                </a:solidFill>
              </a:rPr>
              <a:t>διατάζει</a:t>
            </a:r>
            <a:r>
              <a:rPr lang="en-US" sz="2400" dirty="0" smtClean="0">
                <a:solidFill>
                  <a:srgbClr val="000000"/>
                </a:solidFill>
              </a:rPr>
              <a:t> </a:t>
            </a:r>
            <a:r>
              <a:rPr lang="en-US" sz="2400" dirty="0">
                <a:solidFill>
                  <a:srgbClr val="000000"/>
                </a:solidFill>
              </a:rPr>
              <a:t>ότι όποιος δεν μπορεί να </a:t>
            </a:r>
            <a:r>
              <a:rPr lang="en-US" sz="2400" dirty="0" err="1">
                <a:solidFill>
                  <a:srgbClr val="000000"/>
                </a:solidFill>
              </a:rPr>
              <a:t>αποκτήσει</a:t>
            </a:r>
            <a:r>
              <a:rPr lang="en-US" sz="2400" dirty="0">
                <a:solidFill>
                  <a:srgbClr val="000000"/>
                </a:solidFill>
              </a:rPr>
              <a:t> </a:t>
            </a:r>
            <a:r>
              <a:rPr lang="el-GR" sz="2400" dirty="0" smtClean="0">
                <a:solidFill>
                  <a:srgbClr val="000000"/>
                </a:solidFill>
              </a:rPr>
              <a:t>την </a:t>
            </a:r>
            <a:r>
              <a:rPr lang="en-US" sz="2400" dirty="0" err="1" smtClean="0">
                <a:solidFill>
                  <a:srgbClr val="000000"/>
                </a:solidFill>
              </a:rPr>
              <a:t>αἰδώ</a:t>
            </a:r>
            <a:r>
              <a:rPr lang="en-US" sz="2400" dirty="0" smtClean="0">
                <a:solidFill>
                  <a:srgbClr val="000000"/>
                </a:solidFill>
              </a:rPr>
              <a:t> </a:t>
            </a:r>
            <a:r>
              <a:rPr lang="en-US" sz="2400" dirty="0">
                <a:solidFill>
                  <a:srgbClr val="000000"/>
                </a:solidFill>
              </a:rPr>
              <a:t>και δίκη πρέπει να </a:t>
            </a:r>
            <a:r>
              <a:rPr lang="en-US" sz="2400" dirty="0" err="1">
                <a:solidFill>
                  <a:srgbClr val="000000"/>
                </a:solidFill>
              </a:rPr>
              <a:t>θανατώνεται</a:t>
            </a:r>
            <a:r>
              <a:rPr lang="en-US" sz="2400" dirty="0">
                <a:solidFill>
                  <a:srgbClr val="000000"/>
                </a:solidFill>
              </a:rPr>
              <a:t> </a:t>
            </a:r>
            <a:r>
              <a:rPr lang="el-GR" sz="2400" dirty="0" smtClean="0"/>
              <a:t>σαν</a:t>
            </a:r>
            <a:r>
              <a:rPr lang="en-US" sz="2400" dirty="0" smtClean="0">
                <a:solidFill>
                  <a:srgbClr val="000000"/>
                </a:solidFill>
              </a:rPr>
              <a:t> </a:t>
            </a:r>
            <a:r>
              <a:rPr lang="el-GR" sz="2400" dirty="0" smtClean="0"/>
              <a:t>«</a:t>
            </a:r>
            <a:r>
              <a:rPr lang="en-US" sz="2400" dirty="0" err="1" smtClean="0">
                <a:solidFill>
                  <a:srgbClr val="000000"/>
                </a:solidFill>
              </a:rPr>
              <a:t>νόσος</a:t>
            </a:r>
            <a:r>
              <a:rPr lang="en-US" sz="2400" dirty="0" smtClean="0">
                <a:solidFill>
                  <a:srgbClr val="000000"/>
                </a:solidFill>
              </a:rPr>
              <a:t> </a:t>
            </a:r>
            <a:r>
              <a:rPr lang="en-US" sz="2400" dirty="0" err="1">
                <a:solidFill>
                  <a:srgbClr val="000000"/>
                </a:solidFill>
              </a:rPr>
              <a:t>της</a:t>
            </a:r>
            <a:r>
              <a:rPr lang="en-US" sz="2400" dirty="0">
                <a:solidFill>
                  <a:srgbClr val="000000"/>
                </a:solidFill>
              </a:rPr>
              <a:t> </a:t>
            </a:r>
            <a:r>
              <a:rPr lang="en-US" sz="2400" dirty="0" err="1" smtClean="0">
                <a:solidFill>
                  <a:srgbClr val="000000"/>
                </a:solidFill>
              </a:rPr>
              <a:t>πόλεως</a:t>
            </a:r>
            <a:r>
              <a:rPr lang="el-GR" sz="2400" dirty="0" smtClean="0"/>
              <a:t>»</a:t>
            </a:r>
            <a:r>
              <a:rPr lang="el-GR" sz="2400" dirty="0" smtClean="0">
                <a:solidFill>
                  <a:srgbClr val="000000"/>
                </a:solidFill>
              </a:rPr>
              <a:t> (</a:t>
            </a:r>
            <a:r>
              <a:rPr lang="el-GR" sz="2400" b="1" dirty="0" smtClean="0">
                <a:solidFill>
                  <a:srgbClr val="000000"/>
                </a:solidFill>
              </a:rPr>
              <a:t>παρομοίωση</a:t>
            </a:r>
            <a:r>
              <a:rPr lang="el-GR" sz="2400" dirty="0" smtClean="0">
                <a:solidFill>
                  <a:srgbClr val="000000"/>
                </a:solidFill>
              </a:rPr>
              <a:t>)</a:t>
            </a:r>
            <a:r>
              <a:rPr lang="en-US" sz="2400" dirty="0" smtClean="0">
                <a:solidFill>
                  <a:srgbClr val="000000"/>
                </a:solidFill>
              </a:rPr>
              <a:t>. </a:t>
            </a:r>
            <a:endParaRPr lang="el-GR" sz="2400" dirty="0" smtClean="0">
              <a:solidFill>
                <a:srgbClr val="000000"/>
              </a:solidFill>
            </a:endParaRPr>
          </a:p>
          <a:p>
            <a:pPr>
              <a:buFont typeface="Arial" pitchFamily="34" charset="0"/>
              <a:buChar char="•"/>
            </a:pPr>
            <a:r>
              <a:rPr lang="el-GR" sz="2400" dirty="0" smtClean="0"/>
              <a:t> </a:t>
            </a:r>
            <a:r>
              <a:rPr lang="en-US" sz="2400" dirty="0" err="1" smtClean="0">
                <a:solidFill>
                  <a:srgbClr val="000000"/>
                </a:solidFill>
              </a:rPr>
              <a:t>Αυτό</a:t>
            </a:r>
            <a:r>
              <a:rPr lang="en-US" sz="2400" dirty="0" smtClean="0">
                <a:solidFill>
                  <a:srgbClr val="000000"/>
                </a:solidFill>
              </a:rPr>
              <a:t> </a:t>
            </a:r>
            <a:r>
              <a:rPr lang="en-US" sz="2400" dirty="0">
                <a:solidFill>
                  <a:srgbClr val="000000"/>
                </a:solidFill>
              </a:rPr>
              <a:t>τονίζει </a:t>
            </a:r>
            <a:r>
              <a:rPr lang="en-US" sz="2400" dirty="0" err="1">
                <a:solidFill>
                  <a:srgbClr val="000000"/>
                </a:solidFill>
              </a:rPr>
              <a:t>την</a:t>
            </a:r>
            <a:r>
              <a:rPr lang="en-US" sz="2400" dirty="0">
                <a:solidFill>
                  <a:srgbClr val="000000"/>
                </a:solidFill>
              </a:rPr>
              <a:t> </a:t>
            </a:r>
            <a:r>
              <a:rPr lang="el-GR" sz="2400" b="1" dirty="0" smtClean="0">
                <a:solidFill>
                  <a:srgbClr val="000000"/>
                </a:solidFill>
              </a:rPr>
              <a:t>υποχρεωτικότητα και αναγκαιότητα</a:t>
            </a:r>
            <a:r>
              <a:rPr lang="el-GR" sz="2400" dirty="0" smtClean="0">
                <a:solidFill>
                  <a:srgbClr val="000000"/>
                </a:solidFill>
              </a:rPr>
              <a:t> </a:t>
            </a:r>
            <a:r>
              <a:rPr lang="en-US" sz="2400" dirty="0" err="1" smtClean="0">
                <a:solidFill>
                  <a:srgbClr val="000000"/>
                </a:solidFill>
              </a:rPr>
              <a:t>αυτών</a:t>
            </a:r>
            <a:r>
              <a:rPr lang="en-US" sz="2400" dirty="0" smtClean="0">
                <a:solidFill>
                  <a:srgbClr val="000000"/>
                </a:solidFill>
              </a:rPr>
              <a:t> </a:t>
            </a:r>
            <a:r>
              <a:rPr lang="en-US" sz="2400" dirty="0" err="1">
                <a:solidFill>
                  <a:srgbClr val="000000"/>
                </a:solidFill>
              </a:rPr>
              <a:t>των</a:t>
            </a:r>
            <a:r>
              <a:rPr lang="en-US" sz="2400" dirty="0">
                <a:solidFill>
                  <a:srgbClr val="000000"/>
                </a:solidFill>
              </a:rPr>
              <a:t> </a:t>
            </a:r>
            <a:r>
              <a:rPr lang="el-GR" sz="2400" dirty="0" smtClean="0">
                <a:solidFill>
                  <a:srgbClr val="000000"/>
                </a:solidFill>
              </a:rPr>
              <a:t>αξιών </a:t>
            </a:r>
            <a:r>
              <a:rPr lang="en-US" sz="2400" dirty="0" err="1" smtClean="0">
                <a:solidFill>
                  <a:srgbClr val="000000"/>
                </a:solidFill>
              </a:rPr>
              <a:t>για</a:t>
            </a:r>
            <a:r>
              <a:rPr lang="en-US" sz="2400" dirty="0" smtClean="0">
                <a:solidFill>
                  <a:srgbClr val="000000"/>
                </a:solidFill>
              </a:rPr>
              <a:t> </a:t>
            </a:r>
            <a:r>
              <a:rPr lang="en-US" sz="2400" dirty="0">
                <a:solidFill>
                  <a:srgbClr val="000000"/>
                </a:solidFill>
              </a:rPr>
              <a:t>την κοινωνική συνοχή και </a:t>
            </a:r>
            <a:r>
              <a:rPr lang="en-US" sz="2400" dirty="0" err="1">
                <a:solidFill>
                  <a:srgbClr val="000000"/>
                </a:solidFill>
              </a:rPr>
              <a:t>επιβίωση</a:t>
            </a:r>
            <a:r>
              <a:rPr lang="en-US" sz="2400" dirty="0" smtClean="0">
                <a:solidFill>
                  <a:srgbClr val="000000"/>
                </a:solidFill>
              </a:rPr>
              <a:t>.</a:t>
            </a:r>
            <a:endParaRPr lang="el-GR" sz="2400" dirty="0" smtClean="0">
              <a:solidFill>
                <a:srgbClr val="000000"/>
              </a:solidFill>
            </a:endParaRPr>
          </a:p>
          <a:p>
            <a:pPr>
              <a:buFont typeface="Arial" pitchFamily="34" charset="0"/>
              <a:buChar char="•"/>
            </a:pPr>
            <a:r>
              <a:rPr lang="en-US" sz="2400" b="1" i="1" dirty="0" err="1" smtClean="0"/>
              <a:t>τὸν</a:t>
            </a:r>
            <a:r>
              <a:rPr lang="en-US" sz="2400" b="1" i="1" dirty="0" smtClean="0"/>
              <a:t> </a:t>
            </a:r>
            <a:r>
              <a:rPr lang="en-US" sz="2400" b="1" i="1" dirty="0" err="1" smtClean="0"/>
              <a:t>μὴ</a:t>
            </a:r>
            <a:r>
              <a:rPr lang="en-US" sz="2400" b="1" i="1" dirty="0" smtClean="0"/>
              <a:t> </a:t>
            </a:r>
            <a:r>
              <a:rPr lang="en-US" sz="2400" b="1" i="1" dirty="0" err="1" smtClean="0"/>
              <a:t>δυνάμενον</a:t>
            </a:r>
            <a:r>
              <a:rPr lang="en-US" sz="2400" b="1" i="1" dirty="0" smtClean="0"/>
              <a:t> </a:t>
            </a:r>
            <a:r>
              <a:rPr lang="en-US" sz="2400" b="1" i="1" dirty="0" err="1" smtClean="0"/>
              <a:t>αἰδοῦς</a:t>
            </a:r>
            <a:r>
              <a:rPr lang="en-US" sz="2400" b="1" i="1" dirty="0" smtClean="0"/>
              <a:t> </a:t>
            </a:r>
            <a:r>
              <a:rPr lang="en-US" sz="2400" b="1" i="1" dirty="0" err="1" smtClean="0"/>
              <a:t>καὶ</a:t>
            </a:r>
            <a:r>
              <a:rPr lang="en-US" sz="2400" b="1" i="1" dirty="0" smtClean="0"/>
              <a:t> </a:t>
            </a:r>
            <a:r>
              <a:rPr lang="en-US" sz="2400" b="1" i="1" dirty="0" err="1" smtClean="0"/>
              <a:t>δίκης</a:t>
            </a:r>
            <a:r>
              <a:rPr lang="en-US" sz="2400" b="1" i="1" dirty="0" smtClean="0"/>
              <a:t> </a:t>
            </a:r>
            <a:r>
              <a:rPr lang="en-US" sz="2400" b="1" i="1" dirty="0" err="1" smtClean="0"/>
              <a:t>μετέχειν</a:t>
            </a:r>
            <a:r>
              <a:rPr lang="el-GR" sz="2400" dirty="0" smtClean="0"/>
              <a:t>: οι αξίες της αιδούς και της δίκης </a:t>
            </a:r>
            <a:r>
              <a:rPr lang="el-GR" sz="2400" dirty="0" smtClean="0"/>
              <a:t>δίνονται εκ φύσεως αλλά </a:t>
            </a:r>
            <a:r>
              <a:rPr lang="el-GR" sz="2400" dirty="0" smtClean="0"/>
              <a:t>απαιτείται και εσωτερικός αγώνας και προσπάθεια του ανθρώπου για την κατάκτησή τους.</a:t>
            </a:r>
            <a:endParaRPr lang="el-GR" sz="2400" dirty="0" smtClean="0">
              <a:solidFill>
                <a:srgbClr val="000000"/>
              </a:solidFill>
            </a:endParaRPr>
          </a:p>
          <a:p>
            <a:pPr>
              <a:buFont typeface="Arial" pitchFamily="34" charset="0"/>
              <a:buChar char="•"/>
            </a:pPr>
            <a:r>
              <a:rPr lang="el-GR" sz="2400" dirty="0" smtClean="0"/>
              <a:t> θανατική ποινή = αμείλικτη σκληρότητα του Δία</a:t>
            </a:r>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100"/>
          </p:nvPr>
        </p:nvSpPr>
        <p:spPr>
          <a:xfrm>
            <a:off x="457200" y="457200"/>
            <a:ext cx="8467969" cy="457200"/>
          </a:xfrm>
        </p:spPr>
        <p:txBody>
          <a:bodyPr/>
          <a:lstStyle/>
          <a:p>
            <a:r>
              <a:rPr lang="el-GR" b="1" u="sng" dirty="0" smtClean="0">
                <a:latin typeface="+mn-lt"/>
              </a:rPr>
              <a:t>Η ευθύνη του ανθρώπου για την απόκτηση της πολιτικής αρετής</a:t>
            </a:r>
            <a:endParaRPr lang="el-GR" b="1" u="sng" dirty="0">
              <a:latin typeface="+mn-lt"/>
            </a:endParaRPr>
          </a:p>
        </p:txBody>
      </p:sp>
      <p:sp>
        <p:nvSpPr>
          <p:cNvPr id="3" name="2 - Θέση κειμένου"/>
          <p:cNvSpPr>
            <a:spLocks noGrp="1"/>
          </p:cNvSpPr>
          <p:nvPr>
            <p:ph type="body" idx="101"/>
          </p:nvPr>
        </p:nvSpPr>
        <p:spPr>
          <a:xfrm>
            <a:off x="457199" y="914400"/>
            <a:ext cx="8319477" cy="4114800"/>
          </a:xfrm>
        </p:spPr>
        <p:txBody>
          <a:bodyPr/>
          <a:lstStyle/>
          <a:p>
            <a:r>
              <a:rPr lang="en-US" sz="2400" b="1" i="1" dirty="0" err="1" smtClean="0"/>
              <a:t>τὸν</a:t>
            </a:r>
            <a:r>
              <a:rPr lang="en-US" sz="2400" b="1" i="1" dirty="0" smtClean="0"/>
              <a:t> </a:t>
            </a:r>
            <a:r>
              <a:rPr lang="en-US" sz="2400" b="1" i="1" dirty="0" err="1" smtClean="0"/>
              <a:t>μὴ</a:t>
            </a:r>
            <a:r>
              <a:rPr lang="en-US" sz="2400" b="1" i="1" dirty="0" smtClean="0"/>
              <a:t> </a:t>
            </a:r>
            <a:r>
              <a:rPr lang="en-US" sz="2400" b="1" i="1" dirty="0" err="1" smtClean="0"/>
              <a:t>δυνάμενον</a:t>
            </a:r>
            <a:r>
              <a:rPr lang="en-US" sz="2400" b="1" i="1" dirty="0" smtClean="0"/>
              <a:t> </a:t>
            </a:r>
            <a:r>
              <a:rPr lang="en-US" sz="2400" b="1" i="1" dirty="0" err="1" smtClean="0"/>
              <a:t>αἰδοῦς</a:t>
            </a:r>
            <a:r>
              <a:rPr lang="en-US" sz="2400" b="1" i="1" dirty="0" smtClean="0"/>
              <a:t> </a:t>
            </a:r>
            <a:r>
              <a:rPr lang="en-US" sz="2400" b="1" i="1" dirty="0" err="1" smtClean="0"/>
              <a:t>καὶ</a:t>
            </a:r>
            <a:r>
              <a:rPr lang="en-US" sz="2400" b="1" i="1" dirty="0" smtClean="0"/>
              <a:t> </a:t>
            </a:r>
            <a:r>
              <a:rPr lang="en-US" sz="2400" b="1" i="1" dirty="0" err="1" smtClean="0"/>
              <a:t>δίκης</a:t>
            </a:r>
            <a:r>
              <a:rPr lang="en-US" sz="2400" b="1" i="1" dirty="0" smtClean="0"/>
              <a:t> </a:t>
            </a:r>
            <a:r>
              <a:rPr lang="en-US" sz="2400" b="1" i="1" dirty="0" err="1" smtClean="0"/>
              <a:t>μετέχειν</a:t>
            </a:r>
            <a:r>
              <a:rPr lang="el-GR" sz="2400" dirty="0" smtClean="0"/>
              <a:t>: </a:t>
            </a:r>
          </a:p>
          <a:p>
            <a:pPr>
              <a:buFont typeface="Arial" pitchFamily="34" charset="0"/>
              <a:buChar char="•"/>
            </a:pPr>
            <a:r>
              <a:rPr lang="el-GR" sz="2400" dirty="0" smtClean="0"/>
              <a:t> Η </a:t>
            </a:r>
            <a:r>
              <a:rPr lang="el-GR" sz="2400" i="1" dirty="0" err="1" smtClean="0"/>
              <a:t>αἰδώς</a:t>
            </a:r>
            <a:r>
              <a:rPr lang="el-GR" sz="2400" dirty="0" smtClean="0"/>
              <a:t> και η </a:t>
            </a:r>
            <a:r>
              <a:rPr lang="el-GR" sz="2400" i="1" dirty="0" err="1" smtClean="0"/>
              <a:t>δίκη</a:t>
            </a:r>
            <a:r>
              <a:rPr lang="el-GR" sz="2400" dirty="0" smtClean="0"/>
              <a:t> μοιράζονται σε όλους τους ανθρώπους, όμως αυτό δε σημαίνει και ότι τις κάνουν κτήμα τους όλοι, γιατί ενδέχεται να υπάρχουν κάποιοι που δεν μπορούν (ή ίσως δε θέλουν) να τις αποκτήσουν.</a:t>
            </a:r>
          </a:p>
          <a:p>
            <a:pPr>
              <a:buFont typeface="Arial" pitchFamily="34" charset="0"/>
              <a:buChar char="•"/>
            </a:pPr>
            <a:r>
              <a:rPr lang="el-GR" sz="2400" u="sng" dirty="0" smtClean="0"/>
              <a:t> Όλοι οι άνθρωποι έχουν τη δυνατότητα και την υποχρέωση να αποκτήσουν την </a:t>
            </a:r>
            <a:r>
              <a:rPr lang="el-GR" sz="2400" i="1" u="sng" dirty="0" err="1" smtClean="0"/>
              <a:t>αἰδῶ</a:t>
            </a:r>
            <a:r>
              <a:rPr lang="el-GR" sz="2400" u="sng" dirty="0" smtClean="0"/>
              <a:t> και τη </a:t>
            </a:r>
            <a:r>
              <a:rPr lang="el-GR" sz="2400" i="1" u="sng" dirty="0" err="1" smtClean="0"/>
              <a:t>δίκη</a:t>
            </a:r>
            <a:r>
              <a:rPr lang="el-GR" sz="2400" u="sng" dirty="0" smtClean="0"/>
              <a:t> </a:t>
            </a:r>
            <a:r>
              <a:rPr lang="el-GR" sz="2400" i="1" u="sng" dirty="0" smtClean="0"/>
              <a:t> </a:t>
            </a:r>
            <a:r>
              <a:rPr lang="el-GR" sz="2400" u="sng" dirty="0" smtClean="0"/>
              <a:t>(την πολιτική αρετή), όμως γι' αυτό χρειάζεται η διδασκαλία και η προσωπική τους προσπάθεια.</a:t>
            </a:r>
            <a:endParaRPr lang="el-GR" sz="2400" dirty="0" smtClean="0"/>
          </a:p>
          <a:p>
            <a:pPr>
              <a:buFont typeface="Arial" pitchFamily="34" charset="0"/>
              <a:buChar char="•"/>
            </a:pPr>
            <a:endParaRPr lang="el-G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sp>
        <p:nvSpPr>
          <p:cNvPr id="2" name="Text 0"/>
          <p:cNvSpPr>
            <a:spLocks noGrp="1"/>
          </p:cNvSpPr>
          <p:nvPr>
            <p:ph type="title" idx="100"/>
          </p:nvPr>
        </p:nvSpPr>
        <p:spPr>
          <a:xfrm>
            <a:off x="457200" y="132862"/>
            <a:ext cx="8491415" cy="476738"/>
          </a:xfrm>
          <a:prstGeom prst="rect">
            <a:avLst/>
          </a:prstGeom>
          <a:noFill/>
          <a:ln/>
        </p:spPr>
        <p:txBody>
          <a:bodyPr wrap="square" rtlCol="0"/>
          <a:lstStyle/>
          <a:p>
            <a:r>
              <a:rPr lang="el-GR" b="1" u="sng" dirty="0" smtClean="0">
                <a:latin typeface="+mn-lt"/>
              </a:rPr>
              <a:t>Φάση του Προμηθέα: Η συγγένεια του ανθρώπου με το θείο</a:t>
            </a:r>
            <a:endParaRPr lang="en-US" b="1" u="sng" dirty="0">
              <a:latin typeface="+mn-lt"/>
            </a:endParaRPr>
          </a:p>
        </p:txBody>
      </p:sp>
      <p:sp>
        <p:nvSpPr>
          <p:cNvPr id="3" name="Text 0"/>
          <p:cNvSpPr>
            <a:spLocks noGrp="1"/>
          </p:cNvSpPr>
          <p:nvPr>
            <p:ph type="body" idx="101"/>
          </p:nvPr>
        </p:nvSpPr>
        <p:spPr>
          <a:xfrm>
            <a:off x="457199" y="609600"/>
            <a:ext cx="8491415" cy="4419600"/>
          </a:xfrm>
          <a:prstGeom prst="rect">
            <a:avLst/>
          </a:prstGeom>
          <a:noFill/>
          <a:ln/>
        </p:spPr>
        <p:txBody>
          <a:bodyPr wrap="square" rtlCol="0"/>
          <a:lstStyle/>
          <a:p>
            <a:r>
              <a:rPr lang="el-GR" sz="2400" b="1" dirty="0" smtClean="0"/>
              <a:t>«</a:t>
            </a:r>
            <a:r>
              <a:rPr lang="el-GR" sz="2400" b="1" i="1" dirty="0" smtClean="0"/>
              <a:t>Ἐπειδὴ δὲ ὁ ἄνθρωπος θείας μετέσχε </a:t>
            </a:r>
            <a:r>
              <a:rPr lang="el-GR" sz="2400" b="1" i="1" dirty="0" smtClean="0">
                <a:solidFill>
                  <a:srgbClr val="FF0000"/>
                </a:solidFill>
              </a:rPr>
              <a:t>μοίρας</a:t>
            </a:r>
            <a:r>
              <a:rPr lang="el-GR" sz="2400" b="1" dirty="0" smtClean="0"/>
              <a:t>»: θεϊκά μερίδια είναι η </a:t>
            </a:r>
            <a:r>
              <a:rPr lang="el-GR" sz="2400" b="1" dirty="0" err="1" smtClean="0"/>
              <a:t>ἔντεχνος</a:t>
            </a:r>
            <a:r>
              <a:rPr lang="el-GR" sz="2400" b="1" dirty="0" smtClean="0"/>
              <a:t> σοφία </a:t>
            </a:r>
            <a:r>
              <a:rPr lang="en-US" sz="2400" b="1" dirty="0" err="1" smtClean="0"/>
              <a:t>σὺν</a:t>
            </a:r>
            <a:r>
              <a:rPr lang="en-US" sz="2400" b="1" dirty="0" smtClean="0"/>
              <a:t> </a:t>
            </a:r>
            <a:r>
              <a:rPr lang="en-US" sz="2400" b="1" dirty="0" err="1" smtClean="0"/>
              <a:t>πυρί</a:t>
            </a:r>
            <a:r>
              <a:rPr lang="el-GR" sz="2400" b="1" dirty="0" smtClean="0"/>
              <a:t> επειδή:</a:t>
            </a:r>
          </a:p>
          <a:p>
            <a:r>
              <a:rPr lang="el-GR" sz="2400" dirty="0" smtClean="0"/>
              <a:t>α) Η φωτιά και οι τεχνικές γνώσεις ανήκαν και χρησιμοποιούνταν </a:t>
            </a:r>
            <a:r>
              <a:rPr lang="el-GR" sz="2400" b="1" dirty="0" smtClean="0"/>
              <a:t>μόνο από τους θεούς. </a:t>
            </a:r>
          </a:p>
          <a:p>
            <a:r>
              <a:rPr lang="el-GR" sz="2400" dirty="0" smtClean="0"/>
              <a:t>β) Οι άνθρωποι τα </a:t>
            </a:r>
            <a:r>
              <a:rPr lang="el-GR" sz="2400" b="1" dirty="0" smtClean="0"/>
              <a:t>απέκτησαν με παρέμβαση θεϊκή</a:t>
            </a:r>
            <a:r>
              <a:rPr lang="el-GR" sz="2400" dirty="0" smtClean="0"/>
              <a:t>, του Προμηθέα. </a:t>
            </a:r>
          </a:p>
          <a:p>
            <a:r>
              <a:rPr lang="el-GR" sz="2400" dirty="0" smtClean="0"/>
              <a:t>γ)Τα δώρα αυτά επέτρεψαν στον άνθρωπο ν’ </a:t>
            </a:r>
            <a:r>
              <a:rPr lang="el-GR" sz="2400" b="1" dirty="0" smtClean="0"/>
              <a:t>αναγνωρίσει την ύπαρξη των θεών. </a:t>
            </a:r>
          </a:p>
          <a:p>
            <a:r>
              <a:rPr lang="el-GR" sz="2400" dirty="0" smtClean="0"/>
              <a:t>δ) Με </a:t>
            </a:r>
            <a:r>
              <a:rPr lang="el-GR" sz="2400" i="1" dirty="0" err="1" smtClean="0"/>
              <a:t>τὴν</a:t>
            </a:r>
            <a:r>
              <a:rPr lang="el-GR" sz="2400" i="1" dirty="0" smtClean="0"/>
              <a:t> </a:t>
            </a:r>
            <a:r>
              <a:rPr lang="el-GR" sz="2400" i="1" dirty="0" err="1" smtClean="0"/>
              <a:t>ἔντεχνον</a:t>
            </a:r>
            <a:r>
              <a:rPr lang="el-GR" sz="2400" i="1" dirty="0" smtClean="0"/>
              <a:t> </a:t>
            </a:r>
            <a:r>
              <a:rPr lang="el-GR" sz="2400" i="1" dirty="0" err="1" smtClean="0"/>
              <a:t>σοφίαν</a:t>
            </a:r>
            <a:r>
              <a:rPr lang="el-GR" sz="2400" i="1" dirty="0" smtClean="0"/>
              <a:t> </a:t>
            </a:r>
            <a:r>
              <a:rPr lang="el-GR" sz="2400" i="1" dirty="0" err="1" smtClean="0"/>
              <a:t>σὺν</a:t>
            </a:r>
            <a:r>
              <a:rPr lang="el-GR" sz="2400" i="1" dirty="0" smtClean="0"/>
              <a:t> </a:t>
            </a:r>
            <a:r>
              <a:rPr lang="el-GR" sz="2400" i="1" dirty="0" err="1" smtClean="0"/>
              <a:t>πυρί</a:t>
            </a:r>
            <a:r>
              <a:rPr lang="el-GR" sz="2400" dirty="0" smtClean="0"/>
              <a:t> </a:t>
            </a:r>
            <a:r>
              <a:rPr lang="el-GR" sz="2400" b="1" dirty="0" smtClean="0"/>
              <a:t>ο άνθρωπος </a:t>
            </a:r>
            <a:r>
              <a:rPr lang="el-GR" sz="2400" dirty="0" smtClean="0"/>
              <a:t>δημιούργησε τεχνικό πολιτισμό μεταβάλλοντας την όψη της φύσης κατά κάποιο τρόπο ως </a:t>
            </a:r>
            <a:r>
              <a:rPr lang="el-GR" sz="2400" b="1" dirty="0" smtClean="0"/>
              <a:t>δημιουργός θεός</a:t>
            </a:r>
            <a:r>
              <a:rPr lang="el-GR" sz="2400" dirty="0" smtClean="0"/>
              <a:t>.</a:t>
            </a:r>
          </a:p>
          <a:p>
            <a:endParaRPr lang="el-GR" b="1" dirty="0" smtClean="0"/>
          </a:p>
          <a:p>
            <a:endParaRPr lang="en-US" sz="1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100"/>
          </p:nvPr>
        </p:nvSpPr>
        <p:spPr>
          <a:xfrm>
            <a:off x="773722" y="140678"/>
            <a:ext cx="7455877" cy="429846"/>
          </a:xfrm>
        </p:spPr>
        <p:txBody>
          <a:bodyPr/>
          <a:lstStyle/>
          <a:p>
            <a:r>
              <a:rPr lang="el-GR" b="1" u="sng" dirty="0" smtClean="0">
                <a:latin typeface="+mn-lt"/>
              </a:rPr>
              <a:t>Γενική θεώρηση του μύθου</a:t>
            </a:r>
            <a:endParaRPr lang="el-GR" b="1" u="sng" dirty="0">
              <a:latin typeface="+mn-lt"/>
            </a:endParaRPr>
          </a:p>
        </p:txBody>
      </p:sp>
      <p:sp>
        <p:nvSpPr>
          <p:cNvPr id="3" name="2 - Θέση κειμένου"/>
          <p:cNvSpPr>
            <a:spLocks noGrp="1"/>
          </p:cNvSpPr>
          <p:nvPr>
            <p:ph type="body" idx="101"/>
          </p:nvPr>
        </p:nvSpPr>
        <p:spPr>
          <a:xfrm>
            <a:off x="457199" y="570524"/>
            <a:ext cx="8366369" cy="4458676"/>
          </a:xfrm>
        </p:spPr>
        <p:txBody>
          <a:bodyPr/>
          <a:lstStyle/>
          <a:p>
            <a:pPr>
              <a:buFont typeface="Arial" pitchFamily="34" charset="0"/>
              <a:buChar char="•"/>
            </a:pPr>
            <a:r>
              <a:rPr lang="el-GR" dirty="0" smtClean="0"/>
              <a:t> </a:t>
            </a:r>
            <a:r>
              <a:rPr lang="el-GR" sz="2400" dirty="0" smtClean="0"/>
              <a:t>4 στάδια εξέλιξης της ανθρωπότητας</a:t>
            </a:r>
          </a:p>
          <a:p>
            <a:pPr>
              <a:buFont typeface="Arial" pitchFamily="34" charset="0"/>
              <a:buChar char="•"/>
            </a:pPr>
            <a:r>
              <a:rPr lang="el-GR" sz="2400" dirty="0" smtClean="0"/>
              <a:t> Ο μύθος παρουσιάζει την ιστορική εξέλιξη της ανθρωπότητας ως συνεχή πορεία εξανθρωπισμού και βελτίωσης της ζωής: βιολογικός σχηματισμός του ανθρώπου -&gt; υλικοτεχνικός πολιτισμός -&gt; ηθικοπνευματικός πολιτισμός / πολιτική κοινωνία</a:t>
            </a:r>
          </a:p>
          <a:p>
            <a:pPr>
              <a:buFont typeface="Arial" pitchFamily="34" charset="0"/>
              <a:buChar char="•"/>
            </a:pPr>
            <a:r>
              <a:rPr lang="el-GR" sz="2400" dirty="0" smtClean="0"/>
              <a:t> Απάντηση σε απαισιόδοξες απόψεις ότι η ιστορία της ανθρωπότητας αποτελεί παρακμή (Ησίοδος, Πλάτων).</a:t>
            </a:r>
          </a:p>
          <a:p>
            <a:pPr>
              <a:buFont typeface="Arial" pitchFamily="34" charset="0"/>
              <a:buChar char="•"/>
            </a:pPr>
            <a:r>
              <a:rPr lang="el-GR" sz="2400" dirty="0" smtClean="0"/>
              <a:t>Αισιόδοξος ανθρωπισμός</a:t>
            </a:r>
          </a:p>
          <a:p>
            <a:pPr>
              <a:buFont typeface="Arial" pitchFamily="34" charset="0"/>
              <a:buChar char="•"/>
            </a:pPr>
            <a:r>
              <a:rPr lang="el-GR" sz="2400" dirty="0" smtClean="0"/>
              <a:t> Μπορείτε να βρείτε ποια λέξη επαναλαμβάνεται πολλές φορές στο μύθο του Πρωταγόρα στην 6</a:t>
            </a:r>
            <a:r>
              <a:rPr lang="el-GR" sz="2400" baseline="30000" dirty="0" smtClean="0"/>
              <a:t>η</a:t>
            </a:r>
            <a:r>
              <a:rPr lang="el-GR" sz="2400" dirty="0" smtClean="0"/>
              <a:t> διδακτική ενότητα; Τι σημαίνει αυτή η επανάληψη;</a:t>
            </a:r>
            <a:endParaRPr lang="el-GR"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100"/>
          </p:nvPr>
        </p:nvSpPr>
        <p:spPr>
          <a:xfrm>
            <a:off x="711200" y="457200"/>
            <a:ext cx="7518400" cy="457200"/>
          </a:xfrm>
        </p:spPr>
        <p:txBody>
          <a:bodyPr/>
          <a:lstStyle/>
          <a:p>
            <a:r>
              <a:rPr lang="el-GR" b="1" u="sng" dirty="0" smtClean="0">
                <a:latin typeface="+mn-lt"/>
              </a:rPr>
              <a:t>Επιμύθιο: συμπέρασμα του μύθου</a:t>
            </a:r>
            <a:endParaRPr lang="el-GR" b="1" u="sng" dirty="0">
              <a:latin typeface="+mn-lt"/>
            </a:endParaRPr>
          </a:p>
        </p:txBody>
      </p:sp>
      <p:sp>
        <p:nvSpPr>
          <p:cNvPr id="3" name="2 - Θέση κειμένου"/>
          <p:cNvSpPr>
            <a:spLocks noGrp="1"/>
          </p:cNvSpPr>
          <p:nvPr>
            <p:ph type="body" idx="101"/>
          </p:nvPr>
        </p:nvSpPr>
        <p:spPr/>
        <p:txBody>
          <a:bodyPr/>
          <a:lstStyle/>
          <a:p>
            <a:r>
              <a:rPr lang="el-GR" u="sng" dirty="0" smtClean="0"/>
              <a:t>Εδώ ο Πρωταγόρας απαντά στο επιχείρημα του Σωκράτη για την άποψη ότι η πολιτική αρετή δε διδάσκεται</a:t>
            </a:r>
            <a:r>
              <a:rPr lang="el-GR" dirty="0" smtClean="0"/>
              <a:t>:</a:t>
            </a:r>
          </a:p>
          <a:p>
            <a:pPr algn="just"/>
            <a:r>
              <a:rPr lang="el-GR" sz="2000" dirty="0" smtClean="0"/>
              <a:t>Επιχείρημα Σωκράτη (1</a:t>
            </a:r>
            <a:r>
              <a:rPr lang="el-GR" sz="2000" baseline="30000" dirty="0" smtClean="0"/>
              <a:t>η</a:t>
            </a:r>
            <a:r>
              <a:rPr lang="el-GR" sz="2000" dirty="0" smtClean="0"/>
              <a:t> ενότητα Φιλοσοφικού Λόγου-εκτός ύλης): </a:t>
            </a:r>
          </a:p>
          <a:p>
            <a:pPr algn="just"/>
            <a:r>
              <a:rPr lang="el-GR" sz="2000" dirty="0" smtClean="0"/>
              <a:t>στην Εκκλησία του Δήμου, όταν οι Αθηναίοι, οι οποίοι είναι σοφοί, συζητούν για θέματα που απαιτούν ιδιαίτερη τεχνογνωσία (π.χ. οικοδομική, ναυπηγική), θεωρούν σωστό να δέχονται τη γνώμη μόνο των ειδικών. Μάλιστα, αν κάποιος μη ειδικός επιχειρήσει να εκφράσει τη γνώμη του για τα θέματα αυτά, τον αποδοκιμάζουν και τον διώχνουν. Αντίθετα, όταν γίνεται λόγος για θέματα που αφορούν τη διοίκηση της πόλης, δέχονται τη συμβουλή οποιουδήποτε πολίτη ανεξαρτήτως επαγγέλματος, οικονομικής κατάστασης ή καταγωγής, γιατί πιστεύουν πως όλοι έχουν πολιτική αρετή χωρίς να την έχουν διδαχτεί από πουθενά.</a:t>
            </a:r>
            <a:endParaRPr lang="el-GR"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100"/>
          </p:nvPr>
        </p:nvSpPr>
        <p:spPr>
          <a:xfrm>
            <a:off x="457200" y="93786"/>
            <a:ext cx="7772400" cy="429846"/>
          </a:xfrm>
        </p:spPr>
        <p:txBody>
          <a:bodyPr/>
          <a:lstStyle/>
          <a:p>
            <a:r>
              <a:rPr lang="el-GR" b="1" u="sng" dirty="0" smtClean="0">
                <a:latin typeface="+mn-lt"/>
              </a:rPr>
              <a:t>Επιμύθιο: το επιχείρημα του Πρωταγόρα</a:t>
            </a:r>
            <a:endParaRPr lang="el-GR" b="1" u="sng" dirty="0">
              <a:latin typeface="+mn-lt"/>
            </a:endParaRPr>
          </a:p>
        </p:txBody>
      </p:sp>
      <p:sp>
        <p:nvSpPr>
          <p:cNvPr id="3" name="2 - Θέση κειμένου"/>
          <p:cNvSpPr>
            <a:spLocks noGrp="1"/>
          </p:cNvSpPr>
          <p:nvPr>
            <p:ph type="body" idx="101"/>
          </p:nvPr>
        </p:nvSpPr>
        <p:spPr>
          <a:xfrm>
            <a:off x="457200" y="523632"/>
            <a:ext cx="8460154" cy="4505568"/>
          </a:xfrm>
        </p:spPr>
        <p:txBody>
          <a:bodyPr/>
          <a:lstStyle/>
          <a:p>
            <a:pPr algn="just"/>
            <a:r>
              <a:rPr lang="el-GR" b="1" i="1" dirty="0" err="1" smtClean="0"/>
              <a:t>Οὕτω</a:t>
            </a:r>
            <a:r>
              <a:rPr lang="el-GR" b="1" i="1" dirty="0" smtClean="0"/>
              <a:t> δή, ὦ Σώκρατες, καὶ διὰ ταῦτα οἵ τε ἄλλοι καὶ Ἀθηναῖοι, ὅταν μὲν περὶ ἀρετῆς </a:t>
            </a:r>
            <a:r>
              <a:rPr lang="el-GR" b="1" i="1" dirty="0" smtClean="0">
                <a:solidFill>
                  <a:srgbClr val="FF0000"/>
                </a:solidFill>
              </a:rPr>
              <a:t>τεκτονικῆς</a:t>
            </a:r>
            <a:r>
              <a:rPr lang="el-GR" b="1" i="1" dirty="0" smtClean="0"/>
              <a:t> ᾖ λόγος ἢ ἄλλης τινὸς δημιουργικῆς, ὀλίγοις οἴονται μετεῖναι συμβουλῆς, καὶ ἐάν τις ἐκτὸς ὢν τῶν ὀλίγων συμβουλεύῃ, οὐκ ἀνέχονται, ὡς σὺ </a:t>
            </a:r>
            <a:r>
              <a:rPr lang="el-GR" b="1" i="1" dirty="0" smtClean="0">
                <a:solidFill>
                  <a:srgbClr val="FF0000"/>
                </a:solidFill>
              </a:rPr>
              <a:t>φῄς</a:t>
            </a:r>
            <a:r>
              <a:rPr lang="el-GR" b="1" i="1" dirty="0" smtClean="0"/>
              <a:t> –εἰκότως ὡς ἐγώ φημί– ὅταν δὲ εἰς συμβουλὴν πολιτικῆς </a:t>
            </a:r>
            <a:r>
              <a:rPr lang="el-GR" b="1" i="1" dirty="0" smtClean="0">
                <a:solidFill>
                  <a:srgbClr val="FF0000"/>
                </a:solidFill>
              </a:rPr>
              <a:t>ἀρετῆς</a:t>
            </a:r>
            <a:r>
              <a:rPr lang="el-GR" b="1" i="1" dirty="0" smtClean="0"/>
              <a:t> </a:t>
            </a:r>
            <a:r>
              <a:rPr lang="el-GR" b="1" i="1" dirty="0" smtClean="0">
                <a:solidFill>
                  <a:srgbClr val="FF0000"/>
                </a:solidFill>
              </a:rPr>
              <a:t>ἴωσιν</a:t>
            </a:r>
            <a:r>
              <a:rPr lang="el-GR" b="1" i="1" dirty="0" smtClean="0"/>
              <a:t>, ἣν δεῖ διὰ δικαιοσύνης πᾶσαν </a:t>
            </a:r>
            <a:r>
              <a:rPr lang="el-GR" b="1" i="1" dirty="0" smtClean="0">
                <a:solidFill>
                  <a:srgbClr val="FF0000"/>
                </a:solidFill>
              </a:rPr>
              <a:t>ἰέναι</a:t>
            </a:r>
            <a:r>
              <a:rPr lang="el-GR" b="1" i="1" dirty="0" smtClean="0"/>
              <a:t> καὶ σωφροσύνης, εἰκότως ἅπαντος ἀνδρὸς ἀνέχονται, ὡς παντὶ προσῆκον ταύτης γε μετέχειν τῆς ἀρετῆς ἢ μὴ εἶναι πόλεις. Αὕτη, ὦ Σώκρατες, τούτου αἰτία.</a:t>
            </a:r>
            <a:endParaRPr lang="el-GR" i="1" dirty="0" smtClean="0"/>
          </a:p>
          <a:p>
            <a:r>
              <a:rPr lang="el-GR" sz="2000" dirty="0" smtClean="0"/>
              <a:t>Τώρα ο Πρωταγόρας επαναλαμβάνει το παράδειγμα του Σωκράτη με τους Αθηναίους, για να συμφωνήσει με όσα εκείνος είπε (</a:t>
            </a:r>
            <a:r>
              <a:rPr lang="el-GR" sz="2000" i="1" dirty="0" smtClean="0"/>
              <a:t>ὡς σὺ φῄς</a:t>
            </a:r>
            <a:r>
              <a:rPr lang="el-GR" sz="2000" dirty="0" smtClean="0"/>
              <a:t>) ως προς τη στάση των Αθηναίων και κυρίως για να την ερμηνεύσει διαφορετικά: πράγματι, όλοι οι Αθηναίοι έχουν την πολιτική αρετή:</a:t>
            </a:r>
          </a:p>
          <a:p>
            <a:r>
              <a:rPr lang="el-GR" sz="2000" dirty="0" smtClean="0"/>
              <a:t>α) επειδή ο Δίας έχει μοιράσει σε όλους την αιδώ και τη δίκη, που συνιστούν την πολιτική αρετή</a:t>
            </a:r>
          </a:p>
          <a:p>
            <a:r>
              <a:rPr lang="el-GR" sz="2000" dirty="0" smtClean="0"/>
              <a:t>β) επειδή είναι αναγκαίο να την έχουν όλοι, γιατί διαφορετικά δε θα μπορούσαν να συσταθούν πόλεις.</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100"/>
          </p:nvPr>
        </p:nvSpPr>
        <p:spPr>
          <a:xfrm>
            <a:off x="0" y="171938"/>
            <a:ext cx="8972061" cy="492370"/>
          </a:xfrm>
        </p:spPr>
        <p:txBody>
          <a:bodyPr/>
          <a:lstStyle/>
          <a:p>
            <a:r>
              <a:rPr lang="el-GR" b="1" u="sng" dirty="0" smtClean="0">
                <a:latin typeface="+mn-lt"/>
              </a:rPr>
              <a:t>Επιμύθιο: το επιχείρημα του Πρωταγόρα για το </a:t>
            </a:r>
            <a:r>
              <a:rPr lang="el-GR" b="1" u="sng" dirty="0" err="1" smtClean="0">
                <a:latin typeface="+mn-lt"/>
              </a:rPr>
              <a:t>διδακτόν</a:t>
            </a:r>
            <a:r>
              <a:rPr lang="el-GR" b="1" u="sng" dirty="0" smtClean="0">
                <a:latin typeface="+mn-lt"/>
              </a:rPr>
              <a:t> της αρετής</a:t>
            </a:r>
            <a:endParaRPr lang="el-GR" b="1" u="sng" dirty="0">
              <a:latin typeface="+mn-lt"/>
            </a:endParaRPr>
          </a:p>
        </p:txBody>
      </p:sp>
      <p:sp>
        <p:nvSpPr>
          <p:cNvPr id="3" name="2 - Θέση κειμένου"/>
          <p:cNvSpPr>
            <a:spLocks noGrp="1"/>
          </p:cNvSpPr>
          <p:nvPr>
            <p:ph type="body" idx="101"/>
          </p:nvPr>
        </p:nvSpPr>
        <p:spPr>
          <a:xfrm>
            <a:off x="457200" y="664308"/>
            <a:ext cx="7772400" cy="4364892"/>
          </a:xfrm>
        </p:spPr>
        <p:txBody>
          <a:bodyPr/>
          <a:lstStyle/>
          <a:p>
            <a:r>
              <a:rPr lang="el-GR" sz="2400" dirty="0" smtClean="0"/>
              <a:t>α) Το ότι όλοι οι Αθηναίοι έχουν την πολιτική αρετή, δεν σημαίνει ότι αυτή δεν διδάσκεται, όπως υποστήριξε ο Σωκράτης, αλλά ότι είναι αναγκαία η ύπαρξή της για την οργάνωση κοινωνιών.</a:t>
            </a:r>
            <a:br>
              <a:rPr lang="el-GR" sz="2400" dirty="0" smtClean="0"/>
            </a:br>
            <a:r>
              <a:rPr lang="el-GR" sz="2400" dirty="0" smtClean="0"/>
              <a:t>β) </a:t>
            </a:r>
            <a:r>
              <a:rPr lang="el-GR" sz="2400" b="1" dirty="0" smtClean="0"/>
              <a:t>Ο Πρωταγόρας δέχεται και αιτιολογεί την καθολικότητα και την αναγκαιότητα της πολιτικής αρετής, και σε αυτή τη βάση στηρίζει το διδακτό της αρετής.</a:t>
            </a:r>
          </a:p>
          <a:p>
            <a:endParaRPr lang="el-GR" sz="2400" dirty="0" smtClean="0"/>
          </a:p>
          <a:p>
            <a:r>
              <a:rPr lang="el-GR" sz="2400" dirty="0" smtClean="0"/>
              <a:t>Για πρώτη φορά ο Πρωταγόρας αντικαθιστά εδώ τα συστατικά της αρετής (</a:t>
            </a:r>
            <a:r>
              <a:rPr lang="el-GR" sz="2400" i="1" dirty="0" err="1" smtClean="0"/>
              <a:t>αἰδώς</a:t>
            </a:r>
            <a:r>
              <a:rPr lang="el-GR" sz="2400" dirty="0" smtClean="0"/>
              <a:t> και </a:t>
            </a:r>
            <a:r>
              <a:rPr lang="el-GR" sz="2400" i="1" dirty="0" err="1" smtClean="0"/>
              <a:t>δίκη</a:t>
            </a:r>
            <a:r>
              <a:rPr lang="el-GR" sz="2400" dirty="0" smtClean="0"/>
              <a:t>), που χρησιμοποιούσε ως τώρα, με τη δυάδα «</a:t>
            </a:r>
            <a:r>
              <a:rPr lang="el-GR" sz="2400" i="1" dirty="0" smtClean="0"/>
              <a:t>δικαιοσύνη και σωφροσύνη</a:t>
            </a:r>
            <a:r>
              <a:rPr lang="el-GR" sz="2400" dirty="0" smtClean="0"/>
              <a:t>». </a:t>
            </a:r>
            <a:endParaRPr lang="el-GR"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100"/>
          </p:nvPr>
        </p:nvSpPr>
        <p:spPr>
          <a:xfrm>
            <a:off x="953476" y="457200"/>
            <a:ext cx="7276123" cy="457200"/>
          </a:xfrm>
        </p:spPr>
        <p:txBody>
          <a:bodyPr/>
          <a:lstStyle/>
          <a:p>
            <a:r>
              <a:rPr lang="el-GR" b="1" u="sng" dirty="0" smtClean="0">
                <a:latin typeface="+mn-lt"/>
              </a:rPr>
              <a:t>Η άποψη του Πρωταγόρα για την πολιτική αρετή</a:t>
            </a:r>
            <a:endParaRPr lang="el-GR" b="1" u="sng" dirty="0">
              <a:latin typeface="+mn-lt"/>
            </a:endParaRPr>
          </a:p>
        </p:txBody>
      </p:sp>
      <p:sp>
        <p:nvSpPr>
          <p:cNvPr id="3" name="2 - Θέση κειμένου"/>
          <p:cNvSpPr>
            <a:spLocks noGrp="1"/>
          </p:cNvSpPr>
          <p:nvPr>
            <p:ph type="body" idx="101"/>
          </p:nvPr>
        </p:nvSpPr>
        <p:spPr/>
        <p:txBody>
          <a:bodyPr/>
          <a:lstStyle/>
          <a:p>
            <a:pPr algn="just"/>
            <a:endParaRPr lang="el-GR" sz="2400" b="1" dirty="0" smtClean="0"/>
          </a:p>
          <a:p>
            <a:pPr algn="just"/>
            <a:r>
              <a:rPr lang="el-GR" sz="2400" b="1" dirty="0" smtClean="0"/>
              <a:t>Την αιδώ και τη δίκη ο άνθρωπος τις διαθέτει ως ηθικές καταβολές και προδιάθεση. Για να γίνουν όμως κτήμα του και να φτάσει στην πλήρη κατάκτηση της πολιτικής αρετής πρέπει να καταβάλει προσπάθεια και αγώνα. Ο άνθρωπος δεν γεννιέται, αλλά γίνεται κάτοχος της πολιτικής αρετής μέσα από μαθητεία σε αυτήν, δηλαδή με διδαχή και προσπάθεια. Σ’ αυτό θα συντελέσουν οι φορείς αγωγής αλλά και οι νόμοι με τις ποινές και τις κυρώσεις τους. </a:t>
            </a:r>
            <a:endParaRPr lang="el-GR" sz="2400"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name="Slide 14">
    <p:spTree>
      <p:nvGrpSpPr>
        <p:cNvPr id="1" name=""/>
        <p:cNvGrpSpPr/>
        <p:nvPr/>
      </p:nvGrpSpPr>
      <p:grpSpPr>
        <a:xfrm>
          <a:off x="0" y="0"/>
          <a:ext cx="0" cy="0"/>
          <a:chOff x="0" y="0"/>
          <a:chExt cx="0" cy="0"/>
        </a:xfrm>
      </p:grpSpPr>
      <p:sp>
        <p:nvSpPr>
          <p:cNvPr id="2" name="Text 0"/>
          <p:cNvSpPr>
            <a:spLocks noGrp="1"/>
          </p:cNvSpPr>
          <p:nvPr>
            <p:ph type="title" idx="100"/>
          </p:nvPr>
        </p:nvSpPr>
        <p:spPr>
          <a:xfrm>
            <a:off x="742462" y="457200"/>
            <a:ext cx="7487138" cy="457200"/>
          </a:xfrm>
          <a:prstGeom prst="rect">
            <a:avLst/>
          </a:prstGeom>
          <a:noFill/>
          <a:ln/>
        </p:spPr>
        <p:txBody>
          <a:bodyPr wrap="square" rtlCol="0"/>
          <a:lstStyle/>
          <a:p>
            <a:pPr marL="0" indent="0">
              <a:buNone/>
            </a:pPr>
            <a:r>
              <a:rPr lang="en-US" sz="2400" b="1" u="sng" dirty="0">
                <a:solidFill>
                  <a:srgbClr val="000000"/>
                </a:solidFill>
                <a:latin typeface="+mn-lt"/>
              </a:rPr>
              <a:t>Η </a:t>
            </a:r>
            <a:r>
              <a:rPr lang="el-GR" b="1" u="sng" dirty="0" smtClean="0">
                <a:latin typeface="+mn-lt"/>
              </a:rPr>
              <a:t>άποψη</a:t>
            </a:r>
            <a:r>
              <a:rPr lang="en-US" sz="2400" b="1" u="sng" dirty="0" smtClean="0">
                <a:solidFill>
                  <a:srgbClr val="000000"/>
                </a:solidFill>
                <a:latin typeface="+mn-lt"/>
              </a:rPr>
              <a:t> </a:t>
            </a:r>
            <a:r>
              <a:rPr lang="en-US" sz="2400" b="1" u="sng" dirty="0">
                <a:solidFill>
                  <a:srgbClr val="000000"/>
                </a:solidFill>
                <a:latin typeface="+mn-lt"/>
              </a:rPr>
              <a:t>του Πρωταγόρα για την Αθηναϊκή Δημοκρατία</a:t>
            </a:r>
            <a:endParaRPr lang="en-US" sz="2400" b="1" u="sng" dirty="0">
              <a:latin typeface="+mn-lt"/>
            </a:endParaRPr>
          </a:p>
        </p:txBody>
      </p:sp>
      <p:sp>
        <p:nvSpPr>
          <p:cNvPr id="3" name="Text 0"/>
          <p:cNvSpPr>
            <a:spLocks noGrp="1"/>
          </p:cNvSpPr>
          <p:nvPr>
            <p:ph type="body" idx="101"/>
          </p:nvPr>
        </p:nvSpPr>
        <p:spPr>
          <a:xfrm>
            <a:off x="457200" y="914400"/>
            <a:ext cx="7772400" cy="4114800"/>
          </a:xfrm>
          <a:prstGeom prst="rect">
            <a:avLst/>
          </a:prstGeom>
          <a:noFill/>
          <a:ln/>
        </p:spPr>
        <p:txBody>
          <a:bodyPr wrap="square" rtlCol="0"/>
          <a:lstStyle/>
          <a:p>
            <a:pPr marL="0" indent="0">
              <a:buFont typeface="Wingdings" pitchFamily="2" charset="2"/>
              <a:buChar char="ü"/>
            </a:pPr>
            <a:r>
              <a:rPr lang="en-US" sz="2400" dirty="0">
                <a:solidFill>
                  <a:srgbClr val="000000"/>
                </a:solidFill>
              </a:rPr>
              <a:t>Ο Πρωταγόρας χρησιμοποιεί αυτόν τον μύθο για να εξηγήσει γιατί οι Αθηναίοι επιτρέπουν σε όλους τους πολίτες να μιλούν για πολιτικά θέματα. Εφόσον όλοι διαθέτουν την ικανότητα για πολιτική αρετή, όλοι έχουν το δικαίωμα να συμβάλλουν στις πολιτικές </a:t>
            </a:r>
            <a:r>
              <a:rPr lang="en-US" sz="2400" dirty="0" err="1">
                <a:solidFill>
                  <a:srgbClr val="000000"/>
                </a:solidFill>
              </a:rPr>
              <a:t>αποφάσεις</a:t>
            </a:r>
            <a:r>
              <a:rPr lang="en-US" sz="2400" dirty="0" smtClean="0">
                <a:solidFill>
                  <a:srgbClr val="000000"/>
                </a:solidFill>
              </a:rPr>
              <a:t>.</a:t>
            </a:r>
            <a:r>
              <a:rPr lang="el-GR" sz="2400" dirty="0" smtClean="0">
                <a:solidFill>
                  <a:srgbClr val="000000"/>
                </a:solidFill>
              </a:rPr>
              <a:t> </a:t>
            </a:r>
          </a:p>
          <a:p>
            <a:pPr>
              <a:buFont typeface="Wingdings" pitchFamily="2" charset="2"/>
              <a:buChar char="ü"/>
            </a:pPr>
            <a:r>
              <a:rPr lang="el-GR" sz="2400" dirty="0" smtClean="0"/>
              <a:t>Έτσι ο Πρωταγόρας επιδοκιμάζει το αθηναϊκό πολίτευμα και ιδίως το δικαίωμα ισηγορίας.</a:t>
            </a: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100"/>
          </p:nvPr>
        </p:nvSpPr>
        <p:spPr>
          <a:xfrm>
            <a:off x="750276" y="457200"/>
            <a:ext cx="7479323" cy="457200"/>
          </a:xfrm>
        </p:spPr>
        <p:txBody>
          <a:bodyPr/>
          <a:lstStyle/>
          <a:p>
            <a:r>
              <a:rPr lang="el-GR" b="1" u="sng" dirty="0" smtClean="0">
                <a:latin typeface="+mn-lt"/>
              </a:rPr>
              <a:t>Η εξέλιξη του πολιτισμού στη φάση του Προμηθέα </a:t>
            </a:r>
            <a:endParaRPr lang="el-GR" b="1" u="sng" dirty="0">
              <a:latin typeface="+mn-lt"/>
            </a:endParaRPr>
          </a:p>
        </p:txBody>
      </p:sp>
      <p:sp>
        <p:nvSpPr>
          <p:cNvPr id="3" name="2 - Θέση κειμένου"/>
          <p:cNvSpPr>
            <a:spLocks noGrp="1"/>
          </p:cNvSpPr>
          <p:nvPr>
            <p:ph type="body" idx="101"/>
          </p:nvPr>
        </p:nvSpPr>
        <p:spPr/>
        <p:txBody>
          <a:bodyPr/>
          <a:lstStyle/>
          <a:p>
            <a:endParaRPr lang="el-GR" sz="2400" dirty="0" smtClean="0"/>
          </a:p>
          <a:p>
            <a:pPr algn="just"/>
            <a:r>
              <a:rPr lang="el-GR" sz="2400" dirty="0" smtClean="0"/>
              <a:t>Η σειρά των πολιτισμικών κατακτήσεων του ανθρώπου </a:t>
            </a:r>
            <a:r>
              <a:rPr lang="el-GR" sz="2400" b="1" dirty="0" smtClean="0"/>
              <a:t>δεν είναι χρονική αλλά αξιολογική</a:t>
            </a:r>
            <a:r>
              <a:rPr lang="el-GR" sz="2400" dirty="0" smtClean="0"/>
              <a:t>: αρχίζει με το πνευματικά υψηλότερο, τη θρησκεία, και τελειώνει με το υλικά κατώτερο και πλέον αυτονόητο, την τροφή. </a:t>
            </a:r>
          </a:p>
          <a:p>
            <a:endParaRPr lang="en-US" sz="2400" dirty="0" smtClean="0"/>
          </a:p>
          <a:p>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sp>
        <p:nvSpPr>
          <p:cNvPr id="2" name="Text 0"/>
          <p:cNvSpPr>
            <a:spLocks noGrp="1"/>
          </p:cNvSpPr>
          <p:nvPr>
            <p:ph type="title" idx="100"/>
          </p:nvPr>
        </p:nvSpPr>
        <p:spPr>
          <a:xfrm>
            <a:off x="484554" y="203201"/>
            <a:ext cx="7745046" cy="804984"/>
          </a:xfrm>
          <a:prstGeom prst="rect">
            <a:avLst/>
          </a:prstGeom>
          <a:noFill/>
          <a:ln/>
        </p:spPr>
        <p:txBody>
          <a:bodyPr wrap="square" rtlCol="0"/>
          <a:lstStyle/>
          <a:p>
            <a:r>
              <a:rPr lang="el-GR" b="1" u="sng" dirty="0" smtClean="0">
                <a:latin typeface="+mn-lt"/>
              </a:rPr>
              <a:t>φάση του Προμηθέα :Η γένεση της θρησκείας και ο αγνωστικισμός του Πρωταγόρα</a:t>
            </a:r>
            <a:endParaRPr lang="en-US" sz="2400" b="1" u="sng" dirty="0">
              <a:latin typeface="+mn-lt"/>
            </a:endParaRPr>
          </a:p>
        </p:txBody>
      </p:sp>
      <p:sp>
        <p:nvSpPr>
          <p:cNvPr id="3" name="Text 0"/>
          <p:cNvSpPr>
            <a:spLocks noGrp="1"/>
          </p:cNvSpPr>
          <p:nvPr>
            <p:ph type="body" idx="101"/>
          </p:nvPr>
        </p:nvSpPr>
        <p:spPr>
          <a:xfrm>
            <a:off x="343877" y="1008186"/>
            <a:ext cx="8589108" cy="4021014"/>
          </a:xfrm>
          <a:prstGeom prst="rect">
            <a:avLst/>
          </a:prstGeom>
          <a:noFill/>
          <a:ln/>
        </p:spPr>
        <p:txBody>
          <a:bodyPr wrap="square" rtlCol="0"/>
          <a:lstStyle/>
          <a:p>
            <a:r>
              <a:rPr lang="el-GR" sz="2400" b="1" dirty="0" smtClean="0"/>
              <a:t>«</a:t>
            </a:r>
            <a:r>
              <a:rPr lang="el-GR" sz="2400" b="1" i="1" dirty="0" err="1" smtClean="0"/>
              <a:t>πρῶτον</a:t>
            </a:r>
            <a:r>
              <a:rPr lang="el-GR" sz="2400" b="1" i="1" dirty="0" smtClean="0"/>
              <a:t> </a:t>
            </a:r>
            <a:r>
              <a:rPr lang="el-GR" sz="2400" b="1" i="1" dirty="0" err="1" smtClean="0"/>
              <a:t>μὲν</a:t>
            </a:r>
            <a:r>
              <a:rPr lang="el-GR" sz="2400" b="1" i="1" dirty="0" smtClean="0"/>
              <a:t> </a:t>
            </a:r>
            <a:r>
              <a:rPr lang="el-GR" sz="2400" b="1" i="1" dirty="0" err="1" smtClean="0"/>
              <a:t>διὰ</a:t>
            </a:r>
            <a:r>
              <a:rPr lang="el-GR" sz="2400" b="1" i="1" dirty="0" smtClean="0"/>
              <a:t> </a:t>
            </a:r>
            <a:r>
              <a:rPr lang="el-GR" sz="2400" b="1" i="1" dirty="0" err="1" smtClean="0"/>
              <a:t>τὴν</a:t>
            </a:r>
            <a:r>
              <a:rPr lang="el-GR" sz="2400" b="1" i="1" dirty="0" smtClean="0"/>
              <a:t> </a:t>
            </a:r>
            <a:r>
              <a:rPr lang="el-GR" sz="2400" b="1" i="1" dirty="0" err="1" smtClean="0"/>
              <a:t>τοῦ</a:t>
            </a:r>
            <a:r>
              <a:rPr lang="el-GR" sz="2400" b="1" i="1" dirty="0" smtClean="0"/>
              <a:t> </a:t>
            </a:r>
            <a:r>
              <a:rPr lang="el-GR" sz="2400" b="1" i="1" dirty="0" err="1" smtClean="0"/>
              <a:t>θεοῦ</a:t>
            </a:r>
            <a:r>
              <a:rPr lang="el-GR" sz="2400" b="1" i="1" dirty="0" smtClean="0"/>
              <a:t> </a:t>
            </a:r>
            <a:r>
              <a:rPr lang="el-GR" sz="2400" b="1" i="1" dirty="0" err="1" smtClean="0"/>
              <a:t>συγγένειαν</a:t>
            </a:r>
            <a:r>
              <a:rPr lang="el-GR" sz="2400" b="1" i="1" dirty="0" smtClean="0"/>
              <a:t> </a:t>
            </a:r>
            <a:r>
              <a:rPr lang="el-GR" sz="2400" b="1" i="1" dirty="0" err="1" smtClean="0"/>
              <a:t>ζῴων</a:t>
            </a:r>
            <a:r>
              <a:rPr lang="el-GR" sz="2400" b="1" i="1" dirty="0" smtClean="0"/>
              <a:t> μόνον </a:t>
            </a:r>
            <a:r>
              <a:rPr lang="el-GR" sz="2400" b="1" i="1" dirty="0" err="1" smtClean="0"/>
              <a:t>θεοὺς</a:t>
            </a:r>
            <a:r>
              <a:rPr lang="el-GR" sz="2400" b="1" i="1" dirty="0" smtClean="0"/>
              <a:t> </a:t>
            </a:r>
            <a:r>
              <a:rPr lang="el-GR" sz="2400" b="1" i="1" dirty="0" err="1" smtClean="0"/>
              <a:t>ἐνόμισεν</a:t>
            </a:r>
            <a:r>
              <a:rPr lang="el-GR" sz="2400" b="1" i="1" dirty="0" smtClean="0"/>
              <a:t>, </a:t>
            </a:r>
            <a:r>
              <a:rPr lang="el-GR" sz="2400" b="1" i="1" dirty="0" err="1" smtClean="0"/>
              <a:t>καὶ</a:t>
            </a:r>
            <a:r>
              <a:rPr lang="el-GR" sz="2400" b="1" i="1" dirty="0" smtClean="0"/>
              <a:t> </a:t>
            </a:r>
            <a:r>
              <a:rPr lang="el-GR" sz="2400" b="1" i="1" dirty="0" err="1" smtClean="0"/>
              <a:t>ἐπεχείρει</a:t>
            </a:r>
            <a:r>
              <a:rPr lang="el-GR" sz="2400" b="1" i="1" dirty="0" smtClean="0"/>
              <a:t> </a:t>
            </a:r>
            <a:r>
              <a:rPr lang="el-GR" sz="2400" b="1" i="1" dirty="0" smtClean="0">
                <a:solidFill>
                  <a:srgbClr val="FF0000"/>
                </a:solidFill>
              </a:rPr>
              <a:t>βωμούς</a:t>
            </a:r>
            <a:r>
              <a:rPr lang="el-GR" sz="2400" b="1" i="1" dirty="0" smtClean="0"/>
              <a:t> τε </a:t>
            </a:r>
            <a:r>
              <a:rPr lang="el-GR" sz="2400" b="1" i="1" dirty="0" err="1" smtClean="0"/>
              <a:t>ἱδρύεσθαι</a:t>
            </a:r>
            <a:r>
              <a:rPr lang="el-GR" sz="2400" b="1" i="1" dirty="0" smtClean="0"/>
              <a:t> </a:t>
            </a:r>
            <a:r>
              <a:rPr lang="el-GR" sz="2400" b="1" i="1" dirty="0" err="1" smtClean="0"/>
              <a:t>καὶ</a:t>
            </a:r>
            <a:r>
              <a:rPr lang="el-GR" sz="2400" b="1" i="1" dirty="0" smtClean="0"/>
              <a:t> </a:t>
            </a:r>
            <a:r>
              <a:rPr lang="el-GR" sz="2400" b="1" i="1" dirty="0" err="1" smtClean="0">
                <a:solidFill>
                  <a:srgbClr val="FF0000"/>
                </a:solidFill>
              </a:rPr>
              <a:t>ἀγάλματα</a:t>
            </a:r>
            <a:r>
              <a:rPr lang="el-GR" sz="2400" b="1" i="1" dirty="0" smtClean="0"/>
              <a:t> </a:t>
            </a:r>
            <a:r>
              <a:rPr lang="el-GR" sz="2400" b="1" i="1" dirty="0" err="1" smtClean="0"/>
              <a:t>θεῶν</a:t>
            </a:r>
            <a:r>
              <a:rPr lang="el-GR" sz="2400" b="1" dirty="0" smtClean="0"/>
              <a:t>»</a:t>
            </a:r>
            <a:endParaRPr lang="en-US" sz="2400" b="1" dirty="0" smtClean="0"/>
          </a:p>
          <a:p>
            <a:pPr>
              <a:buFont typeface="Wingdings" pitchFamily="2" charset="2"/>
              <a:buChar char="Ø"/>
            </a:pPr>
            <a:r>
              <a:rPr lang="en-US" sz="2400" b="1" dirty="0" smtClean="0"/>
              <a:t> </a:t>
            </a:r>
            <a:r>
              <a:rPr lang="el-GR" sz="2400" b="1" dirty="0" smtClean="0"/>
              <a:t>Γέννηση της θρησκείας και λατρείας: εμφανίζεται ως έμφυτη</a:t>
            </a:r>
          </a:p>
          <a:p>
            <a:pPr>
              <a:buFont typeface="Wingdings" pitchFamily="2" charset="2"/>
              <a:buChar char="Ø"/>
            </a:pPr>
            <a:r>
              <a:rPr lang="el-GR" sz="2400" dirty="0" smtClean="0"/>
              <a:t> φαινομενική αντίφαση με τον αγνωστικισμό του Πρωταγόρα γιατί</a:t>
            </a:r>
          </a:p>
          <a:p>
            <a:pPr>
              <a:buFont typeface="Wingdings" pitchFamily="2" charset="2"/>
              <a:buChar char="Ø"/>
            </a:pPr>
            <a:r>
              <a:rPr lang="el-GR" sz="2400" dirty="0" smtClean="0"/>
              <a:t> η παρουσία των θεών έχει αλληγορική σημασία (συμβολίζουν τη νομοτέλεια που διέπει τη φύση).</a:t>
            </a:r>
            <a:endParaRPr lang="el-GR" sz="2400" b="1" dirty="0" smtClean="0"/>
          </a:p>
          <a:p>
            <a:endParaRPr lang="en-US"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 4">
    <p:spTree>
      <p:nvGrpSpPr>
        <p:cNvPr id="1" name=""/>
        <p:cNvGrpSpPr/>
        <p:nvPr/>
      </p:nvGrpSpPr>
      <p:grpSpPr>
        <a:xfrm>
          <a:off x="0" y="0"/>
          <a:ext cx="0" cy="0"/>
          <a:chOff x="0" y="0"/>
          <a:chExt cx="0" cy="0"/>
        </a:xfrm>
      </p:grpSpPr>
      <p:sp>
        <p:nvSpPr>
          <p:cNvPr id="2" name="Text 0"/>
          <p:cNvSpPr>
            <a:spLocks noGrp="1"/>
          </p:cNvSpPr>
          <p:nvPr>
            <p:ph type="title" idx="100"/>
          </p:nvPr>
        </p:nvSpPr>
        <p:spPr>
          <a:xfrm>
            <a:off x="640862" y="228600"/>
            <a:ext cx="7588738" cy="457200"/>
          </a:xfrm>
          <a:prstGeom prst="rect">
            <a:avLst/>
          </a:prstGeom>
          <a:noFill/>
          <a:ln/>
        </p:spPr>
        <p:txBody>
          <a:bodyPr wrap="square" rtlCol="0"/>
          <a:lstStyle/>
          <a:p>
            <a:r>
              <a:rPr lang="el-GR" b="1" u="sng" dirty="0" smtClean="0">
                <a:latin typeface="+mn-lt"/>
              </a:rPr>
              <a:t>Φάση του Προμηθέα: Η γένεση και η εξέλιξη της γλώσσας</a:t>
            </a:r>
            <a:endParaRPr lang="en-US" sz="2400" b="1" u="sng" dirty="0">
              <a:latin typeface="+mn-lt"/>
            </a:endParaRPr>
          </a:p>
        </p:txBody>
      </p:sp>
      <p:sp>
        <p:nvSpPr>
          <p:cNvPr id="3" name="Text 0"/>
          <p:cNvSpPr>
            <a:spLocks noGrp="1"/>
          </p:cNvSpPr>
          <p:nvPr>
            <p:ph type="body" idx="101"/>
          </p:nvPr>
        </p:nvSpPr>
        <p:spPr>
          <a:xfrm>
            <a:off x="148492" y="685800"/>
            <a:ext cx="8893908" cy="4343400"/>
          </a:xfrm>
          <a:prstGeom prst="rect">
            <a:avLst/>
          </a:prstGeom>
          <a:noFill/>
          <a:ln/>
        </p:spPr>
        <p:txBody>
          <a:bodyPr wrap="square" rtlCol="0"/>
          <a:lstStyle/>
          <a:p>
            <a:r>
              <a:rPr lang="el-GR" sz="2400" b="1" dirty="0" smtClean="0"/>
              <a:t>«ἔπειτα φωνὴν καὶ ὀνόματα ταχὺ διηρθρώσατο τῇ </a:t>
            </a:r>
            <a:r>
              <a:rPr lang="el-GR" sz="2400" b="1" dirty="0" err="1" smtClean="0"/>
              <a:t>τέχνῃ</a:t>
            </a:r>
            <a:r>
              <a:rPr lang="el-GR" sz="2400" b="1" dirty="0" smtClean="0"/>
              <a:t>»:</a:t>
            </a:r>
            <a:r>
              <a:rPr lang="el-GR" sz="2400" dirty="0" smtClean="0"/>
              <a:t> ο άνθρωπος διαμόρφωσε τους άναρθρους ήχους της φωνής του σε έναρθρους φθόγγους και με τους συνδυασμούς αυτών των φθόγγων έφτιαξε λέξεις (</a:t>
            </a:r>
            <a:r>
              <a:rPr lang="el-GR" sz="2400" dirty="0" err="1" smtClean="0"/>
              <a:t>ὀνόματα</a:t>
            </a:r>
            <a:r>
              <a:rPr lang="el-GR" sz="2400" dirty="0" smtClean="0"/>
              <a:t>).</a:t>
            </a:r>
          </a:p>
          <a:p>
            <a:pPr>
              <a:buFont typeface="Arial" pitchFamily="34" charset="0"/>
              <a:buChar char="•"/>
            </a:pPr>
            <a:r>
              <a:rPr lang="el-GR" sz="2400" dirty="0" smtClean="0"/>
              <a:t> γλώσσα= στοιχείο πνευματικού πολιτισμού, τεκμήριο πολιτισμικής προόδου γιατί η γλώσσα συνδέεται με τη σκέψη και τη λογική ικανότητα.</a:t>
            </a:r>
          </a:p>
          <a:p>
            <a:pPr>
              <a:buFont typeface="Arial" pitchFamily="34" charset="0"/>
              <a:buChar char="•"/>
            </a:pPr>
            <a:r>
              <a:rPr lang="el-GR" sz="2400" dirty="0" smtClean="0"/>
              <a:t>Πρωταγόρας και γενικά οι σοφιστές: </a:t>
            </a:r>
            <a:r>
              <a:rPr lang="el-GR" sz="2400" b="1" dirty="0" smtClean="0"/>
              <a:t>η γλώσσα πλάστηκε </a:t>
            </a:r>
            <a:r>
              <a:rPr lang="el-GR" sz="2400" b="1" dirty="0" err="1" smtClean="0"/>
              <a:t>νόμῳ</a:t>
            </a:r>
            <a:r>
              <a:rPr lang="el-GR" sz="2400" b="1" dirty="0" smtClean="0"/>
              <a:t> </a:t>
            </a:r>
            <a:r>
              <a:rPr lang="el-GR" sz="2400" dirty="0" smtClean="0"/>
              <a:t>= διαμορφώθηκε σταδιακά από τον άνθρωπο με μακροχρόνιες προσπάθειες (Συμφωνούν οι σύγχρονοι γλωσσολόγοι).</a:t>
            </a:r>
          </a:p>
          <a:p>
            <a:r>
              <a:rPr lang="el-GR" sz="2400" dirty="0" smtClean="0"/>
              <a:t># Ηρόδοτος: </a:t>
            </a:r>
            <a:r>
              <a:rPr lang="el-GR" sz="2400" b="1" dirty="0" smtClean="0"/>
              <a:t>γλώσσα = φύσει</a:t>
            </a:r>
            <a:r>
              <a:rPr lang="el-GR" sz="2400" dirty="0" smtClean="0"/>
              <a:t>, χαρισμένη από το θεό.</a:t>
            </a:r>
          </a:p>
          <a:p>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 6">
    <p:spTree>
      <p:nvGrpSpPr>
        <p:cNvPr id="1" name=""/>
        <p:cNvGrpSpPr/>
        <p:nvPr/>
      </p:nvGrpSpPr>
      <p:grpSpPr>
        <a:xfrm>
          <a:off x="0" y="0"/>
          <a:ext cx="0" cy="0"/>
          <a:chOff x="0" y="0"/>
          <a:chExt cx="0" cy="0"/>
        </a:xfrm>
      </p:grpSpPr>
      <p:sp>
        <p:nvSpPr>
          <p:cNvPr id="2" name="Text 0"/>
          <p:cNvSpPr>
            <a:spLocks noGrp="1"/>
          </p:cNvSpPr>
          <p:nvPr>
            <p:ph type="title" idx="100"/>
          </p:nvPr>
        </p:nvSpPr>
        <p:spPr>
          <a:xfrm>
            <a:off x="797168" y="457200"/>
            <a:ext cx="7432431" cy="457200"/>
          </a:xfrm>
          <a:prstGeom prst="rect">
            <a:avLst/>
          </a:prstGeom>
          <a:noFill/>
          <a:ln/>
        </p:spPr>
        <p:txBody>
          <a:bodyPr wrap="square" rtlCol="0"/>
          <a:lstStyle/>
          <a:p>
            <a:r>
              <a:rPr lang="el-GR" b="1" u="sng" dirty="0" smtClean="0">
                <a:latin typeface="+mn-lt"/>
              </a:rPr>
              <a:t>Φάση του Προμηθέα : π</a:t>
            </a:r>
            <a:r>
              <a:rPr lang="en-US" sz="2400" b="1" u="sng" dirty="0" err="1" smtClean="0">
                <a:solidFill>
                  <a:srgbClr val="000000"/>
                </a:solidFill>
                <a:latin typeface="+mn-lt"/>
              </a:rPr>
              <a:t>ρώιμος</a:t>
            </a:r>
            <a:r>
              <a:rPr lang="en-US" sz="2400" b="1" u="sng" dirty="0" smtClean="0">
                <a:solidFill>
                  <a:srgbClr val="000000"/>
                </a:solidFill>
                <a:latin typeface="+mn-lt"/>
              </a:rPr>
              <a:t> </a:t>
            </a:r>
            <a:r>
              <a:rPr lang="el-GR" b="1" u="sng" dirty="0" smtClean="0">
                <a:latin typeface="+mn-lt"/>
              </a:rPr>
              <a:t>υ</a:t>
            </a:r>
            <a:r>
              <a:rPr lang="en-US" sz="2400" b="1" u="sng" dirty="0" err="1" smtClean="0">
                <a:solidFill>
                  <a:srgbClr val="000000"/>
                </a:solidFill>
                <a:latin typeface="+mn-lt"/>
              </a:rPr>
              <a:t>λικός</a:t>
            </a:r>
            <a:r>
              <a:rPr lang="en-US" sz="2400" b="1" u="sng" dirty="0" smtClean="0">
                <a:solidFill>
                  <a:srgbClr val="000000"/>
                </a:solidFill>
                <a:latin typeface="+mn-lt"/>
              </a:rPr>
              <a:t> </a:t>
            </a:r>
            <a:r>
              <a:rPr lang="el-GR" b="1" u="sng" dirty="0" smtClean="0">
                <a:latin typeface="+mn-lt"/>
              </a:rPr>
              <a:t>π</a:t>
            </a:r>
            <a:r>
              <a:rPr lang="en-US" sz="2400" b="1" u="sng" dirty="0" err="1" smtClean="0">
                <a:solidFill>
                  <a:srgbClr val="000000"/>
                </a:solidFill>
                <a:latin typeface="+mn-lt"/>
              </a:rPr>
              <a:t>ολιτισμός</a:t>
            </a:r>
            <a:endParaRPr lang="en-US" sz="2400" b="1" u="sng" dirty="0">
              <a:latin typeface="+mn-lt"/>
            </a:endParaRPr>
          </a:p>
        </p:txBody>
      </p:sp>
      <p:sp>
        <p:nvSpPr>
          <p:cNvPr id="3" name="Text 0"/>
          <p:cNvSpPr>
            <a:spLocks noGrp="1"/>
          </p:cNvSpPr>
          <p:nvPr>
            <p:ph type="body" idx="101"/>
          </p:nvPr>
        </p:nvSpPr>
        <p:spPr>
          <a:xfrm>
            <a:off x="562708" y="1062892"/>
            <a:ext cx="7666892" cy="3966308"/>
          </a:xfrm>
          <a:prstGeom prst="rect">
            <a:avLst/>
          </a:prstGeom>
          <a:noFill/>
          <a:ln/>
        </p:spPr>
        <p:txBody>
          <a:bodyPr wrap="square" rtlCol="0"/>
          <a:lstStyle/>
          <a:p>
            <a:pPr marL="0" indent="0">
              <a:buNone/>
            </a:pPr>
            <a:r>
              <a:rPr lang="el-GR" sz="2400" b="1" dirty="0" smtClean="0">
                <a:solidFill>
                  <a:srgbClr val="000000"/>
                </a:solidFill>
              </a:rPr>
              <a:t>«</a:t>
            </a:r>
            <a:r>
              <a:rPr lang="en-US" sz="2400" b="1" i="1" dirty="0" err="1" smtClean="0">
                <a:solidFill>
                  <a:srgbClr val="000000"/>
                </a:solidFill>
              </a:rPr>
              <a:t>καὶ</a:t>
            </a:r>
            <a:r>
              <a:rPr lang="en-US" sz="2400" b="1" i="1" dirty="0" smtClean="0">
                <a:solidFill>
                  <a:srgbClr val="000000"/>
                </a:solidFill>
              </a:rPr>
              <a:t> </a:t>
            </a:r>
            <a:r>
              <a:rPr lang="en-US" sz="2400" b="1" i="1" dirty="0">
                <a:solidFill>
                  <a:srgbClr val="000000"/>
                </a:solidFill>
              </a:rPr>
              <a:t>οἰκήσεις καὶ </a:t>
            </a:r>
            <a:r>
              <a:rPr lang="en-US" sz="2400" b="1" i="1" dirty="0">
                <a:solidFill>
                  <a:srgbClr val="FF0000"/>
                </a:solidFill>
              </a:rPr>
              <a:t>ἐσθῆτας </a:t>
            </a:r>
            <a:r>
              <a:rPr lang="en-US" sz="2400" b="1" i="1" dirty="0">
                <a:solidFill>
                  <a:srgbClr val="000000"/>
                </a:solidFill>
              </a:rPr>
              <a:t>καὶ </a:t>
            </a:r>
            <a:r>
              <a:rPr lang="en-US" sz="2400" b="1" i="1" dirty="0">
                <a:solidFill>
                  <a:srgbClr val="FF0000"/>
                </a:solidFill>
              </a:rPr>
              <a:t>ὑποδέσεις</a:t>
            </a:r>
            <a:r>
              <a:rPr lang="en-US" sz="2400" b="1" i="1" dirty="0">
                <a:solidFill>
                  <a:srgbClr val="000000"/>
                </a:solidFill>
              </a:rPr>
              <a:t> καὶ στρωμνὰς καὶ τὰς ἐκ γῆς </a:t>
            </a:r>
            <a:r>
              <a:rPr lang="en-US" sz="2400" b="1" i="1" dirty="0" err="1">
                <a:solidFill>
                  <a:srgbClr val="000000"/>
                </a:solidFill>
              </a:rPr>
              <a:t>τροφὰς</a:t>
            </a:r>
            <a:r>
              <a:rPr lang="en-US" sz="2400" b="1" i="1" dirty="0">
                <a:solidFill>
                  <a:srgbClr val="000000"/>
                </a:solidFill>
              </a:rPr>
              <a:t> </a:t>
            </a:r>
            <a:r>
              <a:rPr lang="en-US" sz="2400" b="1" i="1" dirty="0" err="1" smtClean="0">
                <a:solidFill>
                  <a:srgbClr val="000000"/>
                </a:solidFill>
              </a:rPr>
              <a:t>ηὕρετο</a:t>
            </a:r>
            <a:r>
              <a:rPr lang="el-GR" sz="2400" b="1" dirty="0" smtClean="0">
                <a:solidFill>
                  <a:srgbClr val="000000"/>
                </a:solidFill>
              </a:rPr>
              <a:t>»</a:t>
            </a:r>
          </a:p>
          <a:p>
            <a:pPr algn="just"/>
            <a:r>
              <a:rPr lang="el-GR" sz="2400" u="sng" dirty="0" smtClean="0">
                <a:solidFill>
                  <a:srgbClr val="000000"/>
                </a:solidFill>
              </a:rPr>
              <a:t>Ανάγκες</a:t>
            </a:r>
            <a:r>
              <a:rPr lang="el-GR" sz="2400" dirty="0" smtClean="0">
                <a:solidFill>
                  <a:srgbClr val="000000"/>
                </a:solidFill>
              </a:rPr>
              <a:t>: προστασία από τις </a:t>
            </a:r>
            <a:r>
              <a:rPr lang="el-GR" sz="2400" dirty="0" smtClean="0"/>
              <a:t>δυσκολίες της φύσης (π.χ. τα άγρια θηρία), προστασία από τις καιρικές συνθήκες, επιβίωση </a:t>
            </a:r>
            <a:endParaRPr lang="el-GR" sz="2400" dirty="0" smtClean="0">
              <a:solidFill>
                <a:srgbClr val="000000"/>
              </a:solidFill>
            </a:endParaRPr>
          </a:p>
          <a:p>
            <a:pPr marL="0" indent="0" algn="just">
              <a:buNone/>
            </a:pPr>
            <a:r>
              <a:rPr lang="el-GR" sz="2400" u="sng" dirty="0" smtClean="0">
                <a:solidFill>
                  <a:srgbClr val="000000"/>
                </a:solidFill>
              </a:rPr>
              <a:t>Αντιμετώπιση</a:t>
            </a:r>
            <a:r>
              <a:rPr lang="el-GR" sz="2400" dirty="0" smtClean="0">
                <a:solidFill>
                  <a:srgbClr val="000000"/>
                </a:solidFill>
              </a:rPr>
              <a:t>: </a:t>
            </a:r>
            <a:r>
              <a:rPr lang="en-US" sz="2400" dirty="0" err="1" smtClean="0">
                <a:solidFill>
                  <a:srgbClr val="000000"/>
                </a:solidFill>
              </a:rPr>
              <a:t>Οι</a:t>
            </a:r>
            <a:r>
              <a:rPr lang="en-US" sz="2400" dirty="0" smtClean="0">
                <a:solidFill>
                  <a:srgbClr val="000000"/>
                </a:solidFill>
              </a:rPr>
              <a:t> </a:t>
            </a:r>
            <a:r>
              <a:rPr lang="en-US" sz="2400" dirty="0">
                <a:solidFill>
                  <a:srgbClr val="000000"/>
                </a:solidFill>
              </a:rPr>
              <a:t>άνθρωποι χρησιμοποιούν τις τεχνικές τους </a:t>
            </a:r>
            <a:r>
              <a:rPr lang="en-US" sz="2400" dirty="0" err="1">
                <a:solidFill>
                  <a:srgbClr val="000000"/>
                </a:solidFill>
              </a:rPr>
              <a:t>δεξιότητες</a:t>
            </a:r>
            <a:r>
              <a:rPr lang="en-US" sz="2400" dirty="0">
                <a:solidFill>
                  <a:srgbClr val="000000"/>
                </a:solidFill>
              </a:rPr>
              <a:t> </a:t>
            </a:r>
            <a:r>
              <a:rPr lang="el-GR" sz="2400" dirty="0" smtClean="0">
                <a:solidFill>
                  <a:srgbClr val="000000"/>
                </a:solidFill>
              </a:rPr>
              <a:t>(έντεχνος σοφία) </a:t>
            </a:r>
            <a:r>
              <a:rPr lang="en-US" sz="2400" dirty="0" err="1" smtClean="0">
                <a:solidFill>
                  <a:srgbClr val="000000"/>
                </a:solidFill>
              </a:rPr>
              <a:t>για</a:t>
            </a:r>
            <a:r>
              <a:rPr lang="en-US" sz="2400" dirty="0" smtClean="0">
                <a:solidFill>
                  <a:srgbClr val="000000"/>
                </a:solidFill>
              </a:rPr>
              <a:t> </a:t>
            </a:r>
            <a:r>
              <a:rPr lang="en-US" sz="2400" dirty="0">
                <a:solidFill>
                  <a:srgbClr val="000000"/>
                </a:solidFill>
              </a:rPr>
              <a:t>να δημιουργήσουν κατοικίες, ρούχα, υποδήματα, στρωσίδια και να μάθουν να παίρνουν τροφή από τη γη.</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 7">
    <p:spTree>
      <p:nvGrpSpPr>
        <p:cNvPr id="1" name=""/>
        <p:cNvGrpSpPr/>
        <p:nvPr/>
      </p:nvGrpSpPr>
      <p:grpSpPr>
        <a:xfrm>
          <a:off x="0" y="0"/>
          <a:ext cx="0" cy="0"/>
          <a:chOff x="0" y="0"/>
          <a:chExt cx="0" cy="0"/>
        </a:xfrm>
      </p:grpSpPr>
      <p:sp>
        <p:nvSpPr>
          <p:cNvPr id="2" name="Text 0"/>
          <p:cNvSpPr>
            <a:spLocks noGrp="1"/>
          </p:cNvSpPr>
          <p:nvPr>
            <p:ph type="title" idx="100"/>
          </p:nvPr>
        </p:nvSpPr>
        <p:spPr>
          <a:xfrm>
            <a:off x="922214" y="457200"/>
            <a:ext cx="7307385" cy="457200"/>
          </a:xfrm>
          <a:prstGeom prst="rect">
            <a:avLst/>
          </a:prstGeom>
          <a:noFill/>
          <a:ln/>
        </p:spPr>
        <p:txBody>
          <a:bodyPr wrap="square" rtlCol="0"/>
          <a:lstStyle/>
          <a:p>
            <a:r>
              <a:rPr lang="el-GR" b="1" u="sng" dirty="0" smtClean="0">
                <a:latin typeface="+mn-lt"/>
              </a:rPr>
              <a:t>Φάση του Προμηθέα : τ</a:t>
            </a:r>
            <a:r>
              <a:rPr lang="en-US" sz="2400" b="1" u="sng" dirty="0" smtClean="0">
                <a:solidFill>
                  <a:srgbClr val="000000"/>
                </a:solidFill>
                <a:latin typeface="+mn-lt"/>
              </a:rPr>
              <a:t>ο </a:t>
            </a:r>
            <a:r>
              <a:rPr lang="el-GR" b="1" u="sng" dirty="0" smtClean="0">
                <a:latin typeface="+mn-lt"/>
              </a:rPr>
              <a:t>π</a:t>
            </a:r>
            <a:r>
              <a:rPr lang="en-US" sz="2400" b="1" u="sng" dirty="0" err="1" smtClean="0">
                <a:solidFill>
                  <a:srgbClr val="000000"/>
                </a:solidFill>
                <a:latin typeface="+mn-lt"/>
              </a:rPr>
              <a:t>ρόβλημα</a:t>
            </a:r>
            <a:r>
              <a:rPr lang="en-US" sz="2400" b="1" u="sng" dirty="0" smtClean="0">
                <a:solidFill>
                  <a:srgbClr val="000000"/>
                </a:solidFill>
                <a:latin typeface="+mn-lt"/>
              </a:rPr>
              <a:t> </a:t>
            </a:r>
            <a:r>
              <a:rPr lang="en-US" sz="2400" b="1" u="sng" dirty="0" err="1">
                <a:solidFill>
                  <a:srgbClr val="000000"/>
                </a:solidFill>
                <a:latin typeface="+mn-lt"/>
              </a:rPr>
              <a:t>της</a:t>
            </a:r>
            <a:r>
              <a:rPr lang="en-US" sz="2400" b="1" u="sng" dirty="0">
                <a:solidFill>
                  <a:srgbClr val="000000"/>
                </a:solidFill>
                <a:latin typeface="+mn-lt"/>
              </a:rPr>
              <a:t> </a:t>
            </a:r>
            <a:r>
              <a:rPr lang="el-GR" sz="2400" b="1" u="sng" dirty="0" smtClean="0">
                <a:solidFill>
                  <a:srgbClr val="000000"/>
                </a:solidFill>
                <a:latin typeface="+mn-lt"/>
              </a:rPr>
              <a:t>ε</a:t>
            </a:r>
            <a:r>
              <a:rPr lang="en-US" sz="2400" b="1" u="sng" dirty="0" err="1" smtClean="0">
                <a:solidFill>
                  <a:srgbClr val="000000"/>
                </a:solidFill>
                <a:latin typeface="+mn-lt"/>
              </a:rPr>
              <a:t>πιβίωσης</a:t>
            </a:r>
            <a:endParaRPr lang="en-US" sz="2400" b="1" u="sng" dirty="0">
              <a:latin typeface="+mn-lt"/>
            </a:endParaRPr>
          </a:p>
        </p:txBody>
      </p:sp>
      <p:sp>
        <p:nvSpPr>
          <p:cNvPr id="3" name="Text 0"/>
          <p:cNvSpPr>
            <a:spLocks noGrp="1"/>
          </p:cNvSpPr>
          <p:nvPr>
            <p:ph type="body" idx="101"/>
          </p:nvPr>
        </p:nvSpPr>
        <p:spPr>
          <a:xfrm>
            <a:off x="457199" y="914400"/>
            <a:ext cx="8389815" cy="4114800"/>
          </a:xfrm>
          <a:prstGeom prst="rect">
            <a:avLst/>
          </a:prstGeom>
          <a:noFill/>
          <a:ln/>
        </p:spPr>
        <p:txBody>
          <a:bodyPr wrap="square" rtlCol="0"/>
          <a:lstStyle/>
          <a:p>
            <a:r>
              <a:rPr lang="el-GR" sz="2000" b="1" dirty="0" smtClean="0"/>
              <a:t>«</a:t>
            </a:r>
            <a:r>
              <a:rPr lang="el-GR" sz="2000" b="1" i="1" dirty="0" err="1" smtClean="0"/>
              <a:t>Οὕτω</a:t>
            </a:r>
            <a:r>
              <a:rPr lang="el-GR" sz="2000" b="1" i="1" dirty="0" smtClean="0"/>
              <a:t> δὴ παρεσκευασμένοι κατ’ ἀρχὰς ἄνθρωποι </a:t>
            </a:r>
            <a:r>
              <a:rPr lang="el-GR" sz="2000" b="1" i="1" dirty="0" smtClean="0">
                <a:solidFill>
                  <a:srgbClr val="FF0000"/>
                </a:solidFill>
              </a:rPr>
              <a:t>ᾤκουν</a:t>
            </a:r>
            <a:r>
              <a:rPr lang="el-GR" sz="2000" b="1" i="1" dirty="0" smtClean="0"/>
              <a:t> </a:t>
            </a:r>
            <a:r>
              <a:rPr lang="el-GR" sz="2000" b="1" i="1" dirty="0" smtClean="0">
                <a:solidFill>
                  <a:srgbClr val="FF0000"/>
                </a:solidFill>
              </a:rPr>
              <a:t>σποράδην</a:t>
            </a:r>
            <a:r>
              <a:rPr lang="el-GR" sz="2000" b="1" i="1" dirty="0" smtClean="0"/>
              <a:t>, πόλεις δὲ οὐκ ἦσαν˙ </a:t>
            </a:r>
            <a:r>
              <a:rPr lang="el-GR" sz="2000" b="1" i="1" dirty="0" smtClean="0">
                <a:solidFill>
                  <a:srgbClr val="FF0000"/>
                </a:solidFill>
              </a:rPr>
              <a:t>ἀπώλλυντο</a:t>
            </a:r>
            <a:r>
              <a:rPr lang="el-GR" sz="2000" b="1" i="1" dirty="0" smtClean="0"/>
              <a:t> οὖν ὑπὸ τῶν θηρίων διὰ τὸ πανταχῇ αὐτῶν ἀσθενέστεροι εἶναι, καὶ ἡ δημιουργικὴ τέχνη αὐτοῖς πρὸς μὲν τροφὴν </a:t>
            </a:r>
            <a:r>
              <a:rPr lang="el-GR" sz="2000" b="1" i="1" dirty="0" smtClean="0">
                <a:solidFill>
                  <a:srgbClr val="FF0000"/>
                </a:solidFill>
              </a:rPr>
              <a:t>ἱκανὴ </a:t>
            </a:r>
            <a:r>
              <a:rPr lang="el-GR" sz="2000" b="1" i="1" dirty="0" smtClean="0"/>
              <a:t>βοηθὸς ἦν, πρὸς δὲ τὸν τῶν θηρίων </a:t>
            </a:r>
            <a:r>
              <a:rPr lang="el-GR" sz="2000" b="1" i="1" dirty="0" err="1" smtClean="0"/>
              <a:t>πόλεμον</a:t>
            </a:r>
            <a:r>
              <a:rPr lang="el-GR" sz="2000" b="1" i="1" dirty="0" smtClean="0"/>
              <a:t> </a:t>
            </a:r>
            <a:r>
              <a:rPr lang="el-GR" sz="2000" b="1" i="1" dirty="0" err="1" smtClean="0">
                <a:solidFill>
                  <a:srgbClr val="FF0000"/>
                </a:solidFill>
              </a:rPr>
              <a:t>ἐνδεής</a:t>
            </a:r>
            <a:r>
              <a:rPr lang="el-GR" sz="2000" b="1" dirty="0" smtClean="0"/>
              <a:t>»</a:t>
            </a:r>
            <a:endParaRPr lang="el-GR" sz="2000" dirty="0" smtClean="0">
              <a:solidFill>
                <a:srgbClr val="000000"/>
              </a:solidFill>
            </a:endParaRPr>
          </a:p>
          <a:p>
            <a:pPr marL="0" indent="0">
              <a:buFont typeface="Wingdings" pitchFamily="2" charset="2"/>
              <a:buChar char="v"/>
            </a:pPr>
            <a:r>
              <a:rPr lang="el-GR" dirty="0" smtClean="0"/>
              <a:t> </a:t>
            </a:r>
            <a:r>
              <a:rPr lang="el-GR" sz="2400" dirty="0" smtClean="0"/>
              <a:t>Οι άνθρωποι αρχικά ζούσαν διασκορπισμένοι- απουσία πόλεων/κοινωνικής οργάνωσης.</a:t>
            </a:r>
          </a:p>
          <a:p>
            <a:pPr marL="0" indent="0">
              <a:buFont typeface="Wingdings" pitchFamily="2" charset="2"/>
              <a:buChar char="v"/>
            </a:pPr>
            <a:r>
              <a:rPr lang="el-GR" sz="2400" dirty="0" smtClean="0"/>
              <a:t> Εξόντωσή τους από τα θηρία επειδή υστερούν σωματικά σε σύγκριση μ’ αυτά.</a:t>
            </a:r>
          </a:p>
          <a:p>
            <a:pPr marL="0" indent="0">
              <a:buFont typeface="Wingdings" pitchFamily="2" charset="2"/>
              <a:buChar char="v"/>
            </a:pPr>
            <a:r>
              <a:rPr lang="el-GR" sz="2400" dirty="0" smtClean="0"/>
              <a:t> Η δημιουργική τέχνη (συνώνυμο με την έντεχνη σοφία) δεν επαρκούσε για ν’ αντιμετωπίσουν τα θηρία.</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100"/>
          </p:nvPr>
        </p:nvSpPr>
        <p:spPr>
          <a:xfrm>
            <a:off x="457200" y="457200"/>
            <a:ext cx="7772400" cy="973014"/>
          </a:xfrm>
        </p:spPr>
        <p:txBody>
          <a:bodyPr/>
          <a:lstStyle/>
          <a:p>
            <a:r>
              <a:rPr lang="el-GR" b="1" u="sng" dirty="0" smtClean="0">
                <a:latin typeface="+mn-lt"/>
              </a:rPr>
              <a:t>Φάση του Προμηθέα: τ</a:t>
            </a:r>
            <a:r>
              <a:rPr lang="en-US" b="1" u="sng" dirty="0" smtClean="0">
                <a:latin typeface="+mn-lt"/>
              </a:rPr>
              <a:t>ο </a:t>
            </a:r>
            <a:r>
              <a:rPr lang="el-GR" b="1" u="sng" dirty="0" smtClean="0">
                <a:latin typeface="+mn-lt"/>
              </a:rPr>
              <a:t>π</a:t>
            </a:r>
            <a:r>
              <a:rPr lang="en-US" b="1" u="sng" dirty="0" smtClean="0">
                <a:latin typeface="+mn-lt"/>
              </a:rPr>
              <a:t>ρόβλημα της </a:t>
            </a:r>
            <a:r>
              <a:rPr lang="el-GR" b="1" u="sng" dirty="0" smtClean="0">
                <a:latin typeface="+mn-lt"/>
              </a:rPr>
              <a:t>ε</a:t>
            </a:r>
            <a:r>
              <a:rPr lang="en-US" b="1" u="sng" dirty="0" err="1" smtClean="0">
                <a:latin typeface="+mn-lt"/>
              </a:rPr>
              <a:t>πιβίωσης</a:t>
            </a:r>
            <a:r>
              <a:rPr lang="el-GR" b="1" u="sng" dirty="0" smtClean="0">
                <a:latin typeface="+mn-lt"/>
              </a:rPr>
              <a:t> από τα θηρία οφείλεται στην έλλειψη της πολιτικής τέχνης</a:t>
            </a:r>
            <a:endParaRPr lang="el-GR" b="1" dirty="0">
              <a:latin typeface="+mn-lt"/>
            </a:endParaRPr>
          </a:p>
        </p:txBody>
      </p:sp>
      <p:sp>
        <p:nvSpPr>
          <p:cNvPr id="3" name="2 - Θέση κειμένου"/>
          <p:cNvSpPr>
            <a:spLocks noGrp="1"/>
          </p:cNvSpPr>
          <p:nvPr>
            <p:ph type="body" idx="101"/>
          </p:nvPr>
        </p:nvSpPr>
        <p:spPr>
          <a:xfrm>
            <a:off x="593968" y="1430214"/>
            <a:ext cx="7635631" cy="3598985"/>
          </a:xfrm>
        </p:spPr>
        <p:txBody>
          <a:bodyPr/>
          <a:lstStyle/>
          <a:p>
            <a:r>
              <a:rPr lang="el-GR" sz="2400" b="1" i="1" dirty="0" smtClean="0"/>
              <a:t>«-πολιτικὴν γὰρ τέχνην οὔπω εἶχον, ἧς μέρος </a:t>
            </a:r>
            <a:r>
              <a:rPr lang="el-GR" sz="2400" b="1" i="1" dirty="0" err="1" smtClean="0"/>
              <a:t>πολεμικὴ</a:t>
            </a:r>
            <a:r>
              <a:rPr lang="el-GR" sz="2400" b="1" i="1" dirty="0" smtClean="0"/>
              <a:t>-»</a:t>
            </a:r>
          </a:p>
          <a:p>
            <a:pPr>
              <a:buFont typeface="Wingdings" pitchFamily="2" charset="2"/>
              <a:buChar char="v"/>
            </a:pPr>
            <a:r>
              <a:rPr lang="el-GR" sz="2400" b="1" i="1" dirty="0" smtClean="0"/>
              <a:t> </a:t>
            </a:r>
            <a:r>
              <a:rPr lang="el-GR" sz="2400" dirty="0" smtClean="0"/>
              <a:t>Οι άνθρωποι δε μπορούσαν ν’ αντιμετωπίσουν τα θηρία γιατί δεν είχαν την πολεμική τέχνη</a:t>
            </a:r>
          </a:p>
          <a:p>
            <a:pPr>
              <a:buFont typeface="Wingdings" pitchFamily="2" charset="2"/>
              <a:buChar char="v"/>
            </a:pPr>
            <a:r>
              <a:rPr lang="el-GR" sz="2400" dirty="0" smtClean="0"/>
              <a:t>Η  πολεμική τέχνη είναι μέρος της πολιτικής τέχνης, αφού  υπάρχει σε οργανωμένες κοινωνίες, όπου οι άνθρωποι υπερασπίζονται τα υπάρχοντά τους και τα τεχνολογικά και πολιτισμικά επιτεύγματά τους.</a:t>
            </a:r>
          </a:p>
          <a:p>
            <a:pPr>
              <a:buFont typeface="Wingdings" pitchFamily="2" charset="2"/>
              <a:buChar char="v"/>
            </a:pPr>
            <a:endParaRPr lang="el-GR"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 8">
    <p:spTree>
      <p:nvGrpSpPr>
        <p:cNvPr id="1" name=""/>
        <p:cNvGrpSpPr/>
        <p:nvPr/>
      </p:nvGrpSpPr>
      <p:grpSpPr>
        <a:xfrm>
          <a:off x="0" y="0"/>
          <a:ext cx="0" cy="0"/>
          <a:chOff x="0" y="0"/>
          <a:chExt cx="0" cy="0"/>
        </a:xfrm>
      </p:grpSpPr>
      <p:sp>
        <p:nvSpPr>
          <p:cNvPr id="2" name="Text 0"/>
          <p:cNvSpPr>
            <a:spLocks noGrp="1"/>
          </p:cNvSpPr>
          <p:nvPr>
            <p:ph type="title" idx="100"/>
          </p:nvPr>
        </p:nvSpPr>
        <p:spPr>
          <a:xfrm>
            <a:off x="117231" y="109415"/>
            <a:ext cx="8925169" cy="578339"/>
          </a:xfrm>
          <a:prstGeom prst="rect">
            <a:avLst/>
          </a:prstGeom>
          <a:noFill/>
          <a:ln/>
        </p:spPr>
        <p:txBody>
          <a:bodyPr wrap="square" rtlCol="0"/>
          <a:lstStyle/>
          <a:p>
            <a:r>
              <a:rPr lang="el-GR" b="1" u="sng" dirty="0" smtClean="0">
                <a:latin typeface="+mn-lt"/>
              </a:rPr>
              <a:t>Φάση του Προμηθέα: π</a:t>
            </a:r>
            <a:r>
              <a:rPr lang="en-US" sz="2400" b="1" u="sng" dirty="0" err="1" smtClean="0">
                <a:solidFill>
                  <a:srgbClr val="000000"/>
                </a:solidFill>
                <a:latin typeface="+mn-lt"/>
              </a:rPr>
              <a:t>ρώτες</a:t>
            </a:r>
            <a:r>
              <a:rPr lang="en-US" sz="2400" b="1" u="sng" dirty="0" smtClean="0">
                <a:solidFill>
                  <a:srgbClr val="000000"/>
                </a:solidFill>
                <a:latin typeface="+mn-lt"/>
              </a:rPr>
              <a:t> </a:t>
            </a:r>
            <a:r>
              <a:rPr lang="el-GR" b="1" u="sng" dirty="0" err="1" smtClean="0">
                <a:latin typeface="+mn-lt"/>
              </a:rPr>
              <a:t>π</a:t>
            </a:r>
            <a:r>
              <a:rPr lang="en-US" sz="2400" b="1" u="sng" dirty="0" err="1" smtClean="0">
                <a:solidFill>
                  <a:srgbClr val="000000"/>
                </a:solidFill>
                <a:latin typeface="+mn-lt"/>
              </a:rPr>
              <a:t>ροσπάθειες</a:t>
            </a:r>
            <a:r>
              <a:rPr lang="en-US" sz="2400" b="1" u="sng" dirty="0" smtClean="0">
                <a:solidFill>
                  <a:srgbClr val="000000"/>
                </a:solidFill>
                <a:latin typeface="+mn-lt"/>
              </a:rPr>
              <a:t> </a:t>
            </a:r>
            <a:r>
              <a:rPr lang="el-GR" b="1" u="sng" dirty="0" smtClean="0">
                <a:latin typeface="+mn-lt"/>
              </a:rPr>
              <a:t>κ</a:t>
            </a:r>
            <a:r>
              <a:rPr lang="en-US" sz="2400" b="1" u="sng" dirty="0" err="1" smtClean="0">
                <a:solidFill>
                  <a:srgbClr val="000000"/>
                </a:solidFill>
                <a:latin typeface="+mn-lt"/>
              </a:rPr>
              <a:t>οιν</a:t>
            </a:r>
            <a:r>
              <a:rPr lang="el-GR" sz="2400" b="1" u="sng" dirty="0" err="1" smtClean="0">
                <a:solidFill>
                  <a:srgbClr val="000000"/>
                </a:solidFill>
                <a:latin typeface="+mn-lt"/>
              </a:rPr>
              <a:t>ωνικής</a:t>
            </a:r>
            <a:r>
              <a:rPr lang="el-GR" sz="2400" b="1" u="sng" dirty="0" smtClean="0">
                <a:solidFill>
                  <a:srgbClr val="000000"/>
                </a:solidFill>
                <a:latin typeface="+mn-lt"/>
              </a:rPr>
              <a:t> </a:t>
            </a:r>
            <a:r>
              <a:rPr lang="el-GR" sz="2400" b="1" u="sng" dirty="0" err="1" smtClean="0">
                <a:solidFill>
                  <a:srgbClr val="000000"/>
                </a:solidFill>
                <a:latin typeface="+mn-lt"/>
              </a:rPr>
              <a:t>συμβ</a:t>
            </a:r>
            <a:r>
              <a:rPr lang="en-US" sz="2400" b="1" u="sng" dirty="0" err="1" smtClean="0">
                <a:solidFill>
                  <a:srgbClr val="000000"/>
                </a:solidFill>
                <a:latin typeface="+mn-lt"/>
              </a:rPr>
              <a:t>ίωσης</a:t>
            </a:r>
            <a:endParaRPr lang="en-US" sz="2400" b="1" u="sng" dirty="0">
              <a:latin typeface="+mn-lt"/>
            </a:endParaRPr>
          </a:p>
        </p:txBody>
      </p:sp>
      <p:sp>
        <p:nvSpPr>
          <p:cNvPr id="3" name="Text 0"/>
          <p:cNvSpPr>
            <a:spLocks noGrp="1"/>
          </p:cNvSpPr>
          <p:nvPr>
            <p:ph type="body" idx="101"/>
          </p:nvPr>
        </p:nvSpPr>
        <p:spPr>
          <a:xfrm>
            <a:off x="117231" y="687754"/>
            <a:ext cx="8925169" cy="4353169"/>
          </a:xfrm>
          <a:prstGeom prst="rect">
            <a:avLst/>
          </a:prstGeom>
          <a:noFill/>
          <a:ln/>
        </p:spPr>
        <p:txBody>
          <a:bodyPr wrap="square" rtlCol="0"/>
          <a:lstStyle/>
          <a:p>
            <a:pPr marL="0" indent="0">
              <a:buNone/>
            </a:pPr>
            <a:r>
              <a:rPr lang="el-GR" sz="2400" b="1" i="1" dirty="0" smtClean="0">
                <a:solidFill>
                  <a:srgbClr val="000000"/>
                </a:solidFill>
              </a:rPr>
              <a:t>«</a:t>
            </a:r>
            <a:r>
              <a:rPr lang="en-US" sz="2400" b="1" i="1" dirty="0" err="1" smtClean="0">
                <a:solidFill>
                  <a:srgbClr val="000000"/>
                </a:solidFill>
              </a:rPr>
              <a:t>ἐζήτουν</a:t>
            </a:r>
            <a:r>
              <a:rPr lang="en-US" sz="2400" b="1" i="1" dirty="0" smtClean="0">
                <a:solidFill>
                  <a:srgbClr val="000000"/>
                </a:solidFill>
              </a:rPr>
              <a:t> </a:t>
            </a:r>
            <a:r>
              <a:rPr lang="en-US" sz="2400" b="1" i="1" dirty="0">
                <a:solidFill>
                  <a:srgbClr val="000000"/>
                </a:solidFill>
              </a:rPr>
              <a:t>δὴ ἁθροίζεσθαι καὶ σῴζεσθαι </a:t>
            </a:r>
            <a:r>
              <a:rPr lang="en-US" sz="2400" b="1" i="1" dirty="0" err="1">
                <a:solidFill>
                  <a:srgbClr val="000000"/>
                </a:solidFill>
              </a:rPr>
              <a:t>κτίζοντες</a:t>
            </a:r>
            <a:r>
              <a:rPr lang="en-US" sz="2400" b="1" i="1" dirty="0">
                <a:solidFill>
                  <a:srgbClr val="000000"/>
                </a:solidFill>
              </a:rPr>
              <a:t> </a:t>
            </a:r>
            <a:r>
              <a:rPr lang="en-US" sz="2400" b="1" i="1" dirty="0" err="1" smtClean="0">
                <a:solidFill>
                  <a:srgbClr val="000000"/>
                </a:solidFill>
              </a:rPr>
              <a:t>πόλεις</a:t>
            </a:r>
            <a:r>
              <a:rPr lang="el-GR" sz="2400" b="1" i="1" dirty="0" smtClean="0">
                <a:solidFill>
                  <a:srgbClr val="000000"/>
                </a:solidFill>
              </a:rPr>
              <a:t>»</a:t>
            </a:r>
          </a:p>
          <a:p>
            <a:pPr>
              <a:buFont typeface="Wingdings" pitchFamily="2" charset="2"/>
              <a:buChar char="Ø"/>
            </a:pPr>
            <a:r>
              <a:rPr lang="el-GR" sz="2400" b="1" i="1" dirty="0" smtClean="0"/>
              <a:t> </a:t>
            </a:r>
            <a:r>
              <a:rPr lang="el-GR" sz="2400" dirty="0" smtClean="0"/>
              <a:t>Πρώτες προσπάθειες κοινωνικής συνύπαρξης με σκοπό την επιβίωση = αθροιστική συνύπαρξη χωρίς εσωτερικούς δεσμούς και κανόνες συμπεριφοράς</a:t>
            </a:r>
            <a:endParaRPr lang="el-GR" sz="2400" b="1" i="1" dirty="0" smtClean="0">
              <a:solidFill>
                <a:srgbClr val="000000"/>
              </a:solidFill>
            </a:endParaRPr>
          </a:p>
          <a:p>
            <a:pPr>
              <a:buFont typeface="Wingdings" pitchFamily="2" charset="2"/>
              <a:buChar char="Ø"/>
            </a:pPr>
            <a:r>
              <a:rPr lang="el-GR" sz="2400" u="sng" dirty="0" smtClean="0"/>
              <a:t> Αίτιο της δημιουργίας των πρώτων πόλεων κατά τον Πρωταγόρα ήταν ο κίνδυνος από τα θηρία.</a:t>
            </a:r>
            <a:r>
              <a:rPr lang="el-GR" sz="2400" b="1" dirty="0" smtClean="0"/>
              <a:t> </a:t>
            </a:r>
          </a:p>
          <a:p>
            <a:pPr>
              <a:buFont typeface="Wingdings" pitchFamily="2" charset="2"/>
              <a:buChar char="Ø"/>
            </a:pPr>
            <a:r>
              <a:rPr lang="el-GR" sz="2400" b="1" dirty="0" smtClean="0"/>
              <a:t> </a:t>
            </a:r>
            <a:r>
              <a:rPr lang="el-GR" sz="2400" dirty="0" smtClean="0"/>
              <a:t>Η τάση κοινωνικής συνύπαρξης δεν εκδηλώνεται από εσωτερική αναγκαιότητα του ανθρώπου, αλλά από την εξωτερική αναγκαιότητα που επιβάλλει η φυσική υπεροχή των άγριων θηρίων.</a:t>
            </a:r>
          </a:p>
          <a:p>
            <a:pPr>
              <a:buFont typeface="Wingdings" pitchFamily="2" charset="2"/>
              <a:buChar char="Ø"/>
            </a:pPr>
            <a:r>
              <a:rPr lang="el-GR" sz="2400" b="1" dirty="0" smtClean="0"/>
              <a:t> Αντίθεση με τον Αριστοτέλη: </a:t>
            </a:r>
            <a:r>
              <a:rPr lang="el-GR" sz="2400" u="sng" dirty="0" smtClean="0"/>
              <a:t>η πόλη υπάρχει εκ φύσεως (</a:t>
            </a:r>
            <a:r>
              <a:rPr lang="el-GR" sz="2400" i="1" u="sng" dirty="0" smtClean="0"/>
              <a:t>πᾶσα πόλις φύσει ἐστιν</a:t>
            </a:r>
            <a:r>
              <a:rPr lang="el-GR" sz="2400" u="sng" dirty="0" smtClean="0"/>
              <a:t>)</a:t>
            </a:r>
            <a:r>
              <a:rPr lang="el-GR" sz="2400" i="1" u="sng" dirty="0" smtClean="0"/>
              <a:t> , </a:t>
            </a:r>
            <a:r>
              <a:rPr lang="el-GR" sz="2400" u="sng" dirty="0" smtClean="0"/>
              <a:t>ο άνθρωπος είναι </a:t>
            </a:r>
            <a:r>
              <a:rPr lang="el-GR" sz="2400" i="1" u="sng" dirty="0" smtClean="0"/>
              <a:t>φύσει ζῷον πολιτικόν</a:t>
            </a:r>
            <a:endParaRPr lang="el-GR" sz="2400" b="1" dirty="0" smtClean="0"/>
          </a:p>
          <a:p>
            <a:pPr>
              <a:buFont typeface="Wingdings" pitchFamily="2" charset="2"/>
              <a:buChar char="Ø"/>
            </a:pPr>
            <a:endParaRPr lang="en-US" sz="2000" b="1" i="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541</TotalTime>
  <Words>1930</Words>
  <Application>Microsoft Office PowerPoint</Application>
  <PresentationFormat>Προβολή στην οθόνη (16:9)</PresentationFormat>
  <Paragraphs>120</Paragraphs>
  <Slides>25</Slides>
  <Notes>13</Notes>
  <HiddenSlides>0</HiddenSlides>
  <MMClips>0</MMClips>
  <ScaleCrop>false</ScaleCrop>
  <HeadingPairs>
    <vt:vector size="4" baseType="variant">
      <vt:variant>
        <vt:lpstr>Θέμα</vt:lpstr>
      </vt:variant>
      <vt:variant>
        <vt:i4>1</vt:i4>
      </vt:variant>
      <vt:variant>
        <vt:lpstr>Τίτλοι διαφανειών</vt:lpstr>
      </vt:variant>
      <vt:variant>
        <vt:i4>25</vt:i4>
      </vt:variant>
    </vt:vector>
  </HeadingPairs>
  <TitlesOfParts>
    <vt:vector size="26" baseType="lpstr">
      <vt:lpstr>Office Theme</vt:lpstr>
      <vt:lpstr>Πλάτωνος "Πρωταγόρας": Διδακτική ενότητα 6η: Ο πρωταγόρειος μύθος: το δώρο του Δία, η πολιτική αρετή, ως κοινή και αναγκαία ιδιότητα των ανθρώπων</vt:lpstr>
      <vt:lpstr>Φάση του Προμηθέα: Η συγγένεια του ανθρώπου με το θείο</vt:lpstr>
      <vt:lpstr>Η εξέλιξη του πολιτισμού στη φάση του Προμηθέα </vt:lpstr>
      <vt:lpstr>φάση του Προμηθέα :Η γένεση της θρησκείας και ο αγνωστικισμός του Πρωταγόρα</vt:lpstr>
      <vt:lpstr>Φάση του Προμηθέα: Η γένεση και η εξέλιξη της γλώσσας</vt:lpstr>
      <vt:lpstr>Φάση του Προμηθέα : πρώιμος υλικός πολιτισμός</vt:lpstr>
      <vt:lpstr>Φάση του Προμηθέα : το πρόβλημα της επιβίωσης</vt:lpstr>
      <vt:lpstr>Φάση του Προμηθέα: το πρόβλημα της επιβίωσης από τα θηρία οφείλεται στην έλλειψη της πολιτικής τέχνης</vt:lpstr>
      <vt:lpstr>Φάση του Προμηθέα: πρώτες προσπάθειες κοινωνικής συμβίωσης</vt:lpstr>
      <vt:lpstr>Φάση του Προμηθέα: η αποτυχία των πρώτων κοινωνικών σχηματισμών</vt:lpstr>
      <vt:lpstr>Διαφάνεια 11</vt:lpstr>
      <vt:lpstr>Η Παρέμβαση του Δία για τη σωτηρία των ανθρώπων</vt:lpstr>
      <vt:lpstr>Αἰδώς: Ηθική Συνείδηση</vt:lpstr>
      <vt:lpstr>Δίκη: Δικαιοσύνη</vt:lpstr>
      <vt:lpstr>Η λειτουργία της αιδούς και της δίκης</vt:lpstr>
      <vt:lpstr>Ερώτημα για τον τρόπο απόκτησης της πολιτικής αρετής</vt:lpstr>
      <vt:lpstr>Η καθολικότητα  και η αναγκαιότητα της πολιτικής αρετής</vt:lpstr>
      <vt:lpstr>Η υποχρέωση για καθολικότητα της πολιτικής αρετής</vt:lpstr>
      <vt:lpstr>Η ευθύνη του ανθρώπου για την απόκτηση της πολιτικής αρετής</vt:lpstr>
      <vt:lpstr>Γενική θεώρηση του μύθου</vt:lpstr>
      <vt:lpstr>Επιμύθιο: συμπέρασμα του μύθου</vt:lpstr>
      <vt:lpstr>Επιμύθιο: το επιχείρημα του Πρωταγόρα</vt:lpstr>
      <vt:lpstr>Επιμύθιο: το επιχείρημα του Πρωταγόρα για το διδακτόν της αρετής</vt:lpstr>
      <vt:lpstr>Η άποψη του Πρωταγόρα για την πολιτική αρετή</vt:lpstr>
      <vt:lpstr>Η άποψη του Πρωταγόρα για την Αθηναϊκή Δημοκρατία</vt:lpstr>
    </vt:vector>
  </TitlesOfParts>
  <Company>PptxGenJS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Πρωταγόρειος Μύθος: Πολιτική Αρετή και Ανθρώπινη Εξέλιξη</dc:title>
  <dc:subject>PptxGenJS Presentation</dc:subject>
  <dc:creator>PptxGenJS</dc:creator>
  <cp:lastModifiedBy>Χρήστης των Windows</cp:lastModifiedBy>
  <cp:revision>90</cp:revision>
  <dcterms:created xsi:type="dcterms:W3CDTF">2024-11-16T07:54:30Z</dcterms:created>
  <dcterms:modified xsi:type="dcterms:W3CDTF">2024-11-23T20:17:34Z</dcterms:modified>
</cp:coreProperties>
</file>