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Αριστοτέλης, Ηθικά </a:t>
            </a:r>
            <a:r>
              <a:rPr lang="el-GR" dirty="0" err="1" smtClean="0"/>
              <a:t>Νικομάχεια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Δ.Ε. 15: Ορισμός της αρετής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el-GR" u="sng" dirty="0" smtClean="0"/>
              <a:t>Η υπερβολή και η έλλειψη στα συναισθήματα  (πάθη)</a:t>
            </a:r>
            <a:endParaRPr lang="el-GR" u="sng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428596" y="1285860"/>
            <a:ext cx="4067204" cy="5429288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err="1" smtClean="0"/>
              <a:t>οἷον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φοβηθῆναι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θαρρῆσαι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ἐπιθυμῆσαι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ὀργισθῆναι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ἐλεῆσαι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ὅλως</a:t>
            </a:r>
            <a:r>
              <a:rPr lang="el-GR" dirty="0" smtClean="0"/>
              <a:t> </a:t>
            </a:r>
            <a:r>
              <a:rPr lang="el-GR" dirty="0" err="1" smtClean="0"/>
              <a:t>ἡσθῆναι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λυπηθῆναι</a:t>
            </a:r>
            <a:r>
              <a:rPr lang="el-GR" dirty="0" smtClean="0"/>
              <a:t> </a:t>
            </a:r>
            <a:r>
              <a:rPr lang="el-GR" dirty="0" err="1" smtClean="0"/>
              <a:t>ἔστι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b="1" dirty="0" err="1" smtClean="0"/>
              <a:t>μᾶλλον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b="1" dirty="0" err="1" smtClean="0"/>
              <a:t>ἧττον</a:t>
            </a:r>
            <a:r>
              <a:rPr lang="el-GR" dirty="0" smtClean="0"/>
              <a:t>,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ἀμφότερα</a:t>
            </a:r>
            <a:r>
              <a:rPr lang="el-GR" dirty="0" smtClean="0"/>
              <a:t> </a:t>
            </a:r>
            <a:r>
              <a:rPr lang="el-GR" b="1" dirty="0" err="1" smtClean="0"/>
              <a:t>οὐκ</a:t>
            </a:r>
            <a:r>
              <a:rPr lang="el-GR" b="1" dirty="0" smtClean="0"/>
              <a:t> </a:t>
            </a:r>
            <a:r>
              <a:rPr lang="el-GR" b="1" dirty="0" err="1" smtClean="0"/>
              <a:t>εὖ</a:t>
            </a:r>
            <a:r>
              <a:rPr lang="el-GR" dirty="0" smtClean="0"/>
              <a:t>· 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Δίνει παραδείγματα συναισθημάτων</a:t>
            </a:r>
          </a:p>
          <a:p>
            <a:r>
              <a:rPr lang="el-GR" dirty="0" err="1" smtClean="0"/>
              <a:t>Σ΄αυτά</a:t>
            </a:r>
            <a:r>
              <a:rPr lang="el-GR" dirty="0" smtClean="0"/>
              <a:t> μπορεί να υπάρχει υπερβολή = </a:t>
            </a:r>
            <a:r>
              <a:rPr lang="el-GR" b="1" dirty="0" err="1" smtClean="0"/>
              <a:t>μᾶλλον</a:t>
            </a:r>
            <a:r>
              <a:rPr lang="el-GR" b="1" dirty="0" smtClean="0"/>
              <a:t> (ενν. </a:t>
            </a:r>
            <a:r>
              <a:rPr lang="el-GR" b="1" dirty="0" err="1" smtClean="0"/>
              <a:t>τοῦ</a:t>
            </a:r>
            <a:r>
              <a:rPr lang="el-GR" b="1" dirty="0" smtClean="0"/>
              <a:t> δέοντος) </a:t>
            </a:r>
            <a:r>
              <a:rPr lang="el-GR" dirty="0" smtClean="0"/>
              <a:t> και έλλειψη =</a:t>
            </a:r>
          </a:p>
          <a:p>
            <a:pPr>
              <a:buNone/>
            </a:pPr>
            <a:r>
              <a:rPr lang="el-GR" b="1" dirty="0" err="1" smtClean="0"/>
              <a:t>ἧττον</a:t>
            </a:r>
            <a:r>
              <a:rPr lang="el-GR" b="1" dirty="0" smtClean="0"/>
              <a:t> </a:t>
            </a:r>
            <a:r>
              <a:rPr lang="el-GR" b="1" dirty="0" smtClean="0"/>
              <a:t>(ενν. </a:t>
            </a:r>
            <a:r>
              <a:rPr lang="el-GR" b="1" dirty="0" err="1" smtClean="0"/>
              <a:t>τοῦ</a:t>
            </a:r>
            <a:r>
              <a:rPr lang="el-GR" b="1" dirty="0" smtClean="0"/>
              <a:t> δέοντος) 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Τα 2 άκρα δεν είναι καλά </a:t>
            </a:r>
          </a:p>
          <a:p>
            <a:pPr>
              <a:buNone/>
            </a:pPr>
            <a:r>
              <a:rPr lang="el-GR" b="1" dirty="0" err="1" smtClean="0"/>
              <a:t>οὐκ</a:t>
            </a:r>
            <a:r>
              <a:rPr lang="el-GR" b="1" dirty="0" smtClean="0"/>
              <a:t> </a:t>
            </a:r>
            <a:r>
              <a:rPr lang="el-GR" b="1" dirty="0" err="1" smtClean="0"/>
              <a:t>εὖ</a:t>
            </a:r>
            <a:r>
              <a:rPr lang="el-GR" dirty="0" smtClean="0"/>
              <a:t> (σχήμα λιτότητας)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 smtClean="0"/>
              <a:t>Οι 5 προϋποθέσεις της μεσότητας στα συναισθήματα</a:t>
            </a:r>
            <a:endParaRPr lang="el-GR" sz="3200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43296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1) </a:t>
            </a:r>
            <a:r>
              <a:rPr lang="el-GR" dirty="0" err="1" smtClean="0"/>
              <a:t>τὸ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ὅτε</a:t>
            </a:r>
            <a:r>
              <a:rPr lang="el-GR" dirty="0" smtClean="0"/>
              <a:t> </a:t>
            </a:r>
            <a:r>
              <a:rPr lang="el-GR" dirty="0" err="1" smtClean="0"/>
              <a:t>δεῖ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2)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ἐφ᾽</a:t>
            </a:r>
            <a:r>
              <a:rPr lang="el-GR" dirty="0" smtClean="0"/>
              <a:t> </a:t>
            </a:r>
            <a:r>
              <a:rPr lang="el-GR" dirty="0" err="1" smtClean="0"/>
              <a:t>οἷς</a:t>
            </a: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3)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οὓς</a:t>
            </a: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4)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οὗ</a:t>
            </a:r>
            <a:r>
              <a:rPr lang="el-GR" dirty="0" smtClean="0"/>
              <a:t> </a:t>
            </a:r>
            <a:r>
              <a:rPr lang="el-GR" dirty="0" err="1" smtClean="0"/>
              <a:t>ἕνεκα</a:t>
            </a: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5)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δεῖ</a:t>
            </a:r>
            <a:r>
              <a:rPr lang="el-GR" dirty="0" smtClean="0"/>
              <a:t>,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(</a:t>
            </a:r>
            <a:r>
              <a:rPr lang="el-GR" dirty="0" smtClean="0"/>
              <a:t>ενν. τα παραπάνω απαρέμφατα των </a:t>
            </a:r>
            <a:r>
              <a:rPr lang="el-GR" dirty="0" smtClean="0"/>
              <a:t>συναισθημάτων)</a:t>
            </a:r>
          </a:p>
          <a:p>
            <a:pPr>
              <a:buNone/>
            </a:pPr>
            <a:r>
              <a:rPr lang="el-GR" dirty="0" err="1" smtClean="0"/>
              <a:t>μέσον</a:t>
            </a:r>
            <a:r>
              <a:rPr lang="el-GR" dirty="0" smtClean="0"/>
              <a:t> </a:t>
            </a:r>
            <a:r>
              <a:rPr lang="el-GR" dirty="0" smtClean="0"/>
              <a:t>τε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ἄριστον</a:t>
            </a:r>
            <a:r>
              <a:rPr lang="el-GR" dirty="0" smtClean="0"/>
              <a:t>, </a:t>
            </a:r>
            <a:r>
              <a:rPr lang="el-GR" dirty="0" err="1" smtClean="0"/>
              <a:t>ὅπερ</a:t>
            </a:r>
            <a:r>
              <a:rPr lang="el-GR" dirty="0" smtClean="0"/>
              <a:t> </a:t>
            </a:r>
            <a:r>
              <a:rPr lang="el-GR" dirty="0" err="1" smtClean="0"/>
              <a:t>ἐστὶ</a:t>
            </a:r>
            <a:r>
              <a:rPr lang="el-GR" dirty="0" smtClean="0"/>
              <a:t>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ἀρετῆς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000496" y="1357298"/>
            <a:ext cx="4686304" cy="521497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l-GR" dirty="0" smtClean="0"/>
              <a:t>Χρόνος εκδήλωσης συναισθήματος</a:t>
            </a:r>
          </a:p>
          <a:p>
            <a:pPr marL="514350" indent="-514350">
              <a:buAutoNum type="arabicParenR"/>
            </a:pPr>
            <a:r>
              <a:rPr lang="el-GR" dirty="0" smtClean="0"/>
              <a:t>Συνθήκες εκδήλωσης -για ποια πράγματα</a:t>
            </a:r>
          </a:p>
          <a:p>
            <a:pPr marL="514350" indent="-514350">
              <a:buAutoNum type="arabicParenR"/>
            </a:pPr>
            <a:r>
              <a:rPr lang="el-GR" dirty="0" smtClean="0"/>
              <a:t>Πρόσωπα που αφορά το συναίσθημα</a:t>
            </a:r>
          </a:p>
          <a:p>
            <a:pPr marL="514350" indent="-514350">
              <a:buAutoNum type="arabicParenR"/>
            </a:pPr>
            <a:r>
              <a:rPr lang="el-GR" dirty="0" smtClean="0"/>
              <a:t>Αιτία ή σκοπός συναισθήματος</a:t>
            </a:r>
          </a:p>
          <a:p>
            <a:pPr marL="514350" indent="-514350">
              <a:buAutoNum type="arabicParenR"/>
            </a:pPr>
            <a:r>
              <a:rPr lang="el-GR" dirty="0" smtClean="0"/>
              <a:t>Τρόπος εκδήλωσης συναισθήματος</a:t>
            </a:r>
          </a:p>
          <a:p>
            <a:pPr marL="514350" indent="-514350">
              <a:buNone/>
            </a:pPr>
            <a:r>
              <a:rPr lang="el-GR" dirty="0" smtClean="0"/>
              <a:t>Η μεσότητα είναι αρετή-η αρετή είναι και ακρότητα</a:t>
            </a:r>
          </a:p>
          <a:p>
            <a:pPr marL="514350" indent="-514350">
              <a:buNone/>
            </a:pPr>
            <a:r>
              <a:rPr lang="el-GR" dirty="0" smtClean="0"/>
              <a:t>Ετυμολογικός συσχετισμός</a:t>
            </a:r>
            <a:r>
              <a:rPr lang="el-GR" dirty="0" smtClean="0"/>
              <a:t> </a:t>
            </a:r>
            <a:r>
              <a:rPr lang="el-GR" dirty="0" err="1" smtClean="0"/>
              <a:t>ἄριστον</a:t>
            </a:r>
            <a:r>
              <a:rPr lang="el-GR" dirty="0" smtClean="0"/>
              <a:t> -</a:t>
            </a:r>
            <a:r>
              <a:rPr lang="el-GR" dirty="0" smtClean="0"/>
              <a:t> </a:t>
            </a:r>
            <a:r>
              <a:rPr lang="el-GR" dirty="0" err="1" smtClean="0"/>
              <a:t>ἀρετῆς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Ποιος καθορίζει το «</a:t>
            </a:r>
            <a:r>
              <a:rPr lang="el-GR" dirty="0" err="1" smtClean="0"/>
              <a:t>δεῖ</a:t>
            </a:r>
            <a:r>
              <a:rPr lang="el-GR" dirty="0" smtClean="0"/>
              <a:t>;»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κανόνες κοινωνικής και πολιτικής συμβίωσης της πόλης-κράτους είτε γραπτοί είτε άγραφοι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 smtClean="0"/>
              <a:t>Πώς αντιμετωπίζει η κοινωνία την υπερβολή, την έλλειψη  και τη μεσότητα;</a:t>
            </a:r>
            <a:endParaRPr lang="el-GR" sz="3200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err="1" smtClean="0"/>
              <a:t>ὁμοίως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περὶ</a:t>
            </a:r>
            <a:r>
              <a:rPr lang="el-GR" dirty="0" smtClean="0"/>
              <a:t> </a:t>
            </a:r>
            <a:r>
              <a:rPr lang="el-GR" dirty="0" err="1" smtClean="0"/>
              <a:t>τὰς</a:t>
            </a:r>
            <a:r>
              <a:rPr lang="el-GR" dirty="0" smtClean="0"/>
              <a:t> </a:t>
            </a:r>
            <a:r>
              <a:rPr lang="el-GR" dirty="0" err="1" smtClean="0"/>
              <a:t>πράξεις</a:t>
            </a:r>
            <a:r>
              <a:rPr lang="el-GR" dirty="0" smtClean="0"/>
              <a:t> </a:t>
            </a:r>
            <a:r>
              <a:rPr lang="el-GR" dirty="0" err="1" smtClean="0"/>
              <a:t>ἔστιν</a:t>
            </a:r>
            <a:r>
              <a:rPr lang="el-GR" dirty="0" smtClean="0"/>
              <a:t> </a:t>
            </a:r>
            <a:r>
              <a:rPr lang="el-GR" dirty="0" err="1" smtClean="0"/>
              <a:t>ὑπερβολὴ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ἔλλειψις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τὸ</a:t>
            </a:r>
            <a:r>
              <a:rPr lang="el-GR" dirty="0" smtClean="0"/>
              <a:t> </a:t>
            </a:r>
            <a:r>
              <a:rPr lang="el-GR" dirty="0" err="1" smtClean="0"/>
              <a:t>μέσον</a:t>
            </a:r>
            <a:r>
              <a:rPr lang="el-GR" dirty="0" smtClean="0"/>
              <a:t>. ἡ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ἀρετὴ</a:t>
            </a:r>
            <a:r>
              <a:rPr lang="el-GR" dirty="0" smtClean="0"/>
              <a:t> </a:t>
            </a:r>
            <a:r>
              <a:rPr lang="el-GR" dirty="0" err="1" smtClean="0"/>
              <a:t>περὶ</a:t>
            </a:r>
            <a:r>
              <a:rPr lang="el-GR" dirty="0" smtClean="0"/>
              <a:t> </a:t>
            </a:r>
            <a:r>
              <a:rPr lang="el-GR" dirty="0" err="1" smtClean="0"/>
              <a:t>πάθη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πράξεις</a:t>
            </a:r>
            <a:r>
              <a:rPr lang="el-GR" dirty="0" smtClean="0"/>
              <a:t> </a:t>
            </a:r>
            <a:r>
              <a:rPr lang="el-GR" dirty="0" err="1" smtClean="0"/>
              <a:t>ἐστίν</a:t>
            </a:r>
            <a:r>
              <a:rPr lang="el-GR" dirty="0" smtClean="0"/>
              <a:t>,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οἷς</a:t>
            </a:r>
            <a:r>
              <a:rPr lang="el-GR" dirty="0" smtClean="0"/>
              <a:t> </a:t>
            </a:r>
            <a:r>
              <a:rPr lang="el-GR" b="1" dirty="0" smtClean="0"/>
              <a:t>ἡ </a:t>
            </a:r>
            <a:r>
              <a:rPr lang="el-GR" b="1" dirty="0" err="1" smtClean="0"/>
              <a:t>μὲν</a:t>
            </a:r>
            <a:r>
              <a:rPr lang="el-GR" b="1" dirty="0" smtClean="0"/>
              <a:t> </a:t>
            </a:r>
            <a:r>
              <a:rPr lang="el-GR" b="1" dirty="0" err="1" smtClean="0"/>
              <a:t>ὑπερβολὴ</a:t>
            </a:r>
            <a:r>
              <a:rPr lang="el-GR" b="1" dirty="0" smtClean="0"/>
              <a:t> </a:t>
            </a:r>
            <a:r>
              <a:rPr lang="el-GR" b="1" dirty="0" err="1" smtClean="0"/>
              <a:t>ἁμαρτάνεται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ἡ </a:t>
            </a:r>
            <a:r>
              <a:rPr lang="el-GR" b="1" dirty="0" err="1" smtClean="0"/>
              <a:t>ἔλλειψις</a:t>
            </a:r>
            <a:r>
              <a:rPr lang="el-GR" b="1" dirty="0" smtClean="0"/>
              <a:t> [</a:t>
            </a:r>
            <a:r>
              <a:rPr lang="el-GR" b="1" dirty="0" err="1" smtClean="0"/>
              <a:t>ψέγεται</a:t>
            </a:r>
            <a:r>
              <a:rPr lang="el-GR" b="1" dirty="0" smtClean="0"/>
              <a:t>],</a:t>
            </a:r>
            <a:r>
              <a:rPr lang="el-GR" dirty="0" smtClean="0"/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δὲ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μέσον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ἐπαινεῖται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κατορθοῦται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· </a:t>
            </a:r>
            <a:r>
              <a:rPr lang="el-GR" dirty="0" err="1" smtClean="0"/>
              <a:t>ταῦτα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ἄμφω</a:t>
            </a:r>
            <a:r>
              <a:rPr lang="el-GR" dirty="0" smtClean="0"/>
              <a:t>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ἀρετῆς</a:t>
            </a:r>
            <a:r>
              <a:rPr lang="el-GR" dirty="0" smtClean="0"/>
              <a:t>. </a:t>
            </a:r>
            <a:r>
              <a:rPr lang="el-GR" dirty="0" err="1" smtClean="0"/>
              <a:t>μεσότης</a:t>
            </a:r>
            <a:r>
              <a:rPr lang="el-GR" dirty="0" smtClean="0"/>
              <a:t> τις </a:t>
            </a:r>
            <a:r>
              <a:rPr lang="el-GR" dirty="0" err="1" smtClean="0"/>
              <a:t>ἄρα</a:t>
            </a:r>
            <a:r>
              <a:rPr lang="el-GR" dirty="0" smtClean="0"/>
              <a:t> </a:t>
            </a:r>
            <a:r>
              <a:rPr lang="el-GR" dirty="0" err="1" smtClean="0"/>
              <a:t>ἐστὶν</a:t>
            </a:r>
            <a:r>
              <a:rPr lang="el-GR" dirty="0" smtClean="0"/>
              <a:t> ἡ </a:t>
            </a:r>
            <a:r>
              <a:rPr lang="el-GR" dirty="0" err="1" smtClean="0"/>
              <a:t>ἀρετή</a:t>
            </a:r>
            <a:r>
              <a:rPr lang="el-GR" dirty="0" smtClean="0"/>
              <a:t>, </a:t>
            </a:r>
            <a:r>
              <a:rPr lang="el-GR" dirty="0" err="1" smtClean="0"/>
              <a:t>στοχαστική</a:t>
            </a:r>
            <a:r>
              <a:rPr lang="el-GR" dirty="0" smtClean="0"/>
              <a:t> </a:t>
            </a:r>
            <a:r>
              <a:rPr lang="el-GR" dirty="0" err="1" smtClean="0"/>
              <a:t>γε</a:t>
            </a:r>
            <a:r>
              <a:rPr lang="el-GR" dirty="0" smtClean="0"/>
              <a:t> </a:t>
            </a:r>
            <a:r>
              <a:rPr lang="el-GR" dirty="0" err="1" smtClean="0"/>
              <a:t>οὖσα</a:t>
            </a:r>
            <a:r>
              <a:rPr lang="el-GR" dirty="0" smtClean="0"/>
              <a:t> </a:t>
            </a:r>
            <a:r>
              <a:rPr lang="el-GR" dirty="0" err="1" smtClean="0"/>
              <a:t>τοῦ</a:t>
            </a:r>
            <a:r>
              <a:rPr lang="el-GR" dirty="0" smtClean="0"/>
              <a:t> </a:t>
            </a:r>
            <a:r>
              <a:rPr lang="el-GR" dirty="0" err="1" smtClean="0"/>
              <a:t>μέσου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υπερβολή και η έλλειψη επικρίνονται, δεν γίνονται αποδεκτές</a:t>
            </a:r>
          </a:p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Η μεσότητα επαινείται</a:t>
            </a:r>
          </a:p>
          <a:p>
            <a:pPr>
              <a:buNone/>
            </a:pPr>
            <a:r>
              <a:rPr lang="el-GR" dirty="0" smtClean="0"/>
              <a:t>   Αυτά δείχνουν την πολιτική και κοινωνική διάσταση της αρετής</a:t>
            </a:r>
            <a:endParaRPr lang="el-GR" dirty="0" smtClean="0"/>
          </a:p>
          <a:p>
            <a:r>
              <a:rPr lang="el-GR" dirty="0" smtClean="0"/>
              <a:t>Χιαστό σχήμα</a:t>
            </a:r>
          </a:p>
          <a:p>
            <a:r>
              <a:rPr lang="el-GR" dirty="0" smtClean="0"/>
              <a:t>Συλλογισμός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αρετής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 smtClean="0"/>
              <a:t>ἔστιν</a:t>
            </a:r>
            <a:r>
              <a:rPr lang="el-GR" dirty="0" smtClean="0"/>
              <a:t> </a:t>
            </a:r>
            <a:r>
              <a:rPr lang="el-GR" dirty="0" err="1" smtClean="0"/>
              <a:t>ἄρα</a:t>
            </a:r>
            <a:r>
              <a:rPr lang="el-GR" dirty="0" smtClean="0"/>
              <a:t> ἡ </a:t>
            </a:r>
            <a:r>
              <a:rPr lang="el-GR" dirty="0" err="1" smtClean="0"/>
              <a:t>ἀρετὴ</a:t>
            </a:r>
            <a:r>
              <a:rPr lang="el-GR" dirty="0" smtClean="0"/>
              <a:t> </a:t>
            </a:r>
            <a:r>
              <a:rPr lang="el-GR" dirty="0" smtClean="0"/>
              <a:t>1) </a:t>
            </a:r>
            <a:r>
              <a:rPr lang="el-GR" b="1" dirty="0" err="1" smtClean="0"/>
              <a:t>ἕξις</a:t>
            </a:r>
            <a:r>
              <a:rPr lang="el-GR" b="1" dirty="0" smtClean="0"/>
              <a:t> </a:t>
            </a:r>
            <a:r>
              <a:rPr lang="el-GR" dirty="0" smtClean="0"/>
              <a:t> 2) </a:t>
            </a:r>
            <a:r>
              <a:rPr lang="el-GR" b="1" dirty="0" err="1" smtClean="0"/>
              <a:t>προαιρετική</a:t>
            </a:r>
            <a:r>
              <a:rPr lang="el-GR" dirty="0" smtClean="0"/>
              <a:t>, 3)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b="1" dirty="0" err="1" smtClean="0"/>
              <a:t>μεσότητι</a:t>
            </a:r>
            <a:r>
              <a:rPr lang="el-GR" b="1" dirty="0" smtClean="0"/>
              <a:t> </a:t>
            </a:r>
            <a:r>
              <a:rPr lang="el-GR" b="1" dirty="0" err="1" smtClean="0"/>
              <a:t>οὖσα</a:t>
            </a:r>
            <a:r>
              <a:rPr lang="el-GR" b="1" dirty="0" smtClean="0"/>
              <a:t> </a:t>
            </a:r>
            <a:r>
              <a:rPr lang="el-GR" b="1" dirty="0" err="1" smtClean="0"/>
              <a:t>τῇ</a:t>
            </a:r>
            <a:r>
              <a:rPr lang="el-GR" b="1" dirty="0" smtClean="0"/>
              <a:t> </a:t>
            </a:r>
            <a:r>
              <a:rPr lang="el-GR" b="1" dirty="0" err="1" smtClean="0"/>
              <a:t>πρὸς</a:t>
            </a:r>
            <a:r>
              <a:rPr lang="el-GR" b="1" dirty="0" smtClean="0"/>
              <a:t> </a:t>
            </a:r>
            <a:r>
              <a:rPr lang="el-GR" b="1" dirty="0" err="1" smtClean="0"/>
              <a:t>ἡμᾶς</a:t>
            </a:r>
            <a:r>
              <a:rPr lang="el-GR" dirty="0" smtClean="0"/>
              <a:t>, </a:t>
            </a:r>
            <a:r>
              <a:rPr lang="el-GR" dirty="0" smtClean="0"/>
              <a:t>4) </a:t>
            </a:r>
            <a:r>
              <a:rPr lang="el-GR" dirty="0" err="1" smtClean="0"/>
              <a:t>ὡρισμένῃ</a:t>
            </a:r>
            <a:r>
              <a:rPr lang="el-GR" dirty="0" smtClean="0"/>
              <a:t> </a:t>
            </a:r>
            <a:r>
              <a:rPr lang="el-GR" b="1" dirty="0" err="1" smtClean="0"/>
              <a:t>λόγῳ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smtClean="0"/>
              <a:t>5) ᾧ </a:t>
            </a:r>
            <a:r>
              <a:rPr lang="el-GR" dirty="0" err="1" smtClean="0"/>
              <a:t>ἂν</a:t>
            </a:r>
            <a:r>
              <a:rPr lang="el-GR" dirty="0" smtClean="0"/>
              <a:t> ὁ </a:t>
            </a:r>
            <a:r>
              <a:rPr lang="el-GR" b="1" dirty="0" err="1" smtClean="0"/>
              <a:t>φρόνιμος</a:t>
            </a:r>
            <a:r>
              <a:rPr lang="el-GR" dirty="0" smtClean="0"/>
              <a:t> </a:t>
            </a:r>
            <a:r>
              <a:rPr lang="el-GR" dirty="0" err="1" smtClean="0"/>
              <a:t>ὁρίσειεν</a:t>
            </a:r>
            <a:r>
              <a:rPr lang="el-GR" dirty="0" smtClean="0"/>
              <a:t>. </a:t>
            </a:r>
            <a:r>
              <a:rPr lang="el-GR" dirty="0" err="1" smtClean="0"/>
              <a:t>μεσότης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δύο</a:t>
            </a:r>
            <a:r>
              <a:rPr lang="el-GR" dirty="0" smtClean="0"/>
              <a:t> </a:t>
            </a:r>
            <a:r>
              <a:rPr lang="el-GR" dirty="0" err="1" smtClean="0"/>
              <a:t>κακιῶν</a:t>
            </a:r>
            <a:r>
              <a:rPr lang="el-GR" dirty="0" smtClean="0"/>
              <a:t>,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καθ᾽</a:t>
            </a:r>
            <a:r>
              <a:rPr lang="el-GR" dirty="0" smtClean="0"/>
              <a:t> </a:t>
            </a:r>
            <a:r>
              <a:rPr lang="el-GR" dirty="0" err="1" smtClean="0"/>
              <a:t>ὑπερβολὴν</a:t>
            </a:r>
            <a:r>
              <a:rPr lang="el-GR" dirty="0" smtClean="0"/>
              <a:t>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κατ᾽</a:t>
            </a:r>
            <a:r>
              <a:rPr lang="el-GR" dirty="0" smtClean="0"/>
              <a:t> </a:t>
            </a:r>
            <a:r>
              <a:rPr lang="el-GR" dirty="0" err="1" smtClean="0"/>
              <a:t>ἔλλειψιν</a:t>
            </a:r>
            <a:r>
              <a:rPr lang="el-GR" dirty="0" smtClean="0"/>
              <a:t>·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1) έννοια γένους</a:t>
            </a:r>
          </a:p>
          <a:p>
            <a:r>
              <a:rPr lang="el-GR" dirty="0" smtClean="0"/>
              <a:t>2) προαίρεση = ελευθερία βούλησης του ανθρώπου και ευθύνη</a:t>
            </a:r>
          </a:p>
          <a:p>
            <a:r>
              <a:rPr lang="el-GR" dirty="0" smtClean="0"/>
              <a:t>3) υποκειμενική μεσότητα</a:t>
            </a:r>
          </a:p>
          <a:p>
            <a:r>
              <a:rPr lang="el-GR" dirty="0" smtClean="0"/>
              <a:t>4) λογική του</a:t>
            </a:r>
          </a:p>
          <a:p>
            <a:r>
              <a:rPr lang="el-GR" dirty="0" smtClean="0"/>
              <a:t>5) φρόνιμου = πρότυπο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368</Words>
  <Application>Microsoft Office PowerPoint</Application>
  <PresentationFormat>Προβολή στην οθόνη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Αριστοτέλης, Ηθικά Νικομάχεια Δ.Ε. 15: Ορισμός της αρετής</vt:lpstr>
      <vt:lpstr>Η υπερβολή και η έλλειψη στα συναισθήματα  (πάθη)</vt:lpstr>
      <vt:lpstr>Οι 5 προϋποθέσεις της μεσότητας στα συναισθήματα</vt:lpstr>
      <vt:lpstr>Ποιος καθορίζει το «δεῖ;»</vt:lpstr>
      <vt:lpstr>Πώς αντιμετωπίζει η κοινωνία την υπερβολή, την έλλειψη  και τη μεσότητα;</vt:lpstr>
      <vt:lpstr>Ορισμός αρετής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Αριστοτέλης, Ηθικά Νικομάχεια Δ.Ε. 15: Ορισμός της αρετής</dc:title>
  <dc:creator>Γιάννης</dc:creator>
  <cp:lastModifiedBy>Χρήστης των Windows</cp:lastModifiedBy>
  <cp:revision>4</cp:revision>
  <dcterms:created xsi:type="dcterms:W3CDTF">2025-02-18T07:07:48Z</dcterms:created>
  <dcterms:modified xsi:type="dcterms:W3CDTF">2025-02-18T07:28:02Z</dcterms:modified>
</cp:coreProperties>
</file>