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6" r:id="rId2"/>
    <p:sldId id="260" r:id="rId3"/>
    <p:sldId id="262" r:id="rId4"/>
    <p:sldId id="263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9" r:id="rId16"/>
    <p:sldId id="278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FF2"/>
    <a:srgbClr val="DBF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269D01E-BC32-4049-B463-5C60D7B0CCD2}" styleName="Στυλ με θέμα 2 - Έμφαση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Στυλ με θέμα 2 - Έμφαση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Στυλ με θέμα 2 - Έμφαση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Στυλ με θέμα 1 - Έμφαση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D083AE6-46FA-4A59-8FB0-9F97EB10719F}" styleName="Φωτεινό στυλ 3 - Έμφαση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Στυλ με θέμα 1 - Έμφαση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AAE5C-60D6-44AB-BDB4-39EE865A3356}" type="datetimeFigureOut">
              <a:rPr lang="el-GR" smtClean="0"/>
              <a:pPr/>
              <a:t>12/9/2015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F46F-C5BA-402D-A261-35332AD6A0D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683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7790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405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585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852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6040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9722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099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217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948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28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109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148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42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90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790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5F46F-C5BA-402D-A261-35332AD6A0DE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61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12B6-1C88-4E62-92EA-C6229EBDFD84}" type="datetime1">
              <a:rPr lang="el-GR" smtClean="0"/>
              <a:t>12/9/2015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DE89E-76B1-44DC-B710-AE44715F53E3}" type="datetime1">
              <a:rPr lang="el-GR" smtClean="0"/>
              <a:t>12/9/2015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F286-67AF-47F3-AD92-7486362C1698}" type="datetime1">
              <a:rPr lang="el-GR" smtClean="0"/>
              <a:t>12/9/2015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7146-45E6-4EAD-8162-3189F5D810FA}" type="datetime1">
              <a:rPr lang="el-GR" smtClean="0"/>
              <a:t>12/9/2015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2EDC8-9788-4814-8A04-FF8F6B9CBF8F}" type="datetime1">
              <a:rPr lang="el-GR" smtClean="0"/>
              <a:t>12/9/2015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99A9-E1E3-4934-8641-BAFAFF3A19D2}" type="datetime1">
              <a:rPr lang="el-GR" smtClean="0"/>
              <a:t>12/9/2015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7DEAC-9A21-4602-8C12-606EA03E3402}" type="datetime1">
              <a:rPr lang="el-GR" smtClean="0"/>
              <a:t>12/9/2015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BCCB-BE48-42E1-A037-FF291F820619}" type="datetime1">
              <a:rPr lang="el-GR" smtClean="0"/>
              <a:t>12/9/2015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CFD89-D0F1-42C8-8C83-7A421C64506D}" type="datetime1">
              <a:rPr lang="el-GR" smtClean="0"/>
              <a:t>12/9/2015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DBCB-C39E-4CB1-83AA-5E3EE7F0D5B3}" type="datetime1">
              <a:rPr lang="el-GR" smtClean="0"/>
              <a:t>12/9/2015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0936-9A51-4FF9-B1B8-CB3AEF715FA7}" type="datetime1">
              <a:rPr lang="el-GR" smtClean="0"/>
              <a:t>12/9/2015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795C-0116-41B6-A200-61153B989645}" type="datetime1">
              <a:rPr lang="el-GR" smtClean="0"/>
              <a:t>12/9/2015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Π.Γ. ΑΘΑΝΑΣΟΠΟΥΛΟΣ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439E-FD21-4B5E-A78A-03CD06FFEE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75132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9144000"/>
              </a:tblGrid>
              <a:tr h="6751320">
                <a:tc>
                  <a:txBody>
                    <a:bodyPr/>
                    <a:lstStyle/>
                    <a:p>
                      <a:pPr algn="ctr"/>
                      <a:r>
                        <a:rPr lang="el-GR" sz="9600" dirty="0" smtClean="0"/>
                        <a:t>ΠΛΑΓΙΟΣ ΛΟΓΟΣ</a:t>
                      </a:r>
                      <a:endParaRPr lang="el-GR" sz="9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804248" y="6309320"/>
            <a:ext cx="2339752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44624"/>
          <a:ext cx="9252520" cy="691896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679270"/>
                <a:gridCol w="5573250"/>
              </a:tblGrid>
              <a:tr h="3749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3688">
                <a:tc grid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ΔΕΥΤΕΡΕΥΟΥΣΑ</a:t>
                      </a:r>
                      <a:r>
                        <a:rPr lang="el-GR" sz="12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ΠΡΟΤΑΣΗ                                                           ΔΕΥΤΕΡΕΥΟΥΣΑ</a:t>
                      </a:r>
                      <a:r>
                        <a:rPr lang="el-GR" sz="12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ΠΡΟΤΑΣΗ</a:t>
                      </a:r>
                      <a:endParaRPr lang="el-GR" sz="105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l-GR" sz="105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</a:tr>
              <a:tr h="5823872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Ἄγε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στράτευμα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μέσον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πολεμίων,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ἐκεῖ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βασιλεύς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(επιθυμίας+ αιτιολογική)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κελεύει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Κλεάρχῳ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ἄγειν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στράτευμα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μέσον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πολεμίων,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ἐκεῖ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βασιλεύς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Πάντες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ὅπλα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κατεσκεύαζον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ὥστε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τήν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πόλιν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ὄντως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ἡγήσω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πολέμου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ἐργαστήριον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κρίσεως+συμπερασματική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Φησὶ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πάντας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ὅπλα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κατασκευάζειν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ὥστε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τήν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ὄντως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ἡγήσατο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πολέμου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ἐργαστήριον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δ’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ἀπαιδεύτους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ἀρετῆς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θαυμάζοιμι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 πλέον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ὠφελήσειε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λόγος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(κρίσεως+ αιτιολογική)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Ἔλεξεν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δ’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ἀπαιδεύτους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ἀρετῆς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θαυμάζοι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 πλέον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ὠφελήσειε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λόγος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Ἀκήρυκτος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ὁ πόλεμος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ἦν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ἔστ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τῇ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πολεμίᾳ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εἶμεν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(κρίσεως+ χρονική)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Δοκεῖ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Ἕλλησιν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ἀκήρυκτον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πόλεμον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εἶναι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ἔστ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τῇ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πολεμίᾳ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εἰσίν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Ἐδόκει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Ἕλλησι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ἀκήρυκτον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πόλεμον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εἶναι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ἔστ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τῇ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πολεμίᾳ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Πάντες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γὰρ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ὑπολαμβάνομεν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ὃ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ἐπιστάμεθα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(κρίσεως+ αναφορική)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Ἀπεκρίθησαν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πάντες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ὑπολαμβάνοιντο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ὃ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ἐπίσταιντο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Ἄπιτε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γένηται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ἐπίθεσις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επιθυμίας+τελική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Ἐκέλευσε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τούτους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ἀπιέναι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γένηται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ἐπίθεσις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5" name="4 - Δεξιό βέλος"/>
          <p:cNvSpPr/>
          <p:nvPr/>
        </p:nvSpPr>
        <p:spPr>
          <a:xfrm>
            <a:off x="4355976" y="764704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2339752" y="1484784"/>
            <a:ext cx="6876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683568" y="2348880"/>
            <a:ext cx="8532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827584" y="3140968"/>
            <a:ext cx="838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1691680" y="4005064"/>
            <a:ext cx="7524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1763688" y="4437112"/>
            <a:ext cx="7452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1331640" y="5301208"/>
            <a:ext cx="7920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043608" y="6165304"/>
            <a:ext cx="820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3" name="1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Π.Γ. ΑΘΑΝΑΣΟΠΟΥΛΟΣ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141747"/>
          <a:ext cx="9144000" cy="667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858000"/>
              </a:tblGrid>
              <a:tr h="476672"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ΕΥΘΥΣ ΛΟΓΟΣ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ΠΛΑΓΙΟΣ ΛΟΓΟΣ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94957"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Ε.  ΥΠΟΘΕΤΙΚΟΣ ΛΟΓΟΣ</a:t>
                      </a:r>
                      <a:endParaRPr lang="el-GR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ΕΞΑΡΤΗΜΕΝΟΣ ΥΠΟΘΕΤΙΚΟΣ ΛΟΓΟΣ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Οι υποθετικοί λόγοι μετατρέπονται  στον πλάγιο λόγο σε 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εξαρτημένους υποθετικούς λόγους.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Η υπόθεσή τους είναι μια υποθετική πρόταση, ενώ η απόδοσή τους ειδική πρόταση, ειδικό ή  τελικό απαρέμφατο, πλάγια ερωτηματική πρόταση (ή και άλλου είδους δευτερεύουσα πρόταση). 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Μετατροπή ανεξάρτητου υποθετικού λόγου σε εξαρτημένο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</a:t>
                      </a:r>
                      <a:endParaRPr lang="el-GR" sz="140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222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</a:t>
                      </a:r>
                      <a:r>
                        <a:rPr lang="el-GR" sz="14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Μετατροπή της υπόθεσης :</a:t>
                      </a:r>
                      <a:r>
                        <a:rPr lang="el-GR" sz="14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ισχύουν οι κανόνες του πλαγίου λόγου</a:t>
                      </a:r>
                      <a:r>
                        <a:rPr lang="el-GR" sz="14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Όμως, στο  μη πραγματικό</a:t>
                      </a:r>
                      <a:r>
                        <a:rPr lang="el-GR" sz="14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η υπόθεση  παραμένει αμετάβλητη ανεξάρτητα από το ρήμα εξάρτησης,</a:t>
                      </a:r>
                      <a:r>
                        <a:rPr lang="el-GR" sz="14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δηλαδή η οριστική ιστορικού χρόνου δεν μετατρέπεται σε ευκτική του πλαγίου λόγου αν εξαρτάται από ρήμα ιστορικού χρόνου :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400" b="1" kern="120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22225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β) Μετατροπή της απόδοσης :</a:t>
                      </a:r>
                      <a:r>
                        <a:rPr lang="el-GR" sz="14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ισχύουν οι κανόνες του πλαγίου λόγου. Όμως, </a:t>
                      </a:r>
                      <a:r>
                        <a:rPr lang="el-GR" sz="1400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στην αόριστη επανάληψη στο παρελθόν αν η απόδοση μετατραπεί σε ειδικό απαρέμφατο ή κατηγορηματική μετοχή δεν τίθεται το ἄν  του ευθέος λόγου.</a:t>
                      </a:r>
                      <a:endParaRPr lang="el-GR" sz="140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339752" y="3006680"/>
          <a:ext cx="6804248" cy="30146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1062"/>
                <a:gridCol w="1971346"/>
                <a:gridCol w="1430778"/>
                <a:gridCol w="1701062"/>
              </a:tblGrid>
              <a:tr h="370840">
                <a:tc rowSpan="2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ΕΙΔΟΣ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ΥΠΟΘΕΣΗ ΑΝΕΞΑΡΤΗΤΟΥ Υ.Λ.</a:t>
                      </a:r>
                      <a:endParaRPr lang="el-GR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ΥΠΟΘΕΣΗ ΕΞΑΡΤΗΜΕΝΟΥ Υ.Λ.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h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Εξάρτηση από αρκτικό χρόνο</a:t>
                      </a: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Εξάρτηση από ιστορικό χρόνο</a:t>
                      </a:r>
                    </a:p>
                  </a:txBody>
                  <a:tcPr marL="36195" marR="3619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ΠΡΑΓΜΑΤΙΚΟ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+Οριστική 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rowSpan="5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αμετάβλητη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rowSpan="5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εἰ+ευκτική</a:t>
                      </a:r>
                      <a:r>
                        <a:rPr lang="el-G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πλαγίου λόγου 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(ενίοτε διατηρείται η έγκλιση του ευθέος λόγου)  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ΠΡΟΣΔΟΚΩΜΕΝΟ</a:t>
                      </a:r>
                    </a:p>
                  </a:txBody>
                  <a:tcPr marL="36195" marR="36195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ἄν+Υποτακτική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ΑΟΡΙΣΤΗ  ΕΠΑΝ. ΣΤΟ ΠΑΡΟΝ-ΜΕΛΛΟΝ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ΑΠΛΗ ΣΚΕΨΗ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+Ευκτική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</a:tr>
              <a:tr h="418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ΑΟΡΙΣΤΗ ΕΠΑΝ. ΣΤΟ ΠΑΡΕΛΘΟΝ</a:t>
                      </a: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ΜΗ ΠΡΑΓΜΑΤΙΚΟ</a:t>
                      </a: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+Οριστική ιστορικού χρόνου 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αμετάβλητη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αμετάβλητη</a:t>
                      </a:r>
                      <a:endParaRPr lang="el-GR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 anchor="ctr"/>
                </a:tc>
              </a:tr>
            </a:tbl>
          </a:graphicData>
        </a:graphic>
      </p:graphicFrame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267744" cy="365125"/>
          </a:xfrm>
        </p:spPr>
        <p:txBody>
          <a:bodyPr/>
          <a:lstStyle/>
          <a:p>
            <a:r>
              <a:rPr lang="el-GR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12 - Πίνακας"/>
          <p:cNvGraphicFramePr>
            <a:graphicFrameLocks noGrp="1"/>
          </p:cNvGraphicFramePr>
          <p:nvPr/>
        </p:nvGraphicFramePr>
        <p:xfrm>
          <a:off x="0" y="2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/>
                <a:gridCol w="6804248"/>
              </a:tblGrid>
              <a:tr h="100633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ΑΝΕΞΑΡΤΗΤΟΣ ΥΠΟΘΕΤΙΚΟΣ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ΕΞΑΡΤΗΜΕΝΟΣ ΥΠΟΘΕΤΙΚΟΣ ΛΟΓΟΣ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0633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ΠΡΑΓΜΑΤΙΚΟ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Δέξιππον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ἐπαινῶ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πεποίηκε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Κλέαρχος λέγει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Δέξιππον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ἐπαινῶ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πεποίηκε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Κλέαρχος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Δέξιππον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ἐπαινοίη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πεποιηκώς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εἴη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633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ΠΡΟΣΔΟΚΩΜΕΝΟ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Ἤξω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παρὰ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σὲ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αὔριον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ἐὰν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θεὸς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ἐθέλῃ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Λέγει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ἥξει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παρ’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ἐμέ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ἐὰν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θεὸς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ἐθέλῃ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Εἶπέ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ἥξοι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παρ’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ἐμέ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θεὸς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ἐθέλοι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el-GR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817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ΑΟΡΙΣΤΗ  ΕΠΑΝΑΛΗΨΗ ΣΤΟ ΠΑΡΟΝ-ΜΕΛΛΟΝ</a:t>
                      </a:r>
                      <a:endParaRPr lang="el-GR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Ἁμαρτάνουσι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ἐὰν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πράττωσι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Λέγει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ἁμαρτάνουσι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, 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ἐὰν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πράττωσι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Ἔλεγεν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ἁμαρτάνοιεν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, 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πράττοιεν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816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ΑΠΛΗ ΣΚΕΨΗ</a:t>
                      </a:r>
                      <a:endParaRPr lang="el-GR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Ἐλθοιμι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λόγους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ὁμήρους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λάβοιμι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Λέγει /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Εἶπεν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ἔλθοι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εἰς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λόγους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ὁμήρους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λάβοι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392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ΑΟΡΙΣΤΗ ΕΠΑΝΑΛΗΨΗ ΣΤΟ ΠΑΡΕΛΘΟΝ</a:t>
                      </a:r>
                      <a:endParaRPr lang="el-GR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ἐπίοιεν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Ἀθηναῖοι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ὑπεχώρουν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Συρακόσιοι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.(αόριστη επανάληψη στο παρελθόν)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Θουκυδίδης 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γράφει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ἐπίοιεν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Ἀθηναῖοι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ὑπεχώρουν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Συρακόσιοι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Θουκυδίδης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ἔγραψεν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ἐπίοιεν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Ἀθηναῖοι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ὑποχωροῖεν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Συρακόσιοι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72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ΜΗ ΠΡΑΓΜΑΤΙΚΟ</a:t>
                      </a:r>
                      <a:endParaRPr lang="el-GR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μή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ὑμεῖς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ἤλθετε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ἐπορευόμεθα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ἐπί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βασιλέα. 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Ἀγγέλλεται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Ἠγγέλθη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μή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ὑμεῖς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ἤλθετε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ἐπορευόμεθα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6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ἐπί</a:t>
                      </a:r>
                      <a:r>
                        <a:rPr lang="el-G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βασιλέα.</a:t>
                      </a:r>
                      <a:endParaRPr lang="el-GR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Δεξιό βέλος"/>
          <p:cNvSpPr/>
          <p:nvPr/>
        </p:nvSpPr>
        <p:spPr>
          <a:xfrm>
            <a:off x="2051720" y="404664"/>
            <a:ext cx="1008112" cy="216024"/>
          </a:xfrm>
          <a:prstGeom prst="rightArrow">
            <a:avLst/>
          </a:prstGeom>
          <a:solidFill>
            <a:srgbClr val="DBFF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3924512" y="1340768"/>
            <a:ext cx="522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3924512" y="1592816"/>
            <a:ext cx="522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3419872" y="2348912"/>
            <a:ext cx="5688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3101670" y="3321016"/>
            <a:ext cx="6048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3275856" y="3573016"/>
            <a:ext cx="5868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3707904" y="4365104"/>
            <a:ext cx="5436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4211960" y="5301208"/>
            <a:ext cx="4896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3347864" y="2564904"/>
            <a:ext cx="576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4355976" y="5517232"/>
            <a:ext cx="4752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4499992" y="6453336"/>
            <a:ext cx="4644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248400" y="6492875"/>
            <a:ext cx="2895600" cy="365125"/>
          </a:xfrm>
        </p:spPr>
        <p:txBody>
          <a:bodyPr/>
          <a:lstStyle/>
          <a:p>
            <a:r>
              <a:rPr lang="el-GR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25" grpId="0" animBg="1"/>
      <p:bldP spid="26" grpId="0" animBg="1"/>
      <p:bldP spid="27" grpId="0" animBg="1"/>
      <p:bldP spid="28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44624"/>
          <a:ext cx="9252520" cy="681337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252520"/>
              </a:tblGrid>
              <a:tr h="55667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l-GR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 μετατρέψετε τις ακόλουθες προτάσεις στον πλάγιο λόγο με όλες τις δυνατές μορφές χρησιμοποιώντας το ρήμα εξάρτησης που δίνεται. </a:t>
                      </a:r>
                      <a:endParaRPr lang="el-G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670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πλοῖα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κατέκαυσεν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ἵνα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διαβῇ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1400" u="sng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ὗτος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λέγει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πλοῖα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κατέκαυσεν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ἵνα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διαβῇ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ὗτος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λέγει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πλοῖα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κατακαῦσαι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ἵνα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μὴ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διαβῇ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Ὅτε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μάχη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ἐγένετο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Τισσαφέρνης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Σάρδεσιν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ἔτυχεν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ὤν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διηγεῖτο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μάχη 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γένοιτο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Τισσαφέρνης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Σάρδεσιν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τύχοι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ὤν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διηγεῖτο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μάχη 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γένοιτο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Τισσαφέρνης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Σάρδεσιν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τύχοι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ὤν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Ὦ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ἄνδρες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θαυμάζετε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χαλεπῶς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φέρω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παροῦσι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πράγμασι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Κλέαρχος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ἐκέλευε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ἄνδρας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θαυμάζειν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χαλεπῶς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φέροι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παροῦσι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πράγμασιν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Ὃ μέλλεις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ποιεῖν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λέγε. </a:t>
                      </a:r>
                    </a:p>
                    <a:p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Συνεβούλευεν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ὃ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μέλλοι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ποιεῖν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μὴ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λέγειν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Φίλιππος,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τότε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ταύτην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ἔσχε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γνώμην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ἐκτήσατο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τοσαύτην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δύναμιν.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Γιγνώσκομεν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Φίλιππον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τότε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ταύτην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ἔσχε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γνώμην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ἐκτήσατο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τοσαύτην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δύναμιν.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Γιγνώσκομεν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Φίλιππον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τότε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ταύτην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ἔσχε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γνώμην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κτήσασθαι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τοσαύτην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δύναμιν.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Γιγνώσκομεν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Φίλιππον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τότε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ταύτην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ἔσχε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γνώμην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κτησάμενον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τοσαύτην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δύναμιν.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Πῶς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μάχην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συμφορώτατα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ἡμῖν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αὐτοῖς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ποιήσαιμεν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Ἐβουλεύοντο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ὅπως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μάχην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συμφορώτατα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σφίσιν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αὐτοῖς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ποιήσαιεν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ποιεῖ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Ἔγνωσαν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ποιοῖ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ποιοίη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Ἔγνωσαν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τοῦτον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ποιεῖν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Ἔγνωσαν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τοῦτον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ποιοῦντα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Κατέβην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χθὲς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Πειραιᾶ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Ἔφη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Σωκράτης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καταβῆναι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χθὲς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Πειραιᾶ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Ἐπειδὰν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στρατεία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λήξῃ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εὐθὺς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ἀποπέμψω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σε.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Ἔφη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ἐπειδὰν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στρατεία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λήξῃ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λήξειε</a:t>
                      </a:r>
                      <a:r>
                        <a:rPr lang="el-G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εὐθὺς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ἀποπέμψειν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τοῦτον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Ὁ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βασιλεὺς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σκευοφόροις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u="sng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ἐστί</a:t>
                      </a:r>
                      <a:r>
                        <a:rPr lang="el-GR" sz="14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Ἕλληνες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ᾔσθοντο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ὁ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βασιλεὺς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σκευοφόροις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εἴη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Ἕλληνες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ᾔσθοντο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βασιλέα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σκευοφόροις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εἶναι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Ἕλληνες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ᾔσθοντο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βασιλέα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σκευοφόροις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ὄντα</a:t>
                      </a:r>
                      <a:r>
                        <a:rPr lang="el-G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 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1403648" y="836712"/>
            <a:ext cx="7848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403648" y="1052736"/>
            <a:ext cx="7848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1475656" y="1484808"/>
            <a:ext cx="7776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1475656" y="1700832"/>
            <a:ext cx="7776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1547664" y="2132880"/>
            <a:ext cx="7704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259632" y="2564904"/>
            <a:ext cx="7992000" cy="180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1296208" y="2960968"/>
            <a:ext cx="7956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1296320" y="3176992"/>
            <a:ext cx="7956000" cy="180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1296320" y="3356992"/>
            <a:ext cx="7956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1331640" y="3789040"/>
            <a:ext cx="7920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1043608" y="4221112"/>
            <a:ext cx="8208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1043608" y="4437136"/>
            <a:ext cx="8208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1043608" y="4653160"/>
            <a:ext cx="8208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1547664" y="5085208"/>
            <a:ext cx="6156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0" name="29 - TextBox"/>
          <p:cNvSpPr txBox="1"/>
          <p:nvPr/>
        </p:nvSpPr>
        <p:spPr>
          <a:xfrm>
            <a:off x="683568" y="5085184"/>
            <a:ext cx="8568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1" name="30 - TextBox"/>
          <p:cNvSpPr txBox="1"/>
          <p:nvPr/>
        </p:nvSpPr>
        <p:spPr>
          <a:xfrm>
            <a:off x="756480" y="5517256"/>
            <a:ext cx="8496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1907704" y="5949304"/>
            <a:ext cx="7344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3" name="32 - TextBox"/>
          <p:cNvSpPr txBox="1"/>
          <p:nvPr/>
        </p:nvSpPr>
        <p:spPr>
          <a:xfrm>
            <a:off x="1907704" y="6165328"/>
            <a:ext cx="7344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4" name="33 - TextBox"/>
          <p:cNvSpPr txBox="1"/>
          <p:nvPr/>
        </p:nvSpPr>
        <p:spPr>
          <a:xfrm>
            <a:off x="1907704" y="6381352"/>
            <a:ext cx="7344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092280" y="6492875"/>
            <a:ext cx="2247528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44624"/>
          <a:ext cx="9252520" cy="681337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252520"/>
              </a:tblGrid>
              <a:tr h="3763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 μετατρέψετε τις ακόλουθες προτάσεις από τον πλάγιο στον ευθύ λόγο.</a:t>
                      </a:r>
                    </a:p>
                  </a:txBody>
                  <a:tcPr/>
                </a:tc>
              </a:tr>
              <a:tr h="6437072">
                <a:tc>
                  <a:txBody>
                    <a:bodyPr/>
                    <a:lstStyle/>
                    <a:p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«Σωκράτης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ἔλεγεν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ἀναγκαῖον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ἀδικεῖν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ἢ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ἀδικεῖσθαι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ἕλοιτ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ἀδικεῖσθαι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»: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ἀναγκαῖον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ἀδικεῖν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ἢ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ἀδικεῖσθαι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ἑλοίμην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ἀδικεῖσθαι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Ἡγεῖται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νόμιμον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εἶναι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δίκαιον»: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νόμιμόν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δίκαιον.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ᾜσθοντο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πόλις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καταληφθείη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»: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 πόλις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καταληφθείη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τούτους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ὁρᾶτε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προθύμως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σῴζοντας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φίλους.»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προθύμως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σῴζουσιν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φίλους.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Μυτιληναῖοι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ἐβούλοντο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ἀποπέμψασθαι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ναῦς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Ἀθηναίων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.»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Ἀποπεμψώμεθα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ναῦς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Ἀθηναίων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φυγάδας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ἐκέλευσε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σὺν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στρατεύεσθαι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.»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Σὺν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ἐμοὶ</a:t>
                      </a:r>
                      <a:r>
                        <a:rPr lang="el-GR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στρατεύεσθε</a:t>
                      </a:r>
                      <a:r>
                        <a:rPr lang="el-GR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ὦ φυγάδες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«Ὁ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Ἀγησίλαος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ἔλεγεν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βλαβερὰ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τῇ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Λακεδαίμονι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πεπραχὼς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δίκαιος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ζημιοῦσθαι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»: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ἰ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βλαβερὰ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πέπραχα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τῇ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Λακεδαίμονι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δίκαιός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εἰμι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ζημιοῦσθαι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«Πρωταγόρας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ἐρωτᾷ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αἰσχύνομαι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τἀγαθὰ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δεινὰ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καλῶν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.»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αἰσχύνῃ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τἀγαθὰ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δεινὰ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καλῶν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«Μάθε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πρῶτον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τίνες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εἰσίν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»: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ίνες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ἐστέ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Παρεκελεύοντο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Κύρῳ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μάχεσθαι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ἀλλ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ὅπισθεν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ἑαυτῶν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τάττεσθαι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»: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ῦρε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μάχου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ἀλλ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ὅπισθεν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ἡμῶν</a:t>
                      </a:r>
                      <a:r>
                        <a:rPr lang="el-GR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τάττου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 «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Λέγουσιν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ὡς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ἐπειδάν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ἀγαθὸς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ὢν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τελευτήσῃ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μεγάλην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τιμὴν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ἔχει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.» 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Ἐπειδάν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τις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ἀγαθὸς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ὢν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τελευτήσῃ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μεγάλην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τιμὴν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ἔχει</a:t>
                      </a:r>
                      <a:r>
                        <a:rPr lang="el-GR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35496" y="692696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35496" y="1268760"/>
            <a:ext cx="900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496" y="1808848"/>
            <a:ext cx="9036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2348880"/>
            <a:ext cx="9036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0" y="2852936"/>
            <a:ext cx="9000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3429000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36504" y="4005096"/>
            <a:ext cx="8964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0" y="4509120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35496" y="5085184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1" name="30 - TextBox"/>
          <p:cNvSpPr txBox="1"/>
          <p:nvPr/>
        </p:nvSpPr>
        <p:spPr>
          <a:xfrm>
            <a:off x="36496" y="5625272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4" name="33 - TextBox"/>
          <p:cNvSpPr txBox="1"/>
          <p:nvPr/>
        </p:nvSpPr>
        <p:spPr>
          <a:xfrm>
            <a:off x="35496" y="6165304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444208" y="6492875"/>
            <a:ext cx="2895600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9" grpId="0" animBg="1"/>
      <p:bldP spid="31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2008" y="-99392"/>
          <a:ext cx="9144000" cy="691896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144000"/>
              </a:tblGrid>
              <a:tr h="1886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 μετατρέψετε τους ακόλουθους υποθετικούς λόγους από τον ευθύ λόγο στον πλάγιο. </a:t>
                      </a:r>
                    </a:p>
                  </a:txBody>
                  <a:tcPr/>
                </a:tc>
              </a:tr>
              <a:tr h="6375843">
                <a:tc>
                  <a:txBody>
                    <a:bodyPr/>
                    <a:lstStyle/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1.Ἐὰν τις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φανερὸς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γένηται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κλέπτων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θάνατός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ζημία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ΕΙΔΙΚΗ ΠΡΟΤΑΣΗ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νόμῳ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γέγραπται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ἐὰν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φανερὸς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γένηται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κλέπτων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θάνατός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ζημία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ΕΙΔΙΚΟ ΑΠΑΡΕΜΦΑΤΟ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νόμῳ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γέγραπται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ἐὰν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φανερὸς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γένηται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κλέπτων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θάνατον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εἶναι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ἡ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ζημία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2.Εἰ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ἐκεκτήμην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οὐσίαν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'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ἀστράβης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ὠχούμην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ἀδύνατος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ἔφη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ἐκέκτητο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οὐσίαν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'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ἀστράβης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ὠχεῖτο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3.Τοῦτο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βούλεσθε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τόνδε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νόμον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κρίνατε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ῥήτωρ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τους βουλευτάς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ἐκέλευεν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τοῦτο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βούλοιντο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τόνδε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νόμον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κρῖναι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4.Λακεδαιμόνιοι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ἐχθρῶν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λάβοιεν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ἀπέκτεινον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ΕΙΔΙΚΗ ΠΡΟΤΑΣΗ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Ξενοφῶν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ἔγραψεν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Λακεδαιμόνιοι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ἐχθρῶν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λάβοιεν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ἀποκτείνοιεν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ΕΙΔΙΚΟ ΑΠΑΡΕΜΦΑΤΟ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Ξενοφῶν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ἔγραψεν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Λακεδαιμόνιους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ἐχθρῶν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λάβοιεν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ἀποκτεῖναι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5.Ἄν τούς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Μήδους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ἀσθενεῖς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ποιήσω, πάντων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πέριξ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ῥαδίως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ἄρξω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ΕΙΔΙΚΗ ΠΡΟΤΑΣΗ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ἔλεγεν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τούς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Μήδους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ἀσθενεῖς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ποιήσειε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πάντων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πέριξ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ῥαδίως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ἄρξοι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ΕΙΔΙΚΟ ΑΠΑΡΕΜΦΑΤΟ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ἐνόμιζεν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τούς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Μήδους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ἀσθενεῖς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ποιήσειε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πάντων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πέριξ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ῥαδίως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ἄρξειν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6.Λύσανδρος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τούς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τε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φρουροὺς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Ἀθηναίων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που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ἄλλον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ἴδοι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Ἀθηναῖον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ἀπέπεμπεν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Ἀθήνας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ΕΙΔΙΚΗ ΠΡΟΤΑΣΗ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Ξενοφῶν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ἔγραψεν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Λύσανδρος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τούς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τε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φρουροὺς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Ἀθηναίων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που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ἄλλον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ἴδοι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Ἀθηναῖον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ἀποπέμποι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Ἀθήνας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ΕΙΔΙΚΟ ΑΠΑΡΕΜΦΑΤΟ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Ξενοφῶν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ἔγραψεν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Λύσανδρον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τούς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τε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φρουροὺς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Ἀθηναίων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που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ἄλλον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ἴδοι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Ἀθηναῖον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ἀποπέμπειν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Ἀθήνας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lvl="0"/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ΚΑΤΗΓΟΡΗΜΑΤΙΚΗ ΜΕΤΟΧΗ :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Ξενοφῶν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ἔγνω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Λύσανδρον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τούς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τε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φρουροὺς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Ἀθηναίων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που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ἄλλον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ἴδοι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Ἀθηναῖον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ἀποπέμποντα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Ἀθήνας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1584520" y="1457400"/>
            <a:ext cx="7632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3059832" y="2177480"/>
            <a:ext cx="6084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3995936" y="3185592"/>
            <a:ext cx="5148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3779912" y="4121696"/>
            <a:ext cx="5364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3995936" y="5849888"/>
            <a:ext cx="5184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3851920" y="2897560"/>
            <a:ext cx="5292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3923928" y="521320"/>
            <a:ext cx="5220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3491880" y="3905672"/>
            <a:ext cx="5724000" cy="21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3851920" y="5345832"/>
            <a:ext cx="5292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144000" y="6065912"/>
            <a:ext cx="9072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4355976" y="737344"/>
            <a:ext cx="4788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4355976" y="6317976"/>
            <a:ext cx="4788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1" name="30 - TextBox"/>
          <p:cNvSpPr txBox="1"/>
          <p:nvPr/>
        </p:nvSpPr>
        <p:spPr>
          <a:xfrm>
            <a:off x="108000" y="6569968"/>
            <a:ext cx="9108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3" name="32 - TextBox"/>
          <p:cNvSpPr txBox="1"/>
          <p:nvPr/>
        </p:nvSpPr>
        <p:spPr>
          <a:xfrm>
            <a:off x="108512" y="5589240"/>
            <a:ext cx="9072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236296" y="6492875"/>
            <a:ext cx="2103512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2" grpId="0" animBg="1"/>
      <p:bldP spid="29" grpId="0" animBg="1"/>
      <p:bldP spid="31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144000"/>
              </a:tblGrid>
              <a:tr h="3018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 μετατρέψετε τους ακόλουθους υποθετικούς λόγους από τον πλάγιο στον ευθύ λόγο.</a:t>
                      </a:r>
                    </a:p>
                  </a:txBody>
                  <a:tcPr/>
                </a:tc>
              </a:tr>
              <a:tr h="6556181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Ἀπεκρίναντο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αὐτῷ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πολλοῦ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ἄξιον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ἀγαθοὺς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διεγίγνωσκε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28600" indent="-228600">
                        <a:buFont typeface="Wingdings" pitchFamily="2" charset="2"/>
                        <a:buChar char="§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εἰ+οριστική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ιστορικού χρόνου Απόδοση : ειδικό δυνητικό απαρέμφατο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&gt; 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μη πραγματικό</a:t>
                      </a: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(Ὦ)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τοὺς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ἀγαθοὺς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διεγίγνωσκες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πολλοῦ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ἄξιος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ἦσθα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28600" indent="-228600">
                        <a:buFont typeface="Wingdings" pitchFamily="2" charset="2"/>
                        <a:buNone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Οἶμαι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σε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διαπραξάμενον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ἀποπλεῖν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βούλοιο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εἰ+ευκτική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(από αρκτικό) -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Απόδοση : ειδικό δυνητικό απαρέμφατο &gt;  απλή σκέψη του λέγοντος</a:t>
                      </a: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Διαπραξάμενος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σὺ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ἀποπλέοις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βούλοιο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28600" indent="-228600">
                        <a:buFont typeface="+mj-lt"/>
                        <a:buAutoNum type="arabicPeriod" startAt="3"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3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Θησεὺς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πρὸς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πατέρα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προεῖπε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χρήσεσθαι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ἱστίοις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λευκοῖς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ὀπίσω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πλέῃ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ταύρου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κρατήσας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+υποτακτική -Απόδοση : ειδικό απαρέμφατο μέλλοντα  &gt;  προσδοκώμενο</a:t>
                      </a: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Πάτερ,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χρήσομαι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ἱστίοις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λευκοῖς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ὀπίσω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πλέω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ταύρου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κρατήσας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4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Τίς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οὕτως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εὐήθης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ἐστίν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ὅστις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ἀγνοεῖ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ἐκεῖθεν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πόλεμον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δεῦρο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ἥξοντα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ἀμελήσωμεν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ἄν+υποτακτική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-Απόδοση κατηγορηματική μετοχή μέλλοντα &gt;  προσδοκώμενο</a:t>
                      </a: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ἐκεῖθεν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πόλεμος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δεῦρο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ἥξει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ἀμελήσωμεν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(προσδοκώμενο)</a:t>
                      </a:r>
                    </a:p>
                    <a:p>
                      <a:pPr marL="228600" indent="-228600">
                        <a:buFont typeface="+mj-lt"/>
                        <a:buAutoNum type="arabicPeriod" startAt="5"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5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Ἐγὼ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δὲ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πλείω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ὁρῶ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πρὸ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ἡμῶν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ὄντα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ἐθέλωμέν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τε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μεῖναι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τῷ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πλήθει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αὐτῶν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καταπλαγέντες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ὑπάρχοντα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ἡμῖν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κρείσσω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καταπροδοῦναι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+υποτακτική -Απόδοση : κατηγορηματική μετοχή ενεστώτα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&gt; αόριστη επανάληψη στο παρόν ή στο μέλλον</a:t>
                      </a: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πλείω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πρὸ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ἡμῶν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ἐθέλωμέν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τε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μεῖναι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τῷ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πλήθει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αὐτῶν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καταπλαγέντες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ὑπάρχοντα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ἡμῖν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κρείσσω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καταπροδοῦναι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228600" indent="-228600">
                        <a:buFont typeface="+mj-lt"/>
                        <a:buAutoNum type="arabicPeriod" startAt="6"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6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Ἡγεῖτο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ἅπαν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ποιήσειν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αὐτόν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ἀργύριον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διδοίη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εἰ+ευκτική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πλαγίου λόγου (από ιστορικό) -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Απόδοση : ειδικό απαρέμφατο μέλλοντα &gt; προσδοκώμενο.</a:t>
                      </a: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Ἅπαν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ποιήσω,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τις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ἀργύριον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διδῷ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+mj-lt"/>
                        <a:buAutoNum type="arabicPeriod" startAt="7"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7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Ἔφη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δέ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ἄρχουσι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πείθοιντο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τὰς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πόλεις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ἄριστ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οἰκεῖσθαι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εἰ+ευκτική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πλαγίου λόγου (από ιστορικό) -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Απόδοση :  ειδικό απαρέμφατο ενεστώτα &gt; αόριστη επανάληψη στο παρόν ή στο μέλλον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(από το νόημα)</a:t>
                      </a: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Ἐὰν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ἄρχουσι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πείθωνται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πόλεις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ἄριστ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’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οἰκοῦνται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eriod" startAt="8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Ἅπαντες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ἐγίγνωσκον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τινας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θορυβουμένους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αἴσθοιτο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ὁ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αἴτιον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τούτου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σκοπῶν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κατασβεννύναι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ταραχὴν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πειρῷτο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8600" indent="-228600">
                        <a:buFont typeface="Arial" pitchFamily="34" charset="0"/>
                        <a:buChar char="•"/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Υπόθεση :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εἰ+ευκτική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πλαγίου λόγου (από ιστορικό) 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Απόδοση : ειδική πρόταση με ευκτική του πλαγίου λόγου &gt; αόριστη επανάληψη στο παρελθόν. </a:t>
                      </a:r>
                      <a:r>
                        <a:rPr lang="el-GR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(από το νόημα)</a:t>
                      </a:r>
                      <a:endParaRPr lang="el-GR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Wingdings" pitchFamily="2" charset="2"/>
                        <a:buChar char="Ø"/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τινας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θορυβουμένους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αἰσθοίμην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αἴτιον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τούτου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σκοπῶν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κατασβεννύναι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ταραχὴν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ἐπειρώμην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0" y="476672"/>
            <a:ext cx="900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0" y="1196752"/>
            <a:ext cx="900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1952864"/>
            <a:ext cx="9036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2708920"/>
            <a:ext cx="9036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0" y="3573016"/>
            <a:ext cx="9000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0" y="4329128"/>
            <a:ext cx="900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5085184"/>
            <a:ext cx="8964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0" y="5985320"/>
            <a:ext cx="9000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-36512" y="1376800"/>
            <a:ext cx="900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-36512" y="656720"/>
            <a:ext cx="9000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496" y="2168888"/>
            <a:ext cx="9036000" cy="25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2852936"/>
            <a:ext cx="9036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-36512" y="3825080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-36512" y="4509120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0" name="29 - TextBox"/>
          <p:cNvSpPr txBox="1"/>
          <p:nvPr/>
        </p:nvSpPr>
        <p:spPr>
          <a:xfrm>
            <a:off x="488" y="5409256"/>
            <a:ext cx="8964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2" name="31 - TextBox"/>
          <p:cNvSpPr txBox="1"/>
          <p:nvPr/>
        </p:nvSpPr>
        <p:spPr>
          <a:xfrm>
            <a:off x="35496" y="6309320"/>
            <a:ext cx="9000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236296" y="6492875"/>
            <a:ext cx="1907704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5496" y="44624"/>
          <a:ext cx="9108504" cy="694699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76464"/>
                <a:gridCol w="4932040"/>
              </a:tblGrid>
              <a:tr h="36331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1877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Α.  ΚΥΡΙΑ ΠΡΟΤΑΣΗ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ΚΡΙΣΕΩΣ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οὐ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νομίζει  θεούς.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. ΕΙΔΙΚΗ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ΠΡΟΤΑΣΗ</a:t>
                      </a:r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λέγει 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Σωκράτης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οὐ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νομίζει θεούς </a:t>
                      </a:r>
                      <a:endParaRPr lang="el-G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endParaRPr lang="el-G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. ΕΙΔΙΚΟ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ΑΠΑΡΕΜΦΑΤΟ</a:t>
                      </a:r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ἡγοῦνται</a:t>
                      </a:r>
                      <a:r>
                        <a:rPr lang="el-G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Σωκράτη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οὐ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νομίζειν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θεούς.</a:t>
                      </a:r>
                      <a:endParaRPr lang="el-G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endParaRPr lang="el-G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. ΚΑΤΗΓΟΡΗΜΑΤΙΚΗ ΜΕΤΟΧΗ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Ἐγὼ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οἶδα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Σωκράτη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οὐ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νομίζοντα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θεούς.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501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Β.  ΚΥΡΙΑ ΠΡΟΤΑΣΗ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ΕΠΙΘΥΜΙΑΣ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Λέγετε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τοῖς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στρατιώταις</a:t>
                      </a: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ΤΕΛΙΚΟ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ΑΠΑΡΕΜΦΑΤΟ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ἐκέλευεν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αὐτοὺς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λέγειν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τοῖς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στρατιώταις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625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Γ.  ΕΥΘΕΙΑ ΕΡΩΤΗΜΑΤΙΚΗ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ΠΡΟΤΑΣΗ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Τὶς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ποιεῖ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ΠΛΑΓΙΑ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ΕΡΩΤΗΜΑΤΙΚΗ ΠΡΟΤΑΣΗ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ἐρωτᾷ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τίς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ὅστις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 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ποιεῖ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501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Δ. ΔΕΥΤΕΡΕΥΟΥΣΑ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ΠΡΟΤΑΣΗ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Ἄγε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τὸ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στράτευμα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κατὰ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μέσον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τῶν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πολεμίων,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ἐκεῖ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βασιλεύς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ἐστι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ΔΕΥΤΕΡΕΥΟΥΣΑ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ΠΡΟΤΑΣΗ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κελεύει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τῷ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Κλεάρχῳ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ἄγειν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τὸ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στράτευμα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κατὰ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μέσον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τῶν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πολεμίων,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ἐκεῖ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βασιλεύς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ἐστι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501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Ε. ΥΠΟΘΕΤΙΚΟΣ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ΛΟΓΟΣ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Ἁμαρτάνουσι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ἐὰν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πράττωσι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latin typeface="Times New Roman" pitchFamily="18" charset="0"/>
                          <a:cs typeface="Times New Roman" pitchFamily="18" charset="0"/>
                        </a:rPr>
                        <a:t>ΕΞΑΡΤΗΜΕΝΟΣ ΥΠΟΘΕΤΙΚΟΣ ΛΟΓΟΣ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2089785" algn="l"/>
                          <a:tab pos="3492500" algn="l"/>
                        </a:tabLst>
                        <a:defRPr/>
                      </a:pP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Ἔλεγεν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ἁμαρτάνοιεν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οἱ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πολῖται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, 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εἰ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πράττοιεν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89785" algn="l"/>
                          <a:tab pos="3492500" algn="l"/>
                        </a:tabLst>
                      </a:pPr>
                      <a:endParaRPr lang="el-GR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308304" y="6492875"/>
            <a:ext cx="1835696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1337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31707"/>
                <a:gridCol w="7212293"/>
              </a:tblGrid>
              <a:tr h="260648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01632">
                <a:tc rowSpan="2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Α.  ΚΥΡΙΑ ΠΡΟΤΑΣΗ ΚΡΙΣΕΩΣ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Οριστική </a:t>
                      </a: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Δυνητική Οριστική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Δυνητική Ευκτική </a:t>
                      </a:r>
                      <a:endParaRPr lang="el-GR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mar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Α.1. ΕΙΔΙΚΗ ΠΡΟΤΑΣΗ</a:t>
                      </a:r>
                      <a:endParaRPr lang="en-US" sz="16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Εξάρτηση : κυρίως από ρήματα </a:t>
                      </a: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λεκτικά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αλλά και γνωστικά, αισθητικά, δεικτικά,  δηλωτικά, μνήμης (σπάνια από δοξαστικά).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Μετατροπή εγκλίσεων 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3390" indent="-2266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5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4176464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l-G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Α.2. ΕΙΔΙΚΟ ΑΠΑΡΕΜΦΑΤΟ</a:t>
                      </a:r>
                      <a:endParaRPr lang="en-US" sz="16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Εξάρτηση : κυρίως από ρήματα  </a:t>
                      </a: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δοξαστικά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αλλά και λεκτικά, δηλωτικά, γνωστικά, αισθητικά, δεικτικά. Τα ρ.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φημὶ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ἐλπίζω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ὄμνυμι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προσδοκῶ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ἐπαγγέλλομαι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ὑπισχνοῦμαι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συνήθως συντάσσονται με ειδικό </a:t>
                      </a: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απαρέφατο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και όχι ειδική πρόταση.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Οι δυνητικές εγκλίσεις τρέπονται σε ειδικό δυνητικό απαρέμφατο (+ἄν)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Ο χρόνος του ρήματος του ευθέος λόγου καθορίζει τον χρόνο του απαρεμφάτου ως εξής : </a:t>
                      </a:r>
                    </a:p>
                    <a:p>
                      <a:pPr marL="342900" indent="-3429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spcBef>
                          <a:spcPts val="0"/>
                        </a:spcBef>
                        <a:buFont typeface="+mj-lt"/>
                        <a:buAutoNum type="arabicPeriod"/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Ελέγχω αν έχω ταυτοπροσωπία ή ετεροπροσωπία 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979712" y="1395616"/>
          <a:ext cx="6912768" cy="10972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677020"/>
                <a:gridCol w="2320871"/>
                <a:gridCol w="2914877"/>
              </a:tblGrid>
              <a:tr h="144016">
                <a:tc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kern="1200" dirty="0"/>
                        <a:t>ΕΥΘΥΣ ΛΟΓΟΣ 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kern="1200" dirty="0"/>
                        <a:t>ΡΗΜΑ ΕΞΑΡΤΗΣΗΣ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kern="1200" dirty="0"/>
                        <a:t>ΠΛΑΓΙΟΣ ΛΟΓΟΣ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872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Οριστική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Αρκτικού χρόνου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διατηρείται 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/>
                        <a:t>Ιστορικού χρόνου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/>
                        <a:t>Ευκτική του πλαγίου λόγου (ενίοτε διατηρείται η οριστική)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44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Δυνητική Οριστική ή Δυνητική Ευκτική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Αρκτικού ή ιστορικού χρόνου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Διατηρούνται πάντοτε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3491880" y="4437112"/>
          <a:ext cx="4838764" cy="914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474024"/>
                <a:gridCol w="2364740"/>
              </a:tblGrid>
              <a:tr h="0">
                <a:tc>
                  <a:txBody>
                    <a:bodyPr/>
                    <a:lstStyle/>
                    <a:p>
                      <a:pPr marL="453390" indent="-2266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ΧΡΟΝΟΣ Ρ. ΕΥΘ. ΛΟΓΟΥ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ΕΙΔΙΚΟ ΑΠΑΡΕΜΦΑΤΟ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2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ενεστώτας ή παρατατικός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ενεστώτας 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0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μέλλοντας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μέλλοντας 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αόριστος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αόριστος 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παρακείμενος ή υπερσυντέλικος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/>
                        <a:t>παρακείμενος 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2051720" y="5652512"/>
          <a:ext cx="6984776" cy="108885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168352"/>
                <a:gridCol w="3816424"/>
              </a:tblGrid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 smtClean="0"/>
                        <a:t>ΤΑΥΤΟΠΡΟΣΩΠΙΑ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 smtClean="0"/>
                        <a:t>ΕΤΕΡΟΠΡΟΣΩΠΙΑ</a:t>
                      </a:r>
                      <a:endParaRPr lang="el-GR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70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 smtClean="0"/>
                        <a:t>ρήμα </a:t>
                      </a:r>
                      <a:r>
                        <a:rPr lang="el-GR" sz="1400" kern="1200" dirty="0"/>
                        <a:t>εξάρτησης και απαρέμφατο έχουν το ίδιο υποκείμενο</a:t>
                      </a:r>
                      <a:endParaRPr lang="el-GR" sz="1400" b="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 smtClean="0"/>
                        <a:t>το απαρέμφατο έχει διαφορετικό υποκείμενο από το ρήμα εξάρτηση</a:t>
                      </a:r>
                      <a:endParaRPr lang="el-GR" sz="1400" kern="12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το υποκείμενο απαρεμφάτου και ρ. εξάρτησης τίθενται σε 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ονομαστική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 smtClean="0"/>
                        <a:t>το </a:t>
                      </a:r>
                      <a:r>
                        <a:rPr lang="el-GR" sz="1400" kern="1200" dirty="0"/>
                        <a:t>υποκείμενο του απαρεμφάτου τίθεται σε </a:t>
                      </a:r>
                      <a:r>
                        <a:rPr lang="el-GR" sz="1400" b="1" kern="1200" dirty="0"/>
                        <a:t>αιτιατική </a:t>
                      </a:r>
                      <a:endParaRPr lang="el-GR" sz="1400" b="1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1979712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59735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31707"/>
                <a:gridCol w="7212293"/>
              </a:tblGrid>
              <a:tr h="37499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236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Α.  ΚΥΡΙΑ ΠΡΟΤΑΣΗ ΚΡΙΣΕΩΣ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Οριστική </a:t>
                      </a: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Δυνητική Οριστική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Δυνητική Ευκτική </a:t>
                      </a:r>
                      <a:endParaRPr lang="el-GR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mar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Α.3. ΚΑΤΗΓΟΡΗΜΑΤΙΚΗ ΜΕΤΟΧΗ</a:t>
                      </a:r>
                    </a:p>
                    <a:p>
                      <a:pPr mar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Εξάρτηση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: κυρίως από ρήματα 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γνωστικά, αισθητικά, δηλωτικά, δεικτικά, αγγελίας, 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αλλά και ελέγχου, μνήμης  (όχι λεκτικά ή δοξαστικά)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Οι δυνητικές εγκλίσεις τρέπονται σε δυνητική κατηγορηματική μετοχή (+ἄν).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 χρόνος του ρήματος του ευθέος λόγου καθορίζει τον χρόνο της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κτγ.μτχ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ως εξής :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Ελέγχω αν η κτγ. μτχ. είναι συνημμένη στο υποκείμενο ή στο αντικείμενο του ρ.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εξάρτησης : </a:t>
                      </a:r>
                      <a:endParaRPr lang="en-US" sz="14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3390" indent="-2266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2843808" y="2564904"/>
          <a:ext cx="5328592" cy="10668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57635"/>
                <a:gridCol w="2570957"/>
              </a:tblGrid>
              <a:tr h="0">
                <a:tc>
                  <a:txBody>
                    <a:bodyPr/>
                    <a:lstStyle/>
                    <a:p>
                      <a:pPr marL="453390" indent="-2266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/>
                        <a:t>ΧΡΟΝΟΣ Ρ. ΕΥΘ. ΛΟΓΟΥ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ΚΑΤΗΓΟΡΗΜΑΤΙΚΗ ΜΕΤΟΧΗ</a:t>
                      </a:r>
                      <a:endParaRPr lang="el-GR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332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ενεστώτας ή παρατατικός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ενεστώτας 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0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μέλλοντας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μέλλοντας 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αόριστος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αόριστος 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/>
                        <a:t>παρακείμενος ή υπερσυντέλικος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kern="1200" dirty="0"/>
                        <a:t>παρακείμενος </a:t>
                      </a:r>
                      <a:endParaRPr lang="el-GR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2411760" y="4365104"/>
          <a:ext cx="6048672" cy="133806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880320"/>
                <a:gridCol w="3168352"/>
              </a:tblGrid>
              <a:tr h="14401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 η κατηγορηματική μετοχή είναι συνημμένη στο 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Η κατηγορηματική μετοχή και το υποκείμενό της τίθενται …</a:t>
                      </a:r>
                    </a:p>
                  </a:txBody>
                  <a:tcPr marL="68580" marR="68580" marT="0" marB="0"/>
                </a:tc>
              </a:tr>
              <a:tr h="362704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υποκείμενο του ρ. εξάρτησης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σε ονομαστική </a:t>
                      </a:r>
                    </a:p>
                  </a:txBody>
                  <a:tcPr marL="68580" marR="68580" marT="0" marB="0"/>
                </a:tc>
              </a:tr>
              <a:tr h="44877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αντικείμενο του ρ. εξάρτησης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στην πτώση του αντικειμένου του ρ. εξάρτησης (πλάγια πτώση)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948264" y="6237312"/>
            <a:ext cx="2195736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-36512" y="44624"/>
          <a:ext cx="9324528" cy="674822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707904"/>
                <a:gridCol w="2160240"/>
                <a:gridCol w="571748"/>
                <a:gridCol w="148332"/>
                <a:gridCol w="2736304"/>
              </a:tblGrid>
              <a:tr h="37499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73688">
                <a:tc>
                  <a:txBody>
                    <a:bodyPr/>
                    <a:lstStyle/>
                    <a:p>
                      <a:pPr marL="342900" indent="-34290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ΚΥΡΙΑ ΠΡΟΤΑΣΗ ΚΡΙΣΕΩΣ</a:t>
                      </a:r>
                      <a:endParaRPr lang="el-GR" sz="105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gridSpan="4"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ΕΙΔΙΚΗ ΠΡΟΤΑΣΗ</a:t>
                      </a:r>
                      <a:endParaRPr lang="el-GR" sz="105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365816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νομίζει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θεούς.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ἐνόμισε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θεούς. 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νενομικὼς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θεούς. </a:t>
                      </a:r>
                      <a:endParaRPr lang="el-GR" sz="14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342900" lvl="0" indent="-3429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λέγει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127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εἶπεν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λέγει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εἶπεν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λέγει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εἶπεν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grid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Σωκράτης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νομίζει 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θεούς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Σωκράτης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νομίζοι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θεούς.   </a:t>
                      </a:r>
                      <a:endParaRPr lang="el-GR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Σωκράτης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ἐνόμισεν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θεούς 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Σωκράτης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νενομικὼς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θεούς. </a:t>
                      </a: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7664"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ΚΥΡΙΑ ΠΡΟΤΑΣΗ ΚΡΙΣΕΩΣ</a:t>
                      </a:r>
                      <a:endParaRPr lang="el-GR" sz="105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gridSpan="4"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ΕΙΔΙΚΟ ΑΠΑΡΕΜΦΑΤΟ</a:t>
                      </a:r>
                      <a:endParaRPr lang="en-US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440160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νομίζει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θεούς.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ἐνόμιζε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θεούς.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Σωκράτης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νομίζοι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θεούς.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στρατιῶται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ποιήσουσι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στρατιῶται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ἐποίησαν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στρατιῶται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πεποιηκότες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εἶεν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gridSpan="3">
                  <a:txBody>
                    <a:bodyPr/>
                    <a:lstStyle/>
                    <a:p>
                      <a:pPr marL="342900" lvl="0" indent="-342900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λέγουσιν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εἶπον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λέγουσιν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εἶπον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λέγουσιν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εἶπον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στρατιῶται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φασὶ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ἔφασαν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φησὶ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ἔφη</a:t>
                      </a:r>
                      <a:endParaRPr lang="el-GR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στρατιῶται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φασὶ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ἔφασαν</a:t>
                      </a:r>
                      <a:endParaRPr lang="el-GR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Σωκράτη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νομίζειν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θεούς.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Σωκράτη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νομίζειν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θεούς.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Σωκράτη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νομίζειν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θεούς.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ποιήσειν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τοὺς</a:t>
                      </a:r>
                      <a:r>
                        <a:rPr lang="el-G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στρατιώτας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2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2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ποιῆσαι</a:t>
                      </a:r>
                      <a:r>
                        <a:rPr lang="el-G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πεποιηκέναι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l-GR" sz="1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229632"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ΚΥΡΙΑ ΠΡΟΤΑΣΗ ΚΡΙΣΕΩΣ</a:t>
                      </a:r>
                      <a:endParaRPr lang="el-GR" sz="105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gridSpan="4"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ΚΑΤΗΓΟΡΗΜΑΤΙΚΗ ΜΕΤΟΧΗ</a:t>
                      </a:r>
                      <a:endParaRPr lang="el-GR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264216"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Τιμῶμαι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/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Ἐτιμώμην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πάντων.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Τιμηθήσομαι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πάντων.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Ἐτιμησάμην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πάντων.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Τετιμημένος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πάντων. 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Κιλικίᾳ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ἐστι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ἦν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Κιλικίᾳ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ἐγένετο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Κιλικίᾳ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γεγονὼς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l-GR" sz="12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gridSpan="2">
                  <a:txBody>
                    <a:bodyPr/>
                    <a:lstStyle/>
                    <a:p>
                      <a:pPr marL="342900" lvl="0" indent="-342900" algn="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Ἐγὼ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οἶδα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ἔγνων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Ἐγὼ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οἶδα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ἔγνων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Ἐγὼ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οἶδα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ἔγνων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Ἐγὼ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οἶδα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ἔγνων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Γιγνώσκομεν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Ἔγνωμεν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Γιγνώσκομεν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 </a:t>
                      </a:r>
                      <a:r>
                        <a:rPr lang="el-GR" sz="1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Ἔγνωμεν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Γιγνώσκομεν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Ἔγνωμεν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τιμώμενος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πάντων.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τιμηθησόμενος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πάντων.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τιμησάμενος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πάντων.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τετιμημένος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ὑπὸ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πάντων.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Κῦρον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Κιλικίᾳ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ὄντα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Κῦρον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ἐν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Κιλικίᾳ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γενόμενον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Κῦρον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Κιλικίᾳ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γεγονότα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Δεξιό βέλος"/>
          <p:cNvSpPr/>
          <p:nvPr/>
        </p:nvSpPr>
        <p:spPr>
          <a:xfrm>
            <a:off x="3347864" y="476672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3275856" y="2132856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3275856" y="4365104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5904528" y="692696"/>
            <a:ext cx="3384000" cy="360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5868144" y="1088768"/>
            <a:ext cx="3384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5868144" y="1376800"/>
            <a:ext cx="3384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5868144" y="1700808"/>
            <a:ext cx="3384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6588224" y="2384912"/>
            <a:ext cx="2664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6588224" y="2708952"/>
            <a:ext cx="2664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6588224" y="2996952"/>
            <a:ext cx="2664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6588224" y="3284984"/>
            <a:ext cx="2664000" cy="360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6588224" y="3573016"/>
            <a:ext cx="2664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6588520" y="3933056"/>
            <a:ext cx="2664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6444208" y="4581128"/>
            <a:ext cx="2808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6444208" y="4905192"/>
            <a:ext cx="2808000" cy="28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6444208" y="5157192"/>
            <a:ext cx="2808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6444208" y="5481264"/>
            <a:ext cx="2808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6444208" y="5769296"/>
            <a:ext cx="2808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6444208" y="6057328"/>
            <a:ext cx="2808000" cy="360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6444208" y="6417368"/>
            <a:ext cx="2808000" cy="32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092280" y="6309320"/>
            <a:ext cx="2051720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83843"/>
          <a:ext cx="9144002" cy="674592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843808"/>
                <a:gridCol w="1008112"/>
                <a:gridCol w="1944216"/>
                <a:gridCol w="3347866"/>
              </a:tblGrid>
              <a:tr h="32598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349373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Α.  ΚΥΡΙΑ ΠΡΟΤΑΣΗ ΕΠΙΘΥΜΙΑΣ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l-GR" sz="18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Υποτακτική </a:t>
                      </a: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Προστακτική</a:t>
                      </a: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Ευχετική Οριστική</a:t>
                      </a:r>
                      <a:endParaRPr lang="en-US" sz="18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Ευχετική Ευκτική </a:t>
                      </a:r>
                      <a:endParaRPr lang="el-GR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grid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Εξάρτηση :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από ρήματα  βουλητικά, </a:t>
                      </a:r>
                      <a:r>
                        <a:rPr lang="el-GR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κελευστικά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προτρεπτικά, αποτρεπτικά,  συμβουλευτικά, παρακλητικά, παραχωρητικά, απαγορευτικά, </a:t>
                      </a:r>
                      <a:r>
                        <a:rPr lang="el-GR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αποπειρατικά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δυνητικά, διστακτικά, ευχετικά κ.λπ. 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 τελικό απαρέμφατο τίθεται </a:t>
                      </a: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στο χρόνο του ρήματος του ευθέος λόγου.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Ο χρόνος του ρήματος εξάρτησης δεν επηρεάζει το χρόνο του απαρεμφάτου.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Ελέγχω αν έχω </a:t>
                      </a: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ταυτοπροσωπία ή ετεροπροσωπία. 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Στην περίπτωση της ετεροπροσωπίας το υποκείμενο του τελικού απαρεμφάτου είναι συχνά και αντικείμενο του ρήματος εξάρτησης. </a:t>
                      </a: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940493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Λέγετε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στρατιώταις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.(προστακτ.)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Ἀκούσωμεν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ἀνδρός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(υποτακτ.)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Ἐσοίμην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εὐτυχής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(ευχετική ευκτική)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Γένοισθε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εὐτυχεῖς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(ευχετική ευκτική)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Ὦ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ἄνδρες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μὴ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θαυμάζετε.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(προστακτ.)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Διαλέγου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καὶ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μάθε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πρῶτον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τίνες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εἰσὶν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προστ+πλάγια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ερώτηση)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ἐκέλευε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l-GR" sz="14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παραινεῖ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n-US" sz="14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Εὔχομαι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Ηὐχόμην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el-GR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Κλέαρχος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ἐκέλευε</a:t>
                      </a:r>
                      <a:endParaRPr lang="el-GR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Παρῄνει</a:t>
                      </a:r>
                      <a:r>
                        <a:rPr lang="el-G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ἐμέ</a:t>
                      </a:r>
                      <a:endParaRPr lang="el-GR" sz="16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αὐτοὺς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λέγειν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τοῖς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στρατιώταις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τούτους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ἀκοῦσαι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τοῦ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ἀνδρός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εὐτυχὴς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ἔσεσθαι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ὑμᾶς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γενέσθαι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εὐτυχεῖς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l-GR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τούς</a:t>
                      </a:r>
                      <a:r>
                        <a:rPr lang="el-G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ἄνδρας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μη θαυμάζειν.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διαλέγεσθαι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καί</a:t>
                      </a:r>
                      <a:r>
                        <a:rPr lang="el-GR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μαθεῖν</a:t>
                      </a:r>
                      <a:r>
                        <a:rPr lang="el-GR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6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τίνες </a:t>
                      </a:r>
                      <a:r>
                        <a:rPr lang="el-GR" sz="16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εἶεν</a:t>
                      </a: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l-G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5832488" y="3933096"/>
            <a:ext cx="3348000" cy="39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5832512" y="4283804"/>
            <a:ext cx="334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5832512" y="4643844"/>
            <a:ext cx="334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5832512" y="5003884"/>
            <a:ext cx="334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5832512" y="5363924"/>
            <a:ext cx="334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5832512" y="5723964"/>
            <a:ext cx="3348000" cy="369332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092280" y="6492875"/>
            <a:ext cx="2051720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0294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907704"/>
                <a:gridCol w="7236296"/>
              </a:tblGrid>
              <a:tr h="34772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81675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Γ.  ΕΥΘΕΙΑ ΕΡΩΤΗΜΑΤΙΚΗΠΡΟΤΑΣΗ</a:t>
                      </a: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Οριστική </a:t>
                      </a: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Απορηματική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Υποτακτική</a:t>
                      </a: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Δυνητική Οριστική</a:t>
                      </a:r>
                      <a:endParaRPr lang="en-US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Δυνητική Ευκτική </a:t>
                      </a:r>
                      <a:endParaRPr lang="el-GR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mar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ΠΛΑΓΙΑ ΕΡΩΤΗΜΑΤΙΚΗ ΠΡΟΤΑΣΗ</a:t>
                      </a:r>
                      <a:endParaRPr lang="en-US" sz="16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indent="-34290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Εξάρτηση : </a:t>
                      </a: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από ρήματα </a:t>
                      </a:r>
                      <a:r>
                        <a:rPr lang="el-G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ερωτηματικά, γνωστικά, λεκτικά, δεικτικά, σκέψης, φροντίδας, απόπειρας, προσοχής. 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Μετατροπή εγκλίσεων : </a:t>
                      </a: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Εισαγωγή : </a:t>
                      </a: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l-GR" sz="16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16205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Αντιστοίχιση ερωτηματικών και αναφορικών αντωνυμιών και επιρρημάτων: </a:t>
                      </a:r>
                      <a:endParaRPr lang="el-G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231232" y="1340768"/>
          <a:ext cx="6912768" cy="10972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677020"/>
                <a:gridCol w="2320871"/>
                <a:gridCol w="2914877"/>
              </a:tblGrid>
              <a:tr h="144016">
                <a:tc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ΕΥΘΥΣ ΛΟΓΟΣ 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ΡΗΜΑ ΕΞΑΡΤΗΣΗΣ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0872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Οριστική ή </a:t>
                      </a:r>
                      <a:r>
                        <a:rPr lang="el-GR" sz="12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Απορηματική</a:t>
                      </a:r>
                      <a:r>
                        <a:rPr lang="el-GR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Υποτακτική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Αρκτικού χρόνου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διατηρείται 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602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latin typeface="Times New Roman" pitchFamily="18" charset="0"/>
                          <a:cs typeface="Times New Roman" pitchFamily="18" charset="0"/>
                        </a:rPr>
                        <a:t>Ιστορικού χρόνου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kern="1200" dirty="0">
                          <a:latin typeface="Times New Roman" pitchFamily="18" charset="0"/>
                          <a:cs typeface="Times New Roman" pitchFamily="18" charset="0"/>
                        </a:rPr>
                        <a:t>Ευκτική του πλαγίου λόγου (ενίοτε διατηρείται η οριστική)</a:t>
                      </a:r>
                      <a:endParaRPr lang="el-GR" sz="12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3448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Δυνητική Οριστική ή Δυνητική Ευκτική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Αρκτικού ή ιστορικού χρόνου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Διατηρούνται πάντοτε</a:t>
                      </a:r>
                      <a:endParaRPr lang="el-GR" sz="12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2231232" y="2780928"/>
          <a:ext cx="6912768" cy="14630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838510"/>
                <a:gridCol w="838510"/>
                <a:gridCol w="2320871"/>
                <a:gridCol w="2914877"/>
              </a:tblGrid>
              <a:tr h="144016">
                <a:tc gridSpan="2">
                  <a:txBody>
                    <a:bodyPr/>
                    <a:lstStyle/>
                    <a:p>
                      <a:pPr marL="453390" lvl="0" indent="-226695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2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ΕΥΘΕΙΕΣ ΕΡΩΤΗΜΑΤΙΚΕΣ</a:t>
                      </a:r>
                      <a:endParaRPr lang="el-GR" sz="12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ΠΛΑΓΙΕΣ  ΕΡΩΤΗΜΑΤΙΚΕΣ</a:t>
                      </a:r>
                      <a:endParaRPr lang="el-GR" sz="12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0872">
                <a:tc grid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μερικής αγνοίας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ερωτηματικές  αντωνυμίες ή  επιρρήματα</a:t>
                      </a:r>
                      <a:endParaRPr lang="el-GR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 τις ίδιες ερωτηματικές ή τις αντίστοιχες αναφορικές αντωνυμίες ή  επιρρήματα</a:t>
                      </a:r>
                      <a:endParaRPr lang="el-GR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4604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ολικής αγνοίας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απλές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 τα μόρια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οὔκουν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οὐκοῦν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ἆρα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ἆραγε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ή χωρίς κανένα μόριο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 </a:t>
                      </a:r>
                    </a:p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σπάνια ἐάν, ἄν  (+υποτακτική)</a:t>
                      </a:r>
                    </a:p>
                  </a:txBody>
                  <a:tcPr marL="68580" marR="68580" marT="0" marB="0"/>
                </a:tc>
              </a:tr>
              <a:tr h="243448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διμελείς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…ἤ </a:t>
                      </a:r>
                    </a:p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πότερον (-α)…ἤ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ἐάν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…ἤ </a:t>
                      </a:r>
                    </a:p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εἴτε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…</a:t>
                      </a:r>
                      <a:r>
                        <a:rPr lang="el-GR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εἴτε</a:t>
                      </a: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πότερον(-α)…ἤ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2267744" y="4581128"/>
          <a:ext cx="6876469" cy="22707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619885"/>
                <a:gridCol w="1656184"/>
                <a:gridCol w="1584176"/>
                <a:gridCol w="2016224"/>
              </a:tblGrid>
              <a:tr h="144016">
                <a:tc gridSpan="2">
                  <a:txBody>
                    <a:bodyPr/>
                    <a:lstStyle/>
                    <a:p>
                      <a:pPr marL="453390" lv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Αντωνυμίες</a:t>
                      </a:r>
                      <a:endParaRPr lang="el-GR" sz="16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3390" lv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Επιρρήματα</a:t>
                      </a:r>
                      <a:endParaRPr lang="el-GR" sz="16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453390" lvl="0" indent="-22669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l-GR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50872"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Ερωτηματικές</a:t>
                      </a:r>
                      <a:endParaRPr lang="el-GR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Αναφορικές</a:t>
                      </a:r>
                      <a:endParaRPr lang="el-GR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Ερωτηματικά</a:t>
                      </a:r>
                      <a:endParaRPr lang="el-GR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Αναφορικά</a:t>
                      </a:r>
                      <a:endParaRPr lang="el-G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195" marR="36195" marT="0" marB="0"/>
                </a:tc>
              </a:tr>
              <a:tr h="304604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τίς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πότερος;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πόσος;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ποῖος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πηλίκος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ποδαπός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ὅστις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ὁπότερος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ὅσος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ὁπόσος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οἷος,ὁποῖος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ἡλίκος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ὁπηλίκος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ὁποδαπός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ποῦ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ποῖ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πόθεν 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πότε;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πηνίκα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πῶς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πῇ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;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πόσον;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ποσάκις;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ὅπου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οἷ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ὅποι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ὅθεν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ὁπόθεν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ὅτε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ὁπότε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ὁπηνίκα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ὡς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, 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ὅπως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ᾗ, </a:t>
                      </a: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ὅπῃ</a:t>
                      </a:r>
                      <a:r>
                        <a:rPr lang="el-GR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ὅσον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27150" algn="l"/>
                          <a:tab pos="2654300" algn="l"/>
                          <a:tab pos="3982085" algn="l"/>
                        </a:tabLst>
                      </a:pPr>
                      <a:r>
                        <a:rPr lang="el-GR" sz="13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ὁσάκις</a:t>
                      </a:r>
                      <a:endParaRPr lang="el-GR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1979712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44624"/>
          <a:ext cx="9252520" cy="676875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679270"/>
                <a:gridCol w="2143558"/>
                <a:gridCol w="3429692"/>
              </a:tblGrid>
              <a:tr h="3749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ΕΥΘΥΣ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l-GR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ΠΛΑΓΙΟΣ ΛΟΓΟΣ</a:t>
                      </a:r>
                      <a:endParaRPr lang="el-G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73688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ΕΥΘΕΙΑ ΕΡΩΤΗΜΑΤΙΚΗ ΠΡΟΤΑΣΗ</a:t>
                      </a:r>
                      <a:endParaRPr lang="el-GR" sz="105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l-GR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ΠΛΑΓΙΑ  ΕΡΩΤΗΜΑΤΙΚΉ</a:t>
                      </a:r>
                      <a:r>
                        <a:rPr lang="el-GR" sz="12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ΠΡΟΤΑΣΗ</a:t>
                      </a:r>
                      <a:endParaRPr lang="el-GR" sz="105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82387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Τὶς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ποιεῖ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 (ΟΡ. -Μ.Α.)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Παραδῶμεν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Κορινθίοις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 (ΥΠ-ΟΑ-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απλή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Κατακαύσωμεν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αὐτοὺς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τί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ἄλλο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χρησώμεθα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(ΥΠ-ΟΑ-διμελής)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Πῶς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μάχην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συμφορώτατα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ποιησαίμεθα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(ΔΥΝ.ΕΥΚ.-ΜΑ)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Πῶς</a:t>
                      </a:r>
                      <a:r>
                        <a:rPr lang="el-GR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ἔχει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παιδείας βασιλεύς; </a:t>
                      </a:r>
                      <a:r>
                        <a:rPr lang="el-GR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(ΟΡ-ΜΑ)</a:t>
                      </a:r>
                      <a:endParaRPr lang="el-GR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ἐρωτᾷ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ἠρώτα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θεὸν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ἐρωτῶσι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θεὸν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ἠρώτων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Οὗτοι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ἐβουλεύοντο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Ἐβουλεύοντο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Οὐκ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οἶδεν</a:t>
                      </a: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τίς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ὅστις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ποιεῖ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.(ΟΡ)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τίς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ὅστις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ποιοῖ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ποιοίη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ταῦτα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(ΕΠΛ)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παραδῶσιν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Κορινθίοις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.(ΥΠ)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εἰ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παραδοῖεν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Κορινθίοις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πόλιν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.(ΕΠΛ)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εἴτε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κατακαύσωσιν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αὐτοὺς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ἢ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τί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ἄλλο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χρήσωνται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.(διατήρηση ΥΠ)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πῶς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ἂν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τὴν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μάχην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συμφορώτατα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ποιήσαιντο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(ΔΥΝ.ΕΥΚ.)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πῶς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ὅπως</a:t>
                      </a:r>
                      <a:r>
                        <a:rPr lang="el-G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ἔχει</a:t>
                      </a:r>
                      <a:r>
                        <a:rPr lang="el-GR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παιδείας βασιλεύς. (ΟΡ)</a:t>
                      </a:r>
                    </a:p>
                    <a:p>
                      <a:pPr marL="0" lvl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89785" algn="l"/>
                          <a:tab pos="3492500" algn="l"/>
                        </a:tabLst>
                      </a:pPr>
                      <a:endParaRPr lang="el-GR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5" name="4 - Δεξιό βέλος"/>
          <p:cNvSpPr/>
          <p:nvPr/>
        </p:nvSpPr>
        <p:spPr>
          <a:xfrm>
            <a:off x="3347864" y="764704"/>
            <a:ext cx="79208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5868144" y="1052776"/>
            <a:ext cx="3384000" cy="360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5868520" y="1448816"/>
            <a:ext cx="3384000" cy="39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5868144" y="1772816"/>
            <a:ext cx="3276000" cy="50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5904512" y="2276872"/>
            <a:ext cx="3276000" cy="792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5868144" y="3069016"/>
            <a:ext cx="3276000" cy="936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5868144" y="4005064"/>
            <a:ext cx="3276000" cy="1368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5868144" y="5373216"/>
            <a:ext cx="3276000" cy="1044000"/>
          </a:xfrm>
          <a:prstGeom prst="rect">
            <a:avLst/>
          </a:prstGeom>
          <a:solidFill>
            <a:srgbClr val="DBFFF2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3" name="1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6948264" y="6492875"/>
            <a:ext cx="2195736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858000"/>
              </a:tblGrid>
              <a:tr h="678550"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ΕΥΘΥΣ ΛΟΓΟΣ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ΠΛΑΓΙΟΣ ΛΟΓΟΣ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79450"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Δ.  ΔΕΥΤΕΡΕΥΟΥΣΑ ΠΡΟΤΑΣΗ 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Οριστική </a:t>
                      </a: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Υποτακτική </a:t>
                      </a: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Ευκτική </a:t>
                      </a: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Ευκτική  πλαγίου λόγου</a:t>
                      </a: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Δυνητική Οριστική </a:t>
                      </a: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Δυνητική </a:t>
                      </a: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ευκτική</a:t>
                      </a: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3390" indent="-226695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ΔΕΥΤΕΡΕΥΟΥΣΑ ΠΡΟΤΑΣΗ</a:t>
                      </a:r>
                      <a:endParaRPr lang="el-G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600" b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Οι δευτερεύουσες προτάσεις του ευθέος λόγου παραμένουν δευτερεύουσες προτάσεις του ίδιου είδους στον πλάγιο λόγο</a:t>
                      </a:r>
                      <a:r>
                        <a:rPr lang="el-G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1600" b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Μετατροπή εγκλίσεων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Όταν μια υποτακτική με αοριστολογικό </a:t>
                      </a:r>
                      <a:r>
                        <a:rPr lang="el-GR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μετατραπεί σε ευκτική του πλαγίου λόγου (λόγω εξάρτησης από ρ. ιστορικού χρόνου) το αοριστολογικό </a:t>
                      </a:r>
                      <a:r>
                        <a:rPr lang="el-GR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χάνεται και  οι σύνδεσμοι με </a:t>
                      </a:r>
                      <a:r>
                        <a:rPr lang="el-GR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μετατρέπονται στους αντίστοιχους χωρίς </a:t>
                      </a:r>
                      <a:r>
                        <a:rPr lang="el-GR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: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ὅταν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&gt;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ὅτε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ἐπειδάν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&gt;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ἐπειδή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&gt;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εἰ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πρίν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ἄν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&gt; </a:t>
                      </a:r>
                      <a:r>
                        <a:rPr lang="el-GR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πρίν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l-G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κλπ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l-GR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483768" y="2132856"/>
          <a:ext cx="6660231" cy="276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20077"/>
                <a:gridCol w="2220077"/>
                <a:gridCol w="2220077"/>
              </a:tblGrid>
              <a:tr h="370840"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ΕΥΘΥΣ ΛΟΓΟΣ 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ΡΗΜΑ ΕΞΑΡΤΗΣΗΣ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ΠΛΑΓΙΟΣ ΛΟΓΟΣ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Οριστική ή  Υποτακτική (+ἄν)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Αρκτικού χρόνου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διατηρείται 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Ιστορικού χρόνου</a:t>
                      </a:r>
                      <a:endParaRPr lang="el-G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Ευκτική του πλαγίου λόγου  </a:t>
                      </a:r>
                      <a:endParaRPr lang="en-US" sz="1200" b="1" dirty="0" smtClean="0"/>
                    </a:p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 smtClean="0"/>
                        <a:t>(χωρίς </a:t>
                      </a:r>
                      <a:r>
                        <a:rPr lang="el-GR" sz="1200" b="1" dirty="0" err="1"/>
                        <a:t>ἄν</a:t>
                      </a:r>
                      <a:r>
                        <a:rPr lang="el-GR" sz="1200" b="1" dirty="0" smtClean="0"/>
                        <a:t>,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l-GR" sz="1200" b="1" dirty="0" smtClean="0"/>
                        <a:t>βλ.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l-GR" sz="1200" b="1" dirty="0" err="1" smtClean="0"/>
                        <a:t>σημ</a:t>
                      </a:r>
                      <a:r>
                        <a:rPr lang="el-GR" sz="1200" b="1" dirty="0" smtClean="0"/>
                        <a:t> </a:t>
                      </a:r>
                      <a:r>
                        <a:rPr lang="el-GR" sz="1200" b="1" dirty="0"/>
                        <a:t>3) </a:t>
                      </a:r>
                      <a:endParaRPr lang="en-US" sz="1200" b="1" dirty="0" smtClean="0"/>
                    </a:p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 smtClean="0"/>
                        <a:t>ενίοτε </a:t>
                      </a:r>
                      <a:r>
                        <a:rPr lang="el-GR" sz="1200" b="1" dirty="0"/>
                        <a:t>διατηρείται η έγκλιση του ευθέος λόγου </a:t>
                      </a:r>
                      <a:endParaRPr lang="el-G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Ευκτική  </a:t>
                      </a:r>
                    </a:p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Δυνητική Οριστική </a:t>
                      </a:r>
                      <a:endParaRPr lang="en-US" sz="1200" dirty="0" smtClean="0"/>
                    </a:p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 smtClean="0"/>
                        <a:t>Δυνητική  </a:t>
                      </a:r>
                      <a:r>
                        <a:rPr lang="el-GR" sz="1200" dirty="0"/>
                        <a:t>ευκτική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Αρκτικού ή ιστορικού χρόνου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διατηρούνται 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Ευκτική  πλαγίου λόγου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Αρκτικού χρόνου</a:t>
                      </a:r>
                      <a:endParaRPr lang="el-G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Οριστική ή Υποτακτική</a:t>
                      </a:r>
                      <a:endParaRPr lang="el-GR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/>
                        <a:t>Ιστορικού χρόνου</a:t>
                      </a:r>
                      <a:endParaRPr lang="el-G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18000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/>
                        <a:t>διατηρείται</a:t>
                      </a:r>
                      <a:endParaRPr lang="el-G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 anchor="ctr"/>
                </a:tc>
              </a:tr>
            </a:tbl>
          </a:graphicData>
        </a:graphic>
      </p:graphicFrame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7164288" y="6492875"/>
            <a:ext cx="1979712" cy="365125"/>
          </a:xfrm>
        </p:spPr>
        <p:txBody>
          <a:bodyPr/>
          <a:lstStyle/>
          <a:p>
            <a:r>
              <a:rPr lang="el-GR" dirty="0" smtClean="0"/>
              <a:t>Π.Γ. ΑΘΑΝΑΣΟΠΟΥΛΟΣ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1922</Words>
  <Application>Microsoft Office PowerPoint</Application>
  <PresentationFormat>Προβολή στην οθόνη (4:3)</PresentationFormat>
  <Paragraphs>564</Paragraphs>
  <Slides>16</Slides>
  <Notes>16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ΠΑΝΑΓΗΣ</dc:creator>
  <cp:lastModifiedBy>ΜΥΡΣΙΝΗ ΧΛΙΑΟΥΤΑΚΗ</cp:lastModifiedBy>
  <cp:revision>21</cp:revision>
  <dcterms:created xsi:type="dcterms:W3CDTF">2013-04-01T18:15:32Z</dcterms:created>
  <dcterms:modified xsi:type="dcterms:W3CDTF">2015-09-12T17:02:19Z</dcterms:modified>
  <cp:contentStatus>Τελική έκδοση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