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6" r:id="rId2"/>
    <p:sldId id="260" r:id="rId3"/>
    <p:sldId id="262" r:id="rId4"/>
    <p:sldId id="263" r:id="rId5"/>
    <p:sldId id="267" r:id="rId6"/>
    <p:sldId id="268" r:id="rId7"/>
    <p:sldId id="269" r:id="rId8"/>
    <p:sldId id="270" r:id="rId9"/>
    <p:sldId id="271" r:id="rId10"/>
    <p:sldId id="273" r:id="rId11"/>
    <p:sldId id="274" r:id="rId12"/>
    <p:sldId id="275" r:id="rId13"/>
    <p:sldId id="276" r:id="rId14"/>
    <p:sldId id="277" r:id="rId15"/>
    <p:sldId id="279" r:id="rId16"/>
    <p:sldId id="278" r:id="rId1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FFF2"/>
    <a:srgbClr val="DBF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Μεσαίο στυλ 2 - Έμφασ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Μεσαίο στυλ 2 - Έμφαση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Μεσαίο στυλ 2 - Έμφαση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Μεσαίο στυλ 2 - Έμφαση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Μεσαίο στυλ 2 - Έμφαση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269D01E-BC32-4049-B463-5C60D7B0CCD2}" styleName="Στυλ με θέμα 2 - Έμφαση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Στυλ με θέμα 2 - Έμφαση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Στυλ με θέμα 2 - Έμφαση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Στυλ με θέμα 2 - Έμφαση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Στυλ με θέμα 1 - Έμφαση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Στυλ με θέμα 1 - Έμφαση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D083AE6-46FA-4A59-8FB0-9F97EB10719F}" styleName="Φωτεινό στυλ 3 - Έμφαση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Στυλ με θέμα 1 - Έμφαση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113A9D2-9D6B-4929-AA2D-F23B5EE8CBE7}" styleName="Στυλ με θέμα 2 - Έμφαση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1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AAE5C-60D6-44AB-BDB4-39EE865A3356}" type="datetimeFigureOut">
              <a:rPr lang="el-GR" smtClean="0"/>
              <a:pPr/>
              <a:t>12/9/2015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5F46F-C5BA-402D-A261-35332AD6A0D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96831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5F46F-C5BA-402D-A261-35332AD6A0DE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77906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5F46F-C5BA-402D-A261-35332AD6A0DE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24052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5F46F-C5BA-402D-A261-35332AD6A0DE}" type="slidenum">
              <a:rPr lang="el-GR" smtClean="0"/>
              <a:pPr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45851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5F46F-C5BA-402D-A261-35332AD6A0DE}" type="slidenum">
              <a:rPr lang="el-GR" smtClean="0"/>
              <a:pPr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88526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5F46F-C5BA-402D-A261-35332AD6A0DE}" type="slidenum">
              <a:rPr lang="el-GR" smtClean="0"/>
              <a:pPr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160400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5F46F-C5BA-402D-A261-35332AD6A0DE}" type="slidenum">
              <a:rPr lang="el-GR" smtClean="0"/>
              <a:pPr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597222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5F46F-C5BA-402D-A261-35332AD6A0DE}" type="slidenum">
              <a:rPr lang="el-GR" smtClean="0"/>
              <a:pPr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70990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5F46F-C5BA-402D-A261-35332AD6A0DE}" type="slidenum">
              <a:rPr lang="el-GR" smtClean="0"/>
              <a:pPr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74217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5F46F-C5BA-402D-A261-35332AD6A0DE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5948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5F46F-C5BA-402D-A261-35332AD6A0DE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2281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5F46F-C5BA-402D-A261-35332AD6A0DE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710988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5F46F-C5BA-402D-A261-35332AD6A0DE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71485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5F46F-C5BA-402D-A261-35332AD6A0DE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4241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5F46F-C5BA-402D-A261-35332AD6A0DE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9905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5F46F-C5BA-402D-A261-35332AD6A0DE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257907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5F46F-C5BA-402D-A261-35332AD6A0DE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50612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12B6-1C88-4E62-92EA-C6229EBDFD84}" type="datetime1">
              <a:rPr lang="el-GR" smtClean="0"/>
              <a:t>12/9/2015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Π.Γ. ΑΘΑΝΑΣΟΠΟΥΛΟΣ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439E-FD21-4B5E-A78A-03CD06FFEE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E89E-76B1-44DC-B710-AE44715F53E3}" type="datetime1">
              <a:rPr lang="el-GR" smtClean="0"/>
              <a:t>12/9/2015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Π.Γ. ΑΘΑΝΑΣΟΠΟΥΛΟΣ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439E-FD21-4B5E-A78A-03CD06FFEE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F286-67AF-47F3-AD92-7486362C1698}" type="datetime1">
              <a:rPr lang="el-GR" smtClean="0"/>
              <a:t>12/9/2015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Π.Γ. ΑΘΑΝΑΣΟΠΟΥΛΟΣ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439E-FD21-4B5E-A78A-03CD06FFEE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7146-45E6-4EAD-8162-3189F5D810FA}" type="datetime1">
              <a:rPr lang="el-GR" smtClean="0"/>
              <a:t>12/9/2015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Π.Γ. ΑΘΑΝΑΣΟΠΟΥΛΟΣ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439E-FD21-4B5E-A78A-03CD06FFEE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2EDC8-9788-4814-8A04-FF8F6B9CBF8F}" type="datetime1">
              <a:rPr lang="el-GR" smtClean="0"/>
              <a:t>12/9/2015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Π.Γ. ΑΘΑΝΑΣΟΠΟΥΛΟΣ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439E-FD21-4B5E-A78A-03CD06FFEE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99A9-E1E3-4934-8641-BAFAFF3A19D2}" type="datetime1">
              <a:rPr lang="el-GR" smtClean="0"/>
              <a:t>12/9/2015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Π.Γ. ΑΘΑΝΑΣΟΠΟΥΛΟΣ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439E-FD21-4B5E-A78A-03CD06FFEE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7DEAC-9A21-4602-8C12-606EA03E3402}" type="datetime1">
              <a:rPr lang="el-GR" smtClean="0"/>
              <a:t>12/9/2015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Π.Γ. ΑΘΑΝΑΣΟΠΟΥΛΟΣ</a:t>
            </a: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439E-FD21-4B5E-A78A-03CD06FFEE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BCCB-BE48-42E1-A037-FF291F820619}" type="datetime1">
              <a:rPr lang="el-GR" smtClean="0"/>
              <a:t>12/9/2015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Π.Γ. ΑΘΑΝΑΣΟΠΟΥΛΟΣ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439E-FD21-4B5E-A78A-03CD06FFEE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FD89-D0F1-42C8-8C83-7A421C64506D}" type="datetime1">
              <a:rPr lang="el-GR" smtClean="0"/>
              <a:t>12/9/2015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Π.Γ. ΑΘΑΝΑΣΟΠΟΥΛΟΣ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439E-FD21-4B5E-A78A-03CD06FFEE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DBCB-C39E-4CB1-83AA-5E3EE7F0D5B3}" type="datetime1">
              <a:rPr lang="el-GR" smtClean="0"/>
              <a:t>12/9/2015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Π.Γ. ΑΘΑΝΑΣΟΠΟΥΛΟΣ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439E-FD21-4B5E-A78A-03CD06FFEE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0936-9A51-4FF9-B1B8-CB3AEF715FA7}" type="datetime1">
              <a:rPr lang="el-GR" smtClean="0"/>
              <a:t>12/9/2015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Π.Γ. ΑΘΑΝΑΣΟΠΟΥΛΟΣ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439E-FD21-4B5E-A78A-03CD06FFEE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E795C-0116-41B6-A200-61153B989645}" type="datetime1">
              <a:rPr lang="el-GR" smtClean="0"/>
              <a:t>12/9/2015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Π.Γ. ΑΘΑΝΑΣΟΠΟΥΛΟΣ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1439E-FD21-4B5E-A78A-03CD06FFEE0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751320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9144000"/>
              </a:tblGrid>
              <a:tr h="6751320">
                <a:tc>
                  <a:txBody>
                    <a:bodyPr/>
                    <a:lstStyle/>
                    <a:p>
                      <a:pPr algn="ctr"/>
                      <a:r>
                        <a:rPr lang="el-GR" sz="9600" dirty="0" smtClean="0"/>
                        <a:t>ΠΛΑΓΙΟΣ ΛΟΓΟΣ</a:t>
                      </a:r>
                      <a:endParaRPr lang="el-GR" sz="9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6804248" y="6309320"/>
            <a:ext cx="2339752" cy="365125"/>
          </a:xfrm>
        </p:spPr>
        <p:txBody>
          <a:bodyPr/>
          <a:lstStyle/>
          <a:p>
            <a:r>
              <a:rPr lang="el-GR" dirty="0" smtClean="0"/>
              <a:t>Π.Γ. ΑΘΑΝΑΣΟΠΟΥΛΟΣ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0" y="44624"/>
          <a:ext cx="9252520" cy="691896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3679270"/>
                <a:gridCol w="5573250"/>
              </a:tblGrid>
              <a:tr h="374992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</a:pPr>
                      <a:r>
                        <a:rPr lang="el-GR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ΕΥΘΥΣ ΛΟΓΟΣ</a:t>
                      </a:r>
                      <a:endParaRPr lang="el-G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</a:pPr>
                      <a:r>
                        <a:rPr lang="el-GR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ΠΛΑΓΙΟΣ ΛΟΓΟΣ</a:t>
                      </a:r>
                      <a:endParaRPr lang="el-G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3688">
                <a:tc gridSpan="2"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l-GR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ΔΕΥΤΕΡΕΥΟΥΣΑ</a:t>
                      </a:r>
                      <a:r>
                        <a:rPr lang="el-GR" sz="12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ΠΡΟΤΑΣΗ                                                           ΔΕΥΤΕΡΕΥΟΥΣΑ</a:t>
                      </a:r>
                      <a:r>
                        <a:rPr lang="el-GR" sz="12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ΠΡΟΤΑΣΗ</a:t>
                      </a:r>
                      <a:endParaRPr lang="el-GR" sz="105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14300" marR="114300"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l-GR" sz="105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14300" marR="114300" marT="0" marB="0" anchor="ctr"/>
                </a:tc>
              </a:tr>
              <a:tr h="5823872">
                <a:tc gridSpan="2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Ἄγε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τὸ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στράτευμα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κατὰ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μέσον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τῶν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πολεμίων, 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ὅτι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ἐκεῖ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βασιλεύς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ἐστι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(επιθυμίας+ αιτιολογική)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Κῦρος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κελεύει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τῷ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Κλεάρχῳ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ἄγειν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τὸ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στράτευμα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κατὰ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μέσον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τῶν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πολεμίων, 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ὅτι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ἐκεῖ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βασιλεύς 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ἐστι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Πάντες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ὅπλα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κατεσκεύαζον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 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ὥστε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τήν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πόλιν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ὄντως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ἄν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ἡγήσω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πολέμου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ἐργαστήριον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(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κρίσεως+συμπερασματική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Φησὶ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πάντας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ὅπλα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κατασκευάζειν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ὥστε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τήν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πόλιν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ὄντως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ἄν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ἡγήσατο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πολέμου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ἐργαστήριον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endParaRPr lang="el-GR" sz="14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 algn="l" defTabSz="914400" rtl="0" eaLnBrk="1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Τοὺς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δ’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ἀπαιδεύτους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ἀρετῆς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θαυμάζοιμι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ἄν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 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εἴ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τι πλέον 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ἄν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ὠφελήσειε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λόγος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(κρίσεως+ αιτιολογική)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Ἔλεξεν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ὅτι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τοὺς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δ’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ἀπαιδεύτους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ἀρετῆς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θαυμάζοι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ἄν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 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εἴ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τι πλέον 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ἄν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ὠφελήσειε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λόγος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Ἀκήρυκτος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ὁ πόλεμος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ἦν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 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ἔστ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’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ἐν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τῇ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πολεμίᾳ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εἶμεν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(κρίσεως+ χρονική)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Δοκεῖ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τοῖς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Ἕλλησιν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ἀκήρυκτον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τὸν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πόλεμον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εἶναι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 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ἔστ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’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ἐν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τῇ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πολεμίᾳ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εἰσίν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Ἐδόκει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τοῖς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Ἕλλησι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ἀκήρυκτον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τὸν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πόλεμον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εἶναι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 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ἔστ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’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ἐν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τῇ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πολεμίᾳ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εἶεν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Πάντες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γὰρ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ὑπολαμβάνομεν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 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ὃ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ἐπιστάμεθα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(κρίσεως+ αναφορική) 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Ἀπεκρίθησαν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ὅτι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πάντες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ὑπολαμβάνοιντο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ὃ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ἐπίσταιντο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Ἄπιτε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μὴ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γένηται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ἐπίθεσις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επιθυμίας+τελική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lvl="0" indent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  <a:tabLst>
                          <a:tab pos="2089785" algn="l"/>
                          <a:tab pos="3492500" algn="l"/>
                        </a:tabLst>
                      </a:pP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Ἐκέλευσε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τούτους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ἀπιέναι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μὴ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γένηται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ἐπίθεσις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lvl="0" indent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89785" algn="l"/>
                          <a:tab pos="3492500" algn="l"/>
                        </a:tabLst>
                      </a:pPr>
                      <a:endParaRPr lang="el-GR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89785" algn="l"/>
                          <a:tab pos="3492500" algn="l"/>
                        </a:tabLst>
                      </a:pPr>
                      <a:endParaRPr lang="el-GR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  <p:sp>
        <p:nvSpPr>
          <p:cNvPr id="5" name="4 - Δεξιό βέλος"/>
          <p:cNvSpPr/>
          <p:nvPr/>
        </p:nvSpPr>
        <p:spPr>
          <a:xfrm>
            <a:off x="4355976" y="764704"/>
            <a:ext cx="79208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TextBox"/>
          <p:cNvSpPr txBox="1"/>
          <p:nvPr/>
        </p:nvSpPr>
        <p:spPr>
          <a:xfrm>
            <a:off x="2339752" y="1484784"/>
            <a:ext cx="6876000" cy="369332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11" name="10 - TextBox"/>
          <p:cNvSpPr txBox="1"/>
          <p:nvPr/>
        </p:nvSpPr>
        <p:spPr>
          <a:xfrm>
            <a:off x="683568" y="2348880"/>
            <a:ext cx="8532000" cy="369332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12" name="11 - TextBox"/>
          <p:cNvSpPr txBox="1"/>
          <p:nvPr/>
        </p:nvSpPr>
        <p:spPr>
          <a:xfrm>
            <a:off x="827584" y="3140968"/>
            <a:ext cx="8388000" cy="369332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25" name="24 - TextBox"/>
          <p:cNvSpPr txBox="1"/>
          <p:nvPr/>
        </p:nvSpPr>
        <p:spPr>
          <a:xfrm>
            <a:off x="1691680" y="4005064"/>
            <a:ext cx="7524000" cy="369332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26" name="25 - TextBox"/>
          <p:cNvSpPr txBox="1"/>
          <p:nvPr/>
        </p:nvSpPr>
        <p:spPr>
          <a:xfrm>
            <a:off x="1763688" y="4437112"/>
            <a:ext cx="7452000" cy="369332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27" name="26 - TextBox"/>
          <p:cNvSpPr txBox="1"/>
          <p:nvPr/>
        </p:nvSpPr>
        <p:spPr>
          <a:xfrm>
            <a:off x="1331640" y="5301208"/>
            <a:ext cx="7920000" cy="369332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28" name="27 - TextBox"/>
          <p:cNvSpPr txBox="1"/>
          <p:nvPr/>
        </p:nvSpPr>
        <p:spPr>
          <a:xfrm>
            <a:off x="1043608" y="6165304"/>
            <a:ext cx="8208000" cy="369332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13" name="1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Π.Γ. ΑΘΑΝΑΣΟΠΟΥΛΟΣ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0" y="141747"/>
          <a:ext cx="9144000" cy="6671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6858000"/>
              </a:tblGrid>
              <a:tr h="476672">
                <a:tc>
                  <a:txBody>
                    <a:bodyPr/>
                    <a:lstStyle/>
                    <a:p>
                      <a:pPr marL="453390" indent="-226695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ΕΥΘΥΣ ΛΟΓΟΣ</a:t>
                      </a:r>
                      <a:endParaRPr lang="el-GR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3390" indent="-226695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ΠΛΑΓΙΟΣ ΛΟΓΟΣ</a:t>
                      </a:r>
                      <a:endParaRPr lang="el-GR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194957">
                <a:tc>
                  <a:txBody>
                    <a:bodyPr/>
                    <a:lstStyle/>
                    <a:p>
                      <a:pPr marL="453390" indent="-226695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l-G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Ε.  ΥΠΟΘΕΤΙΚΟΣ ΛΟΓΟΣ</a:t>
                      </a:r>
                      <a:endParaRPr lang="el-GR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ΕΞΑΡΤΗΜΕΝΟΣ ΥΠΟΘΕΤΙΚΟΣ ΛΟΓΟΣ</a:t>
                      </a:r>
                      <a:endParaRPr lang="el-GR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Οι υποθετικοί λόγοι μετατρέπονται  στον πλάγιο λόγο σε </a:t>
                      </a:r>
                      <a:r>
                        <a:rPr lang="el-GR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εξαρτημένους υποθετικούς λόγους.</a:t>
                      </a:r>
                      <a:r>
                        <a:rPr lang="el-GR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Η υπόθεσή τους είναι μια υποθετική πρόταση, ενώ η απόδοσή τους ειδική πρόταση, ειδικό ή  τελικό απαρέμφατο, πλάγια ερωτηματική πρόταση (ή και άλλου είδους δευτερεύουσα πρόταση). </a:t>
                      </a:r>
                      <a:endParaRPr lang="el-GR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Μετατροπή ανεξάρτητου υποθετικού λόγου σε εξαρτημένο</a:t>
                      </a:r>
                      <a:r>
                        <a:rPr lang="el-GR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 </a:t>
                      </a:r>
                      <a:endParaRPr lang="el-GR" sz="1400" smtClean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22225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l-GR" sz="1400" kern="120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α</a:t>
                      </a:r>
                      <a:r>
                        <a:rPr lang="el-GR" sz="1400" b="1" kern="120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Μετατροπή της υπόθεσης :</a:t>
                      </a:r>
                      <a:r>
                        <a:rPr lang="el-GR" sz="1400" kern="120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ισχύουν οι κανόνες του πλαγίου λόγου</a:t>
                      </a:r>
                      <a:r>
                        <a:rPr lang="el-GR" sz="1400" b="1" kern="120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Όμως, στο  μη πραγματικό</a:t>
                      </a:r>
                      <a:r>
                        <a:rPr lang="el-GR" sz="1400" kern="120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η υπόθεση  παραμένει αμετάβλητη ανεξάρτητα από το ρήμα εξάρτησης,</a:t>
                      </a:r>
                      <a:r>
                        <a:rPr lang="el-GR" sz="1400" kern="120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δηλαδή η οριστική ιστορικού χρόνου δεν μετατρέπεται σε ευκτική του πλαγίου λόγου αν εξαρτάται από ρήμα ιστορικού χρόνου : 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l-GR" sz="1400" b="1" kern="120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l-GR" sz="1400" b="1" kern="120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l-GR" sz="1400" b="1" kern="120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l-GR" sz="1400" b="1" kern="120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l-GR" sz="1400" b="1" kern="120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l-GR" sz="1400" b="1" kern="120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l-GR" sz="1400" b="1" kern="120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l-GR" sz="1400" b="1" kern="120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l-GR" sz="1400" b="1" kern="120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l-GR" sz="1400" b="1" kern="120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l-GR" sz="1400" b="1" kern="120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l-GR" sz="1400" b="1" kern="120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l-GR" sz="1400" b="1" kern="120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l-GR" sz="1400" b="1" kern="120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l-GR" sz="1400" b="1" kern="120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lvl="0" indent="22225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l-GR" sz="1400" b="1" kern="120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β) Μετατροπή της απόδοσης :</a:t>
                      </a:r>
                      <a:r>
                        <a:rPr lang="el-GR" sz="1400" kern="120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ισχύουν οι κανόνες του πλαγίου λόγου. Όμως, </a:t>
                      </a:r>
                      <a:r>
                        <a:rPr lang="el-GR" sz="1400" b="1" kern="120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στην αόριστη επανάληψη στο παρελθόν αν η απόδοση μετατραπεί σε ειδικό απαρέμφατο ή κατηγορηματική μετοχή δεν τίθεται το ἄν  του ευθέος λόγου.</a:t>
                      </a:r>
                      <a:endParaRPr lang="el-GR" sz="1400" smtClean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2339752" y="3006680"/>
          <a:ext cx="6804248" cy="301460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01062"/>
                <a:gridCol w="1971346"/>
                <a:gridCol w="1430778"/>
                <a:gridCol w="1701062"/>
              </a:tblGrid>
              <a:tr h="370840">
                <a:tc rowSpan="2"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ΕΙΔΟΣ</a:t>
                      </a:r>
                      <a:endParaRPr lang="el-GR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5" marR="36195" marT="0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ΥΠΟΘΕΣΗ ΑΝΕΞΑΡΤΗΤΟΥ Υ.Λ.</a:t>
                      </a:r>
                      <a:endParaRPr lang="el-GR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 anchor="ctr"/>
                </a:tc>
                <a:tc gridSpan="2"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ΥΠΟΘΕΣΗ ΕΞΑΡΤΗΜΕΝΟΥ Υ.Λ.</a:t>
                      </a:r>
                      <a:endParaRPr lang="el-GR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5" marR="36195" marT="0" marB="0" anchor="ctr"/>
                </a:tc>
                <a:tc hMerge="1"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5" marR="36195" marT="0" marB="0"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4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Εξάρτηση από αρκτικό χρόνο</a:t>
                      </a:r>
                    </a:p>
                  </a:txBody>
                  <a:tcPr marL="114300" marR="11430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Εξάρτηση από ιστορικό χρόνο</a:t>
                      </a:r>
                    </a:p>
                  </a:txBody>
                  <a:tcPr marL="36195" marR="3619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ΠΡΑΓΜΑΤΙΚΟ</a:t>
                      </a:r>
                      <a:endParaRPr lang="el-GR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εἰ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+Οριστική </a:t>
                      </a:r>
                      <a:endParaRPr lang="el-GR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5" marR="36195" marT="0" marB="0" anchor="ctr"/>
                </a:tc>
                <a:tc rowSpan="5"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αμετάβλητη</a:t>
                      </a:r>
                      <a:endParaRPr lang="el-GR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5" marR="36195" marT="0" marB="0" anchor="ctr"/>
                </a:tc>
                <a:tc rowSpan="5"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εἰ+ευκτική</a:t>
                      </a:r>
                      <a:r>
                        <a:rPr lang="el-GR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πλαγίου λόγου </a:t>
                      </a:r>
                      <a:endParaRPr lang="el-GR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(ενίοτε διατηρείται η έγκλιση του ευθέος λόγου)  </a:t>
                      </a:r>
                      <a:endParaRPr lang="el-GR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ΠΡΟΣΔΟΚΩΜΕΝΟ</a:t>
                      </a:r>
                    </a:p>
                  </a:txBody>
                  <a:tcPr marL="36195" marR="36195" marT="0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ἄν+Υποτακτική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114300" marR="114300" marT="0" marB="0" anchor="ctr"/>
                </a:tc>
                <a:tc vMerge="1"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5" marR="36195" marT="0" marB="0" anchor="ctr"/>
                </a:tc>
                <a:tc vMerge="1"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5" marR="3619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ΑΟΡΙΣΤΗ  ΕΠΑΝ. ΣΤΟ ΠΑΡΟΝ-ΜΕΛΛΟΝ</a:t>
                      </a:r>
                      <a:endParaRPr lang="el-GR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5" marR="36195" marT="0" marB="0" anchor="ctr"/>
                </a:tc>
                <a:tc vMerge="1"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5" marR="36195" marT="0" marB="0" anchor="ctr"/>
                </a:tc>
                <a:tc vMerge="1"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5" marR="36195" marT="0" marB="0" anchor="ctr"/>
                </a:tc>
                <a:tc vMerge="1"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5" marR="3619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ΑΠΛΗ ΣΚΕΨΗ</a:t>
                      </a:r>
                      <a:endParaRPr lang="el-GR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5" marR="36195" marT="0" marB="0" anchor="ctr"/>
                </a:tc>
                <a:tc rowSpan="2"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εἰ</a:t>
                      </a:r>
                      <a:r>
                        <a:rPr lang="el-GR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+Ευκτική</a:t>
                      </a:r>
                      <a:endParaRPr lang="el-GR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 anchor="ctr"/>
                </a:tc>
                <a:tc vMerge="1"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5" marR="36195" marT="0" marB="0" anchor="ctr"/>
                </a:tc>
                <a:tc vMerge="1"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5" marR="36195" marT="0" marB="0" anchor="ctr"/>
                </a:tc>
              </a:tr>
              <a:tr h="4187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ΑΟΡΙΣΤΗ ΕΠΑΝ. ΣΤΟ ΠΑΡΕΛΘΟΝ</a:t>
                      </a:r>
                    </a:p>
                  </a:txBody>
                  <a:tcPr marL="36195" marR="36195" marT="0" marB="0" anchor="ctr"/>
                </a:tc>
                <a:tc vMerge="1"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5" marR="36195" marT="0" marB="0" anchor="ctr"/>
                </a:tc>
                <a:tc vMerge="1"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5" marR="36195" marT="0" marB="0" anchor="ctr"/>
                </a:tc>
                <a:tc vMerge="1"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5" marR="3619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ΜΗ ΠΡΑΓΜΑΤΙΚΟ</a:t>
                      </a:r>
                      <a:endParaRPr lang="el-GR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εἰ</a:t>
                      </a:r>
                      <a:r>
                        <a:rPr lang="el-GR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+Οριστική ιστορικού χρόνου </a:t>
                      </a:r>
                      <a:endParaRPr lang="el-GR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αμετάβλητη</a:t>
                      </a:r>
                      <a:endParaRPr lang="el-GR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αμετάβλητη</a:t>
                      </a:r>
                      <a:endParaRPr lang="el-GR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5" marR="36195" marT="0" marB="0" anchor="ctr"/>
                </a:tc>
              </a:tr>
            </a:tbl>
          </a:graphicData>
        </a:graphic>
      </p:graphicFrame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267744" cy="365125"/>
          </a:xfrm>
        </p:spPr>
        <p:txBody>
          <a:bodyPr/>
          <a:lstStyle/>
          <a:p>
            <a:r>
              <a:rPr lang="el-GR" smtClean="0"/>
              <a:t>Π.Γ. ΑΘΑΝΑΣΟΠΟΥΛΟΣ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12 - Πίνακας"/>
          <p:cNvGraphicFramePr>
            <a:graphicFrameLocks noGrp="1"/>
          </p:cNvGraphicFramePr>
          <p:nvPr/>
        </p:nvGraphicFramePr>
        <p:xfrm>
          <a:off x="0" y="2"/>
          <a:ext cx="9144000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9752"/>
                <a:gridCol w="6804248"/>
              </a:tblGrid>
              <a:tr h="1006337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l-G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ΑΝΕΞΑΡΤΗΤΟΣ ΥΠΟΘΕΤΙΚΟΣ ΛΟΓΟΣ</a:t>
                      </a:r>
                      <a:endParaRPr lang="el-G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ΕΞΑΡΤΗΜΕΝΟΣ ΥΠΟΘΕΤΙΚΟΣ ΛΟΓΟΣ</a:t>
                      </a:r>
                      <a:endParaRPr lang="el-GR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0633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l-GR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ΠΡΑΓΜΑΤΙΚΟ</a:t>
                      </a:r>
                      <a:endParaRPr lang="el-GR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indent="-3429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l-GR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Δέξιππον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οὐκ</a:t>
                      </a:r>
                      <a:r>
                        <a:rPr lang="el-G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ἐπαινῶ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εἰ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ταῦτα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πεποίηκε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</a:t>
                      </a:r>
                      <a:endParaRPr lang="el-GR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Κλέαρχος λέγει </a:t>
                      </a: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ὅτι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el-GR" sz="16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Δέξιππον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οὐκ</a:t>
                      </a:r>
                      <a:r>
                        <a:rPr lang="el-G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ἐπαινῶ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εἰ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ταῦτα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πεποίηκε</a:t>
                      </a:r>
                      <a:endParaRPr lang="el-GR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Κλέαρχος </a:t>
                      </a:r>
                      <a:r>
                        <a:rPr lang="el-GR" sz="16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εἶπεν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ὅτι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el-GR" sz="16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Δέξιππον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οὐκ</a:t>
                      </a:r>
                      <a:r>
                        <a:rPr lang="el-G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ἐπαινοίη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εἰ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ταῦτα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πεποιηκώς</a:t>
                      </a:r>
                      <a:r>
                        <a:rPr lang="el-G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εἴη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el-G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0633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l-G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ΠΡΟΣΔΟΚΩΜΕΝΟ</a:t>
                      </a:r>
                      <a:endParaRPr lang="el-GR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Ἤξω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παρὰ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σὲ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αὔριον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ἐὰν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θεὸς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ἐθέλῃ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el-GR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el-G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Λέγει </a:t>
                      </a: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μοι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ὅτι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ἥξει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παρ’ </a:t>
                      </a:r>
                      <a:r>
                        <a:rPr lang="el-GR" sz="16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ἐμέ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ἐὰν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θεὸς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ἐθέλῃ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</a:t>
                      </a:r>
                      <a:endParaRPr lang="el-GR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Εἶπέ</a:t>
                      </a:r>
                      <a:r>
                        <a:rPr lang="el-G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μοι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ὅτι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ἥξοι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παρ’ </a:t>
                      </a:r>
                      <a:r>
                        <a:rPr lang="el-GR" sz="16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ἐμέ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εἰ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θεὸς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ἐθέλοι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r>
                        <a:rPr lang="el-GR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</a:t>
                      </a:r>
                      <a:endParaRPr lang="el-GR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38178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l-G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ΑΟΡΙΣΤΗ  ΕΠΑΝΑΛΗΨΗ ΣΤΟ ΠΑΡΟΝ-ΜΕΛΛΟΝ</a:t>
                      </a:r>
                      <a:endParaRPr lang="el-GR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Ἁμαρτάνουσι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οἱ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πολῖται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el-GR" sz="16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ἐὰν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ταῦτα</a:t>
                      </a:r>
                      <a:r>
                        <a:rPr lang="el-G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πράττωσι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</a:t>
                      </a:r>
                      <a:endParaRPr lang="el-GR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el-G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Λέγει </a:t>
                      </a: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ὅτι</a:t>
                      </a:r>
                      <a:r>
                        <a:rPr lang="el-G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el-GR" sz="16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ἁμαρτάνουσι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οἱ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πολῖται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,  </a:t>
                      </a:r>
                      <a:r>
                        <a:rPr lang="el-GR" sz="16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ἐὰν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ταῦτα</a:t>
                      </a:r>
                      <a:r>
                        <a:rPr lang="el-G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πράττωσι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el-GR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Ἔλεγεν</a:t>
                      </a:r>
                      <a:r>
                        <a:rPr lang="el-G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ὅτι</a:t>
                      </a:r>
                      <a:r>
                        <a:rPr lang="el-G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el-GR" sz="16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ἁμαρτάνοιεν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el-GR" sz="16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οἱ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πολῖται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, </a:t>
                      </a: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εἰ</a:t>
                      </a:r>
                      <a:r>
                        <a:rPr lang="el-G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ταῦτα</a:t>
                      </a:r>
                      <a:r>
                        <a:rPr lang="el-G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πράττοιεν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el-GR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8163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l-G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ΑΠΛΗ ΣΚΕΨΗ</a:t>
                      </a:r>
                      <a:endParaRPr lang="el-GR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Ἐλθοιμι</a:t>
                      </a:r>
                      <a:r>
                        <a:rPr lang="el-G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ἄν</a:t>
                      </a:r>
                      <a:r>
                        <a:rPr lang="el-G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εἰς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λόγους</a:t>
                      </a:r>
                      <a:r>
                        <a:rPr lang="el-G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εἰ</a:t>
                      </a:r>
                      <a:r>
                        <a:rPr lang="el-G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ὁμήρους</a:t>
                      </a:r>
                      <a:r>
                        <a:rPr lang="el-G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λάβοιμι</a:t>
                      </a:r>
                      <a:r>
                        <a:rPr lang="el-G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</a:t>
                      </a:r>
                      <a:endParaRPr lang="el-GR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el-G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Λέγει /</a:t>
                      </a: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Εἶπεν</a:t>
                      </a:r>
                      <a:r>
                        <a:rPr lang="el-G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ὅτι</a:t>
                      </a:r>
                      <a:r>
                        <a:rPr lang="el-G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ἔλθοι</a:t>
                      </a:r>
                      <a:r>
                        <a:rPr lang="el-G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ἄν</a:t>
                      </a:r>
                      <a:r>
                        <a:rPr lang="el-G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εἰς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λόγους</a:t>
                      </a:r>
                      <a:r>
                        <a:rPr lang="el-G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εἰ</a:t>
                      </a:r>
                      <a:r>
                        <a:rPr lang="el-G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ὁμήρους</a:t>
                      </a:r>
                      <a:r>
                        <a:rPr lang="el-G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λάβοι</a:t>
                      </a:r>
                      <a:r>
                        <a:rPr lang="el-G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el-GR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7392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l-GR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l-G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ΑΟΡΙΣΤΗ ΕΠΑΝΑΛΗΨΗ ΣΤΟ ΠΑΡΕΛΘΟΝ</a:t>
                      </a:r>
                      <a:endParaRPr lang="el-GR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indent="-3429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l-GR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Εἰ</a:t>
                      </a:r>
                      <a:r>
                        <a:rPr lang="el-G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ἐπίοιεν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οἱ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Ἀθηναῖοι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ὑπεχώρουν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οἱ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Συρακόσιοι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.(αόριστη επανάληψη στο παρελθόν)</a:t>
                      </a:r>
                      <a:endParaRPr lang="el-GR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Θουκυδίδης </a:t>
                      </a:r>
                      <a:r>
                        <a:rPr lang="el-G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γράφει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ὅτι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εἰ</a:t>
                      </a:r>
                      <a:r>
                        <a:rPr lang="el-G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ἐπίοιεν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οἱ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Ἀθηναῖοι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 </a:t>
                      </a: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ὑπεχώρουν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οἱ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Συρακόσιοι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el-GR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Θουκυδίδης </a:t>
                      </a: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ἔγραψεν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ὅτι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εἰ</a:t>
                      </a:r>
                      <a:r>
                        <a:rPr lang="el-G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ἐπίοιεν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οἱ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Ἀθηναῖοι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ὑποχωροῖεν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οἱ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Συρακόσιοι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el-G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18725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l-G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ΜΗ ΠΡΑΓΜΑΤΙΚΟ</a:t>
                      </a:r>
                      <a:endParaRPr lang="el-GR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Εἰ</a:t>
                      </a:r>
                      <a:r>
                        <a:rPr lang="el-G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μή</a:t>
                      </a:r>
                      <a:r>
                        <a:rPr lang="el-G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ὑμεῖς</a:t>
                      </a:r>
                      <a:r>
                        <a:rPr lang="el-G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ἤλθετε</a:t>
                      </a:r>
                      <a:r>
                        <a:rPr lang="el-G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ἐπορευόμεθα</a:t>
                      </a:r>
                      <a:r>
                        <a:rPr lang="el-G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ἄν</a:t>
                      </a:r>
                      <a:r>
                        <a:rPr lang="el-G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ἐπί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βασιλέα. </a:t>
                      </a:r>
                      <a:endParaRPr lang="el-GR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Ἀγγέλλεται</a:t>
                      </a:r>
                      <a:r>
                        <a:rPr lang="el-G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/</a:t>
                      </a: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Ἠγγέλθη</a:t>
                      </a:r>
                      <a:r>
                        <a:rPr lang="el-G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ὅτι</a:t>
                      </a:r>
                      <a:r>
                        <a:rPr lang="el-G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εἰ</a:t>
                      </a:r>
                      <a:r>
                        <a:rPr lang="el-G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μή</a:t>
                      </a:r>
                      <a:r>
                        <a:rPr lang="el-G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ὑμεῖς</a:t>
                      </a:r>
                      <a:r>
                        <a:rPr lang="el-G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ἤλθετε</a:t>
                      </a:r>
                      <a:r>
                        <a:rPr lang="el-G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ἐπορευόμεθα</a:t>
                      </a:r>
                      <a:r>
                        <a:rPr lang="el-G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ἄν</a:t>
                      </a:r>
                      <a:r>
                        <a:rPr lang="el-G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6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ἐπί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βασιλέα.</a:t>
                      </a:r>
                      <a:endParaRPr lang="el-GR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- Δεξιό βέλος"/>
          <p:cNvSpPr/>
          <p:nvPr/>
        </p:nvSpPr>
        <p:spPr>
          <a:xfrm>
            <a:off x="2051720" y="404664"/>
            <a:ext cx="1008112" cy="216024"/>
          </a:xfrm>
          <a:prstGeom prst="rightArrow">
            <a:avLst/>
          </a:prstGeom>
          <a:solidFill>
            <a:srgbClr val="DBFF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TextBox"/>
          <p:cNvSpPr txBox="1"/>
          <p:nvPr/>
        </p:nvSpPr>
        <p:spPr>
          <a:xfrm>
            <a:off x="3924512" y="1340768"/>
            <a:ext cx="5220000" cy="252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11" name="10 - TextBox"/>
          <p:cNvSpPr txBox="1"/>
          <p:nvPr/>
        </p:nvSpPr>
        <p:spPr>
          <a:xfrm>
            <a:off x="3924512" y="1592816"/>
            <a:ext cx="5220000" cy="252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12" name="11 - TextBox"/>
          <p:cNvSpPr txBox="1"/>
          <p:nvPr/>
        </p:nvSpPr>
        <p:spPr>
          <a:xfrm>
            <a:off x="3419872" y="2348912"/>
            <a:ext cx="5688000" cy="288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25" name="24 - TextBox"/>
          <p:cNvSpPr txBox="1"/>
          <p:nvPr/>
        </p:nvSpPr>
        <p:spPr>
          <a:xfrm>
            <a:off x="3101670" y="3321016"/>
            <a:ext cx="6048000" cy="252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26" name="25 - TextBox"/>
          <p:cNvSpPr txBox="1"/>
          <p:nvPr/>
        </p:nvSpPr>
        <p:spPr>
          <a:xfrm>
            <a:off x="3275856" y="3573016"/>
            <a:ext cx="5868000" cy="252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27" name="26 - TextBox"/>
          <p:cNvSpPr txBox="1"/>
          <p:nvPr/>
        </p:nvSpPr>
        <p:spPr>
          <a:xfrm>
            <a:off x="3707904" y="4365104"/>
            <a:ext cx="5436000" cy="252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28" name="27 - TextBox"/>
          <p:cNvSpPr txBox="1"/>
          <p:nvPr/>
        </p:nvSpPr>
        <p:spPr>
          <a:xfrm>
            <a:off x="4211960" y="5301208"/>
            <a:ext cx="4896000" cy="252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15" name="14 - TextBox"/>
          <p:cNvSpPr txBox="1"/>
          <p:nvPr/>
        </p:nvSpPr>
        <p:spPr>
          <a:xfrm>
            <a:off x="3347864" y="2564904"/>
            <a:ext cx="5760000" cy="288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16" name="15 - TextBox"/>
          <p:cNvSpPr txBox="1"/>
          <p:nvPr/>
        </p:nvSpPr>
        <p:spPr>
          <a:xfrm>
            <a:off x="4355976" y="5517232"/>
            <a:ext cx="4752000" cy="288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17" name="16 - TextBox"/>
          <p:cNvSpPr txBox="1"/>
          <p:nvPr/>
        </p:nvSpPr>
        <p:spPr>
          <a:xfrm>
            <a:off x="4499992" y="6453336"/>
            <a:ext cx="4644000" cy="216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6248400" y="6492875"/>
            <a:ext cx="2895600" cy="365125"/>
          </a:xfrm>
        </p:spPr>
        <p:txBody>
          <a:bodyPr/>
          <a:lstStyle/>
          <a:p>
            <a:r>
              <a:rPr lang="el-GR" smtClean="0"/>
              <a:t>Π.Γ. ΑΘΑΝΑΣΟΠΟΥΛΟΣ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 animBg="1"/>
      <p:bldP spid="25" grpId="0" animBg="1"/>
      <p:bldP spid="26" grpId="0" animBg="1"/>
      <p:bldP spid="27" grpId="0" animBg="1"/>
      <p:bldP spid="28" grpId="0" animBg="1"/>
      <p:bldP spid="15" grpId="0" animBg="1"/>
      <p:bldP spid="16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0" y="44624"/>
          <a:ext cx="9252520" cy="6813376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9252520"/>
              </a:tblGrid>
              <a:tr h="55667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l-GR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Να μετατρέψετε τις ακόλουθες προτάσεις στον πλάγιο λόγο με όλες τις δυνατές μορφές χρησιμοποιώντας το ρήμα εξάρτησης που δίνεται. </a:t>
                      </a:r>
                      <a:endParaRPr lang="el-G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56706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l-GR" sz="1400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Τὰ</a:t>
                      </a:r>
                      <a:r>
                        <a:rPr lang="el-GR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πλοῖα</a:t>
                      </a:r>
                      <a:r>
                        <a:rPr lang="el-GR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κατέκαυσεν</a:t>
                      </a:r>
                      <a:r>
                        <a:rPr lang="el-GR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400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ἵνα</a:t>
                      </a:r>
                      <a:r>
                        <a:rPr lang="el-GR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μὴ</a:t>
                      </a:r>
                      <a:r>
                        <a:rPr lang="el-GR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Κῦρος</a:t>
                      </a:r>
                      <a:r>
                        <a:rPr lang="el-GR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διαβῇ</a:t>
                      </a:r>
                      <a:r>
                        <a:rPr lang="el-GR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en-US" sz="1400" u="sng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indent="-342900">
                        <a:buFont typeface="Wingdings" pitchFamily="2" charset="2"/>
                        <a:buChar char="Ø"/>
                      </a:pP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ὗτος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λέγει 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ὅτι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τὰ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πλοῖα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κατέκαυσεν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ἵνα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μὴ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Κῦρος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διαβῇ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 </a:t>
                      </a:r>
                      <a:endParaRPr lang="el-GR" sz="14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indent="-342900">
                        <a:buFont typeface="Wingdings" pitchFamily="2" charset="2"/>
                        <a:buChar char="Ø"/>
                      </a:pP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ὗτος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λέγει 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τὰ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πλοῖα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κατακαῦσαι</a:t>
                      </a:r>
                      <a:r>
                        <a:rPr lang="el-G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l-GR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ἵνα</a:t>
                      </a:r>
                      <a:r>
                        <a:rPr lang="el-G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l-GR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μὴ</a:t>
                      </a:r>
                      <a:r>
                        <a:rPr lang="el-G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l-GR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Κῦρος</a:t>
                      </a:r>
                      <a:r>
                        <a:rPr lang="el-G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l-GR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διαβῇ</a:t>
                      </a:r>
                      <a:r>
                        <a:rPr lang="el-G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 </a:t>
                      </a:r>
                      <a:endParaRPr lang="el-GR" sz="14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l-GR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</a:t>
                      </a:r>
                      <a:r>
                        <a:rPr lang="el-GR" sz="1400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Ὅτε</a:t>
                      </a:r>
                      <a:r>
                        <a:rPr lang="el-GR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ἡ μάχη </a:t>
                      </a:r>
                      <a:r>
                        <a:rPr lang="el-GR" sz="1400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ἐγένετο</a:t>
                      </a:r>
                      <a:r>
                        <a:rPr lang="el-GR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Τισσαφέρνης </a:t>
                      </a:r>
                      <a:r>
                        <a:rPr lang="el-GR" sz="1400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ἐν</a:t>
                      </a:r>
                      <a:r>
                        <a:rPr lang="el-GR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Σάρδεσιν</a:t>
                      </a:r>
                      <a:r>
                        <a:rPr lang="el-GR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ἔτυχεν</a:t>
                      </a:r>
                      <a:r>
                        <a:rPr lang="el-GR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ὤν</a:t>
                      </a:r>
                      <a:r>
                        <a:rPr lang="el-GR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Οὗτος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διηγεῖτο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ὅτι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ὅτε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ἡ μάχη </a:t>
                      </a:r>
                      <a:r>
                        <a:rPr lang="el-G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γένοιτο</a:t>
                      </a:r>
                      <a:r>
                        <a:rPr lang="el-G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, Τισσαφέρνης </a:t>
                      </a:r>
                      <a:r>
                        <a:rPr lang="el-GR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ἐν</a:t>
                      </a:r>
                      <a:r>
                        <a:rPr lang="el-G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l-GR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Σάρδεσιν</a:t>
                      </a:r>
                      <a:r>
                        <a:rPr lang="el-G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l-GR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τύχοι</a:t>
                      </a:r>
                      <a:r>
                        <a:rPr lang="el-G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l-GR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ὤν</a:t>
                      </a:r>
                      <a:r>
                        <a:rPr lang="el-G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 </a:t>
                      </a:r>
                      <a:endParaRPr lang="el-GR" sz="14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Οὗτος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διηγεῖτο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ὅτι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ὅτε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ἡ μάχη </a:t>
                      </a:r>
                      <a:r>
                        <a:rPr lang="el-G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γένοιτο</a:t>
                      </a:r>
                      <a:r>
                        <a:rPr lang="el-G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, Τισσαφέρνης </a:t>
                      </a:r>
                      <a:r>
                        <a:rPr lang="el-GR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ἐν</a:t>
                      </a:r>
                      <a:r>
                        <a:rPr lang="el-G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l-GR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Σάρδεσιν</a:t>
                      </a:r>
                      <a:r>
                        <a:rPr lang="el-G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l-GR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τύχοι</a:t>
                      </a:r>
                      <a:r>
                        <a:rPr lang="el-G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l-GR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ὤν</a:t>
                      </a:r>
                      <a:r>
                        <a:rPr lang="el-G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 </a:t>
                      </a:r>
                      <a:endParaRPr lang="el-GR" sz="14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l-GR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Ὦ </a:t>
                      </a:r>
                      <a:r>
                        <a:rPr lang="el-GR" sz="1400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ἄνδρες</a:t>
                      </a:r>
                      <a:r>
                        <a:rPr lang="el-GR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400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μὴ</a:t>
                      </a:r>
                      <a:r>
                        <a:rPr lang="el-GR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θαυμάζετε </a:t>
                      </a:r>
                      <a:r>
                        <a:rPr lang="el-GR" sz="1400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ὅτι</a:t>
                      </a:r>
                      <a:r>
                        <a:rPr lang="el-GR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χαλεπῶς</a:t>
                      </a:r>
                      <a:r>
                        <a:rPr lang="el-GR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φέρω </a:t>
                      </a:r>
                      <a:r>
                        <a:rPr lang="el-GR" sz="1400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τοῖς</a:t>
                      </a:r>
                      <a:r>
                        <a:rPr lang="el-GR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παροῦσι</a:t>
                      </a:r>
                      <a:r>
                        <a:rPr lang="el-GR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πράγμασι</a:t>
                      </a:r>
                      <a:r>
                        <a:rPr lang="el-GR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</a:p>
                    <a:p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Κλέαρχος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ἐκέλευε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τοὺς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ἄνδρας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μὴ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θαυμάζειν </a:t>
                      </a:r>
                      <a:r>
                        <a:rPr lang="el-GR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ὅτι</a:t>
                      </a:r>
                      <a:r>
                        <a:rPr lang="el-G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l-GR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χαλεπῶς</a:t>
                      </a:r>
                      <a:r>
                        <a:rPr lang="el-G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l-GR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φέροι</a:t>
                      </a:r>
                      <a:r>
                        <a:rPr lang="el-G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l-GR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τοῖς</a:t>
                      </a:r>
                      <a:r>
                        <a:rPr lang="el-G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l-GR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παροῦσι</a:t>
                      </a:r>
                      <a:r>
                        <a:rPr lang="el-G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l-GR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πράγμασιν</a:t>
                      </a:r>
                      <a:r>
                        <a:rPr lang="el-G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 </a:t>
                      </a:r>
                      <a:endParaRPr lang="el-GR" sz="14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l-GR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Ὃ μέλλεις </a:t>
                      </a:r>
                      <a:r>
                        <a:rPr lang="el-GR" sz="1400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ποιεῖν</a:t>
                      </a:r>
                      <a:r>
                        <a:rPr lang="el-GR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400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μὴ</a:t>
                      </a:r>
                      <a:r>
                        <a:rPr lang="el-GR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λέγε. </a:t>
                      </a:r>
                    </a:p>
                    <a:p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Συνεβούλευεν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αὐτῷ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ὃ </a:t>
                      </a:r>
                      <a:r>
                        <a:rPr lang="el-GR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μέλλοι</a:t>
                      </a:r>
                      <a:r>
                        <a:rPr lang="el-G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l-GR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ποιεῖν</a:t>
                      </a:r>
                      <a:r>
                        <a:rPr lang="el-G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l-GR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μὴ</a:t>
                      </a:r>
                      <a:r>
                        <a:rPr lang="el-G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l-G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λέγειν</a:t>
                      </a:r>
                      <a:r>
                        <a:rPr lang="el-G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 </a:t>
                      </a:r>
                      <a:endParaRPr lang="el-GR" sz="14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l-GR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Φίλιππος, </a:t>
                      </a:r>
                      <a:r>
                        <a:rPr lang="el-GR" sz="1400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εἰ</a:t>
                      </a:r>
                      <a:r>
                        <a:rPr lang="el-GR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τότε </a:t>
                      </a:r>
                      <a:r>
                        <a:rPr lang="el-GR" sz="1400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ταύτην</a:t>
                      </a:r>
                      <a:r>
                        <a:rPr lang="el-GR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ἔσχε</a:t>
                      </a:r>
                      <a:r>
                        <a:rPr lang="el-GR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τὴν</a:t>
                      </a:r>
                      <a:r>
                        <a:rPr lang="el-GR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γνώμην</a:t>
                      </a:r>
                      <a:r>
                        <a:rPr lang="el-GR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400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οὐκ</a:t>
                      </a:r>
                      <a:r>
                        <a:rPr lang="el-GR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ἂν</a:t>
                      </a:r>
                      <a:r>
                        <a:rPr lang="el-GR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ἐκτήσατο</a:t>
                      </a:r>
                      <a:r>
                        <a:rPr lang="el-GR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τοσαύτην</a:t>
                      </a:r>
                      <a:r>
                        <a:rPr lang="el-GR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δύναμιν. 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Γιγνώσκομεν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Φίλιππον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ὅτι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εἰ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τότε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ταύτην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ἔσχε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τὴν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γνώμην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οὐκ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ἂν</a:t>
                      </a:r>
                      <a:r>
                        <a:rPr lang="el-G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ἐκτήσατο</a:t>
                      </a:r>
                      <a:r>
                        <a:rPr lang="el-G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l-GR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τοσαύτην</a:t>
                      </a:r>
                      <a:r>
                        <a:rPr lang="el-G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δύναμιν. </a:t>
                      </a:r>
                      <a:endParaRPr lang="el-GR" sz="14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Γιγνώσκομεν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Φίλιππον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εἰ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τότε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ταύτην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ἔσχε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τὴν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γνώμην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οὐκ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ἂν</a:t>
                      </a:r>
                      <a:r>
                        <a:rPr lang="el-G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κτήσασθαι</a:t>
                      </a:r>
                      <a:r>
                        <a:rPr lang="el-G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l-GR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τοσαύτην</a:t>
                      </a:r>
                      <a:r>
                        <a:rPr lang="el-G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δύναμιν. </a:t>
                      </a:r>
                      <a:endParaRPr lang="el-GR" sz="14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Γιγνώσκομεν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Φίλιππον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εἰ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τότε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ταύτην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ἔσχε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τὴν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γνώμην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οὐκ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ἂν</a:t>
                      </a:r>
                      <a:r>
                        <a:rPr lang="el-G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κτησάμενον</a:t>
                      </a:r>
                      <a:r>
                        <a:rPr lang="el-G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l-GR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τοσαύτην</a:t>
                      </a:r>
                      <a:r>
                        <a:rPr lang="el-G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δύναμιν. </a:t>
                      </a:r>
                      <a:endParaRPr lang="el-GR" sz="14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l-GR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</a:t>
                      </a:r>
                      <a:r>
                        <a:rPr lang="el-GR" sz="1400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Πῶς</a:t>
                      </a:r>
                      <a:r>
                        <a:rPr lang="el-GR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ἂν</a:t>
                      </a:r>
                      <a:r>
                        <a:rPr lang="el-GR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τὴν</a:t>
                      </a:r>
                      <a:r>
                        <a:rPr lang="el-GR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μάχην</a:t>
                      </a:r>
                      <a:r>
                        <a:rPr lang="el-GR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συμφορώτατα</a:t>
                      </a:r>
                      <a:r>
                        <a:rPr lang="el-GR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ἡμῖν</a:t>
                      </a:r>
                      <a:r>
                        <a:rPr lang="el-GR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αὐτοῖς</a:t>
                      </a:r>
                      <a:r>
                        <a:rPr lang="el-GR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ποιήσαιμεν</a:t>
                      </a:r>
                      <a:r>
                        <a:rPr lang="el-GR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 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Ἐβουλεύοντο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ὅπως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ἂν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τὴν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μάχην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συμφορώτατα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σφίσιν</a:t>
                      </a:r>
                      <a:r>
                        <a:rPr lang="el-G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αὐτοῖς</a:t>
                      </a:r>
                      <a:r>
                        <a:rPr lang="el-G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ποιήσαιεν</a:t>
                      </a:r>
                      <a:r>
                        <a:rPr lang="el-G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 </a:t>
                      </a:r>
                      <a:endParaRPr lang="el-GR" sz="14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l-GR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7. </a:t>
                      </a:r>
                      <a:r>
                        <a:rPr lang="el-GR" sz="1400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Οὗτος</a:t>
                      </a:r>
                      <a:r>
                        <a:rPr lang="el-GR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οὐ</a:t>
                      </a:r>
                      <a:r>
                        <a:rPr lang="el-GR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ποιεῖ</a:t>
                      </a:r>
                      <a:r>
                        <a:rPr lang="el-GR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ταῦτα</a:t>
                      </a:r>
                      <a:r>
                        <a:rPr lang="el-GR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Ἔγνωσαν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ὅτι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οὗτος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οὐ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ποιοῖ</a:t>
                      </a:r>
                      <a:r>
                        <a:rPr lang="el-G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/ </a:t>
                      </a:r>
                      <a:r>
                        <a:rPr lang="el-GR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ποιοίη</a:t>
                      </a:r>
                      <a:r>
                        <a:rPr lang="el-G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l-GR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ταῦτα</a:t>
                      </a:r>
                      <a:r>
                        <a:rPr lang="el-G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 </a:t>
                      </a:r>
                      <a:endParaRPr lang="el-GR" sz="14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Ἔγνωσαν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τοῦτον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οὐ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ποιεῖν</a:t>
                      </a:r>
                      <a:r>
                        <a:rPr lang="el-G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l-GR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ταῦτα</a:t>
                      </a:r>
                      <a:r>
                        <a:rPr lang="el-G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 </a:t>
                      </a:r>
                      <a:endParaRPr lang="el-GR" sz="14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Ἔγνωσαν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τοῦτον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οὐ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ποιοῦντα</a:t>
                      </a:r>
                      <a:r>
                        <a:rPr lang="el-G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l-GR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ταῦτα</a:t>
                      </a:r>
                      <a:r>
                        <a:rPr lang="el-G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 </a:t>
                      </a:r>
                      <a:endParaRPr lang="el-GR" sz="14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l-GR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 Κατέβην </a:t>
                      </a:r>
                      <a:r>
                        <a:rPr lang="el-GR" sz="1400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χθὲς</a:t>
                      </a:r>
                      <a:r>
                        <a:rPr lang="el-GR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εἰς</a:t>
                      </a:r>
                      <a:r>
                        <a:rPr lang="el-GR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Πειραιᾶ</a:t>
                      </a:r>
                      <a:r>
                        <a:rPr lang="el-GR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Ἔφη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Σωκράτης 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καταβῆναι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χθὲς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εἰς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Πειραιᾶ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 </a:t>
                      </a:r>
                      <a:endParaRPr lang="el-GR" sz="14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l-GR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 </a:t>
                      </a:r>
                      <a:r>
                        <a:rPr lang="el-GR" sz="1400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Ἐπειδὰν</a:t>
                      </a:r>
                      <a:r>
                        <a:rPr lang="el-GR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ἡ </a:t>
                      </a:r>
                      <a:r>
                        <a:rPr lang="el-GR" sz="1400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στρατεία</a:t>
                      </a:r>
                      <a:r>
                        <a:rPr lang="el-GR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λήξῃ</a:t>
                      </a:r>
                      <a:r>
                        <a:rPr lang="el-GR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400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εὐθὺς</a:t>
                      </a:r>
                      <a:r>
                        <a:rPr lang="el-GR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ἀποπέμψω</a:t>
                      </a:r>
                      <a:r>
                        <a:rPr lang="el-GR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σε. 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Ἔφη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ἐπειδὰν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ἡ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στρατεία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λήξῃ</a:t>
                      </a:r>
                      <a:r>
                        <a:rPr lang="el-G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l-GR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λήξειε</a:t>
                      </a:r>
                      <a:r>
                        <a:rPr lang="el-G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lang="el-G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l-GR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εὐθὺς</a:t>
                      </a:r>
                      <a:r>
                        <a:rPr lang="el-G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l-GR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ἀποπέμψειν</a:t>
                      </a:r>
                      <a:r>
                        <a:rPr lang="el-G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l-GR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τοῦτον</a:t>
                      </a:r>
                      <a:r>
                        <a:rPr lang="el-G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  <a:p>
                      <a:r>
                        <a:rPr lang="el-GR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10. Ὁ </a:t>
                      </a:r>
                      <a:r>
                        <a:rPr lang="el-GR" sz="1400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βασιλεὺς</a:t>
                      </a:r>
                      <a:r>
                        <a:rPr lang="el-GR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ἐν</a:t>
                      </a:r>
                      <a:r>
                        <a:rPr lang="el-GR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τοῖς</a:t>
                      </a:r>
                      <a:r>
                        <a:rPr lang="el-GR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σκευοφόροις</a:t>
                      </a:r>
                      <a:r>
                        <a:rPr lang="el-GR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ἐστί</a:t>
                      </a:r>
                      <a:r>
                        <a:rPr lang="el-GR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Οἱ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Ἕλληνες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ᾔσθοντο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ὅτι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ὁ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βασιλεὺς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τοῖς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σκευοφόροις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εἴη</a:t>
                      </a:r>
                      <a:r>
                        <a:rPr lang="el-G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l-GR" sz="14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>
                          <a:tab pos="2089785" algn="l"/>
                          <a:tab pos="3492500" algn="l"/>
                        </a:tabLst>
                        <a:defRPr/>
                      </a:pP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Οἱ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Ἕλληνες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ᾔσθοντο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τὸν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βασιλέα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τοῖς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σκευοφόροις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εἶναι</a:t>
                      </a:r>
                      <a:r>
                        <a:rPr lang="el-G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 </a:t>
                      </a:r>
                      <a:endParaRPr lang="el-GR" sz="14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>
                          <a:tab pos="2089785" algn="l"/>
                          <a:tab pos="3492500" algn="l"/>
                        </a:tabLst>
                        <a:defRPr/>
                      </a:pP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Οἱ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Ἕλληνες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ᾔσθοντο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τὸν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βασιλέα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τοῖς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σκευοφόροις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ὄντα</a:t>
                      </a:r>
                      <a:r>
                        <a:rPr lang="el-G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 </a:t>
                      </a:r>
                      <a:endParaRPr lang="el-GR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  <p:sp>
        <p:nvSpPr>
          <p:cNvPr id="6" name="5 - TextBox"/>
          <p:cNvSpPr txBox="1"/>
          <p:nvPr/>
        </p:nvSpPr>
        <p:spPr>
          <a:xfrm>
            <a:off x="1403648" y="836712"/>
            <a:ext cx="7848000" cy="216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13" name="12 - TextBox"/>
          <p:cNvSpPr txBox="1"/>
          <p:nvPr/>
        </p:nvSpPr>
        <p:spPr>
          <a:xfrm>
            <a:off x="1403648" y="1052736"/>
            <a:ext cx="7848000" cy="216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14" name="13 - TextBox"/>
          <p:cNvSpPr txBox="1"/>
          <p:nvPr/>
        </p:nvSpPr>
        <p:spPr>
          <a:xfrm>
            <a:off x="1475656" y="1484808"/>
            <a:ext cx="7776000" cy="216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15" name="14 - TextBox"/>
          <p:cNvSpPr txBox="1"/>
          <p:nvPr/>
        </p:nvSpPr>
        <p:spPr>
          <a:xfrm>
            <a:off x="1475656" y="1700832"/>
            <a:ext cx="7776000" cy="216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16" name="15 - TextBox"/>
          <p:cNvSpPr txBox="1"/>
          <p:nvPr/>
        </p:nvSpPr>
        <p:spPr>
          <a:xfrm>
            <a:off x="1547664" y="2132880"/>
            <a:ext cx="7704000" cy="216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17" name="16 - TextBox"/>
          <p:cNvSpPr txBox="1"/>
          <p:nvPr/>
        </p:nvSpPr>
        <p:spPr>
          <a:xfrm>
            <a:off x="1259632" y="2564904"/>
            <a:ext cx="7992000" cy="180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18" name="17 - TextBox"/>
          <p:cNvSpPr txBox="1"/>
          <p:nvPr/>
        </p:nvSpPr>
        <p:spPr>
          <a:xfrm>
            <a:off x="1296208" y="2960968"/>
            <a:ext cx="7956000" cy="216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19" name="18 - TextBox"/>
          <p:cNvSpPr txBox="1"/>
          <p:nvPr/>
        </p:nvSpPr>
        <p:spPr>
          <a:xfrm>
            <a:off x="1296320" y="3176992"/>
            <a:ext cx="7956000" cy="180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20" name="19 - TextBox"/>
          <p:cNvSpPr txBox="1"/>
          <p:nvPr/>
        </p:nvSpPr>
        <p:spPr>
          <a:xfrm>
            <a:off x="1296320" y="3356992"/>
            <a:ext cx="7956000" cy="216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21" name="20 - TextBox"/>
          <p:cNvSpPr txBox="1"/>
          <p:nvPr/>
        </p:nvSpPr>
        <p:spPr>
          <a:xfrm>
            <a:off x="1331640" y="3789040"/>
            <a:ext cx="7920000" cy="216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22" name="21 - TextBox"/>
          <p:cNvSpPr txBox="1"/>
          <p:nvPr/>
        </p:nvSpPr>
        <p:spPr>
          <a:xfrm>
            <a:off x="1043608" y="4221112"/>
            <a:ext cx="8208000" cy="216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23" name="22 - TextBox"/>
          <p:cNvSpPr txBox="1"/>
          <p:nvPr/>
        </p:nvSpPr>
        <p:spPr>
          <a:xfrm>
            <a:off x="1043608" y="4437136"/>
            <a:ext cx="8208000" cy="216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24" name="23 - TextBox"/>
          <p:cNvSpPr txBox="1"/>
          <p:nvPr/>
        </p:nvSpPr>
        <p:spPr>
          <a:xfrm>
            <a:off x="1043608" y="4653160"/>
            <a:ext cx="8208000" cy="216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29" name="28 - TextBox"/>
          <p:cNvSpPr txBox="1"/>
          <p:nvPr/>
        </p:nvSpPr>
        <p:spPr>
          <a:xfrm>
            <a:off x="1547664" y="5085208"/>
            <a:ext cx="6156000" cy="216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30" name="29 - TextBox"/>
          <p:cNvSpPr txBox="1"/>
          <p:nvPr/>
        </p:nvSpPr>
        <p:spPr>
          <a:xfrm>
            <a:off x="683568" y="5085184"/>
            <a:ext cx="8568000" cy="216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31" name="30 - TextBox"/>
          <p:cNvSpPr txBox="1"/>
          <p:nvPr/>
        </p:nvSpPr>
        <p:spPr>
          <a:xfrm>
            <a:off x="756480" y="5517256"/>
            <a:ext cx="8496000" cy="216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32" name="31 - TextBox"/>
          <p:cNvSpPr txBox="1"/>
          <p:nvPr/>
        </p:nvSpPr>
        <p:spPr>
          <a:xfrm>
            <a:off x="1907704" y="5949304"/>
            <a:ext cx="7344000" cy="216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33" name="32 - TextBox"/>
          <p:cNvSpPr txBox="1"/>
          <p:nvPr/>
        </p:nvSpPr>
        <p:spPr>
          <a:xfrm>
            <a:off x="1907704" y="6165328"/>
            <a:ext cx="7344000" cy="216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34" name="33 - TextBox"/>
          <p:cNvSpPr txBox="1"/>
          <p:nvPr/>
        </p:nvSpPr>
        <p:spPr>
          <a:xfrm>
            <a:off x="1907704" y="6381352"/>
            <a:ext cx="7344000" cy="216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25" name="2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7092280" y="6492875"/>
            <a:ext cx="2247528" cy="365125"/>
          </a:xfrm>
        </p:spPr>
        <p:txBody>
          <a:bodyPr/>
          <a:lstStyle/>
          <a:p>
            <a:r>
              <a:rPr lang="el-GR" dirty="0" smtClean="0"/>
              <a:t>Π.Γ. ΑΘΑΝΑΣΟΠΟΥΛΟΣ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0" y="44624"/>
          <a:ext cx="9252520" cy="6813376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9252520"/>
              </a:tblGrid>
              <a:tr h="3763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Να μετατρέψετε τις ακόλουθες προτάσεις από τον πλάγιο στον ευθύ λόγο.</a:t>
                      </a:r>
                    </a:p>
                  </a:txBody>
                  <a:tcPr/>
                </a:tc>
              </a:tr>
              <a:tr h="6437072">
                <a:tc>
                  <a:txBody>
                    <a:bodyPr/>
                    <a:lstStyle/>
                    <a:p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«Σωκράτης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ἔλεγεν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ὅτι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εἰ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ἀναγκαῖον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εἴη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ἀδικεῖν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ἢ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ἀδικεῖσθαι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ἕλοιτ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’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ἂν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ἀδικεῖσθαι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»: </a:t>
                      </a:r>
                      <a:r>
                        <a:rPr lang="el-GR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l-GR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Εἰ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ἀναγκαῖον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εἴη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ἀδικεῖν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ἢ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ἀδικεῖσθαι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 </a:t>
                      </a:r>
                      <a:r>
                        <a:rPr lang="el-GR" sz="1800" b="1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ἑλοίμην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ἂν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ἀδικεῖσθαι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 </a:t>
                      </a:r>
                      <a:r>
                        <a:rPr lang="el-GR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l-GR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«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Ἡγεῖται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τὸ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νόμιμον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εἶναι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δίκαιον»: </a:t>
                      </a:r>
                      <a:r>
                        <a:rPr lang="el-GR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l-GR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Τὸ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νόμιμόν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800" b="1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ἐστι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δίκαιον. </a:t>
                      </a:r>
                      <a:r>
                        <a:rPr lang="el-GR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l-GR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«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ᾜσθοντο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ὅτι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ἡ πόλις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ἂν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καταληφθείη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»: </a:t>
                      </a:r>
                      <a:r>
                        <a:rPr lang="el-GR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l-GR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Ἡ πόλις </a:t>
                      </a:r>
                      <a:r>
                        <a:rPr lang="el-GR" sz="1800" b="1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ἂν</a:t>
                      </a:r>
                      <a:r>
                        <a:rPr lang="el-GR" sz="18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800" b="1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καταληφθείη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 </a:t>
                      </a:r>
                      <a:r>
                        <a:rPr lang="el-GR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l-GR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«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Καὶ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τούτους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ὁρᾶτε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προθύμως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σῴζοντας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τοὺς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φίλους.» </a:t>
                      </a:r>
                      <a:r>
                        <a:rPr lang="el-GR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l-GR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l-GR" sz="1800" b="1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Οὗτοι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προθύμως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800" b="1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σῴζουσιν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τοὺς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φίλους. </a:t>
                      </a:r>
                      <a:r>
                        <a:rPr lang="el-GR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l-GR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«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Οἱ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Μυτιληναῖοι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ἐβούλοντο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ἀποπέμψασθαι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τὰς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ναῦς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τῶν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Ἀθηναίων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.» </a:t>
                      </a:r>
                      <a:r>
                        <a:rPr lang="el-GR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l-GR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l-GR" sz="1800" b="1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Ἀποπεμψώμεθα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τὰς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ναῦς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τῶν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Ἀθηναίων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 </a:t>
                      </a:r>
                      <a:r>
                        <a:rPr lang="el-GR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l-GR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«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Καὶ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τοὺς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φυγάδας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ἐκέλευσε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σὺν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αὐτῷ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στρατεύεσθαι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.» </a:t>
                      </a:r>
                      <a:r>
                        <a:rPr lang="el-GR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l-GR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Σὺν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800" b="1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ἐμοὶ</a:t>
                      </a:r>
                      <a:r>
                        <a:rPr lang="el-GR" sz="18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800" b="1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στρατεύεσθε</a:t>
                      </a:r>
                      <a:r>
                        <a:rPr lang="el-GR" sz="18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ὦ φυγάδες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 </a:t>
                      </a:r>
                      <a:r>
                        <a:rPr lang="el-GR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l-GR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7. «Ὁ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Ἀγησίλαος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ἔλεγεν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ὅτι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εἰ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βλαβερὰ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τῇ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Λακεδαίμονι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πεπραχὼς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εἴη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δίκαιος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εἴη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ζημιοῦσθαι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»: </a:t>
                      </a:r>
                      <a:r>
                        <a:rPr lang="el-GR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l-GR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ἰ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βλαβερὰ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800" b="1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πέπραχα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τῇ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Λακεδαίμονι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δίκαιός </a:t>
                      </a:r>
                      <a:r>
                        <a:rPr lang="el-GR" sz="1800" b="1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εἰμι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ζημιοῦσθαι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 </a:t>
                      </a:r>
                      <a:r>
                        <a:rPr lang="el-GR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l-GR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 «Πρωταγόρας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ἐρωτᾷ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εἰ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οὐκ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αἰσχύνομαι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τἀγαθὰ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δεινὰ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καλῶν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.» </a:t>
                      </a:r>
                      <a:r>
                        <a:rPr lang="el-GR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l-GR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Οὐκ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800" b="1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αἰσχύνῃ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τἀγαθὰ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δεινὰ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καλῶν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 </a:t>
                      </a:r>
                      <a:r>
                        <a:rPr lang="el-GR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l-GR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 «Μάθε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πρῶτον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τίνες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εἰσίν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»: </a:t>
                      </a:r>
                      <a:r>
                        <a:rPr lang="el-GR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l-GR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ίνες </a:t>
                      </a:r>
                      <a:r>
                        <a:rPr lang="el-GR" sz="1800" b="1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ἐστέ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 </a:t>
                      </a:r>
                      <a:r>
                        <a:rPr lang="el-GR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l-GR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10. «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Παρεκελεύοντο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Κύρῳ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μὴ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μάχεσθαι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ἀλλ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’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ὅπισθεν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ἑαυτῶν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τάττεσθαι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»: </a:t>
                      </a:r>
                      <a:r>
                        <a:rPr lang="el-GR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l-GR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</a:t>
                      </a:r>
                      <a:r>
                        <a:rPr lang="el-GR" sz="1800" b="1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ῦρε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μὴ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8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μάχου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ἀλλ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’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ὅπισθεν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800" b="1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ἡμῶν</a:t>
                      </a:r>
                      <a:r>
                        <a:rPr lang="el-GR" sz="18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800" b="1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τάττου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 </a:t>
                      </a:r>
                      <a:r>
                        <a:rPr lang="el-GR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l-GR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11. «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Λέγουσιν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ὡς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ἐπειδάν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τις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ἀγαθὸς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ὢν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τελευτήσῃ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μεγάλην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τιμὴν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ἔχει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.» </a:t>
                      </a:r>
                      <a:r>
                        <a:rPr lang="el-GR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l-GR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Ἐπειδάν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τις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ἀγαθὸς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ὢν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τελευτήσῃ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μεγάλην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τιμὴν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800" b="1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ἔχει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el-GR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  <p:sp>
        <p:nvSpPr>
          <p:cNvPr id="6" name="5 - TextBox"/>
          <p:cNvSpPr txBox="1"/>
          <p:nvPr/>
        </p:nvSpPr>
        <p:spPr>
          <a:xfrm>
            <a:off x="35496" y="692696"/>
            <a:ext cx="9000000" cy="288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14" name="13 - TextBox"/>
          <p:cNvSpPr txBox="1"/>
          <p:nvPr/>
        </p:nvSpPr>
        <p:spPr>
          <a:xfrm>
            <a:off x="35496" y="1268760"/>
            <a:ext cx="9000000" cy="252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15" name="14 - TextBox"/>
          <p:cNvSpPr txBox="1"/>
          <p:nvPr/>
        </p:nvSpPr>
        <p:spPr>
          <a:xfrm>
            <a:off x="496" y="1808848"/>
            <a:ext cx="9036000" cy="252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17" name="16 - TextBox"/>
          <p:cNvSpPr txBox="1"/>
          <p:nvPr/>
        </p:nvSpPr>
        <p:spPr>
          <a:xfrm>
            <a:off x="0" y="2348880"/>
            <a:ext cx="9036000" cy="288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18" name="17 - TextBox"/>
          <p:cNvSpPr txBox="1"/>
          <p:nvPr/>
        </p:nvSpPr>
        <p:spPr>
          <a:xfrm>
            <a:off x="0" y="2852936"/>
            <a:ext cx="9000000" cy="324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20" name="19 - TextBox"/>
          <p:cNvSpPr txBox="1"/>
          <p:nvPr/>
        </p:nvSpPr>
        <p:spPr>
          <a:xfrm>
            <a:off x="0" y="3429000"/>
            <a:ext cx="9000000" cy="288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21" name="20 - TextBox"/>
          <p:cNvSpPr txBox="1"/>
          <p:nvPr/>
        </p:nvSpPr>
        <p:spPr>
          <a:xfrm>
            <a:off x="36504" y="4005096"/>
            <a:ext cx="8964000" cy="252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23" name="22 - TextBox"/>
          <p:cNvSpPr txBox="1"/>
          <p:nvPr/>
        </p:nvSpPr>
        <p:spPr>
          <a:xfrm>
            <a:off x="0" y="4509120"/>
            <a:ext cx="9000000" cy="288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29" name="28 - TextBox"/>
          <p:cNvSpPr txBox="1"/>
          <p:nvPr/>
        </p:nvSpPr>
        <p:spPr>
          <a:xfrm>
            <a:off x="35496" y="5085184"/>
            <a:ext cx="9000000" cy="288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31" name="30 - TextBox"/>
          <p:cNvSpPr txBox="1"/>
          <p:nvPr/>
        </p:nvSpPr>
        <p:spPr>
          <a:xfrm>
            <a:off x="36496" y="5625272"/>
            <a:ext cx="9000000" cy="288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34" name="33 - TextBox"/>
          <p:cNvSpPr txBox="1"/>
          <p:nvPr/>
        </p:nvSpPr>
        <p:spPr>
          <a:xfrm>
            <a:off x="35496" y="6165304"/>
            <a:ext cx="9000000" cy="288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16" name="1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6444208" y="6492875"/>
            <a:ext cx="2895600" cy="365125"/>
          </a:xfrm>
        </p:spPr>
        <p:txBody>
          <a:bodyPr/>
          <a:lstStyle/>
          <a:p>
            <a:r>
              <a:rPr lang="el-GR" dirty="0" smtClean="0"/>
              <a:t>Π.Γ. ΑΘΑΝΑΣΟΠΟΥΛΟΣ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15" grpId="0" animBg="1"/>
      <p:bldP spid="17" grpId="0" animBg="1"/>
      <p:bldP spid="18" grpId="0" animBg="1"/>
      <p:bldP spid="20" grpId="0" animBg="1"/>
      <p:bldP spid="21" grpId="0" animBg="1"/>
      <p:bldP spid="23" grpId="0" animBg="1"/>
      <p:bldP spid="29" grpId="0" animBg="1"/>
      <p:bldP spid="31" grpId="0" animBg="1"/>
      <p:bldP spid="3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72008" y="-99392"/>
          <a:ext cx="9144000" cy="691896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9144000"/>
              </a:tblGrid>
              <a:tr h="1886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Να μετατρέψετε τους ακόλουθους υποθετικούς λόγους από τον ευθύ λόγο στον πλάγιο. </a:t>
                      </a:r>
                    </a:p>
                  </a:txBody>
                  <a:tcPr/>
                </a:tc>
              </a:tr>
              <a:tr h="6375843">
                <a:tc>
                  <a:txBody>
                    <a:bodyPr/>
                    <a:lstStyle/>
                    <a:p>
                      <a:pPr lvl="0"/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1.Ἐὰν τις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φανερὸς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γένηται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κλέπτων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θάνατός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ἐστιν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ἡ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ζημία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lvl="0"/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ΕΙΔΙΚΗ ΠΡΟΤΑΣΗ :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τῶ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νόμῳ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γέγραπται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ὅτι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ἐὰν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τις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φανερὸς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γένηται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κλέπτων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θάνατός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ἐστιν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ἡ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ζημία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lvl="0"/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ΕΙΔΙΚΟ ΑΠΑΡΕΜΦΑΤΟ :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τῶ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νόμῳ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γέγραπται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ἐὰν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τις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φανερὸς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γένηται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κλέπτων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θάνατον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εἶναι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ἡ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ζημία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lvl="0"/>
                      <a:endParaRPr lang="el-GR" sz="16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/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2.Εἰ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ἐκεκτήμην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οὐσίαν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ἐπ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'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ἀστράβης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ἂν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ὠχούμην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lvl="0"/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Ὁ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ἀδύνατος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ἔφη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εἰ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ἐκέκτητο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οὐσίαν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ἐπ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'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ἀστράβης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ἂν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ὠχεῖτο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lvl="0"/>
                      <a:endParaRPr lang="el-GR" sz="16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/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3.Τοῦτο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εἰ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βούλεσθε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κατὰ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τόνδε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τὸν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νόμον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κρίνατε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</a:p>
                    <a:p>
                      <a:pPr lvl="0"/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Ὁ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ῥήτωρ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τους βουλευτάς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ἐκέλευεν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τοῦτο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εἰ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βούλοιντο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κατὰ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τόνδε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τὸν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νόμον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κρῖναι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lvl="0"/>
                      <a:endParaRPr lang="el-GR" sz="16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/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4.Λακεδαιμόνιοι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τῶν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ἐχθρῶν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εἴ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τινα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λάβοιεν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ἀπέκτεινον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</a:p>
                    <a:p>
                      <a:pPr lvl="0"/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ΕΙΔΙΚΗ ΠΡΟΤΑΣΗ :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Ξενοφῶν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ἔγραψεν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ὅτι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Λακεδαιμόνιοι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τῶν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ἐχθρῶν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εἴ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τινα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λάβοιεν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ἀποκτείνοιεν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lvl="0"/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ΕΙΔΙΚΟ ΑΠΑΡΕΜΦΑΤΟ :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Ξενοφῶν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ἔγραψεν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Λακεδαιμόνιους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τῶν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ἐχθρῶν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εἴ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τινα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λάβοιεν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ἀποκτεῖναι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lvl="0"/>
                      <a:endParaRPr lang="el-GR" sz="16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/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5.Ἄν τούς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Μήδους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ἀσθενεῖς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ποιήσω, πάντων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τῶν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πέριξ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ῥαδίως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ἄρξω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lvl="0"/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ΕΙΔΙΚΗ ΠΡΟΤΑΣΗ :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Κῦρος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ἔλεγεν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ὅτι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εἰ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τούς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Μήδους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ἀσθενεῖς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ποιήσειε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πάντων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τῶν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πέριξ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ῥαδίως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ἄρξοι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lvl="0"/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ΕΙΔΙΚΟ ΑΠΑΡΕΜΦΑΤΟ :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Κῦρος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ἐνόμιζεν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εἰ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τούς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Μήδους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ἀσθενεῖς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ποιήσειε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πάντων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τῶν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πέριξ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ῥαδίως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ἄρξειν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lvl="0"/>
                      <a:endParaRPr lang="el-GR" sz="16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/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6.Λύσανδρος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τούς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τε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φρουροὺς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τῶν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Ἀθηναίων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καὶ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εἴ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τινά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που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ἄλλον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ἴδοι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Ἀθηναῖον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ἀπέπεμπεν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εἰς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τὰς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Ἀθήνας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lvl="0"/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ΕΙΔΙΚΗ ΠΡΟΤΑΣΗ :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Ξενοφῶν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ἔγραψεν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ὅτι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Λύσανδρος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τούς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τε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φρουροὺς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τῶν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Ἀθηναίων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καὶ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εἴ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τινά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που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ἄλλον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ἴδοι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Ἀθηναῖον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ἀποπέμποι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εἰς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τὰς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Ἀθήνας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lvl="0"/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ΕΙΔΙΚΟ ΑΠΑΡΕΜΦΑΤΟ :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Ξενοφῶν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ἔγραψεν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Λύσανδρον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τούς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τε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φρουροὺς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τῶν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Ἀθηναίων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καὶ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εἴ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τινά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που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ἄλλον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ἴδοι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Ἀθηναῖον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ἀποπέμπειν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εἰς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τὰς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Ἀθήνας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lvl="0"/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ΚΑΤΗΓΟΡΗΜΑΤΙΚΗ ΜΕΤΟΧΗ :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Ξενοφῶν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ἔγνω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Λύσανδρον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τούς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τε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φρουροὺς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τῶν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Ἀθηναίων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καὶ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εἴ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τινά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που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ἄλλον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ἴδοι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Ἀθηναῖον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ἀποπέμποντα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εἰς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τὰς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Ἀθήνας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114300" marR="114300" marT="0" marB="0"/>
                </a:tc>
              </a:tr>
            </a:tbl>
          </a:graphicData>
        </a:graphic>
      </p:graphicFrame>
      <p:sp>
        <p:nvSpPr>
          <p:cNvPr id="6" name="5 - TextBox"/>
          <p:cNvSpPr txBox="1"/>
          <p:nvPr/>
        </p:nvSpPr>
        <p:spPr>
          <a:xfrm>
            <a:off x="1584520" y="1457400"/>
            <a:ext cx="7632000" cy="252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14" name="13 - TextBox"/>
          <p:cNvSpPr txBox="1"/>
          <p:nvPr/>
        </p:nvSpPr>
        <p:spPr>
          <a:xfrm>
            <a:off x="3059832" y="2177480"/>
            <a:ext cx="6084000" cy="252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15" name="14 - TextBox"/>
          <p:cNvSpPr txBox="1"/>
          <p:nvPr/>
        </p:nvSpPr>
        <p:spPr>
          <a:xfrm>
            <a:off x="3995936" y="3185592"/>
            <a:ext cx="5148000" cy="252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17" name="16 - TextBox"/>
          <p:cNvSpPr txBox="1"/>
          <p:nvPr/>
        </p:nvSpPr>
        <p:spPr>
          <a:xfrm>
            <a:off x="3779912" y="4121696"/>
            <a:ext cx="5364000" cy="288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18" name="17 - TextBox"/>
          <p:cNvSpPr txBox="1"/>
          <p:nvPr/>
        </p:nvSpPr>
        <p:spPr>
          <a:xfrm>
            <a:off x="3995936" y="5849888"/>
            <a:ext cx="5184000" cy="252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19" name="18 - TextBox"/>
          <p:cNvSpPr txBox="1"/>
          <p:nvPr/>
        </p:nvSpPr>
        <p:spPr>
          <a:xfrm>
            <a:off x="3851920" y="2897560"/>
            <a:ext cx="5292000" cy="288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24" name="23 - TextBox"/>
          <p:cNvSpPr txBox="1"/>
          <p:nvPr/>
        </p:nvSpPr>
        <p:spPr>
          <a:xfrm>
            <a:off x="3923928" y="521320"/>
            <a:ext cx="5220000" cy="216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25" name="24 - TextBox"/>
          <p:cNvSpPr txBox="1"/>
          <p:nvPr/>
        </p:nvSpPr>
        <p:spPr>
          <a:xfrm>
            <a:off x="3491880" y="3905672"/>
            <a:ext cx="5724000" cy="216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26" name="25 - TextBox"/>
          <p:cNvSpPr txBox="1"/>
          <p:nvPr/>
        </p:nvSpPr>
        <p:spPr>
          <a:xfrm>
            <a:off x="3851920" y="5345832"/>
            <a:ext cx="5292000" cy="288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27" name="26 - TextBox"/>
          <p:cNvSpPr txBox="1"/>
          <p:nvPr/>
        </p:nvSpPr>
        <p:spPr>
          <a:xfrm>
            <a:off x="144000" y="6065912"/>
            <a:ext cx="9072000" cy="288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22" name="21 - TextBox"/>
          <p:cNvSpPr txBox="1"/>
          <p:nvPr/>
        </p:nvSpPr>
        <p:spPr>
          <a:xfrm>
            <a:off x="4355976" y="737344"/>
            <a:ext cx="4788000" cy="252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29" name="28 - TextBox"/>
          <p:cNvSpPr txBox="1"/>
          <p:nvPr/>
        </p:nvSpPr>
        <p:spPr>
          <a:xfrm>
            <a:off x="4355976" y="6317976"/>
            <a:ext cx="4788000" cy="324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31" name="30 - TextBox"/>
          <p:cNvSpPr txBox="1"/>
          <p:nvPr/>
        </p:nvSpPr>
        <p:spPr>
          <a:xfrm>
            <a:off x="108000" y="6569968"/>
            <a:ext cx="9108000" cy="252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33" name="32 - TextBox"/>
          <p:cNvSpPr txBox="1"/>
          <p:nvPr/>
        </p:nvSpPr>
        <p:spPr>
          <a:xfrm>
            <a:off x="108512" y="5589240"/>
            <a:ext cx="9072000" cy="288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20" name="19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7236296" y="6492875"/>
            <a:ext cx="2103512" cy="365125"/>
          </a:xfrm>
        </p:spPr>
        <p:txBody>
          <a:bodyPr/>
          <a:lstStyle/>
          <a:p>
            <a:r>
              <a:rPr lang="el-GR" dirty="0" smtClean="0"/>
              <a:t>Π.Γ. ΑΘΑΝΑΣΟΠΟΥΛΟΣ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4" grpId="0" animBg="1"/>
      <p:bldP spid="25" grpId="0" animBg="1"/>
      <p:bldP spid="26" grpId="0" animBg="1"/>
      <p:bldP spid="27" grpId="0" animBg="1"/>
      <p:bldP spid="22" grpId="0" animBg="1"/>
      <p:bldP spid="29" grpId="0" animBg="1"/>
      <p:bldP spid="31" grpId="0" animBg="1"/>
      <p:bldP spid="3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9144000"/>
              </a:tblGrid>
              <a:tr h="3018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Να μετατρέψετε τους ακόλουθους υποθετικούς λόγους από τον πλάγιο στον ευθύ λόγο.</a:t>
                      </a:r>
                    </a:p>
                  </a:txBody>
                  <a:tcPr/>
                </a:tc>
              </a:tr>
              <a:tr h="6556181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Ἀπεκρίναντο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αὐτῷ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πολλοῦ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ἂν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ἄξιον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εἶναι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εἰ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τοὺς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ἀγαθοὺς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διεγίγνωσκε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</a:p>
                    <a:p>
                      <a:pPr marL="228600" indent="-228600">
                        <a:buFont typeface="Wingdings" pitchFamily="2" charset="2"/>
                        <a:buChar char="§"/>
                      </a:pP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Υπόθεση : 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εἰ+οριστική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ιστορικού χρόνου Απόδοση : ειδικό δυνητικό απαρέμφατο</a:t>
                      </a:r>
                      <a:r>
                        <a:rPr lang="el-GR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&gt; 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μη πραγματικό</a:t>
                      </a:r>
                    </a:p>
                    <a:p>
                      <a:pPr marL="228600" indent="-228600">
                        <a:buFont typeface="Wingdings" pitchFamily="2" charset="2"/>
                        <a:buChar char="Ø"/>
                      </a:pP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(Ὦ)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οὗτος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εἰ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τοὺς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ἀγαθοὺς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διεγίγνωσκες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πολλοῦ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ἂν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ἄξιος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ἦσθα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</a:p>
                    <a:p>
                      <a:pPr marL="228600" indent="-228600">
                        <a:buFont typeface="Wingdings" pitchFamily="2" charset="2"/>
                        <a:buNone/>
                      </a:pPr>
                      <a:endParaRPr lang="el-GR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 startAt="2"/>
                      </a:pP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Οἶμαι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ἄν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σε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ταῦτα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διαπραξάμενον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ἀποπλεῖν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εἰ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βούλοιο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228600" indent="-228600">
                        <a:buFont typeface="Arial" pitchFamily="34" charset="0"/>
                        <a:buChar char="•"/>
                      </a:pP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Υπόθεση :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εἰ+ευκτική</a:t>
                      </a:r>
                      <a:r>
                        <a:rPr lang="el-GR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(από αρκτικό) -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Απόδοση : ειδικό δυνητικό απαρέμφατο &gt;  απλή σκέψη του λέγοντος</a:t>
                      </a:r>
                    </a:p>
                    <a:p>
                      <a:pPr marL="228600" indent="-228600">
                        <a:buFont typeface="Wingdings" pitchFamily="2" charset="2"/>
                        <a:buChar char="Ø"/>
                      </a:pP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Διαπραξάμενος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ταῦτα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σὺ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ἂν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ἀποπλέοις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εἰ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βούλοιο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</a:p>
                    <a:p>
                      <a:pPr marL="228600" indent="-228600">
                        <a:buFont typeface="+mj-lt"/>
                        <a:buAutoNum type="arabicPeriod" startAt="3"/>
                      </a:pPr>
                      <a:endParaRPr lang="el-GR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 startAt="3"/>
                      </a:pP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Θησεὺς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πρὸς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τὸν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πατέρα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προεῖπε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χρήσεσθαι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τοῖς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ἱστίοις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λευκοῖς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ἢν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ὀπίσω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πλέῃ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τοῦ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ταύρου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κρατήσας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Υπόθεση :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ἢν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+υποτακτική -Απόδοση : ειδικό απαρέμφατο μέλλοντα  &gt;  προσδοκώμενο</a:t>
                      </a:r>
                    </a:p>
                    <a:p>
                      <a:pPr marL="228600" indent="-228600">
                        <a:buFont typeface="Wingdings" pitchFamily="2" charset="2"/>
                        <a:buChar char="Ø"/>
                      </a:pP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Πάτερ,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χρήσομαι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τοῖς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ἱστίοις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λευκοῖς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ἢν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ὀπίσω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πλέω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τοῦ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ταύρου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κρατήσας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</a:p>
                    <a:p>
                      <a:pPr marL="228600" indent="-228600">
                        <a:buFont typeface="+mj-lt"/>
                        <a:buAutoNum type="arabicPeriod" startAt="4"/>
                      </a:pPr>
                      <a:endParaRPr lang="el-GR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 startAt="4"/>
                      </a:pP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Τίς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οὕτως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εὐήθης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ἐστίν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ὅστις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ἀγνοεῖ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τὸν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ἐκεῖθεν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πόλεμον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δεῦρο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ἥξοντα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ἂν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ἀμελήσωμεν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228600" indent="-228600">
                        <a:buFont typeface="Arial" pitchFamily="34" charset="0"/>
                        <a:buChar char="•"/>
                      </a:pP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Υπόθεση :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ἄν+υποτακτική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-Απόδοση κατηγορηματική μετοχή μέλλοντα &gt;  προσδοκώμενο</a:t>
                      </a:r>
                    </a:p>
                    <a:p>
                      <a:pPr marL="228600" indent="-228600">
                        <a:buFont typeface="Wingdings" pitchFamily="2" charset="2"/>
                        <a:buChar char="Ø"/>
                      </a:pP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Ὁ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ἐκεῖθεν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πόλεμος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δεῦρο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ἥξει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ἂν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ἀμελήσωμεν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(προσδοκώμενο)</a:t>
                      </a:r>
                    </a:p>
                    <a:p>
                      <a:pPr marL="228600" indent="-228600">
                        <a:buFont typeface="+mj-lt"/>
                        <a:buAutoNum type="arabicPeriod" startAt="5"/>
                      </a:pPr>
                      <a:endParaRPr lang="el-GR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 startAt="5"/>
                      </a:pP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Ἐγὼ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δὲ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καὶ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τὰ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πλείω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ὁρῶ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πρὸ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ἡμῶν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ὄντα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ἢν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ἐθέλωμέν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τε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μεῖναι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καὶ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μὴ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τῷ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πλήθει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αὐτῶν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καταπλαγέντες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τὰ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ὑπάρχοντα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ἡμῖν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κρείσσω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καταπροδοῦναι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228600" indent="-228600">
                        <a:buFont typeface="Arial" pitchFamily="34" charset="0"/>
                        <a:buChar char="•"/>
                      </a:pP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Υπόθεση :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ἢν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+υποτακτική -Απόδοση : κατηγορηματική μετοχή ενεστώτα</a:t>
                      </a:r>
                      <a:r>
                        <a:rPr lang="el-GR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&gt; αόριστη επανάληψη στο παρόν ή στο μέλλον</a:t>
                      </a:r>
                    </a:p>
                    <a:p>
                      <a:pPr marL="228600" indent="-228600">
                        <a:buFont typeface="Wingdings" pitchFamily="2" charset="2"/>
                        <a:buChar char="Ø"/>
                      </a:pP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Καὶ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τὰ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πλείω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πρὸ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ἡμῶν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ἐστιν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ἢν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ἐθέλωμέν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τε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μεῖναι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καὶ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μὴ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τῷ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πλήθει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αὐτῶν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καταπλαγέντες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τὰ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ὑπάρχοντα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ἡμῖν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κρείσσω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καταπροδοῦναι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</a:p>
                    <a:p>
                      <a:pPr marL="228600" indent="-228600">
                        <a:buFont typeface="+mj-lt"/>
                        <a:buAutoNum type="arabicPeriod" startAt="6"/>
                      </a:pPr>
                      <a:endParaRPr lang="el-GR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 startAt="6"/>
                      </a:pP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Ἡγεῖτο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ἅπαν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ποιήσειν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αὐτόν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εἴ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τις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ἀργύριον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διδοίη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228600" indent="-228600">
                        <a:buFont typeface="Arial" pitchFamily="34" charset="0"/>
                        <a:buChar char="•"/>
                      </a:pP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Υπόθεση :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εἰ+ευκτική</a:t>
                      </a:r>
                      <a:r>
                        <a:rPr lang="el-GR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πλαγίου λόγου (από ιστορικό) -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Απόδοση : ειδικό απαρέμφατο μέλλοντα &gt; προσδοκώμενο.</a:t>
                      </a:r>
                    </a:p>
                    <a:p>
                      <a:pPr marL="228600" indent="-228600">
                        <a:buFont typeface="Wingdings" pitchFamily="2" charset="2"/>
                        <a:buChar char="Ø"/>
                      </a:pP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Ἅπαν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ποιήσω,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ἄν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τις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ἀργύριον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διδῷ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228600" indent="-228600">
                        <a:buFont typeface="+mj-lt"/>
                        <a:buAutoNum type="arabicPeriod" startAt="7"/>
                      </a:pPr>
                      <a:endParaRPr lang="el-GR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 startAt="7"/>
                      </a:pP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Ἔφη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δέ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εἰ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οἱ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πολῖται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τοῖς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ἄρχουσι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πείθοιντο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τὰς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πόλεις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ἄριστ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’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οἰκεῖσθαι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228600" indent="-228600">
                        <a:buFont typeface="Arial" pitchFamily="34" charset="0"/>
                        <a:buChar char="•"/>
                      </a:pP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Υπόθεση :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εἰ+ευκτική</a:t>
                      </a:r>
                      <a:r>
                        <a:rPr lang="el-GR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πλαγίου λόγου (από ιστορικό) -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Απόδοση :  ειδικό απαρέμφατο ενεστώτα &gt; αόριστη επανάληψη στο παρόν ή στο μέλλον</a:t>
                      </a:r>
                      <a:r>
                        <a:rPr lang="el-GR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(από το νόημα)</a:t>
                      </a:r>
                      <a:endParaRPr lang="el-GR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Wingdings" pitchFamily="2" charset="2"/>
                        <a:buChar char="Ø"/>
                      </a:pP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Ἐὰν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οἱ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πολῖται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τοῖς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ἄρχουσι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πείθωνται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αἱ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πόλεις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ἄριστ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’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οἰκοῦνται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228600" indent="-228600">
                        <a:buFont typeface="+mj-lt"/>
                        <a:buAutoNum type="arabicPeriod" startAt="8"/>
                      </a:pPr>
                      <a:endParaRPr lang="el-GR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 startAt="8"/>
                      </a:pP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Ἅπαντες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ἐγίγνωσκον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ὅτι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εἴ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τινας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θορυβουμένους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αἴσθοιτο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ὁ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Κῦρος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τὸ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αἴτιον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τούτου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σκοπῶν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κατασβεννύναι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τὴν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ταραχὴν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πειρῷτο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228600" indent="-228600">
                        <a:buFont typeface="Arial" pitchFamily="34" charset="0"/>
                        <a:buChar char="•"/>
                      </a:pP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Υπόθεση :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εἰ+ευκτική</a:t>
                      </a:r>
                      <a:r>
                        <a:rPr lang="el-GR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πλαγίου λόγου (από ιστορικό) 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Απόδοση : ειδική πρόταση με ευκτική του πλαγίου λόγου &gt; αόριστη επανάληψη στο παρελθόν. </a:t>
                      </a:r>
                      <a:r>
                        <a:rPr lang="el-GR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(από το νόημα)</a:t>
                      </a:r>
                      <a:endParaRPr lang="el-GR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Wingdings" pitchFamily="2" charset="2"/>
                        <a:buChar char="Ø"/>
                      </a:pP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Εἴ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τινας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θορυβουμένους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αἰσθοίμην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τὸ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αἴτιον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τούτου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σκοπῶν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κατασβεννύναι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τὴν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ταραχὴν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ἐπειρώμην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114300" marR="114300" marT="0" marB="0"/>
                </a:tc>
              </a:tr>
            </a:tbl>
          </a:graphicData>
        </a:graphic>
      </p:graphicFrame>
      <p:sp>
        <p:nvSpPr>
          <p:cNvPr id="6" name="5 - TextBox"/>
          <p:cNvSpPr txBox="1"/>
          <p:nvPr/>
        </p:nvSpPr>
        <p:spPr>
          <a:xfrm>
            <a:off x="0" y="476672"/>
            <a:ext cx="9000000" cy="252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14" name="13 - TextBox"/>
          <p:cNvSpPr txBox="1"/>
          <p:nvPr/>
        </p:nvSpPr>
        <p:spPr>
          <a:xfrm>
            <a:off x="0" y="1196752"/>
            <a:ext cx="9000000" cy="252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15" name="14 - TextBox"/>
          <p:cNvSpPr txBox="1"/>
          <p:nvPr/>
        </p:nvSpPr>
        <p:spPr>
          <a:xfrm>
            <a:off x="0" y="1952864"/>
            <a:ext cx="9036000" cy="252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17" name="16 - TextBox"/>
          <p:cNvSpPr txBox="1"/>
          <p:nvPr/>
        </p:nvSpPr>
        <p:spPr>
          <a:xfrm>
            <a:off x="0" y="2708920"/>
            <a:ext cx="9036000" cy="288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18" name="17 - TextBox"/>
          <p:cNvSpPr txBox="1"/>
          <p:nvPr/>
        </p:nvSpPr>
        <p:spPr>
          <a:xfrm>
            <a:off x="0" y="3573016"/>
            <a:ext cx="9000000" cy="324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20" name="19 - TextBox"/>
          <p:cNvSpPr txBox="1"/>
          <p:nvPr/>
        </p:nvSpPr>
        <p:spPr>
          <a:xfrm>
            <a:off x="0" y="4329128"/>
            <a:ext cx="9000000" cy="252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21" name="20 - TextBox"/>
          <p:cNvSpPr txBox="1"/>
          <p:nvPr/>
        </p:nvSpPr>
        <p:spPr>
          <a:xfrm>
            <a:off x="0" y="5085184"/>
            <a:ext cx="8964000" cy="324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23" name="22 - TextBox"/>
          <p:cNvSpPr txBox="1"/>
          <p:nvPr/>
        </p:nvSpPr>
        <p:spPr>
          <a:xfrm>
            <a:off x="0" y="5985320"/>
            <a:ext cx="9000000" cy="324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19" name="18 - TextBox"/>
          <p:cNvSpPr txBox="1"/>
          <p:nvPr/>
        </p:nvSpPr>
        <p:spPr>
          <a:xfrm>
            <a:off x="-36512" y="1376800"/>
            <a:ext cx="9000000" cy="252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24" name="23 - TextBox"/>
          <p:cNvSpPr txBox="1"/>
          <p:nvPr/>
        </p:nvSpPr>
        <p:spPr>
          <a:xfrm>
            <a:off x="-36512" y="656720"/>
            <a:ext cx="9000000" cy="252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25" name="24 - TextBox"/>
          <p:cNvSpPr txBox="1"/>
          <p:nvPr/>
        </p:nvSpPr>
        <p:spPr>
          <a:xfrm>
            <a:off x="496" y="2168888"/>
            <a:ext cx="9036000" cy="252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26" name="25 - TextBox"/>
          <p:cNvSpPr txBox="1"/>
          <p:nvPr/>
        </p:nvSpPr>
        <p:spPr>
          <a:xfrm>
            <a:off x="0" y="2852936"/>
            <a:ext cx="9036000" cy="288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27" name="26 - TextBox"/>
          <p:cNvSpPr txBox="1"/>
          <p:nvPr/>
        </p:nvSpPr>
        <p:spPr>
          <a:xfrm>
            <a:off x="-36512" y="3825080"/>
            <a:ext cx="9000000" cy="288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28" name="27 - TextBox"/>
          <p:cNvSpPr txBox="1"/>
          <p:nvPr/>
        </p:nvSpPr>
        <p:spPr>
          <a:xfrm>
            <a:off x="-36512" y="4509120"/>
            <a:ext cx="9000000" cy="288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30" name="29 - TextBox"/>
          <p:cNvSpPr txBox="1"/>
          <p:nvPr/>
        </p:nvSpPr>
        <p:spPr>
          <a:xfrm>
            <a:off x="488" y="5409256"/>
            <a:ext cx="8964000" cy="324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32" name="31 - TextBox"/>
          <p:cNvSpPr txBox="1"/>
          <p:nvPr/>
        </p:nvSpPr>
        <p:spPr>
          <a:xfrm>
            <a:off x="35496" y="6309320"/>
            <a:ext cx="9000000" cy="288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7236296" y="6492875"/>
            <a:ext cx="1907704" cy="365125"/>
          </a:xfrm>
        </p:spPr>
        <p:txBody>
          <a:bodyPr/>
          <a:lstStyle/>
          <a:p>
            <a:r>
              <a:rPr lang="el-GR" dirty="0" smtClean="0"/>
              <a:t>Π.Γ. ΑΘΑΝΑΣΟΠΟΥΛΟΣ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15" grpId="0" animBg="1"/>
      <p:bldP spid="17" grpId="0" animBg="1"/>
      <p:bldP spid="18" grpId="0" animBg="1"/>
      <p:bldP spid="20" grpId="0" animBg="1"/>
      <p:bldP spid="21" grpId="0" animBg="1"/>
      <p:bldP spid="23" grpId="0" animBg="1"/>
      <p:bldP spid="19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35496" y="44624"/>
          <a:ext cx="9108504" cy="6946994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4176464"/>
                <a:gridCol w="4932040"/>
              </a:tblGrid>
              <a:tr h="363314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Times New Roman" pitchFamily="18" charset="0"/>
                          <a:cs typeface="Times New Roman" pitchFamily="18" charset="0"/>
                        </a:rPr>
                        <a:t>ΕΥΘΥΣ ΛΟΓΟΣ</a:t>
                      </a:r>
                      <a:endParaRPr lang="el-GR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Times New Roman" pitchFamily="18" charset="0"/>
                          <a:cs typeface="Times New Roman" pitchFamily="18" charset="0"/>
                        </a:rPr>
                        <a:t>ΠΛΑΓΙΟΣ ΛΟΓΟΣ</a:t>
                      </a:r>
                      <a:endParaRPr lang="el-GR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18773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89785" algn="l"/>
                          <a:tab pos="3492500" algn="l"/>
                        </a:tabLst>
                      </a:pPr>
                      <a:r>
                        <a:rPr lang="el-GR" sz="1800" b="1" dirty="0">
                          <a:latin typeface="Times New Roman" pitchFamily="18" charset="0"/>
                          <a:cs typeface="Times New Roman" pitchFamily="18" charset="0"/>
                        </a:rPr>
                        <a:t>Α.  ΚΥΡΙΑ ΠΡΟΤΑΣΗ </a:t>
                      </a:r>
                      <a:r>
                        <a:rPr lang="el-G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ΚΡΙΣΕΩΣ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89785" algn="l"/>
                          <a:tab pos="3492500" algn="l"/>
                        </a:tabLst>
                      </a:pPr>
                      <a:endParaRPr lang="en-US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089785" algn="l"/>
                          <a:tab pos="3492500" algn="l"/>
                        </a:tabLst>
                        <a:defRPr/>
                      </a:pP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Σωκράτης </a:t>
                      </a:r>
                      <a:r>
                        <a:rPr lang="el-G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οὐ</a:t>
                      </a: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νομίζει  θεούς.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89785" algn="l"/>
                          <a:tab pos="3492500" algn="l"/>
                        </a:tabLst>
                      </a:pPr>
                      <a:endParaRPr lang="el-GR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89785" algn="l"/>
                          <a:tab pos="3492500" algn="l"/>
                        </a:tabLst>
                      </a:pPr>
                      <a:r>
                        <a:rPr lang="el-G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l-GR" sz="1800" b="1" dirty="0">
                          <a:latin typeface="Times New Roman" pitchFamily="18" charset="0"/>
                          <a:cs typeface="Times New Roman" pitchFamily="18" charset="0"/>
                        </a:rPr>
                        <a:t>. ΕΙΔΙΚΗ </a:t>
                      </a:r>
                      <a:r>
                        <a:rPr lang="el-G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ΠΡΟΤΑΣΗ</a:t>
                      </a:r>
                      <a:endParaRPr lang="en-US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089785" algn="l"/>
                          <a:tab pos="3492500" algn="l"/>
                        </a:tabLst>
                        <a:defRPr/>
                      </a:pPr>
                      <a:r>
                        <a:rPr lang="el-G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Οὗτος</a:t>
                      </a: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λέγει  </a:t>
                      </a:r>
                      <a:r>
                        <a:rPr lang="el-G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ὅτι</a:t>
                      </a: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Σωκράτης </a:t>
                      </a:r>
                      <a:r>
                        <a:rPr lang="el-G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οὐ</a:t>
                      </a: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νομίζει θεούς </a:t>
                      </a:r>
                      <a:endParaRPr lang="el-G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89785" algn="l"/>
                          <a:tab pos="3492500" algn="l"/>
                        </a:tabLst>
                      </a:pPr>
                      <a:endParaRPr lang="el-GR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89785" algn="l"/>
                          <a:tab pos="3492500" algn="l"/>
                        </a:tabLst>
                      </a:pPr>
                      <a:r>
                        <a:rPr lang="el-G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l-GR" sz="1800" b="1" dirty="0">
                          <a:latin typeface="Times New Roman" pitchFamily="18" charset="0"/>
                          <a:cs typeface="Times New Roman" pitchFamily="18" charset="0"/>
                        </a:rPr>
                        <a:t>. ΕΙΔΙΚΟ </a:t>
                      </a:r>
                      <a:r>
                        <a:rPr lang="el-G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ΑΠΑΡΕΜΦΑΤΟ</a:t>
                      </a:r>
                      <a:endParaRPr lang="en-US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089785" algn="l"/>
                          <a:tab pos="3492500" algn="l"/>
                        </a:tabLst>
                        <a:defRPr/>
                      </a:pPr>
                      <a:r>
                        <a:rPr lang="el-G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Οὗτοι</a:t>
                      </a: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l-G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ἡγοῦνται</a:t>
                      </a:r>
                      <a:r>
                        <a:rPr lang="el-GR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Σωκράτη </a:t>
                      </a:r>
                      <a:r>
                        <a:rPr lang="el-G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οὐ</a:t>
                      </a: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l-G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νομίζειν</a:t>
                      </a: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θεούς.</a:t>
                      </a:r>
                      <a:endParaRPr lang="el-G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89785" algn="l"/>
                          <a:tab pos="3492500" algn="l"/>
                        </a:tabLst>
                      </a:pPr>
                      <a:endParaRPr lang="el-GR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89785" algn="l"/>
                          <a:tab pos="3492500" algn="l"/>
                        </a:tabLst>
                      </a:pPr>
                      <a:r>
                        <a:rPr lang="el-G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l-GR" sz="1800" b="1" dirty="0">
                          <a:latin typeface="Times New Roman" pitchFamily="18" charset="0"/>
                          <a:cs typeface="Times New Roman" pitchFamily="18" charset="0"/>
                        </a:rPr>
                        <a:t>. ΚΑΤΗΓΟΡΗΜΑΤΙΚΗ ΜΕΤΟΧΗ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089785" algn="l"/>
                          <a:tab pos="3492500" algn="l"/>
                        </a:tabLst>
                        <a:defRPr/>
                      </a:pPr>
                      <a:r>
                        <a:rPr lang="el-G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Ἐγὼ</a:t>
                      </a: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l-G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οἶδα</a:t>
                      </a: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Σωκράτη </a:t>
                      </a:r>
                      <a:r>
                        <a:rPr lang="el-G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οὐ</a:t>
                      </a: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l-G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νομίζοντα</a:t>
                      </a: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θεούς.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89785" algn="l"/>
                          <a:tab pos="3492500" algn="l"/>
                        </a:tabLst>
                      </a:pPr>
                      <a:endParaRPr lang="el-GR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7501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89785" algn="l"/>
                          <a:tab pos="3492500" algn="l"/>
                        </a:tabLst>
                      </a:pPr>
                      <a:r>
                        <a:rPr lang="el-GR" sz="1800" b="1" dirty="0">
                          <a:latin typeface="Times New Roman" pitchFamily="18" charset="0"/>
                          <a:cs typeface="Times New Roman" pitchFamily="18" charset="0"/>
                        </a:rPr>
                        <a:t>Β.  ΚΥΡΙΑ ΠΡΟΤΑΣΗ </a:t>
                      </a:r>
                      <a:r>
                        <a:rPr lang="el-G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ΕΠΙΘΥΜΙΑΣ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89785" algn="l"/>
                          <a:tab pos="3492500" algn="l"/>
                        </a:tabLst>
                      </a:pP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Λέγετε </a:t>
                      </a:r>
                      <a:r>
                        <a:rPr lang="el-G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ταῦτα</a:t>
                      </a: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l-G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τοῖς</a:t>
                      </a: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l-G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στρατιώταις</a:t>
                      </a:r>
                      <a:endParaRPr lang="el-GR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Times New Roman" pitchFamily="18" charset="0"/>
                          <a:cs typeface="Times New Roman" pitchFamily="18" charset="0"/>
                        </a:rPr>
                        <a:t>ΤΕΛΙΚΟ </a:t>
                      </a:r>
                      <a:r>
                        <a:rPr lang="el-G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ΑΠΑΡΕΜΦΑΤΟ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Οὗτος</a:t>
                      </a: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l-G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ἐκέλευεν</a:t>
                      </a: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l-G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αὐτοὺς</a:t>
                      </a: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l-G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λέγειν</a:t>
                      </a: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l-G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ταῦτα</a:t>
                      </a: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l-G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τοῖς</a:t>
                      </a: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l-G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στρατιώταις</a:t>
                      </a: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0625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89785" algn="l"/>
                          <a:tab pos="3492500" algn="l"/>
                        </a:tabLst>
                      </a:pPr>
                      <a:r>
                        <a:rPr lang="el-GR" sz="1800" b="1" dirty="0">
                          <a:latin typeface="Times New Roman" pitchFamily="18" charset="0"/>
                          <a:cs typeface="Times New Roman" pitchFamily="18" charset="0"/>
                        </a:rPr>
                        <a:t>Γ.  ΕΥΘΕΙΑ ΕΡΩΤΗΜΑΤΙΚΗ </a:t>
                      </a:r>
                      <a:r>
                        <a:rPr lang="el-G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ΠΡΟΤΑΣΗ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89785" algn="l"/>
                          <a:tab pos="3492500" algn="l"/>
                        </a:tabLst>
                      </a:pPr>
                      <a:r>
                        <a:rPr lang="el-G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Τὶς</a:t>
                      </a: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l-G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ποιεῖ</a:t>
                      </a: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l-G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ταῦτα</a:t>
                      </a: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; </a:t>
                      </a:r>
                      <a:endParaRPr lang="el-GR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Times New Roman" pitchFamily="18" charset="0"/>
                          <a:cs typeface="Times New Roman" pitchFamily="18" charset="0"/>
                        </a:rPr>
                        <a:t>ΠΛΑΓΙΑ </a:t>
                      </a:r>
                      <a:r>
                        <a:rPr lang="el-G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ΕΡΩΤΗΜΑΤΙΚΗ ΠΡΟΤΑΣΗ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Οὗτος</a:t>
                      </a: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l-G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ἐρωτᾷ</a:t>
                      </a: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l-G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τίς</a:t>
                      </a: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l-G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ὅστις</a:t>
                      </a: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)  </a:t>
                      </a:r>
                      <a:r>
                        <a:rPr lang="el-G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ποιεῖ</a:t>
                      </a: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l-G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ταῦτα</a:t>
                      </a: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.</a:t>
                      </a:r>
                      <a:endParaRPr lang="el-GR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7501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89785" algn="l"/>
                          <a:tab pos="3492500" algn="l"/>
                        </a:tabLst>
                      </a:pPr>
                      <a:r>
                        <a:rPr lang="el-GR" sz="1800" b="1" dirty="0">
                          <a:latin typeface="Times New Roman" pitchFamily="18" charset="0"/>
                          <a:cs typeface="Times New Roman" pitchFamily="18" charset="0"/>
                        </a:rPr>
                        <a:t>Δ. ΔΕΥΤΕΡΕΥΟΥΣΑ </a:t>
                      </a:r>
                      <a:r>
                        <a:rPr lang="el-G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ΠΡΟΤΑΣΗ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89785" algn="l"/>
                          <a:tab pos="3492500" algn="l"/>
                        </a:tabLst>
                      </a:pPr>
                      <a:r>
                        <a:rPr lang="el-G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Ἄγε</a:t>
                      </a: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l-G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τὸ</a:t>
                      </a: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στράτευμα </a:t>
                      </a:r>
                      <a:r>
                        <a:rPr lang="el-G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κατὰ</a:t>
                      </a: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μέσον </a:t>
                      </a:r>
                      <a:r>
                        <a:rPr lang="el-G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τῶν</a:t>
                      </a: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πολεμίων, </a:t>
                      </a:r>
                      <a:r>
                        <a:rPr lang="el-G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ὅτι</a:t>
                      </a: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l-G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ἐκεῖ</a:t>
                      </a: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βασιλεύς </a:t>
                      </a:r>
                      <a:r>
                        <a:rPr lang="el-G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ἐστι</a:t>
                      </a: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l-GR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Times New Roman" pitchFamily="18" charset="0"/>
                          <a:cs typeface="Times New Roman" pitchFamily="18" charset="0"/>
                        </a:rPr>
                        <a:t>ΔΕΥΤΕΡΕΥΟΥΣΑ </a:t>
                      </a:r>
                      <a:r>
                        <a:rPr lang="el-G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ΠΡΟΤΑΣΗ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Κῦρος</a:t>
                      </a: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 κελεύει </a:t>
                      </a:r>
                      <a:r>
                        <a:rPr lang="el-G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τῷ</a:t>
                      </a: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l-G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Κλεάρχῳ</a:t>
                      </a: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l-G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ἄγειν</a:t>
                      </a: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l-G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τὸ</a:t>
                      </a: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στράτευμα </a:t>
                      </a:r>
                      <a:r>
                        <a:rPr lang="el-G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κατὰ</a:t>
                      </a: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μέσον </a:t>
                      </a:r>
                      <a:r>
                        <a:rPr lang="el-G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τῶν</a:t>
                      </a: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πολεμίων, </a:t>
                      </a:r>
                      <a:r>
                        <a:rPr lang="el-G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ὅτι</a:t>
                      </a: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l-G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ἐκεῖ</a:t>
                      </a: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βασιλεύς </a:t>
                      </a:r>
                      <a:r>
                        <a:rPr lang="el-G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ἐστι</a:t>
                      </a: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7501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Times New Roman" pitchFamily="18" charset="0"/>
                          <a:cs typeface="Times New Roman" pitchFamily="18" charset="0"/>
                        </a:rPr>
                        <a:t>Ε. ΥΠΟΘΕΤΙΚΟΣ </a:t>
                      </a:r>
                      <a:r>
                        <a:rPr lang="el-G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ΛΟΓΟΣ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Ἁμαρτάνουσι</a:t>
                      </a: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l-G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οἱ</a:t>
                      </a: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l-G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πολῖται</a:t>
                      </a: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l-G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ἐὰν</a:t>
                      </a: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l-G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ταῦτα</a:t>
                      </a: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l-G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πράττωσι</a:t>
                      </a: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Times New Roman" pitchFamily="18" charset="0"/>
                          <a:cs typeface="Times New Roman" pitchFamily="18" charset="0"/>
                        </a:rPr>
                        <a:t>ΕΞΑΡΤΗΜΕΝΟΣ ΥΠΟΘΕΤΙΚΟΣ ΛΟΓΟΣ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>
                          <a:tab pos="2089785" algn="l"/>
                          <a:tab pos="3492500" algn="l"/>
                        </a:tabLst>
                        <a:defRPr/>
                      </a:pPr>
                      <a:r>
                        <a:rPr lang="el-G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Ἔλεγεν</a:t>
                      </a: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l-G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ὅτι</a:t>
                      </a: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 </a:t>
                      </a:r>
                      <a:r>
                        <a:rPr lang="el-G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ἁμαρτάνοιεν</a:t>
                      </a: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l-G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οἱ</a:t>
                      </a: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l-G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πολῖται</a:t>
                      </a: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, </a:t>
                      </a:r>
                      <a:r>
                        <a:rPr lang="el-G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εἰ</a:t>
                      </a: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l-G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ταῦτα</a:t>
                      </a: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l-GR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πράττοιεν</a:t>
                      </a: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089785" algn="l"/>
                          <a:tab pos="3492500" algn="l"/>
                        </a:tabLst>
                      </a:pPr>
                      <a:endParaRPr lang="el-GR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7308304" y="6492875"/>
            <a:ext cx="1835696" cy="365125"/>
          </a:xfrm>
        </p:spPr>
        <p:txBody>
          <a:bodyPr/>
          <a:lstStyle/>
          <a:p>
            <a:r>
              <a:rPr lang="el-GR" dirty="0" smtClean="0"/>
              <a:t>Π.Γ. ΑΘΑΝΑΣΟΠΟΥΛΟΣ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13376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931707"/>
                <a:gridCol w="7212293"/>
              </a:tblGrid>
              <a:tr h="260648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l-GR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ΕΥΘΥΣ ΛΟΓΟΣ</a:t>
                      </a:r>
                      <a:endParaRPr lang="el-G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l-GR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ΠΛΑΓΙΟΣ ΛΟΓΟΣ</a:t>
                      </a:r>
                      <a:endParaRPr lang="el-G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01632">
                <a:tc rowSpan="2"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Α.  ΚΥΡΙΑ ΠΡΟΤΑΣΗ ΚΡΙΣΕΩΣ</a:t>
                      </a:r>
                    </a:p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60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lvl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l-GR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Οριστική </a:t>
                      </a:r>
                    </a:p>
                    <a:p>
                      <a:pPr marL="0" lvl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l-GR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Δυνητική Οριστική</a:t>
                      </a:r>
                      <a:endParaRPr lang="en-US" sz="160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lvl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l-GR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Δυνητική Ευκτική </a:t>
                      </a:r>
                      <a:endParaRPr lang="el-GR" sz="16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14300" marR="114300" marT="0" marB="0" anchor="ctr"/>
                </a:tc>
                <a:tc>
                  <a:txBody>
                    <a:bodyPr/>
                    <a:lstStyle/>
                    <a:p>
                      <a:pPr marL="0" indent="-226695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Α.1. ΕΙΔΙΚΗ ΠΡΟΤΑΣΗ</a:t>
                      </a:r>
                      <a:endParaRPr lang="en-US" sz="1600" b="1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16205" indent="-34290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Εξάρτηση : κυρίως από ρήματα </a:t>
                      </a:r>
                      <a:r>
                        <a:rPr lang="el-GR" sz="16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λεκτικά</a:t>
                      </a:r>
                      <a:r>
                        <a:rPr lang="el-GR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, αλλά και γνωστικά, αισθητικά, δεικτικά,  δηλωτικά, μνήμης (σπάνια από δοξαστικά).</a:t>
                      </a:r>
                      <a:endParaRPr lang="en-US" sz="160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16205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l-GR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Μετατροπή εγκλίσεων </a:t>
                      </a:r>
                      <a:endParaRPr lang="en-US" sz="160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-22669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-22669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3390" indent="-2266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05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</a:tr>
              <a:tr h="4176464">
                <a:tc vMerge="1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endParaRPr lang="el-G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l-GR" sz="16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Α.2. ΕΙΔΙΚΟ ΑΠΑΡΕΜΦΑΤΟ</a:t>
                      </a:r>
                      <a:endParaRPr lang="en-US" sz="1600" b="1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spcBef>
                          <a:spcPts val="0"/>
                        </a:spcBef>
                        <a:buFont typeface="+mj-lt"/>
                        <a:buAutoNum type="arabicPeriod"/>
                      </a:pPr>
                      <a:r>
                        <a:rPr lang="el-GR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Εξάρτηση : κυρίως από ρήματα  </a:t>
                      </a:r>
                      <a:r>
                        <a:rPr lang="el-GR" sz="16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δοξαστικά</a:t>
                      </a:r>
                      <a:r>
                        <a:rPr lang="el-GR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, αλλά και λεκτικά, δηλωτικά, γνωστικά, αισθητικά, δεικτικά. Τα ρ. </a:t>
                      </a:r>
                      <a:r>
                        <a:rPr lang="el-GR" sz="16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φημὶ</a:t>
                      </a:r>
                      <a:r>
                        <a:rPr lang="el-GR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l-GR" sz="16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ἐλπίζω</a:t>
                      </a:r>
                      <a:r>
                        <a:rPr lang="el-GR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l-GR" sz="16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ὄμνυμι</a:t>
                      </a:r>
                      <a:r>
                        <a:rPr lang="el-GR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l-GR" sz="16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προσδοκῶ</a:t>
                      </a:r>
                      <a:r>
                        <a:rPr lang="el-GR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l-GR" sz="16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ἐπαγγέλλομαι</a:t>
                      </a:r>
                      <a:r>
                        <a:rPr lang="el-GR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l-GR" sz="16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ὑπισχνοῦμαι</a:t>
                      </a:r>
                      <a:r>
                        <a:rPr lang="el-GR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συνήθως συντάσσονται με ειδικό </a:t>
                      </a:r>
                      <a:r>
                        <a:rPr lang="el-GR" sz="16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απαρέφατο</a:t>
                      </a:r>
                      <a:r>
                        <a:rPr lang="el-GR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και όχι ειδική πρόταση.</a:t>
                      </a:r>
                      <a:endParaRPr lang="en-US" sz="160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spcBef>
                          <a:spcPts val="0"/>
                        </a:spcBef>
                        <a:buFont typeface="+mj-lt"/>
                        <a:buAutoNum type="arabicPeriod"/>
                      </a:pPr>
                      <a:r>
                        <a:rPr lang="el-GR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Οι δυνητικές εγκλίσεις τρέπονται σε ειδικό δυνητικό απαρέμφατο (+ἄν)</a:t>
                      </a:r>
                      <a:endParaRPr lang="en-US" sz="160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l-GR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Ο χρόνος του ρήματος του ευθέος λόγου καθορίζει τον χρόνο του απαρεμφάτου ως εξής : </a:t>
                      </a:r>
                    </a:p>
                    <a:p>
                      <a:pPr marL="342900" indent="-342900">
                        <a:spcBef>
                          <a:spcPts val="0"/>
                        </a:spcBef>
                        <a:buFont typeface="+mj-lt"/>
                        <a:buAutoNum type="arabicPeriod"/>
                      </a:pPr>
                      <a:endParaRPr lang="en-US" sz="160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spcBef>
                          <a:spcPts val="0"/>
                        </a:spcBef>
                        <a:buFont typeface="+mj-lt"/>
                        <a:buAutoNum type="arabicPeriod"/>
                      </a:pPr>
                      <a:endParaRPr lang="en-US" sz="160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spcBef>
                          <a:spcPts val="0"/>
                        </a:spcBef>
                        <a:buFont typeface="+mj-lt"/>
                        <a:buAutoNum type="arabicPeriod"/>
                      </a:pPr>
                      <a:endParaRPr lang="en-US" sz="160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l-GR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Ελέγχω αν έχω ταυτοπροσωπία ή ετεροπροσωπία :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60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endParaRPr lang="en-US" sz="160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endParaRPr lang="en-US" sz="160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endParaRPr lang="el-G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1979712" y="1395616"/>
          <a:ext cx="6912768" cy="109728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677020"/>
                <a:gridCol w="2320871"/>
                <a:gridCol w="2914877"/>
              </a:tblGrid>
              <a:tr h="144016">
                <a:tc>
                  <a:txBody>
                    <a:bodyPr/>
                    <a:lstStyle/>
                    <a:p>
                      <a:pPr marL="453390" lvl="0" indent="-22669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l-GR" sz="1200" kern="1200" dirty="0"/>
                        <a:t>ΕΥΘΥΣ ΛΟΓΟΣ </a:t>
                      </a:r>
                      <a:endParaRPr lang="el-GR" sz="1200" b="1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3390" lvl="0" indent="-22669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l-GR" sz="1200" kern="1200" dirty="0"/>
                        <a:t>ΡΗΜΑ ΕΞΑΡΤΗΣΗΣ</a:t>
                      </a:r>
                      <a:endParaRPr lang="el-GR" sz="1200" b="1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3390" lvl="0" indent="-22669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l-GR" sz="1200" kern="1200" dirty="0"/>
                        <a:t>ΠΛΑΓΙΟΣ ΛΟΓΟΣ</a:t>
                      </a:r>
                      <a:endParaRPr lang="el-GR" sz="1200" b="1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0872">
                <a:tc rowSpan="2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kern="1200" dirty="0"/>
                        <a:t>Οριστική</a:t>
                      </a:r>
                      <a:endParaRPr lang="el-GR" sz="12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kern="1200" dirty="0"/>
                        <a:t>Αρκτικού χρόνου</a:t>
                      </a:r>
                      <a:endParaRPr lang="el-GR" sz="12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kern="1200" dirty="0"/>
                        <a:t>διατηρείται </a:t>
                      </a:r>
                      <a:endParaRPr lang="el-GR" sz="12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602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b="1" kern="1200" dirty="0"/>
                        <a:t>Ιστορικού χρόνου</a:t>
                      </a:r>
                      <a:endParaRPr lang="el-GR" sz="1200" b="1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b="1" kern="1200" dirty="0"/>
                        <a:t>Ευκτική του πλαγίου λόγου (ενίοτε διατηρείται η οριστική)</a:t>
                      </a:r>
                      <a:endParaRPr lang="el-GR" sz="1200" b="1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3448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kern="1200" dirty="0"/>
                        <a:t>Δυνητική Οριστική ή Δυνητική Ευκτική</a:t>
                      </a:r>
                      <a:endParaRPr lang="el-GR" sz="12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kern="1200" dirty="0"/>
                        <a:t>Αρκτικού ή ιστορικού χρόνου</a:t>
                      </a:r>
                      <a:endParaRPr lang="el-GR" sz="12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kern="1200" dirty="0"/>
                        <a:t>Διατηρούνται πάντοτε</a:t>
                      </a:r>
                      <a:endParaRPr lang="el-GR" sz="12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5 - Πίνακας"/>
          <p:cNvGraphicFramePr>
            <a:graphicFrameLocks noGrp="1"/>
          </p:cNvGraphicFramePr>
          <p:nvPr/>
        </p:nvGraphicFramePr>
        <p:xfrm>
          <a:off x="3491880" y="4437112"/>
          <a:ext cx="4838764" cy="91440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474024"/>
                <a:gridCol w="2364740"/>
              </a:tblGrid>
              <a:tr h="0">
                <a:tc>
                  <a:txBody>
                    <a:bodyPr/>
                    <a:lstStyle/>
                    <a:p>
                      <a:pPr marL="453390" indent="-2266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/>
                        <a:t>ΧΡΟΝΟΣ Ρ. ΕΥΘ. ΛΟΓΟΥ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3390" indent="-2266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/>
                        <a:t>ΕΙΔΙΚΟ ΑΠΑΡΕΜΦΑΤΟ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3216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kern="1200" dirty="0"/>
                        <a:t>ενεστώτας ή παρατατικός</a:t>
                      </a:r>
                      <a:endParaRPr lang="el-GR" sz="12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kern="1200" dirty="0"/>
                        <a:t>ενεστώτας </a:t>
                      </a:r>
                      <a:endParaRPr lang="el-GR" sz="12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0072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kern="1200" dirty="0"/>
                        <a:t>μέλλοντας</a:t>
                      </a:r>
                      <a:endParaRPr lang="el-GR" sz="12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kern="1200" dirty="0"/>
                        <a:t>μέλλοντας </a:t>
                      </a:r>
                      <a:endParaRPr lang="el-GR" sz="12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4016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kern="1200" dirty="0"/>
                        <a:t>αόριστος</a:t>
                      </a:r>
                      <a:endParaRPr lang="el-GR" sz="12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kern="1200" dirty="0"/>
                        <a:t>αόριστος </a:t>
                      </a:r>
                      <a:endParaRPr lang="el-GR" sz="12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4016"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/>
                        <a:t>παρακείμενος ή υπερσυντέλικος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kern="1200" dirty="0"/>
                        <a:t>παρακείμενος </a:t>
                      </a:r>
                      <a:endParaRPr lang="el-GR" sz="12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6 - Πίνακας"/>
          <p:cNvGraphicFramePr>
            <a:graphicFrameLocks noGrp="1"/>
          </p:cNvGraphicFramePr>
          <p:nvPr/>
        </p:nvGraphicFramePr>
        <p:xfrm>
          <a:off x="2051720" y="5652512"/>
          <a:ext cx="6984776" cy="1088856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3168352"/>
                <a:gridCol w="3816424"/>
              </a:tblGrid>
              <a:tr h="1440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kern="1200" dirty="0" smtClean="0"/>
                        <a:t>ΤΑΥΤΟΠΡΟΣΩΠΙΑ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kern="1200" dirty="0" smtClean="0"/>
                        <a:t>ΕΤΕΡΟΠΡΟΣΩΠΙΑ</a:t>
                      </a:r>
                      <a:endParaRPr lang="el-GR" sz="1400" b="1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270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kern="1200" dirty="0" smtClean="0"/>
                        <a:t>ρήμα </a:t>
                      </a:r>
                      <a:r>
                        <a:rPr lang="el-GR" sz="1400" kern="1200" dirty="0"/>
                        <a:t>εξάρτησης και απαρέμφατο έχουν το ίδιο υποκείμενο</a:t>
                      </a:r>
                      <a:endParaRPr lang="el-GR" sz="1400" b="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kern="1200" dirty="0" smtClean="0"/>
                        <a:t>το απαρέμφατο έχει διαφορετικό υποκείμενο από το ρήμα εξάρτηση</a:t>
                      </a:r>
                      <a:endParaRPr lang="el-GR" sz="1400" kern="12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87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το υποκείμενο απαρεμφάτου και ρ. εξάρτησης τίθενται σε 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ονομαστική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kern="1200" dirty="0" smtClean="0"/>
                        <a:t>το </a:t>
                      </a:r>
                      <a:r>
                        <a:rPr lang="el-GR" sz="1400" kern="1200" dirty="0"/>
                        <a:t>υποκείμενο του απαρεμφάτου τίθεται σε </a:t>
                      </a:r>
                      <a:r>
                        <a:rPr lang="el-GR" sz="1400" b="1" kern="1200" dirty="0"/>
                        <a:t>αιτιατική </a:t>
                      </a:r>
                      <a:endParaRPr lang="el-GR" sz="1400" b="1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1979712" cy="365125"/>
          </a:xfrm>
        </p:spPr>
        <p:txBody>
          <a:bodyPr/>
          <a:lstStyle/>
          <a:p>
            <a:r>
              <a:rPr lang="el-GR" dirty="0" smtClean="0"/>
              <a:t>Π.Γ. ΑΘΑΝΑΣΟΠΟΥΛΟΣ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597352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931707"/>
                <a:gridCol w="7212293"/>
              </a:tblGrid>
              <a:tr h="374992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l-GR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ΕΥΘΥΣ ΛΟΓΟΣ</a:t>
                      </a:r>
                      <a:endParaRPr lang="el-G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l-GR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ΠΛΑΓΙΟΣ ΛΟΓΟΣ</a:t>
                      </a:r>
                      <a:endParaRPr lang="el-G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2236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Α.  ΚΥΡΙΑ ΠΡΟΤΑΣΗ ΚΡΙΣΕΩΣ</a:t>
                      </a:r>
                    </a:p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60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lvl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l-GR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Οριστική </a:t>
                      </a:r>
                    </a:p>
                    <a:p>
                      <a:pPr marL="0" lvl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l-GR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Δυνητική Οριστική</a:t>
                      </a:r>
                      <a:endParaRPr lang="en-US" sz="160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lvl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l-GR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Δυνητική Ευκτική </a:t>
                      </a:r>
                      <a:endParaRPr lang="el-GR" sz="16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14300" marR="114300" marT="0" marB="0" anchor="ctr"/>
                </a:tc>
                <a:tc>
                  <a:txBody>
                    <a:bodyPr/>
                    <a:lstStyle/>
                    <a:p>
                      <a:pPr marL="0" indent="-226695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Α.3. ΚΑΤΗΓΟΡΗΜΑΤΙΚΗ ΜΕΤΟΧΗ</a:t>
                      </a:r>
                    </a:p>
                    <a:p>
                      <a:pPr marL="0" indent="-226695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16205" indent="-34290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16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Εξάρτηση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: κυρίως από ρήματα </a:t>
                      </a:r>
                      <a:r>
                        <a:rPr lang="el-G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γνωστικά, αισθητικά, δηλωτικά, δεικτικά, αγγελίας, 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αλλά και ελέγχου, μνήμης  (όχι λεκτικά ή δοξαστικά)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16205" indent="-34290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l-GR" sz="16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16205" indent="-34290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Οι δυνητικές εγκλίσεις τρέπονται σε δυνητική κατηγορηματική μετοχή (+ἄν).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16205" indent="-34290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l-GR" sz="16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16205" indent="-34290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Ο χρόνος του ρήματος του ευθέος λόγου καθορίζει τον χρόνο της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κτγ.μτχ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ως εξής :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16205" indent="-34290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6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16205" indent="-34290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6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16205" indent="-34290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6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16205" indent="-34290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6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16205" indent="-34290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6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16205" indent="-34290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Ελέγχω αν η κτγ. μτχ. είναι συνημμένη στο υποκείμενο ή στο αντικείμενο του ρ.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εξάρτησης : </a:t>
                      </a:r>
                      <a:endParaRPr lang="en-US" sz="140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-22669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3390" indent="-2266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  <p:graphicFrame>
        <p:nvGraphicFramePr>
          <p:cNvPr id="6" name="5 - Πίνακας"/>
          <p:cNvGraphicFramePr>
            <a:graphicFrameLocks noGrp="1"/>
          </p:cNvGraphicFramePr>
          <p:nvPr/>
        </p:nvGraphicFramePr>
        <p:xfrm>
          <a:off x="2843808" y="2564904"/>
          <a:ext cx="5328592" cy="106680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757635"/>
                <a:gridCol w="2570957"/>
              </a:tblGrid>
              <a:tr h="0">
                <a:tc>
                  <a:txBody>
                    <a:bodyPr/>
                    <a:lstStyle/>
                    <a:p>
                      <a:pPr marL="453390" indent="-2266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/>
                        <a:t>ΧΡΟΝΟΣ Ρ. ΕΥΘ. ΛΟΓΟΥ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3390" indent="-2266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ΚΑΤΗΓΟΡΗΜΑΤΙΚΗ ΜΕΤΟΧΗ</a:t>
                      </a:r>
                      <a:endParaRPr lang="el-GR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33216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kern="1200" dirty="0"/>
                        <a:t>ενεστώτας ή παρατατικός</a:t>
                      </a:r>
                      <a:endParaRPr lang="el-GR" sz="14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kern="1200" dirty="0"/>
                        <a:t>ενεστώτας </a:t>
                      </a:r>
                      <a:endParaRPr lang="el-GR" sz="14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0072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kern="1200" dirty="0"/>
                        <a:t>μέλλοντας</a:t>
                      </a:r>
                      <a:endParaRPr lang="el-GR" sz="14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kern="1200" dirty="0"/>
                        <a:t>μέλλοντας </a:t>
                      </a:r>
                      <a:endParaRPr lang="el-GR" sz="14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4016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kern="1200" dirty="0"/>
                        <a:t>αόριστος</a:t>
                      </a:r>
                      <a:endParaRPr lang="el-GR" sz="14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kern="1200" dirty="0"/>
                        <a:t>αόριστος </a:t>
                      </a:r>
                      <a:endParaRPr lang="el-GR" sz="14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4016"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/>
                        <a:t>παρακείμενος ή υπερσυντέλικος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kern="1200" dirty="0"/>
                        <a:t>παρακείμενος </a:t>
                      </a:r>
                      <a:endParaRPr lang="el-GR" sz="14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6 - Πίνακας"/>
          <p:cNvGraphicFramePr>
            <a:graphicFrameLocks noGrp="1"/>
          </p:cNvGraphicFramePr>
          <p:nvPr/>
        </p:nvGraphicFramePr>
        <p:xfrm>
          <a:off x="2411760" y="4365104"/>
          <a:ext cx="6048672" cy="1338064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880320"/>
                <a:gridCol w="3168352"/>
              </a:tblGrid>
              <a:tr h="144016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Αν η κατηγορηματική μετοχή είναι συνημμένη στο …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Η κατηγορηματική μετοχή και το υποκείμενό της τίθενται …</a:t>
                      </a:r>
                    </a:p>
                  </a:txBody>
                  <a:tcPr marL="68580" marR="68580" marT="0" marB="0"/>
                </a:tc>
              </a:tr>
              <a:tr h="36270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υποκείμενο του ρ. εξάρτησης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σε ονομαστική </a:t>
                      </a:r>
                    </a:p>
                  </a:txBody>
                  <a:tcPr marL="68580" marR="68580" marT="0" marB="0"/>
                </a:tc>
              </a:tr>
              <a:tr h="448776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αντικείμενο του ρ. εξάρτησης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στην πτώση του αντικειμένου του ρ. εξάρτησης (πλάγια πτώση)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6948264" y="6237312"/>
            <a:ext cx="2195736" cy="365125"/>
          </a:xfrm>
        </p:spPr>
        <p:txBody>
          <a:bodyPr/>
          <a:lstStyle/>
          <a:p>
            <a:r>
              <a:rPr lang="el-GR" dirty="0" smtClean="0"/>
              <a:t>Π.Γ. ΑΘΑΝΑΣΟΠΟΥΛΟΣ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-36512" y="44624"/>
          <a:ext cx="9324528" cy="6748224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3707904"/>
                <a:gridCol w="2160240"/>
                <a:gridCol w="571748"/>
                <a:gridCol w="148332"/>
                <a:gridCol w="2736304"/>
              </a:tblGrid>
              <a:tr h="374992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l-GR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ΕΥΘΥΣ ΛΟΓΟΣ</a:t>
                      </a:r>
                      <a:endParaRPr lang="el-G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l-GR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ΠΛΑΓΙΟΣ ΛΟΓΟΣ</a:t>
                      </a:r>
                      <a:endParaRPr lang="el-G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73688">
                <a:tc>
                  <a:txBody>
                    <a:bodyPr/>
                    <a:lstStyle/>
                    <a:p>
                      <a:pPr marL="342900" indent="-34290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l-GR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ΚΥΡΙΑ ΠΡΟΤΑΣΗ ΚΡΙΣΕΩΣ</a:t>
                      </a:r>
                      <a:endParaRPr lang="el-GR" sz="105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14300" marR="114300" marT="0" marB="0" anchor="ctr"/>
                </a:tc>
                <a:tc gridSpan="4">
                  <a:txBody>
                    <a:bodyPr/>
                    <a:lstStyle/>
                    <a:p>
                      <a:pPr marL="342900" marR="0" indent="-34290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l-GR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ΕΙΔΙΚΗ ΠΡΟΤΑΣΗ</a:t>
                      </a:r>
                      <a:endParaRPr lang="el-GR" sz="105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14300" marR="114300" marT="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365816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Σωκράτης </a:t>
                      </a:r>
                      <a:r>
                        <a:rPr lang="el-GR" sz="14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οὐ</a:t>
                      </a:r>
                      <a:r>
                        <a:rPr lang="el-G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el-GR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νομίζει</a:t>
                      </a:r>
                      <a:r>
                        <a:rPr lang="el-G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θεούς.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indent="-34290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indent="-34290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Σωκράτης </a:t>
                      </a:r>
                      <a:r>
                        <a:rPr lang="el-GR" sz="14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οὐκ</a:t>
                      </a:r>
                      <a:r>
                        <a:rPr lang="el-G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el-GR" sz="14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ἂν</a:t>
                      </a:r>
                      <a:r>
                        <a:rPr lang="el-GR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ἐνόμισε</a:t>
                      </a:r>
                      <a:r>
                        <a:rPr lang="el-G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θεούς. 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indent="-34290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Σωκράτης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οὐκ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ἂν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νενομικὼς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εἴη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θεούς. </a:t>
                      </a:r>
                      <a:endParaRPr lang="el-GR" sz="14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342900" lvl="0" indent="-3429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89785" algn="l"/>
                          <a:tab pos="3492500" algn="l"/>
                        </a:tabLst>
                      </a:pPr>
                      <a:r>
                        <a:rPr lang="el-GR" sz="14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Οὗτος</a:t>
                      </a:r>
                      <a:r>
                        <a:rPr lang="el-G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el-GR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λέγει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127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89785" algn="l"/>
                          <a:tab pos="3492500" algn="l"/>
                        </a:tabLst>
                      </a:pPr>
                      <a:r>
                        <a:rPr lang="el-GR" sz="14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Οὗτος</a:t>
                      </a:r>
                      <a:r>
                        <a:rPr lang="el-G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el-GR" sz="1400" b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εἶπεν</a:t>
                      </a:r>
                      <a:r>
                        <a:rPr lang="el-GR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2"/>
                        <a:tabLst>
                          <a:tab pos="2089785" algn="l"/>
                          <a:tab pos="3492500" algn="l"/>
                        </a:tabLst>
                      </a:pPr>
                      <a:r>
                        <a:rPr lang="el-GR" sz="14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Οὗτος</a:t>
                      </a:r>
                      <a:r>
                        <a:rPr lang="el-G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el-GR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λέγει</a:t>
                      </a:r>
                      <a:r>
                        <a:rPr lang="el-GR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el-GR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 </a:t>
                      </a:r>
                      <a:r>
                        <a:rPr lang="el-GR" sz="14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εἶπεν</a:t>
                      </a:r>
                      <a:endParaRPr lang="el-GR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 startAt="2"/>
                        <a:tabLst>
                          <a:tab pos="2089785" algn="l"/>
                          <a:tab pos="3492500" algn="l"/>
                        </a:tabLst>
                      </a:pP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Οὗτος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λέγει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/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εἶπεν</a:t>
                      </a:r>
                      <a:endParaRPr lang="el-GR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  <a:tc gridSpan="3">
                  <a:txBody>
                    <a:bodyPr/>
                    <a:lstStyle/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89785" algn="l"/>
                          <a:tab pos="3492500" algn="l"/>
                        </a:tabLst>
                      </a:pPr>
                      <a:r>
                        <a:rPr lang="el-GR" sz="14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ὅτι</a:t>
                      </a:r>
                      <a:r>
                        <a:rPr lang="el-G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Σωκράτης </a:t>
                      </a:r>
                      <a:r>
                        <a:rPr lang="el-GR" sz="14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οὐ</a:t>
                      </a:r>
                      <a:r>
                        <a:rPr lang="el-G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el-GR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νομίζει </a:t>
                      </a:r>
                      <a:r>
                        <a:rPr lang="el-G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θεούς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89785" algn="l"/>
                          <a:tab pos="3492500" algn="l"/>
                        </a:tabLst>
                      </a:pPr>
                      <a:r>
                        <a:rPr lang="el-GR" sz="14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ὅτι</a:t>
                      </a:r>
                      <a:r>
                        <a:rPr lang="el-G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Σωκράτης </a:t>
                      </a:r>
                      <a:r>
                        <a:rPr lang="el-GR" sz="14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οὐ</a:t>
                      </a:r>
                      <a:r>
                        <a:rPr lang="el-G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el-GR" sz="14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νομίζοι</a:t>
                      </a:r>
                      <a:r>
                        <a:rPr lang="el-GR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θεούς.   </a:t>
                      </a:r>
                      <a:endParaRPr lang="el-GR" sz="14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89785" algn="l"/>
                          <a:tab pos="3492500" algn="l"/>
                        </a:tabLst>
                      </a:pPr>
                      <a:r>
                        <a:rPr lang="el-GR" sz="14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ὅτι</a:t>
                      </a:r>
                      <a:r>
                        <a:rPr lang="el-G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Σωκράτης </a:t>
                      </a:r>
                      <a:r>
                        <a:rPr lang="el-GR" sz="14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οὐκ</a:t>
                      </a:r>
                      <a:r>
                        <a:rPr lang="el-G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el-GR" sz="14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ἂν</a:t>
                      </a:r>
                      <a:r>
                        <a:rPr lang="el-GR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ἐνόμισεν</a:t>
                      </a:r>
                      <a:r>
                        <a:rPr lang="el-G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θεούς .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89785" algn="l"/>
                          <a:tab pos="3492500" algn="l"/>
                        </a:tabLst>
                      </a:pP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ὅτι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Σωκράτης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οὐκ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ἂν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νενομικὼς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εἴη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θεούς. </a:t>
                      </a:r>
                    </a:p>
                  </a:txBody>
                  <a:tcPr marL="114300" marR="114300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97664">
                <a:tc>
                  <a:txBody>
                    <a:bodyPr/>
                    <a:lstStyle/>
                    <a:p>
                      <a:pPr marL="342900" marR="0" indent="-34290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l-GR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ΚΥΡΙΑ ΠΡΟΤΑΣΗ ΚΡΙΣΕΩΣ</a:t>
                      </a:r>
                      <a:endParaRPr lang="el-GR" sz="105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  <a:tc gridSpan="4">
                  <a:txBody>
                    <a:bodyPr/>
                    <a:lstStyle/>
                    <a:p>
                      <a:pPr marL="342900" marR="0" indent="-34290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l-GR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ΕΙΔΙΚΟ ΑΠΑΡΕΜΦΑΤΟ</a:t>
                      </a:r>
                      <a:endParaRPr lang="en-US" sz="105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14300" marR="114300" marT="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44016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Σωκράτης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οὐ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νομίζει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θεούς.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</a:p>
                    <a:p>
                      <a:pPr marL="342900" indent="-34290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Σωκράτης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οὐκ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ἂν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ἐνόμιζε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θεούς.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42900" indent="-34290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Σωκράτης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οὐκ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ἂν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νομίζοι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θεούς.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42900" indent="-34290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Οἱ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στρατιῶται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ταῦτα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ποιήσουσι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42900" indent="-34290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Οἱ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στρατιῶται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ταῦτα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ἂν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ἐποίησαν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42900" indent="-34290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14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Οἱ</a:t>
                      </a:r>
                      <a:r>
                        <a:rPr lang="el-G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4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στρατιῶται</a:t>
                      </a:r>
                      <a:r>
                        <a:rPr lang="el-G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4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ταῦτα</a:t>
                      </a:r>
                      <a:r>
                        <a:rPr lang="el-G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ἂν</a:t>
                      </a:r>
                      <a:r>
                        <a:rPr lang="el-GR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πεποιηκότες</a:t>
                      </a:r>
                      <a:r>
                        <a:rPr lang="el-GR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εἶεν</a:t>
                      </a:r>
                      <a:r>
                        <a:rPr lang="el-G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  <a:tc gridSpan="3">
                  <a:txBody>
                    <a:bodyPr/>
                    <a:lstStyle/>
                    <a:p>
                      <a:pPr marL="342900" lvl="0" indent="-342900"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14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Οὗτοι</a:t>
                      </a:r>
                      <a:r>
                        <a:rPr lang="el-G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λέγουσιν</a:t>
                      </a:r>
                      <a:r>
                        <a:rPr lang="el-GR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/ </a:t>
                      </a:r>
                      <a:r>
                        <a:rPr lang="el-GR" sz="14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εἶπον</a:t>
                      </a:r>
                      <a:endParaRPr lang="el-GR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14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Οὗτοι</a:t>
                      </a:r>
                      <a:r>
                        <a:rPr lang="el-G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λέγουσιν</a:t>
                      </a:r>
                      <a:r>
                        <a:rPr lang="el-GR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/ </a:t>
                      </a:r>
                      <a:r>
                        <a:rPr lang="el-GR" sz="14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εἶπον</a:t>
                      </a:r>
                      <a:endParaRPr lang="el-GR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14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Οὗτοι</a:t>
                      </a:r>
                      <a:r>
                        <a:rPr lang="el-G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λέγουσιν</a:t>
                      </a:r>
                      <a:r>
                        <a:rPr lang="el-GR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/ </a:t>
                      </a:r>
                      <a:r>
                        <a:rPr lang="el-GR" sz="14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εἶπον</a:t>
                      </a:r>
                      <a:endParaRPr lang="el-GR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14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Οἱ</a:t>
                      </a:r>
                      <a:r>
                        <a:rPr lang="el-G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4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στρατιῶται</a:t>
                      </a:r>
                      <a:r>
                        <a:rPr lang="el-GR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φασὶ</a:t>
                      </a:r>
                      <a:r>
                        <a:rPr lang="el-GR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/ </a:t>
                      </a:r>
                      <a:r>
                        <a:rPr lang="el-GR" sz="14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ἔφασαν</a:t>
                      </a:r>
                      <a:endParaRPr lang="el-GR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14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Οὗτοι</a:t>
                      </a:r>
                      <a:r>
                        <a:rPr lang="el-G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φησὶ</a:t>
                      </a:r>
                      <a:r>
                        <a:rPr lang="el-GR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/ </a:t>
                      </a:r>
                      <a:r>
                        <a:rPr lang="el-GR" sz="14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ἔφη</a:t>
                      </a:r>
                      <a:endParaRPr lang="el-GR" sz="1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14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Οἱ</a:t>
                      </a:r>
                      <a:r>
                        <a:rPr lang="el-G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4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στρατιῶται</a:t>
                      </a:r>
                      <a:r>
                        <a:rPr lang="el-G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φασὶ</a:t>
                      </a:r>
                      <a:r>
                        <a:rPr lang="el-GR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/ </a:t>
                      </a:r>
                      <a:r>
                        <a:rPr lang="el-GR" sz="14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ἔφασαν</a:t>
                      </a:r>
                      <a:endParaRPr lang="el-GR" sz="14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l-G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Σωκράτη </a:t>
                      </a:r>
                      <a:r>
                        <a:rPr lang="el-GR" sz="14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οὐ</a:t>
                      </a:r>
                      <a:r>
                        <a:rPr lang="el-G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νομίζειν</a:t>
                      </a:r>
                      <a:r>
                        <a:rPr lang="el-G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θεούς.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l-G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Σωκράτη </a:t>
                      </a:r>
                      <a:r>
                        <a:rPr lang="el-GR" sz="14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οὐκ</a:t>
                      </a:r>
                      <a:r>
                        <a:rPr lang="el-G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ἂν</a:t>
                      </a:r>
                      <a:r>
                        <a:rPr lang="el-GR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νομίζειν</a:t>
                      </a:r>
                      <a:r>
                        <a:rPr lang="el-G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θεούς.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l-G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Σωκράτη </a:t>
                      </a:r>
                      <a:r>
                        <a:rPr lang="el-GR" sz="14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οὐκ</a:t>
                      </a:r>
                      <a:r>
                        <a:rPr lang="el-G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ἂν</a:t>
                      </a:r>
                      <a:r>
                        <a:rPr lang="el-GR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νομίζειν</a:t>
                      </a:r>
                      <a:r>
                        <a:rPr lang="el-G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θεούς.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l-GR" sz="14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ταῦτα</a:t>
                      </a:r>
                      <a:r>
                        <a:rPr lang="el-G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ποιήσειν</a:t>
                      </a:r>
                      <a:r>
                        <a:rPr lang="el-G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l-GR" sz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τοὺς</a:t>
                      </a:r>
                      <a:r>
                        <a:rPr lang="el-GR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στρατιώτας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ταῦτα</a:t>
                      </a:r>
                      <a:r>
                        <a:rPr lang="el-GR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2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ἂν</a:t>
                      </a:r>
                      <a:r>
                        <a:rPr lang="el-GR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2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ποιῆσαι</a:t>
                      </a:r>
                      <a:r>
                        <a:rPr lang="el-GR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en-US" sz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l-GR" sz="14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ταῦτα</a:t>
                      </a:r>
                      <a:r>
                        <a:rPr lang="el-G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ἂν</a:t>
                      </a:r>
                      <a:r>
                        <a:rPr lang="el-GR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πεποιηκέναι</a:t>
                      </a:r>
                      <a:r>
                        <a:rPr lang="el-GR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el-GR" sz="14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</a:tr>
              <a:tr h="229632">
                <a:tc>
                  <a:txBody>
                    <a:bodyPr/>
                    <a:lstStyle/>
                    <a:p>
                      <a:pPr marL="342900" marR="0" indent="-34290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l-GR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ΚΥΡΙΑ ΠΡΟΤΑΣΗ ΚΡΙΣΕΩΣ</a:t>
                      </a:r>
                      <a:endParaRPr lang="el-GR" sz="105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14300" marR="114300" marT="0" marB="0" anchor="ctr"/>
                </a:tc>
                <a:tc gridSpan="4">
                  <a:txBody>
                    <a:bodyPr/>
                    <a:lstStyle/>
                    <a:p>
                      <a:pPr marL="342900" marR="0" indent="-34290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l-GR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ΚΑΤΗΓΟΡΗΜΑΤΙΚΗ ΜΕΤΟΧΗ</a:t>
                      </a:r>
                      <a:endParaRPr lang="el-GR" sz="12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14300" marR="114300" marT="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264216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Τιμῶμαι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/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Ἐτιμώμην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ὑπὸ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πάντων.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42900" indent="-34290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Τιμηθήσομαι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ὑπὸ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πάντων.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42900" indent="-34290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Ἐτιμησάμην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ἂν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ὑπὸ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πάντων.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indent="-34290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Τετιμημένος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εἴην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ἂν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ὑπὸ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πάντων. 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indent="-34290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Κῦρος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Κιλικίᾳ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ἐστι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/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ἦν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 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indent="-34290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Κῦρος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Κιλικίᾳ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ἂν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ἐγένετο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42900" indent="-34290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Κῦρος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Κιλικίᾳ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ἂν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γεγονὼς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εἴη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el-GR" sz="12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  <a:tc gridSpan="2">
                  <a:txBody>
                    <a:bodyPr/>
                    <a:lstStyle/>
                    <a:p>
                      <a:pPr marL="342900" lvl="0" indent="-342900"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89785" algn="l"/>
                          <a:tab pos="3492500" algn="l"/>
                        </a:tabLst>
                      </a:pPr>
                      <a:r>
                        <a:rPr lang="el-G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el-GR" sz="14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Ἐγὼ</a:t>
                      </a:r>
                      <a:r>
                        <a:rPr lang="el-GR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 </a:t>
                      </a:r>
                      <a:r>
                        <a:rPr lang="el-GR" sz="14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οἶδα</a:t>
                      </a:r>
                      <a:r>
                        <a:rPr lang="el-GR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/ </a:t>
                      </a:r>
                      <a:r>
                        <a:rPr lang="el-GR" sz="14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ἔγνων</a:t>
                      </a:r>
                      <a:r>
                        <a:rPr lang="el-GR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l-GR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89785" algn="l"/>
                          <a:tab pos="3492500" algn="l"/>
                        </a:tabLst>
                      </a:pPr>
                      <a:r>
                        <a:rPr lang="el-G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el-GR" sz="14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Ἐγὼ</a:t>
                      </a:r>
                      <a:r>
                        <a:rPr lang="el-GR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 </a:t>
                      </a:r>
                      <a:r>
                        <a:rPr lang="el-GR" sz="14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οἶδα</a:t>
                      </a:r>
                      <a:r>
                        <a:rPr lang="el-GR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/ </a:t>
                      </a:r>
                      <a:r>
                        <a:rPr lang="el-GR" sz="14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ἔγνων</a:t>
                      </a:r>
                      <a:endParaRPr lang="el-GR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89785" algn="l"/>
                          <a:tab pos="3492500" algn="l"/>
                        </a:tabLst>
                      </a:pPr>
                      <a:r>
                        <a:rPr lang="el-G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el-GR" sz="14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Ἐγὼ</a:t>
                      </a:r>
                      <a:r>
                        <a:rPr lang="el-GR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 </a:t>
                      </a:r>
                      <a:r>
                        <a:rPr lang="el-GR" sz="14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οἶδα</a:t>
                      </a:r>
                      <a:r>
                        <a:rPr lang="el-GR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/ </a:t>
                      </a:r>
                      <a:r>
                        <a:rPr lang="el-GR" sz="14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ἔγνων</a:t>
                      </a:r>
                      <a:endParaRPr lang="el-GR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89785" algn="l"/>
                          <a:tab pos="3492500" algn="l"/>
                        </a:tabLst>
                      </a:pPr>
                      <a:r>
                        <a:rPr lang="el-G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el-GR" sz="14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Ἐγὼ</a:t>
                      </a:r>
                      <a:r>
                        <a:rPr lang="el-GR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 </a:t>
                      </a:r>
                      <a:r>
                        <a:rPr lang="el-GR" sz="14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οἶδα</a:t>
                      </a:r>
                      <a:r>
                        <a:rPr lang="el-GR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/ </a:t>
                      </a:r>
                      <a:r>
                        <a:rPr lang="el-GR" sz="14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ἔγνων</a:t>
                      </a:r>
                      <a:endParaRPr lang="el-GR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89785" algn="l"/>
                          <a:tab pos="3492500" algn="l"/>
                        </a:tabLst>
                      </a:pPr>
                      <a:r>
                        <a:rPr lang="el-GR" sz="14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Γιγνώσκομεν</a:t>
                      </a:r>
                      <a:r>
                        <a:rPr lang="el-G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 </a:t>
                      </a:r>
                      <a:r>
                        <a:rPr lang="el-GR" sz="14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Ἔγνωμεν</a:t>
                      </a:r>
                      <a:r>
                        <a:rPr lang="el-GR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l-GR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89785" algn="l"/>
                          <a:tab pos="3492500" algn="l"/>
                        </a:tabLst>
                      </a:pPr>
                      <a:r>
                        <a:rPr lang="el-GR" sz="14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Γιγνώσκομεν</a:t>
                      </a:r>
                      <a:r>
                        <a:rPr lang="el-G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 </a:t>
                      </a:r>
                      <a:r>
                        <a:rPr lang="el-GR" sz="14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Ἔγνωμεν</a:t>
                      </a:r>
                      <a:r>
                        <a:rPr lang="el-GR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l-GR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89785" algn="l"/>
                          <a:tab pos="3492500" algn="l"/>
                        </a:tabLst>
                      </a:pP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Γιγνώσκομεν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/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Ἔγνωμεν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lang="el-GR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89785" algn="l"/>
                          <a:tab pos="3492500" algn="l"/>
                        </a:tabLst>
                      </a:pPr>
                      <a:r>
                        <a:rPr lang="el-GR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τιμώμενος </a:t>
                      </a:r>
                      <a:r>
                        <a:rPr lang="el-GR" sz="14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ὑπὸ</a:t>
                      </a:r>
                      <a:r>
                        <a:rPr lang="el-G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πάντων.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89785" algn="l"/>
                          <a:tab pos="3492500" algn="l"/>
                        </a:tabLst>
                      </a:pPr>
                      <a:r>
                        <a:rPr lang="el-GR" sz="14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τιμηθησόμενος</a:t>
                      </a:r>
                      <a:r>
                        <a:rPr lang="el-G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el-GR" sz="14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ὑπὸ</a:t>
                      </a:r>
                      <a:r>
                        <a:rPr lang="el-G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πάντων.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89785" algn="l"/>
                          <a:tab pos="3492500" algn="l"/>
                        </a:tabLst>
                      </a:pPr>
                      <a:r>
                        <a:rPr lang="el-GR" sz="14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τιμησάμενος</a:t>
                      </a:r>
                      <a:r>
                        <a:rPr lang="el-G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el-GR" sz="14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ἂν</a:t>
                      </a:r>
                      <a:r>
                        <a:rPr lang="el-G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4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ὑπὸ</a:t>
                      </a:r>
                      <a:r>
                        <a:rPr lang="el-G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πάντων.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89785" algn="l"/>
                          <a:tab pos="3492500" algn="l"/>
                        </a:tabLst>
                      </a:pPr>
                      <a:r>
                        <a:rPr lang="el-GR" sz="14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τετιμημένος</a:t>
                      </a:r>
                      <a:r>
                        <a:rPr lang="el-GR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ἂν</a:t>
                      </a:r>
                      <a:r>
                        <a:rPr lang="el-G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el-GR" sz="14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ὑπὸ</a:t>
                      </a:r>
                      <a:r>
                        <a:rPr lang="el-G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πάντων.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89785" algn="l"/>
                          <a:tab pos="3492500" algn="l"/>
                        </a:tabLst>
                      </a:pPr>
                      <a:r>
                        <a:rPr lang="el-GR" sz="14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Κῦρον</a:t>
                      </a:r>
                      <a:r>
                        <a:rPr lang="el-G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el-GR" sz="14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ἐν</a:t>
                      </a:r>
                      <a:r>
                        <a:rPr lang="el-G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4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Κιλικίᾳ</a:t>
                      </a:r>
                      <a:r>
                        <a:rPr lang="el-G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el-GR" sz="14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ὄντα</a:t>
                      </a:r>
                      <a:r>
                        <a:rPr lang="el-G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89785" algn="l"/>
                          <a:tab pos="3492500" algn="l"/>
                        </a:tabLst>
                      </a:pPr>
                      <a:r>
                        <a:rPr lang="el-GR" sz="14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Κῦρον</a:t>
                      </a:r>
                      <a:r>
                        <a:rPr lang="el-G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el-GR" sz="14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ἐν</a:t>
                      </a:r>
                      <a:r>
                        <a:rPr lang="el-G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4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Κιλικίᾳ</a:t>
                      </a:r>
                      <a:r>
                        <a:rPr lang="el-G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el-GR" sz="14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ἂν</a:t>
                      </a:r>
                      <a:r>
                        <a:rPr lang="el-GR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γενόμενον</a:t>
                      </a:r>
                      <a:r>
                        <a:rPr lang="el-G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89785" algn="l"/>
                          <a:tab pos="3492500" algn="l"/>
                        </a:tabLst>
                      </a:pP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Κῦρον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Κιλικίᾳ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ἂν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γεγονότα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el-GR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- Δεξιό βέλος"/>
          <p:cNvSpPr/>
          <p:nvPr/>
        </p:nvSpPr>
        <p:spPr>
          <a:xfrm>
            <a:off x="3347864" y="476672"/>
            <a:ext cx="79208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Δεξιό βέλος"/>
          <p:cNvSpPr/>
          <p:nvPr/>
        </p:nvSpPr>
        <p:spPr>
          <a:xfrm>
            <a:off x="3275856" y="2132856"/>
            <a:ext cx="79208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Δεξιό βέλος"/>
          <p:cNvSpPr/>
          <p:nvPr/>
        </p:nvSpPr>
        <p:spPr>
          <a:xfrm>
            <a:off x="3275856" y="4365104"/>
            <a:ext cx="79208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TextBox"/>
          <p:cNvSpPr txBox="1"/>
          <p:nvPr/>
        </p:nvSpPr>
        <p:spPr>
          <a:xfrm>
            <a:off x="5904528" y="692696"/>
            <a:ext cx="3384000" cy="360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7" name="6 - TextBox"/>
          <p:cNvSpPr txBox="1"/>
          <p:nvPr/>
        </p:nvSpPr>
        <p:spPr>
          <a:xfrm>
            <a:off x="5868144" y="1088768"/>
            <a:ext cx="3384000" cy="288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10" name="9 - TextBox"/>
          <p:cNvSpPr txBox="1"/>
          <p:nvPr/>
        </p:nvSpPr>
        <p:spPr>
          <a:xfrm>
            <a:off x="5868144" y="1376800"/>
            <a:ext cx="3384000" cy="324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11" name="10 - TextBox"/>
          <p:cNvSpPr txBox="1"/>
          <p:nvPr/>
        </p:nvSpPr>
        <p:spPr>
          <a:xfrm>
            <a:off x="5868144" y="1700808"/>
            <a:ext cx="3384000" cy="324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12" name="11 - TextBox"/>
          <p:cNvSpPr txBox="1"/>
          <p:nvPr/>
        </p:nvSpPr>
        <p:spPr>
          <a:xfrm>
            <a:off x="6588224" y="2384912"/>
            <a:ext cx="2664000" cy="369332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13" name="12 - TextBox"/>
          <p:cNvSpPr txBox="1"/>
          <p:nvPr/>
        </p:nvSpPr>
        <p:spPr>
          <a:xfrm>
            <a:off x="6588224" y="2708952"/>
            <a:ext cx="2664000" cy="288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14" name="13 - TextBox"/>
          <p:cNvSpPr txBox="1"/>
          <p:nvPr/>
        </p:nvSpPr>
        <p:spPr>
          <a:xfrm>
            <a:off x="6588224" y="2996952"/>
            <a:ext cx="2664000" cy="288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15" name="14 - TextBox"/>
          <p:cNvSpPr txBox="1"/>
          <p:nvPr/>
        </p:nvSpPr>
        <p:spPr>
          <a:xfrm>
            <a:off x="6588224" y="3284984"/>
            <a:ext cx="2664000" cy="360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16" name="15 - TextBox"/>
          <p:cNvSpPr txBox="1"/>
          <p:nvPr/>
        </p:nvSpPr>
        <p:spPr>
          <a:xfrm>
            <a:off x="6588224" y="3573016"/>
            <a:ext cx="2664000" cy="369332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17" name="16 - TextBox"/>
          <p:cNvSpPr txBox="1"/>
          <p:nvPr/>
        </p:nvSpPr>
        <p:spPr>
          <a:xfrm>
            <a:off x="6588520" y="3933056"/>
            <a:ext cx="2664000" cy="288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18" name="17 - TextBox"/>
          <p:cNvSpPr txBox="1"/>
          <p:nvPr/>
        </p:nvSpPr>
        <p:spPr>
          <a:xfrm>
            <a:off x="6444208" y="4581128"/>
            <a:ext cx="2808000" cy="324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19" name="18 - TextBox"/>
          <p:cNvSpPr txBox="1"/>
          <p:nvPr/>
        </p:nvSpPr>
        <p:spPr>
          <a:xfrm>
            <a:off x="6444208" y="4905192"/>
            <a:ext cx="2808000" cy="288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20" name="19 - TextBox"/>
          <p:cNvSpPr txBox="1"/>
          <p:nvPr/>
        </p:nvSpPr>
        <p:spPr>
          <a:xfrm>
            <a:off x="6444208" y="5157192"/>
            <a:ext cx="2808000" cy="324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21" name="20 - TextBox"/>
          <p:cNvSpPr txBox="1"/>
          <p:nvPr/>
        </p:nvSpPr>
        <p:spPr>
          <a:xfrm>
            <a:off x="6444208" y="5481264"/>
            <a:ext cx="2808000" cy="324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22" name="21 - TextBox"/>
          <p:cNvSpPr txBox="1"/>
          <p:nvPr/>
        </p:nvSpPr>
        <p:spPr>
          <a:xfrm>
            <a:off x="6444208" y="5769296"/>
            <a:ext cx="2808000" cy="324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23" name="22 - TextBox"/>
          <p:cNvSpPr txBox="1"/>
          <p:nvPr/>
        </p:nvSpPr>
        <p:spPr>
          <a:xfrm>
            <a:off x="6444208" y="6057328"/>
            <a:ext cx="2808000" cy="360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24" name="23 - TextBox"/>
          <p:cNvSpPr txBox="1"/>
          <p:nvPr/>
        </p:nvSpPr>
        <p:spPr>
          <a:xfrm>
            <a:off x="6444208" y="6417368"/>
            <a:ext cx="2808000" cy="324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25" name="2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7092280" y="6309320"/>
            <a:ext cx="2051720" cy="365125"/>
          </a:xfrm>
        </p:spPr>
        <p:txBody>
          <a:bodyPr/>
          <a:lstStyle/>
          <a:p>
            <a:r>
              <a:rPr lang="el-GR" dirty="0" smtClean="0"/>
              <a:t>Π.Γ. ΑΘΑΝΑΣΟΠΟΥΛΟΣ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0" y="83843"/>
          <a:ext cx="9144002" cy="6745921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843808"/>
                <a:gridCol w="1008112"/>
                <a:gridCol w="1944216"/>
                <a:gridCol w="3347866"/>
              </a:tblGrid>
              <a:tr h="325985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l-GR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ΕΥΘΥΣ ΛΟΓΟΣ</a:t>
                      </a:r>
                      <a:endParaRPr lang="el-G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l-GR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ΠΛΑΓΙΟΣ ΛΟΓΟΣ</a:t>
                      </a:r>
                      <a:endParaRPr lang="el-G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349373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Α.  ΚΥΡΙΑ ΠΡΟΤΑΣΗ ΕΠΙΘΥΜΙΑΣ</a:t>
                      </a:r>
                    </a:p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80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lvl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l-GR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Υποτακτική </a:t>
                      </a:r>
                    </a:p>
                    <a:p>
                      <a:pPr marL="0" lvl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l-GR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Προστακτική</a:t>
                      </a:r>
                    </a:p>
                    <a:p>
                      <a:pPr marL="0" lvl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l-GR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Ευχετική Οριστική</a:t>
                      </a:r>
                      <a:endParaRPr lang="en-US" sz="180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lvl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l-GR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Ευχετική Ευκτική </a:t>
                      </a:r>
                      <a:endParaRPr lang="el-GR" sz="18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14300" marR="114300" marT="0" marB="0" anchor="ctr"/>
                </a:tc>
                <a:tc gridSpan="3"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Εξάρτηση :</a:t>
                      </a:r>
                      <a:r>
                        <a:rPr lang="el-GR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από ρήματα  βουλητικά, </a:t>
                      </a:r>
                      <a:r>
                        <a:rPr lang="el-GR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κελευστικά</a:t>
                      </a:r>
                      <a:r>
                        <a:rPr lang="el-GR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προτρεπτικά, αποτρεπτικά,  συμβουλευτικά, παρακλητικά, παραχωρητικά, απαγορευτικά, </a:t>
                      </a:r>
                      <a:r>
                        <a:rPr lang="el-GR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αποπειρατικά</a:t>
                      </a:r>
                      <a:r>
                        <a:rPr lang="el-GR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δυνητικά, διστακτικά, ευχετικά κ.λπ. 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Το τελικό απαρέμφατο τίθεται </a:t>
                      </a:r>
                      <a:r>
                        <a:rPr lang="el-G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στο χρόνο του ρήματος του ευθέος λόγου.</a:t>
                      </a:r>
                      <a:r>
                        <a:rPr lang="el-GR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Ο χρόνος του ρήματος εξάρτησης δεν επηρεάζει το χρόνο του απαρεμφάτου.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Ελέγχω αν έχω </a:t>
                      </a:r>
                      <a:r>
                        <a:rPr lang="el-G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ταυτοπροσωπία ή ετεροπροσωπία. </a:t>
                      </a:r>
                      <a:r>
                        <a:rPr lang="el-GR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Στην περίπτωση της ετεροπροσωπίας το υποκείμενο του τελικού απαρεμφάτου είναι συχνά και αντικείμενο του ρήματος εξάρτησης. </a:t>
                      </a:r>
                    </a:p>
                  </a:txBody>
                  <a:tcPr marL="114300" marR="114300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940493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Λέγετε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ταῦτα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τοῖς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στρατιώταις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.(προστακτ.)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Ἀκούσωμεν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τοῦ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ἀνδρός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(υποτακτ.)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Ἐσοίμην</a:t>
                      </a:r>
                      <a:r>
                        <a:rPr lang="el-G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εὐτυχής</a:t>
                      </a:r>
                      <a:r>
                        <a:rPr lang="el-G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(ευχετική ευκτική)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Γένοισθε</a:t>
                      </a:r>
                      <a:r>
                        <a:rPr lang="el-G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εὐτυχεῖς</a:t>
                      </a:r>
                      <a:r>
                        <a:rPr lang="el-G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(ευχετική ευκτική)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Ὦ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ἄνδρες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6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μὴ</a:t>
                      </a:r>
                      <a:r>
                        <a:rPr lang="el-G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θαυμάζετε.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(προστακτ.)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Διαλέγου </a:t>
                      </a:r>
                      <a:r>
                        <a:rPr lang="el-GR" sz="16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καὶ</a:t>
                      </a:r>
                      <a:r>
                        <a:rPr lang="el-G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μάθε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πρῶτον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τίνες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εἰσὶν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(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προστ+πλάγια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ερώτηση)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Οὗτος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ἐκέλευε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lang="el-GR" sz="140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Οὗτος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παραινεῖ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lang="en-US" sz="140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Εὔχομαι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Ηὐχόμην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lang="el-GR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Κλέαρχος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ἐκέλευε</a:t>
                      </a:r>
                      <a:endParaRPr lang="el-GR" sz="16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Παρῄνει</a:t>
                      </a:r>
                      <a:r>
                        <a:rPr lang="el-GR" sz="16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ἐμέ</a:t>
                      </a:r>
                      <a:endParaRPr lang="el-GR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αὐτοὺς</a:t>
                      </a:r>
                      <a:r>
                        <a:rPr lang="el-G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λέγειν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ταῦτα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τοῖς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στρατιώταις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τούτους </a:t>
                      </a:r>
                      <a:r>
                        <a:rPr lang="el-GR" sz="16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ἀκοῦσαι</a:t>
                      </a:r>
                      <a:r>
                        <a:rPr lang="el-G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τοῦ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ἀνδρός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εὐτυχὴς</a:t>
                      </a:r>
                      <a:r>
                        <a:rPr lang="el-G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ἔσεσθαι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ὑμᾶς</a:t>
                      </a:r>
                      <a:r>
                        <a:rPr lang="el-G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γενέσθαι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εὐτυχεῖς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el-GR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τούς</a:t>
                      </a:r>
                      <a:r>
                        <a:rPr lang="el-G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l-GR" sz="16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ἄνδρας</a:t>
                      </a:r>
                      <a:r>
                        <a:rPr lang="el-G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μη θαυμάζειν.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διαλέγεσθαι</a:t>
                      </a:r>
                      <a:r>
                        <a:rPr lang="el-G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καί</a:t>
                      </a:r>
                      <a:r>
                        <a:rPr lang="el-GR" sz="16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b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μαθεῖν</a:t>
                      </a:r>
                      <a:r>
                        <a:rPr lang="el-GR" sz="16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6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τίνες </a:t>
                      </a:r>
                      <a:r>
                        <a:rPr lang="el-GR" sz="1600" b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εἶεν</a:t>
                      </a:r>
                      <a:r>
                        <a:rPr lang="el-G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el-G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7 - TextBox"/>
          <p:cNvSpPr txBox="1"/>
          <p:nvPr/>
        </p:nvSpPr>
        <p:spPr>
          <a:xfrm>
            <a:off x="5832488" y="3933096"/>
            <a:ext cx="3348000" cy="396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13" name="12 - TextBox"/>
          <p:cNvSpPr txBox="1"/>
          <p:nvPr/>
        </p:nvSpPr>
        <p:spPr>
          <a:xfrm>
            <a:off x="5832512" y="4283804"/>
            <a:ext cx="3348000" cy="369332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14" name="13 - TextBox"/>
          <p:cNvSpPr txBox="1"/>
          <p:nvPr/>
        </p:nvSpPr>
        <p:spPr>
          <a:xfrm>
            <a:off x="5832512" y="4643844"/>
            <a:ext cx="3348000" cy="369332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15" name="14 - TextBox"/>
          <p:cNvSpPr txBox="1"/>
          <p:nvPr/>
        </p:nvSpPr>
        <p:spPr>
          <a:xfrm>
            <a:off x="5832512" y="5003884"/>
            <a:ext cx="3348000" cy="369332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16" name="15 - TextBox"/>
          <p:cNvSpPr txBox="1"/>
          <p:nvPr/>
        </p:nvSpPr>
        <p:spPr>
          <a:xfrm>
            <a:off x="5832512" y="5363924"/>
            <a:ext cx="3348000" cy="369332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17" name="16 - TextBox"/>
          <p:cNvSpPr txBox="1"/>
          <p:nvPr/>
        </p:nvSpPr>
        <p:spPr>
          <a:xfrm>
            <a:off x="5832512" y="5723964"/>
            <a:ext cx="3348000" cy="369332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9" name="8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7092280" y="6492875"/>
            <a:ext cx="2051720" cy="365125"/>
          </a:xfrm>
        </p:spPr>
        <p:txBody>
          <a:bodyPr/>
          <a:lstStyle/>
          <a:p>
            <a:r>
              <a:rPr lang="el-GR" dirty="0" smtClean="0"/>
              <a:t>Π.Γ. ΑΘΑΝΑΣΟΠΟΥΛΟΣ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702940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907704"/>
                <a:gridCol w="7236296"/>
              </a:tblGrid>
              <a:tr h="347725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l-GR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ΕΥΘΥΣ ΛΟΓΟΣ</a:t>
                      </a:r>
                      <a:endParaRPr lang="el-G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l-GR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ΠΛΑΓΙΟΣ ΛΟΓΟΣ</a:t>
                      </a:r>
                      <a:endParaRPr lang="el-G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81675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Γ.  ΕΥΘΕΙΑ ΕΡΩΤΗΜΑΤΙΚΗΠΡΟΤΑΣΗ</a:t>
                      </a:r>
                      <a:endParaRPr lang="el-GR" sz="160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lvl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l-GR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Οριστική </a:t>
                      </a:r>
                    </a:p>
                    <a:p>
                      <a:pPr marL="0" lvl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l-GR" sz="16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Απορηματική</a:t>
                      </a:r>
                      <a:r>
                        <a:rPr lang="el-GR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Υποτακτική</a:t>
                      </a:r>
                    </a:p>
                    <a:p>
                      <a:pPr marL="0" lvl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l-GR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Δυνητική Οριστική</a:t>
                      </a:r>
                      <a:endParaRPr lang="en-US" sz="160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lvl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l-GR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Δυνητική Ευκτική </a:t>
                      </a:r>
                      <a:endParaRPr lang="el-GR" sz="16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14300" marR="114300" marT="0" marB="0" anchor="ctr"/>
                </a:tc>
                <a:tc>
                  <a:txBody>
                    <a:bodyPr/>
                    <a:lstStyle/>
                    <a:p>
                      <a:pPr marL="0" indent="-226695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ΠΛΑΓΙΑ ΕΡΩΤΗΜΑΤΙΚΗ ΠΡΟΤΑΣΗ</a:t>
                      </a:r>
                      <a:endParaRPr lang="en-US" sz="1600" b="1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16205" indent="-34290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16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Εξάρτηση : </a:t>
                      </a:r>
                      <a:r>
                        <a:rPr lang="el-GR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από ρήματα </a:t>
                      </a:r>
                      <a:r>
                        <a:rPr lang="el-GR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ερωτηματικά, γνωστικά, λεκτικά, δεικτικά, σκέψης, φροντίδας, απόπειρας, προσοχής. 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16205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l-GR" sz="16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Μετατροπή εγκλίσεων : </a:t>
                      </a:r>
                    </a:p>
                    <a:p>
                      <a:pPr marL="116205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l-GR" sz="160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16205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l-GR" sz="160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16205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l-GR" sz="160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16205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l-GR" sz="160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16205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l-GR" sz="160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16205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l-G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Εισαγωγή : </a:t>
                      </a:r>
                    </a:p>
                    <a:p>
                      <a:pPr marL="116205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l-GR" sz="16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16205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l-GR" sz="16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16205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l-GR" sz="16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16205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l-GR" sz="16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16205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l-GR" sz="16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16205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l-GR" sz="16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16205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l-G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Αντιστοίχιση ερωτηματικών και αναφορικών αντωνυμιών και επιρρημάτων: </a:t>
                      </a:r>
                      <a:endParaRPr lang="el-G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2231232" y="1340768"/>
          <a:ext cx="6912768" cy="109728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677020"/>
                <a:gridCol w="2320871"/>
                <a:gridCol w="2914877"/>
              </a:tblGrid>
              <a:tr h="144016">
                <a:tc>
                  <a:txBody>
                    <a:bodyPr/>
                    <a:lstStyle/>
                    <a:p>
                      <a:pPr marL="453390" lvl="0" indent="-22669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l-GR" sz="1200" kern="1200" dirty="0">
                          <a:latin typeface="Times New Roman" pitchFamily="18" charset="0"/>
                          <a:cs typeface="Times New Roman" pitchFamily="18" charset="0"/>
                        </a:rPr>
                        <a:t>ΕΥΘΥΣ ΛΟΓΟΣ </a:t>
                      </a:r>
                      <a:endParaRPr lang="el-GR" sz="1200" b="1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3390" lvl="0" indent="-22669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l-GR" sz="1200" kern="1200" dirty="0">
                          <a:latin typeface="Times New Roman" pitchFamily="18" charset="0"/>
                          <a:cs typeface="Times New Roman" pitchFamily="18" charset="0"/>
                        </a:rPr>
                        <a:t>ΡΗΜΑ ΕΞΑΡΤΗΣΗΣ</a:t>
                      </a:r>
                      <a:endParaRPr lang="el-GR" sz="1200" b="1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3390" lvl="0" indent="-22669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l-GR" sz="1200" kern="1200" dirty="0">
                          <a:latin typeface="Times New Roman" pitchFamily="18" charset="0"/>
                          <a:cs typeface="Times New Roman" pitchFamily="18" charset="0"/>
                        </a:rPr>
                        <a:t>ΠΛΑΓΙΟΣ ΛΟΓΟΣ</a:t>
                      </a:r>
                      <a:endParaRPr lang="el-GR" sz="1200" b="1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50872">
                <a:tc rowSpan="2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Οριστική ή </a:t>
                      </a:r>
                      <a:r>
                        <a:rPr lang="el-GR" sz="12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Απορηματική</a:t>
                      </a:r>
                      <a:r>
                        <a:rPr lang="el-GR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Υποτακτική</a:t>
                      </a:r>
                      <a:endParaRPr lang="el-GR" sz="12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kern="1200" dirty="0">
                          <a:latin typeface="Times New Roman" pitchFamily="18" charset="0"/>
                          <a:cs typeface="Times New Roman" pitchFamily="18" charset="0"/>
                        </a:rPr>
                        <a:t>Αρκτικού χρόνου</a:t>
                      </a:r>
                      <a:endParaRPr lang="el-GR" sz="12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kern="1200" dirty="0">
                          <a:latin typeface="Times New Roman" pitchFamily="18" charset="0"/>
                          <a:cs typeface="Times New Roman" pitchFamily="18" charset="0"/>
                        </a:rPr>
                        <a:t>διατηρείται </a:t>
                      </a:r>
                      <a:endParaRPr lang="el-GR" sz="12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1602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b="1" kern="1200" dirty="0">
                          <a:latin typeface="Times New Roman" pitchFamily="18" charset="0"/>
                          <a:cs typeface="Times New Roman" pitchFamily="18" charset="0"/>
                        </a:rPr>
                        <a:t>Ιστορικού χρόνου</a:t>
                      </a:r>
                      <a:endParaRPr lang="el-GR" sz="1200" b="1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b="1" kern="1200" dirty="0">
                          <a:latin typeface="Times New Roman" pitchFamily="18" charset="0"/>
                          <a:cs typeface="Times New Roman" pitchFamily="18" charset="0"/>
                        </a:rPr>
                        <a:t>Ευκτική του πλαγίου λόγου (ενίοτε διατηρείται η οριστική)</a:t>
                      </a:r>
                      <a:endParaRPr lang="el-GR" sz="1200" b="1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43448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kern="1200" dirty="0">
                          <a:latin typeface="Times New Roman" pitchFamily="18" charset="0"/>
                          <a:cs typeface="Times New Roman" pitchFamily="18" charset="0"/>
                        </a:rPr>
                        <a:t>Δυνητική Οριστική ή Δυνητική Ευκτική</a:t>
                      </a:r>
                      <a:endParaRPr lang="el-GR" sz="12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kern="1200" dirty="0">
                          <a:latin typeface="Times New Roman" pitchFamily="18" charset="0"/>
                          <a:cs typeface="Times New Roman" pitchFamily="18" charset="0"/>
                        </a:rPr>
                        <a:t>Αρκτικού ή ιστορικού χρόνου</a:t>
                      </a:r>
                      <a:endParaRPr lang="el-GR" sz="12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kern="1200" dirty="0">
                          <a:latin typeface="Times New Roman" pitchFamily="18" charset="0"/>
                          <a:cs typeface="Times New Roman" pitchFamily="18" charset="0"/>
                        </a:rPr>
                        <a:t>Διατηρούνται πάντοτε</a:t>
                      </a:r>
                      <a:endParaRPr lang="el-GR" sz="12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8" name="7 - Πίνακας"/>
          <p:cNvGraphicFramePr>
            <a:graphicFrameLocks noGrp="1"/>
          </p:cNvGraphicFramePr>
          <p:nvPr/>
        </p:nvGraphicFramePr>
        <p:xfrm>
          <a:off x="2231232" y="2780928"/>
          <a:ext cx="6912768" cy="146304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838510"/>
                <a:gridCol w="838510"/>
                <a:gridCol w="2320871"/>
                <a:gridCol w="2914877"/>
              </a:tblGrid>
              <a:tr h="144016">
                <a:tc gridSpan="2">
                  <a:txBody>
                    <a:bodyPr/>
                    <a:lstStyle/>
                    <a:p>
                      <a:pPr marL="453390" lvl="0" indent="-22669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l-GR" sz="1200" b="1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l-GR" sz="12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ΕΥΘΕΙΕΣ ΕΡΩΤΗΜΑΤΙΚΕΣ</a:t>
                      </a:r>
                      <a:endParaRPr lang="el-GR" sz="12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l-GR" sz="12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ΠΛΑΓΙΕΣ  ΕΡΩΤΗΜΑΤΙΚΕΣ</a:t>
                      </a:r>
                      <a:endParaRPr lang="el-GR" sz="12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50872">
                <a:tc gridSpan="2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μερικής αγνοίας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ερωτηματικές  αντωνυμίες ή  επιρρήματα</a:t>
                      </a:r>
                      <a:endParaRPr lang="el-GR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Με τις ίδιες ερωτηματικές ή τις αντίστοιχες αναφορικές αντωνυμίες ή  επιρρήματα</a:t>
                      </a:r>
                      <a:endParaRPr lang="el-GR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04604">
                <a:tc rowSpan="2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ολικής αγνοίας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l-GR" sz="12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απλές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με τα μόρια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οὔκουν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οὐκοῦν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ἆρα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ἆραγε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ή χωρίς κανένα μόριο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εἰ </a:t>
                      </a:r>
                    </a:p>
                    <a:p>
                      <a:pPr mar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σπάνια ἐάν, ἄν  (+υποτακτική)</a:t>
                      </a:r>
                    </a:p>
                  </a:txBody>
                  <a:tcPr marL="68580" marR="68580" marT="0" marB="0"/>
                </a:tc>
              </a:tr>
              <a:tr h="243448"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l-GR" sz="12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διμελείς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…ἤ </a:t>
                      </a:r>
                    </a:p>
                    <a:p>
                      <a:pPr mar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πότερον (-α)…ἤ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εἰ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ἐάν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…ἤ </a:t>
                      </a:r>
                    </a:p>
                    <a:p>
                      <a:pPr mar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εἴτε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…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εἴτε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πότερον(-α)…ἤ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8 - Πίνακας"/>
          <p:cNvGraphicFramePr>
            <a:graphicFrameLocks noGrp="1"/>
          </p:cNvGraphicFramePr>
          <p:nvPr/>
        </p:nvGraphicFramePr>
        <p:xfrm>
          <a:off x="2267744" y="4581128"/>
          <a:ext cx="6876469" cy="227076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619885"/>
                <a:gridCol w="1656184"/>
                <a:gridCol w="1584176"/>
                <a:gridCol w="2016224"/>
              </a:tblGrid>
              <a:tr h="144016">
                <a:tc gridSpan="2">
                  <a:txBody>
                    <a:bodyPr/>
                    <a:lstStyle/>
                    <a:p>
                      <a:pPr marL="453390" lvl="0" indent="-226695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l-GR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Αντωνυμίες</a:t>
                      </a:r>
                      <a:endParaRPr lang="el-GR" sz="1600" b="1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53390" lvl="0" indent="-226695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l-GR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Επιρρήματα</a:t>
                      </a:r>
                      <a:endParaRPr lang="el-GR" sz="16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453390" lvl="0" indent="-226695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l-G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50872">
                <a:tc>
                  <a:txBody>
                    <a:bodyPr/>
                    <a:lstStyle/>
                    <a:p>
                      <a:pPr marL="453390" indent="-226695" algn="ctr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1327150" algn="l"/>
                          <a:tab pos="2654300" algn="l"/>
                          <a:tab pos="3982085" algn="l"/>
                        </a:tabLst>
                      </a:pPr>
                      <a:r>
                        <a:rPr lang="el-GR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Ερωτηματικές</a:t>
                      </a:r>
                      <a:endParaRPr lang="el-GR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453390" indent="-226695" algn="ctr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1327150" algn="l"/>
                          <a:tab pos="2654300" algn="l"/>
                          <a:tab pos="3982085" algn="l"/>
                        </a:tabLst>
                      </a:pPr>
                      <a:r>
                        <a:rPr lang="el-GR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Αναφορικές</a:t>
                      </a:r>
                      <a:endParaRPr lang="el-GR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453390" indent="-226695" algn="ctr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1327150" algn="l"/>
                          <a:tab pos="2654300" algn="l"/>
                          <a:tab pos="3982085" algn="l"/>
                        </a:tabLst>
                      </a:pPr>
                      <a:r>
                        <a:rPr lang="el-GR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Ερωτηματικά</a:t>
                      </a:r>
                      <a:endParaRPr lang="el-GR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453390" indent="-226695" algn="ctr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1327150" algn="l"/>
                          <a:tab pos="2654300" algn="l"/>
                          <a:tab pos="3982085" algn="l"/>
                        </a:tabLst>
                      </a:pPr>
                      <a:r>
                        <a:rPr lang="el-GR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Αναφορικά</a:t>
                      </a:r>
                      <a:endParaRPr lang="el-GR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5" marR="36195" marT="0" marB="0"/>
                </a:tc>
              </a:tr>
              <a:tr h="304604"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27150" algn="l"/>
                          <a:tab pos="2654300" algn="l"/>
                          <a:tab pos="3982085" algn="l"/>
                        </a:tabLst>
                      </a:pPr>
                      <a:r>
                        <a:rPr lang="el-GR" sz="13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τίς</a:t>
                      </a:r>
                      <a:r>
                        <a:rPr lang="el-GR" sz="1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 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27150" algn="l"/>
                          <a:tab pos="2654300" algn="l"/>
                          <a:tab pos="3982085" algn="l"/>
                        </a:tabLst>
                      </a:pPr>
                      <a:r>
                        <a:rPr lang="el-GR" sz="1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πότερος;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27150" algn="l"/>
                          <a:tab pos="2654300" algn="l"/>
                          <a:tab pos="3982085" algn="l"/>
                        </a:tabLst>
                      </a:pPr>
                      <a:r>
                        <a:rPr lang="el-GR" sz="1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πόσος;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27150" algn="l"/>
                          <a:tab pos="2654300" algn="l"/>
                          <a:tab pos="3982085" algn="l"/>
                        </a:tabLst>
                      </a:pPr>
                      <a:r>
                        <a:rPr lang="el-GR" sz="13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ποῖος</a:t>
                      </a:r>
                      <a:r>
                        <a:rPr lang="el-GR" sz="1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27150" algn="l"/>
                          <a:tab pos="2654300" algn="l"/>
                          <a:tab pos="3982085" algn="l"/>
                        </a:tabLst>
                      </a:pPr>
                      <a:r>
                        <a:rPr lang="el-GR" sz="13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πηλίκος</a:t>
                      </a:r>
                      <a:r>
                        <a:rPr lang="el-GR" sz="1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27150" algn="l"/>
                          <a:tab pos="2654300" algn="l"/>
                          <a:tab pos="3982085" algn="l"/>
                        </a:tabLst>
                      </a:pPr>
                      <a:r>
                        <a:rPr lang="el-GR" sz="13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ποδαπός</a:t>
                      </a:r>
                      <a:r>
                        <a:rPr lang="el-GR" sz="1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27150" algn="l"/>
                          <a:tab pos="2654300" algn="l"/>
                          <a:tab pos="3982085" algn="l"/>
                        </a:tabLst>
                      </a:pPr>
                      <a:r>
                        <a:rPr lang="el-GR" sz="13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ὅς</a:t>
                      </a:r>
                      <a:r>
                        <a:rPr lang="el-GR" sz="1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3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ὅστις</a:t>
                      </a:r>
                      <a:endParaRPr lang="el-GR" sz="13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27150" algn="l"/>
                          <a:tab pos="2654300" algn="l"/>
                          <a:tab pos="3982085" algn="l"/>
                        </a:tabLst>
                      </a:pPr>
                      <a:r>
                        <a:rPr lang="el-GR" sz="13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ὁπότερος</a:t>
                      </a:r>
                      <a:endParaRPr lang="el-GR" sz="13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27150" algn="l"/>
                          <a:tab pos="2654300" algn="l"/>
                          <a:tab pos="3982085" algn="l"/>
                        </a:tabLst>
                      </a:pPr>
                      <a:r>
                        <a:rPr lang="el-GR" sz="13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ὅσος</a:t>
                      </a:r>
                      <a:r>
                        <a:rPr lang="el-GR" sz="1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3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ὁπόσος</a:t>
                      </a:r>
                      <a:endParaRPr lang="el-GR" sz="13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27150" algn="l"/>
                          <a:tab pos="2654300" algn="l"/>
                          <a:tab pos="3982085" algn="l"/>
                        </a:tabLst>
                      </a:pPr>
                      <a:r>
                        <a:rPr lang="el-GR" sz="13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οἷος,ὁποῖος</a:t>
                      </a:r>
                      <a:endParaRPr lang="el-GR" sz="13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27150" algn="l"/>
                          <a:tab pos="2654300" algn="l"/>
                          <a:tab pos="3982085" algn="l"/>
                        </a:tabLst>
                      </a:pPr>
                      <a:r>
                        <a:rPr lang="el-GR" sz="13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ἡλίκος</a:t>
                      </a:r>
                      <a:r>
                        <a:rPr lang="el-GR" sz="1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 </a:t>
                      </a:r>
                      <a:r>
                        <a:rPr lang="el-GR" sz="13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ὁπηλίκος</a:t>
                      </a:r>
                      <a:endParaRPr lang="el-GR" sz="13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27150" algn="l"/>
                          <a:tab pos="2654300" algn="l"/>
                          <a:tab pos="3982085" algn="l"/>
                        </a:tabLst>
                      </a:pPr>
                      <a:r>
                        <a:rPr lang="el-GR" sz="13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ὁποδαπός</a:t>
                      </a:r>
                      <a:endParaRPr lang="el-GR" sz="13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27150" algn="l"/>
                          <a:tab pos="2654300" algn="l"/>
                          <a:tab pos="3982085" algn="l"/>
                        </a:tabLst>
                      </a:pPr>
                      <a:r>
                        <a:rPr lang="el-GR" sz="13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ποῦ</a:t>
                      </a:r>
                      <a:r>
                        <a:rPr lang="el-GR" sz="1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27150" algn="l"/>
                          <a:tab pos="2654300" algn="l"/>
                          <a:tab pos="3982085" algn="l"/>
                        </a:tabLst>
                      </a:pPr>
                      <a:r>
                        <a:rPr lang="el-GR" sz="13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ποῖ</a:t>
                      </a:r>
                      <a:r>
                        <a:rPr lang="el-GR" sz="1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;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27150" algn="l"/>
                          <a:tab pos="2654300" algn="l"/>
                          <a:tab pos="3982085" algn="l"/>
                        </a:tabLst>
                      </a:pPr>
                      <a:r>
                        <a:rPr lang="el-GR" sz="1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πόθεν ;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27150" algn="l"/>
                          <a:tab pos="2654300" algn="l"/>
                          <a:tab pos="3982085" algn="l"/>
                        </a:tabLst>
                      </a:pPr>
                      <a:r>
                        <a:rPr lang="el-GR" sz="1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πότε;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27150" algn="l"/>
                          <a:tab pos="2654300" algn="l"/>
                          <a:tab pos="3982085" algn="l"/>
                        </a:tabLst>
                      </a:pPr>
                      <a:r>
                        <a:rPr lang="el-GR" sz="13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πηνίκα</a:t>
                      </a:r>
                      <a:r>
                        <a:rPr lang="el-GR" sz="1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;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27150" algn="l"/>
                          <a:tab pos="2654300" algn="l"/>
                          <a:tab pos="3982085" algn="l"/>
                        </a:tabLst>
                      </a:pPr>
                      <a:r>
                        <a:rPr lang="el-GR" sz="13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πῶς</a:t>
                      </a:r>
                      <a:r>
                        <a:rPr lang="el-GR" sz="1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27150" algn="l"/>
                          <a:tab pos="2654300" algn="l"/>
                          <a:tab pos="3982085" algn="l"/>
                        </a:tabLst>
                      </a:pPr>
                      <a:r>
                        <a:rPr lang="el-GR" sz="13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πῇ</a:t>
                      </a:r>
                      <a:r>
                        <a:rPr lang="el-GR" sz="1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; 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27150" algn="l"/>
                          <a:tab pos="2654300" algn="l"/>
                          <a:tab pos="3982085" algn="l"/>
                        </a:tabLst>
                      </a:pPr>
                      <a:r>
                        <a:rPr lang="el-GR" sz="1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πόσον;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27150" algn="l"/>
                          <a:tab pos="2654300" algn="l"/>
                          <a:tab pos="3982085" algn="l"/>
                        </a:tabLst>
                      </a:pPr>
                      <a:r>
                        <a:rPr lang="el-GR" sz="1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ποσάκις;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27150" algn="l"/>
                          <a:tab pos="2654300" algn="l"/>
                          <a:tab pos="3982085" algn="l"/>
                        </a:tabLst>
                      </a:pPr>
                      <a:r>
                        <a:rPr lang="el-GR" sz="13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οὗ</a:t>
                      </a:r>
                      <a:r>
                        <a:rPr lang="el-GR" sz="1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, </a:t>
                      </a:r>
                      <a:r>
                        <a:rPr lang="el-GR" sz="13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ὅπου</a:t>
                      </a:r>
                      <a:endParaRPr lang="el-GR" sz="13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27150" algn="l"/>
                          <a:tab pos="2654300" algn="l"/>
                          <a:tab pos="3982085" algn="l"/>
                        </a:tabLst>
                      </a:pPr>
                      <a:r>
                        <a:rPr lang="el-GR" sz="13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οἷ</a:t>
                      </a:r>
                      <a:r>
                        <a:rPr lang="el-GR" sz="1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3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ὅποι</a:t>
                      </a:r>
                      <a:r>
                        <a:rPr lang="el-GR" sz="1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27150" algn="l"/>
                          <a:tab pos="2654300" algn="l"/>
                          <a:tab pos="3982085" algn="l"/>
                        </a:tabLst>
                      </a:pPr>
                      <a:r>
                        <a:rPr lang="el-GR" sz="13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ὅθεν</a:t>
                      </a:r>
                      <a:r>
                        <a:rPr lang="el-GR" sz="1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3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ὁπόθεν</a:t>
                      </a:r>
                      <a:r>
                        <a:rPr lang="el-GR" sz="1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27150" algn="l"/>
                          <a:tab pos="2654300" algn="l"/>
                          <a:tab pos="3982085" algn="l"/>
                        </a:tabLst>
                      </a:pPr>
                      <a:r>
                        <a:rPr lang="el-GR" sz="13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ὅτε</a:t>
                      </a:r>
                      <a:r>
                        <a:rPr lang="el-GR" sz="1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l-GR" sz="13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ὁπότε</a:t>
                      </a:r>
                      <a:endParaRPr lang="el-GR" sz="13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27150" algn="l"/>
                          <a:tab pos="2654300" algn="l"/>
                          <a:tab pos="3982085" algn="l"/>
                        </a:tabLst>
                      </a:pPr>
                      <a:r>
                        <a:rPr lang="el-GR" sz="13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ὁπηνίκα</a:t>
                      </a:r>
                      <a:endParaRPr lang="el-GR" sz="13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27150" algn="l"/>
                          <a:tab pos="2654300" algn="l"/>
                          <a:tab pos="3982085" algn="l"/>
                        </a:tabLst>
                      </a:pPr>
                      <a:r>
                        <a:rPr lang="el-GR" sz="13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ὡς</a:t>
                      </a:r>
                      <a:r>
                        <a:rPr lang="el-GR" sz="1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,  </a:t>
                      </a:r>
                      <a:r>
                        <a:rPr lang="el-GR" sz="13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ὅπως</a:t>
                      </a:r>
                      <a:r>
                        <a:rPr lang="el-GR" sz="1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27150" algn="l"/>
                          <a:tab pos="2654300" algn="l"/>
                          <a:tab pos="3982085" algn="l"/>
                        </a:tabLst>
                      </a:pPr>
                      <a:r>
                        <a:rPr lang="el-GR" sz="1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ᾗ, </a:t>
                      </a:r>
                      <a:r>
                        <a:rPr lang="el-GR" sz="13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ὅπῃ</a:t>
                      </a:r>
                      <a:r>
                        <a:rPr lang="el-GR" sz="1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27150" algn="l"/>
                          <a:tab pos="2654300" algn="l"/>
                          <a:tab pos="3982085" algn="l"/>
                        </a:tabLst>
                      </a:pPr>
                      <a:r>
                        <a:rPr lang="el-GR" sz="13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ὅσον</a:t>
                      </a:r>
                      <a:endParaRPr lang="el-GR" sz="13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27150" algn="l"/>
                          <a:tab pos="2654300" algn="l"/>
                          <a:tab pos="3982085" algn="l"/>
                        </a:tabLst>
                      </a:pPr>
                      <a:r>
                        <a:rPr lang="el-GR" sz="13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ὁσάκις</a:t>
                      </a:r>
                      <a:endParaRPr lang="el-GR" sz="13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195" marR="36195" marT="0" marB="0"/>
                </a:tc>
              </a:tr>
            </a:tbl>
          </a:graphicData>
        </a:graphic>
      </p:graphicFrame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1979712" cy="365125"/>
          </a:xfrm>
        </p:spPr>
        <p:txBody>
          <a:bodyPr/>
          <a:lstStyle/>
          <a:p>
            <a:r>
              <a:rPr lang="el-GR" dirty="0" smtClean="0"/>
              <a:t>Π.Γ. ΑΘΑΝΑΣΟΠΟΥΛΟΣ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0" y="44624"/>
          <a:ext cx="9252520" cy="6768752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3679270"/>
                <a:gridCol w="2143558"/>
                <a:gridCol w="3429692"/>
              </a:tblGrid>
              <a:tr h="374992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</a:pPr>
                      <a:r>
                        <a:rPr lang="el-GR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ΕΥΘΥΣ ΛΟΓΟΣ</a:t>
                      </a:r>
                      <a:endParaRPr lang="el-G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</a:pPr>
                      <a:r>
                        <a:rPr lang="el-GR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ΠΛΑΓΙΟΣ ΛΟΓΟΣ</a:t>
                      </a:r>
                      <a:endParaRPr lang="el-G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73688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l-GR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ΕΥΘΕΙΑ ΕΡΩΤΗΜΑΤΙΚΗ ΠΡΟΤΑΣΗ</a:t>
                      </a:r>
                      <a:endParaRPr lang="el-GR" sz="105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14300" marR="11430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l-GR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ΠΛΑΓΙΑ  ΕΡΩΤΗΜΑΤΙΚΉ</a:t>
                      </a:r>
                      <a:r>
                        <a:rPr lang="el-GR" sz="12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ΠΡΟΤΑΣΗ</a:t>
                      </a:r>
                      <a:endParaRPr lang="el-GR" sz="105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14300" marR="114300" marT="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5823872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Τὶς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ποιεῖ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ταῦτα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  (ΟΡ. -Μ.Α.)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l-GR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 algn="l" defTabSz="914400" rtl="0" eaLnBrk="1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Παραδῶμεν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Κορινθίοις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τὴν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πόλιν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  (ΥΠ-ΟΑ-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απλή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l-GR" sz="14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 algn="l" defTabSz="914400" rtl="0" eaLnBrk="1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Κατακαύσωμεν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αὐτοὺς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ἢ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τί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ἄλλο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χρησώμεθα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 (ΥΠ-ΟΑ-διμελής)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l-GR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 algn="l" defTabSz="914400" rtl="0" eaLnBrk="1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Πῶς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ἂν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τὴν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μάχην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συμφορώτατα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ποιησαίμεθα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 (ΔΥΝ.ΕΥΚ.-ΜΑ)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l-GR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lvl="0" indent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14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Πῶς</a:t>
                      </a:r>
                      <a:r>
                        <a:rPr lang="el-GR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ἔχει</a:t>
                      </a:r>
                      <a:r>
                        <a:rPr lang="el-GR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παιδείας βασιλεύς; </a:t>
                      </a:r>
                      <a:r>
                        <a:rPr lang="el-GR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(ΟΡ-ΜΑ)</a:t>
                      </a:r>
                      <a:endParaRPr lang="el-GR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89785" algn="l"/>
                          <a:tab pos="3492500" algn="l"/>
                        </a:tabLst>
                      </a:pP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Οὗτος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ἐρωτᾷ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lvl="0" indent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89785" algn="l"/>
                          <a:tab pos="3492500" algn="l"/>
                        </a:tabLst>
                      </a:pP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Οὗτος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ἠρώτα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lvl="0" indent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89785" algn="l"/>
                          <a:tab pos="3492500" algn="l"/>
                        </a:tabLst>
                      </a:pP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Τὸν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θεὸν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ἐρωτῶσι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lvl="0" indent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89785" algn="l"/>
                          <a:tab pos="3492500" algn="l"/>
                        </a:tabLst>
                      </a:pP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Τὸν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θεὸν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ἠρώτων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lvl="0" indent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89785" algn="l"/>
                          <a:tab pos="3492500" algn="l"/>
                        </a:tabLst>
                      </a:pPr>
                      <a:endParaRPr lang="el-GR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lvl="0" indent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89785" algn="l"/>
                          <a:tab pos="3492500" algn="l"/>
                        </a:tabLst>
                      </a:pP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Οὗτοι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ἐβουλεύοντο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lvl="0" indent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89785" algn="l"/>
                          <a:tab pos="3492500" algn="l"/>
                        </a:tabLst>
                      </a:pPr>
                      <a:endParaRPr lang="el-GR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lvl="0" indent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89785" algn="l"/>
                          <a:tab pos="3492500" algn="l"/>
                        </a:tabLst>
                      </a:pPr>
                      <a:endParaRPr lang="el-GR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lvl="0" indent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89785" algn="l"/>
                          <a:tab pos="3492500" algn="l"/>
                        </a:tabLst>
                      </a:pP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Ἐβουλεύοντο</a:t>
                      </a:r>
                      <a:endParaRPr lang="el-GR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lvl="0" indent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89785" algn="l"/>
                          <a:tab pos="3492500" algn="l"/>
                        </a:tabLst>
                      </a:pPr>
                      <a:endParaRPr lang="el-GR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lvl="0" indent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89785" algn="l"/>
                          <a:tab pos="3492500" algn="l"/>
                        </a:tabLst>
                      </a:pPr>
                      <a:endParaRPr lang="el-GR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lvl="0" indent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89785" algn="l"/>
                          <a:tab pos="3492500" algn="l"/>
                        </a:tabLst>
                      </a:pP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Οὐκ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οἶδεν</a:t>
                      </a:r>
                      <a:endParaRPr lang="el-GR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89785" algn="l"/>
                          <a:tab pos="3492500" algn="l"/>
                        </a:tabLst>
                      </a:pP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τίς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/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ὅστις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 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ποιεῖ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ταῦτα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.(ΟΡ)</a:t>
                      </a:r>
                    </a:p>
                    <a:p>
                      <a:pPr marL="0" lvl="0" indent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89785" algn="l"/>
                          <a:tab pos="3492500" algn="l"/>
                        </a:tabLst>
                      </a:pP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τίς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/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ὅστις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ποιοῖ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ποιοίη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ταῦτα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(ΕΠΛ)</a:t>
                      </a:r>
                    </a:p>
                    <a:p>
                      <a:pPr marL="0" lvl="0" indent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89785" algn="l"/>
                          <a:tab pos="3492500" algn="l"/>
                        </a:tabLst>
                      </a:pP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εἰ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παραδῶσιν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Κορινθίοις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τὴν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πόλιν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.(ΥΠ)</a:t>
                      </a:r>
                    </a:p>
                    <a:p>
                      <a:pPr marL="0" lvl="0" indent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89785" algn="l"/>
                          <a:tab pos="3492500" algn="l"/>
                        </a:tabLst>
                      </a:pP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εἰ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παραδοῖεν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Κορινθίοις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τὴν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πόλιν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.(ΕΠΛ)</a:t>
                      </a:r>
                    </a:p>
                    <a:p>
                      <a:pPr marL="0" lvl="0" indent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89785" algn="l"/>
                          <a:tab pos="3492500" algn="l"/>
                        </a:tabLst>
                      </a:pPr>
                      <a:endParaRPr lang="el-GR" sz="14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lvl="0" indent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89785" algn="l"/>
                          <a:tab pos="3492500" algn="l"/>
                        </a:tabLst>
                      </a:pP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εἴτε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κατακαύσωσιν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αὐτοὺς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ἢ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τί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ἄλλο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χρήσωνται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.(διατήρηση ΥΠ)</a:t>
                      </a:r>
                    </a:p>
                    <a:p>
                      <a:pPr marL="0" lvl="0" indent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89785" algn="l"/>
                          <a:tab pos="3492500" algn="l"/>
                        </a:tabLst>
                      </a:pPr>
                      <a:endParaRPr lang="el-GR" sz="14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lvl="0" indent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89785" algn="l"/>
                          <a:tab pos="3492500" algn="l"/>
                        </a:tabLst>
                      </a:pP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πῶς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ἂν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τὴν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μάχην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συμφορώτατα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ποιήσαιντο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(ΔΥΝ.ΕΥΚ.)</a:t>
                      </a:r>
                    </a:p>
                    <a:p>
                      <a:pPr marL="0" lvl="0" indent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89785" algn="l"/>
                          <a:tab pos="3492500" algn="l"/>
                        </a:tabLst>
                      </a:pPr>
                      <a:endParaRPr lang="el-GR" sz="14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lvl="0" indent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89785" algn="l"/>
                          <a:tab pos="3492500" algn="l"/>
                        </a:tabLst>
                      </a:pP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πῶς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/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ὅπως</a:t>
                      </a:r>
                      <a:r>
                        <a:rPr lang="el-G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ἔχει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παιδείας βασιλεύς. (ΟΡ)</a:t>
                      </a:r>
                    </a:p>
                    <a:p>
                      <a:pPr marL="0" lvl="0" indent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89785" algn="l"/>
                          <a:tab pos="3492500" algn="l"/>
                        </a:tabLst>
                      </a:pPr>
                      <a:endParaRPr lang="el-GR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  <p:sp>
        <p:nvSpPr>
          <p:cNvPr id="5" name="4 - Δεξιό βέλος"/>
          <p:cNvSpPr/>
          <p:nvPr/>
        </p:nvSpPr>
        <p:spPr>
          <a:xfrm>
            <a:off x="3347864" y="764704"/>
            <a:ext cx="79208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TextBox"/>
          <p:cNvSpPr txBox="1"/>
          <p:nvPr/>
        </p:nvSpPr>
        <p:spPr>
          <a:xfrm>
            <a:off x="5868144" y="1052776"/>
            <a:ext cx="3384000" cy="360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11" name="10 - TextBox"/>
          <p:cNvSpPr txBox="1"/>
          <p:nvPr/>
        </p:nvSpPr>
        <p:spPr>
          <a:xfrm>
            <a:off x="5868520" y="1448816"/>
            <a:ext cx="3384000" cy="396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12" name="11 - TextBox"/>
          <p:cNvSpPr txBox="1"/>
          <p:nvPr/>
        </p:nvSpPr>
        <p:spPr>
          <a:xfrm>
            <a:off x="5868144" y="1772816"/>
            <a:ext cx="3276000" cy="504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25" name="24 - TextBox"/>
          <p:cNvSpPr txBox="1"/>
          <p:nvPr/>
        </p:nvSpPr>
        <p:spPr>
          <a:xfrm>
            <a:off x="5904512" y="2276872"/>
            <a:ext cx="3276000" cy="792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26" name="25 - TextBox"/>
          <p:cNvSpPr txBox="1"/>
          <p:nvPr/>
        </p:nvSpPr>
        <p:spPr>
          <a:xfrm>
            <a:off x="5868144" y="3069016"/>
            <a:ext cx="3276000" cy="936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27" name="26 - TextBox"/>
          <p:cNvSpPr txBox="1"/>
          <p:nvPr/>
        </p:nvSpPr>
        <p:spPr>
          <a:xfrm>
            <a:off x="5868144" y="4005064"/>
            <a:ext cx="3276000" cy="1368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28" name="27 - TextBox"/>
          <p:cNvSpPr txBox="1"/>
          <p:nvPr/>
        </p:nvSpPr>
        <p:spPr>
          <a:xfrm>
            <a:off x="5868144" y="5373216"/>
            <a:ext cx="3276000" cy="1044000"/>
          </a:xfrm>
          <a:prstGeom prst="rect">
            <a:avLst/>
          </a:prstGeom>
          <a:solidFill>
            <a:srgbClr val="DBFFF2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13" name="1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6948264" y="6492875"/>
            <a:ext cx="2195736" cy="365125"/>
          </a:xfrm>
        </p:spPr>
        <p:txBody>
          <a:bodyPr/>
          <a:lstStyle/>
          <a:p>
            <a:r>
              <a:rPr lang="el-GR" dirty="0" smtClean="0"/>
              <a:t>Π.Γ. ΑΘΑΝΑΣΟΠΟΥΛΟΣ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6858000"/>
              </a:tblGrid>
              <a:tr h="678550">
                <a:tc>
                  <a:txBody>
                    <a:bodyPr/>
                    <a:lstStyle/>
                    <a:p>
                      <a:pPr marL="453390" indent="-226695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ΕΥΘΥΣ ΛΟΓΟΣ</a:t>
                      </a:r>
                      <a:endParaRPr lang="el-GR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3390" indent="-226695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ΠΛΑΓΙΟΣ ΛΟΓΟΣ</a:t>
                      </a:r>
                      <a:endParaRPr lang="el-GR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179450">
                <a:tc>
                  <a:txBody>
                    <a:bodyPr/>
                    <a:lstStyle/>
                    <a:p>
                      <a:pPr marL="453390" indent="-226695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Δ.  ΔΕΥΤΕΡΕΥΟΥΣΑ ΠΡΟΤΑΣΗ </a:t>
                      </a:r>
                      <a:endParaRPr lang="el-GR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l-GR" sz="16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Οριστική </a:t>
                      </a:r>
                      <a:endParaRPr lang="el-GR" sz="16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l-GR" sz="16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Υποτακτική </a:t>
                      </a:r>
                      <a:endParaRPr lang="el-GR" sz="16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l-GR" sz="16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Ευκτική </a:t>
                      </a:r>
                      <a:endParaRPr lang="el-GR" sz="16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l-GR" sz="16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Ευκτική  πλαγίου λόγου</a:t>
                      </a:r>
                      <a:endParaRPr lang="el-GR" sz="16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l-GR" sz="16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Δυνητική Οριστική </a:t>
                      </a:r>
                      <a:endParaRPr lang="el-GR" sz="16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l-GR" sz="16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Δυνητική </a:t>
                      </a:r>
                      <a:r>
                        <a:rPr lang="el-GR" sz="16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ευκτική</a:t>
                      </a:r>
                      <a:endParaRPr lang="el-GR" sz="16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3390" indent="-226695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ΔΕΥΤΕΡΕΥΟΥΣΑ ΠΡΟΤΑΣΗ</a:t>
                      </a:r>
                      <a:endParaRPr lang="el-GR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16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Οι δευτερεύουσες προτάσεις του ευθέος λόγου παραμένουν δευτερεύουσες προτάσεις του ίδιου είδους στον πλάγιο λόγο</a:t>
                      </a:r>
                      <a:r>
                        <a:rPr lang="el-G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en-US" sz="1600" b="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l-GR" sz="16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Μετατροπή εγκλίσεων</a:t>
                      </a:r>
                      <a:endParaRPr lang="en-US" sz="16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US" sz="16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US" sz="16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US" sz="16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US" sz="16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US" sz="16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US" sz="16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US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l-GR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Όταν μια υποτακτική με αοριστολογικό </a:t>
                      </a:r>
                      <a:r>
                        <a:rPr lang="el-GR" sz="16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ἄν</a:t>
                      </a:r>
                      <a:r>
                        <a:rPr lang="el-GR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μετατραπεί σε ευκτική του πλαγίου λόγου (λόγω εξάρτησης από ρ. ιστορικού χρόνου) το αοριστολογικό </a:t>
                      </a:r>
                      <a:r>
                        <a:rPr lang="el-GR" sz="16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ἄν</a:t>
                      </a:r>
                      <a:r>
                        <a:rPr lang="el-GR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χάνεται και  οι σύνδεσμοι με </a:t>
                      </a:r>
                      <a:r>
                        <a:rPr lang="el-GR" sz="16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ἄν</a:t>
                      </a:r>
                      <a:r>
                        <a:rPr lang="el-GR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μετατρέπονται στους αντίστοιχους χωρίς </a:t>
                      </a:r>
                      <a:r>
                        <a:rPr lang="el-GR" sz="16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ἄν</a:t>
                      </a:r>
                      <a:r>
                        <a:rPr lang="el-GR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: </a:t>
                      </a:r>
                      <a:r>
                        <a:rPr lang="el-GR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ὅταν</a:t>
                      </a:r>
                      <a:r>
                        <a:rPr lang="el-G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&gt; </a:t>
                      </a:r>
                      <a:r>
                        <a:rPr lang="el-GR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ὅτε</a:t>
                      </a:r>
                      <a:r>
                        <a:rPr lang="el-G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l-GR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ἐπειδάν</a:t>
                      </a:r>
                      <a:r>
                        <a:rPr lang="el-G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&gt; </a:t>
                      </a:r>
                      <a:r>
                        <a:rPr lang="el-GR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ἐπειδή</a:t>
                      </a:r>
                      <a:r>
                        <a:rPr lang="el-G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l-GR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ἄν</a:t>
                      </a:r>
                      <a:r>
                        <a:rPr lang="el-G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&gt; </a:t>
                      </a:r>
                      <a:r>
                        <a:rPr lang="el-GR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εἰ</a:t>
                      </a:r>
                      <a:r>
                        <a:rPr lang="el-G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l-GR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πρίν</a:t>
                      </a:r>
                      <a:r>
                        <a:rPr lang="el-G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l-GR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ἄν</a:t>
                      </a:r>
                      <a:r>
                        <a:rPr lang="el-G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&gt; </a:t>
                      </a:r>
                      <a:r>
                        <a:rPr lang="el-GR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πρίν</a:t>
                      </a:r>
                      <a:r>
                        <a:rPr lang="el-G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l-GR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κλπ 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l-GR" sz="16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2483768" y="2132856"/>
          <a:ext cx="6660231" cy="2763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20077"/>
                <a:gridCol w="2220077"/>
                <a:gridCol w="2220077"/>
              </a:tblGrid>
              <a:tr h="370840">
                <a:tc>
                  <a:txBody>
                    <a:bodyPr/>
                    <a:lstStyle/>
                    <a:p>
                      <a:pPr marL="18000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/>
                        <a:t>ΕΥΘΥΣ ΛΟΓΟΣ </a:t>
                      </a:r>
                      <a:endParaRPr lang="el-G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18000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/>
                        <a:t>ΡΗΜΑ ΕΞΑΡΤΗΣΗΣ</a:t>
                      </a:r>
                      <a:endParaRPr lang="el-G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18000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/>
                        <a:t>ΠΛΑΓΙΟΣ ΛΟΓΟΣ</a:t>
                      </a:r>
                      <a:endParaRPr lang="el-G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marL="18000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/>
                        <a:t>Οριστική ή  Υποτακτική (+ἄν)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18000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/>
                        <a:t>Αρκτικού χρόνου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18000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/>
                        <a:t>διατηρείται 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00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b="1" dirty="0"/>
                        <a:t>Ιστορικού χρόνου</a:t>
                      </a:r>
                      <a:endParaRPr lang="el-G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18000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b="1" dirty="0"/>
                        <a:t>Ευκτική του πλαγίου λόγου  </a:t>
                      </a:r>
                      <a:endParaRPr lang="en-US" sz="1200" b="1" dirty="0" smtClean="0"/>
                    </a:p>
                    <a:p>
                      <a:pPr marL="18000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b="1" dirty="0" smtClean="0"/>
                        <a:t>(χωρίς </a:t>
                      </a:r>
                      <a:r>
                        <a:rPr lang="el-GR" sz="1200" b="1" dirty="0" err="1"/>
                        <a:t>ἄν</a:t>
                      </a:r>
                      <a:r>
                        <a:rPr lang="el-GR" sz="1200" b="1" dirty="0" smtClean="0"/>
                        <a:t>,</a:t>
                      </a:r>
                      <a:r>
                        <a:rPr lang="en-US" sz="1200" b="1" dirty="0" smtClean="0"/>
                        <a:t> </a:t>
                      </a:r>
                      <a:r>
                        <a:rPr lang="el-GR" sz="1200" b="1" dirty="0" smtClean="0"/>
                        <a:t>βλ.</a:t>
                      </a:r>
                      <a:r>
                        <a:rPr lang="en-US" sz="1200" b="1" dirty="0" smtClean="0"/>
                        <a:t> </a:t>
                      </a:r>
                      <a:r>
                        <a:rPr lang="el-GR" sz="1200" b="1" dirty="0" err="1" smtClean="0"/>
                        <a:t>σημ</a:t>
                      </a:r>
                      <a:r>
                        <a:rPr lang="el-GR" sz="1200" b="1" dirty="0" smtClean="0"/>
                        <a:t> </a:t>
                      </a:r>
                      <a:r>
                        <a:rPr lang="el-GR" sz="1200" b="1" dirty="0"/>
                        <a:t>3) </a:t>
                      </a:r>
                      <a:endParaRPr lang="en-US" sz="1200" b="1" dirty="0" smtClean="0"/>
                    </a:p>
                    <a:p>
                      <a:pPr marL="18000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b="1" dirty="0" smtClean="0"/>
                        <a:t>ενίοτε </a:t>
                      </a:r>
                      <a:r>
                        <a:rPr lang="el-GR" sz="1200" b="1" dirty="0"/>
                        <a:t>διατηρείται η έγκλιση του ευθέος λόγου </a:t>
                      </a:r>
                      <a:endParaRPr lang="el-G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18000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/>
                        <a:t>Ευκτική  </a:t>
                      </a:r>
                    </a:p>
                    <a:p>
                      <a:pPr marL="18000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/>
                        <a:t>Δυνητική Οριστική </a:t>
                      </a:r>
                      <a:endParaRPr lang="en-US" sz="1200" dirty="0" smtClean="0"/>
                    </a:p>
                    <a:p>
                      <a:pPr marL="18000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 smtClean="0"/>
                        <a:t>Δυνητική  </a:t>
                      </a:r>
                      <a:r>
                        <a:rPr lang="el-GR" sz="1200" dirty="0"/>
                        <a:t>ευκτική</a:t>
                      </a:r>
                      <a:endParaRPr lang="el-G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18000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/>
                        <a:t>Αρκτικού ή ιστορικού χρόνου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18000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/>
                        <a:t>διατηρούνται 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marL="18000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/>
                        <a:t>Ευκτική  πλαγίου λόγου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18000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b="1" dirty="0"/>
                        <a:t>Αρκτικού χρόνου</a:t>
                      </a:r>
                      <a:endParaRPr lang="el-G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18000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b="1" dirty="0"/>
                        <a:t>Οριστική ή Υποτακτική</a:t>
                      </a:r>
                      <a:endParaRPr lang="el-G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00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/>
                        <a:t>Ιστορικού χρόνου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18000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/>
                        <a:t>διατηρείται</a:t>
                      </a:r>
                      <a:endParaRPr lang="el-G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</a:tr>
            </a:tbl>
          </a:graphicData>
        </a:graphic>
      </p:graphicFrame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7164288" y="6492875"/>
            <a:ext cx="1979712" cy="365125"/>
          </a:xfrm>
        </p:spPr>
        <p:txBody>
          <a:bodyPr/>
          <a:lstStyle/>
          <a:p>
            <a:r>
              <a:rPr lang="el-GR" dirty="0" smtClean="0"/>
              <a:t>Π.Γ. ΑΘΑΝΑΣΟΠΟΥΛΟΣ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1922</Words>
  <Application>Microsoft Office PowerPoint</Application>
  <PresentationFormat>Προβολή στην οθόνη (4:3)</PresentationFormat>
  <Paragraphs>564</Paragraphs>
  <Slides>16</Slides>
  <Notes>16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22" baseType="lpstr">
      <vt:lpstr>Arial</vt:lpstr>
      <vt:lpstr>Calibri</vt:lpstr>
      <vt:lpstr>Symbol</vt:lpstr>
      <vt:lpstr>Times New Roman</vt:lpstr>
      <vt:lpstr>Wingdings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ΠΑΝΑΓΗΣ</dc:creator>
  <cp:lastModifiedBy>ΜΥΡΣΙΝΗ ΧΛΙΑΟΥΤΑΚΗ</cp:lastModifiedBy>
  <cp:revision>21</cp:revision>
  <dcterms:created xsi:type="dcterms:W3CDTF">2013-04-01T18:15:32Z</dcterms:created>
  <dcterms:modified xsi:type="dcterms:W3CDTF">2015-09-12T17:02:19Z</dcterms:modified>
  <cp:contentStatus>Τελική έκδοση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