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72" r:id="rId6"/>
    <p:sldId id="259" r:id="rId7"/>
    <p:sldId id="284" r:id="rId8"/>
    <p:sldId id="273" r:id="rId9"/>
    <p:sldId id="285" r:id="rId10"/>
    <p:sldId id="261" r:id="rId11"/>
    <p:sldId id="274" r:id="rId12"/>
    <p:sldId id="275" r:id="rId13"/>
    <p:sldId id="287" r:id="rId14"/>
    <p:sldId id="276" r:id="rId15"/>
    <p:sldId id="288" r:id="rId16"/>
    <p:sldId id="277" r:id="rId17"/>
    <p:sldId id="286" r:id="rId18"/>
    <p:sldId id="290" r:id="rId19"/>
    <p:sldId id="278" r:id="rId20"/>
    <p:sldId id="289" r:id="rId21"/>
    <p:sldId id="262" r:id="rId22"/>
    <p:sldId id="263" r:id="rId23"/>
    <p:sldId id="264" r:id="rId24"/>
    <p:sldId id="297" r:id="rId25"/>
    <p:sldId id="265" r:id="rId26"/>
    <p:sldId id="282" r:id="rId27"/>
    <p:sldId id="291" r:id="rId28"/>
    <p:sldId id="283" r:id="rId29"/>
    <p:sldId id="266" r:id="rId30"/>
    <p:sldId id="293" r:id="rId31"/>
    <p:sldId id="267" r:id="rId32"/>
    <p:sldId id="292" r:id="rId33"/>
    <p:sldId id="279" r:id="rId34"/>
    <p:sldId id="294" r:id="rId35"/>
    <p:sldId id="280" r:id="rId36"/>
    <p:sldId id="281" r:id="rId37"/>
    <p:sldId id="295" r:id="rId38"/>
    <p:sldId id="268" r:id="rId39"/>
    <p:sldId id="269" r:id="rId40"/>
    <p:sldId id="270" r:id="rId41"/>
    <p:sldId id="296" r:id="rId42"/>
    <p:sldId id="271" r:id="rId43"/>
    <p:sldId id="298" r:id="rId44"/>
    <p:sldId id="300" r:id="rId45"/>
    <p:sldId id="299" r:id="rId46"/>
    <p:sldId id="301"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Υπότιτλο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Τίτλος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smtClean="0"/>
              <a:t>Στυλ κύριου τίτλου</a:t>
            </a:r>
            <a:endParaRPr kumimoji="0" lang="en-US"/>
          </a:p>
        </p:txBody>
      </p:sp>
      <p:cxnSp>
        <p:nvCxnSpPr>
          <p:cNvPr id="8" name="Ευθεία γραμμή σύνδεσης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Έλλειψη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Θέση ημερομηνίας 14"/>
          <p:cNvSpPr>
            <a:spLocks noGrp="1"/>
          </p:cNvSpPr>
          <p:nvPr>
            <p:ph type="dt" sz="half" idx="10"/>
          </p:nvPr>
        </p:nvSpPr>
        <p:spPr/>
        <p:txBody>
          <a:bodyPr/>
          <a:lstStyle/>
          <a:p>
            <a:fld id="{3BD9E76B-A013-47E7-92B6-4857128DE319}" type="datetimeFigureOut">
              <a:rPr lang="el-GR" smtClean="0"/>
              <a:t>6/9/2024</a:t>
            </a:fld>
            <a:endParaRPr lang="el-GR"/>
          </a:p>
        </p:txBody>
      </p:sp>
      <p:sp>
        <p:nvSpPr>
          <p:cNvPr id="16" name="Θέση αριθμού διαφάνειας 15"/>
          <p:cNvSpPr>
            <a:spLocks noGrp="1"/>
          </p:cNvSpPr>
          <p:nvPr>
            <p:ph type="sldNum" sz="quarter" idx="11"/>
          </p:nvPr>
        </p:nvSpPr>
        <p:spPr/>
        <p:txBody>
          <a:bodyPr/>
          <a:lstStyle/>
          <a:p>
            <a:fld id="{3AA7F31F-9D4B-49C9-99F8-FB86EE6B2E17}" type="slidenum">
              <a:rPr lang="el-GR" smtClean="0"/>
              <a:t>‹#›</a:t>
            </a:fld>
            <a:endParaRPr lang="el-GR"/>
          </a:p>
        </p:txBody>
      </p:sp>
      <p:sp>
        <p:nvSpPr>
          <p:cNvPr id="17" name="Θέση υποσέλιδου 16"/>
          <p:cNvSpPr>
            <a:spLocks noGrp="1"/>
          </p:cNvSpPr>
          <p:nvPr>
            <p:ph type="ftr" sz="quarter" idx="12"/>
          </p:nvPr>
        </p:nvSpPr>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3BD9E76B-A013-47E7-92B6-4857128DE319}" type="datetimeFigureOut">
              <a:rPr lang="el-GR" smtClean="0"/>
              <a:t>6/9/2024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AA7F31F-9D4B-49C9-99F8-FB86EE6B2E17}"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3BD9E76B-A013-47E7-92B6-4857128DE319}" type="datetimeFigureOut">
              <a:rPr lang="el-GR" smtClean="0"/>
              <a:t>6/9/2024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AA7F31F-9D4B-49C9-99F8-FB86EE6B2E17}"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9" name="Θέση περιεχομένου 8"/>
          <p:cNvSpPr>
            <a:spLocks noGrp="1"/>
          </p:cNvSpPr>
          <p:nvPr>
            <p:ph idx="1"/>
          </p:nvPr>
        </p:nvSpPr>
        <p:spPr>
          <a:xfrm>
            <a:off x="457200" y="1524000"/>
            <a:ext cx="8229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4" name="Θέση ημερομηνίας 13"/>
          <p:cNvSpPr>
            <a:spLocks noGrp="1"/>
          </p:cNvSpPr>
          <p:nvPr>
            <p:ph type="dt" sz="half" idx="14"/>
          </p:nvPr>
        </p:nvSpPr>
        <p:spPr/>
        <p:txBody>
          <a:bodyPr/>
          <a:lstStyle/>
          <a:p>
            <a:fld id="{3BD9E76B-A013-47E7-92B6-4857128DE319}" type="datetimeFigureOut">
              <a:rPr lang="el-GR" smtClean="0"/>
              <a:t>6/9/2024</a:t>
            </a:fld>
            <a:endParaRPr lang="el-GR"/>
          </a:p>
        </p:txBody>
      </p:sp>
      <p:sp>
        <p:nvSpPr>
          <p:cNvPr id="15" name="Θέση αριθμού διαφάνειας 14"/>
          <p:cNvSpPr>
            <a:spLocks noGrp="1"/>
          </p:cNvSpPr>
          <p:nvPr>
            <p:ph type="sldNum" sz="quarter" idx="15"/>
          </p:nvPr>
        </p:nvSpPr>
        <p:spPr/>
        <p:txBody>
          <a:bodyPr/>
          <a:lstStyle>
            <a:lvl1pPr algn="ctr">
              <a:defRPr/>
            </a:lvl1pPr>
          </a:lstStyle>
          <a:p>
            <a:fld id="{3AA7F31F-9D4B-49C9-99F8-FB86EE6B2E17}" type="slidenum">
              <a:rPr lang="el-GR" smtClean="0"/>
              <a:t>‹#›</a:t>
            </a:fld>
            <a:endParaRPr lang="el-GR"/>
          </a:p>
        </p:txBody>
      </p:sp>
      <p:sp>
        <p:nvSpPr>
          <p:cNvPr id="16" name="Θέση υποσέλιδου 15"/>
          <p:cNvSpPr>
            <a:spLocks noGrp="1"/>
          </p:cNvSpPr>
          <p:nvPr>
            <p:ph type="ftr" sz="quarter" idx="16"/>
          </p:nvPr>
        </p:nvSpPr>
        <p:spPr/>
        <p:txBody>
          <a:bodyPr/>
          <a:lstStyle/>
          <a:p>
            <a:endParaRPr lang="el-GR"/>
          </a:p>
        </p:txBody>
      </p:sp>
      <p:sp>
        <p:nvSpPr>
          <p:cNvPr id="17" name="Τίτλος 16"/>
          <p:cNvSpPr>
            <a:spLocks noGrp="1"/>
          </p:cNvSpPr>
          <p:nvPr>
            <p:ph type="title"/>
          </p:nvPr>
        </p:nvSpPr>
        <p:spPr/>
        <p:txBody>
          <a:bodyPr rtlCol="0" anchor="b" anchorCtr="0"/>
          <a:lstStyle/>
          <a:p>
            <a:r>
              <a:rPr kumimoji="0" lang="el-GR" smtClean="0"/>
              <a:t>Στυλ κύριου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Θέση ημερομηνίας 3"/>
          <p:cNvSpPr>
            <a:spLocks noGrp="1"/>
          </p:cNvSpPr>
          <p:nvPr>
            <p:ph type="dt" sz="half" idx="10"/>
          </p:nvPr>
        </p:nvSpPr>
        <p:spPr/>
        <p:txBody>
          <a:bodyPr/>
          <a:lstStyle/>
          <a:p>
            <a:fld id="{3BD9E76B-A013-47E7-92B6-4857128DE319}" type="datetimeFigureOut">
              <a:rPr lang="el-GR" smtClean="0"/>
              <a:t>6/9/2024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AA7F31F-9D4B-49C9-99F8-FB86EE6B2E17}" type="slidenum">
              <a:rPr lang="el-GR" smtClean="0"/>
              <a:t>‹#›</a:t>
            </a:fld>
            <a:endParaRPr lang="el-GR"/>
          </a:p>
        </p:txBody>
      </p:sp>
      <p:sp>
        <p:nvSpPr>
          <p:cNvPr id="2" name="Τίτλο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cxnSp>
        <p:nvCxnSpPr>
          <p:cNvPr id="7" name="Ευθεία γραμμή σύνδεσης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a:lstStyle/>
          <a:p>
            <a:fld id="{3BD9E76B-A013-47E7-92B6-4857128DE319}" type="datetimeFigureOut">
              <a:rPr lang="el-GR" smtClean="0"/>
              <a:t>6/9/2024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AA7F31F-9D4B-49C9-99F8-FB86EE6B2E17}"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11" name="Θέση περιεχομένου 10"/>
          <p:cNvSpPr>
            <a:spLocks noGrp="1"/>
          </p:cNvSpPr>
          <p:nvPr>
            <p:ph sz="half" idx="1"/>
          </p:nvPr>
        </p:nvSpPr>
        <p:spPr>
          <a:xfrm>
            <a:off x="457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half" idx="2"/>
          </p:nvPr>
        </p:nvSpPr>
        <p:spPr>
          <a:xfrm>
            <a:off x="4648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Θέση αριθμού διαφάνειας 8"/>
          <p:cNvSpPr>
            <a:spLocks noGrp="1"/>
          </p:cNvSpPr>
          <p:nvPr>
            <p:ph type="sldNum" sz="quarter" idx="12"/>
          </p:nvPr>
        </p:nvSpPr>
        <p:spPr/>
        <p:txBody>
          <a:bodyPr/>
          <a:lstStyle/>
          <a:p>
            <a:fld id="{3AA7F31F-9D4B-49C9-99F8-FB86EE6B2E17}" type="slidenum">
              <a:rPr lang="el-GR" smtClean="0"/>
              <a:t>‹#›</a:t>
            </a:fld>
            <a:endParaRPr lang="el-GR"/>
          </a:p>
        </p:txBody>
      </p:sp>
      <p:sp>
        <p:nvSpPr>
          <p:cNvPr id="8" name="Θέση υποσέλιδου 7"/>
          <p:cNvSpPr>
            <a:spLocks noGrp="1"/>
          </p:cNvSpPr>
          <p:nvPr>
            <p:ph type="ftr" sz="quarter" idx="11"/>
          </p:nvPr>
        </p:nvSpPr>
        <p:spPr/>
        <p:txBody>
          <a:bodyPr/>
          <a:lstStyle/>
          <a:p>
            <a:endParaRPr lang="el-GR"/>
          </a:p>
        </p:txBody>
      </p:sp>
      <p:sp>
        <p:nvSpPr>
          <p:cNvPr id="7" name="Θέση ημερομηνίας 6"/>
          <p:cNvSpPr>
            <a:spLocks noGrp="1"/>
          </p:cNvSpPr>
          <p:nvPr>
            <p:ph type="dt" sz="half" idx="10"/>
          </p:nvPr>
        </p:nvSpPr>
        <p:spPr/>
        <p:txBody>
          <a:bodyPr/>
          <a:lstStyle/>
          <a:p>
            <a:fld id="{3BD9E76B-A013-47E7-92B6-4857128DE319}" type="datetimeFigureOut">
              <a:rPr lang="el-GR" smtClean="0"/>
              <a:t>6/9/2024</a:t>
            </a:fld>
            <a:endParaRPr lang="el-GR"/>
          </a:p>
        </p:txBody>
      </p:sp>
      <p:sp>
        <p:nvSpPr>
          <p:cNvPr id="3" name="Θέση κειμένου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32" name="Θέση περιεχομένου 31"/>
          <p:cNvSpPr>
            <a:spLocks noGrp="1"/>
          </p:cNvSpPr>
          <p:nvPr>
            <p:ph sz="half" idx="2"/>
          </p:nvPr>
        </p:nvSpPr>
        <p:spPr>
          <a:xfrm>
            <a:off x="457200"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4" name="Θέση περιεχομένου 33"/>
          <p:cNvSpPr>
            <a:spLocks noGrp="1"/>
          </p:cNvSpPr>
          <p:nvPr>
            <p:ph sz="quarter" idx="4"/>
          </p:nvPr>
        </p:nvSpPr>
        <p:spPr>
          <a:xfrm>
            <a:off x="4649788"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 name="Τίτλος 1"/>
          <p:cNvSpPr>
            <a:spLocks noGrp="1"/>
          </p:cNvSpPr>
          <p:nvPr>
            <p:ph type="title"/>
          </p:nvPr>
        </p:nvSpPr>
        <p:spPr>
          <a:xfrm>
            <a:off x="457200" y="155448"/>
            <a:ext cx="8229600" cy="1143000"/>
          </a:xfrm>
        </p:spPr>
        <p:txBody>
          <a:bodyPr anchor="b" anchorCtr="0"/>
          <a:lstStyle>
            <a:lvl1pPr>
              <a:defRPr/>
            </a:lvl1pPr>
          </a:lstStyle>
          <a:p>
            <a:r>
              <a:rPr kumimoji="0" lang="el-GR" smtClean="0"/>
              <a:t>Στυλ κύριου τίτλου</a:t>
            </a:r>
            <a:endParaRPr kumimoji="0" lang="en-US"/>
          </a:p>
        </p:txBody>
      </p:sp>
      <p:sp>
        <p:nvSpPr>
          <p:cNvPr id="12" name="Θέση κειμένου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cxnSp>
        <p:nvCxnSpPr>
          <p:cNvPr id="10" name="Ευθεία γραμμή σύνδεσης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3BD9E76B-A013-47E7-92B6-4857128DE319}" type="datetimeFigureOut">
              <a:rPr lang="el-GR" smtClean="0"/>
              <a:t>6/9/2024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AA7F31F-9D4B-49C9-99F8-FB86EE6B2E17}"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3BD9E76B-A013-47E7-92B6-4857128DE319}" type="datetimeFigureOut">
              <a:rPr lang="el-GR" smtClean="0"/>
              <a:t>6/9/2024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AA7F31F-9D4B-49C9-99F8-FB86EE6B2E17}"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Θέση περιεχομένου 28"/>
          <p:cNvSpPr>
            <a:spLocks noGrp="1"/>
          </p:cNvSpPr>
          <p:nvPr>
            <p:ph sz="quarter" idx="1"/>
          </p:nvPr>
        </p:nvSpPr>
        <p:spPr>
          <a:xfrm>
            <a:off x="457200" y="457200"/>
            <a:ext cx="6248400" cy="5715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 name="Θέση κειμένου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31" name="Τίτλος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8" name="Θέση ημερομηνίας 7"/>
          <p:cNvSpPr>
            <a:spLocks noGrp="1"/>
          </p:cNvSpPr>
          <p:nvPr>
            <p:ph type="dt" sz="half" idx="14"/>
          </p:nvPr>
        </p:nvSpPr>
        <p:spPr/>
        <p:txBody>
          <a:bodyPr/>
          <a:lstStyle/>
          <a:p>
            <a:fld id="{3BD9E76B-A013-47E7-92B6-4857128DE319}" type="datetimeFigureOut">
              <a:rPr lang="el-GR" smtClean="0"/>
              <a:t>6/9/2024</a:t>
            </a:fld>
            <a:endParaRPr lang="el-GR"/>
          </a:p>
        </p:txBody>
      </p:sp>
      <p:sp>
        <p:nvSpPr>
          <p:cNvPr id="9" name="Θέση αριθμού διαφάνειας 8"/>
          <p:cNvSpPr>
            <a:spLocks noGrp="1"/>
          </p:cNvSpPr>
          <p:nvPr>
            <p:ph type="sldNum" sz="quarter" idx="15"/>
          </p:nvPr>
        </p:nvSpPr>
        <p:spPr/>
        <p:txBody>
          <a:bodyPr/>
          <a:lstStyle/>
          <a:p>
            <a:fld id="{3AA7F31F-9D4B-49C9-99F8-FB86EE6B2E17}" type="slidenum">
              <a:rPr lang="el-GR" smtClean="0"/>
              <a:t>‹#›</a:t>
            </a:fld>
            <a:endParaRPr lang="el-GR"/>
          </a:p>
        </p:txBody>
      </p:sp>
      <p:sp>
        <p:nvSpPr>
          <p:cNvPr id="10" name="Θέση υποσέλιδου 9"/>
          <p:cNvSpPr>
            <a:spLocks noGrp="1"/>
          </p:cNvSpPr>
          <p:nvPr>
            <p:ph type="ftr" sz="quarter" idx="16"/>
          </p:nvPr>
        </p:nvSpPr>
        <p:spPr/>
        <p:txBody>
          <a:bodyPr/>
          <a:lstStyle/>
          <a:p>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smtClean="0"/>
              <a:t>Κάντε κλικ στο εικονίδιο για να προσθέσετε μια εικόνα</a:t>
            </a:r>
            <a:endParaRPr kumimoji="0" lang="en-US"/>
          </a:p>
        </p:txBody>
      </p:sp>
      <p:sp>
        <p:nvSpPr>
          <p:cNvPr id="4" name="Θέση κειμένου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8" name="Θέση ημερομηνίας 7"/>
          <p:cNvSpPr>
            <a:spLocks noGrp="1"/>
          </p:cNvSpPr>
          <p:nvPr>
            <p:ph type="dt" sz="half" idx="10"/>
          </p:nvPr>
        </p:nvSpPr>
        <p:spPr/>
        <p:txBody>
          <a:bodyPr/>
          <a:lstStyle/>
          <a:p>
            <a:fld id="{3BD9E76B-A013-47E7-92B6-4857128DE319}" type="datetimeFigureOut">
              <a:rPr lang="el-GR" smtClean="0"/>
              <a:t>6/9/2024</a:t>
            </a:fld>
            <a:endParaRPr lang="el-GR"/>
          </a:p>
        </p:txBody>
      </p:sp>
      <p:sp>
        <p:nvSpPr>
          <p:cNvPr id="9" name="Θέση αριθμού διαφάνειας 8"/>
          <p:cNvSpPr>
            <a:spLocks noGrp="1"/>
          </p:cNvSpPr>
          <p:nvPr>
            <p:ph type="sldNum" sz="quarter" idx="11"/>
          </p:nvPr>
        </p:nvSpPr>
        <p:spPr/>
        <p:txBody>
          <a:bodyPr/>
          <a:lstStyle/>
          <a:p>
            <a:fld id="{3AA7F31F-9D4B-49C9-99F8-FB86EE6B2E17}" type="slidenum">
              <a:rPr lang="el-GR" smtClean="0"/>
              <a:t>‹#›</a:t>
            </a:fld>
            <a:endParaRPr lang="el-GR"/>
          </a:p>
        </p:txBody>
      </p:sp>
      <p:sp>
        <p:nvSpPr>
          <p:cNvPr id="10" name="Θέση υποσέλιδου 9"/>
          <p:cNvSpPr>
            <a:spLocks noGrp="1"/>
          </p:cNvSpPr>
          <p:nvPr>
            <p:ph type="ftr" sz="quarter" idx="12"/>
          </p:nvPr>
        </p:nvSpPr>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Θέση κειμένου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Θέση ημερομηνίας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BD9E76B-A013-47E7-92B6-4857128DE319}" type="datetimeFigureOut">
              <a:rPr lang="el-GR" smtClean="0"/>
              <a:t>6/9/2024</a:t>
            </a:fld>
            <a:endParaRPr lang="el-GR"/>
          </a:p>
        </p:txBody>
      </p:sp>
      <p:sp>
        <p:nvSpPr>
          <p:cNvPr id="10" name="Θέση υποσέλιδου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a:p>
        </p:txBody>
      </p:sp>
      <p:sp>
        <p:nvSpPr>
          <p:cNvPr id="22" name="Θέση αριθμού διαφάνειας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3AA7F31F-9D4B-49C9-99F8-FB86EE6B2E17}" type="slidenum">
              <a:rPr lang="el-GR" smtClean="0"/>
              <a:t>‹#›</a:t>
            </a:fld>
            <a:endParaRPr lang="el-GR"/>
          </a:p>
        </p:txBody>
      </p:sp>
      <p:sp>
        <p:nvSpPr>
          <p:cNvPr id="5" name="Θέση τίτλου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l-GR" smtClean="0"/>
              <a:t>Στυλ κύριου τίτλου</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p:txBody>
          <a:bodyPr/>
          <a:lstStyle/>
          <a:p>
            <a:endParaRPr lang="el-GR" dirty="0"/>
          </a:p>
        </p:txBody>
      </p:sp>
      <p:sp>
        <p:nvSpPr>
          <p:cNvPr id="2" name="Τίτλος 1"/>
          <p:cNvSpPr>
            <a:spLocks noGrp="1"/>
          </p:cNvSpPr>
          <p:nvPr>
            <p:ph type="ctrTitle"/>
          </p:nvPr>
        </p:nvSpPr>
        <p:spPr>
          <a:xfrm>
            <a:off x="685800" y="571501"/>
            <a:ext cx="7772400" cy="553243"/>
          </a:xfrm>
        </p:spPr>
        <p:txBody>
          <a:bodyPr>
            <a:noAutofit/>
          </a:bodyPr>
          <a:lstStyle/>
          <a:p>
            <a:r>
              <a:rPr lang="el-GR" sz="3600" dirty="0" smtClean="0"/>
              <a:t>ΙΣΤΟΡΙΑ ΤΟΥ ΝΕΟΤΕΡΟΥ ΚΑΙ ΤΟΥ ΣΥΓΧΡΟΝΟΥ ΚΟΣΜΟΥ</a:t>
            </a:r>
            <a:endParaRPr lang="el-GR"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122812"/>
            <a:ext cx="4113659" cy="552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29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196752"/>
            <a:ext cx="8229600" cy="5256584"/>
          </a:xfrm>
        </p:spPr>
        <p:txBody>
          <a:bodyPr/>
          <a:lstStyle/>
          <a:p>
            <a:pPr marL="0" indent="0">
              <a:buNone/>
            </a:pPr>
            <a:r>
              <a:rPr lang="el-GR" sz="2800" dirty="0" smtClean="0"/>
              <a:t>Οι τοπικοί οργανισμοί: Πολιτικοί σχηματισμοί τοπικού χαρακτήρα, ένα είδος τοπικών κυβερνήσεων. Ελέγχονταν από προεστούς, </a:t>
            </a:r>
            <a:r>
              <a:rPr lang="el-GR" sz="2800" dirty="0" err="1" smtClean="0"/>
              <a:t>Φαναριώτες</a:t>
            </a:r>
            <a:r>
              <a:rPr lang="el-GR" sz="2800" dirty="0" smtClean="0"/>
              <a:t> και ιεράρχες. </a:t>
            </a:r>
          </a:p>
          <a:p>
            <a:pPr>
              <a:buFont typeface="Wingdings" panose="05000000000000000000" pitchFamily="2" charset="2"/>
              <a:buChar char="Ø"/>
            </a:pPr>
            <a:r>
              <a:rPr lang="el-GR" i="1" dirty="0" smtClean="0"/>
              <a:t>Γερουσία της </a:t>
            </a:r>
            <a:r>
              <a:rPr lang="el-GR" i="1" dirty="0" err="1" smtClean="0"/>
              <a:t>Δυτ</a:t>
            </a:r>
            <a:r>
              <a:rPr lang="el-GR" i="1" dirty="0" smtClean="0"/>
              <a:t>. Χέρσου Ελλάδος </a:t>
            </a:r>
          </a:p>
          <a:p>
            <a:pPr>
              <a:buFont typeface="Wingdings" panose="05000000000000000000" pitchFamily="2" charset="2"/>
              <a:buChar char="Ø"/>
            </a:pPr>
            <a:r>
              <a:rPr lang="el-GR" i="1" dirty="0" smtClean="0"/>
              <a:t>Πελοποννησιακή Γερουσία</a:t>
            </a:r>
          </a:p>
          <a:p>
            <a:pPr>
              <a:buFont typeface="Wingdings" panose="05000000000000000000" pitchFamily="2" charset="2"/>
              <a:buChar char="Ø"/>
            </a:pPr>
            <a:r>
              <a:rPr lang="el-GR" i="1" dirty="0" smtClean="0"/>
              <a:t>Άρειος πάγος   (Αν. Στερεά Ελλάδα) </a:t>
            </a:r>
          </a:p>
          <a:p>
            <a:pPr marL="0" indent="0">
              <a:buNone/>
            </a:pPr>
            <a:r>
              <a:rPr lang="el-GR" dirty="0"/>
              <a:t>Σφραγίδες </a:t>
            </a:r>
          </a:p>
        </p:txBody>
      </p:sp>
      <p:sp>
        <p:nvSpPr>
          <p:cNvPr id="2" name="Τίτλος 1"/>
          <p:cNvSpPr>
            <a:spLocks noGrp="1"/>
          </p:cNvSpPr>
          <p:nvPr>
            <p:ph type="title"/>
          </p:nvPr>
        </p:nvSpPr>
        <p:spPr/>
        <p:txBody>
          <a:bodyPr>
            <a:normAutofit fontScale="90000"/>
          </a:bodyPr>
          <a:lstStyle/>
          <a:p>
            <a:r>
              <a:rPr lang="el-GR" dirty="0" smtClean="0"/>
              <a:t>Η πολιτική συγκρότηση των Ελλήνων</a:t>
            </a:r>
            <a:endParaRPr lang="el-GR"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3719" y="3933056"/>
            <a:ext cx="2650281" cy="260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215" y="4581128"/>
            <a:ext cx="1974322" cy="205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5537" y="4231904"/>
            <a:ext cx="269818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85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92500" lnSpcReduction="20000"/>
          </a:bodyPr>
          <a:lstStyle/>
          <a:p>
            <a:pPr marL="0" indent="0">
              <a:buNone/>
            </a:pPr>
            <a:r>
              <a:rPr lang="el-GR" dirty="0" smtClean="0"/>
              <a:t>Το καλοκαίρι του 1821 έφτασε στην Πελοπόννησο ο </a:t>
            </a:r>
            <a:r>
              <a:rPr lang="el-GR" dirty="0" err="1" smtClean="0"/>
              <a:t>Δημ</a:t>
            </a:r>
            <a:r>
              <a:rPr lang="el-GR" dirty="0" smtClean="0"/>
              <a:t>. Υψηλάντης για να αναλάβει την ηγεσία του Αγώνα. Αρκετοί οπλαρχηγοί και Φιλικοί συσπειρώθηκαν γύρω του και τάχθηκαν εναντίον των προεστών, των </a:t>
            </a:r>
            <a:r>
              <a:rPr lang="el-GR" dirty="0" err="1" smtClean="0"/>
              <a:t>Φαναριωτών</a:t>
            </a:r>
            <a:r>
              <a:rPr lang="el-GR" dirty="0" smtClean="0"/>
              <a:t> και των ιεραρχών, που επιχειρούσαν να μονοπωλήσουν την εξουσία.</a:t>
            </a:r>
          </a:p>
          <a:p>
            <a:pPr marL="0" indent="0">
              <a:buNone/>
            </a:pPr>
            <a:r>
              <a:rPr lang="el-GR" dirty="0"/>
              <a:t> Ο Ελληνικός Εμφύλιος της περιόδου 1823 - 1825 έλαβε χώρα κατά τη διάρκεια της Ελληνικής Επανάστασης ως ανταγωνισμός ισχύος για την ηγεσία της επαναστάσεως αλλά και του υπό διαμόρφωση νέου ελληνικού κράτους. Χωρίζεται σε δύο φάσεις: η πρώτη (Φθινόπωρο 1823 - Καλοκαίρι 1824) χαρακτηρίστηκε μόνο από έντονες πολιτικές διαμάχες μεταξύ Φιλικών και Κοτζαμπάσηδων, ενώ η δεύτερη (Ιούλιος 1824 - Ιανουάριος 1825) από εμφύλιες συρράξεις μεταξύ κυβερνητικών, υποστηριζόμενων από την Αγγλία, και </a:t>
            </a:r>
            <a:r>
              <a:rPr lang="el-GR" dirty="0" err="1"/>
              <a:t>Πελοποννησίων</a:t>
            </a:r>
            <a:r>
              <a:rPr lang="el-GR" dirty="0"/>
              <a:t>.</a:t>
            </a:r>
          </a:p>
        </p:txBody>
      </p:sp>
      <p:sp>
        <p:nvSpPr>
          <p:cNvPr id="2" name="Τίτλος 1"/>
          <p:cNvSpPr>
            <a:spLocks noGrp="1"/>
          </p:cNvSpPr>
          <p:nvPr>
            <p:ph type="title"/>
          </p:nvPr>
        </p:nvSpPr>
        <p:spPr/>
        <p:txBody>
          <a:bodyPr/>
          <a:lstStyle/>
          <a:p>
            <a:pPr algn="ctr"/>
            <a:r>
              <a:rPr lang="el-GR" dirty="0" smtClean="0"/>
              <a:t>Πολιτικές διαμάχες</a:t>
            </a:r>
            <a:endParaRPr lang="el-GR" dirty="0"/>
          </a:p>
        </p:txBody>
      </p:sp>
    </p:spTree>
    <p:extLst>
      <p:ext uri="{BB962C8B-B14F-4D97-AF65-F5344CB8AC3E}">
        <p14:creationId xmlns:p14="http://schemas.microsoft.com/office/powerpoint/2010/main" val="458357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dirty="0" smtClean="0"/>
              <a:t> Ψήφισε το πρώτο ελληνικό σύνταγμα, γνωστό ως Σύνταγμα της Επιδαύρου, κείμενο έντονα επηρεασμένο από τα συντάγματα της γαλλικής Επανάστασης, που ανακήρυξε την ελληνική ανεξαρτησία, θέσπισε το πολίτευμα της αβασίλευτης δημοκρατίας, μοναδική εξαίρεση στην Ευρώπη, στην οποία τότε επικρατούσε η βασιλεία. </a:t>
            </a:r>
            <a:endParaRPr lang="el-GR" dirty="0"/>
          </a:p>
        </p:txBody>
      </p:sp>
      <p:sp>
        <p:nvSpPr>
          <p:cNvPr id="2" name="Τίτλος 1"/>
          <p:cNvSpPr>
            <a:spLocks noGrp="1"/>
          </p:cNvSpPr>
          <p:nvPr>
            <p:ph type="title"/>
          </p:nvPr>
        </p:nvSpPr>
        <p:spPr/>
        <p:txBody>
          <a:bodyPr>
            <a:normAutofit fontScale="90000"/>
          </a:bodyPr>
          <a:lstStyle/>
          <a:p>
            <a:pPr algn="ctr"/>
            <a:r>
              <a:rPr lang="el-GR" dirty="0" smtClean="0"/>
              <a:t>Α΄ Εθνοσυνέλευση, Επίδαυρος, Δεκέμβριος 1821-Ιανουάριος 1822 </a:t>
            </a:r>
            <a:endParaRPr lang="el-GR" dirty="0"/>
          </a:p>
        </p:txBody>
      </p:sp>
    </p:spTree>
    <p:extLst>
      <p:ext uri="{BB962C8B-B14F-4D97-AF65-F5344CB8AC3E}">
        <p14:creationId xmlns:p14="http://schemas.microsoft.com/office/powerpoint/2010/main" val="908041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722" y="1052736"/>
            <a:ext cx="7045646" cy="530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1752604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dirty="0" smtClean="0"/>
              <a:t>Νόμος της Επιδαύρου (ελαφρώς τροποποιημένη εκδοχή του Συντάγματος της Επιδαύρου). Καταργήθηκαν όλοι οι τοπικοί οργανισμοί και το αξίωμα του αρχιστρατήγου, που έφερε ως τότε ο Κολοκοτρώνης. (Πρόεδρος του Εκτελεστικού ορίστηκε ο </a:t>
            </a:r>
            <a:r>
              <a:rPr lang="el-GR" dirty="0" err="1" smtClean="0"/>
              <a:t>Πετρόμπεης</a:t>
            </a:r>
            <a:r>
              <a:rPr lang="el-GR" dirty="0" smtClean="0"/>
              <a:t> Μαυρομιχάλης και του Βουλευτικού ο Α. Μαυροκορδάτος). </a:t>
            </a:r>
            <a:endParaRPr lang="el-GR" dirty="0"/>
          </a:p>
        </p:txBody>
      </p:sp>
      <p:sp>
        <p:nvSpPr>
          <p:cNvPr id="2" name="Τίτλος 1"/>
          <p:cNvSpPr>
            <a:spLocks noGrp="1"/>
          </p:cNvSpPr>
          <p:nvPr>
            <p:ph type="title"/>
          </p:nvPr>
        </p:nvSpPr>
        <p:spPr/>
        <p:txBody>
          <a:bodyPr>
            <a:normAutofit fontScale="90000"/>
          </a:bodyPr>
          <a:lstStyle/>
          <a:p>
            <a:pPr algn="ctr"/>
            <a:r>
              <a:rPr lang="el-GR" dirty="0" smtClean="0"/>
              <a:t>Β΄ Εθνοσυνέλευση, </a:t>
            </a:r>
            <a:r>
              <a:rPr lang="el-GR" dirty="0" err="1" smtClean="0"/>
              <a:t>Άστρος</a:t>
            </a:r>
            <a:r>
              <a:rPr lang="el-GR" dirty="0" smtClean="0"/>
              <a:t> Κυνουρίας, Μάρτιος-Απρίλιος του 1823 </a:t>
            </a:r>
            <a:endParaRPr lang="el-GR" dirty="0"/>
          </a:p>
        </p:txBody>
      </p:sp>
    </p:spTree>
    <p:extLst>
      <p:ext uri="{BB962C8B-B14F-4D97-AF65-F5344CB8AC3E}">
        <p14:creationId xmlns:p14="http://schemas.microsoft.com/office/powerpoint/2010/main" val="721492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956048"/>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861048"/>
            <a:ext cx="4898901" cy="273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969" y="1124744"/>
            <a:ext cx="45148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677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77500" lnSpcReduction="20000"/>
          </a:bodyPr>
          <a:lstStyle/>
          <a:p>
            <a:pPr marL="0" indent="0">
              <a:buNone/>
            </a:pPr>
            <a:r>
              <a:rPr lang="el-GR" dirty="0" smtClean="0"/>
              <a:t>Αρχικά ήταν πολιτική σύγκρουση, αλλά εξελίχθηκε σε ανοιχτή ένοπλη αναμέτρηση. Αίτια: </a:t>
            </a:r>
          </a:p>
          <a:p>
            <a:pPr marL="0" indent="0">
              <a:buNone/>
            </a:pPr>
            <a:r>
              <a:rPr lang="el-GR" dirty="0" smtClean="0"/>
              <a:t> 1. Οι αντιθέσεις ανάμεσα στους Έλληνες που προεπαναστατικά είχαν την  εξουσία και επιδίωκαν να τη διατηρήσουν και τώρα (προεστοί, </a:t>
            </a:r>
            <a:r>
              <a:rPr lang="el-GR" dirty="0" err="1" smtClean="0"/>
              <a:t>Φαναριώτες</a:t>
            </a:r>
            <a:r>
              <a:rPr lang="el-GR" dirty="0" smtClean="0"/>
              <a:t>, ιεράρχες) και σε εκείνους που αναδείχτηκαν στα πεδία των μαχών και διεκδικούσαν μερίδιο στην εξουσία (οπλαρχηγοί, Φιλικοί). </a:t>
            </a:r>
          </a:p>
          <a:p>
            <a:pPr marL="0" indent="0">
              <a:buNone/>
            </a:pPr>
            <a:r>
              <a:rPr lang="el-GR" dirty="0" smtClean="0"/>
              <a:t> 2. Οι τοπικιστικές αντιθέσεις </a:t>
            </a:r>
          </a:p>
          <a:p>
            <a:pPr marL="0" indent="0">
              <a:buNone/>
            </a:pPr>
            <a:r>
              <a:rPr lang="el-GR" dirty="0"/>
              <a:t> </a:t>
            </a:r>
            <a:r>
              <a:rPr lang="el-GR" dirty="0" smtClean="0"/>
              <a:t>3. Οι διαφωνίες για τη διαχείριση των χρημάτων του δανείου από την Αγγλία </a:t>
            </a:r>
          </a:p>
          <a:p>
            <a:pPr marL="0" indent="0">
              <a:buNone/>
            </a:pPr>
            <a:r>
              <a:rPr lang="el-GR" dirty="0"/>
              <a:t> </a:t>
            </a:r>
            <a:r>
              <a:rPr lang="el-GR" dirty="0" smtClean="0"/>
              <a:t>4. Οι καθαρά προσωπικές αντιπαλότητες και φιλοδοξίες. </a:t>
            </a:r>
          </a:p>
          <a:p>
            <a:pPr marL="0" indent="0">
              <a:buNone/>
            </a:pPr>
            <a:r>
              <a:rPr lang="el-GR" b="1" dirty="0" smtClean="0"/>
              <a:t>1824-1825:</a:t>
            </a:r>
            <a:r>
              <a:rPr lang="el-GR" dirty="0" smtClean="0"/>
              <a:t> Ο Μαυροκορδάτος και οι Υδραίοι συμμάχησαν με τον Ιωάννη </a:t>
            </a:r>
            <a:r>
              <a:rPr lang="el-GR" dirty="0" err="1" smtClean="0"/>
              <a:t>Κωλέττη</a:t>
            </a:r>
            <a:r>
              <a:rPr lang="el-GR" dirty="0" smtClean="0"/>
              <a:t>, απέκλεισαν τους </a:t>
            </a:r>
            <a:r>
              <a:rPr lang="el-GR" dirty="0" err="1" smtClean="0"/>
              <a:t>Πελ</a:t>
            </a:r>
            <a:r>
              <a:rPr lang="el-GR" dirty="0" smtClean="0"/>
              <a:t>/</a:t>
            </a:r>
            <a:r>
              <a:rPr lang="el-GR" dirty="0" err="1" smtClean="0"/>
              <a:t>σίους</a:t>
            </a:r>
            <a:r>
              <a:rPr lang="el-GR" dirty="0" smtClean="0"/>
              <a:t> από την εξουσία. Στρατεύματα από τη Στερεά Ελλάδα λεηλάτησαν τη Β. </a:t>
            </a:r>
            <a:r>
              <a:rPr lang="el-GR" dirty="0" err="1" smtClean="0"/>
              <a:t>Πελ</a:t>
            </a:r>
            <a:r>
              <a:rPr lang="el-GR" dirty="0" smtClean="0"/>
              <a:t>/σο, αναγκάζοντας τους </a:t>
            </a:r>
            <a:r>
              <a:rPr lang="el-GR" dirty="0" err="1" smtClean="0"/>
              <a:t>Πελοποννησίους</a:t>
            </a:r>
            <a:r>
              <a:rPr lang="el-GR" dirty="0" smtClean="0"/>
              <a:t> να συνθηκολογήσουν. Φυλάκισαν τον Κολοκοτρώνη και τον Οδυσσέα Ανδρούτσο. </a:t>
            </a:r>
            <a:endParaRPr lang="el-GR" dirty="0"/>
          </a:p>
        </p:txBody>
      </p:sp>
      <p:sp>
        <p:nvSpPr>
          <p:cNvPr id="2" name="Τίτλος 1"/>
          <p:cNvSpPr>
            <a:spLocks noGrp="1"/>
          </p:cNvSpPr>
          <p:nvPr>
            <p:ph type="title"/>
          </p:nvPr>
        </p:nvSpPr>
        <p:spPr/>
        <p:txBody>
          <a:bodyPr>
            <a:normAutofit fontScale="90000"/>
          </a:bodyPr>
          <a:lstStyle/>
          <a:p>
            <a:pPr algn="ctr"/>
            <a:r>
              <a:rPr lang="el-GR" dirty="0" smtClean="0"/>
              <a:t>Εμφύλιος πόλεμος, φθινόπωρο του 1823</a:t>
            </a:r>
            <a:endParaRPr lang="el-GR" dirty="0"/>
          </a:p>
        </p:txBody>
      </p:sp>
    </p:spTree>
    <p:extLst>
      <p:ext uri="{BB962C8B-B14F-4D97-AF65-F5344CB8AC3E}">
        <p14:creationId xmlns:p14="http://schemas.microsoft.com/office/powerpoint/2010/main" val="4211438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2708920"/>
            <a:ext cx="4724400"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457200" y="188640"/>
            <a:ext cx="8229600" cy="2304256"/>
          </a:xfrm>
        </p:spPr>
        <p:txBody>
          <a:bodyPr>
            <a:noAutofit/>
          </a:bodyPr>
          <a:lstStyle/>
          <a:p>
            <a:pPr algn="l"/>
            <a:r>
              <a:rPr lang="el-GR" sz="1400" b="1" dirty="0">
                <a:solidFill>
                  <a:schemeClr val="bg2"/>
                </a:solidFill>
              </a:rPr>
              <a:t>Από τη μεριά των Ελλήνων όμως έγινε εν μέρει αντιληπτό πως σε ένα τόσο μεγαλεπήβολο εθνικό στόχο δεν υπάρχουν περιθώρια κατασπατάλησης δυνάμεων σε εσωτερικές διαμάχες και η συνεισφορά του κάθε πολεμιστή είναι απαραίτητη. Την άποψη αυτή ενστερνιζόταν και ο Θεόδωρος Κολοκοτρώνης, που στον λόγο του αργότερα στην Πνύκα παρατήρησε τη διαφορά στη συμπεριφορά των Ελλήνων, όταν κυριαρχούσε η ομόνοια και η αλληλοσυμπαράσταση, με αυτήν που έδειξαν στη συνέχεια κατά την διάρκεια του εμφύλιου,  λέγοντας </a:t>
            </a:r>
            <a:r>
              <a:rPr lang="el-GR" sz="1400" b="1" dirty="0" smtClean="0">
                <a:solidFill>
                  <a:schemeClr val="bg2"/>
                </a:solidFill>
              </a:rPr>
              <a:t>χαρακτηριστικά</a:t>
            </a:r>
            <a:br>
              <a:rPr lang="el-GR" sz="1400" b="1" dirty="0" smtClean="0">
                <a:solidFill>
                  <a:schemeClr val="bg2"/>
                </a:solidFill>
              </a:rPr>
            </a:br>
            <a:r>
              <a:rPr lang="el-GR" sz="1400" dirty="0" smtClean="0">
                <a:solidFill>
                  <a:schemeClr val="bg2"/>
                </a:solidFill>
              </a:rPr>
              <a:t> </a:t>
            </a:r>
            <a:r>
              <a:rPr lang="el-GR" sz="1400" dirty="0">
                <a:solidFill>
                  <a:schemeClr val="bg2"/>
                </a:solidFill>
              </a:rPr>
              <a:t>«</a:t>
            </a:r>
            <a:r>
              <a:rPr lang="el-GR" sz="1400" b="1" i="1" dirty="0">
                <a:solidFill>
                  <a:schemeClr val="bg2"/>
                </a:solidFill>
              </a:rPr>
              <a:t>τότε που </a:t>
            </a:r>
            <a:r>
              <a:rPr lang="el-GR" sz="1400" b="1" i="1" dirty="0" err="1">
                <a:solidFill>
                  <a:schemeClr val="bg2"/>
                </a:solidFill>
              </a:rPr>
              <a:t>ήρχισεν</a:t>
            </a:r>
            <a:r>
              <a:rPr lang="el-GR" sz="1400" b="1" i="1" dirty="0">
                <a:solidFill>
                  <a:schemeClr val="bg2"/>
                </a:solidFill>
              </a:rPr>
              <a:t> η διχόνοια και </a:t>
            </a:r>
            <a:r>
              <a:rPr lang="el-GR" sz="1400" b="1" i="1" dirty="0" err="1">
                <a:solidFill>
                  <a:schemeClr val="bg2"/>
                </a:solidFill>
              </a:rPr>
              <a:t>εχάθη</a:t>
            </a:r>
            <a:r>
              <a:rPr lang="el-GR" sz="1400" b="1" i="1" dirty="0">
                <a:solidFill>
                  <a:schemeClr val="bg2"/>
                </a:solidFill>
              </a:rPr>
              <a:t> η προθυμία και η ομόνοια …όταν προστάζουνε πολλοί, ποτέ το σπίτι δε χτίζεται ούτε </a:t>
            </a:r>
            <a:r>
              <a:rPr lang="el-GR" sz="1400" b="1" i="1" dirty="0" err="1">
                <a:solidFill>
                  <a:schemeClr val="bg2"/>
                </a:solidFill>
              </a:rPr>
              <a:t>τελειώνει…επειδή</a:t>
            </a:r>
            <a:r>
              <a:rPr lang="el-GR" sz="1400" b="1" i="1" dirty="0">
                <a:solidFill>
                  <a:schemeClr val="bg2"/>
                </a:solidFill>
              </a:rPr>
              <a:t> είμεθα εις τέτοια κατάσταση, εξ αιτίας της διχόνοιας, μας έπεσε η Τουρκιά επάνω μας και κοντέψαμε να χαθούμε, και εις τους στερνούς επτά χρόνους δεν κατορθώσαμε μεγάλα πράγματα</a:t>
            </a:r>
            <a:r>
              <a:rPr lang="el-GR" sz="1400" dirty="0">
                <a:solidFill>
                  <a:schemeClr val="bg2"/>
                </a:solidFill>
              </a:rPr>
              <a:t>».</a:t>
            </a:r>
          </a:p>
        </p:txBody>
      </p:sp>
    </p:spTree>
    <p:extLst>
      <p:ext uri="{BB962C8B-B14F-4D97-AF65-F5344CB8AC3E}">
        <p14:creationId xmlns:p14="http://schemas.microsoft.com/office/powerpoint/2010/main" val="23956087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70000" lnSpcReduction="20000"/>
          </a:bodyPr>
          <a:lstStyle/>
          <a:p>
            <a:endParaRPr lang="el-GR" dirty="0"/>
          </a:p>
          <a:p>
            <a:pPr marL="0" indent="0">
              <a:buNone/>
            </a:pPr>
            <a:r>
              <a:rPr lang="el-GR" dirty="0"/>
              <a:t>Ο «Ύμνος εις την </a:t>
            </a:r>
            <a:r>
              <a:rPr lang="el-GR" dirty="0" err="1"/>
              <a:t>Ελευθερίαν</a:t>
            </a:r>
            <a:r>
              <a:rPr lang="el-GR" dirty="0"/>
              <a:t>» γράφηκε από τον ποιητή Διονύσιο Σολωμό το 1823, στη Ζάκυνθο. Αποτελείται από 159 τετράστιχες στροφές και μελοποιήθηκε το 1828 από τον Νικόλαο </a:t>
            </a:r>
            <a:r>
              <a:rPr lang="el-GR" dirty="0" err="1"/>
              <a:t>Μάντζαρο</a:t>
            </a:r>
            <a:r>
              <a:rPr lang="el-GR" dirty="0"/>
              <a:t>. Το 1864 οι δύο πρώτες στροφές του καθιερώθηκαν ως ο εθνικός ύμνος της Ελλάδας από τον βασιλιά Γεώργιο τον Α':</a:t>
            </a:r>
          </a:p>
          <a:p>
            <a:endParaRPr lang="el-GR" dirty="0"/>
          </a:p>
          <a:p>
            <a:pPr marL="0" indent="0">
              <a:buNone/>
            </a:pPr>
            <a:r>
              <a:rPr lang="el-GR" dirty="0" smtClean="0"/>
              <a:t>«</a:t>
            </a:r>
            <a:r>
              <a:rPr lang="el-GR" dirty="0"/>
              <a:t>Σε γνωρίζω από την κόψη</a:t>
            </a:r>
          </a:p>
          <a:p>
            <a:pPr marL="0" indent="0">
              <a:buNone/>
            </a:pPr>
            <a:r>
              <a:rPr lang="el-GR" dirty="0"/>
              <a:t>του σπαθιού την τρομερή,</a:t>
            </a:r>
          </a:p>
          <a:p>
            <a:pPr marL="0" indent="0">
              <a:buNone/>
            </a:pPr>
            <a:r>
              <a:rPr lang="el-GR" dirty="0"/>
              <a:t>σε γνωρίζω από την όψη</a:t>
            </a:r>
          </a:p>
          <a:p>
            <a:pPr marL="0" indent="0">
              <a:buNone/>
            </a:pPr>
            <a:r>
              <a:rPr lang="el-GR" dirty="0"/>
              <a:t>που με </a:t>
            </a:r>
            <a:r>
              <a:rPr lang="el-GR" dirty="0" err="1"/>
              <a:t>βια</a:t>
            </a:r>
            <a:r>
              <a:rPr lang="el-GR" dirty="0"/>
              <a:t> μετράει τη γη.</a:t>
            </a:r>
          </a:p>
          <a:p>
            <a:endParaRPr lang="el-GR" dirty="0"/>
          </a:p>
          <a:p>
            <a:pPr marL="0" indent="0">
              <a:buNone/>
            </a:pPr>
            <a:r>
              <a:rPr lang="el-GR" dirty="0"/>
              <a:t>Απ' τα κόκαλα βγαλμένη</a:t>
            </a:r>
          </a:p>
          <a:p>
            <a:pPr marL="0" indent="0">
              <a:buNone/>
            </a:pPr>
            <a:r>
              <a:rPr lang="el-GR" dirty="0"/>
              <a:t>των Ελλήνων τα ιερά,</a:t>
            </a:r>
          </a:p>
          <a:p>
            <a:pPr marL="0" indent="0">
              <a:buNone/>
            </a:pPr>
            <a:r>
              <a:rPr lang="el-GR" dirty="0"/>
              <a:t>και σαν πρώτα ανδρειωμένη,</a:t>
            </a:r>
          </a:p>
          <a:p>
            <a:pPr marL="0" indent="0">
              <a:buNone/>
            </a:pPr>
            <a:r>
              <a:rPr lang="el-GR" dirty="0"/>
              <a:t>χαίρε, ω χαίρε, </a:t>
            </a:r>
            <a:r>
              <a:rPr lang="el-GR" dirty="0" err="1"/>
              <a:t>Ελευθεριά</a:t>
            </a:r>
            <a:r>
              <a:rPr lang="el-GR" dirty="0"/>
              <a:t>!».</a:t>
            </a:r>
          </a:p>
        </p:txBody>
      </p:sp>
      <p:sp>
        <p:nvSpPr>
          <p:cNvPr id="2" name="Τίτλος 1"/>
          <p:cNvSpPr>
            <a:spLocks noGrp="1"/>
          </p:cNvSpPr>
          <p:nvPr>
            <p:ph type="title"/>
          </p:nvPr>
        </p:nvSpPr>
        <p:spPr/>
        <p:txBody>
          <a:bodyPr>
            <a:normAutofit fontScale="90000"/>
          </a:bodyPr>
          <a:lstStyle/>
          <a:p>
            <a:pPr algn="ctr"/>
            <a:r>
              <a:rPr lang="el-GR" dirty="0"/>
              <a:t>Ύμνος εις την Ελευθερία</a:t>
            </a:r>
            <a:br>
              <a:rPr lang="el-GR" dirty="0"/>
            </a:br>
            <a:endParaRPr lang="el-G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138" y="3140967"/>
            <a:ext cx="3012158" cy="214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240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92500" lnSpcReduction="10000"/>
          </a:bodyPr>
          <a:lstStyle/>
          <a:p>
            <a:pPr marL="0" indent="0">
              <a:buNone/>
            </a:pPr>
            <a:r>
              <a:rPr lang="el-GR" dirty="0" smtClean="0"/>
              <a:t>Συγκλήθηκε το 1826 στην Επίδαυρο αλλά διαλύθηκε όταν έγινε γνωστή η πτώση του Μεσολογγίου και  </a:t>
            </a:r>
            <a:r>
              <a:rPr lang="el-GR" dirty="0" err="1" smtClean="0"/>
              <a:t>επανασυγκλήθηκε</a:t>
            </a:r>
            <a:r>
              <a:rPr lang="el-GR" dirty="0" smtClean="0"/>
              <a:t> στην </a:t>
            </a:r>
            <a:r>
              <a:rPr lang="el-GR" b="1" dirty="0" err="1" smtClean="0"/>
              <a:t>Τροιζήνα</a:t>
            </a:r>
            <a:r>
              <a:rPr lang="el-GR" b="1" dirty="0" smtClean="0"/>
              <a:t>, το 1827</a:t>
            </a:r>
            <a:r>
              <a:rPr lang="el-GR" dirty="0" smtClean="0"/>
              <a:t>. </a:t>
            </a:r>
          </a:p>
          <a:p>
            <a:pPr marL="0" indent="0">
              <a:buNone/>
            </a:pPr>
            <a:r>
              <a:rPr lang="el-GR" dirty="0" smtClean="0"/>
              <a:t>1. Εξέλεξε </a:t>
            </a:r>
            <a:r>
              <a:rPr lang="el-GR" b="1" dirty="0" smtClean="0"/>
              <a:t>κυβερνήτη της Ελλάδας τον Ιωάννη Καποδίστρια με θητεία 7 ετών</a:t>
            </a:r>
            <a:r>
              <a:rPr lang="el-GR" dirty="0" smtClean="0"/>
              <a:t>, ο οποίος έφτασε στην Ελλάδα το 1828 και μέχρι τη δολοφονία του (1831),</a:t>
            </a:r>
          </a:p>
          <a:p>
            <a:pPr marL="0" indent="0">
              <a:buNone/>
            </a:pPr>
            <a:r>
              <a:rPr lang="el-GR" dirty="0" smtClean="0"/>
              <a:t>2. έθεσε τις βάσεις της οικονομίας, της δημόσιας διοίκησης και της δικαιοσύνης, του στρατού και της εκπαίδευσης  και</a:t>
            </a:r>
          </a:p>
          <a:p>
            <a:pPr marL="0" indent="0">
              <a:buNone/>
            </a:pPr>
            <a:r>
              <a:rPr lang="el-GR" dirty="0" smtClean="0"/>
              <a:t> 3. Ψήφισε το Πολιτικό Σύνταγμα της Ελλάδος, το οποίο βασιζόταν στην αρχή της διάκρισης των εξουσιών, διαπνεόταν από φιλελεύθερες ιδέες και ήταν το πιο δημοκρατικό σύνταγμα της εποχής του. </a:t>
            </a:r>
          </a:p>
          <a:p>
            <a:pPr marL="0" indent="0">
              <a:buNone/>
            </a:pPr>
            <a:endParaRPr lang="el-GR" dirty="0"/>
          </a:p>
        </p:txBody>
      </p:sp>
      <p:sp>
        <p:nvSpPr>
          <p:cNvPr id="2" name="Τίτλος 1"/>
          <p:cNvSpPr>
            <a:spLocks noGrp="1"/>
          </p:cNvSpPr>
          <p:nvPr>
            <p:ph type="title"/>
          </p:nvPr>
        </p:nvSpPr>
        <p:spPr/>
        <p:txBody>
          <a:bodyPr/>
          <a:lstStyle/>
          <a:p>
            <a:pPr algn="ctr"/>
            <a:r>
              <a:rPr lang="el-GR" dirty="0" smtClean="0"/>
              <a:t>Γ΄ Εθνοσυνέλευση </a:t>
            </a:r>
            <a:endParaRPr lang="el-GR" dirty="0"/>
          </a:p>
        </p:txBody>
      </p:sp>
    </p:spTree>
    <p:extLst>
      <p:ext uri="{BB962C8B-B14F-4D97-AF65-F5344CB8AC3E}">
        <p14:creationId xmlns:p14="http://schemas.microsoft.com/office/powerpoint/2010/main" val="1083712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699862"/>
            <a:ext cx="4680520" cy="413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a:bodyPr>
          <a:lstStyle/>
          <a:p>
            <a:pPr algn="ctr"/>
            <a:r>
              <a:rPr lang="el-GR" sz="2800" dirty="0" smtClean="0"/>
              <a:t>Κεφάλαιο Α΄</a:t>
            </a:r>
            <a:br>
              <a:rPr lang="el-GR" sz="2800" dirty="0" smtClean="0"/>
            </a:br>
            <a:r>
              <a:rPr lang="el-GR" sz="2800" dirty="0" smtClean="0"/>
              <a:t>Η Ευρώπη και ο κόσμος τον 19</a:t>
            </a:r>
            <a:r>
              <a:rPr lang="el-GR" sz="2800" baseline="30000" dirty="0" smtClean="0"/>
              <a:t>ο</a:t>
            </a:r>
            <a:r>
              <a:rPr lang="el-GR" sz="2800" dirty="0" smtClean="0"/>
              <a:t> αιώνα (1815-1871)</a:t>
            </a:r>
            <a:endParaRPr lang="el-GR" sz="2800" dirty="0"/>
          </a:p>
        </p:txBody>
      </p:sp>
      <p:sp>
        <p:nvSpPr>
          <p:cNvPr id="4" name="Ορθογώνιο 3"/>
          <p:cNvSpPr/>
          <p:nvPr/>
        </p:nvSpPr>
        <p:spPr>
          <a:xfrm flipH="1">
            <a:off x="6804248" y="4952494"/>
            <a:ext cx="2160240" cy="923330"/>
          </a:xfrm>
          <a:prstGeom prst="rect">
            <a:avLst/>
          </a:prstGeom>
        </p:spPr>
        <p:txBody>
          <a:bodyPr wrap="square">
            <a:spAutoFit/>
          </a:bodyPr>
          <a:lstStyle/>
          <a:p>
            <a:r>
              <a:rPr lang="el-GR" dirty="0" smtClean="0"/>
              <a:t> </a:t>
            </a:r>
            <a:r>
              <a:rPr lang="el-GR" dirty="0"/>
              <a:t>Το επαναστατικό </a:t>
            </a:r>
            <a:r>
              <a:rPr lang="el-GR" dirty="0" smtClean="0"/>
              <a:t>  κύμα </a:t>
            </a:r>
            <a:r>
              <a:rPr lang="el-GR" dirty="0"/>
              <a:t>του 1848 στην Ευρώπη.</a:t>
            </a:r>
          </a:p>
        </p:txBody>
      </p:sp>
    </p:spTree>
    <p:extLst>
      <p:ext uri="{BB962C8B-B14F-4D97-AF65-F5344CB8AC3E}">
        <p14:creationId xmlns:p14="http://schemas.microsoft.com/office/powerpoint/2010/main" val="4205252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2827435" cy="290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46608"/>
            <a:ext cx="4704184" cy="598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683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908720"/>
            <a:ext cx="8229600" cy="5832648"/>
          </a:xfrm>
        </p:spPr>
        <p:txBody>
          <a:bodyPr>
            <a:noAutofit/>
          </a:bodyPr>
          <a:lstStyle/>
          <a:p>
            <a:pPr marL="0" indent="0">
              <a:buNone/>
            </a:pPr>
            <a:r>
              <a:rPr lang="el-GR" sz="2000" b="1" dirty="0" smtClean="0"/>
              <a:t>Πρωτόκολλο Ανεξαρτησίας 1830</a:t>
            </a:r>
            <a:r>
              <a:rPr lang="el-GR" sz="2000" dirty="0" smtClean="0"/>
              <a:t>: </a:t>
            </a:r>
          </a:p>
          <a:p>
            <a:pPr marL="0" indent="0">
              <a:buNone/>
            </a:pPr>
            <a:r>
              <a:rPr lang="el-GR" sz="2000" dirty="0" smtClean="0"/>
              <a:t>Προέβλεπε ανεξαρτησία και την εδαφική έκταση της νέας χώρας. Η Ελλάδα υπήχθη σε καθεστώς εγγύησης της εδαφικής της ακεραιότητας, της εθνικής της ανεξαρτησίας και του μοναρχικού πολιτεύματος. </a:t>
            </a:r>
          </a:p>
          <a:p>
            <a:pPr marL="0" indent="0">
              <a:buNone/>
            </a:pPr>
            <a:r>
              <a:rPr lang="el-GR" sz="2000" dirty="0" smtClean="0"/>
              <a:t>Οι Μ. Δυνάμεις μπορούσαν να παρεμβαίνουν στα ζητήματα του νεοσύστατου ελληνικού κράτους. </a:t>
            </a:r>
          </a:p>
          <a:p>
            <a:pPr marL="0" indent="0">
              <a:buNone/>
            </a:pPr>
            <a:r>
              <a:rPr lang="el-GR" sz="2000" dirty="0" smtClean="0"/>
              <a:t> Με τις διεθνείς πράξεις του 1830 και 1832 στο ελληνικό κράτος περιλαμβάνονταν μόνο η Στ. Ελλάδα, η </a:t>
            </a:r>
            <a:r>
              <a:rPr lang="el-GR" sz="2000" dirty="0" err="1" smtClean="0"/>
              <a:t>Πελ</a:t>
            </a:r>
            <a:r>
              <a:rPr lang="el-GR" sz="2000" dirty="0" smtClean="0"/>
              <a:t>/σος και οι Κυκλάδες. Έμειναν εκτός του ελληνικού κράτους: Κρήτη, Επτάνησα, Β.Α. Αιγαίο, Δωδεκάνησα, Θεσσαλία, Ήπειρος, Μακεδονία, Θράκη. </a:t>
            </a:r>
          </a:p>
          <a:p>
            <a:pPr marL="0" indent="0">
              <a:buNone/>
            </a:pPr>
            <a:r>
              <a:rPr lang="el-GR" sz="2000" dirty="0" smtClean="0"/>
              <a:t> Δημιουργήθηκαν οι προϋποθέσεις για να αναπτυχθεί η Μεγάλη Ιδέα, δηλ. η εθνική πολιτική που αποσκοπούσε στην απελευθέρωση των ιστορικών ελληνικών χωρών και των τόπων γενικά όπου κατοικούσαν Έλληνες, οι οποίοι στο εξής ονομάστηκαν από την ελεύθερη ελληνική εστία αλύτρωτοι Έλληνες.  </a:t>
            </a:r>
          </a:p>
        </p:txBody>
      </p:sp>
      <p:sp>
        <p:nvSpPr>
          <p:cNvPr id="2" name="Τίτλος 1"/>
          <p:cNvSpPr>
            <a:spLocks noGrp="1"/>
          </p:cNvSpPr>
          <p:nvPr>
            <p:ph type="title"/>
          </p:nvPr>
        </p:nvSpPr>
        <p:spPr>
          <a:xfrm>
            <a:off x="457200" y="274638"/>
            <a:ext cx="8229600" cy="634082"/>
          </a:xfrm>
        </p:spPr>
        <p:txBody>
          <a:bodyPr>
            <a:normAutofit fontScale="90000"/>
          </a:bodyPr>
          <a:lstStyle/>
          <a:p>
            <a:pPr algn="ctr"/>
            <a:r>
              <a:rPr lang="el-GR" dirty="0" smtClean="0"/>
              <a:t>Η έκβαση της Επανάστασης</a:t>
            </a:r>
            <a:endParaRPr lang="el-GR" dirty="0"/>
          </a:p>
        </p:txBody>
      </p:sp>
    </p:spTree>
    <p:extLst>
      <p:ext uri="{BB962C8B-B14F-4D97-AF65-F5344CB8AC3E}">
        <p14:creationId xmlns:p14="http://schemas.microsoft.com/office/powerpoint/2010/main" val="18487920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dirty="0" smtClean="0"/>
              <a:t>Το ελληνικό κράτος υπήρξε προϊόν</a:t>
            </a:r>
          </a:p>
          <a:p>
            <a:pPr marL="0" indent="0">
              <a:buNone/>
            </a:pPr>
            <a:r>
              <a:rPr lang="el-GR" dirty="0" smtClean="0"/>
              <a:t>1. Του Αγώνα των Ελλήνων εναντίον των Τούρκων                                                                                                 </a:t>
            </a:r>
          </a:p>
          <a:p>
            <a:pPr marL="0" indent="0">
              <a:buNone/>
            </a:pPr>
            <a:r>
              <a:rPr lang="el-GR" dirty="0" smtClean="0"/>
              <a:t>2. Του συγκερασμού επιδιώξεων των «εγγυητριών» Δυνάμεων (Αγγλίας, Γαλλίας, Ρωσίας)                                          </a:t>
            </a:r>
          </a:p>
          <a:p>
            <a:pPr marL="0" indent="0">
              <a:buNone/>
            </a:pPr>
            <a:r>
              <a:rPr lang="el-GR" dirty="0" smtClean="0"/>
              <a:t>Η περιορισμένη έκταση και το καθεστώς του </a:t>
            </a:r>
          </a:p>
          <a:p>
            <a:pPr>
              <a:buFont typeface="Wingdings" panose="05000000000000000000" pitchFamily="2" charset="2"/>
              <a:buChar char="Ø"/>
            </a:pPr>
            <a:r>
              <a:rPr lang="el-GR" dirty="0" smtClean="0"/>
              <a:t>	καθόρισαν σε μεγάλο βαθμό την πορεία του και </a:t>
            </a:r>
          </a:p>
          <a:p>
            <a:pPr>
              <a:buFont typeface="Wingdings" panose="05000000000000000000" pitchFamily="2" charset="2"/>
              <a:buChar char="Ø"/>
            </a:pPr>
            <a:r>
              <a:rPr lang="el-GR" dirty="0" smtClean="0"/>
              <a:t>	οδήγησαν στην ανάπτυξη της Μ. Ιδέας   &amp;  του αλυτρωτισμού</a:t>
            </a:r>
            <a:endParaRPr lang="el-GR" dirty="0"/>
          </a:p>
        </p:txBody>
      </p:sp>
      <p:sp>
        <p:nvSpPr>
          <p:cNvPr id="2" name="Τίτλος 1"/>
          <p:cNvSpPr>
            <a:spLocks noGrp="1"/>
          </p:cNvSpPr>
          <p:nvPr>
            <p:ph type="title"/>
          </p:nvPr>
        </p:nvSpPr>
        <p:spPr/>
        <p:txBody>
          <a:bodyPr>
            <a:normAutofit fontScale="90000"/>
          </a:bodyPr>
          <a:lstStyle/>
          <a:p>
            <a:pPr algn="ctr"/>
            <a:r>
              <a:rPr lang="el-GR" dirty="0" smtClean="0"/>
              <a:t>Ενότητα 4: Το ελληνικό κράτος και η εξέλιξή του (1830-1881)</a:t>
            </a:r>
            <a:endParaRPr lang="el-GR" dirty="0"/>
          </a:p>
        </p:txBody>
      </p:sp>
    </p:spTree>
    <p:extLst>
      <p:ext uri="{BB962C8B-B14F-4D97-AF65-F5344CB8AC3E}">
        <p14:creationId xmlns:p14="http://schemas.microsoft.com/office/powerpoint/2010/main" val="1793285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744" y="1253410"/>
            <a:ext cx="4591189" cy="519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457200" y="274638"/>
            <a:ext cx="8229600" cy="778098"/>
          </a:xfrm>
        </p:spPr>
        <p:txBody>
          <a:bodyPr/>
          <a:lstStyle/>
          <a:p>
            <a:pPr algn="ctr"/>
            <a:r>
              <a:rPr lang="el-GR" dirty="0" smtClean="0"/>
              <a:t>Εδαφική </a:t>
            </a:r>
            <a:r>
              <a:rPr lang="el-GR" dirty="0" smtClean="0"/>
              <a:t>επικράτεια</a:t>
            </a:r>
            <a:endParaRPr lang="el-GR" dirty="0"/>
          </a:p>
        </p:txBody>
      </p:sp>
    </p:spTree>
    <p:extLst>
      <p:ext uri="{BB962C8B-B14F-4D97-AF65-F5344CB8AC3E}">
        <p14:creationId xmlns:p14="http://schemas.microsoft.com/office/powerpoint/2010/main" val="3392413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1124744"/>
            <a:ext cx="8229600" cy="4971256"/>
          </a:xfrm>
        </p:spPr>
        <p:txBody>
          <a:bodyPr/>
          <a:lstStyle/>
          <a:p>
            <a:r>
              <a:rPr lang="el-GR" dirty="0"/>
              <a:t>Παρά τη βούληση του ελληνικού λαού, οι Μ. Δυνάμεις επέβαλαν ως πολίτευμα την απόλυτη μοναρχία με πρώτο βασιλιά των Ελλήνων το Βαυαρό </a:t>
            </a:r>
            <a:r>
              <a:rPr lang="el-GR" dirty="0" err="1"/>
              <a:t>Όθωνα</a:t>
            </a:r>
            <a:r>
              <a:rPr lang="el-GR" dirty="0"/>
              <a:t>.</a:t>
            </a:r>
          </a:p>
          <a:p>
            <a:endParaRPr lang="el-GR" dirty="0"/>
          </a:p>
        </p:txBody>
      </p:sp>
      <p:sp>
        <p:nvSpPr>
          <p:cNvPr id="3" name="Τίτλος 2"/>
          <p:cNvSpPr>
            <a:spLocks noGrp="1"/>
          </p:cNvSpPr>
          <p:nvPr>
            <p:ph type="title"/>
          </p:nvPr>
        </p:nvSpPr>
        <p:spPr>
          <a:xfrm>
            <a:off x="457200" y="152400"/>
            <a:ext cx="8229600" cy="828328"/>
          </a:xfrm>
        </p:spPr>
        <p:txBody>
          <a:bodyPr/>
          <a:lstStyle/>
          <a:p>
            <a:pPr algn="ctr"/>
            <a:r>
              <a:rPr lang="el-GR" dirty="0" smtClean="0"/>
              <a:t>Πολίτευμα</a:t>
            </a: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852936"/>
            <a:ext cx="6023992" cy="338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516216" y="3573017"/>
            <a:ext cx="2448272" cy="1815882"/>
          </a:xfrm>
          <a:prstGeom prst="rect">
            <a:avLst/>
          </a:prstGeom>
        </p:spPr>
        <p:txBody>
          <a:bodyPr wrap="square">
            <a:spAutoFit/>
          </a:bodyPr>
          <a:lstStyle/>
          <a:p>
            <a:r>
              <a:rPr lang="el-GR" sz="1400" dirty="0"/>
              <a:t>Νικόλαος </a:t>
            </a:r>
            <a:r>
              <a:rPr lang="el-GR" sz="1400" dirty="0" err="1"/>
              <a:t>Φερεκείδης</a:t>
            </a:r>
            <a:r>
              <a:rPr lang="el-GR" sz="1400" dirty="0"/>
              <a:t> (1862-1929). Η υποδοχή του Βασιλέα </a:t>
            </a:r>
            <a:r>
              <a:rPr lang="el-GR" sz="1400" dirty="0" err="1"/>
              <a:t>Όθωνα</a:t>
            </a:r>
            <a:r>
              <a:rPr lang="el-GR" sz="1400" dirty="0"/>
              <a:t> της Ελλάδος στο Ναύπλιο, 1901 (αντίγραφο έργου του </a:t>
            </a:r>
            <a:r>
              <a:rPr lang="el-GR" sz="1400" dirty="0" err="1"/>
              <a:t>Peter</a:t>
            </a:r>
            <a:r>
              <a:rPr lang="el-GR" sz="1400" dirty="0"/>
              <a:t> </a:t>
            </a:r>
            <a:r>
              <a:rPr lang="el-GR" sz="1400" dirty="0" err="1"/>
              <a:t>von</a:t>
            </a:r>
            <a:r>
              <a:rPr lang="el-GR" sz="1400" dirty="0"/>
              <a:t> </a:t>
            </a:r>
            <a:r>
              <a:rPr lang="el-GR" sz="1400" dirty="0" err="1"/>
              <a:t>Hess</a:t>
            </a:r>
            <a:r>
              <a:rPr lang="el-GR" sz="1400" dirty="0"/>
              <a:t> , 1835) Λάδι σε μουσαμά, 152 x 225 εκ. © Συλλογή Εθνικής Τράπεζας της Ελλάδος</a:t>
            </a:r>
          </a:p>
        </p:txBody>
      </p:sp>
    </p:spTree>
    <p:extLst>
      <p:ext uri="{BB962C8B-B14F-4D97-AF65-F5344CB8AC3E}">
        <p14:creationId xmlns:p14="http://schemas.microsoft.com/office/powerpoint/2010/main" val="1412988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dirty="0"/>
              <a:t>Η</a:t>
            </a:r>
            <a:r>
              <a:rPr lang="el-GR" dirty="0" smtClean="0"/>
              <a:t> εθνική  πολιτική για την απελευθέρωση των υπόδουλων τόπων που ανήκαν ιστορικά   στον ελληνισμό και την ενσωμάτωσή  τους στο ελληνικό κράτος.                  </a:t>
            </a:r>
          </a:p>
          <a:p>
            <a:pPr marL="0" indent="0">
              <a:buNone/>
            </a:pPr>
            <a:r>
              <a:rPr lang="el-GR" dirty="0" smtClean="0"/>
              <a:t>Η Μ. Ιδέα κυριάρχησε για δεκαετίες στην πολιτική ζωή του τόπου δημιουργώντας ευρύτατη εθνική συναίνεση. </a:t>
            </a:r>
            <a:endParaRPr lang="el-GR" dirty="0"/>
          </a:p>
        </p:txBody>
      </p:sp>
      <p:sp>
        <p:nvSpPr>
          <p:cNvPr id="2" name="Τίτλος 1"/>
          <p:cNvSpPr>
            <a:spLocks noGrp="1"/>
          </p:cNvSpPr>
          <p:nvPr>
            <p:ph type="title"/>
          </p:nvPr>
        </p:nvSpPr>
        <p:spPr/>
        <p:txBody>
          <a:bodyPr/>
          <a:lstStyle/>
          <a:p>
            <a:r>
              <a:rPr lang="el-GR" dirty="0" smtClean="0"/>
              <a:t>Αλυτρωτισμός – Μεγάλη Ιδέα</a:t>
            </a:r>
            <a:endParaRPr lang="el-GR" dirty="0"/>
          </a:p>
        </p:txBody>
      </p:sp>
    </p:spTree>
    <p:extLst>
      <p:ext uri="{BB962C8B-B14F-4D97-AF65-F5344CB8AC3E}">
        <p14:creationId xmlns:p14="http://schemas.microsoft.com/office/powerpoint/2010/main" val="1590116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484784"/>
            <a:ext cx="8229600" cy="4896544"/>
          </a:xfrm>
        </p:spPr>
        <p:txBody>
          <a:bodyPr>
            <a:normAutofit fontScale="25000" lnSpcReduction="20000"/>
          </a:bodyPr>
          <a:lstStyle/>
          <a:p>
            <a:pPr marL="0" indent="0">
              <a:buNone/>
            </a:pPr>
            <a:r>
              <a:rPr lang="el-GR" dirty="0" smtClean="0"/>
              <a:t>«</a:t>
            </a:r>
            <a:r>
              <a:rPr lang="el-GR" sz="7200" dirty="0" smtClean="0"/>
              <a:t>Μολονότι κατά την περίοδο της απολυταρχίας εμφανίστηκαν αμυδρότατα μόνο σημάδια κάποιας θεμελιακής διαφοράς γύρω από την εφαρμογή της Μεγάλης Ιδέας, το 1848 πλέον ο χαρακτήρας των κομμάτων καθοριζόταν από μια διευρυνόμενη διάσταση πάνω στο ζήτημα της Μεγάλης Ιδέας.</a:t>
            </a:r>
          </a:p>
          <a:p>
            <a:pPr marL="0" indent="0">
              <a:buNone/>
            </a:pPr>
            <a:r>
              <a:rPr lang="el-GR" sz="7200" dirty="0" smtClean="0"/>
              <a:t> Το ένα στρατόπεδο ήταν υπέρ της φιλικής συνύπαρξης με την Οθωμανική Αυτοκρατορία, της διοικητικής εδραίωσης του ελληνικού κράτους και της εσωτερικής ανάπτυξης των πλουτοπαραγωγικών πηγών, στοιχείων τα οποία θεωρούσε ασφαλείς προϋποθέσεις για την πραγματοποίηση της Μεγάλης Ιδέας στο μέλλον. Κατά τη γνώμη τους, οι σποραδικές προσπάθειες για υποκίνηση εξεγέρσεων στην Τουρκία προκαλούσαν απλώς την εχθρότητα της οθωμανικής κυβέρνησης, συνεπάγονταν σκληρά αντίποινα για τους Έλληνες της Οθωμανικής Αυτοκρατορίας και κρατούσαν την Ελλάδα σε αναταραχή.    Το άλλο στρατόπεδο πίστευε ότι η μικρή εδαφική έκταση της Ελλάδας ήταν η αιτία της διοικητικής ανεπάρκειας και της μη βιωσιμότητας της οικονομίας. Συνηγορούσε για τη χρησιμοποίηση όλων των πόρων για τη συγκαλυμμένη υποστήριξη ένοπλων εξεγέρσεων, όπου και όποτε ήταν δυνατό. Με λίγα λόγια, επιθυμούσε να εκπληρώσει την εθνική αποστολή και ταυτόχρονα να επιλύσει τα εσωτερικά προβλήματα. Το να διατηρήσει κανείς φιλικές σχέσεις με την Τουρκία ήταν αδύνατο, έλεγαν, και το να περιμένει μια σαφώς ευνοϊκή διεθνή κατάσταση για να επιτεθεί εναντίον της Οθωμανικής Αυτοκρατορίας ήταν τόσο ηττοπαθές όσο θα ήταν το 1821»</a:t>
            </a:r>
          </a:p>
          <a:p>
            <a:pPr marL="0" indent="0">
              <a:buNone/>
            </a:pPr>
            <a:endParaRPr lang="el-GR" dirty="0" smtClean="0"/>
          </a:p>
          <a:p>
            <a:pPr marL="0" indent="0">
              <a:buNone/>
            </a:pPr>
            <a:r>
              <a:rPr lang="el-GR" sz="2100" i="1" dirty="0" err="1" smtClean="0"/>
              <a:t>John</a:t>
            </a:r>
            <a:r>
              <a:rPr lang="el-GR" sz="2100" i="1" dirty="0" smtClean="0"/>
              <a:t>. Α. </a:t>
            </a:r>
            <a:r>
              <a:rPr lang="el-GR" sz="2100" i="1" dirty="0" err="1" smtClean="0"/>
              <a:t>Petropoulos</a:t>
            </a:r>
            <a:r>
              <a:rPr lang="el-GR" sz="2100" i="1" dirty="0" smtClean="0"/>
              <a:t>, Πολιτική και συγκρότηση κράτους στο ελληνικό βασίλειο (1833- 1843), ΜΙΕΤ, Αθήνα 1997, σ. 632-633.</a:t>
            </a:r>
            <a:endParaRPr lang="el-GR" sz="2100" i="1" dirty="0"/>
          </a:p>
        </p:txBody>
      </p:sp>
      <p:sp>
        <p:nvSpPr>
          <p:cNvPr id="2" name="Τίτλος 1"/>
          <p:cNvSpPr>
            <a:spLocks noGrp="1"/>
          </p:cNvSpPr>
          <p:nvPr>
            <p:ph type="title"/>
          </p:nvPr>
        </p:nvSpPr>
        <p:spPr>
          <a:xfrm>
            <a:off x="457200" y="274638"/>
            <a:ext cx="8229600" cy="922114"/>
          </a:xfrm>
        </p:spPr>
        <p:txBody>
          <a:bodyPr>
            <a:normAutofit fontScale="90000"/>
          </a:bodyPr>
          <a:lstStyle/>
          <a:p>
            <a:pPr algn="ctr"/>
            <a:r>
              <a:rPr lang="el-GR" dirty="0" smtClean="0"/>
              <a:t/>
            </a:r>
            <a:br>
              <a:rPr lang="el-GR" dirty="0" smtClean="0"/>
            </a:br>
            <a:r>
              <a:rPr lang="el-GR" dirty="0"/>
              <a:t/>
            </a:r>
            <a:br>
              <a:rPr lang="el-GR" dirty="0"/>
            </a:br>
            <a:r>
              <a:rPr lang="el-GR" dirty="0" smtClean="0"/>
              <a:t>Οι </a:t>
            </a:r>
            <a:r>
              <a:rPr lang="el-GR" dirty="0" smtClean="0"/>
              <a:t>διαφορετικές εκτιμήσεις για τη Μεγάλη Ιδέα</a:t>
            </a:r>
            <a:endParaRPr lang="el-GR" dirty="0"/>
          </a:p>
        </p:txBody>
      </p:sp>
    </p:spTree>
    <p:extLst>
      <p:ext uri="{BB962C8B-B14F-4D97-AF65-F5344CB8AC3E}">
        <p14:creationId xmlns:p14="http://schemas.microsoft.com/office/powerpoint/2010/main" val="3871510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3573016"/>
            <a:ext cx="5374614" cy="28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a:bodyPr>
          <a:lstStyle/>
          <a:p>
            <a:pPr algn="l"/>
            <a:r>
              <a:rPr lang="el-GR" sz="3200" dirty="0" smtClean="0"/>
              <a:t>Ιωάννης </a:t>
            </a:r>
            <a:r>
              <a:rPr lang="el-GR" sz="3200" dirty="0" err="1" smtClean="0"/>
              <a:t>Κωλέττης</a:t>
            </a:r>
            <a:endParaRPr lang="el-GR" sz="3200" dirty="0"/>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16632"/>
            <a:ext cx="2880320" cy="312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5110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54580" y="2312670"/>
            <a:ext cx="4434840" cy="299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Autofit/>
          </a:bodyPr>
          <a:lstStyle/>
          <a:p>
            <a:r>
              <a:rPr lang="el-GR" sz="2000" dirty="0" smtClean="0"/>
              <a:t/>
            </a:r>
            <a:br>
              <a:rPr lang="el-GR" sz="2000" dirty="0" smtClean="0"/>
            </a:br>
            <a:r>
              <a:rPr lang="el-GR" sz="2000" dirty="0"/>
              <a:t/>
            </a:r>
            <a:br>
              <a:rPr lang="el-GR" sz="2000" dirty="0"/>
            </a:br>
            <a:r>
              <a:rPr lang="el-GR" sz="2000" dirty="0" smtClean="0"/>
              <a:t>Αθηναϊκό </a:t>
            </a:r>
            <a:r>
              <a:rPr lang="el-GR" sz="2000" dirty="0" smtClean="0"/>
              <a:t>καφενείο των πρώτων </a:t>
            </a:r>
            <a:r>
              <a:rPr lang="el-GR" sz="2000" dirty="0" err="1" smtClean="0"/>
              <a:t>μετεπαναστατικών</a:t>
            </a:r>
            <a:r>
              <a:rPr lang="el-GR" sz="2000" dirty="0" smtClean="0"/>
              <a:t> χρόνων. Από την ίδρυση του ελληνικού κράτους η πολιτική απασχολούσε τους περισσότερους Έλληνες, και τα καφενεία της πρωτεύουσας αποτελούσαν χώρο διεξαγωγής έντονων πολιτικών συζητήσεων. Εθνικό Ιστορικό Μουσείο, Αθήνα.</a:t>
            </a:r>
            <a:endParaRPr lang="el-GR" sz="2000" dirty="0"/>
          </a:p>
        </p:txBody>
      </p:sp>
    </p:spTree>
    <p:extLst>
      <p:ext uri="{BB962C8B-B14F-4D97-AF65-F5344CB8AC3E}">
        <p14:creationId xmlns:p14="http://schemas.microsoft.com/office/powerpoint/2010/main" val="1403664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dirty="0" smtClean="0"/>
              <a:t>Η Ελλάδα στα χρόνια του </a:t>
            </a:r>
            <a:r>
              <a:rPr lang="el-GR" dirty="0" err="1" smtClean="0"/>
              <a:t>Όθωνα</a:t>
            </a:r>
            <a:r>
              <a:rPr lang="el-GR" dirty="0" smtClean="0"/>
              <a:t> ήταν οικονομικά κατεστραμμένη, με ανύπαρκτες υποδομές και υποθηκευμένα τα εθνικά κτήματα, λόγω των δανείων από την Αγγλία, ενώ μαστιζόταν από τη ληστεία. </a:t>
            </a:r>
          </a:p>
          <a:p>
            <a:pPr marL="0" indent="0">
              <a:buNone/>
            </a:pPr>
            <a:r>
              <a:rPr lang="el-GR" dirty="0" smtClean="0"/>
              <a:t> Ο </a:t>
            </a:r>
            <a:r>
              <a:rPr lang="el-GR" dirty="0" err="1" smtClean="0"/>
              <a:t>Όθωνας</a:t>
            </a:r>
            <a:r>
              <a:rPr lang="el-GR" dirty="0" smtClean="0"/>
              <a:t> -και το επιτελείο των εξειδικευμένων Βαυαρών συμβούλων του-  προσπάθησε να (</a:t>
            </a:r>
            <a:r>
              <a:rPr lang="el-GR" dirty="0" err="1" smtClean="0"/>
              <a:t>ανα)συγκροτήσει</a:t>
            </a:r>
            <a:r>
              <a:rPr lang="el-GR" dirty="0" smtClean="0"/>
              <a:t> τη χώρα. Επιχείρησε να οργανώσει, σύμφωνα με τα πρότυπα της εποχής τη δημόσια διοίκηση, τη νομοθεσία, την εκπαίδευση, το στρατό, την πολεοδομία της νέας πρωτεύουσας. </a:t>
            </a:r>
          </a:p>
          <a:p>
            <a:pPr marL="0" indent="0">
              <a:buNone/>
            </a:pPr>
            <a:endParaRPr lang="el-GR" dirty="0"/>
          </a:p>
        </p:txBody>
      </p:sp>
      <p:sp>
        <p:nvSpPr>
          <p:cNvPr id="2" name="Τίτλος 1"/>
          <p:cNvSpPr>
            <a:spLocks noGrp="1"/>
          </p:cNvSpPr>
          <p:nvPr>
            <p:ph type="title"/>
          </p:nvPr>
        </p:nvSpPr>
        <p:spPr/>
        <p:txBody>
          <a:bodyPr>
            <a:normAutofit/>
          </a:bodyPr>
          <a:lstStyle/>
          <a:p>
            <a:pPr algn="ctr"/>
            <a:r>
              <a:rPr lang="el-GR" sz="3200" dirty="0" smtClean="0"/>
              <a:t>Οι πρώτες προσπάθειες συγκρότησης του κράτους</a:t>
            </a:r>
            <a:endParaRPr lang="el-GR" sz="3200" dirty="0"/>
          </a:p>
        </p:txBody>
      </p:sp>
    </p:spTree>
    <p:extLst>
      <p:ext uri="{BB962C8B-B14F-4D97-AF65-F5344CB8AC3E}">
        <p14:creationId xmlns:p14="http://schemas.microsoft.com/office/powerpoint/2010/main" val="230879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340769"/>
            <a:ext cx="572358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457200" y="274638"/>
            <a:ext cx="8229600" cy="850106"/>
          </a:xfrm>
        </p:spPr>
        <p:txBody>
          <a:bodyPr>
            <a:normAutofit fontScale="90000"/>
          </a:bodyPr>
          <a:lstStyle/>
          <a:p>
            <a:pPr algn="ctr"/>
            <a:r>
              <a:rPr lang="el-GR" sz="2800" dirty="0" smtClean="0"/>
              <a:t>Ενότητα 3: Η ελληνική επανάσταση του 1821- ένα μήνυμα ελευθερίας για την Ευρώπη</a:t>
            </a:r>
            <a:endParaRPr lang="el-GR" sz="2800" dirty="0"/>
          </a:p>
        </p:txBody>
      </p:sp>
      <p:sp>
        <p:nvSpPr>
          <p:cNvPr id="4" name="Ορθογώνιο 3"/>
          <p:cNvSpPr/>
          <p:nvPr/>
        </p:nvSpPr>
        <p:spPr>
          <a:xfrm>
            <a:off x="683568" y="4941168"/>
            <a:ext cx="7848872" cy="1754326"/>
          </a:xfrm>
          <a:prstGeom prst="rect">
            <a:avLst/>
          </a:prstGeom>
        </p:spPr>
        <p:txBody>
          <a:bodyPr wrap="square">
            <a:spAutoFit/>
          </a:bodyPr>
          <a:lstStyle/>
          <a:p>
            <a:endParaRPr lang="el-GR" dirty="0" smtClean="0"/>
          </a:p>
          <a:p>
            <a:endParaRPr lang="el-GR" dirty="0"/>
          </a:p>
          <a:p>
            <a:endParaRPr lang="el-GR" dirty="0" smtClean="0"/>
          </a:p>
          <a:p>
            <a:r>
              <a:rPr lang="el-GR" dirty="0" smtClean="0"/>
              <a:t>Η </a:t>
            </a:r>
            <a:r>
              <a:rPr lang="el-GR" dirty="0"/>
              <a:t>Ελευθερία οδηγεί τον Λαό (γαλλικά: </a:t>
            </a:r>
            <a:r>
              <a:rPr lang="el-GR" dirty="0" err="1"/>
              <a:t>La</a:t>
            </a:r>
            <a:r>
              <a:rPr lang="el-GR" dirty="0"/>
              <a:t> </a:t>
            </a:r>
            <a:r>
              <a:rPr lang="el-GR" dirty="0" err="1"/>
              <a:t>liberté</a:t>
            </a:r>
            <a:r>
              <a:rPr lang="el-GR" dirty="0"/>
              <a:t> </a:t>
            </a:r>
            <a:r>
              <a:rPr lang="el-GR" dirty="0" err="1"/>
              <a:t>guidant</a:t>
            </a:r>
            <a:r>
              <a:rPr lang="el-GR" dirty="0"/>
              <a:t> </a:t>
            </a:r>
            <a:r>
              <a:rPr lang="el-GR" dirty="0" err="1"/>
              <a:t>le</a:t>
            </a:r>
            <a:r>
              <a:rPr lang="el-GR" dirty="0"/>
              <a:t> </a:t>
            </a:r>
            <a:r>
              <a:rPr lang="el-GR" dirty="0" err="1"/>
              <a:t>peuple</a:t>
            </a:r>
            <a:r>
              <a:rPr lang="el-GR" dirty="0"/>
              <a:t>) είναι πίνακας του Γάλλου ζωγράφου Ευγένιου </a:t>
            </a:r>
            <a:r>
              <a:rPr lang="el-GR" dirty="0" err="1"/>
              <a:t>Ντελακρουά</a:t>
            </a:r>
            <a:r>
              <a:rPr lang="el-GR" dirty="0"/>
              <a:t> εμπνευσμένο από την Ιουλιανή επανάσταση του 1830 </a:t>
            </a:r>
          </a:p>
        </p:txBody>
      </p:sp>
    </p:spTree>
    <p:extLst>
      <p:ext uri="{BB962C8B-B14F-4D97-AF65-F5344CB8AC3E}">
        <p14:creationId xmlns:p14="http://schemas.microsoft.com/office/powerpoint/2010/main" val="1620788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326324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err="1" smtClean="0"/>
              <a:t>Όθωνας</a:t>
            </a:r>
            <a:r>
              <a:rPr lang="el-GR" dirty="0" smtClean="0"/>
              <a:t> και Αμαλία</a:t>
            </a:r>
            <a:endParaRPr lang="el-GR"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07299"/>
            <a:ext cx="3621106" cy="448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597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92500" lnSpcReduction="20000"/>
          </a:bodyPr>
          <a:lstStyle/>
          <a:p>
            <a:pPr marL="0" indent="0">
              <a:buNone/>
            </a:pPr>
            <a:r>
              <a:rPr lang="el-GR" dirty="0" smtClean="0"/>
              <a:t>Έγινε από επαναστατημένες μονάδες στρατού, με αρχηγό τον αρχηγό το διοικητή του ιππικού των Αθηνών, συνταγματάρχη Δ. Καλλέργη. </a:t>
            </a:r>
          </a:p>
          <a:p>
            <a:pPr marL="0" indent="0">
              <a:buNone/>
            </a:pPr>
            <a:r>
              <a:rPr lang="el-GR" dirty="0" smtClean="0"/>
              <a:t>Παραχώρηση Συντάγματος- Αφετηρία του κοινοβουλευτικού βίου της χώρας. </a:t>
            </a:r>
          </a:p>
          <a:p>
            <a:pPr marL="0" indent="0">
              <a:buNone/>
            </a:pPr>
            <a:r>
              <a:rPr lang="el-GR" dirty="0" smtClean="0"/>
              <a:t>Προκλήθηκε από:</a:t>
            </a:r>
          </a:p>
          <a:p>
            <a:pPr>
              <a:buFont typeface="Wingdings" panose="05000000000000000000" pitchFamily="2" charset="2"/>
              <a:buChar char="Ø"/>
            </a:pPr>
            <a:r>
              <a:rPr lang="el-GR" dirty="0" smtClean="0"/>
              <a:t>στρώματα του λαού που δυσαρεστήθηκαν με την πολιτική του </a:t>
            </a:r>
            <a:r>
              <a:rPr lang="el-GR" dirty="0" err="1" smtClean="0"/>
              <a:t>Όθωνα</a:t>
            </a:r>
            <a:r>
              <a:rPr lang="el-GR" dirty="0" smtClean="0"/>
              <a:t>, όπως παλαιοί άρχοντες που είχαν παραγκωνιστεί από τα δημόσια πράγματα φιλελεύθεροι πολιτικοί και διανοούμενοι, που δυσανασχετούσαν εξαιτίας της απουσίας Συντάγματος </a:t>
            </a:r>
          </a:p>
          <a:p>
            <a:pPr>
              <a:buFont typeface="Wingdings" panose="05000000000000000000" pitchFamily="2" charset="2"/>
              <a:buChar char="Ø"/>
            </a:pPr>
            <a:r>
              <a:rPr lang="el-GR" dirty="0" smtClean="0"/>
              <a:t> μέρος του λαού που υποκινήθηκε από συντηρητικούς κύκλους της εκκλησίας, λόγω της ανακήρυξης του </a:t>
            </a:r>
            <a:r>
              <a:rPr lang="el-GR" dirty="0" err="1" smtClean="0"/>
              <a:t>αυτοκεφάλου</a:t>
            </a:r>
            <a:r>
              <a:rPr lang="el-GR" dirty="0" smtClean="0"/>
              <a:t> της Εκκλησίας της Ελλάδος. </a:t>
            </a:r>
          </a:p>
          <a:p>
            <a:pPr marL="0" indent="0">
              <a:buNone/>
            </a:pPr>
            <a:endParaRPr lang="el-GR" dirty="0"/>
          </a:p>
        </p:txBody>
      </p:sp>
      <p:sp>
        <p:nvSpPr>
          <p:cNvPr id="2" name="Τίτλος 1"/>
          <p:cNvSpPr>
            <a:spLocks noGrp="1"/>
          </p:cNvSpPr>
          <p:nvPr>
            <p:ph type="title"/>
          </p:nvPr>
        </p:nvSpPr>
        <p:spPr/>
        <p:txBody>
          <a:bodyPr>
            <a:noAutofit/>
          </a:bodyPr>
          <a:lstStyle/>
          <a:p>
            <a:pPr algn="ctr"/>
            <a:r>
              <a:rPr lang="el-GR" sz="3600" dirty="0" smtClean="0"/>
              <a:t>Η επανάσταση της 3</a:t>
            </a:r>
            <a:r>
              <a:rPr lang="el-GR" sz="3600" baseline="30000" dirty="0" smtClean="0"/>
              <a:t>ης</a:t>
            </a:r>
            <a:r>
              <a:rPr lang="el-GR" sz="3600" dirty="0" smtClean="0"/>
              <a:t> Σεπτεμβρίου 1843</a:t>
            </a:r>
            <a:endParaRPr lang="el-GR" sz="3600" dirty="0"/>
          </a:p>
        </p:txBody>
      </p:sp>
    </p:spTree>
    <p:extLst>
      <p:ext uri="{BB962C8B-B14F-4D97-AF65-F5344CB8AC3E}">
        <p14:creationId xmlns:p14="http://schemas.microsoft.com/office/powerpoint/2010/main" val="39185841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5974492" cy="4289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920" y="3536380"/>
            <a:ext cx="3843560" cy="33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6892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dirty="0"/>
              <a:t>Έ</a:t>
            </a:r>
            <a:r>
              <a:rPr lang="el-GR" dirty="0" smtClean="0"/>
              <a:t>να από τα πιο φιλελεύθερα Συντάγματα της εποχής. Ωστόσο, δεν κατοχύρωνε τη λαϊκή κυριαρχία, επειδή δεν υπήρχαν σταθεροί πολιτικοί σχηματισμοί, για να εξασφαλίσουν την άσκηση της εξουσίας από την πλειοψηφία του κοινοβουλίου.  </a:t>
            </a:r>
          </a:p>
          <a:p>
            <a:pPr marL="0" indent="0">
              <a:buNone/>
            </a:pPr>
            <a:r>
              <a:rPr lang="el-GR" dirty="0" smtClean="0"/>
              <a:t> Αυτήν την περίοδο εμφανίζεται μια «νέα γενιά» ανδρών, που χαρακτηρίζεται από ενδιαφέρον για τις εξελίξεις και μόρφωση (Εθνικό Καποδιστριακό Παν/</a:t>
            </a:r>
            <a:r>
              <a:rPr lang="el-GR" dirty="0" err="1" smtClean="0"/>
              <a:t>μιο</a:t>
            </a:r>
            <a:r>
              <a:rPr lang="el-GR" dirty="0" smtClean="0"/>
              <a:t>) και θα συμμετάσχει στην έξωση του </a:t>
            </a:r>
            <a:r>
              <a:rPr lang="el-GR" dirty="0" err="1" smtClean="0"/>
              <a:t>Όθωνα</a:t>
            </a:r>
            <a:r>
              <a:rPr lang="el-GR" dirty="0" smtClean="0"/>
              <a:t>  (1862). </a:t>
            </a:r>
          </a:p>
          <a:p>
            <a:endParaRPr lang="el-GR" dirty="0"/>
          </a:p>
        </p:txBody>
      </p:sp>
      <p:sp>
        <p:nvSpPr>
          <p:cNvPr id="2" name="Τίτλος 1"/>
          <p:cNvSpPr>
            <a:spLocks noGrp="1"/>
          </p:cNvSpPr>
          <p:nvPr>
            <p:ph type="title"/>
          </p:nvPr>
        </p:nvSpPr>
        <p:spPr/>
        <p:txBody>
          <a:bodyPr/>
          <a:lstStyle/>
          <a:p>
            <a:pPr algn="ctr"/>
            <a:r>
              <a:rPr lang="el-GR" dirty="0" smtClean="0"/>
              <a:t>Το Σύνταγμα του 1844</a:t>
            </a:r>
            <a:endParaRPr lang="el-GR" dirty="0"/>
          </a:p>
        </p:txBody>
      </p:sp>
    </p:spTree>
    <p:extLst>
      <p:ext uri="{BB962C8B-B14F-4D97-AF65-F5344CB8AC3E}">
        <p14:creationId xmlns:p14="http://schemas.microsoft.com/office/powerpoint/2010/main" val="380375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1052736"/>
            <a:ext cx="5157741" cy="507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2" y="2924944"/>
            <a:ext cx="3645991" cy="241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742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980728"/>
            <a:ext cx="8229600" cy="5145435"/>
          </a:xfrm>
        </p:spPr>
        <p:txBody>
          <a:bodyPr>
            <a:normAutofit/>
          </a:bodyPr>
          <a:lstStyle/>
          <a:p>
            <a:pPr marL="0" indent="0">
              <a:buNone/>
            </a:pPr>
            <a:r>
              <a:rPr lang="el-GR" sz="2400" dirty="0"/>
              <a:t>Κ</a:t>
            </a:r>
            <a:r>
              <a:rPr lang="el-GR" sz="2400" dirty="0" smtClean="0"/>
              <a:t>αθιέρωσε την αρχή της λαϊκής κυριαρχίας, την οποία, ωστόσο, ο νέος ηγεμόνας της χώρας, Γεώργιος Α' </a:t>
            </a:r>
            <a:r>
              <a:rPr lang="el-GR" sz="2400" dirty="0" err="1" smtClean="0"/>
              <a:t>Γλύξμπουργκ</a:t>
            </a:r>
            <a:r>
              <a:rPr lang="el-GR" sz="2400" dirty="0" smtClean="0"/>
              <a:t>, ο παραβίαζε συστηματικά, αναθέτοντας την εντολή σχηματισμού κυβέρνησης κατά βούληση. </a:t>
            </a:r>
            <a:endParaRPr lang="el-GR" sz="2400" dirty="0"/>
          </a:p>
        </p:txBody>
      </p:sp>
      <p:sp>
        <p:nvSpPr>
          <p:cNvPr id="2" name="Τίτλος 1"/>
          <p:cNvSpPr>
            <a:spLocks noGrp="1"/>
          </p:cNvSpPr>
          <p:nvPr>
            <p:ph type="title"/>
          </p:nvPr>
        </p:nvSpPr>
        <p:spPr>
          <a:xfrm>
            <a:off x="457200" y="274638"/>
            <a:ext cx="8229600" cy="634082"/>
          </a:xfrm>
        </p:spPr>
        <p:txBody>
          <a:bodyPr>
            <a:normAutofit fontScale="90000"/>
          </a:bodyPr>
          <a:lstStyle/>
          <a:p>
            <a:pPr algn="ctr"/>
            <a:r>
              <a:rPr lang="el-GR" dirty="0" smtClean="0"/>
              <a:t>Το Σύνταγμα του 1864</a:t>
            </a:r>
            <a:endParaRPr lang="el-G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780928"/>
            <a:ext cx="5429796" cy="384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840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92500" lnSpcReduction="20000"/>
          </a:bodyPr>
          <a:lstStyle/>
          <a:p>
            <a:pPr marL="0" indent="0">
              <a:buNone/>
            </a:pPr>
            <a:endParaRPr lang="el-GR" dirty="0" smtClean="0"/>
          </a:p>
          <a:p>
            <a:pPr marL="0" indent="0">
              <a:buNone/>
            </a:pPr>
            <a:endParaRPr lang="el-GR" dirty="0"/>
          </a:p>
          <a:p>
            <a:pPr marL="0" indent="0">
              <a:buNone/>
            </a:pPr>
            <a:endParaRPr lang="el-GR" dirty="0" smtClean="0"/>
          </a:p>
          <a:p>
            <a:pPr marL="0" indent="0">
              <a:buNone/>
            </a:pPr>
            <a:r>
              <a:rPr lang="el-GR" dirty="0" smtClean="0"/>
              <a:t>Τις πρακτικές του βασιλιά Γεωργίου </a:t>
            </a:r>
            <a:r>
              <a:rPr lang="el-GR" dirty="0" err="1" smtClean="0"/>
              <a:t>Α΄(διόριζε</a:t>
            </a:r>
            <a:r>
              <a:rPr lang="el-GR" dirty="0" smtClean="0"/>
              <a:t> </a:t>
            </a:r>
            <a:r>
              <a:rPr lang="el-GR" dirty="0"/>
              <a:t>υπουργούς από την μειοψηφία ή “ακόμη και τον κηπουρό του</a:t>
            </a:r>
            <a:r>
              <a:rPr lang="el-GR" dirty="0" smtClean="0"/>
              <a:t>”) και τις επιπτώσεις τους στην πολιτική ζωή της χώρας κατήγγειλε ο Χαρίλαος Τρικούπης (στο περίφημο άρθρο του με τίτλο «</a:t>
            </a:r>
            <a:r>
              <a:rPr lang="el-GR" b="1" dirty="0" smtClean="0"/>
              <a:t>Τις </a:t>
            </a:r>
            <a:r>
              <a:rPr lang="el-GR" b="1" dirty="0" err="1" smtClean="0"/>
              <a:t>πταίει</a:t>
            </a:r>
            <a:r>
              <a:rPr lang="el-GR" dirty="0" smtClean="0"/>
              <a:t>;»), και υποχρέωσε τον ανώτατο άρχοντα να σέβεται τη λαϊκή ετυμηγορία, αποδεχόμενος την αρχή της δεδηλωμένης, που όριζε ότι προϋπόθεση για να γίνει κάποιος πρωθυπουργός της χώρας ήταν να διαθέτει τη δεδηλωμένη εμπιστοσύνη της πλειοψηφίας της Βουλής.</a:t>
            </a:r>
          </a:p>
          <a:p>
            <a:pPr marL="0" indent="0">
              <a:buNone/>
            </a:pPr>
            <a:r>
              <a:rPr lang="el-GR" dirty="0" smtClean="0"/>
              <a:t> </a:t>
            </a:r>
            <a:endParaRPr lang="el-GR" dirty="0"/>
          </a:p>
        </p:txBody>
      </p:sp>
      <p:sp>
        <p:nvSpPr>
          <p:cNvPr id="2" name="Τίτλος 1"/>
          <p:cNvSpPr>
            <a:spLocks noGrp="1"/>
          </p:cNvSpPr>
          <p:nvPr>
            <p:ph type="title"/>
          </p:nvPr>
        </p:nvSpPr>
        <p:spPr/>
        <p:txBody>
          <a:bodyPr>
            <a:normAutofit/>
          </a:bodyPr>
          <a:lstStyle/>
          <a:p>
            <a:pPr algn="l"/>
            <a:r>
              <a:rPr lang="el-GR" sz="2800" u="sng" dirty="0" smtClean="0"/>
              <a:t>Αρχή της δεδηλωμένης 1875</a:t>
            </a:r>
            <a:endParaRPr lang="el-GR" sz="2800" u="sng"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88640"/>
            <a:ext cx="385762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14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620688"/>
            <a:ext cx="7133908" cy="548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6340455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dirty="0" smtClean="0"/>
              <a:t>Δημιουργία κομμάτων με σταθερές αρχές και προγράμματα. - Εδραίωση του δικομματισμού (κατά το αγγλικό πρότυπο). </a:t>
            </a:r>
          </a:p>
          <a:p>
            <a:pPr marL="0" indent="0">
              <a:buNone/>
            </a:pPr>
            <a:r>
              <a:rPr lang="el-GR" dirty="0" smtClean="0"/>
              <a:t> Κορυφαίος εθνικός ιστοριογράφος και θεμελιωτής της πολιτιστικής συνέχειας του έθνους ο Κων/νος </a:t>
            </a:r>
            <a:r>
              <a:rPr lang="el-GR" dirty="0" err="1" smtClean="0"/>
              <a:t>Παπαρρηγόπουλος</a:t>
            </a:r>
            <a:r>
              <a:rPr lang="el-GR" dirty="0" smtClean="0"/>
              <a:t>.</a:t>
            </a:r>
          </a:p>
          <a:p>
            <a:pPr marL="0" indent="0">
              <a:buNone/>
            </a:pPr>
            <a:endParaRPr lang="el-GR" dirty="0"/>
          </a:p>
        </p:txBody>
      </p:sp>
      <p:sp>
        <p:nvSpPr>
          <p:cNvPr id="2" name="Τίτλος 1"/>
          <p:cNvSpPr>
            <a:spLocks noGrp="1"/>
          </p:cNvSpPr>
          <p:nvPr>
            <p:ph type="title"/>
          </p:nvPr>
        </p:nvSpPr>
        <p:spPr/>
        <p:txBody>
          <a:bodyPr/>
          <a:lstStyle/>
          <a:p>
            <a:pPr algn="ctr"/>
            <a:r>
              <a:rPr lang="el-GR" dirty="0" smtClean="0"/>
              <a:t>Κατοχύρωση λαϊκής κυριαρχίας</a:t>
            </a:r>
            <a:endParaRPr lang="el-GR" dirty="0"/>
          </a:p>
        </p:txBody>
      </p:sp>
    </p:spTree>
    <p:extLst>
      <p:ext uri="{BB962C8B-B14F-4D97-AF65-F5344CB8AC3E}">
        <p14:creationId xmlns:p14="http://schemas.microsoft.com/office/powerpoint/2010/main" val="7340058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052736"/>
            <a:ext cx="8229600" cy="5073427"/>
          </a:xfrm>
        </p:spPr>
        <p:txBody>
          <a:bodyPr>
            <a:normAutofit/>
          </a:bodyPr>
          <a:lstStyle/>
          <a:p>
            <a:pPr marL="0" indent="0">
              <a:buNone/>
            </a:pPr>
            <a:r>
              <a:rPr lang="el-GR" sz="2800" dirty="0" smtClean="0"/>
              <a:t>Ανατολικό Ζήτημα: το διεθνές ζήτημα που προκλήθηκε από τη βαθμιαία  υποχώρηση της ισχύος της Οθωμανικής Αυτοκρατορίας και την πλήρωση του κενού που προέκυψε από αυτή την υποχώρηση στην Εγγύς Ανατολή και ιδίως στη Χερσόνησο του Αίμου.</a:t>
            </a:r>
          </a:p>
          <a:p>
            <a:pPr marL="0" indent="0">
              <a:buNone/>
            </a:pPr>
            <a:endParaRPr lang="el-GR" sz="2800" dirty="0"/>
          </a:p>
          <a:p>
            <a:pPr marL="0" indent="0">
              <a:buNone/>
            </a:pPr>
            <a:r>
              <a:rPr lang="el-GR" sz="2000" i="1" dirty="0" smtClean="0"/>
              <a:t>Η Οθωμανική αυτοκρατορία</a:t>
            </a:r>
          </a:p>
          <a:p>
            <a:pPr marL="0" indent="0">
              <a:buNone/>
            </a:pPr>
            <a:r>
              <a:rPr lang="el-GR" sz="2000" i="1" dirty="0"/>
              <a:t>σ</a:t>
            </a:r>
            <a:r>
              <a:rPr lang="el-GR" sz="2000" i="1" dirty="0" smtClean="0"/>
              <a:t>τις αρχές 19</a:t>
            </a:r>
            <a:r>
              <a:rPr lang="el-GR" sz="2000" i="1" baseline="30000" dirty="0" smtClean="0"/>
              <a:t>ου</a:t>
            </a:r>
            <a:r>
              <a:rPr lang="el-GR" sz="2000" i="1" dirty="0" smtClean="0"/>
              <a:t> αι.</a:t>
            </a:r>
            <a:endParaRPr lang="el-GR" sz="2000" i="1" dirty="0"/>
          </a:p>
        </p:txBody>
      </p:sp>
      <p:sp>
        <p:nvSpPr>
          <p:cNvPr id="2" name="Τίτλος 1"/>
          <p:cNvSpPr>
            <a:spLocks noGrp="1"/>
          </p:cNvSpPr>
          <p:nvPr>
            <p:ph type="title"/>
          </p:nvPr>
        </p:nvSpPr>
        <p:spPr>
          <a:xfrm>
            <a:off x="457200" y="152400"/>
            <a:ext cx="8229600" cy="828328"/>
          </a:xfrm>
        </p:spPr>
        <p:txBody>
          <a:bodyPr/>
          <a:lstStyle/>
          <a:p>
            <a:pPr algn="ctr"/>
            <a:r>
              <a:rPr lang="el-GR" dirty="0" smtClean="0"/>
              <a:t>Ενότητα 5: Το «</a:t>
            </a:r>
            <a:r>
              <a:rPr lang="el-GR" dirty="0"/>
              <a:t>Α</a:t>
            </a:r>
            <a:r>
              <a:rPr lang="el-GR" dirty="0" smtClean="0"/>
              <a:t>νατολικό </a:t>
            </a:r>
            <a:r>
              <a:rPr lang="el-GR" dirty="0"/>
              <a:t>Ζ</a:t>
            </a:r>
            <a:r>
              <a:rPr lang="el-GR" dirty="0" smtClean="0"/>
              <a:t>ήτημα»</a:t>
            </a:r>
            <a:endParaRPr lang="el-GR"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215613"/>
            <a:ext cx="3963552" cy="313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440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196752"/>
            <a:ext cx="8229600" cy="5184576"/>
          </a:xfrm>
        </p:spPr>
        <p:txBody>
          <a:bodyPr>
            <a:normAutofit/>
          </a:bodyPr>
          <a:lstStyle/>
          <a:p>
            <a:pPr marL="0" indent="0">
              <a:buNone/>
            </a:pPr>
            <a:r>
              <a:rPr lang="el-GR" dirty="0" smtClean="0"/>
              <a:t>Η επανάσταση των Ελλήνων το 1821 εξασφάλισε στο έθνος ανεξάρτητη εθνική εστία. </a:t>
            </a:r>
          </a:p>
          <a:p>
            <a:pPr marL="0" indent="0">
              <a:buNone/>
            </a:pPr>
            <a:r>
              <a:rPr lang="el-GR" dirty="0" smtClean="0"/>
              <a:t> Η </a:t>
            </a:r>
            <a:r>
              <a:rPr lang="el-GR" b="1" dirty="0" smtClean="0"/>
              <a:t>Ελληνική Εθνική Παλιγγενεσία </a:t>
            </a:r>
            <a:r>
              <a:rPr lang="el-GR" dirty="0" smtClean="0"/>
              <a:t>ήταν  εθνικό κίνημα, συγγενές με τα αντίστοιχα εθνικά κινήματα της εποχής του. </a:t>
            </a:r>
          </a:p>
          <a:p>
            <a:pPr marL="0" indent="0">
              <a:buNone/>
            </a:pPr>
            <a:r>
              <a:rPr lang="el-GR" dirty="0" smtClean="0"/>
              <a:t> Το ελληνικό εθνικό κίνημα ήταν </a:t>
            </a:r>
            <a:r>
              <a:rPr lang="el-GR" b="1" dirty="0" smtClean="0"/>
              <a:t>πολιτικό κίνημα, που αποσκοπούσε:</a:t>
            </a:r>
          </a:p>
          <a:p>
            <a:pPr marL="514350" indent="-514350">
              <a:buAutoNum type="arabicPeriod"/>
            </a:pPr>
            <a:r>
              <a:rPr lang="el-GR" dirty="0" smtClean="0"/>
              <a:t>στην  απελευθέρωση του  έθνους </a:t>
            </a:r>
          </a:p>
          <a:p>
            <a:pPr marL="514350" indent="-514350">
              <a:buAutoNum type="arabicPeriod"/>
            </a:pPr>
            <a:r>
              <a:rPr lang="el-GR" dirty="0" smtClean="0"/>
              <a:t>στη σύσταση και ανεξάρτητου εθνικού κράτους </a:t>
            </a:r>
          </a:p>
          <a:p>
            <a:pPr marL="514350" indent="-514350">
              <a:buAutoNum type="arabicPeriod"/>
            </a:pPr>
            <a:r>
              <a:rPr lang="el-GR" dirty="0" smtClean="0"/>
              <a:t>τη συγκρότηση  αντιπροσωπευτικής </a:t>
            </a:r>
          </a:p>
          <a:p>
            <a:pPr marL="0" indent="0">
              <a:buNone/>
            </a:pPr>
            <a:r>
              <a:rPr lang="el-GR" dirty="0" smtClean="0"/>
              <a:t>        &amp; ευνομούμενης  πολιτείας </a:t>
            </a:r>
            <a:endParaRPr lang="el-GR" dirty="0"/>
          </a:p>
        </p:txBody>
      </p:sp>
      <p:sp>
        <p:nvSpPr>
          <p:cNvPr id="2" name="Τίτλος 1"/>
          <p:cNvSpPr>
            <a:spLocks noGrp="1"/>
          </p:cNvSpPr>
          <p:nvPr>
            <p:ph type="title"/>
          </p:nvPr>
        </p:nvSpPr>
        <p:spPr/>
        <p:txBody>
          <a:bodyPr>
            <a:normAutofit fontScale="90000"/>
          </a:bodyPr>
          <a:lstStyle/>
          <a:p>
            <a:r>
              <a:rPr lang="el-GR" sz="4000" dirty="0" smtClean="0"/>
              <a:t>Ο χαρακτήρας της Ελληνικής Επανάστασης</a:t>
            </a:r>
            <a:r>
              <a:rPr lang="el-GR" dirty="0" smtClean="0"/>
              <a:t/>
            </a:r>
            <a:br>
              <a:rPr lang="el-GR" dirty="0" smtClean="0"/>
            </a:br>
            <a:endParaRPr lang="el-GR" dirty="0"/>
          </a:p>
        </p:txBody>
      </p:sp>
    </p:spTree>
    <p:extLst>
      <p:ext uri="{BB962C8B-B14F-4D97-AF65-F5344CB8AC3E}">
        <p14:creationId xmlns:p14="http://schemas.microsoft.com/office/powerpoint/2010/main" val="12398479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92500" lnSpcReduction="10000"/>
          </a:bodyPr>
          <a:lstStyle/>
          <a:p>
            <a:pPr marL="0" indent="0">
              <a:buNone/>
            </a:pPr>
            <a:r>
              <a:rPr lang="el-GR" dirty="0" smtClean="0"/>
              <a:t>Το ιστορικό φαινόμενο που εμφανίστηκε για πρώτη φορά στην Αγγλία γύρω στα μέσα του 18ου αιώνα και ξεκίνησε με την εκμηχάνιση της παραγωγής, η οποία με  διάφορες βελτιώσεις οδήγησε στην εκβιομηχάνιση, δηλαδή στη γενίκευση της χρήσης των μηχανών.</a:t>
            </a:r>
          </a:p>
          <a:p>
            <a:pPr marL="0" indent="0">
              <a:buNone/>
            </a:pPr>
            <a:r>
              <a:rPr lang="el-GR" dirty="0" smtClean="0"/>
              <a:t> </a:t>
            </a:r>
            <a:r>
              <a:rPr lang="el-GR" b="1" dirty="0" smtClean="0"/>
              <a:t>Βασικά χαρακτηριστικά </a:t>
            </a:r>
            <a:r>
              <a:rPr lang="el-GR" dirty="0" smtClean="0"/>
              <a:t>του νέου παραγωγικού συστήματος στην Αγγλία: </a:t>
            </a:r>
          </a:p>
          <a:p>
            <a:pPr>
              <a:buFont typeface="Wingdings" panose="05000000000000000000" pitchFamily="2" charset="2"/>
              <a:buChar char="Ø"/>
            </a:pPr>
            <a:r>
              <a:rPr lang="el-GR" dirty="0" smtClean="0"/>
              <a:t> Η υποκατάσταση του ανθρώπου από τη μηχανή σε πολλούς τομείς της παραγωγικής διαδικασίας .</a:t>
            </a:r>
          </a:p>
          <a:p>
            <a:pPr>
              <a:buFont typeface="Wingdings" panose="05000000000000000000" pitchFamily="2" charset="2"/>
              <a:buChar char="Ø"/>
            </a:pPr>
            <a:r>
              <a:rPr lang="el-GR" dirty="0"/>
              <a:t> </a:t>
            </a:r>
            <a:r>
              <a:rPr lang="el-GR" dirty="0" smtClean="0"/>
              <a:t>Η αντικατάσταση παραδοσιακών πηγών ενέργειας (αιολική) από νέες (</a:t>
            </a:r>
            <a:r>
              <a:rPr lang="el-GR" dirty="0" smtClean="0"/>
              <a:t>γαιάνθρακας)</a:t>
            </a:r>
          </a:p>
          <a:p>
            <a:pPr>
              <a:buFont typeface="Wingdings" panose="05000000000000000000" pitchFamily="2" charset="2"/>
              <a:buChar char="Ø"/>
            </a:pPr>
            <a:r>
              <a:rPr lang="el-GR" dirty="0" smtClean="0"/>
              <a:t> </a:t>
            </a:r>
            <a:r>
              <a:rPr lang="el-GR" dirty="0" smtClean="0"/>
              <a:t>Η χρήση νέων και άφθονων πρώτων υλών. </a:t>
            </a:r>
          </a:p>
          <a:p>
            <a:pPr marL="0" indent="0">
              <a:buNone/>
            </a:pPr>
            <a:endParaRPr lang="el-GR" dirty="0"/>
          </a:p>
        </p:txBody>
      </p:sp>
      <p:sp>
        <p:nvSpPr>
          <p:cNvPr id="2" name="Τίτλος 1"/>
          <p:cNvSpPr>
            <a:spLocks noGrp="1"/>
          </p:cNvSpPr>
          <p:nvPr>
            <p:ph type="title"/>
          </p:nvPr>
        </p:nvSpPr>
        <p:spPr/>
        <p:txBody>
          <a:bodyPr>
            <a:normAutofit/>
          </a:bodyPr>
          <a:lstStyle/>
          <a:p>
            <a:pPr algn="ctr"/>
            <a:r>
              <a:rPr lang="el-GR" sz="3600" dirty="0" smtClean="0"/>
              <a:t>Ενότητα 6: Η Βιομηχανική Επανάσταση στην Αγγλία</a:t>
            </a:r>
            <a:endParaRPr lang="el-GR" sz="3600" dirty="0"/>
          </a:p>
        </p:txBody>
      </p:sp>
    </p:spTree>
    <p:extLst>
      <p:ext uri="{BB962C8B-B14F-4D97-AF65-F5344CB8AC3E}">
        <p14:creationId xmlns:p14="http://schemas.microsoft.com/office/powerpoint/2010/main" val="25507929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335" y="260648"/>
            <a:ext cx="4918680" cy="275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925" y="2852936"/>
            <a:ext cx="5244075"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53" y="3717032"/>
            <a:ext cx="3878604" cy="269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260648"/>
            <a:ext cx="328612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620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600200"/>
            <a:ext cx="8363272" cy="4925144"/>
          </a:xfrm>
        </p:spPr>
        <p:txBody>
          <a:bodyPr>
            <a:normAutofit fontScale="85000" lnSpcReduction="10000"/>
          </a:bodyPr>
          <a:lstStyle/>
          <a:p>
            <a:pPr>
              <a:buFont typeface="Wingdings" panose="05000000000000000000" pitchFamily="2" charset="2"/>
              <a:buChar char="Ø"/>
            </a:pPr>
            <a:r>
              <a:rPr lang="el-GR" dirty="0" smtClean="0"/>
              <a:t>Οι επαναστατικές αλλαγές στην τεχνολογία </a:t>
            </a:r>
          </a:p>
          <a:p>
            <a:pPr>
              <a:buFont typeface="Wingdings" panose="05000000000000000000" pitchFamily="2" charset="2"/>
              <a:buChar char="Ø"/>
            </a:pPr>
            <a:r>
              <a:rPr lang="el-GR" dirty="0" smtClean="0"/>
              <a:t> Οι μεγάλες αλλαγές στην οργάνωση της βιομηχανικής παραγωγής </a:t>
            </a:r>
          </a:p>
          <a:p>
            <a:pPr marL="0" indent="0">
              <a:buNone/>
            </a:pPr>
            <a:endParaRPr lang="el-GR" dirty="0" smtClean="0"/>
          </a:p>
          <a:p>
            <a:pPr marL="0" indent="0">
              <a:buNone/>
            </a:pPr>
            <a:r>
              <a:rPr lang="el-GR" b="1" dirty="0" smtClean="0"/>
              <a:t>Πιο συγκεκριμένα</a:t>
            </a:r>
            <a:r>
              <a:rPr lang="el-GR" dirty="0" smtClean="0"/>
              <a:t>:  </a:t>
            </a:r>
          </a:p>
          <a:p>
            <a:pPr marL="0" indent="0">
              <a:buNone/>
            </a:pPr>
            <a:r>
              <a:rPr lang="el-GR" dirty="0" smtClean="0"/>
              <a:t>1. αυξήθηκε η ζήτηση βαμβακερών υφασμάτων </a:t>
            </a:r>
          </a:p>
          <a:p>
            <a:pPr marL="0" indent="0">
              <a:buNone/>
            </a:pPr>
            <a:r>
              <a:rPr lang="el-GR" dirty="0" smtClean="0"/>
              <a:t>2. υπήρχαν κεφάλαια για επενδύσεις &amp; συσσωρευμένος πλούτος  </a:t>
            </a:r>
          </a:p>
          <a:p>
            <a:pPr marL="0" indent="0">
              <a:buNone/>
            </a:pPr>
            <a:r>
              <a:rPr lang="el-GR" dirty="0" smtClean="0"/>
              <a:t>3. αφθονούσε το διαθέσιμο εργατικό δυναμικό </a:t>
            </a:r>
          </a:p>
          <a:p>
            <a:pPr marL="0" indent="0">
              <a:buNone/>
            </a:pPr>
            <a:r>
              <a:rPr lang="el-GR" dirty="0" smtClean="0"/>
              <a:t>4. υπήρχαν πρώτες ύλες και βιομηχανικά προϊόντα από τις αποικίες </a:t>
            </a:r>
          </a:p>
          <a:p>
            <a:pPr marL="0" indent="0">
              <a:buNone/>
            </a:pPr>
            <a:r>
              <a:rPr lang="el-GR" dirty="0" smtClean="0"/>
              <a:t>5. είχαν αναπτυχθεί οι χερσαίες συγκοινωνίες </a:t>
            </a:r>
          </a:p>
          <a:p>
            <a:pPr marL="0" indent="0">
              <a:buNone/>
            </a:pPr>
            <a:r>
              <a:rPr lang="el-GR" dirty="0" smtClean="0"/>
              <a:t>6. οι ποσότητες γαιάνθρακα ήταν μεγάλες </a:t>
            </a:r>
          </a:p>
          <a:p>
            <a:pPr marL="0" indent="0">
              <a:buNone/>
            </a:pPr>
            <a:r>
              <a:rPr lang="el-GR" dirty="0" smtClean="0"/>
              <a:t>7. οι μεσαιωνικές συντεχνίες που ήταν αντίθετες στην </a:t>
            </a:r>
            <a:r>
              <a:rPr lang="el-GR" dirty="0" smtClean="0"/>
              <a:t>εκβιομηχάνιση </a:t>
            </a:r>
            <a:r>
              <a:rPr lang="el-GR" dirty="0" smtClean="0"/>
              <a:t>βρίσκονταν σε παρακμή  </a:t>
            </a:r>
          </a:p>
          <a:p>
            <a:pPr marL="0" indent="0">
              <a:buNone/>
            </a:pPr>
            <a:r>
              <a:rPr lang="el-GR" dirty="0" smtClean="0"/>
              <a:t>8. το πιστωτικό σύστημα ήταν αρκετά ανεπτυγμένο</a:t>
            </a:r>
          </a:p>
          <a:p>
            <a:pPr marL="0" indent="0">
              <a:buNone/>
            </a:pPr>
            <a:endParaRPr lang="el-GR" dirty="0"/>
          </a:p>
        </p:txBody>
      </p:sp>
      <p:sp>
        <p:nvSpPr>
          <p:cNvPr id="2" name="Τίτλος 1"/>
          <p:cNvSpPr>
            <a:spLocks noGrp="1"/>
          </p:cNvSpPr>
          <p:nvPr>
            <p:ph type="title"/>
          </p:nvPr>
        </p:nvSpPr>
        <p:spPr/>
        <p:txBody>
          <a:bodyPr>
            <a:noAutofit/>
          </a:bodyPr>
          <a:lstStyle/>
          <a:p>
            <a:pPr algn="ctr"/>
            <a:r>
              <a:rPr lang="el-GR" sz="3600" dirty="0" smtClean="0"/>
              <a:t>Οι λόγοι που έκαναν την Αγγλία αφετηρία της Βιομηχανικής Επανάστασης</a:t>
            </a:r>
            <a:endParaRPr lang="el-GR" sz="3600" dirty="0"/>
          </a:p>
        </p:txBody>
      </p:sp>
    </p:spTree>
    <p:extLst>
      <p:ext uri="{BB962C8B-B14F-4D97-AF65-F5344CB8AC3E}">
        <p14:creationId xmlns:p14="http://schemas.microsoft.com/office/powerpoint/2010/main" val="69470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908720"/>
            <a:ext cx="8229600" cy="5187280"/>
          </a:xfrm>
        </p:spPr>
        <p:txBody>
          <a:bodyPr>
            <a:normAutofit fontScale="85000" lnSpcReduction="20000"/>
          </a:bodyPr>
          <a:lstStyle/>
          <a:p>
            <a:endParaRPr lang="el-GR" dirty="0"/>
          </a:p>
          <a:p>
            <a:pPr marL="0" indent="0">
              <a:buNone/>
            </a:pPr>
            <a:r>
              <a:rPr lang="el-GR" dirty="0"/>
              <a:t>Η αγγλική κυβέρνηση αποφάσισε να αρχίσει να στέλνει τα ορφανά, τα οποία κόστιζαν στο κράτος σημαντικούς πόρους, στα εργοστάσια και όχι σε ιδρύματα....</a:t>
            </a:r>
          </a:p>
          <a:p>
            <a:pPr marL="0" indent="0">
              <a:buNone/>
            </a:pPr>
            <a:endParaRPr lang="el-GR" dirty="0"/>
          </a:p>
          <a:p>
            <a:pPr marL="0" indent="0">
              <a:buNone/>
            </a:pPr>
            <a:r>
              <a:rPr lang="el-GR" dirty="0" smtClean="0"/>
              <a:t>«</a:t>
            </a:r>
            <a:r>
              <a:rPr lang="el-GR" dirty="0"/>
              <a:t>Ανάμεσα στα παιδιά που απασχολούνται στα ορυχεία της Αγγλίας υπάρχουν πάντα και παντού μερικά που είναι μικρότερα από έξι ετών. Τα παιδιά μπαίνουν συνήθως στα ορυχεία στις τέσσερις το πρωί μαζί με τους άντρες και μένουν εκεί έντεκα με δώδεκα ώρες. Αυτά τα δυστυχισμένα πλάσματα στερούνται τον καθαρό αέρα, είναι κακοντυμένα και έχουν κακή διατροφή. Χλωμά πρόσωπα, κοκκινισμένα μάτια, πρησμένα κορμιά, βαθουλωμένα μάγουλα, δερματικά εξανθήματα και άσθμα τα διακρίνουν από πλευράς υγείας από άλλα παιδιά της ίδιας κοινωνικής τάξης ».</a:t>
            </a:r>
          </a:p>
          <a:p>
            <a:endParaRPr lang="el-GR" dirty="0"/>
          </a:p>
          <a:p>
            <a:pPr marL="0" indent="0">
              <a:buNone/>
            </a:pPr>
            <a:r>
              <a:rPr lang="el-GR" dirty="0" err="1"/>
              <a:t>Lein</a:t>
            </a:r>
            <a:r>
              <a:rPr lang="el-GR" dirty="0"/>
              <a:t> </a:t>
            </a:r>
            <a:r>
              <a:rPr lang="el-GR" dirty="0" err="1"/>
              <a:t>Weissensteiner</a:t>
            </a:r>
            <a:r>
              <a:rPr lang="el-GR" dirty="0"/>
              <a:t>, </a:t>
            </a:r>
            <a:r>
              <a:rPr lang="el-GR" dirty="0" err="1"/>
              <a:t>Zeitbilder</a:t>
            </a:r>
            <a:r>
              <a:rPr lang="el-GR" dirty="0"/>
              <a:t>. </a:t>
            </a:r>
            <a:r>
              <a:rPr lang="el-GR" dirty="0" err="1"/>
              <a:t>Geschichte</a:t>
            </a:r>
            <a:r>
              <a:rPr lang="el-GR" dirty="0"/>
              <a:t> </a:t>
            </a:r>
            <a:r>
              <a:rPr lang="el-GR" dirty="0" err="1"/>
              <a:t>und</a:t>
            </a:r>
            <a:r>
              <a:rPr lang="el-GR" dirty="0"/>
              <a:t> </a:t>
            </a:r>
            <a:r>
              <a:rPr lang="el-GR" dirty="0" err="1"/>
              <a:t>Sozialkunde</a:t>
            </a:r>
            <a:r>
              <a:rPr lang="el-GR" dirty="0"/>
              <a:t> 7 [=Εικόνες Εποχών. Ιστορία και Κοινωνιολογία 7], Βιέννη 1988.</a:t>
            </a:r>
          </a:p>
        </p:txBody>
      </p:sp>
      <p:sp>
        <p:nvSpPr>
          <p:cNvPr id="3" name="Τίτλος 2"/>
          <p:cNvSpPr>
            <a:spLocks noGrp="1"/>
          </p:cNvSpPr>
          <p:nvPr>
            <p:ph type="title"/>
          </p:nvPr>
        </p:nvSpPr>
        <p:spPr>
          <a:xfrm>
            <a:off x="457200" y="152400"/>
            <a:ext cx="8229600" cy="1116360"/>
          </a:xfrm>
        </p:spPr>
        <p:txBody>
          <a:bodyPr>
            <a:normAutofit fontScale="90000"/>
          </a:bodyPr>
          <a:lstStyle/>
          <a:p>
            <a:pPr algn="ctr"/>
            <a:r>
              <a:rPr lang="el-GR" dirty="0" smtClean="0"/>
              <a:t/>
            </a:r>
            <a:br>
              <a:rPr lang="el-GR" dirty="0" smtClean="0"/>
            </a:br>
            <a:r>
              <a:rPr lang="el-GR" dirty="0"/>
              <a:t/>
            </a:r>
            <a:br>
              <a:rPr lang="el-GR" dirty="0"/>
            </a:br>
            <a:r>
              <a:rPr lang="el-GR" dirty="0" smtClean="0"/>
              <a:t/>
            </a:r>
            <a:br>
              <a:rPr lang="el-GR" dirty="0" smtClean="0"/>
            </a:br>
            <a:r>
              <a:rPr lang="el-GR" dirty="0" smtClean="0"/>
              <a:t>Η </a:t>
            </a:r>
            <a:r>
              <a:rPr lang="el-GR" dirty="0"/>
              <a:t>παιδική εργασία κατά τον </a:t>
            </a:r>
            <a:r>
              <a:rPr lang="el-GR" dirty="0" smtClean="0"/>
              <a:t>19ο </a:t>
            </a:r>
            <a:r>
              <a:rPr lang="el-GR" dirty="0"/>
              <a:t>αιώνα</a:t>
            </a:r>
            <a:br>
              <a:rPr lang="el-GR" dirty="0"/>
            </a:br>
            <a:endParaRPr lang="el-GR" dirty="0"/>
          </a:p>
        </p:txBody>
      </p:sp>
    </p:spTree>
    <p:extLst>
      <p:ext uri="{BB962C8B-B14F-4D97-AF65-F5344CB8AC3E}">
        <p14:creationId xmlns:p14="http://schemas.microsoft.com/office/powerpoint/2010/main" val="3332076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836712"/>
            <a:ext cx="8229600" cy="5259288"/>
          </a:xfrm>
        </p:spPr>
        <p:txBody>
          <a:bodyPr/>
          <a:lstStyle/>
          <a:p>
            <a:pPr marL="0" indent="0">
              <a:buNone/>
            </a:pPr>
            <a:r>
              <a:rPr lang="el-GR" dirty="0"/>
              <a:t>Τα παιδιά δούλευαν από 14 έως 16 ώρες την ημέρα, σε επικίνδυνο εργασιακό περιβάλλον, έτρωγαν ελάχιστο και χαμηλής ποιότητας φαγητό και κοιμόντουσαν σχεδόν στοιβαγμένα σε μικροσκοπικούς κοιτώνες. </a:t>
            </a:r>
          </a:p>
        </p:txBody>
      </p:sp>
      <p:sp>
        <p:nvSpPr>
          <p:cNvPr id="3" name="Τίτλος 2"/>
          <p:cNvSpPr>
            <a:spLocks noGrp="1"/>
          </p:cNvSpPr>
          <p:nvPr>
            <p:ph type="title"/>
          </p:nvPr>
        </p:nvSpPr>
        <p:spPr/>
        <p:txBody>
          <a:bodyPr/>
          <a:lstStyle/>
          <a:p>
            <a:endParaRPr lang="el-G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573015"/>
            <a:ext cx="4308995" cy="291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67461"/>
            <a:ext cx="4392488" cy="276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14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620688"/>
            <a:ext cx="8003232" cy="4176464"/>
          </a:xfrm>
        </p:spPr>
        <p:txBody>
          <a:bodyPr>
            <a:normAutofit fontScale="55000" lnSpcReduction="20000"/>
          </a:bodyPr>
          <a:lstStyle/>
          <a:p>
            <a:endParaRPr lang="el-GR" dirty="0"/>
          </a:p>
          <a:p>
            <a:pPr marL="0" indent="0">
              <a:buNone/>
            </a:pPr>
            <a:r>
              <a:rPr lang="el-GR" dirty="0"/>
              <a:t>Η βιομηχανική κοινωνία στην Ευρώπη και την Αμερική χαρακτηρίστηκε από μια έξαρση των λεγόμενων φεμινιστικών κινημάτων. Τα κινήματα αυτά απαιτούσαν τα ίδια δικαιώματα για τις γυναίκες και τους άνδρες. Υποστήριζαν ότι οι γυναίκες καταπιέζονταν από τους άνδρες και ότι αυτή η καταπίεση έπρεπε να σταματήσει. Το πρώτο σημαντικό φεμινιστικό φυλλάδιο ήταν "Η διεκδίκηση των δικαιωμάτων των γυναικών" (1792), το οποίο ανέφερε ότι οι γυναίκες δεν υπήρχαν απλώς για την ανατροφή των παιδιών και για την ευχαρίστηση των ανδρών, αλλά έπρεπε να έχουν τις ίδιες ευκαιρίες με τους άνδρες στην εκπαίδευση, στην εργασία και την πολιτική. </a:t>
            </a:r>
            <a:endParaRPr lang="el-GR" dirty="0" smtClean="0"/>
          </a:p>
          <a:p>
            <a:pPr marL="0" indent="0">
              <a:buNone/>
            </a:pPr>
            <a:r>
              <a:rPr lang="el-GR" dirty="0" smtClean="0"/>
              <a:t>Η </a:t>
            </a:r>
            <a:r>
              <a:rPr lang="el-GR" dirty="0" err="1"/>
              <a:t>Elizabeth</a:t>
            </a:r>
            <a:r>
              <a:rPr lang="el-GR" dirty="0"/>
              <a:t> </a:t>
            </a:r>
            <a:r>
              <a:rPr lang="el-GR" dirty="0" err="1"/>
              <a:t>Cady</a:t>
            </a:r>
            <a:r>
              <a:rPr lang="el-GR" dirty="0"/>
              <a:t> </a:t>
            </a:r>
            <a:r>
              <a:rPr lang="el-GR" dirty="0" err="1"/>
              <a:t>Stanton</a:t>
            </a:r>
            <a:r>
              <a:rPr lang="el-GR" dirty="0"/>
              <a:t> συγκάλεσε την πρώτη Συνέλευση για τα Δικαιώματα των Γυναικών στη Νέα Υόρκη, το 1848, για να διακηρύξει μια λίστα δικαιωμάτων για τις γυναίκες. Η Συνέλευση αυτή έδωσε το έναυσμα για το κίνημα που ονομάστηκε "Εθνική Ένωση για το Δικαίωμα ψήφου των Γυναικών" (1869). Στη Βρετανία οι λεγόμενες "σουφραζέτες" προκάλεσαν αναταραχές, συχνά με βίαιο τρόπο, για να διεκδικήσουν την ψήφο για τις γυναίκες</a:t>
            </a:r>
            <a:r>
              <a:rPr lang="el-GR" dirty="0" smtClean="0"/>
              <a:t>.</a:t>
            </a:r>
          </a:p>
          <a:p>
            <a:pPr marL="0" indent="0">
              <a:buNone/>
            </a:pPr>
            <a:r>
              <a:rPr lang="el-GR" dirty="0" smtClean="0"/>
              <a:t> </a:t>
            </a:r>
            <a:r>
              <a:rPr lang="el-GR" dirty="0"/>
              <a:t>Παράλληλα, οι φεμινίστριες </a:t>
            </a:r>
            <a:r>
              <a:rPr lang="el-GR" dirty="0" smtClean="0"/>
              <a:t>συνέβαλαν</a:t>
            </a:r>
          </a:p>
          <a:p>
            <a:pPr marL="0" indent="0">
              <a:buNone/>
            </a:pPr>
            <a:r>
              <a:rPr lang="el-GR" dirty="0" smtClean="0"/>
              <a:t> </a:t>
            </a:r>
            <a:r>
              <a:rPr lang="el-GR" dirty="0"/>
              <a:t>σημαντικά στην ανάπτυξη κινημάτων κατά του αλκοολισμού και υπέρ της ποτοαπαγόρευσης στις ΗΠΑ. </a:t>
            </a:r>
            <a:endParaRPr lang="el-GR" dirty="0" smtClean="0"/>
          </a:p>
          <a:p>
            <a:pPr marL="0" indent="0">
              <a:buNone/>
            </a:pPr>
            <a:r>
              <a:rPr lang="el-GR" dirty="0" smtClean="0"/>
              <a:t>Ωστόσο</a:t>
            </a:r>
            <a:r>
              <a:rPr lang="el-GR" dirty="0"/>
              <a:t>, έξω από τις ΗΠΑ και τη Βρετανία, </a:t>
            </a:r>
            <a:endParaRPr lang="el-GR" dirty="0" smtClean="0"/>
          </a:p>
          <a:p>
            <a:pPr marL="0" indent="0">
              <a:buNone/>
            </a:pPr>
            <a:r>
              <a:rPr lang="el-GR" dirty="0" smtClean="0"/>
              <a:t>στις </a:t>
            </a:r>
            <a:r>
              <a:rPr lang="el-GR" dirty="0"/>
              <a:t>Κάτω Χώρες και τη Σκανδιναβία </a:t>
            </a:r>
            <a:endParaRPr lang="el-GR" dirty="0" smtClean="0"/>
          </a:p>
          <a:p>
            <a:pPr marL="0" indent="0">
              <a:buNone/>
            </a:pPr>
            <a:r>
              <a:rPr lang="el-GR" dirty="0" smtClean="0"/>
              <a:t>τα </a:t>
            </a:r>
            <a:r>
              <a:rPr lang="el-GR" dirty="0"/>
              <a:t>φεμινιστικά κινήματα είχαν μικρή επιρροή </a:t>
            </a:r>
            <a:endParaRPr lang="el-GR" dirty="0" smtClean="0"/>
          </a:p>
          <a:p>
            <a:pPr marL="0" indent="0">
              <a:buNone/>
            </a:pPr>
            <a:r>
              <a:rPr lang="el-GR" dirty="0" smtClean="0"/>
              <a:t>πριν </a:t>
            </a:r>
            <a:r>
              <a:rPr lang="el-GR" dirty="0"/>
              <a:t>από το 1945.</a:t>
            </a:r>
          </a:p>
        </p:txBody>
      </p:sp>
      <p:sp>
        <p:nvSpPr>
          <p:cNvPr id="3" name="Τίτλος 2"/>
          <p:cNvSpPr>
            <a:spLocks noGrp="1"/>
          </p:cNvSpPr>
          <p:nvPr>
            <p:ph type="title"/>
          </p:nvPr>
        </p:nvSpPr>
        <p:spPr/>
        <p:txBody>
          <a:bodyPr>
            <a:normAutofit fontScale="90000"/>
          </a:bodyPr>
          <a:lstStyle/>
          <a:p>
            <a:pPr algn="ctr"/>
            <a:r>
              <a:rPr lang="el-GR" dirty="0"/>
              <a:t>Το γυναικείο </a:t>
            </a:r>
            <a:r>
              <a:rPr lang="el-GR" dirty="0" smtClean="0"/>
              <a:t>κίνημα</a:t>
            </a:r>
            <a:br>
              <a:rPr lang="el-GR" dirty="0" smtClean="0"/>
            </a:br>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869" y="3717032"/>
            <a:ext cx="4058579" cy="275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860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dirty="0"/>
          </a:p>
        </p:txBody>
      </p:sp>
      <p:sp>
        <p:nvSpPr>
          <p:cNvPr id="4" name="Ορθογώνιο 3"/>
          <p:cNvSpPr/>
          <p:nvPr/>
        </p:nvSpPr>
        <p:spPr>
          <a:xfrm>
            <a:off x="323528" y="1484784"/>
            <a:ext cx="6534472" cy="1754326"/>
          </a:xfrm>
          <a:prstGeom prst="rect">
            <a:avLst/>
          </a:prstGeom>
        </p:spPr>
        <p:txBody>
          <a:bodyPr wrap="square">
            <a:spAutoFit/>
          </a:bodyPr>
          <a:lstStyle/>
          <a:p>
            <a:r>
              <a:rPr lang="el-GR" dirty="0"/>
              <a:t>Το 1848 οι Γερμανοί Καρλ Μαρξ και Φρίντριχ Ένγκελς δημοσίευσαν το Κομμουνιστικό Μανιφέστο. Αργότερα ο Μαρξ δημοσίευσε ένα τρίτομο έργο, Το Κεφάλαιο (</a:t>
            </a:r>
            <a:r>
              <a:rPr lang="el-GR" dirty="0" err="1"/>
              <a:t>Das</a:t>
            </a:r>
            <a:r>
              <a:rPr lang="el-GR" dirty="0"/>
              <a:t> </a:t>
            </a:r>
            <a:r>
              <a:rPr lang="el-GR" dirty="0" err="1"/>
              <a:t>Kapital</a:t>
            </a:r>
            <a:r>
              <a:rPr lang="el-GR" dirty="0"/>
              <a:t>). Σε αυτό υποστήριζε την άποψη ότι κύρια αιτία της κοινωνικής αδικίας ήταν το γεγονός ότι οι σχετικά ολιγάριθμοι αστοί ήταν ιδιοκτήτες των μέσων παραγωγής</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620688"/>
            <a:ext cx="17049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395536" y="3239111"/>
            <a:ext cx="8352928" cy="3139321"/>
          </a:xfrm>
          <a:prstGeom prst="rect">
            <a:avLst/>
          </a:prstGeom>
        </p:spPr>
        <p:txBody>
          <a:bodyPr wrap="square">
            <a:spAutoFit/>
          </a:bodyPr>
          <a:lstStyle/>
          <a:p>
            <a:r>
              <a:rPr lang="el-GR" dirty="0"/>
              <a:t>Οι άθλιες συνθήκες ζωής έκαναν τους εργάτες να ξεσηκώνονται αυθόρμητα. Όμως, μόνο μετά το 1830, άρχισαν να διεκδικούν οργανωμένα την ικανοποίηση αιτημάτων, όπως η οκτάωρη εργασία. Το 1838 η αγγλική Ένωση Εργατών δημοσίευσε τη Χάρτα του Λαού, με την οποία οι </a:t>
            </a:r>
            <a:r>
              <a:rPr lang="el-GR" dirty="0" err="1"/>
              <a:t>χαρτιστές</a:t>
            </a:r>
            <a:r>
              <a:rPr lang="el-GR" dirty="0"/>
              <a:t>, όπως ονομάστηκαν τα μέλη της, διατύπωναν πολιτικά αιτήματα (θέσπιση της καθολικής ψηφοφορίας για τους άνδρες κ.ά.).</a:t>
            </a:r>
          </a:p>
          <a:p>
            <a:endParaRPr lang="el-GR" dirty="0"/>
          </a:p>
          <a:p>
            <a:r>
              <a:rPr lang="el-GR" dirty="0"/>
              <a:t>Κύριος τρόπος διεκδίκησης ήταν οι απεργίες, που συχνά καταστέλλονταν βίαια. Την 1η Μαΐου 1886 μια εργατική απεργία στο Σικάγο των ΗΠΑ με αίτημα την καθιέρωση οκτάωρης εργασίας πνίγηκε στο αίμα. Έτσι, από το 1890 τα σοσιαλιστικά κόμματα και τα συνδικάτα άρχισαν να γιορτάζουν την Πρωτομαγιά ως παγκόσμια μέρα των εργατών, πράγμα που συμβαίνει και σήμερα σε όλο τον κόσμο.</a:t>
            </a:r>
          </a:p>
        </p:txBody>
      </p:sp>
      <p:sp>
        <p:nvSpPr>
          <p:cNvPr id="6" name="Θέση περιεχομένου 5"/>
          <p:cNvSpPr>
            <a:spLocks noGrp="1"/>
          </p:cNvSpPr>
          <p:nvPr>
            <p:ph idx="1"/>
          </p:nvPr>
        </p:nvSpPr>
        <p:spPr>
          <a:xfrm>
            <a:off x="457200" y="548680"/>
            <a:ext cx="8229600" cy="5547320"/>
          </a:xfrm>
        </p:spPr>
        <p:txBody>
          <a:bodyPr/>
          <a:lstStyle/>
          <a:p>
            <a:pPr marL="0" indent="0" algn="ctr">
              <a:buNone/>
            </a:pPr>
            <a:r>
              <a:rPr lang="el-GR" smtClean="0"/>
              <a:t>Κοινωνικοί αγώνες</a:t>
            </a:r>
            <a:endParaRPr lang="el-GR" dirty="0"/>
          </a:p>
        </p:txBody>
      </p:sp>
    </p:spTree>
    <p:extLst>
      <p:ext uri="{BB962C8B-B14F-4D97-AF65-F5344CB8AC3E}">
        <p14:creationId xmlns:p14="http://schemas.microsoft.com/office/powerpoint/2010/main" val="1782349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772816"/>
            <a:ext cx="8229600" cy="4680520"/>
          </a:xfrm>
        </p:spPr>
        <p:txBody>
          <a:bodyPr>
            <a:normAutofit fontScale="92500" lnSpcReduction="10000"/>
          </a:bodyPr>
          <a:lstStyle/>
          <a:p>
            <a:pPr marL="514350" indent="-514350">
              <a:buFont typeface="+mj-lt"/>
              <a:buAutoNum type="arabicPeriod"/>
            </a:pPr>
            <a:r>
              <a:rPr lang="el-GR" dirty="0" smtClean="0"/>
              <a:t> Η προβολή των Ελλήνων της εποχής ως απογόνων και κληρονόμων των αρχαίων Ελλήνων</a:t>
            </a:r>
          </a:p>
          <a:p>
            <a:pPr marL="514350" indent="-514350">
              <a:buFont typeface="+mj-lt"/>
              <a:buAutoNum type="arabicPeriod"/>
            </a:pPr>
            <a:r>
              <a:rPr lang="el-GR" dirty="0" smtClean="0"/>
              <a:t> Η ταύτιση των Ελλήνων με τους άλλους Ευρωπαίους και η διάκρισή τους από τους Τούρκους </a:t>
            </a:r>
          </a:p>
          <a:p>
            <a:pPr marL="514350" indent="-514350">
              <a:buFont typeface="+mj-lt"/>
              <a:buAutoNum type="arabicPeriod"/>
            </a:pPr>
            <a:r>
              <a:rPr lang="el-GR" dirty="0" smtClean="0"/>
              <a:t> Η καταγγελία της τουρκικής κυριαρχίας ως παράνομης και της εξουσίας του Οθωμανού σουλτάνου ως αυθαίρετης </a:t>
            </a:r>
          </a:p>
          <a:p>
            <a:pPr marL="514350" indent="-514350">
              <a:buFont typeface="+mj-lt"/>
              <a:buAutoNum type="arabicPeriod"/>
            </a:pPr>
            <a:r>
              <a:rPr lang="el-GR" dirty="0" smtClean="0"/>
              <a:t> Η προβολή του δικαιώματος των Ελλήνων να διεκδικήσουν την  ελευθερία τους από την κυριαρχία και την εξουσία των Τούρκων και να συστήσουν ανεξάρτητη και ευνομούμενη πολιτεία στη βάση των αρχών της εθνικής αυτοδιάθεσης και της λαϊκής κυριαρχίας</a:t>
            </a:r>
          </a:p>
          <a:p>
            <a:pPr marL="514350" indent="-514350">
              <a:buFont typeface="+mj-lt"/>
              <a:buAutoNum type="arabicPeriod"/>
            </a:pPr>
            <a:endParaRPr lang="el-GR" dirty="0"/>
          </a:p>
        </p:txBody>
      </p:sp>
      <p:sp>
        <p:nvSpPr>
          <p:cNvPr id="2" name="Τίτλος 1"/>
          <p:cNvSpPr>
            <a:spLocks noGrp="1"/>
          </p:cNvSpPr>
          <p:nvPr>
            <p:ph type="title"/>
          </p:nvPr>
        </p:nvSpPr>
        <p:spPr/>
        <p:txBody>
          <a:bodyPr>
            <a:normAutofit fontScale="90000"/>
          </a:bodyPr>
          <a:lstStyle/>
          <a:p>
            <a:pPr algn="ctr"/>
            <a:r>
              <a:rPr lang="el-GR" dirty="0" smtClean="0"/>
              <a:t>Τα κυριότερα συστατικά στοιχεία του ελληνικού εθνικού κινήματος </a:t>
            </a:r>
            <a:endParaRPr lang="el-GR" dirty="0"/>
          </a:p>
        </p:txBody>
      </p:sp>
    </p:spTree>
    <p:extLst>
      <p:ext uri="{BB962C8B-B14F-4D97-AF65-F5344CB8AC3E}">
        <p14:creationId xmlns:p14="http://schemas.microsoft.com/office/powerpoint/2010/main" val="2994549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92500" lnSpcReduction="10000"/>
          </a:bodyPr>
          <a:lstStyle/>
          <a:p>
            <a:pPr marL="0" indent="0">
              <a:buNone/>
            </a:pPr>
            <a:r>
              <a:rPr lang="el-GR" b="1" dirty="0" smtClean="0"/>
              <a:t>Φιλική Εταιρεία</a:t>
            </a:r>
            <a:r>
              <a:rPr lang="el-GR" dirty="0" smtClean="0"/>
              <a:t>: Μυστική οργάνωση που ιδρύθηκε το </a:t>
            </a:r>
            <a:r>
              <a:rPr lang="el-GR" b="1" dirty="0" smtClean="0"/>
              <a:t>1814</a:t>
            </a:r>
            <a:r>
              <a:rPr lang="el-GR" dirty="0" smtClean="0"/>
              <a:t> στην </a:t>
            </a:r>
            <a:r>
              <a:rPr lang="el-GR" b="1" dirty="0" smtClean="0"/>
              <a:t>Οδησσό της Ρωσίας </a:t>
            </a:r>
            <a:r>
              <a:rPr lang="el-GR" dirty="0" smtClean="0"/>
              <a:t>από τρεις Έλληνες: τον Εμμανουήλ Ξάνθο, το Νικόλαο Σκουφά και τον Αθανάσιο Τσακάλωφ. Στελέχη της εταιρείας ήταν ο Παναγιώτης Αναγνωστόπουλος και ο Παναγιώτης Σέκερης.</a:t>
            </a:r>
          </a:p>
          <a:p>
            <a:pPr marL="0" indent="0">
              <a:buNone/>
            </a:pPr>
            <a:r>
              <a:rPr lang="el-GR" dirty="0" smtClean="0"/>
              <a:t>- </a:t>
            </a:r>
            <a:r>
              <a:rPr lang="el-GR" b="1" dirty="0" smtClean="0"/>
              <a:t>Αρχική πρόθεση </a:t>
            </a:r>
            <a:r>
              <a:rPr lang="el-GR" dirty="0" smtClean="0"/>
              <a:t>των συνωμοτών πατριωτών ήταν να προκληθεί γενική επανάσταση των Ελλήνων για την απελευθέρωση της πατρίδας από τους Οθωμανούς Τούρκους.</a:t>
            </a:r>
          </a:p>
          <a:p>
            <a:pPr marL="0" indent="0">
              <a:buNone/>
            </a:pPr>
            <a:r>
              <a:rPr lang="el-GR" dirty="0" smtClean="0"/>
              <a:t>- </a:t>
            </a:r>
            <a:r>
              <a:rPr lang="el-GR" b="1" dirty="0" smtClean="0"/>
              <a:t>Στόχος τους</a:t>
            </a:r>
            <a:r>
              <a:rPr lang="el-GR" dirty="0" smtClean="0"/>
              <a:t>: να αναθέσουν την ηγεσία στον Ιωάννη Καποδίστρια.</a:t>
            </a:r>
          </a:p>
          <a:p>
            <a:pPr marL="0" indent="0">
              <a:buNone/>
            </a:pPr>
            <a:r>
              <a:rPr lang="el-GR" dirty="0" smtClean="0"/>
              <a:t>- Καποδίστριας: αρνήθηκε να αναλάβει την ηγεσία, η οποία δόθηκε το </a:t>
            </a:r>
            <a:r>
              <a:rPr lang="el-GR" b="1" dirty="0" smtClean="0"/>
              <a:t>1820 στον Αλέξανδρο Υψηλάντη.</a:t>
            </a:r>
          </a:p>
          <a:p>
            <a:pPr marL="0" indent="0">
              <a:buNone/>
            </a:pPr>
            <a:endParaRPr lang="el-GR" b="1" dirty="0"/>
          </a:p>
        </p:txBody>
      </p:sp>
      <p:sp>
        <p:nvSpPr>
          <p:cNvPr id="2" name="Τίτλος 1"/>
          <p:cNvSpPr>
            <a:spLocks noGrp="1"/>
          </p:cNvSpPr>
          <p:nvPr>
            <p:ph type="title"/>
          </p:nvPr>
        </p:nvSpPr>
        <p:spPr/>
        <p:txBody>
          <a:bodyPr>
            <a:normAutofit fontScale="90000"/>
          </a:bodyPr>
          <a:lstStyle/>
          <a:p>
            <a:r>
              <a:rPr lang="el-GR" dirty="0" smtClean="0"/>
              <a:t>Οργάνωση και έκρηξη της επανάστασης</a:t>
            </a:r>
            <a:endParaRPr lang="el-GR" dirty="0"/>
          </a:p>
        </p:txBody>
      </p:sp>
    </p:spTree>
    <p:extLst>
      <p:ext uri="{BB962C8B-B14F-4D97-AF65-F5344CB8AC3E}">
        <p14:creationId xmlns:p14="http://schemas.microsoft.com/office/powerpoint/2010/main" val="1646263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844824"/>
            <a:ext cx="261979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457200" y="274638"/>
            <a:ext cx="8229600" cy="850106"/>
          </a:xfrm>
        </p:spPr>
        <p:txBody>
          <a:bodyPr/>
          <a:lstStyle/>
          <a:p>
            <a:r>
              <a:rPr lang="el-GR" dirty="0" smtClean="0"/>
              <a:t>Φιλική Εταιρεία</a:t>
            </a:r>
            <a:endParaRPr lang="el-GR" dirty="0"/>
          </a:p>
        </p:txBody>
      </p:sp>
      <p:sp>
        <p:nvSpPr>
          <p:cNvPr id="4" name="Ορθογώνιο 3"/>
          <p:cNvSpPr/>
          <p:nvPr/>
        </p:nvSpPr>
        <p:spPr>
          <a:xfrm>
            <a:off x="827583" y="5517232"/>
            <a:ext cx="3456385" cy="369332"/>
          </a:xfrm>
          <a:prstGeom prst="rect">
            <a:avLst/>
          </a:prstGeom>
        </p:spPr>
        <p:txBody>
          <a:bodyPr wrap="square">
            <a:spAutoFit/>
          </a:bodyPr>
          <a:lstStyle/>
          <a:p>
            <a:r>
              <a:rPr lang="el-GR" dirty="0" smtClean="0"/>
              <a:t>Τα </a:t>
            </a:r>
            <a:r>
              <a:rPr lang="el-GR" dirty="0"/>
              <a:t>σύμβολα της </a:t>
            </a:r>
            <a:r>
              <a:rPr lang="el-GR" dirty="0" smtClean="0"/>
              <a:t>Φιλικής </a:t>
            </a:r>
            <a:r>
              <a:rPr lang="el-GR" dirty="0"/>
              <a:t>Εταιρείας</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077072"/>
            <a:ext cx="22193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flipH="1">
            <a:off x="4788024" y="4259996"/>
            <a:ext cx="1368152" cy="646331"/>
          </a:xfrm>
          <a:prstGeom prst="rect">
            <a:avLst/>
          </a:prstGeom>
        </p:spPr>
        <p:txBody>
          <a:bodyPr wrap="square">
            <a:spAutoFit/>
          </a:bodyPr>
          <a:lstStyle/>
          <a:p>
            <a:r>
              <a:rPr lang="el-GR" dirty="0"/>
              <a:t>Αλέξανδρος </a:t>
            </a:r>
            <a:r>
              <a:rPr lang="en-US" dirty="0"/>
              <a:t>Y</a:t>
            </a:r>
            <a:r>
              <a:rPr lang="el-GR" dirty="0" err="1"/>
              <a:t>ψηλάντης</a:t>
            </a:r>
            <a:endParaRPr lang="el-GR"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295" y="1268760"/>
            <a:ext cx="451485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892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196752"/>
            <a:ext cx="8229600" cy="4899248"/>
          </a:xfrm>
        </p:spPr>
        <p:txBody>
          <a:bodyPr/>
          <a:lstStyle/>
          <a:p>
            <a:pPr marL="0" indent="0">
              <a:buNone/>
            </a:pPr>
            <a:r>
              <a:rPr lang="el-GR" dirty="0" smtClean="0"/>
              <a:t>Αλέξανδρος Υψηλάντης στη Μολδαβία και τη Βλαχία, </a:t>
            </a:r>
          </a:p>
          <a:p>
            <a:pPr marL="0" indent="0">
              <a:buNone/>
            </a:pPr>
            <a:r>
              <a:rPr lang="el-GR" dirty="0" smtClean="0"/>
              <a:t>Εμμανουήλ Παππάς στη Μακεδονία, </a:t>
            </a:r>
          </a:p>
          <a:p>
            <a:pPr marL="0" indent="0">
              <a:buNone/>
            </a:pPr>
            <a:r>
              <a:rPr lang="el-GR" dirty="0" smtClean="0"/>
              <a:t>Αθανάσιος Διάκος, Οδυσσέας Ανδρούτσος, Μάρκος Μπότσαρης, Γεώργιος Καραϊσκάκης, Θεόδωρος Κολοκοτρώνης, Γρηγόριος </a:t>
            </a:r>
            <a:r>
              <a:rPr lang="el-GR" dirty="0" err="1" smtClean="0"/>
              <a:t>Δικαίος</a:t>
            </a:r>
            <a:r>
              <a:rPr lang="el-GR" dirty="0" smtClean="0"/>
              <a:t> ή Παπαφλέσσας.</a:t>
            </a:r>
            <a:endParaRPr lang="el-GR" dirty="0"/>
          </a:p>
        </p:txBody>
      </p:sp>
      <p:sp>
        <p:nvSpPr>
          <p:cNvPr id="2" name="Τίτλος 1"/>
          <p:cNvSpPr>
            <a:spLocks noGrp="1"/>
          </p:cNvSpPr>
          <p:nvPr>
            <p:ph type="title"/>
          </p:nvPr>
        </p:nvSpPr>
        <p:spPr>
          <a:xfrm>
            <a:off x="457200" y="152400"/>
            <a:ext cx="8229600" cy="828328"/>
          </a:xfrm>
        </p:spPr>
        <p:txBody>
          <a:bodyPr>
            <a:normAutofit fontScale="90000"/>
          </a:bodyPr>
          <a:lstStyle/>
          <a:p>
            <a:r>
              <a:rPr lang="el-GR" dirty="0" smtClean="0"/>
              <a:t>Επαναστατικές εστίες σε όλη την Ελλάδα</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485" y="3501008"/>
            <a:ext cx="3952639" cy="298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611560" y="4121498"/>
            <a:ext cx="3888432" cy="646331"/>
          </a:xfrm>
          <a:prstGeom prst="rect">
            <a:avLst/>
          </a:prstGeom>
        </p:spPr>
        <p:txBody>
          <a:bodyPr wrap="square">
            <a:spAutoFit/>
          </a:bodyPr>
          <a:lstStyle/>
          <a:p>
            <a:r>
              <a:rPr lang="en-US" dirty="0"/>
              <a:t>https://www.youtube.com/watch?v=1P9YaxdR10k</a:t>
            </a:r>
            <a:endParaRPr lang="el-GR" dirty="0"/>
          </a:p>
        </p:txBody>
      </p:sp>
    </p:spTree>
    <p:extLst>
      <p:ext uri="{BB962C8B-B14F-4D97-AF65-F5344CB8AC3E}">
        <p14:creationId xmlns:p14="http://schemas.microsoft.com/office/powerpoint/2010/main" val="3925279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260648"/>
            <a:ext cx="5328592" cy="626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10515669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194</TotalTime>
  <Words>2909</Words>
  <Application>Microsoft Office PowerPoint</Application>
  <PresentationFormat>Προβολή στην οθόνη (4:3)</PresentationFormat>
  <Paragraphs>171</Paragraphs>
  <Slides>46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46</vt:i4>
      </vt:variant>
    </vt:vector>
  </HeadingPairs>
  <TitlesOfParts>
    <vt:vector size="47" baseType="lpstr">
      <vt:lpstr>Χαρτί</vt:lpstr>
      <vt:lpstr>ΙΣΤΟΡΙΑ ΤΟΥ ΝΕΟΤΕΡΟΥ ΚΑΙ ΤΟΥ ΣΥΓΧΡΟΝΟΥ ΚΟΣΜΟΥ</vt:lpstr>
      <vt:lpstr>Κεφάλαιο Α΄ Η Ευρώπη και ο κόσμος τον 19ο αιώνα (1815-1871)</vt:lpstr>
      <vt:lpstr>Ενότητα 3: Η ελληνική επανάσταση του 1821- ένα μήνυμα ελευθερίας για την Ευρώπη</vt:lpstr>
      <vt:lpstr>Ο χαρακτήρας της Ελληνικής Επανάστασης </vt:lpstr>
      <vt:lpstr>Τα κυριότερα συστατικά στοιχεία του ελληνικού εθνικού κινήματος </vt:lpstr>
      <vt:lpstr>Οργάνωση και έκρηξη της επανάστασης</vt:lpstr>
      <vt:lpstr>Φιλική Εταιρεία</vt:lpstr>
      <vt:lpstr>Επαναστατικές εστίες σε όλη την Ελλάδα</vt:lpstr>
      <vt:lpstr>Παρουσίαση του PowerPoint</vt:lpstr>
      <vt:lpstr>Η πολιτική συγκρότηση των Ελλήνων</vt:lpstr>
      <vt:lpstr>Πολιτικές διαμάχες</vt:lpstr>
      <vt:lpstr>Α΄ Εθνοσυνέλευση, Επίδαυρος, Δεκέμβριος 1821-Ιανουάριος 1822 </vt:lpstr>
      <vt:lpstr>Παρουσίαση του PowerPoint</vt:lpstr>
      <vt:lpstr>Β΄ Εθνοσυνέλευση, Άστρος Κυνουρίας, Μάρτιος-Απρίλιος του 1823 </vt:lpstr>
      <vt:lpstr>Παρουσίαση του PowerPoint</vt:lpstr>
      <vt:lpstr>Εμφύλιος πόλεμος, φθινόπωρο του 1823</vt:lpstr>
      <vt:lpstr>Από τη μεριά των Ελλήνων όμως έγινε εν μέρει αντιληπτό πως σε ένα τόσο μεγαλεπήβολο εθνικό στόχο δεν υπάρχουν περιθώρια κατασπατάλησης δυνάμεων σε εσωτερικές διαμάχες και η συνεισφορά του κάθε πολεμιστή είναι απαραίτητη. Την άποψη αυτή ενστερνιζόταν και ο Θεόδωρος Κολοκοτρώνης, που στον λόγο του αργότερα στην Πνύκα παρατήρησε τη διαφορά στη συμπεριφορά των Ελλήνων, όταν κυριαρχούσε η ομόνοια και η αλληλοσυμπαράσταση, με αυτήν που έδειξαν στη συνέχεια κατά την διάρκεια του εμφύλιου,  λέγοντας χαρακτηριστικά  «τότε που ήρχισεν η διχόνοια και εχάθη η προθυμία και η ομόνοια …όταν προστάζουνε πολλοί, ποτέ το σπίτι δε χτίζεται ούτε τελειώνει…επειδή είμεθα εις τέτοια κατάσταση, εξ αιτίας της διχόνοιας, μας έπεσε η Τουρκιά επάνω μας και κοντέψαμε να χαθούμε, και εις τους στερνούς επτά χρόνους δεν κατορθώσαμε μεγάλα πράγματα».</vt:lpstr>
      <vt:lpstr>Ύμνος εις την Ελευθερία </vt:lpstr>
      <vt:lpstr>Γ΄ Εθνοσυνέλευση </vt:lpstr>
      <vt:lpstr>Παρουσίαση του PowerPoint</vt:lpstr>
      <vt:lpstr>Η έκβαση της Επανάστασης</vt:lpstr>
      <vt:lpstr>Ενότητα 4: Το ελληνικό κράτος και η εξέλιξή του (1830-1881)</vt:lpstr>
      <vt:lpstr>Εδαφική επικράτεια</vt:lpstr>
      <vt:lpstr>Πολίτευμα</vt:lpstr>
      <vt:lpstr>Αλυτρωτισμός – Μεγάλη Ιδέα</vt:lpstr>
      <vt:lpstr>  Οι διαφορετικές εκτιμήσεις για τη Μεγάλη Ιδέα</vt:lpstr>
      <vt:lpstr>Ιωάννης Κωλέττης</vt:lpstr>
      <vt:lpstr>  Αθηναϊκό καφενείο των πρώτων μετεπαναστατικών χρόνων. Από την ίδρυση του ελληνικού κράτους η πολιτική απασχολούσε τους περισσότερους Έλληνες, και τα καφενεία της πρωτεύουσας αποτελούσαν χώρο διεξαγωγής έντονων πολιτικών συζητήσεων. Εθνικό Ιστορικό Μουσείο, Αθήνα.</vt:lpstr>
      <vt:lpstr>Οι πρώτες προσπάθειες συγκρότησης του κράτους</vt:lpstr>
      <vt:lpstr>Όθωνας και Αμαλία</vt:lpstr>
      <vt:lpstr>Η επανάσταση της 3ης Σεπτεμβρίου 1843</vt:lpstr>
      <vt:lpstr>Παρουσίαση του PowerPoint</vt:lpstr>
      <vt:lpstr>Το Σύνταγμα του 1844</vt:lpstr>
      <vt:lpstr>Παρουσίαση του PowerPoint</vt:lpstr>
      <vt:lpstr>Το Σύνταγμα του 1864</vt:lpstr>
      <vt:lpstr>Αρχή της δεδηλωμένης 1875</vt:lpstr>
      <vt:lpstr>Παρουσίαση του PowerPoint</vt:lpstr>
      <vt:lpstr>Κατοχύρωση λαϊκής κυριαρχίας</vt:lpstr>
      <vt:lpstr>Ενότητα 5: Το «Ανατολικό Ζήτημα»</vt:lpstr>
      <vt:lpstr>Ενότητα 6: Η Βιομηχανική Επανάσταση στην Αγγλία</vt:lpstr>
      <vt:lpstr>Παρουσίαση του PowerPoint</vt:lpstr>
      <vt:lpstr>Οι λόγοι που έκαναν την Αγγλία αφετηρία της Βιομηχανικής Επανάστασης</vt:lpstr>
      <vt:lpstr>   Η παιδική εργασία κατά τον 19ο αιώνα </vt:lpstr>
      <vt:lpstr>Παρουσίαση του PowerPoint</vt:lpstr>
      <vt:lpstr>Το γυναικείο κίνημα </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ΙΣΤΟΡΙΑ ΤΟΥ ΝΕΟΤΕΡΟΥ ΚΑΙ ΤΟΥ ΣΥΓΧΡΟΝΟΥ ΚΟΣΜΟΥ</dc:title>
  <dc:creator>eleni kartsonaki</dc:creator>
  <cp:lastModifiedBy>eleni kartsonaki</cp:lastModifiedBy>
  <cp:revision>18</cp:revision>
  <dcterms:created xsi:type="dcterms:W3CDTF">2024-09-06T08:37:53Z</dcterms:created>
  <dcterms:modified xsi:type="dcterms:W3CDTF">2024-09-06T14:14:07Z</dcterms:modified>
</cp:coreProperties>
</file>