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75" r:id="rId3"/>
    <p:sldId id="257" r:id="rId4"/>
    <p:sldId id="270" r:id="rId5"/>
    <p:sldId id="269" r:id="rId6"/>
    <p:sldId id="272" r:id="rId7"/>
    <p:sldId id="280" r:id="rId8"/>
    <p:sldId id="258" r:id="rId9"/>
    <p:sldId id="276" r:id="rId10"/>
    <p:sldId id="259" r:id="rId11"/>
    <p:sldId id="273" r:id="rId12"/>
    <p:sldId id="274" r:id="rId13"/>
    <p:sldId id="260" r:id="rId14"/>
    <p:sldId id="271" r:id="rId15"/>
    <p:sldId id="268" r:id="rId16"/>
    <p:sldId id="277" r:id="rId17"/>
    <p:sldId id="261" r:id="rId18"/>
    <p:sldId id="262" r:id="rId19"/>
    <p:sldId id="278" r:id="rId20"/>
    <p:sldId id="267" r:id="rId21"/>
    <p:sldId id="263" r:id="rId22"/>
    <p:sldId id="266" r:id="rId23"/>
    <p:sldId id="279" r:id="rId24"/>
    <p:sldId id="264" r:id="rId25"/>
    <p:sldId id="282" r:id="rId26"/>
    <p:sldId id="265" r:id="rId27"/>
    <p:sldId id="281" r:id="rId2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9" name="Υπότιτλος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Τίτλος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l-GR" smtClean="0"/>
              <a:t>Στυλ κύριου τίτλου</a:t>
            </a:r>
            <a:endParaRPr kumimoji="0" lang="en-US"/>
          </a:p>
        </p:txBody>
      </p:sp>
      <p:cxnSp>
        <p:nvCxnSpPr>
          <p:cNvPr id="8" name="Ευθεία γραμμή σύνδεσης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Έλλειψη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Θέση ημερομηνίας 14"/>
          <p:cNvSpPr>
            <a:spLocks noGrp="1"/>
          </p:cNvSpPr>
          <p:nvPr>
            <p:ph type="dt" sz="half" idx="10"/>
          </p:nvPr>
        </p:nvSpPr>
        <p:spPr/>
        <p:txBody>
          <a:bodyPr/>
          <a:lstStyle/>
          <a:p>
            <a:fld id="{6E977E32-8AE3-4146-9038-0E2042287D2E}" type="datetimeFigureOut">
              <a:rPr lang="el-GR" smtClean="0"/>
              <a:t>8/1/2025</a:t>
            </a:fld>
            <a:endParaRPr lang="el-GR"/>
          </a:p>
        </p:txBody>
      </p:sp>
      <p:sp>
        <p:nvSpPr>
          <p:cNvPr id="16" name="Θέση αριθμού διαφάνειας 15"/>
          <p:cNvSpPr>
            <a:spLocks noGrp="1"/>
          </p:cNvSpPr>
          <p:nvPr>
            <p:ph type="sldNum" sz="quarter" idx="11"/>
          </p:nvPr>
        </p:nvSpPr>
        <p:spPr/>
        <p:txBody>
          <a:bodyPr/>
          <a:lstStyle/>
          <a:p>
            <a:fld id="{B7CC7604-69B0-4195-AEE5-7E849C81BF1A}" type="slidenum">
              <a:rPr lang="el-GR" smtClean="0"/>
              <a:t>‹#›</a:t>
            </a:fld>
            <a:endParaRPr lang="el-GR"/>
          </a:p>
        </p:txBody>
      </p:sp>
      <p:sp>
        <p:nvSpPr>
          <p:cNvPr id="17" name="Θέση υποσέλιδου 16"/>
          <p:cNvSpPr>
            <a:spLocks noGrp="1"/>
          </p:cNvSpPr>
          <p:nvPr>
            <p:ph type="ftr" sz="quarter" idx="12"/>
          </p:nvPr>
        </p:nvSpPr>
        <p:spPr/>
        <p:txBody>
          <a:bodyPr/>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6E977E32-8AE3-4146-9038-0E2042287D2E}" type="datetimeFigureOut">
              <a:rPr lang="el-GR" smtClean="0"/>
              <a:t>8/1/2025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7CC7604-69B0-4195-AEE5-7E849C81BF1A}"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6E977E32-8AE3-4146-9038-0E2042287D2E}" type="datetimeFigureOut">
              <a:rPr lang="el-GR" smtClean="0"/>
              <a:t>8/1/2025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7CC7604-69B0-4195-AEE5-7E849C81BF1A}"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9" name="Θέση περιεχομένου 8"/>
          <p:cNvSpPr>
            <a:spLocks noGrp="1"/>
          </p:cNvSpPr>
          <p:nvPr>
            <p:ph idx="1"/>
          </p:nvPr>
        </p:nvSpPr>
        <p:spPr>
          <a:xfrm>
            <a:off x="457200" y="1524000"/>
            <a:ext cx="822960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4" name="Θέση ημερομηνίας 13"/>
          <p:cNvSpPr>
            <a:spLocks noGrp="1"/>
          </p:cNvSpPr>
          <p:nvPr>
            <p:ph type="dt" sz="half" idx="14"/>
          </p:nvPr>
        </p:nvSpPr>
        <p:spPr/>
        <p:txBody>
          <a:bodyPr/>
          <a:lstStyle/>
          <a:p>
            <a:fld id="{6E977E32-8AE3-4146-9038-0E2042287D2E}" type="datetimeFigureOut">
              <a:rPr lang="el-GR" smtClean="0"/>
              <a:t>8/1/2025</a:t>
            </a:fld>
            <a:endParaRPr lang="el-GR"/>
          </a:p>
        </p:txBody>
      </p:sp>
      <p:sp>
        <p:nvSpPr>
          <p:cNvPr id="15" name="Θέση αριθμού διαφάνειας 14"/>
          <p:cNvSpPr>
            <a:spLocks noGrp="1"/>
          </p:cNvSpPr>
          <p:nvPr>
            <p:ph type="sldNum" sz="quarter" idx="15"/>
          </p:nvPr>
        </p:nvSpPr>
        <p:spPr/>
        <p:txBody>
          <a:bodyPr/>
          <a:lstStyle>
            <a:lvl1pPr algn="ctr">
              <a:defRPr/>
            </a:lvl1pPr>
          </a:lstStyle>
          <a:p>
            <a:fld id="{B7CC7604-69B0-4195-AEE5-7E849C81BF1A}" type="slidenum">
              <a:rPr lang="el-GR" smtClean="0"/>
              <a:t>‹#›</a:t>
            </a:fld>
            <a:endParaRPr lang="el-GR"/>
          </a:p>
        </p:txBody>
      </p:sp>
      <p:sp>
        <p:nvSpPr>
          <p:cNvPr id="16" name="Θέση υποσέλιδου 15"/>
          <p:cNvSpPr>
            <a:spLocks noGrp="1"/>
          </p:cNvSpPr>
          <p:nvPr>
            <p:ph type="ftr" sz="quarter" idx="16"/>
          </p:nvPr>
        </p:nvSpPr>
        <p:spPr/>
        <p:txBody>
          <a:bodyPr/>
          <a:lstStyle/>
          <a:p>
            <a:endParaRPr lang="el-GR"/>
          </a:p>
        </p:txBody>
      </p:sp>
      <p:sp>
        <p:nvSpPr>
          <p:cNvPr id="17" name="Τίτλος 16"/>
          <p:cNvSpPr>
            <a:spLocks noGrp="1"/>
          </p:cNvSpPr>
          <p:nvPr>
            <p:ph type="title"/>
          </p:nvPr>
        </p:nvSpPr>
        <p:spPr/>
        <p:txBody>
          <a:bodyPr rtlCol="0" anchor="b" anchorCtr="0"/>
          <a:lstStyle/>
          <a:p>
            <a:r>
              <a:rPr kumimoji="0" lang="el-GR" smtClean="0"/>
              <a:t>Στυλ κύριου τίτλου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Θέση ημερομηνίας 3"/>
          <p:cNvSpPr>
            <a:spLocks noGrp="1"/>
          </p:cNvSpPr>
          <p:nvPr>
            <p:ph type="dt" sz="half" idx="10"/>
          </p:nvPr>
        </p:nvSpPr>
        <p:spPr/>
        <p:txBody>
          <a:bodyPr/>
          <a:lstStyle/>
          <a:p>
            <a:fld id="{6E977E32-8AE3-4146-9038-0E2042287D2E}" type="datetimeFigureOut">
              <a:rPr lang="el-GR" smtClean="0"/>
              <a:t>8/1/2025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7CC7604-69B0-4195-AEE5-7E849C81BF1A}" type="slidenum">
              <a:rPr lang="el-GR" smtClean="0"/>
              <a:t>‹#›</a:t>
            </a:fld>
            <a:endParaRPr lang="el-GR"/>
          </a:p>
        </p:txBody>
      </p:sp>
      <p:sp>
        <p:nvSpPr>
          <p:cNvPr id="2" name="Τίτλος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cxnSp>
        <p:nvCxnSpPr>
          <p:cNvPr id="7" name="Ευθεία γραμμή σύνδεσης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ημερομηνίας 4"/>
          <p:cNvSpPr>
            <a:spLocks noGrp="1"/>
          </p:cNvSpPr>
          <p:nvPr>
            <p:ph type="dt" sz="half" idx="10"/>
          </p:nvPr>
        </p:nvSpPr>
        <p:spPr/>
        <p:txBody>
          <a:bodyPr/>
          <a:lstStyle/>
          <a:p>
            <a:fld id="{6E977E32-8AE3-4146-9038-0E2042287D2E}" type="datetimeFigureOut">
              <a:rPr lang="el-GR" smtClean="0"/>
              <a:t>8/1/2025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7CC7604-69B0-4195-AEE5-7E849C81BF1A}" type="slidenum">
              <a:rPr lang="el-GR" smtClean="0"/>
              <a:t>‹#›</a:t>
            </a:fld>
            <a:endParaRPr lang="el-GR"/>
          </a:p>
        </p:txBody>
      </p:sp>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11" name="Θέση περιεχομένου 10"/>
          <p:cNvSpPr>
            <a:spLocks noGrp="1"/>
          </p:cNvSpPr>
          <p:nvPr>
            <p:ph sz="half" idx="1"/>
          </p:nvPr>
        </p:nvSpPr>
        <p:spPr>
          <a:xfrm>
            <a:off x="457200" y="1524000"/>
            <a:ext cx="4059936"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Θέση περιεχομένου 12"/>
          <p:cNvSpPr>
            <a:spLocks noGrp="1"/>
          </p:cNvSpPr>
          <p:nvPr>
            <p:ph sz="half" idx="2"/>
          </p:nvPr>
        </p:nvSpPr>
        <p:spPr>
          <a:xfrm>
            <a:off x="4648200" y="1524000"/>
            <a:ext cx="4059936"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9" name="Θέση αριθμού διαφάνειας 8"/>
          <p:cNvSpPr>
            <a:spLocks noGrp="1"/>
          </p:cNvSpPr>
          <p:nvPr>
            <p:ph type="sldNum" sz="quarter" idx="12"/>
          </p:nvPr>
        </p:nvSpPr>
        <p:spPr/>
        <p:txBody>
          <a:bodyPr/>
          <a:lstStyle/>
          <a:p>
            <a:fld id="{B7CC7604-69B0-4195-AEE5-7E849C81BF1A}" type="slidenum">
              <a:rPr lang="el-GR" smtClean="0"/>
              <a:t>‹#›</a:t>
            </a:fld>
            <a:endParaRPr lang="el-GR"/>
          </a:p>
        </p:txBody>
      </p:sp>
      <p:sp>
        <p:nvSpPr>
          <p:cNvPr id="8" name="Θέση υποσέλιδου 7"/>
          <p:cNvSpPr>
            <a:spLocks noGrp="1"/>
          </p:cNvSpPr>
          <p:nvPr>
            <p:ph type="ftr" sz="quarter" idx="11"/>
          </p:nvPr>
        </p:nvSpPr>
        <p:spPr/>
        <p:txBody>
          <a:bodyPr/>
          <a:lstStyle/>
          <a:p>
            <a:endParaRPr lang="el-GR"/>
          </a:p>
        </p:txBody>
      </p:sp>
      <p:sp>
        <p:nvSpPr>
          <p:cNvPr id="7" name="Θέση ημερομηνίας 6"/>
          <p:cNvSpPr>
            <a:spLocks noGrp="1"/>
          </p:cNvSpPr>
          <p:nvPr>
            <p:ph type="dt" sz="half" idx="10"/>
          </p:nvPr>
        </p:nvSpPr>
        <p:spPr/>
        <p:txBody>
          <a:bodyPr/>
          <a:lstStyle/>
          <a:p>
            <a:fld id="{6E977E32-8AE3-4146-9038-0E2042287D2E}" type="datetimeFigureOut">
              <a:rPr lang="el-GR" smtClean="0"/>
              <a:t>8/1/2025</a:t>
            </a:fld>
            <a:endParaRPr lang="el-GR"/>
          </a:p>
        </p:txBody>
      </p:sp>
      <p:sp>
        <p:nvSpPr>
          <p:cNvPr id="3" name="Θέση κειμένου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32" name="Θέση περιεχομένου 31"/>
          <p:cNvSpPr>
            <a:spLocks noGrp="1"/>
          </p:cNvSpPr>
          <p:nvPr>
            <p:ph sz="half" idx="2"/>
          </p:nvPr>
        </p:nvSpPr>
        <p:spPr>
          <a:xfrm>
            <a:off x="457200" y="2201896"/>
            <a:ext cx="4038600" cy="391363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4" name="Θέση περιεχομένου 33"/>
          <p:cNvSpPr>
            <a:spLocks noGrp="1"/>
          </p:cNvSpPr>
          <p:nvPr>
            <p:ph sz="quarter" idx="4"/>
          </p:nvPr>
        </p:nvSpPr>
        <p:spPr>
          <a:xfrm>
            <a:off x="4649788" y="2201896"/>
            <a:ext cx="4038600" cy="391363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 name="Τίτλος 1"/>
          <p:cNvSpPr>
            <a:spLocks noGrp="1"/>
          </p:cNvSpPr>
          <p:nvPr>
            <p:ph type="title"/>
          </p:nvPr>
        </p:nvSpPr>
        <p:spPr>
          <a:xfrm>
            <a:off x="457200" y="155448"/>
            <a:ext cx="8229600" cy="1143000"/>
          </a:xfrm>
        </p:spPr>
        <p:txBody>
          <a:bodyPr anchor="b" anchorCtr="0"/>
          <a:lstStyle>
            <a:lvl1pPr>
              <a:defRPr/>
            </a:lvl1pPr>
          </a:lstStyle>
          <a:p>
            <a:r>
              <a:rPr kumimoji="0" lang="el-GR" smtClean="0"/>
              <a:t>Στυλ κύριου τίτλου</a:t>
            </a:r>
            <a:endParaRPr kumimoji="0" lang="en-US"/>
          </a:p>
        </p:txBody>
      </p:sp>
      <p:sp>
        <p:nvSpPr>
          <p:cNvPr id="12" name="Θέση κειμένου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cxnSp>
        <p:nvCxnSpPr>
          <p:cNvPr id="10" name="Ευθεία γραμμή σύνδεσης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ημερομηνίας 2"/>
          <p:cNvSpPr>
            <a:spLocks noGrp="1"/>
          </p:cNvSpPr>
          <p:nvPr>
            <p:ph type="dt" sz="half" idx="10"/>
          </p:nvPr>
        </p:nvSpPr>
        <p:spPr/>
        <p:txBody>
          <a:bodyPr/>
          <a:lstStyle/>
          <a:p>
            <a:fld id="{6E977E32-8AE3-4146-9038-0E2042287D2E}" type="datetimeFigureOut">
              <a:rPr lang="el-GR" smtClean="0"/>
              <a:t>8/1/2025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7CC7604-69B0-4195-AEE5-7E849C81BF1A}" type="slidenum">
              <a:rPr lang="el-GR" smtClean="0"/>
              <a:t>‹#›</a:t>
            </a:fld>
            <a:endParaRPr lang="el-GR"/>
          </a:p>
        </p:txBody>
      </p:sp>
      <p:sp>
        <p:nvSpPr>
          <p:cNvPr id="2" name="Τίτλος 1"/>
          <p:cNvSpPr>
            <a:spLocks noGrp="1"/>
          </p:cNvSpPr>
          <p:nvPr>
            <p:ph type="title"/>
          </p:nvPr>
        </p:nvSpPr>
        <p:spPr/>
        <p:txBody>
          <a:bodyPr/>
          <a:lstStyle/>
          <a:p>
            <a:r>
              <a:rPr kumimoji="0" lang="el-GR" smtClean="0"/>
              <a:t>Στυλ κύριου τίτλου</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E977E32-8AE3-4146-9038-0E2042287D2E}" type="datetimeFigureOut">
              <a:rPr lang="el-GR" smtClean="0"/>
              <a:t>8/1/2025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7CC7604-69B0-4195-AEE5-7E849C81BF1A}"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9" name="Θέση περιεχομένου 28"/>
          <p:cNvSpPr>
            <a:spLocks noGrp="1"/>
          </p:cNvSpPr>
          <p:nvPr>
            <p:ph sz="quarter" idx="1"/>
          </p:nvPr>
        </p:nvSpPr>
        <p:spPr>
          <a:xfrm>
            <a:off x="457200" y="457200"/>
            <a:ext cx="6248400" cy="5715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 name="Θέση κειμένου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31" name="Τίτλος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Στυλ κύριου τίτλου</a:t>
            </a:r>
            <a:endParaRPr kumimoji="0" lang="en-US"/>
          </a:p>
        </p:txBody>
      </p:sp>
      <p:sp>
        <p:nvSpPr>
          <p:cNvPr id="8" name="Θέση ημερομηνίας 7"/>
          <p:cNvSpPr>
            <a:spLocks noGrp="1"/>
          </p:cNvSpPr>
          <p:nvPr>
            <p:ph type="dt" sz="half" idx="14"/>
          </p:nvPr>
        </p:nvSpPr>
        <p:spPr/>
        <p:txBody>
          <a:bodyPr/>
          <a:lstStyle/>
          <a:p>
            <a:fld id="{6E977E32-8AE3-4146-9038-0E2042287D2E}" type="datetimeFigureOut">
              <a:rPr lang="el-GR" smtClean="0"/>
              <a:t>8/1/2025</a:t>
            </a:fld>
            <a:endParaRPr lang="el-GR"/>
          </a:p>
        </p:txBody>
      </p:sp>
      <p:sp>
        <p:nvSpPr>
          <p:cNvPr id="9" name="Θέση αριθμού διαφάνειας 8"/>
          <p:cNvSpPr>
            <a:spLocks noGrp="1"/>
          </p:cNvSpPr>
          <p:nvPr>
            <p:ph type="sldNum" sz="quarter" idx="15"/>
          </p:nvPr>
        </p:nvSpPr>
        <p:spPr/>
        <p:txBody>
          <a:bodyPr/>
          <a:lstStyle/>
          <a:p>
            <a:fld id="{B7CC7604-69B0-4195-AEE5-7E849C81BF1A}" type="slidenum">
              <a:rPr lang="el-GR" smtClean="0"/>
              <a:t>‹#›</a:t>
            </a:fld>
            <a:endParaRPr lang="el-GR"/>
          </a:p>
        </p:txBody>
      </p:sp>
      <p:sp>
        <p:nvSpPr>
          <p:cNvPr id="10" name="Θέση υποσέλιδου 9"/>
          <p:cNvSpPr>
            <a:spLocks noGrp="1"/>
          </p:cNvSpPr>
          <p:nvPr>
            <p:ph type="ftr" sz="quarter" idx="16"/>
          </p:nvPr>
        </p:nvSpPr>
        <p:spPr/>
        <p:txBody>
          <a:bodyPr/>
          <a:lstStyle/>
          <a:p>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l-GR" smtClean="0"/>
              <a:t>Κάντε κλικ στο εικονίδιο για να προσθέσετε μια εικόνα</a:t>
            </a:r>
            <a:endParaRPr kumimoji="0" lang="en-US"/>
          </a:p>
        </p:txBody>
      </p:sp>
      <p:sp>
        <p:nvSpPr>
          <p:cNvPr id="4" name="Θέση κειμένου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8" name="Θέση ημερομηνίας 7"/>
          <p:cNvSpPr>
            <a:spLocks noGrp="1"/>
          </p:cNvSpPr>
          <p:nvPr>
            <p:ph type="dt" sz="half" idx="10"/>
          </p:nvPr>
        </p:nvSpPr>
        <p:spPr/>
        <p:txBody>
          <a:bodyPr/>
          <a:lstStyle/>
          <a:p>
            <a:fld id="{6E977E32-8AE3-4146-9038-0E2042287D2E}" type="datetimeFigureOut">
              <a:rPr lang="el-GR" smtClean="0"/>
              <a:t>8/1/2025</a:t>
            </a:fld>
            <a:endParaRPr lang="el-GR"/>
          </a:p>
        </p:txBody>
      </p:sp>
      <p:sp>
        <p:nvSpPr>
          <p:cNvPr id="9" name="Θέση αριθμού διαφάνειας 8"/>
          <p:cNvSpPr>
            <a:spLocks noGrp="1"/>
          </p:cNvSpPr>
          <p:nvPr>
            <p:ph type="sldNum" sz="quarter" idx="11"/>
          </p:nvPr>
        </p:nvSpPr>
        <p:spPr/>
        <p:txBody>
          <a:bodyPr/>
          <a:lstStyle/>
          <a:p>
            <a:fld id="{B7CC7604-69B0-4195-AEE5-7E849C81BF1A}" type="slidenum">
              <a:rPr lang="el-GR" smtClean="0"/>
              <a:t>‹#›</a:t>
            </a:fld>
            <a:endParaRPr lang="el-GR"/>
          </a:p>
        </p:txBody>
      </p:sp>
      <p:sp>
        <p:nvSpPr>
          <p:cNvPr id="10" name="Θέση υποσέλιδου 9"/>
          <p:cNvSpPr>
            <a:spLocks noGrp="1"/>
          </p:cNvSpPr>
          <p:nvPr>
            <p:ph type="ftr" sz="quarter" idx="12"/>
          </p:nvPr>
        </p:nvSpPr>
        <p:spPr/>
        <p:txBody>
          <a:bodyPr/>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Θέση κειμένου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4" name="Θέση ημερομηνίας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6E977E32-8AE3-4146-9038-0E2042287D2E}" type="datetimeFigureOut">
              <a:rPr lang="el-GR" smtClean="0"/>
              <a:t>8/1/2025</a:t>
            </a:fld>
            <a:endParaRPr lang="el-GR"/>
          </a:p>
        </p:txBody>
      </p:sp>
      <p:sp>
        <p:nvSpPr>
          <p:cNvPr id="10" name="Θέση υποσέλιδου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l-GR"/>
          </a:p>
        </p:txBody>
      </p:sp>
      <p:sp>
        <p:nvSpPr>
          <p:cNvPr id="22" name="Θέση αριθμού διαφάνειας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7CC7604-69B0-4195-AEE5-7E849C81BF1A}" type="slidenum">
              <a:rPr lang="el-GR" smtClean="0"/>
              <a:t>‹#›</a:t>
            </a:fld>
            <a:endParaRPr lang="el-GR"/>
          </a:p>
        </p:txBody>
      </p:sp>
      <p:sp>
        <p:nvSpPr>
          <p:cNvPr id="5" name="Θέση τίτλου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l-GR" smtClean="0"/>
              <a:t>Στυλ κύριου τίτλου</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1371600" y="2492896"/>
            <a:ext cx="6400800" cy="3528392"/>
          </a:xfrm>
        </p:spPr>
        <p:txBody>
          <a:bodyPr/>
          <a:lstStyle/>
          <a:p>
            <a:endParaRPr lang="el-GR" dirty="0"/>
          </a:p>
        </p:txBody>
      </p:sp>
      <p:sp>
        <p:nvSpPr>
          <p:cNvPr id="2" name="Τίτλος 1"/>
          <p:cNvSpPr>
            <a:spLocks noGrp="1"/>
          </p:cNvSpPr>
          <p:nvPr>
            <p:ph type="ctrTitle"/>
          </p:nvPr>
        </p:nvSpPr>
        <p:spPr>
          <a:xfrm>
            <a:off x="685800" y="620689"/>
            <a:ext cx="7772400" cy="1944215"/>
          </a:xfrm>
        </p:spPr>
        <p:txBody>
          <a:bodyPr/>
          <a:lstStyle/>
          <a:p>
            <a:r>
              <a:rPr lang="el-GR" dirty="0" smtClean="0"/>
              <a:t>ΚΕΦΑΛΑΙΟ Ε’. Ο Β’ ΠΑΓΚΟΣΜΙΟΣ ΠΟΛΕΜΟΣ 1939-1945</a:t>
            </a:r>
            <a:endParaRPr lang="el-G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44" t="29284" r="19516" b="8367"/>
          <a:stretch/>
        </p:blipFill>
        <p:spPr bwMode="auto">
          <a:xfrm>
            <a:off x="2480724" y="2708920"/>
            <a:ext cx="4477074" cy="389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8186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196752"/>
            <a:ext cx="8229600" cy="4929411"/>
          </a:xfrm>
        </p:spPr>
        <p:txBody>
          <a:bodyPr>
            <a:normAutofit fontScale="92500" lnSpcReduction="10000"/>
          </a:bodyPr>
          <a:lstStyle/>
          <a:p>
            <a:pPr marL="0" indent="0">
              <a:buNone/>
            </a:pPr>
            <a:r>
              <a:rPr lang="el-GR" sz="1600" dirty="0" smtClean="0"/>
              <a:t>Η Ελλάδα δεν απέκλινε από τους κανόνες της ουδετερότητας. Ωστόσο, ο Μουσολίνι διείδε στην κατάληψη της Ελλάδας το πρώτο βήμα προς την  εξασφάλιση του στρατηγικού ελέγχου της Α. Μεσογείου. </a:t>
            </a:r>
          </a:p>
          <a:p>
            <a:pPr marL="0" indent="0">
              <a:buNone/>
            </a:pPr>
            <a:r>
              <a:rPr lang="el-GR" sz="1600" dirty="0" smtClean="0"/>
              <a:t>Τα χαράματα της 28ης Οκτωβρίου 1940 η Ιταλία απαίτησε τελεσιγραφικά από την Αθήνα την εκχώρηση της κυριαρχίας επί σημαντικού  τμήματος του ελληνικού εθνικού εδάφους. Ο Ι. Μεταξάς: απέρριψε την ιταμή αξίωση· η Ελλάδα θα υπεράσπιζε τα κυριαρχικά της δικαιώματα. Η αντίδραση του Έλληνα πρωθυπουργού θα συνοψιστεί στη λέξη "ΟΧΙ". </a:t>
            </a:r>
          </a:p>
          <a:p>
            <a:pPr marL="0" indent="0">
              <a:buNone/>
            </a:pPr>
            <a:r>
              <a:rPr lang="el-GR" sz="1600" dirty="0" smtClean="0"/>
              <a:t>Ο ελληνικός στρατός με αρχιστράτηγο τον Αλέξανδρο Παπάγο, κατόρθωσε να ανακόψει την προέλαση των ιταλικών στρατευμάτων στην Ήπειρο, ενώ στις 14 Νοεμβρίου αντεπιτέθηκε κατά του εχθρού στην Αλβανία, από όπου και είχε εκδηλωθεί η εισβολή. </a:t>
            </a:r>
          </a:p>
          <a:p>
            <a:pPr marL="0" indent="0">
              <a:buNone/>
            </a:pPr>
            <a:r>
              <a:rPr lang="el-GR" sz="1600" dirty="0" smtClean="0"/>
              <a:t>Νικηφόρα πορεία του ελληνικού στρατού (Κορυτσά, </a:t>
            </a:r>
            <a:r>
              <a:rPr lang="el-GR" sz="1600" dirty="0" err="1" smtClean="0"/>
              <a:t>Πρεμετή</a:t>
            </a:r>
            <a:r>
              <a:rPr lang="el-GR" sz="1600" dirty="0" smtClean="0"/>
              <a:t>, </a:t>
            </a:r>
            <a:r>
              <a:rPr lang="el-GR" sz="1600" dirty="0" err="1" smtClean="0"/>
              <a:t>Πόγραδετς</a:t>
            </a:r>
            <a:r>
              <a:rPr lang="el-GR" sz="1600" dirty="0" smtClean="0"/>
              <a:t>, Αργυρόκαστρο, Άγιοι Σαράντα). Η Εαρινή επίθεση, που εξαπέλυσαν οι Ιταλοί τον Μάρτιο του 1941, αποκρούστηκε. </a:t>
            </a:r>
          </a:p>
          <a:p>
            <a:pPr marL="0" indent="0">
              <a:buNone/>
            </a:pPr>
            <a:r>
              <a:rPr lang="el-GR" sz="1600" dirty="0" smtClean="0"/>
              <a:t>Ο Χίτλερ είχε καταρτίσει το  σχέδιο Μπαρμπαρόσα </a:t>
            </a:r>
          </a:p>
          <a:p>
            <a:pPr marL="0" indent="0">
              <a:buNone/>
            </a:pPr>
            <a:r>
              <a:rPr lang="el-GR" sz="1600" dirty="0" smtClean="0"/>
              <a:t>για εισβολή στη Σοβιετική Ένωση. </a:t>
            </a:r>
          </a:p>
          <a:p>
            <a:pPr marL="0" indent="0">
              <a:buNone/>
            </a:pPr>
            <a:r>
              <a:rPr lang="el-GR" sz="1600" dirty="0" smtClean="0"/>
              <a:t>Συνεπώς, όφειλε να ασφαλίσει τα νώτα του, </a:t>
            </a:r>
          </a:p>
          <a:p>
            <a:pPr marL="0" indent="0">
              <a:buNone/>
            </a:pPr>
            <a:r>
              <a:rPr lang="el-GR" sz="1600" dirty="0" smtClean="0"/>
              <a:t>εξουδετερώνοντας κάθε εστία απειλής στη βαλκανική</a:t>
            </a:r>
          </a:p>
          <a:p>
            <a:pPr marL="0" indent="0">
              <a:buNone/>
            </a:pPr>
            <a:r>
              <a:rPr lang="el-GR" sz="1600" dirty="0" smtClean="0"/>
              <a:t> Χερσόνησο ή στο Αιγαίο πέλαγος →  </a:t>
            </a:r>
          </a:p>
          <a:p>
            <a:pPr marL="0" indent="0">
              <a:buNone/>
            </a:pPr>
            <a:r>
              <a:rPr lang="el-GR" sz="1600" dirty="0" smtClean="0"/>
              <a:t>Στις 6 Απριλίου 1941 εισέβαλε στην Ελλάδα </a:t>
            </a:r>
          </a:p>
          <a:p>
            <a:pPr marL="0" indent="0">
              <a:buNone/>
            </a:pPr>
            <a:r>
              <a:rPr lang="el-GR" sz="1600" dirty="0" smtClean="0"/>
              <a:t>(σχέδιο </a:t>
            </a:r>
            <a:r>
              <a:rPr lang="el-GR" sz="1600" dirty="0" err="1" smtClean="0"/>
              <a:t>Μαρίτα</a:t>
            </a:r>
            <a:r>
              <a:rPr lang="el-GR" sz="1600" dirty="0" smtClean="0"/>
              <a:t>). </a:t>
            </a:r>
          </a:p>
          <a:p>
            <a:endParaRPr lang="el-GR" sz="1600" dirty="0"/>
          </a:p>
        </p:txBody>
      </p:sp>
      <p:sp>
        <p:nvSpPr>
          <p:cNvPr id="2" name="Τίτλος 1"/>
          <p:cNvSpPr>
            <a:spLocks noGrp="1"/>
          </p:cNvSpPr>
          <p:nvPr>
            <p:ph type="title"/>
          </p:nvPr>
        </p:nvSpPr>
        <p:spPr>
          <a:xfrm>
            <a:off x="457200" y="274638"/>
            <a:ext cx="8229600" cy="634082"/>
          </a:xfrm>
        </p:spPr>
        <p:txBody>
          <a:bodyPr>
            <a:normAutofit/>
          </a:bodyPr>
          <a:lstStyle/>
          <a:p>
            <a:r>
              <a:rPr lang="el-GR" sz="2800" dirty="0" smtClean="0"/>
              <a:t>Η συμμετοχή της Ελλάδας στον Β’ Παγκόσμιο Πόλεμο </a:t>
            </a:r>
            <a:endParaRPr lang="el-GR" sz="28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4149080"/>
            <a:ext cx="3874401" cy="2324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241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340768"/>
            <a:ext cx="8229600" cy="4785395"/>
          </a:xfrm>
        </p:spPr>
        <p:txBody>
          <a:bodyPr>
            <a:normAutofit lnSpcReduction="10000"/>
          </a:bodyPr>
          <a:lstStyle/>
          <a:p>
            <a:pPr marL="0" indent="0">
              <a:buNone/>
            </a:pPr>
            <a:r>
              <a:rPr lang="el-GR" dirty="0" smtClean="0"/>
              <a:t>Το κρύο ήταν φοβερό, αφάνταστο. Από το κρύο αυτές τις ώρες σού πονούσε κυριολεκτικά η ψυχή και σου ‘</a:t>
            </a:r>
            <a:r>
              <a:rPr lang="el-GR" dirty="0" err="1" smtClean="0"/>
              <a:t>ρχόταν</a:t>
            </a:r>
            <a:r>
              <a:rPr lang="el-GR" dirty="0" smtClean="0"/>
              <a:t>, σα μωρό, να μπήξεις τα κλάματα, έτσι χωρίς να ξέρεις κι εσύ τι ζητάς και τι θα βγάλεις μ’ αυτό. Απ’ το περιορισμένο του χώρου δεν μπορούσες να κάνεις δυο βήματα και καθόσουν εκεί ακίνητος, ξυλιασμένος, έτσι σα να ‘χει παγώσει κι αυτό το ίδιο το μυαλό σου, χτυπώντας μόνο από καιρό σε καιρό το ‘να σου χέρι με τ’ άλλο, έτσι σαν στο στίχο της απελπισίας του Σολωμού.</a:t>
            </a:r>
          </a:p>
          <a:p>
            <a:endParaRPr lang="el-GR" dirty="0" smtClean="0"/>
          </a:p>
          <a:p>
            <a:pPr marL="0" indent="0">
              <a:buNone/>
            </a:pPr>
            <a:r>
              <a:rPr lang="el-GR" sz="1900" dirty="0" smtClean="0"/>
              <a:t>Γ. </a:t>
            </a:r>
            <a:r>
              <a:rPr lang="el-GR" sz="1900" dirty="0" err="1" smtClean="0"/>
              <a:t>Μπεράτης</a:t>
            </a:r>
            <a:r>
              <a:rPr lang="el-GR" sz="1900" dirty="0" smtClean="0"/>
              <a:t>, Το πλατύ ποτάμι (1946-47)</a:t>
            </a:r>
          </a:p>
          <a:p>
            <a:pPr marL="0" indent="0">
              <a:buNone/>
            </a:pPr>
            <a:r>
              <a:rPr lang="el-GR" sz="1900" dirty="0" smtClean="0"/>
              <a:t>, Ερμής, Αθήνα 1992, σ. 145.</a:t>
            </a:r>
            <a:endParaRPr lang="el-GR" sz="1900" dirty="0"/>
          </a:p>
        </p:txBody>
      </p:sp>
      <p:sp>
        <p:nvSpPr>
          <p:cNvPr id="2" name="Τίτλος 1"/>
          <p:cNvSpPr>
            <a:spLocks noGrp="1"/>
          </p:cNvSpPr>
          <p:nvPr>
            <p:ph type="title"/>
          </p:nvPr>
        </p:nvSpPr>
        <p:spPr>
          <a:xfrm>
            <a:off x="457200" y="274638"/>
            <a:ext cx="8229600" cy="922114"/>
          </a:xfrm>
        </p:spPr>
        <p:txBody>
          <a:bodyPr>
            <a:normAutofit fontScale="90000"/>
          </a:bodyPr>
          <a:lstStyle/>
          <a:p>
            <a:r>
              <a:rPr lang="el-GR" sz="2800" dirty="0" smtClean="0"/>
              <a:t>Ο </a:t>
            </a:r>
            <a:r>
              <a:rPr lang="el-GR" sz="2800" dirty="0" err="1" smtClean="0"/>
              <a:t>ελληνοϊταλικός</a:t>
            </a:r>
            <a:r>
              <a:rPr lang="el-GR" sz="2800" dirty="0" smtClean="0"/>
              <a:t> πόλεμος μέσα από δύο μαρτυρίες στρατιωτών-λογοτεχνών</a:t>
            </a:r>
            <a:endParaRPr lang="el-GR"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725144"/>
            <a:ext cx="4234061" cy="18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205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3140968"/>
            <a:ext cx="8219256" cy="2985195"/>
          </a:xfrm>
        </p:spPr>
        <p:txBody>
          <a:bodyPr>
            <a:normAutofit fontScale="70000" lnSpcReduction="20000"/>
          </a:bodyPr>
          <a:lstStyle/>
          <a:p>
            <a:pPr marL="0" indent="0">
              <a:buNone/>
            </a:pPr>
            <a:r>
              <a:rPr lang="el-GR" dirty="0" smtClean="0"/>
              <a:t>Νύχτα πάνω στη νύχτα βαδίζαμε ασταμάτητα, ένας πίσω απ’ τον άλλο, ίδια τυφλοί. Με κόπο ξεκολλώντας το ποδάρι από τη λάσπη, όπου φορές, </a:t>
            </a:r>
            <a:r>
              <a:rPr lang="el-GR" dirty="0" err="1" smtClean="0"/>
              <a:t>εκατοβούλιαζε</a:t>
            </a:r>
            <a:r>
              <a:rPr lang="el-GR" dirty="0" smtClean="0"/>
              <a:t> ίσαμε το γόνατο. Επειδή το πιο συχνά ψιχάλιζε στους δρόμους έξω, καθώς μες στην ψυχή μας. Και τις λίγες φορές όπου κάναμε στάση να ξεκουραστούμε, μήτε που αλλάζαμε κουβέντα, μονάχα σοβαροί και αμίλητοι, φέγγοντας μ’ ένα μικρό δαδί, μία-μία </a:t>
            </a:r>
            <a:r>
              <a:rPr lang="el-GR" dirty="0" err="1" smtClean="0"/>
              <a:t>εμοιραζόμασταν</a:t>
            </a:r>
            <a:r>
              <a:rPr lang="el-GR" dirty="0" smtClean="0"/>
              <a:t> τη σταφίδα. Ή φορές πάλι, αν ήταν βολετό, λύναμε βιαστικά τα ρούχα και ξυνόμασταν με λύσσα ώρες πολλές, όσο να τρέξουν τα αίματα. Τι μας είχε ανέβει η ψείρα ως το λαιμό, κι ήταν αυτό πιο κι απ’ την κούραση ανυπόφερτο.</a:t>
            </a:r>
          </a:p>
          <a:p>
            <a:endParaRPr lang="el-GR" dirty="0" smtClean="0"/>
          </a:p>
          <a:p>
            <a:pPr marL="0" indent="0">
              <a:buNone/>
            </a:pPr>
            <a:r>
              <a:rPr lang="el-GR" dirty="0" smtClean="0"/>
              <a:t>Οδ. Ελύτης, Άξιον Εστί (1960).</a:t>
            </a:r>
            <a:endParaRPr lang="el-GR" dirty="0"/>
          </a:p>
        </p:txBody>
      </p:sp>
      <p:sp>
        <p:nvSpPr>
          <p:cNvPr id="2" name="Τίτλος 1"/>
          <p:cNvSpPr>
            <a:spLocks noGrp="1"/>
          </p:cNvSpPr>
          <p:nvPr>
            <p:ph type="title"/>
          </p:nvPr>
        </p:nvSpPr>
        <p:spPr/>
        <p:txBody>
          <a:bodyPr/>
          <a:lstStyle/>
          <a:p>
            <a:endParaRPr lang="el-G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9614" y="188640"/>
            <a:ext cx="4368180" cy="27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760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196752"/>
            <a:ext cx="8229600" cy="4929411"/>
          </a:xfrm>
        </p:spPr>
        <p:txBody>
          <a:bodyPr>
            <a:normAutofit/>
          </a:bodyPr>
          <a:lstStyle/>
          <a:p>
            <a:pPr marL="0" indent="0">
              <a:buNone/>
            </a:pPr>
            <a:r>
              <a:rPr lang="el-GR" sz="2000" dirty="0" smtClean="0"/>
              <a:t>Οι Έλληνες αντιστάθηκαν. Παρόλα αυτά, η Θεσσαλονίκη: καταλήφθηκε στις 9 Απριλίου και η Αθήνα στις 27 Απριλίου →  Μετά την κατάληψη του εθνικού εδάφους η ελληνική κυβέρνηση μετέφερε την έδρα της έξω από την Ελλάδα, στο Κάιρο, στη Νότια Αφρική και τελικά στο Λονδίνο. </a:t>
            </a:r>
          </a:p>
          <a:p>
            <a:pPr marL="0" indent="0">
              <a:buNone/>
            </a:pPr>
            <a:r>
              <a:rPr lang="el-GR" sz="2000" dirty="0" smtClean="0"/>
              <a:t>Ο Χίτλερ: αναγκαστική στροφή στα Βαλκάνια -&gt; αναβάλει την εκτέλεση της επιχείρησης Μπαρμπαρόσα κατά της Σοβιετικής Ένωσης. - Διεκδίκηση των εδαφών της Δωδεκανήσου, της Βόρειας Ηπείρου, της Κύπρου. - Πράξεις αντίστασης -&gt; ισχυρές μαζικές οργανώσεις: ΕΑΜ, ΕΔΕΣ, ΕΚΚΑ. - Μόνο οι Έλληνες κατόρθωσαν να μη συμμετάσχουν στην εκστρατεία κατά της Σοβιετικής Ένωσης -&gt; βαρύ τίμημα.</a:t>
            </a:r>
          </a:p>
          <a:p>
            <a:endParaRPr lang="el-GR" dirty="0"/>
          </a:p>
        </p:txBody>
      </p:sp>
      <p:sp>
        <p:nvSpPr>
          <p:cNvPr id="2" name="Τίτλος 1"/>
          <p:cNvSpPr>
            <a:spLocks noGrp="1"/>
          </p:cNvSpPr>
          <p:nvPr>
            <p:ph type="title"/>
          </p:nvPr>
        </p:nvSpPr>
        <p:spPr>
          <a:xfrm>
            <a:off x="457200" y="274638"/>
            <a:ext cx="8229600" cy="778098"/>
          </a:xfrm>
        </p:spPr>
        <p:txBody>
          <a:bodyPr/>
          <a:lstStyle/>
          <a:p>
            <a:r>
              <a:rPr lang="el-GR" dirty="0" smtClean="0"/>
              <a:t>Εθνική Αντίσταση </a:t>
            </a:r>
            <a:endParaRPr lang="el-G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366103"/>
            <a:ext cx="4142234" cy="223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398930"/>
            <a:ext cx="3528392" cy="2232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965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88640"/>
            <a:ext cx="6617157" cy="638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a:p>
        </p:txBody>
      </p:sp>
    </p:spTree>
    <p:extLst>
      <p:ext uri="{BB962C8B-B14F-4D97-AF65-F5344CB8AC3E}">
        <p14:creationId xmlns:p14="http://schemas.microsoft.com/office/powerpoint/2010/main" val="2219487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70000" lnSpcReduction="20000"/>
          </a:bodyPr>
          <a:lstStyle/>
          <a:p>
            <a:pPr marL="0" indent="0">
              <a:buNone/>
            </a:pPr>
            <a:r>
              <a:rPr lang="el-GR" dirty="0" smtClean="0"/>
              <a:t>Σεπτέμβρης 1942: οι Γερμανοί καθηλώνονται στην πόλη Στάλινγκραντ, όπου διεξάγεται μια από τις πιο πολυαίμακτες, αλλά και αποφασιστικές μάχες του πολέμου → Στις αρχές του 1943 οι Σοβιετικοί θα νικήσουν. </a:t>
            </a:r>
          </a:p>
          <a:p>
            <a:pPr marL="0" indent="0">
              <a:buNone/>
            </a:pPr>
            <a:r>
              <a:rPr lang="el-GR" dirty="0" smtClean="0"/>
              <a:t> Στη Β. Αφρική οι Σύμμαχοι νικούν στο Ελ Αλαμέιν. </a:t>
            </a:r>
          </a:p>
          <a:p>
            <a:pPr marL="0" indent="0">
              <a:buNone/>
            </a:pPr>
            <a:r>
              <a:rPr lang="el-GR" dirty="0" smtClean="0"/>
              <a:t>Στον Ειρηνικό οι Αμερικανοί αναχαιτίζουν τους Ιάπωνες. </a:t>
            </a:r>
          </a:p>
          <a:p>
            <a:pPr marL="0" indent="0">
              <a:buNone/>
            </a:pPr>
            <a:r>
              <a:rPr lang="el-GR" dirty="0" smtClean="0"/>
              <a:t>Από την άνοιξη του 1943 ο ρους των επιχειρήσεων αντιστρέφεται προς όφελος των Συμμάχων. </a:t>
            </a:r>
          </a:p>
          <a:p>
            <a:pPr marL="0" indent="0">
              <a:buNone/>
            </a:pPr>
            <a:r>
              <a:rPr lang="el-GR" dirty="0" smtClean="0"/>
              <a:t>Η αντεπίθεση των Συμμάχων θα οδηγήσει σε διαδοχική συνθηκολόγηση της χιτλερικής Γερμανίας και της Ιαπωνίας. </a:t>
            </a:r>
          </a:p>
          <a:p>
            <a:pPr marL="0" indent="0">
              <a:buNone/>
            </a:pPr>
            <a:r>
              <a:rPr lang="el-GR" dirty="0" smtClean="0"/>
              <a:t> Ο Μουσολίνι νικημένος σε όλα τα μέτωπα, θα ανατραπεί στις 25 Ιουλίου 1943 για να συλληφθεί και να εκτελεστεί από τους Παρτιζάνους (Απρίλιος 1945). </a:t>
            </a:r>
          </a:p>
          <a:p>
            <a:pPr marL="0" indent="0">
              <a:buNone/>
            </a:pPr>
            <a:r>
              <a:rPr lang="el-GR" dirty="0" smtClean="0"/>
              <a:t>Παράλληλα, το καλοκαίρι του 1943 οι Σοβιετικοί απωθούν τους Γερμανούς από τα εδάφη τους και το 1944 εισβάλλουν στην Ανατολική Ευρώπη. </a:t>
            </a:r>
          </a:p>
          <a:p>
            <a:pPr marL="0" indent="0">
              <a:buNone/>
            </a:pPr>
            <a:r>
              <a:rPr lang="el-GR" dirty="0" smtClean="0"/>
              <a:t>6 Ιουνίου 1944: Απόβαση των Συμμάχων στη Νορμανδία, στις γαλλικές ακτές, και συνέχιση της νικηφόρας πορείας προς το Παρίσι (απελευθερώθηκε στις 25 Αυγούστου.) </a:t>
            </a:r>
          </a:p>
          <a:p>
            <a:endParaRPr lang="el-GR" dirty="0"/>
          </a:p>
        </p:txBody>
      </p:sp>
      <p:sp>
        <p:nvSpPr>
          <p:cNvPr id="2" name="Τίτλος 1"/>
          <p:cNvSpPr>
            <a:spLocks noGrp="1"/>
          </p:cNvSpPr>
          <p:nvPr>
            <p:ph type="title"/>
          </p:nvPr>
        </p:nvSpPr>
        <p:spPr/>
        <p:txBody>
          <a:bodyPr>
            <a:normAutofit fontScale="90000"/>
          </a:bodyPr>
          <a:lstStyle/>
          <a:p>
            <a:r>
              <a:rPr lang="el-GR" sz="2800" dirty="0" smtClean="0"/>
              <a:t>3. Η ΣΥΜΜΑΧΙΚΗ ΑΝΤΕΠΙΘΕΣΗ ΚΑΙ Η ΟΛΟΚΛΗΡΩΤΙΚΗ ΗΤΤΑ ΤΗΣ ΝΑΖΙΣΤΙΚΗΣ ΓΕΡΜΑΝΙΑΣ </a:t>
            </a:r>
            <a:endParaRPr lang="el-GR" sz="2800" dirty="0"/>
          </a:p>
        </p:txBody>
      </p:sp>
    </p:spTree>
    <p:extLst>
      <p:ext uri="{BB962C8B-B14F-4D97-AF65-F5344CB8AC3E}">
        <p14:creationId xmlns:p14="http://schemas.microsoft.com/office/powerpoint/2010/main" val="3723497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0072" y="980729"/>
            <a:ext cx="3816424" cy="280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457200" y="274638"/>
            <a:ext cx="8147248" cy="418058"/>
          </a:xfrm>
        </p:spPr>
        <p:txBody>
          <a:bodyPr>
            <a:normAutofit fontScale="90000"/>
          </a:bodyPr>
          <a:lstStyle/>
          <a:p>
            <a:r>
              <a:rPr lang="el-GR" dirty="0" smtClean="0"/>
              <a:t>Απόβαση στη Νορμανδία</a:t>
            </a:r>
            <a:endParaRPr lang="el-GR" dirty="0"/>
          </a:p>
        </p:txBody>
      </p:sp>
      <p:sp>
        <p:nvSpPr>
          <p:cNvPr id="4" name="Ορθογώνιο 3"/>
          <p:cNvSpPr/>
          <p:nvPr/>
        </p:nvSpPr>
        <p:spPr>
          <a:xfrm>
            <a:off x="467544" y="980729"/>
            <a:ext cx="4680520" cy="5509200"/>
          </a:xfrm>
          <a:prstGeom prst="rect">
            <a:avLst/>
          </a:prstGeom>
        </p:spPr>
        <p:txBody>
          <a:bodyPr wrap="square">
            <a:spAutoFit/>
          </a:bodyPr>
          <a:lstStyle/>
          <a:p>
            <a:r>
              <a:rPr lang="el-GR" sz="1600" dirty="0" smtClean="0"/>
              <a:t>Στις πρώτες πρωινές ώρες της D-</a:t>
            </a:r>
            <a:r>
              <a:rPr lang="el-GR" sz="1600" dirty="0" err="1" smtClean="0"/>
              <a:t>Day</a:t>
            </a:r>
            <a:r>
              <a:rPr lang="el-GR" sz="1600" dirty="0" smtClean="0"/>
              <a:t>, 6 Ιουνίου 1944, οι συμμαχικές δυνάμεις αποβιβάσθηκαν στις ακτές της Νορμανδίας της Γαλλίας , για να απελευθερώσουν την Ευρώπη από τη Γερμανία του </a:t>
            </a:r>
            <a:r>
              <a:rPr lang="el-GR" sz="1600" dirty="0" err="1" smtClean="0"/>
              <a:t>Χίτλερ.Εννέα</a:t>
            </a:r>
            <a:r>
              <a:rPr lang="el-GR" sz="1600" dirty="0" smtClean="0"/>
              <a:t> (9) συμμαχικά έθνη μεταξύ των οποίων και Ελλάδα (…με πολεμικά  πλοία και αρκετά εμπορικά πλοία ως παρακάτω)   αποτελούμενα από πάνω από 150.000 στρατεύματα, όπου συνάντησαν μεγάλη  αντίσταση από τα γερμανικά στρατεύματα. 23.000 αλεξιπτωτιστές από τις ΗΠΑ και τη Μεγάλη Βρετανία πέταξαν με αεροσκάφη και ανεμόπτερα. Πάνω από 5.000 συμμαχικά πλοία χρησιμοποιήθηκαν επίσης για  να  υποστηρίξουν  την  εισβολή , που  ονομαζόταν    “Επιχείρηση  </a:t>
            </a:r>
            <a:r>
              <a:rPr lang="el-GR" sz="1600" dirty="0" err="1" smtClean="0"/>
              <a:t>Overlord</a:t>
            </a:r>
            <a:r>
              <a:rPr lang="el-GR" sz="1600" dirty="0" smtClean="0"/>
              <a:t>  » (</a:t>
            </a:r>
            <a:r>
              <a:rPr lang="el-GR" sz="1600" dirty="0" err="1" smtClean="0"/>
              <a:t>Επικυρίαρχος).Μέχρι</a:t>
            </a:r>
            <a:r>
              <a:rPr lang="el-GR" sz="1600" dirty="0" smtClean="0"/>
              <a:t> το φως της ημέρας οι ακτές  ήταν υπό τον έλεγχο των </a:t>
            </a:r>
            <a:r>
              <a:rPr lang="el-GR" sz="1600" dirty="0" err="1" smtClean="0"/>
              <a:t>Συμμάχων.Μέσα</a:t>
            </a:r>
            <a:r>
              <a:rPr lang="el-GR" sz="1600" dirty="0" smtClean="0"/>
              <a:t> στις επόμενες πέντε ημέρες, οι Σύμμαχοι έφεραν πάνω από 326.000 στρατεύματα, 54.000 οχήματα και 104.000 τόνους προμήθειες στην περιοχή για τη στρατιωτική </a:t>
            </a:r>
            <a:r>
              <a:rPr lang="el-GR" sz="1600" dirty="0" err="1" smtClean="0"/>
              <a:t>επιχείρηση,Οι</a:t>
            </a:r>
            <a:r>
              <a:rPr lang="el-GR" sz="1600" dirty="0" smtClean="0"/>
              <a:t> συμμαχικές δυνάμεις είχαν  σχεδόν 10.000 θύματα και περισσότερους  από 4.000 νεκρούς μέχρι το τέλος των  μαχών.</a:t>
            </a:r>
            <a:endParaRPr lang="el-GR" sz="1600" dirty="0"/>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0465" y="4221088"/>
            <a:ext cx="3838444"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54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980728"/>
            <a:ext cx="8229600" cy="5145435"/>
          </a:xfrm>
        </p:spPr>
        <p:txBody>
          <a:bodyPr>
            <a:normAutofit/>
          </a:bodyPr>
          <a:lstStyle/>
          <a:p>
            <a:pPr marL="0" indent="0">
              <a:buNone/>
            </a:pPr>
            <a:r>
              <a:rPr lang="el-GR" dirty="0" smtClean="0"/>
              <a:t> </a:t>
            </a:r>
            <a:r>
              <a:rPr lang="el-GR" sz="1800" dirty="0" smtClean="0"/>
              <a:t>Το Μάρτιο του 1945 τα αγγλοαμερικανικά στρατεύματα περνούν τον Ρήνο, ενώ από την ανατολική Ευρώπη, οι Σοβιετικοί εφορμούν προς τη κατεύθυνση του Βερολίνου. </a:t>
            </a:r>
          </a:p>
          <a:p>
            <a:pPr marL="0" indent="0">
              <a:buNone/>
            </a:pPr>
            <a:r>
              <a:rPr lang="el-GR" sz="1800" dirty="0" smtClean="0"/>
              <a:t> Συνάντηση δυτικών και Σοβιετικών συμμάχων στον ποταμό Έλβα στις 26 Απριλίου 1945. </a:t>
            </a:r>
          </a:p>
          <a:p>
            <a:pPr marL="0" indent="0">
              <a:buNone/>
            </a:pPr>
            <a:r>
              <a:rPr lang="el-GR" sz="1800" dirty="0" smtClean="0"/>
              <a:t>30 Απριλίου 1945: ο Χίτλερ αυτοκτονεί.   Ακολουθεί συνθηκολόγηση άνευ όρων της Γερμανίας (8 Μαΐου 1945 από τον στρατηγό </a:t>
            </a:r>
            <a:r>
              <a:rPr lang="el-GR" sz="1800" dirty="0" err="1" smtClean="0"/>
              <a:t>Γιοντλ</a:t>
            </a:r>
            <a:r>
              <a:rPr lang="el-GR" sz="1800" dirty="0" smtClean="0"/>
              <a:t>). </a:t>
            </a:r>
          </a:p>
          <a:p>
            <a:pPr marL="0" indent="0">
              <a:buNone/>
            </a:pPr>
            <a:r>
              <a:rPr lang="el-GR" sz="1800" dirty="0" smtClean="0"/>
              <a:t>Προκειμένου να συνθηκολογήσει η Ιαπωνία, που συνέχιζε τον πόλεμο μέχρις εσχάτων, οι Αμερικανοί κάνουν χρήση της ατομικής βόμβας στη Χιροσίμα και στο Ναγκασάκι (6 και 9 Αυγούστου αντίστοιχα).</a:t>
            </a:r>
          </a:p>
          <a:p>
            <a:endParaRPr lang="el-GR" dirty="0"/>
          </a:p>
        </p:txBody>
      </p:sp>
      <p:sp>
        <p:nvSpPr>
          <p:cNvPr id="2" name="Τίτλος 1"/>
          <p:cNvSpPr>
            <a:spLocks noGrp="1"/>
          </p:cNvSpPr>
          <p:nvPr>
            <p:ph type="title"/>
          </p:nvPr>
        </p:nvSpPr>
        <p:spPr>
          <a:xfrm>
            <a:off x="457200" y="152400"/>
            <a:ext cx="8229600" cy="828328"/>
          </a:xfrm>
        </p:spPr>
        <p:txBody>
          <a:bodyPr>
            <a:normAutofit/>
          </a:bodyPr>
          <a:lstStyle/>
          <a:p>
            <a:pPr algn="ctr"/>
            <a:r>
              <a:rPr lang="el-GR" sz="3200" dirty="0" smtClean="0"/>
              <a:t>Η παράδοση της Γερμανίας και της Ιαπωνίας </a:t>
            </a:r>
            <a:endParaRPr lang="el-GR" sz="320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308351"/>
            <a:ext cx="3603170" cy="222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308351"/>
            <a:ext cx="4259804" cy="239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7411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77500" lnSpcReduction="20000"/>
          </a:bodyPr>
          <a:lstStyle/>
          <a:p>
            <a:pPr marL="0" indent="0">
              <a:buNone/>
            </a:pPr>
            <a:r>
              <a:rPr lang="el-GR" dirty="0" smtClean="0"/>
              <a:t> Μετά τη λήξη των εχθροπραξιών, μεικτή διεθνής επιτροπή υπό την αιγίδα του ΟΗΕ επιφορτίστηκε με τον εντοπισμό και την υποδειγματική τιμωρία των ενόχων. </a:t>
            </a:r>
          </a:p>
          <a:p>
            <a:pPr marL="0" indent="0">
              <a:buNone/>
            </a:pPr>
            <a:r>
              <a:rPr lang="el-GR" dirty="0" smtClean="0"/>
              <a:t> Στο πλαίσιο αυτό εντάχθηκε η Δίκη της Νυρεμβέργης (μεταξύ Ιανουαρίου και Οκτωβρίου 1946) </a:t>
            </a:r>
          </a:p>
          <a:p>
            <a:pPr marL="0" indent="0">
              <a:buNone/>
            </a:pPr>
            <a:r>
              <a:rPr lang="el-GR" dirty="0" smtClean="0"/>
              <a:t>         ↓ </a:t>
            </a:r>
          </a:p>
          <a:p>
            <a:pPr marL="0" indent="0">
              <a:buNone/>
            </a:pPr>
            <a:r>
              <a:rPr lang="el-GR" dirty="0" smtClean="0"/>
              <a:t>καταδίκη σε θάνατο των ηγετικών στελεχών, πολιτικών και στρατιωτικών, της χιτλερικής Γερμανίας. </a:t>
            </a:r>
          </a:p>
          <a:p>
            <a:pPr marL="0" indent="0">
              <a:buNone/>
            </a:pPr>
            <a:r>
              <a:rPr lang="el-GR" dirty="0" smtClean="0"/>
              <a:t>Ως μείζον έγκλημα κατά της ανθρωπότητας χαρακτηρίστηκε η προσπάθεια  γενοκτονίας των Εβραίων. </a:t>
            </a:r>
          </a:p>
          <a:p>
            <a:pPr marL="0" indent="0">
              <a:buNone/>
            </a:pPr>
            <a:r>
              <a:rPr lang="el-GR" dirty="0" smtClean="0"/>
              <a:t> Η κατάληψη της Πολωνίας οδήγησε στη δημιουργία γκέτο της Βαρσοβίας, όπου συνωστίστηκαν υπό περιορισμό 500.000 Εβραίοι.  Εκατομμύρια άνθρωποι οδηγήθηκαν σε φυσική εξόντωση μετά από επώδυνη παραμονή σε γκέτο ή σε στρατόπεδα συγκέντρωσης (Άουσβιτς, Τρεμπλίνκα, Νταχάου, </a:t>
            </a:r>
            <a:r>
              <a:rPr lang="el-GR" dirty="0" err="1" smtClean="0"/>
              <a:t>Μπέλζετς</a:t>
            </a:r>
            <a:r>
              <a:rPr lang="el-GR" dirty="0" smtClean="0"/>
              <a:t>, </a:t>
            </a:r>
            <a:r>
              <a:rPr lang="el-GR" dirty="0" err="1" smtClean="0"/>
              <a:t>Σόμπιμπορ</a:t>
            </a:r>
            <a:r>
              <a:rPr lang="el-GR" dirty="0" smtClean="0"/>
              <a:t>), όπου λάμβαναν χώρα μαζικές εκτελέσεις και χρήση δηλητηριωδών αερίων. </a:t>
            </a:r>
          </a:p>
          <a:p>
            <a:endParaRPr lang="el-GR" dirty="0"/>
          </a:p>
        </p:txBody>
      </p:sp>
      <p:sp>
        <p:nvSpPr>
          <p:cNvPr id="2" name="Τίτλος 1"/>
          <p:cNvSpPr>
            <a:spLocks noGrp="1"/>
          </p:cNvSpPr>
          <p:nvPr>
            <p:ph type="title"/>
          </p:nvPr>
        </p:nvSpPr>
        <p:spPr/>
        <p:txBody>
          <a:bodyPr>
            <a:normAutofit fontScale="90000"/>
          </a:bodyPr>
          <a:lstStyle/>
          <a:p>
            <a:r>
              <a:rPr lang="el-GR" dirty="0" smtClean="0"/>
              <a:t>Τα εγκλήματα πολέμου κατά της ανθρωπότητας - Το Ολοκαύτωμα </a:t>
            </a:r>
            <a:endParaRPr lang="el-GR" dirty="0"/>
          </a:p>
        </p:txBody>
      </p:sp>
    </p:spTree>
    <p:extLst>
      <p:ext uri="{BB962C8B-B14F-4D97-AF65-F5344CB8AC3E}">
        <p14:creationId xmlns:p14="http://schemas.microsoft.com/office/powerpoint/2010/main" val="2822132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3933056"/>
            <a:ext cx="3633531" cy="283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212976"/>
            <a:ext cx="36576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5096"/>
            <a:ext cx="2873896" cy="359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147733"/>
            <a:ext cx="5029201"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358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227" y="1916832"/>
            <a:ext cx="8414229" cy="379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err="1" smtClean="0"/>
              <a:t>Γκερνίκα</a:t>
            </a:r>
            <a:r>
              <a:rPr lang="el-GR" dirty="0" smtClean="0"/>
              <a:t>, Πικάσο</a:t>
            </a:r>
            <a:endParaRPr lang="el-GR" dirty="0"/>
          </a:p>
        </p:txBody>
      </p:sp>
    </p:spTree>
    <p:extLst>
      <p:ext uri="{BB962C8B-B14F-4D97-AF65-F5344CB8AC3E}">
        <p14:creationId xmlns:p14="http://schemas.microsoft.com/office/powerpoint/2010/main" val="1875361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lnSpcReduction="10000"/>
          </a:bodyPr>
          <a:lstStyle/>
          <a:p>
            <a:pPr marL="0" indent="0">
              <a:buNone/>
            </a:pPr>
            <a:r>
              <a:rPr lang="el-GR" dirty="0" smtClean="0"/>
              <a:t>Τεράστιες απώλειες σε ανθρώπινες ζωές (36 εκ. νεκροί, πολλοί από τους οποίους άμαχοι). Ανυπολόγιστες υλικές καταστροφές σε παγκόσμια κλίμακα (καταστράφηκαν κατοικημένες περιοχές, έργα υποδομής και πλουτοπαραγωγικές πηγές). </a:t>
            </a:r>
          </a:p>
          <a:p>
            <a:pPr marL="0" indent="0">
              <a:buNone/>
            </a:pPr>
            <a:r>
              <a:rPr lang="el-GR" dirty="0" smtClean="0"/>
              <a:t> Βαρύ φόρο αίματος πλήρωσαν και οι λαοί της Άπω Ανατολής. Η εικόνα της καταστροφής στη Χιροσίμα και το Ναγκασάκι έμεινε χαραγμένη στη συλλογική μνήμη. </a:t>
            </a:r>
          </a:p>
          <a:p>
            <a:pPr marL="0" indent="0">
              <a:buNone/>
            </a:pPr>
            <a:r>
              <a:rPr lang="el-GR" dirty="0" smtClean="0"/>
              <a:t>Μεταβλήθηκε η διεθνής οικονομική ισορροπία προς όφελος των χωρών που βρίσκονταν μακριά από το πεδίο των επιχειρήσεων- κυρίως των ΗΠΑ.</a:t>
            </a:r>
          </a:p>
          <a:p>
            <a:endParaRPr lang="el-GR" dirty="0"/>
          </a:p>
        </p:txBody>
      </p:sp>
      <p:sp>
        <p:nvSpPr>
          <p:cNvPr id="2" name="Τίτλος 1"/>
          <p:cNvSpPr>
            <a:spLocks noGrp="1"/>
          </p:cNvSpPr>
          <p:nvPr>
            <p:ph type="title"/>
          </p:nvPr>
        </p:nvSpPr>
        <p:spPr/>
        <p:txBody>
          <a:bodyPr/>
          <a:lstStyle/>
          <a:p>
            <a:r>
              <a:rPr lang="el-GR" dirty="0" smtClean="0"/>
              <a:t>Συνέπειες Β' Παγκοσμίου Πολέμου</a:t>
            </a:r>
            <a:endParaRPr lang="el-GR" dirty="0"/>
          </a:p>
        </p:txBody>
      </p:sp>
    </p:spTree>
    <p:extLst>
      <p:ext uri="{BB962C8B-B14F-4D97-AF65-F5344CB8AC3E}">
        <p14:creationId xmlns:p14="http://schemas.microsoft.com/office/powerpoint/2010/main" val="35304561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124744"/>
            <a:ext cx="4402831" cy="5633244"/>
          </a:xfrm>
        </p:spPr>
        <p:txBody>
          <a:bodyPr>
            <a:normAutofit fontScale="55000" lnSpcReduction="20000"/>
          </a:bodyPr>
          <a:lstStyle/>
          <a:p>
            <a:pPr marL="0" indent="0">
              <a:buNone/>
            </a:pPr>
            <a:r>
              <a:rPr lang="el-GR" dirty="0" smtClean="0"/>
              <a:t> Προτού τερματιστούν οι επιχειρήσεις κατά του Άξονα είχαν διαφανεί οι διαφωνίες που θα δίχαζαν τους Συμμάχους, και εδράζονταν στις διαφορές ανάμεσα στη σοσιαλιστική Ανατολή και τη φιλελεύθερη Δύση. </a:t>
            </a:r>
          </a:p>
          <a:p>
            <a:pPr marL="0" indent="0">
              <a:buNone/>
            </a:pPr>
            <a:r>
              <a:rPr lang="el-GR" dirty="0" smtClean="0"/>
              <a:t> Οκτώβριος 1944: ο Τσόρτσιλ και ο Στάλιν, ερήμην του Ρούζβελτ, είχαν κατανείμει την επιρροή τους στη νότια Βαλκανική ( Ελλάδα, Βουλγαρία και Γιουγκοσλαβία, υπέρ της Βρετανίας στην πρώτη, υπέρ της Σοβιετικής Ένωσης στη δεύτερη και κατ' ισομοιρία στην τρίτη περίπτωση). </a:t>
            </a:r>
          </a:p>
          <a:p>
            <a:pPr marL="0" indent="0">
              <a:buNone/>
            </a:pPr>
            <a:r>
              <a:rPr lang="el-GR" dirty="0" smtClean="0"/>
              <a:t>Φεβρουάριος 1945: Συνδιάσκεψη των Τριών Μεγάλων, Τσόρτσιλ, Ρούζβελτ και Στάλιν, → συγκρότηση κυβερνήσεων αντιπροσωπευτικών όλων των στη Γιάλτα δημοκρατικών τάσεων με στόχο τη διενέργεια ελεύθερων εκλογών, υπό τον τριμερή συμμαχικό έλεγχο.  Οι δυτικοί σύμμαχοι θεώρησαν ότι η συμφωνία αυτή είχε καταπατηθεί από τον Στάλιν στη Ρουμανία και την Πολωνία. </a:t>
            </a:r>
          </a:p>
          <a:p>
            <a:pPr marL="0" indent="0">
              <a:buNone/>
            </a:pPr>
            <a:r>
              <a:rPr lang="el-GR" dirty="0" smtClean="0"/>
              <a:t>Συνδιάσκεψη κορυφής των Τριών στο Πότσνταμ, τον Ιούλιο του 1945. </a:t>
            </a:r>
          </a:p>
          <a:p>
            <a:pPr marL="0" indent="0">
              <a:buNone/>
            </a:pPr>
            <a:r>
              <a:rPr lang="el-GR" dirty="0" smtClean="0"/>
              <a:t> Η Σοβιετική Ένωση ήταν αποφασισμένη να επιβάλει τον έλεγχό της στην Ανατολική Ευρώπη και οι Σύμμαχοι να μην επιτρέψουν την επέκτασή της δυτικά της Πολωνίας και νότια της Βουλγαρίας.  Ο Τσόρτσιλ μιλάει για «σιδηρούν παραπέτασμα» και η ανθρωπότητα μπαίνει σταδιακά στην περίοδο του Ψυχρού Πολέμου. </a:t>
            </a:r>
          </a:p>
          <a:p>
            <a:endParaRPr lang="el-GR" dirty="0"/>
          </a:p>
        </p:txBody>
      </p:sp>
      <p:sp>
        <p:nvSpPr>
          <p:cNvPr id="2" name="Τίτλος 1"/>
          <p:cNvSpPr>
            <a:spLocks noGrp="1"/>
          </p:cNvSpPr>
          <p:nvPr>
            <p:ph type="title"/>
          </p:nvPr>
        </p:nvSpPr>
        <p:spPr>
          <a:xfrm>
            <a:off x="457200" y="274638"/>
            <a:ext cx="8229600" cy="706090"/>
          </a:xfrm>
        </p:spPr>
        <p:txBody>
          <a:bodyPr>
            <a:normAutofit/>
          </a:bodyPr>
          <a:lstStyle/>
          <a:p>
            <a:r>
              <a:rPr lang="el-GR" sz="3200" dirty="0" smtClean="0"/>
              <a:t>Ο ανταγωνισμός στο στρατόπεδο των νικητών </a:t>
            </a:r>
            <a:endParaRPr lang="el-GR" sz="32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861048"/>
            <a:ext cx="4314327" cy="289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1" y="1042297"/>
            <a:ext cx="4170311" cy="252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2761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124744"/>
            <a:ext cx="8229600" cy="5256584"/>
          </a:xfrm>
        </p:spPr>
        <p:txBody>
          <a:bodyPr>
            <a:normAutofit fontScale="77500" lnSpcReduction="20000"/>
          </a:bodyPr>
          <a:lstStyle/>
          <a:p>
            <a:pPr marL="0" indent="0">
              <a:buNone/>
            </a:pPr>
            <a:r>
              <a:rPr lang="el-GR" dirty="0" smtClean="0"/>
              <a:t>Στην Ελλάδα αντανακλάται αυτή η ευρωπαϊκή αντιπαράθεση. Ήδη από το 1943 διατυπώνονταν δύο διαφορετικές προτάσεις σχετικά με την μεταπολεμική πορεία της χώρας. Η εξόριστη ελληνική κυβέρνηση υποστήριζε    ότι έπρεπε να επιλεγεί η  οδός της  </a:t>
            </a:r>
            <a:r>
              <a:rPr lang="el-GR" dirty="0" err="1" smtClean="0"/>
              <a:t>κοινοβουλ</a:t>
            </a:r>
            <a:r>
              <a:rPr lang="el-GR" dirty="0" smtClean="0"/>
              <a:t>.  δημοκρατίας που εφαρμοζόταν στη Δύση.   Αντίθετα, η αντιστασιακή οργάνωση   ΕΑΜ-ΕΛΑΣ και το πολιτικό της παράγωγο (Πολιτική Επιτροπή Εθνικής Απελευθέρωσης) πίστευε ότι έπρεπε να  επιλεγεί η οδός του υπαρκτού  σοσιαλισμού που είχε υιοθετήσει η   Σοβιετική Ένωση. </a:t>
            </a:r>
          </a:p>
          <a:p>
            <a:pPr marL="0" indent="0">
              <a:buNone/>
            </a:pPr>
            <a:r>
              <a:rPr lang="el-GR" dirty="0" smtClean="0"/>
              <a:t>Ο Γεώργιος Παπανδρέου, για να κατευνάσει τις αντιθέσεις, περιέλαβε στην εξόριστη ελληνική κυβέρνηση εκπροσώπους όλων των αντιμαχόμενων μερίδων. Το Σεπτέμβριο του 1944 συνομολογείται μεταξύ των συμμαχικών και των ελληνικών (πολιτικών και στρατιωτικών δυνάμεων) η Συμφωνία στην Καζέρτα, όπου ανατίθεται η διοίκηση των στρατιωτικών δυνάμεων στην Ελλάδα στον Βρετανό στρατηγό </a:t>
            </a:r>
            <a:r>
              <a:rPr lang="el-GR" dirty="0" err="1" smtClean="0"/>
              <a:t>Σκόμπυ</a:t>
            </a:r>
            <a:r>
              <a:rPr lang="el-GR" dirty="0" smtClean="0"/>
              <a:t>. </a:t>
            </a:r>
          </a:p>
          <a:p>
            <a:pPr marL="0" indent="0">
              <a:buNone/>
            </a:pPr>
            <a:r>
              <a:rPr lang="el-GR" dirty="0" smtClean="0"/>
              <a:t>Η απελευθέρωση της Αθήνας στις  12 Οκτωβρίου 1944 συνοδεύτηκε από ενδοκυβερνητικές διαφωνίες και παραίτηση των </a:t>
            </a:r>
            <a:r>
              <a:rPr lang="el-GR" dirty="0" err="1" smtClean="0"/>
              <a:t>εαμικών</a:t>
            </a:r>
            <a:r>
              <a:rPr lang="el-GR" dirty="0" smtClean="0"/>
              <a:t> υπουργών. → Δεκέμβριος 1944: Σύγκρουση μεταξύ φιλοκυβερνητικών δυνάμεων και    δυνάμεων του ΕΛΑΣ (Δεκεμβριανά) και επικράτηση των πρώτων →  Συμφωνία Βάρκιζας (12 Φεβρουαρίου 1945): διεξαγωγή ελεύθερων εκλογών    και δημοψηφίσματος επί του πολιτειακού ζητήματος.</a:t>
            </a:r>
          </a:p>
          <a:p>
            <a:endParaRPr lang="el-GR" dirty="0"/>
          </a:p>
        </p:txBody>
      </p:sp>
      <p:sp>
        <p:nvSpPr>
          <p:cNvPr id="2" name="Τίτλος 1"/>
          <p:cNvSpPr>
            <a:spLocks noGrp="1"/>
          </p:cNvSpPr>
          <p:nvPr>
            <p:ph type="title"/>
          </p:nvPr>
        </p:nvSpPr>
        <p:spPr>
          <a:xfrm>
            <a:off x="457200" y="274638"/>
            <a:ext cx="8229600" cy="778098"/>
          </a:xfrm>
        </p:spPr>
        <p:txBody>
          <a:bodyPr/>
          <a:lstStyle/>
          <a:p>
            <a:endParaRPr lang="el-GR" dirty="0"/>
          </a:p>
        </p:txBody>
      </p:sp>
    </p:spTree>
    <p:extLst>
      <p:ext uri="{BB962C8B-B14F-4D97-AF65-F5344CB8AC3E}">
        <p14:creationId xmlns:p14="http://schemas.microsoft.com/office/powerpoint/2010/main" val="17387867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75856" y="3212976"/>
            <a:ext cx="5585460" cy="332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4881736" cy="3775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2242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70000" lnSpcReduction="20000"/>
          </a:bodyPr>
          <a:lstStyle/>
          <a:p>
            <a:pPr marL="0" indent="0">
              <a:buNone/>
            </a:pPr>
            <a:r>
              <a:rPr lang="el-GR" dirty="0" smtClean="0"/>
              <a:t> Μετά τον τερματισμό των επιχειρήσεων, πρώτιστο ζήτημα για τους νικητές ήταν να καθορίσουν το μέλλον της Γερμανίας (κατοχή, επανορθώσεις, ενδεχόμενο διαμελισμού). </a:t>
            </a:r>
          </a:p>
          <a:p>
            <a:pPr marL="0" indent="0">
              <a:buNone/>
            </a:pPr>
            <a:r>
              <a:rPr lang="el-GR" dirty="0" smtClean="0"/>
              <a:t>Αρχικά λειτούργησε η διαίρεσή της σε 4 ζώνες κατοχής: το 40% του εδάφους της, στα ανατολικά, συνιστούσε τη ρωσική και το υπόλοιπο στα δυτικά, από  βορρά προς νότο, την αγγλική, τη γαλλική και την αμερικανική ζώνη, ενώ το  Βερολίνο αποτελούσε νησίδα υπό πολυμερή κατοχή. </a:t>
            </a:r>
          </a:p>
          <a:p>
            <a:pPr marL="0" indent="0">
              <a:buNone/>
            </a:pPr>
            <a:r>
              <a:rPr lang="el-GR" dirty="0" smtClean="0"/>
              <a:t> </a:t>
            </a:r>
            <a:r>
              <a:rPr lang="el-GR" dirty="0" err="1" smtClean="0"/>
              <a:t>Ρωσοπολωνική</a:t>
            </a:r>
            <a:r>
              <a:rPr lang="el-GR" dirty="0" smtClean="0"/>
              <a:t> συμφωνία: υπογράφηκε στις 17 Αυγούστου 1945 και προέβλεπε μετακίνηση κατά 200 χιλιόμετρα των συνόρων της Πολωνίας προς τα δυτικά, έως τη γραμμή </a:t>
            </a:r>
            <a:r>
              <a:rPr lang="el-GR" dirty="0" err="1" smtClean="0"/>
              <a:t>Όντερ</a:t>
            </a:r>
            <a:r>
              <a:rPr lang="el-GR" dirty="0" smtClean="0"/>
              <a:t>-</a:t>
            </a:r>
            <a:r>
              <a:rPr lang="el-GR" dirty="0" err="1" smtClean="0"/>
              <a:t>Νάισε</a:t>
            </a:r>
            <a:r>
              <a:rPr lang="el-GR" dirty="0" smtClean="0"/>
              <a:t>, ενώ ακόμη ανατολικότερα, εδάφη που κατέχονταν παλιότερα από την Πολωνία ενσωματώθηκαν στην ΕΣΣΔ. </a:t>
            </a:r>
          </a:p>
          <a:p>
            <a:pPr marL="0" indent="0">
              <a:buNone/>
            </a:pPr>
            <a:r>
              <a:rPr lang="el-GR" dirty="0" smtClean="0"/>
              <a:t> Φινλανδία, Βουλγαρία, Ρουμανία: συνομολόγησαν ανακωχή με τη Σοβιετική Ένωση, έχοντας υπαχθεί στον στρατιωτικό και στον πολιτικό έλεγχό της. </a:t>
            </a:r>
          </a:p>
          <a:p>
            <a:pPr marL="0" indent="0">
              <a:buNone/>
            </a:pPr>
            <a:r>
              <a:rPr lang="el-GR" dirty="0" smtClean="0"/>
              <a:t>Ιταλία: η νέα δημοκρατική κυβέρνηση της Ρώμης υποχρεώθηκε να παραιτηθεί από κάθε τίτλο κυριαρχίας επί της Αιθιοπίας, της Αλβανίας και της Δωδεκανήσου. </a:t>
            </a:r>
          </a:p>
          <a:p>
            <a:endParaRPr lang="el-GR" dirty="0"/>
          </a:p>
        </p:txBody>
      </p:sp>
      <p:sp>
        <p:nvSpPr>
          <p:cNvPr id="2" name="Τίτλος 1"/>
          <p:cNvSpPr>
            <a:spLocks noGrp="1"/>
          </p:cNvSpPr>
          <p:nvPr>
            <p:ph type="title"/>
          </p:nvPr>
        </p:nvSpPr>
        <p:spPr/>
        <p:txBody>
          <a:bodyPr>
            <a:normAutofit fontScale="90000"/>
          </a:bodyPr>
          <a:lstStyle/>
          <a:p>
            <a:r>
              <a:rPr lang="el-GR" dirty="0" smtClean="0"/>
              <a:t>Η Συνθήκη των Παρισίων και η τύχη των ελληνικών εθνικών διεκδικήσεων </a:t>
            </a:r>
            <a:endParaRPr lang="el-GR" dirty="0"/>
          </a:p>
        </p:txBody>
      </p:sp>
    </p:spTree>
    <p:extLst>
      <p:ext uri="{BB962C8B-B14F-4D97-AF65-F5344CB8AC3E}">
        <p14:creationId xmlns:p14="http://schemas.microsoft.com/office/powerpoint/2010/main" val="2075951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01748" y="260648"/>
            <a:ext cx="5518524" cy="458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777240" y="4876800"/>
            <a:ext cx="7543800" cy="1432520"/>
          </a:xfrm>
        </p:spPr>
        <p:txBody>
          <a:bodyPr>
            <a:noAutofit/>
          </a:bodyPr>
          <a:lstStyle/>
          <a:p>
            <a:r>
              <a:rPr lang="el-GR" sz="1600" dirty="0" smtClean="0"/>
              <a:t>Οι συμμαχικές ζώνες ελέγχου στη μεταπολεμική Γερμανία, επισημαίνονται η σοβιετική ζώνη (κόκκινη), τα εσωτερικά </a:t>
            </a:r>
            <a:r>
              <a:rPr lang="el-GR" sz="1600" dirty="0" err="1" smtClean="0"/>
              <a:t>ενδογερμανικά</a:t>
            </a:r>
            <a:r>
              <a:rPr lang="el-GR" sz="1600" dirty="0" smtClean="0"/>
              <a:t> σύνορα (μαύρη γραμμή) και η ζώνη από την οποία αποσύρθηκαν τα αμερικανικά στρατεύματα τον Ιούλιο του 1945 (μοβ). Τα περιφερειακά όρια αντιστοιχούν σε μεγάλο βαθμό με εκείνα των προπολεμικών κρατιδίων της Δημοκρατίας της </a:t>
            </a:r>
            <a:r>
              <a:rPr lang="el-GR" sz="1600" dirty="0" err="1" smtClean="0"/>
              <a:t>Βαϊμάρης</a:t>
            </a:r>
            <a:r>
              <a:rPr lang="el-GR" sz="1600" dirty="0" smtClean="0"/>
              <a:t>, πριν από τη δημιουργία των σημερινών ομόσπονδων κρατιδίων.</a:t>
            </a:r>
            <a:endParaRPr lang="el-GR" sz="1600" dirty="0"/>
          </a:p>
        </p:txBody>
      </p:sp>
    </p:spTree>
    <p:extLst>
      <p:ext uri="{BB962C8B-B14F-4D97-AF65-F5344CB8AC3E}">
        <p14:creationId xmlns:p14="http://schemas.microsoft.com/office/powerpoint/2010/main" val="2046812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043608" y="685801"/>
            <a:ext cx="7344816" cy="5623519"/>
          </a:xfrm>
        </p:spPr>
        <p:txBody>
          <a:bodyPr>
            <a:normAutofit fontScale="77500" lnSpcReduction="20000"/>
          </a:bodyPr>
          <a:lstStyle/>
          <a:p>
            <a:pPr marL="0" indent="0">
              <a:buNone/>
            </a:pPr>
            <a:r>
              <a:rPr lang="el-GR" dirty="0" smtClean="0"/>
              <a:t>Όσον αφορά τη χώρα μας, παρά τις μεγάλες θυσίες της στον πόλεμο, το μόνο εδαφικό κέρδος που αποκόμισε, ήταν τα Δωδεκάνησα. Η ενσωμάτωση της Δωδεκανήσου (1948), που κατοικούνταν κατά 90% από Έλληνες, ανταποκρινόταν στην αρχή της αυτοδιάθεσης των λαών, η οποία ωστόσο δεν ίσχυσε στην περίπτωση της Β. Ηπείρου και της Κύπρου εξαιτίας:  </a:t>
            </a:r>
          </a:p>
          <a:p>
            <a:pPr marL="0" indent="0">
              <a:buNone/>
            </a:pPr>
            <a:r>
              <a:rPr lang="el-GR" dirty="0" smtClean="0"/>
              <a:t>α. ανταγωνισμών των Συμμάχων (στην περίπτωση της Β. Ηπείρου) και επιθυμίας της Μ. Βρετανίας να  διατηρήσει ακέραιη την αυτοκρατορία της (στην περίπτωση της Κύπρου) </a:t>
            </a:r>
          </a:p>
          <a:p>
            <a:pPr marL="0" indent="0">
              <a:buNone/>
            </a:pPr>
            <a:r>
              <a:rPr lang="el-GR" dirty="0" smtClean="0"/>
              <a:t>β. αδυναμίας της Ελλάδας να εγείρει διεκδικήσεις, λόγω εσωτερικής   σύγκρουσης </a:t>
            </a:r>
          </a:p>
          <a:p>
            <a:pPr marL="0" indent="0">
              <a:buNone/>
            </a:pPr>
            <a:r>
              <a:rPr lang="el-GR" dirty="0" smtClean="0"/>
              <a:t> Συνδιάσκεψη του Αγίου Φραγκίσκου (7 Σεπτεμβρίου 1951): 49 κράτη συνομολόγησαν την υποχρέωση της Ιαπωνίας να παραιτηθεί από κάθε δικαίωμα σε εδάφη της Ασίας, της νότιας Σαχαλίνης*, της Ανταρκτικής και των νότιων κτήσεων της στον Ειρηνικό. </a:t>
            </a:r>
          </a:p>
          <a:p>
            <a:pPr marL="0" indent="0">
              <a:buNone/>
            </a:pPr>
            <a:r>
              <a:rPr lang="el-GR" dirty="0" smtClean="0"/>
              <a:t> 8 Σεπτεμβρίου 1951: αμερικανοϊαπωνικό Σύμφωνο Ασφαλείας, που υπογράμμιζε την αποκατάσταση σταθερών σχέσεων φιλίας και συνεργασίας μεταξύ Ουάσινγκτον και Τόκυο. </a:t>
            </a:r>
          </a:p>
          <a:p>
            <a:endParaRPr lang="el-GR" dirty="0"/>
          </a:p>
        </p:txBody>
      </p:sp>
      <p:sp>
        <p:nvSpPr>
          <p:cNvPr id="2" name="Τίτλος 1"/>
          <p:cNvSpPr>
            <a:spLocks noGrp="1"/>
          </p:cNvSpPr>
          <p:nvPr>
            <p:ph type="title"/>
          </p:nvPr>
        </p:nvSpPr>
        <p:spPr/>
        <p:txBody>
          <a:bodyPr/>
          <a:lstStyle/>
          <a:p>
            <a:endParaRPr lang="el-GR"/>
          </a:p>
        </p:txBody>
      </p:sp>
    </p:spTree>
    <p:extLst>
      <p:ext uri="{BB962C8B-B14F-4D97-AF65-F5344CB8AC3E}">
        <p14:creationId xmlns:p14="http://schemas.microsoft.com/office/powerpoint/2010/main" val="6758250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511" y="203754"/>
            <a:ext cx="8462429" cy="617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a:p>
        </p:txBody>
      </p:sp>
    </p:spTree>
    <p:extLst>
      <p:ext uri="{BB962C8B-B14F-4D97-AF65-F5344CB8AC3E}">
        <p14:creationId xmlns:p14="http://schemas.microsoft.com/office/powerpoint/2010/main" val="4117325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85000" lnSpcReduction="20000"/>
          </a:bodyPr>
          <a:lstStyle/>
          <a:p>
            <a:r>
              <a:rPr lang="el-GR" dirty="0" smtClean="0"/>
              <a:t>Εισαγωγικό σημείωμα (σελ.111)</a:t>
            </a:r>
          </a:p>
          <a:p>
            <a:r>
              <a:rPr lang="el-GR" dirty="0" smtClean="0"/>
              <a:t> 1. Προς νέα ένοπλη αναμέτρηση. Η υποενότητα: Η εισβολή στην Πολωνία και η έναρξη του πολέμου (σελ.113-114).</a:t>
            </a:r>
          </a:p>
          <a:p>
            <a:r>
              <a:rPr lang="el-GR" dirty="0" smtClean="0"/>
              <a:t> 3. Η συμμετοχή της Ελλάδας στον Β’ Παγκόσμιο Πόλεμο και η Εθνική Αντίσταση (σελ.118-124).</a:t>
            </a:r>
          </a:p>
          <a:p>
            <a:r>
              <a:rPr lang="el-GR" dirty="0" smtClean="0"/>
              <a:t> 4. Η συμμαχική αντεπίθεση και η ολοκληρωτική ήττα της ναζιστικής Γερμανίας - Η συνθηκολόγηση της Ιαπωνίας. Η υποενότητα: Η παράδοση της Γερμανίας και της Ιαπωνίας (σελ.127-128).</a:t>
            </a:r>
          </a:p>
          <a:p>
            <a:r>
              <a:rPr lang="el-GR" dirty="0" smtClean="0"/>
              <a:t> 5. Τα εγκλήματα πολέμου κατά της ανθρωπότητας - Το Ολοκαύτωμα (σελ. 129-132)</a:t>
            </a:r>
          </a:p>
          <a:p>
            <a:r>
              <a:rPr lang="el-GR" dirty="0" smtClean="0"/>
              <a:t> 6. Ο ανταγωνισμός στο στρατόπεδο των νικητών (σελ. 134-136).</a:t>
            </a:r>
          </a:p>
          <a:p>
            <a:r>
              <a:rPr lang="el-GR" dirty="0" smtClean="0"/>
              <a:t> 7. Οι συνθήκες ειρήνης και η ενσωμάτωση της Δωδεκανήσου στην Ελλάδα. Η υποενότητα: Η Συνθήκη των Παρισίων και η τύχη των ελληνικών εθνικών διεκδικήσεων (σελ. 137-138).</a:t>
            </a:r>
          </a:p>
          <a:p>
            <a:endParaRPr lang="el-GR" dirty="0"/>
          </a:p>
        </p:txBody>
      </p:sp>
      <p:sp>
        <p:nvSpPr>
          <p:cNvPr id="2" name="Τίτλος 1"/>
          <p:cNvSpPr>
            <a:spLocks noGrp="1"/>
          </p:cNvSpPr>
          <p:nvPr>
            <p:ph type="title"/>
          </p:nvPr>
        </p:nvSpPr>
        <p:spPr/>
        <p:txBody>
          <a:bodyPr/>
          <a:lstStyle/>
          <a:p>
            <a:r>
              <a:rPr lang="el-GR" dirty="0" smtClean="0"/>
              <a:t>ΥΛΗ Κεφαλαίου Ε΄</a:t>
            </a:r>
            <a:endParaRPr lang="el-GR" dirty="0"/>
          </a:p>
        </p:txBody>
      </p:sp>
    </p:spTree>
    <p:extLst>
      <p:ext uri="{BB962C8B-B14F-4D97-AF65-F5344CB8AC3E}">
        <p14:creationId xmlns:p14="http://schemas.microsoft.com/office/powerpoint/2010/main" val="2627247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95536" y="1052736"/>
            <a:ext cx="5112568" cy="5400600"/>
          </a:xfrm>
        </p:spPr>
        <p:txBody>
          <a:bodyPr>
            <a:normAutofit fontScale="70000" lnSpcReduction="20000"/>
          </a:bodyPr>
          <a:lstStyle/>
          <a:p>
            <a:pPr marL="0" indent="0">
              <a:buNone/>
            </a:pPr>
            <a:r>
              <a:rPr lang="el-GR" dirty="0" smtClean="0"/>
              <a:t>Η απελπισία από την παγκόσμια οικονομική κρίση και το αίσθημα ότι οι Γερμανοί παρεμποδίζονταν να έχουν όλα αυτά που δικαιούνταν, οδήγησαν σε μια έξαρση του εθνικισμού και διευκόλυναν την άνοδο στην εξουσία του Εθνικοσοσιαλιστικού κόμματος NSDAP με αρχηγό τον Χίτλερ. Η πολιτική του Χίτλερ ήταν να αναδημιουργήσει τη Γερμανία αποκτώντας τον αναγκαίο «ζωτικό χώρο» (</a:t>
            </a:r>
            <a:r>
              <a:rPr lang="el-GR" dirty="0" err="1" smtClean="0"/>
              <a:t>Lebensraum</a:t>
            </a:r>
            <a:r>
              <a:rPr lang="el-GR" dirty="0" smtClean="0"/>
              <a:t>) και να κάνει ένα «ξεκαθάρισμα λογαριασμών» με όλους εκείνους, που θεωρούσε, ότι είχαν φέρει τη χώρα στην κακή αυτή κατάσταση. Το τελευταίο, πέρα από τη Γαλλία, περιελάμβανε και τους Εβραίους και ήταν και το βασικό επιχείρημα του αντισημιτισμού του.</a:t>
            </a:r>
          </a:p>
          <a:p>
            <a:endParaRPr lang="el-GR" dirty="0" smtClean="0"/>
          </a:p>
          <a:p>
            <a:pPr marL="0" indent="0">
              <a:buNone/>
            </a:pPr>
            <a:r>
              <a:rPr lang="el-GR" dirty="0" smtClean="0"/>
              <a:t>Στο ξεκίνημα της διακυβέρνησής του, ο Χίτλερ βεβαίωνε για τις ειρηνικές διαθέσεις του, αλλά στις 14 Οκτωβρίου 1933 ανακοίνωσε ότι δεν αναγνώριζε πλέον τους περιορισμούς όσον αφορά στους εξοπλισμούς που είχαν επιβληθεί στη Γερμανία και ότι, ταυτόχρονα, αποσυρόταν από την Κοινωνία των Εθνών.</a:t>
            </a:r>
            <a:endParaRPr lang="el-GR" dirty="0"/>
          </a:p>
        </p:txBody>
      </p:sp>
      <p:sp>
        <p:nvSpPr>
          <p:cNvPr id="2" name="Τίτλος 1"/>
          <p:cNvSpPr>
            <a:spLocks noGrp="1"/>
          </p:cNvSpPr>
          <p:nvPr>
            <p:ph type="title"/>
          </p:nvPr>
        </p:nvSpPr>
        <p:spPr>
          <a:xfrm>
            <a:off x="395536" y="620688"/>
            <a:ext cx="8291264" cy="796950"/>
          </a:xfrm>
        </p:spPr>
        <p:txBody>
          <a:bodyPr/>
          <a:lstStyle/>
          <a:p>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88640"/>
            <a:ext cx="33623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2708920"/>
            <a:ext cx="2702846" cy="373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206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62500" lnSpcReduction="20000"/>
          </a:bodyPr>
          <a:lstStyle/>
          <a:p>
            <a:pPr marL="0" indent="0">
              <a:buNone/>
            </a:pPr>
            <a:r>
              <a:rPr lang="el-GR" dirty="0" smtClean="0"/>
              <a:t>Η πορεία προς το Β΄ Παγκόσμιο Πόλεμο  οφείλεται στην απαίτηση της Γερμανίας να επιβάλει τη θέλησή της σε βάρος της διεθνούς νομιμότητας.  </a:t>
            </a:r>
          </a:p>
          <a:p>
            <a:pPr marL="0" indent="0">
              <a:buNone/>
            </a:pPr>
            <a:r>
              <a:rPr lang="el-GR" dirty="0" smtClean="0"/>
              <a:t> Έτσι, κατά την περίοδο 1936-1939 διατάραξε την ισορροπία δυνάμεων στην Ευρώπη με τις εξής ενέργειες : </a:t>
            </a:r>
          </a:p>
          <a:p>
            <a:pPr marL="0" indent="0">
              <a:buNone/>
            </a:pPr>
            <a:r>
              <a:rPr lang="el-GR" dirty="0" smtClean="0"/>
              <a:t>Α. πραξικοπηματική </a:t>
            </a:r>
            <a:r>
              <a:rPr lang="el-GR" dirty="0" err="1" smtClean="0"/>
              <a:t>επαναστρατικοποίηση</a:t>
            </a:r>
            <a:r>
              <a:rPr lang="el-GR" dirty="0" smtClean="0"/>
              <a:t> της Ρηνανίας </a:t>
            </a:r>
          </a:p>
          <a:p>
            <a:pPr marL="0" indent="0">
              <a:buNone/>
            </a:pPr>
            <a:r>
              <a:rPr lang="el-GR" dirty="0" smtClean="0"/>
              <a:t>Β. ενσωμάτωση της ανεξάρτητης Αυστρίας στο Τρίτο Ράιχ </a:t>
            </a:r>
          </a:p>
          <a:p>
            <a:pPr marL="0" indent="0">
              <a:buNone/>
            </a:pPr>
            <a:r>
              <a:rPr lang="el-GR" dirty="0" smtClean="0"/>
              <a:t>Γ. διαμελισμός της Τσεχοσλοβακίας και προσάρτηση της Μοραβίας και της Βοημίας. </a:t>
            </a:r>
          </a:p>
          <a:p>
            <a:pPr marL="0" indent="0">
              <a:buNone/>
            </a:pPr>
            <a:r>
              <a:rPr lang="el-GR" dirty="0" smtClean="0"/>
              <a:t>Οι γερμανικές προκλήσεις έμεναν αναπάντητες από τους πρωθυπουργούς της Γαλλίας και της Γαλλίας, </a:t>
            </a:r>
            <a:r>
              <a:rPr lang="el-GR" dirty="0" err="1" smtClean="0"/>
              <a:t>Νταλαντιέ</a:t>
            </a:r>
            <a:r>
              <a:rPr lang="el-GR" dirty="0" smtClean="0"/>
              <a:t> και </a:t>
            </a:r>
            <a:r>
              <a:rPr lang="el-GR" dirty="0" err="1" smtClean="0"/>
              <a:t>Τσάμπερλαιν</a:t>
            </a:r>
            <a:r>
              <a:rPr lang="el-GR" dirty="0" smtClean="0"/>
              <a:t>, που έχοντας υιοθετήσει την </a:t>
            </a:r>
            <a:r>
              <a:rPr lang="el-GR" b="1" i="1" dirty="0" smtClean="0"/>
              <a:t>πολιτική του κατευνασμού  </a:t>
            </a:r>
            <a:r>
              <a:rPr lang="el-GR" dirty="0" smtClean="0"/>
              <a:t>απέναντι στον αντίπαλο.  Γι’ αυτό, θα αποδεχτούν στις 29 Σεπτεμβρίου 1938, κατά την τετραμερή </a:t>
            </a:r>
            <a:r>
              <a:rPr lang="el-GR" b="1" dirty="0" smtClean="0"/>
              <a:t>Συνδιάσκεψη του Μονάχου </a:t>
            </a:r>
            <a:r>
              <a:rPr lang="el-GR" dirty="0" smtClean="0"/>
              <a:t>(Μ. Βρετανία, Γαλλία, Ιταλία, Γερμανία), την απαίτηση του Χίτλερ να προσαρτήσει τα εδάφη της Τσεχοσλοβακίας που κατοικούνταν στην πλειονότητά τους από τους Σουδήτες. </a:t>
            </a:r>
          </a:p>
          <a:p>
            <a:pPr marL="0" indent="0">
              <a:buNone/>
            </a:pPr>
            <a:r>
              <a:rPr lang="el-GR" dirty="0" smtClean="0"/>
              <a:t> 15 Μαρτίου 1939: ο Χίτλερ καταπατώντας τις υποσχέσεις του, καταλύει πραξικοπηματικά την ανεξαρτησία ολόκληρης της Τσεχοσλοβακίας. Τότε ο </a:t>
            </a:r>
            <a:r>
              <a:rPr lang="el-GR" dirty="0" err="1" smtClean="0"/>
              <a:t>Τσάμπερλαιν</a:t>
            </a:r>
            <a:r>
              <a:rPr lang="el-GR" dirty="0" smtClean="0"/>
              <a:t> θα δηλώσει ότι κάθε παραπέρα διαπραγμάτευση με τον Χίτλερ είναι αδύνατη. </a:t>
            </a:r>
          </a:p>
          <a:p>
            <a:endParaRPr lang="el-GR" dirty="0"/>
          </a:p>
        </p:txBody>
      </p:sp>
      <p:sp>
        <p:nvSpPr>
          <p:cNvPr id="2" name="Τίτλος 1"/>
          <p:cNvSpPr>
            <a:spLocks noGrp="1"/>
          </p:cNvSpPr>
          <p:nvPr>
            <p:ph type="title"/>
          </p:nvPr>
        </p:nvSpPr>
        <p:spPr/>
        <p:txBody>
          <a:bodyPr>
            <a:normAutofit fontScale="90000"/>
          </a:bodyPr>
          <a:lstStyle/>
          <a:p>
            <a:r>
              <a:rPr lang="el-GR" dirty="0" smtClean="0"/>
              <a:t>1. Π</a:t>
            </a:r>
            <a:r>
              <a:rPr lang="el-GR" sz="4000" dirty="0" smtClean="0"/>
              <a:t>ΡΟΣ ΝΕΑ ΕΝΟΠΛΗ ΑΝΑΜΕΤΡΗΣΗ </a:t>
            </a:r>
            <a:endParaRPr lang="el-GR" sz="4000" dirty="0"/>
          </a:p>
        </p:txBody>
      </p:sp>
    </p:spTree>
    <p:extLst>
      <p:ext uri="{BB962C8B-B14F-4D97-AF65-F5344CB8AC3E}">
        <p14:creationId xmlns:p14="http://schemas.microsoft.com/office/powerpoint/2010/main" val="2754315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908720"/>
            <a:ext cx="4104456" cy="4824536"/>
          </a:xfrm>
        </p:spPr>
        <p:txBody>
          <a:bodyPr>
            <a:normAutofit fontScale="62500" lnSpcReduction="20000"/>
          </a:bodyPr>
          <a:lstStyle/>
          <a:p>
            <a:endParaRPr lang="el-GR" dirty="0" smtClean="0"/>
          </a:p>
          <a:p>
            <a:pPr marL="0" indent="0">
              <a:buNone/>
            </a:pPr>
            <a:r>
              <a:rPr lang="el-GR" dirty="0" smtClean="0"/>
              <a:t>Ας έχετε ήσυχη τη συνείδησή σας. Ας ευχαριστείτε τον Θεό. Ο λαός της Μεγάλης Βρετανίας και τα παιδιά σας είναι ασφαλείς. Οι άντρες σας και οι γιοι σας δεν θα πάνε στον πόλεμο. Η ειρήνη είναι μια νίκη για ολόκληρη την ανθρωπότητα.</a:t>
            </a:r>
          </a:p>
          <a:p>
            <a:endParaRPr lang="el-GR" dirty="0" smtClean="0"/>
          </a:p>
          <a:p>
            <a:pPr marL="0" indent="0">
              <a:buNone/>
            </a:pPr>
            <a:r>
              <a:rPr lang="el-GR" dirty="0" smtClean="0"/>
              <a:t>Αν πρέπει να υπάρχει κάποιος νικητής, ας επιλέξουμε τον </a:t>
            </a:r>
            <a:r>
              <a:rPr lang="el-GR" dirty="0" err="1" smtClean="0"/>
              <a:t>Τσάμπερλαιν</a:t>
            </a:r>
            <a:r>
              <a:rPr lang="el-GR" dirty="0" smtClean="0"/>
              <a:t>. Λόγω των επιτυχιών του πρωθυπουργού, εκατομμύρια οικογένειες και καρδιές είναι ανακουφισμένες και ευτυχισμένες. Του αξίζουν, λοιπόν, συγχαρητήρια. Και τώρα ας επιστρέψουμε στις δουλειές μας. Αρκετά μας ταλαιπώρησαν και μας σύγχυσαν οι απειλές που πλανιόνταν όλο αυτό τον καιρό πάνω από την ήπειρό μας.</a:t>
            </a:r>
          </a:p>
          <a:p>
            <a:endParaRPr lang="el-GR" dirty="0" smtClean="0"/>
          </a:p>
          <a:p>
            <a:pPr marL="0" indent="0">
              <a:buNone/>
            </a:pPr>
            <a:r>
              <a:rPr lang="el-GR" sz="1900" i="1" dirty="0" smtClean="0"/>
              <a:t>Εφημερίδα </a:t>
            </a:r>
            <a:r>
              <a:rPr lang="el-GR" sz="1900" i="1" dirty="0" err="1" smtClean="0"/>
              <a:t>Daily</a:t>
            </a:r>
            <a:r>
              <a:rPr lang="el-GR" sz="1900" i="1" dirty="0" smtClean="0"/>
              <a:t> Express, 30 Σεπτεμβρίου 1938. Πηγή: </a:t>
            </a:r>
            <a:r>
              <a:rPr lang="el-GR" sz="1900" i="1" dirty="0" err="1" smtClean="0"/>
              <a:t>www.spartacus.schoolnet.co.uk</a:t>
            </a:r>
            <a:r>
              <a:rPr lang="el-GR" sz="1900" i="1" dirty="0" smtClean="0"/>
              <a:t>/</a:t>
            </a:r>
            <a:endParaRPr lang="el-GR" sz="1900" i="1" dirty="0"/>
          </a:p>
        </p:txBody>
      </p:sp>
      <p:sp>
        <p:nvSpPr>
          <p:cNvPr id="2" name="Τίτλος 1"/>
          <p:cNvSpPr>
            <a:spLocks noGrp="1"/>
          </p:cNvSpPr>
          <p:nvPr>
            <p:ph type="title"/>
          </p:nvPr>
        </p:nvSpPr>
        <p:spPr/>
        <p:txBody>
          <a:bodyPr>
            <a:noAutofit/>
          </a:bodyPr>
          <a:lstStyle/>
          <a:p>
            <a:r>
              <a:rPr lang="el-GR" sz="2800" dirty="0" smtClean="0"/>
              <a:t>Αγγλικοί πανηγυρισμοί μετά τη συμφωνία του Μονάχου</a:t>
            </a:r>
            <a:br>
              <a:rPr lang="el-GR" sz="2800" dirty="0" smtClean="0"/>
            </a:br>
            <a:endParaRPr lang="el-GR"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268760"/>
            <a:ext cx="3897643" cy="4126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3131840" y="5525943"/>
            <a:ext cx="5769851" cy="954107"/>
          </a:xfrm>
          <a:prstGeom prst="rect">
            <a:avLst/>
          </a:prstGeom>
        </p:spPr>
        <p:txBody>
          <a:bodyPr wrap="square">
            <a:spAutoFit/>
          </a:bodyPr>
          <a:lstStyle/>
          <a:p>
            <a:r>
              <a:rPr lang="el-GR" sz="1400" dirty="0" smtClean="0"/>
              <a:t>Ενθουσιασμένοι Λονδρέζοι επευφημούν τον </a:t>
            </a:r>
            <a:r>
              <a:rPr lang="el-GR" sz="1400" dirty="0" err="1" smtClean="0"/>
              <a:t>Τσάμπερλαιν</a:t>
            </a:r>
            <a:r>
              <a:rPr lang="el-GR" sz="1400" dirty="0" smtClean="0"/>
              <a:t> (διακρίνεται στο παράθυρο πάνω δεξιά) μετά την υπογραφή της συμφωνίας του Μονάχου. Πολλοί στην Αγγλία –και όχι μόνο– πίστευαν ότι θυσιάζοντας την Τσεχοσλοβακία είχε εξασφαλιστεί η ειρήνη.</a:t>
            </a:r>
            <a:endParaRPr lang="el-GR" sz="1400" dirty="0"/>
          </a:p>
        </p:txBody>
      </p:sp>
    </p:spTree>
    <p:extLst>
      <p:ext uri="{BB962C8B-B14F-4D97-AF65-F5344CB8AC3E}">
        <p14:creationId xmlns:p14="http://schemas.microsoft.com/office/powerpoint/2010/main" val="2302379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1741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7660795" cy="5745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9178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77500" lnSpcReduction="20000"/>
          </a:bodyPr>
          <a:lstStyle/>
          <a:p>
            <a:pPr marL="0" indent="0">
              <a:buNone/>
            </a:pPr>
            <a:r>
              <a:rPr lang="el-GR" dirty="0" smtClean="0"/>
              <a:t> Ο Χίτλερ εγείρει νέες εδαφικές διεκδικήσεις προς την Πολωνία, ζητώντας να προσαρτήσει την ελεύθερη πόλη του Ντάντσιχ, κατοικημένη από πλειονότητα γερμανική και να του δοθεί το δικαίωμα διέλευσης μέσω του «πολωνικού διαδρόμου». Η πολωνική κυβέρνηση θα αρνηθεί κάθε διαπραγμάτευση επί του θέματος και οι κυβερνήσεις της Γαλλίας  και της Μ. Βρετανίας, παρά την έκδηλη επιθυμία τους να αποφύγουν την πολεμική εμπλοκή, θα της συμπαρασταθούν σταθερά. </a:t>
            </a:r>
          </a:p>
          <a:p>
            <a:pPr marL="0" indent="0">
              <a:buNone/>
            </a:pPr>
            <a:r>
              <a:rPr lang="el-GR" dirty="0" smtClean="0"/>
              <a:t> 24 Αυγούστου 1939: Υπογραφή Συνθήκης μη επίθεσης με τη  Σοβιετική Ένωση (Σύμφωνο Μολότοφ- </a:t>
            </a:r>
            <a:r>
              <a:rPr lang="el-GR" dirty="0" err="1" smtClean="0"/>
              <a:t>Ρίμπεντροπ</a:t>
            </a:r>
            <a:r>
              <a:rPr lang="el-GR" dirty="0" smtClean="0"/>
              <a:t>). </a:t>
            </a:r>
          </a:p>
          <a:p>
            <a:pPr marL="0" indent="0">
              <a:buNone/>
            </a:pPr>
            <a:r>
              <a:rPr lang="el-GR" dirty="0" smtClean="0"/>
              <a:t>1η Σεπτεμβρίου 1939: Τα γερμανικά στρατεύματα εισβάλλουν στην Πολωνία και η πολωνική κυβέρνηση ζητά τη βοήθεια των συμμάχων της, Γάλλων και Βρετανών. </a:t>
            </a:r>
          </a:p>
          <a:p>
            <a:pPr marL="0" indent="0">
              <a:buNone/>
            </a:pPr>
            <a:r>
              <a:rPr lang="el-GR" dirty="0" smtClean="0"/>
              <a:t>3 Σεπτεμβρίου 1939: Οι Βρετανοί απαιτούν με τελεσίγραφο να αποσυρθούν τα γερμανικά στρατεύματα από την Πολωνία και μετά από την απόρριψή του, κηρύσσουν τον πόλεμο στη Γερμανία.</a:t>
            </a:r>
          </a:p>
          <a:p>
            <a:endParaRPr lang="el-GR" dirty="0"/>
          </a:p>
        </p:txBody>
      </p:sp>
      <p:sp>
        <p:nvSpPr>
          <p:cNvPr id="2" name="Τίτλος 1"/>
          <p:cNvSpPr>
            <a:spLocks noGrp="1"/>
          </p:cNvSpPr>
          <p:nvPr>
            <p:ph type="title"/>
          </p:nvPr>
        </p:nvSpPr>
        <p:spPr/>
        <p:txBody>
          <a:bodyPr>
            <a:normAutofit fontScale="90000"/>
          </a:bodyPr>
          <a:lstStyle/>
          <a:p>
            <a:r>
              <a:rPr lang="el-GR" dirty="0" smtClean="0"/>
              <a:t>Η εισβολή στην Πολωνία και η έναρξη του πολέμου </a:t>
            </a:r>
            <a:endParaRPr lang="el-GR" dirty="0"/>
          </a:p>
        </p:txBody>
      </p:sp>
    </p:spTree>
    <p:extLst>
      <p:ext uri="{BB962C8B-B14F-4D97-AF65-F5344CB8AC3E}">
        <p14:creationId xmlns:p14="http://schemas.microsoft.com/office/powerpoint/2010/main" val="2093227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5801" y="548680"/>
            <a:ext cx="8595303"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a:p>
        </p:txBody>
      </p:sp>
    </p:spTree>
    <p:extLst>
      <p:ext uri="{BB962C8B-B14F-4D97-AF65-F5344CB8AC3E}">
        <p14:creationId xmlns:p14="http://schemas.microsoft.com/office/powerpoint/2010/main" val="10440436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Χαρτί">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Χαρτί">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Χαρτί">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108</TotalTime>
  <Words>2906</Words>
  <Application>Microsoft Office PowerPoint</Application>
  <PresentationFormat>Προβολή στην οθόνη (4:3)</PresentationFormat>
  <Paragraphs>105</Paragraphs>
  <Slides>27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27</vt:i4>
      </vt:variant>
    </vt:vector>
  </HeadingPairs>
  <TitlesOfParts>
    <vt:vector size="28" baseType="lpstr">
      <vt:lpstr>Χαρτί</vt:lpstr>
      <vt:lpstr>ΚΕΦΑΛΑΙΟ Ε’. Ο Β’ ΠΑΓΚΟΣΜΙΟΣ ΠΟΛΕΜΟΣ 1939-1945</vt:lpstr>
      <vt:lpstr>Γκερνίκα, Πικάσο</vt:lpstr>
      <vt:lpstr>ΥΛΗ Κεφαλαίου Ε΄</vt:lpstr>
      <vt:lpstr>Παρουσίαση του PowerPoint</vt:lpstr>
      <vt:lpstr>1. ΠΡΟΣ ΝΕΑ ΕΝΟΠΛΗ ΑΝΑΜΕΤΡΗΣΗ </vt:lpstr>
      <vt:lpstr>Αγγλικοί πανηγυρισμοί μετά τη συμφωνία του Μονάχου </vt:lpstr>
      <vt:lpstr>Παρουσίαση του PowerPoint</vt:lpstr>
      <vt:lpstr>Η εισβολή στην Πολωνία και η έναρξη του πολέμου </vt:lpstr>
      <vt:lpstr>Παρουσίαση του PowerPoint</vt:lpstr>
      <vt:lpstr>Η συμμετοχή της Ελλάδας στον Β’ Παγκόσμιο Πόλεμο </vt:lpstr>
      <vt:lpstr>Ο ελληνοϊταλικός πόλεμος μέσα από δύο μαρτυρίες στρατιωτών-λογοτεχνών</vt:lpstr>
      <vt:lpstr>Παρουσίαση του PowerPoint</vt:lpstr>
      <vt:lpstr>Εθνική Αντίσταση </vt:lpstr>
      <vt:lpstr>Παρουσίαση του PowerPoint</vt:lpstr>
      <vt:lpstr>3. Η ΣΥΜΜΑΧΙΚΗ ΑΝΤΕΠΙΘΕΣΗ ΚΑΙ Η ΟΛΟΚΛΗΡΩΤΙΚΗ ΗΤΤΑ ΤΗΣ ΝΑΖΙΣΤΙΚΗΣ ΓΕΡΜΑΝΙΑΣ </vt:lpstr>
      <vt:lpstr>Απόβαση στη Νορμανδία</vt:lpstr>
      <vt:lpstr>Η παράδοση της Γερμανίας και της Ιαπωνίας </vt:lpstr>
      <vt:lpstr>Τα εγκλήματα πολέμου κατά της ανθρωπότητας - Το Ολοκαύτωμα </vt:lpstr>
      <vt:lpstr>Παρουσίαση του PowerPoint</vt:lpstr>
      <vt:lpstr>Συνέπειες Β' Παγκοσμίου Πολέμου</vt:lpstr>
      <vt:lpstr>Ο ανταγωνισμός στο στρατόπεδο των νικητών </vt:lpstr>
      <vt:lpstr>Παρουσίαση του PowerPoint</vt:lpstr>
      <vt:lpstr>Παρουσίαση του PowerPoint</vt:lpstr>
      <vt:lpstr>Η Συνθήκη των Παρισίων και η τύχη των ελληνικών εθνικών διεκδικήσεων </vt:lpstr>
      <vt:lpstr>Οι συμμαχικές ζώνες ελέγχου στη μεταπολεμική Γερμανία, επισημαίνονται η σοβιετική ζώνη (κόκκινη), τα εσωτερικά ενδογερμανικά σύνορα (μαύρη γραμμή) και η ζώνη από την οποία αποσύρθηκαν τα αμερικανικά στρατεύματα τον Ιούλιο του 1945 (μοβ). Τα περιφερειακά όρια αντιστοιχούν σε μεγάλο βαθμό με εκείνα των προπολεμικών κρατιδίων της Δημοκρατίας της Βαϊμάρης, πριν από τη δημιουργία των σημερινών ομόσπονδων κρατιδίων.</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ΚΕΦΑΛΑΙΟ Ε’. Ο Β’ ΠΑΓΚΟΣΜΙΟΣ ΠΟΛΕΜΟΣ</dc:title>
  <dc:creator>eleni kartsonaki</dc:creator>
  <cp:lastModifiedBy>eleni kartsonaki</cp:lastModifiedBy>
  <cp:revision>9</cp:revision>
  <dcterms:created xsi:type="dcterms:W3CDTF">2025-01-08T15:13:01Z</dcterms:created>
  <dcterms:modified xsi:type="dcterms:W3CDTF">2025-01-08T17:01:27Z</dcterms:modified>
</cp:coreProperties>
</file>