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85" r:id="rId4"/>
    <p:sldId id="269" r:id="rId5"/>
    <p:sldId id="270" r:id="rId6"/>
    <p:sldId id="271" r:id="rId7"/>
    <p:sldId id="286" r:id="rId8"/>
    <p:sldId id="293" r:id="rId9"/>
    <p:sldId id="272" r:id="rId10"/>
    <p:sldId id="287" r:id="rId11"/>
    <p:sldId id="280" r:id="rId12"/>
    <p:sldId id="279" r:id="rId13"/>
    <p:sldId id="282" r:id="rId14"/>
    <p:sldId id="283" r:id="rId15"/>
    <p:sldId id="284" r:id="rId16"/>
    <p:sldId id="292" r:id="rId17"/>
    <p:sldId id="258" r:id="rId18"/>
    <p:sldId id="273" r:id="rId19"/>
    <p:sldId id="274" r:id="rId20"/>
    <p:sldId id="275" r:id="rId21"/>
    <p:sldId id="288" r:id="rId22"/>
    <p:sldId id="289" r:id="rId23"/>
    <p:sldId id="276" r:id="rId24"/>
    <p:sldId id="277" r:id="rId25"/>
    <p:sldId id="278" r:id="rId26"/>
    <p:sldId id="259" r:id="rId27"/>
    <p:sldId id="261" r:id="rId28"/>
    <p:sldId id="262" r:id="rId29"/>
    <p:sldId id="260" r:id="rId30"/>
    <p:sldId id="291" r:id="rId31"/>
    <p:sldId id="263" r:id="rId32"/>
    <p:sldId id="264" r:id="rId33"/>
    <p:sldId id="265" r:id="rId34"/>
    <p:sldId id="266" r:id="rId35"/>
    <p:sldId id="267" r:id="rId36"/>
    <p:sldId id="290" r:id="rId37"/>
    <p:sldId id="268" r:id="rId38"/>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2" d="100"/>
          <a:sy n="82" d="100"/>
        </p:scale>
        <p:origin x="-1474" y="-91"/>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9" name="Υπότιτλος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Στυλ κύριου υπότιτλου</a:t>
            </a:r>
            <a:endParaRPr kumimoji="0" lang="en-US"/>
          </a:p>
        </p:txBody>
      </p:sp>
      <p:sp>
        <p:nvSpPr>
          <p:cNvPr id="28" name="Τίτλος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l-GR" smtClean="0"/>
              <a:t>Στυλ κύριου τίτλου</a:t>
            </a:r>
            <a:endParaRPr kumimoji="0" lang="en-US"/>
          </a:p>
        </p:txBody>
      </p:sp>
      <p:cxnSp>
        <p:nvCxnSpPr>
          <p:cNvPr id="8" name="Ευθεία γραμμή σύνδεσης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Ευθεία γραμμή σύνδεσης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Έλλειψη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Θέση ημερομηνίας 14"/>
          <p:cNvSpPr>
            <a:spLocks noGrp="1"/>
          </p:cNvSpPr>
          <p:nvPr>
            <p:ph type="dt" sz="half" idx="10"/>
          </p:nvPr>
        </p:nvSpPr>
        <p:spPr/>
        <p:txBody>
          <a:bodyPr/>
          <a:lstStyle/>
          <a:p>
            <a:fld id="{7766922C-D1AD-485F-A9F9-30DD849B6186}" type="datetimeFigureOut">
              <a:rPr lang="el-GR" smtClean="0"/>
              <a:t>23/10/2024</a:t>
            </a:fld>
            <a:endParaRPr lang="el-GR"/>
          </a:p>
        </p:txBody>
      </p:sp>
      <p:sp>
        <p:nvSpPr>
          <p:cNvPr id="16" name="Θέση αριθμού διαφάνειας 15"/>
          <p:cNvSpPr>
            <a:spLocks noGrp="1"/>
          </p:cNvSpPr>
          <p:nvPr>
            <p:ph type="sldNum" sz="quarter" idx="11"/>
          </p:nvPr>
        </p:nvSpPr>
        <p:spPr/>
        <p:txBody>
          <a:bodyPr/>
          <a:lstStyle/>
          <a:p>
            <a:fld id="{3F08CA5E-2018-4311-B662-CE1E690FB2FA}" type="slidenum">
              <a:rPr lang="el-GR" smtClean="0"/>
              <a:t>‹#›</a:t>
            </a:fld>
            <a:endParaRPr lang="el-GR"/>
          </a:p>
        </p:txBody>
      </p:sp>
      <p:sp>
        <p:nvSpPr>
          <p:cNvPr id="17" name="Θέση υποσέλιδου 16"/>
          <p:cNvSpPr>
            <a:spLocks noGrp="1"/>
          </p:cNvSpPr>
          <p:nvPr>
            <p:ph type="ftr" sz="quarter" idx="12"/>
          </p:nvPr>
        </p:nvSpPr>
        <p:spPr/>
        <p:txBody>
          <a:bodyPr/>
          <a:lstStyle/>
          <a:p>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kumimoji="0" lang="el-GR" smtClean="0"/>
              <a:t>Στυλ κύριου τίτλου</a:t>
            </a:r>
            <a:endParaRPr kumimoji="0" lang="en-US"/>
          </a:p>
        </p:txBody>
      </p:sp>
      <p:sp>
        <p:nvSpPr>
          <p:cNvPr id="3" name="Θέση κατακόρυφου κειμένου 2"/>
          <p:cNvSpPr>
            <a:spLocks noGrp="1"/>
          </p:cNvSpPr>
          <p:nvPr>
            <p:ph type="body" orient="vert" idx="1"/>
          </p:nvPr>
        </p:nvSpPr>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ημερομηνίας 3"/>
          <p:cNvSpPr>
            <a:spLocks noGrp="1"/>
          </p:cNvSpPr>
          <p:nvPr>
            <p:ph type="dt" sz="half" idx="10"/>
          </p:nvPr>
        </p:nvSpPr>
        <p:spPr/>
        <p:txBody>
          <a:bodyPr/>
          <a:lstStyle/>
          <a:p>
            <a:fld id="{7766922C-D1AD-485F-A9F9-30DD849B6186}" type="datetimeFigureOut">
              <a:rPr lang="el-GR" smtClean="0"/>
              <a:t>23/10/2024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3F08CA5E-2018-4311-B662-CE1E690FB2FA}" type="slidenum">
              <a:rPr lang="el-GR" smtClean="0"/>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6629400" y="274638"/>
            <a:ext cx="2057400" cy="5851525"/>
          </a:xfrm>
        </p:spPr>
        <p:txBody>
          <a:bodyPr vert="eaVert"/>
          <a:lstStyle/>
          <a:p>
            <a:r>
              <a:rPr kumimoji="0" lang="el-GR" smtClean="0"/>
              <a:t>Στυλ κύριου τίτλου</a:t>
            </a:r>
            <a:endParaRPr kumimoji="0" lang="en-US"/>
          </a:p>
        </p:txBody>
      </p:sp>
      <p:sp>
        <p:nvSpPr>
          <p:cNvPr id="3" name="Θέση κατακόρυφου κειμένου 2"/>
          <p:cNvSpPr>
            <a:spLocks noGrp="1"/>
          </p:cNvSpPr>
          <p:nvPr>
            <p:ph type="body" orient="vert" idx="1"/>
          </p:nvPr>
        </p:nvSpPr>
        <p:spPr>
          <a:xfrm>
            <a:off x="457200" y="274638"/>
            <a:ext cx="6019800" cy="5851525"/>
          </a:xfrm>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ημερομηνίας 3"/>
          <p:cNvSpPr>
            <a:spLocks noGrp="1"/>
          </p:cNvSpPr>
          <p:nvPr>
            <p:ph type="dt" sz="half" idx="10"/>
          </p:nvPr>
        </p:nvSpPr>
        <p:spPr/>
        <p:txBody>
          <a:bodyPr/>
          <a:lstStyle/>
          <a:p>
            <a:fld id="{7766922C-D1AD-485F-A9F9-30DD849B6186}" type="datetimeFigureOut">
              <a:rPr lang="el-GR" smtClean="0"/>
              <a:t>23/10/2024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3F08CA5E-2018-4311-B662-CE1E690FB2FA}" type="slidenum">
              <a:rPr lang="el-GR" smtClean="0"/>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9" name="Θέση περιεχομένου 8"/>
          <p:cNvSpPr>
            <a:spLocks noGrp="1"/>
          </p:cNvSpPr>
          <p:nvPr>
            <p:ph idx="1"/>
          </p:nvPr>
        </p:nvSpPr>
        <p:spPr>
          <a:xfrm>
            <a:off x="457200" y="1524000"/>
            <a:ext cx="8229600" cy="4572000"/>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4" name="Θέση ημερομηνίας 13"/>
          <p:cNvSpPr>
            <a:spLocks noGrp="1"/>
          </p:cNvSpPr>
          <p:nvPr>
            <p:ph type="dt" sz="half" idx="14"/>
          </p:nvPr>
        </p:nvSpPr>
        <p:spPr/>
        <p:txBody>
          <a:bodyPr/>
          <a:lstStyle/>
          <a:p>
            <a:fld id="{7766922C-D1AD-485F-A9F9-30DD849B6186}" type="datetimeFigureOut">
              <a:rPr lang="el-GR" smtClean="0"/>
              <a:t>23/10/2024</a:t>
            </a:fld>
            <a:endParaRPr lang="el-GR"/>
          </a:p>
        </p:txBody>
      </p:sp>
      <p:sp>
        <p:nvSpPr>
          <p:cNvPr id="15" name="Θέση αριθμού διαφάνειας 14"/>
          <p:cNvSpPr>
            <a:spLocks noGrp="1"/>
          </p:cNvSpPr>
          <p:nvPr>
            <p:ph type="sldNum" sz="quarter" idx="15"/>
          </p:nvPr>
        </p:nvSpPr>
        <p:spPr/>
        <p:txBody>
          <a:bodyPr/>
          <a:lstStyle>
            <a:lvl1pPr algn="ctr">
              <a:defRPr/>
            </a:lvl1pPr>
          </a:lstStyle>
          <a:p>
            <a:fld id="{3F08CA5E-2018-4311-B662-CE1E690FB2FA}" type="slidenum">
              <a:rPr lang="el-GR" smtClean="0"/>
              <a:t>‹#›</a:t>
            </a:fld>
            <a:endParaRPr lang="el-GR"/>
          </a:p>
        </p:txBody>
      </p:sp>
      <p:sp>
        <p:nvSpPr>
          <p:cNvPr id="16" name="Θέση υποσέλιδου 15"/>
          <p:cNvSpPr>
            <a:spLocks noGrp="1"/>
          </p:cNvSpPr>
          <p:nvPr>
            <p:ph type="ftr" sz="quarter" idx="16"/>
          </p:nvPr>
        </p:nvSpPr>
        <p:spPr/>
        <p:txBody>
          <a:bodyPr/>
          <a:lstStyle/>
          <a:p>
            <a:endParaRPr lang="el-GR"/>
          </a:p>
        </p:txBody>
      </p:sp>
      <p:sp>
        <p:nvSpPr>
          <p:cNvPr id="17" name="Τίτλος 16"/>
          <p:cNvSpPr>
            <a:spLocks noGrp="1"/>
          </p:cNvSpPr>
          <p:nvPr>
            <p:ph type="title"/>
          </p:nvPr>
        </p:nvSpPr>
        <p:spPr/>
        <p:txBody>
          <a:bodyPr rtlCol="0" anchor="b" anchorCtr="0"/>
          <a:lstStyle/>
          <a:p>
            <a:r>
              <a:rPr kumimoji="0" lang="el-GR" smtClean="0"/>
              <a:t>Στυλ κύριου τίτλου</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4" name="Θέση ημερομηνίας 3"/>
          <p:cNvSpPr>
            <a:spLocks noGrp="1"/>
          </p:cNvSpPr>
          <p:nvPr>
            <p:ph type="dt" sz="half" idx="10"/>
          </p:nvPr>
        </p:nvSpPr>
        <p:spPr/>
        <p:txBody>
          <a:bodyPr/>
          <a:lstStyle/>
          <a:p>
            <a:fld id="{7766922C-D1AD-485F-A9F9-30DD849B6186}" type="datetimeFigureOut">
              <a:rPr lang="el-GR" smtClean="0"/>
              <a:t>23/10/2024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3F08CA5E-2018-4311-B662-CE1E690FB2FA}" type="slidenum">
              <a:rPr lang="el-GR" smtClean="0"/>
              <a:t>‹#›</a:t>
            </a:fld>
            <a:endParaRPr lang="el-GR"/>
          </a:p>
        </p:txBody>
      </p:sp>
      <p:sp>
        <p:nvSpPr>
          <p:cNvPr id="2" name="Τίτλος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l-GR" smtClean="0"/>
              <a:t>Στυλ κύριου τίτλου</a:t>
            </a:r>
            <a:endParaRPr kumimoji="0" lang="en-US"/>
          </a:p>
        </p:txBody>
      </p:sp>
      <p:sp>
        <p:nvSpPr>
          <p:cNvPr id="3" name="Θέση κειμένου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Στυλ υποδείγματος κειμένου</a:t>
            </a:r>
          </a:p>
        </p:txBody>
      </p:sp>
      <p:cxnSp>
        <p:nvCxnSpPr>
          <p:cNvPr id="7" name="Ευθεία γραμμή σύνδεσης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5" name="Θέση ημερομηνίας 4"/>
          <p:cNvSpPr>
            <a:spLocks noGrp="1"/>
          </p:cNvSpPr>
          <p:nvPr>
            <p:ph type="dt" sz="half" idx="10"/>
          </p:nvPr>
        </p:nvSpPr>
        <p:spPr/>
        <p:txBody>
          <a:bodyPr/>
          <a:lstStyle/>
          <a:p>
            <a:fld id="{7766922C-D1AD-485F-A9F9-30DD849B6186}" type="datetimeFigureOut">
              <a:rPr lang="el-GR" smtClean="0"/>
              <a:t>23/10/2024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3F08CA5E-2018-4311-B662-CE1E690FB2FA}" type="slidenum">
              <a:rPr lang="el-GR" smtClean="0"/>
              <a:t>‹#›</a:t>
            </a:fld>
            <a:endParaRPr lang="el-GR"/>
          </a:p>
        </p:txBody>
      </p:sp>
      <p:sp>
        <p:nvSpPr>
          <p:cNvPr id="2" name="Τίτλος 1"/>
          <p:cNvSpPr>
            <a:spLocks noGrp="1"/>
          </p:cNvSpPr>
          <p:nvPr>
            <p:ph type="title"/>
          </p:nvPr>
        </p:nvSpPr>
        <p:spPr/>
        <p:txBody>
          <a:bodyPr/>
          <a:lstStyle/>
          <a:p>
            <a:r>
              <a:rPr kumimoji="0" lang="el-GR" smtClean="0"/>
              <a:t>Στυλ κύριου τίτλου</a:t>
            </a:r>
            <a:endParaRPr kumimoji="0" lang="en-US"/>
          </a:p>
        </p:txBody>
      </p:sp>
      <p:sp>
        <p:nvSpPr>
          <p:cNvPr id="11" name="Θέση περιεχομένου 10"/>
          <p:cNvSpPr>
            <a:spLocks noGrp="1"/>
          </p:cNvSpPr>
          <p:nvPr>
            <p:ph sz="half" idx="1"/>
          </p:nvPr>
        </p:nvSpPr>
        <p:spPr>
          <a:xfrm>
            <a:off x="457200" y="1524000"/>
            <a:ext cx="4059936" cy="4572000"/>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3" name="Θέση περιεχομένου 12"/>
          <p:cNvSpPr>
            <a:spLocks noGrp="1"/>
          </p:cNvSpPr>
          <p:nvPr>
            <p:ph sz="half" idx="2"/>
          </p:nvPr>
        </p:nvSpPr>
        <p:spPr>
          <a:xfrm>
            <a:off x="4648200" y="1524000"/>
            <a:ext cx="4059936" cy="4572000"/>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9" name="Θέση αριθμού διαφάνειας 8"/>
          <p:cNvSpPr>
            <a:spLocks noGrp="1"/>
          </p:cNvSpPr>
          <p:nvPr>
            <p:ph type="sldNum" sz="quarter" idx="12"/>
          </p:nvPr>
        </p:nvSpPr>
        <p:spPr/>
        <p:txBody>
          <a:bodyPr/>
          <a:lstStyle/>
          <a:p>
            <a:fld id="{3F08CA5E-2018-4311-B662-CE1E690FB2FA}" type="slidenum">
              <a:rPr lang="el-GR" smtClean="0"/>
              <a:t>‹#›</a:t>
            </a:fld>
            <a:endParaRPr lang="el-GR"/>
          </a:p>
        </p:txBody>
      </p:sp>
      <p:sp>
        <p:nvSpPr>
          <p:cNvPr id="8" name="Θέση υποσέλιδου 7"/>
          <p:cNvSpPr>
            <a:spLocks noGrp="1"/>
          </p:cNvSpPr>
          <p:nvPr>
            <p:ph type="ftr" sz="quarter" idx="11"/>
          </p:nvPr>
        </p:nvSpPr>
        <p:spPr/>
        <p:txBody>
          <a:bodyPr/>
          <a:lstStyle/>
          <a:p>
            <a:endParaRPr lang="el-GR"/>
          </a:p>
        </p:txBody>
      </p:sp>
      <p:sp>
        <p:nvSpPr>
          <p:cNvPr id="7" name="Θέση ημερομηνίας 6"/>
          <p:cNvSpPr>
            <a:spLocks noGrp="1"/>
          </p:cNvSpPr>
          <p:nvPr>
            <p:ph type="dt" sz="half" idx="10"/>
          </p:nvPr>
        </p:nvSpPr>
        <p:spPr/>
        <p:txBody>
          <a:bodyPr/>
          <a:lstStyle/>
          <a:p>
            <a:fld id="{7766922C-D1AD-485F-A9F9-30DD849B6186}" type="datetimeFigureOut">
              <a:rPr lang="el-GR" smtClean="0"/>
              <a:t>23/10/2024</a:t>
            </a:fld>
            <a:endParaRPr lang="el-GR"/>
          </a:p>
        </p:txBody>
      </p:sp>
      <p:sp>
        <p:nvSpPr>
          <p:cNvPr id="3" name="Θέση κειμένου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Στυλ υποδείγματος κειμένου</a:t>
            </a:r>
          </a:p>
        </p:txBody>
      </p:sp>
      <p:sp>
        <p:nvSpPr>
          <p:cNvPr id="32" name="Θέση περιεχομένου 31"/>
          <p:cNvSpPr>
            <a:spLocks noGrp="1"/>
          </p:cNvSpPr>
          <p:nvPr>
            <p:ph sz="half" idx="2"/>
          </p:nvPr>
        </p:nvSpPr>
        <p:spPr>
          <a:xfrm>
            <a:off x="457200" y="2201896"/>
            <a:ext cx="4038600" cy="3913632"/>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34" name="Θέση περιεχομένου 33"/>
          <p:cNvSpPr>
            <a:spLocks noGrp="1"/>
          </p:cNvSpPr>
          <p:nvPr>
            <p:ph sz="quarter" idx="4"/>
          </p:nvPr>
        </p:nvSpPr>
        <p:spPr>
          <a:xfrm>
            <a:off x="4649788" y="2201896"/>
            <a:ext cx="4038600" cy="3913632"/>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 name="Τίτλος 1"/>
          <p:cNvSpPr>
            <a:spLocks noGrp="1"/>
          </p:cNvSpPr>
          <p:nvPr>
            <p:ph type="title"/>
          </p:nvPr>
        </p:nvSpPr>
        <p:spPr>
          <a:xfrm>
            <a:off x="457200" y="155448"/>
            <a:ext cx="8229600" cy="1143000"/>
          </a:xfrm>
        </p:spPr>
        <p:txBody>
          <a:bodyPr anchor="b" anchorCtr="0"/>
          <a:lstStyle>
            <a:lvl1pPr>
              <a:defRPr/>
            </a:lvl1pPr>
          </a:lstStyle>
          <a:p>
            <a:r>
              <a:rPr kumimoji="0" lang="el-GR" smtClean="0"/>
              <a:t>Στυλ κύριου τίτλου</a:t>
            </a:r>
            <a:endParaRPr kumimoji="0" lang="en-US"/>
          </a:p>
        </p:txBody>
      </p:sp>
      <p:sp>
        <p:nvSpPr>
          <p:cNvPr id="12" name="Θέση κειμένου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Στυλ υποδείγματος κειμένου</a:t>
            </a:r>
          </a:p>
        </p:txBody>
      </p:sp>
      <p:cxnSp>
        <p:nvCxnSpPr>
          <p:cNvPr id="10" name="Ευθεία γραμμή σύνδεσης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Ευθεία γραμμή σύνδεσης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3" name="Θέση ημερομηνίας 2"/>
          <p:cNvSpPr>
            <a:spLocks noGrp="1"/>
          </p:cNvSpPr>
          <p:nvPr>
            <p:ph type="dt" sz="half" idx="10"/>
          </p:nvPr>
        </p:nvSpPr>
        <p:spPr/>
        <p:txBody>
          <a:bodyPr/>
          <a:lstStyle/>
          <a:p>
            <a:fld id="{7766922C-D1AD-485F-A9F9-30DD849B6186}" type="datetimeFigureOut">
              <a:rPr lang="el-GR" smtClean="0"/>
              <a:t>23/10/2024</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3F08CA5E-2018-4311-B662-CE1E690FB2FA}" type="slidenum">
              <a:rPr lang="el-GR" smtClean="0"/>
              <a:t>‹#›</a:t>
            </a:fld>
            <a:endParaRPr lang="el-GR"/>
          </a:p>
        </p:txBody>
      </p:sp>
      <p:sp>
        <p:nvSpPr>
          <p:cNvPr id="2" name="Τίτλος 1"/>
          <p:cNvSpPr>
            <a:spLocks noGrp="1"/>
          </p:cNvSpPr>
          <p:nvPr>
            <p:ph type="title"/>
          </p:nvPr>
        </p:nvSpPr>
        <p:spPr/>
        <p:txBody>
          <a:bodyPr/>
          <a:lstStyle/>
          <a:p>
            <a:r>
              <a:rPr kumimoji="0" lang="el-GR" smtClean="0"/>
              <a:t>Στυλ κύριου τίτλου</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7766922C-D1AD-485F-A9F9-30DD849B6186}" type="datetimeFigureOut">
              <a:rPr lang="el-GR" smtClean="0"/>
              <a:t>23/10/2024</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3F08CA5E-2018-4311-B662-CE1E690FB2FA}" type="slidenum">
              <a:rPr lang="el-GR" smtClean="0"/>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29" name="Θέση περιεχομένου 28"/>
          <p:cNvSpPr>
            <a:spLocks noGrp="1"/>
          </p:cNvSpPr>
          <p:nvPr>
            <p:ph sz="quarter" idx="1"/>
          </p:nvPr>
        </p:nvSpPr>
        <p:spPr>
          <a:xfrm>
            <a:off x="457200" y="457200"/>
            <a:ext cx="6248400" cy="5715000"/>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3" name="Θέση κειμένου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l-GR" smtClean="0"/>
              <a:t>Στυλ υποδείγματος κειμένου</a:t>
            </a:r>
          </a:p>
        </p:txBody>
      </p:sp>
      <p:sp>
        <p:nvSpPr>
          <p:cNvPr id="31" name="Τίτλος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l-GR" smtClean="0"/>
              <a:t>Στυλ κύριου τίτλου</a:t>
            </a:r>
            <a:endParaRPr kumimoji="0" lang="en-US"/>
          </a:p>
        </p:txBody>
      </p:sp>
      <p:sp>
        <p:nvSpPr>
          <p:cNvPr id="8" name="Θέση ημερομηνίας 7"/>
          <p:cNvSpPr>
            <a:spLocks noGrp="1"/>
          </p:cNvSpPr>
          <p:nvPr>
            <p:ph type="dt" sz="half" idx="14"/>
          </p:nvPr>
        </p:nvSpPr>
        <p:spPr/>
        <p:txBody>
          <a:bodyPr/>
          <a:lstStyle/>
          <a:p>
            <a:fld id="{7766922C-D1AD-485F-A9F9-30DD849B6186}" type="datetimeFigureOut">
              <a:rPr lang="el-GR" smtClean="0"/>
              <a:t>23/10/2024</a:t>
            </a:fld>
            <a:endParaRPr lang="el-GR"/>
          </a:p>
        </p:txBody>
      </p:sp>
      <p:sp>
        <p:nvSpPr>
          <p:cNvPr id="9" name="Θέση αριθμού διαφάνειας 8"/>
          <p:cNvSpPr>
            <a:spLocks noGrp="1"/>
          </p:cNvSpPr>
          <p:nvPr>
            <p:ph type="sldNum" sz="quarter" idx="15"/>
          </p:nvPr>
        </p:nvSpPr>
        <p:spPr/>
        <p:txBody>
          <a:bodyPr/>
          <a:lstStyle/>
          <a:p>
            <a:fld id="{3F08CA5E-2018-4311-B662-CE1E690FB2FA}" type="slidenum">
              <a:rPr lang="el-GR" smtClean="0"/>
              <a:t>‹#›</a:t>
            </a:fld>
            <a:endParaRPr lang="el-GR"/>
          </a:p>
        </p:txBody>
      </p:sp>
      <p:sp>
        <p:nvSpPr>
          <p:cNvPr id="10" name="Θέση υποσέλιδου 9"/>
          <p:cNvSpPr>
            <a:spLocks noGrp="1"/>
          </p:cNvSpPr>
          <p:nvPr>
            <p:ph type="ftr" sz="quarter" idx="16"/>
          </p:nvPr>
        </p:nvSpPr>
        <p:spPr/>
        <p:txBody>
          <a:bodyPr/>
          <a:lstStyle/>
          <a:p>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l-GR" smtClean="0"/>
              <a:t>Στυλ κύριου τίτλου</a:t>
            </a:r>
            <a:endParaRPr kumimoji="0" lang="en-US"/>
          </a:p>
        </p:txBody>
      </p:sp>
      <p:sp>
        <p:nvSpPr>
          <p:cNvPr id="3" name="Θέση εικόνας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l-GR" smtClean="0"/>
              <a:t>Κάντε κλικ στο εικονίδιο για να προσθέσετε μια εικόνα</a:t>
            </a:r>
            <a:endParaRPr kumimoji="0" lang="en-US"/>
          </a:p>
        </p:txBody>
      </p:sp>
      <p:sp>
        <p:nvSpPr>
          <p:cNvPr id="4" name="Θέση κειμένου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l-GR" smtClean="0"/>
              <a:t>Στυλ υποδείγματος κειμένου</a:t>
            </a:r>
          </a:p>
        </p:txBody>
      </p:sp>
      <p:sp>
        <p:nvSpPr>
          <p:cNvPr id="8" name="Θέση ημερομηνίας 7"/>
          <p:cNvSpPr>
            <a:spLocks noGrp="1"/>
          </p:cNvSpPr>
          <p:nvPr>
            <p:ph type="dt" sz="half" idx="10"/>
          </p:nvPr>
        </p:nvSpPr>
        <p:spPr/>
        <p:txBody>
          <a:bodyPr/>
          <a:lstStyle/>
          <a:p>
            <a:fld id="{7766922C-D1AD-485F-A9F9-30DD849B6186}" type="datetimeFigureOut">
              <a:rPr lang="el-GR" smtClean="0"/>
              <a:t>23/10/2024</a:t>
            </a:fld>
            <a:endParaRPr lang="el-GR"/>
          </a:p>
        </p:txBody>
      </p:sp>
      <p:sp>
        <p:nvSpPr>
          <p:cNvPr id="9" name="Θέση αριθμού διαφάνειας 8"/>
          <p:cNvSpPr>
            <a:spLocks noGrp="1"/>
          </p:cNvSpPr>
          <p:nvPr>
            <p:ph type="sldNum" sz="quarter" idx="11"/>
          </p:nvPr>
        </p:nvSpPr>
        <p:spPr/>
        <p:txBody>
          <a:bodyPr/>
          <a:lstStyle/>
          <a:p>
            <a:fld id="{3F08CA5E-2018-4311-B662-CE1E690FB2FA}" type="slidenum">
              <a:rPr lang="el-GR" smtClean="0"/>
              <a:t>‹#›</a:t>
            </a:fld>
            <a:endParaRPr lang="el-GR"/>
          </a:p>
        </p:txBody>
      </p:sp>
      <p:sp>
        <p:nvSpPr>
          <p:cNvPr id="10" name="Θέση υποσέλιδου 9"/>
          <p:cNvSpPr>
            <a:spLocks noGrp="1"/>
          </p:cNvSpPr>
          <p:nvPr>
            <p:ph type="ftr" sz="quarter" idx="12"/>
          </p:nvPr>
        </p:nvSpPr>
        <p:spPr/>
        <p:txBody>
          <a:bodyPr/>
          <a:lstStyle/>
          <a:p>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Θέση κειμένου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l-GR" smtClean="0"/>
              <a:t>Στυλ υποδείγματος κειμένου</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
        <p:nvSpPr>
          <p:cNvPr id="24" name="Θέση ημερομηνίας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7766922C-D1AD-485F-A9F9-30DD849B6186}" type="datetimeFigureOut">
              <a:rPr lang="el-GR" smtClean="0"/>
              <a:t>23/10/2024</a:t>
            </a:fld>
            <a:endParaRPr lang="el-GR"/>
          </a:p>
        </p:txBody>
      </p:sp>
      <p:sp>
        <p:nvSpPr>
          <p:cNvPr id="10" name="Θέση υποσέλιδου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el-GR"/>
          </a:p>
        </p:txBody>
      </p:sp>
      <p:sp>
        <p:nvSpPr>
          <p:cNvPr id="22" name="Θέση αριθμού διαφάνειας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3F08CA5E-2018-4311-B662-CE1E690FB2FA}" type="slidenum">
              <a:rPr lang="el-GR" smtClean="0"/>
              <a:t>‹#›</a:t>
            </a:fld>
            <a:endParaRPr lang="el-GR"/>
          </a:p>
        </p:txBody>
      </p:sp>
      <p:sp>
        <p:nvSpPr>
          <p:cNvPr id="5" name="Θέση τίτλου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l-GR" smtClean="0"/>
              <a:t>Στυλ κύριου τίτλου</a:t>
            </a:r>
            <a:endParaRPr kumimoji="0"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Υπότιτλος 2"/>
          <p:cNvSpPr>
            <a:spLocks noGrp="1"/>
          </p:cNvSpPr>
          <p:nvPr>
            <p:ph type="subTitle" idx="1"/>
          </p:nvPr>
        </p:nvSpPr>
        <p:spPr/>
        <p:txBody>
          <a:bodyPr/>
          <a:lstStyle/>
          <a:p>
            <a:endParaRPr lang="el-GR"/>
          </a:p>
        </p:txBody>
      </p:sp>
      <p:sp>
        <p:nvSpPr>
          <p:cNvPr id="2" name="Τίτλος 1"/>
          <p:cNvSpPr>
            <a:spLocks noGrp="1"/>
          </p:cNvSpPr>
          <p:nvPr>
            <p:ph type="ctrTitle"/>
          </p:nvPr>
        </p:nvSpPr>
        <p:spPr>
          <a:xfrm>
            <a:off x="685800" y="692697"/>
            <a:ext cx="7772400" cy="1440159"/>
          </a:xfrm>
        </p:spPr>
        <p:txBody>
          <a:bodyPr>
            <a:normAutofit/>
          </a:bodyPr>
          <a:lstStyle/>
          <a:p>
            <a:r>
              <a:rPr lang="el-GR" sz="3600" dirty="0" smtClean="0"/>
              <a:t>Κεφάλαιο Β΄</a:t>
            </a:r>
            <a:br>
              <a:rPr lang="el-GR" sz="3600" dirty="0" smtClean="0"/>
            </a:br>
            <a:r>
              <a:rPr lang="el-GR" sz="3600" dirty="0" smtClean="0"/>
              <a:t>Από τον 19</a:t>
            </a:r>
            <a:r>
              <a:rPr lang="el-GR" sz="3600" baseline="30000" dirty="0" smtClean="0"/>
              <a:t>ο</a:t>
            </a:r>
            <a:r>
              <a:rPr lang="el-GR" sz="3600" dirty="0" smtClean="0"/>
              <a:t> στον 20</a:t>
            </a:r>
            <a:r>
              <a:rPr lang="el-GR" sz="3600" baseline="30000" dirty="0" smtClean="0"/>
              <a:t>ο</a:t>
            </a:r>
            <a:r>
              <a:rPr lang="el-GR" sz="3600" dirty="0" smtClean="0"/>
              <a:t> αιώνα (1871-1914)</a:t>
            </a:r>
            <a:endParaRPr lang="el-GR" sz="3600" dirty="0"/>
          </a:p>
        </p:txBody>
      </p:sp>
    </p:spTree>
    <p:extLst>
      <p:ext uri="{BB962C8B-B14F-4D97-AF65-F5344CB8AC3E}">
        <p14:creationId xmlns:p14="http://schemas.microsoft.com/office/powerpoint/2010/main" val="97370738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endParaRPr lang="el-GR"/>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764704"/>
            <a:ext cx="7904689" cy="5238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67012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pPr algn="ctr"/>
            <a:r>
              <a:rPr lang="el-GR" dirty="0" smtClean="0"/>
              <a:t>Βρετανική Αυτοκρατορία</a:t>
            </a:r>
            <a:endParaRPr lang="el-GR"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9459" y="1556792"/>
            <a:ext cx="8782615"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62797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a:xfrm>
            <a:off x="457200" y="1340768"/>
            <a:ext cx="8229600" cy="4755232"/>
          </a:xfrm>
        </p:spPr>
        <p:txBody>
          <a:bodyPr>
            <a:normAutofit/>
          </a:bodyPr>
          <a:lstStyle/>
          <a:p>
            <a:pPr marL="0" indent="0" algn="just">
              <a:buNone/>
            </a:pPr>
            <a:r>
              <a:rPr lang="el-GR" dirty="0" smtClean="0"/>
              <a:t> </a:t>
            </a:r>
            <a:r>
              <a:rPr lang="el-GR" dirty="0"/>
              <a:t>«Επωμιστείτε το χρέος του λευκού ανθρώπου </a:t>
            </a:r>
          </a:p>
          <a:p>
            <a:pPr marL="0" indent="0" algn="just">
              <a:buNone/>
            </a:pPr>
            <a:r>
              <a:rPr lang="el-GR" dirty="0"/>
              <a:t>Δώστε τροφή στα πεινασμένα στόματα</a:t>
            </a:r>
          </a:p>
          <a:p>
            <a:pPr marL="0" indent="0" algn="just">
              <a:buNone/>
            </a:pPr>
            <a:r>
              <a:rPr lang="el-GR" dirty="0"/>
              <a:t> Και σταματήστε την επιδημία.</a:t>
            </a:r>
          </a:p>
          <a:p>
            <a:pPr marL="0" indent="0" algn="just">
              <a:buNone/>
            </a:pPr>
            <a:r>
              <a:rPr lang="el-GR" dirty="0"/>
              <a:t> Και μόλις πλησιάσετε τον σκοπό σας,</a:t>
            </a:r>
          </a:p>
          <a:p>
            <a:pPr marL="0" indent="0" algn="just">
              <a:buNone/>
            </a:pPr>
            <a:r>
              <a:rPr lang="el-GR" dirty="0"/>
              <a:t> Και κατορθώσετε </a:t>
            </a:r>
            <a:r>
              <a:rPr lang="el-GR" dirty="0" err="1"/>
              <a:t>ό,τι</a:t>
            </a:r>
            <a:r>
              <a:rPr lang="el-GR" dirty="0"/>
              <a:t> χάριν των άλλων επιδιώκετε,</a:t>
            </a:r>
          </a:p>
          <a:p>
            <a:pPr marL="0" indent="0" algn="just">
              <a:buNone/>
            </a:pPr>
            <a:r>
              <a:rPr lang="el-GR" dirty="0"/>
              <a:t> Δείτε πώς η τεμπελιά και η τρέλα των απίστων</a:t>
            </a:r>
          </a:p>
          <a:p>
            <a:pPr marL="0" indent="0" algn="just">
              <a:buNone/>
            </a:pPr>
            <a:r>
              <a:rPr lang="el-GR" dirty="0" smtClean="0"/>
              <a:t>Καταστρέφουν </a:t>
            </a:r>
            <a:r>
              <a:rPr lang="el-GR" dirty="0"/>
              <a:t>όλη την ελπίδα σας [...].</a:t>
            </a:r>
          </a:p>
          <a:p>
            <a:pPr marL="0" indent="0" algn="just">
              <a:buNone/>
            </a:pPr>
            <a:r>
              <a:rPr lang="el-GR" dirty="0"/>
              <a:t> Επωμιστείτε το χρέος του λευκού ανθρώπου,</a:t>
            </a:r>
          </a:p>
          <a:p>
            <a:pPr marL="0" indent="0" algn="just">
              <a:buNone/>
            </a:pPr>
            <a:r>
              <a:rPr lang="el-GR" dirty="0" smtClean="0"/>
              <a:t>Θερίστε </a:t>
            </a:r>
            <a:r>
              <a:rPr lang="el-GR" dirty="0" err="1"/>
              <a:t>ό,τι</a:t>
            </a:r>
            <a:r>
              <a:rPr lang="el-GR" dirty="0"/>
              <a:t> υπήρξε ανέκαθεν η ανταμοιβή του:</a:t>
            </a:r>
          </a:p>
          <a:p>
            <a:pPr marL="0" indent="0" algn="just">
              <a:buNone/>
            </a:pPr>
            <a:r>
              <a:rPr lang="el-GR" dirty="0"/>
              <a:t> Την αποδοκιμασία εκείνων που προστατεύει [...]».</a:t>
            </a:r>
          </a:p>
        </p:txBody>
      </p:sp>
      <p:sp>
        <p:nvSpPr>
          <p:cNvPr id="3" name="Τίτλος 2"/>
          <p:cNvSpPr>
            <a:spLocks noGrp="1"/>
          </p:cNvSpPr>
          <p:nvPr>
            <p:ph type="title"/>
          </p:nvPr>
        </p:nvSpPr>
        <p:spPr>
          <a:xfrm>
            <a:off x="457200" y="-387424"/>
            <a:ext cx="7931224" cy="1872208"/>
          </a:xfrm>
        </p:spPr>
        <p:txBody>
          <a:bodyPr>
            <a:normAutofit fontScale="90000"/>
          </a:bodyPr>
          <a:lstStyle/>
          <a:p>
            <a:pPr algn="ctr"/>
            <a:r>
              <a:rPr lang="el-GR" dirty="0"/>
              <a:t> </a:t>
            </a: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n-US" dirty="0" smtClean="0"/>
              <a:t/>
            </a:r>
            <a:br>
              <a:rPr lang="en-US" dirty="0" smtClean="0"/>
            </a:br>
            <a:r>
              <a:rPr lang="en-US" dirty="0"/>
              <a:t/>
            </a:r>
            <a:br>
              <a:rPr lang="en-US" dirty="0"/>
            </a:br>
            <a:r>
              <a:rPr lang="el-GR" sz="2700" dirty="0" smtClean="0"/>
              <a:t>Ο ύμνος της αποικιοκρατίας </a:t>
            </a:r>
            <a:r>
              <a:rPr lang="en-US" sz="2700" dirty="0" smtClean="0"/>
              <a:t/>
            </a:r>
            <a:br>
              <a:rPr lang="en-US" sz="2700" dirty="0" smtClean="0"/>
            </a:br>
            <a:r>
              <a:rPr lang="el-GR" sz="2700" dirty="0" smtClean="0"/>
              <a:t>«Το χρέος του λευκού ανθρώπου» («</a:t>
            </a:r>
            <a:r>
              <a:rPr lang="el-GR" sz="2700" dirty="0" err="1" smtClean="0"/>
              <a:t>The</a:t>
            </a:r>
            <a:r>
              <a:rPr lang="el-GR" sz="2700" dirty="0" smtClean="0"/>
              <a:t> </a:t>
            </a:r>
            <a:r>
              <a:rPr lang="el-GR" sz="2700" dirty="0" err="1" smtClean="0"/>
              <a:t>burden</a:t>
            </a:r>
            <a:r>
              <a:rPr lang="el-GR" sz="2700" dirty="0" smtClean="0"/>
              <a:t> </a:t>
            </a:r>
            <a:r>
              <a:rPr lang="el-GR" sz="2700" dirty="0" err="1" smtClean="0"/>
              <a:t>of</a:t>
            </a:r>
            <a:r>
              <a:rPr lang="el-GR" sz="2700" dirty="0" smtClean="0"/>
              <a:t> </a:t>
            </a:r>
            <a:r>
              <a:rPr lang="el-GR" sz="2700" dirty="0" err="1" smtClean="0"/>
              <a:t>the</a:t>
            </a:r>
            <a:r>
              <a:rPr lang="el-GR" sz="2700" dirty="0" smtClean="0"/>
              <a:t> </a:t>
            </a:r>
            <a:br>
              <a:rPr lang="el-GR" sz="2700" dirty="0" smtClean="0"/>
            </a:br>
            <a:r>
              <a:rPr lang="el-GR" sz="2700" dirty="0" err="1" smtClean="0"/>
              <a:t>white</a:t>
            </a:r>
            <a:r>
              <a:rPr lang="el-GR" sz="2700" dirty="0" smtClean="0"/>
              <a:t> </a:t>
            </a:r>
            <a:r>
              <a:rPr lang="el-GR" sz="2700" dirty="0" err="1" smtClean="0"/>
              <a:t>man</a:t>
            </a:r>
            <a:r>
              <a:rPr lang="el-GR" sz="2700" dirty="0" smtClean="0"/>
              <a:t>»), του P. </a:t>
            </a:r>
            <a:r>
              <a:rPr lang="el-GR" sz="2700" dirty="0" err="1" smtClean="0"/>
              <a:t>Κίπλινγκ</a:t>
            </a:r>
            <a:r>
              <a:rPr lang="el-GR" dirty="0"/>
              <a:t/>
            </a:r>
            <a:br>
              <a:rPr lang="el-GR" dirty="0"/>
            </a:br>
            <a:r>
              <a:rPr lang="el-GR" dirty="0"/>
              <a:t/>
            </a:r>
            <a:br>
              <a:rPr lang="el-GR" dirty="0"/>
            </a:br>
            <a:endParaRPr lang="el-GR" dirty="0"/>
          </a:p>
        </p:txBody>
      </p:sp>
    </p:spTree>
    <p:extLst>
      <p:ext uri="{BB962C8B-B14F-4D97-AF65-F5344CB8AC3E}">
        <p14:creationId xmlns:p14="http://schemas.microsoft.com/office/powerpoint/2010/main" val="11509643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endParaRPr lang="el-G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692696"/>
            <a:ext cx="7269079" cy="54632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91915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endParaRPr lang="el-GR"/>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59632" y="1052736"/>
            <a:ext cx="6481127" cy="486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892954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endParaRPr lang="el-GR"/>
          </a:p>
        </p:txBody>
      </p:sp>
      <p:pic>
        <p:nvPicPr>
          <p:cNvPr id="819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27584" y="620688"/>
            <a:ext cx="7324757" cy="5493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47099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err="1" smtClean="0"/>
              <a:t>Αποαποικιοποίηση</a:t>
            </a:r>
            <a:r>
              <a:rPr lang="el-GR" dirty="0" smtClean="0"/>
              <a:t> Αφρικής</a:t>
            </a:r>
            <a:endParaRPr lang="el-GR"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01360" y="1524000"/>
            <a:ext cx="5941279"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37425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normAutofit lnSpcReduction="10000"/>
          </a:bodyPr>
          <a:lstStyle/>
          <a:p>
            <a:pPr marL="0" indent="0">
              <a:buNone/>
            </a:pPr>
            <a:endParaRPr lang="el-GR" sz="2000" dirty="0" smtClean="0"/>
          </a:p>
          <a:p>
            <a:pPr marL="0" indent="0">
              <a:buNone/>
            </a:pPr>
            <a:endParaRPr lang="el-GR" sz="2000" dirty="0"/>
          </a:p>
          <a:p>
            <a:pPr marL="0" indent="0">
              <a:buNone/>
            </a:pPr>
            <a:endParaRPr lang="el-GR" sz="2000" dirty="0" smtClean="0"/>
          </a:p>
          <a:p>
            <a:pPr marL="0" indent="0">
              <a:buNone/>
            </a:pPr>
            <a:endParaRPr lang="el-GR" sz="2000" dirty="0"/>
          </a:p>
          <a:p>
            <a:pPr marL="0" indent="0">
              <a:buNone/>
            </a:pPr>
            <a:endParaRPr lang="el-GR" sz="2000" dirty="0" smtClean="0"/>
          </a:p>
          <a:p>
            <a:pPr marL="0" indent="0">
              <a:buNone/>
            </a:pPr>
            <a:r>
              <a:rPr lang="el-GR" sz="2000" dirty="0" smtClean="0"/>
              <a:t>Ο </a:t>
            </a:r>
            <a:r>
              <a:rPr lang="el-GR" sz="2000" dirty="0"/>
              <a:t>Τρικούπης υπήρξε Έλληνας διπλωμάτης, πολιτικός και Πρωθυπουργός. Κυριάρχησε στην πολιτική σκηνή της Ελλάδας από το 1875 έως το 1894, παίρνοντας τη θέση του πρωθυπουργού επτά συνολικά φορές, ενώ κυβέρνησε τη χώρα για 10 περίπου χρόνια από τα 20 αυτής της περιόδου. Στην τελευταία του κυβέρνηση δεν μπόρεσε να αντεπεξέλθει στις οικονομικές υποχρεώσεις που είχε δημιουργήσει έναντι των ξένων δανειστών, με συνέπεια να επέλθει η πτώχευση της Ελλάδας. Ιστορική είναι η φράση του "δυστυχώς </a:t>
            </a:r>
            <a:r>
              <a:rPr lang="el-GR" sz="2000" dirty="0" err="1"/>
              <a:t>επτωχεύσαμεν</a:t>
            </a:r>
            <a:r>
              <a:rPr lang="el-GR" sz="2000" dirty="0"/>
              <a:t>", με την οποία ανακοίνωσε την πτώχευση αυτή.</a:t>
            </a:r>
          </a:p>
        </p:txBody>
      </p:sp>
      <p:sp>
        <p:nvSpPr>
          <p:cNvPr id="2" name="Τίτλος 1"/>
          <p:cNvSpPr>
            <a:spLocks noGrp="1"/>
          </p:cNvSpPr>
          <p:nvPr>
            <p:ph type="title"/>
          </p:nvPr>
        </p:nvSpPr>
        <p:spPr/>
        <p:txBody>
          <a:bodyPr>
            <a:normAutofit fontScale="90000"/>
          </a:bodyPr>
          <a:lstStyle/>
          <a:p>
            <a:r>
              <a:rPr lang="el-GR" dirty="0" smtClean="0"/>
              <a:t>Προσπάθειες για τον εκσυγχρονισμό της Ελλάδας</a:t>
            </a:r>
            <a:endParaRPr lang="el-GR" dirty="0"/>
          </a:p>
        </p:txBody>
      </p:sp>
      <p:pic>
        <p:nvPicPr>
          <p:cNvPr id="112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764704"/>
            <a:ext cx="3765798" cy="25069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893605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7200" y="1052736"/>
            <a:ext cx="8229600" cy="5043264"/>
          </a:xfrm>
        </p:spPr>
        <p:txBody>
          <a:bodyPr>
            <a:normAutofit fontScale="92500" lnSpcReduction="20000"/>
          </a:bodyPr>
          <a:lstStyle/>
          <a:p>
            <a:pPr marL="0" indent="0">
              <a:buNone/>
            </a:pPr>
            <a:r>
              <a:rPr lang="el-GR" dirty="0" smtClean="0"/>
              <a:t>Η κατάσταση της χώρας στο δεύτερο μισό του 19ου αιώνα - Τα σύνορα ήταν ασφυκτικά [Συνέδριο του Βερολίνου (1878): η Ελλάδα δεν είχε ακόμη απελευθερώσει με τις δυνάμεις της τα αλύτρωτα μέρη του έθνους, την Ήπειρο, τη Μακεδονία, τη Θράκη, την Κρήτη και τα νησιά του Αιγαίου].  - Μόνο το εμπόριο παρουσίαζε αξιόλογη ανάπτυξη, εξαιτίας των Ελλήνων της Διασποράς. </a:t>
            </a:r>
          </a:p>
          <a:p>
            <a:pPr marL="0" indent="0">
              <a:buNone/>
            </a:pPr>
            <a:endParaRPr lang="el-GR" dirty="0" smtClean="0"/>
          </a:p>
          <a:p>
            <a:pPr marL="0" indent="0">
              <a:buNone/>
            </a:pPr>
            <a:r>
              <a:rPr lang="el-GR" b="1" u="sng" dirty="0" smtClean="0"/>
              <a:t>Παράγοντες που επιβράδυναν τον εκσυγχρονισμό και την κοινωνικοοικονομική ανάπτυξη της Ελλάδας:  </a:t>
            </a:r>
          </a:p>
          <a:p>
            <a:pPr marL="0" indent="0">
              <a:buNone/>
            </a:pPr>
            <a:r>
              <a:rPr lang="el-GR" dirty="0" smtClean="0"/>
              <a:t>1) οι τεταμένες σχέσεις της αφενός με τις μεγάλες δυνάμεις της Ευρώπης και αφετέρου με τις γειτονικές χώρες </a:t>
            </a:r>
          </a:p>
          <a:p>
            <a:pPr marL="0" indent="0">
              <a:buNone/>
            </a:pPr>
            <a:r>
              <a:rPr lang="el-GR" dirty="0" smtClean="0"/>
              <a:t>2) η πολιτική αστάθεια </a:t>
            </a:r>
          </a:p>
          <a:p>
            <a:pPr marL="0" indent="0">
              <a:buNone/>
            </a:pPr>
            <a:r>
              <a:rPr lang="el-GR" dirty="0" smtClean="0"/>
              <a:t>3) η ανασφάλεια στην ύπαιθρο  </a:t>
            </a:r>
          </a:p>
          <a:p>
            <a:pPr marL="0" indent="0">
              <a:buNone/>
            </a:pPr>
            <a:r>
              <a:rPr lang="el-GR" dirty="0" smtClean="0"/>
              <a:t>4) η χαμηλή πίστη της χώρας διεθνώς. </a:t>
            </a:r>
          </a:p>
          <a:p>
            <a:endParaRPr lang="el-GR" dirty="0"/>
          </a:p>
        </p:txBody>
      </p:sp>
      <p:sp>
        <p:nvSpPr>
          <p:cNvPr id="2" name="Τίτλος 1"/>
          <p:cNvSpPr>
            <a:spLocks noGrp="1"/>
          </p:cNvSpPr>
          <p:nvPr>
            <p:ph type="title"/>
          </p:nvPr>
        </p:nvSpPr>
        <p:spPr>
          <a:xfrm>
            <a:off x="457200" y="152400"/>
            <a:ext cx="8229600" cy="828328"/>
          </a:xfrm>
        </p:spPr>
        <p:txBody>
          <a:bodyPr/>
          <a:lstStyle/>
          <a:p>
            <a:endParaRPr lang="el-GR" dirty="0"/>
          </a:p>
        </p:txBody>
      </p:sp>
    </p:spTree>
    <p:extLst>
      <p:ext uri="{BB962C8B-B14F-4D97-AF65-F5344CB8AC3E}">
        <p14:creationId xmlns:p14="http://schemas.microsoft.com/office/powerpoint/2010/main" val="62619053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normAutofit/>
          </a:bodyPr>
          <a:lstStyle/>
          <a:p>
            <a:pPr marL="0" indent="0">
              <a:buNone/>
            </a:pPr>
            <a:r>
              <a:rPr lang="el-GR" dirty="0" smtClean="0"/>
              <a:t>1.δημιουργία ισχυρού τακτικού στρατού και πολεμικού ναυτικού </a:t>
            </a:r>
          </a:p>
          <a:p>
            <a:pPr marL="0" indent="0">
              <a:buNone/>
            </a:pPr>
            <a:r>
              <a:rPr lang="el-GR" dirty="0" smtClean="0"/>
              <a:t>2. ανάπτυξη οδικού και σιδηροδρομικού δικτύου, καθώς και ταχυδρομικού και </a:t>
            </a:r>
          </a:p>
          <a:p>
            <a:pPr marL="0" indent="0">
              <a:buNone/>
            </a:pPr>
            <a:r>
              <a:rPr lang="el-GR" dirty="0" smtClean="0"/>
              <a:t>3.τηλεγραφικού δικτύου </a:t>
            </a:r>
          </a:p>
          <a:p>
            <a:pPr marL="0" indent="0">
              <a:buNone/>
            </a:pPr>
            <a:r>
              <a:rPr lang="el-GR" dirty="0" smtClean="0"/>
              <a:t>4.εισαγωγή νέων καλλιεργητικών μεθόδων στη γεωργία </a:t>
            </a:r>
          </a:p>
          <a:p>
            <a:pPr marL="0" indent="0">
              <a:buNone/>
            </a:pPr>
            <a:r>
              <a:rPr lang="el-GR" dirty="0" smtClean="0"/>
              <a:t>5. εμπέδωση της τάξης και της ασφάλειας στις μετακινήσεις και στις μεταφορές  </a:t>
            </a:r>
          </a:p>
          <a:p>
            <a:pPr marL="0" indent="0">
              <a:buNone/>
            </a:pPr>
            <a:r>
              <a:rPr lang="el-GR" dirty="0" smtClean="0"/>
              <a:t>6.ανάπτυξη του πιστωτικού συστήματος και της διεθνούς πίστης της χώρας. </a:t>
            </a:r>
          </a:p>
          <a:p>
            <a:endParaRPr lang="el-GR" dirty="0"/>
          </a:p>
        </p:txBody>
      </p:sp>
      <p:sp>
        <p:nvSpPr>
          <p:cNvPr id="2" name="Τίτλος 1"/>
          <p:cNvSpPr>
            <a:spLocks noGrp="1"/>
          </p:cNvSpPr>
          <p:nvPr>
            <p:ph type="title"/>
          </p:nvPr>
        </p:nvSpPr>
        <p:spPr/>
        <p:txBody>
          <a:bodyPr>
            <a:normAutofit fontScale="90000"/>
          </a:bodyPr>
          <a:lstStyle/>
          <a:p>
            <a:r>
              <a:rPr lang="el-GR" dirty="0" smtClean="0"/>
              <a:t>Τι σήμαινε ο όρος εκσυγχρονισμός τη δεδομένη ιστορική στιγμή</a:t>
            </a:r>
            <a:endParaRPr lang="el-GR" dirty="0"/>
          </a:p>
        </p:txBody>
      </p:sp>
    </p:spTree>
    <p:extLst>
      <p:ext uri="{BB962C8B-B14F-4D97-AF65-F5344CB8AC3E}">
        <p14:creationId xmlns:p14="http://schemas.microsoft.com/office/powerpoint/2010/main" val="191236332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normAutofit/>
          </a:bodyPr>
          <a:lstStyle/>
          <a:p>
            <a:pPr marL="0" indent="0">
              <a:buNone/>
            </a:pPr>
            <a:r>
              <a:rPr lang="el-GR" b="1" u="sng" dirty="0" smtClean="0"/>
              <a:t>Αίτια αποικιοκρατίας</a:t>
            </a:r>
          </a:p>
          <a:p>
            <a:pPr marL="0" indent="0">
              <a:buNone/>
            </a:pPr>
            <a:r>
              <a:rPr lang="el-GR" dirty="0" smtClean="0"/>
              <a:t>1. η αναζήτηση αγορών και πρώτων υλών</a:t>
            </a:r>
          </a:p>
          <a:p>
            <a:pPr marL="0" indent="0">
              <a:buNone/>
            </a:pPr>
            <a:r>
              <a:rPr lang="el-GR" dirty="0" smtClean="0"/>
              <a:t>2. η πίστη στην ανωτερότητα του δυτικού πολιτισμού και η πεποίθηση ότι πρέπει να εξαχθούν οι αξίες και οι θεσμοί του (πχ. οι Άγγλοι αναφέρονταν στο χρέος του λευκού ανθρώπου, οι Γάλλοι στην πολιτιστική του αποστολή)</a:t>
            </a:r>
          </a:p>
          <a:p>
            <a:pPr marL="0" indent="0">
              <a:buNone/>
            </a:pPr>
            <a:r>
              <a:rPr lang="el-GR" dirty="0" smtClean="0"/>
              <a:t>3. η φιλανθρωπία </a:t>
            </a:r>
          </a:p>
          <a:p>
            <a:endParaRPr lang="el-GR" dirty="0"/>
          </a:p>
        </p:txBody>
      </p:sp>
      <p:sp>
        <p:nvSpPr>
          <p:cNvPr id="2" name="Τίτλος 1"/>
          <p:cNvSpPr>
            <a:spLocks noGrp="1"/>
          </p:cNvSpPr>
          <p:nvPr>
            <p:ph type="title"/>
          </p:nvPr>
        </p:nvSpPr>
        <p:spPr/>
        <p:txBody>
          <a:bodyPr>
            <a:normAutofit fontScale="90000"/>
          </a:bodyPr>
          <a:lstStyle/>
          <a:p>
            <a:r>
              <a:rPr lang="el-GR" dirty="0" smtClean="0"/>
              <a:t>Η ακμή της Ευρωπαϊκής Αποικιοκρατίας</a:t>
            </a:r>
            <a:endParaRPr lang="el-GR" dirty="0"/>
          </a:p>
        </p:txBody>
      </p:sp>
    </p:spTree>
    <p:extLst>
      <p:ext uri="{BB962C8B-B14F-4D97-AF65-F5344CB8AC3E}">
        <p14:creationId xmlns:p14="http://schemas.microsoft.com/office/powerpoint/2010/main" val="17008602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normAutofit/>
          </a:bodyPr>
          <a:lstStyle/>
          <a:p>
            <a:pPr marL="0" indent="0">
              <a:buNone/>
            </a:pPr>
            <a:r>
              <a:rPr lang="el-GR" dirty="0" smtClean="0"/>
              <a:t>•	εξεύρεση οικονομικών πόρων και ορθολογική διαχείρισή τους </a:t>
            </a:r>
          </a:p>
          <a:p>
            <a:pPr marL="0" indent="0">
              <a:buNone/>
            </a:pPr>
            <a:r>
              <a:rPr lang="el-GR" dirty="0" smtClean="0"/>
              <a:t>•	ορθολογικός προσδιορισμός των εθνικών προτεραιοτήτων και αμετάκλητη προσήλωση στην εξυπηρέτησή τους. </a:t>
            </a:r>
          </a:p>
          <a:p>
            <a:pPr marL="0" indent="0">
              <a:buNone/>
            </a:pPr>
            <a:r>
              <a:rPr lang="el-GR" dirty="0" smtClean="0"/>
              <a:t>Ωστόσο, η Μεγάλη Ιδέα επισκίασε κάθε άλλη εθνική προτεραιότητα, παρότι οι αντίπαλοί της υποστήριζαν ότι αποτελούσε τροχοπέδη για τον εκσυγχρονισμό. </a:t>
            </a:r>
          </a:p>
          <a:p>
            <a:endParaRPr lang="el-GR" dirty="0"/>
          </a:p>
        </p:txBody>
      </p:sp>
      <p:sp>
        <p:nvSpPr>
          <p:cNvPr id="2" name="Τίτλος 1"/>
          <p:cNvSpPr>
            <a:spLocks noGrp="1"/>
          </p:cNvSpPr>
          <p:nvPr>
            <p:ph type="title"/>
          </p:nvPr>
        </p:nvSpPr>
        <p:spPr/>
        <p:txBody>
          <a:bodyPr>
            <a:normAutofit/>
          </a:bodyPr>
          <a:lstStyle/>
          <a:p>
            <a:r>
              <a:rPr lang="el-GR" dirty="0" smtClean="0"/>
              <a:t>Προϋποθέσεις για τον εκσυγχρονισμό</a:t>
            </a:r>
            <a:endParaRPr lang="el-GR" dirty="0"/>
          </a:p>
        </p:txBody>
      </p:sp>
    </p:spTree>
    <p:extLst>
      <p:ext uri="{BB962C8B-B14F-4D97-AF65-F5344CB8AC3E}">
        <p14:creationId xmlns:p14="http://schemas.microsoft.com/office/powerpoint/2010/main" val="248341835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Autofit/>
          </a:bodyPr>
          <a:lstStyle/>
          <a:p>
            <a:r>
              <a:rPr lang="el-GR" sz="2000" dirty="0"/>
              <a:t> «</a:t>
            </a:r>
            <a:r>
              <a:rPr lang="el-GR" sz="2000" b="1" dirty="0"/>
              <a:t>Ο τρέχων κατόπιν του ισοζυγίου και μη </a:t>
            </a:r>
            <a:r>
              <a:rPr lang="el-GR" sz="2000" b="1" dirty="0" err="1"/>
              <a:t>φθάνων</a:t>
            </a:r>
            <a:r>
              <a:rPr lang="el-GR" sz="2000" b="1" dirty="0"/>
              <a:t> ποτέ αυτού</a:t>
            </a:r>
            <a:r>
              <a:rPr lang="el-GR" sz="2000" dirty="0"/>
              <a:t>». Γελοιογραφία από την εφημερίδα </a:t>
            </a:r>
            <a:r>
              <a:rPr lang="el-GR" sz="2000" dirty="0" smtClean="0"/>
              <a:t>«</a:t>
            </a:r>
            <a:r>
              <a:rPr lang="el-GR" sz="2000" dirty="0"/>
              <a:t>Νέος Αριστοφάνης», που σατιρίζει την προσπάθεια του Τρικούπη να καλύψει το δημόσιο έλλειμμα. </a:t>
            </a:r>
            <a:r>
              <a:rPr lang="el-GR" sz="2000" dirty="0" smtClean="0"/>
              <a:t>Βιβλιοθήκη </a:t>
            </a:r>
            <a:r>
              <a:rPr lang="el-GR" sz="2000" dirty="0"/>
              <a:t>της Βουλής των Ελλήνων</a:t>
            </a:r>
          </a:p>
        </p:txBody>
      </p:sp>
      <p:pic>
        <p:nvPicPr>
          <p:cNvPr id="1024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15616" y="1653055"/>
            <a:ext cx="6527370" cy="45470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092466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endParaRPr lang="el-GR"/>
          </a:p>
        </p:txBody>
      </p:sp>
      <p:pic>
        <p:nvPicPr>
          <p:cNvPr id="921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71600" y="404664"/>
            <a:ext cx="7344816" cy="5888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43929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normAutofit fontScale="85000" lnSpcReduction="10000"/>
          </a:bodyPr>
          <a:lstStyle/>
          <a:p>
            <a:pPr marL="0" indent="0">
              <a:buNone/>
            </a:pPr>
            <a:r>
              <a:rPr lang="el-GR" dirty="0" smtClean="0"/>
              <a:t> </a:t>
            </a:r>
            <a:r>
              <a:rPr lang="el-GR" dirty="0"/>
              <a:t>Ο</a:t>
            </a:r>
            <a:r>
              <a:rPr lang="el-GR" dirty="0" smtClean="0"/>
              <a:t> Χαρίλαος Τρικούπης προώθησε ευρύ πρόγραμμα μεταρρυθμίσεων και δημόσιων έργων. Πιο συγκεκριμένα:  </a:t>
            </a:r>
          </a:p>
          <a:p>
            <a:pPr marL="0" indent="0">
              <a:buNone/>
            </a:pPr>
            <a:r>
              <a:rPr lang="el-GR" dirty="0" smtClean="0"/>
              <a:t>•μείωσε στο μισό τον αριθμό των βουλευτών </a:t>
            </a:r>
          </a:p>
          <a:p>
            <a:pPr marL="0" indent="0">
              <a:buNone/>
            </a:pPr>
            <a:r>
              <a:rPr lang="el-GR" dirty="0" smtClean="0"/>
              <a:t>•καθόρισε αυστηρά κριτήρια επιλογής των δημοσίων υπαλλήλων </a:t>
            </a:r>
          </a:p>
          <a:p>
            <a:pPr marL="0" indent="0">
              <a:buNone/>
            </a:pPr>
            <a:r>
              <a:rPr lang="el-GR" dirty="0" smtClean="0"/>
              <a:t>•προώθησε αλλαγές στα Σώματα Ασφαλείας και αναδιοργάνωσε τον στρατό και τον στόλο </a:t>
            </a:r>
          </a:p>
          <a:p>
            <a:pPr marL="0" indent="0">
              <a:buNone/>
            </a:pPr>
            <a:r>
              <a:rPr lang="el-GR" dirty="0" smtClean="0"/>
              <a:t>•αύξησε τον αριθμό των σχολείων και των μαθητών και προώθησε τον εκσυγχρονισμό του εκπαιδευτικού προγράμματος </a:t>
            </a:r>
          </a:p>
          <a:p>
            <a:pPr marL="0" indent="0">
              <a:buNone/>
            </a:pPr>
            <a:r>
              <a:rPr lang="el-GR" dirty="0" smtClean="0"/>
              <a:t>•ευνόησε τη βιομηχανική ανάπτυξη </a:t>
            </a:r>
          </a:p>
          <a:p>
            <a:pPr marL="0" indent="0">
              <a:buNone/>
            </a:pPr>
            <a:r>
              <a:rPr lang="el-GR" dirty="0" smtClean="0"/>
              <a:t>•επέκτεινε το οδικό και σιδηροδρομικό δίκτυο </a:t>
            </a:r>
          </a:p>
          <a:p>
            <a:pPr marL="0" indent="0">
              <a:buNone/>
            </a:pPr>
            <a:r>
              <a:rPr lang="el-GR" dirty="0" smtClean="0"/>
              <a:t>•προσπάθησε να προσελκύσει κεφάλαια από τον </a:t>
            </a:r>
            <a:r>
              <a:rPr lang="el-GR" dirty="0" err="1" smtClean="0"/>
              <a:t>παροικιακό</a:t>
            </a:r>
            <a:r>
              <a:rPr lang="el-GR" dirty="0" smtClean="0"/>
              <a:t> ελληνισμό </a:t>
            </a:r>
          </a:p>
          <a:p>
            <a:endParaRPr lang="el-GR" dirty="0"/>
          </a:p>
        </p:txBody>
      </p:sp>
      <p:sp>
        <p:nvSpPr>
          <p:cNvPr id="2" name="Τίτλος 1"/>
          <p:cNvSpPr>
            <a:spLocks noGrp="1"/>
          </p:cNvSpPr>
          <p:nvPr>
            <p:ph type="title"/>
          </p:nvPr>
        </p:nvSpPr>
        <p:spPr/>
        <p:txBody>
          <a:bodyPr>
            <a:noAutofit/>
          </a:bodyPr>
          <a:lstStyle/>
          <a:p>
            <a:r>
              <a:rPr lang="el-GR" sz="2800" b="1" dirty="0" smtClean="0"/>
              <a:t>Το μεταρρυθμιστικό πρόγραμμα του Χαρίλαου Τρικούπη τη  Δεκαετία 1880</a:t>
            </a:r>
            <a:endParaRPr lang="el-GR" sz="2800" b="1" dirty="0"/>
          </a:p>
        </p:txBody>
      </p:sp>
    </p:spTree>
    <p:extLst>
      <p:ext uri="{BB962C8B-B14F-4D97-AF65-F5344CB8AC3E}">
        <p14:creationId xmlns:p14="http://schemas.microsoft.com/office/powerpoint/2010/main" val="6267299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normAutofit fontScale="85000" lnSpcReduction="10000"/>
          </a:bodyPr>
          <a:lstStyle/>
          <a:p>
            <a:pPr marL="0" indent="0">
              <a:buNone/>
            </a:pPr>
            <a:r>
              <a:rPr lang="el-GR" dirty="0" smtClean="0"/>
              <a:t>Ο Ελευθέριος Βενιζέλος: προσκλήθηκε από την ηγεσία του Στρατιωτικού Συνδέσμου που είχε ηγηθεί το 1909 του κινήματος στο </a:t>
            </a:r>
            <a:r>
              <a:rPr lang="el-GR" dirty="0" err="1" smtClean="0"/>
              <a:t>Γουδή</a:t>
            </a:r>
            <a:r>
              <a:rPr lang="el-GR" dirty="0" smtClean="0"/>
              <a:t>. Το 1911 ο Βενιζέλος προώθησε τις μεταρρυθμίσεις του μέσω της αναθεώρησης του Συντάγματος του 1864. </a:t>
            </a:r>
          </a:p>
          <a:p>
            <a:pPr marL="0" indent="0">
              <a:buNone/>
            </a:pPr>
            <a:r>
              <a:rPr lang="el-GR" dirty="0" smtClean="0"/>
              <a:t>Ειδικότερα: </a:t>
            </a:r>
          </a:p>
          <a:p>
            <a:pPr marL="0" indent="0">
              <a:buNone/>
            </a:pPr>
            <a:r>
              <a:rPr lang="el-GR" dirty="0" smtClean="0"/>
              <a:t>• μείωσε την πλειοψηφία από το ήμισυ των βουλευτών στο ένα τρίτο </a:t>
            </a:r>
          </a:p>
          <a:p>
            <a:pPr marL="0" indent="0">
              <a:buNone/>
            </a:pPr>
            <a:r>
              <a:rPr lang="el-GR" dirty="0" smtClean="0"/>
              <a:t>• απέκλεισε την εκλογή εν ενεργεία αξιωματικών των ενόπλων δυνάμεων στο αξίωμα του βουλευτή (ασυμβίβαστο) </a:t>
            </a:r>
          </a:p>
          <a:p>
            <a:pPr marL="0" indent="0">
              <a:buNone/>
            </a:pPr>
            <a:r>
              <a:rPr lang="el-GR" dirty="0" smtClean="0"/>
              <a:t>• όρισε τη δυνατότητα του κράτους να απαλλοτριώνει περιουσιακά στοιχεία των πολιτών χάριν του δημοσίου συμφέροντος </a:t>
            </a:r>
          </a:p>
          <a:p>
            <a:pPr marL="0" indent="0">
              <a:buNone/>
            </a:pPr>
            <a:r>
              <a:rPr lang="el-GR" dirty="0" smtClean="0"/>
              <a:t>• καθιέρωσε τη μονιμότητα των δημοσίων υπαλλήλων </a:t>
            </a:r>
          </a:p>
          <a:p>
            <a:pPr marL="0" indent="0">
              <a:buNone/>
            </a:pPr>
            <a:r>
              <a:rPr lang="el-GR" dirty="0" smtClean="0"/>
              <a:t>• εκσυγχρόνισε το στρατό και το στόλο (μετακαλώντας Γάλλους και Άγγλους ειδικούς).</a:t>
            </a:r>
          </a:p>
          <a:p>
            <a:endParaRPr lang="el-GR" dirty="0"/>
          </a:p>
        </p:txBody>
      </p:sp>
      <p:sp>
        <p:nvSpPr>
          <p:cNvPr id="2" name="Τίτλος 1"/>
          <p:cNvSpPr>
            <a:spLocks noGrp="1"/>
          </p:cNvSpPr>
          <p:nvPr>
            <p:ph type="title"/>
          </p:nvPr>
        </p:nvSpPr>
        <p:spPr/>
        <p:txBody>
          <a:bodyPr>
            <a:normAutofit fontScale="90000"/>
          </a:bodyPr>
          <a:lstStyle/>
          <a:p>
            <a:pPr algn="ctr"/>
            <a:r>
              <a:rPr lang="el-GR" b="1" dirty="0" smtClean="0"/>
              <a:t>Το εκσυγχρονιστικό πρόγραμμα του Ελευθέριου Βενιζέλου </a:t>
            </a:r>
            <a:endParaRPr lang="el-GR" b="1" dirty="0"/>
          </a:p>
        </p:txBody>
      </p:sp>
    </p:spTree>
    <p:extLst>
      <p:ext uri="{BB962C8B-B14F-4D97-AF65-F5344CB8AC3E}">
        <p14:creationId xmlns:p14="http://schemas.microsoft.com/office/powerpoint/2010/main" val="4736164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endParaRPr lang="el-GR"/>
          </a:p>
        </p:txBody>
      </p:sp>
      <p:pic>
        <p:nvPicPr>
          <p:cNvPr id="1229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3528" y="188640"/>
            <a:ext cx="2863269" cy="3646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Ορθογώνιο 3"/>
          <p:cNvSpPr/>
          <p:nvPr/>
        </p:nvSpPr>
        <p:spPr>
          <a:xfrm>
            <a:off x="3275856" y="188640"/>
            <a:ext cx="5472608" cy="6463308"/>
          </a:xfrm>
          <a:prstGeom prst="rect">
            <a:avLst/>
          </a:prstGeom>
        </p:spPr>
        <p:txBody>
          <a:bodyPr wrap="square">
            <a:spAutoFit/>
          </a:bodyPr>
          <a:lstStyle/>
          <a:p>
            <a:r>
              <a:rPr lang="el-GR" b="1" dirty="0"/>
              <a:t>Ο Βενιζέλος υποστηρίζει την ανάγκη πολιτικών μεταρρυθμίσεων</a:t>
            </a:r>
            <a:r>
              <a:rPr lang="el-GR" dirty="0"/>
              <a:t>.</a:t>
            </a:r>
          </a:p>
          <a:p>
            <a:r>
              <a:rPr lang="el-GR" dirty="0" smtClean="0"/>
              <a:t>[</a:t>
            </a:r>
            <a:r>
              <a:rPr lang="el-GR" dirty="0"/>
              <a:t>Αποσπάσματα από την πρώτη ομιλία του Ελ. Βενιζέλου στον αθηναϊκό λαό (22.8.1910)] Βενιζέλος: ...έδωκα την </a:t>
            </a:r>
            <a:r>
              <a:rPr lang="el-GR" dirty="0" err="1"/>
              <a:t>γνώμην</a:t>
            </a:r>
            <a:r>
              <a:rPr lang="el-GR" dirty="0"/>
              <a:t> να </a:t>
            </a:r>
            <a:r>
              <a:rPr lang="el-GR" dirty="0" err="1"/>
              <a:t>αφοσιωθή</a:t>
            </a:r>
            <a:r>
              <a:rPr lang="el-GR" dirty="0"/>
              <a:t> ο Στρατός εις το επείγον έργον της ανασυντάξεως των στρατιωτικών δυνάμεων της χώρας και συγχρόνως έδωκα εις την </a:t>
            </a:r>
            <a:r>
              <a:rPr lang="el-GR" dirty="0" err="1"/>
              <a:t>Επανάστασιν</a:t>
            </a:r>
            <a:r>
              <a:rPr lang="el-GR" dirty="0"/>
              <a:t> την </a:t>
            </a:r>
            <a:r>
              <a:rPr lang="el-GR" dirty="0" err="1"/>
              <a:t>συμβουλήν</a:t>
            </a:r>
            <a:r>
              <a:rPr lang="el-GR" dirty="0"/>
              <a:t> να </a:t>
            </a:r>
            <a:r>
              <a:rPr lang="el-GR" dirty="0" err="1"/>
              <a:t>αξιώση</a:t>
            </a:r>
            <a:r>
              <a:rPr lang="el-GR" dirty="0"/>
              <a:t> και να </a:t>
            </a:r>
            <a:r>
              <a:rPr lang="el-GR" dirty="0" err="1"/>
              <a:t>επιβάλη</a:t>
            </a:r>
            <a:r>
              <a:rPr lang="el-GR" dirty="0"/>
              <a:t> την </a:t>
            </a:r>
            <a:r>
              <a:rPr lang="el-GR" dirty="0" err="1"/>
              <a:t>σύγκλησιν</a:t>
            </a:r>
            <a:r>
              <a:rPr lang="el-GR" dirty="0"/>
              <a:t> Αναθεωρητικής Βουλής... </a:t>
            </a:r>
            <a:r>
              <a:rPr lang="el-GR" dirty="0" err="1"/>
              <a:t>Φωναί</a:t>
            </a:r>
            <a:r>
              <a:rPr lang="el-GR" dirty="0"/>
              <a:t>: Όχι, όχι. Έτεραι </a:t>
            </a:r>
            <a:r>
              <a:rPr lang="el-GR" dirty="0" err="1"/>
              <a:t>φωναί</a:t>
            </a:r>
            <a:r>
              <a:rPr lang="el-GR" dirty="0"/>
              <a:t>: Σιωπή, σιωπή. Βενιζέλος: ...Αναθεωρητικής Βουλής, ήτις θα προέβαινε εις την </a:t>
            </a:r>
            <a:r>
              <a:rPr lang="el-GR" dirty="0" err="1"/>
              <a:t>αναθεώρησιν</a:t>
            </a:r>
            <a:r>
              <a:rPr lang="el-GR" dirty="0"/>
              <a:t> των διατάξεων εκείνων του Συντάγματος, την ανάγκην της μεταρρυθμίσεως των οποίων είχε </a:t>
            </a:r>
            <a:r>
              <a:rPr lang="el-GR" dirty="0" err="1"/>
              <a:t>καταδείξη</a:t>
            </a:r>
            <a:r>
              <a:rPr lang="el-GR" dirty="0"/>
              <a:t> η πείρα </a:t>
            </a:r>
            <a:r>
              <a:rPr lang="el-GR" dirty="0" err="1"/>
              <a:t>ημίσεος</a:t>
            </a:r>
            <a:r>
              <a:rPr lang="el-GR" dirty="0"/>
              <a:t> σχεδόν αιώνος [...]. Αλλά θα παραγνώριζε τις προφανή </a:t>
            </a:r>
            <a:r>
              <a:rPr lang="el-GR" dirty="0" err="1"/>
              <a:t>αλήθειαν</a:t>
            </a:r>
            <a:r>
              <a:rPr lang="el-GR" dirty="0"/>
              <a:t>, εάν δεν </a:t>
            </a:r>
            <a:r>
              <a:rPr lang="el-GR" dirty="0" err="1"/>
              <a:t>ανεγνώριζεν</a:t>
            </a:r>
            <a:r>
              <a:rPr lang="el-GR" dirty="0"/>
              <a:t> ότι </a:t>
            </a:r>
            <a:r>
              <a:rPr lang="el-GR" dirty="0" err="1"/>
              <a:t>εύρυνσις</a:t>
            </a:r>
            <a:r>
              <a:rPr lang="el-GR" dirty="0"/>
              <a:t> του κύκλου των εργασιών της όπως </a:t>
            </a:r>
            <a:r>
              <a:rPr lang="el-GR" dirty="0" err="1"/>
              <a:t>αναθεωρηθώσι</a:t>
            </a:r>
            <a:r>
              <a:rPr lang="el-GR" dirty="0"/>
              <a:t> και </a:t>
            </a:r>
            <a:r>
              <a:rPr lang="el-GR" dirty="0" err="1"/>
              <a:t>άλλαι</a:t>
            </a:r>
            <a:r>
              <a:rPr lang="el-GR" dirty="0"/>
              <a:t> διατάξεις του Συντάγματος μη </a:t>
            </a:r>
            <a:r>
              <a:rPr lang="el-GR" dirty="0" err="1"/>
              <a:t>θίγουσαι</a:t>
            </a:r>
            <a:r>
              <a:rPr lang="el-GR" dirty="0"/>
              <a:t> ούτε την </a:t>
            </a:r>
            <a:r>
              <a:rPr lang="el-GR" dirty="0" err="1"/>
              <a:t>μορφήν</a:t>
            </a:r>
            <a:r>
              <a:rPr lang="el-GR" dirty="0"/>
              <a:t> της Πολιτείας, ούτε την </a:t>
            </a:r>
            <a:r>
              <a:rPr lang="el-GR" dirty="0" err="1"/>
              <a:t>Εξουσίαν</a:t>
            </a:r>
            <a:r>
              <a:rPr lang="el-GR" dirty="0"/>
              <a:t> και το πρόσωπον του Βασιλέως, ούτε την </a:t>
            </a:r>
            <a:r>
              <a:rPr lang="el-GR" dirty="0" err="1"/>
              <a:t>τάξιν</a:t>
            </a:r>
            <a:r>
              <a:rPr lang="el-GR" dirty="0"/>
              <a:t> της Διαδοχής, ανταποκρίνεται προς </a:t>
            </a:r>
            <a:r>
              <a:rPr lang="el-GR" dirty="0" err="1"/>
              <a:t>ισχυράν</a:t>
            </a:r>
            <a:r>
              <a:rPr lang="el-GR" dirty="0"/>
              <a:t> </a:t>
            </a:r>
            <a:r>
              <a:rPr lang="el-GR" dirty="0" err="1"/>
              <a:t>αξίωσιν</a:t>
            </a:r>
            <a:r>
              <a:rPr lang="el-GR" dirty="0"/>
              <a:t> της Κοινής Γνώμης [...]. Βίβλος Ελευθερίου Βενιζέλου, Αθήνα 1964, </a:t>
            </a:r>
            <a:r>
              <a:rPr lang="el-GR" dirty="0" err="1"/>
              <a:t>τόμ</a:t>
            </a:r>
            <a:r>
              <a:rPr lang="el-GR" dirty="0"/>
              <a:t>. Α‘, σ. 364.</a:t>
            </a:r>
          </a:p>
        </p:txBody>
      </p:sp>
    </p:spTree>
    <p:extLst>
      <p:ext uri="{BB962C8B-B14F-4D97-AF65-F5344CB8AC3E}">
        <p14:creationId xmlns:p14="http://schemas.microsoft.com/office/powerpoint/2010/main" val="16783521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152400"/>
            <a:ext cx="8229600" cy="828328"/>
          </a:xfrm>
        </p:spPr>
        <p:txBody>
          <a:bodyPr>
            <a:normAutofit/>
          </a:bodyPr>
          <a:lstStyle/>
          <a:p>
            <a:r>
              <a:rPr lang="el-GR" sz="3200" dirty="0" smtClean="0"/>
              <a:t>Εθνικά Κινήματα στη </a:t>
            </a:r>
            <a:r>
              <a:rPr lang="el-GR" sz="3200" dirty="0"/>
              <a:t>Ν</a:t>
            </a:r>
            <a:r>
              <a:rPr lang="el-GR" sz="3200" dirty="0" smtClean="0"/>
              <a:t>οτιοανατολική Ευρώπη</a:t>
            </a:r>
            <a:endParaRPr lang="el-GR" sz="3200"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1146495"/>
            <a:ext cx="6984776" cy="506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27588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normAutofit fontScale="85000" lnSpcReduction="20000"/>
          </a:bodyPr>
          <a:lstStyle/>
          <a:p>
            <a:r>
              <a:rPr lang="el-GR" dirty="0" smtClean="0"/>
              <a:t>Οι ιστοριογραφίες των λαών της νοτιοανατολικής Ευρώπης και δυτικοί παρατηρητές και αναλυτές έχουν δημιουργήσει στερεότυπα για τις χώρες, τους λαούς και το παρελθόν τους.</a:t>
            </a:r>
          </a:p>
          <a:p>
            <a:r>
              <a:rPr lang="el-GR" dirty="0" smtClean="0"/>
              <a:t>Ο όρος Βαλκάνια έφτασε (από οροσειρά του Αίμου) να σημαίνει περιοχή αστάθειας και συγκρούσεων, ενώ οι λαοί της θεωρείται ότι ρέπουν προς εξάρσεις </a:t>
            </a:r>
            <a:r>
              <a:rPr lang="el-GR" dirty="0" err="1" smtClean="0"/>
              <a:t>εθνοφυλετικού</a:t>
            </a:r>
            <a:r>
              <a:rPr lang="el-GR" dirty="0" smtClean="0"/>
              <a:t> χαρακτήρα και ότι είναι διαφορετικοί από τους λαούς της υπόλοιπης Ευρώπης.</a:t>
            </a:r>
          </a:p>
          <a:p>
            <a:r>
              <a:rPr lang="el-GR" dirty="0" smtClean="0"/>
              <a:t>Ωστόσο,  οι θρησκευτικές και οι εθνικές συγκρούσεις σημάδεψαν εξίσου, αν όχι περισσότερο, τη Δυτική και την Κεντρική Ευρώπη από τη Νοτιοανατολική, και οι λαοί της τελευταίας διαφέρουν από τους λαούς της υπόλοιπης ηπείρου όσο και μεταξύ τους. Γνωρίζουμε πως εθνοκαθάρσεις βίαιες και ριζικές συνέβησαν στη Δυτική και την Κεντρική Ευρώπη επί πολλούς αιώνες, ιδίως από τον 15ο έως και τον 17ο αιώνα, ενώ στην Κεντρική Ευρώπη ακόμη και κατά τον 20ό αιώνα.</a:t>
            </a:r>
          </a:p>
          <a:p>
            <a:endParaRPr lang="el-GR" dirty="0"/>
          </a:p>
        </p:txBody>
      </p:sp>
      <p:sp>
        <p:nvSpPr>
          <p:cNvPr id="2" name="Τίτλος 1"/>
          <p:cNvSpPr>
            <a:spLocks noGrp="1"/>
          </p:cNvSpPr>
          <p:nvPr>
            <p:ph type="title"/>
          </p:nvPr>
        </p:nvSpPr>
        <p:spPr/>
        <p:txBody>
          <a:bodyPr>
            <a:normAutofit/>
          </a:bodyPr>
          <a:lstStyle/>
          <a:p>
            <a:r>
              <a:rPr lang="el-GR" sz="3200" b="1" dirty="0" smtClean="0"/>
              <a:t>Ο γεωγραφικός χώρος και τα ιστοριογραφικά στερεότυπα</a:t>
            </a:r>
            <a:endParaRPr lang="el-GR" sz="3200" b="1" dirty="0"/>
          </a:p>
        </p:txBody>
      </p:sp>
    </p:spTree>
    <p:extLst>
      <p:ext uri="{BB962C8B-B14F-4D97-AF65-F5344CB8AC3E}">
        <p14:creationId xmlns:p14="http://schemas.microsoft.com/office/powerpoint/2010/main" val="290899447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normAutofit/>
          </a:bodyPr>
          <a:lstStyle/>
          <a:p>
            <a:r>
              <a:rPr lang="el-GR" dirty="0" smtClean="0"/>
              <a:t>Το εθνικό κίνημα των Ελλήνων, που ήδη εξετάστηκε, υπήρξε πρότυπο και για τους άλλους λαούς της Νοτιοανατολικής Ευρώπης. Με καθυστέρηση, μικρότερη ή μεγαλύτερη σε σύγκριση προς αυτό, τα εθνικά κινήματα των λαών της περιοχής στηρίχτηκαν στην αναζήτηση ανάλογων καταβολών, έπλασαν το ιστορικό τους παρελθόν και πρόβαλαν το όραμά τους για το μέλλον, αναζήτησαν και όρισαν την ταυτότητά τους, τους «άλλους» και τους αντιπάλους.</a:t>
            </a:r>
            <a:endParaRPr lang="el-GR" dirty="0"/>
          </a:p>
        </p:txBody>
      </p:sp>
      <p:sp>
        <p:nvSpPr>
          <p:cNvPr id="2" name="Τίτλος 1"/>
          <p:cNvSpPr>
            <a:spLocks noGrp="1"/>
          </p:cNvSpPr>
          <p:nvPr>
            <p:ph type="title"/>
          </p:nvPr>
        </p:nvSpPr>
        <p:spPr/>
        <p:txBody>
          <a:bodyPr/>
          <a:lstStyle/>
          <a:p>
            <a:endParaRPr lang="el-GR"/>
          </a:p>
        </p:txBody>
      </p:sp>
    </p:spTree>
    <p:extLst>
      <p:ext uri="{BB962C8B-B14F-4D97-AF65-F5344CB8AC3E}">
        <p14:creationId xmlns:p14="http://schemas.microsoft.com/office/powerpoint/2010/main" val="19900139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457200" y="152400"/>
            <a:ext cx="8229600" cy="828328"/>
          </a:xfrm>
        </p:spPr>
        <p:txBody>
          <a:bodyPr/>
          <a:lstStyle/>
          <a:p>
            <a:pPr algn="ctr"/>
            <a:r>
              <a:rPr lang="el-GR" dirty="0" smtClean="0"/>
              <a:t>Οι Βαλκανικοί Πόλεμοι</a:t>
            </a:r>
            <a:endParaRPr lang="el-GR" dirty="0"/>
          </a:p>
        </p:txBody>
      </p:sp>
      <p:pic>
        <p:nvPicPr>
          <p:cNvPr id="4098"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25376" y="1524000"/>
            <a:ext cx="6093247"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33838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pPr algn="ctr"/>
            <a:r>
              <a:rPr lang="el-GR" dirty="0" smtClean="0"/>
              <a:t>Χάρτης Αποικιοκρατίας</a:t>
            </a:r>
            <a:endParaRPr lang="el-GR" dirty="0"/>
          </a:p>
        </p:txBody>
      </p:sp>
      <p:pic>
        <p:nvPicPr>
          <p:cNvPr id="512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318"/>
          <a:stretch/>
        </p:blipFill>
        <p:spPr bwMode="auto">
          <a:xfrm>
            <a:off x="179512" y="1700808"/>
            <a:ext cx="4905498"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250" r="3250"/>
          <a:stretch/>
        </p:blipFill>
        <p:spPr bwMode="auto">
          <a:xfrm>
            <a:off x="5148065" y="1528192"/>
            <a:ext cx="3528392" cy="497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89518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fontScale="90000"/>
          </a:bodyPr>
          <a:lstStyle/>
          <a:p>
            <a:pPr algn="ctr"/>
            <a:r>
              <a:rPr lang="el-GR" dirty="0" smtClean="0"/>
              <a:t>Τα Βαλκάνια κατά την έναρξη του </a:t>
            </a:r>
            <a:r>
              <a:rPr lang="el-GR" dirty="0" err="1" smtClean="0"/>
              <a:t>Α΄Βαλκανικού</a:t>
            </a:r>
            <a:r>
              <a:rPr lang="el-GR" dirty="0" smtClean="0"/>
              <a:t> πολέμου</a:t>
            </a:r>
            <a:endParaRPr lang="el-GR"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83568" y="1556792"/>
            <a:ext cx="7753546" cy="4724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37812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normAutofit/>
          </a:bodyPr>
          <a:lstStyle/>
          <a:p>
            <a:r>
              <a:rPr lang="el-GR" u="sng" dirty="0" smtClean="0"/>
              <a:t>Έναρξη</a:t>
            </a:r>
            <a:r>
              <a:rPr lang="el-GR" dirty="0" smtClean="0"/>
              <a:t>: Οκτώβριος 1912 </a:t>
            </a:r>
          </a:p>
          <a:p>
            <a:r>
              <a:rPr lang="el-GR" u="sng" dirty="0" smtClean="0"/>
              <a:t>Συμμαχικές δυνάμεις </a:t>
            </a:r>
            <a:r>
              <a:rPr lang="el-GR" dirty="0" smtClean="0"/>
              <a:t>: Ελλάδα, Βουλγαρία, Σερβία και Μαυροβούνιο (που προκάλεσε και τον πόλεμο ύστερα από άρνηση της Πύλης για ευνοϊκή συνοριακή ρύθμιση) </a:t>
            </a:r>
          </a:p>
          <a:p>
            <a:r>
              <a:rPr lang="el-GR" u="sng" dirty="0" smtClean="0"/>
              <a:t>Αντίπαλος</a:t>
            </a:r>
            <a:r>
              <a:rPr lang="el-GR" dirty="0" smtClean="0"/>
              <a:t> : Οθωμανική Αυτοκρατορία </a:t>
            </a:r>
          </a:p>
          <a:p>
            <a:r>
              <a:rPr lang="el-GR" u="sng" dirty="0" smtClean="0"/>
              <a:t>Αποτέλεσμα</a:t>
            </a:r>
            <a:r>
              <a:rPr lang="el-GR" dirty="0" smtClean="0"/>
              <a:t>: ο αιφνιδιασμός της Οθωμανικής Αυτοκρατορίας, αλλά και των Μ. Δυνάμεων από το συνασπισμό των τεσσάρων χωρών και τις συνεχείς νίκες που θα οδηγήσουν στον οριστικό διαμελισμό της Οθωμανικής Αυτοκρατορίας. </a:t>
            </a:r>
          </a:p>
          <a:p>
            <a:endParaRPr lang="el-GR" dirty="0"/>
          </a:p>
        </p:txBody>
      </p:sp>
      <p:sp>
        <p:nvSpPr>
          <p:cNvPr id="2" name="Τίτλος 1"/>
          <p:cNvSpPr>
            <a:spLocks noGrp="1"/>
          </p:cNvSpPr>
          <p:nvPr>
            <p:ph type="title"/>
          </p:nvPr>
        </p:nvSpPr>
        <p:spPr/>
        <p:txBody>
          <a:bodyPr/>
          <a:lstStyle/>
          <a:p>
            <a:r>
              <a:rPr lang="el-GR" b="1" dirty="0" smtClean="0"/>
              <a:t>Α΄ ΒΑΛΚΑΝΙΚΟΣ ΠΟΛΕΜΟΣ</a:t>
            </a:r>
            <a:endParaRPr lang="el-GR" b="1" dirty="0"/>
          </a:p>
        </p:txBody>
      </p:sp>
    </p:spTree>
    <p:extLst>
      <p:ext uri="{BB962C8B-B14F-4D97-AF65-F5344CB8AC3E}">
        <p14:creationId xmlns:p14="http://schemas.microsoft.com/office/powerpoint/2010/main" val="9912787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7200" y="1052736"/>
            <a:ext cx="8229600" cy="5073427"/>
          </a:xfrm>
        </p:spPr>
        <p:txBody>
          <a:bodyPr>
            <a:normAutofit fontScale="77500" lnSpcReduction="20000"/>
          </a:bodyPr>
          <a:lstStyle/>
          <a:p>
            <a:r>
              <a:rPr lang="el-GR" dirty="0" smtClean="0"/>
              <a:t>Εκχώρηση όλων των κτήσεων του Σουλτάνου στα δυτικά της γραμμής Αίνου- </a:t>
            </a:r>
            <a:r>
              <a:rPr lang="el-GR" dirty="0" err="1" smtClean="0"/>
              <a:t>Μηδείας</a:t>
            </a:r>
            <a:r>
              <a:rPr lang="el-GR" dirty="0" smtClean="0"/>
              <a:t>, εκτός της Αλβανίας, στους νικητές.  </a:t>
            </a:r>
          </a:p>
          <a:p>
            <a:r>
              <a:rPr lang="el-GR" dirty="0" smtClean="0"/>
              <a:t>Παραίτηση του Σουλτάνου από τα κυριαρχικά του δικαιώματα στην Κρήτη </a:t>
            </a:r>
          </a:p>
          <a:p>
            <a:r>
              <a:rPr lang="el-GR" dirty="0" smtClean="0"/>
              <a:t>Οι Μ. Δυνάμεις αναλάμβαναν να καθορίσουν τα σύνορα της Αλβανίας &amp; την τύχη των νησιών του Αιγαίου. </a:t>
            </a:r>
          </a:p>
          <a:p>
            <a:endParaRPr lang="el-GR" dirty="0" smtClean="0"/>
          </a:p>
          <a:p>
            <a:pPr marL="0" indent="0">
              <a:buNone/>
            </a:pPr>
            <a:r>
              <a:rPr lang="el-GR" b="1" u="sng" dirty="0" smtClean="0"/>
              <a:t>Μειονεκτήματα της συνθήκης :  </a:t>
            </a:r>
          </a:p>
          <a:p>
            <a:pPr marL="0" indent="0">
              <a:buNone/>
            </a:pPr>
            <a:r>
              <a:rPr lang="el-GR" dirty="0" smtClean="0"/>
              <a:t>α) ασάφεια ως προς την κατανομή των εδαφών </a:t>
            </a:r>
          </a:p>
          <a:p>
            <a:pPr marL="0" indent="0">
              <a:buNone/>
            </a:pPr>
            <a:r>
              <a:rPr lang="el-GR" dirty="0" smtClean="0"/>
              <a:t>β) ασάφεια για την τύχη των Δωδεκανήσων, τα οποία είχαν καταλάβει οι Ιταλοί κατά τη διάρκεια του </a:t>
            </a:r>
            <a:r>
              <a:rPr lang="el-GR" dirty="0" err="1" smtClean="0"/>
              <a:t>Ιταλοτουρκικού</a:t>
            </a:r>
            <a:r>
              <a:rPr lang="el-GR" dirty="0" smtClean="0"/>
              <a:t> πολέμου (1911-1912) </a:t>
            </a:r>
          </a:p>
          <a:p>
            <a:pPr marL="0" indent="0">
              <a:buNone/>
            </a:pPr>
            <a:endParaRPr lang="el-GR" dirty="0" smtClean="0"/>
          </a:p>
          <a:p>
            <a:pPr marL="0" indent="0">
              <a:buNone/>
            </a:pPr>
            <a:r>
              <a:rPr lang="el-GR" dirty="0" smtClean="0"/>
              <a:t>Επίσης, εκδηλώθηκαν διαφωνίες μεταξύ των συμμάχων. Οι Σέρβοι και οι Βούλγαροι υποτιμούσαν τις δυνατότητες του ελληνικού στρατού. Ωστόσο, η Θεσσαλονίκη και τα Ιωάννινα παραδόθηκαν τελικά στους Έλληνες. </a:t>
            </a:r>
            <a:endParaRPr lang="el-GR" dirty="0"/>
          </a:p>
        </p:txBody>
      </p:sp>
      <p:sp>
        <p:nvSpPr>
          <p:cNvPr id="2" name="Τίτλος 1"/>
          <p:cNvSpPr>
            <a:spLocks noGrp="1"/>
          </p:cNvSpPr>
          <p:nvPr>
            <p:ph type="title"/>
          </p:nvPr>
        </p:nvSpPr>
        <p:spPr>
          <a:xfrm>
            <a:off x="457200" y="332656"/>
            <a:ext cx="8229600" cy="864096"/>
          </a:xfrm>
        </p:spPr>
        <p:txBody>
          <a:bodyPr>
            <a:normAutofit fontScale="90000"/>
          </a:bodyPr>
          <a:lstStyle/>
          <a:p>
            <a:pPr algn="ctr"/>
            <a:r>
              <a:rPr lang="el-GR" sz="2800" b="1" dirty="0" smtClean="0"/>
              <a:t>Συνθήκη ειρήνης του Λονδίνου (30 Μαΐου 1913)</a:t>
            </a:r>
            <a:br>
              <a:rPr lang="el-GR" sz="2800" b="1" dirty="0" smtClean="0"/>
            </a:br>
            <a:endParaRPr lang="el-GR" sz="2800" b="1" dirty="0"/>
          </a:p>
        </p:txBody>
      </p:sp>
    </p:spTree>
    <p:extLst>
      <p:ext uri="{BB962C8B-B14F-4D97-AF65-F5344CB8AC3E}">
        <p14:creationId xmlns:p14="http://schemas.microsoft.com/office/powerpoint/2010/main" val="209228666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normAutofit/>
          </a:bodyPr>
          <a:lstStyle/>
          <a:p>
            <a:pPr marL="0" indent="0">
              <a:buNone/>
            </a:pPr>
            <a:r>
              <a:rPr lang="el-GR" dirty="0" smtClean="0"/>
              <a:t>Λόγω των ασαφειών της συνθήκης ειρήνης του Λονδίνου του 1913 αλλά και της αδιαλλαξίας της Βουλγαρίας, που αρνιόταν κάθε συζήτηση για μείωση της έκτασής της, συνάπτεται δεκαετής μυστική </a:t>
            </a:r>
            <a:r>
              <a:rPr lang="el-GR" dirty="0" err="1" smtClean="0"/>
              <a:t>ελληνοσερβική</a:t>
            </a:r>
            <a:r>
              <a:rPr lang="el-GR" dirty="0" smtClean="0"/>
              <a:t> συμμαχία. </a:t>
            </a:r>
          </a:p>
          <a:p>
            <a:pPr marL="0" indent="0">
              <a:buNone/>
            </a:pPr>
            <a:r>
              <a:rPr lang="el-GR" b="1" u="sng" dirty="0" smtClean="0"/>
              <a:t>Αφορμή</a:t>
            </a:r>
            <a:r>
              <a:rPr lang="el-GR" dirty="0" smtClean="0"/>
              <a:t>: επεισόδια μεταξύ των Βουλγάρων  από τη μια (Νιγρίτα) και των Ελλήνων και των Σέρβων από την άλλη (στη Γευγελή). Οι βουλγαρικές δυνάμεις ηττήθηκαν σε όλα τα πεδία των μαχών, ενώ η Ρουμανία και η Τουρκία βρήκαν την ευκαιρία να καταλάβουν εδάφη της Βουλγαρίας . </a:t>
            </a:r>
          </a:p>
          <a:p>
            <a:endParaRPr lang="el-GR" dirty="0"/>
          </a:p>
        </p:txBody>
      </p:sp>
      <p:sp>
        <p:nvSpPr>
          <p:cNvPr id="2" name="Τίτλος 1"/>
          <p:cNvSpPr>
            <a:spLocks noGrp="1"/>
          </p:cNvSpPr>
          <p:nvPr>
            <p:ph type="title"/>
          </p:nvPr>
        </p:nvSpPr>
        <p:spPr/>
        <p:txBody>
          <a:bodyPr/>
          <a:lstStyle/>
          <a:p>
            <a:r>
              <a:rPr lang="el-GR" dirty="0" smtClean="0"/>
              <a:t>Β΄  ΒΑΛΚΑΝΙΚΟΣ ΠΟΛΕΜΟΣ</a:t>
            </a:r>
            <a:endParaRPr lang="el-GR" dirty="0"/>
          </a:p>
        </p:txBody>
      </p:sp>
    </p:spTree>
    <p:extLst>
      <p:ext uri="{BB962C8B-B14F-4D97-AF65-F5344CB8AC3E}">
        <p14:creationId xmlns:p14="http://schemas.microsoft.com/office/powerpoint/2010/main" val="19938628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lstStyle/>
          <a:p>
            <a:endParaRPr lang="el-GR" dirty="0" smtClean="0"/>
          </a:p>
          <a:p>
            <a:r>
              <a:rPr lang="el-GR" dirty="0" smtClean="0"/>
              <a:t>Η Ελλάδα πήρε την Καβάλα </a:t>
            </a:r>
          </a:p>
          <a:p>
            <a:r>
              <a:rPr lang="el-GR" dirty="0" smtClean="0"/>
              <a:t>Η Σερβία και η  Ρουμανία πήραν τις περιοχές  που είχαν κατακτήσει στο Β΄ Βαλκανικό. </a:t>
            </a:r>
          </a:p>
          <a:p>
            <a:r>
              <a:rPr lang="el-GR" dirty="0" smtClean="0"/>
              <a:t>Η Ελλάδα αναγνώρισε θρησκευτικά και εκπαιδευτικά προνόμια στους Βλάχους της Μακεδονίας  και της Ηπείρου. </a:t>
            </a:r>
          </a:p>
          <a:p>
            <a:endParaRPr lang="el-GR" dirty="0"/>
          </a:p>
        </p:txBody>
      </p:sp>
      <p:sp>
        <p:nvSpPr>
          <p:cNvPr id="2" name="Τίτλος 1"/>
          <p:cNvSpPr>
            <a:spLocks noGrp="1"/>
          </p:cNvSpPr>
          <p:nvPr>
            <p:ph type="title"/>
          </p:nvPr>
        </p:nvSpPr>
        <p:spPr/>
        <p:txBody>
          <a:bodyPr>
            <a:normAutofit/>
          </a:bodyPr>
          <a:lstStyle/>
          <a:p>
            <a:r>
              <a:rPr lang="el-GR" sz="2400" b="1" dirty="0" smtClean="0"/>
              <a:t>Συνθήκη ειρήνης του Βουκουρεστίου (10 Αυγούστου 1913)</a:t>
            </a:r>
            <a:endParaRPr lang="el-GR" sz="2400" b="1" dirty="0"/>
          </a:p>
        </p:txBody>
      </p:sp>
    </p:spTree>
    <p:extLst>
      <p:ext uri="{BB962C8B-B14F-4D97-AF65-F5344CB8AC3E}">
        <p14:creationId xmlns:p14="http://schemas.microsoft.com/office/powerpoint/2010/main" val="29370779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lstStyle/>
          <a:p>
            <a:pPr marL="0" indent="0">
              <a:buNone/>
            </a:pPr>
            <a:r>
              <a:rPr lang="el-GR" u="sng" dirty="0" smtClean="0"/>
              <a:t> Εδαφικά</a:t>
            </a:r>
            <a:r>
              <a:rPr lang="el-GR" dirty="0" smtClean="0"/>
              <a:t>:  </a:t>
            </a:r>
          </a:p>
          <a:p>
            <a:pPr marL="0" indent="0">
              <a:buNone/>
            </a:pPr>
            <a:r>
              <a:rPr lang="el-GR" dirty="0" smtClean="0"/>
              <a:t>Η Ελλάδα πήρε νέες</a:t>
            </a:r>
          </a:p>
          <a:p>
            <a:pPr marL="0" indent="0">
              <a:buNone/>
            </a:pPr>
            <a:r>
              <a:rPr lang="el-GR" dirty="0" smtClean="0"/>
              <a:t> περιοχές (Νέες Χώρες): </a:t>
            </a:r>
          </a:p>
          <a:p>
            <a:pPr marL="0" indent="0">
              <a:buNone/>
            </a:pPr>
            <a:r>
              <a:rPr lang="el-GR" dirty="0" smtClean="0"/>
              <a:t>Ήπειρος, Μακεδονία,</a:t>
            </a:r>
          </a:p>
          <a:p>
            <a:pPr marL="0" indent="0">
              <a:buNone/>
            </a:pPr>
            <a:r>
              <a:rPr lang="el-GR" dirty="0" smtClean="0"/>
              <a:t> Κρήτη &amp; νησιά του Αιγαίου </a:t>
            </a:r>
          </a:p>
          <a:p>
            <a:pPr marL="0" indent="0">
              <a:buNone/>
            </a:pPr>
            <a:r>
              <a:rPr lang="el-GR" dirty="0" smtClean="0"/>
              <a:t>(πλην των Δωδεκανήσων). </a:t>
            </a:r>
          </a:p>
          <a:p>
            <a:pPr marL="0" indent="0">
              <a:buNone/>
            </a:pPr>
            <a:r>
              <a:rPr lang="el-GR" dirty="0" smtClean="0"/>
              <a:t> </a:t>
            </a:r>
            <a:r>
              <a:rPr lang="el-GR" u="sng" dirty="0" smtClean="0"/>
              <a:t>Οικονομικά</a:t>
            </a:r>
            <a:r>
              <a:rPr lang="el-GR" dirty="0" smtClean="0"/>
              <a:t>: </a:t>
            </a:r>
          </a:p>
          <a:p>
            <a:pPr marL="0" indent="0">
              <a:buNone/>
            </a:pPr>
            <a:r>
              <a:rPr lang="el-GR" dirty="0" smtClean="0"/>
              <a:t>Τα νέα εδάφη ήταν εύφορα </a:t>
            </a:r>
          </a:p>
          <a:p>
            <a:pPr marL="0" indent="0">
              <a:buNone/>
            </a:pPr>
            <a:r>
              <a:rPr lang="el-GR" dirty="0" smtClean="0"/>
              <a:t>και η αγορά  διευρύνθηκε. </a:t>
            </a:r>
            <a:endParaRPr lang="el-GR" dirty="0"/>
          </a:p>
        </p:txBody>
      </p:sp>
      <p:sp>
        <p:nvSpPr>
          <p:cNvPr id="2" name="Τίτλος 1"/>
          <p:cNvSpPr>
            <a:spLocks noGrp="1"/>
          </p:cNvSpPr>
          <p:nvPr>
            <p:ph type="title"/>
          </p:nvPr>
        </p:nvSpPr>
        <p:spPr>
          <a:xfrm>
            <a:off x="457200" y="152400"/>
            <a:ext cx="8229600" cy="684312"/>
          </a:xfrm>
        </p:spPr>
        <p:txBody>
          <a:bodyPr>
            <a:normAutofit/>
          </a:bodyPr>
          <a:lstStyle/>
          <a:p>
            <a:r>
              <a:rPr lang="el-GR" sz="2800" b="1" dirty="0" smtClean="0"/>
              <a:t>ΟΦΕΛΗ  ΤΗΣ ΕΛΛΑΔΑΣ ΑΠΟ ΤΟΥΣ ΒΑΛΚΑΝΙΚΟΥΣ</a:t>
            </a:r>
            <a:endParaRPr lang="el-GR" sz="2800" b="1"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1124744"/>
            <a:ext cx="4556441" cy="511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9643717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p:cNvSpPr>
            <a:spLocks noGrp="1"/>
          </p:cNvSpPr>
          <p:nvPr>
            <p:ph idx="1"/>
          </p:nvPr>
        </p:nvSpPr>
        <p:spPr/>
        <p:txBody>
          <a:bodyPr>
            <a:normAutofit fontScale="77500" lnSpcReduction="20000"/>
          </a:bodyPr>
          <a:lstStyle/>
          <a:p>
            <a:r>
              <a:rPr lang="el-GR" dirty="0"/>
              <a:t>Οι βαλκανικοί πόλεμοι τερματίστηκαν με τη συνθήκη του Βουκουρεστίου (28 Ιουλίου 1913). Με αυτή, η Ελλάδα εξασφάλισε το μεγαλύτερο μέρος της Μακεδονίας, τη νότια Ήπειρο, σημαντικά νησιά στο Β. και Α. Αιγαίο (Θάσος, Σαμοθράκη, Λήμνος, Λέσβος, Χίος, Σάμος, Ικαρία) και την Κρήτη. Τα εδάφη αυτά ονομάστηκαν Νέες Χώρες (Παλαιά Ελλάδα: η ελληνική επικράτεια πριν από τους βαλκανικούς πολέμους). Σε δέκα μόλις μήνες η Ελλάδα διπλασίασε σχεδόν τα εδάφη της (από 63.211 </a:t>
            </a:r>
            <a:r>
              <a:rPr lang="el-GR" dirty="0" err="1"/>
              <a:t>τ.χμ</a:t>
            </a:r>
            <a:r>
              <a:rPr lang="el-GR" dirty="0"/>
              <a:t>. σε 120.308 </a:t>
            </a:r>
            <a:r>
              <a:rPr lang="el-GR" dirty="0" err="1"/>
              <a:t>τ.χμ</a:t>
            </a:r>
            <a:r>
              <a:rPr lang="el-GR" dirty="0"/>
              <a:t>.) και τον πληθυσμό της (από 2.631.952 σε 4.718.221 κατοίκους). </a:t>
            </a:r>
            <a:endParaRPr lang="el-GR" dirty="0" smtClean="0"/>
          </a:p>
          <a:p>
            <a:r>
              <a:rPr lang="el-GR" dirty="0" smtClean="0"/>
              <a:t>Η </a:t>
            </a:r>
            <a:r>
              <a:rPr lang="el-GR" dirty="0"/>
              <a:t>Σερβία κέρδισε ένα σημαντικό τμήμα της ΒΔ. Μακεδονίας. Στη Βουλγαρία αποδόθηκε το μεγαλύτερο μέρος της Δ. Θράκης. Η Οθωμανική αυτοκρατορία ανέκτησε την Α. Θράκη. Τα Δωδεκάνησα παρέμειναν υπό ιταλικό έλεγχο. Λίγους μήνες αργότερα (πρωτόκολλο της Φλωρεντίας, 4 Δεκεμβρίου 1913), η Β. Ήπειρος, περιοχή με σημαντική ελληνική παρουσία, παραχωρήθηκε στην Αλβανία, απόφαση που προκάλεσε τις έντονες αντιδράσεις των Ελλήνων της περιοχής</a:t>
            </a:r>
          </a:p>
        </p:txBody>
      </p:sp>
      <p:sp>
        <p:nvSpPr>
          <p:cNvPr id="3" name="Τίτλος 2"/>
          <p:cNvSpPr>
            <a:spLocks noGrp="1"/>
          </p:cNvSpPr>
          <p:nvPr>
            <p:ph type="title"/>
          </p:nvPr>
        </p:nvSpPr>
        <p:spPr/>
        <p:txBody>
          <a:bodyPr/>
          <a:lstStyle/>
          <a:p>
            <a:endParaRPr lang="el-GR"/>
          </a:p>
        </p:txBody>
      </p:sp>
    </p:spTree>
    <p:extLst>
      <p:ext uri="{BB962C8B-B14F-4D97-AF65-F5344CB8AC3E}">
        <p14:creationId xmlns:p14="http://schemas.microsoft.com/office/powerpoint/2010/main" val="16744294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lstStyle/>
          <a:p>
            <a:endParaRPr lang="el-GR" dirty="0" smtClean="0"/>
          </a:p>
          <a:p>
            <a:r>
              <a:rPr lang="el-GR" sz="3200" dirty="0" smtClean="0"/>
              <a:t>Διάσπαση της εθνικής ομοιογένειας </a:t>
            </a:r>
          </a:p>
          <a:p>
            <a:r>
              <a:rPr lang="el-GR" sz="3200" dirty="0" smtClean="0"/>
              <a:t>Νέα περιπλοκή του αγροτικού ζητήματος (υπήρξαν προβλήματα στη διανομή της μεγάλης ιδιοκτησίας σε Μακεδονία και Ήπειρο.)</a:t>
            </a:r>
          </a:p>
          <a:p>
            <a:endParaRPr lang="el-GR" dirty="0"/>
          </a:p>
        </p:txBody>
      </p:sp>
      <p:sp>
        <p:nvSpPr>
          <p:cNvPr id="2" name="Τίτλος 1"/>
          <p:cNvSpPr>
            <a:spLocks noGrp="1"/>
          </p:cNvSpPr>
          <p:nvPr>
            <p:ph type="title"/>
          </p:nvPr>
        </p:nvSpPr>
        <p:spPr/>
        <p:txBody>
          <a:bodyPr>
            <a:normAutofit fontScale="90000"/>
          </a:bodyPr>
          <a:lstStyle/>
          <a:p>
            <a:pPr algn="ctr"/>
            <a:r>
              <a:rPr lang="el-GR" dirty="0" smtClean="0"/>
              <a:t> </a:t>
            </a:r>
            <a:r>
              <a:rPr lang="el-GR" b="1" dirty="0" smtClean="0"/>
              <a:t>ΠΡΟΒΛΗΜΑΤΑ ΠΟΥ ΠΡΟΕΚΥΨΑΝ ΑΠΟ ΤΟΥΣ ΒΑΛΚΑΝΙΚΟΥΣ</a:t>
            </a:r>
            <a:endParaRPr lang="el-GR" b="1" dirty="0"/>
          </a:p>
        </p:txBody>
      </p:sp>
    </p:spTree>
    <p:extLst>
      <p:ext uri="{BB962C8B-B14F-4D97-AF65-F5344CB8AC3E}">
        <p14:creationId xmlns:p14="http://schemas.microsoft.com/office/powerpoint/2010/main" val="1697018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7200" y="692696"/>
            <a:ext cx="8229600" cy="5433467"/>
          </a:xfrm>
        </p:spPr>
        <p:txBody>
          <a:bodyPr>
            <a:normAutofit lnSpcReduction="10000"/>
          </a:bodyPr>
          <a:lstStyle/>
          <a:p>
            <a:pPr marL="0" indent="0">
              <a:buNone/>
            </a:pPr>
            <a:r>
              <a:rPr lang="el-GR" dirty="0" smtClean="0"/>
              <a:t>	</a:t>
            </a:r>
            <a:r>
              <a:rPr lang="el-GR" b="1" u="sng" dirty="0" smtClean="0"/>
              <a:t>Ποιες χώρες ίδρυσαν αποικίες</a:t>
            </a:r>
          </a:p>
          <a:p>
            <a:pPr marL="0" indent="0">
              <a:buNone/>
            </a:pPr>
            <a:r>
              <a:rPr lang="el-GR" dirty="0" smtClean="0"/>
              <a:t> Η Ισπανία, η Πορτογαλία, η Αγγλία ( η οποία έσπευσε να προσθέσει στις παλαιές της αποικίες, νέες, όπως την Αίγυπτο, το Σουδάν, τη Νότια Αφρική, την Ινδία και το Πακιστάν), η Γαλλία (στη ΒΔ. Αφρική), η Ολλανδία, η Γερμανία, το Βέλγιο και η Ιταλία (στην κεντρική Αφρική). Επιπλέον η Ρωσία εξαπλώθηκε στον Καύκασο, στην κεντρική Ασία και στη Σιβηρία, ενώ οι ΗΠΑ και η Ιαπωνία ενεπλάκησαν στην Αν. Ασία. </a:t>
            </a:r>
          </a:p>
          <a:p>
            <a:pPr marL="0" indent="0">
              <a:buNone/>
            </a:pPr>
            <a:r>
              <a:rPr lang="el-GR" dirty="0" smtClean="0"/>
              <a:t>	</a:t>
            </a:r>
            <a:r>
              <a:rPr lang="el-GR" b="1" u="sng" dirty="0" smtClean="0"/>
              <a:t>Πού δημιουργήθηκαν οι αποικίες</a:t>
            </a:r>
          </a:p>
          <a:p>
            <a:pPr marL="0" indent="0">
              <a:buNone/>
            </a:pPr>
            <a:r>
              <a:rPr lang="el-GR" dirty="0" smtClean="0"/>
              <a:t> Στην Αμερική, στην Ασία, και τον Ειρηνικό Ωκεανό, σε υπανάπτυκτες οικονομικά και ανίσχυρες στρατιωτικά περιοχές του κόσμου. </a:t>
            </a:r>
          </a:p>
          <a:p>
            <a:endParaRPr lang="el-GR" dirty="0"/>
          </a:p>
        </p:txBody>
      </p:sp>
      <p:sp>
        <p:nvSpPr>
          <p:cNvPr id="2" name="Τίτλος 1"/>
          <p:cNvSpPr>
            <a:spLocks noGrp="1"/>
          </p:cNvSpPr>
          <p:nvPr>
            <p:ph type="title"/>
          </p:nvPr>
        </p:nvSpPr>
        <p:spPr>
          <a:xfrm>
            <a:off x="457200" y="274638"/>
            <a:ext cx="8229600" cy="130026"/>
          </a:xfrm>
        </p:spPr>
        <p:txBody>
          <a:bodyPr>
            <a:normAutofit fontScale="90000"/>
          </a:bodyPr>
          <a:lstStyle/>
          <a:p>
            <a:endParaRPr lang="el-GR" dirty="0"/>
          </a:p>
        </p:txBody>
      </p:sp>
    </p:spTree>
    <p:extLst>
      <p:ext uri="{BB962C8B-B14F-4D97-AF65-F5344CB8AC3E}">
        <p14:creationId xmlns:p14="http://schemas.microsoft.com/office/powerpoint/2010/main" val="137281809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7200" y="620688"/>
            <a:ext cx="8229600" cy="5505475"/>
          </a:xfrm>
        </p:spPr>
        <p:txBody>
          <a:bodyPr>
            <a:normAutofit/>
          </a:bodyPr>
          <a:lstStyle/>
          <a:p>
            <a:pPr marL="0" indent="0">
              <a:buNone/>
            </a:pPr>
            <a:r>
              <a:rPr lang="el-GR" dirty="0" smtClean="0"/>
              <a:t>	</a:t>
            </a:r>
            <a:r>
              <a:rPr lang="el-GR" b="1" u="sng" dirty="0" smtClean="0"/>
              <a:t>Βασικά στοιχεία των αποικιών</a:t>
            </a:r>
          </a:p>
          <a:p>
            <a:pPr marL="0" indent="0">
              <a:buNone/>
            </a:pPr>
            <a:r>
              <a:rPr lang="el-GR" dirty="0" smtClean="0"/>
              <a:t> Η εγκατάσταση εποίκων από τις μητροπόλεις και η λειτουργία των κοινοτήτων τους ως πυρήνων της οικονομικής, κοινωνικής, πολιτικής και πολιτιστικής ζωής των αποικιών.  </a:t>
            </a:r>
          </a:p>
          <a:p>
            <a:pPr marL="0" indent="0">
              <a:buNone/>
            </a:pPr>
            <a:r>
              <a:rPr lang="el-GR" dirty="0" smtClean="0"/>
              <a:t>	</a:t>
            </a:r>
            <a:r>
              <a:rPr lang="el-GR" b="1" u="sng" dirty="0" smtClean="0"/>
              <a:t>Διαφορές από προγενέστερες φάσεις του φαινομένου</a:t>
            </a:r>
          </a:p>
          <a:p>
            <a:pPr marL="0" indent="0">
              <a:buNone/>
            </a:pPr>
            <a:r>
              <a:rPr lang="el-GR" dirty="0" smtClean="0"/>
              <a:t>1. Οι αποικίες δεν οφείλονται σε δημογραφικό πλεόνασμα ή ανεπιθύμητες πληθυσμιακές ομάδες (θρησκευτικές ή άλλες) του ευρωπαϊκού πληθυσμού</a:t>
            </a:r>
          </a:p>
          <a:p>
            <a:pPr marL="0" indent="0">
              <a:buNone/>
            </a:pPr>
            <a:r>
              <a:rPr lang="el-GR" dirty="0" smtClean="0"/>
              <a:t>2. Δεν ανέπτυξαν τους θεσμούς των ευρωπαϊκών μητροπόλεων </a:t>
            </a:r>
          </a:p>
          <a:p>
            <a:pPr marL="0" indent="0">
              <a:buNone/>
            </a:pPr>
            <a:endParaRPr lang="el-GR" dirty="0"/>
          </a:p>
        </p:txBody>
      </p:sp>
      <p:sp>
        <p:nvSpPr>
          <p:cNvPr id="2" name="Τίτλος 1"/>
          <p:cNvSpPr>
            <a:spLocks noGrp="1"/>
          </p:cNvSpPr>
          <p:nvPr>
            <p:ph type="title"/>
          </p:nvPr>
        </p:nvSpPr>
        <p:spPr>
          <a:xfrm>
            <a:off x="457200" y="274638"/>
            <a:ext cx="8229600" cy="130026"/>
          </a:xfrm>
        </p:spPr>
        <p:txBody>
          <a:bodyPr>
            <a:normAutofit fontScale="90000"/>
          </a:bodyPr>
          <a:lstStyle/>
          <a:p>
            <a:endParaRPr lang="el-GR" dirty="0"/>
          </a:p>
        </p:txBody>
      </p:sp>
    </p:spTree>
    <p:extLst>
      <p:ext uri="{BB962C8B-B14F-4D97-AF65-F5344CB8AC3E}">
        <p14:creationId xmlns:p14="http://schemas.microsoft.com/office/powerpoint/2010/main" val="27316804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p:txBody>
          <a:bodyPr>
            <a:normAutofit/>
          </a:bodyPr>
          <a:lstStyle/>
          <a:p>
            <a:pPr marL="0" indent="0">
              <a:buNone/>
            </a:pPr>
            <a:r>
              <a:rPr lang="el-GR" dirty="0" smtClean="0"/>
              <a:t> Με τον εξαναγκασμό ή τη χρήση βίας σε βάρος των γηγενών πληθυσμών των φτωχών χωρών. Εκτός της οικονομικής εκμετάλλευσης, παραδοσιακοί κοινωνικοί θεσμοί εξαρθρώθηκαν, συχνά χωρίς να αντικατασταθούν, με αποτέλεσμα πολλές από αυτές τις χώρες, όταν απέκτησαν εθνική ανεξαρτησία, να αποτελέσουν προβληματικά εθνικά κράτη χωρίς συνοχή (εμφύλιοι πόλεμοι </a:t>
            </a:r>
            <a:r>
              <a:rPr lang="el-GR" dirty="0" err="1" smtClean="0"/>
              <a:t>κά</a:t>
            </a:r>
            <a:r>
              <a:rPr lang="el-GR" dirty="0" smtClean="0"/>
              <a:t>). </a:t>
            </a:r>
            <a:endParaRPr lang="el-GR" dirty="0"/>
          </a:p>
        </p:txBody>
      </p:sp>
      <p:sp>
        <p:nvSpPr>
          <p:cNvPr id="2" name="Τίτλος 1"/>
          <p:cNvSpPr>
            <a:spLocks noGrp="1"/>
          </p:cNvSpPr>
          <p:nvPr>
            <p:ph type="title"/>
          </p:nvPr>
        </p:nvSpPr>
        <p:spPr/>
        <p:txBody>
          <a:bodyPr>
            <a:normAutofit fontScale="90000"/>
          </a:bodyPr>
          <a:lstStyle/>
          <a:p>
            <a:r>
              <a:rPr lang="el-GR" dirty="0" smtClean="0"/>
              <a:t>Τρόπος εξάπλωσης των αποικιοκρατών</a:t>
            </a:r>
            <a:endParaRPr lang="el-GR" dirty="0"/>
          </a:p>
        </p:txBody>
      </p:sp>
    </p:spTree>
    <p:extLst>
      <p:ext uri="{BB962C8B-B14F-4D97-AF65-F5344CB8AC3E}">
        <p14:creationId xmlns:p14="http://schemas.microsoft.com/office/powerpoint/2010/main" val="69905012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endParaRPr lang="el-GR"/>
          </a:p>
        </p:txBody>
      </p:sp>
      <p:pic>
        <p:nvPicPr>
          <p:cNvPr id="6147"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404664"/>
            <a:ext cx="7588787" cy="56915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9707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endParaRPr lang="el-G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53547" y="332656"/>
            <a:ext cx="7085587" cy="5904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0480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p:cNvSpPr>
            <a:spLocks noGrp="1"/>
          </p:cNvSpPr>
          <p:nvPr>
            <p:ph idx="1"/>
          </p:nvPr>
        </p:nvSpPr>
        <p:spPr>
          <a:xfrm>
            <a:off x="457200" y="404664"/>
            <a:ext cx="8229600" cy="5721499"/>
          </a:xfrm>
        </p:spPr>
        <p:txBody>
          <a:bodyPr>
            <a:normAutofit lnSpcReduction="10000"/>
          </a:bodyPr>
          <a:lstStyle/>
          <a:p>
            <a:pPr marL="0" indent="0">
              <a:buNone/>
            </a:pPr>
            <a:r>
              <a:rPr lang="el-GR" dirty="0" smtClean="0"/>
              <a:t>	</a:t>
            </a:r>
            <a:r>
              <a:rPr lang="el-GR" b="1" u="sng" dirty="0" smtClean="0"/>
              <a:t>Στόχοι της αποικιοκρατίας</a:t>
            </a:r>
          </a:p>
          <a:p>
            <a:pPr marL="0" indent="0">
              <a:buNone/>
            </a:pPr>
            <a:r>
              <a:rPr lang="el-GR" dirty="0" smtClean="0"/>
              <a:t>1.Να εξυπηρετηθούν κυρίως οικονομικά και στρατηγικά συμφέροντα των μητροπολιτικών χωρών.</a:t>
            </a:r>
          </a:p>
          <a:p>
            <a:pPr marL="0" indent="0">
              <a:buNone/>
            </a:pPr>
            <a:r>
              <a:rPr lang="el-GR" dirty="0" smtClean="0"/>
              <a:t>2.Να επιβραβευτούν οι δυνατότητες και η ισχύς των μεγάλων ευρωπαϊκών χωρών για τις οποίες η αποικιοκρατική εξάπλωση αποτελούσε εθνικό στόχο </a:t>
            </a:r>
          </a:p>
          <a:p>
            <a:endParaRPr lang="el-GR" dirty="0" smtClean="0"/>
          </a:p>
          <a:p>
            <a:pPr marL="0" indent="0">
              <a:buNone/>
            </a:pPr>
            <a:r>
              <a:rPr lang="el-GR" dirty="0" smtClean="0"/>
              <a:t>	</a:t>
            </a:r>
            <a:r>
              <a:rPr lang="el-GR" b="1" u="sng" dirty="0" smtClean="0"/>
              <a:t>Θετικά αποτελέσματα της αποικιοκρατίας</a:t>
            </a:r>
          </a:p>
          <a:p>
            <a:pPr marL="0" indent="0">
              <a:buNone/>
            </a:pPr>
            <a:r>
              <a:rPr lang="el-GR" dirty="0" smtClean="0"/>
              <a:t>1.Δόθηκαν – ιδιαίτερα από τους  Βρετανούς- θεσμοί διακυβέρνησης  και ενότητας σε πληθυσμούς θρησκευτικά και γλωσσικά  κατακερματισμένους                  </a:t>
            </a:r>
          </a:p>
          <a:p>
            <a:pPr marL="0" indent="0">
              <a:buNone/>
            </a:pPr>
            <a:r>
              <a:rPr lang="el-GR" dirty="0" smtClean="0"/>
              <a:t>2.Εξαλείφθηκαν θανατηφόρες επιδημίες</a:t>
            </a:r>
          </a:p>
          <a:p>
            <a:pPr marL="0" indent="0">
              <a:buNone/>
            </a:pPr>
            <a:r>
              <a:rPr lang="el-GR" dirty="0" smtClean="0"/>
              <a:t>3.Καταργήθηκε η δουλεία</a:t>
            </a:r>
          </a:p>
          <a:p>
            <a:endParaRPr lang="el-GR" dirty="0"/>
          </a:p>
        </p:txBody>
      </p:sp>
      <p:sp>
        <p:nvSpPr>
          <p:cNvPr id="2" name="Τίτλος 1"/>
          <p:cNvSpPr>
            <a:spLocks noGrp="1"/>
          </p:cNvSpPr>
          <p:nvPr>
            <p:ph type="title"/>
          </p:nvPr>
        </p:nvSpPr>
        <p:spPr>
          <a:xfrm flipV="1">
            <a:off x="457200" y="228919"/>
            <a:ext cx="8229600" cy="45719"/>
          </a:xfrm>
        </p:spPr>
        <p:txBody>
          <a:bodyPr>
            <a:normAutofit fontScale="90000"/>
          </a:bodyPr>
          <a:lstStyle/>
          <a:p>
            <a:endParaRPr lang="el-GR" dirty="0"/>
          </a:p>
        </p:txBody>
      </p:sp>
    </p:spTree>
    <p:extLst>
      <p:ext uri="{BB962C8B-B14F-4D97-AF65-F5344CB8AC3E}">
        <p14:creationId xmlns:p14="http://schemas.microsoft.com/office/powerpoint/2010/main" val="2925992378"/>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Χαρτί">
  <a:themeElements>
    <a:clrScheme name="Προσαρμοσμένο 1">
      <a:dk1>
        <a:sysClr val="windowText" lastClr="000000"/>
      </a:dk1>
      <a:lt1>
        <a:sysClr val="window" lastClr="FFFFFF"/>
      </a:lt1>
      <a:dk2>
        <a:srgbClr val="1D3641"/>
      </a:dk2>
      <a:lt2>
        <a:srgbClr val="DFE6D0"/>
      </a:lt2>
      <a:accent1>
        <a:srgbClr val="759AA5"/>
      </a:accent1>
      <a:accent2>
        <a:srgbClr val="CFC60D"/>
      </a:accent2>
      <a:accent3>
        <a:srgbClr val="99987F"/>
      </a:accent3>
      <a:accent4>
        <a:srgbClr val="D48700"/>
      </a:accent4>
      <a:accent5>
        <a:srgbClr val="FFAD1C"/>
      </a:accent5>
      <a:accent6>
        <a:srgbClr val="B9AB6F"/>
      </a:accent6>
      <a:hlink>
        <a:srgbClr val="66AACD"/>
      </a:hlink>
      <a:folHlink>
        <a:srgbClr val="809DB3"/>
      </a:folHlink>
    </a:clrScheme>
    <a:fontScheme name="Χαρτί">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Χαρτί">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95</TotalTime>
  <Words>1741</Words>
  <Application>Microsoft Office PowerPoint</Application>
  <PresentationFormat>Προβολή στην οθόνη (4:3)</PresentationFormat>
  <Paragraphs>131</Paragraphs>
  <Slides>37</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37</vt:i4>
      </vt:variant>
    </vt:vector>
  </HeadingPairs>
  <TitlesOfParts>
    <vt:vector size="38" baseType="lpstr">
      <vt:lpstr>Χαρτί</vt:lpstr>
      <vt:lpstr>Κεφάλαιο Β΄ Από τον 19ο στον 20ο αιώνα (1871-1914)</vt:lpstr>
      <vt:lpstr>Η ακμή της Ευρωπαϊκής Αποικιοκρατίας</vt:lpstr>
      <vt:lpstr>Χάρτης Αποικιοκρατίας</vt:lpstr>
      <vt:lpstr>Παρουσίαση του PowerPoint</vt:lpstr>
      <vt:lpstr>Παρουσίαση του PowerPoint</vt:lpstr>
      <vt:lpstr>Τρόπος εξάπλωσης των αποικιοκρατών</vt:lpstr>
      <vt:lpstr>Παρουσίαση του PowerPoint</vt:lpstr>
      <vt:lpstr>Παρουσίαση του PowerPoint</vt:lpstr>
      <vt:lpstr>Παρουσίαση του PowerPoint</vt:lpstr>
      <vt:lpstr>Παρουσίαση του PowerPoint</vt:lpstr>
      <vt:lpstr>Βρετανική Αυτοκρατορία</vt:lpstr>
      <vt:lpstr>                       Ο ύμνος της αποικιοκρατίας  «Το χρέος του λευκού ανθρώπου» («The burden of the  white man»), του P. Κίπλινγκ  </vt:lpstr>
      <vt:lpstr>Παρουσίαση του PowerPoint</vt:lpstr>
      <vt:lpstr>Παρουσίαση του PowerPoint</vt:lpstr>
      <vt:lpstr>Παρουσίαση του PowerPoint</vt:lpstr>
      <vt:lpstr>Αποαποικιοποίηση Αφρικής</vt:lpstr>
      <vt:lpstr>Προσπάθειες για τον εκσυγχρονισμό της Ελλάδας</vt:lpstr>
      <vt:lpstr>Παρουσίαση του PowerPoint</vt:lpstr>
      <vt:lpstr>Τι σήμαινε ο όρος εκσυγχρονισμός τη δεδομένη ιστορική στιγμή</vt:lpstr>
      <vt:lpstr>Προϋποθέσεις για τον εκσυγχρονισμό</vt:lpstr>
      <vt:lpstr> «Ο τρέχων κατόπιν του ισοζυγίου και μη φθάνων ποτέ αυτού». Γελοιογραφία από την εφημερίδα «Νέος Αριστοφάνης», που σατιρίζει την προσπάθεια του Τρικούπη να καλύψει το δημόσιο έλλειμμα. Βιβλιοθήκη της Βουλής των Ελλήνων</vt:lpstr>
      <vt:lpstr>Παρουσίαση του PowerPoint</vt:lpstr>
      <vt:lpstr>Το μεταρρυθμιστικό πρόγραμμα του Χαρίλαου Τρικούπη τη  Δεκαετία 1880</vt:lpstr>
      <vt:lpstr>Το εκσυγχρονιστικό πρόγραμμα του Ελευθέριου Βενιζέλου </vt:lpstr>
      <vt:lpstr>Παρουσίαση του PowerPoint</vt:lpstr>
      <vt:lpstr>Εθνικά Κινήματα στη Νοτιοανατολική Ευρώπη</vt:lpstr>
      <vt:lpstr>Ο γεωγραφικός χώρος και τα ιστοριογραφικά στερεότυπα</vt:lpstr>
      <vt:lpstr>Παρουσίαση του PowerPoint</vt:lpstr>
      <vt:lpstr>Οι Βαλκανικοί Πόλεμοι</vt:lpstr>
      <vt:lpstr>Τα Βαλκάνια κατά την έναρξη του Α΄Βαλκανικού πολέμου</vt:lpstr>
      <vt:lpstr>Α΄ ΒΑΛΚΑΝΙΚΟΣ ΠΟΛΕΜΟΣ</vt:lpstr>
      <vt:lpstr>Συνθήκη ειρήνης του Λονδίνου (30 Μαΐου 1913) </vt:lpstr>
      <vt:lpstr>Β΄  ΒΑΛΚΑΝΙΚΟΣ ΠΟΛΕΜΟΣ</vt:lpstr>
      <vt:lpstr>Συνθήκη ειρήνης του Βουκουρεστίου (10 Αυγούστου 1913)</vt:lpstr>
      <vt:lpstr>ΟΦΕΛΗ  ΤΗΣ ΕΛΛΑΔΑΣ ΑΠΟ ΤΟΥΣ ΒΑΛΚΑΝΙΚΟΥΣ</vt:lpstr>
      <vt:lpstr>Παρουσίαση του PowerPoint</vt:lpstr>
      <vt:lpstr> ΠΡΟΒΛΗΜΑΤΑ ΠΟΥ ΠΡΟΕΚΥΨΑΝ ΑΠΟ ΤΟΥΣ ΒΑΛΚΑΝΙΚΟΥΣ</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Κεφάλαιο Β΄ Από τον 19ο στον 20ο αιώνα (1871-1914)</dc:title>
  <dc:creator>eleni kartsonaki</dc:creator>
  <cp:lastModifiedBy>eleni kartsonaki</cp:lastModifiedBy>
  <cp:revision>11</cp:revision>
  <dcterms:created xsi:type="dcterms:W3CDTF">2024-10-12T19:16:52Z</dcterms:created>
  <dcterms:modified xsi:type="dcterms:W3CDTF">2024-10-23T11:53:14Z</dcterms:modified>
</cp:coreProperties>
</file>