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5" r:id="rId2"/>
    <p:sldId id="257" r:id="rId3"/>
    <p:sldId id="258" r:id="rId4"/>
    <p:sldId id="259" r:id="rId5"/>
    <p:sldId id="260" r:id="rId6"/>
    <p:sldId id="286" r:id="rId7"/>
    <p:sldId id="262" r:id="rId8"/>
    <p:sldId id="261" r:id="rId9"/>
    <p:sldId id="276" r:id="rId10"/>
    <p:sldId id="277" r:id="rId11"/>
    <p:sldId id="263" r:id="rId12"/>
    <p:sldId id="264" r:id="rId13"/>
    <p:sldId id="265" r:id="rId14"/>
    <p:sldId id="266" r:id="rId15"/>
    <p:sldId id="296" r:id="rId16"/>
    <p:sldId id="267" r:id="rId17"/>
    <p:sldId id="268" r:id="rId18"/>
    <p:sldId id="269" r:id="rId19"/>
    <p:sldId id="295" r:id="rId20"/>
    <p:sldId id="294" r:id="rId21"/>
    <p:sldId id="270" r:id="rId22"/>
    <p:sldId id="293" r:id="rId23"/>
    <p:sldId id="278" r:id="rId24"/>
    <p:sldId id="279" r:id="rId25"/>
    <p:sldId id="292" r:id="rId26"/>
    <p:sldId id="280" r:id="rId27"/>
    <p:sldId id="281" r:id="rId28"/>
    <p:sldId id="287" r:id="rId29"/>
    <p:sldId id="291" r:id="rId30"/>
    <p:sldId id="288" r:id="rId31"/>
    <p:sldId id="289" r:id="rId32"/>
    <p:sldId id="290" r:id="rId33"/>
    <p:sldId id="271" r:id="rId34"/>
    <p:sldId id="272" r:id="rId35"/>
    <p:sldId id="298" r:id="rId36"/>
    <p:sldId id="299" r:id="rId37"/>
    <p:sldId id="273" r:id="rId38"/>
    <p:sldId id="300" r:id="rId39"/>
    <p:sldId id="301" r:id="rId40"/>
    <p:sldId id="302" r:id="rId41"/>
    <p:sldId id="297" r:id="rId42"/>
    <p:sldId id="274" r:id="rId43"/>
    <p:sldId id="303" r:id="rId44"/>
    <p:sldId id="304" r:id="rId45"/>
    <p:sldId id="282" r:id="rId46"/>
    <p:sldId id="283" r:id="rId47"/>
    <p:sldId id="285" r:id="rId48"/>
    <p:sldId id="284" r:id="rId4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Υπότιτλος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p:txBody>
          <a:bodyPr/>
          <a:lstStyle/>
          <a:p>
            <a:fld id="{BC4E1960-0410-4332-9C3C-8016BE00FE64}" type="datetimeFigureOut">
              <a:rPr lang="el-GR" smtClean="0"/>
              <a:t>16/11/2024</a:t>
            </a:fld>
            <a:endParaRPr lang="el-GR"/>
          </a:p>
        </p:txBody>
      </p:sp>
      <p:sp>
        <p:nvSpPr>
          <p:cNvPr id="17" name="Θέση υποσέλιδου 16"/>
          <p:cNvSpPr>
            <a:spLocks noGrp="1"/>
          </p:cNvSpPr>
          <p:nvPr>
            <p:ph type="ftr" sz="quarter" idx="11"/>
          </p:nvPr>
        </p:nvSpPr>
        <p:spPr/>
        <p:txBody>
          <a:bodyPr/>
          <a:lstStyle/>
          <a:p>
            <a:endParaRPr lang="el-GR"/>
          </a:p>
        </p:txBody>
      </p:sp>
      <p:sp>
        <p:nvSpPr>
          <p:cNvPr id="7" name="Ευθεία γραμμή σύνδεσης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Έλλειψη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Έλλειψη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Θέση αριθμού διαφάνειας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141D57-6FC7-4C4A-8062-967F1AB0FEB5}" type="slidenum">
              <a:rPr lang="el-GR" smtClean="0"/>
              <a:t>‹#›</a:t>
            </a:fld>
            <a:endParaRPr lang="el-GR"/>
          </a:p>
        </p:txBody>
      </p:sp>
      <p:sp>
        <p:nvSpPr>
          <p:cNvPr id="8" name="Τίτλος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BC4E1960-0410-4332-9C3C-8016BE00FE64}" type="datetimeFigureOut">
              <a:rPr lang="el-GR" smtClean="0"/>
              <a:t>16/11/2024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0C141D57-6FC7-4C4A-8062-967F1AB0FEB5}" type="slidenum">
              <a:rPr lang="el-GR" smtClean="0"/>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2"/>
      </p:bgRef>
    </p:bg>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Ευθεία γραμμή σύνδεσης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Έλλειψη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6915912" y="3009901"/>
            <a:ext cx="457200" cy="441325"/>
          </a:xfrm>
        </p:spPr>
        <p:txBody>
          <a:bodyPr/>
          <a:lstStyle/>
          <a:p>
            <a:fld id="{0C141D57-6FC7-4C4A-8062-967F1AB0FEB5}" type="slidenum">
              <a:rPr lang="el-GR" smtClean="0"/>
              <a:t>‹#›</a:t>
            </a:fld>
            <a:endParaRPr lang="el-GR"/>
          </a:p>
        </p:txBody>
      </p:sp>
      <p:sp>
        <p:nvSpPr>
          <p:cNvPr id="3" name="Θέση κατακόρυφου κειμένου 2"/>
          <p:cNvSpPr>
            <a:spLocks noGrp="1"/>
          </p:cNvSpPr>
          <p:nvPr>
            <p:ph type="body" orient="vert" idx="1"/>
          </p:nvPr>
        </p:nvSpPr>
        <p:spPr>
          <a:xfrm>
            <a:off x="304800" y="304800"/>
            <a:ext cx="6553200" cy="5821366"/>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BC4E1960-0410-4332-9C3C-8016BE00FE64}" type="datetimeFigureOut">
              <a:rPr lang="el-GR" smtClean="0"/>
              <a:t>16/11/2024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2" name="Κατακόρυφος τίτλος 1"/>
          <p:cNvSpPr>
            <a:spLocks noGrp="1"/>
          </p:cNvSpPr>
          <p:nvPr>
            <p:ph type="title" orient="vert"/>
          </p:nvPr>
        </p:nvSpPr>
        <p:spPr>
          <a:xfrm>
            <a:off x="7391400" y="304801"/>
            <a:ext cx="1447800" cy="5851525"/>
          </a:xfrm>
        </p:spPr>
        <p:txBody>
          <a:bodyPr vert="eaVert"/>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chemeClr val="accent3">
                    <a:shade val="75000"/>
                  </a:schemeClr>
                </a:solidFill>
              </a:defRPr>
            </a:lvl1pPr>
          </a:lstStyle>
          <a:p>
            <a:r>
              <a:rPr kumimoji="0" lang="el-GR" smtClean="0"/>
              <a:t>Στυλ κύριου τίτλου</a:t>
            </a:r>
            <a:endParaRPr kumimoji="0" lang="en-US"/>
          </a:p>
        </p:txBody>
      </p:sp>
      <p:sp>
        <p:nvSpPr>
          <p:cNvPr id="4" name="Θέση ημερομηνίας 3"/>
          <p:cNvSpPr>
            <a:spLocks noGrp="1"/>
          </p:cNvSpPr>
          <p:nvPr>
            <p:ph type="dt" sz="half" idx="10"/>
          </p:nvPr>
        </p:nvSpPr>
        <p:spPr/>
        <p:txBody>
          <a:bodyPr/>
          <a:lstStyle/>
          <a:p>
            <a:fld id="{BC4E1960-0410-4332-9C3C-8016BE00FE64}" type="datetimeFigureOut">
              <a:rPr lang="el-GR" smtClean="0"/>
              <a:t>16/11/2024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4361688" y="1026372"/>
            <a:ext cx="457200" cy="441325"/>
          </a:xfrm>
        </p:spPr>
        <p:txBody>
          <a:bodyPr/>
          <a:lstStyle/>
          <a:p>
            <a:fld id="{0C141D57-6FC7-4C4A-8062-967F1AB0FEB5}" type="slidenum">
              <a:rPr lang="el-GR" smtClean="0"/>
              <a:t>‹#›</a:t>
            </a:fld>
            <a:endParaRPr lang="el-GR"/>
          </a:p>
        </p:txBody>
      </p:sp>
      <p:sp>
        <p:nvSpPr>
          <p:cNvPr id="8" name="Θέση περιεχομένου 7"/>
          <p:cNvSpPr>
            <a:spLocks noGrp="1"/>
          </p:cNvSpPr>
          <p:nvPr>
            <p:ph sz="quarter" idx="1"/>
          </p:nvPr>
        </p:nvSpPr>
        <p:spPr>
          <a:xfrm>
            <a:off x="301752" y="1527048"/>
            <a:ext cx="850392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13" name="Ορθογώνιο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Ορθογώνιο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Θέση υποσέλιδου 4"/>
          <p:cNvSpPr>
            <a:spLocks noGrp="1"/>
          </p:cNvSpPr>
          <p:nvPr>
            <p:ph type="ftr" sz="quarter" idx="11"/>
          </p:nvPr>
        </p:nvSpPr>
        <p:spPr/>
        <p:txBody>
          <a:bodyPr/>
          <a:lstStyle/>
          <a:p>
            <a:endParaRPr lang="el-GR"/>
          </a:p>
        </p:txBody>
      </p:sp>
      <p:sp>
        <p:nvSpPr>
          <p:cNvPr id="4" name="Θέση ημερομηνίας 3"/>
          <p:cNvSpPr>
            <a:spLocks noGrp="1"/>
          </p:cNvSpPr>
          <p:nvPr>
            <p:ph type="dt" sz="half" idx="10"/>
          </p:nvPr>
        </p:nvSpPr>
        <p:spPr/>
        <p:txBody>
          <a:bodyPr/>
          <a:lstStyle/>
          <a:p>
            <a:fld id="{BC4E1960-0410-4332-9C3C-8016BE00FE64}" type="datetimeFigureOut">
              <a:rPr lang="el-GR" smtClean="0"/>
              <a:t>16/11/2024</a:t>
            </a:fld>
            <a:endParaRPr lang="el-GR"/>
          </a:p>
        </p:txBody>
      </p:sp>
      <p:sp>
        <p:nvSpPr>
          <p:cNvPr id="8" name="Ευθεία γραμμή σύνδεσης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Έλλειψη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0C141D57-6FC7-4C4A-8062-967F1AB0FEB5}" type="slidenum">
              <a:rPr lang="el-GR" smtClean="0"/>
              <a:t>‹#›</a:t>
            </a:fld>
            <a:endParaRPr lang="el-GR"/>
          </a:p>
        </p:txBody>
      </p:sp>
      <p:sp>
        <p:nvSpPr>
          <p:cNvPr id="2" name="Τίτλος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01752" y="228600"/>
            <a:ext cx="8534400" cy="758952"/>
          </a:xfrm>
        </p:spPr>
        <p:txBody>
          <a:bodyPr/>
          <a:lstStyle/>
          <a:p>
            <a:r>
              <a:rPr kumimoji="0" lang="el-GR" smtClean="0"/>
              <a:t>Στυλ κύριου τίτλου</a:t>
            </a:r>
            <a:endParaRPr kumimoji="0" lang="en-US"/>
          </a:p>
        </p:txBody>
      </p:sp>
      <p:sp>
        <p:nvSpPr>
          <p:cNvPr id="5" name="Θέση ημερομηνίας 4"/>
          <p:cNvSpPr>
            <a:spLocks noGrp="1"/>
          </p:cNvSpPr>
          <p:nvPr>
            <p:ph type="dt" sz="half" idx="10"/>
          </p:nvPr>
        </p:nvSpPr>
        <p:spPr>
          <a:xfrm>
            <a:off x="5791200" y="6409944"/>
            <a:ext cx="3044952" cy="365760"/>
          </a:xfrm>
        </p:spPr>
        <p:txBody>
          <a:bodyPr/>
          <a:lstStyle/>
          <a:p>
            <a:fld id="{BC4E1960-0410-4332-9C3C-8016BE00FE64}" type="datetimeFigureOut">
              <a:rPr lang="el-GR" smtClean="0"/>
              <a:t>16/11/2024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0C141D57-6FC7-4C4A-8062-967F1AB0FEB5}" type="slidenum">
              <a:rPr lang="el-GR" smtClean="0"/>
              <a:t>‹#›</a:t>
            </a:fld>
            <a:endParaRPr lang="el-GR"/>
          </a:p>
        </p:txBody>
      </p:sp>
      <p:sp>
        <p:nvSpPr>
          <p:cNvPr id="8" name="Ευθεία γραμμή σύνδεσης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Θέση περιεχομένου 9"/>
          <p:cNvSpPr>
            <a:spLocks noGrp="1"/>
          </p:cNvSpPr>
          <p:nvPr>
            <p:ph sz="half" idx="1"/>
          </p:nvPr>
        </p:nvSpPr>
        <p:spPr>
          <a:xfrm>
            <a:off x="301752"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Θέση περιεχομένου 11"/>
          <p:cNvSpPr>
            <a:spLocks noGrp="1"/>
          </p:cNvSpPr>
          <p:nvPr>
            <p:ph sz="half" idx="2"/>
          </p:nvPr>
        </p:nvSpPr>
        <p:spPr>
          <a:xfrm>
            <a:off x="4800600"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1">
        <a:schemeClr val="bg2"/>
      </p:bgRef>
    </p:bg>
    <p:spTree>
      <p:nvGrpSpPr>
        <p:cNvPr id="1" name=""/>
        <p:cNvGrpSpPr/>
        <p:nvPr/>
      </p:nvGrpSpPr>
      <p:grpSpPr>
        <a:xfrm>
          <a:off x="0" y="0"/>
          <a:ext cx="0" cy="0"/>
          <a:chOff x="0" y="0"/>
          <a:chExt cx="0" cy="0"/>
        </a:xfrm>
      </p:grpSpPr>
      <p:sp>
        <p:nvSpPr>
          <p:cNvPr id="10" name="Ευθεία γραμμή σύνδεσης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Ορθογώνιο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Ορθογώνιο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Ορθογώνιο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Ορθογώνιο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7" name="Θέση ημερομηνίας 6"/>
          <p:cNvSpPr>
            <a:spLocks noGrp="1"/>
          </p:cNvSpPr>
          <p:nvPr>
            <p:ph type="dt" sz="half" idx="10"/>
          </p:nvPr>
        </p:nvSpPr>
        <p:spPr/>
        <p:txBody>
          <a:bodyPr/>
          <a:lstStyle/>
          <a:p>
            <a:fld id="{BC4E1960-0410-4332-9C3C-8016BE00FE64}" type="datetimeFigureOut">
              <a:rPr lang="el-GR" smtClean="0"/>
              <a:t>16/11/2024</a:t>
            </a:fld>
            <a:endParaRPr lang="el-GR"/>
          </a:p>
        </p:txBody>
      </p:sp>
      <p:sp>
        <p:nvSpPr>
          <p:cNvPr id="8" name="Θέση υποσέλιδου 7"/>
          <p:cNvSpPr>
            <a:spLocks noGrp="1"/>
          </p:cNvSpPr>
          <p:nvPr>
            <p:ph type="ftr" sz="quarter" idx="11"/>
          </p:nvPr>
        </p:nvSpPr>
        <p:spPr>
          <a:xfrm>
            <a:off x="304800" y="6409944"/>
            <a:ext cx="3581400" cy="365760"/>
          </a:xfrm>
        </p:spPr>
        <p:txBody>
          <a:bodyPr/>
          <a:lstStyle/>
          <a:p>
            <a:endParaRPr lang="el-GR"/>
          </a:p>
        </p:txBody>
      </p:sp>
      <p:sp>
        <p:nvSpPr>
          <p:cNvPr id="15" name="Ευθεία γραμμή σύνδεσης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Θέση περιεχομένου 23"/>
          <p:cNvSpPr>
            <a:spLocks noGrp="1"/>
          </p:cNvSpPr>
          <p:nvPr>
            <p:ph sz="quarter" idx="2"/>
          </p:nvPr>
        </p:nvSpPr>
        <p:spPr>
          <a:xfrm>
            <a:off x="301752" y="2471383"/>
            <a:ext cx="4041648" cy="3818404"/>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Θέση περιεχομένου 25"/>
          <p:cNvSpPr>
            <a:spLocks noGrp="1"/>
          </p:cNvSpPr>
          <p:nvPr>
            <p:ph sz="quarter" idx="4"/>
          </p:nvPr>
        </p:nvSpPr>
        <p:spPr>
          <a:xfrm>
            <a:off x="4800600" y="2471383"/>
            <a:ext cx="4038600" cy="382219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Έλλειψη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Έλλειψη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Θέση αριθμού διαφάνειας 8"/>
          <p:cNvSpPr>
            <a:spLocks noGrp="1"/>
          </p:cNvSpPr>
          <p:nvPr>
            <p:ph type="sldNum" sz="quarter" idx="12"/>
          </p:nvPr>
        </p:nvSpPr>
        <p:spPr>
          <a:xfrm>
            <a:off x="4343400" y="1042416"/>
            <a:ext cx="457200" cy="441325"/>
          </a:xfrm>
        </p:spPr>
        <p:txBody>
          <a:bodyPr/>
          <a:lstStyle>
            <a:lvl1pPr algn="ctr">
              <a:defRPr/>
            </a:lvl1pPr>
          </a:lstStyle>
          <a:p>
            <a:fld id="{0C141D57-6FC7-4C4A-8062-967F1AB0FEB5}" type="slidenum">
              <a:rPr lang="el-GR" smtClean="0"/>
              <a:t>‹#›</a:t>
            </a:fld>
            <a:endParaRPr lang="el-GR"/>
          </a:p>
        </p:txBody>
      </p:sp>
      <p:sp>
        <p:nvSpPr>
          <p:cNvPr id="23" name="Τίτλος 22"/>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BC4E1960-0410-4332-9C3C-8016BE00FE64}" type="datetimeFigureOut">
              <a:rPr lang="el-GR" smtClean="0"/>
              <a:t>16/11/2024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a:xfrm>
            <a:off x="4343400" y="1036020"/>
            <a:ext cx="457200" cy="441325"/>
          </a:xfrm>
        </p:spPr>
        <p:txBody>
          <a:bodyPr/>
          <a:lstStyle/>
          <a:p>
            <a:fld id="{0C141D57-6FC7-4C4A-8062-967F1AB0FEB5}"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Ορθογώνιο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Ορθογώνιο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Θέση ημερομηνίας 1"/>
          <p:cNvSpPr>
            <a:spLocks noGrp="1"/>
          </p:cNvSpPr>
          <p:nvPr>
            <p:ph type="dt" sz="half" idx="10"/>
          </p:nvPr>
        </p:nvSpPr>
        <p:spPr/>
        <p:txBody>
          <a:bodyPr/>
          <a:lstStyle/>
          <a:p>
            <a:fld id="{BC4E1960-0410-4332-9C3C-8016BE00FE64}" type="datetimeFigureOut">
              <a:rPr lang="el-GR" smtClean="0"/>
              <a:t>16/11/2024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a:xfrm>
            <a:off x="4267200" y="6324600"/>
            <a:ext cx="609600" cy="441324"/>
          </a:xfrm>
        </p:spPr>
        <p:txBody>
          <a:bodyPr/>
          <a:lstStyle>
            <a:lvl1pPr>
              <a:defRPr>
                <a:solidFill>
                  <a:srgbClr val="FFFFFF"/>
                </a:solidFill>
              </a:defRPr>
            </a:lvl1pPr>
          </a:lstStyle>
          <a:p>
            <a:fld id="{0C141D57-6FC7-4C4A-8062-967F1AB0FEB5}"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9" name="Ορθογώνιο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Ορθογώνιο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Τίτλος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8" name="Ορθογώνιο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Ευθεία γραμμή σύνδεσης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Θέση περιεχομένου 19"/>
          <p:cNvSpPr>
            <a:spLocks noGrp="1"/>
          </p:cNvSpPr>
          <p:nvPr>
            <p:ph sz="quarter" idx="1"/>
          </p:nvPr>
        </p:nvSpPr>
        <p:spPr>
          <a:xfrm>
            <a:off x="3124200" y="685800"/>
            <a:ext cx="5638800" cy="5410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Έλλειψη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0C141D57-6FC7-4C4A-8062-967F1AB0FEB5}" type="slidenum">
              <a:rPr lang="el-GR" smtClean="0"/>
              <a:t>‹#›</a:t>
            </a:fld>
            <a:endParaRPr lang="el-GR"/>
          </a:p>
        </p:txBody>
      </p:sp>
      <p:sp>
        <p:nvSpPr>
          <p:cNvPr id="21" name="Ορθογώνιο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p:txBody>
          <a:bodyPr/>
          <a:lstStyle/>
          <a:p>
            <a:fld id="{BC4E1960-0410-4332-9C3C-8016BE00FE64}" type="datetimeFigureOut">
              <a:rPr lang="el-GR" smtClean="0"/>
              <a:t>16/11/2024</a:t>
            </a:fld>
            <a:endParaRPr lang="el-GR"/>
          </a:p>
        </p:txBody>
      </p:sp>
      <p:sp>
        <p:nvSpPr>
          <p:cNvPr id="6" name="Θέση υποσέλιδου 5"/>
          <p:cNvSpPr>
            <a:spLocks noGrp="1"/>
          </p:cNvSpPr>
          <p:nvPr>
            <p:ph type="ftr" sz="quarter" idx="11"/>
          </p:nvPr>
        </p:nvSpPr>
        <p:spPr>
          <a:xfrm>
            <a:off x="301752" y="6410848"/>
            <a:ext cx="3383280" cy="365760"/>
          </a:xfrm>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1" name="Ευθεία γραμμή σύνδεσης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Ορθογώνιο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Ορθογώνιο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Έλλειψη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Έλλειψη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p>
            <a:fld id="{0C141D57-6FC7-4C4A-8062-967F1AB0FEB5}" type="slidenum">
              <a:rPr lang="el-GR" smtClean="0"/>
              <a:t>‹#›</a:t>
            </a:fld>
            <a:endParaRPr lang="el-GR"/>
          </a:p>
        </p:txBody>
      </p:sp>
      <p:sp>
        <p:nvSpPr>
          <p:cNvPr id="2" name="Τίτλος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3000375" y="609600"/>
            <a:ext cx="5867400" cy="4267200"/>
          </a:xfrm>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22" name="Ορθογώνιο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a:xfrm>
            <a:off x="5788152" y="6404984"/>
            <a:ext cx="3044952" cy="365760"/>
          </a:xfrm>
        </p:spPr>
        <p:txBody>
          <a:bodyPr/>
          <a:lstStyle/>
          <a:p>
            <a:fld id="{BC4E1960-0410-4332-9C3C-8016BE00FE64}" type="datetimeFigureOut">
              <a:rPr lang="el-GR" smtClean="0"/>
              <a:t>16/11/2024</a:t>
            </a:fld>
            <a:endParaRPr lang="el-GR"/>
          </a:p>
        </p:txBody>
      </p:sp>
      <p:sp>
        <p:nvSpPr>
          <p:cNvPr id="6" name="Θέση υποσέλιδου 5"/>
          <p:cNvSpPr>
            <a:spLocks noGrp="1"/>
          </p:cNvSpPr>
          <p:nvPr>
            <p:ph type="ftr" sz="quarter" idx="11"/>
          </p:nvPr>
        </p:nvSpPr>
        <p:spPr>
          <a:xfrm>
            <a:off x="301752" y="6410848"/>
            <a:ext cx="3584448" cy="365760"/>
          </a:xfrm>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Θέση ημερομηνίας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BC4E1960-0410-4332-9C3C-8016BE00FE64}" type="datetimeFigureOut">
              <a:rPr lang="el-GR" smtClean="0"/>
              <a:t>16/11/2024</a:t>
            </a:fld>
            <a:endParaRPr lang="el-GR"/>
          </a:p>
        </p:txBody>
      </p:sp>
      <p:sp>
        <p:nvSpPr>
          <p:cNvPr id="3" name="Θέση υποσέλιδου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l-GR"/>
          </a:p>
        </p:txBody>
      </p:sp>
      <p:sp>
        <p:nvSpPr>
          <p:cNvPr id="8" name="Ορθογώνιο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Ευθεία γραμμή σύνδεσης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Έλλειψη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Θέση αριθμού διαφάνειας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0C141D57-6FC7-4C4A-8062-967F1AB0FEB5}" type="slidenum">
              <a:rPr lang="el-GR" smtClean="0"/>
              <a:t>‹#›</a:t>
            </a:fld>
            <a:endParaRPr lang="el-GR"/>
          </a:p>
        </p:txBody>
      </p:sp>
      <p:sp>
        <p:nvSpPr>
          <p:cNvPr id="22" name="Θέση τίτλου 21"/>
          <p:cNvSpPr>
            <a:spLocks noGrp="1"/>
          </p:cNvSpPr>
          <p:nvPr>
            <p:ph type="title"/>
          </p:nvPr>
        </p:nvSpPr>
        <p:spPr>
          <a:xfrm>
            <a:off x="301752" y="228600"/>
            <a:ext cx="8534400" cy="758952"/>
          </a:xfrm>
          <a:prstGeom prst="rect">
            <a:avLst/>
          </a:prstGeom>
        </p:spPr>
        <p:txBody>
          <a:bodyPr vert="horz" anchor="b">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youtu.be/PqesCb8fPJA"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404664"/>
            <a:ext cx="8229600" cy="720080"/>
          </a:xfrm>
        </p:spPr>
        <p:txBody>
          <a:bodyPr>
            <a:normAutofit fontScale="90000"/>
          </a:bodyPr>
          <a:lstStyle/>
          <a:p>
            <a:r>
              <a:rPr lang="el-GR" dirty="0" smtClean="0"/>
              <a:t>Α΄ΠΑΓΚΟΣΜΙΟΣ ΠΟΛΕΜΟΣ ΚΑΙ ΟΙ ΑΜΕΣΕΣ ΕΠΙΠΤΩΣΕΙΣ ΤΟΥ</a:t>
            </a:r>
            <a:endParaRPr lang="el-GR" dirty="0"/>
          </a:p>
        </p:txBody>
      </p:sp>
      <p:pic>
        <p:nvPicPr>
          <p:cNvPr id="307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99592" y="1768468"/>
            <a:ext cx="7344816" cy="4544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01182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48675" y="147366"/>
            <a:ext cx="8599981" cy="6449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0477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6146"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8755"/>
            <a:ext cx="8712968" cy="653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416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78098"/>
          </a:xfrm>
        </p:spPr>
        <p:txBody>
          <a:bodyPr/>
          <a:lstStyle/>
          <a:p>
            <a:r>
              <a:rPr lang="el-GR" dirty="0" smtClean="0"/>
              <a:t>Χαρακώματα</a:t>
            </a:r>
            <a:endParaRPr lang="el-GR" dirty="0"/>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1194124"/>
            <a:ext cx="5760640" cy="3983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44833"/>
            <a:ext cx="4320480" cy="508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8585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3600" dirty="0" smtClean="0"/>
              <a:t>Η ΕΛΛΑΔΑ ΣΤΟΝ Α' ΠΑΓΚΟΣΜΙΟ ΠΟΛΕΜΟ</a:t>
            </a:r>
            <a:endParaRPr lang="el-GR" sz="3600" dirty="0"/>
          </a:p>
        </p:txBody>
      </p:sp>
      <p:sp>
        <p:nvSpPr>
          <p:cNvPr id="3" name="Θέση περιεχομένου 2"/>
          <p:cNvSpPr>
            <a:spLocks noGrp="1"/>
          </p:cNvSpPr>
          <p:nvPr>
            <p:ph sz="quarter" idx="1"/>
          </p:nvPr>
        </p:nvSpPr>
        <p:spPr/>
        <p:txBody>
          <a:bodyPr>
            <a:normAutofit fontScale="70000" lnSpcReduction="20000"/>
          </a:bodyPr>
          <a:lstStyle/>
          <a:p>
            <a:pPr marL="0" indent="0">
              <a:buNone/>
            </a:pPr>
            <a:r>
              <a:rPr lang="el-GR" dirty="0" smtClean="0"/>
              <a:t>Η στάση της Ελλάδας κατά την κήρυξη του πολέμου και η διαφωνία Κωνσταντίνου - Βενιζέλου. </a:t>
            </a:r>
          </a:p>
          <a:p>
            <a:pPr marL="0" indent="0">
              <a:buNone/>
            </a:pPr>
            <a:r>
              <a:rPr lang="el-GR" dirty="0" smtClean="0"/>
              <a:t>Στον </a:t>
            </a:r>
            <a:r>
              <a:rPr lang="el-GR" dirty="0" err="1" smtClean="0"/>
              <a:t>αυστροσερβικό</a:t>
            </a:r>
            <a:r>
              <a:rPr lang="el-GR" dirty="0" smtClean="0"/>
              <a:t> πόλεμο η ελληνική κυβέρνηση έκρινε ότι η Ελλάδα θα έσπευδε να βοηθήσει τη Σερβία μόνο στην περίπτωση κατά την οποία τη χώρα αυτή προσέβαλλε στρατιωτικά η Βουλγαρία. Η γενίκευση όμως του ευρωπαϊκού πολέμου αχρήστευσε τον γνώμονα αυτόν της ελληνικής πολιτικής. </a:t>
            </a:r>
          </a:p>
          <a:p>
            <a:pPr marL="0" indent="0">
              <a:buNone/>
            </a:pPr>
            <a:r>
              <a:rPr lang="el-GR" dirty="0" smtClean="0"/>
              <a:t>Ο Βενιζέλος έκρινε πως η νέα κατάσταση επέβαλλε στην Ελλάδα να διατελεί σε επιφυλακή, εν αναμονή προτάσεων από την Τριπλή Συνεννόηση για την έξοδό της από την ουδετερότητα, στο πλευρό της Αγγλίας και της Γαλλίας, δηλαδή των δυνάμεων τις οποίες θεωρούσε ότι θα υπερίσχυαν στον πόλεμο. Εξάλλου, με τις χώρες αυτές την Ελλάδα συνέδεε και η πίστη στις φιλελεύθερες δημοκρατικές αρχές. </a:t>
            </a:r>
          </a:p>
          <a:p>
            <a:pPr marL="0" indent="0">
              <a:buNone/>
            </a:pPr>
            <a:r>
              <a:rPr lang="el-GR" dirty="0" smtClean="0"/>
              <a:t>Αντιθέτως, ο υπουργός Εξωτερικών Γεώργιος </a:t>
            </a:r>
            <a:r>
              <a:rPr lang="el-GR" dirty="0" err="1" smtClean="0"/>
              <a:t>Στρέιτ</a:t>
            </a:r>
            <a:r>
              <a:rPr lang="el-GR" dirty="0" smtClean="0"/>
              <a:t>, ο βασιλιάς Κωνσταντίνος και το Γενικό Επιτελείο έκριναν ότι η Ελλάδα θα έπρεπε να τηρήσει «διαρκή ουδετερότητα», κατά τον </a:t>
            </a:r>
            <a:r>
              <a:rPr lang="el-GR" dirty="0" err="1" smtClean="0"/>
              <a:t>Στρέιτ</a:t>
            </a:r>
            <a:r>
              <a:rPr lang="el-GR" dirty="0" smtClean="0"/>
              <a:t>, επειδή θεωρούσαν ότι η ουδετερότητα ήταν απαραίτητη στη χώρα, ύστερα από την πρόσφατη πολεμική περιπέτεια και την εδαφική επέκτασή της.</a:t>
            </a:r>
            <a:endParaRPr lang="el-GR" dirty="0"/>
          </a:p>
        </p:txBody>
      </p:sp>
    </p:spTree>
    <p:extLst>
      <p:ext uri="{BB962C8B-B14F-4D97-AF65-F5344CB8AC3E}">
        <p14:creationId xmlns:p14="http://schemas.microsoft.com/office/powerpoint/2010/main" val="32946749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
            </a:r>
            <a:br>
              <a:rPr lang="el-GR" dirty="0" smtClean="0"/>
            </a:br>
            <a:r>
              <a:rPr lang="el-GR" dirty="0"/>
              <a:t/>
            </a:r>
            <a:br>
              <a:rPr lang="el-GR" dirty="0"/>
            </a:br>
            <a:r>
              <a:rPr lang="el-GR" sz="2700" dirty="0" smtClean="0"/>
              <a:t>Η διάσταση απόψεων μεταξύ Κωνσταντίνου και Βενιζέλου</a:t>
            </a:r>
            <a:endParaRPr lang="el-GR" sz="2700" dirty="0"/>
          </a:p>
        </p:txBody>
      </p:sp>
      <p:sp>
        <p:nvSpPr>
          <p:cNvPr id="3" name="Θέση περιεχομένου 2"/>
          <p:cNvSpPr>
            <a:spLocks noGrp="1"/>
          </p:cNvSpPr>
          <p:nvPr>
            <p:ph sz="quarter" idx="1"/>
          </p:nvPr>
        </p:nvSpPr>
        <p:spPr/>
        <p:txBody>
          <a:bodyPr>
            <a:normAutofit fontScale="62500" lnSpcReduction="20000"/>
          </a:bodyPr>
          <a:lstStyle/>
          <a:p>
            <a:pPr marL="0" indent="0">
              <a:buNone/>
            </a:pPr>
            <a:endParaRPr lang="el-GR" dirty="0" smtClean="0"/>
          </a:p>
          <a:p>
            <a:pPr marL="0" indent="0">
              <a:buNone/>
            </a:pPr>
            <a:r>
              <a:rPr lang="el-GR" dirty="0" smtClean="0"/>
              <a:t>«Η βασική διάσταση με αντικείμενο τον εξωτερικό προσανατολισμό της χώρας θα ήταν δύσκολο να χαρακτηριστεί σαν επιφαινόμενο της βαθύτερης αντιθέσεως δύο ριζικά διάφορων πολιτικοκοινωνικών μερίδων, των </a:t>
            </a:r>
            <a:r>
              <a:rPr lang="el-GR" dirty="0" err="1" smtClean="0"/>
              <a:t>ανδρούμενων</a:t>
            </a:r>
            <a:r>
              <a:rPr lang="el-GR" dirty="0" smtClean="0"/>
              <a:t> φιλελευθέρων αστών και του παλαιού "συντηρητικού κατεστημένου". Έστω κι αν η στάση του Βενιζέλου ή του Κωνσταντίνου ήταν, ως έναν τουλάχιστον βαθμό, συναρτημένη με τη συναισθηματική κλίση ή την ιδεολογική συγγένεια προς τη μία ή την άλλη από τις εμπόλεμες παρατάξεις, το βασικό κίνητρο στην επιλογή τους ήταν η καλύτερη εξυπηρέτηση του εθνικού συμφέροντος - όπως διαγραφόταν μέσα από την ειδικότερη αντίληψή τους για τη βαθύτερη σημασία και την πιθανή έκβαση της παγκόσμιας διαμάχης [...]. Η πόλωση των πολιτικών δυνάμεων και του εκλογικού σώματος γύρω από τους δύο φορείς της αντιθέσεως ήταν αναπόφευκτη, αφότου ιδίως ο Κωνσταντίνος, με την επίμονη αντίδραση στην παρεμβατική πολιτική των Φιλελευθέρων, συντελούσε στην πολιτικοποίηση -με τη στενότερη έννοια του όρου- της αντιγνωμίας του με τον υπεύθυνο πρωθυπουργό».</a:t>
            </a:r>
          </a:p>
          <a:p>
            <a:endParaRPr lang="el-GR" dirty="0" smtClean="0"/>
          </a:p>
          <a:p>
            <a:pPr marL="0" indent="0">
              <a:buNone/>
            </a:pPr>
            <a:r>
              <a:rPr lang="el-GR" sz="2900" i="1" dirty="0" smtClean="0"/>
              <a:t>Κ. </a:t>
            </a:r>
            <a:r>
              <a:rPr lang="el-GR" sz="2900" i="1" dirty="0" err="1" smtClean="0"/>
              <a:t>Σβολόπουλος</a:t>
            </a:r>
            <a:r>
              <a:rPr lang="el-GR" sz="2900" i="1" dirty="0" smtClean="0"/>
              <a:t>, Η ελληνική εξωτερική πολιτική, τ. Α', Εστία, Αθήνα 20017, σ. 111-112.</a:t>
            </a:r>
            <a:endParaRPr lang="el-GR" sz="2900" i="1" dirty="0"/>
          </a:p>
        </p:txBody>
      </p:sp>
    </p:spTree>
    <p:extLst>
      <p:ext uri="{BB962C8B-B14F-4D97-AF65-F5344CB8AC3E}">
        <p14:creationId xmlns:p14="http://schemas.microsoft.com/office/powerpoint/2010/main" val="1941053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72787" y="260648"/>
            <a:ext cx="8492335" cy="619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2083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3167" y="316688"/>
            <a:ext cx="5046905" cy="3472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71624"/>
            <a:ext cx="4104456" cy="466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95536" y="3904467"/>
            <a:ext cx="3816424" cy="2308324"/>
          </a:xfrm>
          <a:prstGeom prst="rect">
            <a:avLst/>
          </a:prstGeom>
        </p:spPr>
        <p:txBody>
          <a:bodyPr wrap="square">
            <a:spAutoFit/>
          </a:bodyPr>
          <a:lstStyle/>
          <a:p>
            <a:endParaRPr lang="el-GR" dirty="0" smtClean="0"/>
          </a:p>
          <a:p>
            <a:r>
              <a:rPr lang="el-GR" dirty="0" smtClean="0"/>
              <a:t>Φωτογραφίες από την περίοδο του Εθνικού Διχασμού με οπαδούς του Βενιζέλου και του Κωνσταντίνου που φέρουν τα ανάλογα πλακάτ. Ο Εθνικός Διχασμός είχε πολιτικά αίτια, ενώ οι συνέπειές του για την Ελλάδα υπήρξαν πολύ σοβαρές.</a:t>
            </a:r>
            <a:endParaRPr lang="el-GR" dirty="0"/>
          </a:p>
        </p:txBody>
      </p:sp>
    </p:spTree>
    <p:extLst>
      <p:ext uri="{BB962C8B-B14F-4D97-AF65-F5344CB8AC3E}">
        <p14:creationId xmlns:p14="http://schemas.microsoft.com/office/powerpoint/2010/main" val="3120715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 Εθνικός Διχασμός</a:t>
            </a:r>
            <a:endParaRPr lang="el-GR" dirty="0"/>
          </a:p>
        </p:txBody>
      </p:sp>
      <p:sp>
        <p:nvSpPr>
          <p:cNvPr id="3" name="Θέση περιεχομένου 2"/>
          <p:cNvSpPr>
            <a:spLocks noGrp="1"/>
          </p:cNvSpPr>
          <p:nvPr>
            <p:ph sz="quarter" idx="1"/>
          </p:nvPr>
        </p:nvSpPr>
        <p:spPr/>
        <p:txBody>
          <a:bodyPr>
            <a:normAutofit/>
          </a:bodyPr>
          <a:lstStyle/>
          <a:p>
            <a:pPr marL="0" indent="0">
              <a:buNone/>
            </a:pPr>
            <a:r>
              <a:rPr lang="el-GR" dirty="0" smtClean="0"/>
              <a:t>Οι δύο παρατάξεις διέθεταν πλέον και τις δυνάμεις κρούσης τους, οι βασιλικοί (οι </a:t>
            </a:r>
            <a:r>
              <a:rPr lang="el-GR" dirty="0" err="1" smtClean="0"/>
              <a:t>αντιβενιζελικοί</a:t>
            </a:r>
            <a:r>
              <a:rPr lang="el-GR" dirty="0" smtClean="0"/>
              <a:t>, όπως καθιερώθηκε έκτοτε να ονομάζονται) τους «</a:t>
            </a:r>
            <a:r>
              <a:rPr lang="el-GR" b="1" dirty="0" smtClean="0"/>
              <a:t>Επίστρατους</a:t>
            </a:r>
            <a:r>
              <a:rPr lang="el-GR" dirty="0" smtClean="0"/>
              <a:t>»* και οι </a:t>
            </a:r>
            <a:r>
              <a:rPr lang="el-GR" dirty="0" err="1" smtClean="0"/>
              <a:t>βενιζελικοί</a:t>
            </a:r>
            <a:r>
              <a:rPr lang="el-GR" dirty="0" smtClean="0"/>
              <a:t> τους «</a:t>
            </a:r>
            <a:r>
              <a:rPr lang="el-GR" b="1" dirty="0" err="1" smtClean="0"/>
              <a:t>Αμυνίτες</a:t>
            </a:r>
            <a:r>
              <a:rPr lang="el-GR" dirty="0" smtClean="0"/>
              <a:t>» της Θεσσαλονίκης, σύντομα μάλιστα θα αποκτούσαν και την αποκλειστική επικράτειά τους, οι βασιλικοί την «Παλαιά Ελλάδα» και οι </a:t>
            </a:r>
            <a:r>
              <a:rPr lang="el-GR" dirty="0" err="1" smtClean="0"/>
              <a:t>βενιζελικοί</a:t>
            </a:r>
            <a:r>
              <a:rPr lang="el-GR" dirty="0" smtClean="0"/>
              <a:t> τις «Νέες Χώρες», με πρωτεύουσα την Αθήνα και τη Θεσσαλονίκη αντιστοίχως.</a:t>
            </a:r>
            <a:endParaRPr lang="el-GR" dirty="0"/>
          </a:p>
        </p:txBody>
      </p:sp>
    </p:spTree>
    <p:extLst>
      <p:ext uri="{BB962C8B-B14F-4D97-AF65-F5344CB8AC3E}">
        <p14:creationId xmlns:p14="http://schemas.microsoft.com/office/powerpoint/2010/main" val="33740433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Το Κίνημα της «Εθνικής Άμυνας» και τα «Νοεμβριανά»</a:t>
            </a:r>
            <a:endParaRPr lang="el-GR" sz="2400" dirty="0"/>
          </a:p>
        </p:txBody>
      </p:sp>
      <p:sp>
        <p:nvSpPr>
          <p:cNvPr id="3" name="Θέση περιεχομένου 2"/>
          <p:cNvSpPr>
            <a:spLocks noGrp="1"/>
          </p:cNvSpPr>
          <p:nvPr>
            <p:ph sz="quarter" idx="1"/>
          </p:nvPr>
        </p:nvSpPr>
        <p:spPr/>
        <p:txBody>
          <a:bodyPr>
            <a:normAutofit fontScale="62500" lnSpcReduction="20000"/>
          </a:bodyPr>
          <a:lstStyle/>
          <a:p>
            <a:pPr marL="0" indent="0">
              <a:buNone/>
            </a:pPr>
            <a:r>
              <a:rPr lang="el-GR" dirty="0" smtClean="0"/>
              <a:t>Στις 16/29 Αυγούστου 1916 εκδηλώθηκε το αναμενόμενο </a:t>
            </a:r>
            <a:r>
              <a:rPr lang="el-GR" b="1" dirty="0" smtClean="0"/>
              <a:t>κίνημα της Εθνικής Άμυνας </a:t>
            </a:r>
            <a:r>
              <a:rPr lang="el-GR" dirty="0" smtClean="0"/>
              <a:t>στη Θεσσαλονίκη, με την υποστήριξη του Γάλλου στρατηγού </a:t>
            </a:r>
            <a:r>
              <a:rPr lang="el-GR" dirty="0" err="1" smtClean="0"/>
              <a:t>Σαράιγ</a:t>
            </a:r>
            <a:r>
              <a:rPr lang="el-GR" dirty="0" smtClean="0"/>
              <a:t>, αλλά όχι και του Βενιζέλου στην αρχή. Ο Βενιζέλος δίσταζε να ηγηθεί του κινήματος, επειδή απέβλεπε στην εθνική ενότητα, προκειμένου να αντιμετωπίσει η χώρα τη βουλγαρική απειλή, αλλά υποχρεώθηκε από τα πράγματα να αναλάβει την ηγεσία του, για να επισπεύσει την έξοδο της Ελλάδας στον πόλεμο στο πλευρό της Συνεννόησης.</a:t>
            </a:r>
          </a:p>
          <a:p>
            <a:endParaRPr lang="el-GR" dirty="0" smtClean="0"/>
          </a:p>
          <a:p>
            <a:pPr marL="0" indent="0">
              <a:buNone/>
            </a:pPr>
            <a:r>
              <a:rPr lang="el-GR" dirty="0" smtClean="0"/>
              <a:t>Η απουσία ωστόσο ομοφωνίας μεταξύ των συμμάχων της Συνεννόησης έδινε τη δυνατότητα στον Κωνσταντίνο και την κυβέρνηση του να αποδέχονται τα διάφορα αιτήματά τους και στη συνέχεια να κωλυσιεργούν ή και να αθετούν τα υπεσχημένα. Συνέπεια αυτής της τακτικής ήταν τα </a:t>
            </a:r>
            <a:r>
              <a:rPr lang="el-GR" b="1" dirty="0" smtClean="0"/>
              <a:t>«Νοεμβριανά» του 1916</a:t>
            </a:r>
            <a:r>
              <a:rPr lang="el-GR" dirty="0" smtClean="0"/>
              <a:t>, αιματηρές συγκρούσεις μεταξύ μονάδων πιστών στην κυβέρνηση της Αθήνας και αγημάτων που είχαν αποβιβάσει οι Γάλλοι, για να παραλάβουν πολεμικό υλικό που είχε συμφωνήσει να παραδώσει η κυβέρνηση. Οι συγκρούσεις αυτές, αλλά και τα σοβαρότατα έκτροπα και οι διώξεις που ακολούθησαν εναντίον </a:t>
            </a:r>
            <a:r>
              <a:rPr lang="el-GR" dirty="0" err="1" smtClean="0"/>
              <a:t>βενιζελικών</a:t>
            </a:r>
            <a:r>
              <a:rPr lang="el-GR" dirty="0" smtClean="0"/>
              <a:t> στην ελληνική πρωτεύουσα, με πρωταγωνιστές τους </a:t>
            </a:r>
            <a:r>
              <a:rPr lang="el-GR" dirty="0" err="1" smtClean="0"/>
              <a:t>αντιβενιζελικούς</a:t>
            </a:r>
            <a:r>
              <a:rPr lang="el-GR" dirty="0" smtClean="0"/>
              <a:t> «Επίστρατους», είχαν ως συνέπεια τη σκλήρυνση της θέσης της Γαλλίας έναντι του Κωνσταντίνου και την εκθρόνισή του.</a:t>
            </a:r>
            <a:endParaRPr lang="el-GR" dirty="0"/>
          </a:p>
        </p:txBody>
      </p:sp>
    </p:spTree>
    <p:extLst>
      <p:ext uri="{BB962C8B-B14F-4D97-AF65-F5344CB8AC3E}">
        <p14:creationId xmlns:p14="http://schemas.microsoft.com/office/powerpoint/2010/main" val="29616284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819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589269" y="332656"/>
            <a:ext cx="7822455" cy="5872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533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p:spPr>
        <p:txBody>
          <a:bodyPr>
            <a:normAutofit fontScale="90000"/>
          </a:bodyPr>
          <a:lstStyle/>
          <a:p>
            <a:r>
              <a:rPr lang="el-GR" dirty="0" smtClean="0"/>
              <a:t>Εισαγωγικό σημείωμα</a:t>
            </a:r>
            <a:endParaRPr lang="el-GR" dirty="0"/>
          </a:p>
        </p:txBody>
      </p:sp>
      <p:sp>
        <p:nvSpPr>
          <p:cNvPr id="3" name="Θέση περιεχομένου 2"/>
          <p:cNvSpPr>
            <a:spLocks noGrp="1"/>
          </p:cNvSpPr>
          <p:nvPr>
            <p:ph sz="quarter" idx="1"/>
          </p:nvPr>
        </p:nvSpPr>
        <p:spPr>
          <a:xfrm>
            <a:off x="457200" y="1412776"/>
            <a:ext cx="8229600" cy="5184576"/>
          </a:xfrm>
        </p:spPr>
        <p:txBody>
          <a:bodyPr>
            <a:normAutofit fontScale="47500" lnSpcReduction="20000"/>
          </a:bodyPr>
          <a:lstStyle/>
          <a:p>
            <a:endParaRPr lang="el-GR" dirty="0" smtClean="0"/>
          </a:p>
          <a:p>
            <a:r>
              <a:rPr lang="el-GR" dirty="0" smtClean="0"/>
              <a:t>Ο παγκόσμιος χαρακτήρας των συμφερόντων των μεγάλων δυνάμεων της Ευρώπης, σε συνδυασμό με τον συνασπισμό των δυνάμεων αυτών σε δυο αντιμαχόμενα στρατόπεδα, την </a:t>
            </a:r>
            <a:r>
              <a:rPr lang="el-GR" b="1" dirty="0" smtClean="0"/>
              <a:t>Τριπλή Συμμαχία (Γερμανία, Αυστρία, Ιταλία) και την Τριπλή Συνεννόηση (Βρετανία, Γαλλία, Ρωσία),</a:t>
            </a:r>
            <a:r>
              <a:rPr lang="el-GR" dirty="0" smtClean="0"/>
              <a:t> σήμαινε γενίκευση κάθε τοπικής κρίσης σε οποιοδήποτε μέρος του κόσμου. Η γενικευμένη ένταση που προέκυψε επρόκειτο να μεταβάλει ένα δευτερεύον επεισόδιο, τη δολοφονία του διαδόχου της Αυστρίας Φραγκίσκου Φερδινάνδου, σε διεθνή κρίση, από την οποία ξέσπασε ο Α' Παγκόσμιος Πόλεμος.</a:t>
            </a:r>
          </a:p>
          <a:p>
            <a:endParaRPr lang="el-GR" dirty="0" smtClean="0"/>
          </a:p>
          <a:p>
            <a:r>
              <a:rPr lang="el-GR" b="1" dirty="0" smtClean="0"/>
              <a:t>Ο πόλεμος, που ξεκίνησε στην Ευρώπη, τελικά επεκτάθηκε γεωγραφικά και έγινε παγκόσμιος</a:t>
            </a:r>
            <a:r>
              <a:rPr lang="el-GR" dirty="0" smtClean="0"/>
              <a:t>, καθώς οι αρχικοί αντίπαλοι προσπαθούσαν να προσεταιριστούν τις ουδέτερες χώρες με κάθε δυνατό μέσο σε κάθε σημείο του πλανήτη.</a:t>
            </a:r>
          </a:p>
          <a:p>
            <a:endParaRPr lang="el-GR" dirty="0" smtClean="0"/>
          </a:p>
          <a:p>
            <a:r>
              <a:rPr lang="el-GR" b="1" dirty="0" smtClean="0"/>
              <a:t>Ο πόλεμος αυτός εξασθένισε και υπονόμευσε θεσμούς και αξίες, όπως η κοινοβουλευτική δημοκρατία*, τα φιλελεύθερα ιδεώδη και η ελεύθερη οικονομία, και εισήγαγε ή επέτεινε άλλους θεσμούς, όπως ο κρατικός παρεμβατισμός στην οικονομία και η παρέμβαση των στρατιωτικών στην πολιτική. Επιτάχυνε επίσης την αποσταθεροποίηση και τη διάλυση των πολυεθνικών αυτοκρατοριών της Ευρώπης, της Αυστροουγγαρίας και της Οθωμανικής Αυτοκρατορίας.</a:t>
            </a:r>
          </a:p>
          <a:p>
            <a:endParaRPr lang="el-GR" dirty="0" smtClean="0"/>
          </a:p>
          <a:p>
            <a:r>
              <a:rPr lang="el-GR" dirty="0" smtClean="0"/>
              <a:t>Στην Ελλάδα την ευφορία από τις επιτυχίες των Βαλκανικών Πολέμων διαδέχτηκε η σκληρότητα του Α' Παγκόσμιου Πολέμου, ο εσωτερικός διχασμός και </a:t>
            </a:r>
            <a:r>
              <a:rPr lang="el-GR" b="1" dirty="0" smtClean="0"/>
              <a:t>η Μικρασιατική Καταστροφή </a:t>
            </a:r>
            <a:r>
              <a:rPr lang="el-GR" dirty="0" smtClean="0"/>
              <a:t>με τον ξεριζωμό του ελληνισμού της </a:t>
            </a:r>
            <a:r>
              <a:rPr lang="el-GR" dirty="0" err="1" smtClean="0"/>
              <a:t>Μικράς</a:t>
            </a:r>
            <a:r>
              <a:rPr lang="el-GR" dirty="0" smtClean="0"/>
              <a:t> Ασίας και του Πόντου. Η εγκατάσταση των προσφύγων στην κυρίως Ελλάδα θα αλλάξει ριζικά την παραδοσιακή μορφή της χώρας.</a:t>
            </a:r>
          </a:p>
          <a:p>
            <a:endParaRPr lang="el-GR" dirty="0" smtClean="0"/>
          </a:p>
          <a:p>
            <a:r>
              <a:rPr lang="el-GR" dirty="0" smtClean="0"/>
              <a:t>Έμμεση συνέπεια του Α' Παγκόσμιου Πολέμου ήταν και η </a:t>
            </a:r>
            <a:r>
              <a:rPr lang="el-GR" b="1" dirty="0" smtClean="0"/>
              <a:t>Ρωσική Επανάσταση του 1917</a:t>
            </a:r>
            <a:r>
              <a:rPr lang="el-GR" dirty="0" smtClean="0"/>
              <a:t>, η οποία, όπως ακριβώς και η Γαλλική, φιλοδοξούσε να γίνει πανευρωπαϊκή ή ακόμη και παγκόσμια.</a:t>
            </a:r>
            <a:endParaRPr lang="el-GR" dirty="0"/>
          </a:p>
        </p:txBody>
      </p:sp>
    </p:spTree>
    <p:extLst>
      <p:ext uri="{BB962C8B-B14F-4D97-AF65-F5344CB8AC3E}">
        <p14:creationId xmlns:p14="http://schemas.microsoft.com/office/powerpoint/2010/main" val="439347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1625" y="2027285"/>
            <a:ext cx="8504238" cy="3571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47281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4. </a:t>
            </a:r>
            <a:r>
              <a:rPr lang="el-GR" sz="2700" dirty="0" smtClean="0"/>
              <a:t>ΤΟ ΣΥΝΕΔΡΙΟ ΕΙΡΗΝΗΣ ΤΩΝ ΠΑΡΙΣΙΩΝ (1919-1920)</a:t>
            </a:r>
            <a:endParaRPr lang="el-GR" sz="2700" dirty="0"/>
          </a:p>
        </p:txBody>
      </p:sp>
      <p:sp>
        <p:nvSpPr>
          <p:cNvPr id="3" name="Θέση περιεχομένου 2"/>
          <p:cNvSpPr>
            <a:spLocks noGrp="1"/>
          </p:cNvSpPr>
          <p:nvPr>
            <p:ph sz="quarter" idx="1"/>
          </p:nvPr>
        </p:nvSpPr>
        <p:spPr/>
        <p:txBody>
          <a:bodyPr>
            <a:normAutofit fontScale="77500" lnSpcReduction="20000"/>
          </a:bodyPr>
          <a:lstStyle/>
          <a:p>
            <a:pPr marL="0" indent="0">
              <a:buNone/>
            </a:pPr>
            <a:r>
              <a:rPr lang="el-GR" dirty="0" smtClean="0"/>
              <a:t>Στο Συνέδριο Ειρήνης που συγκλήθηκε στο Παρίσι οι νικητές ανέλαβαν να χαράξουν εκ νέου τον χάρτη της Ευρώπης και της Εγγύς Ανατολής, από τη Βαλτική ως τον Περσικό Κόλπο. Πρωτεργάτες του συνεδρίου ήταν ο Γάλλος πρωθυπουργός Κλεμανσό, ο Αμερικανός πρόεδρος Ουίλσον και ο πρωθυπουργός της Βρετανίας </a:t>
            </a:r>
            <a:r>
              <a:rPr lang="el-GR" dirty="0" err="1" smtClean="0"/>
              <a:t>Λόυντ</a:t>
            </a:r>
            <a:r>
              <a:rPr lang="el-GR" dirty="0" smtClean="0"/>
              <a:t> Τζορτζ.</a:t>
            </a:r>
          </a:p>
          <a:p>
            <a:endParaRPr lang="el-GR" dirty="0" smtClean="0"/>
          </a:p>
          <a:p>
            <a:pPr marL="0" indent="0">
              <a:buNone/>
            </a:pPr>
            <a:r>
              <a:rPr lang="el-GR" b="1" dirty="0" smtClean="0"/>
              <a:t>Κατευθυντήριοι στόχοι των νικητριών δυνάμεων </a:t>
            </a:r>
            <a:r>
              <a:rPr lang="el-GR" dirty="0" smtClean="0"/>
              <a:t>ήταν, με αρκετές διαφοροποιήσεις:</a:t>
            </a:r>
          </a:p>
          <a:p>
            <a:pPr marL="0" indent="0">
              <a:buNone/>
            </a:pPr>
            <a:r>
              <a:rPr lang="el-GR" dirty="0" smtClean="0"/>
              <a:t> α) η ρύθμιση του γερμανικού ζητήματος, που θα διαιώνιζε τη μειονεκτική θέση της Γερμανίας και θα απέτρεπε επικίνδυνη αύξηση της ισχύος της</a:t>
            </a:r>
          </a:p>
          <a:p>
            <a:pPr marL="0" indent="0">
              <a:buNone/>
            </a:pPr>
            <a:r>
              <a:rPr lang="el-GR" dirty="0" smtClean="0"/>
              <a:t> β) η χάραξη νέων συνόρων στην Κεντρική και την Ανατολική Ευρώπη και στην Εγγύς Ανατολή, με γνώμονα όχι τα δυναστικά συμφέροντα αλλά τις διάφορες εθνότητες.</a:t>
            </a:r>
            <a:endParaRPr lang="el-GR" dirty="0"/>
          </a:p>
        </p:txBody>
      </p:sp>
    </p:spTree>
    <p:extLst>
      <p:ext uri="{BB962C8B-B14F-4D97-AF65-F5344CB8AC3E}">
        <p14:creationId xmlns:p14="http://schemas.microsoft.com/office/powerpoint/2010/main" val="4119587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800" dirty="0" smtClean="0"/>
              <a:t>Το </a:t>
            </a:r>
            <a:r>
              <a:rPr lang="el-GR" sz="1800" dirty="0"/>
              <a:t>Συμβούλιο των Τεσσάρων στη σύνοδο ειρήνης : </a:t>
            </a:r>
            <a:r>
              <a:rPr lang="el-GR" sz="1800" dirty="0" err="1"/>
              <a:t>Λόιντ</a:t>
            </a:r>
            <a:r>
              <a:rPr lang="el-GR" sz="1800" dirty="0"/>
              <a:t> Τζορτζ, </a:t>
            </a:r>
            <a:r>
              <a:rPr lang="el-GR" sz="1800" dirty="0" err="1"/>
              <a:t>Βιττόριο</a:t>
            </a:r>
            <a:r>
              <a:rPr lang="el-GR" sz="1800" dirty="0"/>
              <a:t> Ορλάντο, Ζωρζ </a:t>
            </a:r>
            <a:r>
              <a:rPr lang="el-GR" sz="1800" dirty="0" err="1"/>
              <a:t>Κλεμανσώ</a:t>
            </a:r>
            <a:r>
              <a:rPr lang="el-GR" sz="1800" dirty="0"/>
              <a:t> και </a:t>
            </a:r>
            <a:r>
              <a:rPr lang="el-GR" sz="1800" dirty="0" err="1"/>
              <a:t>Γούντροου</a:t>
            </a:r>
            <a:r>
              <a:rPr lang="el-GR" sz="1800" dirty="0"/>
              <a:t> Ουίλσον</a:t>
            </a:r>
          </a:p>
        </p:txBody>
      </p:sp>
      <p:pic>
        <p:nvPicPr>
          <p:cNvPr id="614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75656" y="1449300"/>
            <a:ext cx="6192688" cy="4755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9551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06090"/>
          </a:xfrm>
        </p:spPr>
        <p:txBody>
          <a:bodyPr/>
          <a:lstStyle/>
          <a:p>
            <a:r>
              <a:rPr lang="el-GR" dirty="0" smtClean="0"/>
              <a:t>Οι ευθύνες για τον πόλεμο</a:t>
            </a:r>
            <a:endParaRPr lang="el-GR" dirty="0"/>
          </a:p>
        </p:txBody>
      </p:sp>
      <p:sp>
        <p:nvSpPr>
          <p:cNvPr id="3" name="Θέση περιεχομένου 2"/>
          <p:cNvSpPr>
            <a:spLocks noGrp="1"/>
          </p:cNvSpPr>
          <p:nvPr>
            <p:ph sz="quarter" idx="1"/>
          </p:nvPr>
        </p:nvSpPr>
        <p:spPr/>
        <p:txBody>
          <a:bodyPr>
            <a:normAutofit fontScale="70000" lnSpcReduction="20000"/>
          </a:bodyPr>
          <a:lstStyle/>
          <a:p>
            <a:pPr marL="0" indent="0">
              <a:buNone/>
            </a:pPr>
            <a:r>
              <a:rPr lang="el-GR" dirty="0" smtClean="0"/>
              <a:t>•«Οι Συμμαχικές δυνάμεις επιβεβαιώνουν και η Γερμανία αποδέχεται την ευθύνη της και την ευθύνη των συμμάχων της για την πρόκληση των απωλειών και των καταστροφών στις οποίες υποβλήθηκαν οι Συμμαχικές κυβερνήσεις και οι λαοί τους ως συνέπεια του πολέμου».</a:t>
            </a:r>
          </a:p>
          <a:p>
            <a:endParaRPr lang="el-GR" dirty="0" smtClean="0"/>
          </a:p>
          <a:p>
            <a:pPr marL="0" indent="0">
              <a:buNone/>
            </a:pPr>
            <a:r>
              <a:rPr lang="el-GR" sz="2500" i="1" dirty="0" smtClean="0"/>
              <a:t>Η διατύπωση της ευθύνης για τον πόλεμο από τη Συνθήκη των Βερσαλλιών, 1919</a:t>
            </a:r>
            <a:r>
              <a:rPr lang="el-GR" dirty="0" smtClean="0"/>
              <a:t>.</a:t>
            </a:r>
          </a:p>
          <a:p>
            <a:endParaRPr lang="el-GR" dirty="0" smtClean="0"/>
          </a:p>
          <a:p>
            <a:pPr marL="0" indent="0">
              <a:buNone/>
            </a:pPr>
            <a:r>
              <a:rPr lang="el-GR" dirty="0" smtClean="0"/>
              <a:t>•«Μας εξανάγκασαν να αποδεχθούμε την αποκλειστική ευθύνη του πολέμου: μια τέτοια παραδοχή στα χείλη μου θα ήταν ψευδής. Δεν επιζητούμε την απαλλαγή της Γερμανίας από κάθε ευθύνη γι' αυτόν τον παγκόσμιο πόλεμο και για τον τρόπο που διεξήχθη. Ωστόσο, με έμφαση αρνούμαστε ότι η Γερμανία της οποίας ο λαός αισθανόταν ότι διεξάγει αμυντικό πόλεμο, πρέπει να εξαναγκαστεί να αποδεχθεί την αποκλειστική ευθύνη».</a:t>
            </a:r>
          </a:p>
          <a:p>
            <a:endParaRPr lang="el-GR" dirty="0" smtClean="0"/>
          </a:p>
          <a:p>
            <a:pPr marL="0" indent="0">
              <a:buNone/>
            </a:pPr>
            <a:r>
              <a:rPr lang="el-GR" sz="2500" i="1" dirty="0" smtClean="0"/>
              <a:t>Κόμης </a:t>
            </a:r>
            <a:r>
              <a:rPr lang="el-GR" sz="2500" i="1" dirty="0" err="1" smtClean="0"/>
              <a:t>Μπρόκντορφ</a:t>
            </a:r>
            <a:r>
              <a:rPr lang="el-GR" sz="2500" i="1" dirty="0" smtClean="0"/>
              <a:t>-</a:t>
            </a:r>
            <a:r>
              <a:rPr lang="el-GR" sz="2500" i="1" dirty="0" err="1" smtClean="0"/>
              <a:t>Ράντζαν</a:t>
            </a:r>
            <a:r>
              <a:rPr lang="el-GR" sz="2500" i="1" dirty="0" smtClean="0"/>
              <a:t>, επικεφαλής της γερμανικής αντιπροσωπείας στις Βερσαλλίες, 1919.</a:t>
            </a:r>
            <a:endParaRPr lang="el-GR" sz="2500" i="1" dirty="0"/>
          </a:p>
        </p:txBody>
      </p:sp>
    </p:spTree>
    <p:extLst>
      <p:ext uri="{BB962C8B-B14F-4D97-AF65-F5344CB8AC3E}">
        <p14:creationId xmlns:p14="http://schemas.microsoft.com/office/powerpoint/2010/main" val="18933828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Η Συνθήκη των Βερσαλλιών</a:t>
            </a:r>
            <a:endParaRPr lang="el-GR" dirty="0"/>
          </a:p>
        </p:txBody>
      </p:sp>
      <p:sp>
        <p:nvSpPr>
          <p:cNvPr id="3" name="Θέση περιεχομένου 2"/>
          <p:cNvSpPr>
            <a:spLocks noGrp="1"/>
          </p:cNvSpPr>
          <p:nvPr>
            <p:ph sz="quarter" idx="1"/>
          </p:nvPr>
        </p:nvSpPr>
        <p:spPr/>
        <p:txBody>
          <a:bodyPr>
            <a:normAutofit fontScale="77500" lnSpcReduction="20000"/>
          </a:bodyPr>
          <a:lstStyle/>
          <a:p>
            <a:pPr marL="0" indent="0">
              <a:buNone/>
            </a:pPr>
            <a:r>
              <a:rPr lang="el-GR" dirty="0" smtClean="0"/>
              <a:t>Στη συνθήκη ειρήνης που υπογράφηκε ανάμεσα στη Γερμανία και τις νικήτριες δυνάμεις, την περίφημη Συνθήκη των Βερσαλλιών (28 Ιουνίου 1919), υπερίσχυσαν οι απόψεις και οι επιδιώξεις της Γαλλίας, η οποία άλλωστε ήταν η περισσότερο ενδιαφερόμενη δύναμη.</a:t>
            </a:r>
          </a:p>
          <a:p>
            <a:pPr marL="0" indent="0">
              <a:buNone/>
            </a:pPr>
            <a:r>
              <a:rPr lang="el-GR" dirty="0" smtClean="0"/>
              <a:t> </a:t>
            </a:r>
            <a:r>
              <a:rPr lang="el-GR" b="1" dirty="0" smtClean="0"/>
              <a:t>Οι κυριότεροι όροι της συνθήκης ήταν εδαφικοί, στρατιωτικοί και οικονομικοί</a:t>
            </a:r>
            <a:r>
              <a:rPr lang="el-GR" dirty="0" smtClean="0"/>
              <a:t>. </a:t>
            </a:r>
          </a:p>
          <a:p>
            <a:pPr marL="0" indent="0">
              <a:buNone/>
            </a:pPr>
            <a:r>
              <a:rPr lang="el-GR" dirty="0" smtClean="0"/>
              <a:t>Η Γερμανία έχασε την Αλσατία και τη </a:t>
            </a:r>
            <a:r>
              <a:rPr lang="el-GR" dirty="0" err="1" smtClean="0"/>
              <a:t>Λορραίνη</a:t>
            </a:r>
            <a:r>
              <a:rPr lang="el-GR" dirty="0" smtClean="0"/>
              <a:t>, τις οποίες προσάρτησε η Γαλλία, καθώς και διάφορες μικρότερες περιοχές, που προσάρτησαν το Βέλγιο και η Πολωνία. Η Γερμανία έχασε επίσης όλες τις αποικίες της. </a:t>
            </a:r>
          </a:p>
          <a:p>
            <a:pPr marL="0" indent="0">
              <a:buNone/>
            </a:pPr>
            <a:r>
              <a:rPr lang="el-GR" dirty="0" smtClean="0"/>
              <a:t>Εξίσου βαρείς ήταν οι στρατιωτικοί όροι. </a:t>
            </a:r>
            <a:r>
              <a:rPr lang="el-GR" dirty="0" err="1" smtClean="0"/>
              <a:t>Αποστρατικοποιήθηκε</a:t>
            </a:r>
            <a:r>
              <a:rPr lang="el-GR" dirty="0" smtClean="0"/>
              <a:t> η ανατολική όχθη του Ρήνου σε βάθος 50 χιλιομέτρων και καταλήφθηκε από τους Συμμάχους. Η Γερμανία υποχρεώθηκε επίσης να καταβάλει πολεμικές αποζημιώσεις δυσανάλογες προς τις δυνατότητές της.</a:t>
            </a:r>
            <a:endParaRPr lang="el-GR" dirty="0"/>
          </a:p>
        </p:txBody>
      </p:sp>
    </p:spTree>
    <p:extLst>
      <p:ext uri="{BB962C8B-B14F-4D97-AF65-F5344CB8AC3E}">
        <p14:creationId xmlns:p14="http://schemas.microsoft.com/office/powerpoint/2010/main" val="7284402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37635" y="620688"/>
            <a:ext cx="8699421" cy="570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048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2800" dirty="0" smtClean="0"/>
              <a:t>Οι συνθήκες ειρήνης με τις άλλες ηττημένες δυνάμεις</a:t>
            </a:r>
            <a:endParaRPr lang="el-GR" sz="2800" dirty="0"/>
          </a:p>
        </p:txBody>
      </p:sp>
      <p:sp>
        <p:nvSpPr>
          <p:cNvPr id="3" name="Θέση περιεχομένου 2"/>
          <p:cNvSpPr>
            <a:spLocks noGrp="1"/>
          </p:cNvSpPr>
          <p:nvPr>
            <p:ph sz="quarter" idx="1"/>
          </p:nvPr>
        </p:nvSpPr>
        <p:spPr/>
        <p:txBody>
          <a:bodyPr>
            <a:normAutofit fontScale="25000" lnSpcReduction="20000"/>
          </a:bodyPr>
          <a:lstStyle/>
          <a:p>
            <a:pPr marL="0" indent="0">
              <a:buNone/>
            </a:pPr>
            <a:endParaRPr lang="el-GR" dirty="0" smtClean="0"/>
          </a:p>
          <a:p>
            <a:pPr marL="0" indent="0">
              <a:buNone/>
            </a:pPr>
            <a:r>
              <a:rPr lang="el-GR" sz="7200" dirty="0" smtClean="0"/>
              <a:t>Με την Αυστρία (</a:t>
            </a:r>
            <a:r>
              <a:rPr lang="el-GR" sz="7200" b="1" dirty="0" smtClean="0"/>
              <a:t>Συνθήκη του Σαιν Ζερμαίν</a:t>
            </a:r>
            <a:r>
              <a:rPr lang="el-GR" sz="7200" dirty="0" smtClean="0"/>
              <a:t>, 10 Σεπτεμβρίου 1919), με τη Βουλγαρία (Συνθήκη του Νεϊγύ, 27 Νοεμβρίου 1919), με την Οθωμανική Αυτοκρατορία (</a:t>
            </a:r>
            <a:r>
              <a:rPr lang="el-GR" sz="7200" b="1" dirty="0" smtClean="0"/>
              <a:t>Συνθήκη των Σεβρών,</a:t>
            </a:r>
            <a:r>
              <a:rPr lang="el-GR" sz="7200" dirty="0" smtClean="0"/>
              <a:t> 28 Ιουλίου/10 Αυγούστου 1920) και με την Ουγγαρία (</a:t>
            </a:r>
            <a:r>
              <a:rPr lang="el-GR" sz="7200" b="1" dirty="0" smtClean="0"/>
              <a:t>Συνθήκη του </a:t>
            </a:r>
            <a:r>
              <a:rPr lang="el-GR" sz="7200" b="1" dirty="0" err="1" smtClean="0"/>
              <a:t>Τριανόν</a:t>
            </a:r>
            <a:r>
              <a:rPr lang="el-GR" sz="7200" dirty="0" smtClean="0"/>
              <a:t>, 4 Ιουνίου 1920), αφορούσαν κυρίως τις χώρες που διεκδικούσαν εδάφη τους: την Ιταλία, την Ελλάδα, τη Ρουμανία, καθώς και τις νέες χώρες, τη Γιουγκοσλαβία, την Τσεχοσλοβακία και την Πολωνία, οι οποίες θεωρήθηκαν χώρες συμμαχικές.</a:t>
            </a:r>
          </a:p>
          <a:p>
            <a:endParaRPr lang="el-GR" sz="7200" dirty="0" smtClean="0"/>
          </a:p>
          <a:p>
            <a:pPr marL="0" indent="0">
              <a:buNone/>
            </a:pPr>
            <a:r>
              <a:rPr lang="el-GR" sz="7200" dirty="0" smtClean="0"/>
              <a:t>Η </a:t>
            </a:r>
            <a:r>
              <a:rPr lang="el-GR" sz="7200" b="1" dirty="0" smtClean="0"/>
              <a:t>Συνθήκη του Νεϊγύ</a:t>
            </a:r>
            <a:r>
              <a:rPr lang="el-GR" sz="7200" dirty="0" smtClean="0"/>
              <a:t> επιβεβαίωσε την ελληνική κυριαρχία επί των εδαφών μεταξύ του Έβρου και του Νέστου έως τα </a:t>
            </a:r>
            <a:r>
              <a:rPr lang="el-GR" sz="7200" dirty="0" err="1" smtClean="0"/>
              <a:t>τουρκοβουλγαρικά</a:t>
            </a:r>
            <a:r>
              <a:rPr lang="el-GR" sz="7200" dirty="0" smtClean="0"/>
              <a:t> σύνορα, αλλά η περιοχή τέθηκε προσωρινά υπό συλλογική συμμαχική κυριαρχία, ώσπου να συναφθεί και ελληνοτουρκική συνθήκη ειρήνης. Χωριστή σύμβαση με την ίδια ονομασία και ημερομηνία (14/27 Νοεμβρίου 1919) προέβλεπε την αμοιβαία και εθελούσια μετανάστευση των «Βουλγάρων την </a:t>
            </a:r>
            <a:r>
              <a:rPr lang="el-GR" sz="7200" dirty="0" err="1" smtClean="0"/>
              <a:t>φυλήν</a:t>
            </a:r>
            <a:r>
              <a:rPr lang="el-GR" sz="7200" dirty="0" smtClean="0"/>
              <a:t>» από την Ελλάδα και των «Ελλήνων την </a:t>
            </a:r>
            <a:r>
              <a:rPr lang="el-GR" sz="7200" dirty="0" err="1" smtClean="0"/>
              <a:t>φυλήν</a:t>
            </a:r>
            <a:r>
              <a:rPr lang="el-GR" sz="7200" dirty="0" smtClean="0"/>
              <a:t>» από τη Βουλγαρία- για να διευκολυνθεί μάλιστα η αναχώρησή τους, προβλεπόταν η δυνατότητα ρευστοποίησης των περιουσιακών στοιχείων τους. Κοινή επιδίωξη των κυβερνήσεων και των δύο χωρών ήταν να απαλλαγούν οι χώρες τους από τις αντίστοιχες μειονότητες, ώστε να εκλείψουν στο μέλλον εκατέρωθεν διεκδικήσεις εδαφών στην επικράτειά τους.</a:t>
            </a:r>
            <a:endParaRPr lang="el-GR" sz="7200" dirty="0"/>
          </a:p>
        </p:txBody>
      </p:sp>
    </p:spTree>
    <p:extLst>
      <p:ext uri="{BB962C8B-B14F-4D97-AF65-F5344CB8AC3E}">
        <p14:creationId xmlns:p14="http://schemas.microsoft.com/office/powerpoint/2010/main" val="16787679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Συνθήκη των Σεβρών (28 Ιουλίου/10 Αυγούστου)</a:t>
            </a:r>
            <a:endParaRPr lang="el-GR" dirty="0"/>
          </a:p>
        </p:txBody>
      </p:sp>
      <p:sp>
        <p:nvSpPr>
          <p:cNvPr id="3" name="Θέση περιεχομένου 2"/>
          <p:cNvSpPr>
            <a:spLocks noGrp="1"/>
          </p:cNvSpPr>
          <p:nvPr>
            <p:ph sz="quarter" idx="1"/>
          </p:nvPr>
        </p:nvSpPr>
        <p:spPr/>
        <p:txBody>
          <a:bodyPr>
            <a:normAutofit lnSpcReduction="10000"/>
          </a:bodyPr>
          <a:lstStyle/>
          <a:p>
            <a:pPr marL="0" indent="0">
              <a:buNone/>
            </a:pPr>
            <a:r>
              <a:rPr lang="el-GR" dirty="0" smtClean="0"/>
              <a:t>Με τη </a:t>
            </a:r>
            <a:r>
              <a:rPr lang="el-GR" b="1" dirty="0" smtClean="0"/>
              <a:t>Συνθήκη των Σεβρών </a:t>
            </a:r>
            <a:r>
              <a:rPr lang="el-GR" dirty="0" smtClean="0"/>
              <a:t>(28 Ιουλίου/10 Αυγούστου) παραχωρήθηκε στην Ελλάδα η Θράκη, η Δυτική και η Ανατολική, και αναγνωρίστηκε η ελληνική κυριαρχία στα νησιά του Αιγαίου, εκτός από τα Δωδεκάνησα. Ανατέθηκε επίσης στην Ελλάδα η προσωρινή διοίκηση της περιοχής της Σμύρνης. Με την ίδια συνθήκη η Κωνσταντινούπολη και τα Στενά αποτέλεσαν ουδέτερη ζώνη υπό τον έλεγχο συμμαχικής επιτροπής. Η συνθήκη αυτή ωστόσο αποδείχτηκε βραχύβια και </a:t>
            </a:r>
            <a:r>
              <a:rPr lang="el-GR" dirty="0" err="1" smtClean="0"/>
              <a:t>τάφηκε</a:t>
            </a:r>
            <a:r>
              <a:rPr lang="el-GR" dirty="0" smtClean="0"/>
              <a:t> κάτω από τα ερείπια της Μικρασιατικής Καταστροφής.</a:t>
            </a:r>
            <a:endParaRPr lang="el-GR" dirty="0"/>
          </a:p>
        </p:txBody>
      </p:sp>
    </p:spTree>
    <p:extLst>
      <p:ext uri="{BB962C8B-B14F-4D97-AF65-F5344CB8AC3E}">
        <p14:creationId xmlns:p14="http://schemas.microsoft.com/office/powerpoint/2010/main" val="34796447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800" dirty="0" smtClean="0"/>
              <a:t>Ο Βενιζέλος υπογράφει τη συνθήκη των Σεβρών</a:t>
            </a:r>
            <a:endParaRPr lang="el-GR" sz="2800"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98565" y="1527175"/>
            <a:ext cx="831035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9182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Κέρδη για την Ελλάδα</a:t>
            </a:r>
            <a:endParaRPr lang="el-GR" dirty="0"/>
          </a:p>
        </p:txBody>
      </p:sp>
      <p:sp>
        <p:nvSpPr>
          <p:cNvPr id="3" name="Θέση περιεχομένου 2"/>
          <p:cNvSpPr>
            <a:spLocks noGrp="1"/>
          </p:cNvSpPr>
          <p:nvPr>
            <p:ph sz="quarter" idx="1"/>
          </p:nvPr>
        </p:nvSpPr>
        <p:spPr/>
        <p:txBody>
          <a:bodyPr>
            <a:normAutofit fontScale="85000" lnSpcReduction="20000"/>
          </a:bodyPr>
          <a:lstStyle/>
          <a:p>
            <a:pPr marL="0" indent="0">
              <a:buNone/>
            </a:pPr>
            <a:r>
              <a:rPr lang="el-GR" dirty="0"/>
              <a:t>Η Ελλάδα, κατά τη διάρκεια του Α' Παγκοσμίου Πολέμου, είχε συνολικές απώλειες 27.000 ανδρών στα πεδία των μαχών (6.000 νεκρούς και αγνοούμενους και 21.000 τραυματίες). Η Ελλάδα βγήκε κερδισμένη εδαφικά από τον Μεγάλο Πόλεμο. Με την συνθήκη του </a:t>
            </a:r>
            <a:r>
              <a:rPr lang="el-GR" dirty="0" err="1"/>
              <a:t>Νεϊγί</a:t>
            </a:r>
            <a:r>
              <a:rPr lang="el-GR" dirty="0"/>
              <a:t> (27 Νοεμβρίου 1919) της αποδόθηκε η Δυτική Θράκη, ενώ με τη συνθήκη των Σεβρών (10 Αυγούστου 1920) της παραχωρήθηκαν η Ανατολική Θράκη (μέχρι τα πρόθυρα της Κωνσταντινούπολης), τα νησιά Ίμβρος και Τένεδος, καθώς και η δυνατότητα εξάσκησης κυριαρχικών δικαιωμάτων στην περιοχή της Σμύρνης. Στην Ιταλία δόθηκαν τα Δωδεκάνησα και το </a:t>
            </a:r>
            <a:r>
              <a:rPr lang="el-GR" dirty="0" err="1"/>
              <a:t>Καστελόρριζο</a:t>
            </a:r>
            <a:r>
              <a:rPr lang="el-GR" dirty="0"/>
              <a:t>, ενώ στη Μεγάλη Βρετανία αναγνωρίστηκε η προσάρτηση της Κύπρου</a:t>
            </a:r>
            <a:r>
              <a:rPr lang="el-GR" dirty="0" smtClean="0"/>
              <a:t>.</a:t>
            </a:r>
          </a:p>
          <a:p>
            <a:endParaRPr lang="el-GR" dirty="0"/>
          </a:p>
          <a:p>
            <a:pPr marL="0" indent="0">
              <a:buNone/>
            </a:pPr>
            <a:r>
              <a:rPr lang="el-GR" dirty="0"/>
              <a:t>Πηγή: https://www.sansimera.gr/articles/802#goog_rewarded</a:t>
            </a:r>
          </a:p>
          <a:p>
            <a:pPr marL="0" indent="0">
              <a:buNone/>
            </a:pPr>
            <a:r>
              <a:rPr lang="el-GR" dirty="0" smtClean="0"/>
              <a:t>© </a:t>
            </a:r>
            <a:r>
              <a:rPr lang="el-GR" dirty="0" err="1"/>
              <a:t>SanSimera.gr</a:t>
            </a:r>
            <a:endParaRPr lang="el-GR" dirty="0"/>
          </a:p>
        </p:txBody>
      </p:sp>
    </p:spTree>
    <p:extLst>
      <p:ext uri="{BB962C8B-B14F-4D97-AF65-F5344CB8AC3E}">
        <p14:creationId xmlns:p14="http://schemas.microsoft.com/office/powerpoint/2010/main" val="22478755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a:normAutofit fontScale="90000"/>
          </a:bodyPr>
          <a:lstStyle/>
          <a:p>
            <a:r>
              <a:rPr lang="el-GR" dirty="0" smtClean="0"/>
              <a:t>ΟΙ ΑΝΤΑΓΩΝΙΣΜΟΙ ΤΩΝ ΜΕΓΑΛΩΝ ΔΥΝΑΜΕΩΝ (1870-1914)</a:t>
            </a:r>
            <a:endParaRPr lang="el-GR" dirty="0"/>
          </a:p>
        </p:txBody>
      </p:sp>
      <p:sp>
        <p:nvSpPr>
          <p:cNvPr id="3" name="Θέση περιεχομένου 2"/>
          <p:cNvSpPr>
            <a:spLocks noGrp="1"/>
          </p:cNvSpPr>
          <p:nvPr>
            <p:ph sz="quarter" idx="1"/>
          </p:nvPr>
        </p:nvSpPr>
        <p:spPr>
          <a:xfrm>
            <a:off x="457200" y="1412776"/>
            <a:ext cx="8229600" cy="5040560"/>
          </a:xfrm>
        </p:spPr>
        <p:txBody>
          <a:bodyPr>
            <a:normAutofit lnSpcReduction="10000"/>
          </a:bodyPr>
          <a:lstStyle/>
          <a:p>
            <a:pPr marL="0" indent="0">
              <a:buNone/>
            </a:pPr>
            <a:r>
              <a:rPr lang="el-GR" sz="1600" b="1" dirty="0" smtClean="0"/>
              <a:t>Εθνικοί ανταγωνισμοί</a:t>
            </a:r>
            <a:r>
              <a:rPr lang="el-GR" sz="1600" dirty="0" smtClean="0"/>
              <a:t>. Τον Αύγουστο του 1914 η Ευρώπη κατολίσθησε στη μεγαλύτερη έως τότε πολεμική περιπέτεια με ανάμεικτα συναισθήματα. Ο πόλεμος ξέσπασε, αφού ναυάγησαν οι προσπάθειες των διπλωματών να αποτρέψουν την ένοπλη αναμέτρηση. Έτσι, την ένταση του καλοκαιριού, μετά τη δολοφονία του </a:t>
            </a:r>
            <a:r>
              <a:rPr lang="el-GR" sz="1600" dirty="0" err="1" smtClean="0"/>
              <a:t>Αψβούργου</a:t>
            </a:r>
            <a:r>
              <a:rPr lang="el-GR" sz="1600" dirty="0" smtClean="0"/>
              <a:t> αρχιδούκα Φραγκίσκου Φερδινάνδου στο Σαράγεβο της Βοσνίας, τη διαδέχτηκε γενική ανακούφιση.</a:t>
            </a:r>
          </a:p>
          <a:p>
            <a:pPr marL="0" indent="0">
              <a:buNone/>
            </a:pPr>
            <a:r>
              <a:rPr lang="el-GR" sz="1600" dirty="0" smtClean="0"/>
              <a:t> Πολλοί θεώρησαν τον πόλεμο λύτρωση από την πεζή καθημερινότητα του αστικού πολιτισμού και ευκαιρία για ηρωισμούς, αυτοθυσίες και διακρίσεις σε έναν κόσμο ανεπανόρθωτα -όπως φαινόταν- υλιστικό. </a:t>
            </a:r>
          </a:p>
          <a:p>
            <a:pPr marL="0" indent="0">
              <a:buNone/>
            </a:pPr>
            <a:r>
              <a:rPr lang="el-GR" sz="1600" dirty="0" smtClean="0"/>
              <a:t>Άλλοι όμως είχαν περισσότερο συγκεκριμένες και λιγότερο ιδεαλιστικές προσδοκίες. Οι Γερμανοί στρατιωτικοί θεωρούσαν τον πόλεμο ευκαιρία προκειμένου να απαλλαγούν από τον εφιάλτη της περικύκλωσης από τη Γαλλία και τη Ρωσία. Η ηγεσία του βρετανικού ναυτικού, από το άλλο μέρος, υπολόγιζε να θέσει τέρμα στις προσπάθειες των Γερμανών να αποκτήσουν αξιόλογο ναυτικό. Οι Γάλλοι στρατιωτικοί εξάλλου επιθυμούσαν να πάρουν εκδίκηση για την ταπείνωση της Γαλλίας από τη Γερμανία το 1870, όταν η Γαλλία απώλεσε δύο ανατολικές επαρχίες της, την Αλσατία και τη </a:t>
            </a:r>
            <a:r>
              <a:rPr lang="el-GR" sz="1600" dirty="0" err="1" smtClean="0"/>
              <a:t>Λορραίνη</a:t>
            </a:r>
            <a:r>
              <a:rPr lang="el-GR" sz="1600" dirty="0" smtClean="0"/>
              <a:t>. Οι Αυστριακοί επιδίωκαν να δώσουν στη Σερβία ένα μάθημα και να λύσουν έτσι το πρόβλημα των εθνοτήτων της </a:t>
            </a:r>
            <a:r>
              <a:rPr lang="el-GR" sz="1600" dirty="0" err="1" smtClean="0"/>
              <a:t>Αψβουργικής</a:t>
            </a:r>
            <a:r>
              <a:rPr lang="el-GR" sz="1600" dirty="0" smtClean="0"/>
              <a:t> Αυτοκρατορίας. Το ίδιο πρόβλημα, αλλά με διαφορετικό τρόπο, ήθελαν να λύσουν οι λαοί που ήταν υποτελείς στους Αυστριακούς και τους Μαγυάρους: οι Τσέχοι, οι Πολωνοί, οι Σλοβάκοι και οι </a:t>
            </a:r>
            <a:r>
              <a:rPr lang="el-GR" sz="1600" dirty="0" err="1" smtClean="0"/>
              <a:t>Νοτιοσλάβοι</a:t>
            </a:r>
            <a:r>
              <a:rPr lang="el-GR" sz="1600" dirty="0" smtClean="0"/>
              <a:t>.</a:t>
            </a:r>
            <a:endParaRPr lang="el-GR" sz="1600" dirty="0"/>
          </a:p>
        </p:txBody>
      </p:sp>
    </p:spTree>
    <p:extLst>
      <p:ext uri="{BB962C8B-B14F-4D97-AF65-F5344CB8AC3E}">
        <p14:creationId xmlns:p14="http://schemas.microsoft.com/office/powerpoint/2010/main" val="16640984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475656" y="88436"/>
            <a:ext cx="6142579" cy="6543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1283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200" dirty="0"/>
              <a:t>ΛΑΪΚΗ ΛΙΘΟΓΡΑΦΙΑ ΠΟΥ ΑΝΑΠΑΡΙΣΤΑ ΤΗ ΔΟΛΟΦΟΝΙΚΗ ΑΠΟΠΕΙΡΑ ΚΑΤΑ ΤΟΝ ΕΛΕΥΘΕΡΙΟΥ ΒΕΝΙΖΕΛΟΥ ΣΤΟΝ ΠΑΡΙΣΙΝΟ ΣΙΔΗΡΟΔΡΟΜΙΚΟ ΣΤΑΘΜΟ ΛΥΩΝ ΣΤΙΣ 30 ΙΟΥΛΙΟΥ 1920, ΔΥΟ ΗΜΕΡΕΣ ΜΕΤΑ ΤΗΝ ΥΠΟΓΡΑΦΗ ΤΗΣ ΣΥΝΘΗΚΗΣ ΤΩΝ ΣΕΒΡΩΝ, ΑΠΟ ΔΥΟ ΑΠΟΤΑΚΤΟΥΣ ΕΛΛΗΝΕΣ ΑΞΙΩΜΑΤΙΚΟΥΣ.</a:t>
            </a:r>
          </a:p>
        </p:txBody>
      </p:sp>
      <p:pic>
        <p:nvPicPr>
          <p:cNvPr id="307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2898122" y="1527174"/>
            <a:ext cx="3171861" cy="478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25420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1200" dirty="0"/>
              <a:t>ΑΘΗΝΑ, 14 ΣΕΠΤΕΜΒΡΙΟΥ 1920. ΣΤΟ ΣΤΑΔΙΟ, Ο ΠΡΩΘΥΠΟΥΡΓΟΣ ΕΛ. ΒΕΝΙΖΕΛΟΣ, Ο ΝΑΥΑΡΧΟΣ Π. ΚΟΥΝΤΟΥΡΙΩΤΗΣ ΚΑΙ Ο ΑΡΧΙΣΤΡΑΤΗΓΟΣ Α. ΠΑΡΑΣΚΕΥΟΠΟΥΛΟΣ ΣΥΖΗΤΟΥΝ ΠΕΡΙΜΕΝΟΝΤΑΣ ΤΟΝ ΒΑΣΙΛΙΑ ΑΛΕΞΑΝΔΡΟ ΓΙΑ ΤΟΝ ΠΑΝΗΓΥΡΙΚΟ ΕΟΡΤΑΣΜΟ ΤΗΣ ΣΥΝΘΗΚΗΣ ΤΩΝ ΣΕΒΡΩΝ, (ΦΩΤΟΓΡΑΦΙΑ Π. ΠΟΥΛΙΔΗ) </a:t>
            </a:r>
          </a:p>
        </p:txBody>
      </p:sp>
      <p:pic>
        <p:nvPicPr>
          <p:cNvPr id="4098"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8870" y="1527175"/>
            <a:ext cx="57497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7652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2400" dirty="0" smtClean="0"/>
              <a:t>Εμείς οι Έλληνες : Η Ελλάδα στον 1</a:t>
            </a:r>
            <a:r>
              <a:rPr lang="el-GR" sz="2400" baseline="30000" dirty="0" smtClean="0"/>
              <a:t>ο</a:t>
            </a:r>
            <a:r>
              <a:rPr lang="el-GR" sz="2400" dirty="0" smtClean="0"/>
              <a:t> Παγκόσμιο Πόλεμο</a:t>
            </a:r>
            <a:endParaRPr lang="el-GR" sz="2400" dirty="0"/>
          </a:p>
        </p:txBody>
      </p:sp>
      <p:sp>
        <p:nvSpPr>
          <p:cNvPr id="3" name="Θέση περιεχομένου 2"/>
          <p:cNvSpPr>
            <a:spLocks noGrp="1"/>
          </p:cNvSpPr>
          <p:nvPr>
            <p:ph sz="quarter" idx="1"/>
          </p:nvPr>
        </p:nvSpPr>
        <p:spPr/>
        <p:txBody>
          <a:bodyPr/>
          <a:lstStyle/>
          <a:p>
            <a:endParaRPr lang="el-GR" dirty="0" smtClean="0">
              <a:hlinkClick r:id="rId2"/>
            </a:endParaRPr>
          </a:p>
          <a:p>
            <a:r>
              <a:rPr lang="en-US" dirty="0" smtClean="0">
                <a:hlinkClick r:id="rId2"/>
              </a:rPr>
              <a:t>https://youtu.be/PqesCb8fPJA</a:t>
            </a:r>
            <a:endParaRPr lang="el-GR" dirty="0" smtClean="0"/>
          </a:p>
          <a:p>
            <a:endParaRPr lang="el-GR" dirty="0"/>
          </a:p>
        </p:txBody>
      </p:sp>
    </p:spTree>
    <p:extLst>
      <p:ext uri="{BB962C8B-B14F-4D97-AF65-F5344CB8AC3E}">
        <p14:creationId xmlns:p14="http://schemas.microsoft.com/office/powerpoint/2010/main" val="2460817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5. Ο ΜΙΚΡΑΣΙΑΤΙΚΟΣ ΠΟΛΕΜΟΣ (1919-1922)</a:t>
            </a:r>
            <a:endParaRPr lang="el-GR" dirty="0"/>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360749" y="1556792"/>
            <a:ext cx="6667635" cy="4711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544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Οι ελληνικές διεκδικήσεις</a:t>
            </a:r>
          </a:p>
        </p:txBody>
      </p:sp>
      <p:sp>
        <p:nvSpPr>
          <p:cNvPr id="3" name="Θέση περιεχομένου 2"/>
          <p:cNvSpPr>
            <a:spLocks noGrp="1"/>
          </p:cNvSpPr>
          <p:nvPr>
            <p:ph sz="quarter" idx="1"/>
          </p:nvPr>
        </p:nvSpPr>
        <p:spPr/>
        <p:txBody>
          <a:bodyPr>
            <a:normAutofit fontScale="85000" lnSpcReduction="20000"/>
          </a:bodyPr>
          <a:lstStyle/>
          <a:p>
            <a:pPr marL="0" indent="0">
              <a:buNone/>
            </a:pPr>
            <a:r>
              <a:rPr lang="el-GR" dirty="0"/>
              <a:t>Την Ελλάδα στο Συνέδριο Ειρήνης στο Παρίσι εκπροσώπησε ο Βενιζέλος.  Οι ελληνικές διεκδικήσεις περιλάμβαναν τη Β. Ήπειρο, τη Θράκη, τα δυτικά παράλια της Μ. Ασίας και τα νησιά του Α. Αιγαίου.  Η επιχείρηση προάσπισης των ελληνικών συμφερόντων ήταν εξαιρετικά δυσχερής εξαιτίας        της Ιταλίας (που προωθούσε τις επιδιώξεις της στην  περιοχή μέσω της Αλβανίας)  των ΗΠΑ (που προωθούσαν τις επιδιώξεις τους  μέσω της Τουρκίας).              </a:t>
            </a:r>
          </a:p>
          <a:p>
            <a:pPr marL="0" indent="0">
              <a:buNone/>
            </a:pPr>
            <a:r>
              <a:rPr lang="el-GR" dirty="0"/>
              <a:t>Ωστόσο, η επιθυμία της Αγγλίας και της Γαλλίας να περιορίσουν τις βλέψεις της Ιταλίας μέσω των διεκδικήσεων της Ελλάδας, καθώς και οι χωρίς προηγούμενο επιτυχείς διπλωματικοί χειρισμοί του Βενιζέλου, ο οποίος διέθεσε στους </a:t>
            </a:r>
            <a:r>
              <a:rPr lang="el-GR" dirty="0" err="1"/>
              <a:t>Αγγλογάλλους</a:t>
            </a:r>
            <a:r>
              <a:rPr lang="el-GR" dirty="0"/>
              <a:t> στρατιωτική δύναμη για επιχειρήσεις κατά των Μπολσεβίκων στην Ουκρανία (…) αποσόβησαν το ενδεχόμενο να απολέσει η Ελλάδα κεκτημένα εδάφη και εξασφάλισαν νέα. </a:t>
            </a:r>
          </a:p>
        </p:txBody>
      </p:sp>
    </p:spTree>
    <p:extLst>
      <p:ext uri="{BB962C8B-B14F-4D97-AF65-F5344CB8AC3E}">
        <p14:creationId xmlns:p14="http://schemas.microsoft.com/office/powerpoint/2010/main" val="5577122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a:t>Η κίνηση για την ανεξαρτησία του Πόντου</a:t>
            </a:r>
          </a:p>
        </p:txBody>
      </p:sp>
      <p:sp>
        <p:nvSpPr>
          <p:cNvPr id="3" name="Θέση περιεχομένου 2"/>
          <p:cNvSpPr>
            <a:spLocks noGrp="1"/>
          </p:cNvSpPr>
          <p:nvPr>
            <p:ph sz="quarter" idx="1"/>
          </p:nvPr>
        </p:nvSpPr>
        <p:spPr/>
        <p:txBody>
          <a:bodyPr>
            <a:normAutofit fontScale="92500" lnSpcReduction="10000"/>
          </a:bodyPr>
          <a:lstStyle/>
          <a:p>
            <a:pPr marL="0" indent="0">
              <a:buNone/>
            </a:pPr>
            <a:r>
              <a:rPr lang="el-GR" dirty="0"/>
              <a:t>Από το καλοκαίρι του 1918 διάφορες οργανώσεις των Ελλήνων του Πόντου κινήθηκαν για την ίδρυση ανεξάρτητου ποντιακού ή </a:t>
            </a:r>
            <a:r>
              <a:rPr lang="el-GR" dirty="0" err="1"/>
              <a:t>ποντοαρμενικού</a:t>
            </a:r>
            <a:r>
              <a:rPr lang="el-GR" dirty="0"/>
              <a:t> κράτους. Ο Βενιζέλος θεωρούσε ότι το αίτημα ήταν ανέφικτο και θα υπέσκαπτε τις ελληνικές θέσεις, γι’ αυτό πρότεινε τη στήριξη από τους Έλληνες του Πόντου ενός αρμενικού κράτους, το οποίο είχε την υποστήριξη του Πατριαρχείου Κων/πόλεως και του Αρμενικού Πατριαρχείου.  Παρότι ο μητροπολίτης Τραπεζούντας Χρύσανθος δέχτηκε τη συμβιβαστική λύση, τελικά προκρίθηκε η δημιουργία </a:t>
            </a:r>
            <a:r>
              <a:rPr lang="el-GR" dirty="0" err="1"/>
              <a:t>Ποντοαρμενικής</a:t>
            </a:r>
            <a:r>
              <a:rPr lang="el-GR" dirty="0"/>
              <a:t> Ομοσπονδίας τον Ιανουάριο του 1920, που, όμως, έπεσε θύμα του εθνικού κινήματος των Τούρκων (Κεμάλ). </a:t>
            </a:r>
          </a:p>
        </p:txBody>
      </p:sp>
    </p:spTree>
    <p:extLst>
      <p:ext uri="{BB962C8B-B14F-4D97-AF65-F5344CB8AC3E}">
        <p14:creationId xmlns:p14="http://schemas.microsoft.com/office/powerpoint/2010/main" val="14857753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921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187624" y="260828"/>
            <a:ext cx="6048672" cy="643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84577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2400" dirty="0"/>
              <a:t>Η συμμαχική εντολή για την απόβαση του ελληνικού στρατού στη Σμύρνη και η έκβαση του πολέμου</a:t>
            </a:r>
          </a:p>
        </p:txBody>
      </p:sp>
      <p:sp>
        <p:nvSpPr>
          <p:cNvPr id="3" name="Θέση περιεχομένου 2"/>
          <p:cNvSpPr>
            <a:spLocks noGrp="1"/>
          </p:cNvSpPr>
          <p:nvPr>
            <p:ph sz="quarter" idx="1"/>
          </p:nvPr>
        </p:nvSpPr>
        <p:spPr/>
        <p:txBody>
          <a:bodyPr>
            <a:normAutofit fontScale="70000" lnSpcReduction="20000"/>
          </a:bodyPr>
          <a:lstStyle/>
          <a:p>
            <a:pPr marL="0" indent="0">
              <a:buNone/>
            </a:pPr>
            <a:r>
              <a:rPr lang="el-GR" dirty="0"/>
              <a:t>Ο Βενιζέλος επιδίωξε την κατάληψη από την Ελλάδα της Σμύρνης και του </a:t>
            </a:r>
            <a:r>
              <a:rPr lang="el-GR" dirty="0" err="1"/>
              <a:t>βιλαετίου</a:t>
            </a:r>
            <a:r>
              <a:rPr lang="el-GR" dirty="0"/>
              <a:t> του </a:t>
            </a:r>
            <a:r>
              <a:rPr lang="el-GR" dirty="0" err="1"/>
              <a:t>Αϊδινίου</a:t>
            </a:r>
            <a:r>
              <a:rPr lang="el-GR" dirty="0"/>
              <a:t> και διασφάλισε συμμαχική εντολή για απόβαση ελληνικού στρατού στην περιοχή της Σμύρνης και της ενδοχώρας της (Μάιος 1919). Η οριστική τύχη της Σμύρνης θα κρινόταν σε δημοψήφισμα μετά από πενταετή ελληνική διοίκηση.   Ωστόσο, μεσολάβησε η ήττα του Βενιζέλου στις εκλογές του Νοεμβρίου 1920 και η επάνοδος του Κων/νου στον θρόνο της Ελλάδας                                                </a:t>
            </a:r>
          </a:p>
          <a:p>
            <a:pPr marL="0" indent="0">
              <a:buNone/>
            </a:pPr>
            <a:r>
              <a:rPr lang="el-GR" dirty="0" smtClean="0"/>
              <a:t> αλλαγή </a:t>
            </a:r>
            <a:r>
              <a:rPr lang="el-GR" dirty="0"/>
              <a:t>στάσης των Μ. Δυνάμεων </a:t>
            </a:r>
          </a:p>
          <a:p>
            <a:pPr marL="0" indent="0">
              <a:buNone/>
            </a:pPr>
            <a:r>
              <a:rPr lang="el-GR" dirty="0" smtClean="0"/>
              <a:t> επέκταση </a:t>
            </a:r>
            <a:r>
              <a:rPr lang="el-GR" dirty="0"/>
              <a:t>του ελληνικού μετώπου στη Μ. Ασία, διάσπασή του από τα τουρκικά στρατεύματα τον Αύγουστο 1922, πυρπόληση της Σμύρνης και ανηλεής διωγμός των Ελλήνων της Μ. Ασίας, του </a:t>
            </a:r>
            <a:r>
              <a:rPr lang="el-GR" dirty="0" smtClean="0"/>
              <a:t>Πόντου </a:t>
            </a:r>
            <a:r>
              <a:rPr lang="el-GR" dirty="0"/>
              <a:t>και της Α. Θράκης </a:t>
            </a:r>
          </a:p>
          <a:p>
            <a:pPr marL="0" indent="0">
              <a:buNone/>
            </a:pPr>
            <a:r>
              <a:rPr lang="el-GR" dirty="0" smtClean="0"/>
              <a:t> ήττα </a:t>
            </a:r>
            <a:r>
              <a:rPr lang="el-GR" dirty="0"/>
              <a:t>της Ελλάδας στον ελληνοτουρκικό πόλεμο  </a:t>
            </a:r>
          </a:p>
          <a:p>
            <a:pPr marL="0" indent="0">
              <a:buNone/>
            </a:pPr>
            <a:r>
              <a:rPr lang="el-GR" dirty="0"/>
              <a:t> Σεπτέμβρης 1922: εκδήλωση κινήματος αξιωματικών του στρατού υπό τον Νικόλαο Πλαστήρα, που υποχρέωσε τον Κων/</a:t>
            </a:r>
            <a:r>
              <a:rPr lang="el-GR" dirty="0" err="1"/>
              <a:t>νο</a:t>
            </a:r>
            <a:r>
              <a:rPr lang="el-GR" dirty="0"/>
              <a:t> να αποχωρήσει οριστικά από την Ελλάδα και παρέπεμψε σε δίκη, με την κατηγορία της εσχάτης προδοσίας, 6 στελέχη της βασιλικής παράταξης που εκτελέστηκαν το Νοέμβριο του ίδιου έτους (Δίκη των έξι). </a:t>
            </a:r>
          </a:p>
          <a:p>
            <a:endParaRPr lang="el-GR" dirty="0"/>
          </a:p>
        </p:txBody>
      </p:sp>
    </p:spTree>
    <p:extLst>
      <p:ext uri="{BB962C8B-B14F-4D97-AF65-F5344CB8AC3E}">
        <p14:creationId xmlns:p14="http://schemas.microsoft.com/office/powerpoint/2010/main" val="24279938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1923: Υπογραφή της Σύμβασης και της Συνθήκης της Λωζάννης </a:t>
            </a:r>
          </a:p>
        </p:txBody>
      </p:sp>
      <p:sp>
        <p:nvSpPr>
          <p:cNvPr id="3" name="Θέση περιεχομένου 2"/>
          <p:cNvSpPr>
            <a:spLocks noGrp="1"/>
          </p:cNvSpPr>
          <p:nvPr>
            <p:ph sz="quarter" idx="1"/>
          </p:nvPr>
        </p:nvSpPr>
        <p:spPr/>
        <p:txBody>
          <a:bodyPr>
            <a:normAutofit fontScale="92500" lnSpcReduction="20000"/>
          </a:bodyPr>
          <a:lstStyle/>
          <a:p>
            <a:pPr marL="0" indent="0">
              <a:buNone/>
            </a:pPr>
            <a:r>
              <a:rPr lang="el-GR" dirty="0"/>
              <a:t>Αντίπαλος της Ελλάδας στη διάσκεψη της Λωζάννης δεν ήταν η οθωμανική Αυτοκρατορία, αλλά η Νέα Τουρκία. </a:t>
            </a:r>
          </a:p>
          <a:p>
            <a:pPr marL="0" indent="0">
              <a:buNone/>
            </a:pPr>
            <a:r>
              <a:rPr lang="el-GR" dirty="0"/>
              <a:t> Με την πρώτη σύμβαση που υπογράφηκε μεταξύ της Ελλάδας και της Τουρκίας στις 30 Ιανουαρίου/12 Φεβρουαρίου 1923: </a:t>
            </a:r>
          </a:p>
          <a:p>
            <a:r>
              <a:rPr lang="el-GR" dirty="0" smtClean="0"/>
              <a:t> συμφωνήθηκε </a:t>
            </a:r>
            <a:r>
              <a:rPr lang="el-GR" dirty="0"/>
              <a:t>η υποχρεωτική ανταλλαγή των Ελλήνων ορθοδόξων χριστιανών της Τουρκίας και των μουσουλμάνων της Ελλάδας, εξαιρώντας τους μουσουλμάνους της Δυτικής Θράκης και τους Έλληνες </a:t>
            </a:r>
          </a:p>
          <a:p>
            <a:pPr marL="0" indent="0">
              <a:buNone/>
            </a:pPr>
            <a:r>
              <a:rPr lang="el-GR" dirty="0"/>
              <a:t>της Κων/</a:t>
            </a:r>
            <a:r>
              <a:rPr lang="el-GR" dirty="0" err="1"/>
              <a:t>πολης</a:t>
            </a:r>
            <a:r>
              <a:rPr lang="el-GR" dirty="0"/>
              <a:t> και των νησιών της </a:t>
            </a:r>
            <a:r>
              <a:rPr lang="el-GR" dirty="0" err="1"/>
              <a:t>Ίμβου</a:t>
            </a:r>
            <a:r>
              <a:rPr lang="el-GR" dirty="0"/>
              <a:t> και της Τενέδου.  </a:t>
            </a:r>
          </a:p>
          <a:p>
            <a:r>
              <a:rPr lang="el-GR" dirty="0" smtClean="0"/>
              <a:t> επιβεβαιώθηκε </a:t>
            </a:r>
            <a:r>
              <a:rPr lang="el-GR" dirty="0"/>
              <a:t>η παραμονή στην Κων/</a:t>
            </a:r>
            <a:r>
              <a:rPr lang="el-GR" dirty="0" err="1"/>
              <a:t>πολη</a:t>
            </a:r>
            <a:r>
              <a:rPr lang="el-GR" dirty="0"/>
              <a:t> του Οικουμενικού Πατριαρχείου. </a:t>
            </a:r>
          </a:p>
          <a:p>
            <a:pPr marL="0" indent="0">
              <a:buNone/>
            </a:pPr>
            <a:r>
              <a:rPr lang="el-GR" dirty="0"/>
              <a:t> </a:t>
            </a:r>
          </a:p>
          <a:p>
            <a:endParaRPr lang="el-GR" dirty="0"/>
          </a:p>
        </p:txBody>
      </p:sp>
    </p:spTree>
    <p:extLst>
      <p:ext uri="{BB962C8B-B14F-4D97-AF65-F5344CB8AC3E}">
        <p14:creationId xmlns:p14="http://schemas.microsoft.com/office/powerpoint/2010/main" val="3812493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16632"/>
            <a:ext cx="8229600" cy="1080120"/>
          </a:xfrm>
        </p:spPr>
        <p:txBody>
          <a:bodyPr>
            <a:normAutofit fontScale="90000"/>
          </a:bodyPr>
          <a:lstStyle/>
          <a:p>
            <a:r>
              <a:rPr lang="el-GR" sz="2200" dirty="0" smtClean="0"/>
              <a:t/>
            </a:r>
            <a:br>
              <a:rPr lang="el-GR" sz="2200" dirty="0" smtClean="0"/>
            </a:br>
            <a:r>
              <a:rPr lang="el-GR" sz="2200" dirty="0" smtClean="0"/>
              <a:t/>
            </a:r>
            <a:br>
              <a:rPr lang="el-GR" sz="2200" dirty="0" smtClean="0"/>
            </a:br>
            <a:r>
              <a:rPr lang="el-GR" sz="2200" dirty="0"/>
              <a:t/>
            </a:r>
            <a:br>
              <a:rPr lang="el-GR" sz="2200" dirty="0"/>
            </a:br>
            <a:r>
              <a:rPr lang="el-GR" sz="2200" dirty="0" smtClean="0"/>
              <a:t/>
            </a:r>
            <a:br>
              <a:rPr lang="el-GR" sz="2200" dirty="0" smtClean="0"/>
            </a:br>
            <a:r>
              <a:rPr lang="el-GR" sz="2200" dirty="0"/>
              <a:t/>
            </a:r>
            <a:br>
              <a:rPr lang="el-GR" sz="2200" dirty="0"/>
            </a:br>
            <a:r>
              <a:rPr lang="el-GR" sz="1800" dirty="0" smtClean="0"/>
              <a:t>Ο διάδοχος της Αυστρίας Φραγκίσκος Φερδινάνδος και η σύζυγος του Σοφία στο Σαράγεβο (28 Ιουνίου 1914), λίγο πριν από τη δολοφονία τους. Στην ένθετη φωτογραφία ο Σέρβος φοιτητής </a:t>
            </a:r>
            <a:r>
              <a:rPr lang="el-GR" sz="1800" dirty="0" err="1" smtClean="0"/>
              <a:t>Γκαβρίλο</a:t>
            </a:r>
            <a:r>
              <a:rPr lang="el-GR" sz="1800" dirty="0" smtClean="0"/>
              <a:t> </a:t>
            </a:r>
            <a:r>
              <a:rPr lang="el-GR" sz="1800" dirty="0" err="1" smtClean="0"/>
              <a:t>Πρίντσιπ</a:t>
            </a:r>
            <a:r>
              <a:rPr lang="el-GR" sz="1800" dirty="0" smtClean="0"/>
              <a:t>, μέλος μυστικής οργάνωσης που τους δολοφόνησε.</a:t>
            </a:r>
            <a:r>
              <a:rPr lang="el-GR" sz="2200" dirty="0" smtClean="0"/>
              <a:t/>
            </a:r>
            <a:br>
              <a:rPr lang="el-GR" sz="2200" dirty="0" smtClean="0"/>
            </a:br>
            <a:r>
              <a:rPr lang="el-GR" sz="2200" dirty="0" smtClean="0"/>
              <a:t> </a:t>
            </a:r>
            <a:endParaRPr lang="el-GR"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403648" y="1704212"/>
            <a:ext cx="6340734" cy="424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2887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Συμπέρασμα  </a:t>
            </a:r>
            <a:endParaRPr lang="el-GR" dirty="0"/>
          </a:p>
        </p:txBody>
      </p:sp>
      <p:sp>
        <p:nvSpPr>
          <p:cNvPr id="3" name="Θέση περιεχομένου 2"/>
          <p:cNvSpPr>
            <a:spLocks noGrp="1"/>
          </p:cNvSpPr>
          <p:nvPr>
            <p:ph sz="quarter" idx="1"/>
          </p:nvPr>
        </p:nvSpPr>
        <p:spPr/>
        <p:txBody>
          <a:bodyPr/>
          <a:lstStyle/>
          <a:p>
            <a:pPr marL="0" indent="0">
              <a:buNone/>
            </a:pPr>
            <a:r>
              <a:rPr lang="el-GR" dirty="0" smtClean="0"/>
              <a:t>Η </a:t>
            </a:r>
            <a:r>
              <a:rPr lang="el-GR" dirty="0"/>
              <a:t>Ελλάδα του 1923 ήταν μια χώρα </a:t>
            </a:r>
          </a:p>
          <a:p>
            <a:r>
              <a:rPr lang="el-GR" dirty="0" smtClean="0"/>
              <a:t>ηττημένη </a:t>
            </a:r>
            <a:r>
              <a:rPr lang="el-GR" dirty="0"/>
              <a:t>στρατιωτικά </a:t>
            </a:r>
          </a:p>
          <a:p>
            <a:r>
              <a:rPr lang="el-GR" dirty="0" smtClean="0"/>
              <a:t>διχασμένη </a:t>
            </a:r>
            <a:r>
              <a:rPr lang="el-GR" dirty="0"/>
              <a:t>πολιτικά </a:t>
            </a:r>
          </a:p>
          <a:p>
            <a:r>
              <a:rPr lang="el-GR" dirty="0" smtClean="0"/>
              <a:t>  </a:t>
            </a:r>
            <a:r>
              <a:rPr lang="el-GR" dirty="0"/>
              <a:t>διεθνώς απομονωμένη   </a:t>
            </a:r>
          </a:p>
          <a:p>
            <a:r>
              <a:rPr lang="el-GR" dirty="0" smtClean="0"/>
              <a:t>οικονομικά </a:t>
            </a:r>
            <a:r>
              <a:rPr lang="el-GR" dirty="0"/>
              <a:t>κλονισμένη </a:t>
            </a:r>
          </a:p>
          <a:p>
            <a:r>
              <a:rPr lang="el-GR" dirty="0" smtClean="0"/>
              <a:t>υποχρεωμένη </a:t>
            </a:r>
            <a:r>
              <a:rPr lang="el-GR" dirty="0"/>
              <a:t>να περιθάλψει περισσότερους από ένα εκατομμύριο ενδεείς πρόσφυγες</a:t>
            </a:r>
          </a:p>
          <a:p>
            <a:endParaRPr lang="el-GR" dirty="0"/>
          </a:p>
        </p:txBody>
      </p:sp>
    </p:spTree>
    <p:extLst>
      <p:ext uri="{BB962C8B-B14F-4D97-AF65-F5344CB8AC3E}">
        <p14:creationId xmlns:p14="http://schemas.microsoft.com/office/powerpoint/2010/main" val="27958614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01752" y="44624"/>
            <a:ext cx="8534400" cy="1080120"/>
          </a:xfrm>
        </p:spPr>
        <p:txBody>
          <a:bodyPr>
            <a:normAutofit fontScale="90000"/>
          </a:bodyPr>
          <a:lstStyle/>
          <a:p>
            <a:r>
              <a:rPr lang="el-GR" dirty="0" smtClean="0"/>
              <a:t/>
            </a:r>
            <a:br>
              <a:rPr lang="el-GR" dirty="0" smtClean="0"/>
            </a:br>
            <a:r>
              <a:rPr lang="el-GR" dirty="0"/>
              <a:t/>
            </a:r>
            <a:br>
              <a:rPr lang="el-GR" dirty="0"/>
            </a:br>
            <a:r>
              <a:rPr lang="el-GR" dirty="0"/>
              <a:t>ΕΚΔΗΛΩΣΗ 2022</a:t>
            </a:r>
            <a:br>
              <a:rPr lang="el-GR" dirty="0"/>
            </a:br>
            <a:endParaRPr lang="el-GR" dirty="0"/>
          </a:p>
        </p:txBody>
      </p:sp>
      <p:sp>
        <p:nvSpPr>
          <p:cNvPr id="3" name="Θέση περιεχομένου 2"/>
          <p:cNvSpPr>
            <a:spLocks noGrp="1"/>
          </p:cNvSpPr>
          <p:nvPr>
            <p:ph sz="quarter" idx="1"/>
          </p:nvPr>
        </p:nvSpPr>
        <p:spPr/>
        <p:txBody>
          <a:bodyPr/>
          <a:lstStyle/>
          <a:p>
            <a:pPr marL="0" indent="0" algn="ctr">
              <a:buNone/>
            </a:pPr>
            <a:r>
              <a:rPr lang="el-GR" dirty="0"/>
              <a:t/>
            </a:r>
            <a:br>
              <a:rPr lang="el-GR" dirty="0"/>
            </a:br>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11541"/>
            <a:ext cx="7472065" cy="5111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7418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6. Η ΡΩΣΙΚΗ ΕΠΑΝΑΣΤΑΣΗ</a:t>
            </a:r>
            <a:endParaRPr lang="el-GR" dirty="0"/>
          </a:p>
        </p:txBody>
      </p:sp>
      <p:pic>
        <p:nvPicPr>
          <p:cNvPr id="1229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43418" y="1484784"/>
            <a:ext cx="7596448"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971600" y="5875822"/>
            <a:ext cx="7056784" cy="369332"/>
          </a:xfrm>
          <a:prstGeom prst="rect">
            <a:avLst/>
          </a:prstGeom>
        </p:spPr>
        <p:txBody>
          <a:bodyPr wrap="square">
            <a:spAutoFit/>
          </a:bodyPr>
          <a:lstStyle/>
          <a:p>
            <a:r>
              <a:rPr lang="el-GR" dirty="0" smtClean="0"/>
              <a:t>Ο Λένιν μιλάει στην Κόκκινη Πλατεία της Μόσχας στις 25 Μαΐου 1919</a:t>
            </a:r>
            <a:endParaRPr lang="el-GR" dirty="0"/>
          </a:p>
        </p:txBody>
      </p:sp>
    </p:spTree>
    <p:extLst>
      <p:ext uri="{BB962C8B-B14F-4D97-AF65-F5344CB8AC3E}">
        <p14:creationId xmlns:p14="http://schemas.microsoft.com/office/powerpoint/2010/main" val="4089591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έκρηξη και η πρώτη φάση της επανάστασης</a:t>
            </a:r>
          </a:p>
        </p:txBody>
      </p:sp>
      <p:sp>
        <p:nvSpPr>
          <p:cNvPr id="3" name="Θέση περιεχομένου 2"/>
          <p:cNvSpPr>
            <a:spLocks noGrp="1"/>
          </p:cNvSpPr>
          <p:nvPr>
            <p:ph sz="quarter" idx="1"/>
          </p:nvPr>
        </p:nvSpPr>
        <p:spPr/>
        <p:txBody>
          <a:bodyPr>
            <a:normAutofit fontScale="70000" lnSpcReduction="20000"/>
          </a:bodyPr>
          <a:lstStyle/>
          <a:p>
            <a:pPr marL="0" indent="0">
              <a:buNone/>
            </a:pPr>
            <a:r>
              <a:rPr lang="el-GR" dirty="0"/>
              <a:t> Μάρτιος 1917: Πτώση της μοναρχίας στη Ρωσία και ανάληψη της εξουσίας από προσωρινή κυβέρνηση, με επικεφαλής τον Αλέξανδρο </a:t>
            </a:r>
            <a:r>
              <a:rPr lang="el-GR" dirty="0" err="1"/>
              <a:t>Κερένσκυ</a:t>
            </a:r>
            <a:r>
              <a:rPr lang="el-GR" dirty="0"/>
              <a:t>.  Έχουν προηγηθεί ογκώδεις διαδηλώσεις πολιτών στην Πετρούπολη, των οποίων η αντοχή έχει εξαντληθεί και ανταρσίες στον στρατό. </a:t>
            </a:r>
          </a:p>
          <a:p>
            <a:pPr marL="0" indent="0">
              <a:buNone/>
            </a:pPr>
            <a:r>
              <a:rPr lang="el-GR" dirty="0"/>
              <a:t> Η προσωρινή  κυβέρνηση που εκπροσωπούσε τους φιλελεύθερους  αστούς είχε απέναντί της τις συνελεύσεις (σοβιέτ) των εργατών και των στρατιωτικών, των οποίων η δύναμη και η επιρροή αυξανόταν συνεχώς και έθεταν υπό αμφισβήτηση τη νομιμότητας της κυβέρνησης, που προώθησε ορισμένες μεταρρυθμίσεις, αλλά επέμεινε στη συνέχιση του πολέμου. </a:t>
            </a:r>
          </a:p>
          <a:p>
            <a:pPr marL="0" indent="0">
              <a:buNone/>
            </a:pPr>
            <a:r>
              <a:rPr lang="el-GR" dirty="0"/>
              <a:t> Οι Μπολσεβίκοι απαιτούσαν: </a:t>
            </a:r>
          </a:p>
          <a:p>
            <a:r>
              <a:rPr lang="el-GR" dirty="0" smtClean="0"/>
              <a:t>την </a:t>
            </a:r>
            <a:r>
              <a:rPr lang="el-GR" dirty="0"/>
              <a:t>άμεση κατάπαυση των εχθροπραξιών </a:t>
            </a:r>
          </a:p>
          <a:p>
            <a:r>
              <a:rPr lang="el-GR" dirty="0" smtClean="0"/>
              <a:t>την </a:t>
            </a:r>
            <a:r>
              <a:rPr lang="el-GR" dirty="0"/>
              <a:t>ελευθερία των εθνοτήτων </a:t>
            </a:r>
          </a:p>
          <a:p>
            <a:r>
              <a:rPr lang="el-GR" dirty="0" smtClean="0"/>
              <a:t>την </a:t>
            </a:r>
            <a:r>
              <a:rPr lang="el-GR" dirty="0"/>
              <a:t>εθνικοποίηση των γαιών, των μεγάλων επιχειρήσεων και των τραπεζών </a:t>
            </a:r>
          </a:p>
          <a:p>
            <a:r>
              <a:rPr lang="el-GR" dirty="0" smtClean="0"/>
              <a:t>τον </a:t>
            </a:r>
            <a:r>
              <a:rPr lang="el-GR" dirty="0"/>
              <a:t>έλεγχο της βιομηχανικής παραγωγής από τους εργάτες. </a:t>
            </a:r>
          </a:p>
        </p:txBody>
      </p:sp>
    </p:spTree>
    <p:extLst>
      <p:ext uri="{BB962C8B-B14F-4D97-AF65-F5344CB8AC3E}">
        <p14:creationId xmlns:p14="http://schemas.microsoft.com/office/powerpoint/2010/main" val="22068946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Η Οκτωβριανή Επανάσταση και η εγκαθίδρυση του κομμουνιστικού καθεστώτος</a:t>
            </a:r>
          </a:p>
        </p:txBody>
      </p:sp>
      <p:sp>
        <p:nvSpPr>
          <p:cNvPr id="3" name="Θέση περιεχομένου 2"/>
          <p:cNvSpPr>
            <a:spLocks noGrp="1"/>
          </p:cNvSpPr>
          <p:nvPr>
            <p:ph sz="quarter" idx="1"/>
          </p:nvPr>
        </p:nvSpPr>
        <p:spPr/>
        <p:txBody>
          <a:bodyPr>
            <a:normAutofit fontScale="62500" lnSpcReduction="20000"/>
          </a:bodyPr>
          <a:lstStyle/>
          <a:p>
            <a:pPr marL="0" indent="0">
              <a:buNone/>
            </a:pPr>
            <a:r>
              <a:rPr lang="el-GR" dirty="0"/>
              <a:t> Τον Νοέμβριο (Οκτώβριο με το παλαιό ημερολόγιο) οι Μπολσεβίκοι ανέτρεψαν με τη βία την κυβέρνηση και κατέλαβαν την εξουσία.  Αμέσως ακολούθησε καταγγελία των συνθηκών που είχε συνάψει έως τότε η κυβέρνηση της Ρωσίας και  πρόταση άμεσης ανακωχής. </a:t>
            </a:r>
          </a:p>
          <a:p>
            <a:pPr marL="0" indent="0">
              <a:buNone/>
            </a:pPr>
            <a:r>
              <a:rPr lang="el-GR" dirty="0"/>
              <a:t>Η επαναστατική ηγεσία, ωστόσο, εμφανίστηκε διχασμένη για το ζήτημα της ειρήνης. ο Λένιν ευνοούσε την ειρήνη για λόγους εσωτερικούς και  κυρίως για να διευκολυνθεί η ανασυγκρότηση του κρατικού  μηχανισμού.                                                      </a:t>
            </a:r>
          </a:p>
          <a:p>
            <a:pPr marL="0" indent="0">
              <a:buNone/>
            </a:pPr>
            <a:r>
              <a:rPr lang="el-GR" dirty="0"/>
              <a:t>ο Λ. </a:t>
            </a:r>
            <a:r>
              <a:rPr lang="el-GR" dirty="0" err="1"/>
              <a:t>Τρότσκυ</a:t>
            </a:r>
            <a:r>
              <a:rPr lang="el-GR" dirty="0"/>
              <a:t> τάχθηκε εναντίον της ειρήνης,  αλλά υπέρ της διακοπής του πολέμου </a:t>
            </a:r>
          </a:p>
          <a:p>
            <a:pPr marL="0" indent="0">
              <a:buNone/>
            </a:pPr>
            <a:r>
              <a:rPr lang="el-GR" dirty="0"/>
              <a:t>Μάρτιος 1918: η επαναστατική κυβέρνηση της Ρωσίας δέχτηκε τους γερμανικούς όρους  και υπέγραψε τη Συνθήκη του Μπρεστ- </a:t>
            </a:r>
            <a:r>
              <a:rPr lang="el-GR" dirty="0" err="1"/>
              <a:t>Λιτόφσκ</a:t>
            </a:r>
            <a:r>
              <a:rPr lang="el-GR" dirty="0"/>
              <a:t> :η Ρωσία εγκατέλειπε στη Γερμανία, την Πολωνία, την Ουκρανία, τη Λιθουανία και τις επαρχίες της Βαλτικής, και στην Οθωμανική αυτοκρατορία την περιοχή του Καυκάσου. </a:t>
            </a:r>
          </a:p>
          <a:p>
            <a:pPr marL="0" indent="0">
              <a:buNone/>
            </a:pPr>
            <a:r>
              <a:rPr lang="el-GR" dirty="0"/>
              <a:t> Η επαναστατική ηγεσία είχε υποσχεθεί την ειρήνη, τη διανομή των γαιών και την αυτοδιάθεση των λαών της προεπαναστατικής Ρωσικής Αυτοκρατορίας, χωρίς όμως να είναι τελικά διατεθειμένη να συμβάλει στον διαμελισμό της χώρας. </a:t>
            </a:r>
          </a:p>
          <a:p>
            <a:pPr marL="0" indent="0">
              <a:buNone/>
            </a:pPr>
            <a:r>
              <a:rPr lang="el-GR" dirty="0"/>
              <a:t> Ο θεωρητικός της Ρωσικής Επανάστασης Βλαδίμηρος </a:t>
            </a:r>
            <a:r>
              <a:rPr lang="el-GR" dirty="0" err="1"/>
              <a:t>Ουλιάνοφ</a:t>
            </a:r>
            <a:r>
              <a:rPr lang="el-GR" dirty="0"/>
              <a:t> (Λένιν), θεωρώντας ότι τα πολιτικά κόμματα, που αντανακλούσαν τις διάφορες κοινωνικές τάξεις και τα συμφέροντά τους, δεν είχαν πια θέση στη διακυβέρνηση της χώρας, τα κατήργησε, με εξαίρεση το Κομμουνιστικό Κόμμα, που τέθηκε και αυτό υπό την πολιτική κηδεμονία της κομμουνιστικής επαναστατικής ηγεσίας. </a:t>
            </a:r>
          </a:p>
          <a:p>
            <a:endParaRPr lang="el-GR" dirty="0"/>
          </a:p>
        </p:txBody>
      </p:sp>
    </p:spTree>
    <p:extLst>
      <p:ext uri="{BB962C8B-B14F-4D97-AF65-F5344CB8AC3E}">
        <p14:creationId xmlns:p14="http://schemas.microsoft.com/office/powerpoint/2010/main" val="4001040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23528" y="188640"/>
            <a:ext cx="8229600" cy="1143000"/>
          </a:xfrm>
        </p:spPr>
        <p:txBody>
          <a:bodyPr>
            <a:normAutofit fontScale="90000"/>
          </a:bodyPr>
          <a:lstStyle/>
          <a:p>
            <a:r>
              <a:rPr lang="el-GR" dirty="0" smtClean="0"/>
              <a:t/>
            </a:r>
            <a:br>
              <a:rPr lang="el-GR" dirty="0" smtClean="0"/>
            </a:br>
            <a:r>
              <a:rPr lang="el-GR" sz="3100" dirty="0" smtClean="0"/>
              <a:t>«Αυθόρμητες» επευφημίες στον ηγέτη</a:t>
            </a:r>
            <a:r>
              <a:rPr lang="el-GR" dirty="0" smtClean="0"/>
              <a:t/>
            </a:r>
            <a:br>
              <a:rPr lang="el-GR" dirty="0" smtClean="0"/>
            </a:br>
            <a:endParaRPr lang="el-GR" dirty="0"/>
          </a:p>
        </p:txBody>
      </p:sp>
      <p:sp>
        <p:nvSpPr>
          <p:cNvPr id="3" name="Θέση περιεχομένου 2"/>
          <p:cNvSpPr>
            <a:spLocks noGrp="1"/>
          </p:cNvSpPr>
          <p:nvPr>
            <p:ph sz="quarter" idx="1"/>
          </p:nvPr>
        </p:nvSpPr>
        <p:spPr>
          <a:xfrm>
            <a:off x="457200" y="1412776"/>
            <a:ext cx="8229600" cy="4713387"/>
          </a:xfrm>
        </p:spPr>
        <p:txBody>
          <a:bodyPr>
            <a:normAutofit fontScale="85000" lnSpcReduction="20000"/>
          </a:bodyPr>
          <a:lstStyle/>
          <a:p>
            <a:endParaRPr lang="el-GR" dirty="0" smtClean="0"/>
          </a:p>
          <a:p>
            <a:pPr marL="0" indent="0">
              <a:buNone/>
            </a:pPr>
            <a:r>
              <a:rPr lang="el-GR" dirty="0" smtClean="0"/>
              <a:t>«Γινόταν μια τιμητική εκδήλωση για τον Σύντροφο Στάλιν. Ασφαλώς όλοι σηκώθηκαν για 3 λεπτά, 4 λεπτά οι θυελλώδεις επευφημίες συνεχίζονταν... Ποιος τολμούσε να είναι ο πρώτος που θα σταματούσε; Εξάλλου, άνδρες της μυστικής αστυνομίας στέκονταν στην αίθουσα περιμένοντας να δουν ποιος εγκαταλείπει πρώτος! Μετά από 11 λεπτά ο διευθυντής [του εργοστασίου] κάθισε... Σαν ένας άνθρωπος όλοι οι υπόλοιποι σταμάτησαν και κάθισαν κι αυτοί. Είχαν σωθεί! Έτσι βέβαια ανακάλυπταν ποιοι ήταν οι ανεξάρτητοι άνθρωποι. Και έτσι τους εξόντωναν. Την ίδια νύχτα ο διευθυντής του εργοστασίου συνελήφθη...»</a:t>
            </a:r>
          </a:p>
          <a:p>
            <a:endParaRPr lang="el-GR" dirty="0" smtClean="0"/>
          </a:p>
          <a:p>
            <a:pPr marL="0" indent="0">
              <a:buNone/>
            </a:pPr>
            <a:r>
              <a:rPr lang="el-GR" sz="2600" i="1" dirty="0" err="1" smtClean="0"/>
              <a:t>Αλεξάντρ</a:t>
            </a:r>
            <a:r>
              <a:rPr lang="el-GR" sz="2600" i="1" dirty="0" smtClean="0"/>
              <a:t> Σολζενίτσιν, Το Αρχιπέλαγος </a:t>
            </a:r>
            <a:r>
              <a:rPr lang="el-GR" sz="2600" i="1" dirty="0" err="1" smtClean="0"/>
              <a:t>Γκουλάγκ</a:t>
            </a:r>
            <a:r>
              <a:rPr lang="el-GR" sz="2600" i="1" dirty="0" smtClean="0"/>
              <a:t>, Πάπυρος, Αθήνα 1974.</a:t>
            </a:r>
            <a:endParaRPr lang="el-GR" sz="2600" i="1" dirty="0"/>
          </a:p>
        </p:txBody>
      </p:sp>
    </p:spTree>
    <p:extLst>
      <p:ext uri="{BB962C8B-B14F-4D97-AF65-F5344CB8AC3E}">
        <p14:creationId xmlns:p14="http://schemas.microsoft.com/office/powerpoint/2010/main" val="32588188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3100" dirty="0" smtClean="0"/>
              <a:t>Ένωση των Σοβιετικών Σοσιαλιστικών Δημοκρατιών</a:t>
            </a:r>
            <a:endParaRPr lang="el-GR" dirty="0"/>
          </a:p>
        </p:txBody>
      </p:sp>
      <p:pic>
        <p:nvPicPr>
          <p:cNvPr id="1126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267069" y="1527175"/>
            <a:ext cx="65733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3117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sz="quarter" idx="1"/>
          </p:nvPr>
        </p:nvSpPr>
        <p:spPr/>
        <p:txBody>
          <a:bodyPr>
            <a:normAutofit fontScale="85000" lnSpcReduction="20000"/>
          </a:bodyPr>
          <a:lstStyle/>
          <a:p>
            <a:endParaRPr lang="el-GR" dirty="0" smtClean="0"/>
          </a:p>
          <a:p>
            <a:pPr marL="0" indent="0">
              <a:buNone/>
            </a:pPr>
            <a:r>
              <a:rPr lang="el-GR" dirty="0"/>
              <a:t> 1922: Μετά τον τερματισμό του Εμφυλίου Πολέμου ιδρύθηκε η Ένωση των Σοβιετικών Σοσιαλιστικών Δημοκρατιών (ΕΣΣΔ), που αρχικά περιλάμβανε 4 δημοκρατίες: </a:t>
            </a:r>
          </a:p>
          <a:p>
            <a:pPr marL="0" indent="0">
              <a:buNone/>
            </a:pPr>
            <a:r>
              <a:rPr lang="el-GR" dirty="0"/>
              <a:t>τη Ρωσία, την Ουκρανία, τη Λευκορωσία και την Υπερκαυκασία, δηλ. τις χώρες της προεπαναστατικής Ρωσικής Αυτοκρατορίας, οι οποίες ήταν αυτόνομες στο πλαίσιο μιας ομοσπονδίας  Δημιουργία ενός ισχυρού και αχανούς κράτους, με μόνο, όμως,  αναγνωρισμένο κόμμα το Κομμουνιστικό, που ελεγχόταν από τους Ρώσους.</a:t>
            </a:r>
          </a:p>
          <a:p>
            <a:endParaRPr lang="el-GR" dirty="0"/>
          </a:p>
          <a:p>
            <a:endParaRPr lang="el-GR" dirty="0" smtClean="0"/>
          </a:p>
          <a:p>
            <a:endParaRPr lang="el-GR" dirty="0"/>
          </a:p>
          <a:p>
            <a:pPr marL="0" indent="0">
              <a:buNone/>
            </a:pPr>
            <a:r>
              <a:rPr lang="el-GR" dirty="0" smtClean="0"/>
              <a:t>Υπερκαυκασία </a:t>
            </a:r>
            <a:r>
              <a:rPr lang="el-GR" dirty="0" smtClean="0"/>
              <a:t>(Γεωργίας, του Αζερμπαϊτζάν και της Αρμενίας).</a:t>
            </a:r>
            <a:endParaRPr lang="el-GR" dirty="0"/>
          </a:p>
        </p:txBody>
      </p:sp>
    </p:spTree>
    <p:extLst>
      <p:ext uri="{BB962C8B-B14F-4D97-AF65-F5344CB8AC3E}">
        <p14:creationId xmlns:p14="http://schemas.microsoft.com/office/powerpoint/2010/main" val="366625750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922114"/>
          </a:xfrm>
        </p:spPr>
        <p:txBody>
          <a:bodyPr>
            <a:normAutofit/>
          </a:bodyPr>
          <a:lstStyle/>
          <a:p>
            <a:r>
              <a:rPr lang="el-GR" sz="1800" dirty="0" smtClean="0"/>
              <a:t>Η επέκταση της Σοβιετικής επιρροής στον πλανήτη (χάρτης του 1961) - </a:t>
            </a:r>
            <a:r>
              <a:rPr lang="el-GR" sz="1800" dirty="0" err="1" smtClean="0"/>
              <a:t>Φωτ</a:t>
            </a:r>
            <a:r>
              <a:rPr lang="el-GR" sz="1800" dirty="0" smtClean="0"/>
              <a:t>.: </a:t>
            </a:r>
            <a:r>
              <a:rPr lang="el-GR" sz="1800" dirty="0" err="1" smtClean="0"/>
              <a:t>Visual</a:t>
            </a:r>
            <a:r>
              <a:rPr lang="el-GR" sz="1800" dirty="0" smtClean="0"/>
              <a:t> </a:t>
            </a:r>
            <a:r>
              <a:rPr lang="el-GR" sz="1800" dirty="0" err="1" smtClean="0"/>
              <a:t>Capitalist</a:t>
            </a:r>
            <a:r>
              <a:rPr lang="el-GR" sz="1800" dirty="0" smtClean="0"/>
              <a:t>.</a:t>
            </a:r>
            <a:endParaRPr lang="el-GR" sz="1800" dirty="0"/>
          </a:p>
        </p:txBody>
      </p:sp>
      <p:pic>
        <p:nvPicPr>
          <p:cNvPr id="1024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05111" y="1484784"/>
            <a:ext cx="8371345"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237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778098"/>
          </a:xfrm>
        </p:spPr>
        <p:txBody>
          <a:bodyPr>
            <a:normAutofit fontScale="90000"/>
          </a:bodyPr>
          <a:lstStyle/>
          <a:p>
            <a:r>
              <a:rPr lang="el-GR" sz="2400" dirty="0" smtClean="0"/>
              <a:t>Ο ενθουσιασμός των νέων για τη συμμετοχή τους στον πόλεμο</a:t>
            </a:r>
            <a:endParaRPr lang="el-GR" sz="2400" dirty="0"/>
          </a:p>
        </p:txBody>
      </p:sp>
      <p:sp>
        <p:nvSpPr>
          <p:cNvPr id="3" name="Θέση περιεχομένου 2"/>
          <p:cNvSpPr>
            <a:spLocks noGrp="1"/>
          </p:cNvSpPr>
          <p:nvPr>
            <p:ph sz="quarter" idx="1"/>
          </p:nvPr>
        </p:nvSpPr>
        <p:spPr>
          <a:xfrm>
            <a:off x="457200" y="1268760"/>
            <a:ext cx="8229600" cy="4857403"/>
          </a:xfrm>
        </p:spPr>
        <p:txBody>
          <a:bodyPr>
            <a:normAutofit fontScale="62500" lnSpcReduction="20000"/>
          </a:bodyPr>
          <a:lstStyle/>
          <a:p>
            <a:pPr marL="0" indent="0">
              <a:buNone/>
            </a:pPr>
            <a:endParaRPr lang="el-GR" dirty="0" smtClean="0"/>
          </a:p>
          <a:p>
            <a:pPr marL="0" indent="0">
              <a:buNone/>
            </a:pPr>
            <a:r>
              <a:rPr lang="el-GR" dirty="0" smtClean="0"/>
              <a:t>«Για τους Γάλλους, Άγγλους ή Γερμανούς πολεμιστές δεν υπήρχε αμφιβολία: ο πόλεμος είχε σκοπό την προστασία των πραγματικών συμφερόντων του έθνους. Είχε όμως και μια άλλη σημασία: το 1914 οι στρατιώτες φεύγοντας για τον πόλεμο είχαν βρει ένα ιδεώδες που αντικαθιστούσε, κατά κάποιον τρόπο, τους επαναστατικούς τους πόθους. Αυτό αφορούσε κυρίως τους πιο δυστυχείς και τους λιγότερο συνειδητοποιημένους, που, παραγκωνισμένοι στο περιθώριο της κοινωνίας, αποκαθίστανται τώρα χάρη στον πόλεμο, ξεφεύγοντας όμως έτσι από τις επαναστατικές τους θέσεις [...]. Οι νέοι φεύγουν για τον πόλεμο σαν σε περιπέτεια, ευτυχείς που αλλάζουν ζωή, που ταξιδεύουν, έχοντας όλοι εκπληρώσει το καθήκον και σίγουροι ότι θα ξαναγυρίσουν σύντομα στεφανωμένοι με τις δάφνες της νίκης. Συνεπώς από το 1914 έως το 1918 ο πόλεμος, χωρίς να δημιουργεί την αίσθηση του εξαναγκασμού, θα απελευθερώσει ζωτική ενέργεια και θα γίνει αποδεκτός με ενθουσιασμό από την πλειοψηφία των ανδρών σε μάχιμη ηλικία. Αρκεί να δει κανείς τη συμπεριφορά των στρατευμένων που φεύγουν για τον πόλεμο: όλοι βρίσκονται σε εγρήγορση, Γάλλοι, Γερμανοί, Άγγλοι».</a:t>
            </a:r>
          </a:p>
          <a:p>
            <a:endParaRPr lang="el-GR" dirty="0" smtClean="0"/>
          </a:p>
          <a:p>
            <a:pPr marL="0" indent="0">
              <a:buNone/>
            </a:pPr>
            <a:r>
              <a:rPr lang="el-GR" sz="2900" i="1" dirty="0" err="1" smtClean="0"/>
              <a:t>Μαρκ</a:t>
            </a:r>
            <a:r>
              <a:rPr lang="el-GR" sz="2900" i="1" dirty="0" smtClean="0"/>
              <a:t> </a:t>
            </a:r>
            <a:r>
              <a:rPr lang="el-GR" sz="2900" i="1" dirty="0" err="1" smtClean="0"/>
              <a:t>Φερό</a:t>
            </a:r>
            <a:r>
              <a:rPr lang="el-GR" sz="2900" i="1" dirty="0" smtClean="0"/>
              <a:t>, Ο πρώτος παγκόσμιος πόλεμος, 1914- 1918, Ελληνικά Γράμματα, Αθήνα 1993, σ. 28-29</a:t>
            </a:r>
            <a:r>
              <a:rPr lang="el-GR" dirty="0" smtClean="0"/>
              <a:t>.</a:t>
            </a:r>
            <a:endParaRPr lang="el-GR" dirty="0"/>
          </a:p>
        </p:txBody>
      </p:sp>
    </p:spTree>
    <p:extLst>
      <p:ext uri="{BB962C8B-B14F-4D97-AF65-F5344CB8AC3E}">
        <p14:creationId xmlns:p14="http://schemas.microsoft.com/office/powerpoint/2010/main" val="2131509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Το μακεδονικό μέτωπο και το τέλος του πολέμου</a:t>
            </a:r>
          </a:p>
        </p:txBody>
      </p:sp>
      <p:sp>
        <p:nvSpPr>
          <p:cNvPr id="3" name="Θέση περιεχομένου 2"/>
          <p:cNvSpPr>
            <a:spLocks noGrp="1"/>
          </p:cNvSpPr>
          <p:nvPr>
            <p:ph sz="quarter" idx="1"/>
          </p:nvPr>
        </p:nvSpPr>
        <p:spPr/>
        <p:txBody>
          <a:bodyPr>
            <a:normAutofit fontScale="92500"/>
          </a:bodyPr>
          <a:lstStyle/>
          <a:p>
            <a:pPr marL="0" indent="0">
              <a:buNone/>
            </a:pPr>
            <a:r>
              <a:rPr lang="el-GR" dirty="0" smtClean="0"/>
              <a:t>Το </a:t>
            </a:r>
            <a:r>
              <a:rPr lang="el-GR" dirty="0"/>
              <a:t>φθινόπωρο του 1918 ηττήθηκαν και συνθηκολόγησαν η Βουλγαρία και λίγο αργότερα η Οθωμανική Αυτοκρατορία και η Αυστρία, η οποία ουσιαστικά δεν υπήρχε με την ίδια μορφή με την οποία είχε αρχίσει τον πόλεμο κατά της Σερβίας: Τσέχοι, Πολωνοί, </a:t>
            </a:r>
            <a:r>
              <a:rPr lang="el-GR" dirty="0" err="1"/>
              <a:t>Νοτιοσλάβοι</a:t>
            </a:r>
            <a:r>
              <a:rPr lang="el-GR" dirty="0"/>
              <a:t> και Μαγυάροι είχαν αποδεσμευτεί και βρίσκονταν στο στάδιο της ίδρυσης εθνικών κρατών.</a:t>
            </a:r>
          </a:p>
          <a:p>
            <a:endParaRPr lang="el-GR" dirty="0"/>
          </a:p>
          <a:p>
            <a:pPr marL="0" indent="0">
              <a:buNone/>
            </a:pPr>
            <a:r>
              <a:rPr lang="el-GR" dirty="0"/>
              <a:t>Το τέλος είχε φτάσει και για τη Γερμανία. Στις 11 Νοεμβρίου υπογράφτηκε η ανακωχή και σίγησαν τα κανόνια στο δυτικό μέτωπο.</a:t>
            </a:r>
          </a:p>
        </p:txBody>
      </p:sp>
    </p:spTree>
    <p:extLst>
      <p:ext uri="{BB962C8B-B14F-4D97-AF65-F5344CB8AC3E}">
        <p14:creationId xmlns:p14="http://schemas.microsoft.com/office/powerpoint/2010/main" val="931327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562074"/>
          </a:xfrm>
        </p:spPr>
        <p:txBody>
          <a:bodyPr>
            <a:normAutofit fontScale="90000"/>
          </a:bodyPr>
          <a:lstStyle/>
          <a:p>
            <a:r>
              <a:rPr lang="el-GR" dirty="0" smtClean="0"/>
              <a:t/>
            </a:r>
            <a:br>
              <a:rPr lang="el-GR" dirty="0" smtClean="0"/>
            </a:br>
            <a:r>
              <a:rPr lang="el-GR" dirty="0" smtClean="0"/>
              <a:t/>
            </a:r>
            <a:br>
              <a:rPr lang="el-GR" dirty="0" smtClean="0"/>
            </a:br>
            <a:r>
              <a:rPr lang="el-GR" dirty="0"/>
              <a:t/>
            </a:r>
            <a:br>
              <a:rPr lang="el-GR" dirty="0"/>
            </a:br>
            <a:r>
              <a:rPr lang="el-GR" dirty="0" smtClean="0"/>
              <a:t/>
            </a:r>
            <a:br>
              <a:rPr lang="el-GR" dirty="0" smtClean="0"/>
            </a:br>
            <a:r>
              <a:rPr lang="el-GR" dirty="0" smtClean="0"/>
              <a:t/>
            </a:r>
            <a:br>
              <a:rPr lang="el-GR" dirty="0" smtClean="0"/>
            </a:br>
            <a:r>
              <a:rPr lang="el-GR" dirty="0"/>
              <a:t/>
            </a:r>
            <a:br>
              <a:rPr lang="el-GR" dirty="0"/>
            </a:br>
            <a:r>
              <a:rPr lang="el-GR" dirty="0" smtClean="0"/>
              <a:t/>
            </a:r>
            <a:br>
              <a:rPr lang="el-GR" dirty="0" smtClean="0"/>
            </a:br>
            <a:r>
              <a:rPr lang="el-GR" dirty="0"/>
              <a:t/>
            </a:r>
            <a:br>
              <a:rPr lang="el-GR" dirty="0"/>
            </a:br>
            <a:r>
              <a:rPr lang="el-GR" dirty="0" smtClean="0"/>
              <a:t/>
            </a:r>
            <a:br>
              <a:rPr lang="el-GR" dirty="0" smtClean="0"/>
            </a:br>
            <a:r>
              <a:rPr lang="el-GR" dirty="0"/>
              <a:t/>
            </a:r>
            <a:br>
              <a:rPr lang="el-GR" dirty="0"/>
            </a:br>
            <a:r>
              <a:rPr lang="el-GR" dirty="0"/>
              <a:t/>
            </a:r>
            <a:br>
              <a:rPr lang="el-GR" dirty="0"/>
            </a:br>
            <a:r>
              <a:rPr lang="el-GR" dirty="0"/>
              <a:t/>
            </a:r>
            <a:br>
              <a:rPr lang="el-GR" dirty="0"/>
            </a:br>
            <a:r>
              <a:rPr lang="el-GR" dirty="0"/>
              <a:t>Τα «14 σημεία» του Ουίλσον</a:t>
            </a:r>
          </a:p>
        </p:txBody>
      </p:sp>
      <p:sp>
        <p:nvSpPr>
          <p:cNvPr id="3" name="Θέση περιεχομένου 2"/>
          <p:cNvSpPr>
            <a:spLocks noGrp="1"/>
          </p:cNvSpPr>
          <p:nvPr>
            <p:ph sz="quarter" idx="1"/>
          </p:nvPr>
        </p:nvSpPr>
        <p:spPr>
          <a:xfrm>
            <a:off x="457200" y="1196752"/>
            <a:ext cx="8229600" cy="4929411"/>
          </a:xfrm>
        </p:spPr>
        <p:txBody>
          <a:bodyPr>
            <a:normAutofit fontScale="70000" lnSpcReduction="20000"/>
          </a:bodyPr>
          <a:lstStyle/>
          <a:p>
            <a:endParaRPr lang="el-GR" dirty="0" smtClean="0"/>
          </a:p>
          <a:p>
            <a:r>
              <a:rPr lang="el-GR" dirty="0" smtClean="0"/>
              <a:t>Όχι μυστικές συνθήκες.</a:t>
            </a:r>
          </a:p>
          <a:p>
            <a:r>
              <a:rPr lang="el-GR" dirty="0" smtClean="0"/>
              <a:t>Ελεύθερη πρόσβαση στις θάλασσες σε καιρό ειρήνης ή πολέμου.</a:t>
            </a:r>
          </a:p>
          <a:p>
            <a:r>
              <a:rPr lang="el-GR" dirty="0" smtClean="0"/>
              <a:t>Ελεύθερο διεθνές εμπόριο.</a:t>
            </a:r>
          </a:p>
          <a:p>
            <a:r>
              <a:rPr lang="el-GR" dirty="0" smtClean="0"/>
              <a:t>Επιδίωξη αφοπλισμού από όλες τις χώρες.</a:t>
            </a:r>
          </a:p>
          <a:p>
            <a:r>
              <a:rPr lang="el-GR" dirty="0" smtClean="0"/>
              <a:t>Οι αποικίες να έχουν λόγο για το μέλλον τους.</a:t>
            </a:r>
          </a:p>
          <a:p>
            <a:r>
              <a:rPr lang="el-GR" dirty="0" smtClean="0"/>
              <a:t>Ο γερμανικός στρατός να εγκαταλείψει τη Ρωσία.</a:t>
            </a:r>
          </a:p>
          <a:p>
            <a:r>
              <a:rPr lang="el-GR" dirty="0" smtClean="0"/>
              <a:t>Το Βέλγιο να γίνει ανεξάρτητο.</a:t>
            </a:r>
          </a:p>
          <a:p>
            <a:r>
              <a:rPr lang="el-GR" dirty="0" smtClean="0"/>
              <a:t>Η Γαλλία να </a:t>
            </a:r>
            <a:r>
              <a:rPr lang="el-GR" dirty="0" err="1" smtClean="0"/>
              <a:t>ξαναπροσαρτήσει</a:t>
            </a:r>
            <a:r>
              <a:rPr lang="el-GR" dirty="0" smtClean="0"/>
              <a:t> την Αλσατία και τη </a:t>
            </a:r>
            <a:r>
              <a:rPr lang="el-GR" dirty="0" err="1" smtClean="0"/>
              <a:t>Λορραίνη</a:t>
            </a:r>
            <a:r>
              <a:rPr lang="el-GR" dirty="0" smtClean="0"/>
              <a:t>.</a:t>
            </a:r>
          </a:p>
          <a:p>
            <a:r>
              <a:rPr lang="el-GR" dirty="0" smtClean="0"/>
              <a:t>Να καθοριστούν τα σύνορα μεταξύ Αυστρίας και Ιταλίας.</a:t>
            </a:r>
          </a:p>
          <a:p>
            <a:r>
              <a:rPr lang="el-GR" dirty="0" smtClean="0"/>
              <a:t>Αυτοδιάθεση των λαών της Ανατολικής Ευρώπης.</a:t>
            </a:r>
          </a:p>
          <a:p>
            <a:r>
              <a:rPr lang="el-GR" dirty="0" smtClean="0"/>
              <a:t>Η Σερβία να έχει πρόσβαση στη θάλασσα.</a:t>
            </a:r>
          </a:p>
          <a:p>
            <a:r>
              <a:rPr lang="el-GR" dirty="0" smtClean="0"/>
              <a:t>Αυτοδιάθεση των λαών της Οθωμανικής Αυτοκρατορίας.</a:t>
            </a:r>
          </a:p>
          <a:p>
            <a:r>
              <a:rPr lang="el-GR" dirty="0" smtClean="0"/>
              <a:t>Η Πολωνία να γίνει ανεξάρτητο κράτος με πρόσβαση στη θάλασσα.</a:t>
            </a:r>
          </a:p>
          <a:p>
            <a:r>
              <a:rPr lang="el-GR" dirty="0" smtClean="0"/>
              <a:t>Να ιδρυθεί η Κοινωνία των Εθνών.</a:t>
            </a:r>
            <a:endParaRPr lang="el-GR" dirty="0"/>
          </a:p>
        </p:txBody>
      </p:sp>
    </p:spTree>
    <p:extLst>
      <p:ext uri="{BB962C8B-B14F-4D97-AF65-F5344CB8AC3E}">
        <p14:creationId xmlns:p14="http://schemas.microsoft.com/office/powerpoint/2010/main" val="31942634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755576" y="215894"/>
            <a:ext cx="7489594" cy="654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480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4098"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51520" y="116632"/>
            <a:ext cx="8746110" cy="6552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24603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ημοτικός">
  <a:themeElements>
    <a:clrScheme name="Δημοτικός">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Δημοτικός">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139</TotalTime>
  <Words>3797</Words>
  <Application>Microsoft Office PowerPoint</Application>
  <PresentationFormat>Προβολή στην οθόνη (4:3)</PresentationFormat>
  <Paragraphs>158</Paragraphs>
  <Slides>48</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48</vt:i4>
      </vt:variant>
    </vt:vector>
  </HeadingPairs>
  <TitlesOfParts>
    <vt:vector size="49" baseType="lpstr">
      <vt:lpstr>Δημοτικός</vt:lpstr>
      <vt:lpstr>Α΄ΠΑΓΚΟΣΜΙΟΣ ΠΟΛΕΜΟΣ ΚΑΙ ΟΙ ΑΜΕΣΕΣ ΕΠΙΠΤΩΣΕΙΣ ΤΟΥ</vt:lpstr>
      <vt:lpstr>Εισαγωγικό σημείωμα</vt:lpstr>
      <vt:lpstr>ΟΙ ΑΝΤΑΓΩΝΙΣΜΟΙ ΤΩΝ ΜΕΓΑΛΩΝ ΔΥΝΑΜΕΩΝ (1870-1914)</vt:lpstr>
      <vt:lpstr>     Ο διάδοχος της Αυστρίας Φραγκίσκος Φερδινάνδος και η σύζυγος του Σοφία στο Σαράγεβο (28 Ιουνίου 1914), λίγο πριν από τη δολοφονία τους. Στην ένθετη φωτογραφία ο Σέρβος φοιτητής Γκαβρίλο Πρίντσιπ, μέλος μυστικής οργάνωσης που τους δολοφόνησε.  </vt:lpstr>
      <vt:lpstr>Ο ενθουσιασμός των νέων για τη συμμετοχή τους στον πόλεμο</vt:lpstr>
      <vt:lpstr>Το μακεδονικό μέτωπο και το τέλος του πολέμου</vt:lpstr>
      <vt:lpstr>            Τα «14 σημεία» του Ουίλσον</vt:lpstr>
      <vt:lpstr>Παρουσίαση του PowerPoint</vt:lpstr>
      <vt:lpstr>Παρουσίαση του PowerPoint</vt:lpstr>
      <vt:lpstr>Παρουσίαση του PowerPoint</vt:lpstr>
      <vt:lpstr>Παρουσίαση του PowerPoint</vt:lpstr>
      <vt:lpstr>Χαρακώματα</vt:lpstr>
      <vt:lpstr>Η ΕΛΛΑΔΑ ΣΤΟΝ Α' ΠΑΓΚΟΣΜΙΟ ΠΟΛΕΜΟ</vt:lpstr>
      <vt:lpstr>  Η διάσταση απόψεων μεταξύ Κωνσταντίνου και Βενιζέλου</vt:lpstr>
      <vt:lpstr>Παρουσίαση του PowerPoint</vt:lpstr>
      <vt:lpstr>Παρουσίαση του PowerPoint</vt:lpstr>
      <vt:lpstr>Ο Εθνικός Διχασμός</vt:lpstr>
      <vt:lpstr>Το Κίνημα της «Εθνικής Άμυνας» και τα «Νοεμβριανά»</vt:lpstr>
      <vt:lpstr>Παρουσίαση του PowerPoint</vt:lpstr>
      <vt:lpstr>Παρουσίαση του PowerPoint</vt:lpstr>
      <vt:lpstr>4. ΤΟ ΣΥΝΕΔΡΙΟ ΕΙΡΗΝΗΣ ΤΩΝ ΠΑΡΙΣΙΩΝ (1919-1920)</vt:lpstr>
      <vt:lpstr>Το Συμβούλιο των Τεσσάρων στη σύνοδο ειρήνης : Λόιντ Τζορτζ, Βιττόριο Ορλάντο, Ζωρζ Κλεμανσώ και Γούντροου Ουίλσον</vt:lpstr>
      <vt:lpstr>Οι ευθύνες για τον πόλεμο</vt:lpstr>
      <vt:lpstr>Η Συνθήκη των Βερσαλλιών</vt:lpstr>
      <vt:lpstr>Παρουσίαση του PowerPoint</vt:lpstr>
      <vt:lpstr>Οι συνθήκες ειρήνης με τις άλλες ηττημένες δυνάμεις</vt:lpstr>
      <vt:lpstr>Συνθήκη των Σεβρών (28 Ιουλίου/10 Αυγούστου)</vt:lpstr>
      <vt:lpstr>Ο Βενιζέλος υπογράφει τη συνθήκη των Σεβρών</vt:lpstr>
      <vt:lpstr>Κέρδη για την Ελλάδα</vt:lpstr>
      <vt:lpstr>Παρουσίαση του PowerPoint</vt:lpstr>
      <vt:lpstr>ΛΑΪΚΗ ΛΙΘΟΓΡΑΦΙΑ ΠΟΥ ΑΝΑΠΑΡΙΣΤΑ ΤΗ ΔΟΛΟΦΟΝΙΚΗ ΑΠΟΠΕΙΡΑ ΚΑΤΑ ΤΟΝ ΕΛΕΥΘΕΡΙΟΥ ΒΕΝΙΖΕΛΟΥ ΣΤΟΝ ΠΑΡΙΣΙΝΟ ΣΙΔΗΡΟΔΡΟΜΙΚΟ ΣΤΑΘΜΟ ΛΥΩΝ ΣΤΙΣ 30 ΙΟΥΛΙΟΥ 1920, ΔΥΟ ΗΜΕΡΕΣ ΜΕΤΑ ΤΗΝ ΥΠΟΓΡΑΦΗ ΤΗΣ ΣΥΝΘΗΚΗΣ ΤΩΝ ΣΕΒΡΩΝ, ΑΠΟ ΔΥΟ ΑΠΟΤΑΚΤΟΥΣ ΕΛΛΗΝΕΣ ΑΞΙΩΜΑΤΙΚΟΥΣ.</vt:lpstr>
      <vt:lpstr>ΑΘΗΝΑ, 14 ΣΕΠΤΕΜΒΡΙΟΥ 1920. ΣΤΟ ΣΤΑΔΙΟ, Ο ΠΡΩΘΥΠΟΥΡΓΟΣ ΕΛ. ΒΕΝΙΖΕΛΟΣ, Ο ΝΑΥΑΡΧΟΣ Π. ΚΟΥΝΤΟΥΡΙΩΤΗΣ ΚΑΙ Ο ΑΡΧΙΣΤΡΑΤΗΓΟΣ Α. ΠΑΡΑΣΚΕΥΟΠΟΥΛΟΣ ΣΥΖΗΤΟΥΝ ΠΕΡΙΜΕΝΟΝΤΑΣ ΤΟΝ ΒΑΣΙΛΙΑ ΑΛΕΞΑΝΔΡΟ ΓΙΑ ΤΟΝ ΠΑΝΗΓΥΡΙΚΟ ΕΟΡΤΑΣΜΟ ΤΗΣ ΣΥΝΘΗΚΗΣ ΤΩΝ ΣΕΒΡΩΝ, (ΦΩΤΟΓΡΑΦΙΑ Π. ΠΟΥΛΙΔΗ) </vt:lpstr>
      <vt:lpstr>Εμείς οι Έλληνες : Η Ελλάδα στον 1ο Παγκόσμιο Πόλεμο</vt:lpstr>
      <vt:lpstr>5. Ο ΜΙΚΡΑΣΙΑΤΙΚΟΣ ΠΟΛΕΜΟΣ (1919-1922)</vt:lpstr>
      <vt:lpstr>Οι ελληνικές διεκδικήσεις</vt:lpstr>
      <vt:lpstr>Η κίνηση για την ανεξαρτησία του Πόντου</vt:lpstr>
      <vt:lpstr>Παρουσίαση του PowerPoint</vt:lpstr>
      <vt:lpstr>Η συμμαχική εντολή για την απόβαση του ελληνικού στρατού στη Σμύρνη και η έκβαση του πολέμου</vt:lpstr>
      <vt:lpstr> 1923: Υπογραφή της Σύμβασης και της Συνθήκης της Λωζάννης </vt:lpstr>
      <vt:lpstr>Συμπέρασμα  </vt:lpstr>
      <vt:lpstr>  ΕΚΔΗΛΩΣΗ 2022 </vt:lpstr>
      <vt:lpstr>6. Η ΡΩΣΙΚΗ ΕΠΑΝΑΣΤΑΣΗ</vt:lpstr>
      <vt:lpstr>Η έκρηξη και η πρώτη φάση της επανάστασης</vt:lpstr>
      <vt:lpstr>Η Οκτωβριανή Επανάσταση και η εγκαθίδρυση του κομμουνιστικού καθεστώτος</vt:lpstr>
      <vt:lpstr> «Αυθόρμητες» επευφημίες στον ηγέτη </vt:lpstr>
      <vt:lpstr>Ένωση των Σοβιετικών Σοσιαλιστικών Δημοκρατιών</vt:lpstr>
      <vt:lpstr>Παρουσίαση του PowerPoint</vt:lpstr>
      <vt:lpstr>Η επέκταση της Σοβιετικής επιρροής στον πλανήτη (χάρτης του 1961) - Φωτ.: Visual Capitalist.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Κεφάλαιο Γ Ο Α' ΠΑΓΚΟΣΜΙΟΣ ΠΟΛΕΜΟΣ ΚΑΙ ΟΙ ΑΜΕΣΕΣ ΕΠΙΠΤΩΣΕΙΣ ΤΟΥ</dc:title>
  <dc:creator>eleni kartsonaki</dc:creator>
  <cp:lastModifiedBy>eleni kartsonaki</cp:lastModifiedBy>
  <cp:revision>14</cp:revision>
  <dcterms:created xsi:type="dcterms:W3CDTF">2024-11-15T14:07:27Z</dcterms:created>
  <dcterms:modified xsi:type="dcterms:W3CDTF">2024-11-16T10:09:16Z</dcterms:modified>
</cp:coreProperties>
</file>