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Ορθογώνιο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Ορθογώνιο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Ορθογώνιο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Ορθογώνιο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Ορθογώνιο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Ορθογώνιο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F733771-CE06-4A03-ACCE-50FCD41CC7AE}" type="datetimeFigureOut">
              <a:rPr lang="el-GR" smtClean="0"/>
              <a:t>27/3/2021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CA6FAD6-96A3-4E0A-950A-78BFAD0CCB8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3.6 </a:t>
            </a:r>
            <a:r>
              <a:rPr lang="el-GR" dirty="0" smtClean="0"/>
              <a:t>Μετάνοια, η υπέρβαση της αμαρτίας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ΘΡΗΣΚΕΥΤΙΚΑ Α΄ΛΥΚΕΙΟΥ</a:t>
            </a:r>
          </a:p>
          <a:p>
            <a:r>
              <a:rPr lang="el-GR" dirty="0" smtClean="0"/>
              <a:t>ΟΡΘΟΔΟΞΗ ΠΙΣΤΗ ΚΑΙ ΛΑΤΡΕΙΑ</a:t>
            </a:r>
          </a:p>
          <a:p>
            <a:r>
              <a:rPr lang="el-GR" dirty="0" smtClean="0"/>
              <a:t>ΚΑΘΗΓΗΤΗΣ: ΜΠΑΜΠΑΤΖΙΑΝΗΣ ΙΩΑΝΝΗΣ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852" y="3861048"/>
            <a:ext cx="3561459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4009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Μετάνοια (σημασία)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συναίσθημα της ψυχικής συντριβής που αισθάνεται κάποιος όταν καταλάβει ότι έκανε κάποιο σφάλμα</a:t>
            </a:r>
          </a:p>
          <a:p>
            <a:r>
              <a:rPr lang="el-GR" dirty="0" smtClean="0"/>
              <a:t>Γονυκλισία και υπόκλιση για εκδήλωση είτε λατρείας είτε μεταμέλειας </a:t>
            </a:r>
          </a:p>
          <a:p>
            <a:r>
              <a:rPr lang="el-GR" dirty="0" smtClean="0"/>
              <a:t>Παρακάλια, ικεσίες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088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Μετάνοια (θεολογική σημασία)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dirty="0" smtClean="0"/>
              <a:t>Η μετάνοια έχει ονομαστεί από τους </a:t>
            </a:r>
            <a:r>
              <a:rPr lang="el-GR" dirty="0" err="1" smtClean="0"/>
              <a:t>ΠτΕ</a:t>
            </a:r>
            <a:r>
              <a:rPr lang="el-GR" dirty="0" smtClean="0"/>
              <a:t> «δεύτερο βάπτισμα» ή «ανανέωση βαπτίσματος».</a:t>
            </a:r>
          </a:p>
          <a:p>
            <a:pPr algn="just"/>
            <a:r>
              <a:rPr lang="el-GR" dirty="0" smtClean="0"/>
              <a:t>Με το πρώτο βάπτισμα γινόμαστε μέλη της Εκκλησίας και αρχίζουμε μια πορεία προς τη Βασιλεία του Θεού.</a:t>
            </a:r>
          </a:p>
          <a:p>
            <a:pPr algn="just"/>
            <a:r>
              <a:rPr lang="el-GR" dirty="0" smtClean="0"/>
              <a:t>Όμως, με το δεύτερο βάπτισμα, την μετάνοια, ο άνθρωπος μπορεί να ξανασηκωθεί από την πτώση και την αμαρτία, να γιατρέψει τις πληγές του και να συνεχίσει την δύσκολη πορεία του. </a:t>
            </a:r>
          </a:p>
          <a:p>
            <a:pPr algn="just"/>
            <a:r>
              <a:rPr lang="el-GR" dirty="0" smtClean="0"/>
              <a:t>Η μετάνοια δεν είναι μια νομική διαδικασία, που απαλλάσσει τον άνθρωπο από κάποια αισθήματα ενοχής. Ούτε είναι μια τυπική εξομολόγηση, που κάνει κανείς πριν τις μεγάλες γιορτές ή κάτω από σκληρές ψυχολογικές συνθήκες.  </a:t>
            </a:r>
          </a:p>
          <a:p>
            <a:pPr algn="just"/>
            <a:r>
              <a:rPr lang="el-GR" dirty="0" smtClean="0"/>
              <a:t>Όπως το λέει η λέξη, μετάνοια (μετά-</a:t>
            </a:r>
            <a:r>
              <a:rPr lang="el-GR" dirty="0" err="1" smtClean="0"/>
              <a:t>νο</a:t>
            </a:r>
            <a:r>
              <a:rPr lang="el-GR" dirty="0" smtClean="0"/>
              <a:t>ώ) σημαίνει την ολοκληρωτική αλλαγή ζωής, την άρνηση, με όλη μας την καρδιά, της αμαρτίας, την αλλαγή νοοτροπίας. Δηλαδή, να νοιώσουμε με όλη μας την ύπαρξη, ότι ο δρόμος που ακολουθούμε δεν πάει πουθενά, και να θελήσουμε να επιστρέψουμε.  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753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Αρετές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Καρποί άξιοι της μετάνοιας κατά τον Άγιο Γρηγόριο τον Παλαμά είναι η εξομολόγηση, η ελεημοσύνη, η δικαιοσύνη, η αγάπη, η ταπείνωση.</a:t>
            </a:r>
          </a:p>
          <a:p>
            <a:pPr algn="just"/>
            <a:r>
              <a:rPr lang="el-GR" dirty="0" smtClean="0"/>
              <a:t>Οι αρετές αποτελούν αναμφισβήτητα σημαντικό έργο της εν Χριστώ ζωής και συνδράμουν στην σωτηρία του ανθρώπου. Δίχως μετάνοια κανείς δεν μπορεί να σωθεί. </a:t>
            </a:r>
          </a:p>
          <a:p>
            <a:pPr algn="just"/>
            <a:r>
              <a:rPr lang="el-GR" dirty="0" smtClean="0"/>
              <a:t>Ο όσιος Ιωάννης της Κλίμακας λέγει πως αρχή μετάνοιας  είναι η αποχή του κακού και η αρχή της μετάνοιας είναι η αρχή της σωτηρίας. </a:t>
            </a:r>
          </a:p>
          <a:p>
            <a:pPr algn="just"/>
            <a:r>
              <a:rPr lang="el-GR" dirty="0" smtClean="0"/>
              <a:t>Ο Άγιος Γρηγόριος ο Παλαμάς πάλι λέει πως η μετάνοια αρχίζει με την </a:t>
            </a:r>
            <a:r>
              <a:rPr lang="el-GR" dirty="0" err="1" smtClean="0"/>
              <a:t>αυτομεψία</a:t>
            </a:r>
            <a:r>
              <a:rPr lang="el-GR" dirty="0" smtClean="0"/>
              <a:t>, την εξομολόγηση, την απομάκρυνση από τις κακίες. Δεν μπορεί ποτέ κανείς, λέει να προχωρήσει και προοδεύσει πνευματικά στα υψηλά και τέλεια αν δεν αγγίξει την αρχή των αρετών, τη μετάνοια.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5952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γίνεται η μετάνοια;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Χρειάζεται </a:t>
            </a:r>
            <a:r>
              <a:rPr lang="el-GR" dirty="0"/>
              <a:t>να ξαποστάσει καταρχάς από τις καθημερινές </a:t>
            </a:r>
            <a:r>
              <a:rPr lang="el-GR" dirty="0" smtClean="0"/>
              <a:t>ενασχολήσεις, </a:t>
            </a:r>
            <a:r>
              <a:rPr lang="el-GR" dirty="0"/>
              <a:t>να στραφεί προς τα μέσα του να </a:t>
            </a:r>
            <a:r>
              <a:rPr lang="el-GR" dirty="0" smtClean="0"/>
              <a:t>κινηθεί </a:t>
            </a:r>
            <a:r>
              <a:rPr lang="el-GR" dirty="0"/>
              <a:t>από τη συνεχή </a:t>
            </a:r>
            <a:r>
              <a:rPr lang="el-GR" dirty="0" smtClean="0"/>
              <a:t>ετεροπαρατήρηση </a:t>
            </a:r>
            <a:r>
              <a:rPr lang="el-GR" dirty="0"/>
              <a:t>στην αυτοπαρατήρηση από τον σχολιασμό για τους άλλους στη συνομιλία με τον άγνωστο εαυτό του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Να </a:t>
            </a:r>
            <a:r>
              <a:rPr lang="el-GR" dirty="0"/>
              <a:t>σκύψει λίγο μέσα </a:t>
            </a:r>
            <a:r>
              <a:rPr lang="el-GR" dirty="0" smtClean="0"/>
              <a:t>του, </a:t>
            </a:r>
            <a:r>
              <a:rPr lang="el-GR" dirty="0"/>
              <a:t>να σκάψει εντός </a:t>
            </a:r>
            <a:r>
              <a:rPr lang="el-GR" dirty="0" smtClean="0"/>
              <a:t>του, </a:t>
            </a:r>
            <a:r>
              <a:rPr lang="el-GR" dirty="0"/>
              <a:t>να δει τις </a:t>
            </a:r>
            <a:r>
              <a:rPr lang="el-GR" dirty="0" smtClean="0"/>
              <a:t>δυνάμεις, </a:t>
            </a:r>
            <a:r>
              <a:rPr lang="el-GR" dirty="0"/>
              <a:t>τις </a:t>
            </a:r>
            <a:r>
              <a:rPr lang="el-GR" dirty="0" smtClean="0"/>
              <a:t>δυνατότητες, </a:t>
            </a:r>
            <a:r>
              <a:rPr lang="el-GR" dirty="0"/>
              <a:t>τα </a:t>
            </a:r>
            <a:r>
              <a:rPr lang="el-GR" dirty="0" smtClean="0"/>
              <a:t>όρια, </a:t>
            </a:r>
            <a:r>
              <a:rPr lang="el-GR" dirty="0"/>
              <a:t>τις </a:t>
            </a:r>
            <a:r>
              <a:rPr lang="el-GR" dirty="0" smtClean="0"/>
              <a:t>αντοχές, </a:t>
            </a:r>
            <a:r>
              <a:rPr lang="el-GR" dirty="0"/>
              <a:t>τα δοθέντα τάλαντα</a:t>
            </a:r>
            <a:r>
              <a:rPr lang="el-GR" dirty="0" smtClean="0"/>
              <a:t>. Χρειάζεται </a:t>
            </a:r>
            <a:r>
              <a:rPr lang="el-GR" dirty="0"/>
              <a:t>περισυλλογή αυστηρός </a:t>
            </a:r>
            <a:r>
              <a:rPr lang="el-GR" dirty="0" smtClean="0"/>
              <a:t>αυτοέλεγχος, επιείκεια </a:t>
            </a:r>
            <a:r>
              <a:rPr lang="el-GR" dirty="0"/>
              <a:t>και κατανόηση των άλλων. Να βρούμε τα ποσοστά της προσωπικής μας ευθύνης. Να μην τα ρίχνουμε εύκολα και γρήγορα πάντα μόνο στους άλλους</a:t>
            </a:r>
            <a:r>
              <a:rPr lang="el-GR" dirty="0" smtClean="0"/>
              <a:t>.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1130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γίνεται η μετάνοια;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/>
              <a:t>Όλα αυτά φυσικά γίνονται ελεύθερα και </a:t>
            </a:r>
            <a:r>
              <a:rPr lang="el-GR" dirty="0" smtClean="0"/>
              <a:t>αυτοπροαίρετα </a:t>
            </a:r>
            <a:r>
              <a:rPr lang="el-GR" dirty="0"/>
              <a:t>και δεν υπάρχει κανένα νόημα σε κανενός είδους εξαναγκασμό. Ποτέ δεν επιτρέπεται να εκβιάσουμε κάποιον να εξομολογηθεί. Η εξομολόγηση εμπνέεται και είναι ιερό μυστήριο και πράξη Ελευθερίας. Προηγείται της μετανοίας η επίγνωση της </a:t>
            </a:r>
            <a:r>
              <a:rPr lang="el-GR" dirty="0" smtClean="0"/>
              <a:t>αμαρτίας, </a:t>
            </a:r>
            <a:r>
              <a:rPr lang="el-GR" dirty="0"/>
              <a:t>η συνειδητοποίηση της αμαρτωλότητάς. Ακολουθεί η λύπη για την αμαρτία</a:t>
            </a:r>
            <a:r>
              <a:rPr lang="el-GR" dirty="0" smtClean="0"/>
              <a:t>. </a:t>
            </a:r>
            <a:r>
              <a:rPr lang="el-GR" dirty="0"/>
              <a:t>Έ</a:t>
            </a:r>
            <a:r>
              <a:rPr lang="el-GR" dirty="0" smtClean="0"/>
              <a:t>πεται </a:t>
            </a:r>
            <a:r>
              <a:rPr lang="el-GR" dirty="0"/>
              <a:t>η </a:t>
            </a:r>
            <a:r>
              <a:rPr lang="el-GR" dirty="0" smtClean="0"/>
              <a:t>εξομολόγηση, </a:t>
            </a:r>
            <a:r>
              <a:rPr lang="el-GR" dirty="0"/>
              <a:t>με καρδιά συντετριμμένη και πνεύμα </a:t>
            </a:r>
            <a:r>
              <a:rPr lang="el-GR" dirty="0" smtClean="0"/>
              <a:t>ταπεινωμένο, </a:t>
            </a:r>
            <a:r>
              <a:rPr lang="el-GR" dirty="0"/>
              <a:t>δέηση για συγχώρεση και άφεση και απόφαση υποσχετική για μόνιμη αποχή από το κακό</a:t>
            </a:r>
            <a:r>
              <a:rPr lang="el-GR" dirty="0" smtClean="0"/>
              <a:t>.</a:t>
            </a:r>
          </a:p>
          <a:p>
            <a:pPr algn="just"/>
            <a:r>
              <a:rPr lang="el-GR" dirty="0"/>
              <a:t>Η μετάνοια έχει οπωσδήποτε καθαρά προσωπικό χαρακτήρα. Ο καθένας μετανοεί για τον εαυτό του</a:t>
            </a:r>
            <a:r>
              <a:rPr lang="el-GR" dirty="0" smtClean="0"/>
              <a:t>. </a:t>
            </a:r>
            <a:r>
              <a:rPr lang="el-GR" dirty="0"/>
              <a:t>Σ</a:t>
            </a:r>
            <a:r>
              <a:rPr lang="el-GR" dirty="0" smtClean="0"/>
              <a:t>την </a:t>
            </a:r>
            <a:r>
              <a:rPr lang="el-GR" dirty="0"/>
              <a:t>εξομολόγηση ο εξομολογούμενος καταθέτει την προσωπική του ευθύνη</a:t>
            </a:r>
            <a:r>
              <a:rPr lang="el-GR" dirty="0" smtClean="0"/>
              <a:t>. Δεν </a:t>
            </a:r>
            <a:r>
              <a:rPr lang="el-GR" dirty="0"/>
              <a:t>αναλύει πόσο κακοί είναι οι άλλοι που δεν τον καταλαβαίνουν και πόσο άστατος ο κόσμος που τον κουράζει. </a:t>
            </a:r>
          </a:p>
        </p:txBody>
      </p:sp>
    </p:spTree>
    <p:extLst>
      <p:ext uri="{BB962C8B-B14F-4D97-AF65-F5344CB8AC3E}">
        <p14:creationId xmlns:p14="http://schemas.microsoft.com/office/powerpoint/2010/main" val="4258802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ΤΕΛΟΣ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0873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</TotalTime>
  <Words>582</Words>
  <Application>Microsoft Office PowerPoint</Application>
  <PresentationFormat>Προβολή στην οθόνη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Αστικό</vt:lpstr>
      <vt:lpstr>3.6 Μετάνοια, η υπέρβαση της αμαρτίας</vt:lpstr>
      <vt:lpstr>Μετάνοια (σημασία)</vt:lpstr>
      <vt:lpstr>Μετάνοια (θεολογική σημασία)</vt:lpstr>
      <vt:lpstr>Αρετές</vt:lpstr>
      <vt:lpstr>Πως γίνεται η μετάνοια;</vt:lpstr>
      <vt:lpstr>Πως γίνεται η μετάνοια;</vt:lpstr>
      <vt:lpstr>Παρουσίαση του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3.6 Μετάνοια, η υπέρβαση της αμαρτίας</dc:title>
  <dc:creator>ismail - [2010]</dc:creator>
  <cp:lastModifiedBy>ismail - [2010]</cp:lastModifiedBy>
  <cp:revision>11</cp:revision>
  <dcterms:created xsi:type="dcterms:W3CDTF">2021-03-27T07:56:27Z</dcterms:created>
  <dcterms:modified xsi:type="dcterms:W3CDTF">2021-03-27T08:37:43Z</dcterms:modified>
</cp:coreProperties>
</file>