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7" autoAdjust="0"/>
    <p:restoredTop sz="86377" autoAdjust="0"/>
  </p:normalViewPr>
  <p:slideViewPr>
    <p:cSldViewPr>
      <p:cViewPr varScale="1">
        <p:scale>
          <a:sx n="91" d="100"/>
          <a:sy n="91" d="100"/>
        </p:scale>
        <p:origin x="-2124" y="-114"/>
      </p:cViewPr>
      <p:guideLst>
        <p:guide orient="horz" pos="2160"/>
        <p:guide pos="2880"/>
      </p:guideLst>
    </p:cSldViewPr>
  </p:slideViewPr>
  <p:outlineViewPr>
    <p:cViewPr>
      <p:scale>
        <a:sx n="33" d="100"/>
        <a:sy n="33" d="100"/>
      </p:scale>
      <p:origin x="246" y="1392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B7CCB0-4788-406A-9F94-E29E66F0DDAF}" type="datetimeFigureOut">
              <a:rPr lang="el-GR" smtClean="0"/>
              <a:pPr/>
              <a:t>13/10/2020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3E0E16-503D-44CF-A245-3C30A8C4183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smtClean="0"/>
          </a:p>
          <a:p>
            <a:endParaRPr lang="el-GR" dirty="0"/>
          </a:p>
        </p:txBody>
      </p:sp>
      <p:sp>
        <p:nvSpPr>
          <p:cNvPr id="4" name="3 - Θέση αριθμού διαφάνειας"/>
          <p:cNvSpPr>
            <a:spLocks noGrp="1"/>
          </p:cNvSpPr>
          <p:nvPr>
            <p:ph type="sldNum" sz="quarter" idx="10"/>
          </p:nvPr>
        </p:nvSpPr>
        <p:spPr/>
        <p:txBody>
          <a:bodyPr/>
          <a:lstStyle/>
          <a:p>
            <a:fld id="{8F3E0E16-503D-44CF-A245-3C30A8C41833}"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hasCustomPrompt="1"/>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hasCustomPrompt="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hasCustomPrompt="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hasCustomPrompt="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C0D36EE-D8B4-452E-85C1-FFCF72EE91F3}" type="datetimeFigureOut">
              <a:rPr lang="el-GR" smtClean="0"/>
              <a:pPr/>
              <a:t>13/10/2020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DA1D50-FD74-4272-8A72-A55AE87169D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D36EE-D8B4-452E-85C1-FFCF72EE91F3}" type="datetimeFigureOut">
              <a:rPr lang="el-GR" smtClean="0"/>
              <a:pPr/>
              <a:t>13/10/2020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A1D50-FD74-4272-8A72-A55AE87169D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lastiras-ota.gr/"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hyperlink" Target="https://www.sansimera.gr/biographies/198" TargetMode="External"/><Relationship Id="rId3" Type="http://schemas.openxmlformats.org/officeDocument/2006/relationships/hyperlink" Target="https://www.sansimera.gr/articles/592" TargetMode="External"/><Relationship Id="rId7" Type="http://schemas.openxmlformats.org/officeDocument/2006/relationships/hyperlink" Target="https://www.sansimera.gr/almanac/0909" TargetMode="External"/><Relationship Id="rId2" Type="http://schemas.openxmlformats.org/officeDocument/2006/relationships/hyperlink" Target="https://www.sansimera.gr/almanac/1401" TargetMode="External"/><Relationship Id="rId1" Type="http://schemas.openxmlformats.org/officeDocument/2006/relationships/slideLayout" Target="../slideLayouts/slideLayout7.xml"/><Relationship Id="rId6" Type="http://schemas.openxmlformats.org/officeDocument/2006/relationships/hyperlink" Target="https://www.sansimera.gr/almanac/1504" TargetMode="External"/><Relationship Id="rId5" Type="http://schemas.openxmlformats.org/officeDocument/2006/relationships/hyperlink" Target="https://www.sansimera.gr/almanac/0503" TargetMode="External"/><Relationship Id="rId4" Type="http://schemas.openxmlformats.org/officeDocument/2006/relationships/hyperlink" Target="https://www.sansimera.gr/biographies/601"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www.sansimera.gr/articles/353" TargetMode="External"/><Relationship Id="rId7" Type="http://schemas.openxmlformats.org/officeDocument/2006/relationships/hyperlink" Target="https://www.sansimera.gr/almanac/2607" TargetMode="External"/><Relationship Id="rId2" Type="http://schemas.openxmlformats.org/officeDocument/2006/relationships/hyperlink" Target="https://www.sansimera.gr/biographies/18" TargetMode="External"/><Relationship Id="rId1" Type="http://schemas.openxmlformats.org/officeDocument/2006/relationships/slideLayout" Target="../slideLayouts/slideLayout7.xml"/><Relationship Id="rId6" Type="http://schemas.openxmlformats.org/officeDocument/2006/relationships/hyperlink" Target="https://www.sansimera.gr/almanac/0305" TargetMode="External"/><Relationship Id="rId5" Type="http://schemas.openxmlformats.org/officeDocument/2006/relationships/hyperlink" Target="https://www.sansimera.gr/biographies/198" TargetMode="External"/><Relationship Id="rId4" Type="http://schemas.openxmlformats.org/officeDocument/2006/relationships/hyperlink" Target="https://www.sansimera.gr/almanac/1611"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plastiras-ota.gr/wp-content/uploads/2017/08/limni-plastira-01.jpg" TargetMode="Externa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4.png"/><Relationship Id="rId7" Type="http://schemas.openxmlformats.org/officeDocument/2006/relationships/hyperlink" Target="tel:+302441352200" TargetMode="External"/><Relationship Id="rId2" Type="http://schemas.openxmlformats.org/officeDocument/2006/relationships/hyperlink" Target="https://plastiras-ota.gr/" TargetMode="External"/><Relationship Id="rId1" Type="http://schemas.openxmlformats.org/officeDocument/2006/relationships/slideLayout" Target="../slideLayouts/slideLayout7.xml"/><Relationship Id="rId6" Type="http://schemas.openxmlformats.org/officeDocument/2006/relationships/hyperlink" Target="mailto:dlplastira@0847.syzefxis.gov.gr" TargetMode="External"/><Relationship Id="rId5" Type="http://schemas.openxmlformats.org/officeDocument/2006/relationships/hyperlink" Target="http://www.circusdesignstudio.com/" TargetMode="External"/><Relationship Id="rId4" Type="http://schemas.openxmlformats.org/officeDocument/2006/relationships/hyperlink" Target="https://egritosgroup.g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sansimera.gr/almanac/0411"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sansimera.gr/articles/632" TargetMode="External"/><Relationship Id="rId2" Type="http://schemas.openxmlformats.org/officeDocument/2006/relationships/hyperlink" Target="https://www.sansimera.gr/biographies/939" TargetMode="Externa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hyperlink" Target="https://plastiras-ota.gr/wp-content/uploads/2017/08/AgalmaEfiposPlastiras_0.jp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ansimera.gr/articles/1104" TargetMode="External"/><Relationship Id="rId2" Type="http://schemas.openxmlformats.org/officeDocument/2006/relationships/hyperlink" Target="https://www.sansimera.gr/articles/802" TargetMode="Externa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s://www.sansimera.gr/biographies/1282" TargetMode="External"/><Relationship Id="rId4" Type="http://schemas.openxmlformats.org/officeDocument/2006/relationships/hyperlink" Target="https://www.sansimera.gr/articles/38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sansimera.gr/biographies/1146" TargetMode="External"/><Relationship Id="rId2" Type="http://schemas.openxmlformats.org/officeDocument/2006/relationships/hyperlink" Target="https://www.sansimera.gr/biographies/1427" TargetMode="Externa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s://www.sansimera.gr/biographies/56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ansimera.gr/articles/168" TargetMode="External"/><Relationship Id="rId2" Type="http://schemas.openxmlformats.org/officeDocument/2006/relationships/hyperlink" Target="https://www.sansimera.gr/articles/1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simera.gr/almanac/0603" TargetMode="External"/><Relationship Id="rId2" Type="http://schemas.openxmlformats.org/officeDocument/2006/relationships/hyperlink" Target="https://www.sansimera.gr/almanac/1612"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s://www.sansimera.gr/almanac/0103" TargetMode="External"/><Relationship Id="rId2" Type="http://schemas.openxmlformats.org/officeDocument/2006/relationships/hyperlink" Target="https://www.sansimera.gr/almanac/0603" TargetMode="External"/><Relationship Id="rId1" Type="http://schemas.openxmlformats.org/officeDocument/2006/relationships/slideLayout" Target="../slideLayouts/slideLayout7.xml"/><Relationship Id="rId4" Type="http://schemas.openxmlformats.org/officeDocument/2006/relationships/hyperlink" Target="https://www.sansimera.gr/articles/95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sansimera.gr/biographies/15" TargetMode="External"/><Relationship Id="rId7" Type="http://schemas.openxmlformats.org/officeDocument/2006/relationships/hyperlink" Target="https://www.sansimera.gr/almanac/1004" TargetMode="External"/><Relationship Id="rId2" Type="http://schemas.openxmlformats.org/officeDocument/2006/relationships/hyperlink" Target="https://www.sansimera.gr/articles/357" TargetMode="External"/><Relationship Id="rId1" Type="http://schemas.openxmlformats.org/officeDocument/2006/relationships/slideLayout" Target="../slideLayouts/slideLayout7.xml"/><Relationship Id="rId6" Type="http://schemas.openxmlformats.org/officeDocument/2006/relationships/hyperlink" Target="https://www.sansimera.gr/almanac/1202" TargetMode="External"/><Relationship Id="rId5" Type="http://schemas.openxmlformats.org/officeDocument/2006/relationships/hyperlink" Target="https://www.sansimera.gr/articles/210" TargetMode="External"/><Relationship Id="rId4" Type="http://schemas.openxmlformats.org/officeDocument/2006/relationships/hyperlink" Target="https://www.sansimera.gr/almanac/03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73050"/>
            <a:ext cx="3357586" cy="1727190"/>
          </a:xfrm>
        </p:spPr>
        <p:txBody>
          <a:bodyPr>
            <a:noAutofit/>
          </a:bodyPr>
          <a:lstStyle/>
          <a:p>
            <a:pPr algn="ctr"/>
            <a:r>
              <a:rPr lang="el-GR" sz="2800" dirty="0" smtClean="0">
                <a:solidFill>
                  <a:srgbClr val="FF0000"/>
                </a:solidFill>
              </a:rPr>
              <a:t>ΕΡΓΑΣΙΑ                        Γ     ΟΙΚΟΝΟΜΙΑΣ            ΕΠΑΛ   ΠΛΑΤΑΝΙΑ                             2020/2021</a:t>
            </a:r>
            <a:endParaRPr lang="el-GR" sz="2800" dirty="0">
              <a:solidFill>
                <a:srgbClr val="FF0000"/>
              </a:solidFill>
            </a:endParaRPr>
          </a:p>
        </p:txBody>
      </p:sp>
      <p:sp>
        <p:nvSpPr>
          <p:cNvPr id="3" name="2 - Υπότιτλος"/>
          <p:cNvSpPr>
            <a:spLocks noGrp="1"/>
          </p:cNvSpPr>
          <p:nvPr>
            <p:ph idx="1"/>
          </p:nvPr>
        </p:nvSpPr>
        <p:spPr>
          <a:xfrm>
            <a:off x="3575050" y="1214422"/>
            <a:ext cx="5111750" cy="4429156"/>
          </a:xfrm>
        </p:spPr>
        <p:txBody>
          <a:bodyPr>
            <a:normAutofit fontScale="85000" lnSpcReduction="20000"/>
          </a:bodyPr>
          <a:lstStyle/>
          <a:p>
            <a:pPr>
              <a:buNone/>
            </a:pPr>
            <a:r>
              <a:rPr lang="el-GR" b="1" dirty="0" smtClean="0">
                <a:solidFill>
                  <a:srgbClr val="0070C0"/>
                </a:solidFill>
              </a:rPr>
              <a:t>      ΓΕΩΓΡΑΦΙΑ   ΤΟΥΡΙΣΜΟΥ</a:t>
            </a:r>
          </a:p>
          <a:p>
            <a:pPr algn="ctr"/>
            <a:r>
              <a:rPr lang="el-GR" b="1" dirty="0" smtClean="0">
                <a:solidFill>
                  <a:srgbClr val="0070C0"/>
                </a:solidFill>
              </a:rPr>
              <a:t>ΘΕΜΑ΄ ΠΛΗΡΟΦΟΡΙΕΣ ΓΙΑ ΤΟΝ  ΝΙΚΟΛΑΟ  ΠΛΑΣΤΗΡΑ                   ΚΑΙ ΤΗΝ ΛΙΜΝΗ ΠΛΑΣΤΗΡΑ</a:t>
            </a:r>
          </a:p>
          <a:p>
            <a:pPr>
              <a:buNone/>
            </a:pPr>
            <a:endParaRPr lang="el-GR" dirty="0">
              <a:solidFill>
                <a:srgbClr val="0070C0"/>
              </a:solidFill>
            </a:endParaRPr>
          </a:p>
          <a:p>
            <a:pPr algn="ctr"/>
            <a:r>
              <a:rPr lang="el-GR" sz="2200" b="1" dirty="0" smtClean="0">
                <a:solidFill>
                  <a:srgbClr val="0070C0"/>
                </a:solidFill>
              </a:rPr>
              <a:t>ΚΑΘΗΓΗΤΡΙΑ                              </a:t>
            </a:r>
          </a:p>
          <a:p>
            <a:pPr algn="ctr">
              <a:buNone/>
            </a:pPr>
            <a:r>
              <a:rPr lang="el-GR" sz="2200" b="1" dirty="0" smtClean="0">
                <a:solidFill>
                  <a:srgbClr val="0070C0"/>
                </a:solidFill>
              </a:rPr>
              <a:t>               Κ.      ΜΑΛΑΝΔΡΑΚΗ  ΜΑΡΙΑ</a:t>
            </a:r>
          </a:p>
          <a:p>
            <a:pPr algn="ctr"/>
            <a:endParaRPr lang="en-US" sz="2200" b="1" dirty="0" smtClean="0">
              <a:solidFill>
                <a:srgbClr val="0070C0"/>
              </a:solidFill>
            </a:endParaRPr>
          </a:p>
          <a:p>
            <a:pPr algn="ctr"/>
            <a:r>
              <a:rPr lang="el-GR" sz="2200" b="1" dirty="0" smtClean="0">
                <a:solidFill>
                  <a:srgbClr val="0070C0"/>
                </a:solidFill>
              </a:rPr>
              <a:t>ΚΑΘΗΓΗΤΗΣ</a:t>
            </a:r>
          </a:p>
          <a:p>
            <a:pPr algn="ctr">
              <a:buNone/>
            </a:pPr>
            <a:r>
              <a:rPr lang="el-GR" sz="2200" b="1" dirty="0" smtClean="0">
                <a:solidFill>
                  <a:srgbClr val="0070C0"/>
                </a:solidFill>
              </a:rPr>
              <a:t>Κ.  ΚΟΥΡΗΣ   ΣΠΥΡΟΣ</a:t>
            </a:r>
          </a:p>
          <a:p>
            <a:pPr algn="ctr"/>
            <a:endParaRPr lang="el-GR" sz="2200" b="1" dirty="0" smtClean="0">
              <a:solidFill>
                <a:srgbClr val="0070C0"/>
              </a:solidFill>
            </a:endParaRPr>
          </a:p>
          <a:p>
            <a:pPr algn="ctr"/>
            <a:r>
              <a:rPr lang="el-GR" sz="2200" b="1" dirty="0">
                <a:solidFill>
                  <a:srgbClr val="0070C0"/>
                </a:solidFill>
              </a:rPr>
              <a:t> </a:t>
            </a:r>
            <a:r>
              <a:rPr lang="el-GR" sz="2200" b="1" dirty="0" smtClean="0">
                <a:solidFill>
                  <a:srgbClr val="0070C0"/>
                </a:solidFill>
              </a:rPr>
              <a:t>ΜΑΘΗΤΗΣ               </a:t>
            </a:r>
          </a:p>
          <a:p>
            <a:pPr algn="ctr">
              <a:buNone/>
            </a:pPr>
            <a:r>
              <a:rPr lang="el-GR" sz="2200" b="1" dirty="0" smtClean="0">
                <a:solidFill>
                  <a:srgbClr val="0070C0"/>
                </a:solidFill>
              </a:rPr>
              <a:t>              ΠΡΟΒΙΔΑΚΗΣ  ΙΩΑΝΝΗΣ</a:t>
            </a:r>
          </a:p>
          <a:p>
            <a:endParaRPr lang="el-GR" dirty="0"/>
          </a:p>
        </p:txBody>
      </p:sp>
      <p:sp>
        <p:nvSpPr>
          <p:cNvPr id="6" name="5 - Θέση κειμένου"/>
          <p:cNvSpPr>
            <a:spLocks noGrp="1"/>
          </p:cNvSpPr>
          <p:nvPr>
            <p:ph type="body" sz="half" idx="2"/>
          </p:nvPr>
        </p:nvSpPr>
        <p:spPr/>
        <p:txBody>
          <a:bodyPr/>
          <a:lstStyle/>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p:txBody>
      </p:sp>
      <p:pic>
        <p:nvPicPr>
          <p:cNvPr id="7" name="6 - Εικόνα" descr="Δήμος Λίμνης Πλαστήρα">
            <a:hlinkClick r:id="rId3" tooltip="&quot;Δήμος Λίμνης Πλαστήρα&quot;"/>
          </p:cNvPr>
          <p:cNvPicPr/>
          <p:nvPr/>
        </p:nvPicPr>
        <p:blipFill>
          <a:blip r:embed="rId4"/>
          <a:srcRect/>
          <a:stretch>
            <a:fillRect/>
          </a:stretch>
        </p:blipFill>
        <p:spPr>
          <a:xfrm>
            <a:off x="642910" y="2285992"/>
            <a:ext cx="2200275" cy="2143140"/>
          </a:xfrm>
          <a:prstGeom prst="rect">
            <a:avLst/>
          </a:prstGeom>
          <a:noFill/>
          <a:ln w="9525">
            <a:noFill/>
            <a:miter lim="800000"/>
            <a:headEnd/>
            <a:tailEnd/>
          </a:ln>
        </p:spPr>
      </p:pic>
      <p:pic>
        <p:nvPicPr>
          <p:cNvPr id="8" name="7 - Εικόνα" descr="Λίμνη Πλαστήρα. Ένα τεχνητό θαύμα – Hellastron.com"/>
          <p:cNvPicPr/>
          <p:nvPr/>
        </p:nvPicPr>
        <p:blipFill>
          <a:blip r:embed="rId5"/>
          <a:srcRect/>
          <a:stretch>
            <a:fillRect/>
          </a:stretch>
        </p:blipFill>
        <p:spPr>
          <a:xfrm>
            <a:off x="428596" y="4643446"/>
            <a:ext cx="3071834" cy="20717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285728"/>
            <a:ext cx="8786874" cy="5909310"/>
          </a:xfrm>
          <a:prstGeom prst="rect">
            <a:avLst/>
          </a:prstGeom>
          <a:noFill/>
        </p:spPr>
        <p:txBody>
          <a:bodyPr wrap="square" rtlCol="0">
            <a:spAutoFit/>
          </a:bodyPr>
          <a:lstStyle/>
          <a:p>
            <a:pPr algn="ctr"/>
            <a:r>
              <a:rPr lang="el-GR" dirty="0"/>
              <a:t>Μετά τη λήξη του Εμφυλίου εμφανίσθηκε ως σημαιοφόρος της λήθης και της συμφιλίωσης. Στις </a:t>
            </a:r>
            <a:r>
              <a:rPr lang="el-GR" dirty="0">
                <a:hlinkClick r:id="rId2"/>
              </a:rPr>
              <a:t>14 Ιανουαρίου</a:t>
            </a:r>
            <a:r>
              <a:rPr lang="el-GR" dirty="0"/>
              <a:t> 1950 ιδρύει την </a:t>
            </a:r>
            <a:r>
              <a:rPr lang="el-GR" dirty="0">
                <a:hlinkClick r:id="rId3"/>
              </a:rPr>
              <a:t>ΕΠΕΚ (Εθνική Προοδευτική </a:t>
            </a:r>
            <a:r>
              <a:rPr lang="el-GR" dirty="0" err="1">
                <a:hlinkClick r:id="rId3"/>
              </a:rPr>
              <a:t>Ένωσις</a:t>
            </a:r>
            <a:r>
              <a:rPr lang="el-GR" dirty="0">
                <a:hlinkClick r:id="rId3"/>
              </a:rPr>
              <a:t> Κέντρου)</a:t>
            </a:r>
            <a:r>
              <a:rPr lang="el-GR" dirty="0"/>
              <a:t> μαζί με τον </a:t>
            </a:r>
            <a:r>
              <a:rPr lang="el-GR" dirty="0">
                <a:hlinkClick r:id="rId4"/>
              </a:rPr>
              <a:t>Εμμανουήλ Τσουδερό</a:t>
            </a:r>
            <a:r>
              <a:rPr lang="el-GR" dirty="0" smtClean="0"/>
              <a:t>.</a:t>
            </a:r>
          </a:p>
          <a:p>
            <a:pPr algn="ctr"/>
            <a:endParaRPr lang="el-GR" dirty="0"/>
          </a:p>
          <a:p>
            <a:pPr algn="ctr"/>
            <a:r>
              <a:rPr lang="en-US" dirty="0"/>
              <a:t> </a:t>
            </a:r>
            <a:endParaRPr lang="el-GR" dirty="0"/>
          </a:p>
          <a:p>
            <a:pPr algn="ctr"/>
            <a:r>
              <a:rPr lang="el-GR" dirty="0"/>
              <a:t>Στις εκλογές τις </a:t>
            </a:r>
            <a:r>
              <a:rPr lang="el-GR" dirty="0">
                <a:hlinkClick r:id="rId5"/>
              </a:rPr>
              <a:t>5ης Μαρτίου</a:t>
            </a:r>
            <a:r>
              <a:rPr lang="el-GR" dirty="0"/>
              <a:t> 1950 κέρδισε το 16,4% των ψήφων και 45 έδρες, ελθούσα τρίτο κόμμα, μετά το Λαϊκό Κόμμα και το Φιλελεύθερο</a:t>
            </a:r>
            <a:r>
              <a:rPr lang="el-GR" dirty="0" smtClean="0"/>
              <a:t>.</a:t>
            </a:r>
          </a:p>
          <a:p>
            <a:pPr algn="ctr"/>
            <a:endParaRPr lang="el-GR" dirty="0"/>
          </a:p>
          <a:p>
            <a:pPr algn="ctr"/>
            <a:r>
              <a:rPr lang="en-US" dirty="0"/>
              <a:t> </a:t>
            </a:r>
            <a:endParaRPr lang="el-GR" dirty="0"/>
          </a:p>
          <a:p>
            <a:pPr algn="ctr"/>
            <a:r>
              <a:rPr lang="el-GR" dirty="0"/>
              <a:t>Στις </a:t>
            </a:r>
            <a:r>
              <a:rPr lang="el-GR" dirty="0">
                <a:hlinkClick r:id="rId6"/>
              </a:rPr>
              <a:t>15 Απριλίου</a:t>
            </a:r>
            <a:r>
              <a:rPr lang="el-GR" dirty="0"/>
              <a:t> σχηματίζει κυβέρνηση συνασπισμού με αντιπρόεδρο τον Γεώργιο Παπανδρέου, η οποία θα έχει ζωή μόλις πέντε μηνών.</a:t>
            </a:r>
          </a:p>
          <a:p>
            <a:pPr algn="ctr"/>
            <a:r>
              <a:rPr lang="en-US" dirty="0"/>
              <a:t> </a:t>
            </a:r>
            <a:endParaRPr lang="el-GR" dirty="0" smtClean="0"/>
          </a:p>
          <a:p>
            <a:pPr algn="ctr"/>
            <a:endParaRPr lang="el-GR" dirty="0"/>
          </a:p>
          <a:p>
            <a:pPr algn="ctr"/>
            <a:r>
              <a:rPr lang="el-GR" dirty="0"/>
              <a:t>Πρόλαβε, όμως, να πάρει μέτρα, που στόχευαν στην άμβλυνση των συνεπειών του Εμφυλίου, περιορίζοντας τις διώξεις των Αριστερών</a:t>
            </a:r>
            <a:r>
              <a:rPr lang="el-GR" dirty="0" smtClean="0"/>
              <a:t>.</a:t>
            </a:r>
          </a:p>
          <a:p>
            <a:pPr algn="ctr"/>
            <a:endParaRPr lang="el-GR" dirty="0"/>
          </a:p>
          <a:p>
            <a:pPr algn="ctr"/>
            <a:r>
              <a:rPr lang="en-US" dirty="0"/>
              <a:t> </a:t>
            </a:r>
            <a:endParaRPr lang="el-GR" dirty="0"/>
          </a:p>
          <a:p>
            <a:pPr algn="ctr"/>
            <a:r>
              <a:rPr lang="el-GR" dirty="0"/>
              <a:t>Στις εκλογές της </a:t>
            </a:r>
            <a:r>
              <a:rPr lang="el-GR" dirty="0">
                <a:hlinkClick r:id="rId7"/>
              </a:rPr>
              <a:t>9ης Σεπτεμβρίου</a:t>
            </a:r>
            <a:r>
              <a:rPr lang="el-GR" dirty="0"/>
              <a:t> 1951 η ΕΠΕΚ ήλθε δεύτερη, μετά τον Συναγερμό του </a:t>
            </a:r>
            <a:r>
              <a:rPr lang="el-GR" dirty="0">
                <a:hlinkClick r:id="rId8"/>
              </a:rPr>
              <a:t>Παπάγου</a:t>
            </a:r>
            <a:r>
              <a:rPr lang="el-GR" dirty="0"/>
              <a:t>, με το 23,5% των ψήφων και 74 έδρες.</a:t>
            </a:r>
          </a:p>
          <a:p>
            <a:pPr algn="ctr"/>
            <a:r>
              <a:rPr lang="en-US" dirty="0"/>
              <a:t> </a:t>
            </a: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500042"/>
            <a:ext cx="8501122" cy="6740307"/>
          </a:xfrm>
          <a:prstGeom prst="rect">
            <a:avLst/>
          </a:prstGeom>
          <a:noFill/>
        </p:spPr>
        <p:txBody>
          <a:bodyPr wrap="square" rtlCol="0">
            <a:spAutoFit/>
          </a:bodyPr>
          <a:lstStyle/>
          <a:p>
            <a:pPr algn="ctr"/>
            <a:r>
              <a:rPr lang="el-GR" dirty="0"/>
              <a:t>Σχηματίστηκε κυβέρνηση συνασπισμού μεταξύ ΕΠΕΚ και Φιλελευθέρων, με πρωθυπουργό τον Πλαστήρα, που κράτησε ένα χρόνο. Παρά την πολιτική συνδιαλλαγής που ακολουθεί και παρά την αντίθεσή του κατά τη διάρκεια της πρωθυπουργίας του, εκτελούνται οι </a:t>
            </a:r>
            <a:r>
              <a:rPr lang="el-GR" dirty="0">
                <a:hlinkClick r:id="rId2"/>
              </a:rPr>
              <a:t>Μπελογιάννης</a:t>
            </a:r>
            <a:r>
              <a:rPr lang="el-GR" dirty="0"/>
              <a:t>, </a:t>
            </a:r>
            <a:r>
              <a:rPr lang="el-GR" dirty="0" err="1"/>
              <a:t>Μπάτσης</a:t>
            </a:r>
            <a:r>
              <a:rPr lang="el-GR" dirty="0"/>
              <a:t>, Καλούμενος, </a:t>
            </a:r>
            <a:r>
              <a:rPr lang="el-GR" dirty="0" err="1"/>
              <a:t>Αργυριάδης</a:t>
            </a:r>
            <a:r>
              <a:rPr lang="el-GR" dirty="0"/>
              <a:t>, ενώ αρχίζει </a:t>
            </a:r>
            <a:r>
              <a:rPr lang="el-GR" dirty="0">
                <a:hlinkClick r:id="rId3"/>
              </a:rPr>
              <a:t>η Δίκη των Αεροπόρων</a:t>
            </a:r>
            <a:r>
              <a:rPr lang="el-GR" dirty="0"/>
              <a:t>. Το δεξιό παρακράτος ζει και βασιλεύει. Ο Πλαστήρας λαμβάνει μέτρα για την οικονομική και κοινωνική ανασυγκρότηση της χώρας με έργα υποδομής, εθνικοποιήσεις, κοινωνικές παροχές, διανομή γης στους ακτήμονες και ψήφο στις γυναίκες</a:t>
            </a:r>
            <a:r>
              <a:rPr lang="el-GR" dirty="0" smtClean="0"/>
              <a:t>.</a:t>
            </a:r>
          </a:p>
          <a:p>
            <a:pPr algn="ctr"/>
            <a:endParaRPr lang="el-GR" dirty="0" smtClean="0"/>
          </a:p>
          <a:p>
            <a:pPr algn="ctr"/>
            <a:endParaRPr lang="el-GR" dirty="0"/>
          </a:p>
          <a:p>
            <a:pPr algn="ctr"/>
            <a:endParaRPr lang="el-GR" dirty="0" smtClean="0"/>
          </a:p>
          <a:p>
            <a:pPr algn="ctr"/>
            <a:endParaRPr lang="el-GR" dirty="0" smtClean="0"/>
          </a:p>
          <a:p>
            <a:pPr algn="ctr"/>
            <a:endParaRPr lang="el-GR" dirty="0" smtClean="0"/>
          </a:p>
          <a:p>
            <a:pPr algn="ctr"/>
            <a:endParaRPr lang="el-GR" dirty="0"/>
          </a:p>
          <a:p>
            <a:pPr algn="ctr"/>
            <a:r>
              <a:rPr lang="el-GR" dirty="0"/>
              <a:t>Στις </a:t>
            </a:r>
            <a:r>
              <a:rPr lang="el-GR" dirty="0">
                <a:hlinkClick r:id="rId4"/>
              </a:rPr>
              <a:t>16 Νοεμβρίου</a:t>
            </a:r>
            <a:r>
              <a:rPr lang="el-GR" dirty="0"/>
              <a:t> 1952 προκηρύσσονται νέες εκλογές, στις οποίες κυριαρχεί ο νικητής του Εμφυλίου, </a:t>
            </a:r>
            <a:r>
              <a:rPr lang="el-GR" dirty="0">
                <a:hlinkClick r:id="rId5"/>
              </a:rPr>
              <a:t>στρατάρχης Παπάγος</a:t>
            </a:r>
            <a:r>
              <a:rPr lang="el-GR" dirty="0"/>
              <a:t> και το κόμμα του «Ελληνικός Συναγερμός». Η έκκληση του Πλαστήρα προς την Αριστερά για </a:t>
            </a:r>
            <a:r>
              <a:rPr lang="el-GR" dirty="0" err="1"/>
              <a:t>συστράτευση</a:t>
            </a:r>
            <a:r>
              <a:rPr lang="el-GR" dirty="0"/>
              <a:t> πέφτει στο κενό. «Τι Παπάγος, τι Πλαστήρας, ούλοι οι σκύλοι μια γενιά» είναι η απάντηση των κομμουνιστών. Η ΕΠΕΚ ηττάται κατά κράτος και στις </a:t>
            </a:r>
            <a:r>
              <a:rPr lang="el-GR" dirty="0">
                <a:hlinkClick r:id="rId6"/>
              </a:rPr>
              <a:t>3 Μαΐου</a:t>
            </a:r>
            <a:r>
              <a:rPr lang="el-GR" dirty="0"/>
              <a:t> 1953 διασπάται. Ο Νικόλαος Πλαστήρας, καταβεβλημένος από αλλεπάλληλα καρδιακά και εγκεφαλικά επεισόδια, δεν εξελέγη ούτε βουλευτής. Η πολιτική του καριέρα θα λάβει τέλος, όπως και η ζωή του λίγους μήνες αργότερα. Θα αφήσει τη τελευταία του πνοή στις </a:t>
            </a:r>
            <a:r>
              <a:rPr lang="el-GR" dirty="0">
                <a:hlinkClick r:id="rId7"/>
              </a:rPr>
              <a:t>26 Ιουλίου</a:t>
            </a:r>
            <a:r>
              <a:rPr lang="el-GR" dirty="0"/>
              <a:t> 1953, εξαιτίας ενός νέου βαρύτατου καρδιακού εμφράγματος</a:t>
            </a:r>
            <a:r>
              <a:rPr lang="el-GR" dirty="0" smtClean="0"/>
              <a:t>.</a:t>
            </a:r>
            <a:endParaRPr lang="el-GR" dirty="0"/>
          </a:p>
          <a:p>
            <a:endParaRPr lang="el-GR" dirty="0"/>
          </a:p>
        </p:txBody>
      </p:sp>
      <p:pic>
        <p:nvPicPr>
          <p:cNvPr id="26626" name="Picture 2" descr="C:\Users\Windows7\Desktop\images.jpg"/>
          <p:cNvPicPr>
            <a:picLocks noChangeAspect="1" noChangeArrowheads="1"/>
          </p:cNvPicPr>
          <p:nvPr/>
        </p:nvPicPr>
        <p:blipFill>
          <a:blip r:embed="rId8"/>
          <a:srcRect/>
          <a:stretch>
            <a:fillRect/>
          </a:stretch>
        </p:blipFill>
        <p:spPr bwMode="auto">
          <a:xfrm>
            <a:off x="2071670" y="2786058"/>
            <a:ext cx="4572032" cy="150019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428604"/>
            <a:ext cx="8429684" cy="6585585"/>
          </a:xfrm>
          <a:prstGeom prst="rect">
            <a:avLst/>
          </a:prstGeom>
          <a:noFill/>
        </p:spPr>
        <p:txBody>
          <a:bodyPr wrap="square" rtlCol="0">
            <a:spAutoFit/>
          </a:bodyPr>
          <a:lstStyle/>
          <a:p>
            <a:pPr algn="ctr"/>
            <a:r>
              <a:rPr lang="el-GR" sz="2800" dirty="0" smtClean="0"/>
              <a:t>ΛΙΜΝΗ      ΠΛΑΣΤΗΡΑ</a:t>
            </a:r>
          </a:p>
          <a:p>
            <a:endParaRPr lang="el-GR" dirty="0"/>
          </a:p>
          <a:p>
            <a:endParaRPr lang="el-GR" dirty="0" smtClean="0"/>
          </a:p>
          <a:p>
            <a:endParaRPr lang="el-GR" dirty="0"/>
          </a:p>
          <a:p>
            <a:r>
              <a:rPr lang="el-GR" dirty="0"/>
              <a:t> </a:t>
            </a:r>
          </a:p>
          <a:p>
            <a:endParaRPr lang="el-GR" dirty="0" smtClean="0"/>
          </a:p>
          <a:p>
            <a:endParaRPr lang="el-GR" dirty="0"/>
          </a:p>
          <a:p>
            <a:endParaRPr lang="el-GR" dirty="0" smtClean="0"/>
          </a:p>
          <a:p>
            <a:endParaRPr lang="el-GR" dirty="0"/>
          </a:p>
          <a:p>
            <a:r>
              <a:rPr lang="el-GR" dirty="0"/>
              <a:t/>
            </a:r>
            <a:br>
              <a:rPr lang="el-GR" dirty="0"/>
            </a:br>
            <a:endParaRPr lang="el-GR" dirty="0"/>
          </a:p>
          <a:p>
            <a:r>
              <a:rPr lang="el-GR" dirty="0"/>
              <a:t> </a:t>
            </a:r>
            <a:endParaRPr lang="el-GR" dirty="0" smtClean="0"/>
          </a:p>
          <a:p>
            <a:endParaRPr lang="el-GR" dirty="0" smtClean="0"/>
          </a:p>
          <a:p>
            <a:pPr algn="ctr"/>
            <a:r>
              <a:rPr lang="el-GR" sz="2000" dirty="0" smtClean="0"/>
              <a:t>Η </a:t>
            </a:r>
            <a:r>
              <a:rPr lang="el-GR" sz="2000" dirty="0"/>
              <a:t>Λίμνη Πλαστήρα βρίσκεται στο οροπέδιο της </a:t>
            </a:r>
            <a:r>
              <a:rPr lang="el-GR" sz="2000" dirty="0" err="1"/>
              <a:t>Νεβρόπολης</a:t>
            </a:r>
            <a:r>
              <a:rPr lang="el-GR" sz="2000" dirty="0"/>
              <a:t> στο δυτικό τμήμα του Νομού Καρδίτσας. Είναι μια λίμνη τεχνητή, που σχηματίστηκε με ανθρώπινη παρέμβαση. Σχηματίστηκε το 1959 με την ολοκλήρωση του φράγματος στο νότιο άκρο της επί της αρχής του ποταμού </a:t>
            </a:r>
            <a:r>
              <a:rPr lang="el-GR" sz="2000" dirty="0" err="1"/>
              <a:t>Ταυρωπού</a:t>
            </a:r>
            <a:r>
              <a:rPr lang="el-GR" sz="2000" dirty="0"/>
              <a:t> ή Μέγδοβα, η δε ιδέα για την κατασκευή της ανήκει στον Νικόλαο Πλαστήρα και φέρει τη σφραγίδα του, αφού από την στιγμή της σύλληψης της ιδέας και μέχρι το θάνατό </a:t>
            </a:r>
            <a:r>
              <a:rPr lang="el-GR" sz="2000" dirty="0" smtClean="0"/>
              <a:t> </a:t>
            </a:r>
            <a:r>
              <a:rPr lang="el-GR" sz="2000" dirty="0"/>
              <a:t>του, υποστήριξε και προώθησε με φανατισμό την κατασκευή της.    Τη διαχείριση του φράγματος έχει η ΔΕΗ.</a:t>
            </a:r>
          </a:p>
          <a:p>
            <a:pPr algn="ctr"/>
            <a:endParaRPr lang="el-GR" dirty="0"/>
          </a:p>
        </p:txBody>
      </p:sp>
      <p:pic>
        <p:nvPicPr>
          <p:cNvPr id="3" name="2 - Εικόνα" descr="Λίμνη Πλαστήρα. Ένα τεχνητό θαύμα – Hellastron.com"/>
          <p:cNvPicPr/>
          <p:nvPr/>
        </p:nvPicPr>
        <p:blipFill>
          <a:blip r:embed="rId2"/>
          <a:srcRect/>
          <a:stretch>
            <a:fillRect/>
          </a:stretch>
        </p:blipFill>
        <p:spPr>
          <a:xfrm>
            <a:off x="1285852" y="857232"/>
            <a:ext cx="6715172" cy="321471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285729"/>
            <a:ext cx="8715436" cy="7294305"/>
          </a:xfrm>
          <a:prstGeom prst="rect">
            <a:avLst/>
          </a:prstGeom>
          <a:noFill/>
        </p:spPr>
        <p:txBody>
          <a:bodyPr wrap="square" rtlCol="0">
            <a:spAutoFit/>
          </a:bodyPr>
          <a:lstStyle/>
          <a:p>
            <a:pPr algn="ctr"/>
            <a:r>
              <a:rPr lang="el-GR" dirty="0"/>
              <a:t>Το βάθος της λίμνης ποικίλει και προσδιορίζεται από το ανάγλυφο της περιοχής πριν σκεπασθεί από τα νερά. Περιέχει 400 εκατ. κυβικά μέτρα νερού, έχει μέγιστο μήκος 12 </a:t>
            </a:r>
            <a:r>
              <a:rPr lang="el-GR" dirty="0" err="1"/>
              <a:t>χλμ</a:t>
            </a:r>
            <a:r>
              <a:rPr lang="el-GR" dirty="0"/>
              <a:t>, πλάτος 4 </a:t>
            </a:r>
            <a:r>
              <a:rPr lang="el-GR" dirty="0" err="1"/>
              <a:t>χλμ</a:t>
            </a:r>
            <a:r>
              <a:rPr lang="el-GR" dirty="0"/>
              <a:t>. και η συνολική της επιφάνεια είναι 24 </a:t>
            </a:r>
            <a:r>
              <a:rPr lang="el-GR" dirty="0" err="1"/>
              <a:t>χλμ</a:t>
            </a:r>
            <a:r>
              <a:rPr lang="el-GR" dirty="0"/>
              <a:t>. Το μέγιστο βάθος της φτάνει τα 60 μ. και το ανώτατο υψόμετρο αγγίζει τα 750 μ</a:t>
            </a:r>
            <a:r>
              <a:rPr lang="el-GR" dirty="0" smtClean="0"/>
              <a:t>.</a:t>
            </a:r>
          </a:p>
          <a:p>
            <a:pPr algn="ctr"/>
            <a:endParaRPr lang="el-GR" dirty="0"/>
          </a:p>
          <a:p>
            <a:pPr algn="ctr"/>
            <a:endParaRPr lang="el-GR" dirty="0" smtClean="0"/>
          </a:p>
          <a:p>
            <a:pPr algn="ctr"/>
            <a:endParaRPr lang="el-GR" dirty="0" smtClean="0"/>
          </a:p>
          <a:p>
            <a:pPr algn="ctr"/>
            <a:endParaRPr lang="el-GR" dirty="0"/>
          </a:p>
          <a:p>
            <a:pPr algn="ctr"/>
            <a:endParaRPr lang="el-GR" dirty="0"/>
          </a:p>
          <a:p>
            <a:pPr algn="ctr"/>
            <a:endParaRPr lang="el-GR" dirty="0" smtClean="0"/>
          </a:p>
          <a:p>
            <a:pPr algn="ctr"/>
            <a:endParaRPr lang="el-GR" dirty="0"/>
          </a:p>
          <a:p>
            <a:pPr algn="ctr"/>
            <a:endParaRPr lang="el-GR" dirty="0" smtClean="0"/>
          </a:p>
          <a:p>
            <a:pPr algn="ctr"/>
            <a:endParaRPr lang="el-GR" dirty="0"/>
          </a:p>
          <a:p>
            <a:pPr algn="ctr"/>
            <a:r>
              <a:rPr lang="el-GR" dirty="0"/>
              <a:t>Από τις σπάνιες περιπτώσεις που μια ανθρώπινη παρέμβαση συνεργεί στη δημιουργία ενός φυσικού περιβάλλοντος τέτοιας απαράμιλλης ομορφιάς, που καθιέρωσε τη λίμνη ως έναν από τους πλέον διάσημους τουριστικούς προορισμούς. Χιονισμένη ή καταπράσινη, φθινοπωρινή ή ανοιξιάτικη, η λίμνη Πλαστήρα, χαρίζει εικόνες σπάνιας ομορφιάς μέσα σε ένα πανδαιμόνιο χρωμάτων, τοπίων και αισθήσεων.</a:t>
            </a:r>
          </a:p>
          <a:p>
            <a:pPr algn="ctr"/>
            <a:r>
              <a:rPr lang="el-GR" dirty="0"/>
              <a:t>Αυτό το αναμφισβήτητα μεγάλο έργο, έδωσε νέα πνοή και ανάπτυξη σε όλη τη γύρω περιοχή και άλλαξε για πάντα τον τόπο, με τις μοναδικές του ωφέλειες. Τα νερά της λίμνης τροφοδοτούν τον υδροηλεκτρικό σταθμό της ΔΕΗ, αρδεύουν τον θεσσαλικό κάμπο και υδροδοτούν την πόλη μαζί με 38 κωμοπόλεις και χωριά του νομού της ευρύτερης περιοχής</a:t>
            </a:r>
            <a:r>
              <a:rPr lang="el-GR" dirty="0" smtClean="0"/>
              <a:t>.</a:t>
            </a:r>
          </a:p>
          <a:p>
            <a:pPr algn="ctr"/>
            <a:endParaRPr lang="el-GR" dirty="0"/>
          </a:p>
          <a:p>
            <a:pPr algn="ctr"/>
            <a:endParaRPr lang="el-GR" dirty="0"/>
          </a:p>
        </p:txBody>
      </p:sp>
      <p:pic>
        <p:nvPicPr>
          <p:cNvPr id="24577" name="Picture 1" descr="C:\Users\Windows7\Desktop\images.jpg"/>
          <p:cNvPicPr>
            <a:picLocks noChangeAspect="1" noChangeArrowheads="1"/>
          </p:cNvPicPr>
          <p:nvPr/>
        </p:nvPicPr>
        <p:blipFill>
          <a:blip r:embed="rId2"/>
          <a:srcRect/>
          <a:stretch>
            <a:fillRect/>
          </a:stretch>
        </p:blipFill>
        <p:spPr bwMode="auto">
          <a:xfrm>
            <a:off x="785786" y="1571612"/>
            <a:ext cx="7429552" cy="228601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85720" y="142852"/>
            <a:ext cx="8572560" cy="9417963"/>
          </a:xfrm>
          <a:prstGeom prst="rect">
            <a:avLst/>
          </a:prstGeom>
          <a:noFill/>
        </p:spPr>
        <p:txBody>
          <a:bodyPr wrap="square" rtlCol="0">
            <a:spAutoFit/>
          </a:bodyPr>
          <a:lstStyle/>
          <a:p>
            <a:pPr algn="ctr"/>
            <a:r>
              <a:rPr lang="el-GR" sz="2400" dirty="0"/>
              <a:t>Τα τελευταία χρόνια η λίμνη αξιοποιείται τουριστικά και προσελκύει όλο και περισσότερους επισκέπτες, που χαίρονται την ομορφιά του τοπίου αλλά και τις εξαιρετικές τουριστικές υποδομές, που αναπτύσσονται κυρίως στις δυτικές όχθες</a:t>
            </a:r>
            <a:r>
              <a:rPr lang="el-GR" sz="2400" dirty="0" smtClean="0"/>
              <a:t>.</a:t>
            </a:r>
          </a:p>
          <a:p>
            <a:pPr algn="ctr"/>
            <a:endParaRPr lang="el-GR" sz="2400" dirty="0" smtClean="0"/>
          </a:p>
          <a:p>
            <a:pPr algn="ctr"/>
            <a:endParaRPr lang="el-GR" sz="2400" dirty="0" smtClean="0"/>
          </a:p>
          <a:p>
            <a:pPr algn="ctr"/>
            <a:endParaRPr lang="el-GR" dirty="0" smtClean="0"/>
          </a:p>
          <a:p>
            <a:pPr algn="ctr"/>
            <a:endParaRPr lang="el-GR" dirty="0" smtClean="0"/>
          </a:p>
          <a:p>
            <a:pPr algn="ctr"/>
            <a:endParaRPr lang="el-GR" dirty="0" smtClean="0"/>
          </a:p>
          <a:p>
            <a:pPr algn="ctr"/>
            <a:endParaRPr lang="el-GR" dirty="0"/>
          </a:p>
          <a:p>
            <a:pPr algn="ctr"/>
            <a:endParaRPr lang="el-GR" dirty="0" smtClean="0"/>
          </a:p>
          <a:p>
            <a:pPr algn="ctr"/>
            <a:endParaRPr lang="el-GR" dirty="0" smtClean="0"/>
          </a:p>
          <a:p>
            <a:pPr algn="ctr"/>
            <a:endParaRPr lang="el-GR" dirty="0" smtClean="0"/>
          </a:p>
          <a:p>
            <a:pPr algn="ctr"/>
            <a:endParaRPr lang="el-GR" dirty="0" smtClean="0"/>
          </a:p>
          <a:p>
            <a:pPr algn="ctr"/>
            <a:endParaRPr lang="el-GR" dirty="0"/>
          </a:p>
          <a:p>
            <a:pPr algn="ctr"/>
            <a:endParaRPr lang="el-GR" dirty="0" smtClean="0"/>
          </a:p>
          <a:p>
            <a:pPr algn="ctr"/>
            <a:r>
              <a:rPr lang="el-GR" sz="2400" dirty="0" smtClean="0"/>
              <a:t> </a:t>
            </a:r>
            <a:r>
              <a:rPr lang="el-GR" sz="2400" dirty="0"/>
              <a:t>Ξενώνες και ξενοδοχεία για κάθε βαλάντιο, σκαρφαλωμένα στις πλαγιές πλάι στις όχθες, με πανοραμική θέα στη λίμνη, εξαιρετικά εστιατόρια και καφέ, αλλά και πλήθος δραστηριοτήτων καλύπτουν τις επιθυμίες και του πιο απαιτητικού </a:t>
            </a:r>
            <a:r>
              <a:rPr lang="el-GR" sz="2400" dirty="0" smtClean="0"/>
              <a:t>επισκέπτη.</a:t>
            </a:r>
          </a:p>
          <a:p>
            <a:pPr algn="ctr"/>
            <a:endParaRPr lang="el-GR" sz="2400" dirty="0"/>
          </a:p>
          <a:p>
            <a:pPr algn="ctr"/>
            <a:endParaRPr lang="el-GR" dirty="0" smtClean="0"/>
          </a:p>
          <a:p>
            <a:pPr algn="ctr"/>
            <a:endParaRPr lang="el-GR" dirty="0"/>
          </a:p>
          <a:p>
            <a:pPr algn="ctr"/>
            <a:endParaRPr lang="el-GR" dirty="0" smtClean="0"/>
          </a:p>
          <a:p>
            <a:pPr algn="ctr"/>
            <a:endParaRPr lang="el-GR" dirty="0"/>
          </a:p>
          <a:p>
            <a:pPr algn="ctr"/>
            <a:endParaRPr lang="el-GR" dirty="0" smtClean="0"/>
          </a:p>
          <a:p>
            <a:pPr algn="ctr"/>
            <a:endParaRPr lang="el-GR" dirty="0" smtClean="0"/>
          </a:p>
          <a:p>
            <a:pPr algn="ctr"/>
            <a:endParaRPr lang="el-GR" dirty="0"/>
          </a:p>
          <a:p>
            <a:pPr algn="ctr"/>
            <a:endParaRPr lang="el-GR" dirty="0" smtClean="0"/>
          </a:p>
          <a:p>
            <a:endParaRPr lang="el-GR" dirty="0"/>
          </a:p>
        </p:txBody>
      </p:sp>
      <p:pic>
        <p:nvPicPr>
          <p:cNvPr id="23553" name="Picture 1" descr="C:\Users\Windows7\Desktop\images.jpg"/>
          <p:cNvPicPr>
            <a:picLocks noChangeAspect="1" noChangeArrowheads="1"/>
          </p:cNvPicPr>
          <p:nvPr/>
        </p:nvPicPr>
        <p:blipFill>
          <a:blip r:embed="rId2"/>
          <a:srcRect/>
          <a:stretch>
            <a:fillRect/>
          </a:stretch>
        </p:blipFill>
        <p:spPr bwMode="auto">
          <a:xfrm>
            <a:off x="1285852" y="1785926"/>
            <a:ext cx="6572296" cy="29289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Windows7\Desktop\download.jpg"/>
          <p:cNvPicPr>
            <a:picLocks noChangeAspect="1" noChangeArrowheads="1"/>
          </p:cNvPicPr>
          <p:nvPr/>
        </p:nvPicPr>
        <p:blipFill>
          <a:blip r:embed="rId2"/>
          <a:srcRect/>
          <a:stretch>
            <a:fillRect/>
          </a:stretch>
        </p:blipFill>
        <p:spPr bwMode="auto">
          <a:xfrm>
            <a:off x="714348" y="3143248"/>
            <a:ext cx="7858180" cy="2928958"/>
          </a:xfrm>
          <a:prstGeom prst="rect">
            <a:avLst/>
          </a:prstGeom>
          <a:noFill/>
        </p:spPr>
      </p:pic>
      <p:sp>
        <p:nvSpPr>
          <p:cNvPr id="8" name="7 - Ορθογώνιο"/>
          <p:cNvSpPr/>
          <p:nvPr/>
        </p:nvSpPr>
        <p:spPr>
          <a:xfrm>
            <a:off x="928662" y="571480"/>
            <a:ext cx="7215238" cy="1938992"/>
          </a:xfrm>
          <a:prstGeom prst="rect">
            <a:avLst/>
          </a:prstGeom>
        </p:spPr>
        <p:txBody>
          <a:bodyPr wrap="square">
            <a:spAutoFit/>
          </a:bodyPr>
          <a:lstStyle/>
          <a:p>
            <a:pPr algn="ctr"/>
            <a:r>
              <a:rPr lang="el-GR" sz="2400" dirty="0" smtClean="0"/>
              <a:t>Η ανάπτυξη αυτή βοηθά την συγκράτηση του πληθυσμού της περιοχής και επιτρέπει τη δημιουργία νέων δραστηριοτήτων, που στρέφονται κυρίως στις ήπιες εναλλακτικές μορφές τουρισμού και την παραγωγή και διάθεση ντόπιων αγροτικών προϊόντων.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https://plastiras-ota.gr/wp-content/uploads/2017/08/limni-plastira-01-702x520.jpg">
            <a:hlinkClick r:id="rId2"/>
          </p:cNvPr>
          <p:cNvPicPr/>
          <p:nvPr/>
        </p:nvPicPr>
        <p:blipFill>
          <a:blip r:embed="rId3"/>
          <a:srcRect/>
          <a:stretch>
            <a:fillRect/>
          </a:stretch>
        </p:blipFill>
        <p:spPr>
          <a:xfrm>
            <a:off x="428596" y="1176337"/>
            <a:ext cx="3929090" cy="4252927"/>
          </a:xfrm>
          <a:prstGeom prst="rect">
            <a:avLst/>
          </a:prstGeom>
          <a:noFill/>
          <a:ln w="9525">
            <a:noFill/>
            <a:miter lim="800000"/>
            <a:headEnd/>
            <a:tailEnd/>
          </a:ln>
        </p:spPr>
      </p:pic>
      <p:pic>
        <p:nvPicPr>
          <p:cNvPr id="21506" name="Picture 2" descr="C:\Users\Windows7\Desktop\images.jpg"/>
          <p:cNvPicPr>
            <a:picLocks noChangeAspect="1" noChangeArrowheads="1"/>
          </p:cNvPicPr>
          <p:nvPr/>
        </p:nvPicPr>
        <p:blipFill>
          <a:blip r:embed="rId4"/>
          <a:srcRect/>
          <a:stretch>
            <a:fillRect/>
          </a:stretch>
        </p:blipFill>
        <p:spPr bwMode="auto">
          <a:xfrm>
            <a:off x="4786314" y="1142984"/>
            <a:ext cx="3857652" cy="428628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Δήμος Λίμνης Πλαστήρα">
            <a:hlinkClick r:id="rId2" tooltip="&quot;Δήμος Λίμνης Πλαστήρα&quot;"/>
          </p:cNvPr>
          <p:cNvPicPr/>
          <p:nvPr/>
        </p:nvPicPr>
        <p:blipFill>
          <a:blip r:embed="rId3"/>
          <a:srcRect/>
          <a:stretch>
            <a:fillRect/>
          </a:stretch>
        </p:blipFill>
        <p:spPr>
          <a:xfrm>
            <a:off x="571472" y="214290"/>
            <a:ext cx="3286148" cy="3286148"/>
          </a:xfrm>
          <a:prstGeom prst="rect">
            <a:avLst/>
          </a:prstGeom>
          <a:noFill/>
          <a:ln w="9525">
            <a:noFill/>
            <a:miter lim="800000"/>
            <a:headEnd/>
            <a:tailEnd/>
          </a:ln>
        </p:spPr>
      </p:pic>
      <p:sp>
        <p:nvSpPr>
          <p:cNvPr id="3" name="2 - TextBox"/>
          <p:cNvSpPr txBox="1"/>
          <p:nvPr/>
        </p:nvSpPr>
        <p:spPr>
          <a:xfrm>
            <a:off x="1285852" y="3643314"/>
            <a:ext cx="6858048" cy="3230245"/>
          </a:xfrm>
          <a:prstGeom prst="rect">
            <a:avLst/>
          </a:prstGeom>
          <a:noFill/>
        </p:spPr>
        <p:txBody>
          <a:bodyPr wrap="square" rtlCol="0">
            <a:spAutoFit/>
          </a:bodyPr>
          <a:lstStyle/>
          <a:p>
            <a:pPr algn="ctr"/>
            <a:r>
              <a:rPr lang="el-GR" dirty="0" smtClean="0"/>
              <a:t>ΔΗΜΟΣ        ΛΙΜΗΣ       ΠΛΑΣΤΗΡΑ</a:t>
            </a:r>
            <a:r>
              <a:rPr lang="en-US" dirty="0" smtClean="0"/>
              <a:t> </a:t>
            </a:r>
            <a:endParaRPr lang="el-GR" dirty="0" smtClean="0"/>
          </a:p>
          <a:p>
            <a:pPr algn="ctr"/>
            <a:r>
              <a:rPr lang="en-US" dirty="0"/>
              <a:t> </a:t>
            </a:r>
            <a:r>
              <a:rPr lang="en-US" dirty="0">
                <a:hlinkClick r:id="rId4" tooltip="EGRITOS GROUP"/>
              </a:rPr>
              <a:t>WEB DEVELOPMENT BY EGRITOS GROUP</a:t>
            </a:r>
            <a:r>
              <a:rPr lang="en-US" dirty="0">
                <a:hlinkClick r:id="rId5" tooltip="CIRCUS DESIGN STUDIO"/>
              </a:rPr>
              <a:t>GRAPHICS DESIGN BY CIRCUS DESIGN STUDIO</a:t>
            </a:r>
            <a:endParaRPr lang="el-GR" dirty="0"/>
          </a:p>
          <a:p>
            <a:pPr algn="ctr"/>
            <a:r>
              <a:rPr lang="en-US" dirty="0"/>
              <a:t>Email </a:t>
            </a:r>
            <a:r>
              <a:rPr lang="el-GR" dirty="0"/>
              <a:t>Δήμου  </a:t>
            </a:r>
            <a:r>
              <a:rPr lang="en-US" dirty="0"/>
              <a:t> </a:t>
            </a:r>
            <a:r>
              <a:rPr lang="en-US" dirty="0">
                <a:hlinkClick r:id="rId6" tooltip="Email Δήμου"/>
              </a:rPr>
              <a:t>dlplastira@0847.syzefxis.gov.g r</a:t>
            </a:r>
            <a:r>
              <a:rPr lang="en-US" dirty="0"/>
              <a:t>  </a:t>
            </a:r>
          </a:p>
          <a:p>
            <a:pPr algn="ctr"/>
            <a:r>
              <a:rPr lang="el-GR" dirty="0" err="1"/>
              <a:t>Τηλέφωνο Δήμου</a:t>
            </a:r>
            <a:r>
              <a:rPr lang="en-US" dirty="0"/>
              <a:t> </a:t>
            </a:r>
            <a:r>
              <a:rPr lang="el-GR" dirty="0" smtClean="0"/>
              <a:t>    </a:t>
            </a:r>
            <a:r>
              <a:rPr lang="en-US" dirty="0" smtClean="0">
                <a:hlinkClick r:id="rId7" tooltip="Τηλέφωνο Δήμου"/>
              </a:rPr>
              <a:t>2441352200</a:t>
            </a:r>
            <a:endParaRPr lang="el-GR" dirty="0"/>
          </a:p>
          <a:p>
            <a:pPr algn="ctr"/>
            <a:r>
              <a:rPr lang="en-US" dirty="0"/>
              <a:t> </a:t>
            </a:r>
            <a:endParaRPr lang="el-GR" dirty="0" smtClean="0"/>
          </a:p>
          <a:p>
            <a:pPr algn="ctr"/>
            <a:r>
              <a:rPr lang="en-US" dirty="0"/>
              <a:t> </a:t>
            </a:r>
            <a:endParaRPr lang="el-GR" dirty="0"/>
          </a:p>
          <a:p>
            <a:pPr algn="ctr"/>
            <a:r>
              <a:rPr lang="el-GR" sz="2000" b="1" dirty="0" smtClean="0"/>
              <a:t>ΠΡΟΒΙΔΑΚΗΣ      </a:t>
            </a:r>
            <a:r>
              <a:rPr lang="el-GR" sz="2000" b="1" dirty="0"/>
              <a:t>ΙΩΑΝΝΗΣ    </a:t>
            </a:r>
            <a:r>
              <a:rPr lang="el-GR" sz="2000" b="1" dirty="0" smtClean="0"/>
              <a:t>      30…09…2020</a:t>
            </a:r>
          </a:p>
          <a:p>
            <a:pPr algn="ctr"/>
            <a:endParaRPr lang="el-GR" sz="2000" dirty="0"/>
          </a:p>
          <a:p>
            <a:pPr algn="ctr"/>
            <a:r>
              <a:rPr lang="el-GR" sz="2000" b="1" dirty="0"/>
              <a:t>Γ   ΟΙΚΟΝΟΜΙΑΣ </a:t>
            </a:r>
            <a:endParaRPr lang="el-GR" sz="2000" dirty="0"/>
          </a:p>
          <a:p>
            <a:endParaRPr lang="el-GR" dirty="0"/>
          </a:p>
        </p:txBody>
      </p:sp>
      <p:pic>
        <p:nvPicPr>
          <p:cNvPr id="32770" name="Picture 2" descr="C:\Users\Windows7\Desktop\images.jpg"/>
          <p:cNvPicPr>
            <a:picLocks noChangeAspect="1" noChangeArrowheads="1"/>
          </p:cNvPicPr>
          <p:nvPr/>
        </p:nvPicPr>
        <p:blipFill>
          <a:blip r:embed="rId8"/>
          <a:srcRect/>
          <a:stretch>
            <a:fillRect/>
          </a:stretch>
        </p:blipFill>
        <p:spPr bwMode="auto">
          <a:xfrm>
            <a:off x="4143372" y="357166"/>
            <a:ext cx="4643470" cy="285752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500043"/>
            <a:ext cx="8358246" cy="6401753"/>
          </a:xfrm>
          <a:prstGeom prst="rect">
            <a:avLst/>
          </a:prstGeom>
          <a:noFill/>
        </p:spPr>
        <p:txBody>
          <a:bodyPr wrap="square" rtlCol="0">
            <a:spAutoFit/>
          </a:bodyPr>
          <a:lstStyle/>
          <a:p>
            <a:pPr algn="ctr"/>
            <a:r>
              <a:rPr lang="en-US" sz="3200" b="1" dirty="0"/>
              <a:t>N</a:t>
            </a:r>
            <a:r>
              <a:rPr lang="el-GR" sz="3200" b="1" dirty="0" err="1"/>
              <a:t>ικόλαος</a:t>
            </a:r>
            <a:r>
              <a:rPr lang="el-GR" sz="3200" b="1" dirty="0"/>
              <a:t> </a:t>
            </a:r>
            <a:r>
              <a:rPr lang="en-US" sz="3200" b="1" dirty="0"/>
              <a:t>  </a:t>
            </a:r>
            <a:r>
              <a:rPr lang="el-GR" sz="3200" b="1" dirty="0" smtClean="0"/>
              <a:t>Πλαστήρας</a:t>
            </a:r>
          </a:p>
          <a:p>
            <a:pPr algn="ctr"/>
            <a:endParaRPr lang="el-GR" dirty="0"/>
          </a:p>
          <a:p>
            <a:pPr algn="ctr"/>
            <a:r>
              <a:rPr lang="el-GR" dirty="0"/>
              <a:t>Στρατιωτικός και πολιτικός, με έντονη δράση σε κρίσιμες περιόδους της νεοελληνικής ιστορίας του πρώτου μισού του 20ου αιώνα, γνωστός με το </a:t>
            </a:r>
            <a:r>
              <a:rPr lang="el-GR" dirty="0" smtClean="0"/>
              <a:t>προσωνύμιο</a:t>
            </a:r>
          </a:p>
          <a:p>
            <a:pPr algn="ctr"/>
            <a:r>
              <a:rPr lang="el-GR" dirty="0" smtClean="0"/>
              <a:t> </a:t>
            </a:r>
            <a:r>
              <a:rPr lang="el-GR" dirty="0"/>
              <a:t>«Μαύρος </a:t>
            </a:r>
            <a:r>
              <a:rPr lang="el-GR" dirty="0" smtClean="0"/>
              <a:t>  Καβαλάρης»</a:t>
            </a:r>
            <a:endParaRPr lang="el-GR" dirty="0"/>
          </a:p>
          <a:p>
            <a:pPr algn="ctr"/>
            <a:endParaRPr lang="el-GR" dirty="0" smtClean="0"/>
          </a:p>
          <a:p>
            <a:pPr algn="ctr"/>
            <a:endParaRPr lang="el-GR" dirty="0"/>
          </a:p>
          <a:p>
            <a:r>
              <a:rPr lang="en-US" dirty="0"/>
              <a:t> </a:t>
            </a:r>
            <a:endParaRPr lang="el-GR"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smtClean="0"/>
          </a:p>
          <a:p>
            <a:pPr algn="ctr"/>
            <a:r>
              <a:rPr lang="el-GR" dirty="0" smtClean="0"/>
              <a:t>Νικόλαος </a:t>
            </a:r>
            <a:r>
              <a:rPr lang="el-GR" dirty="0"/>
              <a:t>Πλαστήρας (1883 – 1953</a:t>
            </a:r>
            <a:r>
              <a:rPr lang="el-GR" dirty="0" smtClean="0"/>
              <a:t>)</a:t>
            </a:r>
            <a:r>
              <a:rPr lang="en-US" dirty="0"/>
              <a:t> </a:t>
            </a:r>
            <a:endParaRPr lang="el-GR" dirty="0"/>
          </a:p>
          <a:p>
            <a:r>
              <a:rPr lang="en-US" dirty="0"/>
              <a:t> </a:t>
            </a:r>
            <a:endParaRPr lang="el-GR" dirty="0"/>
          </a:p>
          <a:p>
            <a:pPr algn="ctr"/>
            <a:r>
              <a:rPr lang="el-GR" dirty="0"/>
              <a:t>Στρατιωτικός και πολιτικός, με έντονη δράση σε κρίσιμες περιόδους της νεοελληνικής ιστορίας του πρώτου μισού του 20ου αιώνα, γνωστός με το προσωνύμιο «Μαύρος Καβαλάρης». Γεννήθηκε στο </a:t>
            </a:r>
            <a:r>
              <a:rPr lang="el-GR" dirty="0" err="1"/>
              <a:t>Βούνεσι</a:t>
            </a:r>
            <a:r>
              <a:rPr lang="el-GR" dirty="0"/>
              <a:t> (σημερινό </a:t>
            </a:r>
            <a:r>
              <a:rPr lang="el-GR" dirty="0" err="1"/>
              <a:t>Μορφοβούνι</a:t>
            </a:r>
            <a:r>
              <a:rPr lang="el-GR" dirty="0"/>
              <a:t>)</a:t>
            </a:r>
            <a:r>
              <a:rPr lang="en-US" dirty="0"/>
              <a:t> </a:t>
            </a:r>
            <a:r>
              <a:rPr lang="en-US" dirty="0" smtClean="0"/>
              <a:t>   </a:t>
            </a:r>
            <a:r>
              <a:rPr lang="el-GR" dirty="0" smtClean="0"/>
              <a:t>Καρδίτσας </a:t>
            </a:r>
          </a:p>
          <a:p>
            <a:pPr algn="ctr"/>
            <a:r>
              <a:rPr lang="el-GR" dirty="0" smtClean="0"/>
              <a:t>στις</a:t>
            </a:r>
            <a:r>
              <a:rPr lang="el-GR" dirty="0"/>
              <a:t> </a:t>
            </a:r>
            <a:r>
              <a:rPr lang="el-GR" dirty="0">
                <a:hlinkClick r:id="rId2"/>
              </a:rPr>
              <a:t>4 Νοεμβρίου</a:t>
            </a:r>
            <a:r>
              <a:rPr lang="el-GR" dirty="0"/>
              <a:t> 1883.</a:t>
            </a:r>
          </a:p>
          <a:p>
            <a:endParaRPr lang="el-GR" dirty="0"/>
          </a:p>
        </p:txBody>
      </p:sp>
      <p:pic>
        <p:nvPicPr>
          <p:cNvPr id="3" name="2 - Εικόνα" descr="Νικόλαος Πλαστήρας (1883 – 1953)"/>
          <p:cNvPicPr/>
          <p:nvPr/>
        </p:nvPicPr>
        <p:blipFill>
          <a:blip r:embed="rId3"/>
          <a:srcRect/>
          <a:stretch>
            <a:fillRect/>
          </a:stretch>
        </p:blipFill>
        <p:spPr bwMode="auto">
          <a:xfrm>
            <a:off x="2071670" y="2214554"/>
            <a:ext cx="4786346" cy="22145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500042"/>
            <a:ext cx="8358246" cy="6463308"/>
          </a:xfrm>
          <a:prstGeom prst="rect">
            <a:avLst/>
          </a:prstGeom>
          <a:noFill/>
        </p:spPr>
        <p:txBody>
          <a:bodyPr wrap="square" rtlCol="0">
            <a:spAutoFit/>
          </a:bodyPr>
          <a:lstStyle/>
          <a:p>
            <a:pPr algn="ctr"/>
            <a:r>
              <a:rPr lang="el-GR" dirty="0"/>
              <a:t>Αφού τελείωσε το Γυμνάσιο κατατάχθηκε ως εθελοντής στο στρατό με το βαθμό του δεκανέα το 1903 και πήρε μέρος στον Μακεδονικό Αγώνα. Συμμετείχε ενεργά στον «Στρατιωτικό Σύνδεσμο», που έκανε το Κίνημα στο Γουδί (1909) και έφερε στην εξουσία τον </a:t>
            </a:r>
            <a:r>
              <a:rPr lang="el-GR" dirty="0">
                <a:hlinkClick r:id="rId2"/>
              </a:rPr>
              <a:t>Ελευθέριο Βενιζέλο</a:t>
            </a:r>
            <a:r>
              <a:rPr lang="el-GR" dirty="0"/>
              <a:t>.</a:t>
            </a:r>
          </a:p>
          <a:p>
            <a:r>
              <a:rPr lang="en-US" dirty="0"/>
              <a:t> </a:t>
            </a:r>
            <a:endParaRPr lang="el-GR" dirty="0"/>
          </a:p>
          <a:p>
            <a:r>
              <a:rPr lang="en-US" dirty="0"/>
              <a:t> </a:t>
            </a:r>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a:p>
            <a:endParaRPr lang="el-GR" dirty="0"/>
          </a:p>
          <a:p>
            <a:pPr algn="ctr"/>
            <a:r>
              <a:rPr lang="el-GR" dirty="0"/>
              <a:t>Το 1912, μετά την αποφοίτησή του από τη Σχολή Υπαξιωματικών της Κέρκυρας, ονομάσθηκε Ανθυπολοχαγός και με το βαθμό αυτό πήρε μέρος στους Βαλκανικούς Πολέμους (1912-1913). Ο Πλαστήρας διακρίθηκε σε πολλές μάχες</a:t>
            </a:r>
            <a:r>
              <a:rPr lang="el-GR" dirty="0" smtClean="0"/>
              <a:t>,                      </a:t>
            </a:r>
            <a:r>
              <a:rPr lang="el-GR" dirty="0"/>
              <a:t>ιδιαίτερα </a:t>
            </a:r>
            <a:r>
              <a:rPr lang="el-GR" dirty="0" smtClean="0"/>
              <a:t>στη  </a:t>
            </a:r>
            <a:r>
              <a:rPr lang="el-GR" dirty="0"/>
              <a:t> </a:t>
            </a:r>
            <a:r>
              <a:rPr lang="el-GR" dirty="0">
                <a:hlinkClick r:id="rId3"/>
              </a:rPr>
              <a:t>Μάχη του </a:t>
            </a:r>
            <a:r>
              <a:rPr lang="el-GR" dirty="0" smtClean="0">
                <a:hlinkClick r:id="rId3"/>
              </a:rPr>
              <a:t>Λαχανά</a:t>
            </a:r>
            <a:r>
              <a:rPr lang="el-GR" dirty="0" smtClean="0"/>
              <a:t> , </a:t>
            </a:r>
            <a:r>
              <a:rPr lang="el-GR" dirty="0"/>
              <a:t>όπου οι συμπολεμιστές του έδωσαν το προσωνύμιο «Μαύρος Καβαλάρης».</a:t>
            </a:r>
          </a:p>
          <a:p>
            <a:endParaRPr lang="el-GR" dirty="0"/>
          </a:p>
        </p:txBody>
      </p:sp>
      <p:pic>
        <p:nvPicPr>
          <p:cNvPr id="3" name="2 - Εικόνα" descr="https://plastiras-ota.gr/wp-content/uploads/2017/08/AgalmaEfiposPlastiras_0-702x520.jpg">
            <a:hlinkClick r:id="rId4"/>
          </p:cNvPr>
          <p:cNvPicPr/>
          <p:nvPr/>
        </p:nvPicPr>
        <p:blipFill>
          <a:blip r:embed="rId5"/>
          <a:srcRect/>
          <a:stretch>
            <a:fillRect/>
          </a:stretch>
        </p:blipFill>
        <p:spPr>
          <a:xfrm>
            <a:off x="2071670" y="2071678"/>
            <a:ext cx="5143536" cy="2571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 TextBox"/>
          <p:cNvSpPr txBox="1"/>
          <p:nvPr/>
        </p:nvSpPr>
        <p:spPr>
          <a:xfrm>
            <a:off x="571472" y="500042"/>
            <a:ext cx="8358246" cy="7017306"/>
          </a:xfrm>
          <a:prstGeom prst="rect">
            <a:avLst/>
          </a:prstGeom>
          <a:noFill/>
        </p:spPr>
        <p:txBody>
          <a:bodyPr wrap="square" rtlCol="0">
            <a:spAutoFit/>
          </a:bodyPr>
          <a:lstStyle/>
          <a:p>
            <a:pPr algn="ctr"/>
            <a:r>
              <a:rPr lang="el-GR" dirty="0"/>
              <a:t>Κατά την περίοδο του Εθνικού Διχασμού (1916) συντάχθηκε με τον Ελευθέριο Βενιζέλο και προσχώρησε στο Κίνημα της Εθνικής Αμύνης. Στις επιχειρήσεις του Μακεδονικού Μετώπου κατά τον </a:t>
            </a:r>
            <a:r>
              <a:rPr lang="el-GR" dirty="0">
                <a:hlinkClick r:id="rId2"/>
              </a:rPr>
              <a:t>Α' Παγκόσμιο Πόλεμο</a:t>
            </a:r>
            <a:r>
              <a:rPr lang="el-GR" dirty="0"/>
              <a:t> έδειξε ξεχωριστά χαρίσματα, ιδιαίτερα στη </a:t>
            </a:r>
            <a:r>
              <a:rPr lang="el-GR" dirty="0">
                <a:hlinkClick r:id="rId3"/>
              </a:rPr>
              <a:t>Μάχη του </a:t>
            </a:r>
            <a:r>
              <a:rPr lang="el-GR" dirty="0" err="1">
                <a:hlinkClick r:id="rId3"/>
              </a:rPr>
              <a:t>Σκρα</a:t>
            </a:r>
            <a:r>
              <a:rPr lang="el-GR" dirty="0"/>
              <a:t> και προήχθη σε αντισυνταγματάρχη.</a:t>
            </a:r>
          </a:p>
          <a:p>
            <a:r>
              <a:rPr lang="en-US" dirty="0"/>
              <a:t> </a:t>
            </a:r>
            <a:endParaRPr lang="el-GR" dirty="0" smtClean="0"/>
          </a:p>
          <a:p>
            <a:endParaRPr lang="el-GR" dirty="0"/>
          </a:p>
          <a:p>
            <a:endParaRPr lang="el-GR" dirty="0" smtClean="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smtClean="0"/>
          </a:p>
          <a:p>
            <a:endParaRPr lang="el-GR" dirty="0"/>
          </a:p>
          <a:p>
            <a:pPr algn="ctr"/>
            <a:r>
              <a:rPr lang="el-GR" dirty="0"/>
              <a:t>Το 1919 ανέλαβε τη διοίκηση του 5/42 Συντάγματος Ευζώνων στην Ουκρανία, συμμετέχοντας στη </a:t>
            </a:r>
            <a:r>
              <a:rPr lang="el-GR" dirty="0">
                <a:hlinkClick r:id="rId4"/>
              </a:rPr>
              <a:t>συμμαχική εκστρατεία υποστήριξης του ρωσικού «Λευκού Στρατού»</a:t>
            </a:r>
            <a:r>
              <a:rPr lang="el-GR" dirty="0"/>
              <a:t>, ο οποίος </a:t>
            </a:r>
            <a:r>
              <a:rPr lang="el-GR" dirty="0" err="1"/>
              <a:t>εμάχετο</a:t>
            </a:r>
            <a:r>
              <a:rPr lang="el-GR" dirty="0"/>
              <a:t> τους μπολσεβίκους του </a:t>
            </a:r>
            <a:r>
              <a:rPr lang="el-GR" dirty="0">
                <a:hlinkClick r:id="rId5"/>
              </a:rPr>
              <a:t>Λένιν</a:t>
            </a:r>
            <a:r>
              <a:rPr lang="el-GR" dirty="0"/>
              <a:t>. Μετά την αποτυχία του εγχειρήματος, ο Πλαστήρας επικεφαλής της ίδιας μονάδας και με το βαθμό του συνταγματάρχη εστάλη στο Μικρασιατικό Μέτωπο</a:t>
            </a:r>
          </a:p>
          <a:p>
            <a:pPr algn="ctr"/>
            <a:r>
              <a:rPr lang="el-GR" dirty="0"/>
              <a:t>Η δράση του κατά τη μικρασιατική εκστρατεία ενίσχυσε τη φήμη του. Οι Τούρκοι τον ονομάζουν Καρά-</a:t>
            </a:r>
            <a:r>
              <a:rPr lang="el-GR" dirty="0" err="1"/>
              <a:t>Πιπέρ</a:t>
            </a:r>
            <a:r>
              <a:rPr lang="el-GR" dirty="0"/>
              <a:t> (</a:t>
            </a:r>
            <a:r>
              <a:rPr lang="el-GR" dirty="0" err="1"/>
              <a:t>Μαυρόπιπερο</a:t>
            </a:r>
            <a:r>
              <a:rPr lang="el-GR" dirty="0"/>
              <a:t>), εξαιτίας του μελαψού του χρώματος και τη μονάδα του «</a:t>
            </a:r>
            <a:r>
              <a:rPr lang="el-GR" dirty="0" err="1"/>
              <a:t>Σεϊτάν</a:t>
            </a:r>
            <a:r>
              <a:rPr lang="el-GR" dirty="0"/>
              <a:t> </a:t>
            </a:r>
            <a:r>
              <a:rPr lang="el-GR" dirty="0" err="1"/>
              <a:t>Ασκέρ</a:t>
            </a:r>
            <a:r>
              <a:rPr lang="el-GR" dirty="0"/>
              <a:t>» (Στρατό του Διαβόλου).</a:t>
            </a:r>
          </a:p>
          <a:p>
            <a:r>
              <a:rPr lang="en-US" dirty="0"/>
              <a:t> </a:t>
            </a:r>
            <a:endParaRPr lang="el-GR" dirty="0"/>
          </a:p>
          <a:p>
            <a:endParaRPr lang="el-GR" dirty="0"/>
          </a:p>
        </p:txBody>
      </p:sp>
      <p:pic>
        <p:nvPicPr>
          <p:cNvPr id="17418" name="Picture 10" descr="C:\Users\Windows7\Desktop\Plastiras-Pagalos-Mikrasia.jpg"/>
          <p:cNvPicPr>
            <a:picLocks noChangeAspect="1" noChangeArrowheads="1"/>
          </p:cNvPicPr>
          <p:nvPr/>
        </p:nvPicPr>
        <p:blipFill>
          <a:blip r:embed="rId6"/>
          <a:srcRect/>
          <a:stretch>
            <a:fillRect/>
          </a:stretch>
        </p:blipFill>
        <p:spPr bwMode="auto">
          <a:xfrm>
            <a:off x="2071670" y="1857364"/>
            <a:ext cx="5429288" cy="250031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57158" y="428604"/>
            <a:ext cx="8572560" cy="6463308"/>
          </a:xfrm>
          <a:prstGeom prst="rect">
            <a:avLst/>
          </a:prstGeom>
          <a:noFill/>
        </p:spPr>
        <p:txBody>
          <a:bodyPr wrap="square" rtlCol="0">
            <a:spAutoFit/>
          </a:bodyPr>
          <a:lstStyle/>
          <a:p>
            <a:r>
              <a:rPr lang="el-GR" dirty="0"/>
              <a:t>Ο Πλαστήρας διακρίθηκε κατά την τουρκική αντεπίθεση στο Σαγγάριο, που προκάλεσε την κατάρρευση του Μετώπου. Οδήγησε τη μονάδα του συντεταγμένα στον </a:t>
            </a:r>
            <a:r>
              <a:rPr lang="el-GR" dirty="0" err="1"/>
              <a:t>Τσεσμέ</a:t>
            </a:r>
            <a:r>
              <a:rPr lang="el-GR" dirty="0"/>
              <a:t> και από εκεί στη Χίο, σώζοντας παράλληλα χιλιάδες πρόσφυγες που τον ακολουθούσαν</a:t>
            </a:r>
            <a:r>
              <a:rPr lang="el-GR" dirty="0" smtClean="0"/>
              <a:t>.</a:t>
            </a:r>
            <a:endParaRPr lang="el-GR" dirty="0"/>
          </a:p>
          <a:p>
            <a:r>
              <a:rPr lang="en-US" dirty="0"/>
              <a:t> </a:t>
            </a:r>
            <a:endParaRPr lang="el-GR" dirty="0" smtClean="0"/>
          </a:p>
          <a:p>
            <a:endParaRPr lang="el-GR" dirty="0"/>
          </a:p>
          <a:p>
            <a:pPr algn="ctr"/>
            <a:r>
              <a:rPr lang="el-GR" dirty="0"/>
              <a:t>Η Μικρασιατική Καταστροφή έφερε την εξέγερση του στρατού στη Χίο και στη Μυτιλήνη τον Σεπτέμβριο του 1922 και τη δημιουργία της «Επαναστατικής Επιτροπής» υπό τους Νικόλαο Πλαστήρα, </a:t>
            </a:r>
            <a:r>
              <a:rPr lang="el-GR" u="sng" dirty="0">
                <a:hlinkClick r:id="rId2"/>
              </a:rPr>
              <a:t>Στυλιανό </a:t>
            </a:r>
            <a:r>
              <a:rPr lang="el-GR" u="sng" dirty="0" err="1">
                <a:hlinkClick r:id="rId2"/>
              </a:rPr>
              <a:t>Γονατά</a:t>
            </a:r>
            <a:r>
              <a:rPr lang="el-GR" dirty="0"/>
              <a:t> και τον αντιπλοίαρχο Φωκά</a:t>
            </a:r>
            <a:r>
              <a:rPr lang="el-GR" dirty="0" smtClean="0"/>
              <a:t>.</a:t>
            </a:r>
          </a:p>
          <a:p>
            <a:endParaRPr lang="el-GR" dirty="0"/>
          </a:p>
          <a:p>
            <a:endParaRPr lang="el-GR" dirty="0"/>
          </a:p>
          <a:p>
            <a:endParaRPr lang="el-GR" dirty="0"/>
          </a:p>
          <a:p>
            <a:r>
              <a:rPr lang="en-US" dirty="0"/>
              <a:t> </a:t>
            </a:r>
            <a:endParaRPr lang="el-GR" dirty="0" smtClean="0"/>
          </a:p>
          <a:p>
            <a:endParaRPr lang="el-GR" dirty="0"/>
          </a:p>
          <a:p>
            <a:endParaRPr lang="el-GR" dirty="0" smtClean="0"/>
          </a:p>
          <a:p>
            <a:endParaRPr lang="el-GR" dirty="0"/>
          </a:p>
          <a:p>
            <a:endParaRPr lang="el-GR" dirty="0"/>
          </a:p>
          <a:p>
            <a:pPr algn="ctr"/>
            <a:r>
              <a:rPr lang="el-GR" dirty="0"/>
              <a:t>Η Επιτροπή με τελεσίγραφό της αξίωσε την παράδοση της εξουσίας, την έξωση του βασιλιά Κωνσταντίνου και την παραίτηση της κυβέρνησης </a:t>
            </a:r>
            <a:r>
              <a:rPr lang="el-GR" u="sng" dirty="0">
                <a:hlinkClick r:id="rId3"/>
              </a:rPr>
              <a:t>Γούναρη</a:t>
            </a:r>
            <a:r>
              <a:rPr lang="el-GR" dirty="0"/>
              <a:t>.</a:t>
            </a:r>
          </a:p>
          <a:p>
            <a:pPr algn="ctr"/>
            <a:r>
              <a:rPr lang="el-GR" dirty="0"/>
              <a:t>Με τη βοήθεια του λαού και του στρατού, ιδίως του Ναυτικού, οι εξεγερθέντες γρήγορα έγιναν κύριοι της κατάστασης, με τον Νικόλαο Πλαστήρα να έχει αρχηγικό ρόλο.</a:t>
            </a:r>
          </a:p>
          <a:p>
            <a:pPr algn="ctr"/>
            <a:r>
              <a:rPr lang="el-GR" dirty="0"/>
              <a:t>Ο Κωνσταντίνος παραιτήθηκε υπέρ του υιού του Γεωργίου Β', ενώ πρωθυπουργός ανέλαβε ο </a:t>
            </a:r>
            <a:r>
              <a:rPr lang="el-GR" u="sng" dirty="0">
                <a:hlinkClick r:id="rId4"/>
              </a:rPr>
              <a:t>Σωτήριος </a:t>
            </a:r>
            <a:r>
              <a:rPr lang="el-GR" u="sng" dirty="0" err="1">
                <a:hlinkClick r:id="rId4"/>
              </a:rPr>
              <a:t>Κροκιδάς</a:t>
            </a:r>
            <a:r>
              <a:rPr lang="el-GR" dirty="0"/>
              <a:t>.</a:t>
            </a:r>
          </a:p>
          <a:p>
            <a:endParaRPr lang="el-GR" dirty="0"/>
          </a:p>
        </p:txBody>
      </p:sp>
      <p:pic>
        <p:nvPicPr>
          <p:cNvPr id="20483" name="Picture 3" descr="C:\Users\Windows7\Desktop\download.jpg"/>
          <p:cNvPicPr>
            <a:picLocks noChangeAspect="1" noChangeArrowheads="1"/>
          </p:cNvPicPr>
          <p:nvPr/>
        </p:nvPicPr>
        <p:blipFill>
          <a:blip r:embed="rId5"/>
          <a:srcRect/>
          <a:stretch>
            <a:fillRect/>
          </a:stretch>
        </p:blipFill>
        <p:spPr bwMode="auto">
          <a:xfrm>
            <a:off x="1428728" y="2786058"/>
            <a:ext cx="6429420" cy="192882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285728"/>
            <a:ext cx="8286808" cy="369332"/>
          </a:xfrm>
          <a:prstGeom prst="rect">
            <a:avLst/>
          </a:prstGeom>
          <a:noFill/>
        </p:spPr>
        <p:txBody>
          <a:bodyPr wrap="square" rtlCol="0">
            <a:spAutoFit/>
          </a:bodyPr>
          <a:lstStyle/>
          <a:p>
            <a:endParaRPr lang="el-GR" dirty="0"/>
          </a:p>
        </p:txBody>
      </p:sp>
      <p:sp>
        <p:nvSpPr>
          <p:cNvPr id="3" name="2 - TextBox"/>
          <p:cNvSpPr txBox="1"/>
          <p:nvPr/>
        </p:nvSpPr>
        <p:spPr>
          <a:xfrm>
            <a:off x="214282" y="357166"/>
            <a:ext cx="8715436" cy="6740307"/>
          </a:xfrm>
          <a:prstGeom prst="rect">
            <a:avLst/>
          </a:prstGeom>
          <a:noFill/>
        </p:spPr>
        <p:txBody>
          <a:bodyPr wrap="square" rtlCol="0">
            <a:spAutoFit/>
          </a:bodyPr>
          <a:lstStyle/>
          <a:p>
            <a:r>
              <a:rPr lang="en-US" dirty="0"/>
              <a:t> </a:t>
            </a:r>
            <a:endParaRPr lang="el-GR" dirty="0"/>
          </a:p>
          <a:p>
            <a:pPr algn="ctr"/>
            <a:r>
              <a:rPr lang="el-GR" dirty="0" smtClean="0"/>
              <a:t>O  Στυλιανός  </a:t>
            </a:r>
            <a:r>
              <a:rPr lang="el-GR" dirty="0" err="1"/>
              <a:t>Γονατάς</a:t>
            </a:r>
            <a:r>
              <a:rPr lang="el-GR" dirty="0"/>
              <a:t> και o Ν. </a:t>
            </a:r>
            <a:r>
              <a:rPr lang="el-GR" dirty="0" smtClean="0"/>
              <a:t>Πλαστήρας        Η </a:t>
            </a:r>
            <a:r>
              <a:rPr lang="el-GR" dirty="0"/>
              <a:t>Επαναστατική Επιτροπή είχε δύσκολο έργο να επιτελέσει</a:t>
            </a:r>
            <a:r>
              <a:rPr lang="el-GR" dirty="0" smtClean="0"/>
              <a:t>.</a:t>
            </a:r>
          </a:p>
          <a:p>
            <a:pPr algn="ctr"/>
            <a:endParaRPr lang="el-GR" dirty="0"/>
          </a:p>
          <a:p>
            <a:r>
              <a:rPr lang="el-GR" dirty="0"/>
              <a:t>Έπρεπε να αναδιοργανώσει τον στρατό για να επιτύχει καλύτερους όρους ως ηττημένη χώρα στην επικείμενη διάσκεψη της Λοζάννης, να φροντίσει και να στεγάσει τους εκατοντάδες χιλιάδες </a:t>
            </a:r>
            <a:r>
              <a:rPr lang="el-GR" dirty="0" err="1"/>
              <a:t>μικρασιάτες</a:t>
            </a:r>
            <a:r>
              <a:rPr lang="el-GR" dirty="0"/>
              <a:t> πρόσφυγες, αλλά και να επουλώσει το τραυματισμένο λαϊκό αίσθημα, που ζητούσε την τιμωρία των υπαιτίων της Εθνικής Συμφοράς.</a:t>
            </a:r>
          </a:p>
          <a:p>
            <a:r>
              <a:rPr lang="en-US" dirty="0"/>
              <a:t> </a:t>
            </a:r>
            <a:endParaRPr lang="el-GR" dirty="0" smtClean="0"/>
          </a:p>
          <a:p>
            <a:endParaRPr lang="el-GR" dirty="0"/>
          </a:p>
          <a:p>
            <a:pPr algn="ctr"/>
            <a:r>
              <a:rPr lang="el-GR" dirty="0"/>
              <a:t> Με μια αμφιλεγόμενη απόφασή του, προσήγαγε σε δίκη του πολιτικούς και στρατιωτικούς υπεύθυνους της ήττας </a:t>
            </a:r>
          </a:p>
          <a:p>
            <a:pPr algn="ctr"/>
            <a:r>
              <a:rPr lang="el-GR" dirty="0"/>
              <a:t>(</a:t>
            </a:r>
            <a:r>
              <a:rPr lang="el-GR" dirty="0">
                <a:hlinkClick r:id="rId2"/>
              </a:rPr>
              <a:t>«Δίκη των Έξι»</a:t>
            </a:r>
            <a:r>
              <a:rPr lang="el-GR" dirty="0"/>
              <a:t>), οι οποίοι καταδικάσθηκαν σε θάνατο και εκτελέστηκαν στο Γουδί</a:t>
            </a:r>
            <a:r>
              <a:rPr lang="el-GR" dirty="0" smtClean="0"/>
              <a:t>.</a:t>
            </a:r>
          </a:p>
          <a:p>
            <a:endParaRPr lang="el-GR" dirty="0"/>
          </a:p>
          <a:p>
            <a:r>
              <a:rPr lang="el-GR" dirty="0"/>
              <a:t> </a:t>
            </a:r>
          </a:p>
          <a:p>
            <a:pPr algn="ctr"/>
            <a:r>
              <a:rPr lang="el-GR" dirty="0"/>
              <a:t>Ο Πλαστήρας κάλεσε από την εξορία τον Ελευθέριο Βενιζέλο για να ηγηθεί της ελληνικής αντιπροσωπείας στις διαπραγματεύσεις με την Τουρκία, που οδήγησαν στη Συνθήκη της </a:t>
            </a:r>
            <a:r>
              <a:rPr lang="el-GR" dirty="0" err="1"/>
              <a:t>Λωζάνης</a:t>
            </a:r>
            <a:r>
              <a:rPr lang="el-GR" dirty="0"/>
              <a:t> (1923</a:t>
            </a:r>
            <a:r>
              <a:rPr lang="el-GR" dirty="0" smtClean="0"/>
              <a:t>).</a:t>
            </a:r>
          </a:p>
          <a:p>
            <a:endParaRPr lang="el-GR" dirty="0"/>
          </a:p>
          <a:p>
            <a:pPr algn="ctr"/>
            <a:r>
              <a:rPr lang="el-GR" dirty="0"/>
              <a:t>Η Επαναστατική Επιτροπή αντιμετώπισε επιτυχώς το φιλοβασιλικό πραξικόπημα των υποστρατήγων </a:t>
            </a:r>
            <a:r>
              <a:rPr lang="el-GR" dirty="0" err="1"/>
              <a:t>Γαργαλίδη</a:t>
            </a:r>
            <a:r>
              <a:rPr lang="el-GR" dirty="0"/>
              <a:t> και </a:t>
            </a:r>
            <a:r>
              <a:rPr lang="el-GR" dirty="0" err="1"/>
              <a:t>Λεοναρδόπουλου</a:t>
            </a:r>
            <a:r>
              <a:rPr lang="el-GR" dirty="0"/>
              <a:t> (Οκτώβριος 1923), ενώ δεν κλονίσθηκε με το περιστατικό της Κέρκυρας, που προκάλεσε την ολιγοήμερη </a:t>
            </a:r>
            <a:r>
              <a:rPr lang="el-GR" dirty="0">
                <a:hlinkClick r:id="rId3" tooltip="Η κατάληψη της Κέρκυρας από τη φασιστική Ιταλία"/>
              </a:rPr>
              <a:t>κατάληψη του νησιού από τους Ιταλούς</a:t>
            </a:r>
            <a:r>
              <a:rPr lang="el-GR" dirty="0"/>
              <a:t>.</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357166"/>
            <a:ext cx="8358246" cy="6740307"/>
          </a:xfrm>
          <a:prstGeom prst="rect">
            <a:avLst/>
          </a:prstGeom>
          <a:noFill/>
        </p:spPr>
        <p:txBody>
          <a:bodyPr wrap="square" rtlCol="0">
            <a:spAutoFit/>
          </a:bodyPr>
          <a:lstStyle/>
          <a:p>
            <a:pPr algn="ctr"/>
            <a:r>
              <a:rPr lang="el-GR" dirty="0" smtClean="0"/>
              <a:t>Ο   </a:t>
            </a:r>
            <a:r>
              <a:rPr lang="el-GR" dirty="0"/>
              <a:t>Πλαστήρας πίστευε ότι η θέση των στρατιωτικών είναι στους στρατώνες και μόνο δεινά θα προκαλούσε η άσκηση εξουσίας από αυτούς. Έτσι, οδήγησε τη χώρα στις </a:t>
            </a:r>
            <a:r>
              <a:rPr lang="el-GR" dirty="0" err="1"/>
              <a:t>κάλπε</a:t>
            </a:r>
            <a:r>
              <a:rPr lang="en-US" dirty="0"/>
              <a:t>s  </a:t>
            </a:r>
            <a:r>
              <a:rPr lang="el-GR" dirty="0"/>
              <a:t> στις </a:t>
            </a:r>
            <a:r>
              <a:rPr lang="el-GR" dirty="0">
                <a:hlinkClick r:id="rId2"/>
              </a:rPr>
              <a:t>16 Δεκεμβρίου</a:t>
            </a:r>
            <a:r>
              <a:rPr lang="el-GR" dirty="0"/>
              <a:t> 1923.</a:t>
            </a:r>
          </a:p>
          <a:p>
            <a:pPr algn="ctr"/>
            <a:r>
              <a:rPr lang="en-US" dirty="0"/>
              <a:t> </a:t>
            </a:r>
            <a:endParaRPr lang="el-GR" dirty="0"/>
          </a:p>
          <a:p>
            <a:r>
              <a:rPr lang="en-US" dirty="0"/>
              <a:t> </a:t>
            </a:r>
            <a:endParaRPr lang="el-GR" dirty="0" smtClean="0"/>
          </a:p>
          <a:p>
            <a:endParaRPr lang="el-GR" dirty="0" smtClean="0"/>
          </a:p>
          <a:p>
            <a:endParaRPr lang="el-GR" dirty="0"/>
          </a:p>
          <a:p>
            <a:endParaRPr lang="el-GR" dirty="0" smtClean="0"/>
          </a:p>
          <a:p>
            <a:endParaRPr lang="el-GR" dirty="0"/>
          </a:p>
          <a:p>
            <a:endParaRPr lang="el-GR" dirty="0"/>
          </a:p>
          <a:p>
            <a:r>
              <a:rPr lang="en-US" dirty="0"/>
              <a:t> </a:t>
            </a:r>
            <a:endParaRPr lang="el-GR" dirty="0" smtClean="0"/>
          </a:p>
          <a:p>
            <a:endParaRPr lang="el-GR" dirty="0"/>
          </a:p>
          <a:p>
            <a:r>
              <a:rPr lang="en-US" dirty="0"/>
              <a:t> </a:t>
            </a:r>
            <a:endParaRPr lang="el-GR" dirty="0"/>
          </a:p>
          <a:p>
            <a:pPr algn="ctr"/>
            <a:r>
              <a:rPr lang="el-GR" dirty="0"/>
              <a:t>Την ίδια μέρα, ο Πλαστήρας υπέβαλε την παραίτησή του από τις τάξεις του στρατεύματος, αφού πρώτα έκανε ένα απολογισμό των πεπραγμένων της Κυβερνητικής Επιτροπής. Για τις υπηρεσίες που προσέφερε στη χώρα, με απόφαση της Βουλής προήχθη στο βαθμό του </a:t>
            </a:r>
            <a:r>
              <a:rPr lang="el-GR" dirty="0" err="1"/>
              <a:t>αντιστρατήγου</a:t>
            </a:r>
            <a:r>
              <a:rPr lang="el-GR" dirty="0" smtClean="0"/>
              <a:t>.</a:t>
            </a:r>
          </a:p>
          <a:p>
            <a:pPr algn="ctr"/>
            <a:endParaRPr lang="el-GR" dirty="0"/>
          </a:p>
          <a:p>
            <a:r>
              <a:rPr lang="en-US" dirty="0"/>
              <a:t> </a:t>
            </a:r>
            <a:endParaRPr lang="el-GR" dirty="0"/>
          </a:p>
          <a:p>
            <a:pPr algn="ctr"/>
            <a:r>
              <a:rPr lang="el-GR" dirty="0"/>
              <a:t>Από το 1924 έως το 1933 ο Νικόλαος Πλαστήρας δεν μετείχε στα κοινά, ζώντας μεταξύ Ιταλίας και Ελλάδας. Όταν στις εκλογές της </a:t>
            </a:r>
            <a:r>
              <a:rPr lang="el-GR" dirty="0">
                <a:hlinkClick r:id="rId3"/>
              </a:rPr>
              <a:t>6ης Μαρτίου</a:t>
            </a:r>
            <a:r>
              <a:rPr lang="el-GR" dirty="0"/>
              <a:t> 1933 η </a:t>
            </a:r>
            <a:r>
              <a:rPr lang="el-GR" dirty="0" err="1"/>
              <a:t>αντιβενιζελική</a:t>
            </a:r>
            <a:r>
              <a:rPr lang="el-GR" dirty="0"/>
              <a:t> «Ηνωμένη </a:t>
            </a:r>
            <a:r>
              <a:rPr lang="el-GR" dirty="0" err="1"/>
              <a:t>Αντιπολίτευσις</a:t>
            </a:r>
            <a:r>
              <a:rPr lang="el-GR" dirty="0"/>
              <a:t>» αναδείχθηκε νικήτρια, ο Πλαστήρας προσπάθησε να αποτρέψει την πολιτική μεταβολή μ' ένα πραξικόπημα που απέτυχε παταγωδώς,</a:t>
            </a:r>
          </a:p>
          <a:p>
            <a:endParaRPr lang="el-GR" dirty="0"/>
          </a:p>
        </p:txBody>
      </p:sp>
      <p:pic>
        <p:nvPicPr>
          <p:cNvPr id="30722" name="Picture 2" descr="C:\Users\Windows7\Desktop\images.jpg"/>
          <p:cNvPicPr>
            <a:picLocks noChangeAspect="1" noChangeArrowheads="1"/>
          </p:cNvPicPr>
          <p:nvPr/>
        </p:nvPicPr>
        <p:blipFill>
          <a:blip r:embed="rId4"/>
          <a:srcRect/>
          <a:stretch>
            <a:fillRect/>
          </a:stretch>
        </p:blipFill>
        <p:spPr bwMode="auto">
          <a:xfrm>
            <a:off x="2357422" y="1285860"/>
            <a:ext cx="4286280" cy="264320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285728"/>
            <a:ext cx="8286808" cy="6463308"/>
          </a:xfrm>
          <a:prstGeom prst="rect">
            <a:avLst/>
          </a:prstGeom>
          <a:noFill/>
        </p:spPr>
        <p:txBody>
          <a:bodyPr wrap="square" rtlCol="0">
            <a:spAutoFit/>
          </a:bodyPr>
          <a:lstStyle/>
          <a:p>
            <a:pPr algn="ctr"/>
            <a:r>
              <a:rPr lang="el-GR" dirty="0"/>
              <a:t>καθώς δεν είχε ούτε τη στήριξη του Ελευθερίου Βενιζέλου, καθώς η κυβέρνησή του παραιτήθηκε το ίδιο βράδυ</a:t>
            </a:r>
            <a:r>
              <a:rPr lang="el-GR" dirty="0" smtClean="0"/>
              <a:t>.</a:t>
            </a:r>
          </a:p>
          <a:p>
            <a:pPr algn="ctr"/>
            <a:endParaRPr lang="el-GR" dirty="0"/>
          </a:p>
          <a:p>
            <a:pPr algn="ctr"/>
            <a:r>
              <a:rPr lang="en-US" dirty="0"/>
              <a:t> </a:t>
            </a:r>
            <a:endParaRPr lang="el-GR" dirty="0"/>
          </a:p>
          <a:p>
            <a:pPr algn="ctr"/>
            <a:r>
              <a:rPr lang="el-GR" dirty="0"/>
              <a:t>Με το ενδεχόμενο να διωχθεί ποινικά για εσχάτη προδοσία, ο Πλαστήρας αναχώρησε κρυφά για τα Δωδεκάνησα και από εκεί για τη Βηρυτό και τη Γαλλία, όπου εγκαταστάθηκε στη Νίκαια</a:t>
            </a:r>
            <a:r>
              <a:rPr lang="el-GR" dirty="0" smtClean="0"/>
              <a:t>.</a:t>
            </a:r>
          </a:p>
          <a:p>
            <a:pPr algn="ctr"/>
            <a:endParaRPr lang="el-GR" dirty="0"/>
          </a:p>
          <a:p>
            <a:pPr algn="ctr"/>
            <a:r>
              <a:rPr lang="el-GR" dirty="0"/>
              <a:t> </a:t>
            </a:r>
          </a:p>
          <a:p>
            <a:pPr algn="ctr"/>
            <a:r>
              <a:rPr lang="el-GR" dirty="0"/>
              <a:t>Τελικά, δεν διώχθηκε για το πραξικόπημα της  </a:t>
            </a:r>
            <a:r>
              <a:rPr lang="el-GR" dirty="0" smtClean="0"/>
              <a:t>  </a:t>
            </a:r>
            <a:r>
              <a:rPr lang="el-GR" dirty="0">
                <a:hlinkClick r:id="rId2"/>
              </a:rPr>
              <a:t>6ης Μαρτίου</a:t>
            </a:r>
            <a:r>
              <a:rPr lang="el-GR" dirty="0"/>
              <a:t> 1933,                                                                    αλλά για το </a:t>
            </a:r>
            <a:r>
              <a:rPr lang="el-GR" dirty="0" err="1"/>
              <a:t>φιλοβενιζελικό</a:t>
            </a:r>
            <a:r>
              <a:rPr lang="el-GR" dirty="0"/>
              <a:t> κίνημα της </a:t>
            </a:r>
            <a:r>
              <a:rPr lang="el-GR" dirty="0">
                <a:hlinkClick r:id="rId3"/>
              </a:rPr>
              <a:t>1ης Μαρτίου</a:t>
            </a:r>
            <a:r>
              <a:rPr lang="el-GR" dirty="0"/>
              <a:t> 1935.  </a:t>
            </a:r>
          </a:p>
          <a:p>
            <a:pPr algn="ctr"/>
            <a:r>
              <a:rPr lang="el-GR" dirty="0"/>
              <a:t>    Αν και βρισκόταν μακριά από την Ελλάδα, καταδικάσθηκε σε θάνατο, μαζί με τον Βενιζέλο</a:t>
            </a:r>
            <a:r>
              <a:rPr lang="el-GR" dirty="0" smtClean="0"/>
              <a:t>.</a:t>
            </a:r>
          </a:p>
          <a:p>
            <a:pPr algn="ctr"/>
            <a:endParaRPr lang="el-GR" dirty="0"/>
          </a:p>
          <a:p>
            <a:pPr algn="ctr"/>
            <a:r>
              <a:rPr lang="el-GR" dirty="0"/>
              <a:t>Κατά τη διάρκεια της </a:t>
            </a:r>
            <a:r>
              <a:rPr lang="el-GR" dirty="0">
                <a:hlinkClick r:id="rId4"/>
              </a:rPr>
              <a:t>μεταξικής δικτατορίας</a:t>
            </a:r>
            <a:r>
              <a:rPr lang="el-GR" dirty="0"/>
              <a:t>, πρωτοστάτησε στη δημιουργία αντιδικτατορικής κίνησης, ενώ προσπάθησε μάταια να πείσει τη Γαλλία να αναλάβει ενεργό ρόλο στην κατάλυση του </a:t>
            </a:r>
            <a:r>
              <a:rPr lang="el-GR" dirty="0">
                <a:hlinkClick r:id="rId4"/>
              </a:rPr>
              <a:t>καθεστώτος της 4ης Αυγούστου</a:t>
            </a:r>
            <a:r>
              <a:rPr lang="el-GR" dirty="0"/>
              <a:t>.</a:t>
            </a:r>
          </a:p>
          <a:p>
            <a:pPr algn="ctr"/>
            <a:r>
              <a:rPr lang="en-US" dirty="0"/>
              <a:t> </a:t>
            </a:r>
            <a:endParaRPr lang="el-GR" dirty="0" smtClean="0"/>
          </a:p>
          <a:p>
            <a:pPr algn="ctr"/>
            <a:endParaRPr lang="el-GR" dirty="0"/>
          </a:p>
          <a:p>
            <a:pPr algn="ctr"/>
            <a:r>
              <a:rPr lang="el-GR" dirty="0"/>
              <a:t>Κατά τη διάρκεια του </a:t>
            </a:r>
            <a:r>
              <a:rPr lang="el-GR" dirty="0" err="1"/>
              <a:t>ελληνοϊταλικού</a:t>
            </a:r>
            <a:r>
              <a:rPr lang="el-GR" dirty="0"/>
              <a:t> πολέμου έγραψε επιστολή προς την ελληνική κυβέρνηση, με την οποία την καλούσε να συνθηκολογήσει με την Ιταλία. Η επιστολή αυτή θα του κοστίσει πολιτικά τα επόμενα χρόνια.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214290"/>
            <a:ext cx="8572560" cy="5909310"/>
          </a:xfrm>
          <a:prstGeom prst="rect">
            <a:avLst/>
          </a:prstGeom>
          <a:noFill/>
        </p:spPr>
        <p:txBody>
          <a:bodyPr wrap="square" rtlCol="0">
            <a:spAutoFit/>
          </a:bodyPr>
          <a:lstStyle/>
          <a:p>
            <a:pPr algn="ctr"/>
            <a:r>
              <a:rPr lang="el-GR" dirty="0"/>
              <a:t>Μετά την Απελευθέρωση και τα </a:t>
            </a:r>
            <a:r>
              <a:rPr lang="el-GR" dirty="0">
                <a:hlinkClick r:id="rId2"/>
              </a:rPr>
              <a:t>«Δεκεμβριανά»</a:t>
            </a:r>
            <a:r>
              <a:rPr lang="el-GR" dirty="0"/>
              <a:t> (1944), που προκάλεσαν την παραίτηση της κυβέρνησης του </a:t>
            </a:r>
            <a:r>
              <a:rPr lang="el-GR" dirty="0">
                <a:hlinkClick r:id="rId3"/>
              </a:rPr>
              <a:t>Γεωργίου Παπανδρέου</a:t>
            </a:r>
            <a:r>
              <a:rPr lang="el-GR" dirty="0"/>
              <a:t>, ο Πλαστήρας διορίζεται πρωθυπουργός στις         </a:t>
            </a:r>
            <a:r>
              <a:rPr lang="el-GR" dirty="0">
                <a:hlinkClick r:id="rId4"/>
              </a:rPr>
              <a:t>3 Ιανουαρίου</a:t>
            </a:r>
            <a:r>
              <a:rPr lang="el-GR" dirty="0"/>
              <a:t> 1945, ως πρόσωπο ευρείας αποδοχής.</a:t>
            </a:r>
          </a:p>
          <a:p>
            <a:pPr algn="ctr"/>
            <a:r>
              <a:rPr lang="el-GR" dirty="0"/>
              <a:t> </a:t>
            </a:r>
          </a:p>
          <a:p>
            <a:pPr algn="ctr"/>
            <a:r>
              <a:rPr lang="el-GR" dirty="0"/>
              <a:t> </a:t>
            </a:r>
          </a:p>
          <a:p>
            <a:pPr algn="ctr"/>
            <a:r>
              <a:rPr lang="el-GR" dirty="0"/>
              <a:t>Στην κυβέρνησή του συμμετέχουν όλες οι πολιτικές δυνάμεις εκτός των κομμουνιστών. Επί της πρωθυπουργίας του </a:t>
            </a:r>
            <a:r>
              <a:rPr lang="el-GR" dirty="0" smtClean="0"/>
              <a:t>υπογράφηκε </a:t>
            </a:r>
          </a:p>
          <a:p>
            <a:pPr algn="ctr"/>
            <a:r>
              <a:rPr lang="el-GR" dirty="0"/>
              <a:t> </a:t>
            </a:r>
            <a:r>
              <a:rPr lang="el-GR" dirty="0">
                <a:hlinkClick r:id="rId5"/>
              </a:rPr>
              <a:t>η Συμφωνία της Βάρκιζας</a:t>
            </a:r>
            <a:r>
              <a:rPr lang="el-GR" dirty="0"/>
              <a:t> (</a:t>
            </a:r>
            <a:r>
              <a:rPr lang="el-GR" dirty="0">
                <a:hlinkClick r:id="rId6"/>
              </a:rPr>
              <a:t>12 Φεβρουαρίου</a:t>
            </a:r>
            <a:r>
              <a:rPr lang="el-GR" dirty="0"/>
              <a:t> 1945), βάσει της οποίας οι κομμουνιστές και το ΕΑΜ θα παρέδιδαν τον οπλισμό τους.</a:t>
            </a:r>
          </a:p>
          <a:p>
            <a:pPr algn="ctr"/>
            <a:r>
              <a:rPr lang="en-US" dirty="0"/>
              <a:t> </a:t>
            </a:r>
            <a:endParaRPr lang="el-GR" dirty="0"/>
          </a:p>
          <a:p>
            <a:pPr algn="ctr"/>
            <a:r>
              <a:rPr lang="en-US" dirty="0"/>
              <a:t> </a:t>
            </a:r>
            <a:endParaRPr lang="el-GR" dirty="0"/>
          </a:p>
          <a:p>
            <a:pPr algn="ctr"/>
            <a:r>
              <a:rPr lang="el-GR" dirty="0" smtClean="0"/>
              <a:t>Η   </a:t>
            </a:r>
            <a:r>
              <a:rPr lang="el-GR" dirty="0"/>
              <a:t>δημοσίευση στον </a:t>
            </a:r>
            <a:r>
              <a:rPr lang="el-GR" dirty="0" smtClean="0"/>
              <a:t>Τύπο  τη  ς </a:t>
            </a:r>
            <a:r>
              <a:rPr lang="el-GR" dirty="0"/>
              <a:t>προ </a:t>
            </a:r>
            <a:r>
              <a:rPr lang="el-GR" dirty="0" smtClean="0"/>
              <a:t>πενταετίας   επιστολής του  </a:t>
            </a:r>
            <a:r>
              <a:rPr lang="el-GR" dirty="0"/>
              <a:t>που ζητούσε συνθηκολόγηση με την Ιταλία κατά τη διάρκεια του </a:t>
            </a:r>
            <a:r>
              <a:rPr lang="el-GR" dirty="0" err="1"/>
              <a:t>ελλληνοϊταλικού</a:t>
            </a:r>
            <a:r>
              <a:rPr lang="el-GR" dirty="0"/>
              <a:t> πολέμου, προκάλεσε την παραίτησή του στις </a:t>
            </a:r>
            <a:r>
              <a:rPr lang="el-GR" dirty="0">
                <a:hlinkClick r:id="rId7"/>
              </a:rPr>
              <a:t>10 Απριλίου</a:t>
            </a:r>
            <a:r>
              <a:rPr lang="el-GR" dirty="0"/>
              <a:t> 1945.</a:t>
            </a:r>
          </a:p>
          <a:p>
            <a:pPr algn="ctr"/>
            <a:r>
              <a:rPr lang="el-GR" dirty="0"/>
              <a:t> </a:t>
            </a:r>
          </a:p>
          <a:p>
            <a:pPr algn="ctr"/>
            <a:r>
              <a:rPr lang="el-GR" dirty="0"/>
              <a:t> </a:t>
            </a:r>
          </a:p>
          <a:p>
            <a:pPr algn="ctr"/>
            <a:r>
              <a:rPr lang="el-GR" dirty="0"/>
              <a:t>Κατά τη διάρκεια του Εμφυλίου Πολέμου παρέμεινε εκτός πολιτικής σκηνής. Κατήγγειλε τόσο την Αριστερά, όσο και τη Δεξιά, για τις μεθοδεύσεις τους που οδήγησαν στον αδελφοκτόνο σπαραγμό.</a:t>
            </a:r>
          </a:p>
          <a:p>
            <a:pPr algn="ctr"/>
            <a:r>
              <a:rPr lang="el-GR" dirty="0"/>
              <a:t>Πρώτος αυτός από τους αστούς πολιτικούς τόλμησε να χρησιμοποιήσει την έκφραση «Εμφύλιος Πόλεμος», αντί του καθιερωμένου τότε όρου «Συμμοριτοπόλεμος».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580</Words>
  <Application>WPS Presentation</Application>
  <PresentationFormat>Προβολή στην οθόνη (4:3)</PresentationFormat>
  <Paragraphs>218</Paragraphs>
  <Slides>17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ΕΡΓΑΣΙΑ                        Γ     ΟΙΚΟΝΟΜΙΑΣ            ΕΠΑΛ   ΠΛΑΤΑΝΙΑ                             2020/2021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  Γ  ΟΙΚΟΝΟΜΙΑΣ  ΕΠΑΛ   ΠΛΑΤΑΝΙΑ  2020/2021</dc:title>
  <dc:creator>Windows7</dc:creator>
  <cp:lastModifiedBy>Windows7</cp:lastModifiedBy>
  <cp:revision>85</cp:revision>
  <dcterms:created xsi:type="dcterms:W3CDTF">2020-10-02T07:38:00Z</dcterms:created>
  <dcterms:modified xsi:type="dcterms:W3CDTF">2020-10-13T09:06:14Z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