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4" r:id="rId3"/>
    <p:sldId id="258" r:id="rId4"/>
    <p:sldId id="259" r:id="rId5"/>
    <p:sldId id="266" r:id="rId6"/>
    <p:sldId id="257" r:id="rId7"/>
    <p:sldId id="265" r:id="rId8"/>
    <p:sldId id="260" r:id="rId9"/>
    <p:sldId id="261" r:id="rId10"/>
    <p:sldId id="262" r:id="rId11"/>
    <p:sldId id="263"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38" d="100"/>
          <a:sy n="38" d="100"/>
        </p:scale>
        <p:origin x="-1404"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CCE4901-3472-4FA0-BCC2-73580824FEC4}" type="datetimeFigureOut">
              <a:rPr lang="el-GR" smtClean="0"/>
              <a:pPr/>
              <a:t>11/11/2015</a:t>
            </a:fld>
            <a:endParaRPr lang="el-GR"/>
          </a:p>
        </p:txBody>
      </p:sp>
      <p:sp>
        <p:nvSpPr>
          <p:cNvPr id="19" name="Footer Placeholder 18"/>
          <p:cNvSpPr>
            <a:spLocks noGrp="1"/>
          </p:cNvSpPr>
          <p:nvPr>
            <p:ph type="ftr" sz="quarter" idx="11"/>
          </p:nvPr>
        </p:nvSpPr>
        <p:spPr/>
        <p:txBody>
          <a:bodyPr/>
          <a:lstStyle/>
          <a:p>
            <a:endParaRPr lang="el-GR"/>
          </a:p>
        </p:txBody>
      </p:sp>
      <p:sp>
        <p:nvSpPr>
          <p:cNvPr id="27" name="Slide Number Placeholder 26"/>
          <p:cNvSpPr>
            <a:spLocks noGrp="1"/>
          </p:cNvSpPr>
          <p:nvPr>
            <p:ph type="sldNum" sz="quarter" idx="12"/>
          </p:nvPr>
        </p:nvSpPr>
        <p:spPr/>
        <p:txBody>
          <a:bodyPr/>
          <a:lstStyle/>
          <a:p>
            <a:fld id="{2F2BED90-B031-44F8-8824-59DC92517529}"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CCE4901-3472-4FA0-BCC2-73580824FEC4}" type="datetimeFigureOut">
              <a:rPr lang="el-GR" smtClean="0"/>
              <a:pPr/>
              <a:t>11/11/2015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F2BED90-B031-44F8-8824-59DC92517529}" type="slidenum">
              <a:rPr lang="el-GR" smtClean="0"/>
              <a:pPr/>
              <a:t>‹#›</a:t>
            </a:fld>
            <a:endParaRPr lang="el-GR"/>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CCE4901-3472-4FA0-BCC2-73580824FEC4}" type="datetimeFigureOut">
              <a:rPr lang="el-GR" smtClean="0"/>
              <a:pPr/>
              <a:t>11/11/2015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F2BED90-B031-44F8-8824-59DC92517529}" type="slidenum">
              <a:rPr lang="el-GR" smtClean="0"/>
              <a:pPr/>
              <a:t>‹#›</a:t>
            </a:fld>
            <a:endParaRPr lang="el-GR"/>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CCE4901-3472-4FA0-BCC2-73580824FEC4}" type="datetimeFigureOut">
              <a:rPr lang="el-GR" smtClean="0"/>
              <a:pPr/>
              <a:t>11/11/2015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F2BED90-B031-44F8-8824-59DC92517529}" type="slidenum">
              <a:rPr lang="el-GR" smtClean="0"/>
              <a:pPr/>
              <a:t>‹#›</a:t>
            </a:fld>
            <a:endParaRPr lang="el-GR"/>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CCE4901-3472-4FA0-BCC2-73580824FEC4}" type="datetimeFigureOut">
              <a:rPr lang="el-GR" smtClean="0"/>
              <a:pPr/>
              <a:t>11/11/2015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2F2BED90-B031-44F8-8824-59DC92517529}"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CCE4901-3472-4FA0-BCC2-73580824FEC4}" type="datetimeFigureOut">
              <a:rPr lang="el-GR" smtClean="0"/>
              <a:pPr/>
              <a:t>11/11/2015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F2BED90-B031-44F8-8824-59DC92517529}" type="slidenum">
              <a:rPr lang="el-GR" smtClean="0"/>
              <a:pPr/>
              <a:t>‹#›</a:t>
            </a:fld>
            <a:endParaRPr lang="el-GR"/>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CCE4901-3472-4FA0-BCC2-73580824FEC4}" type="datetimeFigureOut">
              <a:rPr lang="el-GR" smtClean="0"/>
              <a:pPr/>
              <a:t>11/11/2015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2F2BED90-B031-44F8-8824-59DC92517529}" type="slidenum">
              <a:rPr lang="el-GR" smtClean="0"/>
              <a:pPr/>
              <a:t>‹#›</a:t>
            </a:fld>
            <a:endParaRPr lang="el-GR"/>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CCCE4901-3472-4FA0-BCC2-73580824FEC4}" type="datetimeFigureOut">
              <a:rPr lang="el-GR" smtClean="0"/>
              <a:pPr/>
              <a:t>11/11/2015</a:t>
            </a:fld>
            <a:endParaRPr lang="el-GR"/>
          </a:p>
        </p:txBody>
      </p:sp>
      <p:sp>
        <p:nvSpPr>
          <p:cNvPr id="8" name="Slide Number Placeholder 7"/>
          <p:cNvSpPr>
            <a:spLocks noGrp="1"/>
          </p:cNvSpPr>
          <p:nvPr>
            <p:ph type="sldNum" sz="quarter" idx="11"/>
          </p:nvPr>
        </p:nvSpPr>
        <p:spPr/>
        <p:txBody>
          <a:bodyPr/>
          <a:lstStyle/>
          <a:p>
            <a:fld id="{2F2BED90-B031-44F8-8824-59DC92517529}" type="slidenum">
              <a:rPr lang="el-GR" smtClean="0"/>
              <a:pPr/>
              <a:t>‹#›</a:t>
            </a:fld>
            <a:endParaRPr lang="el-GR"/>
          </a:p>
        </p:txBody>
      </p:sp>
      <p:sp>
        <p:nvSpPr>
          <p:cNvPr id="9" name="Footer Placeholder 8"/>
          <p:cNvSpPr>
            <a:spLocks noGrp="1"/>
          </p:cNvSpPr>
          <p:nvPr>
            <p:ph type="ftr" sz="quarter" idx="12"/>
          </p:nvPr>
        </p:nvSpPr>
        <p:spPr/>
        <p:txBody>
          <a:bodyPr/>
          <a:lstStyle/>
          <a:p>
            <a:endParaRPr lang="el-GR"/>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CE4901-3472-4FA0-BCC2-73580824FEC4}" type="datetimeFigureOut">
              <a:rPr lang="el-GR" smtClean="0"/>
              <a:pPr/>
              <a:t>11/11/2015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2F2BED90-B031-44F8-8824-59DC92517529}" type="slidenum">
              <a:rPr lang="el-GR" smtClean="0"/>
              <a:pPr/>
              <a:t>‹#›</a:t>
            </a:fld>
            <a:endParaRPr lang="el-GR"/>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CCE4901-3472-4FA0-BCC2-73580824FEC4}" type="datetimeFigureOut">
              <a:rPr lang="el-GR" smtClean="0"/>
              <a:pPr/>
              <a:t>11/11/2015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a:xfrm>
            <a:off x="8156448" y="6422064"/>
            <a:ext cx="762000" cy="365125"/>
          </a:xfrm>
        </p:spPr>
        <p:txBody>
          <a:bodyPr/>
          <a:lstStyle/>
          <a:p>
            <a:fld id="{2F2BED90-B031-44F8-8824-59DC92517529}" type="slidenum">
              <a:rPr lang="el-GR" smtClean="0"/>
              <a:pPr/>
              <a:t>‹#›</a:t>
            </a:fld>
            <a:endParaRPr lang="el-GR"/>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CCCE4901-3472-4FA0-BCC2-73580824FEC4}" type="datetimeFigureOut">
              <a:rPr lang="el-GR" smtClean="0"/>
              <a:pPr/>
              <a:t>11/11/2015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2F2BED90-B031-44F8-8824-59DC92517529}" type="slidenum">
              <a:rPr lang="el-GR" smtClean="0"/>
              <a:pPr/>
              <a:t>‹#›</a:t>
            </a:fld>
            <a:endParaRPr lang="el-GR"/>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90000"/>
            <a:lum/>
          </a:blip>
          <a:srcRect/>
          <a:stretch>
            <a:fillRect/>
          </a:stretch>
        </a:blipFill>
        <a:effectLst/>
      </p:bgPr>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CCCE4901-3472-4FA0-BCC2-73580824FEC4}" type="datetimeFigureOut">
              <a:rPr lang="el-GR" smtClean="0"/>
              <a:pPr/>
              <a:t>11/11/2015</a:t>
            </a:fld>
            <a:endParaRPr lang="el-G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l-G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2F2BED90-B031-44F8-8824-59DC92517529}"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random/>
  </p:transition>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13.xml"/><Relationship Id="rId7" Type="http://schemas.openxmlformats.org/officeDocument/2006/relationships/slide" Target="slide17.xml"/><Relationship Id="rId12" Type="http://schemas.openxmlformats.org/officeDocument/2006/relationships/slide" Target="slide5.xm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slide" Target="slide20.xml"/><Relationship Id="rId11" Type="http://schemas.openxmlformats.org/officeDocument/2006/relationships/slide" Target="slide22.xml"/><Relationship Id="rId5" Type="http://schemas.openxmlformats.org/officeDocument/2006/relationships/slide" Target="slide19.xml"/><Relationship Id="rId10" Type="http://schemas.openxmlformats.org/officeDocument/2006/relationships/slide" Target="slide21.xml"/><Relationship Id="rId4" Type="http://schemas.openxmlformats.org/officeDocument/2006/relationships/slide" Target="slide16.xml"/><Relationship Id="rId9" Type="http://schemas.openxmlformats.org/officeDocument/2006/relationships/slide" Target="slide1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5" Type="http://schemas.openxmlformats.org/officeDocument/2006/relationships/slide" Target="slide12.xml"/><Relationship Id="rId4" Type="http://schemas.openxmlformats.org/officeDocument/2006/relationships/slide" Target="slide1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slide" Target="slide12.xml"/></Relationships>
</file>

<file path=ppt/slides/_rels/slide1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5.jpeg"/><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1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11.xml"/><Relationship Id="rId4" Type="http://schemas.openxmlformats.org/officeDocument/2006/relationships/slide" Target="slide10.xml"/></Relationships>
</file>

<file path=ppt/slides/_rels/slide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429064" y="3337560"/>
            <a:ext cx="7714836" cy="2301240"/>
          </a:xfrm>
        </p:spPr>
        <p:txBody>
          <a:bodyPr/>
          <a:lstStyle/>
          <a:p>
            <a:pPr algn="l"/>
            <a:r>
              <a:rPr lang="el-GR" dirty="0" smtClean="0">
                <a:effectLst>
                  <a:outerShdw blurRad="38100" dist="38100" dir="2700000" algn="tl">
                    <a:srgbClr val="000000">
                      <a:alpha val="43137"/>
                    </a:srgbClr>
                  </a:outerShdw>
                </a:effectLst>
              </a:rPr>
              <a:t>Η ΑΚΡΟΠΟΛΗ ΤΩΝ ΑΘΗΝΩΝ</a:t>
            </a:r>
            <a:endParaRPr lang="el-GR" dirty="0">
              <a:effectLst>
                <a:outerShdw blurRad="38100" dist="38100" dir="2700000" algn="tl">
                  <a:srgbClr val="000000">
                    <a:alpha val="43137"/>
                  </a:srgbClr>
                </a:outerShdw>
              </a:effectLst>
            </a:endParaRPr>
          </a:p>
        </p:txBody>
      </p:sp>
      <p:sp>
        <p:nvSpPr>
          <p:cNvPr id="12" name="Subtitle 11"/>
          <p:cNvSpPr>
            <a:spLocks noGrp="1"/>
          </p:cNvSpPr>
          <p:nvPr>
            <p:ph type="subTitle" idx="1"/>
          </p:nvPr>
        </p:nvSpPr>
        <p:spPr/>
        <p:txBody>
          <a:bodyPr/>
          <a:lstStyle/>
          <a:p>
            <a:r>
              <a:rPr lang="el-GR" dirty="0" smtClean="0">
                <a:effectLst>
                  <a:outerShdw blurRad="38100" dist="38100" dir="2700000" algn="tl">
                    <a:srgbClr val="000000">
                      <a:alpha val="43137"/>
                    </a:srgbClr>
                  </a:outerShdw>
                </a:effectLst>
              </a:rPr>
              <a:t>Χάρης Λεμονιάς 2009</a:t>
            </a:r>
            <a:endParaRPr lang="el-GR" dirty="0">
              <a:effectLst>
                <a:outerShdw blurRad="38100" dist="38100" dir="2700000" algn="tl">
                  <a:srgbClr val="000000">
                    <a:alpha val="43137"/>
                  </a:srgbClr>
                </a:outerShdw>
              </a:effectLst>
            </a:endParaRPr>
          </a:p>
        </p:txBody>
      </p:sp>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rPr>
              <a:t>Ο ναός της Αθηνάς Παλλάδας</a:t>
            </a:r>
            <a:endParaRPr lang="el-GR" b="1" dirty="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endParaRPr>
          </a:p>
        </p:txBody>
      </p:sp>
      <p:pic>
        <p:nvPicPr>
          <p:cNvPr id="4" name="Content Placeholder 3" descr="naosath.JPG"/>
          <p:cNvPicPr>
            <a:picLocks noGrp="1" noChangeAspect="1"/>
          </p:cNvPicPr>
          <p:nvPr>
            <p:ph idx="1"/>
          </p:nvPr>
        </p:nvPicPr>
        <p:blipFill>
          <a:blip r:embed="rId2" cstate="print"/>
          <a:stretch>
            <a:fillRect/>
          </a:stretch>
        </p:blipFill>
        <p:spPr>
          <a:xfrm>
            <a:off x="2976320" y="1928802"/>
            <a:ext cx="6003525" cy="42402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142844" y="1500174"/>
            <a:ext cx="2500330" cy="4801314"/>
          </a:xfrm>
          <a:prstGeom prst="rect">
            <a:avLst/>
          </a:prstGeom>
          <a:noFill/>
        </p:spPr>
        <p:txBody>
          <a:bodyPr wrap="square" rtlCol="0">
            <a:spAutoFit/>
          </a:bodyPr>
          <a:lstStyle/>
          <a:p>
            <a:pPr>
              <a:buFont typeface="Arial" pitchFamily="34" charset="0"/>
              <a:buChar char="•"/>
            </a:pPr>
            <a:r>
              <a:rPr lang="el-GR" b="1" dirty="0" smtClean="0">
                <a:ln>
                  <a:solidFill>
                    <a:schemeClr val="bg1">
                      <a:lumMod val="85000"/>
                      <a:lumOff val="15000"/>
                    </a:schemeClr>
                  </a:solidFill>
                </a:ln>
                <a:effectLst>
                  <a:outerShdw blurRad="38100" dist="38100" dir="2700000" algn="tl">
                    <a:srgbClr val="000000">
                      <a:alpha val="43137"/>
                    </a:srgbClr>
                  </a:outerShdw>
                </a:effectLst>
              </a:rPr>
              <a:t>Ξεκίνησε να χτίζεται το 520 </a:t>
            </a:r>
            <a:r>
              <a:rPr lang="el-GR" b="1" dirty="0" err="1" smtClean="0">
                <a:ln>
                  <a:solidFill>
                    <a:schemeClr val="bg1">
                      <a:lumMod val="85000"/>
                      <a:lumOff val="15000"/>
                    </a:schemeClr>
                  </a:solidFill>
                </a:ln>
                <a:effectLst>
                  <a:outerShdw blurRad="38100" dist="38100" dir="2700000" algn="tl">
                    <a:srgbClr val="000000">
                      <a:alpha val="43137"/>
                    </a:srgbClr>
                  </a:outerShdw>
                </a:effectLst>
              </a:rPr>
              <a:t>π.Χ.</a:t>
            </a:r>
            <a:endParaRPr lang="el-GR" b="1" dirty="0" smtClean="0">
              <a:ln>
                <a:solidFill>
                  <a:schemeClr val="bg1">
                    <a:lumMod val="85000"/>
                    <a:lumOff val="15000"/>
                  </a:schemeClr>
                </a:solidFill>
              </a:ln>
              <a:effectLst>
                <a:outerShdw blurRad="38100" dist="38100" dir="2700000" algn="tl">
                  <a:srgbClr val="000000">
                    <a:alpha val="43137"/>
                  </a:srgbClr>
                </a:outerShdw>
              </a:effectLst>
            </a:endParaRPr>
          </a:p>
          <a:p>
            <a:pPr>
              <a:buFont typeface="Arial" pitchFamily="34" charset="0"/>
              <a:buChar char="•"/>
            </a:pPr>
            <a:endParaRPr lang="el-GR" b="1" dirty="0" smtClean="0">
              <a:ln>
                <a:solidFill>
                  <a:schemeClr val="bg1">
                    <a:lumMod val="85000"/>
                    <a:lumOff val="15000"/>
                  </a:schemeClr>
                </a:solidFill>
              </a:ln>
              <a:effectLst>
                <a:outerShdw blurRad="38100" dist="38100" dir="2700000" algn="tl">
                  <a:srgbClr val="000000">
                    <a:alpha val="43137"/>
                  </a:srgbClr>
                </a:outerShdw>
              </a:effectLst>
            </a:endParaRPr>
          </a:p>
          <a:p>
            <a:pPr>
              <a:buFont typeface="Arial" pitchFamily="34" charset="0"/>
              <a:buChar char="•"/>
            </a:pPr>
            <a:r>
              <a:rPr lang="el-GR" b="1" dirty="0" smtClean="0">
                <a:ln>
                  <a:solidFill>
                    <a:schemeClr val="bg1">
                      <a:lumMod val="85000"/>
                      <a:lumOff val="15000"/>
                    </a:schemeClr>
                  </a:solidFill>
                </a:ln>
                <a:effectLst>
                  <a:outerShdw blurRad="38100" dist="38100" dir="2700000" algn="tl">
                    <a:srgbClr val="000000">
                      <a:alpha val="43137"/>
                    </a:srgbClr>
                  </a:outerShdw>
                </a:effectLst>
              </a:rPr>
              <a:t>Ήταν αφιερωμένος στην Αθηνά Παλλάδα.</a:t>
            </a:r>
          </a:p>
          <a:p>
            <a:pPr>
              <a:buFont typeface="Arial" pitchFamily="34" charset="0"/>
              <a:buChar char="•"/>
            </a:pPr>
            <a:endParaRPr lang="el-GR" b="1" dirty="0" smtClean="0">
              <a:ln>
                <a:solidFill>
                  <a:schemeClr val="bg1">
                    <a:lumMod val="85000"/>
                    <a:lumOff val="15000"/>
                  </a:schemeClr>
                </a:solidFill>
              </a:ln>
              <a:effectLst>
                <a:outerShdw blurRad="38100" dist="38100" dir="2700000" algn="tl">
                  <a:srgbClr val="000000">
                    <a:alpha val="43137"/>
                  </a:srgbClr>
                </a:outerShdw>
              </a:effectLst>
            </a:endParaRPr>
          </a:p>
          <a:p>
            <a:pPr>
              <a:buFont typeface="Arial" pitchFamily="34" charset="0"/>
              <a:buChar char="•"/>
            </a:pPr>
            <a:r>
              <a:rPr lang="el-GR" b="1" dirty="0" smtClean="0">
                <a:ln>
                  <a:solidFill>
                    <a:schemeClr val="bg1">
                      <a:lumMod val="85000"/>
                      <a:lumOff val="15000"/>
                    </a:schemeClr>
                  </a:solidFill>
                </a:ln>
                <a:effectLst>
                  <a:outerShdw blurRad="38100" dist="38100" dir="2700000" algn="tl">
                    <a:srgbClr val="000000">
                      <a:alpha val="43137"/>
                    </a:srgbClr>
                  </a:outerShdw>
                </a:effectLst>
              </a:rPr>
              <a:t>Καταστράφηκε από τους Πέρσες το 480 </a:t>
            </a:r>
            <a:r>
              <a:rPr lang="el-GR" b="1" dirty="0" err="1" smtClean="0">
                <a:ln>
                  <a:solidFill>
                    <a:schemeClr val="bg1">
                      <a:lumMod val="85000"/>
                      <a:lumOff val="15000"/>
                    </a:schemeClr>
                  </a:solidFill>
                </a:ln>
                <a:effectLst>
                  <a:outerShdw blurRad="38100" dist="38100" dir="2700000" algn="tl">
                    <a:srgbClr val="000000">
                      <a:alpha val="43137"/>
                    </a:srgbClr>
                  </a:outerShdw>
                </a:effectLst>
              </a:rPr>
              <a:t>π.Χ.</a:t>
            </a:r>
            <a:endParaRPr lang="el-GR" b="1" dirty="0" smtClean="0">
              <a:ln>
                <a:solidFill>
                  <a:schemeClr val="bg1">
                    <a:lumMod val="85000"/>
                    <a:lumOff val="15000"/>
                  </a:schemeClr>
                </a:solidFill>
              </a:ln>
              <a:effectLst>
                <a:outerShdw blurRad="38100" dist="38100" dir="2700000" algn="tl">
                  <a:srgbClr val="000000">
                    <a:alpha val="43137"/>
                  </a:srgbClr>
                </a:outerShdw>
              </a:effectLst>
            </a:endParaRPr>
          </a:p>
          <a:p>
            <a:pPr>
              <a:buFont typeface="Arial" pitchFamily="34" charset="0"/>
              <a:buChar char="•"/>
            </a:pPr>
            <a:endParaRPr lang="el-GR" b="1" dirty="0" smtClean="0">
              <a:ln>
                <a:solidFill>
                  <a:schemeClr val="bg1">
                    <a:lumMod val="85000"/>
                    <a:lumOff val="15000"/>
                  </a:schemeClr>
                </a:solidFill>
              </a:ln>
              <a:effectLst>
                <a:outerShdw blurRad="38100" dist="38100" dir="2700000" algn="tl">
                  <a:srgbClr val="000000">
                    <a:alpha val="43137"/>
                  </a:srgbClr>
                </a:outerShdw>
              </a:effectLst>
            </a:endParaRPr>
          </a:p>
          <a:p>
            <a:pPr>
              <a:buFont typeface="Arial" pitchFamily="34" charset="0"/>
              <a:buChar char="•"/>
            </a:pPr>
            <a:r>
              <a:rPr lang="el-GR" b="1" dirty="0" smtClean="0">
                <a:ln>
                  <a:solidFill>
                    <a:schemeClr val="bg1">
                      <a:lumMod val="85000"/>
                      <a:lumOff val="15000"/>
                    </a:schemeClr>
                  </a:solidFill>
                </a:ln>
                <a:effectLst>
                  <a:outerShdw blurRad="38100" dist="38100" dir="2700000" algn="tl">
                    <a:srgbClr val="000000">
                      <a:alpha val="43137"/>
                    </a:srgbClr>
                  </a:outerShdw>
                </a:effectLst>
              </a:rPr>
              <a:t>Από τους Αθηναίους της εποχής του Περικλή ονομαζόταν «αρχαίος </a:t>
            </a:r>
            <a:r>
              <a:rPr lang="el-GR" b="1" dirty="0" err="1" smtClean="0">
                <a:ln>
                  <a:solidFill>
                    <a:schemeClr val="bg1">
                      <a:lumMod val="85000"/>
                      <a:lumOff val="15000"/>
                    </a:schemeClr>
                  </a:solidFill>
                </a:ln>
                <a:effectLst>
                  <a:outerShdw blurRad="38100" dist="38100" dir="2700000" algn="tl">
                    <a:srgbClr val="000000">
                      <a:alpha val="43137"/>
                    </a:srgbClr>
                  </a:outerShdw>
                </a:effectLst>
              </a:rPr>
              <a:t>νεώς</a:t>
            </a:r>
            <a:r>
              <a:rPr lang="el-GR" b="1" dirty="0" smtClean="0">
                <a:ln>
                  <a:solidFill>
                    <a:schemeClr val="bg1">
                      <a:lumMod val="85000"/>
                      <a:lumOff val="15000"/>
                    </a:schemeClr>
                  </a:solidFill>
                </a:ln>
                <a:effectLst>
                  <a:outerShdw blurRad="38100" dist="38100" dir="2700000" algn="tl">
                    <a:srgbClr val="000000">
                      <a:alpha val="43137"/>
                    </a:srgbClr>
                  </a:outerShdw>
                </a:effectLst>
              </a:rPr>
              <a:t>», δηλ. αρχαίος ναός.</a:t>
            </a:r>
            <a:endParaRPr lang="el-GR" b="1" dirty="0">
              <a:ln>
                <a:solidFill>
                  <a:schemeClr val="bg1">
                    <a:lumMod val="85000"/>
                    <a:lumOff val="15000"/>
                  </a:schemeClr>
                </a:solidFill>
              </a:ln>
              <a:effectLst>
                <a:outerShdw blurRad="38100" dist="38100" dir="2700000" algn="tl">
                  <a:srgbClr val="000000">
                    <a:alpha val="43137"/>
                  </a:srgbClr>
                </a:outerShdw>
              </a:effectLst>
            </a:endParaRPr>
          </a:p>
        </p:txBody>
      </p:sp>
      <p:sp>
        <p:nvSpPr>
          <p:cNvPr id="6" name="TextBox 5">
            <a:hlinkClick r:id="rId3" action="ppaction://hlinksldjump"/>
          </p:cNvPr>
          <p:cNvSpPr txBox="1"/>
          <p:nvPr/>
        </p:nvSpPr>
        <p:spPr>
          <a:xfrm>
            <a:off x="7572396" y="6215082"/>
            <a:ext cx="857256" cy="369332"/>
          </a:xfrm>
          <a:prstGeom prst="rect">
            <a:avLst/>
          </a:prstGeom>
          <a:noFill/>
        </p:spPr>
        <p:txBody>
          <a:bodyPr wrap="square" rtlCol="0">
            <a:spAutoFit/>
          </a:bodyPr>
          <a:lstStyle/>
          <a:p>
            <a:r>
              <a:rPr lang="el-GR" dirty="0" smtClean="0"/>
              <a:t>Πίσω</a:t>
            </a:r>
            <a:endParaRPr lang="el-GR" dirty="0"/>
          </a:p>
        </p:txBody>
      </p:sp>
      <p:sp>
        <p:nvSpPr>
          <p:cNvPr id="7" name="Right Arrow 6">
            <a:hlinkClick r:id="rId3" action="ppaction://hlinksldjump"/>
          </p:cNvPr>
          <p:cNvSpPr/>
          <p:nvPr/>
        </p:nvSpPr>
        <p:spPr>
          <a:xfrm rot="10800000">
            <a:off x="7429520" y="6429396"/>
            <a:ext cx="785818" cy="428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sz="3600" b="1" dirty="0" smtClean="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rPr>
              <a:t>Προπύλαια και ναός της Αθηνάς Νίκης</a:t>
            </a:r>
            <a:endParaRPr lang="el-GR" sz="3600" b="1" dirty="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endParaRPr>
          </a:p>
        </p:txBody>
      </p:sp>
      <p:pic>
        <p:nvPicPr>
          <p:cNvPr id="4" name="Content Placeholder 3" descr="prop.jpg"/>
          <p:cNvPicPr>
            <a:picLocks noGrp="1" noChangeAspect="1"/>
          </p:cNvPicPr>
          <p:nvPr>
            <p:ph idx="1"/>
          </p:nvPr>
        </p:nvPicPr>
        <p:blipFill>
          <a:blip r:embed="rId2" cstate="print"/>
          <a:stretch>
            <a:fillRect/>
          </a:stretch>
        </p:blipFill>
        <p:spPr>
          <a:xfrm>
            <a:off x="214282" y="1643050"/>
            <a:ext cx="6205728" cy="4370832"/>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4429124" y="2285992"/>
            <a:ext cx="1428760" cy="369332"/>
          </a:xfrm>
          <a:prstGeom prst="rect">
            <a:avLst/>
          </a:prstGeom>
          <a:noFill/>
        </p:spPr>
        <p:txBody>
          <a:bodyPr wrap="square" rtlCol="0">
            <a:spAutoFit/>
          </a:bodyPr>
          <a:lstStyle/>
          <a:p>
            <a:r>
              <a:rPr lang="el-GR" b="1" dirty="0" smtClean="0">
                <a:ln>
                  <a:solidFill>
                    <a:schemeClr val="tx1"/>
                  </a:solidFill>
                </a:ln>
                <a:solidFill>
                  <a:schemeClr val="bg1">
                    <a:lumMod val="95000"/>
                    <a:lumOff val="5000"/>
                  </a:schemeClr>
                </a:solidFill>
                <a:effectLst>
                  <a:outerShdw blurRad="38100" dist="38100" dir="2700000" algn="tl">
                    <a:srgbClr val="000000">
                      <a:alpha val="43137"/>
                    </a:srgbClr>
                  </a:outerShdw>
                </a:effectLst>
              </a:rPr>
              <a:t>Προπύλαια</a:t>
            </a:r>
            <a:endParaRPr lang="el-GR" b="1" dirty="0">
              <a:ln>
                <a:solidFill>
                  <a:schemeClr val="tx1"/>
                </a:solidFill>
              </a:ln>
              <a:solidFill>
                <a:schemeClr val="bg1">
                  <a:lumMod val="95000"/>
                  <a:lumOff val="5000"/>
                </a:schemeClr>
              </a:solidFill>
              <a:effectLst>
                <a:outerShdw blurRad="38100" dist="38100" dir="2700000" algn="tl">
                  <a:srgbClr val="000000">
                    <a:alpha val="43137"/>
                  </a:srgbClr>
                </a:outerShdw>
              </a:effectLst>
            </a:endParaRPr>
          </a:p>
        </p:txBody>
      </p:sp>
      <p:sp>
        <p:nvSpPr>
          <p:cNvPr id="6" name="TextBox 5"/>
          <p:cNvSpPr txBox="1"/>
          <p:nvPr/>
        </p:nvSpPr>
        <p:spPr>
          <a:xfrm>
            <a:off x="142844" y="3500438"/>
            <a:ext cx="1643074" cy="523220"/>
          </a:xfrm>
          <a:prstGeom prst="rect">
            <a:avLst/>
          </a:prstGeom>
          <a:noFill/>
        </p:spPr>
        <p:txBody>
          <a:bodyPr wrap="square" rtlCol="0">
            <a:spAutoFit/>
          </a:bodyPr>
          <a:lstStyle/>
          <a:p>
            <a:pPr algn="ctr"/>
            <a:r>
              <a:rPr lang="el-GR" sz="1400" b="1" dirty="0" smtClean="0">
                <a:ln>
                  <a:solidFill>
                    <a:schemeClr val="tx1">
                      <a:lumMod val="95000"/>
                    </a:schemeClr>
                  </a:solidFill>
                </a:ln>
                <a:solidFill>
                  <a:schemeClr val="bg1">
                    <a:lumMod val="95000"/>
                    <a:lumOff val="5000"/>
                  </a:schemeClr>
                </a:solidFill>
                <a:effectLst>
                  <a:outerShdw blurRad="38100" dist="38100" dir="2700000" algn="tl">
                    <a:srgbClr val="000000">
                      <a:alpha val="43137"/>
                    </a:srgbClr>
                  </a:outerShdw>
                </a:effectLst>
              </a:rPr>
              <a:t>Ναός Αθηνάς Νίκης</a:t>
            </a:r>
            <a:endParaRPr lang="el-GR" sz="1400" b="1" dirty="0">
              <a:ln>
                <a:solidFill>
                  <a:schemeClr val="tx1">
                    <a:lumMod val="95000"/>
                  </a:schemeClr>
                </a:solidFill>
              </a:ln>
              <a:solidFill>
                <a:schemeClr val="bg1">
                  <a:lumMod val="95000"/>
                  <a:lumOff val="5000"/>
                </a:schemeClr>
              </a:solidFill>
              <a:effectLst>
                <a:outerShdw blurRad="38100" dist="38100" dir="2700000" algn="tl">
                  <a:srgbClr val="000000">
                    <a:alpha val="43137"/>
                  </a:srgbClr>
                </a:outerShdw>
              </a:effectLst>
            </a:endParaRPr>
          </a:p>
        </p:txBody>
      </p:sp>
      <p:sp>
        <p:nvSpPr>
          <p:cNvPr id="7" name="TextBox 6"/>
          <p:cNvSpPr txBox="1"/>
          <p:nvPr/>
        </p:nvSpPr>
        <p:spPr>
          <a:xfrm>
            <a:off x="6715140" y="1643050"/>
            <a:ext cx="2143140" cy="4524315"/>
          </a:xfrm>
          <a:prstGeom prst="rect">
            <a:avLst/>
          </a:prstGeom>
          <a:noFill/>
        </p:spPr>
        <p:txBody>
          <a:bodyPr wrap="square" rtlCol="0">
            <a:spAutoFit/>
          </a:bodyPr>
          <a:lstStyle/>
          <a:p>
            <a:pPr>
              <a:buFont typeface="Arial" pitchFamily="34" charset="0"/>
              <a:buChar char="•"/>
            </a:pPr>
            <a:r>
              <a:rPr lang="el-GR" b="1" dirty="0" smtClean="0">
                <a:ln>
                  <a:solidFill>
                    <a:schemeClr val="bg1">
                      <a:lumMod val="95000"/>
                      <a:lumOff val="5000"/>
                    </a:schemeClr>
                  </a:solidFill>
                </a:ln>
                <a:effectLst>
                  <a:outerShdw blurRad="38100" dist="38100" dir="2700000" algn="tl">
                    <a:srgbClr val="000000">
                      <a:alpha val="43137"/>
                    </a:srgbClr>
                  </a:outerShdw>
                </a:effectLst>
              </a:rPr>
              <a:t>Την εποχή μετά τη μάχη του Μαραθώνα, είναι η πρώτη φορά που η Ακρόπολη της Αθήνας αποκτά Προπύλαια.</a:t>
            </a:r>
          </a:p>
          <a:p>
            <a:pPr>
              <a:buFont typeface="Arial" pitchFamily="34" charset="0"/>
              <a:buChar char="•"/>
            </a:pPr>
            <a:endParaRPr lang="el-GR" b="1" dirty="0" smtClean="0">
              <a:ln>
                <a:solidFill>
                  <a:schemeClr val="bg1">
                    <a:lumMod val="95000"/>
                    <a:lumOff val="5000"/>
                  </a:schemeClr>
                </a:solidFill>
              </a:ln>
              <a:effectLst>
                <a:outerShdw blurRad="38100" dist="38100" dir="2700000" algn="tl">
                  <a:srgbClr val="000000">
                    <a:alpha val="43137"/>
                  </a:srgbClr>
                </a:outerShdw>
              </a:effectLst>
            </a:endParaRPr>
          </a:p>
          <a:p>
            <a:pPr>
              <a:buFont typeface="Arial" pitchFamily="34" charset="0"/>
              <a:buChar char="•"/>
            </a:pPr>
            <a:r>
              <a:rPr lang="el-GR" b="1" dirty="0" smtClean="0">
                <a:ln>
                  <a:solidFill>
                    <a:schemeClr val="bg1">
                      <a:lumMod val="95000"/>
                      <a:lumOff val="5000"/>
                    </a:schemeClr>
                  </a:solidFill>
                </a:ln>
                <a:effectLst>
                  <a:outerShdw blurRad="38100" dist="38100" dir="2700000" algn="tl">
                    <a:srgbClr val="000000">
                      <a:alpha val="43137"/>
                    </a:srgbClr>
                  </a:outerShdw>
                </a:effectLst>
              </a:rPr>
              <a:t>Χτίζεται ο ναός της Αθηνάς Νίκης.</a:t>
            </a:r>
          </a:p>
          <a:p>
            <a:pPr>
              <a:buFont typeface="Arial" pitchFamily="34" charset="0"/>
              <a:buChar char="•"/>
            </a:pPr>
            <a:endParaRPr lang="el-GR" b="1" dirty="0" smtClean="0">
              <a:ln>
                <a:solidFill>
                  <a:schemeClr val="bg1">
                    <a:lumMod val="95000"/>
                    <a:lumOff val="5000"/>
                  </a:schemeClr>
                </a:solidFill>
              </a:ln>
              <a:effectLst>
                <a:outerShdw blurRad="38100" dist="38100" dir="2700000" algn="tl">
                  <a:srgbClr val="000000">
                    <a:alpha val="43137"/>
                  </a:srgbClr>
                </a:outerShdw>
              </a:effectLst>
            </a:endParaRPr>
          </a:p>
          <a:p>
            <a:pPr>
              <a:buFont typeface="Arial" pitchFamily="34" charset="0"/>
              <a:buChar char="•"/>
            </a:pPr>
            <a:r>
              <a:rPr lang="el-GR" b="1" dirty="0" smtClean="0">
                <a:ln>
                  <a:solidFill>
                    <a:schemeClr val="bg1">
                      <a:lumMod val="95000"/>
                      <a:lumOff val="5000"/>
                    </a:schemeClr>
                  </a:solidFill>
                </a:ln>
                <a:effectLst>
                  <a:outerShdw blurRad="38100" dist="38100" dir="2700000" algn="tl">
                    <a:srgbClr val="000000">
                      <a:alpha val="43137"/>
                    </a:srgbClr>
                  </a:outerShdw>
                </a:effectLst>
              </a:rPr>
              <a:t>Καταστρέφονται από τους Πέρσες το 480 </a:t>
            </a:r>
            <a:r>
              <a:rPr lang="el-GR" b="1" dirty="0" err="1" smtClean="0">
                <a:ln>
                  <a:solidFill>
                    <a:schemeClr val="bg1">
                      <a:lumMod val="95000"/>
                      <a:lumOff val="5000"/>
                    </a:schemeClr>
                  </a:solidFill>
                </a:ln>
                <a:effectLst>
                  <a:outerShdw blurRad="38100" dist="38100" dir="2700000" algn="tl">
                    <a:srgbClr val="000000">
                      <a:alpha val="43137"/>
                    </a:srgbClr>
                  </a:outerShdw>
                </a:effectLst>
              </a:rPr>
              <a:t>π.Χ.</a:t>
            </a:r>
            <a:endParaRPr lang="el-GR" b="1" dirty="0">
              <a:ln>
                <a:solidFill>
                  <a:schemeClr val="bg1">
                    <a:lumMod val="95000"/>
                    <a:lumOff val="5000"/>
                  </a:schemeClr>
                </a:solidFill>
              </a:ln>
              <a:effectLst>
                <a:outerShdw blurRad="38100" dist="38100" dir="2700000" algn="tl">
                  <a:srgbClr val="000000">
                    <a:alpha val="43137"/>
                  </a:srgbClr>
                </a:outerShdw>
              </a:effectLst>
            </a:endParaRPr>
          </a:p>
        </p:txBody>
      </p:sp>
      <p:sp>
        <p:nvSpPr>
          <p:cNvPr id="8" name="Right Arrow 7">
            <a:hlinkClick r:id="rId3" action="ppaction://hlinksldjump"/>
          </p:cNvPr>
          <p:cNvSpPr/>
          <p:nvPr/>
        </p:nvSpPr>
        <p:spPr>
          <a:xfrm rot="10800000">
            <a:off x="7429520" y="6429396"/>
            <a:ext cx="785818" cy="428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a:hlinkClick r:id="rId3" action="ppaction://hlinksldjump"/>
          </p:cNvPr>
          <p:cNvSpPr txBox="1"/>
          <p:nvPr/>
        </p:nvSpPr>
        <p:spPr>
          <a:xfrm>
            <a:off x="7572396" y="6215082"/>
            <a:ext cx="857256" cy="369332"/>
          </a:xfrm>
          <a:prstGeom prst="rect">
            <a:avLst/>
          </a:prstGeom>
          <a:noFill/>
        </p:spPr>
        <p:txBody>
          <a:bodyPr wrap="square" rtlCol="0">
            <a:spAutoFit/>
          </a:bodyPr>
          <a:lstStyle/>
          <a:p>
            <a:r>
              <a:rPr lang="el-GR" dirty="0" smtClean="0"/>
              <a:t>Πίσω</a:t>
            </a:r>
            <a:endParaRPr lang="el-GR" dirty="0"/>
          </a:p>
        </p:txBody>
      </p:sp>
    </p:spTree>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p:cNvSpPr>
            <a:spLocks noGrp="1"/>
          </p:cNvSpPr>
          <p:nvPr>
            <p:ph type="title"/>
          </p:nvPr>
        </p:nvSpPr>
        <p:spPr>
          <a:xfrm>
            <a:off x="142844" y="274638"/>
            <a:ext cx="8858312" cy="1011222"/>
          </a:xfrm>
        </p:spPr>
        <p:txBody>
          <a:bodyPr>
            <a:noAutofit/>
          </a:bodyPr>
          <a:lstStyle/>
          <a:p>
            <a:r>
              <a:rPr lang="el-GR" sz="3600" b="1" dirty="0" smtClean="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rPr>
              <a:t>Η Ακρόπολη της Αθήνας των κλασικών χρόνων</a:t>
            </a:r>
            <a:endParaRPr lang="el-GR" sz="3600" dirty="0"/>
          </a:p>
        </p:txBody>
      </p:sp>
      <p:pic>
        <p:nvPicPr>
          <p:cNvPr id="12" name="Content Placeholder 11" descr="classacropoli.jpg"/>
          <p:cNvPicPr>
            <a:picLocks noGrp="1" noChangeAspect="1"/>
          </p:cNvPicPr>
          <p:nvPr>
            <p:ph idx="1"/>
          </p:nvPr>
        </p:nvPicPr>
        <p:blipFill>
          <a:blip r:embed="rId2" cstate="print"/>
          <a:stretch>
            <a:fillRect/>
          </a:stretch>
        </p:blipFill>
        <p:spPr>
          <a:xfrm>
            <a:off x="214282" y="1357298"/>
            <a:ext cx="8692916" cy="514353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3" name="TextBox 12"/>
          <p:cNvSpPr txBox="1"/>
          <p:nvPr/>
        </p:nvSpPr>
        <p:spPr>
          <a:xfrm>
            <a:off x="5643570" y="2500306"/>
            <a:ext cx="1214446" cy="276999"/>
          </a:xfrm>
          <a:prstGeom prst="rect">
            <a:avLst/>
          </a:prstGeom>
          <a:noFill/>
        </p:spPr>
        <p:txBody>
          <a:bodyPr wrap="square" rtlCol="0">
            <a:spAutoFit/>
          </a:bodyPr>
          <a:lstStyle/>
          <a:p>
            <a:r>
              <a:rPr lang="el-GR" sz="1200" dirty="0" err="1" smtClean="0">
                <a:solidFill>
                  <a:schemeClr val="bg2"/>
                </a:solidFill>
                <a:effectLst>
                  <a:outerShdw blurRad="38100" dist="38100" dir="2700000" algn="tl">
                    <a:srgbClr val="000000">
                      <a:alpha val="43137"/>
                    </a:srgbClr>
                  </a:outerShdw>
                </a:effectLst>
              </a:rPr>
              <a:t>Χαλκοθήκη</a:t>
            </a:r>
            <a:endParaRPr lang="el-GR" sz="1200" dirty="0">
              <a:solidFill>
                <a:schemeClr val="bg2"/>
              </a:solidFill>
              <a:effectLst>
                <a:outerShdw blurRad="38100" dist="38100" dir="2700000" algn="tl">
                  <a:srgbClr val="000000">
                    <a:alpha val="43137"/>
                  </a:srgbClr>
                </a:outerShdw>
              </a:effectLst>
            </a:endParaRPr>
          </a:p>
        </p:txBody>
      </p:sp>
      <p:sp>
        <p:nvSpPr>
          <p:cNvPr id="14" name="TextBox 13"/>
          <p:cNvSpPr txBox="1"/>
          <p:nvPr/>
        </p:nvSpPr>
        <p:spPr>
          <a:xfrm>
            <a:off x="6286512" y="3143248"/>
            <a:ext cx="1357322" cy="430887"/>
          </a:xfrm>
          <a:prstGeom prst="rect">
            <a:avLst/>
          </a:prstGeom>
          <a:noFill/>
        </p:spPr>
        <p:txBody>
          <a:bodyPr wrap="square" rtlCol="0">
            <a:spAutoFit/>
          </a:bodyPr>
          <a:lstStyle/>
          <a:p>
            <a:r>
              <a:rPr lang="el-GR" sz="1050" dirty="0" smtClean="0">
                <a:solidFill>
                  <a:schemeClr val="bg2"/>
                </a:solidFill>
                <a:effectLst>
                  <a:outerShdw blurRad="38100" dist="38100" dir="2700000" algn="tl">
                    <a:srgbClr val="000000">
                      <a:alpha val="43137"/>
                    </a:srgbClr>
                  </a:outerShdw>
                </a:effectLst>
              </a:rPr>
              <a:t>Ιερό </a:t>
            </a:r>
            <a:r>
              <a:rPr lang="el-GR" sz="1050" dirty="0" err="1" smtClean="0">
                <a:solidFill>
                  <a:schemeClr val="bg2"/>
                </a:solidFill>
                <a:effectLst>
                  <a:outerShdw blurRad="38100" dist="38100" dir="2700000" algn="tl">
                    <a:srgbClr val="000000">
                      <a:alpha val="43137"/>
                    </a:srgbClr>
                  </a:outerShdw>
                </a:effectLst>
              </a:rPr>
              <a:t>Βραυρωνίας</a:t>
            </a:r>
            <a:r>
              <a:rPr lang="el-GR" sz="1050" dirty="0" smtClean="0">
                <a:solidFill>
                  <a:schemeClr val="bg2"/>
                </a:solidFill>
                <a:effectLst>
                  <a:outerShdw blurRad="38100" dist="38100" dir="2700000" algn="tl">
                    <a:srgbClr val="000000">
                      <a:alpha val="43137"/>
                    </a:srgbClr>
                  </a:outerShdw>
                </a:effectLst>
              </a:rPr>
              <a:t> Αρτέμιδος</a:t>
            </a:r>
            <a:endParaRPr lang="el-GR" sz="1050" dirty="0">
              <a:solidFill>
                <a:schemeClr val="bg2"/>
              </a:solidFill>
              <a:effectLst>
                <a:outerShdw blurRad="38100" dist="38100" dir="2700000" algn="tl">
                  <a:srgbClr val="000000">
                    <a:alpha val="43137"/>
                  </a:srgbClr>
                </a:outerShdw>
              </a:effectLst>
            </a:endParaRPr>
          </a:p>
        </p:txBody>
      </p:sp>
      <p:sp>
        <p:nvSpPr>
          <p:cNvPr id="15" name="TextBox 14"/>
          <p:cNvSpPr txBox="1"/>
          <p:nvPr/>
        </p:nvSpPr>
        <p:spPr>
          <a:xfrm>
            <a:off x="5286380" y="3929066"/>
            <a:ext cx="1643074" cy="307777"/>
          </a:xfrm>
          <a:prstGeom prst="rect">
            <a:avLst/>
          </a:prstGeom>
          <a:noFill/>
        </p:spPr>
        <p:txBody>
          <a:bodyPr wrap="square" rtlCol="0">
            <a:spAutoFit/>
          </a:bodyPr>
          <a:lstStyle/>
          <a:p>
            <a:r>
              <a:rPr lang="el-GR" sz="1400" dirty="0" smtClean="0">
                <a:solidFill>
                  <a:schemeClr val="bg2"/>
                </a:solidFill>
                <a:effectLst>
                  <a:outerShdw blurRad="38100" dist="38100" dir="2700000" algn="tl">
                    <a:srgbClr val="000000">
                      <a:alpha val="43137"/>
                    </a:srgbClr>
                  </a:outerShdw>
                </a:effectLst>
              </a:rPr>
              <a:t>Προπύλαια</a:t>
            </a:r>
            <a:endParaRPr lang="el-GR" sz="1400" dirty="0">
              <a:solidFill>
                <a:schemeClr val="bg2"/>
              </a:solidFill>
              <a:effectLst>
                <a:outerShdw blurRad="38100" dist="38100" dir="2700000" algn="tl">
                  <a:srgbClr val="000000">
                    <a:alpha val="43137"/>
                  </a:srgbClr>
                </a:outerShdw>
              </a:effectLst>
            </a:endParaRPr>
          </a:p>
        </p:txBody>
      </p:sp>
      <p:sp>
        <p:nvSpPr>
          <p:cNvPr id="16" name="TextBox 15"/>
          <p:cNvSpPr txBox="1"/>
          <p:nvPr/>
        </p:nvSpPr>
        <p:spPr>
          <a:xfrm>
            <a:off x="2500298" y="3429000"/>
            <a:ext cx="1000132" cy="276999"/>
          </a:xfrm>
          <a:prstGeom prst="rect">
            <a:avLst/>
          </a:prstGeom>
          <a:noFill/>
        </p:spPr>
        <p:txBody>
          <a:bodyPr wrap="square" rtlCol="0">
            <a:spAutoFit/>
          </a:bodyPr>
          <a:lstStyle/>
          <a:p>
            <a:r>
              <a:rPr lang="el-GR" sz="1200" dirty="0" err="1" smtClean="0">
                <a:solidFill>
                  <a:schemeClr val="bg2"/>
                </a:solidFill>
                <a:effectLst>
                  <a:outerShdw blurRad="38100" dist="38100" dir="2700000" algn="tl">
                    <a:srgbClr val="000000">
                      <a:alpha val="43137"/>
                    </a:srgbClr>
                  </a:outerShdw>
                </a:effectLst>
              </a:rPr>
              <a:t>Αρρηφόριο</a:t>
            </a:r>
            <a:endParaRPr lang="el-GR" sz="1200" dirty="0">
              <a:solidFill>
                <a:schemeClr val="bg2"/>
              </a:solidFill>
              <a:effectLst>
                <a:outerShdw blurRad="38100" dist="38100" dir="2700000" algn="tl">
                  <a:srgbClr val="000000">
                    <a:alpha val="43137"/>
                  </a:srgbClr>
                </a:outerShdw>
              </a:effectLst>
            </a:endParaRPr>
          </a:p>
        </p:txBody>
      </p:sp>
      <p:sp>
        <p:nvSpPr>
          <p:cNvPr id="17" name="TextBox 16"/>
          <p:cNvSpPr txBox="1"/>
          <p:nvPr/>
        </p:nvSpPr>
        <p:spPr>
          <a:xfrm>
            <a:off x="3000364" y="2357430"/>
            <a:ext cx="1071570" cy="430887"/>
          </a:xfrm>
          <a:prstGeom prst="rect">
            <a:avLst/>
          </a:prstGeom>
          <a:noFill/>
        </p:spPr>
        <p:txBody>
          <a:bodyPr wrap="square" rtlCol="0">
            <a:spAutoFit/>
          </a:bodyPr>
          <a:lstStyle/>
          <a:p>
            <a:r>
              <a:rPr lang="el-GR" sz="1100" dirty="0" smtClean="0">
                <a:effectLst>
                  <a:outerShdw blurRad="38100" dist="38100" dir="2700000" algn="tl">
                    <a:srgbClr val="000000">
                      <a:alpha val="43137"/>
                    </a:srgbClr>
                  </a:outerShdw>
                </a:effectLst>
              </a:rPr>
              <a:t>Ναός Αθηνάς Παλλάδας</a:t>
            </a:r>
            <a:endParaRPr lang="el-GR" sz="1100" dirty="0">
              <a:effectLst>
                <a:outerShdw blurRad="38100" dist="38100" dir="2700000" algn="tl">
                  <a:srgbClr val="000000">
                    <a:alpha val="43137"/>
                  </a:srgbClr>
                </a:outerShdw>
              </a:effectLst>
            </a:endParaRPr>
          </a:p>
        </p:txBody>
      </p:sp>
      <p:sp>
        <p:nvSpPr>
          <p:cNvPr id="18" name="TextBox 17"/>
          <p:cNvSpPr txBox="1"/>
          <p:nvPr/>
        </p:nvSpPr>
        <p:spPr>
          <a:xfrm>
            <a:off x="2071670" y="2500306"/>
            <a:ext cx="785818" cy="246221"/>
          </a:xfrm>
          <a:prstGeom prst="rect">
            <a:avLst/>
          </a:prstGeom>
          <a:noFill/>
        </p:spPr>
        <p:txBody>
          <a:bodyPr wrap="square" rtlCol="0">
            <a:spAutoFit/>
          </a:bodyPr>
          <a:lstStyle/>
          <a:p>
            <a:r>
              <a:rPr lang="el-GR" sz="1000" b="1" dirty="0" smtClean="0">
                <a:solidFill>
                  <a:schemeClr val="bg1"/>
                </a:solidFill>
                <a:effectLst>
                  <a:outerShdw blurRad="38100" dist="38100" dir="2700000" algn="tl">
                    <a:srgbClr val="000000">
                      <a:alpha val="43137"/>
                    </a:srgbClr>
                  </a:outerShdw>
                </a:effectLst>
              </a:rPr>
              <a:t>Ερέχθειο</a:t>
            </a:r>
            <a:endParaRPr lang="el-GR" sz="1000" b="1" dirty="0">
              <a:solidFill>
                <a:schemeClr val="bg1"/>
              </a:solidFill>
              <a:effectLst>
                <a:outerShdw blurRad="38100" dist="38100" dir="2700000" algn="tl">
                  <a:srgbClr val="000000">
                    <a:alpha val="43137"/>
                  </a:srgbClr>
                </a:outerShdw>
              </a:effectLst>
            </a:endParaRPr>
          </a:p>
        </p:txBody>
      </p:sp>
      <p:sp>
        <p:nvSpPr>
          <p:cNvPr id="19" name="TextBox 18"/>
          <p:cNvSpPr txBox="1"/>
          <p:nvPr/>
        </p:nvSpPr>
        <p:spPr>
          <a:xfrm>
            <a:off x="1928794" y="1928802"/>
            <a:ext cx="1000132" cy="200055"/>
          </a:xfrm>
          <a:prstGeom prst="rect">
            <a:avLst/>
          </a:prstGeom>
          <a:noFill/>
        </p:spPr>
        <p:txBody>
          <a:bodyPr wrap="square" rtlCol="0">
            <a:spAutoFit/>
          </a:bodyPr>
          <a:lstStyle/>
          <a:p>
            <a:r>
              <a:rPr lang="el-GR" sz="700" dirty="0" smtClean="0">
                <a:solidFill>
                  <a:schemeClr val="bg1"/>
                </a:solidFill>
                <a:effectLst>
                  <a:glow rad="101600">
                    <a:schemeClr val="tx1">
                      <a:alpha val="60000"/>
                    </a:schemeClr>
                  </a:glow>
                  <a:outerShdw blurRad="38100" dist="38100" dir="2700000" algn="tl">
                    <a:srgbClr val="000000">
                      <a:alpha val="43137"/>
                    </a:srgbClr>
                  </a:outerShdw>
                </a:effectLst>
              </a:rPr>
              <a:t>ιερό </a:t>
            </a:r>
            <a:r>
              <a:rPr lang="el-GR" sz="700" dirty="0" err="1" smtClean="0">
                <a:solidFill>
                  <a:schemeClr val="bg1"/>
                </a:solidFill>
                <a:effectLst>
                  <a:glow rad="101600">
                    <a:schemeClr val="tx1">
                      <a:alpha val="60000"/>
                    </a:schemeClr>
                  </a:glow>
                  <a:outerShdw blurRad="38100" dist="38100" dir="2700000" algn="tl">
                    <a:srgbClr val="000000">
                      <a:alpha val="43137"/>
                    </a:srgbClr>
                  </a:outerShdw>
                </a:effectLst>
              </a:rPr>
              <a:t>Πολιέου</a:t>
            </a:r>
            <a:r>
              <a:rPr lang="el-GR" sz="700" dirty="0" smtClean="0">
                <a:solidFill>
                  <a:schemeClr val="bg1"/>
                </a:solidFill>
                <a:effectLst>
                  <a:glow rad="101600">
                    <a:schemeClr val="tx1">
                      <a:alpha val="60000"/>
                    </a:schemeClr>
                  </a:glow>
                  <a:outerShdw blurRad="38100" dist="38100" dir="2700000" algn="tl">
                    <a:srgbClr val="000000">
                      <a:alpha val="43137"/>
                    </a:srgbClr>
                  </a:outerShdw>
                </a:effectLst>
              </a:rPr>
              <a:t> Διός</a:t>
            </a:r>
            <a:endParaRPr lang="el-GR" sz="700" dirty="0">
              <a:solidFill>
                <a:schemeClr val="bg1"/>
              </a:solidFill>
              <a:effectLst>
                <a:glow rad="101600">
                  <a:schemeClr val="tx1">
                    <a:alpha val="60000"/>
                  </a:schemeClr>
                </a:glow>
                <a:outerShdw blurRad="38100" dist="38100" dir="2700000" algn="tl">
                  <a:srgbClr val="000000">
                    <a:alpha val="43137"/>
                  </a:srgbClr>
                </a:outerShdw>
              </a:effectLst>
            </a:endParaRPr>
          </a:p>
        </p:txBody>
      </p:sp>
      <p:sp>
        <p:nvSpPr>
          <p:cNvPr id="20" name="TextBox 19"/>
          <p:cNvSpPr txBox="1"/>
          <p:nvPr/>
        </p:nvSpPr>
        <p:spPr>
          <a:xfrm>
            <a:off x="2500298" y="1571612"/>
            <a:ext cx="928694" cy="215444"/>
          </a:xfrm>
          <a:prstGeom prst="rect">
            <a:avLst/>
          </a:prstGeom>
          <a:noFill/>
        </p:spPr>
        <p:txBody>
          <a:bodyPr wrap="square" rtlCol="0">
            <a:spAutoFit/>
          </a:bodyPr>
          <a:lstStyle/>
          <a:p>
            <a:r>
              <a:rPr lang="el-GR" sz="800" dirty="0" smtClean="0">
                <a:solidFill>
                  <a:schemeClr val="bg1"/>
                </a:solidFill>
                <a:effectLst>
                  <a:glow rad="101600">
                    <a:schemeClr val="tx1">
                      <a:alpha val="60000"/>
                    </a:schemeClr>
                  </a:glow>
                  <a:outerShdw blurRad="38100" dist="38100" dir="2700000" algn="tl">
                    <a:srgbClr val="000000">
                      <a:alpha val="43137"/>
                    </a:srgbClr>
                  </a:outerShdw>
                </a:effectLst>
              </a:rPr>
              <a:t>Ιερό Πανδίονος</a:t>
            </a:r>
            <a:endParaRPr lang="el-GR" sz="800" dirty="0">
              <a:solidFill>
                <a:schemeClr val="bg1"/>
              </a:solidFill>
              <a:effectLst>
                <a:glow rad="101600">
                  <a:schemeClr val="tx1">
                    <a:alpha val="60000"/>
                  </a:schemeClr>
                </a:glow>
                <a:outerShdw blurRad="38100" dist="38100" dir="2700000" algn="tl">
                  <a:srgbClr val="000000">
                    <a:alpha val="43137"/>
                  </a:srgbClr>
                </a:outerShdw>
              </a:effectLst>
            </a:endParaRPr>
          </a:p>
        </p:txBody>
      </p:sp>
      <p:sp>
        <p:nvSpPr>
          <p:cNvPr id="21" name="TextBox 20"/>
          <p:cNvSpPr txBox="1"/>
          <p:nvPr/>
        </p:nvSpPr>
        <p:spPr>
          <a:xfrm>
            <a:off x="3857620" y="1714488"/>
            <a:ext cx="1357322" cy="307777"/>
          </a:xfrm>
          <a:prstGeom prst="rect">
            <a:avLst/>
          </a:prstGeom>
          <a:noFill/>
        </p:spPr>
        <p:txBody>
          <a:bodyPr wrap="square" rtlCol="0">
            <a:spAutoFit/>
          </a:bodyPr>
          <a:lstStyle/>
          <a:p>
            <a:r>
              <a:rPr lang="el-GR" sz="1400" b="1" dirty="0" smtClean="0">
                <a:solidFill>
                  <a:schemeClr val="bg1"/>
                </a:solidFill>
              </a:rPr>
              <a:t>Παρθενώνας</a:t>
            </a:r>
            <a:endParaRPr lang="el-GR" sz="1400" b="1" dirty="0">
              <a:solidFill>
                <a:schemeClr val="bg1"/>
              </a:solidFill>
            </a:endParaRPr>
          </a:p>
        </p:txBody>
      </p:sp>
      <p:sp>
        <p:nvSpPr>
          <p:cNvPr id="22" name="Rectangle 21">
            <a:hlinkClick r:id="rId3" action="ppaction://hlinksldjump"/>
          </p:cNvPr>
          <p:cNvSpPr/>
          <p:nvPr/>
        </p:nvSpPr>
        <p:spPr>
          <a:xfrm rot="1091483">
            <a:off x="3176312" y="1984319"/>
            <a:ext cx="1875105" cy="708415"/>
          </a:xfrm>
          <a:prstGeom prst="rect">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Rectangle 22">
            <a:hlinkClick r:id="rId4" action="ppaction://hlinksldjump"/>
          </p:cNvPr>
          <p:cNvSpPr/>
          <p:nvPr/>
        </p:nvSpPr>
        <p:spPr>
          <a:xfrm>
            <a:off x="3000364" y="2619009"/>
            <a:ext cx="676842" cy="595678"/>
          </a:xfrm>
          <a:prstGeom prst="rect">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Rectangle 23">
            <a:hlinkClick r:id="rId5" action="ppaction://hlinksldjump"/>
          </p:cNvPr>
          <p:cNvSpPr/>
          <p:nvPr/>
        </p:nvSpPr>
        <p:spPr>
          <a:xfrm rot="2723819">
            <a:off x="5112080" y="2547973"/>
            <a:ext cx="758045" cy="708415"/>
          </a:xfrm>
          <a:prstGeom prst="rect">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Rectangle 24">
            <a:hlinkClick r:id="rId6" action="ppaction://hlinksldjump"/>
          </p:cNvPr>
          <p:cNvSpPr/>
          <p:nvPr/>
        </p:nvSpPr>
        <p:spPr>
          <a:xfrm rot="3314702">
            <a:off x="5651104" y="3232720"/>
            <a:ext cx="842187" cy="632947"/>
          </a:xfrm>
          <a:prstGeom prst="rect">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Rectangle 25">
            <a:hlinkClick r:id="rId7" action="ppaction://hlinksldjump"/>
          </p:cNvPr>
          <p:cNvSpPr/>
          <p:nvPr/>
        </p:nvSpPr>
        <p:spPr>
          <a:xfrm rot="1091483">
            <a:off x="4798977" y="3970864"/>
            <a:ext cx="2261928" cy="1350626"/>
          </a:xfrm>
          <a:prstGeom prst="rect">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Rectangle 26">
            <a:hlinkClick r:id="rId8" action="ppaction://hlinksldjump"/>
          </p:cNvPr>
          <p:cNvSpPr/>
          <p:nvPr/>
        </p:nvSpPr>
        <p:spPr>
          <a:xfrm rot="20752747">
            <a:off x="2443827" y="3441842"/>
            <a:ext cx="646986" cy="642770"/>
          </a:xfrm>
          <a:prstGeom prst="rect">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Rectangle 27">
            <a:hlinkClick r:id="rId9" action="ppaction://hlinksldjump"/>
          </p:cNvPr>
          <p:cNvSpPr/>
          <p:nvPr/>
        </p:nvSpPr>
        <p:spPr>
          <a:xfrm>
            <a:off x="2143108" y="2500306"/>
            <a:ext cx="740726" cy="779083"/>
          </a:xfrm>
          <a:prstGeom prst="rect">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Rectangle 28">
            <a:hlinkClick r:id="rId10" action="ppaction://hlinksldjump"/>
          </p:cNvPr>
          <p:cNvSpPr/>
          <p:nvPr/>
        </p:nvSpPr>
        <p:spPr>
          <a:xfrm rot="21440432">
            <a:off x="2201585" y="1931114"/>
            <a:ext cx="439750" cy="355031"/>
          </a:xfrm>
          <a:prstGeom prst="rect">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Rectangle 29">
            <a:hlinkClick r:id="rId11" action="ppaction://hlinksldjump"/>
          </p:cNvPr>
          <p:cNvSpPr/>
          <p:nvPr/>
        </p:nvSpPr>
        <p:spPr>
          <a:xfrm rot="344317">
            <a:off x="2712957" y="1621483"/>
            <a:ext cx="412193" cy="382463"/>
          </a:xfrm>
          <a:prstGeom prst="rect">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TextBox 30"/>
          <p:cNvSpPr txBox="1"/>
          <p:nvPr/>
        </p:nvSpPr>
        <p:spPr>
          <a:xfrm>
            <a:off x="285720" y="6488668"/>
            <a:ext cx="8572560" cy="369332"/>
          </a:xfrm>
          <a:prstGeom prst="rect">
            <a:avLst/>
          </a:prstGeom>
          <a:noFill/>
        </p:spPr>
        <p:txBody>
          <a:bodyPr wrap="square" rtlCol="0">
            <a:spAutoFit/>
          </a:bodyPr>
          <a:lstStyle/>
          <a:p>
            <a:pPr algn="ctr"/>
            <a:r>
              <a:rPr lang="el-GR" dirty="0" smtClean="0">
                <a:effectLst>
                  <a:outerShdw blurRad="38100" dist="38100" dir="2700000" algn="tl">
                    <a:srgbClr val="000000">
                      <a:alpha val="43137"/>
                    </a:srgbClr>
                  </a:outerShdw>
                </a:effectLst>
              </a:rPr>
              <a:t>Κάνε κλικ στα κτήρια της Ακρόπολης για να δεις πληροφορίες γι’ αυτά</a:t>
            </a:r>
            <a:endParaRPr lang="el-GR" dirty="0">
              <a:effectLst>
                <a:outerShdw blurRad="38100" dist="38100" dir="2700000" algn="tl">
                  <a:srgbClr val="000000">
                    <a:alpha val="43137"/>
                  </a:srgbClr>
                </a:outerShdw>
              </a:effectLst>
            </a:endParaRPr>
          </a:p>
        </p:txBody>
      </p:sp>
      <p:sp>
        <p:nvSpPr>
          <p:cNvPr id="32" name="TextBox 31">
            <a:hlinkClick r:id="rId12" action="ppaction://hlinksldjump"/>
          </p:cNvPr>
          <p:cNvSpPr txBox="1"/>
          <p:nvPr/>
        </p:nvSpPr>
        <p:spPr>
          <a:xfrm>
            <a:off x="428596" y="5715016"/>
            <a:ext cx="857256" cy="369332"/>
          </a:xfrm>
          <a:prstGeom prst="rect">
            <a:avLst/>
          </a:prstGeom>
          <a:noFill/>
        </p:spPr>
        <p:txBody>
          <a:bodyPr wrap="square" rtlCol="0">
            <a:spAutoFit/>
          </a:bodyPr>
          <a:lstStyle/>
          <a:p>
            <a:r>
              <a:rPr lang="el-GR" dirty="0" smtClean="0">
                <a:solidFill>
                  <a:schemeClr val="accent1"/>
                </a:solidFill>
                <a:effectLst>
                  <a:outerShdw blurRad="38100" dist="38100" dir="2700000" algn="tl">
                    <a:srgbClr val="000000">
                      <a:alpha val="43137"/>
                    </a:srgbClr>
                  </a:outerShdw>
                </a:effectLst>
              </a:rPr>
              <a:t>Πίσω</a:t>
            </a:r>
            <a:endParaRPr lang="el-GR" dirty="0">
              <a:solidFill>
                <a:schemeClr val="accent1"/>
              </a:solidFill>
              <a:effectLst>
                <a:outerShdw blurRad="38100" dist="38100" dir="2700000" algn="tl">
                  <a:srgbClr val="000000">
                    <a:alpha val="43137"/>
                  </a:srgbClr>
                </a:outerShdw>
              </a:effectLst>
            </a:endParaRPr>
          </a:p>
        </p:txBody>
      </p:sp>
      <p:sp>
        <p:nvSpPr>
          <p:cNvPr id="33" name="Right Arrow 32">
            <a:hlinkClick r:id="rId12" action="ppaction://hlinksldjump"/>
          </p:cNvPr>
          <p:cNvSpPr/>
          <p:nvPr/>
        </p:nvSpPr>
        <p:spPr>
          <a:xfrm rot="10800000">
            <a:off x="285720" y="5929330"/>
            <a:ext cx="785818" cy="428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7467600" cy="857256"/>
          </a:xfrm>
        </p:spPr>
        <p:txBody>
          <a:bodyPr>
            <a:normAutofit/>
          </a:bodyPr>
          <a:lstStyle/>
          <a:p>
            <a:r>
              <a:rPr lang="el-GR" sz="4800" b="1" dirty="0" smtClean="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rPr>
              <a:t>Ο Παρθενώνας</a:t>
            </a:r>
            <a:endParaRPr lang="el-GR" dirty="0"/>
          </a:p>
        </p:txBody>
      </p:sp>
      <p:pic>
        <p:nvPicPr>
          <p:cNvPr id="7" name="Content Placeholder 6" descr="parthe.JPG"/>
          <p:cNvPicPr>
            <a:picLocks noGrp="1" noChangeAspect="1"/>
          </p:cNvPicPr>
          <p:nvPr>
            <p:ph sz="half" idx="1"/>
          </p:nvPr>
        </p:nvPicPr>
        <p:blipFill>
          <a:blip r:embed="rId2" cstate="print"/>
          <a:stretch>
            <a:fillRect/>
          </a:stretch>
        </p:blipFill>
        <p:spPr>
          <a:xfrm>
            <a:off x="428596" y="1000108"/>
            <a:ext cx="3657600" cy="25960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 name="Content Placeholder 7"/>
          <p:cNvSpPr>
            <a:spLocks noGrp="1"/>
          </p:cNvSpPr>
          <p:nvPr>
            <p:ph sz="half" idx="2"/>
          </p:nvPr>
        </p:nvSpPr>
        <p:spPr>
          <a:xfrm>
            <a:off x="4143372" y="357166"/>
            <a:ext cx="4786346" cy="6286544"/>
          </a:xfrm>
        </p:spPr>
        <p:txBody>
          <a:bodyPr>
            <a:normAutofit fontScale="62500" lnSpcReduction="20000"/>
          </a:bodyPr>
          <a:lstStyle/>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Ο Παρθενώνας ήταν ναός αφιερωμένος στην Αθηνά Παρθένο. </a:t>
            </a:r>
          </a:p>
          <a:p>
            <a:endPar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Η κατασκευή του άρχισε το 447 </a:t>
            </a:r>
            <a:r>
              <a:rPr lang="el-GR"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π.Χ.</a:t>
            </a:r>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με διαταγή του Περικλή στα πλαίσια ενός γενικότερου οικοδομικού προγράμματος στην Ακρόπολη. </a:t>
            </a:r>
          </a:p>
          <a:p>
            <a:endPar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Αρχιτέκτονες υπήρξαν ο Ικτίνος και ο Καλλικράτης. </a:t>
            </a:r>
          </a:p>
          <a:p>
            <a:endPar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Επιστάτης του όλου έργου και κυρίως του γλυπτικού </a:t>
            </a:r>
            <a:r>
              <a:rPr lang="el-GR"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διάκοσμου</a:t>
            </a:r>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ήταν ο γλύπτης και φίλος του Περικλή, Φειδίας. </a:t>
            </a:r>
          </a:p>
          <a:p>
            <a:endPar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Ο Παρθενώνας είναι ένας μοναδικός δωρικός ναός που εμπεριέχει με απόλυτη επιτυχία και τον ιωνικό ρυθμό. </a:t>
            </a:r>
          </a:p>
          <a:p>
            <a:endPar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στο δυτικό δωμάτιο, τον οπισθόδομο, φυλασσόταν ο θησαυρός και τα χρήματα της Αθηναϊκής Συμμαχίας, που την εποχή εκείνη βρισκόταν σε πλήρη ακμή. </a:t>
            </a:r>
          </a:p>
          <a:p>
            <a:endPar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Επίσης το διάσημο χρυσελεφάντινο άγαλμα της Αθηνάς που βρισκόταν στον ναό ήταν </a:t>
            </a:r>
            <a:r>
              <a:rPr lang="el-GR"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επενδεδυμένο</a:t>
            </a:r>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με το χρυσάφι των συμμαχικών πόλεων. </a:t>
            </a:r>
            <a:endParaRPr lang="el-GR"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9" name="Picture 8" descr="dutparthclas.JPG"/>
          <p:cNvPicPr>
            <a:picLocks noChangeAspect="1"/>
          </p:cNvPicPr>
          <p:nvPr/>
        </p:nvPicPr>
        <p:blipFill>
          <a:blip r:embed="rId3" cstate="print"/>
          <a:stretch>
            <a:fillRect/>
          </a:stretch>
        </p:blipFill>
        <p:spPr>
          <a:xfrm>
            <a:off x="357158" y="3857628"/>
            <a:ext cx="3746969" cy="264318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0" name="Rectangle 9">
            <a:hlinkClick r:id="rId4" action="ppaction://hlinksldjump"/>
          </p:cNvPr>
          <p:cNvSpPr/>
          <p:nvPr/>
        </p:nvSpPr>
        <p:spPr>
          <a:xfrm>
            <a:off x="1571604" y="4857760"/>
            <a:ext cx="1643074" cy="1428760"/>
          </a:xfrm>
          <a:prstGeom prst="rect">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solidFill>
                  <a:srgbClr val="FFFF00"/>
                </a:solidFill>
                <a:effectLst>
                  <a:outerShdw blurRad="38100" dist="38100" dir="2700000" algn="tl">
                    <a:srgbClr val="000000">
                      <a:alpha val="43137"/>
                    </a:srgbClr>
                  </a:outerShdw>
                </a:effectLst>
              </a:rPr>
              <a:t>Κάνε κλικ εδώ για να δεις  το χρυσελεφάντινο άγαλμα της Αθηνάς</a:t>
            </a:r>
            <a:endParaRPr lang="el-GR" sz="1400" dirty="0">
              <a:solidFill>
                <a:srgbClr val="FFFF00"/>
              </a:solidFill>
              <a:effectLst>
                <a:outerShdw blurRad="38100" dist="38100" dir="2700000" algn="tl">
                  <a:srgbClr val="000000">
                    <a:alpha val="43137"/>
                  </a:srgbClr>
                </a:outerShdw>
              </a:effectLst>
            </a:endParaRPr>
          </a:p>
        </p:txBody>
      </p:sp>
      <p:sp>
        <p:nvSpPr>
          <p:cNvPr id="11" name="TextBox 10">
            <a:hlinkClick r:id="rId5" action="ppaction://hlinksldjump"/>
          </p:cNvPr>
          <p:cNvSpPr txBox="1"/>
          <p:nvPr/>
        </p:nvSpPr>
        <p:spPr>
          <a:xfrm>
            <a:off x="142876" y="6000768"/>
            <a:ext cx="857256" cy="369332"/>
          </a:xfrm>
          <a:prstGeom prst="rect">
            <a:avLst/>
          </a:prstGeom>
          <a:noFill/>
        </p:spPr>
        <p:txBody>
          <a:bodyPr wrap="square" rtlCol="0">
            <a:spAutoFit/>
          </a:bodyPr>
          <a:lstStyle/>
          <a:p>
            <a:r>
              <a:rPr lang="el-GR" dirty="0" smtClean="0">
                <a:solidFill>
                  <a:schemeClr val="accent1"/>
                </a:solidFill>
                <a:effectLst>
                  <a:outerShdw blurRad="38100" dist="38100" dir="2700000" algn="tl">
                    <a:srgbClr val="000000">
                      <a:alpha val="43137"/>
                    </a:srgbClr>
                  </a:outerShdw>
                </a:effectLst>
              </a:rPr>
              <a:t>Πίσω</a:t>
            </a:r>
            <a:endParaRPr lang="el-GR" dirty="0">
              <a:solidFill>
                <a:schemeClr val="accent1"/>
              </a:solidFill>
              <a:effectLst>
                <a:outerShdw blurRad="38100" dist="38100" dir="2700000" algn="tl">
                  <a:srgbClr val="000000">
                    <a:alpha val="43137"/>
                  </a:srgbClr>
                </a:outerShdw>
              </a:effectLst>
            </a:endParaRPr>
          </a:p>
        </p:txBody>
      </p:sp>
      <p:sp>
        <p:nvSpPr>
          <p:cNvPr id="12" name="Right Arrow 11">
            <a:hlinkClick r:id="rId5" action="ppaction://hlinksldjump"/>
          </p:cNvPr>
          <p:cNvSpPr/>
          <p:nvPr/>
        </p:nvSpPr>
        <p:spPr>
          <a:xfrm rot="10800000">
            <a:off x="0" y="6215082"/>
            <a:ext cx="785818" cy="428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642942"/>
          </a:xfrm>
        </p:spPr>
        <p:txBody>
          <a:bodyPr>
            <a:noAutofit/>
          </a:bodyPr>
          <a:lstStyle/>
          <a:p>
            <a:pPr algn="ctr"/>
            <a:r>
              <a:rPr lang="el-GR" sz="3200" b="1" dirty="0" smtClean="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rPr>
              <a:t>Το χρυσελεφάντινο άγαλμα της θεάς Αθηνάς</a:t>
            </a:r>
            <a:endParaRPr lang="el-GR" sz="3600" dirty="0"/>
          </a:p>
        </p:txBody>
      </p:sp>
      <p:pic>
        <p:nvPicPr>
          <p:cNvPr id="7" name="Content Placeholder 6" descr="AthenaGilded.jpg"/>
          <p:cNvPicPr>
            <a:picLocks noGrp="1" noChangeAspect="1"/>
          </p:cNvPicPr>
          <p:nvPr>
            <p:ph sz="half" idx="1"/>
          </p:nvPr>
        </p:nvPicPr>
        <p:blipFill>
          <a:blip r:embed="rId2" cstate="print"/>
          <a:stretch>
            <a:fillRect/>
          </a:stretch>
        </p:blipFill>
        <p:spPr>
          <a:xfrm>
            <a:off x="142844" y="1071546"/>
            <a:ext cx="3738842" cy="546221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Content Placeholder 10" descr="AthenaGilded.jpg"/>
          <p:cNvPicPr>
            <a:picLocks noGrp="1" noChangeAspect="1"/>
          </p:cNvPicPr>
          <p:nvPr>
            <p:ph sz="half" idx="2"/>
          </p:nvPr>
        </p:nvPicPr>
        <p:blipFill>
          <a:blip r:embed="rId3" cstate="print"/>
          <a:stretch>
            <a:fillRect/>
          </a:stretch>
        </p:blipFill>
        <p:spPr>
          <a:xfrm>
            <a:off x="1500166" y="2143116"/>
            <a:ext cx="2152650" cy="3048000"/>
          </a:xfrm>
        </p:spPr>
      </p:pic>
      <p:sp>
        <p:nvSpPr>
          <p:cNvPr id="12" name="TextBox 11"/>
          <p:cNvSpPr txBox="1"/>
          <p:nvPr/>
        </p:nvSpPr>
        <p:spPr>
          <a:xfrm>
            <a:off x="4500562" y="928670"/>
            <a:ext cx="4429156" cy="369332"/>
          </a:xfrm>
          <a:prstGeom prst="rect">
            <a:avLst/>
          </a:prstGeom>
          <a:noFill/>
        </p:spPr>
        <p:txBody>
          <a:bodyPr wrap="square" rtlCol="0">
            <a:spAutoFit/>
          </a:bodyPr>
          <a:lstStyle/>
          <a:p>
            <a:endParaRPr lang="el-GR" dirty="0"/>
          </a:p>
        </p:txBody>
      </p:sp>
      <p:sp>
        <p:nvSpPr>
          <p:cNvPr id="15" name="Content Placeholder 7"/>
          <p:cNvSpPr txBox="1">
            <a:spLocks/>
          </p:cNvSpPr>
          <p:nvPr/>
        </p:nvSpPr>
        <p:spPr>
          <a:xfrm>
            <a:off x="4143372" y="642918"/>
            <a:ext cx="4876832" cy="6215082"/>
          </a:xfrm>
          <a:prstGeom prst="rect">
            <a:avLst/>
          </a:prstGeom>
        </p:spPr>
        <p:txBody>
          <a:bodyPr vert="horz">
            <a:normAutofit fontScale="92500" lnSpcReduction="10000"/>
          </a:bodyPr>
          <a:lstStyle/>
          <a:p>
            <a:r>
              <a:rPr lang="el-GR" sz="1400" dirty="0" smtClean="0">
                <a:effectLst>
                  <a:outerShdw blurRad="38100" dist="38100" dir="2700000" algn="tl">
                    <a:srgbClr val="000000">
                      <a:alpha val="43137"/>
                    </a:srgbClr>
                  </a:outerShdw>
                </a:effectLst>
              </a:rPr>
              <a:t>Η αρχιτεκτονική σύλληψη του Παρθενώνος εξυπηρετούσε τις ανάγκες στέγασης του χρυσελεφάντινου λατρευτικού αγάλματος της Αθηνάς Παρθένου, έργου του γλύπτη Φειδία... </a:t>
            </a:r>
          </a:p>
          <a:p>
            <a:endParaRPr lang="el-GR" sz="1400" dirty="0" smtClean="0">
              <a:effectLst>
                <a:outerShdw blurRad="38100" dist="38100" dir="2700000" algn="tl">
                  <a:srgbClr val="000000">
                    <a:alpha val="43137"/>
                  </a:srgbClr>
                </a:outerShdw>
              </a:effectLst>
            </a:endParaRPr>
          </a:p>
          <a:p>
            <a:r>
              <a:rPr lang="el-GR" sz="1400" dirty="0" smtClean="0">
                <a:effectLst>
                  <a:outerShdw blurRad="38100" dist="38100" dir="2700000" algn="tl">
                    <a:srgbClr val="000000">
                      <a:alpha val="43137"/>
                    </a:srgbClr>
                  </a:outerShdw>
                </a:effectLst>
              </a:rPr>
              <a:t>Η κατασκευή του αγάλματος της θεάς χρηματοδοτήθηκε κυρίως από το ταμείο της Αθηναϊκής συμμαχίας.</a:t>
            </a:r>
          </a:p>
          <a:p>
            <a:endParaRPr lang="el-GR" sz="1400" dirty="0" smtClean="0">
              <a:effectLst>
                <a:outerShdw blurRad="38100" dist="38100" dir="2700000" algn="tl">
                  <a:srgbClr val="000000">
                    <a:alpha val="43137"/>
                  </a:srgbClr>
                </a:outerShdw>
              </a:effectLst>
            </a:endParaRPr>
          </a:p>
          <a:p>
            <a:r>
              <a:rPr lang="el-GR" sz="1400" dirty="0" smtClean="0">
                <a:effectLst>
                  <a:outerShdw blurRad="38100" dist="38100" dir="2700000" algn="tl">
                    <a:srgbClr val="000000">
                      <a:alpha val="43137"/>
                    </a:srgbClr>
                  </a:outerShdw>
                </a:effectLst>
              </a:rPr>
              <a:t>Έφθανε τα 12 μ. ύψος και αναπαριστούσε την Αθηνά πάνοπλη. </a:t>
            </a:r>
          </a:p>
          <a:p>
            <a:r>
              <a:rPr lang="el-GR" sz="1400" dirty="0" smtClean="0">
                <a:effectLst>
                  <a:outerShdw blurRad="38100" dist="38100" dir="2700000" algn="tl">
                    <a:srgbClr val="000000">
                      <a:alpha val="43137"/>
                    </a:srgbClr>
                  </a:outerShdw>
                </a:effectLst>
              </a:rPr>
              <a:t>Τα γυμνά μέρη της θεάς ήταν κατασκευασμένα από ελεφαντόδοντο, ενώ ο πέπλος (το ένδυμα της θεάς), η αιγίδα, τα πέδιλα, το κράνος και η ασπίδα της ήταν κατασκευασμένα από φορητά φύλλα χρυσού αξίας 44 ταλάντων... </a:t>
            </a:r>
          </a:p>
          <a:p>
            <a:endParaRPr lang="el-GR" sz="1400" dirty="0" smtClean="0">
              <a:effectLst>
                <a:outerShdw blurRad="38100" dist="38100" dir="2700000" algn="tl">
                  <a:srgbClr val="000000">
                    <a:alpha val="43137"/>
                  </a:srgbClr>
                </a:outerShdw>
              </a:effectLst>
            </a:endParaRPr>
          </a:p>
          <a:p>
            <a:r>
              <a:rPr lang="el-GR" sz="1400" dirty="0" smtClean="0">
                <a:effectLst>
                  <a:outerShdw blurRad="38100" dist="38100" dir="2700000" algn="tl">
                    <a:srgbClr val="000000">
                      <a:alpha val="43137"/>
                    </a:srgbClr>
                  </a:outerShdw>
                </a:effectLst>
              </a:rPr>
              <a:t>Στο δεξί της χέρι, το οποίο ήταν στηριγμένο σε μικρό κορινθιακό κίονα, κρατούσε φτερωτή Νίκη την οποία προσέφερε στους Αθηναίους, ενώ στο αριστερό της κρατούσε την άκρη της στηριγμένης στο αριστερό της γόνατο ασπίδας. </a:t>
            </a:r>
          </a:p>
          <a:p>
            <a:endParaRPr lang="el-GR" sz="1400" dirty="0" smtClean="0">
              <a:effectLst>
                <a:outerShdw blurRad="38100" dist="38100" dir="2700000" algn="tl">
                  <a:srgbClr val="000000">
                    <a:alpha val="43137"/>
                  </a:srgbClr>
                </a:outerShdw>
              </a:effectLst>
            </a:endParaRPr>
          </a:p>
          <a:p>
            <a:r>
              <a:rPr lang="el-GR" sz="1400" dirty="0" smtClean="0">
                <a:effectLst>
                  <a:outerShdw blurRad="38100" dist="38100" dir="2700000" algn="tl">
                    <a:srgbClr val="000000">
                      <a:alpha val="43137"/>
                    </a:srgbClr>
                  </a:outerShdw>
                </a:effectLst>
              </a:rPr>
              <a:t>Το δόρυ της θεάς στηριζόταν στο έδαφος και στον αριστερό της ώμο. Την ασπίδα εξωτερικά διακοσμούσε ανάγλυφη παράσταση </a:t>
            </a:r>
            <a:r>
              <a:rPr lang="el-GR" sz="1400" dirty="0" err="1" smtClean="0">
                <a:effectLst>
                  <a:outerShdw blurRad="38100" dist="38100" dir="2700000" algn="tl">
                    <a:srgbClr val="000000">
                      <a:alpha val="43137"/>
                    </a:srgbClr>
                  </a:outerShdw>
                </a:effectLst>
              </a:rPr>
              <a:t>αμαζονομαχίας</a:t>
            </a:r>
            <a:r>
              <a:rPr lang="el-GR" sz="1400" dirty="0" smtClean="0">
                <a:effectLst>
                  <a:outerShdw blurRad="38100" dist="38100" dir="2700000" algn="tl">
                    <a:srgbClr val="000000">
                      <a:alpha val="43137"/>
                    </a:srgbClr>
                  </a:outerShdw>
                </a:effectLst>
              </a:rPr>
              <a:t>, για την οποία κατηγορήθηκε ο Φειδίας από τους Αθηναίους ότι σε δύο από τις μορφές που πολεμούσαν τις αμαζόνες είχε δώσει τα φυσιογνωμικά χαρακτηριστικά του ιδίου και του Περικλή.</a:t>
            </a:r>
          </a:p>
          <a:p>
            <a:endParaRPr lang="el-GR" sz="1400" dirty="0" smtClean="0">
              <a:effectLst>
                <a:outerShdw blurRad="38100" dist="38100" dir="2700000" algn="tl">
                  <a:srgbClr val="000000">
                    <a:alpha val="43137"/>
                  </a:srgbClr>
                </a:outerShdw>
              </a:effectLst>
            </a:endParaRPr>
          </a:p>
          <a:p>
            <a:r>
              <a:rPr lang="el-GR" sz="1400" dirty="0" smtClean="0">
                <a:effectLst>
                  <a:outerShdw blurRad="38100" dist="38100" dir="2700000" algn="tl">
                    <a:srgbClr val="000000">
                      <a:alpha val="43137"/>
                    </a:srgbClr>
                  </a:outerShdw>
                </a:effectLst>
              </a:rPr>
              <a:t>Εσωτερικά υπήρχε γραπτή παράσταση γιγαντομαχίας και αναδιπλούμενος πλαστικός (γλυπτός) όφις. </a:t>
            </a:r>
          </a:p>
          <a:p>
            <a:endParaRPr lang="el-GR" sz="1400" dirty="0" smtClean="0">
              <a:effectLst>
                <a:outerShdw blurRad="38100" dist="38100" dir="2700000" algn="tl">
                  <a:srgbClr val="000000">
                    <a:alpha val="43137"/>
                  </a:srgbClr>
                </a:outerShdw>
              </a:effectLst>
            </a:endParaRPr>
          </a:p>
          <a:p>
            <a:r>
              <a:rPr lang="el-GR" sz="1400" dirty="0" smtClean="0">
                <a:effectLst>
                  <a:outerShdw blurRad="38100" dist="38100" dir="2700000" algn="tl">
                    <a:srgbClr val="000000">
                      <a:alpha val="43137"/>
                    </a:srgbClr>
                  </a:outerShdw>
                </a:effectLst>
              </a:rPr>
              <a:t>Στα πέδιλα της θεάς απεικονιζόταν ανάγλυφη παράσταση </a:t>
            </a:r>
            <a:r>
              <a:rPr lang="el-GR" sz="1400" dirty="0" err="1" smtClean="0">
                <a:effectLst>
                  <a:outerShdw blurRad="38100" dist="38100" dir="2700000" algn="tl">
                    <a:srgbClr val="000000">
                      <a:alpha val="43137"/>
                    </a:srgbClr>
                  </a:outerShdw>
                </a:effectLst>
              </a:rPr>
              <a:t>κενταυρομαχίας</a:t>
            </a:r>
            <a:r>
              <a:rPr lang="el-GR" sz="1400" dirty="0" smtClean="0">
                <a:effectLst>
                  <a:outerShdw blurRad="38100" dist="38100" dir="2700000" algn="tl">
                    <a:srgbClr val="000000">
                      <a:alpha val="43137"/>
                    </a:srgbClr>
                  </a:outerShdw>
                </a:effectLst>
              </a:rPr>
              <a:t>. Οι σκηνές αυτές συμβόλιζαν τη νίκη των δυνάμεων του καλού εναντίον του κακού, της Σωφροσύνης εναντίον της Ύβρεως. Στη βάση του αγάλματος υπήρχε ανάγλυφη παράσταση του μύθου της γέννησης </a:t>
            </a:r>
            <a:r>
              <a:rPr lang="el-GR" sz="1300" b="1" dirty="0" smtClean="0">
                <a:effectLst>
                  <a:outerShdw blurRad="38100" dist="38100" dir="2700000" algn="tl">
                    <a:srgbClr val="000000">
                      <a:alpha val="43137"/>
                    </a:srgbClr>
                  </a:outerShdw>
                </a:effectLst>
              </a:rPr>
              <a:t>της Πανδώρας</a:t>
            </a:r>
            <a:r>
              <a:rPr lang="el-GR" sz="1200" dirty="0" smtClean="0">
                <a:effectLst>
                  <a:outerShdw blurRad="38100" dist="38100" dir="2700000" algn="tl">
                    <a:srgbClr val="000000">
                      <a:alpha val="43137"/>
                    </a:srgbClr>
                  </a:outerShdw>
                </a:effectLst>
              </a:rPr>
              <a:t>. </a:t>
            </a:r>
          </a:p>
          <a:p>
            <a:endParaRPr lang="el-GR" sz="1200" dirty="0" smtClean="0"/>
          </a:p>
        </p:txBody>
      </p:sp>
      <p:sp>
        <p:nvSpPr>
          <p:cNvPr id="16" name="TextBox 15">
            <a:hlinkClick r:id="rId4" action="ppaction://hlinksldjump"/>
          </p:cNvPr>
          <p:cNvSpPr txBox="1"/>
          <p:nvPr/>
        </p:nvSpPr>
        <p:spPr>
          <a:xfrm>
            <a:off x="285720" y="6000768"/>
            <a:ext cx="857256" cy="369332"/>
          </a:xfrm>
          <a:prstGeom prst="rect">
            <a:avLst/>
          </a:prstGeom>
          <a:noFill/>
        </p:spPr>
        <p:txBody>
          <a:bodyPr wrap="square" rtlCol="0">
            <a:spAutoFit/>
          </a:bodyPr>
          <a:lstStyle/>
          <a:p>
            <a:r>
              <a:rPr lang="el-GR" dirty="0" smtClean="0">
                <a:solidFill>
                  <a:schemeClr val="accent1"/>
                </a:solidFill>
                <a:effectLst>
                  <a:outerShdw blurRad="38100" dist="38100" dir="2700000" algn="tl">
                    <a:srgbClr val="000000">
                      <a:alpha val="43137"/>
                    </a:srgbClr>
                  </a:outerShdw>
                </a:effectLst>
              </a:rPr>
              <a:t>Πίσω</a:t>
            </a:r>
            <a:endParaRPr lang="el-GR" dirty="0">
              <a:solidFill>
                <a:schemeClr val="accent1"/>
              </a:solidFill>
              <a:effectLst>
                <a:outerShdw blurRad="38100" dist="38100" dir="2700000" algn="tl">
                  <a:srgbClr val="000000">
                    <a:alpha val="43137"/>
                  </a:srgbClr>
                </a:outerShdw>
              </a:effectLst>
            </a:endParaRPr>
          </a:p>
        </p:txBody>
      </p:sp>
      <p:sp>
        <p:nvSpPr>
          <p:cNvPr id="17" name="Right Arrow 16">
            <a:hlinkClick r:id="rId4" action="ppaction://hlinksldjump"/>
          </p:cNvPr>
          <p:cNvSpPr/>
          <p:nvPr/>
        </p:nvSpPr>
        <p:spPr>
          <a:xfrm rot="10800000">
            <a:off x="142844" y="6215082"/>
            <a:ext cx="785818" cy="428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childTnLst>
                                </p:cTn>
                              </p:par>
                              <p:par>
                                <p:cTn id="9" presetID="58" presetClass="path" presetSubtype="0" accel="50000" decel="50000" fill="hold" nodeType="withEffect">
                                  <p:stCondLst>
                                    <p:cond delay="0"/>
                                  </p:stCondLst>
                                  <p:childTnLst>
                                    <p:animMotion origin="layout" path="M -0.05885 -0.0569 L 0.01181 -0.01827 C 0.02743 -0.0111 0.0434 0.00717 0.05573 0.02984 C 0.06997 0.05644 0.07656 0.08096 0.07691 0.10317 L 0.08125 0.20495 " pathEditMode="relative" rAng="-23725922" ptsTypes="FffFF">
                                      <p:cBhvr>
                                        <p:cTn id="10" dur="2000" fill="hold"/>
                                        <p:tgtEl>
                                          <p:spTgt spid="11"/>
                                        </p:tgtEl>
                                        <p:attrNameLst>
                                          <p:attrName>ppt_x</p:attrName>
                                          <p:attrName>ppt_y</p:attrName>
                                        </p:attrNameLst>
                                      </p:cBhvr>
                                      <p:rCtr x="93" y="1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142852"/>
            <a:ext cx="7781956" cy="714380"/>
          </a:xfrm>
        </p:spPr>
        <p:txBody>
          <a:bodyPr>
            <a:normAutofit/>
          </a:bodyPr>
          <a:lstStyle/>
          <a:p>
            <a:r>
              <a:rPr lang="el-GR" sz="4000" b="1" dirty="0" smtClean="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rPr>
              <a:t>Το Ερέχθειο </a:t>
            </a:r>
            <a:endParaRPr lang="el-GR" sz="4000" dirty="0"/>
          </a:p>
        </p:txBody>
      </p:sp>
      <p:pic>
        <p:nvPicPr>
          <p:cNvPr id="5" name="Content Placeholder 4" descr="er2.jpg"/>
          <p:cNvPicPr>
            <a:picLocks noGrp="1" noChangeAspect="1"/>
          </p:cNvPicPr>
          <p:nvPr>
            <p:ph sz="half" idx="2"/>
          </p:nvPr>
        </p:nvPicPr>
        <p:blipFill>
          <a:blip r:embed="rId2" cstate="print"/>
          <a:stretch>
            <a:fillRect/>
          </a:stretch>
        </p:blipFill>
        <p:spPr>
          <a:xfrm>
            <a:off x="4792314" y="2071678"/>
            <a:ext cx="4237225" cy="250033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Content Placeholder 2"/>
          <p:cNvSpPr>
            <a:spLocks noGrp="1"/>
          </p:cNvSpPr>
          <p:nvPr>
            <p:ph sz="half" idx="1"/>
          </p:nvPr>
        </p:nvSpPr>
        <p:spPr>
          <a:xfrm>
            <a:off x="0" y="714356"/>
            <a:ext cx="4714876" cy="5929330"/>
          </a:xfrm>
        </p:spPr>
        <p:txBody>
          <a:bodyPr>
            <a:noAutofit/>
          </a:bodyPr>
          <a:lstStyle/>
          <a:p>
            <a:pPr algn="just"/>
            <a:r>
              <a:rPr lang="el-GR" sz="1400" dirty="0" smtClean="0">
                <a:effectLst>
                  <a:outerShdw blurRad="38100" dist="38100" dir="2700000" algn="tl">
                    <a:srgbClr val="000000">
                      <a:alpha val="43137"/>
                    </a:srgbClr>
                  </a:outerShdw>
                </a:effectLst>
              </a:rPr>
              <a:t>Το Ερέχθειο αποτελεί τον ιερότερο τόπο λατρείας στην Αθήνα. </a:t>
            </a:r>
          </a:p>
          <a:p>
            <a:pPr algn="just"/>
            <a:endParaRPr lang="el-GR" sz="1400" dirty="0" smtClean="0">
              <a:effectLst>
                <a:outerShdw blurRad="38100" dist="38100" dir="2700000" algn="tl">
                  <a:srgbClr val="000000">
                    <a:alpha val="43137"/>
                  </a:srgbClr>
                </a:outerShdw>
              </a:effectLst>
            </a:endParaRPr>
          </a:p>
          <a:p>
            <a:pPr algn="just"/>
            <a:r>
              <a:rPr lang="el-GR" sz="1400" dirty="0" smtClean="0">
                <a:effectLst>
                  <a:outerShdw blurRad="38100" dist="38100" dir="2700000" algn="tl">
                    <a:srgbClr val="000000">
                      <a:alpha val="43137"/>
                    </a:srgbClr>
                  </a:outerShdw>
                </a:effectLst>
              </a:rPr>
              <a:t>Εκεί λατρεύονταν εκτός από την Αθηνά, ο Ποσειδώνας, ο Ήφαιστος, ο Κέκροπας (ο μυθικός πρώτος βασιλιάς της Αθήνας) και οι τοπικοί ήρωες Ερεχθέας και Βούτης. </a:t>
            </a:r>
          </a:p>
          <a:p>
            <a:pPr algn="just"/>
            <a:endParaRPr lang="el-GR" sz="1400" dirty="0" smtClean="0">
              <a:effectLst>
                <a:outerShdw blurRad="38100" dist="38100" dir="2700000" algn="tl">
                  <a:srgbClr val="000000">
                    <a:alpha val="43137"/>
                  </a:srgbClr>
                </a:outerShdw>
              </a:effectLst>
            </a:endParaRPr>
          </a:p>
          <a:p>
            <a:pPr algn="just"/>
            <a:r>
              <a:rPr lang="el-GR" sz="1400" dirty="0" smtClean="0">
                <a:effectLst>
                  <a:outerShdw blurRad="38100" dist="38100" dir="2700000" algn="tl">
                    <a:srgbClr val="000000">
                      <a:alpha val="43137"/>
                    </a:srgbClr>
                  </a:outerShdw>
                </a:effectLst>
              </a:rPr>
              <a:t>Όλη η ιστορία της πόλης συμπυκνωνόταν σε αυτό το σημείο. Απομεινάρια της διαμάχης μεταξύ Αθηνάς και Ποσειδώνα για την κυριότητα της πόλης είναι η ελιά που χάρισε η θεά στην πόλη και βρίσκεται στα δυτικά του κτηρίου και τα ίχνη της τρίαινας του  Ποσειδώνα στον βράχο </a:t>
            </a:r>
            <a:r>
              <a:rPr lang="el-GR" sz="1400" dirty="0" err="1" smtClean="0">
                <a:effectLst>
                  <a:outerShdw blurRad="38100" dist="38100" dir="2700000" algn="tl">
                    <a:srgbClr val="000000">
                      <a:alpha val="43137"/>
                    </a:srgbClr>
                  </a:outerShdw>
                </a:effectLst>
              </a:rPr>
              <a:t>απ’όπου</a:t>
            </a:r>
            <a:r>
              <a:rPr lang="el-GR" sz="1400" dirty="0" smtClean="0">
                <a:effectLst>
                  <a:outerShdw blurRad="38100" dist="38100" dir="2700000" algn="tl">
                    <a:srgbClr val="000000">
                      <a:alpha val="43137"/>
                    </a:srgbClr>
                  </a:outerShdw>
                </a:effectLst>
              </a:rPr>
              <a:t> ανέβλυσε αλμυρό νερό. Ακόμα, κάτω από την βόρεια </a:t>
            </a:r>
            <a:r>
              <a:rPr lang="el-GR" sz="1400" dirty="0" err="1" smtClean="0">
                <a:effectLst>
                  <a:outerShdw blurRad="38100" dist="38100" dir="2700000" algn="tl">
                    <a:srgbClr val="000000">
                      <a:alpha val="43137"/>
                    </a:srgbClr>
                  </a:outerShdw>
                </a:effectLst>
              </a:rPr>
              <a:t>πρόσταση</a:t>
            </a:r>
            <a:r>
              <a:rPr lang="el-GR" sz="1400" dirty="0" smtClean="0">
                <a:effectLst>
                  <a:outerShdw blurRad="38100" dist="38100" dir="2700000" algn="tl">
                    <a:srgbClr val="000000">
                      <a:alpha val="43137"/>
                    </a:srgbClr>
                  </a:outerShdw>
                </a:effectLst>
              </a:rPr>
              <a:t> του Ερεχθείου βρίσκεται η τρύπα όπου σύμφωνα με τον μύθο κατοικούσε το ιερό φίδι του Εριχθόνιου. </a:t>
            </a:r>
          </a:p>
          <a:p>
            <a:pPr algn="just"/>
            <a:endParaRPr lang="el-GR" sz="1400" dirty="0" smtClean="0">
              <a:effectLst>
                <a:outerShdw blurRad="38100" dist="38100" dir="2700000" algn="tl">
                  <a:srgbClr val="000000">
                    <a:alpha val="43137"/>
                  </a:srgbClr>
                </a:outerShdw>
              </a:effectLst>
            </a:endParaRPr>
          </a:p>
          <a:p>
            <a:pPr algn="just"/>
            <a:r>
              <a:rPr lang="el-GR" sz="1400" dirty="0" smtClean="0">
                <a:effectLst>
                  <a:outerShdw blurRad="38100" dist="38100" dir="2700000" algn="tl">
                    <a:srgbClr val="000000">
                      <a:alpha val="43137"/>
                    </a:srgbClr>
                  </a:outerShdw>
                </a:effectLst>
              </a:rPr>
              <a:t>Σε ένα από τα εσωτερικά δωμάτια φυλασσόταν το πανάρχαιο (ακόμα και για τότε) ξύλινο άγαλμα της Αθηνάς (ξόανο) για το οποίο λεγόταν ότι είχε πέσει στη γη (ως ένδειξη της παλαιότητάς του). Μπροστά του έκαιγε η περίφημη </a:t>
            </a:r>
            <a:r>
              <a:rPr lang="el-GR" sz="1400" i="1" dirty="0" smtClean="0">
                <a:effectLst>
                  <a:outerShdw blurRad="38100" dist="38100" dir="2700000" algn="tl">
                    <a:srgbClr val="000000">
                      <a:alpha val="43137"/>
                    </a:srgbClr>
                  </a:outerShdw>
                </a:effectLst>
              </a:rPr>
              <a:t>"άσβεστος λυχνία".</a:t>
            </a:r>
            <a:r>
              <a:rPr lang="el-GR" sz="1400" dirty="0" smtClean="0">
                <a:effectLst>
                  <a:outerShdw blurRad="38100" dist="38100" dir="2700000" algn="tl">
                    <a:srgbClr val="000000">
                      <a:alpha val="43137"/>
                    </a:srgbClr>
                  </a:outerShdw>
                </a:effectLst>
              </a:rPr>
              <a:t> </a:t>
            </a:r>
          </a:p>
          <a:p>
            <a:pPr algn="just"/>
            <a:r>
              <a:rPr lang="el-GR" sz="1400" dirty="0" smtClean="0">
                <a:effectLst>
                  <a:outerShdw blurRad="38100" dist="38100" dir="2700000" algn="tl">
                    <a:srgbClr val="000000">
                      <a:alpha val="43137"/>
                    </a:srgbClr>
                  </a:outerShdw>
                </a:effectLst>
              </a:rPr>
              <a:t>   Το σημείο που χτίστηκε το Ερέχθειο δεν είναι καθόλου τυχαίο καθώς εκεί βρισκόταν και το Μυκηναϊκό ανάκτορο με όλα τα ιερά του. </a:t>
            </a:r>
          </a:p>
          <a:p>
            <a:pPr algn="just"/>
            <a:endParaRPr lang="el-GR" sz="1400" dirty="0" smtClean="0">
              <a:effectLst>
                <a:outerShdw blurRad="38100" dist="38100" dir="2700000" algn="tl">
                  <a:srgbClr val="000000">
                    <a:alpha val="43137"/>
                  </a:srgbClr>
                </a:outerShdw>
              </a:effectLst>
            </a:endParaRPr>
          </a:p>
          <a:p>
            <a:pPr algn="just"/>
            <a:endParaRPr lang="el-GR" sz="1400" dirty="0">
              <a:effectLst>
                <a:outerShdw blurRad="38100" dist="38100" dir="2700000" algn="tl">
                  <a:srgbClr val="000000">
                    <a:alpha val="43137"/>
                  </a:srgbClr>
                </a:outerShdw>
              </a:effectLst>
            </a:endParaRPr>
          </a:p>
        </p:txBody>
      </p:sp>
      <p:sp>
        <p:nvSpPr>
          <p:cNvPr id="6" name="TextBox 5"/>
          <p:cNvSpPr txBox="1"/>
          <p:nvPr/>
        </p:nvSpPr>
        <p:spPr>
          <a:xfrm>
            <a:off x="4929190" y="4857760"/>
            <a:ext cx="4071966" cy="1815882"/>
          </a:xfrm>
          <a:prstGeom prst="rect">
            <a:avLst/>
          </a:prstGeom>
          <a:noFill/>
        </p:spPr>
        <p:txBody>
          <a:bodyPr wrap="square" rtlCol="0">
            <a:spAutoFit/>
          </a:bodyPr>
          <a:lstStyle/>
          <a:p>
            <a:pPr algn="just"/>
            <a:r>
              <a:rPr lang="el-GR" sz="1400" dirty="0" smtClean="0">
                <a:effectLst>
                  <a:outerShdw blurRad="38100" dist="38100" dir="2700000" algn="tl">
                    <a:srgbClr val="000000">
                      <a:alpha val="43137"/>
                    </a:srgbClr>
                  </a:outerShdw>
                </a:effectLst>
              </a:rPr>
              <a:t>Το κύριο χαρακτηριστικό του Ερεχθείου, είναι η νότια </a:t>
            </a:r>
            <a:r>
              <a:rPr lang="el-GR" sz="1400" dirty="0" err="1" smtClean="0">
                <a:effectLst>
                  <a:outerShdw blurRad="38100" dist="38100" dir="2700000" algn="tl">
                    <a:srgbClr val="000000">
                      <a:alpha val="43137"/>
                    </a:srgbClr>
                  </a:outerShdw>
                </a:effectLst>
              </a:rPr>
              <a:t>πρόσταση</a:t>
            </a:r>
            <a:r>
              <a:rPr lang="el-GR" sz="1400" dirty="0" smtClean="0">
                <a:effectLst>
                  <a:outerShdw blurRad="38100" dist="38100" dir="2700000" algn="tl">
                    <a:srgbClr val="000000">
                      <a:alpha val="43137"/>
                    </a:srgbClr>
                  </a:outerShdw>
                </a:effectLst>
              </a:rPr>
              <a:t> των Καρυάτιδων, οι κίονες δηλαδή με τη μορφή γυναικών. Στον χώρο που περιέκλειαν θεωρούσαν ότι υπήρχε ο τάφος του Κέκροπα. Λίγο πιο δυτικά του Ερεχθείου βρισκόταν, στον ίδιο περίβολο, το </a:t>
            </a:r>
            <a:r>
              <a:rPr lang="el-GR" sz="1400" dirty="0" err="1" smtClean="0">
                <a:effectLst>
                  <a:outerShdw blurRad="38100" dist="38100" dir="2700000" algn="tl">
                    <a:srgbClr val="000000">
                      <a:alpha val="43137"/>
                    </a:srgbClr>
                  </a:outerShdw>
                </a:effectLst>
              </a:rPr>
              <a:t>Πανδρόσειο</a:t>
            </a:r>
            <a:r>
              <a:rPr lang="el-GR" sz="1400" dirty="0" smtClean="0">
                <a:effectLst>
                  <a:outerShdw blurRad="38100" dist="38100" dir="2700000" algn="tl">
                    <a:srgbClr val="000000">
                      <a:alpha val="43137"/>
                    </a:srgbClr>
                  </a:outerShdw>
                </a:effectLst>
              </a:rPr>
              <a:t>, μικρή στοά αφιερωμένη στη νύμφη Πάνδροσο, κόρη του Κέκροπα.</a:t>
            </a:r>
          </a:p>
        </p:txBody>
      </p:sp>
      <p:sp>
        <p:nvSpPr>
          <p:cNvPr id="7" name="TextBox 6">
            <a:hlinkClick r:id="rId3" action="ppaction://hlinksldjump"/>
          </p:cNvPr>
          <p:cNvSpPr txBox="1"/>
          <p:nvPr/>
        </p:nvSpPr>
        <p:spPr>
          <a:xfrm>
            <a:off x="8072462" y="6429384"/>
            <a:ext cx="857256" cy="369332"/>
          </a:xfrm>
          <a:prstGeom prst="rect">
            <a:avLst/>
          </a:prstGeom>
          <a:noFill/>
        </p:spPr>
        <p:txBody>
          <a:bodyPr wrap="square" rtlCol="0">
            <a:spAutoFit/>
          </a:bodyPr>
          <a:lstStyle/>
          <a:p>
            <a:r>
              <a:rPr lang="el-GR" dirty="0" smtClean="0">
                <a:solidFill>
                  <a:schemeClr val="accent1"/>
                </a:solidFill>
                <a:effectLst>
                  <a:outerShdw blurRad="38100" dist="38100" dir="2700000" algn="tl">
                    <a:srgbClr val="000000">
                      <a:alpha val="43137"/>
                    </a:srgbClr>
                  </a:outerShdw>
                </a:effectLst>
              </a:rPr>
              <a:t>Πίσω</a:t>
            </a:r>
            <a:endParaRPr lang="el-GR" dirty="0">
              <a:solidFill>
                <a:schemeClr val="accent1"/>
              </a:solidFill>
              <a:effectLst>
                <a:outerShdw blurRad="38100" dist="38100" dir="2700000" algn="tl">
                  <a:srgbClr val="000000">
                    <a:alpha val="43137"/>
                  </a:srgbClr>
                </a:outerShdw>
              </a:effectLst>
            </a:endParaRPr>
          </a:p>
        </p:txBody>
      </p:sp>
      <p:sp>
        <p:nvSpPr>
          <p:cNvPr id="8" name="Right Arrow 7">
            <a:hlinkClick r:id="rId3" action="ppaction://hlinksldjump"/>
          </p:cNvPr>
          <p:cNvSpPr/>
          <p:nvPr/>
        </p:nvSpPr>
        <p:spPr>
          <a:xfrm rot="10800000">
            <a:off x="7358082" y="6429396"/>
            <a:ext cx="785818" cy="428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effectLst>
                <a:outerShdw blurRad="38100" dist="38100" dir="2700000" algn="tl">
                  <a:srgbClr val="000000">
                    <a:alpha val="43137"/>
                  </a:srgbClr>
                </a:outerShdw>
              </a:effectLst>
            </a:endParaRPr>
          </a:p>
        </p:txBody>
      </p:sp>
    </p:spTree>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01080" cy="1143000"/>
          </a:xfrm>
        </p:spPr>
        <p:txBody>
          <a:bodyPr>
            <a:noAutofit/>
          </a:bodyPr>
          <a:lstStyle/>
          <a:p>
            <a:pPr algn="ctr"/>
            <a:r>
              <a:rPr lang="el-GR" sz="3600" b="1" dirty="0" smtClean="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rPr>
              <a:t>Ο αρχαϊκός ναός της Αθηνάς Παλλάδας</a:t>
            </a:r>
            <a:endParaRPr lang="el-GR" sz="3600" dirty="0"/>
          </a:p>
        </p:txBody>
      </p:sp>
      <p:sp>
        <p:nvSpPr>
          <p:cNvPr id="3" name="Content Placeholder 2"/>
          <p:cNvSpPr>
            <a:spLocks noGrp="1"/>
          </p:cNvSpPr>
          <p:nvPr>
            <p:ph sz="half" idx="1"/>
          </p:nvPr>
        </p:nvSpPr>
        <p:spPr>
          <a:xfrm>
            <a:off x="428596" y="1928802"/>
            <a:ext cx="3614734" cy="3614750"/>
          </a:xfrm>
        </p:spPr>
        <p:txBody>
          <a:bodyPr>
            <a:normAutofit fontScale="85000" lnSpcReduction="10000"/>
          </a:bodyPr>
          <a:lstStyle/>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Ο αρχαϊκός ναός της Αθηνάς Παλλάδος καταστράφηκε από τους Πέρσες. </a:t>
            </a:r>
          </a:p>
          <a:p>
            <a:endPar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Η λειτουργία του συνεχίστηκε μετά την επισκευή ενός μέρους του σηκού, ίσως του οπισθόδομου. </a:t>
            </a:r>
            <a:endParaRPr lang="el-GR"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5" name="Content Placeholder 4" descr="archneos.jpg"/>
          <p:cNvPicPr>
            <a:picLocks noGrp="1" noChangeAspect="1"/>
          </p:cNvPicPr>
          <p:nvPr>
            <p:ph sz="half" idx="2"/>
          </p:nvPr>
        </p:nvPicPr>
        <p:blipFill>
          <a:blip r:embed="rId2" cstate="print"/>
          <a:stretch>
            <a:fillRect/>
          </a:stretch>
        </p:blipFill>
        <p:spPr>
          <a:xfrm>
            <a:off x="4640168" y="2357430"/>
            <a:ext cx="4286770" cy="243367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hlinkClick r:id="rId3" action="ppaction://hlinksldjump"/>
          </p:cNvPr>
          <p:cNvSpPr txBox="1"/>
          <p:nvPr/>
        </p:nvSpPr>
        <p:spPr>
          <a:xfrm>
            <a:off x="571472" y="5857892"/>
            <a:ext cx="857256" cy="369332"/>
          </a:xfrm>
          <a:prstGeom prst="rect">
            <a:avLst/>
          </a:prstGeom>
          <a:noFill/>
        </p:spPr>
        <p:txBody>
          <a:bodyPr wrap="square" rtlCol="0">
            <a:spAutoFit/>
          </a:bodyPr>
          <a:lstStyle/>
          <a:p>
            <a:r>
              <a:rPr lang="el-GR" dirty="0" smtClean="0">
                <a:solidFill>
                  <a:schemeClr val="accent1"/>
                </a:solidFill>
                <a:effectLst>
                  <a:outerShdw blurRad="38100" dist="38100" dir="2700000" algn="tl">
                    <a:srgbClr val="000000">
                      <a:alpha val="43137"/>
                    </a:srgbClr>
                  </a:outerShdw>
                </a:effectLst>
              </a:rPr>
              <a:t>Πίσω</a:t>
            </a:r>
            <a:endParaRPr lang="el-GR" dirty="0">
              <a:solidFill>
                <a:schemeClr val="accent1"/>
              </a:solidFill>
              <a:effectLst>
                <a:outerShdw blurRad="38100" dist="38100" dir="2700000" algn="tl">
                  <a:srgbClr val="000000">
                    <a:alpha val="43137"/>
                  </a:srgbClr>
                </a:outerShdw>
              </a:effectLst>
            </a:endParaRPr>
          </a:p>
        </p:txBody>
      </p:sp>
      <p:sp>
        <p:nvSpPr>
          <p:cNvPr id="7" name="Right Arrow 6">
            <a:hlinkClick r:id="rId3" action="ppaction://hlinksldjump"/>
          </p:cNvPr>
          <p:cNvSpPr/>
          <p:nvPr/>
        </p:nvSpPr>
        <p:spPr>
          <a:xfrm rot="10800000">
            <a:off x="428596" y="6072206"/>
            <a:ext cx="785818" cy="428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52"/>
            <a:ext cx="7467600" cy="642942"/>
          </a:xfrm>
        </p:spPr>
        <p:txBody>
          <a:bodyPr>
            <a:normAutofit fontScale="90000"/>
          </a:bodyPr>
          <a:lstStyle/>
          <a:p>
            <a:r>
              <a:rPr lang="el-GR" sz="4800" b="1" dirty="0" smtClean="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rPr>
              <a:t>Τα Προπύλαια</a:t>
            </a:r>
            <a:endParaRPr lang="el-GR" dirty="0"/>
          </a:p>
        </p:txBody>
      </p:sp>
      <p:sp>
        <p:nvSpPr>
          <p:cNvPr id="3" name="Content Placeholder 2"/>
          <p:cNvSpPr>
            <a:spLocks noGrp="1"/>
          </p:cNvSpPr>
          <p:nvPr>
            <p:ph sz="half" idx="1"/>
          </p:nvPr>
        </p:nvSpPr>
        <p:spPr>
          <a:xfrm>
            <a:off x="142844" y="1142984"/>
            <a:ext cx="4071966" cy="4857784"/>
          </a:xfrm>
        </p:spPr>
        <p:txBody>
          <a:bodyPr>
            <a:normAutofit fontScale="55000" lnSpcReduction="20000"/>
          </a:bodyPr>
          <a:lstStyle/>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Την κατασκευή των προπυλαίων ανέλαβε ο αρχιτέκτονας Μνησικλής το 437 </a:t>
            </a:r>
            <a:r>
              <a:rPr lang="el-GR"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π.Χ.</a:t>
            </a:r>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p>
          <a:p>
            <a:endPar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Το κεντρικό κτήριο των προπυλαίων αποτελείται από δύο τμήματα εκ των οποίων το ανατολικό είναι πιο υπερυψωμένο.</a:t>
            </a:r>
          </a:p>
          <a:p>
            <a:endPar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Αξιόλογο είναι το γεγονός ότι παρά την εξωτερική καθαρά δωρική εμφάνιση, οι έξι εσωτερικοί κίονες ήταν ιωνικοί. </a:t>
            </a:r>
          </a:p>
          <a:p>
            <a:endPar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Μπροστά από τη νότια πτέρυγα βρίσκεται ο μικρός ιωνικός ναός της Αθηνάς Νίκης (427/6-424/3 </a:t>
            </a:r>
            <a:r>
              <a:rPr lang="el-GR"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π.Χ.</a:t>
            </a:r>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p>
          <a:p>
            <a:endPar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Στην βόρεια πτέρυγα κυριαρχεί το ορθογώνιο κτήριο της Πινακοθήκης όπου σύμφωνα με τον Παυσανία υπήρχαν πολλά αξιόλογα έργα ζωγραφικής (κυρίως του  ζωγράφου Πολύγνωτου) που δυστυχώς σήμερα έχουν χαθεί.</a:t>
            </a:r>
            <a:endParaRPr lang="el-GR"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5" name="Content Placeholder 4" descr="prop0.jpg"/>
          <p:cNvPicPr>
            <a:picLocks noGrp="1" noChangeAspect="1"/>
          </p:cNvPicPr>
          <p:nvPr>
            <p:ph sz="half" idx="2"/>
          </p:nvPr>
        </p:nvPicPr>
        <p:blipFill>
          <a:blip r:embed="rId2" cstate="print"/>
          <a:stretch>
            <a:fillRect/>
          </a:stretch>
        </p:blipFill>
        <p:spPr>
          <a:xfrm>
            <a:off x="4195093" y="2071678"/>
            <a:ext cx="4748887" cy="279785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p:cNvSpPr txBox="1"/>
          <p:nvPr/>
        </p:nvSpPr>
        <p:spPr>
          <a:xfrm>
            <a:off x="4714876" y="2571744"/>
            <a:ext cx="1143008" cy="307777"/>
          </a:xfrm>
          <a:prstGeom prst="rect">
            <a:avLst/>
          </a:prstGeom>
          <a:noFill/>
        </p:spPr>
        <p:txBody>
          <a:bodyPr wrap="square" rtlCol="0">
            <a:spAutoFit/>
          </a:bodyPr>
          <a:lstStyle/>
          <a:p>
            <a:r>
              <a:rPr lang="el-GR" sz="1400" dirty="0" smtClean="0">
                <a:effectLst>
                  <a:outerShdw blurRad="38100" dist="38100" dir="2700000" algn="tl">
                    <a:srgbClr val="000000">
                      <a:alpha val="43137"/>
                    </a:srgbClr>
                  </a:outerShdw>
                </a:effectLst>
              </a:rPr>
              <a:t>πινακοθήκη</a:t>
            </a:r>
            <a:endParaRPr lang="el-GR" sz="1400" dirty="0">
              <a:effectLst>
                <a:outerShdw blurRad="38100" dist="38100" dir="2700000" algn="tl">
                  <a:srgbClr val="000000">
                    <a:alpha val="43137"/>
                  </a:srgbClr>
                </a:outerShdw>
              </a:effectLst>
            </a:endParaRPr>
          </a:p>
        </p:txBody>
      </p:sp>
      <p:sp>
        <p:nvSpPr>
          <p:cNvPr id="7" name="TextBox 6"/>
          <p:cNvSpPr txBox="1"/>
          <p:nvPr/>
        </p:nvSpPr>
        <p:spPr>
          <a:xfrm>
            <a:off x="7500958" y="3143248"/>
            <a:ext cx="1214446" cy="230832"/>
          </a:xfrm>
          <a:prstGeom prst="rect">
            <a:avLst/>
          </a:prstGeom>
          <a:noFill/>
        </p:spPr>
        <p:txBody>
          <a:bodyPr wrap="square" rtlCol="0">
            <a:spAutoFit/>
          </a:bodyPr>
          <a:lstStyle/>
          <a:p>
            <a:pPr algn="ctr"/>
            <a:r>
              <a:rPr lang="el-GR" sz="900" dirty="0" smtClean="0">
                <a:effectLst>
                  <a:outerShdw blurRad="38100" dist="38100" dir="2700000" algn="tl">
                    <a:srgbClr val="000000">
                      <a:alpha val="43137"/>
                    </a:srgbClr>
                  </a:outerShdw>
                </a:effectLst>
              </a:rPr>
              <a:t>Ναός Αθηνάς Νίκης</a:t>
            </a:r>
            <a:endParaRPr lang="el-GR" sz="900" dirty="0">
              <a:effectLst>
                <a:outerShdw blurRad="38100" dist="38100" dir="2700000" algn="tl">
                  <a:srgbClr val="000000">
                    <a:alpha val="43137"/>
                  </a:srgbClr>
                </a:outerShdw>
              </a:effectLst>
            </a:endParaRPr>
          </a:p>
        </p:txBody>
      </p:sp>
      <p:sp>
        <p:nvSpPr>
          <p:cNvPr id="8" name="TextBox 7"/>
          <p:cNvSpPr txBox="1"/>
          <p:nvPr/>
        </p:nvSpPr>
        <p:spPr>
          <a:xfrm>
            <a:off x="5857884" y="2428868"/>
            <a:ext cx="1500198" cy="307777"/>
          </a:xfrm>
          <a:prstGeom prst="rect">
            <a:avLst/>
          </a:prstGeom>
          <a:noFill/>
        </p:spPr>
        <p:txBody>
          <a:bodyPr wrap="square" rtlCol="0">
            <a:spAutoFit/>
          </a:bodyPr>
          <a:lstStyle/>
          <a:p>
            <a:r>
              <a:rPr lang="el-GR" sz="1400" dirty="0" smtClean="0">
                <a:effectLst>
                  <a:outerShdw blurRad="38100" dist="38100" dir="2700000" algn="tl">
                    <a:srgbClr val="000000">
                      <a:alpha val="43137"/>
                    </a:srgbClr>
                  </a:outerShdw>
                </a:effectLst>
              </a:rPr>
              <a:t>Κεντρικό κτήριο</a:t>
            </a:r>
            <a:endParaRPr lang="el-GR" sz="1400" dirty="0">
              <a:effectLst>
                <a:outerShdw blurRad="38100" dist="38100" dir="2700000" algn="tl">
                  <a:srgbClr val="000000">
                    <a:alpha val="43137"/>
                  </a:srgbClr>
                </a:outerShdw>
              </a:effectLst>
            </a:endParaRPr>
          </a:p>
        </p:txBody>
      </p:sp>
      <p:sp>
        <p:nvSpPr>
          <p:cNvPr id="9" name="TextBox 8">
            <a:hlinkClick r:id="rId3" action="ppaction://hlinksldjump"/>
          </p:cNvPr>
          <p:cNvSpPr txBox="1"/>
          <p:nvPr/>
        </p:nvSpPr>
        <p:spPr>
          <a:xfrm>
            <a:off x="6286512" y="5857892"/>
            <a:ext cx="857256" cy="369332"/>
          </a:xfrm>
          <a:prstGeom prst="rect">
            <a:avLst/>
          </a:prstGeom>
          <a:noFill/>
        </p:spPr>
        <p:txBody>
          <a:bodyPr wrap="square" rtlCol="0">
            <a:spAutoFit/>
          </a:bodyPr>
          <a:lstStyle/>
          <a:p>
            <a:r>
              <a:rPr lang="el-GR" dirty="0" smtClean="0">
                <a:solidFill>
                  <a:schemeClr val="accent1"/>
                </a:solidFill>
                <a:effectLst>
                  <a:outerShdw blurRad="38100" dist="38100" dir="2700000" algn="tl">
                    <a:srgbClr val="000000">
                      <a:alpha val="43137"/>
                    </a:srgbClr>
                  </a:outerShdw>
                </a:effectLst>
              </a:rPr>
              <a:t>Πίσω</a:t>
            </a:r>
            <a:endParaRPr lang="el-GR" dirty="0">
              <a:solidFill>
                <a:schemeClr val="accent1"/>
              </a:solidFill>
              <a:effectLst>
                <a:outerShdw blurRad="38100" dist="38100" dir="2700000" algn="tl">
                  <a:srgbClr val="000000">
                    <a:alpha val="43137"/>
                  </a:srgbClr>
                </a:outerShdw>
              </a:effectLst>
            </a:endParaRPr>
          </a:p>
        </p:txBody>
      </p:sp>
      <p:sp>
        <p:nvSpPr>
          <p:cNvPr id="10" name="Right Arrow 9">
            <a:hlinkClick r:id="rId3" action="ppaction://hlinksldjump"/>
          </p:cNvPr>
          <p:cNvSpPr/>
          <p:nvPr/>
        </p:nvSpPr>
        <p:spPr>
          <a:xfrm rot="10800000">
            <a:off x="6143636" y="6072206"/>
            <a:ext cx="785818" cy="428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52"/>
            <a:ext cx="7467600" cy="714380"/>
          </a:xfrm>
        </p:spPr>
        <p:txBody>
          <a:bodyPr>
            <a:normAutofit fontScale="90000"/>
          </a:bodyPr>
          <a:lstStyle/>
          <a:p>
            <a:r>
              <a:rPr lang="el-GR" sz="4800" b="1" dirty="0" smtClean="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rPr>
              <a:t>Το </a:t>
            </a:r>
            <a:r>
              <a:rPr lang="el-GR" sz="4800" b="1" dirty="0" err="1" smtClean="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rPr>
              <a:t>Αρρηφόριο</a:t>
            </a:r>
            <a:endParaRPr lang="el-GR" dirty="0"/>
          </a:p>
        </p:txBody>
      </p:sp>
      <p:sp>
        <p:nvSpPr>
          <p:cNvPr id="3" name="Content Placeholder 2"/>
          <p:cNvSpPr>
            <a:spLocks noGrp="1"/>
          </p:cNvSpPr>
          <p:nvPr>
            <p:ph sz="half" idx="1"/>
          </p:nvPr>
        </p:nvSpPr>
        <p:spPr>
          <a:xfrm>
            <a:off x="142844" y="857232"/>
            <a:ext cx="4714908" cy="5857916"/>
          </a:xfrm>
        </p:spPr>
        <p:txBody>
          <a:bodyPr>
            <a:normAutofit fontScale="55000" lnSpcReduction="20000"/>
          </a:bodyPr>
          <a:lstStyle/>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Το </a:t>
            </a:r>
            <a:r>
              <a:rPr lang="el-GR"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Αρρηφόριο</a:t>
            </a:r>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ήταν ένα τετράγωνο κτίσμα στο βορειοδυτικό μέρος της Ακρόπολης. </a:t>
            </a:r>
          </a:p>
          <a:p>
            <a:endPar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Ήταν ο τόπος κατοικίας των δύο </a:t>
            </a:r>
            <a:r>
              <a:rPr lang="el-GR"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Αρρηφόρων</a:t>
            </a:r>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δύο κοριτσιών ηλικίας 7-11 ετών, που επιλέγονταν κάθε χρόνο για να υφάνουν τον Πέπλο της Αθηνάς με τον οποίο κάλυπταν το ξόανο της θεάς κατά τη γιορτή των Παναθηναίων. </a:t>
            </a:r>
          </a:p>
          <a:p>
            <a:endPar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Επίσης κατά τη διάρκεια των </a:t>
            </a:r>
            <a:r>
              <a:rPr lang="el-GR"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Αρρηφορίων</a:t>
            </a:r>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κουβαλούσαν τα Ιερά Σκεύη (άρρητα-φέρειν). </a:t>
            </a:r>
          </a:p>
          <a:p>
            <a:endPar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Ήταν κατασκευασμένο από πωρόλιθο και είχε τέσσερις πλευρές με μήκος 12,5 μέτρα η κάθε μία. Στην νότια πλευρά όπου και η κεντρική είσοδος, υπήρχε κιονοστοιχία με δύο ή τέσσερις δωρικούς κίονες. </a:t>
            </a:r>
          </a:p>
          <a:p>
            <a:endPar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Στα δυτικά, υπήρχε μία τειχισμένη αυλή όπου οι </a:t>
            </a:r>
            <a:r>
              <a:rPr lang="el-GR"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Αρρηφόρες</a:t>
            </a:r>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έπαιζαν και ονομαζόταν </a:t>
            </a:r>
            <a:r>
              <a:rPr lang="el-GR" b="1" i="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Σφαιρίστρα</a:t>
            </a:r>
            <a:r>
              <a:rPr lang="el-GR"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των </a:t>
            </a:r>
            <a:r>
              <a:rPr lang="el-GR" b="1" i="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Αρρηφόρων</a:t>
            </a:r>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p>
          <a:p>
            <a:endPar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Πολύ σημαντικό ρόλο στο κτήριο αλλά και στις γιορτές τις οποίες εξυπηρετούσε, ήταν η σκαλισμένη στην βόρεια πλαγιά της Ακρόπολης κλίμακα η οποία συνέδεε το </a:t>
            </a:r>
            <a:r>
              <a:rPr lang="el-GR"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Αρρηφόριο</a:t>
            </a:r>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με την πόλη. Από αυτήν την κλίμακα γινόταν η "Κάθοδος των </a:t>
            </a:r>
            <a:r>
              <a:rPr lang="el-GR"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Αρρηφόρων</a:t>
            </a:r>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κατά τα </a:t>
            </a:r>
            <a:r>
              <a:rPr lang="el-GR"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Αρρηφόρια</a:t>
            </a:r>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t>
            </a:r>
            <a:endParaRPr lang="el-GR"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5" name="Content Placeholder 4" descr="arhephor.jpg"/>
          <p:cNvPicPr>
            <a:picLocks noGrp="1" noChangeAspect="1"/>
          </p:cNvPicPr>
          <p:nvPr>
            <p:ph sz="half" idx="2"/>
          </p:nvPr>
        </p:nvPicPr>
        <p:blipFill>
          <a:blip r:embed="rId2" cstate="print"/>
          <a:stretch>
            <a:fillRect/>
          </a:stretch>
        </p:blipFill>
        <p:spPr>
          <a:xfrm>
            <a:off x="4912703" y="2571744"/>
            <a:ext cx="4036062" cy="238494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hlinkClick r:id="rId3" action="ppaction://hlinksldjump"/>
          </p:cNvPr>
          <p:cNvSpPr txBox="1"/>
          <p:nvPr/>
        </p:nvSpPr>
        <p:spPr>
          <a:xfrm>
            <a:off x="6429388" y="5643578"/>
            <a:ext cx="857256" cy="369332"/>
          </a:xfrm>
          <a:prstGeom prst="rect">
            <a:avLst/>
          </a:prstGeom>
          <a:noFill/>
        </p:spPr>
        <p:txBody>
          <a:bodyPr wrap="square" rtlCol="0">
            <a:spAutoFit/>
          </a:bodyPr>
          <a:lstStyle/>
          <a:p>
            <a:r>
              <a:rPr lang="el-GR" dirty="0" smtClean="0">
                <a:solidFill>
                  <a:schemeClr val="accent1"/>
                </a:solidFill>
                <a:effectLst>
                  <a:outerShdw blurRad="38100" dist="38100" dir="2700000" algn="tl">
                    <a:srgbClr val="000000">
                      <a:alpha val="43137"/>
                    </a:srgbClr>
                  </a:outerShdw>
                </a:effectLst>
              </a:rPr>
              <a:t>Πίσω</a:t>
            </a:r>
            <a:endParaRPr lang="el-GR" dirty="0">
              <a:solidFill>
                <a:schemeClr val="accent1"/>
              </a:solidFill>
              <a:effectLst>
                <a:outerShdw blurRad="38100" dist="38100" dir="2700000" algn="tl">
                  <a:srgbClr val="000000">
                    <a:alpha val="43137"/>
                  </a:srgbClr>
                </a:outerShdw>
              </a:effectLst>
            </a:endParaRPr>
          </a:p>
        </p:txBody>
      </p:sp>
      <p:sp>
        <p:nvSpPr>
          <p:cNvPr id="7" name="Right Arrow 6">
            <a:hlinkClick r:id="rId3" action="ppaction://hlinksldjump"/>
          </p:cNvPr>
          <p:cNvSpPr/>
          <p:nvPr/>
        </p:nvSpPr>
        <p:spPr>
          <a:xfrm rot="10800000">
            <a:off x="6286512" y="5857892"/>
            <a:ext cx="785818" cy="428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4800" b="1" dirty="0" smtClean="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rPr>
              <a:t>Η </a:t>
            </a:r>
            <a:r>
              <a:rPr lang="el-GR" sz="4800" b="1" dirty="0" err="1" smtClean="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rPr>
              <a:t>χαλκοθήκη</a:t>
            </a:r>
            <a:endParaRPr lang="el-GR" dirty="0"/>
          </a:p>
        </p:txBody>
      </p:sp>
      <p:sp>
        <p:nvSpPr>
          <p:cNvPr id="3" name="Content Placeholder 2"/>
          <p:cNvSpPr>
            <a:spLocks noGrp="1"/>
          </p:cNvSpPr>
          <p:nvPr>
            <p:ph sz="half" idx="1"/>
          </p:nvPr>
        </p:nvSpPr>
        <p:spPr>
          <a:xfrm>
            <a:off x="457200" y="1357298"/>
            <a:ext cx="3657600" cy="4768865"/>
          </a:xfrm>
        </p:spPr>
        <p:txBody>
          <a:bodyPr>
            <a:normAutofit fontScale="92500" lnSpcReduction="20000"/>
          </a:bodyPr>
          <a:lstStyle/>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Η </a:t>
            </a:r>
            <a:r>
              <a:rPr lang="el-GR"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Χαλκοθήκη</a:t>
            </a:r>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αποτελούσε χώρο φύλαξης των πολυάριθμων χάλκινων αναθημάτων (αγάλματα, όπλα, σκεύη) που προσέφεραν οι πιστοί στην Αθηνά. Επιγραφή που βρέθηκε εκεί αναφέρει ότι όλα αυτά τα αντικείμενα ανήκουν στη θεά.</a:t>
            </a:r>
            <a:endParaRPr lang="el-GR"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5" name="Content Placeholder 4" descr="xalkot.JPG"/>
          <p:cNvPicPr>
            <a:picLocks noGrp="1" noChangeAspect="1"/>
          </p:cNvPicPr>
          <p:nvPr>
            <p:ph sz="half" idx="2"/>
          </p:nvPr>
        </p:nvPicPr>
        <p:blipFill>
          <a:blip r:embed="rId2" cstate="print"/>
          <a:stretch>
            <a:fillRect/>
          </a:stretch>
        </p:blipFill>
        <p:spPr>
          <a:xfrm>
            <a:off x="4335182" y="2000240"/>
            <a:ext cx="4537360" cy="321471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hlinkClick r:id="rId3" action="ppaction://hlinksldjump"/>
          </p:cNvPr>
          <p:cNvSpPr txBox="1"/>
          <p:nvPr/>
        </p:nvSpPr>
        <p:spPr>
          <a:xfrm>
            <a:off x="285720" y="6000768"/>
            <a:ext cx="857256" cy="369332"/>
          </a:xfrm>
          <a:prstGeom prst="rect">
            <a:avLst/>
          </a:prstGeom>
          <a:noFill/>
        </p:spPr>
        <p:txBody>
          <a:bodyPr wrap="square" rtlCol="0">
            <a:spAutoFit/>
          </a:bodyPr>
          <a:lstStyle/>
          <a:p>
            <a:r>
              <a:rPr lang="el-GR" dirty="0" smtClean="0">
                <a:solidFill>
                  <a:schemeClr val="accent1"/>
                </a:solidFill>
                <a:effectLst>
                  <a:outerShdw blurRad="38100" dist="38100" dir="2700000" algn="tl">
                    <a:srgbClr val="000000">
                      <a:alpha val="43137"/>
                    </a:srgbClr>
                  </a:outerShdw>
                </a:effectLst>
              </a:rPr>
              <a:t>Πίσω</a:t>
            </a:r>
            <a:endParaRPr lang="el-GR" dirty="0">
              <a:solidFill>
                <a:schemeClr val="accent1"/>
              </a:solidFill>
              <a:effectLst>
                <a:outerShdw blurRad="38100" dist="38100" dir="2700000" algn="tl">
                  <a:srgbClr val="000000">
                    <a:alpha val="43137"/>
                  </a:srgbClr>
                </a:outerShdw>
              </a:effectLst>
            </a:endParaRPr>
          </a:p>
        </p:txBody>
      </p:sp>
      <p:sp>
        <p:nvSpPr>
          <p:cNvPr id="7" name="Right Arrow 6">
            <a:hlinkClick r:id="rId3" action="ppaction://hlinksldjump"/>
          </p:cNvPr>
          <p:cNvSpPr/>
          <p:nvPr/>
        </p:nvSpPr>
        <p:spPr>
          <a:xfrm rot="10800000">
            <a:off x="142844" y="6215082"/>
            <a:ext cx="785818" cy="428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2928934"/>
            <a:ext cx="5857916" cy="1143000"/>
          </a:xfrm>
        </p:spPr>
        <p:txBody>
          <a:bodyPr>
            <a:noAutofit/>
          </a:bodyPr>
          <a:lstStyle/>
          <a:p>
            <a:r>
              <a:rPr lang="el-GR" sz="2800" dirty="0" smtClean="0">
                <a:effectLst>
                  <a:outerShdw blurRad="38100" dist="38100" dir="2700000" algn="tl">
                    <a:srgbClr val="000000">
                      <a:alpha val="43137"/>
                    </a:srgbClr>
                  </a:outerShdw>
                </a:effectLst>
              </a:rPr>
              <a:t>Κάντε κλικ για να ξεκινήσει το βίντεο</a:t>
            </a:r>
            <a:endParaRPr lang="el-GR" sz="2800" dirty="0">
              <a:effectLst>
                <a:outerShdw blurRad="38100" dist="38100" dir="2700000" algn="tl">
                  <a:srgbClr val="000000">
                    <a:alpha val="43137"/>
                  </a:srgbClr>
                </a:outerShdw>
              </a:effectLst>
            </a:endParaRPr>
          </a:p>
        </p:txBody>
      </p:sp>
      <p:graphicFrame>
        <p:nvGraphicFramePr>
          <p:cNvPr id="4" name="Content Placeholder 3"/>
          <p:cNvGraphicFramePr>
            <a:graphicFrameLocks noChangeAspect="1"/>
          </p:cNvGraphicFramePr>
          <p:nvPr>
            <p:ph idx="1"/>
          </p:nvPr>
        </p:nvGraphicFramePr>
        <p:xfrm>
          <a:off x="9286908" y="4786322"/>
          <a:ext cx="952520" cy="560379"/>
        </p:xfrm>
        <a:graphic>
          <a:graphicData uri="http://schemas.openxmlformats.org/presentationml/2006/ole">
            <p:oleObj spid="_x0000_s2050" name="Πακέτο" r:id="rId3" imgW="1047600" imgH="485640" progId="Package">
              <p:embed/>
            </p:oleObj>
          </a:graphicData>
        </a:graphic>
      </p:graphicFrame>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verb" presetSubtype="0" fill="hold" nodeType="clickEffect">
                                  <p:stCondLst>
                                    <p:cond delay="0"/>
                                  </p:stCondLst>
                                  <p:childTnLst>
                                    <p:cmd type="verb" cmd="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74638"/>
            <a:ext cx="8715436" cy="1143000"/>
          </a:xfrm>
        </p:spPr>
        <p:txBody>
          <a:bodyPr>
            <a:normAutofit/>
          </a:bodyPr>
          <a:lstStyle/>
          <a:p>
            <a:r>
              <a:rPr lang="el-GR" sz="4400" b="1" dirty="0" smtClean="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rPr>
              <a:t>Ο ναός της </a:t>
            </a:r>
            <a:r>
              <a:rPr lang="el-GR" sz="4400" b="1" dirty="0" err="1" smtClean="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rPr>
              <a:t>Βραυρωνίας</a:t>
            </a:r>
            <a:r>
              <a:rPr lang="el-GR" sz="4400" b="1" dirty="0" smtClean="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rPr>
              <a:t> Αρτέμιδος</a:t>
            </a:r>
            <a:endParaRPr lang="el-GR" dirty="0"/>
          </a:p>
        </p:txBody>
      </p:sp>
      <p:sp>
        <p:nvSpPr>
          <p:cNvPr id="3" name="Content Placeholder 2"/>
          <p:cNvSpPr>
            <a:spLocks noGrp="1"/>
          </p:cNvSpPr>
          <p:nvPr>
            <p:ph sz="half" idx="1"/>
          </p:nvPr>
        </p:nvSpPr>
        <p:spPr>
          <a:xfrm>
            <a:off x="457200" y="1214422"/>
            <a:ext cx="3657600" cy="4911741"/>
          </a:xfrm>
        </p:spPr>
        <p:txBody>
          <a:bodyPr>
            <a:normAutofit fontScale="85000" lnSpcReduction="20000"/>
          </a:bodyPr>
          <a:lstStyle/>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Το ιερό της </a:t>
            </a:r>
            <a:r>
              <a:rPr lang="el-GR"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Βραυρωνίας</a:t>
            </a:r>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Αρτέμιδος (προστάτιδα των λεχώνων). Λειτουργούσε ως παράρτημα πιθανότατα του μεγάλου ιερού στη Βραυρώνα Αττικής. </a:t>
            </a:r>
          </a:p>
          <a:p>
            <a:endPar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Είχε σχήμα "Π" και στις πλαϊνές πτέρυγες φυλάσσονταν τα αναθήματα των πιστών</a:t>
            </a:r>
            <a:r>
              <a:rPr lang="el-GR" dirty="0" smtClean="0">
                <a:effectLst>
                  <a:outerShdw blurRad="38100" dist="38100" dir="2700000" algn="tl">
                    <a:srgbClr val="000000">
                      <a:alpha val="43137"/>
                    </a:srgbClr>
                  </a:outerShdw>
                </a:effectLst>
              </a:rPr>
              <a:t>.</a:t>
            </a:r>
            <a:endParaRPr lang="el-GR" dirty="0">
              <a:effectLst>
                <a:outerShdw blurRad="38100" dist="38100" dir="2700000" algn="tl">
                  <a:srgbClr val="000000">
                    <a:alpha val="43137"/>
                  </a:srgbClr>
                </a:outerShdw>
              </a:effectLst>
            </a:endParaRPr>
          </a:p>
        </p:txBody>
      </p:sp>
      <p:pic>
        <p:nvPicPr>
          <p:cNvPr id="5" name="Content Placeholder 4" descr="bra.jpg"/>
          <p:cNvPicPr>
            <a:picLocks noGrp="1" noChangeAspect="1"/>
          </p:cNvPicPr>
          <p:nvPr>
            <p:ph sz="half" idx="2"/>
          </p:nvPr>
        </p:nvPicPr>
        <p:blipFill>
          <a:blip r:embed="rId2" cstate="print"/>
          <a:stretch>
            <a:fillRect/>
          </a:stretch>
        </p:blipFill>
        <p:spPr>
          <a:xfrm>
            <a:off x="4323009" y="2214554"/>
            <a:ext cx="4620971" cy="274131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hlinkClick r:id="rId3" action="ppaction://hlinksldjump"/>
          </p:cNvPr>
          <p:cNvSpPr txBox="1"/>
          <p:nvPr/>
        </p:nvSpPr>
        <p:spPr>
          <a:xfrm>
            <a:off x="285720" y="5929330"/>
            <a:ext cx="857256" cy="369332"/>
          </a:xfrm>
          <a:prstGeom prst="rect">
            <a:avLst/>
          </a:prstGeom>
          <a:noFill/>
        </p:spPr>
        <p:txBody>
          <a:bodyPr wrap="square" rtlCol="0">
            <a:spAutoFit/>
          </a:bodyPr>
          <a:lstStyle/>
          <a:p>
            <a:r>
              <a:rPr lang="el-GR" dirty="0" smtClean="0">
                <a:solidFill>
                  <a:schemeClr val="accent1"/>
                </a:solidFill>
                <a:effectLst>
                  <a:outerShdw blurRad="38100" dist="38100" dir="2700000" algn="tl">
                    <a:srgbClr val="000000">
                      <a:alpha val="43137"/>
                    </a:srgbClr>
                  </a:outerShdw>
                </a:effectLst>
              </a:rPr>
              <a:t>Πίσω</a:t>
            </a:r>
            <a:endParaRPr lang="el-GR" dirty="0">
              <a:solidFill>
                <a:schemeClr val="accent1"/>
              </a:solidFill>
              <a:effectLst>
                <a:outerShdw blurRad="38100" dist="38100" dir="2700000" algn="tl">
                  <a:srgbClr val="000000">
                    <a:alpha val="43137"/>
                  </a:srgbClr>
                </a:outerShdw>
              </a:effectLst>
            </a:endParaRPr>
          </a:p>
        </p:txBody>
      </p:sp>
      <p:sp>
        <p:nvSpPr>
          <p:cNvPr id="7" name="Right Arrow 6">
            <a:hlinkClick r:id="rId3" action="ppaction://hlinksldjump"/>
          </p:cNvPr>
          <p:cNvSpPr/>
          <p:nvPr/>
        </p:nvSpPr>
        <p:spPr>
          <a:xfrm rot="10800000">
            <a:off x="142844" y="6143644"/>
            <a:ext cx="785818" cy="428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274638"/>
            <a:ext cx="8715436" cy="1143000"/>
          </a:xfrm>
        </p:spPr>
        <p:txBody>
          <a:bodyPr>
            <a:normAutofit/>
          </a:bodyPr>
          <a:lstStyle/>
          <a:p>
            <a:pPr algn="ctr"/>
            <a:r>
              <a:rPr lang="el-GR" sz="4800" b="1" dirty="0" smtClean="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rPr>
              <a:t>Το ιερό του </a:t>
            </a:r>
            <a:r>
              <a:rPr lang="el-GR" sz="4800" b="1" dirty="0" err="1" smtClean="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rPr>
              <a:t>Πολιέου</a:t>
            </a:r>
            <a:r>
              <a:rPr lang="el-GR" sz="4800" b="1" dirty="0" smtClean="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rPr>
              <a:t> Διός</a:t>
            </a:r>
            <a:endParaRPr lang="el-GR" dirty="0"/>
          </a:p>
        </p:txBody>
      </p:sp>
      <p:sp>
        <p:nvSpPr>
          <p:cNvPr id="3" name="Content Placeholder 2"/>
          <p:cNvSpPr>
            <a:spLocks noGrp="1"/>
          </p:cNvSpPr>
          <p:nvPr>
            <p:ph sz="half" idx="1"/>
          </p:nvPr>
        </p:nvSpPr>
        <p:spPr>
          <a:xfrm>
            <a:off x="214282" y="1600200"/>
            <a:ext cx="3900518" cy="4972072"/>
          </a:xfrm>
        </p:spPr>
        <p:txBody>
          <a:bodyPr>
            <a:normAutofit fontScale="92500" lnSpcReduction="20000"/>
          </a:bodyPr>
          <a:lstStyle/>
          <a:p>
            <a:r>
              <a:rPr lang="el-GR" dirty="0" smtClean="0"/>
              <a:t> </a:t>
            </a:r>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Σε αυτό πραγματοποιούνταν θυσίες βοδιών κατά τους εορτασμούς των </a:t>
            </a:r>
            <a:r>
              <a:rPr lang="el-GR"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Διιπολίων</a:t>
            </a:r>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p>
          <a:p>
            <a:endPar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Για τον λόγο αυτό, κατά τους αρχαϊκούς χρόνους εκτρέφονταν εκεί δίπλα, βόδια όπως φαίνεται από μία επιγραφή που απαγορεύει τη ρίψη κοπριάς στα δυτικά του ναού(!).</a:t>
            </a:r>
            <a:endParaRPr lang="el-GR"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5" name="Content Placeholder 4" descr="iero.jpg"/>
          <p:cNvPicPr>
            <a:picLocks noGrp="1" noChangeAspect="1"/>
          </p:cNvPicPr>
          <p:nvPr>
            <p:ph sz="half" idx="2"/>
          </p:nvPr>
        </p:nvPicPr>
        <p:blipFill>
          <a:blip r:embed="rId2" cstate="print"/>
          <a:stretch>
            <a:fillRect/>
          </a:stretch>
        </p:blipFill>
        <p:spPr>
          <a:xfrm>
            <a:off x="4265932" y="2143116"/>
            <a:ext cx="4749486" cy="279667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hlinkClick r:id="rId3" action="ppaction://hlinksldjump"/>
          </p:cNvPr>
          <p:cNvSpPr txBox="1"/>
          <p:nvPr/>
        </p:nvSpPr>
        <p:spPr>
          <a:xfrm>
            <a:off x="357158" y="6072206"/>
            <a:ext cx="857256" cy="369332"/>
          </a:xfrm>
          <a:prstGeom prst="rect">
            <a:avLst/>
          </a:prstGeom>
          <a:noFill/>
        </p:spPr>
        <p:txBody>
          <a:bodyPr wrap="square" rtlCol="0">
            <a:spAutoFit/>
          </a:bodyPr>
          <a:lstStyle/>
          <a:p>
            <a:r>
              <a:rPr lang="el-GR" dirty="0" smtClean="0">
                <a:solidFill>
                  <a:schemeClr val="accent1"/>
                </a:solidFill>
                <a:effectLst>
                  <a:outerShdw blurRad="38100" dist="38100" dir="2700000" algn="tl">
                    <a:srgbClr val="000000">
                      <a:alpha val="43137"/>
                    </a:srgbClr>
                  </a:outerShdw>
                </a:effectLst>
              </a:rPr>
              <a:t>Πίσω</a:t>
            </a:r>
            <a:endParaRPr lang="el-GR" dirty="0">
              <a:solidFill>
                <a:schemeClr val="accent1"/>
              </a:solidFill>
              <a:effectLst>
                <a:outerShdw blurRad="38100" dist="38100" dir="2700000" algn="tl">
                  <a:srgbClr val="000000">
                    <a:alpha val="43137"/>
                  </a:srgbClr>
                </a:outerShdw>
              </a:effectLst>
            </a:endParaRPr>
          </a:p>
        </p:txBody>
      </p:sp>
      <p:sp>
        <p:nvSpPr>
          <p:cNvPr id="7" name="Right Arrow 6">
            <a:hlinkClick r:id="rId3" action="ppaction://hlinksldjump"/>
          </p:cNvPr>
          <p:cNvSpPr/>
          <p:nvPr/>
        </p:nvSpPr>
        <p:spPr>
          <a:xfrm rot="10800000">
            <a:off x="214282" y="6286520"/>
            <a:ext cx="785818" cy="428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4400" b="1" dirty="0" smtClean="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rPr>
              <a:t>Το ιερό του Πανδίονος</a:t>
            </a:r>
            <a:endParaRPr lang="el-GR" dirty="0"/>
          </a:p>
        </p:txBody>
      </p:sp>
      <p:sp>
        <p:nvSpPr>
          <p:cNvPr id="3" name="Content Placeholder 2"/>
          <p:cNvSpPr>
            <a:spLocks noGrp="1"/>
          </p:cNvSpPr>
          <p:nvPr>
            <p:ph sz="half" idx="1"/>
          </p:nvPr>
        </p:nvSpPr>
        <p:spPr>
          <a:xfrm>
            <a:off x="285720" y="1214422"/>
            <a:ext cx="3829080" cy="5357850"/>
          </a:xfrm>
        </p:spPr>
        <p:txBody>
          <a:bodyPr>
            <a:normAutofit fontScale="85000" lnSpcReduction="20000"/>
          </a:bodyPr>
          <a:lstStyle/>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Ήταν αφιερωμένο στον μυθικό ήρωα και βασιλιά Πανδίονα, γιο του Εριχθόνιου ή του Κέκροπα. </a:t>
            </a:r>
          </a:p>
          <a:p>
            <a:endPar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Σε αυτό πραγματοποιούσε τις διάφορες τελετές της η Πανδιονίδα φυλή (μία από τις 10 φυλές των Αθηνών). </a:t>
            </a:r>
          </a:p>
          <a:p>
            <a:endPar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Στη θέση του βρίσκεται σήμερα το παλιό μουσείο της Ακρόπολης.</a:t>
            </a:r>
            <a:endParaRPr lang="el-GR"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5" name="Content Placeholder 4" descr="pandion.jpg"/>
          <p:cNvPicPr>
            <a:picLocks noGrp="1" noChangeAspect="1"/>
          </p:cNvPicPr>
          <p:nvPr>
            <p:ph sz="half" idx="2"/>
          </p:nvPr>
        </p:nvPicPr>
        <p:blipFill>
          <a:blip r:embed="rId2" cstate="print"/>
          <a:stretch>
            <a:fillRect/>
          </a:stretch>
        </p:blipFill>
        <p:spPr>
          <a:xfrm>
            <a:off x="4202319" y="2571744"/>
            <a:ext cx="4741660" cy="2812218"/>
          </a:xfrm>
          <a:prstGeom prst="rect">
            <a:avLst/>
          </a:prstGeom>
          <a:ln w="127000" cap="rnd">
            <a:solidFill>
              <a:srgbClr val="FFFFFF"/>
            </a:solidFill>
          </a:ln>
          <a:effectLst>
            <a:outerShdw blurRad="50800" dist="38100" dir="5400000" algn="t"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
        <p:nvSpPr>
          <p:cNvPr id="6" name="TextBox 5">
            <a:hlinkClick r:id="rId3" action="ppaction://hlinksldjump"/>
          </p:cNvPr>
          <p:cNvSpPr txBox="1"/>
          <p:nvPr/>
        </p:nvSpPr>
        <p:spPr>
          <a:xfrm>
            <a:off x="285720" y="6072206"/>
            <a:ext cx="857256" cy="369332"/>
          </a:xfrm>
          <a:prstGeom prst="rect">
            <a:avLst/>
          </a:prstGeom>
          <a:noFill/>
        </p:spPr>
        <p:txBody>
          <a:bodyPr wrap="square" rtlCol="0">
            <a:spAutoFit/>
          </a:bodyPr>
          <a:lstStyle/>
          <a:p>
            <a:r>
              <a:rPr lang="el-GR" dirty="0" smtClean="0">
                <a:solidFill>
                  <a:schemeClr val="accent1"/>
                </a:solidFill>
                <a:effectLst>
                  <a:outerShdw blurRad="38100" dist="38100" dir="2700000" algn="tl">
                    <a:srgbClr val="000000">
                      <a:alpha val="43137"/>
                    </a:srgbClr>
                  </a:outerShdw>
                </a:effectLst>
              </a:rPr>
              <a:t>Πίσω</a:t>
            </a:r>
            <a:endParaRPr lang="el-GR" dirty="0">
              <a:solidFill>
                <a:schemeClr val="accent1"/>
              </a:solidFill>
              <a:effectLst>
                <a:outerShdw blurRad="38100" dist="38100" dir="2700000" algn="tl">
                  <a:srgbClr val="000000">
                    <a:alpha val="43137"/>
                  </a:srgbClr>
                </a:outerShdw>
              </a:effectLst>
            </a:endParaRPr>
          </a:p>
        </p:txBody>
      </p:sp>
      <p:sp>
        <p:nvSpPr>
          <p:cNvPr id="7" name="Right Arrow 6">
            <a:hlinkClick r:id="rId3" action="ppaction://hlinksldjump"/>
          </p:cNvPr>
          <p:cNvSpPr/>
          <p:nvPr/>
        </p:nvSpPr>
        <p:spPr>
          <a:xfrm rot="10800000">
            <a:off x="142844" y="6286520"/>
            <a:ext cx="785818" cy="428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96908"/>
          </a:xfrm>
        </p:spPr>
        <p:txBody>
          <a:bodyPr>
            <a:normAutofit/>
          </a:bodyPr>
          <a:lstStyle/>
          <a:p>
            <a:r>
              <a:rPr lang="el-GR" sz="4000" b="1" dirty="0" smtClean="0">
                <a:ln w="12700">
                  <a:solidFill>
                    <a:schemeClr val="tx2">
                      <a:satMod val="155000"/>
                    </a:schemeClr>
                  </a:solidFill>
                  <a:prstDash val="solid"/>
                </a:ln>
                <a:solidFill>
                  <a:schemeClr val="bg2">
                    <a:tint val="85000"/>
                    <a:satMod val="155000"/>
                  </a:schemeClr>
                </a:solidFill>
                <a:effectLst>
                  <a:glow rad="63500">
                    <a:schemeClr val="tx1">
                      <a:alpha val="40000"/>
                    </a:schemeClr>
                  </a:glow>
                  <a:outerShdw blurRad="41275" dist="20320" dir="1800000" algn="tl" rotWithShape="0">
                    <a:srgbClr val="000000">
                      <a:alpha val="40000"/>
                    </a:srgbClr>
                  </a:outerShdw>
                </a:effectLst>
              </a:rPr>
              <a:t>Η ακρόπολη στα μυκηναϊκά χρόνια</a:t>
            </a:r>
            <a:endParaRPr lang="el-GR" sz="4000" b="1" dirty="0">
              <a:ln w="12700">
                <a:solidFill>
                  <a:schemeClr val="tx2">
                    <a:satMod val="155000"/>
                  </a:schemeClr>
                </a:solidFill>
                <a:prstDash val="solid"/>
              </a:ln>
              <a:solidFill>
                <a:schemeClr val="bg2">
                  <a:tint val="85000"/>
                  <a:satMod val="155000"/>
                </a:schemeClr>
              </a:solidFill>
              <a:effectLst>
                <a:glow rad="63500">
                  <a:schemeClr val="tx1">
                    <a:alpha val="40000"/>
                  </a:schemeClr>
                </a:glow>
                <a:outerShdw blurRad="41275" dist="20320" dir="1800000" algn="tl" rotWithShape="0">
                  <a:srgbClr val="000000">
                    <a:alpha val="40000"/>
                  </a:srgbClr>
                </a:outerShdw>
              </a:effectLst>
            </a:endParaRPr>
          </a:p>
        </p:txBody>
      </p:sp>
      <p:pic>
        <p:nvPicPr>
          <p:cNvPr id="6" name="Content Placeholder 5" descr="myak.JPG"/>
          <p:cNvPicPr>
            <a:picLocks noGrp="1" noChangeAspect="1"/>
          </p:cNvPicPr>
          <p:nvPr>
            <p:ph sz="half" idx="2"/>
          </p:nvPr>
        </p:nvPicPr>
        <p:blipFill>
          <a:blip r:embed="rId2" cstate="print"/>
          <a:stretch>
            <a:fillRect/>
          </a:stretch>
        </p:blipFill>
        <p:spPr>
          <a:xfrm>
            <a:off x="4214810" y="1142984"/>
            <a:ext cx="3657600" cy="2566103"/>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7" name="Content Placeholder 6" descr="pismyk2.JPG"/>
          <p:cNvPicPr>
            <a:picLocks noGrp="1" noChangeAspect="1"/>
          </p:cNvPicPr>
          <p:nvPr>
            <p:ph sz="half" idx="1"/>
          </p:nvPr>
        </p:nvPicPr>
        <p:blipFill>
          <a:blip r:embed="rId3" cstate="print"/>
          <a:stretch>
            <a:fillRect/>
          </a:stretch>
        </p:blipFill>
        <p:spPr>
          <a:xfrm>
            <a:off x="5143504" y="3429000"/>
            <a:ext cx="3657600" cy="2963917"/>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285720" y="1071546"/>
            <a:ext cx="3786214" cy="5909310"/>
          </a:xfrm>
          <a:prstGeom prst="rect">
            <a:avLst/>
          </a:prstGeom>
          <a:noFill/>
        </p:spPr>
        <p:txBody>
          <a:bodyPr wrap="square" rtlCol="0">
            <a:spAutoFit/>
          </a:bodyPr>
          <a:lstStyle/>
          <a:p>
            <a:pPr>
              <a:buFont typeface="Arial" pitchFamily="34" charset="0"/>
              <a:buChar char="•"/>
            </a:pPr>
            <a:r>
              <a:rPr lang="el-GR" dirty="0" smtClean="0">
                <a:effectLst>
                  <a:outerShdw blurRad="38100" dist="38100" dir="2700000" algn="tl">
                    <a:srgbClr val="000000">
                      <a:alpha val="43137"/>
                    </a:srgbClr>
                  </a:outerShdw>
                </a:effectLst>
              </a:rPr>
              <a:t> </a:t>
            </a:r>
            <a:r>
              <a:rPr lang="el-GR" b="1" dirty="0" smtClean="0">
                <a:ln>
                  <a:solidFill>
                    <a:schemeClr val="tx2">
                      <a:lumMod val="25000"/>
                    </a:schemeClr>
                  </a:solidFill>
                </a:ln>
                <a:effectLst>
                  <a:outerShdw blurRad="38100" dist="38100" dir="2700000" algn="tl">
                    <a:srgbClr val="000000">
                      <a:alpha val="43137"/>
                    </a:srgbClr>
                  </a:outerShdw>
                </a:effectLst>
              </a:rPr>
              <a:t>Στα χρόνια των Αχαιών ο βράχος της  Ακρόπολης χρησίμευε σαν τόπος κατοικίας του βασιλιά.</a:t>
            </a:r>
          </a:p>
          <a:p>
            <a:pPr>
              <a:buFont typeface="Arial" pitchFamily="34" charset="0"/>
              <a:buChar char="•"/>
            </a:pPr>
            <a:endParaRPr lang="el-GR" b="1" dirty="0" smtClean="0">
              <a:ln>
                <a:solidFill>
                  <a:schemeClr val="tx2">
                    <a:lumMod val="25000"/>
                  </a:schemeClr>
                </a:solidFill>
              </a:ln>
              <a:effectLst>
                <a:outerShdw blurRad="38100" dist="38100" dir="2700000" algn="tl">
                  <a:srgbClr val="000000">
                    <a:alpha val="43137"/>
                  </a:srgbClr>
                </a:outerShdw>
              </a:effectLst>
            </a:endParaRPr>
          </a:p>
          <a:p>
            <a:pPr>
              <a:buFont typeface="Arial" pitchFamily="34" charset="0"/>
              <a:buChar char="•"/>
            </a:pPr>
            <a:r>
              <a:rPr lang="el-GR" b="1" dirty="0" smtClean="0">
                <a:ln>
                  <a:solidFill>
                    <a:schemeClr val="tx2">
                      <a:lumMod val="25000"/>
                    </a:schemeClr>
                  </a:solidFill>
                </a:ln>
                <a:effectLst>
                  <a:outerShdw blurRad="38100" dist="38100" dir="2700000" algn="tl">
                    <a:srgbClr val="000000">
                      <a:alpha val="43137"/>
                    </a:srgbClr>
                  </a:outerShdw>
                </a:effectLst>
              </a:rPr>
              <a:t>Γι’ αυτό κι εκείνα τα χρόνια υπήρχε το παλάτι του βασιλιά, ενώ γύρω από το παλάτι υπήρχε  προστατευτικό τείχος μέσα στο οποίο κατέφευγαν οι κάτοικοι της Αθήνας όταν υπήρχε κίνδυνος.</a:t>
            </a:r>
          </a:p>
          <a:p>
            <a:pPr>
              <a:buFont typeface="Arial" pitchFamily="34" charset="0"/>
              <a:buChar char="•"/>
            </a:pPr>
            <a:endParaRPr lang="el-GR" b="1" dirty="0" smtClean="0">
              <a:ln>
                <a:solidFill>
                  <a:schemeClr val="tx2">
                    <a:lumMod val="25000"/>
                  </a:schemeClr>
                </a:solidFill>
              </a:ln>
              <a:effectLst>
                <a:outerShdw blurRad="38100" dist="38100" dir="2700000" algn="tl">
                  <a:srgbClr val="000000">
                    <a:alpha val="43137"/>
                  </a:srgbClr>
                </a:outerShdw>
              </a:effectLst>
            </a:endParaRPr>
          </a:p>
          <a:p>
            <a:pPr>
              <a:buFont typeface="Arial" pitchFamily="34" charset="0"/>
              <a:buChar char="•"/>
            </a:pPr>
            <a:r>
              <a:rPr lang="el-GR" b="1" dirty="0" smtClean="0">
                <a:ln>
                  <a:solidFill>
                    <a:schemeClr val="tx2">
                      <a:lumMod val="25000"/>
                    </a:schemeClr>
                  </a:solidFill>
                </a:ln>
                <a:effectLst>
                  <a:outerShdw blurRad="38100" dist="38100" dir="2700000" algn="tl">
                    <a:srgbClr val="000000">
                      <a:alpha val="43137"/>
                    </a:srgbClr>
                  </a:outerShdw>
                </a:effectLst>
              </a:rPr>
              <a:t>Το ανάκτορο αυτό καταστράφηκε μάλλον από φωτιά ή από σεισμό.</a:t>
            </a:r>
          </a:p>
          <a:p>
            <a:pPr>
              <a:buFont typeface="Arial" pitchFamily="34" charset="0"/>
              <a:buChar char="•"/>
            </a:pPr>
            <a:endParaRPr lang="el-GR" b="1" dirty="0" smtClean="0">
              <a:ln>
                <a:solidFill>
                  <a:schemeClr val="tx2">
                    <a:lumMod val="25000"/>
                  </a:schemeClr>
                </a:solidFill>
              </a:ln>
              <a:effectLst>
                <a:outerShdw blurRad="38100" dist="38100" dir="2700000" algn="tl">
                  <a:srgbClr val="000000">
                    <a:alpha val="43137"/>
                  </a:srgbClr>
                </a:outerShdw>
              </a:effectLst>
            </a:endParaRPr>
          </a:p>
          <a:p>
            <a:pPr>
              <a:buFont typeface="Arial" pitchFamily="34" charset="0"/>
              <a:buChar char="•"/>
            </a:pPr>
            <a:r>
              <a:rPr lang="el-GR" b="1" dirty="0" smtClean="0">
                <a:ln>
                  <a:solidFill>
                    <a:schemeClr val="tx2">
                      <a:lumMod val="25000"/>
                    </a:schemeClr>
                  </a:solidFill>
                </a:ln>
                <a:effectLst>
                  <a:outerShdw blurRad="38100" dist="38100" dir="2700000" algn="tl">
                    <a:srgbClr val="000000">
                      <a:alpha val="43137"/>
                    </a:srgbClr>
                  </a:outerShdw>
                </a:effectLst>
              </a:rPr>
              <a:t>Δεν ξανακτίστηκε ανάκτορο γιατί εν τω μεταξύ είχε καταργηθεί ο θεσμός της Βασιλείας.</a:t>
            </a:r>
            <a:endParaRPr lang="el-GR" b="1" dirty="0">
              <a:ln>
                <a:solidFill>
                  <a:schemeClr val="tx2">
                    <a:lumMod val="25000"/>
                  </a:schemeClr>
                </a:solidFill>
              </a:ln>
              <a:effectLst>
                <a:outerShdw blurRad="38100" dist="38100" dir="2700000" algn="tl">
                  <a:srgbClr val="000000">
                    <a:alpha val="43137"/>
                  </a:srgbClr>
                </a:outerShdw>
              </a:effectLst>
            </a:endParaRPr>
          </a:p>
        </p:txBody>
      </p:sp>
      <p:sp>
        <p:nvSpPr>
          <p:cNvPr id="9" name="TextBox 8"/>
          <p:cNvSpPr txBox="1"/>
          <p:nvPr/>
        </p:nvSpPr>
        <p:spPr>
          <a:xfrm>
            <a:off x="4143372" y="1071546"/>
            <a:ext cx="3786214" cy="369332"/>
          </a:xfrm>
          <a:prstGeom prst="rect">
            <a:avLst/>
          </a:prstGeom>
          <a:noFill/>
        </p:spPr>
        <p:txBody>
          <a:bodyPr wrap="square" rtlCol="0">
            <a:spAutoFit/>
          </a:bodyPr>
          <a:lstStyle/>
          <a:p>
            <a:r>
              <a:rPr lang="el-GR" dirty="0" smtClean="0">
                <a:solidFill>
                  <a:schemeClr val="bg1">
                    <a:lumMod val="95000"/>
                    <a:lumOff val="5000"/>
                  </a:schemeClr>
                </a:solidFill>
              </a:rPr>
              <a:t>Το παλάτι των μυκηναϊκών χρόνων</a:t>
            </a:r>
            <a:endParaRPr lang="el-GR" dirty="0">
              <a:solidFill>
                <a:schemeClr val="bg1">
                  <a:lumMod val="95000"/>
                  <a:lumOff val="5000"/>
                </a:schemeClr>
              </a:solidFill>
            </a:endParaRPr>
          </a:p>
        </p:txBody>
      </p:sp>
      <p:sp>
        <p:nvSpPr>
          <p:cNvPr id="10" name="TextBox 9"/>
          <p:cNvSpPr txBox="1"/>
          <p:nvPr/>
        </p:nvSpPr>
        <p:spPr>
          <a:xfrm>
            <a:off x="5143504" y="6143644"/>
            <a:ext cx="3714776" cy="338554"/>
          </a:xfrm>
          <a:prstGeom prst="rect">
            <a:avLst/>
          </a:prstGeom>
          <a:noFill/>
        </p:spPr>
        <p:txBody>
          <a:bodyPr wrap="square" rtlCol="0">
            <a:spAutoFit/>
          </a:bodyPr>
          <a:lstStyle/>
          <a:p>
            <a:r>
              <a:rPr lang="el-GR" sz="1600" dirty="0" smtClean="0">
                <a:solidFill>
                  <a:schemeClr val="bg1">
                    <a:lumMod val="95000"/>
                    <a:lumOff val="5000"/>
                  </a:schemeClr>
                </a:solidFill>
                <a:effectLst>
                  <a:outerShdw blurRad="38100" dist="38100" dir="2700000" algn="tl">
                    <a:srgbClr val="000000">
                      <a:alpha val="43137"/>
                    </a:srgbClr>
                  </a:outerShdw>
                </a:effectLst>
              </a:rPr>
              <a:t>Ο βράχος της Ακρόπολης με το παλάτι</a:t>
            </a:r>
            <a:endParaRPr lang="el-GR" sz="1600" dirty="0">
              <a:solidFill>
                <a:schemeClr val="bg1">
                  <a:lumMod val="95000"/>
                  <a:lumOff val="5000"/>
                </a:schemeClr>
              </a:solidFill>
              <a:effectLst>
                <a:outerShdw blurRad="38100" dist="38100" dir="2700000" algn="tl">
                  <a:srgbClr val="000000">
                    <a:alpha val="43137"/>
                  </a:srgbClr>
                </a:outerShdw>
              </a:effectLst>
            </a:endParaRPr>
          </a:p>
        </p:txBody>
      </p:sp>
    </p:spTree>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798496"/>
          </a:xfrm>
        </p:spPr>
        <p:txBody>
          <a:bodyPr>
            <a:noAutofit/>
          </a:bodyPr>
          <a:lstStyle/>
          <a:p>
            <a:pPr algn="ctr"/>
            <a:r>
              <a:rPr lang="el-GR" sz="2800" b="1" dirty="0" smtClean="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rPr>
              <a:t>Η Ακρόπολη στα αρχαϊκά χρόνια (800 </a:t>
            </a:r>
            <a:r>
              <a:rPr lang="el-GR" sz="2800" b="1" dirty="0" err="1" smtClean="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rPr>
              <a:t>π.Χ.</a:t>
            </a:r>
            <a:r>
              <a:rPr lang="el-GR" sz="2800" b="1" dirty="0" smtClean="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rPr>
              <a:t> – 500 </a:t>
            </a:r>
            <a:r>
              <a:rPr lang="el-GR" sz="2800" b="1" dirty="0" err="1" smtClean="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rPr>
              <a:t>π.Χ.</a:t>
            </a:r>
            <a:r>
              <a:rPr lang="el-GR" sz="2800" b="1" dirty="0" smtClean="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rPr>
              <a:t>)</a:t>
            </a:r>
            <a:endParaRPr lang="el-GR" sz="2800" b="1" dirty="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endParaRPr>
          </a:p>
        </p:txBody>
      </p:sp>
      <p:sp>
        <p:nvSpPr>
          <p:cNvPr id="5" name="Text Placeholder 4"/>
          <p:cNvSpPr>
            <a:spLocks noGrp="1"/>
          </p:cNvSpPr>
          <p:nvPr>
            <p:ph type="body" idx="1"/>
          </p:nvPr>
        </p:nvSpPr>
        <p:spPr/>
        <p:txBody>
          <a:bodyPr/>
          <a:lstStyle/>
          <a:p>
            <a:endParaRPr lang="el-GR"/>
          </a:p>
        </p:txBody>
      </p:sp>
      <p:sp>
        <p:nvSpPr>
          <p:cNvPr id="7" name="Text Placeholder 6"/>
          <p:cNvSpPr>
            <a:spLocks noGrp="1"/>
          </p:cNvSpPr>
          <p:nvPr>
            <p:ph type="body" sz="half" idx="3"/>
          </p:nvPr>
        </p:nvSpPr>
        <p:spPr>
          <a:xfrm>
            <a:off x="5102225" y="6286520"/>
            <a:ext cx="4041775" cy="428604"/>
          </a:xfrm>
        </p:spPr>
        <p:txBody>
          <a:bodyPr>
            <a:noAutofit/>
          </a:bodyPr>
          <a:lstStyle/>
          <a:p>
            <a:pPr algn="just"/>
            <a:r>
              <a:rPr lang="el-GR" sz="1200" dirty="0" smtClean="0"/>
              <a:t>Κάνε κλικ πάνω στη διπλανή  εικόνα για να δεις αναλυτικά τα κτήρια της αρχαϊκής περιόδου</a:t>
            </a:r>
            <a:endParaRPr lang="el-GR" sz="1200" dirty="0"/>
          </a:p>
        </p:txBody>
      </p:sp>
      <p:pic>
        <p:nvPicPr>
          <p:cNvPr id="9" name="Content Placeholder 8" descr="archacrgen.JPG"/>
          <p:cNvPicPr>
            <a:picLocks noGrp="1" noChangeAspect="1"/>
          </p:cNvPicPr>
          <p:nvPr>
            <p:ph sz="quarter" idx="4"/>
          </p:nvPr>
        </p:nvPicPr>
        <p:blipFill>
          <a:blip r:embed="rId2" cstate="print"/>
          <a:stretch>
            <a:fillRect/>
          </a:stretch>
        </p:blipFill>
        <p:spPr>
          <a:xfrm>
            <a:off x="0" y="1071546"/>
            <a:ext cx="4041775" cy="2855126"/>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Content Placeholder 9" descr="archacrgen.JPG">
            <a:hlinkClick r:id="rId3" action="ppaction://hlinksldjump"/>
          </p:cNvPr>
          <p:cNvPicPr>
            <a:picLocks noGrp="1" noChangeAspect="1"/>
          </p:cNvPicPr>
          <p:nvPr>
            <p:ph sz="quarter" idx="2"/>
          </p:nvPr>
        </p:nvPicPr>
        <p:blipFill>
          <a:blip r:embed="rId4" cstate="print"/>
          <a:stretch>
            <a:fillRect/>
          </a:stretch>
        </p:blipFill>
        <p:spPr>
          <a:xfrm>
            <a:off x="571471" y="3571876"/>
            <a:ext cx="4458449" cy="3143272"/>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2" name="TextBox 11"/>
          <p:cNvSpPr txBox="1"/>
          <p:nvPr/>
        </p:nvSpPr>
        <p:spPr>
          <a:xfrm>
            <a:off x="5357818" y="1428736"/>
            <a:ext cx="3571900" cy="4524315"/>
          </a:xfrm>
          <a:prstGeom prst="rect">
            <a:avLst/>
          </a:prstGeom>
          <a:noFill/>
        </p:spPr>
        <p:txBody>
          <a:bodyPr wrap="square" rtlCol="0">
            <a:spAutoFit/>
          </a:bodyPr>
          <a:lstStyle/>
          <a:p>
            <a:pPr>
              <a:buFont typeface="Arial" pitchFamily="34" charset="0"/>
              <a:buChar char="•"/>
            </a:pPr>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Στα αρχαϊκά χρόνια χτίζονται οι πρώτοι μεγάλοι ναοί της Αθήνας.</a:t>
            </a:r>
          </a:p>
          <a:p>
            <a:pPr>
              <a:buFont typeface="Arial" pitchFamily="34" charset="0"/>
              <a:buChar char="•"/>
            </a:pPr>
            <a:endPar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buFont typeface="Arial" pitchFamily="34" charset="0"/>
              <a:buChar char="•"/>
            </a:pPr>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Την εποχή εκείνη υπήρχαν ο ναός της Αθηνάς, ο ναός της Αθηνάς Νίκης, τα Προπύλαια, ενώ είχε ξεκινήσει να χτίζεται ο πρώτος Παρθενώνας.</a:t>
            </a:r>
          </a:p>
          <a:p>
            <a:pPr>
              <a:buFont typeface="Arial" pitchFamily="34" charset="0"/>
              <a:buChar char="•"/>
            </a:pPr>
            <a:endPar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buFont typeface="Arial" pitchFamily="34" charset="0"/>
              <a:buChar char="•"/>
            </a:pPr>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Όλα τα κτήρια της εποχής εκείνης θα καταστραφούν ολοσχερώς από τους Πέρσες που εισέβαλαν στην Αθήνα το 479 </a:t>
            </a:r>
            <a:r>
              <a:rPr lang="el-GR"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π.Χ.</a:t>
            </a:r>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endParaRPr lang="el-GR"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TextBox 12"/>
          <p:cNvSpPr txBox="1"/>
          <p:nvPr/>
        </p:nvSpPr>
        <p:spPr>
          <a:xfrm>
            <a:off x="0" y="1142984"/>
            <a:ext cx="4071934" cy="307777"/>
          </a:xfrm>
          <a:prstGeom prst="rect">
            <a:avLst/>
          </a:prstGeom>
          <a:noFill/>
        </p:spPr>
        <p:txBody>
          <a:bodyPr wrap="square" rtlCol="0">
            <a:spAutoFit/>
          </a:bodyPr>
          <a:lstStyle/>
          <a:p>
            <a:pPr algn="ctr"/>
            <a:r>
              <a:rPr lang="el-GR" sz="1400" dirty="0" smtClean="0">
                <a:solidFill>
                  <a:schemeClr val="bg1">
                    <a:lumMod val="95000"/>
                    <a:lumOff val="5000"/>
                  </a:schemeClr>
                </a:solidFill>
                <a:effectLst>
                  <a:outerShdw blurRad="38100" dist="38100" dir="2700000" algn="tl">
                    <a:srgbClr val="000000">
                      <a:alpha val="43137"/>
                    </a:srgbClr>
                  </a:outerShdw>
                </a:effectLst>
              </a:rPr>
              <a:t>Η όψη της αρχαϊκής Ακρόπολης από μακριά</a:t>
            </a:r>
            <a:endParaRPr lang="el-GR" sz="1400" dirty="0">
              <a:solidFill>
                <a:schemeClr val="bg1">
                  <a:lumMod val="95000"/>
                  <a:lumOff val="5000"/>
                </a:schemeClr>
              </a:solidFill>
              <a:effectLst>
                <a:outerShdw blurRad="38100" dist="38100" dir="2700000" algn="tl">
                  <a:srgbClr val="000000">
                    <a:alpha val="43137"/>
                  </a:srgbClr>
                </a:outerShdw>
              </a:effectLst>
            </a:endParaRPr>
          </a:p>
        </p:txBody>
      </p:sp>
    </p:spTree>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73050"/>
            <a:ext cx="8572560" cy="1143000"/>
          </a:xfrm>
        </p:spPr>
        <p:txBody>
          <a:bodyPr>
            <a:noAutofit/>
          </a:bodyPr>
          <a:lstStyle/>
          <a:p>
            <a:pPr algn="ctr"/>
            <a:r>
              <a:rPr lang="el-GR" sz="3200" b="1" dirty="0" smtClean="0">
                <a:ln w="12700">
                  <a:solidFill>
                    <a:schemeClr val="tx2">
                      <a:satMod val="155000"/>
                    </a:schemeClr>
                  </a:solidFill>
                  <a:prstDash val="solid"/>
                </a:ln>
                <a:solidFill>
                  <a:schemeClr val="bg2">
                    <a:tint val="85000"/>
                    <a:satMod val="155000"/>
                  </a:schemeClr>
                </a:solidFill>
                <a:effectLst>
                  <a:glow rad="63500">
                    <a:schemeClr val="tx1">
                      <a:alpha val="40000"/>
                    </a:schemeClr>
                  </a:glow>
                  <a:outerShdw blurRad="41275" dist="20320" dir="1800000" algn="tl" rotWithShape="0">
                    <a:srgbClr val="000000">
                      <a:alpha val="40000"/>
                    </a:srgbClr>
                  </a:outerShdw>
                </a:effectLst>
              </a:rPr>
              <a:t>Η Ακρόπολη στα κλασικά χρόνια (500 – 323 </a:t>
            </a:r>
            <a:r>
              <a:rPr lang="el-GR" sz="3200" b="1" dirty="0" err="1" smtClean="0">
                <a:ln w="12700">
                  <a:solidFill>
                    <a:schemeClr val="tx2">
                      <a:satMod val="155000"/>
                    </a:schemeClr>
                  </a:solidFill>
                  <a:prstDash val="solid"/>
                </a:ln>
                <a:solidFill>
                  <a:schemeClr val="bg2">
                    <a:tint val="85000"/>
                    <a:satMod val="155000"/>
                  </a:schemeClr>
                </a:solidFill>
                <a:effectLst>
                  <a:glow rad="63500">
                    <a:schemeClr val="tx1">
                      <a:alpha val="40000"/>
                    </a:schemeClr>
                  </a:glow>
                  <a:outerShdw blurRad="41275" dist="20320" dir="1800000" algn="tl" rotWithShape="0">
                    <a:srgbClr val="000000">
                      <a:alpha val="40000"/>
                    </a:srgbClr>
                  </a:outerShdw>
                </a:effectLst>
              </a:rPr>
              <a:t>π.Χ.</a:t>
            </a:r>
            <a:r>
              <a:rPr lang="el-GR" sz="3200" b="1" dirty="0" smtClean="0">
                <a:ln w="12700">
                  <a:solidFill>
                    <a:schemeClr val="tx2">
                      <a:satMod val="155000"/>
                    </a:schemeClr>
                  </a:solidFill>
                  <a:prstDash val="solid"/>
                </a:ln>
                <a:solidFill>
                  <a:schemeClr val="bg2">
                    <a:tint val="85000"/>
                    <a:satMod val="155000"/>
                  </a:schemeClr>
                </a:solidFill>
                <a:effectLst>
                  <a:glow rad="63500">
                    <a:schemeClr val="tx1">
                      <a:alpha val="40000"/>
                    </a:schemeClr>
                  </a:glow>
                  <a:outerShdw blurRad="41275" dist="20320" dir="1800000" algn="tl" rotWithShape="0">
                    <a:srgbClr val="000000">
                      <a:alpha val="40000"/>
                    </a:srgbClr>
                  </a:outerShdw>
                </a:effectLst>
              </a:rPr>
              <a:t>)</a:t>
            </a:r>
            <a:endParaRPr lang="el-GR" sz="3200" dirty="0"/>
          </a:p>
        </p:txBody>
      </p:sp>
      <p:sp>
        <p:nvSpPr>
          <p:cNvPr id="3" name="Text Placeholder 2"/>
          <p:cNvSpPr>
            <a:spLocks noGrp="1"/>
          </p:cNvSpPr>
          <p:nvPr>
            <p:ph type="body" idx="1"/>
          </p:nvPr>
        </p:nvSpPr>
        <p:spPr>
          <a:xfrm>
            <a:off x="5214942" y="5857892"/>
            <a:ext cx="3786214" cy="838200"/>
          </a:xfrm>
        </p:spPr>
        <p:txBody>
          <a:bodyPr>
            <a:normAutofit/>
          </a:bodyPr>
          <a:lstStyle/>
          <a:p>
            <a:pPr algn="just"/>
            <a:r>
              <a:rPr lang="el-GR" sz="1400" dirty="0" smtClean="0"/>
              <a:t>Κάνε κλικ πάνω στη διπλανή  εικόνα για να δεις αναλυτικά τα κτήρια της κλασικής περιόδου</a:t>
            </a:r>
            <a:endParaRPr lang="el-GR" sz="1400" dirty="0"/>
          </a:p>
        </p:txBody>
      </p:sp>
      <p:pic>
        <p:nvPicPr>
          <p:cNvPr id="7" name="Content Placeholder 6" descr="classacropoli.jpg">
            <a:hlinkClick r:id="rId2" action="ppaction://hlinksldjump"/>
          </p:cNvPr>
          <p:cNvPicPr>
            <a:picLocks noGrp="1" noChangeAspect="1"/>
          </p:cNvPicPr>
          <p:nvPr>
            <p:ph sz="quarter" idx="2"/>
          </p:nvPr>
        </p:nvPicPr>
        <p:blipFill>
          <a:blip r:embed="rId3" cstate="print"/>
          <a:stretch>
            <a:fillRect/>
          </a:stretch>
        </p:blipFill>
        <p:spPr>
          <a:xfrm>
            <a:off x="214282" y="2786058"/>
            <a:ext cx="5126410" cy="303326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Content Placeholder 5"/>
          <p:cNvSpPr>
            <a:spLocks noGrp="1"/>
          </p:cNvSpPr>
          <p:nvPr>
            <p:ph sz="quarter" idx="4"/>
          </p:nvPr>
        </p:nvSpPr>
        <p:spPr>
          <a:xfrm>
            <a:off x="5102225" y="2357431"/>
            <a:ext cx="4041775" cy="3143272"/>
          </a:xfrm>
        </p:spPr>
        <p:txBody>
          <a:bodyPr>
            <a:normAutofit fontScale="92500"/>
          </a:bodyPr>
          <a:lstStyle/>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Μετά το τέλος των Περσικών πολέμων η Ακρόπολη ήταν ερείπια.</a:t>
            </a:r>
          </a:p>
          <a:p>
            <a:endPar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Στα χρόνια του Περικλή ξεκίνησε η ανοικοδόμηση των κτηρίων του βράχου.</a:t>
            </a:r>
          </a:p>
          <a:p>
            <a:endParaRPr lang="el-GR" dirty="0"/>
          </a:p>
        </p:txBody>
      </p:sp>
      <p:sp>
        <p:nvSpPr>
          <p:cNvPr id="9" name="TextBox 8"/>
          <p:cNvSpPr txBox="1"/>
          <p:nvPr/>
        </p:nvSpPr>
        <p:spPr>
          <a:xfrm>
            <a:off x="142844" y="1285860"/>
            <a:ext cx="8501122" cy="1107996"/>
          </a:xfrm>
          <a:prstGeom prst="rect">
            <a:avLst/>
          </a:prstGeom>
          <a:noFill/>
        </p:spPr>
        <p:txBody>
          <a:bodyPr wrap="square" rtlCol="0">
            <a:spAutoFit/>
          </a:bodyPr>
          <a:lstStyle/>
          <a:p>
            <a:pPr algn="just"/>
            <a:r>
              <a:rPr lang="el-GR"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Κατά τη διάρκεια των Περσικών πολέμων η Ακρόπολη κατακάηκε από τους Πέρσες.</a:t>
            </a:r>
          </a:p>
          <a:p>
            <a:endParaRPr lang="el-GR"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142852"/>
            <a:ext cx="8715436" cy="928694"/>
          </a:xfrm>
        </p:spPr>
        <p:txBody>
          <a:bodyPr>
            <a:noAutofit/>
          </a:bodyPr>
          <a:lstStyle/>
          <a:p>
            <a:pPr algn="ctr"/>
            <a:r>
              <a:rPr lang="el-GR" sz="3200" b="1" dirty="0" smtClean="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rPr>
              <a:t>Οι Καταστροφές που υπέστη ο Παρθενώνας στο πέρασμα των αιώνων</a:t>
            </a:r>
            <a:endParaRPr lang="el-GR" sz="3200" b="1" dirty="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endParaRPr>
          </a:p>
        </p:txBody>
      </p:sp>
      <p:sp>
        <p:nvSpPr>
          <p:cNvPr id="9" name="Title 1"/>
          <p:cNvSpPr>
            <a:spLocks noGrp="1"/>
          </p:cNvSpPr>
          <p:nvPr>
            <p:ph idx="1"/>
          </p:nvPr>
        </p:nvSpPr>
        <p:spPr>
          <a:xfrm>
            <a:off x="214282" y="1071546"/>
            <a:ext cx="8786874" cy="2571767"/>
          </a:xfrm>
        </p:spPr>
        <p:txBody>
          <a:bodyPr>
            <a:noAutofit/>
          </a:bodyPr>
          <a:lstStyle/>
          <a:p>
            <a:r>
              <a:rPr lang="el-GR" sz="1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Στο πέρασμα των χρόνων ο Παρθενώνας υπέστη πολλές καταστροφές. Οι πιο χαρακτηριστικές είναι:</a:t>
            </a:r>
          </a:p>
          <a:p>
            <a:endParaRPr lang="el-GR" sz="1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el-GR" sz="1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Η πυρπόληση  του Παρθενώνα από τους Ερούλους, ένα λαό βαρβάρων οι οποίοι κατέλαβαν την Αθήνα.</a:t>
            </a:r>
          </a:p>
          <a:p>
            <a:endParaRPr lang="el-GR" sz="1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el-GR" sz="1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Η καταστροφή αρκετών γλυπτών του Παρθενώνα από τους χριστιανούς και η μετατροπή του σε χριστιανική εκκλησία αφιερωμένη αρχικά στην Αγία Σοφία και στη συνέχεια στην Παναγία.</a:t>
            </a:r>
          </a:p>
          <a:p>
            <a:endParaRPr lang="el-GR" sz="1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r>
              <a:rPr lang="el-GR" sz="1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Η μετατροπή  του Παρθενώνα σε τζαμί, μετά την κατάληψη της Αθήνας από τους. Οθωμανούς</a:t>
            </a:r>
          </a:p>
          <a:p>
            <a:endParaRPr lang="el-GR" sz="1800" dirty="0">
              <a:effectLst>
                <a:outerShdw blurRad="38100" dist="38100" dir="2700000" algn="tl">
                  <a:srgbClr val="000000">
                    <a:alpha val="43137"/>
                  </a:srgbClr>
                </a:outerShdw>
              </a:effectLst>
            </a:endParaRPr>
          </a:p>
        </p:txBody>
      </p:sp>
      <p:sp>
        <p:nvSpPr>
          <p:cNvPr id="4" name="TextBox 3"/>
          <p:cNvSpPr txBox="1"/>
          <p:nvPr/>
        </p:nvSpPr>
        <p:spPr>
          <a:xfrm>
            <a:off x="357158" y="4286256"/>
            <a:ext cx="8501122" cy="2862322"/>
          </a:xfrm>
          <a:prstGeom prst="rect">
            <a:avLst/>
          </a:prstGeom>
          <a:noFill/>
        </p:spPr>
        <p:txBody>
          <a:bodyPr wrap="square" rtlCol="0">
            <a:spAutoFit/>
          </a:bodyPr>
          <a:lstStyle/>
          <a:p>
            <a:pPr algn="ctr"/>
            <a:r>
              <a:rPr lang="el-GR" b="1" u="sng"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Τα τρία πιο «θανατηφόρα πλήγματα» για τον Παρθενώνα:</a:t>
            </a:r>
          </a:p>
          <a:p>
            <a:endPar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marL="342900" indent="-342900">
              <a:buAutoNum type="arabicPeriod"/>
            </a:pPr>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Η ανατίναξή του Παρθενώνα από τους Βενετούς που πολιορκούσαν την Αθήνα.</a:t>
            </a:r>
          </a:p>
          <a:p>
            <a:pPr marL="342900" indent="-342900">
              <a:buAutoNum type="arabicPeriod"/>
            </a:pPr>
            <a:endPar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marL="342900" indent="-342900">
              <a:buAutoNum type="arabicPeriod"/>
            </a:pPr>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Η κλοπή τμημάτων του Παρθενώνα από το λόρδο </a:t>
            </a:r>
            <a:r>
              <a:rPr lang="el-GR"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Έλγιν</a:t>
            </a:r>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t>
            </a:r>
          </a:p>
          <a:p>
            <a:pPr marL="342900" indent="-342900">
              <a:buAutoNum type="arabicPeriod"/>
            </a:pPr>
            <a:endPar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marL="342900" indent="-342900">
              <a:buAutoNum type="arabicPeriod"/>
            </a:pPr>
            <a:r>
              <a:rPr lang="el-GR"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Η καταστροφή που υφίσταται σήμερα λόγω της ατμοσφαιρικής ρύπανσης.</a:t>
            </a:r>
          </a:p>
          <a:p>
            <a:pPr marL="342900" indent="-342900">
              <a:buAutoNum type="arabicPeriod"/>
            </a:pPr>
            <a:endParaRPr lang="el-GR"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a:xfrm>
            <a:off x="642910" y="2928934"/>
            <a:ext cx="7467600" cy="4525963"/>
          </a:xfrm>
        </p:spPr>
        <p:txBody>
          <a:bodyPr/>
          <a:lstStyle/>
          <a:p>
            <a:r>
              <a:rPr lang="el-GR" sz="3200" dirty="0" smtClean="0">
                <a:effectLst>
                  <a:outerShdw blurRad="38100" dist="38100" dir="2700000" algn="tl">
                    <a:srgbClr val="000000">
                      <a:alpha val="43137"/>
                    </a:srgbClr>
                  </a:outerShdw>
                </a:effectLst>
              </a:rPr>
              <a:t>Κάντε κλικ για να ξεκινήσει το βίντεο</a:t>
            </a:r>
          </a:p>
          <a:p>
            <a:endParaRPr lang="el-GR" dirty="0"/>
          </a:p>
        </p:txBody>
      </p:sp>
      <p:graphicFrame>
        <p:nvGraphicFramePr>
          <p:cNvPr id="3074" name="Object 2"/>
          <p:cNvGraphicFramePr>
            <a:graphicFrameLocks noChangeAspect="1"/>
          </p:cNvGraphicFramePr>
          <p:nvPr/>
        </p:nvGraphicFramePr>
        <p:xfrm>
          <a:off x="9286875" y="3071813"/>
          <a:ext cx="1030288" cy="714375"/>
        </p:xfrm>
        <a:graphic>
          <a:graphicData uri="http://schemas.openxmlformats.org/presentationml/2006/ole">
            <p:oleObj spid="_x0000_s3074" name="Πακέτο" r:id="rId3" imgW="1400040" imgH="485640" progId="Package">
              <p:embed/>
            </p:oleObj>
          </a:graphicData>
        </a:graphic>
      </p:graphicFrame>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verb" presetSubtype="0" fill="hold" nodeType="clickEffect">
                                  <p:stCondLst>
                                    <p:cond delay="0"/>
                                  </p:stCondLst>
                                  <p:childTnLst>
                                    <p:cmd type="verb" cmd="0">
                                      <p:cBhvr>
                                        <p:cTn id="6" dur="1" fill="hold"/>
                                        <p:tgtEl>
                                          <p:spTgt spid="3074"/>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86766" cy="725470"/>
          </a:xfrm>
        </p:spPr>
        <p:txBody>
          <a:bodyPr>
            <a:normAutofit fontScale="90000"/>
          </a:bodyPr>
          <a:lstStyle/>
          <a:p>
            <a:r>
              <a:rPr lang="el-GR" b="1" dirty="0" smtClean="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rPr>
              <a:t>Η αρχαϊκή Ακρόπολη της Αθήνας</a:t>
            </a:r>
            <a:endParaRPr lang="el-GR" b="1" dirty="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endParaRPr>
          </a:p>
        </p:txBody>
      </p:sp>
      <p:pic>
        <p:nvPicPr>
          <p:cNvPr id="4" name="Content Placeholder 3" descr="archacrop.JPG"/>
          <p:cNvPicPr>
            <a:picLocks noGrp="1" noChangeAspect="1"/>
          </p:cNvPicPr>
          <p:nvPr>
            <p:ph idx="1"/>
          </p:nvPr>
        </p:nvPicPr>
        <p:blipFill>
          <a:blip r:embed="rId2" cstate="print"/>
          <a:stretch>
            <a:fillRect/>
          </a:stretch>
        </p:blipFill>
        <p:spPr>
          <a:xfrm>
            <a:off x="571472" y="1000108"/>
            <a:ext cx="8001056" cy="5640863"/>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5" name="Rectangle 4">
            <a:hlinkClick r:id="rId3" action="ppaction://hlinksldjump"/>
          </p:cNvPr>
          <p:cNvSpPr/>
          <p:nvPr/>
        </p:nvSpPr>
        <p:spPr>
          <a:xfrm rot="1540802">
            <a:off x="3334565" y="2158963"/>
            <a:ext cx="1521991" cy="570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effectLst>
                  <a:outerShdw blurRad="38100" dist="38100" dir="2700000" algn="tl">
                    <a:srgbClr val="000000">
                      <a:alpha val="43137"/>
                    </a:srgbClr>
                  </a:outerShdw>
                </a:effectLst>
              </a:rPr>
              <a:t>Πρώτος Παρθενώνας</a:t>
            </a:r>
            <a:endParaRPr lang="el-GR" sz="1100" dirty="0">
              <a:effectLst>
                <a:outerShdw blurRad="38100" dist="38100" dir="2700000" algn="tl">
                  <a:srgbClr val="000000">
                    <a:alpha val="43137"/>
                  </a:srgbClr>
                </a:outerShdw>
              </a:effectLst>
            </a:endParaRPr>
          </a:p>
        </p:txBody>
      </p:sp>
      <p:sp>
        <p:nvSpPr>
          <p:cNvPr id="8" name="Rectangle 7">
            <a:hlinkClick r:id="rId4" action="ppaction://hlinksldjump"/>
          </p:cNvPr>
          <p:cNvSpPr/>
          <p:nvPr/>
        </p:nvSpPr>
        <p:spPr>
          <a:xfrm rot="2052596">
            <a:off x="2655362" y="2498491"/>
            <a:ext cx="1509030" cy="897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effectLst>
                  <a:outerShdw blurRad="38100" dist="38100" dir="2700000" algn="tl">
                    <a:srgbClr val="000000">
                      <a:alpha val="43137"/>
                    </a:srgbClr>
                  </a:outerShdw>
                </a:effectLst>
              </a:rPr>
              <a:t>Ναός Αθηνάς Παλλάδας</a:t>
            </a:r>
            <a:endParaRPr lang="el-GR" sz="1200" dirty="0">
              <a:effectLst>
                <a:outerShdw blurRad="38100" dist="38100" dir="2700000" algn="tl">
                  <a:srgbClr val="000000">
                    <a:alpha val="43137"/>
                  </a:srgbClr>
                </a:outerShdw>
              </a:effectLst>
            </a:endParaRPr>
          </a:p>
        </p:txBody>
      </p:sp>
      <p:sp>
        <p:nvSpPr>
          <p:cNvPr id="9" name="Rectangle 8">
            <a:hlinkClick r:id="rId5" action="ppaction://hlinksldjump"/>
          </p:cNvPr>
          <p:cNvSpPr/>
          <p:nvPr/>
        </p:nvSpPr>
        <p:spPr>
          <a:xfrm rot="1337575">
            <a:off x="5321908" y="3686064"/>
            <a:ext cx="2852136" cy="1571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effectLst>
                  <a:outerShdw blurRad="38100" dist="38100" dir="2700000" algn="tl">
                    <a:srgbClr val="000000">
                      <a:alpha val="43137"/>
                    </a:srgbClr>
                  </a:outerShdw>
                </a:effectLst>
              </a:rPr>
              <a:t>Προπύλαια και ναός Αθηνάς Νίκης</a:t>
            </a:r>
            <a:endParaRPr lang="el-GR" sz="1200" dirty="0">
              <a:effectLst>
                <a:outerShdw blurRad="38100" dist="38100" dir="2700000" algn="tl">
                  <a:srgbClr val="000000">
                    <a:alpha val="43137"/>
                  </a:srgbClr>
                </a:outerShdw>
              </a:effectLst>
            </a:endParaRPr>
          </a:p>
        </p:txBody>
      </p:sp>
      <p:sp>
        <p:nvSpPr>
          <p:cNvPr id="10" name="TextBox 9">
            <a:hlinkClick r:id="rId6" action="ppaction://hlinksldjump"/>
          </p:cNvPr>
          <p:cNvSpPr txBox="1"/>
          <p:nvPr/>
        </p:nvSpPr>
        <p:spPr>
          <a:xfrm>
            <a:off x="7572396" y="5929330"/>
            <a:ext cx="857256" cy="369332"/>
          </a:xfrm>
          <a:prstGeom prst="rect">
            <a:avLst/>
          </a:prstGeom>
          <a:noFill/>
        </p:spPr>
        <p:txBody>
          <a:bodyPr wrap="square" rtlCol="0">
            <a:spAutoFit/>
          </a:bodyPr>
          <a:lstStyle/>
          <a:p>
            <a:r>
              <a:rPr lang="el-GR" b="1" dirty="0" smtClean="0">
                <a:ln>
                  <a:solidFill>
                    <a:schemeClr val="bg2"/>
                  </a:solidFill>
                </a:ln>
                <a:effectLst>
                  <a:outerShdw blurRad="38100" dist="38100" dir="2700000" algn="tl">
                    <a:srgbClr val="000000">
                      <a:alpha val="43137"/>
                    </a:srgbClr>
                  </a:outerShdw>
                </a:effectLst>
                <a:hlinkClick r:id="rId6" action="ppaction://hlinksldjump"/>
              </a:rPr>
              <a:t>Πίσω</a:t>
            </a:r>
            <a:endParaRPr lang="el-GR" b="1" dirty="0">
              <a:ln>
                <a:solidFill>
                  <a:schemeClr val="bg2"/>
                </a:solidFill>
              </a:ln>
              <a:effectLst>
                <a:outerShdw blurRad="38100" dist="38100" dir="2700000" algn="tl">
                  <a:srgbClr val="000000">
                    <a:alpha val="43137"/>
                  </a:srgbClr>
                </a:outerShdw>
              </a:effectLst>
            </a:endParaRPr>
          </a:p>
        </p:txBody>
      </p:sp>
      <p:sp>
        <p:nvSpPr>
          <p:cNvPr id="11" name="Right Arrow 10">
            <a:hlinkClick r:id="rId6" action="ppaction://hlinksldjump"/>
          </p:cNvPr>
          <p:cNvSpPr/>
          <p:nvPr/>
        </p:nvSpPr>
        <p:spPr>
          <a:xfrm rot="10800000">
            <a:off x="7429520" y="6143644"/>
            <a:ext cx="785818" cy="428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rPr>
              <a:t>Πρώτος Παρθενώνας</a:t>
            </a:r>
            <a:endParaRPr lang="el-GR" b="1" dirty="0">
              <a:ln w="12700">
                <a:solidFill>
                  <a:schemeClr val="tx2">
                    <a:satMod val="155000"/>
                  </a:schemeClr>
                </a:solidFill>
                <a:prstDash val="solid"/>
              </a:ln>
              <a:solidFill>
                <a:schemeClr val="bg2">
                  <a:tint val="85000"/>
                  <a:satMod val="155000"/>
                </a:schemeClr>
              </a:solidFill>
              <a:effectLst>
                <a:glow rad="63500">
                  <a:schemeClr val="accent6">
                    <a:satMod val="175000"/>
                    <a:alpha val="40000"/>
                  </a:schemeClr>
                </a:glow>
                <a:outerShdw blurRad="41275" dist="20320" dir="1800000" algn="tl" rotWithShape="0">
                  <a:srgbClr val="000000">
                    <a:alpha val="40000"/>
                  </a:srgbClr>
                </a:outerShdw>
              </a:effectLst>
            </a:endParaRPr>
          </a:p>
        </p:txBody>
      </p:sp>
      <p:pic>
        <p:nvPicPr>
          <p:cNvPr id="4" name="Content Placeholder 3" descr="archacrpan.JPG"/>
          <p:cNvPicPr>
            <a:picLocks noGrp="1" noChangeAspect="1"/>
          </p:cNvPicPr>
          <p:nvPr>
            <p:ph idx="1"/>
          </p:nvPr>
        </p:nvPicPr>
        <p:blipFill>
          <a:blip r:embed="rId2" cstate="print"/>
          <a:stretch>
            <a:fillRect/>
          </a:stretch>
        </p:blipFill>
        <p:spPr>
          <a:xfrm>
            <a:off x="285720" y="1785926"/>
            <a:ext cx="5926197" cy="4168773"/>
          </a:xfrm>
          <a:prstGeom prst="rect">
            <a:avLst/>
          </a:prstGeom>
          <a:ln>
            <a:noFill/>
          </a:ln>
          <a:effectLst>
            <a:softEdge rad="112500"/>
          </a:effectLst>
        </p:spPr>
      </p:pic>
      <p:sp>
        <p:nvSpPr>
          <p:cNvPr id="5" name="TextBox 4"/>
          <p:cNvSpPr txBox="1"/>
          <p:nvPr/>
        </p:nvSpPr>
        <p:spPr>
          <a:xfrm>
            <a:off x="6143636" y="1225689"/>
            <a:ext cx="2857520" cy="5632311"/>
          </a:xfrm>
          <a:prstGeom prst="rect">
            <a:avLst/>
          </a:prstGeom>
          <a:noFill/>
        </p:spPr>
        <p:txBody>
          <a:bodyPr wrap="square" rtlCol="0">
            <a:spAutoFit/>
          </a:bodyPr>
          <a:lstStyle/>
          <a:p>
            <a:r>
              <a:rPr lang="el-GR" b="1" dirty="0" smtClean="0">
                <a:ln>
                  <a:solidFill>
                    <a:schemeClr val="bg1">
                      <a:lumMod val="95000"/>
                      <a:lumOff val="5000"/>
                    </a:schemeClr>
                  </a:solidFill>
                </a:ln>
                <a:effectLst>
                  <a:outerShdw blurRad="38100" dist="38100" dir="2700000" algn="tl">
                    <a:srgbClr val="000000">
                      <a:alpha val="43137"/>
                    </a:srgbClr>
                  </a:outerShdw>
                </a:effectLst>
              </a:rPr>
              <a:t>Μετά την μάχη του Μαραθώνα (490 </a:t>
            </a:r>
            <a:r>
              <a:rPr lang="el-GR" b="1" dirty="0" err="1" smtClean="0">
                <a:ln>
                  <a:solidFill>
                    <a:schemeClr val="bg1">
                      <a:lumMod val="95000"/>
                      <a:lumOff val="5000"/>
                    </a:schemeClr>
                  </a:solidFill>
                </a:ln>
                <a:effectLst>
                  <a:outerShdw blurRad="38100" dist="38100" dir="2700000" algn="tl">
                    <a:srgbClr val="000000">
                      <a:alpha val="43137"/>
                    </a:srgbClr>
                  </a:outerShdw>
                </a:effectLst>
              </a:rPr>
              <a:t>π.Χ.</a:t>
            </a:r>
            <a:r>
              <a:rPr lang="el-GR" b="1" dirty="0" smtClean="0">
                <a:ln>
                  <a:solidFill>
                    <a:schemeClr val="bg1">
                      <a:lumMod val="95000"/>
                      <a:lumOff val="5000"/>
                    </a:schemeClr>
                  </a:solidFill>
                </a:ln>
                <a:effectLst>
                  <a:outerShdw blurRad="38100" dist="38100" dir="2700000" algn="tl">
                    <a:srgbClr val="000000">
                      <a:alpha val="43137"/>
                    </a:srgbClr>
                  </a:outerShdw>
                </a:effectLst>
              </a:rPr>
              <a:t>) ξεκινά η ανέγερση του πρώτου Παρθενώνα.</a:t>
            </a:r>
          </a:p>
          <a:p>
            <a:endParaRPr lang="el-GR" b="1" dirty="0" smtClean="0">
              <a:ln>
                <a:solidFill>
                  <a:schemeClr val="bg1">
                    <a:lumMod val="95000"/>
                    <a:lumOff val="5000"/>
                  </a:schemeClr>
                </a:solidFill>
              </a:ln>
              <a:effectLst>
                <a:outerShdw blurRad="38100" dist="38100" dir="2700000" algn="tl">
                  <a:srgbClr val="000000">
                    <a:alpha val="43137"/>
                  </a:srgbClr>
                </a:outerShdw>
              </a:effectLst>
            </a:endParaRPr>
          </a:p>
          <a:p>
            <a:pPr>
              <a:buFont typeface="Arial" pitchFamily="34" charset="0"/>
              <a:buChar char="•"/>
            </a:pPr>
            <a:r>
              <a:rPr lang="el-GR" b="1" dirty="0" smtClean="0">
                <a:ln>
                  <a:solidFill>
                    <a:schemeClr val="bg1">
                      <a:lumMod val="95000"/>
                      <a:lumOff val="5000"/>
                    </a:schemeClr>
                  </a:solidFill>
                </a:ln>
                <a:effectLst>
                  <a:outerShdw blurRad="38100" dist="38100" dir="2700000" algn="tl">
                    <a:srgbClr val="000000">
                      <a:alpha val="43137"/>
                    </a:srgbClr>
                  </a:outerShdw>
                </a:effectLst>
              </a:rPr>
              <a:t>Ο πρώτος Παρθενώνας δεν θα ολοκληρωθεί ποτέ.</a:t>
            </a:r>
          </a:p>
          <a:p>
            <a:pPr>
              <a:buFont typeface="Arial" pitchFamily="34" charset="0"/>
              <a:buChar char="•"/>
            </a:pPr>
            <a:endParaRPr lang="el-GR" b="1" dirty="0" smtClean="0">
              <a:ln>
                <a:solidFill>
                  <a:schemeClr val="bg1">
                    <a:lumMod val="95000"/>
                    <a:lumOff val="5000"/>
                  </a:schemeClr>
                </a:solidFill>
              </a:ln>
              <a:effectLst>
                <a:outerShdw blurRad="38100" dist="38100" dir="2700000" algn="tl">
                  <a:srgbClr val="000000">
                    <a:alpha val="43137"/>
                  </a:srgbClr>
                </a:outerShdw>
              </a:effectLst>
            </a:endParaRPr>
          </a:p>
          <a:p>
            <a:pPr>
              <a:buFont typeface="Arial" pitchFamily="34" charset="0"/>
              <a:buChar char="•"/>
            </a:pPr>
            <a:r>
              <a:rPr lang="el-GR" b="1" dirty="0" smtClean="0">
                <a:ln>
                  <a:solidFill>
                    <a:schemeClr val="bg1">
                      <a:lumMod val="95000"/>
                      <a:lumOff val="5000"/>
                    </a:schemeClr>
                  </a:solidFill>
                </a:ln>
                <a:effectLst>
                  <a:outerShdw blurRad="38100" dist="38100" dir="2700000" algn="tl">
                    <a:srgbClr val="000000">
                      <a:alpha val="43137"/>
                    </a:srgbClr>
                  </a:outerShdw>
                </a:effectLst>
              </a:rPr>
              <a:t>Καταστράφηκε από τους Πέρσες μαζί με τα υπόλοιπα κτήρια της Ακρόπολης το 480 </a:t>
            </a:r>
            <a:r>
              <a:rPr lang="el-GR" b="1" dirty="0" err="1" smtClean="0">
                <a:ln>
                  <a:solidFill>
                    <a:schemeClr val="bg1">
                      <a:lumMod val="95000"/>
                      <a:lumOff val="5000"/>
                    </a:schemeClr>
                  </a:solidFill>
                </a:ln>
                <a:effectLst>
                  <a:outerShdw blurRad="38100" dist="38100" dir="2700000" algn="tl">
                    <a:srgbClr val="000000">
                      <a:alpha val="43137"/>
                    </a:srgbClr>
                  </a:outerShdw>
                </a:effectLst>
              </a:rPr>
              <a:t>π.Χ.</a:t>
            </a:r>
            <a:endParaRPr lang="el-GR" b="1" dirty="0" smtClean="0">
              <a:ln>
                <a:solidFill>
                  <a:schemeClr val="bg1">
                    <a:lumMod val="95000"/>
                    <a:lumOff val="5000"/>
                  </a:schemeClr>
                </a:solidFill>
              </a:ln>
              <a:effectLst>
                <a:outerShdw blurRad="38100" dist="38100" dir="2700000" algn="tl">
                  <a:srgbClr val="000000">
                    <a:alpha val="43137"/>
                  </a:srgbClr>
                </a:outerShdw>
              </a:effectLst>
            </a:endParaRPr>
          </a:p>
          <a:p>
            <a:pPr>
              <a:buFont typeface="Arial" pitchFamily="34" charset="0"/>
              <a:buChar char="•"/>
            </a:pPr>
            <a:endParaRPr lang="el-GR" b="1" dirty="0" smtClean="0">
              <a:ln>
                <a:solidFill>
                  <a:schemeClr val="bg1">
                    <a:lumMod val="95000"/>
                    <a:lumOff val="5000"/>
                  </a:schemeClr>
                </a:solidFill>
              </a:ln>
              <a:effectLst>
                <a:outerShdw blurRad="38100" dist="38100" dir="2700000" algn="tl">
                  <a:srgbClr val="000000">
                    <a:alpha val="43137"/>
                  </a:srgbClr>
                </a:outerShdw>
              </a:effectLst>
            </a:endParaRPr>
          </a:p>
          <a:p>
            <a:pPr>
              <a:buFont typeface="Arial" pitchFamily="34" charset="0"/>
              <a:buChar char="•"/>
            </a:pPr>
            <a:r>
              <a:rPr lang="el-GR" b="1" dirty="0" smtClean="0">
                <a:ln>
                  <a:solidFill>
                    <a:schemeClr val="bg1">
                      <a:lumMod val="95000"/>
                      <a:lumOff val="5000"/>
                    </a:schemeClr>
                  </a:solidFill>
                </a:ln>
                <a:effectLst>
                  <a:outerShdw blurRad="38100" dist="38100" dir="2700000" algn="tl">
                    <a:srgbClr val="000000">
                      <a:alpha val="43137"/>
                    </a:srgbClr>
                  </a:outerShdw>
                </a:effectLst>
              </a:rPr>
              <a:t>Τα θεμέλια του καθώς και υλικά χρησιμοποιήθηκαν για την κατασκευή του μεταγενέστερου Παρθενώνα.</a:t>
            </a:r>
            <a:endParaRPr lang="el-GR" b="1" dirty="0">
              <a:ln>
                <a:solidFill>
                  <a:schemeClr val="bg1">
                    <a:lumMod val="95000"/>
                    <a:lumOff val="5000"/>
                  </a:schemeClr>
                </a:solidFill>
              </a:ln>
              <a:effectLst>
                <a:outerShdw blurRad="38100" dist="38100" dir="2700000" algn="tl">
                  <a:srgbClr val="000000">
                    <a:alpha val="43137"/>
                  </a:srgbClr>
                </a:outerShdw>
              </a:effectLst>
            </a:endParaRPr>
          </a:p>
        </p:txBody>
      </p:sp>
      <p:sp>
        <p:nvSpPr>
          <p:cNvPr id="6" name="Right Arrow 5"/>
          <p:cNvSpPr/>
          <p:nvPr/>
        </p:nvSpPr>
        <p:spPr>
          <a:xfrm rot="4995822">
            <a:off x="1810580" y="2717101"/>
            <a:ext cx="1071570" cy="714380"/>
          </a:xfrm>
          <a:prstGeom prst="rightArrow">
            <a:avLst>
              <a:gd name="adj1" fmla="val 4983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3428992" y="2285992"/>
            <a:ext cx="1571636" cy="646331"/>
          </a:xfrm>
          <a:prstGeom prst="rect">
            <a:avLst/>
          </a:prstGeom>
          <a:noFill/>
        </p:spPr>
        <p:txBody>
          <a:bodyPr wrap="square" rtlCol="0">
            <a:spAutoFit/>
          </a:bodyPr>
          <a:lstStyle/>
          <a:p>
            <a:r>
              <a:rPr lang="el-GR" dirty="0" smtClean="0">
                <a:effectLst>
                  <a:outerShdw blurRad="38100" dist="38100" dir="2700000" algn="tl">
                    <a:srgbClr val="000000">
                      <a:alpha val="43137"/>
                    </a:srgbClr>
                  </a:outerShdw>
                </a:effectLst>
              </a:rPr>
              <a:t>Ναός Αθηνάς Παλλάδας</a:t>
            </a:r>
            <a:endParaRPr lang="el-GR" dirty="0">
              <a:effectLst>
                <a:outerShdw blurRad="38100" dist="38100" dir="2700000" algn="tl">
                  <a:srgbClr val="000000">
                    <a:alpha val="43137"/>
                  </a:srgbClr>
                </a:outerShdw>
              </a:effectLst>
            </a:endParaRPr>
          </a:p>
        </p:txBody>
      </p:sp>
      <p:sp>
        <p:nvSpPr>
          <p:cNvPr id="8" name="TextBox 7">
            <a:hlinkClick r:id="rId3" action="ppaction://hlinksldjump"/>
          </p:cNvPr>
          <p:cNvSpPr txBox="1"/>
          <p:nvPr/>
        </p:nvSpPr>
        <p:spPr>
          <a:xfrm>
            <a:off x="785786" y="6215082"/>
            <a:ext cx="857256" cy="369332"/>
          </a:xfrm>
          <a:prstGeom prst="rect">
            <a:avLst/>
          </a:prstGeom>
          <a:noFill/>
        </p:spPr>
        <p:txBody>
          <a:bodyPr wrap="square" rtlCol="0">
            <a:spAutoFit/>
          </a:bodyPr>
          <a:lstStyle/>
          <a:p>
            <a:r>
              <a:rPr lang="el-GR" dirty="0" smtClean="0"/>
              <a:t>Πίσω</a:t>
            </a:r>
            <a:endParaRPr lang="el-GR" dirty="0"/>
          </a:p>
        </p:txBody>
      </p:sp>
      <p:sp>
        <p:nvSpPr>
          <p:cNvPr id="9" name="Right Arrow 8">
            <a:hlinkClick r:id="rId3" action="ppaction://hlinksldjump"/>
          </p:cNvPr>
          <p:cNvSpPr/>
          <p:nvPr/>
        </p:nvSpPr>
        <p:spPr>
          <a:xfrm rot="10800000">
            <a:off x="642910" y="6429396"/>
            <a:ext cx="785818" cy="4286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random/>
  </p:transition>
  <p:timing>
    <p:tnLst>
      <p:par>
        <p:cT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483</TotalTime>
  <Words>1606</Words>
  <Application>Microsoft Office PowerPoint</Application>
  <PresentationFormat>Προβολή στην οθόνη (4:3)</PresentationFormat>
  <Paragraphs>183</Paragraphs>
  <Slides>22</Slides>
  <Notes>0</Notes>
  <HiddenSlides>15</HiddenSlides>
  <MMClips>0</MMClips>
  <ScaleCrop>false</ScaleCrop>
  <HeadingPairs>
    <vt:vector size="6" baseType="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22</vt:i4>
      </vt:variant>
    </vt:vector>
  </HeadingPairs>
  <TitlesOfParts>
    <vt:vector size="24" baseType="lpstr">
      <vt:lpstr>Technic</vt:lpstr>
      <vt:lpstr>Πακέτο</vt:lpstr>
      <vt:lpstr>Η ΑΚΡΟΠΟΛΗ ΤΩΝ ΑΘΗΝΩΝ</vt:lpstr>
      <vt:lpstr>Κάντε κλικ για να ξεκινήσει το βίντεο</vt:lpstr>
      <vt:lpstr>Η ακρόπολη στα μυκηναϊκά χρόνια</vt:lpstr>
      <vt:lpstr>Η Ακρόπολη στα αρχαϊκά χρόνια (800 π.Χ. – 500 π.Χ.)</vt:lpstr>
      <vt:lpstr>Η Ακρόπολη στα κλασικά χρόνια (500 – 323 π.Χ.)</vt:lpstr>
      <vt:lpstr>Οι Καταστροφές που υπέστη ο Παρθενώνας στο πέρασμα των αιώνων</vt:lpstr>
      <vt:lpstr>Διαφάνεια 7</vt:lpstr>
      <vt:lpstr>Η αρχαϊκή Ακρόπολη της Αθήνας</vt:lpstr>
      <vt:lpstr>Πρώτος Παρθενώνας</vt:lpstr>
      <vt:lpstr>Ο ναός της Αθηνάς Παλλάδας</vt:lpstr>
      <vt:lpstr>Προπύλαια και ναός της Αθηνάς Νίκης</vt:lpstr>
      <vt:lpstr>Η Ακρόπολη της Αθήνας των κλασικών χρόνων</vt:lpstr>
      <vt:lpstr>Ο Παρθενώνας</vt:lpstr>
      <vt:lpstr>Το χρυσελεφάντινο άγαλμα της θεάς Αθηνάς</vt:lpstr>
      <vt:lpstr>Το Ερέχθειο </vt:lpstr>
      <vt:lpstr>Ο αρχαϊκός ναός της Αθηνάς Παλλάδας</vt:lpstr>
      <vt:lpstr>Τα Προπύλαια</vt:lpstr>
      <vt:lpstr>Το Αρρηφόριο</vt:lpstr>
      <vt:lpstr>Η χαλκοθήκη</vt:lpstr>
      <vt:lpstr>Ο ναός της Βραυρωνίας Αρτέμιδος</vt:lpstr>
      <vt:lpstr>Το ιερό του Πολιέου Διός</vt:lpstr>
      <vt:lpstr>Το ιερό του Πανδίονος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moonraider</dc:creator>
  <cp:lastModifiedBy>user</cp:lastModifiedBy>
  <cp:revision>54</cp:revision>
  <dcterms:created xsi:type="dcterms:W3CDTF">2009-12-03T22:13:59Z</dcterms:created>
  <dcterms:modified xsi:type="dcterms:W3CDTF">2015-11-11T14:00:37Z</dcterms:modified>
</cp:coreProperties>
</file>