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80" r:id="rId37"/>
    <p:sldId id="293" r:id="rId38"/>
    <p:sldId id="294" r:id="rId39"/>
    <p:sldId id="295" r:id="rId40"/>
    <p:sldId id="296" r:id="rId41"/>
    <p:sldId id="297" r:id="rId42"/>
    <p:sldId id="298" r:id="rId43"/>
    <p:sldId id="299" r:id="rId4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4542" autoAdjust="0"/>
    <p:restoredTop sz="83289" autoAdjust="0"/>
  </p:normalViewPr>
  <p:slideViewPr>
    <p:cSldViewPr>
      <p:cViewPr varScale="1">
        <p:scale>
          <a:sx n="65" d="100"/>
          <a:sy n="65" d="100"/>
        </p:scale>
        <p:origin x="-1032" y="-108"/>
      </p:cViewPr>
      <p:guideLst>
        <p:guide orient="horz" pos="2160"/>
        <p:guide pos="2880"/>
      </p:guideLst>
    </p:cSldViewPr>
  </p:slideViewPr>
  <p:outlineViewPr>
    <p:cViewPr>
      <p:scale>
        <a:sx n="33" d="100"/>
        <a:sy n="33" d="100"/>
      </p:scale>
      <p:origin x="0" y="217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3814C-6FC0-4060-A758-B24602CC7399}" type="datetimeFigureOut">
              <a:rPr lang="el-GR" smtClean="0"/>
              <a:pPr/>
              <a:t>5/6/2008</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635CA0-DCA6-4A56-8696-A7B616142B7C}"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AF635CA0-DCA6-4A56-8696-A7B616142B7C}" type="slidenum">
              <a:rPr lang="el-GR" smtClean="0"/>
              <a:pPr/>
              <a:t>3</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B7810EB0-80C1-42D1-832C-E3D35AD29CE0}" type="datetimeFigureOut">
              <a:rPr lang="el-GR" smtClean="0"/>
              <a:pPr/>
              <a:t>5/6/2008</a:t>
            </a:fld>
            <a:endParaRPr lang="el-GR" dirty="0"/>
          </a:p>
        </p:txBody>
      </p:sp>
      <p:sp>
        <p:nvSpPr>
          <p:cNvPr id="17" name="16 - Θέση υποσέλιδου"/>
          <p:cNvSpPr>
            <a:spLocks noGrp="1"/>
          </p:cNvSpPr>
          <p:nvPr>
            <p:ph type="ftr" sz="quarter" idx="11"/>
          </p:nvPr>
        </p:nvSpPr>
        <p:spPr/>
        <p:txBody>
          <a:bodyPr/>
          <a:lstStyle/>
          <a:p>
            <a:endParaRPr lang="el-GR" dirty="0"/>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DF5841A-4EFD-49A5-A21F-1ACCF834A723}" type="slidenum">
              <a:rPr lang="el-GR" smtClean="0"/>
              <a:pPr/>
              <a:t>‹#›</a:t>
            </a:fld>
            <a:endParaRPr lang="el-GR" dirty="0"/>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7810EB0-80C1-42D1-832C-E3D35AD29CE0}" type="datetimeFigureOut">
              <a:rPr lang="el-GR" smtClean="0"/>
              <a:pPr/>
              <a:t>5/6/2008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5DF5841A-4EFD-49A5-A21F-1ACCF834A723}"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5DF5841A-4EFD-49A5-A21F-1ACCF834A723}" type="slidenum">
              <a:rPr lang="el-GR" smtClean="0"/>
              <a:pPr/>
              <a:t>‹#›</a:t>
            </a:fld>
            <a:endParaRPr lang="el-GR" dirty="0"/>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7810EB0-80C1-42D1-832C-E3D35AD29CE0}" type="datetimeFigureOut">
              <a:rPr lang="el-GR" smtClean="0"/>
              <a:pPr/>
              <a:t>5/6/2008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B7810EB0-80C1-42D1-832C-E3D35AD29CE0}" type="datetimeFigureOut">
              <a:rPr lang="el-GR" smtClean="0"/>
              <a:pPr/>
              <a:t>5/6/2008</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5DF5841A-4EFD-49A5-A21F-1ACCF834A723}" type="slidenum">
              <a:rPr lang="el-GR" smtClean="0"/>
              <a:pPr/>
              <a:t>‹#›</a:t>
            </a:fld>
            <a:endParaRPr lang="el-GR" dirty="0"/>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dirty="0"/>
          </a:p>
        </p:txBody>
      </p:sp>
      <p:sp>
        <p:nvSpPr>
          <p:cNvPr id="4" name="3 - Θέση ημερομηνίας"/>
          <p:cNvSpPr>
            <a:spLocks noGrp="1"/>
          </p:cNvSpPr>
          <p:nvPr>
            <p:ph type="dt" sz="half" idx="10"/>
          </p:nvPr>
        </p:nvSpPr>
        <p:spPr/>
        <p:txBody>
          <a:bodyPr/>
          <a:lstStyle/>
          <a:p>
            <a:fld id="{B7810EB0-80C1-42D1-832C-E3D35AD29CE0}" type="datetimeFigureOut">
              <a:rPr lang="el-GR" smtClean="0"/>
              <a:pPr/>
              <a:t>5/6/2008</a:t>
            </a:fld>
            <a:endParaRPr lang="el-GR" dirty="0"/>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DF5841A-4EFD-49A5-A21F-1ACCF834A723}" type="slidenum">
              <a:rPr lang="el-GR" smtClean="0"/>
              <a:pPr/>
              <a:t>‹#›</a:t>
            </a:fld>
            <a:endParaRPr lang="el-GR" dirty="0"/>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B7810EB0-80C1-42D1-832C-E3D35AD29CE0}" type="datetimeFigureOut">
              <a:rPr lang="el-GR" smtClean="0"/>
              <a:pPr/>
              <a:t>5/6/2008</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5DF5841A-4EFD-49A5-A21F-1ACCF834A723}" type="slidenum">
              <a:rPr lang="el-GR" smtClean="0"/>
              <a:pPr/>
              <a:t>‹#›</a:t>
            </a:fld>
            <a:endParaRPr lang="el-GR" dirty="0"/>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B7810EB0-80C1-42D1-832C-E3D35AD29CE0}" type="datetimeFigureOut">
              <a:rPr lang="el-GR" smtClean="0"/>
              <a:pPr/>
              <a:t>5/6/2008</a:t>
            </a:fld>
            <a:endParaRPr lang="el-GR" dirty="0"/>
          </a:p>
        </p:txBody>
      </p:sp>
      <p:sp>
        <p:nvSpPr>
          <p:cNvPr id="8" name="7 - Θέση υποσέλιδου"/>
          <p:cNvSpPr>
            <a:spLocks noGrp="1"/>
          </p:cNvSpPr>
          <p:nvPr>
            <p:ph type="ftr" sz="quarter" idx="11"/>
          </p:nvPr>
        </p:nvSpPr>
        <p:spPr>
          <a:xfrm>
            <a:off x="304800" y="6409944"/>
            <a:ext cx="3581400" cy="365760"/>
          </a:xfrm>
        </p:spPr>
        <p:txBody>
          <a:bodyPr/>
          <a:lstStyle/>
          <a:p>
            <a:endParaRPr lang="el-GR" dirty="0"/>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5DF5841A-4EFD-49A5-A21F-1ACCF834A723}" type="slidenum">
              <a:rPr lang="el-GR" smtClean="0"/>
              <a:pPr/>
              <a:t>‹#›</a:t>
            </a:fld>
            <a:endParaRPr lang="el-GR" dirty="0"/>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7810EB0-80C1-42D1-832C-E3D35AD29CE0}" type="datetimeFigureOut">
              <a:rPr lang="el-GR" smtClean="0"/>
              <a:pPr/>
              <a:t>5/6/2008</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5DF5841A-4EFD-49A5-A21F-1ACCF834A723}"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B7810EB0-80C1-42D1-832C-E3D35AD29CE0}" type="datetimeFigureOut">
              <a:rPr lang="el-GR" smtClean="0"/>
              <a:pPr/>
              <a:t>5/6/2008</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5DF5841A-4EFD-49A5-A21F-1ACCF834A723}"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DF5841A-4EFD-49A5-A21F-1ACCF834A723}" type="slidenum">
              <a:rPr lang="el-GR" smtClean="0"/>
              <a:pPr/>
              <a:t>‹#›</a:t>
            </a:fld>
            <a:endParaRPr lang="el-GR" dirty="0"/>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ημερομηνίας"/>
          <p:cNvSpPr>
            <a:spLocks noGrp="1"/>
          </p:cNvSpPr>
          <p:nvPr>
            <p:ph type="dt" sz="half" idx="10"/>
          </p:nvPr>
        </p:nvSpPr>
        <p:spPr/>
        <p:txBody>
          <a:bodyPr/>
          <a:lstStyle/>
          <a:p>
            <a:fld id="{B7810EB0-80C1-42D1-832C-E3D35AD29CE0}" type="datetimeFigureOut">
              <a:rPr lang="el-GR" smtClean="0"/>
              <a:pPr/>
              <a:t>5/6/2008</a:t>
            </a:fld>
            <a:endParaRPr lang="el-GR" dirty="0"/>
          </a:p>
        </p:txBody>
      </p:sp>
      <p:sp>
        <p:nvSpPr>
          <p:cNvPr id="6" name="5 - Θέση υποσέλιδου"/>
          <p:cNvSpPr>
            <a:spLocks noGrp="1"/>
          </p:cNvSpPr>
          <p:nvPr>
            <p:ph type="ftr" sz="quarter" idx="11"/>
          </p:nvPr>
        </p:nvSpPr>
        <p:spPr>
          <a:xfrm>
            <a:off x="301752" y="6410848"/>
            <a:ext cx="3383280" cy="365760"/>
          </a:xfrm>
        </p:spPr>
        <p:txBody>
          <a:bodyPr/>
          <a:lstStyle/>
          <a:p>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5DF5841A-4EFD-49A5-A21F-1ACCF834A723}" type="slidenum">
              <a:rPr lang="el-GR" smtClean="0"/>
              <a:pPr/>
              <a:t>‹#›</a:t>
            </a:fld>
            <a:endParaRPr lang="el-GR" dirty="0"/>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ημερομηνίας"/>
          <p:cNvSpPr>
            <a:spLocks noGrp="1"/>
          </p:cNvSpPr>
          <p:nvPr>
            <p:ph type="dt" sz="half" idx="10"/>
          </p:nvPr>
        </p:nvSpPr>
        <p:spPr>
          <a:xfrm>
            <a:off x="5788152" y="6404984"/>
            <a:ext cx="3044952" cy="365760"/>
          </a:xfrm>
        </p:spPr>
        <p:txBody>
          <a:bodyPr/>
          <a:lstStyle/>
          <a:p>
            <a:fld id="{B7810EB0-80C1-42D1-832C-E3D35AD29CE0}" type="datetimeFigureOut">
              <a:rPr lang="el-GR" smtClean="0"/>
              <a:pPr/>
              <a:t>5/6/2008</a:t>
            </a:fld>
            <a:endParaRPr lang="el-GR" dirty="0"/>
          </a:p>
        </p:txBody>
      </p:sp>
      <p:sp>
        <p:nvSpPr>
          <p:cNvPr id="6" name="5 - Θέση υποσέλιδου"/>
          <p:cNvSpPr>
            <a:spLocks noGrp="1"/>
          </p:cNvSpPr>
          <p:nvPr>
            <p:ph type="ftr" sz="quarter" idx="11"/>
          </p:nvPr>
        </p:nvSpPr>
        <p:spPr>
          <a:xfrm>
            <a:off x="301752" y="6410848"/>
            <a:ext cx="3584448" cy="365760"/>
          </a:xfrm>
        </p:spPr>
        <p:txBody>
          <a:bodyPr/>
          <a:lstStyle/>
          <a:p>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7810EB0-80C1-42D1-832C-E3D35AD29CE0}" type="datetimeFigureOut">
              <a:rPr lang="el-GR" smtClean="0"/>
              <a:pPr/>
              <a:t>5/6/2008</a:t>
            </a:fld>
            <a:endParaRPr lang="el-GR" dirty="0"/>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dirty="0"/>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DF5841A-4EFD-49A5-A21F-1ACCF834A723}" type="slidenum">
              <a:rPr lang="el-GR" smtClean="0"/>
              <a:pPr/>
              <a:t>‹#›</a:t>
            </a:fld>
            <a:endParaRPr lang="el-GR" dirty="0"/>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idx="4294967295"/>
          </p:nvPr>
        </p:nvSpPr>
        <p:spPr>
          <a:xfrm>
            <a:off x="0" y="1000125"/>
            <a:ext cx="7100888" cy="2600325"/>
          </a:xfrm>
        </p:spPr>
        <p:txBody>
          <a:bodyPr>
            <a:normAutofit/>
          </a:bodyPr>
          <a:lstStyle/>
          <a:p>
            <a:r>
              <a:rPr lang="el-GR" b="1" dirty="0"/>
              <a:t>ΠΡΟΫΠΟΘΕΣΕΙΣ ΚΑΙ ΠΡΟΟΠΤΙΚΕΣ ΑΝΑΠΤΥΞΗΣ</a:t>
            </a:r>
            <a:br>
              <a:rPr lang="el-GR" b="1" dirty="0"/>
            </a:br>
            <a:r>
              <a:rPr lang="el-GR" b="1" dirty="0"/>
              <a:t>ΤΟΥ ΟΙΚΟΤΟΥΡΙΣΜΟΥ</a:t>
            </a:r>
            <a:br>
              <a:rPr lang="el-GR" b="1" dirty="0"/>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428596" y="0"/>
            <a:ext cx="842968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fontAlgn="base">
              <a:spcBef>
                <a:spcPct val="0"/>
              </a:spcBef>
              <a:spcAft>
                <a:spcPct val="0"/>
              </a:spcAft>
            </a:pPr>
            <a:r>
              <a:rPr lang="el-GR" sz="3000" dirty="0">
                <a:latin typeface="Bookman Old Style" pitchFamily="18" charset="0"/>
                <a:ea typeface="Times New Roman" pitchFamily="18" charset="0"/>
                <a:cs typeface="Arial" pitchFamily="34" charset="0"/>
              </a:rPr>
              <a:t>Οι περιβαλλοντικές επιβαρύνσεις επέδρασαν αρνητικά στον τουρισμό, και άρχισε να μην ανταποκρίνεται πλέον στα συνεχώς ανερχόμενα </a:t>
            </a:r>
            <a:r>
              <a:rPr lang="en-US" sz="3000" dirty="0">
                <a:latin typeface="Bookman Old Style" pitchFamily="18" charset="0"/>
                <a:ea typeface="Times New Roman" pitchFamily="18" charset="0"/>
                <a:cs typeface="Arial" pitchFamily="34" charset="0"/>
              </a:rPr>
              <a:t>standards</a:t>
            </a:r>
            <a:r>
              <a:rPr lang="el-GR" sz="3000" dirty="0">
                <a:latin typeface="Bookman Old Style" pitchFamily="18" charset="0"/>
                <a:ea typeface="Times New Roman" pitchFamily="18" charset="0"/>
                <a:cs typeface="Arial" pitchFamily="34" charset="0"/>
              </a:rPr>
              <a:t> των τουριστών</a:t>
            </a:r>
            <a:r>
              <a:rPr lang="el-GR" sz="3000" dirty="0" smtClean="0"/>
              <a:t>.</a:t>
            </a:r>
          </a:p>
          <a:p>
            <a:pPr lvl="0" indent="457200" fontAlgn="base">
              <a:spcBef>
                <a:spcPct val="0"/>
              </a:spcBef>
              <a:spcAft>
                <a:spcPct val="0"/>
              </a:spcAft>
            </a:pPr>
            <a:endParaRPr lang="el-GR" sz="3000" dirty="0" smtClean="0"/>
          </a:p>
          <a:p>
            <a:pPr lvl="0" indent="457200" fontAlgn="base">
              <a:spcBef>
                <a:spcPct val="0"/>
              </a:spcBef>
              <a:spcAft>
                <a:spcPct val="0"/>
              </a:spcAft>
            </a:pPr>
            <a:r>
              <a:rPr lang="el-GR" sz="3000" dirty="0" smtClean="0"/>
              <a:t> </a:t>
            </a:r>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Αποτέλεσμα της διάστασης μεταξύ «πραγματικού» και «επιθυμητού» ήταν η εμφάνιση </a:t>
            </a:r>
            <a:r>
              <a:rPr kumimoji="0" lang="el-GR" sz="30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στη δεκαετία του ’90 </a:t>
            </a:r>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σημείων «κόπωσης» των τουριστών, που συνοδεύτηκε με σταδιακή «εγκατάλειψη» παραδοσιακών τουριστικών κέντρων και αναζήτηση άλλων περιοχών με «περισσότερο» φυσικό περιβάλλον.</a:t>
            </a:r>
            <a:endParaRPr kumimoji="0" lang="el-GR" sz="3000" b="0" i="0" u="none" strike="noStrike" cap="none" normalizeH="0" baseline="0" dirty="0" smtClean="0">
              <a:ln>
                <a:noFill/>
              </a:ln>
              <a:solidFill>
                <a:schemeClr val="tx1"/>
              </a:solidFill>
              <a:effectLst/>
              <a:latin typeface="Bookman Old Style" pitchFamily="18"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785794"/>
            <a:ext cx="7858148" cy="5016758"/>
          </a:xfrm>
          <a:prstGeom prst="rect">
            <a:avLst/>
          </a:prstGeom>
        </p:spPr>
        <p:txBody>
          <a:bodyPr wrap="square">
            <a:spAutoFit/>
          </a:bodyPr>
          <a:lstStyle/>
          <a:p>
            <a:r>
              <a:rPr lang="el-GR" sz="3200" dirty="0">
                <a:latin typeface="Bookman Old Style" pitchFamily="18" charset="0"/>
                <a:ea typeface="Times New Roman" pitchFamily="18" charset="0"/>
                <a:cs typeface="Arial" pitchFamily="34" charset="0"/>
              </a:rPr>
              <a:t>Ο γ</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ενικός διευθυντής του Αυστριακού Οργανισμού Τουρισμού, Δρ. Κλάους, πριν 20 περίπου χρόνια είχε υποστηρίξει, ότι </a:t>
            </a:r>
            <a:r>
              <a:rPr kumimoji="0" lang="el-GR" sz="3200" b="1" i="0" u="none" strike="noStrike" cap="none" normalizeH="0" baseline="0" dirty="0" smtClean="0">
                <a:ln>
                  <a:noFill/>
                </a:ln>
                <a:solidFill>
                  <a:srgbClr val="000000"/>
                </a:solidFill>
                <a:effectLst/>
                <a:latin typeface="Bookman Old Style" pitchFamily="18" charset="0"/>
                <a:ea typeface="Times New Roman" pitchFamily="18" charset="0"/>
                <a:cs typeface="Arial" pitchFamily="34" charset="0"/>
              </a:rPr>
              <a:t>«</a:t>
            </a:r>
            <a:r>
              <a:rPr kumimoji="0" lang="el-GR" sz="32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η επιστροφή στο φυσικό και άθικτο περιβάλλον θα είναι πρωταρχικός παράγοντας στις τάσεις και τις επιθυμίες των τουριστών στο εγγύς μέλλον</a:t>
            </a:r>
            <a:r>
              <a:rPr kumimoji="0" lang="el-GR" sz="3200" b="1" i="0" u="none" strike="noStrike" cap="none" normalizeH="0" baseline="0" dirty="0" smtClean="0">
                <a:ln>
                  <a:noFill/>
                </a:ln>
                <a:solidFill>
                  <a:srgbClr val="000000"/>
                </a:solidFill>
                <a:effectLst/>
                <a:latin typeface="Bookman Old Style" pitchFamily="18" charset="0"/>
                <a:ea typeface="Times New Roman" pitchFamily="18" charset="0"/>
                <a:cs typeface="Arial" pitchFamily="34" charset="0"/>
              </a:rPr>
              <a:t>»</a:t>
            </a:r>
            <a:r>
              <a:rPr kumimoji="0" lang="el-GR" sz="32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Η τάση αυτή εξελίσσεται αυξητικά μέχρι τις μέρες.</a:t>
            </a:r>
            <a:endParaRPr lang="el-GR"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500043"/>
            <a:ext cx="8358246" cy="4985980"/>
          </a:xfrm>
          <a:prstGeom prst="rect">
            <a:avLst/>
          </a:prstGeom>
        </p:spPr>
        <p:txBody>
          <a:bodyPr wrap="square">
            <a:spAutoFit/>
          </a:bodyPr>
          <a:lstStyle/>
          <a:p>
            <a:r>
              <a:rPr lang="el-GR" sz="2800" dirty="0">
                <a:latin typeface="Bookman Old Style" pitchFamily="18" charset="0"/>
              </a:rPr>
              <a:t>Η συνειδητοποίηση της κατάστασης αυτής και η </a:t>
            </a:r>
            <a:r>
              <a:rPr lang="el-GR" sz="2800" b="1" dirty="0">
                <a:latin typeface="Bookman Old Style" pitchFamily="18" charset="0"/>
              </a:rPr>
              <a:t>ανάγκη προσαρμογής στις απαιτήσεις της ζήτησης </a:t>
            </a:r>
            <a:r>
              <a:rPr lang="el-GR" sz="2800" dirty="0">
                <a:latin typeface="Bookman Old Style" pitchFamily="18" charset="0"/>
              </a:rPr>
              <a:t>συνέβαλαν στην εμφάνιση νέων όρων στην τουριστική ορολογία: </a:t>
            </a:r>
            <a:endParaRPr lang="el-GR" sz="2800" dirty="0" smtClean="0">
              <a:latin typeface="Bookman Old Style" pitchFamily="18" charset="0"/>
            </a:endParaRPr>
          </a:p>
          <a:p>
            <a:r>
              <a:rPr lang="el-GR" sz="2800" dirty="0" smtClean="0">
                <a:latin typeface="Bookman Old Style" pitchFamily="18" charset="0"/>
              </a:rPr>
              <a:t>ήπιος</a:t>
            </a:r>
            <a:r>
              <a:rPr lang="el-GR" sz="2800" dirty="0">
                <a:latin typeface="Bookman Old Style" pitchFamily="18" charset="0"/>
              </a:rPr>
              <a:t>, εναλλακτικός, πράσινος, </a:t>
            </a:r>
            <a:r>
              <a:rPr lang="el-GR" sz="2800" dirty="0" err="1">
                <a:latin typeface="Bookman Old Style" pitchFamily="18" charset="0"/>
              </a:rPr>
              <a:t>αειφορικός</a:t>
            </a:r>
            <a:r>
              <a:rPr lang="el-GR" sz="2800" dirty="0">
                <a:latin typeface="Bookman Old Style" pitchFamily="18" charset="0"/>
              </a:rPr>
              <a:t> τουρισμός, </a:t>
            </a:r>
            <a:r>
              <a:rPr lang="el-GR" sz="2800" dirty="0" err="1">
                <a:latin typeface="Bookman Old Style" pitchFamily="18" charset="0"/>
              </a:rPr>
              <a:t>οικοτουρισμός</a:t>
            </a:r>
            <a:r>
              <a:rPr lang="el-GR" sz="2800" dirty="0">
                <a:latin typeface="Bookman Old Style" pitchFamily="18" charset="0"/>
              </a:rPr>
              <a:t>, κ.λπ</a:t>
            </a:r>
            <a:r>
              <a:rPr lang="el-GR" sz="2800" dirty="0" smtClean="0">
                <a:latin typeface="Bookman Old Style" pitchFamily="18" charset="0"/>
              </a:rPr>
              <a:t>.</a:t>
            </a:r>
          </a:p>
          <a:p>
            <a:endParaRPr lang="el-GR" sz="3000" dirty="0">
              <a:latin typeface="Bookman Old Style" pitchFamily="18" charset="0"/>
            </a:endParaRPr>
          </a:p>
          <a:p>
            <a:r>
              <a:rPr lang="el-GR" sz="3000" dirty="0" smtClean="0">
                <a:latin typeface="Bookman Old Style" pitchFamily="18" charset="0"/>
              </a:rPr>
              <a:t> </a:t>
            </a:r>
            <a:r>
              <a:rPr lang="el-GR" sz="3000" dirty="0">
                <a:latin typeface="Bookman Old Style" pitchFamily="18" charset="0"/>
              </a:rPr>
              <a:t>Όροι, που χρησιμοποιούνται κατά κόρον τα τελευταία χρόνια για να υποδηλώσουν την </a:t>
            </a:r>
            <a:r>
              <a:rPr lang="el-GR" sz="3000" b="1" dirty="0">
                <a:latin typeface="Bookman Old Style" pitchFamily="18" charset="0"/>
              </a:rPr>
              <a:t>εναλλακτική πρόταση τουρισμού, σε αντιδιαστολή προς τον μαζικό τουρισμό</a:t>
            </a:r>
            <a:r>
              <a:rPr lang="el-GR" sz="3000" dirty="0">
                <a:latin typeface="Bookman Old Style" pitchFamily="18" charset="0"/>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00174"/>
            <a:ext cx="8229600" cy="1428759"/>
          </a:xfrm>
        </p:spPr>
        <p:txBody>
          <a:bodyPr>
            <a:normAutofit/>
          </a:bodyPr>
          <a:lstStyle/>
          <a:p>
            <a:r>
              <a:rPr lang="el-GR" b="1" dirty="0" smtClean="0"/>
              <a:t>Οικοτουρίστες </a:t>
            </a:r>
            <a:r>
              <a:rPr lang="el-GR" b="1" dirty="0"/>
              <a:t>και προϋποθέσεις</a:t>
            </a:r>
            <a:br>
              <a:rPr lang="el-GR" b="1" dirty="0"/>
            </a:b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714348" y="642918"/>
            <a:ext cx="7786742"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lang="el-GR" sz="3200" dirty="0">
                <a:latin typeface="Bookman Old Style" pitchFamily="18" charset="0"/>
                <a:ea typeface="Times New Roman" pitchFamily="18" charset="0"/>
                <a:cs typeface="Arial" pitchFamily="34" charset="0"/>
              </a:rPr>
              <a:t>Ο </a:t>
            </a:r>
            <a:r>
              <a:rPr kumimoji="0" lang="el-GR" sz="3200" b="0" i="0" u="none"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οικοτουρισμός</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αποτελεί μια ειδική κατηγορία εναλλακτικού τουρισμού, που αναπτύχθηκε στις αρχές τις δεκαετίας του ‘90. </a:t>
            </a:r>
          </a:p>
          <a:p>
            <a:pPr marL="0" marR="0" lvl="0" indent="457200" algn="just" defTabSz="914400" rtl="0" eaLnBrk="1" fontAlgn="base" latinLnBrk="0" hangingPunct="1">
              <a:lnSpc>
                <a:spcPct val="100000"/>
              </a:lnSpc>
              <a:spcBef>
                <a:spcPct val="0"/>
              </a:spcBef>
              <a:spcAft>
                <a:spcPct val="0"/>
              </a:spcAft>
              <a:buClrTx/>
              <a:buSzTx/>
              <a:buFontTx/>
              <a:buNone/>
              <a:tabLst/>
            </a:pPr>
            <a:endParaRPr lang="el-GR" sz="3200" dirty="0">
              <a:latin typeface="Bookman Old Style" pitchFamily="18" charset="0"/>
              <a:ea typeface="Times New Roman" pitchFamily="18"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Λόγω του «νεαρού» της ηλικίας, αλλά και της φύσης του, δεν έχει ακόμη διαμορφωθεί ένας κοινά αποδεκτός ορισμός, σε αντίθεση με τα γενικά χαρακτηριστικά του, τα οποία θα μπορούσαν να συνοψιστούν στα εξής:</a:t>
            </a:r>
            <a:endParaRPr kumimoji="0" lang="el-GR" sz="3200" b="0" i="0" u="none" strike="noStrike" cap="none" normalizeH="0" baseline="0" dirty="0" smtClean="0">
              <a:ln>
                <a:noFill/>
              </a:ln>
              <a:solidFill>
                <a:schemeClr val="tx1"/>
              </a:solidFill>
              <a:effectLst/>
              <a:latin typeface="Bookman Old Style" pitchFamily="18"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500034" y="714356"/>
            <a:ext cx="800105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Περιλαμβάνει όλες τις μορφές τουρισμού που βασίζονται στη φύση,</a:t>
            </a:r>
            <a:r>
              <a:rPr kumimoji="0" lang="el-GR" sz="3000" i="0" u="none" strike="noStrike" cap="none" normalizeH="0" dirty="0" smtClean="0">
                <a:ln>
                  <a:noFill/>
                </a:ln>
                <a:solidFill>
                  <a:schemeClr val="tx1"/>
                </a:solidFill>
                <a:effectLst/>
                <a:latin typeface="Bookman Old Style" pitchFamily="18" charset="0"/>
                <a:ea typeface="Times New Roman" pitchFamily="18" charset="0"/>
                <a:cs typeface="Arial" pitchFamily="34" charset="0"/>
              </a:rPr>
              <a:t> και </a:t>
            </a: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κίνητρο των τουριστών είναι η παρατήρηση και η εκτίμηση της φύσης, καθώς επίσης και οι παραδοσιακοί πολιτισμοί.</a:t>
            </a:r>
          </a:p>
          <a:p>
            <a:pPr marL="0" marR="0" lvl="0" indent="0" algn="just" defTabSz="914400" rtl="0" eaLnBrk="1" fontAlgn="base" latinLnBrk="0" hangingPunct="1">
              <a:lnSpc>
                <a:spcPct val="100000"/>
              </a:lnSpc>
              <a:spcBef>
                <a:spcPct val="0"/>
              </a:spcBef>
              <a:spcAft>
                <a:spcPct val="0"/>
              </a:spcAft>
              <a:buClrTx/>
              <a:buSzTx/>
              <a:buFontTx/>
              <a:buChar char="•"/>
              <a:tabLst>
                <a:tab pos="457200" algn="l"/>
              </a:tabLst>
            </a:pPr>
            <a:endParaRPr kumimoji="0" lang="el-GR" sz="300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Περιέχει επιστημονικά, εκπαιδευτικά και διερευνητικά χαρακτηριστικά.</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el-GR" sz="300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Είναι συνήθως οργανωμένος σε μικρές ομάδες από εξειδικευμένες και μικρές τοπικές επιχειρήσεις. </a:t>
            </a:r>
            <a:endParaRPr kumimoji="0" lang="el-GR" sz="3000" i="0" u="none" strike="noStrike" cap="none" normalizeH="0" baseline="0" dirty="0" smtClean="0">
              <a:ln>
                <a:noFill/>
              </a:ln>
              <a:solidFill>
                <a:schemeClr val="tx1"/>
              </a:solidFill>
              <a:effectLst/>
              <a:latin typeface="Bookman Old Style" pitchFamily="18"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571481"/>
            <a:ext cx="8001056" cy="4924425"/>
          </a:xfrm>
          <a:prstGeom prst="rect">
            <a:avLst/>
          </a:prstGeom>
        </p:spPr>
        <p:txBody>
          <a:bodyPr wrap="square">
            <a:spAutoFit/>
          </a:bodyPr>
          <a:lstStyle/>
          <a:p>
            <a:pPr lvl="0">
              <a:buFont typeface="Arial" pitchFamily="34" charset="0"/>
              <a:buChar char="•"/>
            </a:pP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Ελαχιστοποιεί τις αρνητικές επιδράσεις πάνω στο φυσικό περιβάλλον.</a:t>
            </a:r>
          </a:p>
          <a:p>
            <a:pPr lvl="0">
              <a:buFont typeface="Arial" pitchFamily="34" charset="0"/>
              <a:buChar char="•"/>
            </a:pPr>
            <a:endPar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endParaRPr>
          </a:p>
          <a:p>
            <a:pPr lvl="0">
              <a:buFont typeface="Arial" pitchFamily="34" charset="0"/>
              <a:buChar char="•"/>
            </a:pPr>
            <a:r>
              <a:rPr lang="el-GR" sz="3200" b="1" dirty="0" smtClean="0"/>
              <a:t> </a:t>
            </a:r>
            <a:r>
              <a:rPr lang="el-GR" sz="3200" dirty="0"/>
              <a:t>Υποστηρίζει την προστασία των φυσικών περιοχών:</a:t>
            </a:r>
          </a:p>
          <a:p>
            <a:pPr marL="514350" lvl="0" indent="-514350">
              <a:buFont typeface="+mj-lt"/>
              <a:buAutoNum type="alphaLcParenR"/>
            </a:pPr>
            <a:r>
              <a:rPr lang="el-GR" sz="3200" dirty="0"/>
              <a:t>παράγοντας οικονομικά οφέλη για τις τοπικές κοινωνίες, τους οργανισμούς και τους φορείς διαχείρισης φυσικών περιοχών που αποσκοπούν στη διατήρηση και προστασία</a:t>
            </a:r>
            <a:r>
              <a:rPr lang="el-GR" sz="3200" dirty="0" smtClean="0"/>
              <a:t>,</a:t>
            </a:r>
            <a:endParaRPr lang="el-GR"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00100" y="857232"/>
            <a:ext cx="7572428" cy="4524315"/>
          </a:xfrm>
          <a:prstGeom prst="rect">
            <a:avLst/>
          </a:prstGeom>
        </p:spPr>
        <p:txBody>
          <a:bodyPr wrap="square">
            <a:spAutoFit/>
          </a:bodyPr>
          <a:lstStyle/>
          <a:p>
            <a:pPr marL="514350" lvl="0" indent="-514350">
              <a:buFont typeface="+mj-lt"/>
              <a:buAutoNum type="alphaLcParenR"/>
            </a:pPr>
            <a:r>
              <a:rPr lang="el-GR" sz="3000" dirty="0" smtClean="0">
                <a:latin typeface="Bookman Old Style" pitchFamily="18" charset="0"/>
              </a:rPr>
              <a:t>παρέχοντας εναλλακτική απασχόληση και ευκαιρίες εισοδήματος για τις τοπικές κοινότητες,</a:t>
            </a:r>
          </a:p>
          <a:p>
            <a:pPr marL="514350" lvl="0" indent="-514350">
              <a:buFont typeface="+mj-lt"/>
              <a:buAutoNum type="alphaLcParenR"/>
            </a:pPr>
            <a:endParaRPr lang="el-GR" sz="3000" dirty="0" smtClean="0">
              <a:latin typeface="Bookman Old Style" pitchFamily="18" charset="0"/>
            </a:endParaRPr>
          </a:p>
          <a:p>
            <a:pPr marL="514350" lvl="0" indent="-514350">
              <a:buFont typeface="+mj-lt"/>
              <a:buAutoNum type="alphaLcParenR"/>
            </a:pPr>
            <a:r>
              <a:rPr lang="el-GR" sz="3000" dirty="0" smtClean="0">
                <a:latin typeface="Bookman Old Style" pitchFamily="18" charset="0"/>
              </a:rPr>
              <a:t>αυξάνοντας την ευαισθησία των τοπικών κοινωνιών και των τουριστών για τη διατήρηση των φυσικών και πολιτιστικών στοιχείων.</a:t>
            </a:r>
          </a:p>
          <a:p>
            <a:pPr marL="342900" lvl="0" indent="-342900" algn="just" eaLnBrk="0" fontAlgn="base" hangingPunct="0">
              <a:spcBef>
                <a:spcPct val="0"/>
              </a:spcBef>
              <a:spcAft>
                <a:spcPct val="0"/>
              </a:spcAft>
              <a:buFont typeface="+mj-lt"/>
              <a:buAutoNum type="alphaLcParenR"/>
              <a:tabLst>
                <a:tab pos="457200" algn="l"/>
              </a:tabLst>
            </a:pPr>
            <a:endParaRPr kumimoji="0" lang="el-GR" i="0" u="none" strike="noStrike" cap="none" normalizeH="0" baseline="0" dirty="0" smtClean="0">
              <a:ln>
                <a:noFill/>
              </a:ln>
              <a:solidFill>
                <a:schemeClr val="tx1"/>
              </a:solidFill>
              <a:effectLst/>
              <a:latin typeface="Bookman Old Style" pitchFamily="18"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928662" y="500042"/>
            <a:ext cx="7643866"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lang="el-GR" sz="3000" dirty="0">
                <a:latin typeface="Bookman Old Style" pitchFamily="18" charset="0"/>
                <a:ea typeface="Times New Roman" pitchFamily="18" charset="0"/>
                <a:cs typeface="Arial" pitchFamily="34" charset="0"/>
              </a:rPr>
              <a:t>Από τα χαρακτηριστικά αυτά γίνεται σαφές </a:t>
            </a:r>
            <a:r>
              <a:rPr lang="el-GR" sz="3000" b="1" dirty="0">
                <a:latin typeface="Bookman Old Style" pitchFamily="18" charset="0"/>
                <a:ea typeface="Times New Roman" pitchFamily="18" charset="0"/>
                <a:cs typeface="Arial" pitchFamily="34" charset="0"/>
              </a:rPr>
              <a:t>ότι ο </a:t>
            </a:r>
            <a:r>
              <a:rPr lang="el-GR" sz="3000" b="1" dirty="0" err="1">
                <a:latin typeface="Bookman Old Style" pitchFamily="18" charset="0"/>
                <a:ea typeface="Times New Roman" pitchFamily="18" charset="0"/>
                <a:cs typeface="Arial" pitchFamily="34" charset="0"/>
              </a:rPr>
              <a:t>οικοτουρισμός</a:t>
            </a:r>
            <a:r>
              <a:rPr lang="el-GR" sz="3000" b="1" dirty="0">
                <a:latin typeface="Bookman Old Style" pitchFamily="18" charset="0"/>
                <a:ea typeface="Times New Roman" pitchFamily="18" charset="0"/>
                <a:cs typeface="Arial" pitchFamily="34" charset="0"/>
              </a:rPr>
              <a:t> </a:t>
            </a:r>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εμφανίζεται μεν </a:t>
            </a:r>
            <a:r>
              <a:rPr kumimoji="0" lang="el-GR" sz="30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ως τουρισμός φύσης, </a:t>
            </a:r>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αλλά με στοιχεία ρυθμιστικά ή </a:t>
            </a:r>
            <a:r>
              <a:rPr kumimoji="0" lang="el-GR" sz="3000" b="0" i="0" u="none"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αειφορικότητας</a:t>
            </a:r>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a:t>
            </a: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endParaRPr>
          </a:p>
          <a:p>
            <a:pPr marL="0" marR="0" lvl="0" indent="457200" algn="l" defTabSz="914400" rtl="0" eaLnBrk="1" fontAlgn="base" latinLnBrk="0" hangingPunct="1">
              <a:lnSpc>
                <a:spcPct val="100000"/>
              </a:lnSpc>
              <a:spcBef>
                <a:spcPct val="0"/>
              </a:spcBef>
              <a:spcAft>
                <a:spcPct val="0"/>
              </a:spcAft>
              <a:buClrTx/>
              <a:buSzTx/>
              <a:buFontTx/>
              <a:buNone/>
              <a:tabLst/>
            </a:pPr>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Θα πρέπει να τονιστεί ότι </a:t>
            </a:r>
            <a:r>
              <a:rPr kumimoji="0" lang="el-GR" sz="3000" b="0" i="0" u="none"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οικοτουρισμός</a:t>
            </a:r>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και τουρισμός φύσης δεν είναι κατ’ ανάγκην όροι ταυτόσημοι. Ο τουρισμός φύσης θα μπορούσε να εξισωθεί με τον </a:t>
            </a:r>
            <a:r>
              <a:rPr kumimoji="0" lang="el-GR" sz="3000" b="0" i="0" u="none"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οικοτουρισμό</a:t>
            </a:r>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μόνο εάν παρήγαγε καλύτερη προστασία.</a:t>
            </a:r>
            <a:endParaRPr kumimoji="0" lang="el-GR" sz="3000" b="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571480"/>
            <a:ext cx="8501122" cy="4708981"/>
          </a:xfrm>
          <a:prstGeom prst="rect">
            <a:avLst/>
          </a:prstGeom>
        </p:spPr>
        <p:txBody>
          <a:bodyPr wrap="square">
            <a:spAutoFit/>
          </a:bodyPr>
          <a:lstStyle/>
          <a:p>
            <a:r>
              <a:rPr lang="el-GR" sz="3000" dirty="0" smtClean="0">
                <a:latin typeface="Bookman Old Style" pitchFamily="18" charset="0"/>
              </a:rPr>
              <a:t>Την </a:t>
            </a:r>
            <a:r>
              <a:rPr lang="el-GR" sz="3000" dirty="0">
                <a:latin typeface="Bookman Old Style" pitchFamily="18" charset="0"/>
              </a:rPr>
              <a:t>έννοια του </a:t>
            </a:r>
            <a:r>
              <a:rPr lang="el-GR" sz="3000" dirty="0" err="1">
                <a:latin typeface="Bookman Old Style" pitchFamily="18" charset="0"/>
              </a:rPr>
              <a:t>οικοτουρισμού</a:t>
            </a:r>
            <a:r>
              <a:rPr lang="el-GR" sz="3000" dirty="0">
                <a:latin typeface="Bookman Old Style" pitchFamily="18" charset="0"/>
              </a:rPr>
              <a:t>, τον </a:t>
            </a:r>
            <a:r>
              <a:rPr lang="el-GR" sz="3000" dirty="0" smtClean="0">
                <a:latin typeface="Bookman Old Style" pitchFamily="18" charset="0"/>
              </a:rPr>
              <a:t>ορίζουν </a:t>
            </a:r>
            <a:r>
              <a:rPr lang="el-GR" sz="3000" dirty="0">
                <a:latin typeface="Bookman Old Style" pitchFamily="18" charset="0"/>
              </a:rPr>
              <a:t>ως «</a:t>
            </a:r>
            <a:r>
              <a:rPr lang="el-GR" sz="3000" b="1" dirty="0">
                <a:latin typeface="Bookman Old Style" pitchFamily="18" charset="0"/>
              </a:rPr>
              <a:t>το περιβαλλοντικά υπεύθυνο ταξίδι και η επίσκεψη σε σχετικά ανενόχλητες φυσικές περιοχές, που αποσκοπεί στην απόλαυση και εκτίμηση της </a:t>
            </a:r>
            <a:r>
              <a:rPr lang="el-GR" sz="3000" b="1" dirty="0" smtClean="0">
                <a:latin typeface="Bookman Old Style" pitchFamily="18" charset="0"/>
              </a:rPr>
              <a:t>φύσης»</a:t>
            </a:r>
          </a:p>
          <a:p>
            <a:r>
              <a:rPr lang="el-GR" sz="3000" dirty="0" smtClean="0">
                <a:latin typeface="Bookman Old Style" pitchFamily="18" charset="0"/>
              </a:rPr>
              <a:t>το </a:t>
            </a:r>
            <a:r>
              <a:rPr lang="el-GR" sz="3000" dirty="0">
                <a:latin typeface="Bookman Old Style" pitchFamily="18" charset="0"/>
              </a:rPr>
              <a:t>οποίο </a:t>
            </a:r>
          </a:p>
          <a:p>
            <a:pPr>
              <a:buFont typeface="Arial" pitchFamily="34" charset="0"/>
              <a:buChar char="•"/>
            </a:pPr>
            <a:r>
              <a:rPr lang="el-GR" sz="3000" dirty="0" smtClean="0">
                <a:latin typeface="Bookman Old Style" pitchFamily="18" charset="0"/>
              </a:rPr>
              <a:t>προάγει </a:t>
            </a:r>
            <a:r>
              <a:rPr lang="el-GR" sz="3000" dirty="0">
                <a:latin typeface="Bookman Old Style" pitchFamily="18" charset="0"/>
              </a:rPr>
              <a:t>τη διατήρηση</a:t>
            </a:r>
            <a:r>
              <a:rPr lang="el-GR" sz="3000" dirty="0" smtClean="0">
                <a:latin typeface="Bookman Old Style" pitchFamily="18" charset="0"/>
              </a:rPr>
              <a:t>,</a:t>
            </a:r>
          </a:p>
          <a:p>
            <a:pPr>
              <a:buFont typeface="Arial" pitchFamily="34" charset="0"/>
              <a:buChar char="•"/>
            </a:pPr>
            <a:r>
              <a:rPr lang="el-GR" sz="3000" dirty="0" smtClean="0">
                <a:latin typeface="Bookman Old Style" pitchFamily="18" charset="0"/>
              </a:rPr>
              <a:t> </a:t>
            </a:r>
            <a:r>
              <a:rPr lang="el-GR" sz="3000" dirty="0">
                <a:latin typeface="Bookman Old Style" pitchFamily="18" charset="0"/>
              </a:rPr>
              <a:t>έχει χαμηλή επίδραση επισκεπτών </a:t>
            </a:r>
            <a:endParaRPr lang="el-GR" sz="3000" dirty="0" smtClean="0">
              <a:latin typeface="Bookman Old Style" pitchFamily="18" charset="0"/>
            </a:endParaRPr>
          </a:p>
          <a:p>
            <a:pPr>
              <a:buFont typeface="Arial" pitchFamily="34" charset="0"/>
              <a:buChar char="•"/>
            </a:pPr>
            <a:r>
              <a:rPr lang="el-GR" sz="3000" dirty="0" smtClean="0">
                <a:latin typeface="Bookman Old Style" pitchFamily="18" charset="0"/>
              </a:rPr>
              <a:t> </a:t>
            </a:r>
            <a:r>
              <a:rPr lang="el-GR" sz="3000" dirty="0">
                <a:latin typeface="Bookman Old Style" pitchFamily="18" charset="0"/>
              </a:rPr>
              <a:t>παρέχει χρήσιμα ενεργή </a:t>
            </a:r>
            <a:r>
              <a:rPr lang="el-GR" sz="3000" dirty="0" err="1">
                <a:latin typeface="Bookman Old Style" pitchFamily="18" charset="0"/>
              </a:rPr>
              <a:t>κοινωνικο</a:t>
            </a:r>
            <a:r>
              <a:rPr lang="el-GR" sz="3000" dirty="0">
                <a:latin typeface="Bookman Old Style" pitchFamily="18" charset="0"/>
              </a:rPr>
              <a:t>-οικονομική ανάμιξη του ντόπιου </a:t>
            </a:r>
            <a:r>
              <a:rPr lang="el-GR" sz="3000" dirty="0" smtClean="0">
                <a:latin typeface="Bookman Old Style" pitchFamily="18" charset="0"/>
              </a:rPr>
              <a:t>πληθυσμού»</a:t>
            </a:r>
            <a:endParaRPr lang="el-GR" sz="3000" dirty="0">
              <a:latin typeface="Bookman Old Styl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71472" y="1214422"/>
            <a:ext cx="7929618" cy="4524315"/>
          </a:xfrm>
          <a:prstGeom prst="rect">
            <a:avLst/>
          </a:prstGeom>
        </p:spPr>
        <p:txBody>
          <a:bodyPr wrap="square">
            <a:spAutoFit/>
          </a:bodyPr>
          <a:lstStyle/>
          <a:p>
            <a:r>
              <a:rPr lang="el-GR" sz="3200" b="1" u="sng" dirty="0">
                <a:latin typeface="Bookman Old Style" pitchFamily="18" charset="0"/>
              </a:rPr>
              <a:t>Ο τουρισμός βρίσκεται σε στενή εξάρτηση από το φυσικό περιβάλλον και μάλιστα, σύμφωνα με ορισμένες εκτιμήσεις, σε ποσοστό 90</a:t>
            </a:r>
            <a:r>
              <a:rPr lang="el-GR" sz="3200" b="1" u="sng" dirty="0" smtClean="0">
                <a:latin typeface="Bookman Old Style" pitchFamily="18" charset="0"/>
              </a:rPr>
              <a:t>%.</a:t>
            </a:r>
            <a:endParaRPr lang="en-US" sz="3200" b="1" u="sng" dirty="0" smtClean="0">
              <a:latin typeface="Bookman Old Style" pitchFamily="18" charset="0"/>
            </a:endParaRPr>
          </a:p>
          <a:p>
            <a:endParaRPr lang="en-US" sz="3200" b="1" u="sng" dirty="0">
              <a:latin typeface="Bookman Old Style" pitchFamily="18" charset="0"/>
            </a:endParaRPr>
          </a:p>
          <a:p>
            <a:r>
              <a:rPr lang="el-GR" sz="3200" b="1" u="sng" dirty="0" smtClean="0">
                <a:latin typeface="Bookman Old Style" pitchFamily="18" charset="0"/>
              </a:rPr>
              <a:t> </a:t>
            </a:r>
            <a:r>
              <a:rPr lang="el-GR" sz="3200" b="1" u="sng" dirty="0">
                <a:latin typeface="Bookman Old Style" pitchFamily="18" charset="0"/>
              </a:rPr>
              <a:t>Αυτό σημαίνει ότι το φυσικό περιβάλλον αποτελεί βασική παράμετρο της τουριστικής ανάπτυξης μιας περιοχής, </a:t>
            </a:r>
            <a:endParaRPr lang="el-GR" sz="3200" dirty="0">
              <a:latin typeface="Bookman Old Style"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357158" y="428604"/>
            <a:ext cx="8429684"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sz="32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Ειδικότερα, μια δραστηριότητα για να αξιολογηθεί σαν </a:t>
            </a:r>
            <a:r>
              <a:rPr kumimoji="0" lang="el-GR" sz="3200" b="1" i="0" u="none"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οικοτουριστική</a:t>
            </a:r>
            <a:r>
              <a:rPr kumimoji="0" lang="el-GR" sz="32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πρέπει:</a:t>
            </a: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l-GR" sz="3200" b="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pP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να προάγει θετικές περιβαλλοντικές ηθικές και να καλλιεργεί την </a:t>
            </a:r>
            <a:r>
              <a:rPr kumimoji="0" lang="el-GR" sz="3000" i="0" u="none"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σωστη</a:t>
            </a: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συμπεριφορά στους συμμετέχοντες,</a:t>
            </a:r>
          </a:p>
          <a:p>
            <a:pPr marL="0" marR="0" lvl="0" indent="457200" algn="l" defTabSz="914400" rtl="0" eaLnBrk="0" fontAlgn="base" latinLnBrk="0" hangingPunct="0">
              <a:lnSpc>
                <a:spcPct val="100000"/>
              </a:lnSpc>
              <a:spcBef>
                <a:spcPct val="0"/>
              </a:spcBef>
              <a:spcAft>
                <a:spcPct val="0"/>
              </a:spcAft>
              <a:buClrTx/>
              <a:buSzTx/>
              <a:tabLst/>
            </a:pPr>
            <a:endParaRPr kumimoji="0" lang="el-GR" sz="300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Char char="•"/>
              <a:tabLst/>
            </a:pP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να μην υποβαθμίζει τον φυσικό πόρο,</a:t>
            </a:r>
          </a:p>
          <a:p>
            <a:pPr marL="0" marR="0" lvl="0" indent="457200" algn="l" defTabSz="914400" rtl="0" eaLnBrk="0" fontAlgn="base" latinLnBrk="0" hangingPunct="0">
              <a:lnSpc>
                <a:spcPct val="100000"/>
              </a:lnSpc>
              <a:spcBef>
                <a:spcPct val="0"/>
              </a:spcBef>
              <a:spcAft>
                <a:spcPct val="0"/>
              </a:spcAft>
              <a:buClrTx/>
              <a:buSzTx/>
              <a:tabLst/>
            </a:pPr>
            <a:endParaRPr kumimoji="0" lang="el-GR" sz="300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 typeface="Arial" pitchFamily="34" charset="0"/>
              <a:buChar char="•"/>
              <a:tabLst/>
            </a:pP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να προσανατολίζεται γύρω από το περιβάλλον και όχι γύρω από τον άνθρωπο</a:t>
            </a:r>
            <a:r>
              <a:rPr kumimoji="0" lang="el-GR" sz="3000" i="0" u="none" strike="noStrike" cap="none" normalizeH="0" baseline="0" dirty="0" smtClean="0">
                <a:ln>
                  <a:noFill/>
                </a:ln>
                <a:solidFill>
                  <a:schemeClr val="tx1"/>
                </a:solidFill>
                <a:effectLst/>
                <a:latin typeface="Bookman Old Style" pitchFamily="18" charset="0"/>
                <a:cs typeface="Arial" pitchFamily="34"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642910" y="285728"/>
            <a:ext cx="807249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Char char="•"/>
              <a:tabLst/>
            </a:pPr>
            <a:r>
              <a:rPr lang="el-GR" sz="3000" dirty="0">
                <a:latin typeface="Bookman Old Style" pitchFamily="18" charset="0"/>
                <a:ea typeface="Times New Roman" pitchFamily="18" charset="0"/>
                <a:cs typeface="Arial" pitchFamily="34" charset="0"/>
              </a:rPr>
              <a:t>να ωφελεί την άγρια ζωή και το περιβάλλον</a:t>
            </a:r>
            <a:r>
              <a:rPr lang="el-GR" sz="3000" dirty="0" smtClean="0">
                <a:latin typeface="Bookman Old Style" pitchFamily="18" charset="0"/>
                <a:ea typeface="Times New Roman" pitchFamily="18" charset="0"/>
                <a:cs typeface="Arial" pitchFamily="34" charset="0"/>
              </a:rPr>
              <a:t>,</a:t>
            </a:r>
          </a:p>
          <a:p>
            <a:pPr marL="0" marR="0" lvl="0" indent="0" defTabSz="914400" rtl="0" eaLnBrk="1" fontAlgn="base" latinLnBrk="0" hangingPunct="1">
              <a:lnSpc>
                <a:spcPct val="100000"/>
              </a:lnSpc>
              <a:spcBef>
                <a:spcPct val="0"/>
              </a:spcBef>
              <a:spcAft>
                <a:spcPct val="0"/>
              </a:spcAft>
              <a:buClrTx/>
              <a:buSzTx/>
              <a:buFontTx/>
              <a:buChar char="•"/>
              <a:tabLst/>
            </a:pPr>
            <a:endParaRPr lang="el-GR" sz="3000" dirty="0">
              <a:latin typeface="Bookman Old Style" pitchFamily="18"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lang="el-GR" sz="3000" dirty="0">
                <a:latin typeface="Bookman Old Style" pitchFamily="18" charset="0"/>
                <a:ea typeface="Times New Roman" pitchFamily="18" charset="0"/>
                <a:cs typeface="Arial" pitchFamily="34" charset="0"/>
              </a:rPr>
              <a:t>να παρέχει </a:t>
            </a: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άμεση επαφή με το φυσικό περιβάλλον,</a:t>
            </a:r>
          </a:p>
          <a:p>
            <a:pPr marL="0" marR="0" lvl="0" indent="0" defTabSz="914400" rtl="0" eaLnBrk="0" fontAlgn="base" latinLnBrk="0" hangingPunct="0">
              <a:lnSpc>
                <a:spcPct val="100000"/>
              </a:lnSpc>
              <a:spcBef>
                <a:spcPct val="0"/>
              </a:spcBef>
              <a:spcAft>
                <a:spcPct val="0"/>
              </a:spcAft>
              <a:buClrTx/>
              <a:buSzTx/>
              <a:buFontTx/>
              <a:buChar char="•"/>
              <a:tabLst/>
            </a:pPr>
            <a:endParaRPr kumimoji="0" lang="el-GR" sz="300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να συμπεριλαμβάνει ενεργά την τοπική κοινωνία στην τουριστική διαδικασία,</a:t>
            </a:r>
          </a:p>
          <a:p>
            <a:pPr marL="0" marR="0" lvl="0" indent="0" defTabSz="914400" rtl="0" eaLnBrk="0" fontAlgn="base" latinLnBrk="0" hangingPunct="0">
              <a:lnSpc>
                <a:spcPct val="100000"/>
              </a:lnSpc>
              <a:spcBef>
                <a:spcPct val="0"/>
              </a:spcBef>
              <a:spcAft>
                <a:spcPct val="0"/>
              </a:spcAft>
              <a:buClrTx/>
              <a:buSzTx/>
              <a:buFontTx/>
              <a:buChar char="•"/>
              <a:tabLst/>
            </a:pPr>
            <a:endParaRPr kumimoji="0" lang="el-GR" sz="3000" i="0" u="none" strike="noStrike" cap="none" normalizeH="0" baseline="0" dirty="0" smtClean="0">
              <a:ln>
                <a:noFill/>
              </a:ln>
              <a:solidFill>
                <a:schemeClr val="tx1"/>
              </a:solidFill>
              <a:effectLst/>
              <a:latin typeface="Bookman Old Style"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l-GR" sz="30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να συνεπάγεται σημαντική προετοιμασία και απαιτήσεις γνώσεων σε βάθος από μέρους των ξεναγών και συμμετεχόντων</a:t>
            </a:r>
            <a:r>
              <a:rPr kumimoji="0" lang="el-GR" sz="3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l-GR" sz="3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214422"/>
            <a:ext cx="8229600" cy="2428884"/>
          </a:xfrm>
        </p:spPr>
        <p:txBody>
          <a:bodyPr>
            <a:normAutofit/>
          </a:bodyPr>
          <a:lstStyle/>
          <a:p>
            <a:r>
              <a:rPr lang="el-GR" dirty="0"/>
              <a:t>θα μπορούσαμε να συνοψίσουμε τα κύρια χαρακτηριστικά του </a:t>
            </a:r>
            <a:r>
              <a:rPr lang="el-GR" dirty="0" err="1"/>
              <a:t>οικοτουρισμού</a:t>
            </a:r>
            <a:r>
              <a:rPr lang="el-GR" dirty="0"/>
              <a:t> στα εξής: </a:t>
            </a:r>
            <a:br>
              <a:rPr lang="el-GR" dirty="0"/>
            </a:b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571472" y="0"/>
            <a:ext cx="807249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Char char="•"/>
              <a:tabLst>
                <a:tab pos="228600" algn="l"/>
              </a:tabLst>
            </a:pPr>
            <a:r>
              <a:rPr lang="el-GR" sz="3000" dirty="0">
                <a:latin typeface="Bookman Old Style" pitchFamily="18" charset="0"/>
                <a:ea typeface="Times New Roman" pitchFamily="18" charset="0"/>
                <a:cs typeface="Arial" pitchFamily="34" charset="0"/>
              </a:rPr>
              <a:t>Έχει σαφώς </a:t>
            </a:r>
            <a:r>
              <a:rPr lang="el-GR" sz="3000" dirty="0" err="1">
                <a:latin typeface="Bookman Old Style" pitchFamily="18" charset="0"/>
                <a:ea typeface="Times New Roman" pitchFamily="18" charset="0"/>
                <a:cs typeface="Arial" pitchFamily="34" charset="0"/>
              </a:rPr>
              <a:t>φυσιοκεντρικό</a:t>
            </a:r>
            <a:r>
              <a:rPr lang="el-GR" sz="3000" dirty="0">
                <a:latin typeface="Bookman Old Style" pitchFamily="18" charset="0"/>
                <a:ea typeface="Times New Roman" pitchFamily="18" charset="0"/>
                <a:cs typeface="Arial" pitchFamily="34" charset="0"/>
              </a:rPr>
              <a:t> χαρακτήρα και έντονο το στοιχείο </a:t>
            </a:r>
            <a:r>
              <a:rPr kumimoji="0" lang="el-GR" sz="3000" b="0" i="0"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προστασίας του περιβάλλοντος. Οι περιοχές στις οποίες απευθύνεται είναι περιοχές με τεράστιο </a:t>
            </a:r>
            <a:r>
              <a:rPr kumimoji="0" lang="el-GR" sz="3000" b="0" i="0"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οικοτουριστικό</a:t>
            </a:r>
            <a:r>
              <a:rPr kumimoji="0" lang="el-GR" sz="3000" b="0" i="0"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δυναμικό, όπως οι προστατευόμενες φυσικές περιοχές &amp; οι περιοχές παγκόσμιας κληρονομιάς.</a:t>
            </a:r>
          </a:p>
          <a:p>
            <a:pPr marL="0" marR="0" lvl="0" indent="0" defTabSz="914400" rtl="0" eaLnBrk="0" fontAlgn="base" latinLnBrk="0" hangingPunct="0">
              <a:lnSpc>
                <a:spcPct val="100000"/>
              </a:lnSpc>
              <a:spcBef>
                <a:spcPct val="0"/>
              </a:spcBef>
              <a:spcAft>
                <a:spcPct val="0"/>
              </a:spcAft>
              <a:buClrTx/>
              <a:buSzTx/>
              <a:buFontTx/>
              <a:buChar char="•"/>
              <a:tabLst>
                <a:tab pos="228600" algn="l"/>
              </a:tabLst>
            </a:pPr>
            <a:endParaRPr kumimoji="0" lang="el-GR" sz="3000" b="0" i="0" strike="noStrike" cap="none" normalizeH="0" baseline="0" dirty="0" smtClean="0">
              <a:ln>
                <a:noFill/>
              </a:ln>
              <a:solidFill>
                <a:schemeClr val="tx1"/>
              </a:solidFill>
              <a:effectLst/>
              <a:latin typeface="Bookman Old Style" pitchFamily="18"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Char char="•"/>
              <a:tabLst>
                <a:tab pos="228600" algn="l"/>
              </a:tabLst>
            </a:pPr>
            <a:r>
              <a:rPr kumimoji="0" lang="el-GR" sz="3000" b="0" i="0"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Βασίζεται στη φύση και σε περιοχές με σχετικά ανόθευτα στοιχεία φυσικής και πολιτισμικής κληρονομιάς, όπου τα κίνητρα των τουριστών είναι η παρατήρηση της φύσης, καθώς και τα επιστημονικά, εκπαιδευτικά τους ενδιαφέροντα</a:t>
            </a:r>
            <a:r>
              <a:rPr kumimoji="0" lang="el-GR" sz="3000" b="0" i="0" u="sng"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a:t>
            </a:r>
            <a:endParaRPr kumimoji="0" lang="el-GR" sz="3000" b="0" i="0" u="none" strike="noStrike" cap="none" normalizeH="0" baseline="0" dirty="0" smtClean="0">
              <a:ln>
                <a:noFill/>
              </a:ln>
              <a:solidFill>
                <a:schemeClr val="tx1"/>
              </a:solidFill>
              <a:effectLst/>
              <a:latin typeface="Bookman Old Style" pitchFamily="18"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357158" y="1714488"/>
            <a:ext cx="835824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el-GR" sz="3000" b="0" i="0" u="sng"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Ενισχύει τη γηγενή πολιτιστική ταυτότητα, προϋποθέτει την ενεργό συμμετοχή της τοπικής κοινωνίας σε όλο το φάσμα της τουριστικής διαδικασίας και συμβάλλει στην κοινωνική, οικονομική και πολιτιστική της εξύψωση.</a:t>
            </a:r>
          </a:p>
          <a:p>
            <a:pPr marL="0" marR="0" lvl="0" indent="0" algn="l" defTabSz="914400" rtl="0" eaLnBrk="1" fontAlgn="base" latinLnBrk="0" hangingPunct="1">
              <a:lnSpc>
                <a:spcPct val="100000"/>
              </a:lnSpc>
              <a:spcBef>
                <a:spcPct val="0"/>
              </a:spcBef>
              <a:spcAft>
                <a:spcPct val="0"/>
              </a:spcAft>
              <a:buClrTx/>
              <a:buSzTx/>
              <a:tabLst>
                <a:tab pos="228600" algn="l"/>
              </a:tabLst>
            </a:pPr>
            <a:endParaRPr kumimoji="0" lang="el-GR" sz="3000" b="0" i="0" u="sng" strike="noStrike" cap="none" normalizeH="0" baseline="0" dirty="0" smtClean="0">
              <a:ln>
                <a:noFill/>
              </a:ln>
              <a:solidFill>
                <a:schemeClr val="tx1"/>
              </a:solidFill>
              <a:effectLst/>
              <a:latin typeface="Bookman Old Style"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l-GR" sz="3000" b="0" i="0" u="sng"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a:t>
            </a:r>
            <a:endParaRPr kumimoji="0" lang="el-GR" sz="3000" b="0" i="0" u="none" strike="noStrike" cap="none" normalizeH="0" baseline="0" dirty="0" smtClean="0">
              <a:ln>
                <a:noFill/>
              </a:ln>
              <a:solidFill>
                <a:schemeClr val="tx1"/>
              </a:solidFill>
              <a:effectLst/>
              <a:latin typeface="Bookman Old Style" pitchFamily="18"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1000108"/>
            <a:ext cx="8229600" cy="1928818"/>
          </a:xfrm>
        </p:spPr>
        <p:txBody>
          <a:bodyPr>
            <a:normAutofit/>
          </a:bodyPr>
          <a:lstStyle/>
          <a:p>
            <a:r>
              <a:rPr lang="el-GR" b="1" dirty="0"/>
              <a:t>Δυνατότητες και προοπτικές</a:t>
            </a:r>
            <a:br>
              <a:rPr lang="el-GR" b="1" dirty="0"/>
            </a:br>
            <a:r>
              <a:rPr lang="el-GR" dirty="0"/>
              <a:t> </a:t>
            </a:r>
            <a:br>
              <a:rPr lang="el-GR" dirty="0"/>
            </a:b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500034" y="1357298"/>
            <a:ext cx="8072494" cy="3785652"/>
          </a:xfrm>
          <a:prstGeom prst="rect">
            <a:avLst/>
          </a:prstGeom>
        </p:spPr>
        <p:txBody>
          <a:bodyPr wrap="square">
            <a:spAutoFit/>
          </a:bodyPr>
          <a:lstStyle/>
          <a:p>
            <a:r>
              <a:rPr lang="el-GR" sz="3000" dirty="0" smtClean="0">
                <a:latin typeface="Bookman Old Style" pitchFamily="18" charset="0"/>
              </a:rPr>
              <a:t>Αναφερόμενοι στους πολιτιστικούς πόρους, εννοούμε  </a:t>
            </a:r>
            <a:r>
              <a:rPr lang="el-GR" sz="3000" b="1" dirty="0" smtClean="0">
                <a:latin typeface="Bookman Old Style" pitchFamily="18" charset="0"/>
              </a:rPr>
              <a:t>τα κλασικά μνημεία, </a:t>
            </a:r>
            <a:r>
              <a:rPr lang="el-GR" sz="3000" dirty="0" smtClean="0">
                <a:latin typeface="Bookman Old Style" pitchFamily="18" charset="0"/>
              </a:rPr>
              <a:t>πάνω στα οποία στηρίχθηκε και η τουριστική ανάπτυξη της χώρας όταν  ο αρχαιολογικός τουρισμός ήταν στις άμεσες προτεραιότητες της ζήτησης.</a:t>
            </a:r>
          </a:p>
          <a:p>
            <a:r>
              <a:rPr lang="el-GR" sz="3000" dirty="0" smtClean="0">
                <a:latin typeface="Bookman Old Style" pitchFamily="18" charset="0"/>
              </a:rPr>
              <a:t> </a:t>
            </a:r>
          </a:p>
          <a:p>
            <a:r>
              <a:rPr lang="el-GR" sz="3000" dirty="0" smtClean="0">
                <a:latin typeface="Bookman Old Style" pitchFamily="18" charset="0"/>
              </a:rPr>
              <a:t> </a:t>
            </a:r>
            <a:endParaRPr lang="el-GR" sz="3000" dirty="0">
              <a:latin typeface="Bookman Old Style"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785795"/>
            <a:ext cx="8072494" cy="5016758"/>
          </a:xfrm>
          <a:prstGeom prst="rect">
            <a:avLst/>
          </a:prstGeom>
        </p:spPr>
        <p:txBody>
          <a:bodyPr wrap="square">
            <a:spAutoFit/>
          </a:bodyPr>
          <a:lstStyle/>
          <a:p>
            <a:r>
              <a:rPr lang="el-GR" sz="3200" dirty="0" smtClean="0">
                <a:latin typeface="Bookman Old Style" pitchFamily="18" charset="0"/>
              </a:rPr>
              <a:t>Είναι επίσης και </a:t>
            </a:r>
            <a:r>
              <a:rPr lang="el-GR" sz="3200" b="1" dirty="0" smtClean="0">
                <a:latin typeface="Bookman Old Style" pitchFamily="18" charset="0"/>
              </a:rPr>
              <a:t>τα μνημεία των νεότερων χρόνων</a:t>
            </a:r>
            <a:r>
              <a:rPr lang="el-GR" sz="3200" dirty="0" smtClean="0">
                <a:latin typeface="Bookman Old Style" pitchFamily="18" charset="0"/>
              </a:rPr>
              <a:t>, </a:t>
            </a:r>
          </a:p>
          <a:p>
            <a:pPr>
              <a:buFont typeface="Arial" pitchFamily="34" charset="0"/>
              <a:buChar char="•"/>
            </a:pPr>
            <a:r>
              <a:rPr lang="el-GR" sz="3200" dirty="0" smtClean="0">
                <a:latin typeface="Bookman Old Style" pitchFamily="18" charset="0"/>
              </a:rPr>
              <a:t>οι παραδοσιακοί οικισμοί, </a:t>
            </a:r>
          </a:p>
          <a:p>
            <a:pPr>
              <a:buFont typeface="Arial" pitchFamily="34" charset="0"/>
              <a:buChar char="•"/>
            </a:pPr>
            <a:r>
              <a:rPr lang="el-GR" sz="3200" dirty="0" smtClean="0">
                <a:latin typeface="Bookman Old Style" pitchFamily="18" charset="0"/>
              </a:rPr>
              <a:t>τα γραφικά χωριά των ορεινών κυρίως περιοχών, </a:t>
            </a:r>
          </a:p>
          <a:p>
            <a:pPr>
              <a:buFont typeface="Arial" pitchFamily="34" charset="0"/>
              <a:buChar char="•"/>
            </a:pPr>
            <a:r>
              <a:rPr lang="el-GR" sz="3200" dirty="0" smtClean="0">
                <a:latin typeface="Bookman Old Style" pitchFamily="18" charset="0"/>
              </a:rPr>
              <a:t>τα ήθη και έθιμα του τόπου μας, </a:t>
            </a:r>
          </a:p>
          <a:p>
            <a:pPr>
              <a:buFont typeface="Arial" pitchFamily="34" charset="0"/>
              <a:buChar char="•"/>
            </a:pPr>
            <a:r>
              <a:rPr lang="el-GR" sz="3200" dirty="0" smtClean="0">
                <a:latin typeface="Bookman Old Style" pitchFamily="18" charset="0"/>
              </a:rPr>
              <a:t>οι παραδοσιακές ενασχολήσεις, </a:t>
            </a:r>
          </a:p>
          <a:p>
            <a:pPr>
              <a:buFont typeface="Arial" pitchFamily="34" charset="0"/>
              <a:buChar char="•"/>
            </a:pPr>
            <a:r>
              <a:rPr lang="el-GR" sz="3200" dirty="0" smtClean="0">
                <a:latin typeface="Bookman Old Style" pitchFamily="18" charset="0"/>
              </a:rPr>
              <a:t>ο πληθυσμός της υπαίθρου με την αγνότητα και το άδολο του χαρακτήρα του, τη φιλοξενία και την αμεσότητά του.</a:t>
            </a:r>
            <a:endParaRPr lang="el-GR" sz="3200" dirty="0">
              <a:latin typeface="Bookman Old Style"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500034" y="857232"/>
            <a:ext cx="8072494"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lang="el-GR" sz="3200" dirty="0">
                <a:latin typeface="Bookman Old Style" pitchFamily="18" charset="0"/>
                <a:ea typeface="Times New Roman" pitchFamily="18" charset="0"/>
                <a:cs typeface="Arial" pitchFamily="34" charset="0"/>
              </a:rPr>
              <a:t>Η</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ηπειρωτική χώρα διαθέτει ένα ανεκτίμητο κεφάλαιο:</a:t>
            </a:r>
            <a:r>
              <a:rPr kumimoji="0" lang="el-GR" sz="32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το φυσικό περιβάλλον.</a:t>
            </a:r>
          </a:p>
          <a:p>
            <a:pPr marL="0" marR="0" lvl="0" indent="457200" algn="l" defTabSz="914400" rtl="0" eaLnBrk="0" fontAlgn="base" latinLnBrk="0" hangingPunct="0">
              <a:lnSpc>
                <a:spcPct val="100000"/>
              </a:lnSpc>
              <a:spcBef>
                <a:spcPct val="0"/>
              </a:spcBef>
              <a:spcAft>
                <a:spcPct val="0"/>
              </a:spcAft>
              <a:buClrTx/>
              <a:buSzTx/>
              <a:buFont typeface="Arial" pitchFamily="34" charset="0"/>
              <a:buChar char="•"/>
              <a:tabLs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Το έντονο ανάγλυφο, </a:t>
            </a:r>
          </a:p>
          <a:p>
            <a:pPr marL="0" marR="0" lvl="0" indent="457200" algn="l" defTabSz="914400" rtl="0" eaLnBrk="0" fontAlgn="base" latinLnBrk="0" hangingPunct="0">
              <a:lnSpc>
                <a:spcPct val="100000"/>
              </a:lnSpc>
              <a:spcBef>
                <a:spcPct val="0"/>
              </a:spcBef>
              <a:spcAft>
                <a:spcPct val="0"/>
              </a:spcAft>
              <a:buClrTx/>
              <a:buSzTx/>
              <a:buFont typeface="Arial" pitchFamily="34" charset="0"/>
              <a:buChar char="•"/>
              <a:tabLs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οι γεωμορφολογικοί σχηματισμοί, </a:t>
            </a:r>
          </a:p>
          <a:p>
            <a:pPr marL="0" marR="0" lvl="0" indent="457200" algn="l" defTabSz="914400" rtl="0" eaLnBrk="0" fontAlgn="base" latinLnBrk="0" hangingPunct="0">
              <a:lnSpc>
                <a:spcPct val="100000"/>
              </a:lnSpc>
              <a:spcBef>
                <a:spcPct val="0"/>
              </a:spcBef>
              <a:spcAft>
                <a:spcPct val="0"/>
              </a:spcAft>
              <a:buClrTx/>
              <a:buSzTx/>
              <a:buFont typeface="Arial" pitchFamily="34" charset="0"/>
              <a:buChar char="•"/>
              <a:tabLs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το πολύμορφο του τοπίου και </a:t>
            </a:r>
          </a:p>
          <a:p>
            <a:pPr marL="0" marR="0" lvl="0" indent="457200" algn="l" defTabSz="914400" rtl="0" eaLnBrk="0" fontAlgn="base" latinLnBrk="0" hangingPunct="0">
              <a:lnSpc>
                <a:spcPct val="100000"/>
              </a:lnSpc>
              <a:spcBef>
                <a:spcPct val="0"/>
              </a:spcBef>
              <a:spcAft>
                <a:spcPct val="0"/>
              </a:spcAft>
              <a:buClrTx/>
              <a:buSzTx/>
              <a:buFont typeface="Arial" pitchFamily="34" charset="0"/>
              <a:buChar char="•"/>
              <a:tabLs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το ευρύ φάσμα υψομετρικών διαφορών διαμορφώνουν αναρίθμητες οπτικές εικόνες και μεγάλη ποικιλία βιοτόπων σπάνιας ομορφιάς.</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a:t>
            </a:r>
            <a:endParaRPr kumimoji="0" lang="el-GR" sz="3200" b="0" i="0" u="none" strike="noStrike" cap="none" normalizeH="0" baseline="0" dirty="0" smtClean="0">
              <a:ln>
                <a:noFill/>
              </a:ln>
              <a:solidFill>
                <a:schemeClr val="tx1"/>
              </a:solidFill>
              <a:effectLst/>
              <a:latin typeface="Bookman Old Style" pitchFamily="18"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14348" y="857232"/>
            <a:ext cx="7715304" cy="3785652"/>
          </a:xfrm>
          <a:prstGeom prst="rect">
            <a:avLst/>
          </a:prstGeom>
        </p:spPr>
        <p:txBody>
          <a:bodyPr wrap="square">
            <a:spAutoFit/>
          </a:bodyPr>
          <a:lstStyle/>
          <a:p>
            <a:r>
              <a:rPr lang="el-GR" sz="3000" dirty="0" smtClean="0">
                <a:latin typeface="Bookman Old Style" pitchFamily="18" charset="0"/>
                <a:ea typeface="Times New Roman" pitchFamily="18" charset="0"/>
                <a:cs typeface="Arial" pitchFamily="34" charset="0"/>
              </a:rPr>
              <a:t>Ο </a:t>
            </a:r>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συνδυασμός  της γεωγραφικής θέσης και του κλιματικού περιβάλλοντος, δημιουργεί ευνοϊκές συνθήκες, </a:t>
            </a:r>
          </a:p>
          <a:p>
            <a:endParaRPr lang="el-GR" sz="3000" dirty="0">
              <a:latin typeface="Bookman Old Style" pitchFamily="18" charset="0"/>
              <a:ea typeface="Times New Roman" pitchFamily="18" charset="0"/>
              <a:cs typeface="Arial" pitchFamily="34" charset="0"/>
            </a:endParaRPr>
          </a:p>
          <a:p>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όπου αναπτύσσεται </a:t>
            </a:r>
            <a:r>
              <a:rPr kumimoji="0" lang="el-GR" sz="30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πολυποίκιλη και μοναδική χλωρίδα </a:t>
            </a:r>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και </a:t>
            </a:r>
            <a:r>
              <a:rPr kumimoji="0" lang="el-GR" sz="30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πλούσια και σπάνια πανίδα </a:t>
            </a:r>
            <a:r>
              <a:rPr kumimoji="0" lang="el-GR" sz="30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αμφιβίων, ερπετών, πτηνών, μικρών και μεγάλων θηλαστικών</a:t>
            </a:r>
            <a:r>
              <a:rPr kumimoji="0" lang="el-GR" sz="3000" b="0" i="0" u="none" strike="noStrike" cap="none" normalizeH="0" baseline="0" dirty="0" smtClean="0">
                <a:ln>
                  <a:noFill/>
                </a:ln>
                <a:solidFill>
                  <a:schemeClr val="tx1"/>
                </a:solidFill>
                <a:effectLst/>
                <a:latin typeface="Bookman Old Style" pitchFamily="18" charset="0"/>
                <a:cs typeface="Arial" pitchFamily="34" charset="0"/>
              </a:rPr>
              <a:t> </a:t>
            </a:r>
            <a:endParaRPr lang="el-GR" sz="3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 y="1928803"/>
            <a:ext cx="37719231"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36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a:t>
            </a:r>
            <a:endParaRPr kumimoji="0" lang="el-GR" sz="3600" b="0" i="0" u="none" strike="noStrike" cap="none" normalizeH="0" baseline="0" dirty="0" smtClean="0">
              <a:ln>
                <a:noFill/>
              </a:ln>
              <a:solidFill>
                <a:schemeClr val="tx1"/>
              </a:solidFill>
              <a:effectLst/>
              <a:latin typeface="Bookman Old Style" pitchFamily="18" charset="0"/>
              <a:cs typeface="Arial" pitchFamily="34" charset="0"/>
            </a:endParaRPr>
          </a:p>
        </p:txBody>
      </p:sp>
      <p:sp>
        <p:nvSpPr>
          <p:cNvPr id="3" name="2 - Ορθογώνιο"/>
          <p:cNvSpPr/>
          <p:nvPr/>
        </p:nvSpPr>
        <p:spPr>
          <a:xfrm>
            <a:off x="642910" y="785794"/>
            <a:ext cx="8001056" cy="4031873"/>
          </a:xfrm>
          <a:prstGeom prst="rect">
            <a:avLst/>
          </a:prstGeom>
        </p:spPr>
        <p:txBody>
          <a:bodyPr wrap="square">
            <a:spAutoFit/>
          </a:bodyPr>
          <a:lstStyle/>
          <a:p>
            <a:pPr lvl="0" indent="457200" fontAlgn="base">
              <a:spcBef>
                <a:spcPct val="0"/>
              </a:spcBef>
              <a:spcAft>
                <a:spcPct val="0"/>
              </a:spcAf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Κατά συνέπεια, αν αποσκοπούμε στην αειφορία των ωφελειών που προέρχονται από τον τουρισμό, τότε θα πρέπει να εκμεταλλευτούμε </a:t>
            </a:r>
            <a:r>
              <a:rPr kumimoji="0" lang="el-GR" sz="32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αειφορικά </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το διαθέσιμο φυσικό «κεφάλαιο», έτσι ώστε να είναι σε θέση να προσφέρει αενάως τις ίδιες τουλάχιστον υπηρεσίες.</a:t>
            </a:r>
          </a:p>
          <a:p>
            <a:pPr lvl="0" indent="457200" fontAlgn="base">
              <a:spcBef>
                <a:spcPct val="0"/>
              </a:spcBef>
              <a:spcAft>
                <a:spcPct val="0"/>
              </a:spcAf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a:t>
            </a:r>
            <a:endParaRPr lang="el-GR"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857232"/>
            <a:ext cx="8072494" cy="5016758"/>
          </a:xfrm>
          <a:prstGeom prst="rect">
            <a:avLst/>
          </a:prstGeom>
        </p:spPr>
        <p:txBody>
          <a:bodyPr wrap="square">
            <a:spAutoFit/>
          </a:bodyPr>
          <a:lstStyle/>
          <a:p>
            <a:r>
              <a:rPr lang="el-GR" sz="3200" dirty="0">
                <a:latin typeface="Bookman Old Style" pitchFamily="18" charset="0"/>
              </a:rPr>
              <a:t>Όλα </a:t>
            </a:r>
            <a:r>
              <a:rPr lang="el-GR" sz="3200" dirty="0" smtClean="0">
                <a:latin typeface="Bookman Old Style" pitchFamily="18" charset="0"/>
              </a:rPr>
              <a:t>τα παραπάνω  </a:t>
            </a:r>
            <a:r>
              <a:rPr lang="el-GR" sz="3200" dirty="0">
                <a:latin typeface="Bookman Old Style" pitchFamily="18" charset="0"/>
              </a:rPr>
              <a:t>παρέχουν πολυάριθμες ευκαιρίες </a:t>
            </a:r>
            <a:endParaRPr lang="el-GR" sz="3200" dirty="0" smtClean="0">
              <a:latin typeface="Bookman Old Style" pitchFamily="18" charset="0"/>
            </a:endParaRPr>
          </a:p>
          <a:p>
            <a:endParaRPr lang="el-GR" sz="3200" dirty="0" smtClean="0">
              <a:latin typeface="Bookman Old Style" pitchFamily="18" charset="0"/>
            </a:endParaRPr>
          </a:p>
          <a:p>
            <a:pPr>
              <a:buFont typeface="Arial" pitchFamily="34" charset="0"/>
              <a:buChar char="•"/>
            </a:pPr>
            <a:r>
              <a:rPr lang="el-GR" sz="3200" dirty="0" smtClean="0">
                <a:latin typeface="Bookman Old Style" pitchFamily="18" charset="0"/>
              </a:rPr>
              <a:t>παρατήρησης</a:t>
            </a:r>
            <a:r>
              <a:rPr lang="el-GR" sz="3200" dirty="0">
                <a:latin typeface="Bookman Old Style" pitchFamily="18" charset="0"/>
              </a:rPr>
              <a:t>, </a:t>
            </a:r>
            <a:endParaRPr lang="el-GR" sz="3200" dirty="0" smtClean="0">
              <a:latin typeface="Bookman Old Style" pitchFamily="18" charset="0"/>
            </a:endParaRPr>
          </a:p>
          <a:p>
            <a:pPr>
              <a:buFont typeface="Arial" pitchFamily="34" charset="0"/>
              <a:buChar char="•"/>
            </a:pPr>
            <a:r>
              <a:rPr lang="el-GR" sz="3200" dirty="0" smtClean="0">
                <a:latin typeface="Bookman Old Style" pitchFamily="18" charset="0"/>
              </a:rPr>
              <a:t>θαυμασμού </a:t>
            </a:r>
            <a:r>
              <a:rPr lang="el-GR" sz="3200" dirty="0">
                <a:latin typeface="Bookman Old Style" pitchFamily="18" charset="0"/>
              </a:rPr>
              <a:t>και </a:t>
            </a:r>
            <a:endParaRPr lang="el-GR" sz="3200" dirty="0" smtClean="0">
              <a:latin typeface="Bookman Old Style" pitchFamily="18" charset="0"/>
            </a:endParaRPr>
          </a:p>
          <a:p>
            <a:pPr>
              <a:buFont typeface="Arial" pitchFamily="34" charset="0"/>
              <a:buChar char="•"/>
            </a:pPr>
            <a:r>
              <a:rPr lang="el-GR" sz="3200" dirty="0" smtClean="0">
                <a:latin typeface="Bookman Old Style" pitchFamily="18" charset="0"/>
              </a:rPr>
              <a:t>απόλαυσης </a:t>
            </a:r>
            <a:r>
              <a:rPr lang="el-GR" sz="3200" dirty="0">
                <a:latin typeface="Bookman Old Style" pitchFamily="18" charset="0"/>
              </a:rPr>
              <a:t>του τοπίου και της άγριας ζωής, </a:t>
            </a:r>
            <a:endParaRPr lang="el-GR" sz="3200" dirty="0" smtClean="0">
              <a:latin typeface="Bookman Old Style" pitchFamily="18" charset="0"/>
            </a:endParaRPr>
          </a:p>
          <a:p>
            <a:pPr>
              <a:buFont typeface="Arial" pitchFamily="34" charset="0"/>
              <a:buChar char="•"/>
            </a:pPr>
            <a:endParaRPr lang="el-GR" sz="3200" dirty="0" smtClean="0">
              <a:latin typeface="Bookman Old Style" pitchFamily="18" charset="0"/>
            </a:endParaRPr>
          </a:p>
          <a:p>
            <a:r>
              <a:rPr lang="el-GR" sz="3200" dirty="0" smtClean="0">
                <a:latin typeface="Bookman Old Style" pitchFamily="18" charset="0"/>
              </a:rPr>
              <a:t>ενσταλάζοντας </a:t>
            </a:r>
            <a:r>
              <a:rPr lang="el-GR" sz="3200" dirty="0">
                <a:latin typeface="Bookman Old Style" pitchFamily="18" charset="0"/>
              </a:rPr>
              <a:t>στον επισκέπτη ανεπανάληπτες εμπειρίες</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714356"/>
            <a:ext cx="8215370" cy="5016758"/>
          </a:xfrm>
          <a:prstGeom prst="rect">
            <a:avLst/>
          </a:prstGeom>
        </p:spPr>
        <p:txBody>
          <a:bodyPr wrap="square">
            <a:spAutoFit/>
          </a:bodyPr>
          <a:lstStyle/>
          <a:p>
            <a:r>
              <a:rPr lang="en-GB" sz="3200" b="1" dirty="0">
                <a:latin typeface="Bookman Old Style" pitchFamily="18" charset="0"/>
              </a:rPr>
              <a:t>Η δασική </a:t>
            </a:r>
            <a:r>
              <a:rPr lang="en-GB" sz="3200" b="1" dirty="0" err="1">
                <a:latin typeface="Bookman Old Style" pitchFamily="18" charset="0"/>
              </a:rPr>
              <a:t>βλάστηση</a:t>
            </a:r>
            <a:r>
              <a:rPr lang="en-GB" sz="3200" dirty="0">
                <a:latin typeface="Bookman Old Style" pitchFamily="18" charset="0"/>
              </a:rPr>
              <a:t>, </a:t>
            </a:r>
            <a:r>
              <a:rPr lang="en-GB" sz="3200" dirty="0" err="1">
                <a:latin typeface="Bookman Old Style" pitchFamily="18" charset="0"/>
              </a:rPr>
              <a:t>έτσι</a:t>
            </a:r>
            <a:r>
              <a:rPr lang="en-GB" sz="3200" dirty="0">
                <a:latin typeface="Bookman Old Style" pitchFamily="18" charset="0"/>
              </a:rPr>
              <a:t> </a:t>
            </a:r>
            <a:r>
              <a:rPr lang="en-GB" sz="3200" dirty="0" err="1">
                <a:latin typeface="Bookman Old Style" pitchFamily="18" charset="0"/>
              </a:rPr>
              <a:t>καθώς</a:t>
            </a:r>
            <a:r>
              <a:rPr lang="en-GB" sz="3200" dirty="0">
                <a:latin typeface="Bookman Old Style" pitchFamily="18" charset="0"/>
              </a:rPr>
              <a:t> </a:t>
            </a:r>
            <a:r>
              <a:rPr lang="en-GB" sz="3200" dirty="0" err="1">
                <a:latin typeface="Bookman Old Style" pitchFamily="18" charset="0"/>
              </a:rPr>
              <a:t>ξεδιπλώνεται</a:t>
            </a:r>
            <a:r>
              <a:rPr lang="en-GB" sz="3200" dirty="0">
                <a:latin typeface="Bookman Old Style" pitchFamily="18" charset="0"/>
              </a:rPr>
              <a:t> </a:t>
            </a:r>
            <a:r>
              <a:rPr lang="en-GB" sz="3200" dirty="0" err="1">
                <a:latin typeface="Bookman Old Style" pitchFamily="18" charset="0"/>
              </a:rPr>
              <a:t>από</a:t>
            </a:r>
            <a:r>
              <a:rPr lang="en-GB" sz="3200" dirty="0">
                <a:latin typeface="Bookman Old Style" pitchFamily="18" charset="0"/>
              </a:rPr>
              <a:t> </a:t>
            </a:r>
            <a:r>
              <a:rPr lang="en-GB" sz="3200" dirty="0" err="1" smtClean="0">
                <a:latin typeface="Bookman Old Style" pitchFamily="18" charset="0"/>
              </a:rPr>
              <a:t>την</a:t>
            </a:r>
            <a:r>
              <a:rPr lang="en-GB" sz="3200" dirty="0" smtClean="0">
                <a:latin typeface="Bookman Old Style" pitchFamily="18" charset="0"/>
              </a:rPr>
              <a:t> </a:t>
            </a:r>
            <a:r>
              <a:rPr lang="en-GB" sz="3200" dirty="0" err="1">
                <a:latin typeface="Bookman Old Style" pitchFamily="18" charset="0"/>
              </a:rPr>
              <a:t>Κρήτη</a:t>
            </a:r>
            <a:r>
              <a:rPr lang="en-GB" sz="3200" dirty="0">
                <a:latin typeface="Bookman Old Style" pitchFamily="18" charset="0"/>
              </a:rPr>
              <a:t> </a:t>
            </a:r>
            <a:r>
              <a:rPr lang="en-GB" sz="3200" dirty="0" err="1">
                <a:latin typeface="Bookman Old Style" pitchFamily="18" charset="0"/>
              </a:rPr>
              <a:t>ως</a:t>
            </a:r>
            <a:r>
              <a:rPr lang="en-GB" sz="3200" dirty="0">
                <a:latin typeface="Bookman Old Style" pitchFamily="18" charset="0"/>
              </a:rPr>
              <a:t> </a:t>
            </a:r>
            <a:r>
              <a:rPr lang="en-GB" sz="3200" dirty="0" err="1">
                <a:latin typeface="Bookman Old Style" pitchFamily="18" charset="0"/>
              </a:rPr>
              <a:t>τη</a:t>
            </a:r>
            <a:r>
              <a:rPr lang="en-GB" sz="3200" dirty="0">
                <a:latin typeface="Bookman Old Style" pitchFamily="18" charset="0"/>
              </a:rPr>
              <a:t> </a:t>
            </a:r>
            <a:r>
              <a:rPr lang="en-GB" sz="3200" dirty="0" err="1">
                <a:latin typeface="Bookman Old Style" pitchFamily="18" charset="0"/>
              </a:rPr>
              <a:t>Ροδόπη</a:t>
            </a:r>
            <a:r>
              <a:rPr lang="en-GB" sz="3200" dirty="0">
                <a:latin typeface="Bookman Old Style" pitchFamily="18" charset="0"/>
              </a:rPr>
              <a:t>, </a:t>
            </a:r>
            <a:r>
              <a:rPr lang="en-GB" sz="3200" dirty="0" err="1" smtClean="0">
                <a:latin typeface="Bookman Old Style" pitchFamily="18" charset="0"/>
              </a:rPr>
              <a:t>με</a:t>
            </a:r>
            <a:endParaRPr lang="el-GR" sz="3200" dirty="0" smtClean="0">
              <a:latin typeface="Bookman Old Style" pitchFamily="18" charset="0"/>
            </a:endParaRPr>
          </a:p>
          <a:p>
            <a:endParaRPr lang="el-GR" sz="3200" dirty="0" smtClean="0">
              <a:latin typeface="Bookman Old Style" pitchFamily="18" charset="0"/>
            </a:endParaRPr>
          </a:p>
          <a:p>
            <a:pPr>
              <a:buFont typeface="Arial" pitchFamily="34" charset="0"/>
              <a:buChar char="•"/>
            </a:pPr>
            <a:r>
              <a:rPr lang="en-GB" sz="3200" dirty="0" smtClean="0">
                <a:latin typeface="Bookman Old Style" pitchFamily="18" charset="0"/>
              </a:rPr>
              <a:t> </a:t>
            </a:r>
            <a:r>
              <a:rPr lang="en-GB" sz="3200" dirty="0" err="1">
                <a:latin typeface="Bookman Old Style" pitchFamily="18" charset="0"/>
              </a:rPr>
              <a:t>το</a:t>
            </a:r>
            <a:r>
              <a:rPr lang="en-GB" sz="3200" dirty="0">
                <a:latin typeface="Bookman Old Style" pitchFamily="18" charset="0"/>
              </a:rPr>
              <a:t> </a:t>
            </a:r>
            <a:r>
              <a:rPr lang="en-GB" sz="3200" dirty="0" err="1">
                <a:latin typeface="Bookman Old Style" pitchFamily="18" charset="0"/>
              </a:rPr>
              <a:t>πολυάριθμο</a:t>
            </a:r>
            <a:r>
              <a:rPr lang="en-GB" sz="3200" dirty="0">
                <a:latin typeface="Bookman Old Style" pitchFamily="18" charset="0"/>
              </a:rPr>
              <a:t> </a:t>
            </a:r>
            <a:r>
              <a:rPr lang="en-GB" sz="3200" dirty="0" err="1">
                <a:latin typeface="Bookman Old Style" pitchFamily="18" charset="0"/>
              </a:rPr>
              <a:t>των</a:t>
            </a:r>
            <a:r>
              <a:rPr lang="en-GB" sz="3200" dirty="0">
                <a:latin typeface="Bookman Old Style" pitchFamily="18" charset="0"/>
              </a:rPr>
              <a:t> </a:t>
            </a:r>
            <a:r>
              <a:rPr lang="en-GB" sz="3200" dirty="0" err="1">
                <a:latin typeface="Bookman Old Style" pitchFamily="18" charset="0"/>
              </a:rPr>
              <a:t>ειδών</a:t>
            </a:r>
            <a:r>
              <a:rPr lang="en-GB" sz="3200" dirty="0">
                <a:latin typeface="Bookman Old Style" pitchFamily="18" charset="0"/>
              </a:rPr>
              <a:t> </a:t>
            </a:r>
            <a:r>
              <a:rPr lang="en-GB" sz="3200" dirty="0" err="1">
                <a:latin typeface="Bookman Old Style" pitchFamily="18" charset="0"/>
              </a:rPr>
              <a:t>της</a:t>
            </a:r>
            <a:r>
              <a:rPr lang="en-GB" sz="3200" dirty="0">
                <a:latin typeface="Bookman Old Style" pitchFamily="18" charset="0"/>
              </a:rPr>
              <a:t> </a:t>
            </a:r>
            <a:r>
              <a:rPr lang="en-GB" sz="3200" dirty="0" err="1">
                <a:latin typeface="Bookman Old Style" pitchFamily="18" charset="0"/>
              </a:rPr>
              <a:t>και</a:t>
            </a:r>
            <a:r>
              <a:rPr lang="en-GB" sz="3200" dirty="0">
                <a:latin typeface="Bookman Old Style" pitchFamily="18" charset="0"/>
              </a:rPr>
              <a:t> </a:t>
            </a:r>
            <a:endParaRPr lang="el-GR" sz="3200" dirty="0" smtClean="0">
              <a:latin typeface="Bookman Old Style" pitchFamily="18" charset="0"/>
            </a:endParaRPr>
          </a:p>
          <a:p>
            <a:pPr>
              <a:buFont typeface="Arial" pitchFamily="34" charset="0"/>
              <a:buChar char="•"/>
            </a:pPr>
            <a:r>
              <a:rPr lang="en-GB" sz="3200" dirty="0" err="1" smtClean="0">
                <a:latin typeface="Bookman Old Style" pitchFamily="18" charset="0"/>
              </a:rPr>
              <a:t>το</a:t>
            </a:r>
            <a:r>
              <a:rPr lang="en-GB" sz="3200" dirty="0" smtClean="0">
                <a:latin typeface="Bookman Old Style" pitchFamily="18" charset="0"/>
              </a:rPr>
              <a:t> </a:t>
            </a:r>
            <a:r>
              <a:rPr lang="en-GB" sz="3200" dirty="0" err="1">
                <a:latin typeface="Bookman Old Style" pitchFamily="18" charset="0"/>
              </a:rPr>
              <a:t>πολυποίκιλο</a:t>
            </a:r>
            <a:r>
              <a:rPr lang="en-GB" sz="3200" dirty="0">
                <a:latin typeface="Bookman Old Style" pitchFamily="18" charset="0"/>
              </a:rPr>
              <a:t> </a:t>
            </a:r>
            <a:r>
              <a:rPr lang="en-GB" sz="3200" dirty="0" err="1">
                <a:latin typeface="Bookman Old Style" pitchFamily="18" charset="0"/>
              </a:rPr>
              <a:t>των</a:t>
            </a:r>
            <a:r>
              <a:rPr lang="en-GB" sz="3200" dirty="0">
                <a:latin typeface="Bookman Old Style" pitchFamily="18" charset="0"/>
              </a:rPr>
              <a:t> </a:t>
            </a:r>
            <a:r>
              <a:rPr lang="en-GB" sz="3200" dirty="0" err="1">
                <a:latin typeface="Bookman Old Style" pitchFamily="18" charset="0"/>
              </a:rPr>
              <a:t>μορφών</a:t>
            </a:r>
            <a:r>
              <a:rPr lang="en-GB" sz="3200" dirty="0">
                <a:latin typeface="Bookman Old Style" pitchFamily="18" charset="0"/>
              </a:rPr>
              <a:t>, </a:t>
            </a:r>
            <a:r>
              <a:rPr lang="en-GB" sz="3200" dirty="0" err="1">
                <a:latin typeface="Bookman Old Style" pitchFamily="18" charset="0"/>
              </a:rPr>
              <a:t>δομών</a:t>
            </a:r>
            <a:r>
              <a:rPr lang="en-GB" sz="3200" dirty="0">
                <a:latin typeface="Bookman Old Style" pitchFamily="18" charset="0"/>
              </a:rPr>
              <a:t> </a:t>
            </a:r>
            <a:r>
              <a:rPr lang="en-GB" sz="3200" dirty="0" err="1">
                <a:latin typeface="Bookman Old Style" pitchFamily="18" charset="0"/>
              </a:rPr>
              <a:t>και</a:t>
            </a:r>
            <a:r>
              <a:rPr lang="en-GB" sz="3200" dirty="0">
                <a:latin typeface="Bookman Old Style" pitchFamily="18" charset="0"/>
              </a:rPr>
              <a:t> </a:t>
            </a:r>
            <a:r>
              <a:rPr lang="en-GB" sz="3200" dirty="0" err="1">
                <a:latin typeface="Bookman Old Style" pitchFamily="18" charset="0"/>
              </a:rPr>
              <a:t>εναλλαγών</a:t>
            </a:r>
            <a:r>
              <a:rPr lang="en-GB" sz="3200" dirty="0">
                <a:latin typeface="Bookman Old Style" pitchFamily="18" charset="0"/>
              </a:rPr>
              <a:t> </a:t>
            </a:r>
            <a:r>
              <a:rPr lang="en-GB" sz="3200" dirty="0" err="1">
                <a:latin typeface="Bookman Old Style" pitchFamily="18" charset="0"/>
              </a:rPr>
              <a:t>των</a:t>
            </a:r>
            <a:r>
              <a:rPr lang="en-GB" sz="3200" dirty="0">
                <a:latin typeface="Bookman Old Style" pitchFamily="18" charset="0"/>
              </a:rPr>
              <a:t> </a:t>
            </a:r>
            <a:r>
              <a:rPr lang="en-GB" sz="3200" dirty="0" err="1">
                <a:latin typeface="Bookman Old Style" pitchFamily="18" charset="0"/>
              </a:rPr>
              <a:t>χρωματισμών</a:t>
            </a:r>
            <a:r>
              <a:rPr lang="en-GB" sz="3200" dirty="0">
                <a:latin typeface="Bookman Old Style" pitchFamily="18" charset="0"/>
              </a:rPr>
              <a:t> </a:t>
            </a:r>
            <a:r>
              <a:rPr lang="en-GB" sz="3200" dirty="0" err="1">
                <a:latin typeface="Bookman Old Style" pitchFamily="18" charset="0"/>
              </a:rPr>
              <a:t>της</a:t>
            </a:r>
            <a:r>
              <a:rPr lang="en-GB" sz="3200" dirty="0" smtClean="0">
                <a:latin typeface="Bookman Old Style" pitchFamily="18" charset="0"/>
              </a:rPr>
              <a:t>,</a:t>
            </a:r>
            <a:endParaRPr lang="el-GR" sz="3200" dirty="0" smtClean="0">
              <a:latin typeface="Bookman Old Style" pitchFamily="18" charset="0"/>
            </a:endParaRPr>
          </a:p>
          <a:p>
            <a:endParaRPr lang="el-GR" sz="3200" dirty="0">
              <a:latin typeface="Bookman Old Style" pitchFamily="18" charset="0"/>
            </a:endParaRPr>
          </a:p>
          <a:p>
            <a:r>
              <a:rPr lang="en-GB" sz="3200" dirty="0" smtClean="0">
                <a:latin typeface="Bookman Old Style" pitchFamily="18" charset="0"/>
              </a:rPr>
              <a:t> </a:t>
            </a:r>
            <a:r>
              <a:rPr lang="en-GB" sz="3200" dirty="0" err="1">
                <a:latin typeface="Bookman Old Style" pitchFamily="18" charset="0"/>
              </a:rPr>
              <a:t>αποτελεί</a:t>
            </a:r>
            <a:r>
              <a:rPr lang="en-GB" sz="3200" dirty="0">
                <a:latin typeface="Bookman Old Style" pitchFamily="18" charset="0"/>
              </a:rPr>
              <a:t> </a:t>
            </a:r>
            <a:r>
              <a:rPr lang="en-GB" sz="3200" dirty="0" err="1">
                <a:latin typeface="Bookman Old Style" pitchFamily="18" charset="0"/>
              </a:rPr>
              <a:t>αντικείμενο</a:t>
            </a:r>
            <a:r>
              <a:rPr lang="en-GB" sz="3200" dirty="0">
                <a:latin typeface="Bookman Old Style" pitchFamily="18" charset="0"/>
              </a:rPr>
              <a:t> </a:t>
            </a:r>
            <a:r>
              <a:rPr lang="en-GB" sz="3200" dirty="0" err="1">
                <a:latin typeface="Bookman Old Style" pitchFamily="18" charset="0"/>
              </a:rPr>
              <a:t>μελέτης</a:t>
            </a:r>
            <a:r>
              <a:rPr lang="en-GB" sz="3200" dirty="0">
                <a:latin typeface="Bookman Old Style" pitchFamily="18" charset="0"/>
              </a:rPr>
              <a:t>, </a:t>
            </a:r>
            <a:r>
              <a:rPr lang="en-GB" sz="3200" dirty="0" err="1">
                <a:latin typeface="Bookman Old Style" pitchFamily="18" charset="0"/>
              </a:rPr>
              <a:t>παρατήρησης</a:t>
            </a:r>
            <a:r>
              <a:rPr lang="en-GB" sz="3200" dirty="0">
                <a:latin typeface="Bookman Old Style" pitchFamily="18" charset="0"/>
              </a:rPr>
              <a:t>, </a:t>
            </a:r>
            <a:r>
              <a:rPr lang="en-GB" sz="3200" dirty="0" err="1">
                <a:latin typeface="Bookman Old Style" pitchFamily="18" charset="0"/>
              </a:rPr>
              <a:t>θαυμασμού</a:t>
            </a:r>
            <a:r>
              <a:rPr lang="en-GB" sz="3200" dirty="0">
                <a:latin typeface="Bookman Old Style" pitchFamily="18" charset="0"/>
              </a:rPr>
              <a:t> </a:t>
            </a:r>
            <a:r>
              <a:rPr lang="en-GB" sz="3200" dirty="0" err="1">
                <a:latin typeface="Bookman Old Style" pitchFamily="18" charset="0"/>
              </a:rPr>
              <a:t>και</a:t>
            </a:r>
            <a:r>
              <a:rPr lang="en-GB" sz="3200" dirty="0">
                <a:latin typeface="Bookman Old Style" pitchFamily="18" charset="0"/>
              </a:rPr>
              <a:t> </a:t>
            </a:r>
            <a:r>
              <a:rPr lang="en-GB" sz="3200" dirty="0" err="1">
                <a:latin typeface="Bookman Old Style" pitchFamily="18" charset="0"/>
              </a:rPr>
              <a:t>αναψυχής</a:t>
            </a:r>
            <a:endParaRPr lang="el-GR" sz="3200" dirty="0">
              <a:latin typeface="Bookman Old Style"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571472" y="571480"/>
            <a:ext cx="828680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defTabSz="914400" rtl="0" eaLnBrk="1" fontAlgn="base" latinLnBrk="0" hangingPunct="1">
              <a:lnSpc>
                <a:spcPct val="100000"/>
              </a:lnSpc>
              <a:spcBef>
                <a:spcPct val="0"/>
              </a:spcBef>
              <a:spcAft>
                <a:spcPct val="0"/>
              </a:spcAft>
              <a:buClrTx/>
              <a:buSzTx/>
              <a:buFontTx/>
              <a:buNone/>
              <a:tabLst/>
            </a:pPr>
            <a:r>
              <a:rPr kumimoji="0" lang="el-GR" sz="32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Η </a:t>
            </a:r>
            <a:r>
              <a:rPr kumimoji="0" lang="el-GR" sz="32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ποικιλία της χλωρίδας της χώρας </a:t>
            </a:r>
            <a:r>
              <a:rPr kumimoji="0" lang="el-GR" sz="32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μας είναι πλούσια. </a:t>
            </a:r>
          </a:p>
          <a:p>
            <a:pPr marL="0" marR="0" lvl="0" indent="457200" defTabSz="914400" rtl="0" eaLnBrk="1" fontAlgn="base" latinLnBrk="0" hangingPunct="1">
              <a:lnSpc>
                <a:spcPct val="100000"/>
              </a:lnSpc>
              <a:spcBef>
                <a:spcPct val="0"/>
              </a:spcBef>
              <a:spcAft>
                <a:spcPct val="0"/>
              </a:spcAft>
              <a:buClrTx/>
              <a:buSzTx/>
              <a:buFontTx/>
              <a:buNone/>
              <a:tabLst/>
            </a:pPr>
            <a:r>
              <a:rPr kumimoji="0" lang="el-GR" sz="32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Αριθμεί περισσότερα από 6.000 είδη, το 1/10 των οποίων είναι ενδημικά, και κατατάσσει τη χώρα μας </a:t>
            </a:r>
            <a:r>
              <a:rPr kumimoji="0" lang="el-GR" sz="32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στη δεύτερη θέση</a:t>
            </a:r>
            <a:r>
              <a:rPr kumimoji="0" lang="el-GR" sz="320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από άποψη βιοποικιλότητας σε ευρωπαϊκό επίπεδο</a:t>
            </a:r>
            <a:r>
              <a:rPr lang="el-GR" sz="3200" dirty="0">
                <a:latin typeface="Bookman Old Style" pitchFamily="18" charset="0"/>
                <a:ea typeface="Times New Roman" pitchFamily="18" charset="0"/>
                <a:cs typeface="Arial" pitchFamily="34" charset="0"/>
              </a:rPr>
              <a:t>. </a:t>
            </a:r>
            <a:endParaRPr lang="el-GR" sz="3200" dirty="0" smtClean="0">
              <a:latin typeface="Bookman Old Style" pitchFamily="18" charset="0"/>
              <a:ea typeface="Times New Roman" pitchFamily="18" charset="0"/>
              <a:cs typeface="Arial" pitchFamily="34" charset="0"/>
            </a:endParaRPr>
          </a:p>
          <a:p>
            <a:pPr marL="0" marR="0" lvl="0" indent="457200" defTabSz="914400" rtl="0" eaLnBrk="1" fontAlgn="base" latinLnBrk="0" hangingPunct="1">
              <a:lnSpc>
                <a:spcPct val="100000"/>
              </a:lnSpc>
              <a:spcBef>
                <a:spcPct val="0"/>
              </a:spcBef>
              <a:spcAft>
                <a:spcPct val="0"/>
              </a:spcAft>
              <a:buClrTx/>
              <a:buSzTx/>
              <a:buFontTx/>
              <a:buNone/>
              <a:tabLst/>
            </a:pPr>
            <a:endParaRPr lang="el-GR" sz="3200" dirty="0">
              <a:latin typeface="Bookman Old Style" pitchFamily="18" charset="0"/>
              <a:ea typeface="Times New Roman" pitchFamily="18" charset="0"/>
              <a:cs typeface="Arial" pitchFamily="34" charset="0"/>
            </a:endParaRPr>
          </a:p>
          <a:p>
            <a:pPr marL="0" marR="0" lvl="0" indent="457200" defTabSz="914400" rtl="0" eaLnBrk="1" fontAlgn="base" latinLnBrk="0" hangingPunct="1">
              <a:lnSpc>
                <a:spcPct val="100000"/>
              </a:lnSpc>
              <a:spcBef>
                <a:spcPct val="0"/>
              </a:spcBef>
              <a:spcAft>
                <a:spcPct val="0"/>
              </a:spcAft>
              <a:buClrTx/>
              <a:buSzTx/>
              <a:buFontTx/>
              <a:buNone/>
              <a:tabLst/>
            </a:pPr>
            <a:r>
              <a:rPr lang="el-GR" sz="3200" dirty="0" smtClean="0">
                <a:latin typeface="Bookman Old Style" pitchFamily="18" charset="0"/>
                <a:ea typeface="Times New Roman" pitchFamily="18" charset="0"/>
                <a:cs typeface="Arial" pitchFamily="34" charset="0"/>
              </a:rPr>
              <a:t>Πρόκειται </a:t>
            </a:r>
            <a:r>
              <a:rPr lang="el-GR" sz="3200" dirty="0">
                <a:latin typeface="Bookman Old Style" pitchFamily="18" charset="0"/>
                <a:ea typeface="Times New Roman" pitchFamily="18" charset="0"/>
                <a:cs typeface="Arial" pitchFamily="34" charset="0"/>
              </a:rPr>
              <a:t>για ένα πολύτιμο φυσικό κεφάλαιο, μια ανεκτίμητη φυσική κληρονομιά, όχι μόνο για την Ελλάδα, αλλά και για ολόκληρη την Ευρώπη.</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428605"/>
            <a:ext cx="8001056" cy="6093976"/>
          </a:xfrm>
          <a:prstGeom prst="rect">
            <a:avLst/>
          </a:prstGeom>
        </p:spPr>
        <p:txBody>
          <a:bodyPr wrap="square">
            <a:spAutoFit/>
          </a:bodyPr>
          <a:lstStyle/>
          <a:p>
            <a:r>
              <a:rPr lang="el-GR" sz="3000" dirty="0">
                <a:latin typeface="Bookman Old Style" pitchFamily="18" charset="0"/>
              </a:rPr>
              <a:t>Μεταξύ των βιοτόπων, ξεχωριστή θέση κατέχουν </a:t>
            </a:r>
            <a:r>
              <a:rPr lang="el-GR" sz="3000" b="1" dirty="0">
                <a:latin typeface="Bookman Old Style" pitchFamily="18" charset="0"/>
              </a:rPr>
              <a:t>οι υγροβιότοποι</a:t>
            </a:r>
            <a:r>
              <a:rPr lang="el-GR" sz="3000" dirty="0">
                <a:latin typeface="Bookman Old Style" pitchFamily="18" charset="0"/>
              </a:rPr>
              <a:t>. </a:t>
            </a:r>
            <a:endParaRPr lang="el-GR" sz="3000" dirty="0" smtClean="0">
              <a:latin typeface="Bookman Old Style" pitchFamily="18" charset="0"/>
            </a:endParaRPr>
          </a:p>
          <a:p>
            <a:pPr>
              <a:buFont typeface="Arial" pitchFamily="34" charset="0"/>
              <a:buChar char="•"/>
            </a:pPr>
            <a:r>
              <a:rPr lang="el-GR" sz="3000" dirty="0" smtClean="0">
                <a:latin typeface="Bookman Old Style" pitchFamily="18" charset="0"/>
              </a:rPr>
              <a:t>λίμνες</a:t>
            </a:r>
            <a:r>
              <a:rPr lang="el-GR" sz="3000" dirty="0">
                <a:latin typeface="Bookman Old Style" pitchFamily="18" charset="0"/>
              </a:rPr>
              <a:t>, </a:t>
            </a:r>
            <a:r>
              <a:rPr lang="el-GR" sz="3000" dirty="0" smtClean="0">
                <a:latin typeface="Bookman Old Style" pitchFamily="18" charset="0"/>
              </a:rPr>
              <a:t>πάνω από 400 </a:t>
            </a:r>
          </a:p>
          <a:p>
            <a:pPr>
              <a:buFont typeface="Arial" pitchFamily="34" charset="0"/>
              <a:buChar char="•"/>
            </a:pPr>
            <a:r>
              <a:rPr lang="el-GR" sz="3000" dirty="0" smtClean="0">
                <a:latin typeface="Bookman Old Style" pitchFamily="18" charset="0"/>
              </a:rPr>
              <a:t>λιμνοθάλασσες</a:t>
            </a:r>
            <a:r>
              <a:rPr lang="el-GR" sz="3000" dirty="0">
                <a:latin typeface="Bookman Old Style" pitchFamily="18" charset="0"/>
              </a:rPr>
              <a:t>, έλη, </a:t>
            </a:r>
            <a:endParaRPr lang="el-GR" sz="3000" dirty="0" smtClean="0">
              <a:latin typeface="Bookman Old Style" pitchFamily="18" charset="0"/>
            </a:endParaRPr>
          </a:p>
          <a:p>
            <a:pPr>
              <a:buFont typeface="Arial" pitchFamily="34" charset="0"/>
              <a:buChar char="•"/>
            </a:pPr>
            <a:r>
              <a:rPr lang="el-GR" sz="3000" dirty="0" err="1" smtClean="0">
                <a:latin typeface="Bookman Old Style" pitchFamily="18" charset="0"/>
              </a:rPr>
              <a:t>υγρολίβαδα</a:t>
            </a:r>
            <a:r>
              <a:rPr lang="el-GR" sz="3000" dirty="0">
                <a:latin typeface="Bookman Old Style" pitchFamily="18" charset="0"/>
              </a:rPr>
              <a:t>, </a:t>
            </a:r>
            <a:r>
              <a:rPr lang="el-GR" sz="3000" dirty="0" smtClean="0">
                <a:latin typeface="Bookman Old Style" pitchFamily="18" charset="0"/>
              </a:rPr>
              <a:t>εκβολές </a:t>
            </a:r>
            <a:r>
              <a:rPr lang="el-GR" sz="3000" dirty="0">
                <a:latin typeface="Bookman Old Style" pitchFamily="18" charset="0"/>
              </a:rPr>
              <a:t>ποταμών </a:t>
            </a:r>
            <a:endParaRPr lang="el-GR" sz="3000" dirty="0" smtClean="0">
              <a:latin typeface="Bookman Old Style" pitchFamily="18" charset="0"/>
            </a:endParaRPr>
          </a:p>
          <a:p>
            <a:pPr>
              <a:buFont typeface="Arial" pitchFamily="34" charset="0"/>
              <a:buChar char="•"/>
            </a:pPr>
            <a:r>
              <a:rPr lang="el-GR" sz="3000" dirty="0" smtClean="0">
                <a:latin typeface="Bookman Old Style" pitchFamily="18" charset="0"/>
              </a:rPr>
              <a:t>και </a:t>
            </a:r>
            <a:r>
              <a:rPr lang="el-GR" sz="3000" dirty="0">
                <a:latin typeface="Bookman Old Style" pitchFamily="18" charset="0"/>
              </a:rPr>
              <a:t>κάθε είδους </a:t>
            </a:r>
            <a:r>
              <a:rPr lang="el-GR" sz="3000" dirty="0" err="1">
                <a:latin typeface="Bookman Old Style" pitchFamily="18" charset="0"/>
              </a:rPr>
              <a:t>υγροτοπικές</a:t>
            </a:r>
            <a:r>
              <a:rPr lang="el-GR" sz="3000" dirty="0">
                <a:latin typeface="Bookman Old Style" pitchFamily="18" charset="0"/>
              </a:rPr>
              <a:t> εκτάσεις</a:t>
            </a:r>
            <a:r>
              <a:rPr lang="el-GR" sz="3000" dirty="0" smtClean="0">
                <a:latin typeface="Bookman Old Style" pitchFamily="18" charset="0"/>
              </a:rPr>
              <a:t>,</a:t>
            </a:r>
          </a:p>
          <a:p>
            <a:endParaRPr lang="el-GR" sz="3000" dirty="0">
              <a:latin typeface="Bookman Old Style" pitchFamily="18" charset="0"/>
            </a:endParaRPr>
          </a:p>
          <a:p>
            <a:r>
              <a:rPr lang="el-GR" sz="3000" dirty="0" smtClean="0">
                <a:latin typeface="Bookman Old Style" pitchFamily="18" charset="0"/>
              </a:rPr>
              <a:t>φυσικές </a:t>
            </a:r>
            <a:r>
              <a:rPr lang="el-GR" sz="3000" dirty="0">
                <a:latin typeface="Bookman Old Style" pitchFamily="18" charset="0"/>
              </a:rPr>
              <a:t>ή ανθρωπογενείς, δημιουργούν έναν ιστό </a:t>
            </a:r>
            <a:r>
              <a:rPr lang="el-GR" sz="3000" b="1" dirty="0">
                <a:latin typeface="Bookman Old Style" pitchFamily="18" charset="0"/>
              </a:rPr>
              <a:t>μοναδικής οικολογικής &amp;</a:t>
            </a:r>
            <a:r>
              <a:rPr lang="el-GR" sz="3000" b="1" dirty="0" smtClean="0">
                <a:latin typeface="Bookman Old Style" pitchFamily="18" charset="0"/>
              </a:rPr>
              <a:t> </a:t>
            </a:r>
            <a:r>
              <a:rPr lang="el-GR" sz="3000" b="1" dirty="0">
                <a:latin typeface="Bookman Old Style" pitchFamily="18" charset="0"/>
              </a:rPr>
              <a:t>αισθητικής αξίας.</a:t>
            </a:r>
            <a:r>
              <a:rPr lang="el-GR" sz="3000" dirty="0">
                <a:latin typeface="Bookman Old Style" pitchFamily="18" charset="0"/>
              </a:rPr>
              <a:t> Τα πολυάριθμα είδη </a:t>
            </a:r>
            <a:r>
              <a:rPr lang="el-GR" sz="3000" dirty="0" smtClean="0">
                <a:latin typeface="Bookman Old Style" pitchFamily="18" charset="0"/>
              </a:rPr>
              <a:t>της </a:t>
            </a:r>
            <a:r>
              <a:rPr lang="el-GR" sz="3000" dirty="0" err="1" smtClean="0">
                <a:latin typeface="Bookman Old Style" pitchFamily="18" charset="0"/>
              </a:rPr>
              <a:t>πτηνοπανίδας</a:t>
            </a:r>
            <a:r>
              <a:rPr lang="el-GR" sz="3000" dirty="0" smtClean="0">
                <a:latin typeface="Bookman Old Style" pitchFamily="18" charset="0"/>
              </a:rPr>
              <a:t>, </a:t>
            </a:r>
            <a:r>
              <a:rPr lang="el-GR" sz="3000" dirty="0">
                <a:latin typeface="Bookman Old Style" pitchFamily="18" charset="0"/>
              </a:rPr>
              <a:t>σε συνδυασμό με το πανέμορφο τοπίο </a:t>
            </a:r>
            <a:r>
              <a:rPr lang="el-GR" sz="3000" dirty="0" smtClean="0">
                <a:latin typeface="Bookman Old Style" pitchFamily="18" charset="0"/>
              </a:rPr>
              <a:t>μπορούν </a:t>
            </a:r>
            <a:r>
              <a:rPr lang="el-GR" sz="3000" dirty="0">
                <a:latin typeface="Bookman Old Style" pitchFamily="18" charset="0"/>
              </a:rPr>
              <a:t>να αποτελέσουν μοχλό </a:t>
            </a:r>
            <a:r>
              <a:rPr lang="el-GR" sz="3000" dirty="0" err="1">
                <a:latin typeface="Bookman Old Style" pitchFamily="18" charset="0"/>
              </a:rPr>
              <a:t>οικοτουριστικής</a:t>
            </a:r>
            <a:r>
              <a:rPr lang="el-GR" sz="3000" dirty="0">
                <a:latin typeface="Bookman Old Style" pitchFamily="18" charset="0"/>
              </a:rPr>
              <a:t> </a:t>
            </a:r>
            <a:r>
              <a:rPr lang="el-GR" sz="3000" dirty="0" smtClean="0">
                <a:latin typeface="Bookman Old Style" pitchFamily="18" charset="0"/>
              </a:rPr>
              <a:t>ανάπτυξης.</a:t>
            </a:r>
            <a:endParaRPr lang="el-GR" sz="3000" dirty="0">
              <a:latin typeface="Bookman Old Style"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57224" y="714356"/>
            <a:ext cx="7572428" cy="5632311"/>
          </a:xfrm>
          <a:prstGeom prst="rect">
            <a:avLst/>
          </a:prstGeom>
        </p:spPr>
        <p:txBody>
          <a:bodyPr wrap="square">
            <a:spAutoFit/>
          </a:bodyPr>
          <a:lstStyle/>
          <a:p>
            <a:r>
              <a:rPr lang="en-GB" sz="3000" dirty="0" smtClean="0">
                <a:latin typeface="Bookman Old Style" pitchFamily="18" charset="0"/>
              </a:rPr>
              <a:t> </a:t>
            </a:r>
            <a:r>
              <a:rPr lang="en-GB" sz="3000" dirty="0">
                <a:latin typeface="Bookman Old Style" pitchFamily="18" charset="0"/>
              </a:rPr>
              <a:t>Η </a:t>
            </a:r>
            <a:r>
              <a:rPr lang="en-GB" sz="3000" dirty="0" err="1">
                <a:latin typeface="Bookman Old Style" pitchFamily="18" charset="0"/>
              </a:rPr>
              <a:t>χώρα</a:t>
            </a:r>
            <a:r>
              <a:rPr lang="en-GB" sz="3000" dirty="0">
                <a:latin typeface="Bookman Old Style" pitchFamily="18" charset="0"/>
              </a:rPr>
              <a:t> </a:t>
            </a:r>
            <a:r>
              <a:rPr lang="en-GB" sz="3000" dirty="0" err="1">
                <a:latin typeface="Bookman Old Style" pitchFamily="18" charset="0"/>
              </a:rPr>
              <a:t>μας</a:t>
            </a:r>
            <a:r>
              <a:rPr lang="en-GB" sz="3000" dirty="0">
                <a:latin typeface="Bookman Old Style" pitchFamily="18" charset="0"/>
              </a:rPr>
              <a:t> </a:t>
            </a:r>
            <a:r>
              <a:rPr lang="en-GB" sz="3000" dirty="0" err="1">
                <a:latin typeface="Bookman Old Style" pitchFamily="18" charset="0"/>
              </a:rPr>
              <a:t>διαθέτει</a:t>
            </a:r>
            <a:r>
              <a:rPr lang="en-GB" sz="3000" dirty="0">
                <a:latin typeface="Bookman Old Style" pitchFamily="18" charset="0"/>
              </a:rPr>
              <a:t> </a:t>
            </a:r>
            <a:r>
              <a:rPr lang="en-GB" sz="3000" dirty="0" err="1">
                <a:latin typeface="Bookman Old Style" pitchFamily="18" charset="0"/>
              </a:rPr>
              <a:t>ένα</a:t>
            </a:r>
            <a:r>
              <a:rPr lang="en-GB" sz="3000" dirty="0">
                <a:latin typeface="Bookman Old Style" pitchFamily="18" charset="0"/>
              </a:rPr>
              <a:t> </a:t>
            </a:r>
            <a:r>
              <a:rPr lang="en-GB" sz="3000" dirty="0" err="1">
                <a:latin typeface="Bookman Old Style" pitchFamily="18" charset="0"/>
              </a:rPr>
              <a:t>σχετικά</a:t>
            </a:r>
            <a:r>
              <a:rPr lang="en-GB" sz="3000" dirty="0">
                <a:latin typeface="Bookman Old Style" pitchFamily="18" charset="0"/>
              </a:rPr>
              <a:t> </a:t>
            </a:r>
            <a:r>
              <a:rPr lang="en-GB" sz="3000" dirty="0" err="1">
                <a:latin typeface="Bookman Old Style" pitchFamily="18" charset="0"/>
              </a:rPr>
              <a:t>μεγάλο</a:t>
            </a:r>
            <a:r>
              <a:rPr lang="en-GB" sz="3000" dirty="0">
                <a:latin typeface="Bookman Old Style" pitchFamily="18" charset="0"/>
              </a:rPr>
              <a:t> </a:t>
            </a:r>
            <a:r>
              <a:rPr lang="en-GB" sz="3000" dirty="0" err="1">
                <a:latin typeface="Bookman Old Style" pitchFamily="18" charset="0"/>
              </a:rPr>
              <a:t>φάσμα</a:t>
            </a:r>
            <a:r>
              <a:rPr lang="en-GB" sz="3000" dirty="0">
                <a:latin typeface="Bookman Old Style" pitchFamily="18" charset="0"/>
              </a:rPr>
              <a:t> </a:t>
            </a:r>
            <a:r>
              <a:rPr lang="el-GR" sz="3000" dirty="0" err="1" smtClean="0">
                <a:latin typeface="Bookman Old Style" pitchFamily="18" charset="0"/>
              </a:rPr>
              <a:t>προστατευμενων</a:t>
            </a:r>
            <a:r>
              <a:rPr lang="en-GB" sz="3000" dirty="0" smtClean="0">
                <a:latin typeface="Bookman Old Style" pitchFamily="18" charset="0"/>
              </a:rPr>
              <a:t> </a:t>
            </a:r>
            <a:r>
              <a:rPr lang="en-GB" sz="3000" dirty="0" err="1">
                <a:latin typeface="Bookman Old Style" pitchFamily="18" charset="0"/>
              </a:rPr>
              <a:t>περιοχών</a:t>
            </a:r>
            <a:r>
              <a:rPr lang="en-GB" sz="3000" dirty="0" smtClean="0">
                <a:latin typeface="Bookman Old Style" pitchFamily="18" charset="0"/>
              </a:rPr>
              <a:t>:</a:t>
            </a:r>
            <a:endParaRPr lang="el-GR" sz="3000" dirty="0" smtClean="0">
              <a:latin typeface="Bookman Old Style" pitchFamily="18" charset="0"/>
            </a:endParaRPr>
          </a:p>
          <a:p>
            <a:r>
              <a:rPr lang="en-GB" sz="3000" dirty="0" smtClean="0">
                <a:latin typeface="Bookman Old Style" pitchFamily="18" charset="0"/>
              </a:rPr>
              <a:t> </a:t>
            </a:r>
            <a:endParaRPr lang="el-GR" sz="3000" dirty="0" smtClean="0">
              <a:latin typeface="Bookman Old Style" pitchFamily="18" charset="0"/>
            </a:endParaRPr>
          </a:p>
          <a:p>
            <a:pPr>
              <a:buFont typeface="Arial" pitchFamily="34" charset="0"/>
              <a:buChar char="•"/>
            </a:pPr>
            <a:r>
              <a:rPr lang="en-GB" sz="3000" dirty="0" smtClean="0">
                <a:latin typeface="Bookman Old Style" pitchFamily="18" charset="0"/>
              </a:rPr>
              <a:t>10 </a:t>
            </a:r>
            <a:r>
              <a:rPr lang="en-GB" sz="3000" dirty="0" err="1">
                <a:latin typeface="Bookman Old Style" pitchFamily="18" charset="0"/>
              </a:rPr>
              <a:t>εθνικούς</a:t>
            </a:r>
            <a:r>
              <a:rPr lang="en-GB" sz="3000" dirty="0">
                <a:latin typeface="Bookman Old Style" pitchFamily="18" charset="0"/>
              </a:rPr>
              <a:t> </a:t>
            </a:r>
            <a:r>
              <a:rPr lang="en-GB" sz="3000" dirty="0" err="1">
                <a:latin typeface="Bookman Old Style" pitchFamily="18" charset="0"/>
              </a:rPr>
              <a:t>δρυμούς</a:t>
            </a:r>
            <a:r>
              <a:rPr lang="en-GB" sz="3000" dirty="0">
                <a:latin typeface="Bookman Old Style" pitchFamily="18" charset="0"/>
              </a:rPr>
              <a:t>, </a:t>
            </a:r>
            <a:endParaRPr lang="el-GR" sz="3000" dirty="0" smtClean="0">
              <a:latin typeface="Bookman Old Style" pitchFamily="18" charset="0"/>
            </a:endParaRPr>
          </a:p>
          <a:p>
            <a:pPr>
              <a:buFont typeface="Arial" pitchFamily="34" charset="0"/>
              <a:buChar char="•"/>
            </a:pPr>
            <a:r>
              <a:rPr lang="en-GB" sz="3000" dirty="0" smtClean="0">
                <a:latin typeface="Bookman Old Style" pitchFamily="18" charset="0"/>
              </a:rPr>
              <a:t>19 </a:t>
            </a:r>
            <a:r>
              <a:rPr lang="en-GB" sz="3000" dirty="0" err="1">
                <a:latin typeface="Bookman Old Style" pitchFamily="18" charset="0"/>
              </a:rPr>
              <a:t>αισθητικά</a:t>
            </a:r>
            <a:r>
              <a:rPr lang="en-GB" sz="3000" dirty="0">
                <a:latin typeface="Bookman Old Style" pitchFamily="18" charset="0"/>
              </a:rPr>
              <a:t> </a:t>
            </a:r>
            <a:r>
              <a:rPr lang="en-GB" sz="3000" dirty="0" err="1">
                <a:latin typeface="Bookman Old Style" pitchFamily="18" charset="0"/>
              </a:rPr>
              <a:t>δάση</a:t>
            </a:r>
            <a:r>
              <a:rPr lang="en-GB" sz="3000" dirty="0">
                <a:latin typeface="Bookman Old Style" pitchFamily="18" charset="0"/>
              </a:rPr>
              <a:t> </a:t>
            </a:r>
            <a:endParaRPr lang="el-GR" sz="3000" dirty="0" smtClean="0">
              <a:latin typeface="Bookman Old Style" pitchFamily="18" charset="0"/>
            </a:endParaRPr>
          </a:p>
          <a:p>
            <a:endParaRPr lang="el-GR" sz="3000" dirty="0">
              <a:latin typeface="Bookman Old Style" pitchFamily="18" charset="0"/>
            </a:endParaRPr>
          </a:p>
          <a:p>
            <a:r>
              <a:rPr lang="en-GB" sz="3000" dirty="0" smtClean="0">
                <a:latin typeface="Bookman Old Style" pitchFamily="18" charset="0"/>
              </a:rPr>
              <a:t>(</a:t>
            </a:r>
            <a:r>
              <a:rPr lang="en-GB" sz="3000" dirty="0" err="1">
                <a:latin typeface="Bookman Old Style" pitchFamily="18" charset="0"/>
              </a:rPr>
              <a:t>όπως</a:t>
            </a:r>
            <a:r>
              <a:rPr lang="en-GB" sz="3000" dirty="0">
                <a:latin typeface="Bookman Old Style" pitchFamily="18" charset="0"/>
              </a:rPr>
              <a:t> </a:t>
            </a:r>
            <a:r>
              <a:rPr lang="en-GB" sz="3000" dirty="0" err="1">
                <a:latin typeface="Bookman Old Style" pitchFamily="18" charset="0"/>
              </a:rPr>
              <a:t>το</a:t>
            </a:r>
            <a:r>
              <a:rPr lang="en-GB" sz="3000" dirty="0">
                <a:latin typeface="Bookman Old Style" pitchFamily="18" charset="0"/>
              </a:rPr>
              <a:t> </a:t>
            </a:r>
            <a:r>
              <a:rPr lang="en-GB" sz="3000" dirty="0" err="1">
                <a:latin typeface="Bookman Old Style" pitchFamily="18" charset="0"/>
              </a:rPr>
              <a:t>Φοινικόδασος</a:t>
            </a:r>
            <a:r>
              <a:rPr lang="en-GB" sz="3000" dirty="0">
                <a:latin typeface="Bookman Old Style" pitchFamily="18" charset="0"/>
              </a:rPr>
              <a:t> </a:t>
            </a:r>
            <a:r>
              <a:rPr lang="en-GB" sz="3000" dirty="0" err="1">
                <a:latin typeface="Bookman Old Style" pitchFamily="18" charset="0"/>
              </a:rPr>
              <a:t>Βάϊ</a:t>
            </a:r>
            <a:r>
              <a:rPr lang="en-GB" sz="3000" dirty="0">
                <a:latin typeface="Bookman Old Style" pitchFamily="18" charset="0"/>
              </a:rPr>
              <a:t> </a:t>
            </a:r>
            <a:r>
              <a:rPr lang="en-GB" sz="3000" dirty="0" err="1">
                <a:latin typeface="Bookman Old Style" pitchFamily="18" charset="0"/>
              </a:rPr>
              <a:t>στην</a:t>
            </a:r>
            <a:r>
              <a:rPr lang="en-GB" sz="3000" dirty="0">
                <a:latin typeface="Bookman Old Style" pitchFamily="18" charset="0"/>
              </a:rPr>
              <a:t> </a:t>
            </a:r>
            <a:r>
              <a:rPr lang="en-GB" sz="3000" dirty="0" err="1">
                <a:latin typeface="Bookman Old Style" pitchFamily="18" charset="0"/>
              </a:rPr>
              <a:t>Κρήτη</a:t>
            </a:r>
            <a:r>
              <a:rPr lang="en-GB" sz="3000" dirty="0">
                <a:latin typeface="Bookman Old Style" pitchFamily="18" charset="0"/>
              </a:rPr>
              <a:t>, η </a:t>
            </a:r>
            <a:r>
              <a:rPr lang="en-GB" sz="3000" dirty="0" err="1">
                <a:latin typeface="Bookman Old Style" pitchFamily="18" charset="0"/>
              </a:rPr>
              <a:t>Κοιλάδα</a:t>
            </a:r>
            <a:r>
              <a:rPr lang="en-GB" sz="3000" dirty="0">
                <a:latin typeface="Bookman Old Style" pitchFamily="18" charset="0"/>
              </a:rPr>
              <a:t> </a:t>
            </a:r>
            <a:r>
              <a:rPr lang="en-GB" sz="3000" dirty="0" err="1">
                <a:latin typeface="Bookman Old Style" pitchFamily="18" charset="0"/>
              </a:rPr>
              <a:t>των</a:t>
            </a:r>
            <a:r>
              <a:rPr lang="en-GB" sz="3000" dirty="0">
                <a:latin typeface="Bookman Old Style" pitchFamily="18" charset="0"/>
              </a:rPr>
              <a:t> </a:t>
            </a:r>
            <a:r>
              <a:rPr lang="en-GB" sz="3000" dirty="0" err="1">
                <a:latin typeface="Bookman Old Style" pitchFamily="18" charset="0"/>
              </a:rPr>
              <a:t>Τεμπών</a:t>
            </a:r>
            <a:r>
              <a:rPr lang="en-GB" sz="3000" dirty="0">
                <a:latin typeface="Bookman Old Style" pitchFamily="18" charset="0"/>
              </a:rPr>
              <a:t>, </a:t>
            </a:r>
            <a:r>
              <a:rPr lang="en-GB" sz="3000" dirty="0" err="1">
                <a:latin typeface="Bookman Old Style" pitchFamily="18" charset="0"/>
              </a:rPr>
              <a:t>τα</a:t>
            </a:r>
            <a:r>
              <a:rPr lang="en-GB" sz="3000" dirty="0">
                <a:latin typeface="Bookman Old Style" pitchFamily="18" charset="0"/>
              </a:rPr>
              <a:t> </a:t>
            </a:r>
            <a:r>
              <a:rPr lang="en-GB" sz="3000" dirty="0" err="1">
                <a:latin typeface="Bookman Old Style" pitchFamily="18" charset="0"/>
              </a:rPr>
              <a:t>δάση</a:t>
            </a:r>
            <a:r>
              <a:rPr lang="en-GB" sz="3000" dirty="0">
                <a:latin typeface="Bookman Old Style" pitchFamily="18" charset="0"/>
              </a:rPr>
              <a:t> </a:t>
            </a:r>
            <a:r>
              <a:rPr lang="en-GB" sz="3000" dirty="0" err="1">
                <a:latin typeface="Bookman Old Style" pitchFamily="18" charset="0"/>
              </a:rPr>
              <a:t>της</a:t>
            </a:r>
            <a:r>
              <a:rPr lang="en-GB" sz="3000" dirty="0">
                <a:latin typeface="Bookman Old Style" pitchFamily="18" charset="0"/>
              </a:rPr>
              <a:t> </a:t>
            </a:r>
            <a:r>
              <a:rPr lang="en-GB" sz="3000" dirty="0" err="1">
                <a:latin typeface="Bookman Old Style" pitchFamily="18" charset="0"/>
              </a:rPr>
              <a:t>Σκιάθου</a:t>
            </a:r>
            <a:r>
              <a:rPr lang="en-GB" sz="3000" dirty="0">
                <a:latin typeface="Bookman Old Style" pitchFamily="18" charset="0"/>
              </a:rPr>
              <a:t>, </a:t>
            </a:r>
            <a:r>
              <a:rPr lang="en-GB" sz="3000" dirty="0" err="1">
                <a:latin typeface="Bookman Old Style" pitchFamily="18" charset="0"/>
              </a:rPr>
              <a:t>τα</a:t>
            </a:r>
            <a:r>
              <a:rPr lang="en-GB" sz="3000" dirty="0">
                <a:latin typeface="Bookman Old Style" pitchFamily="18" charset="0"/>
              </a:rPr>
              <a:t> </a:t>
            </a:r>
            <a:r>
              <a:rPr lang="en-GB" sz="3000" dirty="0" err="1">
                <a:latin typeface="Bookman Old Style" pitchFamily="18" charset="0"/>
              </a:rPr>
              <a:t>στενά</a:t>
            </a:r>
            <a:r>
              <a:rPr lang="en-GB" sz="3000" dirty="0">
                <a:latin typeface="Bookman Old Style" pitchFamily="18" charset="0"/>
              </a:rPr>
              <a:t> </a:t>
            </a:r>
            <a:r>
              <a:rPr lang="en-GB" sz="3000" dirty="0" err="1">
                <a:latin typeface="Bookman Old Style" pitchFamily="18" charset="0"/>
              </a:rPr>
              <a:t>του</a:t>
            </a:r>
            <a:r>
              <a:rPr lang="en-GB" sz="3000" dirty="0">
                <a:latin typeface="Bookman Old Style" pitchFamily="18" charset="0"/>
              </a:rPr>
              <a:t> </a:t>
            </a:r>
            <a:r>
              <a:rPr lang="en-GB" sz="3000" dirty="0" err="1">
                <a:latin typeface="Bookman Old Style" pitchFamily="18" charset="0"/>
              </a:rPr>
              <a:t>ποταμού</a:t>
            </a:r>
            <a:r>
              <a:rPr lang="en-GB" sz="3000" dirty="0">
                <a:latin typeface="Bookman Old Style" pitchFamily="18" charset="0"/>
              </a:rPr>
              <a:t> </a:t>
            </a:r>
            <a:r>
              <a:rPr lang="en-GB" sz="3000" dirty="0" err="1" smtClean="0">
                <a:latin typeface="Bookman Old Style" pitchFamily="18" charset="0"/>
              </a:rPr>
              <a:t>Νέστου</a:t>
            </a:r>
            <a:r>
              <a:rPr lang="el-GR" sz="3000" dirty="0" smtClean="0">
                <a:latin typeface="Bookman Old Style" pitchFamily="18" charset="0"/>
              </a:rPr>
              <a:t>,</a:t>
            </a:r>
            <a:r>
              <a:rPr lang="en-GB" sz="3000" dirty="0" smtClean="0">
                <a:latin typeface="Bookman Old Style" pitchFamily="18" charset="0"/>
              </a:rPr>
              <a:t> </a:t>
            </a:r>
            <a:r>
              <a:rPr lang="el-GR" sz="3000" dirty="0" smtClean="0">
                <a:latin typeface="Bookman Old Style" pitchFamily="18" charset="0"/>
              </a:rPr>
              <a:t>τ</a:t>
            </a:r>
            <a:r>
              <a:rPr lang="en-GB" sz="3000" dirty="0" smtClean="0">
                <a:latin typeface="Bookman Old Style" pitchFamily="18" charset="0"/>
              </a:rPr>
              <a:t>α </a:t>
            </a:r>
            <a:r>
              <a:rPr lang="en-GB" sz="3000" dirty="0" err="1">
                <a:latin typeface="Bookman Old Style" pitchFamily="18" charset="0"/>
              </a:rPr>
              <a:t>ανεπηρέαστα</a:t>
            </a:r>
            <a:r>
              <a:rPr lang="en-GB" sz="3000" dirty="0">
                <a:latin typeface="Bookman Old Style" pitchFamily="18" charset="0"/>
              </a:rPr>
              <a:t> </a:t>
            </a:r>
            <a:r>
              <a:rPr lang="en-GB" sz="3000" dirty="0" err="1">
                <a:latin typeface="Bookman Old Style" pitchFamily="18" charset="0"/>
              </a:rPr>
              <a:t>από</a:t>
            </a:r>
            <a:r>
              <a:rPr lang="en-GB" sz="3000" dirty="0">
                <a:latin typeface="Bookman Old Style" pitchFamily="18" charset="0"/>
              </a:rPr>
              <a:t> </a:t>
            </a:r>
            <a:r>
              <a:rPr lang="en-GB" sz="3000" dirty="0" err="1">
                <a:latin typeface="Bookman Old Style" pitchFamily="18" charset="0"/>
              </a:rPr>
              <a:t>ανθρώπινες</a:t>
            </a:r>
            <a:r>
              <a:rPr lang="en-GB" sz="3000" dirty="0">
                <a:latin typeface="Bookman Old Style" pitchFamily="18" charset="0"/>
              </a:rPr>
              <a:t> </a:t>
            </a:r>
            <a:r>
              <a:rPr lang="en-GB" sz="3000" dirty="0" err="1">
                <a:latin typeface="Bookman Old Style" pitchFamily="18" charset="0"/>
              </a:rPr>
              <a:t>επεμβάσεις</a:t>
            </a:r>
            <a:r>
              <a:rPr lang="en-GB" sz="3000" dirty="0">
                <a:latin typeface="Bookman Old Style" pitchFamily="18" charset="0"/>
              </a:rPr>
              <a:t> </a:t>
            </a:r>
            <a:r>
              <a:rPr lang="en-GB" sz="3000" dirty="0" err="1">
                <a:latin typeface="Bookman Old Style" pitchFamily="18" charset="0"/>
              </a:rPr>
              <a:t>παρθένα</a:t>
            </a:r>
            <a:r>
              <a:rPr lang="en-GB" sz="3000" dirty="0">
                <a:latin typeface="Bookman Old Style" pitchFamily="18" charset="0"/>
              </a:rPr>
              <a:t> </a:t>
            </a:r>
            <a:r>
              <a:rPr lang="en-GB" sz="3000" dirty="0" err="1">
                <a:latin typeface="Bookman Old Style" pitchFamily="18" charset="0"/>
              </a:rPr>
              <a:t>δάση</a:t>
            </a:r>
            <a:r>
              <a:rPr lang="en-GB" sz="3000" dirty="0">
                <a:latin typeface="Bookman Old Style" pitchFamily="18" charset="0"/>
              </a:rPr>
              <a:t> </a:t>
            </a:r>
            <a:r>
              <a:rPr lang="en-GB" sz="3000" dirty="0" err="1">
                <a:latin typeface="Bookman Old Style" pitchFamily="18" charset="0"/>
              </a:rPr>
              <a:t>στη</a:t>
            </a:r>
            <a:r>
              <a:rPr lang="en-GB" sz="3000" dirty="0">
                <a:latin typeface="Bookman Old Style" pitchFamily="18" charset="0"/>
              </a:rPr>
              <a:t> </a:t>
            </a:r>
            <a:r>
              <a:rPr lang="en-GB" sz="3000" dirty="0" err="1" smtClean="0">
                <a:latin typeface="Bookman Old Style" pitchFamily="18" charset="0"/>
              </a:rPr>
              <a:t>Ροδόπη</a:t>
            </a:r>
            <a:endParaRPr lang="el-GR" sz="3000" dirty="0">
              <a:latin typeface="Bookman Old Style"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642910" y="285728"/>
            <a:ext cx="8072494"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defTabSz="914400" rtl="0" eaLnBrk="1" fontAlgn="base" latinLnBrk="0" hangingPunct="1">
              <a:lnSpc>
                <a:spcPct val="100000"/>
              </a:lnSpc>
              <a:spcBef>
                <a:spcPct val="0"/>
              </a:spcBef>
              <a:spcAft>
                <a:spcPct val="0"/>
              </a:spcAft>
              <a:buClrTx/>
              <a:buSzTx/>
              <a:buFontTx/>
              <a:buNone/>
              <a:tabLst/>
            </a:pPr>
            <a:r>
              <a:rPr lang="el-GR" sz="3200" dirty="0" smtClean="0">
                <a:latin typeface="Bookman Old Style" pitchFamily="18" charset="0"/>
                <a:ea typeface="Times New Roman" pitchFamily="18" charset="0"/>
                <a:cs typeface="Arial" pitchFamily="34" charset="0"/>
              </a:rPr>
              <a:t>Τα</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51 διατηρητέα μνημεία της φύσης </a:t>
            </a:r>
          </a:p>
          <a:p>
            <a:pPr marL="0" marR="0" lvl="0" indent="457200" defTabSz="914400" rtl="0" eaLnBrk="1" fontAlgn="base" latinLnBrk="0" hangingPunct="1">
              <a:lnSpc>
                <a:spcPct val="100000"/>
              </a:lnSpc>
              <a:spcBef>
                <a:spcPct val="0"/>
              </a:spcBef>
              <a:spcAft>
                <a:spcPct val="0"/>
              </a:spcAft>
              <a:buClrTx/>
              <a:buSzTx/>
              <a:buFontTx/>
              <a:buNone/>
              <a:tabLst/>
            </a:pPr>
            <a:endParaRPr lang="el-GR" sz="3200" dirty="0">
              <a:latin typeface="Bookman Old Style" pitchFamily="18" charset="0"/>
              <a:ea typeface="Times New Roman" pitchFamily="18" charset="0"/>
              <a:cs typeface="Arial" pitchFamily="34" charset="0"/>
            </a:endParaRPr>
          </a:p>
          <a:p>
            <a:pPr marL="0" marR="0" lvl="0" indent="457200" defTabSz="914400" rtl="0" eaLnBrk="1" fontAlgn="base" latinLnBrk="0" hangingPunct="1">
              <a:lnSpc>
                <a:spcPct val="100000"/>
              </a:lnSpc>
              <a:spcBef>
                <a:spcPct val="0"/>
              </a:spcBef>
              <a:spcAft>
                <a:spcPct val="0"/>
              </a:spcAft>
              <a:buClrTx/>
              <a:buSzTx/>
              <a:buFont typeface="Arial" pitchFamily="34" charset="0"/>
              <a:buChar char="•"/>
              <a:tabLs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το δάσος </a:t>
            </a:r>
            <a:r>
              <a:rPr kumimoji="0" lang="el-GR" sz="3200" b="0" i="0" u="none"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Χαϊντού</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Ξάνθης, </a:t>
            </a:r>
          </a:p>
          <a:p>
            <a:pPr marL="0" marR="0" lvl="0" indent="457200" defTabSz="914400" rtl="0" eaLnBrk="1" fontAlgn="base" latinLnBrk="0" hangingPunct="1">
              <a:lnSpc>
                <a:spcPct val="100000"/>
              </a:lnSpc>
              <a:spcBef>
                <a:spcPct val="0"/>
              </a:spcBef>
              <a:spcAft>
                <a:spcPct val="0"/>
              </a:spcAft>
              <a:buClrTx/>
              <a:buSzTx/>
              <a:buFont typeface="Arial" pitchFamily="34" charset="0"/>
              <a:buChar char="•"/>
              <a:tabLs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το απολιθωμένο δάσος της Λέσβου, </a:t>
            </a:r>
          </a:p>
          <a:p>
            <a:pPr marL="0" marR="0" lvl="0" indent="457200" defTabSz="914400" rtl="0" eaLnBrk="1" fontAlgn="base" latinLnBrk="0" hangingPunct="1">
              <a:lnSpc>
                <a:spcPct val="100000"/>
              </a:lnSpc>
              <a:spcBef>
                <a:spcPct val="0"/>
              </a:spcBef>
              <a:spcAft>
                <a:spcPct val="0"/>
              </a:spcAft>
              <a:buClrTx/>
              <a:buSzTx/>
              <a:buFont typeface="Arial" pitchFamily="34" charset="0"/>
              <a:buChar char="•"/>
              <a:tabLs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το δάσος δενδρωδών </a:t>
            </a:r>
            <a:r>
              <a:rPr kumimoji="0" lang="el-GR" sz="3200" b="0" i="0" u="none"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αειφύλλων</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a:t>
            </a:r>
            <a:r>
              <a:rPr kumimoji="0" lang="el-GR" sz="3200" b="0" i="0" u="none"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πλατυφύλλων</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στη νήσο </a:t>
            </a:r>
            <a:r>
              <a:rPr kumimoji="0" lang="el-GR" sz="3200" b="0" i="0" u="none" strike="noStrike" cap="none" normalizeH="0" baseline="0" dirty="0" err="1" smtClean="0">
                <a:ln>
                  <a:noFill/>
                </a:ln>
                <a:solidFill>
                  <a:schemeClr val="tx1"/>
                </a:solidFill>
                <a:effectLst/>
                <a:latin typeface="Bookman Old Style" pitchFamily="18" charset="0"/>
                <a:ea typeface="Times New Roman" pitchFamily="18" charset="0"/>
                <a:cs typeface="Arial" pitchFamily="34" charset="0"/>
              </a:rPr>
              <a:t>Σαπιέντζα</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κ.ά.). </a:t>
            </a:r>
          </a:p>
          <a:p>
            <a:pPr marL="0" marR="0" lvl="0" indent="457200" defTabSz="914400" rtl="0" eaLnBrk="1" fontAlgn="base" latinLnBrk="0" hangingPunct="1">
              <a:lnSpc>
                <a:spcPct val="100000"/>
              </a:lnSpc>
              <a:spcBef>
                <a:spcPct val="0"/>
              </a:spcBef>
              <a:spcAft>
                <a:spcPct val="0"/>
              </a:spcAft>
              <a:buClrTx/>
              <a:buSzTx/>
              <a:buFontTx/>
              <a:buNone/>
              <a:tabLst/>
            </a:pPr>
            <a:endParaRPr lang="el-GR" sz="3200" dirty="0">
              <a:latin typeface="Bookman Old Style" pitchFamily="18" charset="0"/>
              <a:ea typeface="Times New Roman" pitchFamily="18" charset="0"/>
              <a:cs typeface="Arial" pitchFamily="34" charset="0"/>
            </a:endParaRPr>
          </a:p>
          <a:p>
            <a:pPr marL="0" marR="0" lvl="0" indent="457200" defTabSz="914400" rtl="0" eaLnBrk="1" fontAlgn="base" latinLnBrk="0" hangingPunct="1">
              <a:lnSpc>
                <a:spcPct val="100000"/>
              </a:lnSpc>
              <a:spcBef>
                <a:spcPct val="0"/>
              </a:spcBef>
              <a:spcAft>
                <a:spcPct val="0"/>
              </a:spcAft>
              <a:buClrTx/>
              <a:buSzTx/>
              <a:buFontTx/>
              <a:buNone/>
              <a:tabLs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Αυτό το δίκτυο των προστατευόμενων φυσικών περιοχών, με τη μοναδικότητα </a:t>
            </a:r>
            <a:r>
              <a:rPr lang="el-GR" sz="3200" dirty="0">
                <a:latin typeface="Bookman Old Style" pitchFamily="18" charset="0"/>
                <a:ea typeface="Times New Roman" pitchFamily="18" charset="0"/>
                <a:cs typeface="Arial" pitchFamily="34" charset="0"/>
              </a:rPr>
              <a:t>των φυσικών χαρακτηριστικών, παρέχει θαυμάσιες ευκαιρίες για </a:t>
            </a:r>
            <a:r>
              <a:rPr lang="el-GR" sz="3200" dirty="0" smtClean="0">
                <a:latin typeface="Bookman Old Style" pitchFamily="18" charset="0"/>
                <a:ea typeface="Times New Roman" pitchFamily="18" charset="0"/>
                <a:cs typeface="Arial" pitchFamily="34" charset="0"/>
              </a:rPr>
              <a:t>οικοτουρίστες..</a:t>
            </a:r>
            <a:endParaRPr lang="el-GR" sz="3200" dirty="0">
              <a:latin typeface="Bookman Old Style" pitchFamily="18" charset="0"/>
              <a:ea typeface="Times New Roman" pitchFamily="18"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14348" y="500042"/>
            <a:ext cx="7143800" cy="4832092"/>
          </a:xfrm>
          <a:prstGeom prst="rect">
            <a:avLst/>
          </a:prstGeom>
        </p:spPr>
        <p:txBody>
          <a:bodyPr wrap="square">
            <a:spAutoFit/>
          </a:bodyPr>
          <a:lstStyle/>
          <a:p>
            <a:r>
              <a:rPr kumimoji="0" lang="el-GR" sz="2800" b="1" i="0" u="sng"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Απαιτεί, τέλος, την περιβαλλοντική ευαισθητοποίηση όλων των εμπλεκομένων στο τουριστικό «κύκλωμα»: </a:t>
            </a:r>
            <a:r>
              <a:rPr kumimoji="0" lang="el-GR" sz="2800" b="0" i="0" u="sng"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διαχειριστές φυσικών περιοχών και βοηθητικό προσωπικό, φύλακες, τουριστικούς πράκτορες, ξεναγούς, ιδιοκτήτες και υπαλληλικό προσωπικό ξενοδοχείων και εστιατορίων, γεγονός που </a:t>
            </a:r>
            <a:r>
              <a:rPr kumimoji="0" lang="el-GR" sz="2800" b="1" i="0" u="sng"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προϋποθέτει την περιβαλλοντική αγωγή όλων των εμπλεκομένων</a:t>
            </a:r>
            <a:r>
              <a:rPr kumimoji="0" lang="el-GR" sz="2800" b="1" i="0" u="none" strike="noStrike" cap="none" normalizeH="0" baseline="0" dirty="0" smtClean="0">
                <a:ln>
                  <a:noFill/>
                </a:ln>
                <a:solidFill>
                  <a:schemeClr val="tx1"/>
                </a:solidFill>
                <a:effectLst/>
                <a:latin typeface="Bookman Old Style" pitchFamily="18" charset="0"/>
                <a:cs typeface="Arial" pitchFamily="34" charset="0"/>
              </a:rPr>
              <a:t> </a:t>
            </a:r>
            <a:endParaRPr lang="el-GR" sz="28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ΤΟΥΡΙΣΜΟΣ ΚΑΙ ΠΕΡΙΒΑΛΛΟΝ</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ΤΟΥΡΙΣΜΟΣ ΚΑΙ ΠΕΡΙΒΑΛΛΟΝ</a:t>
            </a:r>
            <a:endParaRPr lang="el-GR" dirty="0"/>
          </a:p>
        </p:txBody>
      </p:sp>
      <p:sp>
        <p:nvSpPr>
          <p:cNvPr id="3" name="2 - Θέση περιεχομένου"/>
          <p:cNvSpPr>
            <a:spLocks noGrp="1"/>
          </p:cNvSpPr>
          <p:nvPr>
            <p:ph sz="quarter" idx="1"/>
          </p:nvPr>
        </p:nvSpPr>
        <p:spPr/>
        <p:txBody>
          <a:bodyPr/>
          <a:lstStyle/>
          <a:p>
            <a:r>
              <a:rPr lang="el-GR" dirty="0" smtClean="0"/>
              <a:t>Ο τουρισμός έχει ωφέλιμες επιδράσεις όπως</a:t>
            </a:r>
          </a:p>
          <a:p>
            <a:r>
              <a:rPr lang="el-GR" dirty="0" smtClean="0"/>
              <a:t>Απασχολεί το 11% του ενεργού πληθυσμού ενώ το 40% του συνολικού πληθυσμού  επηρεάζεται άμεσα ή έμμεσα.</a:t>
            </a:r>
          </a:p>
          <a:p>
            <a:r>
              <a:rPr lang="el-GR" dirty="0" smtClean="0"/>
              <a:t>Είναι η πιο </a:t>
            </a:r>
            <a:r>
              <a:rPr lang="el-GR" dirty="0" err="1" smtClean="0"/>
              <a:t>συναλλαγματοφοραπ</a:t>
            </a:r>
            <a:r>
              <a:rPr lang="el-GR" dirty="0" smtClean="0"/>
              <a:t> </a:t>
            </a:r>
            <a:r>
              <a:rPr lang="el-GR" dirty="0" err="1" smtClean="0"/>
              <a:t>ηγη</a:t>
            </a:r>
            <a:r>
              <a:rPr lang="el-GR" dirty="0" smtClean="0"/>
              <a:t> για την </a:t>
            </a:r>
            <a:r>
              <a:rPr lang="el-GR" dirty="0" err="1" smtClean="0"/>
              <a:t>Εθνικη</a:t>
            </a:r>
            <a:r>
              <a:rPr lang="el-GR" dirty="0" smtClean="0"/>
              <a:t> </a:t>
            </a:r>
            <a:r>
              <a:rPr lang="el-GR" dirty="0" err="1" smtClean="0"/>
              <a:t>Οικονομι</a:t>
            </a:r>
            <a:r>
              <a:rPr lang="el-GR" dirty="0" smtClean="0"/>
              <a:t> και </a:t>
            </a:r>
            <a:r>
              <a:rPr lang="el-GR" dirty="0" err="1" smtClean="0"/>
              <a:t>δινει</a:t>
            </a:r>
            <a:r>
              <a:rPr lang="el-GR" dirty="0" smtClean="0"/>
              <a:t> τη </a:t>
            </a:r>
            <a:r>
              <a:rPr lang="el-GR" dirty="0" err="1" smtClean="0"/>
              <a:t>δυνατοτητα</a:t>
            </a:r>
            <a:r>
              <a:rPr lang="el-GR" dirty="0" smtClean="0"/>
              <a:t> στην </a:t>
            </a:r>
            <a:r>
              <a:rPr lang="el-GR" dirty="0" err="1" smtClean="0"/>
              <a:t>πολιτεια</a:t>
            </a:r>
            <a:r>
              <a:rPr lang="el-GR" dirty="0" smtClean="0"/>
              <a:t> να </a:t>
            </a:r>
            <a:r>
              <a:rPr lang="el-GR" dirty="0" err="1" smtClean="0"/>
              <a:t>καλυπτει</a:t>
            </a:r>
            <a:r>
              <a:rPr lang="el-GR" dirty="0" smtClean="0"/>
              <a:t> με το </a:t>
            </a:r>
            <a:r>
              <a:rPr lang="el-GR" dirty="0" err="1" smtClean="0"/>
              <a:t>τουριστικο</a:t>
            </a:r>
            <a:r>
              <a:rPr lang="el-GR" dirty="0" smtClean="0"/>
              <a:t> </a:t>
            </a:r>
            <a:r>
              <a:rPr lang="el-GR" dirty="0" err="1" smtClean="0"/>
              <a:t>συναλλαγμα</a:t>
            </a:r>
            <a:r>
              <a:rPr lang="el-GR" dirty="0" smtClean="0"/>
              <a:t> (</a:t>
            </a:r>
            <a:r>
              <a:rPr lang="el-GR" dirty="0" err="1" smtClean="0"/>
              <a:t>αντιπροσωπευει</a:t>
            </a:r>
            <a:r>
              <a:rPr lang="el-GR" dirty="0" smtClean="0"/>
              <a:t> το 35% των </a:t>
            </a:r>
            <a:r>
              <a:rPr lang="el-GR" dirty="0" err="1" smtClean="0"/>
              <a:t>αδηλων</a:t>
            </a:r>
            <a:r>
              <a:rPr lang="el-GR" dirty="0" smtClean="0"/>
              <a:t> πόρων) </a:t>
            </a:r>
            <a:r>
              <a:rPr lang="el-GR" dirty="0" err="1" smtClean="0"/>
              <a:t>μερος</a:t>
            </a:r>
            <a:r>
              <a:rPr lang="el-GR" dirty="0" smtClean="0"/>
              <a:t> των </a:t>
            </a:r>
            <a:r>
              <a:rPr lang="el-GR" dirty="0" err="1" smtClean="0"/>
              <a:t>συναλλαγματικων</a:t>
            </a:r>
            <a:r>
              <a:rPr lang="el-GR" dirty="0" smtClean="0"/>
              <a:t> της </a:t>
            </a:r>
            <a:r>
              <a:rPr lang="el-GR" dirty="0" err="1" smtClean="0"/>
              <a:t>παθητικων</a:t>
            </a:r>
            <a:r>
              <a:rPr lang="el-GR" dirty="0" smtClean="0"/>
              <a:t>.</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92500"/>
          </a:bodyPr>
          <a:lstStyle/>
          <a:p>
            <a:r>
              <a:rPr lang="el-GR" dirty="0" smtClean="0"/>
              <a:t>Είναι μια από τις μεγαλύτερες παγκόσμιες βιομηχανίες (και πολύ σύντομα θα γίνει η μόνη ανταγωνιστική) λόγω των συγκριτικών της πλεονεκτημάτων και θα αντιμετωπίσει τις προκλήσεις ης παγκοσμιοποίησης.</a:t>
            </a:r>
          </a:p>
          <a:p>
            <a:endParaRPr lang="el-GR" dirty="0" smtClean="0"/>
          </a:p>
          <a:p>
            <a:r>
              <a:rPr lang="el-GR" dirty="0" smtClean="0"/>
              <a:t>Ο τουρισμός αναπτύσσεται σε τόπους που δεν μπορούν να αναπτυχτούν άλλες οικονομικές δραστηριότητες.</a:t>
            </a:r>
          </a:p>
          <a:p>
            <a:endParaRPr lang="el-GR" dirty="0" smtClean="0"/>
          </a:p>
          <a:p>
            <a:r>
              <a:rPr lang="el-GR" dirty="0" smtClean="0"/>
              <a:t>Συμβάλει στην ανάπτυξη των άλλων κλάδων της παραγωγικής και επιχειρηματικής δραστηριότητας.</a:t>
            </a:r>
          </a:p>
          <a:p>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1071546"/>
            <a:ext cx="8072494" cy="2554545"/>
          </a:xfrm>
          <a:prstGeom prst="rect">
            <a:avLst/>
          </a:prstGeom>
        </p:spPr>
        <p:txBody>
          <a:bodyPr wrap="square">
            <a:spAutoFit/>
          </a:bodyPr>
          <a:lstStyle/>
          <a:p>
            <a:pPr lvl="0" indent="457200" fontAlgn="base">
              <a:spcBef>
                <a:spcPct val="0"/>
              </a:spcBef>
              <a:spcAft>
                <a:spcPct val="0"/>
              </a:spcAft>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Η αειφορικότητα στις ανωτέρω περιπτώσεις επιτυγχάνεται όταν </a:t>
            </a:r>
          </a:p>
          <a:p>
            <a:pPr lvl="0" indent="457200" fontAlgn="base">
              <a:spcBef>
                <a:spcPct val="0"/>
              </a:spcBef>
              <a:spcAft>
                <a:spcPct val="0"/>
              </a:spcAft>
              <a:buFont typeface="Arial" pitchFamily="34" charset="0"/>
              <a:buChar char="•"/>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οι σχέσεις τουρισμού και φυσικού περιβάλλοντος είναι αρμονικές και </a:t>
            </a:r>
          </a:p>
          <a:p>
            <a:pPr lvl="0" indent="457200" fontAlgn="base">
              <a:spcBef>
                <a:spcPct val="0"/>
              </a:spcBef>
              <a:spcAft>
                <a:spcPct val="0"/>
              </a:spcAft>
              <a:buFont typeface="Arial" pitchFamily="34" charset="0"/>
              <a:buChar char="•"/>
            </a:pP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έχει επιτευχθεί μεταξύ τους ισορροπία</a:t>
            </a:r>
            <a:endParaRPr lang="el-GR" sz="3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Ο </a:t>
            </a:r>
            <a:r>
              <a:rPr lang="el-GR" dirty="0" err="1" smtClean="0"/>
              <a:t>τουρισμος</a:t>
            </a:r>
            <a:r>
              <a:rPr lang="el-GR" dirty="0" smtClean="0"/>
              <a:t> </a:t>
            </a:r>
            <a:r>
              <a:rPr lang="el-GR" dirty="0" err="1" smtClean="0"/>
              <a:t>εινα</a:t>
            </a:r>
            <a:r>
              <a:rPr lang="el-GR" dirty="0" smtClean="0"/>
              <a:t> ένα </a:t>
            </a:r>
            <a:r>
              <a:rPr lang="el-GR" dirty="0" err="1" smtClean="0"/>
              <a:t>παραθυρο</a:t>
            </a:r>
            <a:r>
              <a:rPr lang="el-GR" dirty="0" smtClean="0"/>
              <a:t> στο </a:t>
            </a:r>
            <a:r>
              <a:rPr lang="el-GR" dirty="0" err="1" smtClean="0"/>
              <a:t>κοσμο</a:t>
            </a:r>
            <a:r>
              <a:rPr lang="el-GR" dirty="0" smtClean="0"/>
              <a:t> που </a:t>
            </a:r>
            <a:r>
              <a:rPr lang="el-GR" dirty="0" err="1" smtClean="0"/>
              <a:t>φερνει</a:t>
            </a:r>
            <a:r>
              <a:rPr lang="el-GR" dirty="0" smtClean="0"/>
              <a:t> σε </a:t>
            </a:r>
            <a:r>
              <a:rPr lang="el-GR" dirty="0" err="1" smtClean="0"/>
              <a:t>επαφη</a:t>
            </a:r>
            <a:r>
              <a:rPr lang="el-GR" dirty="0" smtClean="0"/>
              <a:t> τους </a:t>
            </a:r>
            <a:r>
              <a:rPr lang="el-GR" dirty="0" err="1" smtClean="0"/>
              <a:t>λαους</a:t>
            </a:r>
            <a:r>
              <a:rPr lang="el-GR" dirty="0" smtClean="0"/>
              <a:t>, τα </a:t>
            </a:r>
            <a:r>
              <a:rPr lang="el-GR" dirty="0" err="1" smtClean="0"/>
              <a:t>ηθη</a:t>
            </a:r>
            <a:r>
              <a:rPr lang="el-GR" dirty="0" smtClean="0"/>
              <a:t> και </a:t>
            </a:r>
            <a:r>
              <a:rPr lang="el-GR" dirty="0" err="1" smtClean="0"/>
              <a:t>εθιμα</a:t>
            </a:r>
            <a:r>
              <a:rPr lang="el-GR" dirty="0" smtClean="0"/>
              <a:t>, τις </a:t>
            </a:r>
            <a:r>
              <a:rPr lang="el-GR" dirty="0" err="1" smtClean="0"/>
              <a:t>κοινωνιες</a:t>
            </a:r>
            <a:r>
              <a:rPr lang="el-GR" dirty="0" smtClean="0"/>
              <a:t> και τους </a:t>
            </a:r>
            <a:r>
              <a:rPr lang="el-GR" dirty="0" err="1" smtClean="0"/>
              <a:t>πολιτισμους</a:t>
            </a:r>
            <a:r>
              <a:rPr lang="el-GR" dirty="0" smtClean="0"/>
              <a:t> και </a:t>
            </a:r>
            <a:r>
              <a:rPr lang="el-GR" dirty="0" err="1" smtClean="0"/>
              <a:t>συντελει</a:t>
            </a:r>
            <a:r>
              <a:rPr lang="el-GR" dirty="0" smtClean="0"/>
              <a:t> στην </a:t>
            </a:r>
            <a:r>
              <a:rPr lang="el-GR" dirty="0" err="1" smtClean="0"/>
              <a:t>Κοινωνικη</a:t>
            </a:r>
            <a:r>
              <a:rPr lang="el-GR" dirty="0" smtClean="0"/>
              <a:t> και </a:t>
            </a:r>
            <a:r>
              <a:rPr lang="el-GR" dirty="0" err="1" smtClean="0"/>
              <a:t>πολιτιστικη</a:t>
            </a:r>
            <a:r>
              <a:rPr lang="el-GR" dirty="0" smtClean="0"/>
              <a:t> </a:t>
            </a:r>
            <a:r>
              <a:rPr lang="el-GR" dirty="0" err="1" smtClean="0"/>
              <a:t>αναπτυξη</a:t>
            </a:r>
            <a:r>
              <a:rPr lang="el-GR" dirty="0" smtClean="0"/>
              <a:t>.</a:t>
            </a:r>
          </a:p>
          <a:p>
            <a:pPr algn="ctr">
              <a:buNone/>
            </a:pPr>
            <a:r>
              <a:rPr lang="el-GR" b="1" dirty="0" smtClean="0"/>
              <a:t>Ουδέν καλόν αμιγές κακού</a:t>
            </a:r>
          </a:p>
          <a:p>
            <a:pPr>
              <a:buNone/>
            </a:pPr>
            <a:r>
              <a:rPr lang="el-GR" dirty="0" smtClean="0"/>
              <a:t/>
            </a:r>
            <a:br>
              <a:rPr lang="el-GR" dirty="0" smtClean="0"/>
            </a:br>
            <a:r>
              <a:rPr lang="el-GR" dirty="0" smtClean="0"/>
              <a:t>Δυστυχώς η ραγδαία τουριστική ανάπτυξη μετά το 1950 ήταν άναρχη αυθαίρετη και απρογραμμάτιστη.</a:t>
            </a:r>
          </a:p>
          <a:p>
            <a:pPr>
              <a:buNone/>
            </a:pPr>
            <a:r>
              <a:rPr lang="el-GR" dirty="0" smtClean="0"/>
              <a:t>    Υπήρξε η αντίδραση  του </a:t>
            </a:r>
          </a:p>
          <a:p>
            <a:r>
              <a:rPr lang="el-GR" dirty="0" smtClean="0"/>
              <a:t> Π.Ο.Τ. (</a:t>
            </a:r>
            <a:r>
              <a:rPr lang="en-US" dirty="0" smtClean="0"/>
              <a:t>WTO),</a:t>
            </a:r>
            <a:endParaRPr lang="el-GR" dirty="0" smtClean="0"/>
          </a:p>
          <a:p>
            <a:r>
              <a:rPr lang="el-GR" dirty="0" smtClean="0"/>
              <a:t> </a:t>
            </a:r>
            <a:r>
              <a:rPr lang="el-GR" dirty="0" smtClean="0"/>
              <a:t>(</a:t>
            </a:r>
            <a:r>
              <a:rPr lang="en-US" dirty="0" smtClean="0"/>
              <a:t>UNEP) </a:t>
            </a:r>
            <a:r>
              <a:rPr lang="el-GR" dirty="0" smtClean="0"/>
              <a:t>  του προγράμματος των ηνωμένων εθνών για το περιβάλλον και  </a:t>
            </a:r>
          </a:p>
          <a:p>
            <a:r>
              <a:rPr lang="el-GR" dirty="0" smtClean="0"/>
              <a:t>Τ</a:t>
            </a:r>
            <a:r>
              <a:rPr lang="el-GR" dirty="0" smtClean="0"/>
              <a:t>ης ΕΕ σε Ευρωπαϊκό επίπεδο μέσω και μια υποτονική αντίδραση </a:t>
            </a:r>
          </a:p>
          <a:p>
            <a:r>
              <a:rPr lang="el-GR" dirty="0" smtClean="0"/>
              <a:t>σε Εθνικό επίπεδο από υποχρέωση συμμόρφωσης προς τις οδηγίες της ΕΕ.</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lstStyle/>
          <a:p>
            <a:r>
              <a:rPr lang="el-GR" dirty="0" smtClean="0"/>
              <a:t>Οι κυριότερες εκφράσεις αυτών των αντιδράσεων είναι </a:t>
            </a:r>
          </a:p>
          <a:p>
            <a:r>
              <a:rPr lang="el-GR" dirty="0" smtClean="0"/>
              <a:t>Ο επαναπροσδιορισμός της σχέσης περιβάλλοντος και τουρισμού</a:t>
            </a:r>
          </a:p>
          <a:p>
            <a:r>
              <a:rPr lang="el-GR" dirty="0" smtClean="0"/>
              <a:t>Η λήψη μέτρων για ορθολογική αειφορική και ελεγχόμενη τουριστική ανάπτυξη</a:t>
            </a:r>
          </a:p>
          <a:p>
            <a:r>
              <a:rPr lang="el-GR" dirty="0" smtClean="0"/>
              <a:t>Χάραξη τουριστικής πολιτικής με κέντρο τον άνθρωπο σαν παραγωγό και καταναλωτή  τουριστικών προϊόντων.</a:t>
            </a: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l-GR" dirty="0" smtClean="0"/>
              <a:t>Οικονομική και πληροφοριακή υποστήριξη και προώθηση φιλικών προς το περιβάλλον εναλλακτικών μορφών τουρισμού.</a:t>
            </a:r>
          </a:p>
          <a:p>
            <a:endParaRPr lang="el-GR" dirty="0" smtClean="0"/>
          </a:p>
          <a:p>
            <a:r>
              <a:rPr lang="el-GR" dirty="0" smtClean="0"/>
              <a:t>Μελέτη , υπολογισμός και γνωστοποίηση του τουριστικού κόστους  με μελέτες περιβαλλοντικών επιπτώσεων για κάθε τουριστική δόμηση</a:t>
            </a:r>
          </a:p>
          <a:p>
            <a:pPr>
              <a:buNone/>
            </a:pP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Αντέδρασαν όμως και οι ίδιοι οι τουρίστες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Περιβαλλοντική ευαισθητοποίηση και ενδιαφέρον για τη ποιότητα του περιβάλλοντος των τουριστικών προορισμών.</a:t>
            </a:r>
          </a:p>
          <a:p>
            <a:endParaRPr lang="el-GR" dirty="0" smtClean="0"/>
          </a:p>
          <a:p>
            <a:r>
              <a:rPr lang="el-GR" dirty="0" smtClean="0"/>
              <a:t>Αλλαγή τουριστικής συμπεριφοράς κα στροφή προς τις ηπιότερες και φιλικές προς το περιβάλλον εναλλακτικές μορφές τουρισμού.</a:t>
            </a:r>
          </a:p>
          <a:p>
            <a:endParaRPr lang="el-GR" dirty="0" smtClean="0"/>
          </a:p>
          <a:p>
            <a:r>
              <a:rPr lang="el-GR" dirty="0" smtClean="0"/>
              <a:t>Αυξημένη ζήτηση φυσικών και αυθεντικών τουριστικών προϊόντων και η αποφυγή των προϊόντων του μαζικού τουρισμού.</a:t>
            </a:r>
          </a:p>
          <a:p>
            <a:endParaRPr lang="el-GR" dirty="0" smtClean="0"/>
          </a:p>
          <a:p>
            <a:r>
              <a:rPr lang="el-GR" dirty="0" smtClean="0"/>
              <a:t>Τ</a:t>
            </a:r>
            <a:r>
              <a:rPr lang="el-GR" dirty="0" smtClean="0"/>
              <a:t>α παραπάνω όμως δεν αρκούν για να περιορίσουν ντο πρόβλημα των δυσμενών επιδράσεων του τουρισμού στο περιβάλλον γιατί ο συγχρόνως ορισμός πραγματοποιείται   σε μαζική βάση πράγμα που συνεπάγεται ανεπιθύμητες επιπτώσεις.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571472" y="1285860"/>
            <a:ext cx="8072494"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defTabSz="914400" rtl="0" eaLnBrk="1" fontAlgn="base" latinLnBrk="0" hangingPunct="1">
              <a:lnSpc>
                <a:spcPct val="100000"/>
              </a:lnSpc>
              <a:spcBef>
                <a:spcPct val="0"/>
              </a:spcBef>
              <a:spcAft>
                <a:spcPct val="0"/>
              </a:spcAft>
              <a:buClrTx/>
              <a:buSzTx/>
              <a:buFontTx/>
              <a:buNone/>
              <a:tabLst/>
            </a:pPr>
            <a:r>
              <a:rPr lang="el-GR" sz="3200" dirty="0">
                <a:latin typeface="Bookman Old Style" pitchFamily="18" charset="0"/>
                <a:ea typeface="Times New Roman" pitchFamily="18" charset="0"/>
                <a:cs typeface="Arial" pitchFamily="34" charset="0"/>
              </a:rPr>
              <a:t>Ε</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υρισκόμενοι οι εν λόγω παράγοντες </a:t>
            </a:r>
            <a:r>
              <a:rPr kumimoji="0" lang="el-GR" sz="32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σε κατάσταση ισορροπίας</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 δεν μπορεί να επιδιωχθεί η μονομερής ανάπτυξη του τουρισμού, διότι θα υποχρεωθούμε </a:t>
            </a:r>
            <a:r>
              <a:rPr kumimoji="0" lang="el-GR" sz="3200" b="1"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να λειτουργήσουμε σε βάρος του φυσικού περιβάλλοντος </a:t>
            </a:r>
            <a:r>
              <a:rPr kumimoji="0" lang="el-GR" sz="3200" b="0" i="0" u="none" strike="noStrike" cap="none" normalizeH="0" baseline="0" dirty="0" smtClean="0">
                <a:ln>
                  <a:noFill/>
                </a:ln>
                <a:solidFill>
                  <a:schemeClr val="tx1"/>
                </a:solidFill>
                <a:effectLst/>
                <a:latin typeface="Bookman Old Style" pitchFamily="18" charset="0"/>
                <a:ea typeface="Times New Roman" pitchFamily="18" charset="0"/>
                <a:cs typeface="Arial" pitchFamily="34" charset="0"/>
              </a:rPr>
              <a:t>αξιώνοντας περισσότερους φυσικούς πόρους ή υποβαθμίζοντάς </a:t>
            </a:r>
            <a:r>
              <a:rPr lang="el-GR" sz="3200" dirty="0">
                <a:latin typeface="Bookman Old Style" pitchFamily="18" charset="0"/>
                <a:ea typeface="Times New Roman" pitchFamily="18" charset="0"/>
                <a:cs typeface="Arial" pitchFamily="34" charset="0"/>
              </a:rPr>
              <a:t>τους.</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71472" y="428604"/>
            <a:ext cx="8215370" cy="4832092"/>
          </a:xfrm>
          <a:prstGeom prst="rect">
            <a:avLst/>
          </a:prstGeom>
        </p:spPr>
        <p:txBody>
          <a:bodyPr wrap="square">
            <a:spAutoFit/>
          </a:bodyPr>
          <a:lstStyle/>
          <a:p>
            <a:r>
              <a:rPr lang="el-GR" sz="2800" dirty="0">
                <a:latin typeface="Bookman Old Style" pitchFamily="18" charset="0"/>
              </a:rPr>
              <a:t>Στη χώρα μας, η επιθυμητή ισορροπία δεν επιτεύχθηκε μέχρι σήμερα</a:t>
            </a:r>
            <a:r>
              <a:rPr lang="el-GR" sz="2800" dirty="0" smtClean="0">
                <a:latin typeface="Bookman Old Style" pitchFamily="18" charset="0"/>
              </a:rPr>
              <a:t>,(ίσως </a:t>
            </a:r>
            <a:r>
              <a:rPr lang="el-GR" sz="2800" dirty="0">
                <a:latin typeface="Bookman Old Style" pitchFamily="18" charset="0"/>
              </a:rPr>
              <a:t>και να μην </a:t>
            </a:r>
            <a:r>
              <a:rPr lang="el-GR" sz="2800" dirty="0" smtClean="0">
                <a:latin typeface="Bookman Old Style" pitchFamily="18" charset="0"/>
              </a:rPr>
              <a:t>επιδιώχθηκε</a:t>
            </a:r>
            <a:r>
              <a:rPr lang="el-GR" sz="2800" dirty="0" smtClean="0">
                <a:latin typeface="Bookman Old Style" pitchFamily="18" charset="0"/>
              </a:rPr>
              <a:t>).</a:t>
            </a:r>
          </a:p>
          <a:p>
            <a:endParaRPr lang="el-GR" sz="2800" dirty="0" smtClean="0">
              <a:latin typeface="Bookman Old Style" pitchFamily="18" charset="0"/>
            </a:endParaRPr>
          </a:p>
          <a:p>
            <a:r>
              <a:rPr lang="el-GR" sz="2800" dirty="0" smtClean="0">
                <a:latin typeface="Bookman Old Style" pitchFamily="18" charset="0"/>
              </a:rPr>
              <a:t> </a:t>
            </a:r>
            <a:r>
              <a:rPr lang="el-GR" sz="2800" dirty="0">
                <a:latin typeface="Bookman Old Style" pitchFamily="18" charset="0"/>
              </a:rPr>
              <a:t>Είναι χαρακτηριστική η </a:t>
            </a:r>
            <a:r>
              <a:rPr lang="el-GR" sz="2800" dirty="0" err="1">
                <a:latin typeface="Bookman Old Style" pitchFamily="18" charset="0"/>
              </a:rPr>
              <a:t>υπερσυγκέντρωση</a:t>
            </a:r>
            <a:r>
              <a:rPr lang="el-GR" sz="2800" dirty="0">
                <a:latin typeface="Bookman Old Style" pitchFamily="18" charset="0"/>
              </a:rPr>
              <a:t> τουριστών και η σημαντική </a:t>
            </a:r>
            <a:r>
              <a:rPr lang="el-GR" sz="2800" b="1" dirty="0">
                <a:latin typeface="Bookman Old Style" pitchFamily="18" charset="0"/>
              </a:rPr>
              <a:t>περιβαλλοντική επιβάρυνση ορισμένων περιοχών, </a:t>
            </a:r>
            <a:r>
              <a:rPr lang="el-GR" sz="2800" dirty="0">
                <a:latin typeface="Bookman Old Style" pitchFamily="18" charset="0"/>
              </a:rPr>
              <a:t>οι οποίες αναπτύχθηκαν επιλεκτικά και μονομερώς, </a:t>
            </a:r>
            <a:r>
              <a:rPr lang="el-GR" sz="2800" b="1" dirty="0">
                <a:latin typeface="Bookman Old Style" pitchFamily="18" charset="0"/>
              </a:rPr>
              <a:t>σε αντίθεση με άλλες περιοχές εξίσου αξιόλογες </a:t>
            </a:r>
            <a:r>
              <a:rPr lang="el-GR" sz="2800" dirty="0">
                <a:latin typeface="Bookman Old Style" pitchFamily="18" charset="0"/>
              </a:rPr>
              <a:t>που παρέμειναν αναξιοποίητες και περιβαλλοντικά «άθικτες».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500042"/>
            <a:ext cx="7643866" cy="6001643"/>
          </a:xfrm>
          <a:prstGeom prst="rect">
            <a:avLst/>
          </a:prstGeom>
        </p:spPr>
        <p:txBody>
          <a:bodyPr wrap="square">
            <a:spAutoFit/>
          </a:bodyPr>
          <a:lstStyle/>
          <a:p>
            <a:r>
              <a:rPr lang="el-GR" sz="3200" dirty="0">
                <a:latin typeface="Bookman Old Style" pitchFamily="18" charset="0"/>
              </a:rPr>
              <a:t>Ενδεικτικά αναφέρουμε </a:t>
            </a:r>
            <a:r>
              <a:rPr lang="el-GR" sz="3200" b="1" dirty="0">
                <a:latin typeface="Bookman Old Style" pitchFamily="18" charset="0"/>
              </a:rPr>
              <a:t>ότι η Ρόδος το 1999 δέχτηκε 8πλάσια τουριστική </a:t>
            </a:r>
            <a:r>
              <a:rPr lang="el-GR" sz="3200" dirty="0">
                <a:latin typeface="Bookman Old Style" pitchFamily="18" charset="0"/>
              </a:rPr>
              <a:t>ένταση σε σχέση με την αντίστοιχη μέση ένταση της χώρας</a:t>
            </a:r>
            <a:r>
              <a:rPr lang="el-GR" sz="3200" dirty="0" smtClean="0">
                <a:latin typeface="Bookman Old Style" pitchFamily="18" charset="0"/>
              </a:rPr>
              <a:t>.</a:t>
            </a:r>
          </a:p>
          <a:p>
            <a:endParaRPr lang="el-GR" sz="3200" dirty="0" smtClean="0">
              <a:latin typeface="Bookman Old Style" pitchFamily="18" charset="0"/>
            </a:endParaRPr>
          </a:p>
          <a:p>
            <a:r>
              <a:rPr lang="el-GR" sz="3200" dirty="0" smtClean="0">
                <a:latin typeface="Bookman Old Style" pitchFamily="18" charset="0"/>
              </a:rPr>
              <a:t> </a:t>
            </a:r>
            <a:r>
              <a:rPr lang="el-GR" sz="3200" dirty="0">
                <a:latin typeface="Bookman Old Style" pitchFamily="18" charset="0"/>
              </a:rPr>
              <a:t>Η εικόνα, με κάποιες αποκλίσεις, είναι παρόμοια και στις λοιπές παραθαλάσσιες περιοχές, αν λάβουμε υπόψη ότι το 90% του τουρισμού στη χώρα μας έχει σαν κύριους προορισμούς τα νησιά και τον παράκτιο </a:t>
            </a:r>
            <a:r>
              <a:rPr lang="el-GR" sz="3200" dirty="0" smtClean="0">
                <a:latin typeface="Bookman Old Style" pitchFamily="18" charset="0"/>
              </a:rPr>
              <a:t>χώρο.</a:t>
            </a:r>
            <a:endParaRPr lang="el-GR" sz="3200" dirty="0">
              <a:latin typeface="Bookman Old Styl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714356"/>
            <a:ext cx="8215370" cy="5016758"/>
          </a:xfrm>
          <a:prstGeom prst="rect">
            <a:avLst/>
          </a:prstGeom>
        </p:spPr>
        <p:txBody>
          <a:bodyPr wrap="square">
            <a:spAutoFit/>
          </a:bodyPr>
          <a:lstStyle/>
          <a:p>
            <a:r>
              <a:rPr lang="el-GR" sz="3200" u="sng" dirty="0">
                <a:latin typeface="Bookman Old Style" pitchFamily="18" charset="0"/>
              </a:rPr>
              <a:t>Η </a:t>
            </a:r>
            <a:r>
              <a:rPr lang="el-GR" sz="3200" b="1" u="sng" dirty="0" err="1">
                <a:latin typeface="Bookman Old Style" pitchFamily="18" charset="0"/>
              </a:rPr>
              <a:t>υπερσυγκέντρωση</a:t>
            </a:r>
            <a:r>
              <a:rPr lang="el-GR" sz="3200" b="1" u="sng" dirty="0">
                <a:latin typeface="Bookman Old Style" pitchFamily="18" charset="0"/>
              </a:rPr>
              <a:t> τουριστών σε ορισμένες περιοχές</a:t>
            </a:r>
            <a:r>
              <a:rPr lang="el-GR" sz="3200" u="sng" dirty="0">
                <a:latin typeface="Bookman Old Style" pitchFamily="18" charset="0"/>
              </a:rPr>
              <a:t> και η κάλυψη των αυξανόμενων αναγκών της ζήτησης συνοδεύτηκε με </a:t>
            </a:r>
            <a:r>
              <a:rPr lang="el-GR" sz="3200" b="1" u="sng" dirty="0">
                <a:latin typeface="Bookman Old Style" pitchFamily="18" charset="0"/>
              </a:rPr>
              <a:t>αύξηση των επεμβάσεων στο φυσικό περιβάλλον</a:t>
            </a:r>
            <a:r>
              <a:rPr lang="el-GR" sz="3200" u="sng" dirty="0">
                <a:latin typeface="Bookman Old Style" pitchFamily="18" charset="0"/>
              </a:rPr>
              <a:t>, με αποτέλεσμα την εμφάνιση σοβαρών περιβαλλοντικών επιβαρύνσεων και απωλειών</a:t>
            </a:r>
            <a:r>
              <a:rPr lang="el-GR" sz="3200" u="sng" dirty="0" smtClean="0">
                <a:latin typeface="Bookman Old Style" pitchFamily="18" charset="0"/>
              </a:rPr>
              <a:t>.</a:t>
            </a:r>
          </a:p>
          <a:p>
            <a:endParaRPr lang="el-GR" sz="3200" u="sng" dirty="0">
              <a:latin typeface="Bookman Old Style" pitchFamily="18" charset="0"/>
            </a:endParaRPr>
          </a:p>
          <a:p>
            <a:r>
              <a:rPr lang="el-GR" sz="3200" dirty="0" smtClean="0">
                <a:latin typeface="Bookman Old Style" pitchFamily="18" charset="0"/>
              </a:rPr>
              <a:t> </a:t>
            </a:r>
            <a:r>
              <a:rPr lang="el-GR" sz="3200" dirty="0">
                <a:latin typeface="Bookman Old Style" pitchFamily="18" charset="0"/>
              </a:rPr>
              <a:t>Ενδεικτικά αναφέρουμε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500042"/>
            <a:ext cx="8429652" cy="5509200"/>
          </a:xfrm>
          <a:prstGeom prst="rect">
            <a:avLst/>
          </a:prstGeom>
        </p:spPr>
        <p:txBody>
          <a:bodyPr wrap="square">
            <a:spAutoFit/>
          </a:bodyPr>
          <a:lstStyle/>
          <a:p>
            <a:pPr>
              <a:buFont typeface="Arial" pitchFamily="34" charset="0"/>
              <a:buChar char="•"/>
            </a:pPr>
            <a:r>
              <a:rPr lang="el-GR" sz="3200" dirty="0">
                <a:latin typeface="Bookman Old Style" pitchFamily="18" charset="0"/>
              </a:rPr>
              <a:t>Α</a:t>
            </a:r>
            <a:r>
              <a:rPr lang="el-GR" sz="3200" dirty="0" smtClean="0">
                <a:latin typeface="Bookman Old Style" pitchFamily="18" charset="0"/>
              </a:rPr>
              <a:t>πώλεια </a:t>
            </a:r>
            <a:r>
              <a:rPr lang="el-GR" sz="3200" dirty="0">
                <a:latin typeface="Bookman Old Style" pitchFamily="18" charset="0"/>
              </a:rPr>
              <a:t>σημαντικών εκτάσεων </a:t>
            </a:r>
            <a:r>
              <a:rPr lang="el-GR" sz="3200" dirty="0" err="1">
                <a:latin typeface="Bookman Old Style" pitchFamily="18" charset="0"/>
              </a:rPr>
              <a:t>αμμοθινών</a:t>
            </a:r>
            <a:r>
              <a:rPr lang="el-GR" sz="3200" dirty="0">
                <a:latin typeface="Bookman Old Style" pitchFamily="18" charset="0"/>
              </a:rPr>
              <a:t> σε ποσοστό ~50% από το 1900-1990</a:t>
            </a:r>
            <a:r>
              <a:rPr lang="el-GR" sz="3200" dirty="0" smtClean="0">
                <a:latin typeface="Bookman Old Style" pitchFamily="18" charset="0"/>
              </a:rPr>
              <a:t>,</a:t>
            </a:r>
            <a:endParaRPr lang="en-US" sz="3200" dirty="0" smtClean="0">
              <a:latin typeface="Bookman Old Style" pitchFamily="18" charset="0"/>
            </a:endParaRPr>
          </a:p>
          <a:p>
            <a:pPr>
              <a:buFont typeface="Arial" pitchFamily="34" charset="0"/>
              <a:buChar char="•"/>
            </a:pPr>
            <a:r>
              <a:rPr lang="el-GR" sz="3200" dirty="0" smtClean="0">
                <a:latin typeface="Bookman Old Style" pitchFamily="18" charset="0"/>
              </a:rPr>
              <a:t>Κατατεμαχισμό τοπικών ενοτήτων,</a:t>
            </a:r>
            <a:endParaRPr lang="en-US" sz="3200" dirty="0" smtClean="0">
              <a:latin typeface="Bookman Old Style" pitchFamily="18" charset="0"/>
            </a:endParaRPr>
          </a:p>
          <a:p>
            <a:pPr>
              <a:buFont typeface="Arial" pitchFamily="34" charset="0"/>
              <a:buChar char="•"/>
            </a:pPr>
            <a:r>
              <a:rPr lang="el-GR" sz="3200" dirty="0" smtClean="0">
                <a:latin typeface="Bookman Old Style" pitchFamily="18" charset="0"/>
              </a:rPr>
              <a:t> </a:t>
            </a:r>
            <a:r>
              <a:rPr lang="el-GR" sz="3200" dirty="0">
                <a:latin typeface="Bookman Old Style" pitchFamily="18" charset="0"/>
              </a:rPr>
              <a:t>Κ</a:t>
            </a:r>
            <a:r>
              <a:rPr lang="el-GR" sz="3200" dirty="0" smtClean="0">
                <a:latin typeface="Bookman Old Style" pitchFamily="18" charset="0"/>
              </a:rPr>
              <a:t>αταστροφή </a:t>
            </a:r>
            <a:r>
              <a:rPr lang="el-GR" sz="3200" dirty="0">
                <a:latin typeface="Bookman Old Style" pitchFamily="18" charset="0"/>
              </a:rPr>
              <a:t>βιοτόπων, </a:t>
            </a:r>
            <a:endParaRPr lang="el-GR" sz="3200" dirty="0" smtClean="0">
              <a:latin typeface="Bookman Old Style" pitchFamily="18" charset="0"/>
            </a:endParaRPr>
          </a:p>
          <a:p>
            <a:pPr>
              <a:buFont typeface="Arial" pitchFamily="34" charset="0"/>
              <a:buChar char="•"/>
            </a:pPr>
            <a:r>
              <a:rPr lang="el-GR" sz="3200" dirty="0" smtClean="0">
                <a:latin typeface="Bookman Old Style" pitchFamily="18" charset="0"/>
              </a:rPr>
              <a:t>Μείωση </a:t>
            </a:r>
            <a:r>
              <a:rPr lang="el-GR" sz="3200" dirty="0">
                <a:latin typeface="Bookman Old Style" pitchFamily="18" charset="0"/>
              </a:rPr>
              <a:t>της βιοποικιλότητας, </a:t>
            </a:r>
            <a:endParaRPr lang="el-GR" sz="3200" dirty="0" smtClean="0">
              <a:latin typeface="Bookman Old Style" pitchFamily="18" charset="0"/>
            </a:endParaRPr>
          </a:p>
          <a:p>
            <a:pPr>
              <a:buFont typeface="Arial" pitchFamily="34" charset="0"/>
              <a:buChar char="•"/>
            </a:pPr>
            <a:r>
              <a:rPr lang="el-GR" sz="3200" dirty="0" smtClean="0">
                <a:latin typeface="Bookman Old Style" pitchFamily="18" charset="0"/>
              </a:rPr>
              <a:t> Ρύπανση </a:t>
            </a:r>
            <a:r>
              <a:rPr lang="el-GR" sz="3200" dirty="0">
                <a:latin typeface="Bookman Old Style" pitchFamily="18" charset="0"/>
              </a:rPr>
              <a:t>των υδάτων και γενικά την απαξίωση του φυσικού περιβάλλοντος, </a:t>
            </a:r>
          </a:p>
          <a:p>
            <a:endParaRPr lang="el-GR" sz="3200" dirty="0" smtClean="0">
              <a:latin typeface="Bookman Old Style" pitchFamily="18" charset="0"/>
            </a:endParaRPr>
          </a:p>
          <a:p>
            <a:r>
              <a:rPr lang="el-GR" sz="3200" dirty="0" smtClean="0">
                <a:latin typeface="Bookman Old Style" pitchFamily="18" charset="0"/>
              </a:rPr>
              <a:t>Σε </a:t>
            </a:r>
            <a:r>
              <a:rPr lang="el-GR" sz="3200" dirty="0">
                <a:latin typeface="Bookman Old Style" pitchFamily="18" charset="0"/>
              </a:rPr>
              <a:t>τελική ανάλυση</a:t>
            </a:r>
            <a:r>
              <a:rPr lang="el-GR" sz="3200" dirty="0" smtClean="0">
                <a:latin typeface="Bookman Old Style" pitchFamily="18" charset="0"/>
              </a:rPr>
              <a:t>, όλα αυτά </a:t>
            </a:r>
            <a:r>
              <a:rPr lang="el-GR" sz="3200" b="1" dirty="0" smtClean="0">
                <a:latin typeface="Bookman Old Style" pitchFamily="18" charset="0"/>
              </a:rPr>
              <a:t>υποβαθμίζουν</a:t>
            </a:r>
            <a:r>
              <a:rPr lang="el-GR" sz="3200" dirty="0" smtClean="0">
                <a:latin typeface="Bookman Old Style" pitchFamily="18" charset="0"/>
              </a:rPr>
              <a:t> </a:t>
            </a:r>
            <a:r>
              <a:rPr lang="el-GR" sz="3200" dirty="0">
                <a:latin typeface="Bookman Old Style" pitchFamily="18" charset="0"/>
              </a:rPr>
              <a:t>με τη σειρά </a:t>
            </a:r>
            <a:r>
              <a:rPr lang="el-GR" sz="3200" dirty="0" smtClean="0">
                <a:latin typeface="Bookman Old Style" pitchFamily="18" charset="0"/>
              </a:rPr>
              <a:t>τους</a:t>
            </a:r>
            <a:r>
              <a:rPr lang="el-GR" sz="3200" dirty="0">
                <a:latin typeface="Bookman Old Style" pitchFamily="18" charset="0"/>
              </a:rPr>
              <a:t>, </a:t>
            </a:r>
            <a:r>
              <a:rPr lang="el-GR" sz="3200" dirty="0" smtClean="0">
                <a:latin typeface="Bookman Old Style" pitchFamily="18" charset="0"/>
              </a:rPr>
              <a:t>τις </a:t>
            </a:r>
            <a:r>
              <a:rPr lang="el-GR" sz="3200" b="1" dirty="0">
                <a:latin typeface="Bookman Old Style" pitchFamily="18" charset="0"/>
              </a:rPr>
              <a:t>φυσικές ιδιαιτερότητες της χώρας μας</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291</TotalTime>
  <Words>1838</Words>
  <Application>Microsoft Office PowerPoint</Application>
  <PresentationFormat>Προβολή στην οθόνη (4:3)</PresentationFormat>
  <Paragraphs>171</Paragraphs>
  <Slides>43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43</vt:i4>
      </vt:variant>
    </vt:vector>
  </HeadingPairs>
  <TitlesOfParts>
    <vt:vector size="44" baseType="lpstr">
      <vt:lpstr>Δημοτικός</vt:lpstr>
      <vt:lpstr>ΠΡΟΫΠΟΘΕΣΕΙΣ ΚΑΙ ΠΡΟΟΠΤΙΚΕΣ ΑΝΑΠΤΥΞΗΣ ΤΟΥ ΟΙΚΟΤΟΥΡΙΣΜΟΥ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Οικοτουρίστες και προϋποθέσεις </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θα μπορούσαμε να συνοψίσουμε τα κύρια χαρακτηριστικά του οικοτουρισμού στα εξής:  </vt:lpstr>
      <vt:lpstr>Διαφάνεια 23</vt:lpstr>
      <vt:lpstr>Διαφάνεια 24</vt:lpstr>
      <vt:lpstr>Δυνατότητες και προοπτικές   </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ΤΟΥΡΙΣΜΟΣ ΚΑΙ ΠΕΡΙΒΑΛΛΟΝ</vt:lpstr>
      <vt:lpstr>ΤΟΥΡΙΣΜΟΣ ΚΑΙ ΠΕΡΙΒΑΛΛΟΝ</vt:lpstr>
      <vt:lpstr>Διαφάνεια 39</vt:lpstr>
      <vt:lpstr>Διαφάνεια 40</vt:lpstr>
      <vt:lpstr>Διαφάνεια 41</vt:lpstr>
      <vt:lpstr>Διαφάνεια 42</vt:lpstr>
      <vt:lpstr> Αντέδρασαν όμως και οι ίδιοι οι τουρίστες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ΠΡΟΫΠΟΘΕΣΕΙΣ ΚΑΙ ΠΡΟΟΠΤΙΚΕΣ ΑΝΑΠΤΥΞΗΣ ΤΟΥ ΟΙΚΟΤΟΥΡΙΣΜΟΥ </dc:title>
  <dc:creator>user</dc:creator>
  <cp:lastModifiedBy>user</cp:lastModifiedBy>
  <cp:revision>50</cp:revision>
  <dcterms:created xsi:type="dcterms:W3CDTF">2008-02-18T14:37:06Z</dcterms:created>
  <dcterms:modified xsi:type="dcterms:W3CDTF">2008-06-05T16:27:19Z</dcterms:modified>
</cp:coreProperties>
</file>