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notesMasterIdLst>
    <p:notesMasterId r:id="rId27"/>
  </p:notesMasterIdLst>
  <p:sldSz cx="14630400" cy="8229600"/>
  <p:notesSz cx="8229600" cy="14630400"/>
  <p:embeddedFontLst>
    <p:embeddedFont>
      <p:font typeface="MuseoModerno Medium"/>
      <p:regular r:id="rId32"/>
    </p:embeddedFont>
    <p:embeddedFont>
      <p:font typeface="MuseoModerno Medium"/>
      <p:regular r:id="rId33"/>
    </p:embeddedFont>
    <p:embeddedFont>
      <p:font typeface="MuseoModerno Medium"/>
      <p:regular r:id="rId34"/>
    </p:embeddedFont>
    <p:embeddedFont>
      <p:font typeface="MuseoModerno Medium"/>
      <p:regular r:id="rId3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32" Type="http://schemas.openxmlformats.org/officeDocument/2006/relationships/font" Target="fonts/font1.fntdata"/><Relationship Id="rId33" Type="http://schemas.openxmlformats.org/officeDocument/2006/relationships/font" Target="fonts/font2.fntdata"/><Relationship Id="rId34" Type="http://schemas.openxmlformats.org/officeDocument/2006/relationships/font" Target="fonts/font3.fntdata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slideLayout" Target="../slideLayouts/slideLayout20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23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image" Target="../media/image-24-4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655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Οι Συνέπειες του Τουρισμού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12325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 τουρισμός αποτελεί εδώ και δεκαετίες έναν από τους σημαντικότερους τομείς της Ελληνικής οικονομίας. Η Ελλάδα συγκαταλέγεται στις 15 πρώτες χώρες με το μεγαλύτερο αριθμό αφίξεων τουριστών ανά έτος.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484019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767916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04280" y="5616654"/>
            <a:ext cx="141803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Source Sans Pro Medium" pitchFamily="34" charset="0"/>
                <a:ea typeface="Source Sans Pro Medium" pitchFamily="34" charset="-122"/>
                <a:cs typeface="Source Sans Pro Medium" pitchFamily="34" charset="-120"/>
              </a:rPr>
              <a:t>MM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70040" y="5467112"/>
            <a:ext cx="272915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από Maria Malandraki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5683" y="1199436"/>
            <a:ext cx="10167580" cy="630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Περιβαλλοντικές Συνέπειες του Τουρισμού</a:t>
            </a:r>
            <a:endParaRPr lang="en-US" sz="39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2423" y="2232660"/>
            <a:ext cx="1635800" cy="116157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68579" y="2780228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029795" y="2434233"/>
            <a:ext cx="3252668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Περιοχές Υψηλού Κινδύνου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5029795" y="2870240"/>
            <a:ext cx="446543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Παράκτιες ζώνες, αστικές περιοχές, ορεινές περιοχές.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878586" y="3409831"/>
            <a:ext cx="8995767" cy="11430"/>
          </a:xfrm>
          <a:prstGeom prst="roundRect">
            <a:avLst>
              <a:gd name="adj" fmla="val 264599"/>
            </a:avLst>
          </a:prstGeom>
          <a:solidFill>
            <a:srgbClr val="D9D4C9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583" y="3444597"/>
            <a:ext cx="3271599" cy="116157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68579" y="3848219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847755" y="3646170"/>
            <a:ext cx="2520196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Κύριες Επιπτώσεις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847755" y="4082177"/>
            <a:ext cx="562117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Ρύπανση εδάφους και υδάτων, εξάντληση φυσικής χωρητικότητας.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5696545" y="4621768"/>
            <a:ext cx="8177808" cy="11430"/>
          </a:xfrm>
          <a:prstGeom prst="roundRect">
            <a:avLst>
              <a:gd name="adj" fmla="val 264599"/>
            </a:avLst>
          </a:prstGeom>
          <a:solidFill>
            <a:srgbClr val="D9D4C9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23" y="4656534"/>
            <a:ext cx="4907518" cy="116157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68579" y="5060156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6665714" y="4858107"/>
            <a:ext cx="3252311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Δευτερεύουσες Επιπτώσεις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6665714" y="5294114"/>
            <a:ext cx="5574506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Ηχορύπανση, θαλάσσια ρύπανση, καταστροφή χλωρίδας-πανίδας.</a:t>
            </a:r>
            <a:endParaRPr lang="en-US" sz="1550" dirty="0"/>
          </a:p>
        </p:txBody>
      </p:sp>
      <p:sp>
        <p:nvSpPr>
          <p:cNvPr id="17" name="Shape 12"/>
          <p:cNvSpPr/>
          <p:nvPr/>
        </p:nvSpPr>
        <p:spPr>
          <a:xfrm>
            <a:off x="6514505" y="5833705"/>
            <a:ext cx="7359848" cy="11430"/>
          </a:xfrm>
          <a:prstGeom prst="roundRect">
            <a:avLst>
              <a:gd name="adj" fmla="val 264599"/>
            </a:avLst>
          </a:prstGeom>
          <a:solidFill>
            <a:srgbClr val="D9D4C9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64" y="5868472"/>
            <a:ext cx="6543318" cy="1161574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68579" y="6272093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7483554" y="6070044"/>
            <a:ext cx="2520196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Βάση Προβλημάτων</a:t>
            </a:r>
            <a:endParaRPr lang="en-US" sz="1950" dirty="0"/>
          </a:p>
        </p:txBody>
      </p:sp>
      <p:sp>
        <p:nvSpPr>
          <p:cNvPr id="21" name="Text 15"/>
          <p:cNvSpPr/>
          <p:nvPr/>
        </p:nvSpPr>
        <p:spPr>
          <a:xfrm>
            <a:off x="7483554" y="6506051"/>
            <a:ext cx="6012656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Άναρχη οικοδόμηση, υπερσυγκέντρωση τουριστών, έλλειψη υποδομών.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98595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Σχέση Τουρισμού και Περιβάλλοντος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90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Αλληλεξάρτηση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 τουρισμός εξαρτάται από την ποιότητα του περιβάλλοντος, την οποία συχνά επηρεάζει αρνητικά.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80033" y="449663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9597628" y="2680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Ανταγωνισμός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597628" y="3170515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Η τουριστική ανάπτυξη συχνά ανταγωνίζεται τη διατήρηση του φυσικού περιβάλλοντος.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743230" y="3478649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1" name="Text 7"/>
          <p:cNvSpPr/>
          <p:nvPr/>
        </p:nvSpPr>
        <p:spPr>
          <a:xfrm>
            <a:off x="9597628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Συμβίωση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597628" y="5623084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Είναι δυνατή η αρμονική συνύπαρξη τουρισμού και περιβάλλοντος με σωστή διαχείριση.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43230" y="551461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2" y="602575"/>
            <a:ext cx="13096637" cy="1369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350"/>
              </a:lnSpc>
              <a:buNone/>
            </a:pPr>
            <a:r>
              <a:rPr lang="en-US" sz="4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Τεχνικές για Κοινωνικά Αποδεκτή Τουριστική Ανάπτυξη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766882" y="2410182"/>
            <a:ext cx="164306" cy="824270"/>
          </a:xfrm>
          <a:prstGeom prst="roundRect">
            <a:avLst>
              <a:gd name="adj" fmla="val 20004"/>
            </a:avLst>
          </a:prstGeom>
          <a:solidFill>
            <a:srgbClr val="F3EEE3"/>
          </a:solidFill>
          <a:ln/>
        </p:spPr>
      </p:sp>
      <p:sp>
        <p:nvSpPr>
          <p:cNvPr id="4" name="Text 2"/>
          <p:cNvSpPr/>
          <p:nvPr/>
        </p:nvSpPr>
        <p:spPr>
          <a:xfrm>
            <a:off x="1259800" y="2410182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Αρχική Εκτίμηση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259800" y="2883932"/>
            <a:ext cx="12603718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Μελέτη της επιτόπιας κοινότητας για προσδιορισμό των τοπικών χαρακτηριστικών.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1095494" y="3453527"/>
            <a:ext cx="164306" cy="824270"/>
          </a:xfrm>
          <a:prstGeom prst="roundRect">
            <a:avLst>
              <a:gd name="adj" fmla="val 20004"/>
            </a:avLst>
          </a:prstGeom>
          <a:solidFill>
            <a:srgbClr val="F3EEE3"/>
          </a:solidFill>
          <a:ln/>
        </p:spPr>
      </p:sp>
      <p:sp>
        <p:nvSpPr>
          <p:cNvPr id="7" name="Text 5"/>
          <p:cNvSpPr/>
          <p:nvPr/>
        </p:nvSpPr>
        <p:spPr>
          <a:xfrm>
            <a:off x="1588413" y="3453527"/>
            <a:ext cx="281809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Κοινωνική Συμμετοχή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1588413" y="3927277"/>
            <a:ext cx="12275106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Συμμετοχή της τοπικής κοινότητας στις φάσεις της "κατάθεσης ιδεών" και του σχεδιασμού.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1424226" y="4496872"/>
            <a:ext cx="164306" cy="824270"/>
          </a:xfrm>
          <a:prstGeom prst="roundRect">
            <a:avLst>
              <a:gd name="adj" fmla="val 20004"/>
            </a:avLst>
          </a:prstGeom>
          <a:solidFill>
            <a:srgbClr val="F3EEE3"/>
          </a:solidFill>
          <a:ln/>
        </p:spPr>
      </p:sp>
      <p:sp>
        <p:nvSpPr>
          <p:cNvPr id="10" name="Text 8"/>
          <p:cNvSpPr/>
          <p:nvPr/>
        </p:nvSpPr>
        <p:spPr>
          <a:xfrm>
            <a:off x="1917144" y="4496872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Ανοιχτή Επικοινωνία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1917144" y="4970621"/>
            <a:ext cx="11946374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Κανάλια επικοινωνίας μεταξύ της τοπικής κοινότητας και των αναπτυξιακών φορέων.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1752838" y="5540216"/>
            <a:ext cx="164306" cy="824270"/>
          </a:xfrm>
          <a:prstGeom prst="roundRect">
            <a:avLst>
              <a:gd name="adj" fmla="val 20004"/>
            </a:avLst>
          </a:prstGeom>
          <a:solidFill>
            <a:srgbClr val="F3EEE3"/>
          </a:solidFill>
          <a:ln/>
        </p:spPr>
      </p:sp>
      <p:sp>
        <p:nvSpPr>
          <p:cNvPr id="13" name="Text 11"/>
          <p:cNvSpPr/>
          <p:nvPr/>
        </p:nvSpPr>
        <p:spPr>
          <a:xfrm>
            <a:off x="2245757" y="5540216"/>
            <a:ext cx="2951321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Κοινωνική Εκπαίδευση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2245757" y="6013966"/>
            <a:ext cx="11617762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Εκπαίδευση της τοπικής κοινότητας σχετικά με τις επιπτώσεις της τουριστικής ανάπτυξης.</a:t>
            </a:r>
            <a:endParaRPr lang="en-US" sz="1700" dirty="0"/>
          </a:p>
        </p:txBody>
      </p:sp>
      <p:sp>
        <p:nvSpPr>
          <p:cNvPr id="15" name="Shape 13"/>
          <p:cNvSpPr/>
          <p:nvPr/>
        </p:nvSpPr>
        <p:spPr>
          <a:xfrm>
            <a:off x="1424226" y="6583561"/>
            <a:ext cx="164306" cy="824270"/>
          </a:xfrm>
          <a:prstGeom prst="roundRect">
            <a:avLst>
              <a:gd name="adj" fmla="val 20004"/>
            </a:avLst>
          </a:prstGeom>
          <a:solidFill>
            <a:srgbClr val="F3EEE3"/>
          </a:solidFill>
          <a:ln/>
        </p:spPr>
      </p:sp>
      <p:sp>
        <p:nvSpPr>
          <p:cNvPr id="16" name="Text 14"/>
          <p:cNvSpPr/>
          <p:nvPr/>
        </p:nvSpPr>
        <p:spPr>
          <a:xfrm>
            <a:off x="1917144" y="6583561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Βαθμιαία Ανάπτυξη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1917144" y="7057311"/>
            <a:ext cx="11946374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Ανάπτυξη με ρυθμό που επιτρέπει την απορρόφηση του αντίκτυπου από την τοπική κοινωνία.</a:t>
            </a: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116113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Η Ποικιλία των Τουριστικών Επαγγελμάτων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Διευθυντικές Θέσεις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Γενικός Διευθυντής, Διευθυντής Υποδοχής, Διευθυντής F&amp;B, Διευθυντής Οικονομικών.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Ειδικευμένες Θέσεις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4215408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Ελεγκτής, Προϊστάμενος Ορόφων, Chef Μαγειρείου.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Τεχνικές Θέσεις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4215408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Μάγειρας, Αρχισερβιτόρος.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Ανειδίκευτες Θέσεις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4215408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Πορτιέρης, Βοηθός Κουζίνας, Βοηθός Αποθηκάριου.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5682" y="1788200"/>
            <a:ext cx="10393204" cy="621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Χαρακτηριστικά Τουριστικών Επαγγελμάτων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302" y="2935605"/>
            <a:ext cx="2517577" cy="251757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827" y="2935605"/>
            <a:ext cx="2517577" cy="2517577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352" y="2935605"/>
            <a:ext cx="2517577" cy="251757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877" y="2935605"/>
            <a:ext cx="2517577" cy="2517577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402" y="2935605"/>
            <a:ext cx="2517577" cy="2517577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95682" y="5805607"/>
            <a:ext cx="13239036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Οι εργασίες στον τουριστικό κλάδο απαιτούν διαφορετικά επίπεδα γνώσεων, ικανοτήτων και δεξιοτήτων. Κάθε ειδικότητα έχει τη δική της θέση στην αγορά εργασίας, τις δικές της απαιτήσεις και συνθήκες εργασίας.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117609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Η Εποχικότητα της Εργασίας στον Τουρισμό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Περίοδος Αιχμής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Υπερσυγκέντρωση τουριστών το καλοκαίρι με εντατικοποίηση των τουριστικών δραστηριοτήτων.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Νεκρή Περίοδος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Υπολειτουργία των τουριστικών επιχειρήσεων με σημαντικές οικονομικές επιπτώσεις.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9061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Εναλλακτικές Μορφές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Προώθηση εναλλακτικών μορφών τουρισμού για επιμήκυνση της τουριστικής περιόδου.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118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241" y="3430429"/>
            <a:ext cx="8533328" cy="702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Αίτια Τουριστικής Εποχικότητας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7241" y="4723686"/>
            <a:ext cx="506135" cy="50613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871538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18285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Φύση Τουρισμού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18285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Μερικές μορφές τουρισμού πραγματοποιούνται από τη φύση τους σε συγκεκριμένη εποχή του έτους.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7714" y="4723686"/>
            <a:ext cx="506135" cy="50613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7512010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8158758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Καιρικές Συνθήκες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8158758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Οι καλές καιρικές συνθήκες ευνοούν την τουριστική μετακίνηση, ιδιαίτερα το καλοκαίρι.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87241" y="6407587"/>
            <a:ext cx="506135" cy="50613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871538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18285" y="640758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Κοινωνικοί Θεσμοί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18285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Εκπαιδευτικά ιδρύματα, δημόσιες υπηρεσίες και ιδιωτικές επιχειρήσεις χορηγούν άδειες την περίοδο του καλοκαιριού.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427714" y="6407587"/>
            <a:ext cx="506135" cy="50613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7512010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8158758" y="6407587"/>
            <a:ext cx="3077408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Κοινωνική Παρακίνηση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8158758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Πολλοί ταυτίζουν το καλοκαίρι με τις διακοπές ή επηρεάζονται από άλλες κοινωνικές ομάδες.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952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Προβλήματα από την Τουριστική Εποχικότητα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52926"/>
            <a:ext cx="7556421" cy="5081349"/>
          </a:xfrm>
          <a:prstGeom prst="roundRect">
            <a:avLst>
              <a:gd name="adj" fmla="val 67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2460546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14624" y="2604254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Υπερσυγκέντρωση τουριστών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9024" y="2604254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Επιβάρυνση του περιβάλλοντος και των υποδομών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7810" y="3473767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14624" y="3617476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Υπολειτουργία επιχειρήσεων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289024" y="3617476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Οικονομικές ζημίες κατά τη νεκρή περίοδο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7810" y="4486989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14624" y="463069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Αύξηση τιμών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289024" y="4630698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Υπερβολική αύξηση τιμών σε περίοδο αιχμής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7810" y="5500211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514624" y="564392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Μείωση ποιότητας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0289024" y="5643920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Υποβάθμιση των παρεχόμενων υπηρεσιών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287810" y="6513433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14624" y="6657142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Προβλήματα μετακίνησης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10289024" y="6657142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Συγκοινωνιακά προβλήματα στους τουριστικούς προορισμούς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814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689" y="3273028"/>
            <a:ext cx="10101620" cy="670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Η Επαγγελματική Τουριστική Συνείδηση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0689" y="4265057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965121" y="4479488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Ορισμός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65121" y="4943356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Η υπευθυνότητα με την οποία εκτελεί την εργασία του αυτός που εμπλέκεται με τουριστικές δραστηριότητες.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22475" y="4265057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7636907" y="4479488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Σημασία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636907" y="4943356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Έχει μεγαλύτερη σημασία στον τουρισμό λόγω του διαπολιτισμικού χαρακτήρα του φαινομένου.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50689" y="6058733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965121" y="6273165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Καλλιέργεια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65121" y="6737033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Αποκτάται κατά τη διάρκεια της εκπαιδευτικής διαδικασίας και αφορά όλους τους πολίτες της χώρας.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22475" y="6058733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F3EEE3"/>
          </a:solidFill>
          <a:ln/>
        </p:spPr>
      </p:sp>
      <p:sp>
        <p:nvSpPr>
          <p:cNvPr id="14" name="Text 11"/>
          <p:cNvSpPr/>
          <p:nvPr/>
        </p:nvSpPr>
        <p:spPr>
          <a:xfrm>
            <a:off x="7636907" y="6273165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Προϋποθέσεις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7636907" y="6737033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Προϋποθέτει την καλλιέργεια της ιδέας της φιλοξενίας και τη συναίσθηση των επιπτώσεων του τουρισμού.</a:t>
            </a:r>
            <a:endParaRPr lang="en-US" sz="16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311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Ιδιομορφίες της Τουριστικής Συνείδησης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48888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7156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Διευρυμένο Πεδίο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20611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Ασχολούνται με τον τουρισμό όχι μόνο επαγγελματίες αλλά και πολλοί ανειδίκευτοι περιστασιακά.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158734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385548"/>
            <a:ext cx="31068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Παγκόσμια Αξιολόγηση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87596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Η τουριστική δραστηριότητα αξιολογείται σε διεθνές επίπεδο από τους ξένους τουρίστες.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828586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6055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Εποχικότητα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545818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Λόγω του φόρτου εργασίας σε περιόδους αιχμής, μπορεί να παρατηρηθεί αντιεπαγγελματική συμπεριφορά.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6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Στάδια Ανάπτυξης του Τουρισμού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19651" y="2314932"/>
            <a:ext cx="30480" cy="5309949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1237178" y="2795707"/>
            <a:ext cx="661392" cy="30480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771644" y="2562939"/>
            <a:ext cx="496014" cy="49601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854333" y="2604254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122170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Πρώτο Στάδιο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122170" y="301204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Οι τουρίστες ταξιδεύουν ατομικά ή σε μικρές ομάδες. Οι κάτοικοι αντιδρούν θετικά στην παρουσία τους.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237178" y="4639151"/>
            <a:ext cx="661392" cy="30480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771644" y="4406384"/>
            <a:ext cx="496014" cy="49601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854333" y="4447699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122170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Δεύτερο Στάδιο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122170" y="4855488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Οι τουρίστες ταξιδεύουν οργανωμένα. Οι κάτοικοι επενδύουν σε ξενοδοχεία και εστιατόρια.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237178" y="6482596"/>
            <a:ext cx="661392" cy="30480"/>
          </a:xfrm>
          <a:prstGeom prst="roundRect">
            <a:avLst>
              <a:gd name="adj" fmla="val 108513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771644" y="6249829"/>
            <a:ext cx="496014" cy="49601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854333" y="6291143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122170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Τρίτο Στάδιο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122170" y="669893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Αναπτύσσεται ο μαζικός τουρισμός. Οι τουρίστες υπερβαίνουν σε αριθμό τους ντόπιους κατοίκους.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052" y="583287"/>
            <a:ext cx="6182678" cy="538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Η Επαγγελματική Ικανοποίηση</a:t>
            </a:r>
            <a:endParaRPr lang="en-US" sz="3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052" y="1466255"/>
            <a:ext cx="10197584" cy="533554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3052" y="6832283"/>
            <a:ext cx="172283" cy="172283"/>
          </a:xfrm>
          <a:prstGeom prst="roundRect">
            <a:avLst>
              <a:gd name="adj" fmla="val 10615"/>
            </a:avLst>
          </a:prstGeom>
          <a:solidFill>
            <a:srgbClr val="162A36"/>
          </a:solidFill>
          <a:ln/>
        </p:spPr>
      </p:sp>
      <p:sp>
        <p:nvSpPr>
          <p:cNvPr id="5" name="Text 2"/>
          <p:cNvSpPr/>
          <p:nvPr/>
        </p:nvSpPr>
        <p:spPr>
          <a:xfrm>
            <a:off x="836295" y="6832283"/>
            <a:ext cx="1684258" cy="344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Ενδιαφέρον για εργασία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2672953" y="6832283"/>
            <a:ext cx="172283" cy="172283"/>
          </a:xfrm>
          <a:prstGeom prst="roundRect">
            <a:avLst>
              <a:gd name="adj" fmla="val 10615"/>
            </a:avLst>
          </a:prstGeom>
          <a:solidFill>
            <a:srgbClr val="2B526A"/>
          </a:solidFill>
          <a:ln/>
        </p:spPr>
      </p:sp>
      <p:sp>
        <p:nvSpPr>
          <p:cNvPr id="7" name="Text 4"/>
          <p:cNvSpPr/>
          <p:nvPr/>
        </p:nvSpPr>
        <p:spPr>
          <a:xfrm>
            <a:off x="2906197" y="6832283"/>
            <a:ext cx="1684377" cy="344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Γνωριμία με νέα πρόσωπα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4946690" y="6832283"/>
            <a:ext cx="172283" cy="172283"/>
          </a:xfrm>
          <a:prstGeom prst="roundRect">
            <a:avLst>
              <a:gd name="adj" fmla="val 10615"/>
            </a:avLst>
          </a:prstGeom>
          <a:solidFill>
            <a:srgbClr val="407A9D"/>
          </a:solidFill>
          <a:ln/>
        </p:spPr>
      </p:sp>
      <p:sp>
        <p:nvSpPr>
          <p:cNvPr id="9" name="Text 6"/>
          <p:cNvSpPr/>
          <p:nvPr/>
        </p:nvSpPr>
        <p:spPr>
          <a:xfrm>
            <a:off x="5179933" y="6832283"/>
            <a:ext cx="1276826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Έλλειψη ρουτίνας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7023497" y="6832283"/>
            <a:ext cx="172283" cy="172283"/>
          </a:xfrm>
          <a:prstGeom prst="roundRect">
            <a:avLst>
              <a:gd name="adj" fmla="val 10615"/>
            </a:avLst>
          </a:prstGeom>
          <a:solidFill>
            <a:srgbClr val="659EC0"/>
          </a:solidFill>
          <a:ln/>
        </p:spPr>
      </p:sp>
      <p:sp>
        <p:nvSpPr>
          <p:cNvPr id="11" name="Text 8"/>
          <p:cNvSpPr/>
          <p:nvPr/>
        </p:nvSpPr>
        <p:spPr>
          <a:xfrm>
            <a:off x="7256740" y="6832283"/>
            <a:ext cx="1263253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Μη τακτικές ώρες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8883015" y="6832283"/>
            <a:ext cx="172283" cy="172283"/>
          </a:xfrm>
          <a:prstGeom prst="roundRect">
            <a:avLst>
              <a:gd name="adj" fmla="val 10615"/>
            </a:avLst>
          </a:prstGeom>
          <a:solidFill>
            <a:srgbClr val="99BED5"/>
          </a:solidFill>
          <a:ln/>
        </p:spPr>
      </p:sp>
      <p:sp>
        <p:nvSpPr>
          <p:cNvPr id="13" name="Text 10"/>
          <p:cNvSpPr/>
          <p:nvPr/>
        </p:nvSpPr>
        <p:spPr>
          <a:xfrm>
            <a:off x="9116258" y="6832283"/>
            <a:ext cx="1218128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Χαμηλές αμοιβές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603052" y="7370683"/>
            <a:ext cx="13424297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 βαθμός ικανοποίησης κάθε εργαζόμενου από την εργασία έχει ιδιαίτερη σημασία. Ένας εργαζόμενος που ικανοποιείται από την εργασία του θα εργαστεί αποδοτικότερα.</a:t>
            </a:r>
            <a:endParaRPr lang="en-US" sz="13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9756"/>
            <a:ext cx="119556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Παράγοντες Ικανοποίησης και Δυσαρέσκειας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35511"/>
            <a:ext cx="35148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Παράγοντες Ικανοποίησης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1665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Ενδιαφέρον για εργασία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Γνωριμία με καινούρια πρόσωπα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Έλλειψη ρουτίνας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Περίοδοι ανάπαυσης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Αλλαγές εργασίας σε άλλη θέση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9276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Ελαστικός χρόνος εργασίας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3135511"/>
            <a:ext cx="35648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Παράγοντες Δυσαρέσκειας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599521" y="371665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Μη τακτική ώρα υπηρεσίας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Χαμηλές αμοιβές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Ανασφάλεια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Έλλειψη προσωπικής ικανοποίησης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599521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Έλλειψη κοινωνικής καταξίωσης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599521" y="59276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Συνεχή εμπόδια στην εργασία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405"/>
            <a:ext cx="108331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Η Επαγγελματική Εξέλιξη στον Τουρισμό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09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Ευκαιρίες Εξέλιξης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Οι ευκαιρίες εξέλιξης διαφοροποιούνται ανάλογα με τις ανάγκες της επιχείρησης, την εκπαίδευση και τις ατομικές ικανότητες.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309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0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Μικρές Επιχειρήσεις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0585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Οι μικρές τουριστικές επιχειρήσεις δίνουν τη δυνατότητα σε όσους έχουν φιλοδοξίες να ασχοληθούν σε διευθυντική θέση.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309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0047"/>
            <a:ext cx="29250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Μεγάλες Επιχειρήσεις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0466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Οι μεγάλες τουριστικές επιχειρήσεις προσφέρουν οργανωμένα προγράμματα εκπαίδευσης και εξειδίκευση ανά τμήμα.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527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Η Επιμόρφωση των Εργαζομένων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010495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303973" y="3010495"/>
            <a:ext cx="33374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Εισαγωγική Επιμόρφωση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3500914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Γίνεται αμέσως μετά την πρόσληψη και βοηθά τον υπάλληλο να εγκλιματιστεί στις ανάγκες της επιχείρησης.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4453533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1644134" y="4453533"/>
            <a:ext cx="34575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Προαγωγική Επιμόρφωση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494395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Εκπαιδεύει τον εργαζόμενο για μία θέση ιεραρχικά υψηλότερη.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5533668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1984415" y="5533668"/>
            <a:ext cx="29121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Διαρκής Επιμόρφωση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6024086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Στοχεύει στη δια βίου βελτίωση του εργαζόμενου και την προσαρμογή του στις νέες εξελίξεις.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7594"/>
            <a:ext cx="67031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Οφέλη της Επιμόρφωσης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313861" y="29990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Αποτελεσματικότητα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89484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 εργαζόμενος γίνεται πιο αποτελεσματικός και αισθάνεται αυτοπεποίθηση και ασφάλεια.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8893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5944791" y="329362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481304" y="29990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Ποιότητα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481304" y="3489484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Βελτιώνεται η ποιότητα εργασίας και μειώνονται οι καθυστερήσεις.</a:t>
            </a:r>
            <a:endParaRPr lang="en-US" sz="17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827436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3EEE3"/>
          </a:solidFill>
          <a:ln/>
        </p:spPr>
      </p:sp>
      <p:sp>
        <p:nvSpPr>
          <p:cNvPr id="12" name="Text 8"/>
          <p:cNvSpPr/>
          <p:nvPr/>
        </p:nvSpPr>
        <p:spPr>
          <a:xfrm>
            <a:off x="8430220" y="329362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9481304" y="4995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Προσαρμοστικότητα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9481304" y="5485448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Γίνεται ευκολότερη η προσαρμογή στις μεταβαλλόμενες συνθήκες εργασίας.</a:t>
            </a:r>
            <a:endParaRPr lang="en-US" sz="175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6" name="Shape 11"/>
          <p:cNvSpPr/>
          <p:nvPr/>
        </p:nvSpPr>
        <p:spPr>
          <a:xfrm>
            <a:off x="827436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3EEE3"/>
          </a:solidFill>
          <a:ln/>
        </p:spPr>
      </p:sp>
      <p:sp>
        <p:nvSpPr>
          <p:cNvPr id="17" name="Text 12"/>
          <p:cNvSpPr/>
          <p:nvPr/>
        </p:nvSpPr>
        <p:spPr>
          <a:xfrm>
            <a:off x="8430220" y="577905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000" dirty="0"/>
          </a:p>
        </p:txBody>
      </p:sp>
      <p:sp>
        <p:nvSpPr>
          <p:cNvPr id="18" name="Text 13"/>
          <p:cNvSpPr/>
          <p:nvPr/>
        </p:nvSpPr>
        <p:spPr>
          <a:xfrm>
            <a:off x="2313861" y="4813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Ικανοποίηση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793790" y="5303996"/>
            <a:ext cx="435530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Η εργασία γίνεται πηγή ικανοποίησης και ο εργαζόμενος αποδέχεται ευκολότερα τις νέες εξελίξεις.</a:t>
            </a:r>
            <a:endParaRPr lang="en-US" sz="1750" dirty="0"/>
          </a:p>
        </p:txBody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21" name="Shape 15"/>
          <p:cNvSpPr/>
          <p:nvPr/>
        </p:nvSpPr>
        <p:spPr>
          <a:xfrm>
            <a:off x="578893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3EEE3"/>
          </a:solidFill>
          <a:ln/>
        </p:spPr>
      </p:sp>
      <p:sp>
        <p:nvSpPr>
          <p:cNvPr id="22" name="Text 16"/>
          <p:cNvSpPr/>
          <p:nvPr/>
        </p:nvSpPr>
        <p:spPr>
          <a:xfrm>
            <a:off x="5944791" y="577905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964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Παράγοντες Επιβάρυνσης και Άγχους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4251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530906" y="2942511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Εργασιακοί Παράγοντες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3787259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Υπερβολικός όγκος εργασίας, εντατικοποίηση ρυθμού, αμεσότητα επαγγελματία-τουρίστα, συνεχής κινητικότητα.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94251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5422583" y="29425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Συμπτώματα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22583" y="3432929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Σωματικά (πονοκέφαλοι, υπέρταση), συναισθηματικά (εκνευρισμός, επιθετικότητα), εγκεφαλικά (αδυναμία συγκέντρωσης).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08373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1530906" y="6083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Τρόποι Μείωσης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657415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Κλίμα κατανόησης, σωστή οργάνωση, ρεαλιστικά πρότυπα, τεχνικές χαλάρωσης, καλή φυσική κατάσταση.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83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Κοινωνικές Συνέπειες του Τουρισμού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6604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892862"/>
            <a:ext cx="29413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Αλλαγή Επαγγέλματος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383280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Εγκατάλειψη του αγροτικού επαγγέλματος και ενασχόληση με επαγγέλματα του τουρισμού που προσφέρουν υψηλότερα εισοδήματα.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66604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Σύγκρουση Ηθών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3383280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 τουρισμός φέρνει σε επαφή άτομα με διαφορετικά ήθη, έθιμα και συνήθειες, προκαλώντας συγκρούσεις.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651421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878235"/>
            <a:ext cx="33423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Νέα Πρότυπα Ανάπτυξης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6368653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Αναζήτηση νέων προτύπων τουριστικής βιωσιμότητας από τις περιοχές υποδοχής και τους σύγχρονους τουρίστες.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9705" y="687110"/>
            <a:ext cx="7697391" cy="1291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Οικονομικές Συνέπειες του Τουρισμού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6209705" y="2392085"/>
            <a:ext cx="3693676" cy="681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50"/>
              </a:lnSpc>
              <a:buNone/>
            </a:pPr>
            <a:r>
              <a:rPr lang="en-US" sz="5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18,3%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6764774" y="3332202"/>
            <a:ext cx="2583418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Συμβολή στο ΑΕΠ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209705" y="3779044"/>
            <a:ext cx="3693676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 τουρισμός συμβάλλει σημαντικά στο ακαθάριστο εθνικό προϊόν της Ελλάδας.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0213300" y="2392085"/>
            <a:ext cx="3693795" cy="681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50"/>
              </a:lnSpc>
              <a:buNone/>
            </a:pPr>
            <a:r>
              <a:rPr lang="en-US" sz="5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16,3%</a:t>
            </a:r>
            <a:endParaRPr lang="en-US" sz="5350" dirty="0"/>
          </a:p>
        </p:txBody>
      </p:sp>
      <p:sp>
        <p:nvSpPr>
          <p:cNvPr id="8" name="Text 5"/>
          <p:cNvSpPr/>
          <p:nvPr/>
        </p:nvSpPr>
        <p:spPr>
          <a:xfrm>
            <a:off x="10768489" y="3332202"/>
            <a:ext cx="2583418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Απασχόληση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213300" y="3779044"/>
            <a:ext cx="3693795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Ποσοστό συμμετοχής του τουρισμού στη συνολική απασχόληση της χώρας.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211503" y="5163503"/>
            <a:ext cx="3693676" cy="681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50"/>
              </a:lnSpc>
              <a:buNone/>
            </a:pPr>
            <a:r>
              <a:rPr lang="en-US" sz="5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700.000</a:t>
            </a:r>
            <a:endParaRPr lang="en-US" sz="5350" dirty="0"/>
          </a:p>
        </p:txBody>
      </p:sp>
      <p:sp>
        <p:nvSpPr>
          <p:cNvPr id="11" name="Text 8"/>
          <p:cNvSpPr/>
          <p:nvPr/>
        </p:nvSpPr>
        <p:spPr>
          <a:xfrm>
            <a:off x="8766572" y="6103620"/>
            <a:ext cx="2583418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Θέσεις Εργασίας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211503" y="6550462"/>
            <a:ext cx="3693676" cy="991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 συνολικός αριθμός απασχολουμένων στον τουρισμό, συνυπολογίζοντας τις έμμεσες επιπτώσεις.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052" y="473750"/>
            <a:ext cx="4339947" cy="538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Τουριστικό Εισόδημα</a:t>
            </a:r>
            <a:endParaRPr lang="en-US" sz="3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052" y="1356717"/>
            <a:ext cx="10197584" cy="57105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3052" y="7261146"/>
            <a:ext cx="13424297" cy="551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Το τουριστικό εισόδημα είναι 2,5 φορές μεγαλύτερο από το εισόδημα που εισρέει από τις εξαγωγές βιομηχανικών προϊόντων και 1,8 φορές μεγαλύτερο από αυτό που αποφέρει το σύνολο των εξαγωγών της χώρας.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328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9136" y="3090029"/>
            <a:ext cx="6764298" cy="633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Απασχόληση στον Τουρισμό</a:t>
            </a:r>
            <a:endParaRPr lang="en-US" sz="39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6" y="4027051"/>
            <a:ext cx="1013103" cy="121574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26087" y="4229576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Άμεση Απασχόληση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026087" y="4667607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Αύξηση στις επιχειρήσεις που προσφέρουν τουριστικές υπηρεσίες (ξενοδοχεία, αεροπορικές εταιρίες, εστιατόρια).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36" y="5242798"/>
            <a:ext cx="1013103" cy="121574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26087" y="5445323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Έμμεση Απασχόληση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026087" y="5883354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Αύξηση στους τομείς που στηρίζουν τον τουρισμό (γεωργία, μεταποίηση, χρηματοδοτικές επιχειρήσεις).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36" y="6458545"/>
            <a:ext cx="1013103" cy="12157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26087" y="6661071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Δημόσιος Τομέας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026087" y="7099102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Αύξηση στους τομείς που προσφέρουν τουριστικές υπηρεσίες (Υπουργεία, Νομαρχίες και Δήμοι).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5515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Εποχικότητα στον Τουρισμό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Θερινή Περίοδος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Υπερσυγκέντρωση τουριστών και εντατικοποίηση δραστηριοτήτων.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26731" y="317658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680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Υπερφόρτωση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170515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Χρονική και τοπική υπερφόρτωση τουριστών σε παραθαλάσσιους προορισμούς.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452604" y="356508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Νεκρή Περίοδος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Υπολειτουργία των συντελεστών της τουριστικής παραγωγής.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064103" y="5790962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1857256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Επιμήκυνση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93790" y="5623084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Προσπάθειες για επιμήκυνση της τουριστικής περιόδου με προσφορές και εναλλακτικές μορφές τουρισμού.</a:t>
            </a:r>
            <a:endParaRPr lang="en-US" sz="17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838230" y="5402461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511" y="520898"/>
            <a:ext cx="7820978" cy="1181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Πολιτιστικές Συνέπειες του Τουρισμού</a:t>
            </a:r>
            <a:endParaRPr lang="en-US" sz="37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11" y="1985724"/>
            <a:ext cx="472440" cy="47244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1511" y="2647117"/>
            <a:ext cx="236255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Γνωριμία Λαών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61511" y="3055739"/>
            <a:ext cx="2417921" cy="906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 τουρισμός φέρνει σε επαφή ανθρώπους και λαούς με διαφορετικά ήθη και έθιμα.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920" y="1985724"/>
            <a:ext cx="472440" cy="47244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362920" y="2647117"/>
            <a:ext cx="241804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Διατήρηση Παράδοσης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3362920" y="3351014"/>
            <a:ext cx="2418040" cy="1209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Η επίσκεψη τουριστών βοηθά τους ντόπιους να διατηρούν ζωντανή την ιστορία και την παράδοσή τους.</a:t>
            </a:r>
            <a:endParaRPr lang="en-US" sz="14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448" y="1985724"/>
            <a:ext cx="472440" cy="47244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64448" y="2647117"/>
            <a:ext cx="236255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Εκμάθηση Γλωσσών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6064448" y="3055739"/>
            <a:ext cx="2417921" cy="1209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Η γνώση ξένων γλωσσών βοηθά στην επικοινωνία και την προσέγγιση άλλων πολιτισμών.</a:t>
            </a:r>
            <a:endParaRPr lang="en-US" sz="14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11" y="5127188"/>
            <a:ext cx="472440" cy="47244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61511" y="5788581"/>
            <a:ext cx="236255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Ελληνική Φιλοξενία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661511" y="6197203"/>
            <a:ext cx="2417921" cy="151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Η φιλοξενία αποτελεί το δυνατότερο πλεονέκτημα που διαφοροποιεί τους ταξιδιώτες υπέρ του ελληνικού τουρισμού.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0802" y="551259"/>
            <a:ext cx="7905869" cy="625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Αρνητικές Πολιτιστικές Συνέπειες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00802" y="1577459"/>
            <a:ext cx="1653540" cy="1153597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</p:sp>
      <p:sp>
        <p:nvSpPr>
          <p:cNvPr id="4" name="Text 2"/>
          <p:cNvSpPr/>
          <p:nvPr/>
        </p:nvSpPr>
        <p:spPr>
          <a:xfrm>
            <a:off x="1386721" y="1978223"/>
            <a:ext cx="2815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0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2554486" y="1777603"/>
            <a:ext cx="2503051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Αλλοίωση Ιστορίας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2554486" y="2210514"/>
            <a:ext cx="4145994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Παραχάραξη της ιστορίας για οικονομικό όφελος.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2454354" y="2721531"/>
            <a:ext cx="11375231" cy="11430"/>
          </a:xfrm>
          <a:prstGeom prst="roundRect">
            <a:avLst>
              <a:gd name="adj" fmla="val 262791"/>
            </a:avLst>
          </a:prstGeom>
          <a:solidFill>
            <a:srgbClr val="D9D4C9"/>
          </a:solidFill>
          <a:ln/>
        </p:spPr>
      </p:sp>
      <p:sp>
        <p:nvSpPr>
          <p:cNvPr id="8" name="Shape 6"/>
          <p:cNvSpPr/>
          <p:nvPr/>
        </p:nvSpPr>
        <p:spPr>
          <a:xfrm>
            <a:off x="700802" y="2831068"/>
            <a:ext cx="3307199" cy="1153597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</p:sp>
      <p:sp>
        <p:nvSpPr>
          <p:cNvPr id="9" name="Text 7"/>
          <p:cNvSpPr/>
          <p:nvPr/>
        </p:nvSpPr>
        <p:spPr>
          <a:xfrm>
            <a:off x="2213610" y="3231833"/>
            <a:ext cx="2815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0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208145" y="3031212"/>
            <a:ext cx="2767846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Αλλοίωση Παραδόσεων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4208145" y="3464123"/>
            <a:ext cx="5637252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Πολιτιστικές εκδηλώσεις μόνο για τουρίστες με οικονομικό κίνητρο.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4108013" y="3975140"/>
            <a:ext cx="9721572" cy="11430"/>
          </a:xfrm>
          <a:prstGeom prst="roundRect">
            <a:avLst>
              <a:gd name="adj" fmla="val 262791"/>
            </a:avLst>
          </a:prstGeom>
          <a:solidFill>
            <a:srgbClr val="D9D4C9"/>
          </a:solidFill>
          <a:ln/>
        </p:spPr>
      </p:sp>
      <p:sp>
        <p:nvSpPr>
          <p:cNvPr id="13" name="Shape 11"/>
          <p:cNvSpPr/>
          <p:nvPr/>
        </p:nvSpPr>
        <p:spPr>
          <a:xfrm>
            <a:off x="700802" y="4084677"/>
            <a:ext cx="4960739" cy="1153597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</p:sp>
      <p:sp>
        <p:nvSpPr>
          <p:cNvPr id="14" name="Text 12"/>
          <p:cNvSpPr/>
          <p:nvPr/>
        </p:nvSpPr>
        <p:spPr>
          <a:xfrm>
            <a:off x="3040380" y="4485442"/>
            <a:ext cx="2815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0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5861685" y="4284821"/>
            <a:ext cx="2719745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Αλλαγή Αρχιτεκτονικής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5861685" y="4717733"/>
            <a:ext cx="4865013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Επίδραση στον τοπικό τρόπο αρχιτεκτονικής και δόμησης.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5761553" y="5228749"/>
            <a:ext cx="8068032" cy="11430"/>
          </a:xfrm>
          <a:prstGeom prst="roundRect">
            <a:avLst>
              <a:gd name="adj" fmla="val 262791"/>
            </a:avLst>
          </a:prstGeom>
          <a:solidFill>
            <a:srgbClr val="D9D4C9"/>
          </a:solidFill>
          <a:ln/>
        </p:spPr>
      </p:sp>
      <p:sp>
        <p:nvSpPr>
          <p:cNvPr id="18" name="Shape 16"/>
          <p:cNvSpPr/>
          <p:nvPr/>
        </p:nvSpPr>
        <p:spPr>
          <a:xfrm>
            <a:off x="700802" y="5338286"/>
            <a:ext cx="6614398" cy="1473994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19" name="Text 17"/>
          <p:cNvSpPr/>
          <p:nvPr/>
        </p:nvSpPr>
        <p:spPr>
          <a:xfrm>
            <a:off x="3867150" y="5899309"/>
            <a:ext cx="2815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0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515344" y="5538430"/>
            <a:ext cx="2856667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Πολιτισμικός Κλονισμός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7515344" y="5971342"/>
            <a:ext cx="6214110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Η συνάντηση τουρίστα-ντόπιου ενώνει διαφορετικές κοινωνικο-οικονομικές κατηγορίες.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00802" y="7037546"/>
            <a:ext cx="13228796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Οι αρνητικές πολιτιστικές συνέπειες του τουρισμού μπορούν να οδηγήσουν σε απώλεια της αυθεντικότητας και της πολιτιστικής ταυτότητας των τοπικών κοινωνιών.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2025-03-10T21:44:27Z</dcterms:created>
  <dcterms:modified xsi:type="dcterms:W3CDTF">2025-03-10T21:44:27Z</dcterms:modified>
</cp:coreProperties>
</file>