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10393a8a85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10393a8a85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10393a8a85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10393a8a85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10393a8a85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10393a8a85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10393a8a85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10393a8a85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10393a8a85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10393a8a85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0" y="803726"/>
            <a:ext cx="5361300" cy="29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Times New Roman"/>
                <a:ea typeface="Times New Roman"/>
                <a:cs typeface="Times New Roman"/>
                <a:sym typeface="Times New Roman"/>
              </a:rPr>
              <a:t>Κεφάλαιο 6: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u="sng">
                <a:latin typeface="Times New Roman"/>
                <a:ea typeface="Times New Roman"/>
                <a:cs typeface="Times New Roman"/>
                <a:sym typeface="Times New Roman"/>
              </a:rPr>
              <a:t>Μικρές Ιστορίες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6587875" y="3479025"/>
            <a:ext cx="20160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Κοθρά Γεωργία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u="sng">
                <a:latin typeface="Times New Roman"/>
                <a:ea typeface="Times New Roman"/>
                <a:cs typeface="Times New Roman"/>
                <a:sym typeface="Times New Roman"/>
              </a:rPr>
              <a:t>Ορισμός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554750"/>
            <a:ext cx="7505700" cy="288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Είναι σύντομες και ρεαλιστικές διηγήσεις τις οποίες τις βρίσκουμε πρωτότυπες, μεταφρασμένες ή διασκευασμένες από την ευρωπαϊκή λογοτεχνία. Έχουν εκφραστική λιτότητα, νοηματική απλότητα και οικείο λεξιλόγιο γι αυτό τις αγαπούν πολύ τα μικρά παιδιά.</a:t>
            </a: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Ξεκίνησαν όπως τα παραμύθια με ευτράπελο κοινωνικό περιεχόμενο, διαφοροποιήθηκαν όμως από αυτά, διότι έχουν τα εξής χαρακτηριστικά:</a:t>
            </a: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632450"/>
            <a:ext cx="7505700" cy="11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u="sng">
                <a:latin typeface="Times New Roman"/>
                <a:ea typeface="Times New Roman"/>
                <a:cs typeface="Times New Roman"/>
                <a:sym typeface="Times New Roman"/>
              </a:rPr>
              <a:t>Χαρακτηριστικά Μικρών Ιστοριών: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357100"/>
            <a:ext cx="7505700" cy="30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Έχουν προσδιορισμένο χώρο και χρόνο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Το περιεχόμενό τους ανήκει στο παρόν και έχει άμεση επαφή με το περιβάλλον του παιδιού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Αναπτύσσονται θέματα κοινωνικού ρεαλισμού (π.χ θάνατος, διαζύγιο…)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Έχουν περιορισμένη έκταση (1 έως 5 σελίδες)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Κυριαρχούν τα σύμβολα (ανιμισμός)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Έχουν πλούσια εικονογράφηση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u="sng">
                <a:latin typeface="Times New Roman"/>
                <a:ea typeface="Times New Roman"/>
                <a:cs typeface="Times New Roman"/>
                <a:sym typeface="Times New Roman"/>
              </a:rPr>
              <a:t>Χρησιμότητα των μικρών ιστοριών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488875"/>
            <a:ext cx="7505700" cy="294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Μέσω </a:t>
            </a: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της αναδιήγησης 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Ενδυναμώνουν την μνήμη 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en-GB" sz="2000">
                <a:latin typeface="Times New Roman"/>
                <a:ea typeface="Times New Roman"/>
                <a:cs typeface="Times New Roman"/>
                <a:sym typeface="Times New Roman"/>
              </a:rPr>
              <a:t>Καλλιεργούν την γλώσσα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8" name="Google Shape;14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3550" y="1436150"/>
            <a:ext cx="4769624" cy="3307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/>
          <p:nvPr>
            <p:ph type="title"/>
          </p:nvPr>
        </p:nvSpPr>
        <p:spPr>
          <a:xfrm>
            <a:off x="819150" y="845600"/>
            <a:ext cx="7505700" cy="53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u="sng">
                <a:latin typeface="Times New Roman"/>
                <a:ea typeface="Times New Roman"/>
                <a:cs typeface="Times New Roman"/>
                <a:sym typeface="Times New Roman"/>
              </a:rPr>
              <a:t>Ο/Η παιδαγωγός θα πρέπει να προσέχει:</a:t>
            </a:r>
            <a:endParaRPr b="1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819150" y="1726025"/>
            <a:ext cx="7505700" cy="27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●"/>
            </a:pPr>
            <a:r>
              <a:rPr lang="en-GB" sz="2300">
                <a:latin typeface="Times New Roman"/>
                <a:ea typeface="Times New Roman"/>
                <a:cs typeface="Times New Roman"/>
                <a:sym typeface="Times New Roman"/>
              </a:rPr>
              <a:t>Τις μεταφράσεις από κάθε άποψη(γλωσσική,υφολογική)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●"/>
            </a:pPr>
            <a:r>
              <a:rPr lang="en-GB" sz="2300">
                <a:latin typeface="Times New Roman"/>
                <a:ea typeface="Times New Roman"/>
                <a:cs typeface="Times New Roman"/>
                <a:sym typeface="Times New Roman"/>
              </a:rPr>
              <a:t>Τις διασκευές να τις </a:t>
            </a:r>
            <a:r>
              <a:rPr lang="en-GB" sz="2300">
                <a:latin typeface="Times New Roman"/>
                <a:ea typeface="Times New Roman"/>
                <a:cs typeface="Times New Roman"/>
                <a:sym typeface="Times New Roman"/>
              </a:rPr>
              <a:t>χρησιμοποιεί</a:t>
            </a:r>
            <a:r>
              <a:rPr lang="en-GB" sz="2300">
                <a:latin typeface="Times New Roman"/>
                <a:ea typeface="Times New Roman"/>
                <a:cs typeface="Times New Roman"/>
                <a:sym typeface="Times New Roman"/>
              </a:rPr>
              <a:t> με φειδώ αλλάζοντας δύσκολες λέξεις,το ύφος και το περιεχόμενο- </a:t>
            </a:r>
            <a:r>
              <a:rPr lang="en-GB" sz="2300">
                <a:latin typeface="Times New Roman"/>
                <a:ea typeface="Times New Roman"/>
                <a:cs typeface="Times New Roman"/>
                <a:sym typeface="Times New Roman"/>
              </a:rPr>
              <a:t>παραλείποντας</a:t>
            </a:r>
            <a:r>
              <a:rPr lang="en-GB" sz="2300">
                <a:latin typeface="Times New Roman"/>
                <a:ea typeface="Times New Roman"/>
                <a:cs typeface="Times New Roman"/>
                <a:sym typeface="Times New Roman"/>
              </a:rPr>
              <a:t> τα τρομακτικά </a:t>
            </a:r>
            <a:r>
              <a:rPr lang="en-GB" sz="2300">
                <a:latin typeface="Times New Roman"/>
                <a:ea typeface="Times New Roman"/>
                <a:cs typeface="Times New Roman"/>
                <a:sym typeface="Times New Roman"/>
              </a:rPr>
              <a:t>επεισόδια</a:t>
            </a:r>
            <a:r>
              <a:rPr lang="en-GB" sz="2300">
                <a:latin typeface="Times New Roman"/>
                <a:ea typeface="Times New Roman"/>
                <a:cs typeface="Times New Roman"/>
                <a:sym typeface="Times New Roman"/>
              </a:rPr>
              <a:t> .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8"/>
          <p:cNvSpPr txBox="1"/>
          <p:nvPr>
            <p:ph idx="1" type="body"/>
          </p:nvPr>
        </p:nvSpPr>
        <p:spPr>
          <a:xfrm>
            <a:off x="819150" y="461150"/>
            <a:ext cx="7505700" cy="3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-GB" sz="4100" u="sng">
                <a:solidFill>
                  <a:schemeClr val="accent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ΣΑΣ ΕΥΧΑΡΙΣΤΩ ΠΟΛΥ!</a:t>
            </a:r>
            <a:endParaRPr b="1" sz="4100" u="sng">
              <a:solidFill>
                <a:schemeClr val="accent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1" name="Google Shape;16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3275" y="1739200"/>
            <a:ext cx="6237449" cy="2911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