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3"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880439AC-8699-4EEA-8548-CC90271A8075}"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880439AC-8699-4EEA-8548-CC90271A807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880439AC-8699-4EEA-8548-CC90271A8075}" type="slidenum">
              <a:rPr lang="el-GR" smtClean="0"/>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A32787F-DCE0-4DA5-9326-95DFA7C96A9B}" type="datetimeFigureOut">
              <a:rPr lang="el-GR" smtClean="0"/>
              <a:t>4/3/2025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880439AC-8699-4EEA-8548-CC90271A8075}" type="slidenum">
              <a:rPr lang="el-GR" smtClean="0"/>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A32787F-DCE0-4DA5-9326-95DFA7C96A9B}" type="datetimeFigureOut">
              <a:rPr lang="el-GR" smtClean="0"/>
              <a:t>4/3/2025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80439AC-8699-4EEA-8548-CC90271A8075}" type="slidenum">
              <a:rPr lang="el-GR" smtClean="0"/>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132856"/>
            <a:ext cx="7772400" cy="1470025"/>
          </a:xfrm>
        </p:spPr>
        <p:txBody>
          <a:bodyPr>
            <a:noAutofit/>
          </a:bodyPr>
          <a:lstStyle/>
          <a:p>
            <a:r>
              <a:rPr lang="el-GR" sz="4400" b="1" i="1" dirty="0" smtClean="0">
                <a:solidFill>
                  <a:srgbClr val="7030A0"/>
                </a:solidFill>
                <a:latin typeface="Book Antiqua" pitchFamily="18" charset="0"/>
              </a:rPr>
              <a:t>ΔΟΜΗΝΙΚΟΣ ΘΕΟΤΟΚΟΠΟΥΛΟΣ </a:t>
            </a:r>
            <a:br>
              <a:rPr lang="el-GR" sz="4400" b="1" i="1" dirty="0" smtClean="0">
                <a:solidFill>
                  <a:srgbClr val="7030A0"/>
                </a:solidFill>
                <a:latin typeface="Book Antiqua" pitchFamily="18" charset="0"/>
              </a:rPr>
            </a:br>
            <a:r>
              <a:rPr lang="en-US" sz="4400" b="1" i="1" dirty="0" smtClean="0">
                <a:solidFill>
                  <a:srgbClr val="7030A0"/>
                </a:solidFill>
                <a:latin typeface="Book Antiqua" pitchFamily="18" charset="0"/>
              </a:rPr>
              <a:t>EL GRECO </a:t>
            </a:r>
            <a:endParaRPr lang="el-GR" sz="4400" b="1" i="1" dirty="0">
              <a:solidFill>
                <a:srgbClr val="7030A0"/>
              </a:solidFill>
              <a:latin typeface="Book Antiqua" pitchFamily="18" charset="0"/>
            </a:endParaRPr>
          </a:p>
        </p:txBody>
      </p:sp>
      <p:sp>
        <p:nvSpPr>
          <p:cNvPr id="3" name="2 - Υπότιτλος"/>
          <p:cNvSpPr>
            <a:spLocks noGrp="1"/>
          </p:cNvSpPr>
          <p:nvPr>
            <p:ph type="subTitle" idx="1"/>
          </p:nvPr>
        </p:nvSpPr>
        <p:spPr/>
        <p:txBody>
          <a:bodyPr/>
          <a:lstStyle/>
          <a:p>
            <a:r>
              <a:rPr lang="en-US" dirty="0" smtClean="0"/>
              <a:t>“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err="1" smtClean="0">
                <a:solidFill>
                  <a:srgbClr val="7030A0"/>
                </a:solidFill>
              </a:rPr>
              <a:t>Δομηνικοσ</a:t>
            </a:r>
            <a:r>
              <a:rPr lang="el-GR" i="1" dirty="0" smtClean="0">
                <a:solidFill>
                  <a:srgbClr val="7030A0"/>
                </a:solidFill>
              </a:rPr>
              <a:t> </a:t>
            </a:r>
            <a:r>
              <a:rPr lang="el-GR" i="1" dirty="0" err="1" smtClean="0">
                <a:solidFill>
                  <a:srgbClr val="7030A0"/>
                </a:solidFill>
              </a:rPr>
              <a:t>θεοτοκοπουλοσ</a:t>
            </a:r>
            <a:r>
              <a:rPr lang="el-GR" i="1" dirty="0" smtClean="0">
                <a:solidFill>
                  <a:srgbClr val="7030A0"/>
                </a:solidFill>
              </a:rPr>
              <a:t>  ο </a:t>
            </a:r>
            <a:r>
              <a:rPr lang="el-GR" i="1" dirty="0" err="1" smtClean="0">
                <a:solidFill>
                  <a:srgbClr val="7030A0"/>
                </a:solidFill>
              </a:rPr>
              <a:t>κρησ</a:t>
            </a:r>
            <a:r>
              <a:rPr lang="el-GR" i="1" dirty="0" smtClean="0">
                <a:solidFill>
                  <a:srgbClr val="7030A0"/>
                </a:solidFill>
              </a:rPr>
              <a:t> </a:t>
            </a:r>
            <a:r>
              <a:rPr lang="el-GR" i="1" dirty="0" err="1" smtClean="0">
                <a:solidFill>
                  <a:srgbClr val="7030A0"/>
                </a:solidFill>
              </a:rPr>
              <a:t>εποιει</a:t>
            </a:r>
            <a:endParaRPr lang="el-GR" i="1" dirty="0">
              <a:solidFill>
                <a:srgbClr val="7030A0"/>
              </a:solidFill>
            </a:endParaRPr>
          </a:p>
        </p:txBody>
      </p:sp>
      <p:sp>
        <p:nvSpPr>
          <p:cNvPr id="3" name="2 - Θέση κειμένου"/>
          <p:cNvSpPr>
            <a:spLocks noGrp="1"/>
          </p:cNvSpPr>
          <p:nvPr>
            <p:ph type="body" idx="2"/>
          </p:nvPr>
        </p:nvSpPr>
        <p:spPr/>
        <p:txBody>
          <a:bodyPr>
            <a:normAutofit lnSpcReduction="10000"/>
          </a:bodyPr>
          <a:lstStyle/>
          <a:p>
            <a:r>
              <a:rPr lang="el-GR" sz="1800" b="1" dirty="0" smtClean="0">
                <a:latin typeface="Book Antiqua" pitchFamily="18" charset="0"/>
              </a:rPr>
              <a:t>Πέθανε στις  </a:t>
            </a:r>
            <a:r>
              <a:rPr lang="el-GR" sz="1800" b="1" dirty="0" smtClean="0">
                <a:latin typeface="Book Antiqua" pitchFamily="18" charset="0"/>
              </a:rPr>
              <a:t>7 Απριλίου </a:t>
            </a:r>
            <a:r>
              <a:rPr lang="el-GR" sz="1800" b="1" dirty="0" smtClean="0">
                <a:latin typeface="Book Antiqua" pitchFamily="18" charset="0"/>
              </a:rPr>
              <a:t> του </a:t>
            </a:r>
            <a:r>
              <a:rPr lang="el-GR" sz="1800" b="1" dirty="0" smtClean="0">
                <a:latin typeface="Book Antiqua" pitchFamily="18" charset="0"/>
              </a:rPr>
              <a:t>1614, </a:t>
            </a:r>
            <a:r>
              <a:rPr lang="el-GR" sz="1800" b="1" dirty="0" smtClean="0">
                <a:latin typeface="Book Antiqua" pitchFamily="18" charset="0"/>
              </a:rPr>
              <a:t>πριν ολοκληρώσει το έργο και αρχικά θάφτηκε στην εκκλησία του Αγίου </a:t>
            </a:r>
            <a:r>
              <a:rPr lang="el-GR" sz="1800" b="1" dirty="0" smtClean="0">
                <a:latin typeface="Book Antiqua" pitchFamily="18" charset="0"/>
              </a:rPr>
              <a:t>Δομήνικου στο Τολέδο. </a:t>
            </a:r>
          </a:p>
          <a:p>
            <a:endParaRPr lang="el-GR" sz="1800" b="1" dirty="0" smtClean="0">
              <a:latin typeface="Book Antiqua" pitchFamily="18" charset="0"/>
            </a:endParaRPr>
          </a:p>
          <a:p>
            <a:r>
              <a:rPr lang="el-GR" sz="1900" b="1" dirty="0" smtClean="0">
                <a:latin typeface="Book Antiqua" pitchFamily="18" charset="0"/>
              </a:rPr>
              <a:t> </a:t>
            </a:r>
            <a:r>
              <a:rPr lang="el-GR" sz="1900" b="1" dirty="0" smtClean="0">
                <a:latin typeface="Book Antiqua" pitchFamily="18" charset="0"/>
              </a:rPr>
              <a:t>«</a:t>
            </a:r>
            <a:r>
              <a:rPr lang="el-GR" sz="1900" b="1" i="1" dirty="0" smtClean="0">
                <a:latin typeface="Book Antiqua" pitchFamily="18" charset="0"/>
              </a:rPr>
              <a:t>για μένα, δε θα ήθελα να είμαι παρά μονάχα Έλληνας. Στην Κρήτη ονειρευόμουν την Ιταλία, στην Ιταλία ονειρευόμουν την Ισπανία, αλλά τώρα μου φαίνεται πως πρέπει να εύχομαι να γυρίσω πίσω στην Κρήτη».</a:t>
            </a:r>
            <a:endParaRPr lang="el-GR" sz="1900" b="1" dirty="0" smtClean="0">
              <a:latin typeface="Book Antiqua" pitchFamily="18" charset="0"/>
            </a:endParaRPr>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3575050" y="1020155"/>
            <a:ext cx="5340350" cy="3979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260648"/>
            <a:ext cx="8686800" cy="838200"/>
          </a:xfrm>
        </p:spPr>
        <p:txBody>
          <a:bodyPr>
            <a:normAutofit/>
          </a:bodyPr>
          <a:lstStyle/>
          <a:p>
            <a:r>
              <a:rPr lang="el-GR" sz="2000" b="1" i="1" dirty="0" smtClean="0">
                <a:solidFill>
                  <a:srgbClr val="7030A0"/>
                </a:solidFill>
                <a:latin typeface="Book Antiqua" pitchFamily="18" charset="0"/>
              </a:rPr>
              <a:t>Η ΤΑΦΗ ΤΟΥ ΚΟΜΗ ΟΡΓΚΑΘ (1586-1588, ΤΟΛΕΔΟ)</a:t>
            </a:r>
            <a:endParaRPr lang="el-GR" sz="2000" b="1" i="1" dirty="0">
              <a:solidFill>
                <a:srgbClr val="7030A0"/>
              </a:solidFill>
              <a:latin typeface="Book Antiqua" pitchFamily="18" charset="0"/>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2558381" y="1124744"/>
            <a:ext cx="4952861" cy="5796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i="1" dirty="0" smtClean="0">
                <a:solidFill>
                  <a:srgbClr val="7030A0"/>
                </a:solidFill>
                <a:latin typeface="Book Antiqua" pitchFamily="18" charset="0"/>
              </a:rPr>
              <a:t>Η ΤΑΦΗ ΤΟΥ ΚΟΜΗ ΟΡΓΚΑΘ (1586-1588, ΤΟΛΕΔΟ)</a:t>
            </a:r>
            <a:endParaRPr lang="el-GR" dirty="0"/>
          </a:p>
        </p:txBody>
      </p:sp>
      <p:sp>
        <p:nvSpPr>
          <p:cNvPr id="8" name="7 - Θέση κειμένου"/>
          <p:cNvSpPr>
            <a:spLocks noGrp="1"/>
          </p:cNvSpPr>
          <p:nvPr>
            <p:ph type="body" idx="2"/>
          </p:nvPr>
        </p:nvSpPr>
        <p:spPr/>
        <p:txBody>
          <a:bodyPr>
            <a:normAutofit/>
          </a:bodyPr>
          <a:lstStyle/>
          <a:p>
            <a:r>
              <a:rPr lang="el-GR" sz="1800" b="1" dirty="0" smtClean="0">
                <a:latin typeface="Book Antiqua" pitchFamily="18" charset="0"/>
              </a:rPr>
              <a:t>Ο αποθανών είναι ο </a:t>
            </a:r>
            <a:r>
              <a:rPr lang="en-US" sz="1800" b="1" dirty="0" smtClean="0">
                <a:latin typeface="Book Antiqua" pitchFamily="18" charset="0"/>
              </a:rPr>
              <a:t>Gonzalo Ruiz, </a:t>
            </a:r>
            <a:r>
              <a:rPr lang="el-GR" sz="1800" b="1" dirty="0" smtClean="0">
                <a:latin typeface="Book Antiqua" pitchFamily="18" charset="0"/>
              </a:rPr>
              <a:t>γνωστός και ως κόμης του </a:t>
            </a:r>
            <a:r>
              <a:rPr lang="el-GR" sz="1800" b="1" dirty="0" err="1" smtClean="0">
                <a:latin typeface="Book Antiqua" pitchFamily="18" charset="0"/>
              </a:rPr>
              <a:t>Οργκάθ</a:t>
            </a:r>
            <a:r>
              <a:rPr lang="el-GR" sz="1800" b="1" dirty="0" smtClean="0">
                <a:latin typeface="Book Antiqua" pitchFamily="18" charset="0"/>
              </a:rPr>
              <a:t>. </a:t>
            </a:r>
          </a:p>
          <a:p>
            <a:r>
              <a:rPr lang="el-GR" sz="1800" b="1" dirty="0" smtClean="0">
                <a:latin typeface="Book Antiqua" pitchFamily="18" charset="0"/>
              </a:rPr>
              <a:t>Υπήρξε μέγας φιλάνθρωπος και ευεργέτης της εκκλησίας. </a:t>
            </a:r>
          </a:p>
          <a:p>
            <a:r>
              <a:rPr lang="el-GR" sz="1800" b="1" dirty="0" smtClean="0">
                <a:latin typeface="Book Antiqua" pitchFamily="18" charset="0"/>
              </a:rPr>
              <a:t>Ο</a:t>
            </a:r>
            <a:r>
              <a:rPr lang="el-GR" sz="1800" b="1" dirty="0" smtClean="0">
                <a:latin typeface="Book Antiqua" pitchFamily="18" charset="0"/>
              </a:rPr>
              <a:t>ι Άγιοι Στέφανος και Αυγουστίνος και τον απέθεσαν νεκρό στον τάφο του. </a:t>
            </a:r>
          </a:p>
          <a:p>
            <a:r>
              <a:rPr lang="el-GR" sz="1800" b="1" dirty="0" smtClean="0">
                <a:latin typeface="Book Antiqua" pitchFamily="18" charset="0"/>
              </a:rPr>
              <a:t>Στη σκηνή της ταφής  συμμετέχουν επιφανείς προσωπικότητες του Τολέδου, μοναχοί και ιεράρχες. </a:t>
            </a:r>
          </a:p>
        </p:txBody>
      </p:sp>
      <p:pic>
        <p:nvPicPr>
          <p:cNvPr id="13315" name="Picture 3"/>
          <p:cNvPicPr>
            <a:picLocks noGrp="1" noChangeAspect="1" noChangeArrowheads="1"/>
          </p:cNvPicPr>
          <p:nvPr>
            <p:ph sz="half" idx="1"/>
          </p:nvPr>
        </p:nvPicPr>
        <p:blipFill>
          <a:blip r:embed="rId2" cstate="print"/>
          <a:stretch>
            <a:fillRect/>
          </a:stretch>
        </p:blipFill>
        <p:spPr bwMode="auto">
          <a:xfrm>
            <a:off x="3734435" y="1577340"/>
            <a:ext cx="5021580" cy="2865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i="1" dirty="0" smtClean="0">
                <a:solidFill>
                  <a:srgbClr val="7030A0"/>
                </a:solidFill>
                <a:latin typeface="Book Antiqua" pitchFamily="18" charset="0"/>
              </a:rPr>
              <a:t>Η ΤΑΦΗ ΤΟΥ ΚΟΜΗ ΟΡΓΚΑΘ </a:t>
            </a:r>
            <a:r>
              <a:rPr lang="el-GR" i="1" dirty="0" smtClean="0">
                <a:solidFill>
                  <a:srgbClr val="7030A0"/>
                </a:solidFill>
                <a:latin typeface="Book Antiqua" pitchFamily="18" charset="0"/>
              </a:rPr>
              <a:t>–κάτω </a:t>
            </a:r>
            <a:r>
              <a:rPr lang="el-GR" i="1" dirty="0" err="1" smtClean="0">
                <a:solidFill>
                  <a:srgbClr val="7030A0"/>
                </a:solidFill>
                <a:latin typeface="Book Antiqua" pitchFamily="18" charset="0"/>
              </a:rPr>
              <a:t>επιπεδο</a:t>
            </a:r>
            <a:endParaRPr lang="el-GR" dirty="0"/>
          </a:p>
        </p:txBody>
      </p:sp>
      <p:sp>
        <p:nvSpPr>
          <p:cNvPr id="3" name="2 - Θέση κειμένου"/>
          <p:cNvSpPr>
            <a:spLocks noGrp="1"/>
          </p:cNvSpPr>
          <p:nvPr>
            <p:ph type="body" idx="2"/>
          </p:nvPr>
        </p:nvSpPr>
        <p:spPr/>
        <p:txBody>
          <a:bodyPr>
            <a:normAutofit lnSpcReduction="10000"/>
          </a:bodyPr>
          <a:lstStyle/>
          <a:p>
            <a:r>
              <a:rPr lang="el-GR" sz="1800" b="1" dirty="0" smtClean="0">
                <a:latin typeface="Book Antiqua" pitchFamily="18" charset="0"/>
              </a:rPr>
              <a:t>Στη σκηνή εικονίζεται και ο ίδιος ο ζωγράφος που κοιτάζει τον θεατή κατάματα. </a:t>
            </a:r>
          </a:p>
          <a:p>
            <a:r>
              <a:rPr lang="el-GR" sz="1800" b="1" dirty="0" smtClean="0">
                <a:latin typeface="Book Antiqua" pitchFamily="18" charset="0"/>
              </a:rPr>
              <a:t>Στη σκηνή συμμετέχουν μοναχοί, ο ιερέας Αντρέας </a:t>
            </a:r>
            <a:r>
              <a:rPr lang="el-GR" sz="1800" b="1" dirty="0" err="1" smtClean="0">
                <a:latin typeface="Book Antiqua" pitchFamily="18" charset="0"/>
              </a:rPr>
              <a:t>Νούνιεζ</a:t>
            </a:r>
            <a:r>
              <a:rPr lang="el-GR" sz="1800" b="1" dirty="0" smtClean="0">
                <a:latin typeface="Book Antiqua" pitchFamily="18" charset="0"/>
              </a:rPr>
              <a:t>, ο ανθρωπιστής θεολόγος </a:t>
            </a:r>
            <a:r>
              <a:rPr lang="en-US" sz="1800" b="1" dirty="0" err="1" smtClean="0">
                <a:latin typeface="Book Antiqua" pitchFamily="18" charset="0"/>
              </a:rPr>
              <a:t>Didacus</a:t>
            </a:r>
            <a:r>
              <a:rPr lang="en-US" sz="1800" b="1" dirty="0" smtClean="0">
                <a:latin typeface="Book Antiqua" pitchFamily="18" charset="0"/>
              </a:rPr>
              <a:t> </a:t>
            </a:r>
            <a:r>
              <a:rPr lang="en-US" sz="1800" b="1" dirty="0" err="1" smtClean="0">
                <a:latin typeface="Book Antiqua" pitchFamily="18" charset="0"/>
              </a:rPr>
              <a:t>Covarruvias</a:t>
            </a:r>
            <a:r>
              <a:rPr lang="en-US" sz="1800" b="1" dirty="0" smtClean="0">
                <a:latin typeface="Book Antiqua" pitchFamily="18" charset="0"/>
              </a:rPr>
              <a:t> </a:t>
            </a:r>
            <a:r>
              <a:rPr lang="el-GR" sz="1800" b="1" dirty="0" smtClean="0">
                <a:latin typeface="Book Antiqua" pitchFamily="18" charset="0"/>
              </a:rPr>
              <a:t>κ.ά. </a:t>
            </a:r>
          </a:p>
          <a:p>
            <a:r>
              <a:rPr lang="el-GR" sz="1800" b="1" dirty="0" smtClean="0">
                <a:latin typeface="Book Antiqua" pitchFamily="18" charset="0"/>
              </a:rPr>
              <a:t>Τα κεφάλια τους είναι μικρά και παραπέμπουν σε φλόγες κεριών. </a:t>
            </a:r>
          </a:p>
          <a:p>
            <a:r>
              <a:rPr lang="el-GR" sz="1800" b="1" dirty="0" smtClean="0">
                <a:latin typeface="Book Antiqua" pitchFamily="18" charset="0"/>
              </a:rPr>
              <a:t>Ο πίνακας χωρίζεται σε δύο επίπεδα. </a:t>
            </a:r>
          </a:p>
          <a:p>
            <a:r>
              <a:rPr lang="el-GR" sz="1800" b="1" dirty="0" smtClean="0">
                <a:latin typeface="Book Antiqua" pitchFamily="18" charset="0"/>
              </a:rPr>
              <a:t>Η σκηνή της ταφής είναι το κάτω επίπεδο /η επίγεια ζωή.</a:t>
            </a:r>
            <a:endParaRPr lang="el-GR" sz="1800" b="1" dirty="0">
              <a:latin typeface="Book Antiqua" pitchFamily="18" charset="0"/>
            </a:endParaRPr>
          </a:p>
        </p:txBody>
      </p:sp>
      <p:pic>
        <p:nvPicPr>
          <p:cNvPr id="5" name="Picture 3"/>
          <p:cNvPicPr>
            <a:picLocks noGrp="1" noChangeAspect="1" noChangeArrowheads="1"/>
          </p:cNvPicPr>
          <p:nvPr>
            <p:ph sz="half" idx="1"/>
          </p:nvPr>
        </p:nvPicPr>
        <p:blipFill>
          <a:blip r:embed="rId2" cstate="print"/>
          <a:stretch>
            <a:fillRect/>
          </a:stretch>
        </p:blipFill>
        <p:spPr bwMode="auto">
          <a:xfrm>
            <a:off x="3734435" y="1577340"/>
            <a:ext cx="5021580" cy="2865120"/>
          </a:xfrm>
          <a:prstGeom prst="rect">
            <a:avLst/>
          </a:prstGeom>
          <a:noFill/>
          <a:ln w="9525">
            <a:noFill/>
            <a:miter lim="800000"/>
            <a:headEnd/>
            <a:tailEnd/>
          </a:ln>
        </p:spPr>
      </p:pic>
      <p:sp>
        <p:nvSpPr>
          <p:cNvPr id="6" name="5 - Καμπύλο βέλος προς τα κάτω"/>
          <p:cNvSpPr/>
          <p:nvPr/>
        </p:nvSpPr>
        <p:spPr>
          <a:xfrm>
            <a:off x="3203848" y="1124744"/>
            <a:ext cx="2376264"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solidFill>
                  <a:srgbClr val="7030A0"/>
                </a:solidFill>
                <a:latin typeface="Book Antiqua" pitchFamily="18" charset="0"/>
              </a:rPr>
              <a:t>Η ΤΑΦΗ ΤΟΥ ΚΟΜΗ ΟΡΓΚΑΘ </a:t>
            </a:r>
            <a:r>
              <a:rPr lang="el-GR" i="1" dirty="0" smtClean="0">
                <a:solidFill>
                  <a:srgbClr val="7030A0"/>
                </a:solidFill>
                <a:latin typeface="Book Antiqua" pitchFamily="18" charset="0"/>
              </a:rPr>
              <a:t>–</a:t>
            </a:r>
            <a:r>
              <a:rPr lang="el-GR" i="1" dirty="0" err="1" smtClean="0">
                <a:solidFill>
                  <a:srgbClr val="7030A0"/>
                </a:solidFill>
                <a:latin typeface="Book Antiqua" pitchFamily="18" charset="0"/>
              </a:rPr>
              <a:t>ανω</a:t>
            </a:r>
            <a:r>
              <a:rPr lang="el-GR" i="1" dirty="0" smtClean="0">
                <a:solidFill>
                  <a:srgbClr val="7030A0"/>
                </a:solidFill>
                <a:latin typeface="Book Antiqua" pitchFamily="18" charset="0"/>
              </a:rPr>
              <a:t> </a:t>
            </a:r>
            <a:r>
              <a:rPr lang="el-GR" i="1" dirty="0" err="1" smtClean="0">
                <a:solidFill>
                  <a:srgbClr val="7030A0"/>
                </a:solidFill>
                <a:latin typeface="Book Antiqua" pitchFamily="18" charset="0"/>
              </a:rPr>
              <a:t>επιπεδο</a:t>
            </a:r>
            <a:endParaRPr lang="el-GR" dirty="0"/>
          </a:p>
        </p:txBody>
      </p:sp>
      <p:sp>
        <p:nvSpPr>
          <p:cNvPr id="3" name="2 - Θέση κειμένου"/>
          <p:cNvSpPr>
            <a:spLocks noGrp="1"/>
          </p:cNvSpPr>
          <p:nvPr>
            <p:ph type="body" idx="2"/>
          </p:nvPr>
        </p:nvSpPr>
        <p:spPr/>
        <p:txBody>
          <a:bodyPr>
            <a:normAutofit lnSpcReduction="10000"/>
          </a:bodyPr>
          <a:lstStyle/>
          <a:p>
            <a:r>
              <a:rPr lang="el-GR" sz="1800" b="1" dirty="0" smtClean="0">
                <a:latin typeface="Book Antiqua" pitchFamily="18" charset="0"/>
              </a:rPr>
              <a:t>Το άνω επίπεδο συμβολίζει την ουράνια βασιλεία.</a:t>
            </a:r>
          </a:p>
          <a:p>
            <a:r>
              <a:rPr lang="el-GR" sz="1800" b="1" dirty="0" smtClean="0">
                <a:latin typeface="Book Antiqua" pitchFamily="18" charset="0"/>
              </a:rPr>
              <a:t>Ο άγγελος με τη μορφή παιδιού μεταφέρει την ψυχή του κόμη στον ουρανό.</a:t>
            </a:r>
          </a:p>
          <a:p>
            <a:r>
              <a:rPr lang="el-GR" sz="1800" b="1" dirty="0" smtClean="0">
                <a:latin typeface="Book Antiqua" pitchFamily="18" charset="0"/>
              </a:rPr>
              <a:t>Ο άγγελος είναι ο συνδετικός κρίκος της γης και του παράδεισου, της επίγειας και της μεταθανάτιας ζωής. </a:t>
            </a:r>
          </a:p>
          <a:p>
            <a:r>
              <a:rPr lang="el-GR" sz="1800" b="1" dirty="0" smtClean="0">
                <a:latin typeface="Book Antiqua" pitchFamily="18" charset="0"/>
              </a:rPr>
              <a:t>Η διαφορά του μεγέθους </a:t>
            </a:r>
            <a:r>
              <a:rPr lang="el-GR" sz="1800" b="1" dirty="0" err="1" smtClean="0">
                <a:latin typeface="Book Antiqua" pitchFamily="18" charset="0"/>
              </a:rPr>
              <a:t>τόυ</a:t>
            </a:r>
            <a:r>
              <a:rPr lang="el-GR" sz="1800" b="1" dirty="0" smtClean="0">
                <a:latin typeface="Book Antiqua" pitchFamily="18" charset="0"/>
              </a:rPr>
              <a:t> Χριστού και Παναγίας σε σχέση με τις άλλες μορφές συμβολίζουν την ουράνια ιεραρχία</a:t>
            </a:r>
            <a:r>
              <a:rPr lang="el-GR" dirty="0" smtClean="0"/>
              <a:t>. </a:t>
            </a:r>
          </a:p>
          <a:p>
            <a:endParaRPr lang="el-GR"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3575050" y="1146269"/>
            <a:ext cx="5467492" cy="3816000"/>
          </a:xfrm>
          <a:prstGeom prst="rect">
            <a:avLst/>
          </a:prstGeom>
          <a:noFill/>
          <a:ln w="9525">
            <a:noFill/>
            <a:miter lim="800000"/>
            <a:headEnd/>
            <a:tailEnd/>
          </a:ln>
        </p:spPr>
      </p:pic>
      <p:cxnSp>
        <p:nvCxnSpPr>
          <p:cNvPr id="7" name="6 - Ευθύγραμμο βέλος σύνδεσης"/>
          <p:cNvCxnSpPr/>
          <p:nvPr/>
        </p:nvCxnSpPr>
        <p:spPr>
          <a:xfrm>
            <a:off x="2771800" y="2060848"/>
            <a:ext cx="7920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i="1" dirty="0" smtClean="0">
                <a:solidFill>
                  <a:srgbClr val="7030A0"/>
                </a:solidFill>
                <a:latin typeface="Book Antiqua" pitchFamily="18" charset="0"/>
              </a:rPr>
              <a:t>Η ΤΑΦΗ ΤΟΥ ΚΟΜΗ ΟΡΓΚΑΘ –</a:t>
            </a:r>
            <a:r>
              <a:rPr lang="el-GR" i="1" dirty="0" err="1" smtClean="0">
                <a:solidFill>
                  <a:srgbClr val="7030A0"/>
                </a:solidFill>
                <a:latin typeface="Book Antiqua" pitchFamily="18" charset="0"/>
              </a:rPr>
              <a:t>ανω</a:t>
            </a:r>
            <a:r>
              <a:rPr lang="el-GR" i="1" dirty="0" smtClean="0">
                <a:solidFill>
                  <a:srgbClr val="7030A0"/>
                </a:solidFill>
                <a:latin typeface="Book Antiqua" pitchFamily="18" charset="0"/>
              </a:rPr>
              <a:t> </a:t>
            </a:r>
            <a:r>
              <a:rPr lang="el-GR" i="1" dirty="0" err="1" smtClean="0">
                <a:solidFill>
                  <a:srgbClr val="7030A0"/>
                </a:solidFill>
                <a:latin typeface="Book Antiqua" pitchFamily="18" charset="0"/>
              </a:rPr>
              <a:t>επιπεδο</a:t>
            </a:r>
            <a:endParaRPr lang="el-GR" dirty="0"/>
          </a:p>
        </p:txBody>
      </p:sp>
      <p:sp>
        <p:nvSpPr>
          <p:cNvPr id="7" name="6 - Θέση κειμένου"/>
          <p:cNvSpPr>
            <a:spLocks noGrp="1"/>
          </p:cNvSpPr>
          <p:nvPr>
            <p:ph type="body" idx="2"/>
          </p:nvPr>
        </p:nvSpPr>
        <p:spPr/>
        <p:txBody>
          <a:bodyPr>
            <a:normAutofit fontScale="92500" lnSpcReduction="20000"/>
          </a:bodyPr>
          <a:lstStyle/>
          <a:p>
            <a:r>
              <a:rPr lang="en-US" dirty="0" smtClean="0"/>
              <a:t> </a:t>
            </a:r>
            <a:r>
              <a:rPr lang="el-GR" sz="1800" b="1" dirty="0" smtClean="0">
                <a:latin typeface="Book Antiqua" pitchFamily="18" charset="0"/>
              </a:rPr>
              <a:t>Το πλήθος στον ουρανό δίπλα στον Χριστό είναι μορφές χαρακτηριστικές του μανιερισμού. </a:t>
            </a:r>
          </a:p>
          <a:p>
            <a:r>
              <a:rPr lang="el-GR" sz="1800" b="1" dirty="0" smtClean="0">
                <a:latin typeface="Book Antiqua" pitchFamily="18" charset="0"/>
              </a:rPr>
              <a:t>Μορφές </a:t>
            </a:r>
            <a:r>
              <a:rPr lang="el-GR" sz="1800" b="1" dirty="0" err="1" smtClean="0">
                <a:latin typeface="Book Antiqua" pitchFamily="18" charset="0"/>
              </a:rPr>
              <a:t>ἐντονα</a:t>
            </a:r>
            <a:r>
              <a:rPr lang="el-GR" sz="1800" b="1" dirty="0" smtClean="0">
                <a:latin typeface="Book Antiqua" pitchFamily="18" charset="0"/>
              </a:rPr>
              <a:t>  επιμήκεις (εξαΰλωση μορφών)</a:t>
            </a:r>
          </a:p>
          <a:p>
            <a:r>
              <a:rPr lang="el-GR" sz="1800" b="1" dirty="0" smtClean="0">
                <a:latin typeface="Book Antiqua" pitchFamily="18" charset="0"/>
              </a:rPr>
              <a:t>Το έντονο φως γύρω από τον Χριστό  είναι υπερβολικά λαμπερό. Καταλήγει σε ακτίνα φωτός. </a:t>
            </a:r>
          </a:p>
          <a:p>
            <a:r>
              <a:rPr lang="el-GR" sz="1800" b="1" dirty="0" smtClean="0">
                <a:latin typeface="Book Antiqua" pitchFamily="18" charset="0"/>
              </a:rPr>
              <a:t>Δημιουργεί την ψευδαίσθηση των αιωρούμενων μορφών. </a:t>
            </a:r>
          </a:p>
          <a:p>
            <a:r>
              <a:rPr lang="el-GR" sz="1800" b="1" dirty="0" smtClean="0">
                <a:latin typeface="Book Antiqua" pitchFamily="18" charset="0"/>
              </a:rPr>
              <a:t>Η έντονη απεικόνιση του φωτός παραπέμπει και στην πνευματική φώτιση. </a:t>
            </a:r>
          </a:p>
          <a:p>
            <a:r>
              <a:rPr lang="el-GR" sz="1800" b="1" dirty="0" smtClean="0">
                <a:latin typeface="Book Antiqua" pitchFamily="18" charset="0"/>
              </a:rPr>
              <a:t>Η </a:t>
            </a:r>
            <a:r>
              <a:rPr lang="el-GR" sz="1800" b="1" dirty="0" err="1" smtClean="0">
                <a:latin typeface="Book Antiqua" pitchFamily="18" charset="0"/>
              </a:rPr>
              <a:t>διαφορἀ</a:t>
            </a:r>
            <a:r>
              <a:rPr lang="el-GR" sz="1800" b="1" dirty="0" smtClean="0">
                <a:latin typeface="Book Antiqua" pitchFamily="18" charset="0"/>
              </a:rPr>
              <a:t> φωτός συμβολίζει και τη μετάβαση από τον επίγειο στο ουράνιο κόσμο. </a:t>
            </a:r>
            <a:endParaRPr lang="el-GR" sz="1800" b="1" dirty="0">
              <a:latin typeface="Book Antiqua" pitchFamily="18" charset="0"/>
            </a:endParaRPr>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3575050" y="1146269"/>
            <a:ext cx="5340350" cy="372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endParaRPr lang="el-GR" dirty="0"/>
          </a:p>
        </p:txBody>
      </p:sp>
      <p:sp>
        <p:nvSpPr>
          <p:cNvPr id="5" name="4 - Υπότιτλος"/>
          <p:cNvSpPr>
            <a:spLocks noGrp="1"/>
          </p:cNvSpPr>
          <p:nvPr>
            <p:ph type="subTitle" idx="1"/>
          </p:nvPr>
        </p:nvSpPr>
        <p:spPr/>
        <p:txBody>
          <a:bodyPr>
            <a:normAutofit/>
          </a:bodyPr>
          <a:lstStyle/>
          <a:p>
            <a:pPr algn="r"/>
            <a:r>
              <a:rPr lang="el-GR" sz="3200" b="1" i="1" dirty="0" smtClean="0">
                <a:solidFill>
                  <a:srgbClr val="7030A0"/>
                </a:solidFill>
                <a:latin typeface="Book Antiqua" pitchFamily="18" charset="0"/>
              </a:rPr>
              <a:t>Ευχαριστώ πολύ!</a:t>
            </a:r>
            <a:endParaRPr lang="el-GR" sz="3200" b="1" i="1" dirty="0">
              <a:solidFill>
                <a:srgbClr val="7030A0"/>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b="1" i="1" dirty="0" smtClean="0">
                <a:solidFill>
                  <a:srgbClr val="7030A0"/>
                </a:solidFill>
                <a:latin typeface="Book Antiqua" pitchFamily="18" charset="0"/>
              </a:rPr>
              <a:t>ΠΟΡΤΡΑΙΤΟ ΑΝΔΡΑ, ΠΙΘΑΝΩΣ ΑΥΤΟΠΡΟΣΩΠΟΓΡΑΦΙΑ </a:t>
            </a:r>
            <a:r>
              <a:rPr lang="en-US" sz="2000" b="1" i="1" dirty="0" smtClean="0">
                <a:solidFill>
                  <a:srgbClr val="7030A0"/>
                </a:solidFill>
                <a:latin typeface="Book Antiqua" pitchFamily="18" charset="0"/>
              </a:rPr>
              <a:t>EL GRECO</a:t>
            </a:r>
            <a:endParaRPr lang="el-GR" sz="2000" b="1" i="1" dirty="0">
              <a:solidFill>
                <a:srgbClr val="7030A0"/>
              </a:solidFill>
              <a:latin typeface="Book Antiqua" pitchFamily="18" charset="0"/>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584932" y="1554163"/>
            <a:ext cx="6529962" cy="48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i="1" dirty="0" err="1" smtClean="0">
                <a:solidFill>
                  <a:srgbClr val="7030A0"/>
                </a:solidFill>
                <a:latin typeface="Book Antiqua" pitchFamily="18" charset="0"/>
              </a:rPr>
              <a:t>Βιογραφικα</a:t>
            </a:r>
            <a:r>
              <a:rPr lang="el-GR" b="1" i="1" dirty="0" smtClean="0">
                <a:solidFill>
                  <a:srgbClr val="7030A0"/>
                </a:solidFill>
                <a:latin typeface="Book Antiqua" pitchFamily="18" charset="0"/>
              </a:rPr>
              <a:t> </a:t>
            </a:r>
            <a:r>
              <a:rPr lang="el-GR" b="1" i="1" dirty="0" err="1" smtClean="0">
                <a:solidFill>
                  <a:srgbClr val="7030A0"/>
                </a:solidFill>
                <a:latin typeface="Book Antiqua" pitchFamily="18" charset="0"/>
              </a:rPr>
              <a:t>στοιχεια</a:t>
            </a:r>
            <a:r>
              <a:rPr lang="el-GR" b="1" i="1" dirty="0" smtClean="0">
                <a:solidFill>
                  <a:srgbClr val="7030A0"/>
                </a:solidFill>
                <a:latin typeface="Book Antiqua" pitchFamily="18" charset="0"/>
              </a:rPr>
              <a:t> </a:t>
            </a:r>
            <a:r>
              <a:rPr lang="el-GR" b="1" i="1" dirty="0" err="1" smtClean="0">
                <a:solidFill>
                  <a:srgbClr val="7030A0"/>
                </a:solidFill>
                <a:latin typeface="Book Antiqua" pitchFamily="18" charset="0"/>
              </a:rPr>
              <a:t>ζωγραφου</a:t>
            </a:r>
            <a:r>
              <a:rPr lang="el-GR" b="1" i="1" dirty="0" smtClean="0">
                <a:solidFill>
                  <a:srgbClr val="7030A0"/>
                </a:solidFill>
                <a:latin typeface="Book Antiqua" pitchFamily="18" charset="0"/>
              </a:rPr>
              <a:t> </a:t>
            </a:r>
            <a:endParaRPr lang="el-GR" b="1" i="1" dirty="0">
              <a:solidFill>
                <a:srgbClr val="7030A0"/>
              </a:solidFill>
              <a:latin typeface="Book Antiqua" pitchFamily="18" charset="0"/>
            </a:endParaRPr>
          </a:p>
        </p:txBody>
      </p:sp>
      <p:sp>
        <p:nvSpPr>
          <p:cNvPr id="5" name="4 - Θέση περιεχομένου"/>
          <p:cNvSpPr>
            <a:spLocks noGrp="1"/>
          </p:cNvSpPr>
          <p:nvPr>
            <p:ph sz="half" idx="1"/>
          </p:nvPr>
        </p:nvSpPr>
        <p:spPr/>
        <p:txBody>
          <a:bodyPr>
            <a:normAutofit fontScale="92500"/>
          </a:bodyPr>
          <a:lstStyle/>
          <a:p>
            <a:pPr>
              <a:buNone/>
            </a:pPr>
            <a:r>
              <a:rPr lang="el-GR" sz="2200" b="1" dirty="0" smtClean="0">
                <a:solidFill>
                  <a:schemeClr val="tx1"/>
                </a:solidFill>
                <a:latin typeface="Book Antiqua" pitchFamily="18" charset="0"/>
              </a:rPr>
              <a:t>Ο Δομήνικος Θεοτοκόπουλος γεννήθηκε  1</a:t>
            </a:r>
            <a:r>
              <a:rPr lang="el-GR" sz="2200" b="1" baseline="30000" dirty="0" smtClean="0">
                <a:solidFill>
                  <a:schemeClr val="tx1"/>
                </a:solidFill>
                <a:latin typeface="Book Antiqua" pitchFamily="18" charset="0"/>
              </a:rPr>
              <a:t>η</a:t>
            </a:r>
            <a:r>
              <a:rPr lang="el-GR" sz="2200" b="1" dirty="0" smtClean="0">
                <a:solidFill>
                  <a:schemeClr val="tx1"/>
                </a:solidFill>
                <a:latin typeface="Book Antiqua" pitchFamily="18" charset="0"/>
              </a:rPr>
              <a:t> Οκτωβρίου 1541 στο </a:t>
            </a:r>
            <a:r>
              <a:rPr lang="el-GR" sz="2200" b="1" dirty="0" err="1" smtClean="0">
                <a:solidFill>
                  <a:schemeClr val="tx1"/>
                </a:solidFill>
                <a:latin typeface="Book Antiqua" pitchFamily="18" charset="0"/>
              </a:rPr>
              <a:t>Φόδελε</a:t>
            </a:r>
            <a:r>
              <a:rPr lang="el-GR" sz="2200" b="1" dirty="0" smtClean="0">
                <a:solidFill>
                  <a:schemeClr val="tx1"/>
                </a:solidFill>
                <a:latin typeface="Book Antiqua" pitchFamily="18" charset="0"/>
              </a:rPr>
              <a:t>, ένα χωριό της Κρήτης  (λίγα χιλιόμετρα έξω από τον Χάνδακα, σημερινό Ηράκλειο).</a:t>
            </a:r>
          </a:p>
          <a:p>
            <a:pPr>
              <a:buNone/>
            </a:pPr>
            <a:r>
              <a:rPr lang="el-GR" sz="2200" b="1" dirty="0" smtClean="0">
                <a:solidFill>
                  <a:schemeClr val="tx1"/>
                </a:solidFill>
                <a:latin typeface="Book Antiqua" pitchFamily="18" charset="0"/>
              </a:rPr>
              <a:t>Ήταν γόνος αστικής οικογένειας  (ο πατέρας του εργαζόταν ως </a:t>
            </a:r>
            <a:r>
              <a:rPr lang="el-GR" sz="2200" b="1" dirty="0" err="1" smtClean="0">
                <a:solidFill>
                  <a:schemeClr val="tx1"/>
                </a:solidFill>
                <a:latin typeface="Book Antiqua" pitchFamily="18" charset="0"/>
              </a:rPr>
              <a:t>φοροσυλλέκτης</a:t>
            </a:r>
            <a:r>
              <a:rPr lang="el-GR" sz="2200" b="1" dirty="0" smtClean="0">
                <a:solidFill>
                  <a:schemeClr val="tx1"/>
                </a:solidFill>
                <a:latin typeface="Book Antiqua" pitchFamily="18" charset="0"/>
              </a:rPr>
              <a:t> για τη Δημοκρατία της Βενετίας).</a:t>
            </a:r>
          </a:p>
          <a:p>
            <a:pPr>
              <a:buNone/>
            </a:pPr>
            <a:r>
              <a:rPr lang="el-GR" sz="2200" b="1" dirty="0" smtClean="0">
                <a:solidFill>
                  <a:schemeClr val="tx1"/>
                </a:solidFill>
                <a:latin typeface="Book Antiqua" pitchFamily="18" charset="0"/>
              </a:rPr>
              <a:t>Ο Δομήνικος έλαβε κλασική παιδεία. Διδάχθηκε και βυζαντινή ζωγραφική</a:t>
            </a:r>
            <a:r>
              <a:rPr lang="el-GR" sz="2400" b="1" dirty="0" smtClean="0">
                <a:solidFill>
                  <a:schemeClr val="tx1"/>
                </a:solidFill>
                <a:latin typeface="Book Antiqua" pitchFamily="18" charset="0"/>
              </a:rPr>
              <a:t>. </a:t>
            </a:r>
            <a:endParaRPr lang="el-GR" sz="2400" b="1" dirty="0">
              <a:solidFill>
                <a:schemeClr val="tx1"/>
              </a:solidFill>
              <a:latin typeface="Book Antiqua" pitchFamily="18" charset="0"/>
            </a:endParaRPr>
          </a:p>
        </p:txBody>
      </p:sp>
      <p:sp>
        <p:nvSpPr>
          <p:cNvPr id="6" name="5 - Θέση περιεχομένου"/>
          <p:cNvSpPr>
            <a:spLocks noGrp="1"/>
          </p:cNvSpPr>
          <p:nvPr>
            <p:ph sz="half" idx="2"/>
          </p:nvPr>
        </p:nvSpPr>
        <p:spPr>
          <a:xfrm>
            <a:off x="4648200" y="1484784"/>
            <a:ext cx="4343400" cy="4839816"/>
          </a:xfrm>
        </p:spPr>
        <p:txBody>
          <a:bodyPr>
            <a:noAutofit/>
          </a:bodyPr>
          <a:lstStyle/>
          <a:p>
            <a:pPr>
              <a:buNone/>
            </a:pPr>
            <a:r>
              <a:rPr lang="el-GR" sz="2000" b="1" dirty="0" smtClean="0">
                <a:latin typeface="Book Antiqua" pitchFamily="18" charset="0"/>
              </a:rPr>
              <a:t>26 χρονών στην Ιταλία</a:t>
            </a:r>
          </a:p>
          <a:p>
            <a:pPr>
              <a:buNone/>
            </a:pPr>
            <a:r>
              <a:rPr lang="el-GR" sz="2000" b="1" dirty="0" smtClean="0">
                <a:latin typeface="Book Antiqua" pitchFamily="18" charset="0"/>
              </a:rPr>
              <a:t>Αύγουστος 1568</a:t>
            </a:r>
          </a:p>
          <a:p>
            <a:pPr>
              <a:buNone/>
            </a:pPr>
            <a:r>
              <a:rPr lang="el-GR" sz="2000" b="1" dirty="0" smtClean="0">
                <a:latin typeface="Book Antiqua" pitchFamily="18" charset="0"/>
              </a:rPr>
              <a:t>Έμεινε 3 χρόνια στη Βενετία ως μαθητής στο εργαστήριο του </a:t>
            </a:r>
            <a:r>
              <a:rPr lang="el-GR" sz="2000" b="1" dirty="0" err="1" smtClean="0">
                <a:latin typeface="Book Antiqua" pitchFamily="18" charset="0"/>
              </a:rPr>
              <a:t>Τιτσιάνο</a:t>
            </a:r>
            <a:r>
              <a:rPr lang="el-GR" sz="2000" b="1" dirty="0" smtClean="0">
                <a:latin typeface="Book Antiqua" pitchFamily="18" charset="0"/>
              </a:rPr>
              <a:t>. Κοντά στο μεγάλο Ιταλό ζωγράφο εξοικειώθηκε με τα πλούσια χρώματα, τις φωτοσκιάσεις. </a:t>
            </a:r>
          </a:p>
          <a:p>
            <a:pPr>
              <a:buNone/>
            </a:pPr>
            <a:r>
              <a:rPr lang="el-GR" sz="2000" b="1" dirty="0" smtClean="0">
                <a:latin typeface="Book Antiqua" pitchFamily="18" charset="0"/>
              </a:rPr>
              <a:t>Το 1570 και για 7 χρόνια έμεινε στη Ρώμη στο παλάτι του καρδινάλιου </a:t>
            </a:r>
            <a:r>
              <a:rPr lang="el-GR" sz="2000" b="1" dirty="0" err="1" smtClean="0">
                <a:latin typeface="Book Antiqua" pitchFamily="18" charset="0"/>
              </a:rPr>
              <a:t>Φαρνέζε</a:t>
            </a:r>
            <a:r>
              <a:rPr lang="el-GR" sz="2000" b="1" dirty="0" smtClean="0">
                <a:latin typeface="Book Antiqua" pitchFamily="18" charset="0"/>
              </a:rPr>
              <a:t>.</a:t>
            </a:r>
          </a:p>
          <a:p>
            <a:pPr>
              <a:buNone/>
            </a:pPr>
            <a:r>
              <a:rPr lang="el-GR" sz="2000" b="1" dirty="0" smtClean="0">
                <a:latin typeface="Book Antiqua" pitchFamily="18" charset="0"/>
              </a:rPr>
              <a:t>Δύο χρόνια αργότερα γράφτηκε στην Ακαδημία του Ευαγγελιστή Λουκά , μια συντεχνία ζωγράφων στη Ρώμη. </a:t>
            </a:r>
          </a:p>
          <a:p>
            <a:pPr>
              <a:buNone/>
            </a:pPr>
            <a:r>
              <a:rPr lang="el-GR" sz="2000" b="1" dirty="0" smtClean="0">
                <a:latin typeface="Book Antiqua" pitchFamily="18" charset="0"/>
              </a:rPr>
              <a:t>.</a:t>
            </a:r>
            <a:endParaRPr lang="el-GR" sz="2000" b="1" dirty="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7030A0"/>
                </a:solidFill>
                <a:latin typeface="Book Antiqua" pitchFamily="18" charset="0"/>
              </a:rPr>
              <a:t>ΒΙΟΓΡΑΦΙΚΑ ΣΤΟΙΧΕΙΑ ΖΩΓΡΑΦΟΥ </a:t>
            </a:r>
            <a:endParaRPr lang="el-GR" b="1" i="1" dirty="0">
              <a:solidFill>
                <a:srgbClr val="7030A0"/>
              </a:solidFill>
              <a:latin typeface="Book Antiqua" pitchFamily="18" charset="0"/>
            </a:endParaRPr>
          </a:p>
        </p:txBody>
      </p:sp>
      <p:sp>
        <p:nvSpPr>
          <p:cNvPr id="3" name="2 - Θέση περιεχομένου"/>
          <p:cNvSpPr>
            <a:spLocks noGrp="1"/>
          </p:cNvSpPr>
          <p:nvPr>
            <p:ph sz="half" idx="1"/>
          </p:nvPr>
        </p:nvSpPr>
        <p:spPr/>
        <p:txBody>
          <a:bodyPr>
            <a:normAutofit/>
          </a:bodyPr>
          <a:lstStyle/>
          <a:p>
            <a:pPr>
              <a:buNone/>
            </a:pPr>
            <a:r>
              <a:rPr lang="el-GR" sz="2000" b="1" dirty="0" smtClean="0">
                <a:latin typeface="Book Antiqua" pitchFamily="18" charset="0"/>
              </a:rPr>
              <a:t>Στη Ρώμη άνοιξε δικό του εργαστήριο.</a:t>
            </a:r>
          </a:p>
          <a:p>
            <a:pPr>
              <a:buNone/>
            </a:pPr>
            <a:r>
              <a:rPr lang="el-GR" sz="2000" b="1" dirty="0" smtClean="0">
                <a:latin typeface="Book Antiqua" pitchFamily="18" charset="0"/>
              </a:rPr>
              <a:t>Φιλοτέχνησε πολύπλοκους πίνακες, με πλούσια χρώματα και λεπτομέρεια στην απόδοση των προσώπων και των ενδυμάτων. </a:t>
            </a:r>
          </a:p>
          <a:p>
            <a:pPr>
              <a:buNone/>
            </a:pPr>
            <a:r>
              <a:rPr lang="el-GR" sz="2000" b="1" dirty="0" smtClean="0">
                <a:latin typeface="Book Antiqua" pitchFamily="18" charset="0"/>
              </a:rPr>
              <a:t>Υπέγραφε τα έργα του: «Δομήνικος Θεοτοκόπουλος ο </a:t>
            </a:r>
            <a:r>
              <a:rPr lang="el-GR" sz="2000" b="1" dirty="0" err="1" smtClean="0">
                <a:latin typeface="Book Antiqua" pitchFamily="18" charset="0"/>
              </a:rPr>
              <a:t>Κρης</a:t>
            </a:r>
            <a:r>
              <a:rPr lang="el-GR" sz="2000" b="1" dirty="0" smtClean="0">
                <a:latin typeface="Book Antiqua" pitchFamily="18" charset="0"/>
              </a:rPr>
              <a:t>»</a:t>
            </a:r>
          </a:p>
          <a:p>
            <a:pPr>
              <a:buNone/>
            </a:pPr>
            <a:r>
              <a:rPr lang="el-GR" sz="2000" b="1" dirty="0" smtClean="0">
                <a:latin typeface="Book Antiqua" pitchFamily="18" charset="0"/>
              </a:rPr>
              <a:t>Στα δεξιά ο πίνακας του Θεοτοκόπουλου «Ο διαμερισμός των ιματίων του Χριστού»  (1575-1577)</a:t>
            </a:r>
            <a:endParaRPr lang="el-GR" sz="2000" b="1" dirty="0">
              <a:latin typeface="Book Antiqua"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390237" y="1600200"/>
            <a:ext cx="28593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solidFill>
                  <a:srgbClr val="7030A0"/>
                </a:solidFill>
                <a:latin typeface="Book Antiqua" pitchFamily="18" charset="0"/>
              </a:rPr>
              <a:t>ΒΙΟΓΡΑΦΙΚΑ ΣΤΟΙΧΕΙΑ ΤΟΥ ΖΩΓΡΑΦΟΥ </a:t>
            </a:r>
            <a:endParaRPr lang="el-GR" b="1" i="1" dirty="0">
              <a:solidFill>
                <a:srgbClr val="7030A0"/>
              </a:solidFill>
              <a:latin typeface="Book Antiqua" pitchFamily="18" charset="0"/>
            </a:endParaRPr>
          </a:p>
        </p:txBody>
      </p:sp>
      <p:sp>
        <p:nvSpPr>
          <p:cNvPr id="3" name="2 - Θέση περιεχομένου"/>
          <p:cNvSpPr>
            <a:spLocks noGrp="1"/>
          </p:cNvSpPr>
          <p:nvPr>
            <p:ph sz="half" idx="1"/>
          </p:nvPr>
        </p:nvSpPr>
        <p:spPr>
          <a:xfrm>
            <a:off x="304800" y="1268760"/>
            <a:ext cx="4191000" cy="5055840"/>
          </a:xfrm>
        </p:spPr>
        <p:txBody>
          <a:bodyPr>
            <a:noAutofit/>
          </a:bodyPr>
          <a:lstStyle/>
          <a:p>
            <a:pPr>
              <a:buNone/>
            </a:pPr>
            <a:r>
              <a:rPr lang="el-GR" sz="1800" b="1" dirty="0" smtClean="0">
                <a:latin typeface="Book Antiqua" pitchFamily="18" charset="0"/>
              </a:rPr>
              <a:t>1577 ο ζωγράφος εγκαταλείπει τη Ρώμη. </a:t>
            </a:r>
            <a:r>
              <a:rPr lang="el-GR" sz="1800" b="1" dirty="0" smtClean="0">
                <a:latin typeface="Book Antiqua" pitchFamily="18" charset="0"/>
              </a:rPr>
              <a:t> </a:t>
            </a:r>
            <a:r>
              <a:rPr lang="el-GR" sz="1800" b="1" dirty="0" smtClean="0">
                <a:latin typeface="Book Antiqua" pitchFamily="18" charset="0"/>
              </a:rPr>
              <a:t>Βρίσκει καταφύγιο στην Ισπανία. </a:t>
            </a:r>
          </a:p>
          <a:p>
            <a:pPr>
              <a:buNone/>
            </a:pPr>
            <a:r>
              <a:rPr lang="el-GR" sz="1800" b="1" dirty="0" smtClean="0">
                <a:latin typeface="Book Antiqua" pitchFamily="18" charset="0"/>
              </a:rPr>
              <a:t>Η</a:t>
            </a:r>
            <a:r>
              <a:rPr lang="el-GR" sz="1800" b="1" dirty="0" smtClean="0">
                <a:latin typeface="Book Antiqua" pitchFamily="18" charset="0"/>
              </a:rPr>
              <a:t> δήλωση του Θεοτοκόπουλου ότι μπορούσε να φιλοτεχνήσει καλύτερες τοιχογραφίες από αυτές του Μιχαήλ Άγγελου στην «Καπέλα </a:t>
            </a:r>
            <a:r>
              <a:rPr lang="el-GR" sz="1800" b="1" dirty="0" err="1" smtClean="0">
                <a:latin typeface="Book Antiqua" pitchFamily="18" charset="0"/>
              </a:rPr>
              <a:t>Σιξτίνα</a:t>
            </a:r>
            <a:r>
              <a:rPr lang="el-GR" sz="1800" b="1" dirty="0" smtClean="0">
                <a:latin typeface="Book Antiqua" pitchFamily="18" charset="0"/>
              </a:rPr>
              <a:t>» ενόχλησε τους καλλιτεχνικούς κύκλους στη Ρώμη. Ο Θεοτοκόπουλος σταδιακά αποκλείστηκε από αυτούς. </a:t>
            </a:r>
          </a:p>
          <a:p>
            <a:pPr>
              <a:buNone/>
            </a:pPr>
            <a:r>
              <a:rPr lang="el-GR" sz="1800" b="1" dirty="0" smtClean="0">
                <a:latin typeface="Book Antiqua" pitchFamily="18" charset="0"/>
              </a:rPr>
              <a:t>Το 1575 επιδημία πανώλης στη Ρώμη.</a:t>
            </a:r>
          </a:p>
          <a:p>
            <a:pPr>
              <a:buNone/>
            </a:pPr>
            <a:r>
              <a:rPr lang="el-GR" sz="1800" b="1" dirty="0" smtClean="0">
                <a:latin typeface="Book Antiqua" pitchFamily="18" charset="0"/>
              </a:rPr>
              <a:t>Στα δεξιά «Η  προσκύνηση των μάγων», έργο που φιλοτέχνησε ο Γκρέκο για το οικογενειακό τάφο του.</a:t>
            </a:r>
          </a:p>
        </p:txBody>
      </p:sp>
      <p:pic>
        <p:nvPicPr>
          <p:cNvPr id="4098" name="Picture 2"/>
          <p:cNvPicPr>
            <a:picLocks noGrp="1" noChangeAspect="1" noChangeArrowheads="1"/>
          </p:cNvPicPr>
          <p:nvPr>
            <p:ph sz="half" idx="2"/>
          </p:nvPr>
        </p:nvPicPr>
        <p:blipFill>
          <a:blip r:embed="rId2" cstate="print"/>
          <a:srcRect l="1222"/>
          <a:stretch>
            <a:fillRect/>
          </a:stretch>
        </p:blipFill>
        <p:spPr bwMode="auto">
          <a:xfrm>
            <a:off x="4701306" y="1995788"/>
            <a:ext cx="4398040" cy="4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solidFill>
                  <a:srgbClr val="7030A0"/>
                </a:solidFill>
                <a:latin typeface="Book Antiqua" pitchFamily="18" charset="0"/>
              </a:rPr>
              <a:t>ΒΙΟΓΡΑΦΙΚΑ ΣΤΟΙΧΕΙΑ ΤΟΥ ΖΩΓΡΑΦΟΥ </a:t>
            </a:r>
            <a:endParaRPr lang="el-GR" dirty="0"/>
          </a:p>
        </p:txBody>
      </p:sp>
      <p:sp>
        <p:nvSpPr>
          <p:cNvPr id="3" name="2 - Θέση περιεχομένου"/>
          <p:cNvSpPr>
            <a:spLocks noGrp="1"/>
          </p:cNvSpPr>
          <p:nvPr>
            <p:ph sz="half" idx="1"/>
          </p:nvPr>
        </p:nvSpPr>
        <p:spPr>
          <a:xfrm>
            <a:off x="304800" y="1268760"/>
            <a:ext cx="4191000" cy="5055840"/>
          </a:xfrm>
        </p:spPr>
        <p:txBody>
          <a:bodyPr>
            <a:noAutofit/>
          </a:bodyPr>
          <a:lstStyle/>
          <a:p>
            <a:pPr>
              <a:buNone/>
            </a:pPr>
            <a:r>
              <a:rPr lang="el-GR" sz="1800" b="1" dirty="0" smtClean="0">
                <a:latin typeface="Book Antiqua" pitchFamily="18" charset="0"/>
              </a:rPr>
              <a:t>Ο Θεοτοκόπουλος αρχικά εγκαταστάθηκε στη Μαδρίτη. Στη συνέχεια έμεινε στο Τολέδο όπου και παρέμεινε για 37 χρόνια έως και το θάνατό του. </a:t>
            </a:r>
          </a:p>
          <a:p>
            <a:pPr>
              <a:buNone/>
            </a:pPr>
            <a:r>
              <a:rPr lang="el-GR" sz="1800" b="1" dirty="0" smtClean="0">
                <a:latin typeface="Book Antiqua" pitchFamily="18" charset="0"/>
              </a:rPr>
              <a:t>Ο Θεοτοκόπουλος συνδύασε τη βυζαντινή ζωγραφικής με το ισπανικό μανιερισμό. </a:t>
            </a:r>
          </a:p>
          <a:p>
            <a:pPr>
              <a:buNone/>
            </a:pPr>
            <a:r>
              <a:rPr lang="el-GR" sz="1800" b="1" dirty="0" smtClean="0">
                <a:latin typeface="Book Antiqua" pitchFamily="18" charset="0"/>
              </a:rPr>
              <a:t>Ο ναός του Αγίου Δομήνικου, το Εσκοριάλ και το Τολέδο φιλοξένησαν πίνακές του. Ο βασιλιάς της Ισπανίας Φίλιππος </a:t>
            </a:r>
            <a:r>
              <a:rPr lang="el-GR" sz="1800" b="1" dirty="0" err="1" smtClean="0">
                <a:latin typeface="Book Antiqua" pitchFamily="18" charset="0"/>
              </a:rPr>
              <a:t>Β΄αναγνώρισε</a:t>
            </a:r>
            <a:r>
              <a:rPr lang="el-GR" sz="1800" b="1" dirty="0" smtClean="0">
                <a:latin typeface="Book Antiqua" pitchFamily="18" charset="0"/>
              </a:rPr>
              <a:t> το ταλέντο του και του ανέθεσε τη </a:t>
            </a:r>
            <a:r>
              <a:rPr lang="el-GR" sz="1800" b="1" dirty="0" err="1" smtClean="0">
                <a:latin typeface="Book Antiqua" pitchFamily="18" charset="0"/>
              </a:rPr>
              <a:t>φιλοτέχνηση</a:t>
            </a:r>
            <a:r>
              <a:rPr lang="el-GR" sz="1800" b="1" dirty="0" smtClean="0">
                <a:latin typeface="Book Antiqua" pitchFamily="18" charset="0"/>
              </a:rPr>
              <a:t> του πίνακα «Το μαρτύριο του Αγίου Μαυρίκιου και η Θηβαϊκή Λεγεώνα»</a:t>
            </a:r>
            <a:endParaRPr lang="el-GR" sz="1800" b="1" dirty="0">
              <a:latin typeface="Book Antiqua" pitchFamily="18" charset="0"/>
            </a:endParaRPr>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5148062" y="1628800"/>
            <a:ext cx="3888000" cy="4512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04800" y="5805264"/>
            <a:ext cx="8610600" cy="792088"/>
          </a:xfrm>
        </p:spPr>
        <p:txBody>
          <a:bodyPr>
            <a:normAutofit fontScale="90000"/>
          </a:bodyPr>
          <a:lstStyle/>
          <a:p>
            <a:r>
              <a:rPr lang="el-GR" sz="3100" i="1" dirty="0" err="1" smtClean="0">
                <a:solidFill>
                  <a:srgbClr val="7030A0"/>
                </a:solidFill>
              </a:rPr>
              <a:t>Δομηνικοσ</a:t>
            </a:r>
            <a:r>
              <a:rPr lang="el-GR" sz="3100" i="1" dirty="0" smtClean="0">
                <a:solidFill>
                  <a:srgbClr val="7030A0"/>
                </a:solidFill>
              </a:rPr>
              <a:t> </a:t>
            </a:r>
            <a:r>
              <a:rPr lang="el-GR" sz="3100" i="1" dirty="0" err="1" smtClean="0">
                <a:solidFill>
                  <a:srgbClr val="7030A0"/>
                </a:solidFill>
              </a:rPr>
              <a:t>θεοτοκοπουλοσ</a:t>
            </a:r>
            <a:r>
              <a:rPr lang="el-GR" sz="3100" i="1" dirty="0" smtClean="0">
                <a:solidFill>
                  <a:srgbClr val="7030A0"/>
                </a:solidFill>
              </a:rPr>
              <a:t> ο </a:t>
            </a:r>
            <a:r>
              <a:rPr lang="el-GR" sz="3100" i="1" dirty="0" err="1" smtClean="0">
                <a:solidFill>
                  <a:srgbClr val="7030A0"/>
                </a:solidFill>
              </a:rPr>
              <a:t>κρησ</a:t>
            </a:r>
            <a:r>
              <a:rPr lang="el-GR" sz="3100" i="1" dirty="0" smtClean="0">
                <a:solidFill>
                  <a:srgbClr val="7030A0"/>
                </a:solidFill>
              </a:rPr>
              <a:t> </a:t>
            </a:r>
            <a:r>
              <a:rPr lang="el-GR" sz="3100" i="1" dirty="0" err="1" smtClean="0">
                <a:solidFill>
                  <a:srgbClr val="7030A0"/>
                </a:solidFill>
              </a:rPr>
              <a:t>εποιει</a:t>
            </a:r>
            <a:r>
              <a:rPr lang="el-GR" dirty="0" smtClean="0"/>
              <a:t/>
            </a:r>
            <a:br>
              <a:rPr lang="el-GR" dirty="0" smtClean="0"/>
            </a:br>
            <a:endParaRPr lang="el-GR" dirty="0"/>
          </a:p>
        </p:txBody>
      </p:sp>
      <p:sp>
        <p:nvSpPr>
          <p:cNvPr id="6" name="5 - Θέση κειμένου"/>
          <p:cNvSpPr>
            <a:spLocks noGrp="1"/>
          </p:cNvSpPr>
          <p:nvPr>
            <p:ph type="body" idx="1"/>
          </p:nvPr>
        </p:nvSpPr>
        <p:spPr/>
        <p:txBody>
          <a:bodyPr>
            <a:normAutofit lnSpcReduction="10000"/>
          </a:bodyPr>
          <a:lstStyle/>
          <a:p>
            <a:r>
              <a:rPr lang="el-GR" b="1" i="1" dirty="0" smtClean="0">
                <a:solidFill>
                  <a:schemeClr val="tx1"/>
                </a:solidFill>
                <a:latin typeface="Book Antiqua" pitchFamily="18" charset="0"/>
              </a:rPr>
              <a:t>Η </a:t>
            </a:r>
            <a:r>
              <a:rPr lang="el-GR" b="1" i="1" dirty="0" err="1" smtClean="0">
                <a:solidFill>
                  <a:schemeClr val="tx1"/>
                </a:solidFill>
                <a:latin typeface="Book Antiqua" pitchFamily="18" charset="0"/>
              </a:rPr>
              <a:t>προσκυνηση</a:t>
            </a:r>
            <a:r>
              <a:rPr lang="el-GR" b="1" i="1" dirty="0" smtClean="0">
                <a:solidFill>
                  <a:schemeClr val="tx1"/>
                </a:solidFill>
                <a:latin typeface="Book Antiqua" pitchFamily="18" charset="0"/>
              </a:rPr>
              <a:t> των </a:t>
            </a:r>
            <a:r>
              <a:rPr lang="el-GR" b="1" i="1" dirty="0" err="1" smtClean="0">
                <a:solidFill>
                  <a:schemeClr val="tx1"/>
                </a:solidFill>
                <a:latin typeface="Book Antiqua" pitchFamily="18" charset="0"/>
              </a:rPr>
              <a:t>ποιμενων</a:t>
            </a:r>
            <a:r>
              <a:rPr lang="el-GR" b="1" i="1" dirty="0" smtClean="0">
                <a:solidFill>
                  <a:schemeClr val="tx1"/>
                </a:solidFill>
                <a:latin typeface="Book Antiqua" pitchFamily="18" charset="0"/>
              </a:rPr>
              <a:t>, 1641 </a:t>
            </a:r>
            <a:r>
              <a:rPr lang="el-GR" b="1" i="1" dirty="0" err="1" smtClean="0">
                <a:solidFill>
                  <a:schemeClr val="tx1"/>
                </a:solidFill>
                <a:latin typeface="Book Antiqua" pitchFamily="18" charset="0"/>
              </a:rPr>
              <a:t>μαδριτη</a:t>
            </a:r>
            <a:endParaRPr lang="el-GR" b="1" i="1" dirty="0">
              <a:solidFill>
                <a:schemeClr val="tx1"/>
              </a:solidFill>
              <a:latin typeface="Book Antiqua" pitchFamily="18" charset="0"/>
            </a:endParaRPr>
          </a:p>
        </p:txBody>
      </p:sp>
      <p:sp>
        <p:nvSpPr>
          <p:cNvPr id="8" name="7 - Θέση κειμένου"/>
          <p:cNvSpPr>
            <a:spLocks noGrp="1"/>
          </p:cNvSpPr>
          <p:nvPr>
            <p:ph type="body" sz="half" idx="3"/>
          </p:nvPr>
        </p:nvSpPr>
        <p:spPr/>
        <p:txBody>
          <a:bodyPr/>
          <a:lstStyle/>
          <a:p>
            <a:r>
              <a:rPr lang="el-GR" b="1" dirty="0" err="1" smtClean="0">
                <a:solidFill>
                  <a:schemeClr val="tx1"/>
                </a:solidFill>
                <a:latin typeface="Book Antiqua" pitchFamily="18" charset="0"/>
              </a:rPr>
              <a:t>Ανασταση</a:t>
            </a:r>
            <a:r>
              <a:rPr lang="el-GR" b="1" dirty="0" smtClean="0">
                <a:solidFill>
                  <a:schemeClr val="tx1"/>
                </a:solidFill>
                <a:latin typeface="Book Antiqua" pitchFamily="18" charset="0"/>
              </a:rPr>
              <a:t>, 1597-1600, </a:t>
            </a:r>
            <a:r>
              <a:rPr lang="el-GR" b="1" dirty="0" err="1" smtClean="0">
                <a:solidFill>
                  <a:schemeClr val="tx1"/>
                </a:solidFill>
                <a:latin typeface="Book Antiqua" pitchFamily="18" charset="0"/>
              </a:rPr>
              <a:t>μαδριτη</a:t>
            </a:r>
            <a:endParaRPr lang="el-GR" b="1" dirty="0">
              <a:solidFill>
                <a:schemeClr val="tx1"/>
              </a:solidFill>
              <a:latin typeface="Book Antiqua" pitchFamily="18" charset="0"/>
            </a:endParaRPr>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1315634" y="1316036"/>
            <a:ext cx="2376000" cy="4215485"/>
          </a:xfrm>
          <a:prstGeom prst="rect">
            <a:avLst/>
          </a:prstGeom>
          <a:noFill/>
          <a:ln w="9525">
            <a:noFill/>
            <a:miter lim="800000"/>
            <a:headEnd/>
            <a:tailEnd/>
          </a:ln>
        </p:spPr>
      </p:pic>
      <p:pic>
        <p:nvPicPr>
          <p:cNvPr id="7171" name="Picture 3"/>
          <p:cNvPicPr>
            <a:picLocks noGrp="1" noChangeAspect="1" noChangeArrowheads="1"/>
          </p:cNvPicPr>
          <p:nvPr>
            <p:ph sz="quarter" idx="4"/>
          </p:nvPr>
        </p:nvPicPr>
        <p:blipFill>
          <a:blip r:embed="rId3" cstate="print"/>
          <a:srcRect/>
          <a:stretch>
            <a:fillRect/>
          </a:stretch>
        </p:blipFill>
        <p:spPr bwMode="auto">
          <a:xfrm>
            <a:off x="5883076" y="1316037"/>
            <a:ext cx="1980000" cy="4289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805264"/>
            <a:ext cx="8610600" cy="792088"/>
          </a:xfrm>
        </p:spPr>
        <p:txBody>
          <a:bodyPr>
            <a:noAutofit/>
          </a:bodyPr>
          <a:lstStyle/>
          <a:p>
            <a:r>
              <a:rPr lang="el-GR" sz="2800" i="1" dirty="0" err="1" smtClean="0">
                <a:solidFill>
                  <a:srgbClr val="7030A0"/>
                </a:solidFill>
              </a:rPr>
              <a:t>Δομηνικοσ</a:t>
            </a:r>
            <a:r>
              <a:rPr lang="el-GR" sz="2800" i="1" dirty="0" smtClean="0">
                <a:solidFill>
                  <a:srgbClr val="7030A0"/>
                </a:solidFill>
              </a:rPr>
              <a:t> </a:t>
            </a:r>
            <a:r>
              <a:rPr lang="el-GR" sz="2800" i="1" dirty="0" err="1" smtClean="0">
                <a:solidFill>
                  <a:srgbClr val="7030A0"/>
                </a:solidFill>
              </a:rPr>
              <a:t>θεοτοκοπουλοσ</a:t>
            </a:r>
            <a:r>
              <a:rPr lang="el-GR" sz="2800" i="1" dirty="0" smtClean="0">
                <a:solidFill>
                  <a:srgbClr val="7030A0"/>
                </a:solidFill>
              </a:rPr>
              <a:t> ο </a:t>
            </a:r>
            <a:r>
              <a:rPr lang="el-GR" sz="2800" i="1" dirty="0" err="1" smtClean="0">
                <a:solidFill>
                  <a:srgbClr val="7030A0"/>
                </a:solidFill>
              </a:rPr>
              <a:t>κρησ</a:t>
            </a:r>
            <a:r>
              <a:rPr lang="el-GR" sz="2800" i="1" dirty="0" smtClean="0">
                <a:solidFill>
                  <a:srgbClr val="7030A0"/>
                </a:solidFill>
              </a:rPr>
              <a:t> </a:t>
            </a:r>
            <a:r>
              <a:rPr lang="el-GR" sz="2800" i="1" dirty="0" err="1" smtClean="0">
                <a:solidFill>
                  <a:srgbClr val="7030A0"/>
                </a:solidFill>
              </a:rPr>
              <a:t>εποιει</a:t>
            </a:r>
            <a:r>
              <a:rPr lang="el-GR" sz="2800" dirty="0" smtClean="0"/>
              <a:t/>
            </a:r>
            <a:br>
              <a:rPr lang="el-GR" sz="2800" dirty="0" smtClean="0"/>
            </a:br>
            <a:endParaRPr lang="el-GR" sz="2800" dirty="0"/>
          </a:p>
        </p:txBody>
      </p:sp>
      <p:sp>
        <p:nvSpPr>
          <p:cNvPr id="3" name="2 - Θέση κειμένου"/>
          <p:cNvSpPr>
            <a:spLocks noGrp="1"/>
          </p:cNvSpPr>
          <p:nvPr>
            <p:ph type="body" idx="1"/>
          </p:nvPr>
        </p:nvSpPr>
        <p:spPr/>
        <p:txBody>
          <a:bodyPr/>
          <a:lstStyle/>
          <a:p>
            <a:r>
              <a:rPr lang="el-GR" b="1" dirty="0" err="1" smtClean="0">
                <a:solidFill>
                  <a:schemeClr val="tx1"/>
                </a:solidFill>
                <a:latin typeface="Book Antiqua" pitchFamily="18" charset="0"/>
              </a:rPr>
              <a:t>Πεντηκοστη</a:t>
            </a:r>
            <a:r>
              <a:rPr lang="el-GR" b="1" dirty="0" smtClean="0">
                <a:solidFill>
                  <a:schemeClr val="tx1"/>
                </a:solidFill>
                <a:latin typeface="Book Antiqua" pitchFamily="18" charset="0"/>
              </a:rPr>
              <a:t>, 1597-1600, </a:t>
            </a:r>
            <a:r>
              <a:rPr lang="el-GR" b="1" dirty="0" err="1" smtClean="0">
                <a:solidFill>
                  <a:schemeClr val="tx1"/>
                </a:solidFill>
                <a:latin typeface="Book Antiqua" pitchFamily="18" charset="0"/>
              </a:rPr>
              <a:t>μαδριτη</a:t>
            </a:r>
            <a:endParaRPr lang="el-GR" b="1" dirty="0">
              <a:solidFill>
                <a:schemeClr val="tx1"/>
              </a:solidFill>
              <a:latin typeface="Book Antiqua" pitchFamily="18" charset="0"/>
            </a:endParaRPr>
          </a:p>
        </p:txBody>
      </p:sp>
      <p:sp>
        <p:nvSpPr>
          <p:cNvPr id="4" name="3 - Θέση κειμένου"/>
          <p:cNvSpPr>
            <a:spLocks noGrp="1"/>
          </p:cNvSpPr>
          <p:nvPr>
            <p:ph type="body" sz="half" idx="3"/>
          </p:nvPr>
        </p:nvSpPr>
        <p:spPr/>
        <p:txBody>
          <a:bodyPr>
            <a:normAutofit/>
          </a:bodyPr>
          <a:lstStyle/>
          <a:p>
            <a:r>
              <a:rPr lang="el-GR" sz="1600" b="1" dirty="0" smtClean="0">
                <a:solidFill>
                  <a:schemeClr val="tx1"/>
                </a:solidFill>
                <a:latin typeface="Book Antiqua" pitchFamily="18" charset="0"/>
              </a:rPr>
              <a:t>Ο </a:t>
            </a:r>
            <a:r>
              <a:rPr lang="el-GR" sz="1600" b="1" dirty="0" err="1" smtClean="0">
                <a:solidFill>
                  <a:schemeClr val="tx1"/>
                </a:solidFill>
                <a:latin typeface="Book Antiqua" pitchFamily="18" charset="0"/>
              </a:rPr>
              <a:t>αγιοσ</a:t>
            </a:r>
            <a:r>
              <a:rPr lang="el-GR" sz="1600" b="1" dirty="0" smtClean="0">
                <a:solidFill>
                  <a:schemeClr val="tx1"/>
                </a:solidFill>
                <a:latin typeface="Book Antiqua" pitchFamily="18" charset="0"/>
              </a:rPr>
              <a:t> </a:t>
            </a:r>
            <a:r>
              <a:rPr lang="el-GR" sz="1600" b="1" dirty="0" err="1" smtClean="0">
                <a:solidFill>
                  <a:schemeClr val="tx1"/>
                </a:solidFill>
                <a:latin typeface="Book Antiqua" pitchFamily="18" charset="0"/>
              </a:rPr>
              <a:t>μαυρικιοσ</a:t>
            </a:r>
            <a:r>
              <a:rPr lang="el-GR" sz="1600" b="1" dirty="0" smtClean="0">
                <a:solidFill>
                  <a:schemeClr val="tx1"/>
                </a:solidFill>
                <a:latin typeface="Book Antiqua" pitchFamily="18" charset="0"/>
              </a:rPr>
              <a:t> και η </a:t>
            </a:r>
            <a:r>
              <a:rPr lang="el-GR" sz="1600" b="1" dirty="0" err="1" smtClean="0">
                <a:solidFill>
                  <a:schemeClr val="tx1"/>
                </a:solidFill>
                <a:latin typeface="Book Antiqua" pitchFamily="18" charset="0"/>
              </a:rPr>
              <a:t>θηβαϊκη</a:t>
            </a:r>
            <a:r>
              <a:rPr lang="el-GR" sz="1600" b="1" dirty="0" smtClean="0">
                <a:solidFill>
                  <a:schemeClr val="tx1"/>
                </a:solidFill>
                <a:latin typeface="Book Antiqua" pitchFamily="18" charset="0"/>
              </a:rPr>
              <a:t> </a:t>
            </a:r>
            <a:r>
              <a:rPr lang="el-GR" sz="1600" b="1" dirty="0" err="1" smtClean="0">
                <a:solidFill>
                  <a:schemeClr val="tx1"/>
                </a:solidFill>
                <a:latin typeface="Book Antiqua" pitchFamily="18" charset="0"/>
              </a:rPr>
              <a:t>λεγεωνα</a:t>
            </a:r>
            <a:r>
              <a:rPr lang="el-GR" sz="1600" b="1" dirty="0" smtClean="0">
                <a:solidFill>
                  <a:schemeClr val="tx1"/>
                </a:solidFill>
                <a:latin typeface="Book Antiqua" pitchFamily="18" charset="0"/>
              </a:rPr>
              <a:t> </a:t>
            </a:r>
            <a:endParaRPr lang="el-GR" sz="1600" b="1" dirty="0">
              <a:solidFill>
                <a:schemeClr val="tx1"/>
              </a:solidFill>
              <a:latin typeface="Book Antiqua" pitchFamily="18" charset="0"/>
            </a:endParaRPr>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1486256" y="1316038"/>
            <a:ext cx="2052000" cy="4301310"/>
          </a:xfrm>
          <a:prstGeom prst="rect">
            <a:avLst/>
          </a:prstGeom>
          <a:noFill/>
          <a:ln w="9525">
            <a:noFill/>
            <a:miter lim="800000"/>
            <a:headEnd/>
            <a:tailEnd/>
          </a:ln>
        </p:spPr>
      </p:pic>
      <p:pic>
        <p:nvPicPr>
          <p:cNvPr id="8195" name="Picture 3"/>
          <p:cNvPicPr>
            <a:picLocks noGrp="1" noChangeAspect="1" noChangeArrowheads="1"/>
          </p:cNvPicPr>
          <p:nvPr>
            <p:ph sz="quarter" idx="4"/>
          </p:nvPr>
        </p:nvPicPr>
        <p:blipFill>
          <a:blip r:embed="rId3" cstate="print"/>
          <a:srcRect/>
          <a:stretch>
            <a:fillRect/>
          </a:stretch>
        </p:blipFill>
        <p:spPr bwMode="auto">
          <a:xfrm>
            <a:off x="5455811" y="1316038"/>
            <a:ext cx="2881951" cy="42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s-ES" b="0" dirty="0" smtClean="0"/>
              <a:t>Ο </a:t>
            </a:r>
            <a:r>
              <a:rPr lang="es-ES" b="0" dirty="0" smtClean="0"/>
              <a:t>καρδιν</a:t>
            </a:r>
            <a:r>
              <a:rPr lang="el-GR" b="0" dirty="0" smtClean="0"/>
              <a:t>Α</a:t>
            </a:r>
            <a:r>
              <a:rPr lang="es-ES" b="0" dirty="0" smtClean="0"/>
              <a:t>λιο</a:t>
            </a:r>
            <a:r>
              <a:rPr lang="el-GR" b="0" dirty="0" smtClean="0"/>
              <a:t>Σ</a:t>
            </a:r>
            <a:r>
              <a:rPr lang="es-ES" b="0" dirty="0" smtClean="0"/>
              <a:t> </a:t>
            </a:r>
            <a:r>
              <a:rPr lang="es-ES" b="0" dirty="0" smtClean="0"/>
              <a:t>Fernando Niño de Guevara, 1600-1601, Νέα Υόρκη,</a:t>
            </a:r>
            <a:endParaRPr lang="el-GR" dirty="0"/>
          </a:p>
        </p:txBody>
      </p:sp>
      <p:sp>
        <p:nvSpPr>
          <p:cNvPr id="9" name="8 - Θέση κειμένου"/>
          <p:cNvSpPr>
            <a:spLocks noGrp="1"/>
          </p:cNvSpPr>
          <p:nvPr>
            <p:ph type="body" idx="2"/>
          </p:nvPr>
        </p:nvSpPr>
        <p:spPr/>
        <p:txBody>
          <a:bodyPr>
            <a:normAutofit/>
          </a:bodyPr>
          <a:lstStyle/>
          <a:p>
            <a:r>
              <a:rPr lang="el-GR" sz="2000" b="1" i="1" dirty="0" smtClean="0">
                <a:latin typeface="Book Antiqua" pitchFamily="18" charset="0"/>
              </a:rPr>
              <a:t>Ο Δομήνικος Θεοτοκόπουλος πέρασε από τη σκληρή δοκιμασία της Ιεράς Εξέτασης. </a:t>
            </a:r>
            <a:endParaRPr lang="el-GR" sz="2000" b="1" i="1" dirty="0" smtClean="0">
              <a:latin typeface="Book Antiqua" pitchFamily="18" charset="0"/>
            </a:endParaRPr>
          </a:p>
          <a:p>
            <a:endParaRPr lang="el-GR" sz="2000" b="1" i="1" dirty="0" smtClean="0">
              <a:latin typeface="Book Antiqua" pitchFamily="18" charset="0"/>
            </a:endParaRPr>
          </a:p>
          <a:p>
            <a:r>
              <a:rPr lang="el-GR" sz="2000" b="1" i="1" dirty="0" smtClean="0">
                <a:latin typeface="Book Antiqua" pitchFamily="18" charset="0"/>
              </a:rPr>
              <a:t>«Ξέρετε, είναι μάταιο να σκοτώνουμε τους ιεροεξεταστές. Αυτό που μπορούμε να κάνουμε είναι να αποτυπώσουμε την όψη αυτών των </a:t>
            </a:r>
            <a:r>
              <a:rPr lang="el-GR" sz="2000" b="1" i="1" dirty="0" err="1" smtClean="0">
                <a:latin typeface="Book Antiqua" pitchFamily="18" charset="0"/>
              </a:rPr>
              <a:t>ατιμαστών</a:t>
            </a:r>
            <a:r>
              <a:rPr lang="el-GR" sz="2000" b="1" i="1" dirty="0" smtClean="0">
                <a:latin typeface="Book Antiqua" pitchFamily="18" charset="0"/>
              </a:rPr>
              <a:t> του Χριστού»</a:t>
            </a:r>
            <a:endParaRPr lang="el-GR" sz="2000" b="1" i="1" dirty="0">
              <a:latin typeface="Book Antiqua" pitchFamily="18" charset="0"/>
            </a:endParaRPr>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4716909" y="609600"/>
            <a:ext cx="3117375" cy="48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227</TotalTime>
  <Words>725</Words>
  <Application>Microsoft Office PowerPoint</Application>
  <PresentationFormat>Προβολή στην οθόνη (4:3)</PresentationFormat>
  <Paragraphs>66</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Διαστημικό</vt:lpstr>
      <vt:lpstr>ΔΟΜΗΝΙΚΟΣ ΘΕΟΤΟΚΟΠΟΥΛΟΣ  EL GRECO </vt:lpstr>
      <vt:lpstr>ΠΟΡΤΡΑΙΤΟ ΑΝΔΡΑ, ΠΙΘΑΝΩΣ ΑΥΤΟΠΡΟΣΩΠΟΓΡΑΦΙΑ EL GRECO</vt:lpstr>
      <vt:lpstr>Βιογραφικα στοιχεια ζωγραφου </vt:lpstr>
      <vt:lpstr>ΒΙΟΓΡΑΦΙΚΑ ΣΤΟΙΧΕΙΑ ΖΩΓΡΑΦΟΥ </vt:lpstr>
      <vt:lpstr>ΒΙΟΓΡΑΦΙΚΑ ΣΤΟΙΧΕΙΑ ΤΟΥ ΖΩΓΡΑΦΟΥ </vt:lpstr>
      <vt:lpstr>ΒΙΟΓΡΑΦΙΚΑ ΣΤΟΙΧΕΙΑ ΤΟΥ ΖΩΓΡΑΦΟΥ </vt:lpstr>
      <vt:lpstr>Δομηνικοσ θεοτοκοπουλοσ ο κρησ εποιει </vt:lpstr>
      <vt:lpstr>Δομηνικοσ θεοτοκοπουλοσ ο κρησ εποιει </vt:lpstr>
      <vt:lpstr>Ο καρδινΑλιοΣ Fernando Niño de Guevara, 1600-1601, Νέα Υόρκη,</vt:lpstr>
      <vt:lpstr>Δομηνικοσ θεοτοκοπουλοσ  ο κρησ εποιει</vt:lpstr>
      <vt:lpstr>Η ΤΑΦΗ ΤΟΥ ΚΟΜΗ ΟΡΓΚΑΘ (1586-1588, ΤΟΛΕΔΟ)</vt:lpstr>
      <vt:lpstr>Η ΤΑΦΗ ΤΟΥ ΚΟΜΗ ΟΡΓΚΑΘ (1586-1588, ΤΟΛΕΔΟ)</vt:lpstr>
      <vt:lpstr>Η ΤΑΦΗ ΤΟΥ ΚΟΜΗ ΟΡΓΚΑΘ –κάτω επιπεδο</vt:lpstr>
      <vt:lpstr>Η ΤΑΦΗ ΤΟΥ ΚΟΜΗ ΟΡΓΚΑΘ –ανω επιπεδο</vt:lpstr>
      <vt:lpstr>Η ΤΑΦΗ ΤΟΥ ΚΟΜΗ ΟΡΓΚΑΘ –ανω επιπεδο</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ΔΟΜΗΝΙΚΟΣ ΘΕΟΤΟΚΟΠΟΥΛΟΣ  EL GRECO</dc:title>
  <dc:creator>user</dc:creator>
  <cp:lastModifiedBy>user</cp:lastModifiedBy>
  <cp:revision>33</cp:revision>
  <dcterms:created xsi:type="dcterms:W3CDTF">2025-03-04T17:02:34Z</dcterms:created>
  <dcterms:modified xsi:type="dcterms:W3CDTF">2025-03-04T20:50:03Z</dcterms:modified>
</cp:coreProperties>
</file>