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5F3F1-5FB9-4BAB-9D04-63CC18DC20B4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C831D-5314-4414-B747-5FCDC3B1BCB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C831D-5314-4414-B747-5FCDC3B1BCBC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A5CA9C-73C4-4732-AC21-96357B8CE06A}" type="datetimeFigureOut">
              <a:rPr lang="el-GR" smtClean="0"/>
              <a:t>25/4/2025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55C77F-A49E-434D-B3C4-6A1696CFF8AD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Οι οικονομικές θεωρίες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Φυσιοκράτες &amp; Οικονομικός Φιλελευθερισμός </a:t>
            </a:r>
            <a:endParaRPr lang="el-G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l-GR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l-GR" sz="3100" b="1" dirty="0" smtClean="0">
                <a:solidFill>
                  <a:srgbClr val="002060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Συνθήκες </a:t>
            </a:r>
            <a:r>
              <a:rPr lang="el-GR" sz="3100" b="1" dirty="0" smtClean="0">
                <a:solidFill>
                  <a:srgbClr val="002060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εμφάνισης νέων οικονομικών θεωριών (17</a:t>
            </a:r>
            <a:r>
              <a:rPr lang="el-GR" sz="3100" b="1" baseline="30000" dirty="0" smtClean="0">
                <a:solidFill>
                  <a:srgbClr val="002060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ος</a:t>
            </a:r>
            <a:r>
              <a:rPr lang="el-GR" sz="3100" b="1" dirty="0" smtClean="0">
                <a:solidFill>
                  <a:srgbClr val="002060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-  18</a:t>
            </a:r>
            <a:r>
              <a:rPr lang="el-GR" sz="3100" b="1" baseline="30000" dirty="0" smtClean="0">
                <a:solidFill>
                  <a:srgbClr val="002060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ος</a:t>
            </a:r>
            <a:r>
              <a:rPr lang="el-GR" sz="3100" b="1" dirty="0" smtClean="0">
                <a:solidFill>
                  <a:srgbClr val="002060"/>
                </a:solidFill>
                <a:latin typeface="Arial" pitchFamily="34" charset="0"/>
                <a:ea typeface="Cambria" pitchFamily="18" charset="0"/>
                <a:cs typeface="Arial" pitchFamily="34" charset="0"/>
              </a:rPr>
              <a:t> αιώνας)</a:t>
            </a:r>
            <a:r>
              <a:rPr lang="el-GR" sz="3100" dirty="0" smtClean="0">
                <a:latin typeface="Arial" pitchFamily="34" charset="0"/>
                <a:ea typeface="Cambria" pitchFamily="18" charset="0"/>
                <a:cs typeface="Arial" pitchFamily="34" charset="0"/>
              </a:rPr>
              <a:t/>
            </a:r>
            <a:br>
              <a:rPr lang="el-GR" sz="3100" dirty="0" smtClean="0">
                <a:latin typeface="Arial" pitchFamily="34" charset="0"/>
                <a:ea typeface="Cambria" pitchFamily="18" charset="0"/>
                <a:cs typeface="Arial" pitchFamily="34" charset="0"/>
              </a:rPr>
            </a:br>
            <a:endParaRPr lang="el-GR" sz="3100" dirty="0">
              <a:latin typeface="Arial" pitchFamily="34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l-GR" dirty="0" smtClean="0"/>
              <a:t>επαναπροσδιορισμός της οικονομικής πολιτικής – στο εσωτερικό των κρατών και στις διεθνείς σχέσεις- λόγω </a:t>
            </a:r>
            <a:r>
              <a:rPr lang="el-GR" b="1" dirty="0" smtClean="0">
                <a:solidFill>
                  <a:srgbClr val="002060"/>
                </a:solidFill>
              </a:rPr>
              <a:t>των νέων δεδομένων </a:t>
            </a:r>
            <a:r>
              <a:rPr lang="el-GR" dirty="0" smtClean="0"/>
              <a:t>που προέκυψαν </a:t>
            </a:r>
            <a:r>
              <a:rPr lang="el-GR" b="1" dirty="0" smtClean="0">
                <a:solidFill>
                  <a:srgbClr val="002060"/>
                </a:solidFill>
              </a:rPr>
              <a:t>από τη βιομηχανική επανάσταση</a:t>
            </a:r>
            <a:r>
              <a:rPr lang="el-GR" dirty="0" smtClean="0"/>
              <a:t>.</a:t>
            </a:r>
          </a:p>
          <a:p>
            <a:r>
              <a:rPr lang="el-GR" b="1" dirty="0" smtClean="0">
                <a:solidFill>
                  <a:srgbClr val="002060"/>
                </a:solidFill>
              </a:rPr>
              <a:t>η νέα οικονομική σκέψη</a:t>
            </a:r>
            <a:r>
              <a:rPr lang="el-GR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του Διαφωτισμού που προτάσσει </a:t>
            </a:r>
            <a:r>
              <a:rPr lang="el-GR" b="1" dirty="0" smtClean="0">
                <a:solidFill>
                  <a:srgbClr val="002060"/>
                </a:solidFill>
              </a:rPr>
              <a:t>την αποδέσμευση </a:t>
            </a:r>
            <a:r>
              <a:rPr lang="el-GR" dirty="0" smtClean="0"/>
              <a:t>της οικονομικής ζωής </a:t>
            </a:r>
            <a:r>
              <a:rPr lang="el-GR" dirty="0" smtClean="0">
                <a:solidFill>
                  <a:srgbClr val="002060"/>
                </a:solidFill>
              </a:rPr>
              <a:t>από </a:t>
            </a:r>
            <a:r>
              <a:rPr lang="el-GR" b="1" dirty="0" smtClean="0">
                <a:solidFill>
                  <a:srgbClr val="002060"/>
                </a:solidFill>
              </a:rPr>
              <a:t>τον μερκαντιλισμό (θεωρία 16</a:t>
            </a:r>
            <a:r>
              <a:rPr lang="el-GR" b="1" baseline="30000" dirty="0" smtClean="0">
                <a:solidFill>
                  <a:srgbClr val="002060"/>
                </a:solidFill>
              </a:rPr>
              <a:t>ου</a:t>
            </a:r>
            <a:r>
              <a:rPr lang="el-GR" b="1" dirty="0" smtClean="0">
                <a:solidFill>
                  <a:srgbClr val="002060"/>
                </a:solidFill>
              </a:rPr>
              <a:t> και </a:t>
            </a:r>
            <a:r>
              <a:rPr lang="el-GR" b="1" dirty="0" smtClean="0">
                <a:solidFill>
                  <a:srgbClr val="002060"/>
                </a:solidFill>
              </a:rPr>
              <a:t>αρχές 18</a:t>
            </a:r>
            <a:r>
              <a:rPr lang="el-GR" b="1" baseline="30000" dirty="0" smtClean="0">
                <a:solidFill>
                  <a:srgbClr val="002060"/>
                </a:solidFill>
              </a:rPr>
              <a:t>ου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αιώνα</a:t>
            </a:r>
            <a:r>
              <a:rPr lang="el-GR" b="1" dirty="0" smtClean="0">
                <a:solidFill>
                  <a:srgbClr val="002060"/>
                </a:solidFill>
              </a:rPr>
              <a:t>), </a:t>
            </a:r>
            <a:r>
              <a:rPr lang="el-GR" dirty="0" smtClean="0"/>
              <a:t>δηλαδή </a:t>
            </a:r>
            <a:r>
              <a:rPr lang="el-GR" b="1" dirty="0" smtClean="0">
                <a:solidFill>
                  <a:srgbClr val="002060"/>
                </a:solidFill>
              </a:rPr>
              <a:t>τον κρατικό παρεμβατισμό που τον κρατικό έλεγχο της ελεύθερης οικονομικής δραστηριότητας. </a:t>
            </a:r>
            <a:r>
              <a:rPr lang="el-GR" dirty="0" smtClean="0">
                <a:solidFill>
                  <a:srgbClr val="002060"/>
                </a:solidFill>
              </a:rPr>
              <a:t> </a:t>
            </a:r>
            <a:endParaRPr lang="el-G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Οικονομικές θεωρίες (17</a:t>
            </a:r>
            <a:r>
              <a:rPr lang="el-GR" sz="32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ος</a:t>
            </a:r>
            <a:r>
              <a:rPr lang="el-G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-18</a:t>
            </a:r>
            <a:r>
              <a:rPr lang="el-GR" sz="32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ος</a:t>
            </a:r>
            <a:r>
              <a:rPr lang="el-G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αιώνας)</a:t>
            </a:r>
            <a:endParaRPr lang="el-G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Φυσιοκράτες- νέες οικονομικές θεωρίες του </a:t>
            </a: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Διαφωτισμού </a:t>
            </a:r>
          </a:p>
          <a:p>
            <a:pPr lvl="0"/>
            <a:r>
              <a:rPr lang="el-GR" sz="2000" dirty="0" smtClean="0">
                <a:latin typeface="Arial" pitchFamily="34" charset="0"/>
                <a:cs typeface="Arial" pitchFamily="34" charset="0"/>
              </a:rPr>
              <a:t>Ο αγροτικός χαρακτήρας της γαλλικής οικονομίας επηρέασε τους Γάλλους οικονομολόγους στη διαμόρφωση της οικονομικής θεωρίας τους. </a:t>
            </a:r>
          </a:p>
          <a:p>
            <a:pPr lvl="0"/>
            <a:r>
              <a:rPr lang="el-GR" sz="2000" dirty="0" smtClean="0">
                <a:latin typeface="Arial" pitchFamily="34" charset="0"/>
                <a:cs typeface="Arial" pitchFamily="34" charset="0"/>
              </a:rPr>
              <a:t>Οι σπουδαιότεροι φυσιοκράτες ήταν ο 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Κεναί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 (1694-1774), ο 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Γκουρναί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 (1712-1759) και ο 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Τυργκό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 (1727-1781).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Βασικές θέσεις Φυσιοκρατών</a:t>
            </a:r>
          </a:p>
          <a:p>
            <a:pPr lvl="0"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√ 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εναντιώνονται στην κυρίαρχη αντίληψη του μερκαντιλισμού.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√  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θεωρούν τη γεωργία ως βασική πηγή πλούτου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√  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οπαδοί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της ελεύθερης οικονομίας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√  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τονίζουν την ανάγκη να εφαρμοστούν στην οικονομία οι νόμοι της φύσης, ώστε να μην παρεμποδίζεται η ελεύθερη οικονομική δραστηριότητα. </a:t>
            </a:r>
            <a:endParaRPr lang="el-GR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Διαφορές Οικονομικών Θεωριών</a:t>
            </a:r>
            <a:endParaRPr lang="el-G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268760"/>
            <a:ext cx="3657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Μερκαντιλισμός</a:t>
            </a:r>
          </a:p>
          <a:p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ο πλούτος μιας χώρας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βασίζεται στο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απόθεμά της σε πολύτιμα μέταλλα.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800" dirty="0" smtClean="0">
                <a:latin typeface="Arial" pitchFamily="34" charset="0"/>
                <a:cs typeface="Arial" pitchFamily="34" charset="0"/>
              </a:rPr>
              <a:t>στόχος του κράτους είναι η διατήρηση του ενεργητικού εμπορικού ισοζυγίου για την εισαγωγή πολύτιμων μετάλλων από το πλεόνασμά 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του.</a:t>
            </a:r>
          </a:p>
          <a:p>
            <a:r>
              <a:rPr lang="el-GR" sz="1800" dirty="0" smtClean="0">
                <a:latin typeface="Arial" pitchFamily="34" charset="0"/>
                <a:cs typeface="Arial" pitchFamily="34" charset="0"/>
              </a:rPr>
              <a:t>Επιβάλλεται ο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κρατικός παρεμβατισμός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ο  έλεγχος </a:t>
            </a:r>
            <a:r>
              <a:rPr lang="el-GR" sz="1800" b="1" dirty="0" smtClean="0">
                <a:latin typeface="Arial" pitchFamily="34" charset="0"/>
                <a:cs typeface="Arial" pitchFamily="34" charset="0"/>
              </a:rPr>
              <a:t>των εισαγωγών και των εξαγωγών (ενθάρρυνση εισαγωγών και αποθάρρυνση των εξαγωγών).</a:t>
            </a:r>
            <a:r>
              <a:rPr lang="el-GR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196752"/>
            <a:ext cx="3657600" cy="499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Φυσιοκράτες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Ο πλούτος της χώρας βασίζεται στη γεωργία. 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Στην οικονομία πρέπει να εφαρμόζονται οι νόμοι της φύσης.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Αναγκαίος είναι περιορισμός των δασμών και η εξασφάλιση της ελεύθερης διακίνησης των αγαθών. 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Δεν πρέπει να περιορίζεται η ελεύθερη οικονομική δραστηριότητα. </a:t>
            </a: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Οικονομικός Φιλελευθερισμός </a:t>
            </a:r>
            <a:endParaRPr lang="el-G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268760"/>
            <a:ext cx="3657600" cy="49186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l-GR" dirty="0" smtClean="0"/>
              <a:t>Θεμελιωτής </a:t>
            </a:r>
            <a:r>
              <a:rPr lang="el-GR" dirty="0" smtClean="0"/>
              <a:t>του οικονομικού φιλελευθερισμού ήταν </a:t>
            </a:r>
            <a:r>
              <a:rPr lang="el-GR" b="1" dirty="0" smtClean="0"/>
              <a:t>ο </a:t>
            </a:r>
            <a:r>
              <a:rPr lang="el-GR" b="1" dirty="0" err="1" smtClean="0"/>
              <a:t>Σκώτος</a:t>
            </a:r>
            <a:r>
              <a:rPr lang="el-GR" b="1" dirty="0" smtClean="0"/>
              <a:t> </a:t>
            </a:r>
            <a:r>
              <a:rPr lang="el-GR" b="1" dirty="0" err="1" smtClean="0"/>
              <a:t>Άνταμ</a:t>
            </a:r>
            <a:r>
              <a:rPr lang="el-GR" b="1" dirty="0" smtClean="0"/>
              <a:t> Σμιθ (1723-1790). </a:t>
            </a:r>
            <a:endParaRPr lang="el-GR" dirty="0" smtClean="0"/>
          </a:p>
          <a:p>
            <a:pPr lvl="0"/>
            <a:r>
              <a:rPr lang="el-GR" dirty="0" smtClean="0"/>
              <a:t>Η θεωρία της φιλελεύθερης οικονομίας αναπτύχθηκε κυρίως στην Αγγλία, όπου είχε προχωρήσει η εκβιομηχάνιση.</a:t>
            </a:r>
          </a:p>
          <a:p>
            <a:r>
              <a:rPr lang="el-GR" dirty="0" smtClean="0"/>
              <a:t>Στο έργου του «Ο πλούτος των Εθνών» (1776), έρευνα για τα αίτια του πλούτου των εθνών ο </a:t>
            </a:r>
            <a:r>
              <a:rPr lang="el-GR" dirty="0" err="1" smtClean="0"/>
              <a:t>Άνταμ</a:t>
            </a:r>
            <a:r>
              <a:rPr lang="el-GR" dirty="0" smtClean="0"/>
              <a:t> Σμιθ </a:t>
            </a:r>
            <a:r>
              <a:rPr lang="el-GR" b="1" dirty="0" smtClean="0"/>
              <a:t>διατύπωσε τον νόμο της προσφοράς και της ζήτησης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84784"/>
            <a:ext cx="3247602" cy="389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Βασικές αρχές του Οικονομικού Φιλελευθερισμού 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331640" y="1340768"/>
          <a:ext cx="7499350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350"/>
              </a:tblGrid>
              <a:tr h="498744">
                <a:tc>
                  <a:txBody>
                    <a:bodyPr/>
                    <a:lstStyle/>
                    <a:p>
                      <a:r>
                        <a:rPr lang="el-GR" sz="2000" dirty="0" smtClean="0">
                          <a:latin typeface="Arial" pitchFamily="34" charset="0"/>
                          <a:cs typeface="Arial" pitchFamily="34" charset="0"/>
                        </a:rPr>
                        <a:t>Οικονομικός</a:t>
                      </a:r>
                      <a:r>
                        <a:rPr lang="el-GR" sz="2000" baseline="0" dirty="0" smtClean="0">
                          <a:latin typeface="Arial" pitchFamily="34" charset="0"/>
                          <a:cs typeface="Arial" pitchFamily="34" charset="0"/>
                        </a:rPr>
                        <a:t> Φιλελευθερισμός: 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laissez faire – laissez passer</a:t>
                      </a:r>
                      <a:endParaRPr lang="el-G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2393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Ο νόμος της προσφοράς και της ζήτησης ρυθμίζει την παραγωγή, τη διακίνηση και τις τιμές των αγαθών.</a:t>
                      </a:r>
                      <a:endParaRPr lang="el-GR" sz="2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2393">
                <a:tc>
                  <a:txBody>
                    <a:bodyPr/>
                    <a:lstStyle/>
                    <a:p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Το κράτος δεν πρέπει να παρεμβαίνει στην οικονομική δραστηριότητα με δασμούς και φόρους</a:t>
                      </a:r>
                      <a:endParaRPr lang="el-GR" sz="20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41698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l-GR" sz="2000" b="1" kern="12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Η </a:t>
                      </a:r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ελευθερία στις οικονομικές δραστηριότητες εκφράστηκε την εποχή αυτή κυρίως με την επιγραμματική διατύπωση </a:t>
                      </a:r>
                      <a:r>
                        <a:rPr kumimoji="0" lang="el-GR" sz="20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laissez</a:t>
                      </a:r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l-GR" sz="20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faire</a:t>
                      </a:r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0" lang="el-GR" sz="20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laissez</a:t>
                      </a:r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l-GR" sz="2000" b="1" kern="1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passer</a:t>
                      </a:r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αφήστε τους ανθρώπους να δρουν </a:t>
                      </a:r>
                      <a:r>
                        <a:rPr kumimoji="0" lang="el-GR" sz="2000" b="1" i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ελεύθεροι στην οικονομική ζωή, αφήστε τα αγαθά να διακινούνται ελεύθερα</a:t>
                      </a:r>
                      <a:r>
                        <a:rPr kumimoji="0" lang="el-GR" sz="20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endParaRPr lang="el-G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576064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Συνέπειες οικονομικού φιλελευθερισμού 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67054"/>
            <a:ext cx="3695150" cy="514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980728"/>
            <a:ext cx="3672408" cy="552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328</Words>
  <Application>Microsoft Office PowerPoint</Application>
  <PresentationFormat>Προβολή στην οθόνη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Ηλιοστάσιο</vt:lpstr>
      <vt:lpstr>Οι οικονομικές θεωρίες</vt:lpstr>
      <vt:lpstr> Συνθήκες εμφάνισης νέων οικονομικών θεωριών (17ος -  18ος αιώνας) </vt:lpstr>
      <vt:lpstr>Οικονομικές θεωρίες (17ος -18ος αιώνας)</vt:lpstr>
      <vt:lpstr>Διαφορές Οικονομικών Θεωριών</vt:lpstr>
      <vt:lpstr>Οικονομικός Φιλελευθερισμός </vt:lpstr>
      <vt:lpstr>Βασικές αρχές του Οικονομικού Φιλελευθερισμού </vt:lpstr>
      <vt:lpstr>Συνέπειες οικονομικού φιλελευθερισμού 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οικονομικές θεωρίες</dc:title>
  <dc:creator>user</dc:creator>
  <cp:lastModifiedBy>user</cp:lastModifiedBy>
  <cp:revision>15</cp:revision>
  <dcterms:created xsi:type="dcterms:W3CDTF">2025-04-25T12:27:42Z</dcterms:created>
  <dcterms:modified xsi:type="dcterms:W3CDTF">2025-04-25T14:13:26Z</dcterms:modified>
</cp:coreProperties>
</file>