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70" r:id="rId7"/>
    <p:sldId id="271" r:id="rId8"/>
    <p:sldId id="272" r:id="rId9"/>
    <p:sldId id="266" r:id="rId10"/>
    <p:sldId id="267" r:id="rId11"/>
    <p:sldId id="268" r:id="rId12"/>
    <p:sldId id="262" r:id="rId13"/>
    <p:sldId id="264" r:id="rId14"/>
    <p:sldId id="265" r:id="rId15"/>
    <p:sldId id="273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773-EE98-433F-86D7-2C2E1726B598}" type="datetimeFigureOut">
              <a:rPr lang="el-GR" smtClean="0"/>
              <a:pPr/>
              <a:t>28/11/2024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0A8-D3E4-4197-AF92-3EA3C211DE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773-EE98-433F-86D7-2C2E1726B598}" type="datetimeFigureOut">
              <a:rPr lang="el-GR" smtClean="0"/>
              <a:pPr/>
              <a:t>28/11/2024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0A8-D3E4-4197-AF92-3EA3C211DE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773-EE98-433F-86D7-2C2E1726B598}" type="datetimeFigureOut">
              <a:rPr lang="el-GR" smtClean="0"/>
              <a:pPr/>
              <a:t>28/11/2024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0A8-D3E4-4197-AF92-3EA3C211DE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773-EE98-433F-86D7-2C2E1726B598}" type="datetimeFigureOut">
              <a:rPr lang="el-GR" smtClean="0"/>
              <a:pPr/>
              <a:t>28/11/2024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0A8-D3E4-4197-AF92-3EA3C211DE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773-EE98-433F-86D7-2C2E1726B598}" type="datetimeFigureOut">
              <a:rPr lang="el-GR" smtClean="0"/>
              <a:pPr/>
              <a:t>28/11/2024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0A8-D3E4-4197-AF92-3EA3C211DE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773-EE98-433F-86D7-2C2E1726B598}" type="datetimeFigureOut">
              <a:rPr lang="el-GR" smtClean="0"/>
              <a:pPr/>
              <a:t>28/11/2024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0A8-D3E4-4197-AF92-3EA3C211DE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773-EE98-433F-86D7-2C2E1726B598}" type="datetimeFigureOut">
              <a:rPr lang="el-GR" smtClean="0"/>
              <a:pPr/>
              <a:t>28/11/2024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0A8-D3E4-4197-AF92-3EA3C211DE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773-EE98-433F-86D7-2C2E1726B598}" type="datetimeFigureOut">
              <a:rPr lang="el-GR" smtClean="0"/>
              <a:pPr/>
              <a:t>28/11/2024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0A8-D3E4-4197-AF92-3EA3C211DE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773-EE98-433F-86D7-2C2E1726B598}" type="datetimeFigureOut">
              <a:rPr lang="el-GR" smtClean="0"/>
              <a:pPr/>
              <a:t>28/11/2024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0A8-D3E4-4197-AF92-3EA3C211DE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773-EE98-433F-86D7-2C2E1726B598}" type="datetimeFigureOut">
              <a:rPr lang="el-GR" smtClean="0"/>
              <a:pPr/>
              <a:t>28/11/2024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0A8-D3E4-4197-AF92-3EA3C211DE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8773-EE98-433F-86D7-2C2E1726B598}" type="datetimeFigureOut">
              <a:rPr lang="el-GR" smtClean="0"/>
              <a:pPr/>
              <a:t>28/11/2024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0A8-D3E4-4197-AF92-3EA3C211DE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8773-EE98-433F-86D7-2C2E1726B598}" type="datetimeFigureOut">
              <a:rPr lang="el-GR" smtClean="0"/>
              <a:pPr/>
              <a:t>28/11/2024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D0A8-D3E4-4197-AF92-3EA3C211DE2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lgerian" pitchFamily="82" charset="0"/>
              </a:rPr>
              <a:t>GRAFFITI</a:t>
            </a:r>
            <a:r>
              <a:rPr lang="el-GR" sz="4800" dirty="0" smtClean="0">
                <a:solidFill>
                  <a:srgbClr val="FF0000"/>
                </a:solidFill>
                <a:latin typeface="Algerian" pitchFamily="82" charset="0"/>
              </a:rPr>
              <a:t>: τέχνη ή βανδαλισμός;</a:t>
            </a:r>
            <a:endParaRPr lang="el-GR" sz="4800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i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3140968"/>
            <a:ext cx="7391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" name="10 - Θέση εικόνας" descr="Καταγραφή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506" b="16506"/>
          <a:stretch>
            <a:fillRect/>
          </a:stretch>
        </p:blipFill>
        <p:spPr/>
      </p:pic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000" dirty="0" smtClean="0">
                <a:solidFill>
                  <a:srgbClr val="00B050"/>
                </a:solidFill>
              </a:rPr>
              <a:t>Ανάκτορο </a:t>
            </a:r>
            <a:r>
              <a:rPr lang="el-GR" sz="2000" dirty="0" err="1" smtClean="0">
                <a:solidFill>
                  <a:srgbClr val="00B050"/>
                </a:solidFill>
              </a:rPr>
              <a:t>Γαλέριου</a:t>
            </a:r>
            <a:r>
              <a:rPr lang="el-GR" sz="20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l-GR" sz="2000" dirty="0" err="1" smtClean="0">
                <a:solidFill>
                  <a:srgbClr val="00B050"/>
                </a:solidFill>
              </a:rPr>
              <a:t>Βανδαλίζοντας</a:t>
            </a:r>
            <a:r>
              <a:rPr lang="el-GR" sz="2000" dirty="0" smtClean="0">
                <a:solidFill>
                  <a:srgbClr val="00B050"/>
                </a:solidFill>
              </a:rPr>
              <a:t> ή εξωραΐζοντας τα αρχαία μνημεία;;!!!</a:t>
            </a:r>
            <a:endParaRPr lang="el-GR" sz="2000" dirty="0">
              <a:solidFill>
                <a:srgbClr val="00B050"/>
              </a:solidFill>
            </a:endParaRPr>
          </a:p>
        </p:txBody>
      </p:sp>
      <p:sp>
        <p:nvSpPr>
          <p:cNvPr id="8" name="5 - Θέση εικόνας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sp>
        <p:nvSpPr>
          <p:cNvPr id="9" name="5 - Θέση εικόνας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sp>
        <p:nvSpPr>
          <p:cNvPr id="10" name="5 - Θέση εικόνας"/>
          <p:cNvSpPr txBox="1">
            <a:spLocks/>
          </p:cNvSpPr>
          <p:nvPr/>
        </p:nvSpPr>
        <p:spPr>
          <a:xfrm>
            <a:off x="1835696" y="620688"/>
            <a:ext cx="5486400" cy="4114800"/>
          </a:xfrm>
          <a:prstGeom prst="rect">
            <a:avLst/>
          </a:prstGeom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Θέση εικόνας" descr="αγιασοφια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24" b="524"/>
          <a:stretch>
            <a:fillRect/>
          </a:stretch>
        </p:blipFill>
        <p:spPr/>
      </p:pic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l-GR" sz="2000" dirty="0" smtClean="0">
                <a:solidFill>
                  <a:srgbClr val="00B050"/>
                </a:solidFill>
              </a:rPr>
              <a:t>Αγία Σοφία –  Βυζαντινή Εκκλησία Θεσσαλονίκης</a:t>
            </a:r>
          </a:p>
          <a:p>
            <a:r>
              <a:rPr lang="el-GR" sz="2000" dirty="0" err="1" smtClean="0">
                <a:solidFill>
                  <a:srgbClr val="00B050"/>
                </a:solidFill>
              </a:rPr>
              <a:t>Βανδαλίζοντας</a:t>
            </a:r>
            <a:r>
              <a:rPr lang="el-GR" sz="2000" dirty="0" smtClean="0">
                <a:solidFill>
                  <a:srgbClr val="00B050"/>
                </a:solidFill>
              </a:rPr>
              <a:t> ή εξωραΐζοντας  τα μνημεία;;!!!</a:t>
            </a:r>
            <a:endParaRPr lang="el-GR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Γκράφιτι σε αρχαιολογικούς χρόνους Αθήνας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« </a:t>
            </a:r>
            <a:r>
              <a:rPr lang="el-GR" sz="2400" b="1" i="1" dirty="0" smtClean="0">
                <a:solidFill>
                  <a:srgbClr val="00B050"/>
                </a:solidFill>
              </a:rPr>
              <a:t>Σκέψου πριν βάλεις το μελάνι σου</a:t>
            </a:r>
            <a:r>
              <a:rPr lang="el-GR" sz="2400" b="1" dirty="0" smtClean="0">
                <a:solidFill>
                  <a:srgbClr val="00B050"/>
                </a:solidFill>
              </a:rPr>
              <a:t>»</a:t>
            </a:r>
          </a:p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(</a:t>
            </a:r>
            <a:r>
              <a:rPr lang="el-GR" sz="2400" b="1" i="1" dirty="0" smtClean="0">
                <a:solidFill>
                  <a:srgbClr val="00B050"/>
                </a:solidFill>
              </a:rPr>
              <a:t>Η Καθημερινή</a:t>
            </a:r>
            <a:r>
              <a:rPr lang="el-GR" sz="2400" b="1" dirty="0" smtClean="0">
                <a:solidFill>
                  <a:srgbClr val="00B050"/>
                </a:solidFill>
              </a:rPr>
              <a:t>, 10.05.2018)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5" name="2 - Θέση εικόνας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292" r="7292"/>
          <a:stretch>
            <a:fillRect/>
          </a:stretch>
        </p:blipFill>
        <p:spPr bwMode="auto">
          <a:xfrm>
            <a:off x="1792288" y="612775"/>
            <a:ext cx="566400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" name="7 - Θέση εικόνας" descr="αρχείο λήψης.jf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36" r="5636"/>
          <a:stretch>
            <a:fillRect/>
          </a:stretch>
        </p:blipFill>
        <p:spPr>
          <a:xfrm>
            <a:off x="1403648" y="612774"/>
            <a:ext cx="5976664" cy="4760441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400" dirty="0" smtClean="0">
                <a:solidFill>
                  <a:srgbClr val="00B050"/>
                </a:solidFill>
              </a:rPr>
              <a:t>Ποια όψη του αρχαιολογικού χώρου προτιμάτε;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5" name="2 - Θέση εικόνας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sp>
        <p:nvSpPr>
          <p:cNvPr id="6" name="2 - Θέση εικόνας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sp>
        <p:nvSpPr>
          <p:cNvPr id="7" name="2 - Θέση εικόνας"/>
          <p:cNvSpPr txBox="1">
            <a:spLocks/>
          </p:cNvSpPr>
          <p:nvPr/>
        </p:nvSpPr>
        <p:spPr>
          <a:xfrm>
            <a:off x="1835696" y="620688"/>
            <a:ext cx="5486400" cy="4114800"/>
          </a:xfrm>
          <a:prstGeom prst="rect">
            <a:avLst/>
          </a:prstGeom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400" dirty="0" smtClean="0">
                <a:solidFill>
                  <a:srgbClr val="00B050"/>
                </a:solidFill>
              </a:rPr>
              <a:t>Ποια όψη του αρχαιολογικού χώρου προτιμάτε;</a:t>
            </a:r>
            <a:endParaRPr lang="el-GR" sz="2400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052" r="13052"/>
          <a:stretch>
            <a:fillRect/>
          </a:stretch>
        </p:blipFill>
        <p:spPr bwMode="auto">
          <a:xfrm>
            <a:off x="1331640" y="612774"/>
            <a:ext cx="6336704" cy="47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Ποια είναι η άποψή σου;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Τα </a:t>
            </a:r>
            <a:r>
              <a:rPr lang="en-US" b="1" dirty="0" smtClean="0">
                <a:solidFill>
                  <a:srgbClr val="00B050"/>
                </a:solidFill>
              </a:rPr>
              <a:t>graffiti </a:t>
            </a:r>
            <a:r>
              <a:rPr lang="el-GR" b="1" dirty="0" smtClean="0">
                <a:solidFill>
                  <a:srgbClr val="00B050"/>
                </a:solidFill>
              </a:rPr>
              <a:t>είναι τέχνη ή βανδαλισμός;</a:t>
            </a:r>
          </a:p>
          <a:p>
            <a:r>
              <a:rPr lang="el-GR" b="1" dirty="0" smtClean="0">
                <a:solidFill>
                  <a:srgbClr val="00B050"/>
                </a:solidFill>
              </a:rPr>
              <a:t>Ποια η χρυσή τομή ανάμεσα στον βανδαλισμό και την τέχνη;</a:t>
            </a:r>
            <a:endParaRPr lang="el-G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i="1" dirty="0" smtClean="0">
                <a:solidFill>
                  <a:srgbClr val="00B050"/>
                </a:solidFill>
              </a:rPr>
              <a:t>Η μια όψη του νομίσματος……</a:t>
            </a:r>
            <a:endParaRPr lang="el-GR" sz="4000" b="1" i="1" dirty="0">
              <a:solidFill>
                <a:srgbClr val="00B050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 τα </a:t>
            </a:r>
            <a:r>
              <a:rPr lang="en-US" dirty="0" smtClean="0">
                <a:solidFill>
                  <a:srgbClr val="00B050"/>
                </a:solidFill>
              </a:rPr>
              <a:t>Graffiti</a:t>
            </a:r>
            <a:r>
              <a:rPr lang="el-GR" dirty="0" smtClean="0">
                <a:solidFill>
                  <a:srgbClr val="00B050"/>
                </a:solidFill>
              </a:rPr>
              <a:t> ως καλλιτεχνική δημιουργία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Πολλοί από τους καλλιτέχνες του δρόμου, είναι πολύ σημαντικοί. Τα έργα που κάνουν, εγώ προσωπικά δεν θα μπορούσα ως εικαστικός να τα κάνω. Ο υπερρεαλισμός τους είναι ένα φαινόμενο». </a:t>
            </a:r>
            <a:endParaRPr lang="el-GR" b="1" dirty="0" smtClean="0"/>
          </a:p>
          <a:p>
            <a:pPr>
              <a:buNone/>
            </a:pPr>
            <a:r>
              <a:rPr lang="el-GR" dirty="0" smtClean="0"/>
              <a:t>(Σ. </a:t>
            </a:r>
            <a:r>
              <a:rPr lang="el-GR" dirty="0" err="1" smtClean="0"/>
              <a:t>Πίντζας</a:t>
            </a:r>
            <a:r>
              <a:rPr lang="el-GR" dirty="0" smtClean="0"/>
              <a:t>, αρχιτέκτονας και γλύπτης)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Επιχειρηματολογώντας υπέρ…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Τα </a:t>
            </a:r>
            <a:r>
              <a:rPr lang="en-US" dirty="0" smtClean="0"/>
              <a:t>graffiti </a:t>
            </a:r>
            <a:r>
              <a:rPr lang="el-GR" dirty="0" smtClean="0"/>
              <a:t>δίνουν πνοή και χρώμα στα γκρίζα σχολικά συγκροτήματα.</a:t>
            </a:r>
          </a:p>
          <a:p>
            <a:r>
              <a:rPr lang="el-GR" dirty="0" smtClean="0"/>
              <a:t>Εισάγουν την τέχνη και το χρώμα στη σχολική καθημερινότητα. </a:t>
            </a:r>
          </a:p>
          <a:p>
            <a:r>
              <a:rPr lang="el-GR" dirty="0" smtClean="0"/>
              <a:t>Ομορφαίνουν τις γειτονιές.</a:t>
            </a:r>
          </a:p>
          <a:p>
            <a:r>
              <a:rPr lang="el-GR" dirty="0" smtClean="0"/>
              <a:t>Αποφορτίζουν από το άγχος και τη δυσφορία του αφύσικου, τεχνητού περιβάλλοντος του αστικού κέντρου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128588"/>
            <a:ext cx="65055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92087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i="1" dirty="0" smtClean="0">
                <a:solidFill>
                  <a:srgbClr val="00B050"/>
                </a:solidFill>
              </a:rPr>
              <a:t>Σύγχρονο μνημείο για τον φιλελληνισμό –Πορτραίτο του Λόρδου Μπάιρον </a:t>
            </a:r>
            <a:r>
              <a:rPr lang="en-US" sz="2800" b="1" i="1" dirty="0" smtClean="0">
                <a:solidFill>
                  <a:srgbClr val="00B050"/>
                </a:solidFill>
              </a:rPr>
              <a:t>street artist Cacao Rocks</a:t>
            </a:r>
            <a:endParaRPr lang="el-GR" sz="2800" b="1" i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484784"/>
            <a:ext cx="59766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000" b="1" i="1" dirty="0" smtClean="0">
                <a:solidFill>
                  <a:srgbClr val="00B050"/>
                </a:solidFill>
              </a:rPr>
              <a:t>Τα </a:t>
            </a:r>
            <a:r>
              <a:rPr lang="en-US" sz="2000" b="1" i="1" dirty="0" smtClean="0">
                <a:solidFill>
                  <a:srgbClr val="00B050"/>
                </a:solidFill>
              </a:rPr>
              <a:t>Graffiti </a:t>
            </a:r>
            <a:r>
              <a:rPr lang="el-GR" sz="2000" b="1" i="1" dirty="0" smtClean="0">
                <a:solidFill>
                  <a:srgbClr val="00B050"/>
                </a:solidFill>
              </a:rPr>
              <a:t>στην υπηρεσία  καλλωπισμού σχολείων και προβολής της ιστορικής παράδοσης </a:t>
            </a:r>
            <a:r>
              <a:rPr lang="en-US" sz="2000" b="1" i="1" dirty="0" smtClean="0">
                <a:solidFill>
                  <a:srgbClr val="00B050"/>
                </a:solidFill>
              </a:rPr>
              <a:t>street artist Gospel</a:t>
            </a:r>
            <a:endParaRPr lang="el-GR" sz="2000" b="1" i="1" dirty="0">
              <a:solidFill>
                <a:srgbClr val="00B05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1388615"/>
            <a:ext cx="6946155" cy="42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</a:rPr>
              <a:t>T</a:t>
            </a:r>
            <a:r>
              <a:rPr lang="el-GR" sz="2000" b="1" i="1" dirty="0" smtClean="0">
                <a:solidFill>
                  <a:srgbClr val="00B050"/>
                </a:solidFill>
              </a:rPr>
              <a:t>α </a:t>
            </a:r>
            <a:r>
              <a:rPr lang="en-US" sz="2000" b="1" i="1" dirty="0" smtClean="0">
                <a:solidFill>
                  <a:srgbClr val="00B050"/>
                </a:solidFill>
              </a:rPr>
              <a:t>graffiti </a:t>
            </a:r>
            <a:r>
              <a:rPr lang="el-GR" sz="2000" b="1" i="1" dirty="0" smtClean="0">
                <a:solidFill>
                  <a:srgbClr val="00B050"/>
                </a:solidFill>
              </a:rPr>
              <a:t>στην υπηρεσία καλλωπισμού των σχολείων και προβολής της ιστορικής παράδοσης </a:t>
            </a:r>
            <a:r>
              <a:rPr lang="en-US" sz="2000" b="1" i="1" dirty="0" smtClean="0">
                <a:solidFill>
                  <a:srgbClr val="00B050"/>
                </a:solidFill>
              </a:rPr>
              <a:t>street artist SAME84</a:t>
            </a:r>
            <a:endParaRPr lang="el-GR" sz="2000" b="1" i="1" dirty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67194"/>
            <a:ext cx="7056784" cy="439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>
                <a:solidFill>
                  <a:srgbClr val="00B050"/>
                </a:solidFill>
              </a:rPr>
              <a:t>Η άλλη όψη του νομίσματος………</a:t>
            </a:r>
            <a:endParaRPr lang="el-GR" i="1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l-GR" sz="3200" dirty="0" smtClean="0"/>
              <a:t>«</a:t>
            </a:r>
            <a:r>
              <a:rPr lang="el-GR" sz="3200" b="1" dirty="0"/>
              <a:t>Σίγουρα αυτό που πρέπει κυρίως να κοιτάξουμε, είναι ότι οι μεγάλοι </a:t>
            </a:r>
            <a:r>
              <a:rPr lang="el-GR" sz="3200" b="1" dirty="0" err="1"/>
              <a:t>artists</a:t>
            </a:r>
            <a:r>
              <a:rPr lang="el-GR" sz="3200" b="1" dirty="0"/>
              <a:t>, δεν είναι αυτοί οι οποίοι θα πάνε να γράψουν πάνω σε ένα </a:t>
            </a:r>
            <a:r>
              <a:rPr lang="el-GR" sz="3200" b="1" dirty="0" smtClean="0"/>
              <a:t>μνημείο (…) </a:t>
            </a:r>
            <a:r>
              <a:rPr lang="el-GR" sz="3200" b="1" dirty="0"/>
              <a:t>Αυτοί οι οποίοι θα πάνε και θα </a:t>
            </a:r>
            <a:r>
              <a:rPr lang="el-GR" sz="3200" b="1" dirty="0" err="1"/>
              <a:t>βανδαλίσουν</a:t>
            </a:r>
            <a:r>
              <a:rPr lang="el-GR" sz="3200" b="1" dirty="0"/>
              <a:t> ένα δημόσιο κτίριο, μνημείο ή ιδιωτικό χώρο, είναι αυτός ο οποίος δεν μπορεί να ζωγραφίσει εξίσου καλά με αυτό που βλέπει απέναντί του. Και ίσως να το κάνει από ζήλια ή από </a:t>
            </a:r>
            <a:r>
              <a:rPr lang="el-GR" sz="3200" b="1" dirty="0" smtClean="0"/>
              <a:t>αντίδραση</a:t>
            </a:r>
            <a:r>
              <a:rPr lang="el-GR" sz="3200" dirty="0" smtClean="0"/>
              <a:t>» </a:t>
            </a:r>
            <a:endParaRPr lang="en-US" sz="3200" dirty="0" smtClean="0"/>
          </a:p>
          <a:p>
            <a:pPr>
              <a:buNone/>
            </a:pPr>
            <a:r>
              <a:rPr lang="el-GR" sz="3200" dirty="0" smtClean="0"/>
              <a:t>(</a:t>
            </a:r>
            <a:r>
              <a:rPr lang="el-GR" sz="3200" i="1" dirty="0"/>
              <a:t>Νίκος </a:t>
            </a:r>
            <a:r>
              <a:rPr lang="el-GR" sz="3200" i="1" dirty="0" err="1"/>
              <a:t>Ελμαΐδης</a:t>
            </a:r>
            <a:r>
              <a:rPr lang="el-GR" sz="3200" i="1" dirty="0"/>
              <a:t> (</a:t>
            </a:r>
            <a:r>
              <a:rPr lang="el-GR" sz="3200" i="1" dirty="0" err="1"/>
              <a:t>Nel</a:t>
            </a:r>
            <a:r>
              <a:rPr lang="el-GR" sz="3200" dirty="0" smtClean="0"/>
              <a:t>), </a:t>
            </a:r>
            <a:r>
              <a:rPr lang="en-US" sz="3200" dirty="0" err="1" smtClean="0"/>
              <a:t>tatoo</a:t>
            </a:r>
            <a:r>
              <a:rPr lang="en-US" sz="3200" dirty="0" smtClean="0"/>
              <a:t> graffiti artist</a:t>
            </a:r>
            <a:r>
              <a:rPr lang="el-GR" sz="3200" dirty="0" smtClean="0"/>
              <a:t>, </a:t>
            </a:r>
            <a:r>
              <a:rPr lang="en-US" sz="3200" i="1" dirty="0" err="1" smtClean="0"/>
              <a:t>parallaxi</a:t>
            </a:r>
            <a:r>
              <a:rPr lang="en-US" sz="3200" i="1" dirty="0" smtClean="0"/>
              <a:t>)</a:t>
            </a:r>
            <a:endParaRPr lang="el-GR" sz="3200" i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“</a:t>
            </a:r>
            <a:r>
              <a:rPr lang="el-GR" sz="3200" b="1" i="1" dirty="0" smtClean="0"/>
              <a:t>Πρέπει </a:t>
            </a:r>
            <a:r>
              <a:rPr lang="el-GR" sz="3200" b="1" i="1" dirty="0"/>
              <a:t>να </a:t>
            </a:r>
            <a:r>
              <a:rPr lang="en-US" sz="3200" b="1" i="1" dirty="0" smtClean="0"/>
              <a:t> (…) </a:t>
            </a:r>
            <a:r>
              <a:rPr lang="el-GR" sz="3200" b="1" i="1" dirty="0" smtClean="0"/>
              <a:t>δούμε </a:t>
            </a:r>
            <a:r>
              <a:rPr lang="el-GR" sz="3200" b="1" i="1" dirty="0"/>
              <a:t>τι μας λείπει για να μπορούμε να καταλάβουμε και τα γκράφιτι, αλλά και να μην </a:t>
            </a:r>
            <a:r>
              <a:rPr lang="el-GR" sz="3200" b="1" i="1" dirty="0" err="1"/>
              <a:t>βανδαλίζουμε</a:t>
            </a:r>
            <a:r>
              <a:rPr lang="el-GR" sz="3200" b="1" i="1" dirty="0"/>
              <a:t> τα αρχαία μνημεία. Να μην καλύπτουμε την αρχιτεκτονική κληρονομιά, διότι η αρχιτεκτονική κληρονομιά είναι επιβεβαιωμένη. Δεν χρειάζεται να επιβεβαιωθεί, όπως τα γκράφιτι. Πρέπει δηλαδή να τα ερευνήσουμε, να δούμε αν είναι αποδεκτά ή όχι, ή αν αποτελούν τελικά είδος βανδαλισμού</a:t>
            </a:r>
            <a:r>
              <a:rPr lang="el-GR" sz="3200" b="1" i="1" dirty="0" smtClean="0"/>
              <a:t>».</a:t>
            </a:r>
            <a:endParaRPr lang="en-US" sz="3200" b="1" i="1" dirty="0" smtClean="0"/>
          </a:p>
          <a:p>
            <a:pPr>
              <a:buNone/>
            </a:pPr>
            <a:r>
              <a:rPr lang="en-US" sz="2900" b="1" i="1" dirty="0" smtClean="0"/>
              <a:t>    ( </a:t>
            </a:r>
            <a:r>
              <a:rPr lang="el-GR" sz="2900" b="1" i="1" dirty="0" smtClean="0"/>
              <a:t>Γ. </a:t>
            </a:r>
            <a:r>
              <a:rPr lang="el-GR" sz="2900" b="1" i="1" dirty="0" err="1" smtClean="0"/>
              <a:t>Πεπονά,προϊσταμένη</a:t>
            </a:r>
            <a:r>
              <a:rPr lang="el-GR" sz="2900" b="1" i="1" dirty="0" smtClean="0"/>
              <a:t> τμήματος ΠΕ Μηχανικών του Μουσείου Βυζαντινής Τέχνης</a:t>
            </a:r>
            <a:r>
              <a:rPr lang="en-US" sz="2900" b="1" i="1" dirty="0" smtClean="0"/>
              <a:t>, </a:t>
            </a:r>
            <a:r>
              <a:rPr lang="en-US" sz="2900" b="1" i="1" dirty="0" err="1" smtClean="0"/>
              <a:t>parallaxi</a:t>
            </a:r>
            <a:r>
              <a:rPr lang="el-GR" sz="2900" b="1" i="1" dirty="0" smtClean="0"/>
              <a:t>)</a:t>
            </a:r>
            <a:endParaRPr lang="en-US" sz="2900" b="1" i="1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403</Words>
  <Application>Microsoft Office PowerPoint</Application>
  <PresentationFormat>Προβολή στην οθόνη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GRAFFITI: τέχνη ή βανδαλισμός;</vt:lpstr>
      <vt:lpstr>Η μια όψη του νομίσματος……</vt:lpstr>
      <vt:lpstr>Διαφάνεια 3</vt:lpstr>
      <vt:lpstr>Διαφάνεια 4</vt:lpstr>
      <vt:lpstr>Διαφάνεια 5</vt:lpstr>
      <vt:lpstr>Σύγχρονο μνημείο για τον φιλελληνισμό –Πορτραίτο του Λόρδου Μπάιρον street artist Cacao Rocks</vt:lpstr>
      <vt:lpstr>Τα Graffiti στην υπηρεσία  καλλωπισμού σχολείων και προβολής της ιστορικής παράδοσης street artist Gospel</vt:lpstr>
      <vt:lpstr>Tα graffiti στην υπηρεσία καλλωπισμού των σχολείων και προβολής της ιστορικής παράδοσης street artist SAME84</vt:lpstr>
      <vt:lpstr>Η άλλη όψη του νομίσματος………</vt:lpstr>
      <vt:lpstr>Διαφάνεια 10</vt:lpstr>
      <vt:lpstr>Διαφάνεια 11</vt:lpstr>
      <vt:lpstr>Γκράφιτι σε αρχαιολογικούς χρόνους Αθήνας</vt:lpstr>
      <vt:lpstr>Διαφάνεια 13</vt:lpstr>
      <vt:lpstr>Διαφάνεια 14</vt:lpstr>
      <vt:lpstr>Ποια είναι η άποψή σου;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GRAFFITI</dc:title>
  <dc:creator>user</dc:creator>
  <cp:lastModifiedBy>user</cp:lastModifiedBy>
  <cp:revision>11</cp:revision>
  <dcterms:created xsi:type="dcterms:W3CDTF">2022-11-27T17:18:38Z</dcterms:created>
  <dcterms:modified xsi:type="dcterms:W3CDTF">2024-11-28T17:15:02Z</dcterms:modified>
</cp:coreProperties>
</file>