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8" r:id="rId17"/>
    <p:sldId id="270" r:id="rId18"/>
    <p:sldId id="271" r:id="rId19"/>
    <p:sldId id="277" r:id="rId20"/>
    <p:sldId id="272" r:id="rId21"/>
    <p:sldId id="274" r:id="rId22"/>
    <p:sldId id="275" r:id="rId23"/>
    <p:sldId id="276" r:id="rId2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9B402AB-2F18-4CC9-9806-C90FF4AE864C}">
  <a:tblStyle styleId="{B9B402AB-2F18-4CC9-9806-C90FF4AE864C}"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94660"/>
  </p:normalViewPr>
  <p:slideViewPr>
    <p:cSldViewPr snapToGrid="0">
      <p:cViewPr varScale="1">
        <p:scale>
          <a:sx n="63" d="100"/>
          <a:sy n="63" d="100"/>
        </p:scale>
        <p:origin x="1384"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 name="Google Shape;303;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Δύο περιεχόμενα"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Σύγκριση"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ενή"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Περιεχόμενο με λεζάντα"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t>‹#›</a:t>
            </a:fld>
            <a:endParaRP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12.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 Id="rId1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pemptousia.gr/wp-content/uploads/2015/03/31_Lazaros.jp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descr="Lazarus — Dusty Emerick Design"/>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85" name="Google Shape;85;p13"/>
          <p:cNvSpPr txBox="1">
            <a:spLocks noGrp="1"/>
          </p:cNvSpPr>
          <p:nvPr>
            <p:ph type="ctrTitle"/>
          </p:nvPr>
        </p:nvSpPr>
        <p:spPr>
          <a:xfrm>
            <a:off x="107504" y="620688"/>
            <a:ext cx="5398368" cy="650503"/>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0F243E"/>
              </a:buClr>
              <a:buSzPct val="100000"/>
              <a:buFont typeface="Bookman Old Style"/>
              <a:buNone/>
            </a:pPr>
            <a:r>
              <a:rPr lang="el-GR" sz="3200" b="1">
                <a:solidFill>
                  <a:srgbClr val="0F243E"/>
                </a:solidFill>
                <a:latin typeface="Bookman Old Style"/>
                <a:ea typeface="Bookman Old Style"/>
                <a:cs typeface="Bookman Old Style"/>
                <a:sym typeface="Bookman Old Style"/>
              </a:rPr>
              <a:t>Η ανάσταση του Λαζάρου.</a:t>
            </a:r>
            <a:endParaRPr sz="3200" b="1">
              <a:solidFill>
                <a:srgbClr val="0F243E"/>
              </a:solidFill>
              <a:latin typeface="Bookman Old Style"/>
              <a:ea typeface="Bookman Old Style"/>
              <a:cs typeface="Bookman Old Style"/>
              <a:sym typeface="Bookman Old Style"/>
            </a:endParaRPr>
          </a:p>
        </p:txBody>
      </p:sp>
      <p:sp>
        <p:nvSpPr>
          <p:cNvPr id="86" name="Google Shape;86;p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endParaRPr/>
          </a:p>
        </p:txBody>
      </p:sp>
      <p:sp>
        <p:nvSpPr>
          <p:cNvPr id="87" name="Google Shape;87;p13"/>
          <p:cNvSpPr txBox="1"/>
          <p:nvPr/>
        </p:nvSpPr>
        <p:spPr>
          <a:xfrm>
            <a:off x="4788024" y="6309320"/>
            <a:ext cx="41764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b="1" i="0" u="none" strike="noStrike" cap="none">
                <a:solidFill>
                  <a:srgbClr val="0F243E"/>
                </a:solidFill>
                <a:latin typeface="Bookman Old Style"/>
                <a:ea typeface="Bookman Old Style"/>
                <a:cs typeface="Bookman Old Style"/>
                <a:sym typeface="Bookman Old Style"/>
              </a:rPr>
              <a:t>Παρουσίαση: Λίνα Ρόκα</a:t>
            </a:r>
            <a:endParaRPr sz="2000" b="1">
              <a:solidFill>
                <a:srgbClr val="0F243E"/>
              </a:solidFill>
              <a:latin typeface="Bookman Old Style"/>
              <a:ea typeface="Bookman Old Style"/>
              <a:cs typeface="Bookman Old Style"/>
              <a:sym typeface="Bookman Old Style"/>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600"/>
              <a:buFont typeface="Bookman Old Style"/>
              <a:buNone/>
            </a:pPr>
            <a:r>
              <a:rPr lang="el-GR" sz="1600" b="1">
                <a:solidFill>
                  <a:srgbClr val="632423"/>
                </a:solidFill>
                <a:latin typeface="Bookman Old Style"/>
                <a:ea typeface="Bookman Old Style"/>
                <a:cs typeface="Bookman Old Style"/>
                <a:sym typeface="Bookman Old Style"/>
              </a:rPr>
              <a:t>Πολλοί από τους Ιουδαίους που είχαν έρθει να επισκεφθούν τη Μάρθα και τη Μαρία συγκλονίστηκαν από αυτό το γεγονός και πίστεψαν στον Χριστό. Μερικοί όμως πήγαν στους Αρχιερείς και τους είπαν αυτό που είχε κάνει ο Ιησούς. Εκείνοι αμέσως συγκάλεσαν συμβούλιο και αποφάσισαν πως είναι καλό για όλο το λαό να πεθάνει αυτός ο άνθρωπος. Από τότε ζητούσαν αφορμή για να συλλάβουν τον Κύριο.</a:t>
            </a:r>
            <a:endParaRPr sz="1600" b="1">
              <a:solidFill>
                <a:srgbClr val="632423"/>
              </a:solidFill>
              <a:latin typeface="Bookman Old Style"/>
              <a:ea typeface="Bookman Old Style"/>
              <a:cs typeface="Bookman Old Style"/>
              <a:sym typeface="Bookman Old Style"/>
            </a:endParaRPr>
          </a:p>
        </p:txBody>
      </p:sp>
      <p:sp>
        <p:nvSpPr>
          <p:cNvPr id="142" name="Google Shape;142;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143" name="Google Shape;143;p22" descr="There Will Be a Resurrection!"/>
          <p:cNvPicPr preferRelativeResize="0"/>
          <p:nvPr/>
        </p:nvPicPr>
        <p:blipFill rotWithShape="1">
          <a:blip r:embed="rId3">
            <a:alphaModFix/>
          </a:blip>
          <a:srcRect/>
          <a:stretch/>
        </p:blipFill>
        <p:spPr>
          <a:xfrm>
            <a:off x="467544" y="1628800"/>
            <a:ext cx="8280920" cy="4536504"/>
          </a:xfrm>
          <a:prstGeom prst="rect">
            <a:avLst/>
          </a:prstGeom>
          <a:noFill/>
          <a:ln>
            <a:noFill/>
          </a:ln>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457200" y="274638"/>
            <a:ext cx="8229600" cy="850106"/>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632423"/>
              </a:buClr>
              <a:buSzPct val="100000"/>
              <a:buFont typeface="Bookman Old Style"/>
              <a:buNone/>
            </a:pPr>
            <a:r>
              <a:rPr lang="el-GR" sz="1800" b="1">
                <a:solidFill>
                  <a:srgbClr val="632423"/>
                </a:solidFill>
                <a:latin typeface="Bookman Old Style"/>
                <a:ea typeface="Bookman Old Style"/>
                <a:cs typeface="Bookman Old Style"/>
                <a:sym typeface="Bookman Old Style"/>
              </a:rPr>
              <a:t>Ψάχνω το δρόμο το σωστό , </a:t>
            </a:r>
            <a:br>
              <a:rPr lang="el-GR" sz="1800" b="1">
                <a:solidFill>
                  <a:srgbClr val="632423"/>
                </a:solidFill>
                <a:latin typeface="Bookman Old Style"/>
                <a:ea typeface="Bookman Old Style"/>
                <a:cs typeface="Bookman Old Style"/>
                <a:sym typeface="Bookman Old Style"/>
              </a:rPr>
            </a:br>
            <a:r>
              <a:rPr lang="el-GR" sz="1800" b="1">
                <a:solidFill>
                  <a:srgbClr val="632423"/>
                </a:solidFill>
                <a:latin typeface="Bookman Old Style"/>
                <a:ea typeface="Bookman Old Style"/>
                <a:cs typeface="Bookman Old Style"/>
                <a:sym typeface="Bookman Old Style"/>
              </a:rPr>
              <a:t>αυτόν που θα τον οδηγήσει στον Χριστό.</a:t>
            </a:r>
            <a:br>
              <a:rPr lang="el-GR" sz="1800" b="1">
                <a:solidFill>
                  <a:srgbClr val="632423"/>
                </a:solidFill>
                <a:latin typeface="Bookman Old Style"/>
                <a:ea typeface="Bookman Old Style"/>
                <a:cs typeface="Bookman Old Style"/>
                <a:sym typeface="Bookman Old Style"/>
              </a:rPr>
            </a:br>
            <a:r>
              <a:rPr lang="el-GR" sz="3600" b="1">
                <a:solidFill>
                  <a:srgbClr val="632423"/>
                </a:solidFill>
                <a:latin typeface="Comic Sans MS"/>
                <a:ea typeface="Comic Sans MS"/>
                <a:cs typeface="Comic Sans MS"/>
                <a:sym typeface="Comic Sans MS"/>
              </a:rPr>
              <a:t>ΛΑΖΑΡΟΣ</a:t>
            </a:r>
            <a:endParaRPr sz="3600" b="1">
              <a:solidFill>
                <a:srgbClr val="632423"/>
              </a:solidFill>
              <a:latin typeface="Comic Sans MS"/>
              <a:ea typeface="Comic Sans MS"/>
              <a:cs typeface="Comic Sans MS"/>
              <a:sym typeface="Comic Sans MS"/>
            </a:endParaRPr>
          </a:p>
        </p:txBody>
      </p:sp>
      <p:pic>
        <p:nvPicPr>
          <p:cNvPr id="149" name="Google Shape;149;p23" descr="Game, labyrinth, maze icon - Download on Iconfinder"/>
          <p:cNvPicPr preferRelativeResize="0"/>
          <p:nvPr/>
        </p:nvPicPr>
        <p:blipFill rotWithShape="1">
          <a:blip r:embed="rId3">
            <a:alphaModFix/>
          </a:blip>
          <a:srcRect/>
          <a:stretch/>
        </p:blipFill>
        <p:spPr>
          <a:xfrm rot="-5400000">
            <a:off x="1979713" y="1412776"/>
            <a:ext cx="5112568" cy="5112569"/>
          </a:xfrm>
          <a:prstGeom prst="rect">
            <a:avLst/>
          </a:prstGeom>
          <a:noFill/>
          <a:ln>
            <a:noFill/>
          </a:ln>
        </p:spPr>
      </p:pic>
      <p:pic>
        <p:nvPicPr>
          <p:cNvPr id="150" name="Google Shape;150;p23" descr="https://o.remove.bg/downloads/f38d1443-23b1-488a-8d2d-e7e7b96140eb/%CE%B1%CF%81%CF%87%CE%B5%CE%AF%CE%BF_%CE%BB%CE%AE%CF%88%CE%B7%CF%82-removebg-preview.png"/>
          <p:cNvPicPr preferRelativeResize="0"/>
          <p:nvPr/>
        </p:nvPicPr>
        <p:blipFill rotWithShape="1">
          <a:blip r:embed="rId4">
            <a:alphaModFix/>
          </a:blip>
          <a:srcRect/>
          <a:stretch/>
        </p:blipFill>
        <p:spPr>
          <a:xfrm>
            <a:off x="7524328" y="1556792"/>
            <a:ext cx="1126007" cy="2088232"/>
          </a:xfrm>
          <a:prstGeom prst="rect">
            <a:avLst/>
          </a:prstGeom>
          <a:noFill/>
          <a:ln>
            <a:noFill/>
          </a:ln>
        </p:spPr>
      </p:pic>
      <p:pic>
        <p:nvPicPr>
          <p:cNvPr id="151" name="Google Shape;151;p23" descr="Jesus Christ PNG Image | Clip art, Bible crafts, Jesus"/>
          <p:cNvPicPr preferRelativeResize="0"/>
          <p:nvPr/>
        </p:nvPicPr>
        <p:blipFill rotWithShape="1">
          <a:blip r:embed="rId5">
            <a:alphaModFix/>
          </a:blip>
          <a:srcRect/>
          <a:stretch/>
        </p:blipFill>
        <p:spPr>
          <a:xfrm>
            <a:off x="107504" y="1772816"/>
            <a:ext cx="2268252" cy="3024336"/>
          </a:xfrm>
          <a:prstGeom prst="rect">
            <a:avLst/>
          </a:prstGeom>
          <a:noFill/>
          <a:ln>
            <a:noFill/>
          </a:ln>
        </p:spPr>
      </p:pic>
      <p:sp>
        <p:nvSpPr>
          <p:cNvPr id="152" name="Google Shape;152;p23"/>
          <p:cNvSpPr txBox="1"/>
          <p:nvPr/>
        </p:nvSpPr>
        <p:spPr>
          <a:xfrm>
            <a:off x="4572000" y="1556792"/>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Λ</a:t>
            </a:r>
            <a:endParaRPr sz="3200" b="1">
              <a:solidFill>
                <a:schemeClr val="dk1"/>
              </a:solidFill>
              <a:latin typeface="Comic Sans MS"/>
              <a:ea typeface="Comic Sans MS"/>
              <a:cs typeface="Comic Sans MS"/>
              <a:sym typeface="Comic Sans MS"/>
            </a:endParaRPr>
          </a:p>
        </p:txBody>
      </p:sp>
      <p:sp>
        <p:nvSpPr>
          <p:cNvPr id="153" name="Google Shape;153;p23"/>
          <p:cNvSpPr txBox="1"/>
          <p:nvPr/>
        </p:nvSpPr>
        <p:spPr>
          <a:xfrm>
            <a:off x="4355976" y="5229200"/>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Μ</a:t>
            </a:r>
            <a:endParaRPr sz="3200" b="1">
              <a:solidFill>
                <a:schemeClr val="dk1"/>
              </a:solidFill>
              <a:latin typeface="Comic Sans MS"/>
              <a:ea typeface="Comic Sans MS"/>
              <a:cs typeface="Comic Sans MS"/>
              <a:sym typeface="Comic Sans MS"/>
            </a:endParaRPr>
          </a:p>
        </p:txBody>
      </p:sp>
      <p:sp>
        <p:nvSpPr>
          <p:cNvPr id="154" name="Google Shape;154;p23"/>
          <p:cNvSpPr txBox="1"/>
          <p:nvPr/>
        </p:nvSpPr>
        <p:spPr>
          <a:xfrm>
            <a:off x="6228184" y="4581128"/>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Θ</a:t>
            </a:r>
            <a:endParaRPr sz="3200" b="1">
              <a:solidFill>
                <a:schemeClr val="dk1"/>
              </a:solidFill>
              <a:latin typeface="Comic Sans MS"/>
              <a:ea typeface="Comic Sans MS"/>
              <a:cs typeface="Comic Sans MS"/>
              <a:sym typeface="Comic Sans MS"/>
            </a:endParaRPr>
          </a:p>
        </p:txBody>
      </p:sp>
      <p:sp>
        <p:nvSpPr>
          <p:cNvPr id="155" name="Google Shape;155;p23"/>
          <p:cNvSpPr txBox="1"/>
          <p:nvPr/>
        </p:nvSpPr>
        <p:spPr>
          <a:xfrm>
            <a:off x="4355976" y="3861048"/>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Ζ</a:t>
            </a:r>
            <a:endParaRPr sz="3200" b="1">
              <a:solidFill>
                <a:schemeClr val="dk1"/>
              </a:solidFill>
              <a:latin typeface="Comic Sans MS"/>
              <a:ea typeface="Comic Sans MS"/>
              <a:cs typeface="Comic Sans MS"/>
              <a:sym typeface="Comic Sans MS"/>
            </a:endParaRPr>
          </a:p>
        </p:txBody>
      </p:sp>
      <p:sp>
        <p:nvSpPr>
          <p:cNvPr id="156" name="Google Shape;156;p23"/>
          <p:cNvSpPr txBox="1"/>
          <p:nvPr/>
        </p:nvSpPr>
        <p:spPr>
          <a:xfrm>
            <a:off x="4716016" y="2780928"/>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Α</a:t>
            </a:r>
            <a:endParaRPr sz="3200" b="1">
              <a:solidFill>
                <a:schemeClr val="dk1"/>
              </a:solidFill>
              <a:latin typeface="Comic Sans MS"/>
              <a:ea typeface="Comic Sans MS"/>
              <a:cs typeface="Comic Sans MS"/>
              <a:sym typeface="Comic Sans MS"/>
            </a:endParaRPr>
          </a:p>
        </p:txBody>
      </p:sp>
      <p:sp>
        <p:nvSpPr>
          <p:cNvPr id="157" name="Google Shape;157;p23"/>
          <p:cNvSpPr txBox="1"/>
          <p:nvPr/>
        </p:nvSpPr>
        <p:spPr>
          <a:xfrm>
            <a:off x="3491880" y="4437112"/>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Ρ</a:t>
            </a:r>
            <a:endParaRPr sz="3200" b="1">
              <a:solidFill>
                <a:schemeClr val="dk1"/>
              </a:solidFill>
              <a:latin typeface="Comic Sans MS"/>
              <a:ea typeface="Comic Sans MS"/>
              <a:cs typeface="Comic Sans MS"/>
              <a:sym typeface="Comic Sans MS"/>
            </a:endParaRPr>
          </a:p>
        </p:txBody>
      </p:sp>
      <p:sp>
        <p:nvSpPr>
          <p:cNvPr id="158" name="Google Shape;158;p23"/>
          <p:cNvSpPr txBox="1"/>
          <p:nvPr/>
        </p:nvSpPr>
        <p:spPr>
          <a:xfrm>
            <a:off x="6372200" y="3501008"/>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Α</a:t>
            </a:r>
            <a:endParaRPr sz="3200" b="1">
              <a:solidFill>
                <a:schemeClr val="dk1"/>
              </a:solidFill>
              <a:latin typeface="Comic Sans MS"/>
              <a:ea typeface="Comic Sans MS"/>
              <a:cs typeface="Comic Sans MS"/>
              <a:sym typeface="Comic Sans MS"/>
            </a:endParaRPr>
          </a:p>
        </p:txBody>
      </p:sp>
      <p:sp>
        <p:nvSpPr>
          <p:cNvPr id="159" name="Google Shape;159;p23"/>
          <p:cNvSpPr txBox="1"/>
          <p:nvPr/>
        </p:nvSpPr>
        <p:spPr>
          <a:xfrm>
            <a:off x="3059832" y="2780928"/>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Κ</a:t>
            </a:r>
            <a:endParaRPr sz="3200" b="1">
              <a:solidFill>
                <a:schemeClr val="dk1"/>
              </a:solidFill>
              <a:latin typeface="Comic Sans MS"/>
              <a:ea typeface="Comic Sans MS"/>
              <a:cs typeface="Comic Sans MS"/>
              <a:sym typeface="Comic Sans MS"/>
            </a:endParaRPr>
          </a:p>
        </p:txBody>
      </p:sp>
      <p:sp>
        <p:nvSpPr>
          <p:cNvPr id="160" name="Google Shape;160;p23"/>
          <p:cNvSpPr txBox="1"/>
          <p:nvPr/>
        </p:nvSpPr>
        <p:spPr>
          <a:xfrm>
            <a:off x="2123728" y="3789040"/>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Σ</a:t>
            </a:r>
            <a:endParaRPr sz="3200" b="1">
              <a:solidFill>
                <a:schemeClr val="dk1"/>
              </a:solidFill>
              <a:latin typeface="Comic Sans MS"/>
              <a:ea typeface="Comic Sans MS"/>
              <a:cs typeface="Comic Sans MS"/>
              <a:sym typeface="Comic Sans MS"/>
            </a:endParaRPr>
          </a:p>
        </p:txBody>
      </p:sp>
      <p:sp>
        <p:nvSpPr>
          <p:cNvPr id="161" name="Google Shape;161;p23"/>
          <p:cNvSpPr txBox="1"/>
          <p:nvPr/>
        </p:nvSpPr>
        <p:spPr>
          <a:xfrm>
            <a:off x="2771800" y="5805264"/>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Ο</a:t>
            </a:r>
            <a:endParaRPr sz="3200" b="1">
              <a:solidFill>
                <a:schemeClr val="dk1"/>
              </a:solidFill>
              <a:latin typeface="Comic Sans MS"/>
              <a:ea typeface="Comic Sans MS"/>
              <a:cs typeface="Comic Sans MS"/>
              <a:sym typeface="Comic Sans MS"/>
            </a:endParaRPr>
          </a:p>
        </p:txBody>
      </p:sp>
      <p:sp>
        <p:nvSpPr>
          <p:cNvPr id="162" name="Google Shape;162;p23"/>
          <p:cNvSpPr txBox="1"/>
          <p:nvPr/>
        </p:nvSpPr>
        <p:spPr>
          <a:xfrm>
            <a:off x="5220072" y="5805264"/>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Β</a:t>
            </a:r>
            <a:endParaRPr sz="3200" b="1">
              <a:solidFill>
                <a:schemeClr val="dk1"/>
              </a:solidFill>
              <a:latin typeface="Comic Sans MS"/>
              <a:ea typeface="Comic Sans MS"/>
              <a:cs typeface="Comic Sans MS"/>
              <a:sym typeface="Comic Sans MS"/>
            </a:endParaRPr>
          </a:p>
        </p:txBody>
      </p:sp>
      <p:sp>
        <p:nvSpPr>
          <p:cNvPr id="163" name="Google Shape;163;p23"/>
          <p:cNvSpPr txBox="1"/>
          <p:nvPr/>
        </p:nvSpPr>
        <p:spPr>
          <a:xfrm>
            <a:off x="6300192" y="5733256"/>
            <a:ext cx="64807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dk1"/>
                </a:solidFill>
                <a:latin typeface="Comic Sans MS"/>
                <a:ea typeface="Comic Sans MS"/>
                <a:cs typeface="Comic Sans MS"/>
                <a:sym typeface="Comic Sans MS"/>
              </a:rPr>
              <a:t>Ψ</a:t>
            </a:r>
            <a:endParaRPr sz="3200" b="1">
              <a:solidFill>
                <a:schemeClr val="dk1"/>
              </a:solidFill>
              <a:latin typeface="Comic Sans MS"/>
              <a:ea typeface="Comic Sans MS"/>
              <a:cs typeface="Comic Sans MS"/>
              <a:sym typeface="Comic Sans MS"/>
            </a:endParaRPr>
          </a:p>
        </p:txBody>
      </p:sp>
      <p:pic>
        <p:nvPicPr>
          <p:cNvPr id="164" name="Google Shape;164;p23" descr="https://o.remove.bg/downloads/0c0b3254-3b84-4286-b093-c25212780034/b76af009e582f06e7821addb4a89da49-removebg-preview.png"/>
          <p:cNvPicPr preferRelativeResize="0"/>
          <p:nvPr/>
        </p:nvPicPr>
        <p:blipFill rotWithShape="1">
          <a:blip r:embed="rId6">
            <a:alphaModFix/>
          </a:blip>
          <a:srcRect/>
          <a:stretch/>
        </p:blipFill>
        <p:spPr>
          <a:xfrm>
            <a:off x="323528" y="0"/>
            <a:ext cx="1728192" cy="1296144"/>
          </a:xfrm>
          <a:prstGeom prst="rect">
            <a:avLst/>
          </a:prstGeom>
          <a:noFill/>
          <a:ln>
            <a:noFill/>
          </a:ln>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611560" y="476672"/>
            <a:ext cx="8229600" cy="56207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2423"/>
              </a:buClr>
              <a:buSzPts val="2000"/>
              <a:buFont typeface="Bookman Old Style"/>
              <a:buNone/>
            </a:pPr>
            <a:r>
              <a:rPr lang="el-GR" sz="2000" b="1">
                <a:solidFill>
                  <a:srgbClr val="632423"/>
                </a:solidFill>
                <a:latin typeface="Bookman Old Style"/>
                <a:ea typeface="Bookman Old Style"/>
                <a:cs typeface="Bookman Old Style"/>
                <a:sym typeface="Bookman Old Style"/>
              </a:rPr>
              <a:t>Βρίσκω τα πρόσωπα του θαύματος.</a:t>
            </a:r>
            <a:endParaRPr sz="2000" b="1">
              <a:solidFill>
                <a:srgbClr val="632423"/>
              </a:solidFill>
              <a:latin typeface="Bookman Old Style"/>
              <a:ea typeface="Bookman Old Style"/>
              <a:cs typeface="Bookman Old Style"/>
              <a:sym typeface="Bookman Old Style"/>
            </a:endParaRPr>
          </a:p>
        </p:txBody>
      </p:sp>
      <p:pic>
        <p:nvPicPr>
          <p:cNvPr id="170" name="Google Shape;170;p24" descr="https://o.remove.bg/downloads/f38d1443-23b1-488a-8d2d-e7e7b96140eb/%CE%B1%CF%81%CF%87%CE%B5%CE%AF%CE%BF_%CE%BB%CE%AE%CF%88%CE%B7%CF%82-removebg-preview.png"/>
          <p:cNvPicPr preferRelativeResize="0"/>
          <p:nvPr/>
        </p:nvPicPr>
        <p:blipFill rotWithShape="1">
          <a:blip r:embed="rId3">
            <a:alphaModFix/>
          </a:blip>
          <a:srcRect/>
          <a:stretch/>
        </p:blipFill>
        <p:spPr>
          <a:xfrm>
            <a:off x="683568" y="1268760"/>
            <a:ext cx="1152128" cy="2136674"/>
          </a:xfrm>
          <a:prstGeom prst="rect">
            <a:avLst/>
          </a:prstGeom>
          <a:noFill/>
          <a:ln>
            <a:noFill/>
          </a:ln>
        </p:spPr>
      </p:pic>
      <p:pic>
        <p:nvPicPr>
          <p:cNvPr id="171" name="Google Shape;171;p24" descr="https://o.remove.bg/downloads/edf696db-9125-406b-b5cc-e3ece87505aa/993db4ff177afdb973ecb104e1708140-removebg-preview.png"/>
          <p:cNvPicPr preferRelativeResize="0"/>
          <p:nvPr/>
        </p:nvPicPr>
        <p:blipFill rotWithShape="1">
          <a:blip r:embed="rId4">
            <a:alphaModFix/>
          </a:blip>
          <a:srcRect/>
          <a:stretch/>
        </p:blipFill>
        <p:spPr>
          <a:xfrm>
            <a:off x="1907704" y="1196752"/>
            <a:ext cx="2386551" cy="2088232"/>
          </a:xfrm>
          <a:prstGeom prst="rect">
            <a:avLst/>
          </a:prstGeom>
          <a:noFill/>
          <a:ln>
            <a:noFill/>
          </a:ln>
        </p:spPr>
      </p:pic>
      <p:pic>
        <p:nvPicPr>
          <p:cNvPr id="172" name="Google Shape;172;p24" descr="https://o.remove.bg/downloads/63d0f95c-ea6f-4704-a258-aea7b427492c/547e44eafee32109404520d06f1b84c8-removebg-preview.png"/>
          <p:cNvPicPr preferRelativeResize="0"/>
          <p:nvPr/>
        </p:nvPicPr>
        <p:blipFill rotWithShape="1">
          <a:blip r:embed="rId5">
            <a:alphaModFix/>
          </a:blip>
          <a:srcRect/>
          <a:stretch/>
        </p:blipFill>
        <p:spPr>
          <a:xfrm>
            <a:off x="5004048" y="1196752"/>
            <a:ext cx="2857500" cy="2143125"/>
          </a:xfrm>
          <a:prstGeom prst="rect">
            <a:avLst/>
          </a:prstGeom>
          <a:noFill/>
          <a:ln>
            <a:noFill/>
          </a:ln>
        </p:spPr>
      </p:pic>
      <p:pic>
        <p:nvPicPr>
          <p:cNvPr id="173" name="Google Shape;173;p24" descr="Jesus Christ PNG Image | Clip art, Bible crafts, Jesus"/>
          <p:cNvPicPr preferRelativeResize="0"/>
          <p:nvPr/>
        </p:nvPicPr>
        <p:blipFill rotWithShape="1">
          <a:blip r:embed="rId6">
            <a:alphaModFix/>
          </a:blip>
          <a:srcRect/>
          <a:stretch/>
        </p:blipFill>
        <p:spPr>
          <a:xfrm>
            <a:off x="7020272" y="980728"/>
            <a:ext cx="1701189" cy="2520280"/>
          </a:xfrm>
          <a:prstGeom prst="rect">
            <a:avLst/>
          </a:prstGeom>
          <a:noFill/>
          <a:ln>
            <a:noFill/>
          </a:ln>
        </p:spPr>
      </p:pic>
      <p:sp>
        <p:nvSpPr>
          <p:cNvPr id="174" name="Google Shape;174;p24"/>
          <p:cNvSpPr txBox="1"/>
          <p:nvPr/>
        </p:nvSpPr>
        <p:spPr>
          <a:xfrm>
            <a:off x="539552" y="3284984"/>
            <a:ext cx="1800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b="1">
                <a:solidFill>
                  <a:schemeClr val="dk1"/>
                </a:solidFill>
                <a:latin typeface="Calibri"/>
                <a:ea typeface="Calibri"/>
                <a:cs typeface="Calibri"/>
                <a:sym typeface="Calibri"/>
              </a:rPr>
              <a:t>ΛΑΖΑΡΟΣ</a:t>
            </a:r>
            <a:endParaRPr sz="2400" b="1">
              <a:solidFill>
                <a:schemeClr val="dk1"/>
              </a:solidFill>
              <a:latin typeface="Calibri"/>
              <a:ea typeface="Calibri"/>
              <a:cs typeface="Calibri"/>
              <a:sym typeface="Calibri"/>
            </a:endParaRPr>
          </a:p>
        </p:txBody>
      </p:sp>
      <p:sp>
        <p:nvSpPr>
          <p:cNvPr id="175" name="Google Shape;175;p24"/>
          <p:cNvSpPr txBox="1"/>
          <p:nvPr/>
        </p:nvSpPr>
        <p:spPr>
          <a:xfrm>
            <a:off x="2771800" y="3212976"/>
            <a:ext cx="1800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b="1">
                <a:solidFill>
                  <a:schemeClr val="dk1"/>
                </a:solidFill>
                <a:latin typeface="Calibri"/>
                <a:ea typeface="Calibri"/>
                <a:cs typeface="Calibri"/>
                <a:sym typeface="Calibri"/>
              </a:rPr>
              <a:t>    ΜΑΡΙΑ</a:t>
            </a:r>
            <a:endParaRPr sz="2400" b="1">
              <a:solidFill>
                <a:schemeClr val="dk1"/>
              </a:solidFill>
              <a:latin typeface="Calibri"/>
              <a:ea typeface="Calibri"/>
              <a:cs typeface="Calibri"/>
              <a:sym typeface="Calibri"/>
            </a:endParaRPr>
          </a:p>
        </p:txBody>
      </p:sp>
      <p:sp>
        <p:nvSpPr>
          <p:cNvPr id="176" name="Google Shape;176;p24"/>
          <p:cNvSpPr txBox="1"/>
          <p:nvPr/>
        </p:nvSpPr>
        <p:spPr>
          <a:xfrm>
            <a:off x="4932040" y="3284984"/>
            <a:ext cx="1800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b="1">
                <a:solidFill>
                  <a:schemeClr val="dk1"/>
                </a:solidFill>
                <a:latin typeface="Calibri"/>
                <a:ea typeface="Calibri"/>
                <a:cs typeface="Calibri"/>
                <a:sym typeface="Calibri"/>
              </a:rPr>
              <a:t>    ΜΑΡΘΑ</a:t>
            </a:r>
            <a:endParaRPr sz="2400" b="1">
              <a:solidFill>
                <a:schemeClr val="dk1"/>
              </a:solidFill>
              <a:latin typeface="Calibri"/>
              <a:ea typeface="Calibri"/>
              <a:cs typeface="Calibri"/>
              <a:sym typeface="Calibri"/>
            </a:endParaRPr>
          </a:p>
        </p:txBody>
      </p:sp>
      <p:sp>
        <p:nvSpPr>
          <p:cNvPr id="177" name="Google Shape;177;p24"/>
          <p:cNvSpPr txBox="1"/>
          <p:nvPr/>
        </p:nvSpPr>
        <p:spPr>
          <a:xfrm>
            <a:off x="7092280" y="3284984"/>
            <a:ext cx="18002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ΧΡΙΣΤΟΣ</a:t>
            </a:r>
            <a:endParaRPr sz="2400" b="1">
              <a:solidFill>
                <a:schemeClr val="dk1"/>
              </a:solidFill>
              <a:latin typeface="Calibri"/>
              <a:ea typeface="Calibri"/>
              <a:cs typeface="Calibri"/>
              <a:sym typeface="Calibri"/>
            </a:endParaRPr>
          </a:p>
        </p:txBody>
      </p:sp>
      <p:sp>
        <p:nvSpPr>
          <p:cNvPr id="178" name="Google Shape;178;p24"/>
          <p:cNvSpPr txBox="1"/>
          <p:nvPr/>
        </p:nvSpPr>
        <p:spPr>
          <a:xfrm>
            <a:off x="4932040" y="4509120"/>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ΛΑΖΑΡΟΣ</a:t>
            </a:r>
            <a:endParaRPr sz="2400" b="1">
              <a:solidFill>
                <a:schemeClr val="dk1"/>
              </a:solidFill>
              <a:latin typeface="Calibri"/>
              <a:ea typeface="Calibri"/>
              <a:cs typeface="Calibri"/>
              <a:sym typeface="Calibri"/>
            </a:endParaRPr>
          </a:p>
        </p:txBody>
      </p:sp>
      <p:sp>
        <p:nvSpPr>
          <p:cNvPr id="179" name="Google Shape;179;p24"/>
          <p:cNvSpPr txBox="1"/>
          <p:nvPr/>
        </p:nvSpPr>
        <p:spPr>
          <a:xfrm>
            <a:off x="7020272" y="5301208"/>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ΜΑΓΙΑ</a:t>
            </a:r>
            <a:endParaRPr sz="2400" b="1">
              <a:solidFill>
                <a:schemeClr val="dk1"/>
              </a:solidFill>
              <a:latin typeface="Calibri"/>
              <a:ea typeface="Calibri"/>
              <a:cs typeface="Calibri"/>
              <a:sym typeface="Calibri"/>
            </a:endParaRPr>
          </a:p>
        </p:txBody>
      </p:sp>
      <p:sp>
        <p:nvSpPr>
          <p:cNvPr id="180" name="Google Shape;180;p24"/>
          <p:cNvSpPr txBox="1"/>
          <p:nvPr/>
        </p:nvSpPr>
        <p:spPr>
          <a:xfrm>
            <a:off x="2771800" y="5373216"/>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ΜΑΡΘΑ</a:t>
            </a:r>
            <a:endParaRPr sz="2400" b="1">
              <a:solidFill>
                <a:schemeClr val="dk1"/>
              </a:solidFill>
              <a:latin typeface="Calibri"/>
              <a:ea typeface="Calibri"/>
              <a:cs typeface="Calibri"/>
              <a:sym typeface="Calibri"/>
            </a:endParaRPr>
          </a:p>
        </p:txBody>
      </p:sp>
      <p:sp>
        <p:nvSpPr>
          <p:cNvPr id="181" name="Google Shape;181;p24"/>
          <p:cNvSpPr txBox="1"/>
          <p:nvPr/>
        </p:nvSpPr>
        <p:spPr>
          <a:xfrm>
            <a:off x="467544" y="4509120"/>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ΜΑΓΔΑ</a:t>
            </a:r>
            <a:endParaRPr sz="2400" b="1">
              <a:solidFill>
                <a:schemeClr val="dk1"/>
              </a:solidFill>
              <a:latin typeface="Calibri"/>
              <a:ea typeface="Calibri"/>
              <a:cs typeface="Calibri"/>
              <a:sym typeface="Calibri"/>
            </a:endParaRPr>
          </a:p>
        </p:txBody>
      </p:sp>
      <p:sp>
        <p:nvSpPr>
          <p:cNvPr id="182" name="Google Shape;182;p24"/>
          <p:cNvSpPr txBox="1"/>
          <p:nvPr/>
        </p:nvSpPr>
        <p:spPr>
          <a:xfrm>
            <a:off x="7020272" y="4509120"/>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ΜΑΡΙΑ</a:t>
            </a:r>
            <a:endParaRPr sz="2400" b="1">
              <a:solidFill>
                <a:schemeClr val="dk1"/>
              </a:solidFill>
              <a:latin typeface="Calibri"/>
              <a:ea typeface="Calibri"/>
              <a:cs typeface="Calibri"/>
              <a:sym typeface="Calibri"/>
            </a:endParaRPr>
          </a:p>
        </p:txBody>
      </p:sp>
      <p:sp>
        <p:nvSpPr>
          <p:cNvPr id="183" name="Google Shape;183;p24"/>
          <p:cNvSpPr txBox="1"/>
          <p:nvPr/>
        </p:nvSpPr>
        <p:spPr>
          <a:xfrm>
            <a:off x="2771800" y="4509120"/>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ΧΡΗΣΤΟΣ</a:t>
            </a:r>
            <a:endParaRPr sz="2400" b="1">
              <a:solidFill>
                <a:schemeClr val="dk1"/>
              </a:solidFill>
              <a:latin typeface="Calibri"/>
              <a:ea typeface="Calibri"/>
              <a:cs typeface="Calibri"/>
              <a:sym typeface="Calibri"/>
            </a:endParaRPr>
          </a:p>
        </p:txBody>
      </p:sp>
      <p:sp>
        <p:nvSpPr>
          <p:cNvPr id="184" name="Google Shape;184;p24"/>
          <p:cNvSpPr txBox="1"/>
          <p:nvPr/>
        </p:nvSpPr>
        <p:spPr>
          <a:xfrm>
            <a:off x="539552" y="5373216"/>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ΧΡΙΣΤΟΣ</a:t>
            </a:r>
            <a:endParaRPr sz="2400" b="1">
              <a:solidFill>
                <a:schemeClr val="dk1"/>
              </a:solidFill>
              <a:latin typeface="Calibri"/>
              <a:ea typeface="Calibri"/>
              <a:cs typeface="Calibri"/>
              <a:sym typeface="Calibri"/>
            </a:endParaRPr>
          </a:p>
        </p:txBody>
      </p:sp>
      <p:sp>
        <p:nvSpPr>
          <p:cNvPr id="185" name="Google Shape;185;p24"/>
          <p:cNvSpPr txBox="1"/>
          <p:nvPr/>
        </p:nvSpPr>
        <p:spPr>
          <a:xfrm>
            <a:off x="5004048" y="5373216"/>
            <a:ext cx="1800200" cy="461665"/>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a:solidFill>
                  <a:schemeClr val="dk1"/>
                </a:solidFill>
                <a:latin typeface="Calibri"/>
                <a:ea typeface="Calibri"/>
                <a:cs typeface="Calibri"/>
                <a:sym typeface="Calibri"/>
              </a:rPr>
              <a:t>ΛΑΖΟΣ</a:t>
            </a:r>
            <a:endParaRPr sz="2400" b="1">
              <a:solidFill>
                <a:schemeClr val="dk1"/>
              </a:solidFill>
              <a:latin typeface="Calibri"/>
              <a:ea typeface="Calibri"/>
              <a:cs typeface="Calibri"/>
              <a:sym typeface="Calibri"/>
            </a:endParaRPr>
          </a:p>
        </p:txBody>
      </p:sp>
      <p:pic>
        <p:nvPicPr>
          <p:cNvPr id="186" name="Google Shape;186;p24" descr="ΜΑΚΗΣ ΠΑΣΣΙΣΗΣ | saltsinologies"/>
          <p:cNvPicPr preferRelativeResize="0"/>
          <p:nvPr/>
        </p:nvPicPr>
        <p:blipFill rotWithShape="1">
          <a:blip r:embed="rId7">
            <a:alphaModFix/>
          </a:blip>
          <a:srcRect/>
          <a:stretch/>
        </p:blipFill>
        <p:spPr>
          <a:xfrm>
            <a:off x="1547664" y="188640"/>
            <a:ext cx="792088" cy="1028324"/>
          </a:xfrm>
          <a:prstGeom prst="rect">
            <a:avLst/>
          </a:prstGeom>
          <a:noFill/>
          <a:ln>
            <a:noFill/>
          </a:ln>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90"/>
        <p:cNvGrpSpPr/>
        <p:nvPr/>
      </p:nvGrpSpPr>
      <p:grpSpPr>
        <a:xfrm>
          <a:off x="0" y="0"/>
          <a:ext cx="0" cy="0"/>
          <a:chOff x="0" y="0"/>
          <a:chExt cx="0" cy="0"/>
        </a:xfrm>
      </p:grpSpPr>
      <p:pic>
        <p:nvPicPr>
          <p:cNvPr id="191" name="Google Shape;191;p25"/>
          <p:cNvPicPr preferRelativeResize="0"/>
          <p:nvPr/>
        </p:nvPicPr>
        <p:blipFill rotWithShape="1">
          <a:blip r:embed="rId3">
            <a:alphaModFix/>
          </a:blip>
          <a:srcRect/>
          <a:stretch/>
        </p:blipFill>
        <p:spPr>
          <a:xfrm>
            <a:off x="179512" y="404664"/>
            <a:ext cx="5472608" cy="6250097"/>
          </a:xfrm>
          <a:prstGeom prst="rect">
            <a:avLst/>
          </a:prstGeom>
          <a:noFill/>
          <a:ln w="25400" cap="flat" cmpd="sng">
            <a:solidFill>
              <a:srgbClr val="0C0C0C"/>
            </a:solidFill>
            <a:prstDash val="solid"/>
            <a:miter lim="800000"/>
            <a:headEnd type="none" w="sm" len="sm"/>
            <a:tailEnd type="none" w="sm" len="sm"/>
          </a:ln>
        </p:spPr>
      </p:pic>
      <p:sp>
        <p:nvSpPr>
          <p:cNvPr id="192" name="Google Shape;192;p25"/>
          <p:cNvSpPr txBox="1">
            <a:spLocks noGrp="1"/>
          </p:cNvSpPr>
          <p:nvPr>
            <p:ph type="title"/>
          </p:nvPr>
        </p:nvSpPr>
        <p:spPr>
          <a:xfrm>
            <a:off x="5148064" y="3429000"/>
            <a:ext cx="4546848"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2423"/>
              </a:buClr>
              <a:buSzPts val="1800"/>
              <a:buFont typeface="Bookman Old Style"/>
              <a:buNone/>
            </a:pPr>
            <a:r>
              <a:rPr lang="el-GR" sz="1800" b="1">
                <a:solidFill>
                  <a:srgbClr val="632423"/>
                </a:solidFill>
                <a:latin typeface="Bookman Old Style"/>
                <a:ea typeface="Bookman Old Style"/>
                <a:cs typeface="Bookman Old Style"/>
                <a:sym typeface="Bookman Old Style"/>
              </a:rPr>
              <a:t>Σε ένα θαύμα</a:t>
            </a:r>
            <a:br>
              <a:rPr lang="el-GR" sz="1800" b="1">
                <a:solidFill>
                  <a:srgbClr val="632423"/>
                </a:solidFill>
                <a:latin typeface="Bookman Old Style"/>
                <a:ea typeface="Bookman Old Style"/>
                <a:cs typeface="Bookman Old Style"/>
                <a:sym typeface="Bookman Old Style"/>
              </a:rPr>
            </a:br>
            <a:r>
              <a:rPr lang="el-GR" sz="1800" b="1">
                <a:solidFill>
                  <a:srgbClr val="632423"/>
                </a:solidFill>
                <a:latin typeface="Bookman Old Style"/>
                <a:ea typeface="Bookman Old Style"/>
                <a:cs typeface="Bookman Old Style"/>
                <a:sym typeface="Bookman Old Style"/>
              </a:rPr>
              <a:t> οκτώ διαφορές.</a:t>
            </a:r>
            <a:endParaRPr sz="1800" b="1">
              <a:solidFill>
                <a:srgbClr val="632423"/>
              </a:solidFill>
              <a:latin typeface="Bookman Old Style"/>
              <a:ea typeface="Bookman Old Style"/>
              <a:cs typeface="Bookman Old Style"/>
              <a:sym typeface="Bookman Old Style"/>
            </a:endParaRPr>
          </a:p>
        </p:txBody>
      </p:sp>
      <p:sp>
        <p:nvSpPr>
          <p:cNvPr id="193" name="Google Shape;193;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194" name="Google Shape;194;p25" descr="Pin on CHRISTian Gif's"/>
          <p:cNvPicPr preferRelativeResize="0"/>
          <p:nvPr/>
        </p:nvPicPr>
        <p:blipFill rotWithShape="1">
          <a:blip r:embed="rId4">
            <a:alphaModFix/>
          </a:blip>
          <a:srcRect/>
          <a:stretch/>
        </p:blipFill>
        <p:spPr>
          <a:xfrm>
            <a:off x="6516216" y="1124744"/>
            <a:ext cx="1944216" cy="2631096"/>
          </a:xfrm>
          <a:prstGeom prst="rect">
            <a:avLst/>
          </a:prstGeom>
          <a:noFill/>
          <a:ln>
            <a:noFill/>
          </a:ln>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98"/>
        <p:cNvGrpSpPr/>
        <p:nvPr/>
      </p:nvGrpSpPr>
      <p:grpSpPr>
        <a:xfrm>
          <a:off x="0" y="0"/>
          <a:ext cx="0" cy="0"/>
          <a:chOff x="0" y="0"/>
          <a:chExt cx="0" cy="0"/>
        </a:xfrm>
      </p:grpSpPr>
      <p:sp>
        <p:nvSpPr>
          <p:cNvPr id="199" name="Google Shape;199;p26"/>
          <p:cNvSpPr txBox="1">
            <a:spLocks noGrp="1"/>
          </p:cNvSpPr>
          <p:nvPr>
            <p:ph type="title"/>
          </p:nvPr>
        </p:nvSpPr>
        <p:spPr>
          <a:xfrm>
            <a:off x="179512" y="476672"/>
            <a:ext cx="8964488" cy="142617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800"/>
              <a:buFont typeface="Bookman Old Style"/>
              <a:buNone/>
            </a:pPr>
            <a:r>
              <a:rPr lang="el-GR" sz="1800" b="1">
                <a:solidFill>
                  <a:srgbClr val="632423"/>
                </a:solidFill>
                <a:latin typeface="Bookman Old Style"/>
                <a:ea typeface="Bookman Old Style"/>
                <a:cs typeface="Bookman Old Style"/>
                <a:sym typeface="Bookman Old Style"/>
              </a:rPr>
              <a:t>Το Σάββατο του Λαζάρου το πρωί στις γειτονιές ακούγονται τα κάλαντα που διαφέρουν από τόπο σε τόπο. Τα κάλαντα τα τραγουδούν μόνο κορίτσια, οι λεγόμενες «Λαζαρίνες». Από την προηγούμενη ημέρα έχουν μαζέψει λουλούδια και με αυτά έχουν στολίσει καλαθάκια με τα οποία γυρνούν από σπίτι σε σπίτι και τραγουδούν.</a:t>
            </a:r>
            <a:br>
              <a:rPr lang="el-GR" sz="1800" b="1">
                <a:solidFill>
                  <a:srgbClr val="632423"/>
                </a:solidFill>
                <a:latin typeface="Bookman Old Style"/>
                <a:ea typeface="Bookman Old Style"/>
                <a:cs typeface="Bookman Old Style"/>
                <a:sym typeface="Bookman Old Style"/>
              </a:rPr>
            </a:br>
            <a:br>
              <a:rPr lang="el-GR" sz="1800" b="1">
                <a:solidFill>
                  <a:srgbClr val="632423"/>
                </a:solidFill>
                <a:latin typeface="Bookman Old Style"/>
                <a:ea typeface="Bookman Old Style"/>
                <a:cs typeface="Bookman Old Style"/>
                <a:sym typeface="Bookman Old Style"/>
              </a:rPr>
            </a:br>
            <a:endParaRPr sz="1800" b="1">
              <a:solidFill>
                <a:srgbClr val="632423"/>
              </a:solidFill>
              <a:latin typeface="Bookman Old Style"/>
              <a:ea typeface="Bookman Old Style"/>
              <a:cs typeface="Bookman Old Style"/>
              <a:sym typeface="Bookman Old Style"/>
            </a:endParaRPr>
          </a:p>
        </p:txBody>
      </p:sp>
      <p:pic>
        <p:nvPicPr>
          <p:cNvPr id="200" name="Google Shape;200;p26" descr="Σάββατο του Λαζάρου: Έθιμα από όλη την Ελλάδα, Κάλαντα, Λαζαρίνες και  Λαζαράκια | Dogma"/>
          <p:cNvPicPr preferRelativeResize="0"/>
          <p:nvPr/>
        </p:nvPicPr>
        <p:blipFill rotWithShape="1">
          <a:blip r:embed="rId3">
            <a:alphaModFix/>
          </a:blip>
          <a:srcRect/>
          <a:stretch/>
        </p:blipFill>
        <p:spPr>
          <a:xfrm>
            <a:off x="4678714" y="2276872"/>
            <a:ext cx="4260984" cy="3384376"/>
          </a:xfrm>
          <a:prstGeom prst="rect">
            <a:avLst/>
          </a:prstGeom>
          <a:noFill/>
          <a:ln>
            <a:noFill/>
          </a:ln>
        </p:spPr>
      </p:pic>
      <p:pic>
        <p:nvPicPr>
          <p:cNvPr id="201" name="Google Shape;201;p26" descr="Οι Λαζαρίνες! - Εφημερίδα Ημερήσια Ημαθίας"/>
          <p:cNvPicPr preferRelativeResize="0"/>
          <p:nvPr/>
        </p:nvPicPr>
        <p:blipFill rotWithShape="1">
          <a:blip r:embed="rId4">
            <a:alphaModFix/>
          </a:blip>
          <a:srcRect/>
          <a:stretch/>
        </p:blipFill>
        <p:spPr>
          <a:xfrm>
            <a:off x="251520" y="2060848"/>
            <a:ext cx="4248472" cy="3676345"/>
          </a:xfrm>
          <a:prstGeom prst="rect">
            <a:avLst/>
          </a:prstGeom>
          <a:noFill/>
          <a:ln>
            <a:noFill/>
          </a:ln>
        </p:spPr>
      </p:pic>
      <p:sp>
        <p:nvSpPr>
          <p:cNvPr id="202" name="Google Shape;202;p26"/>
          <p:cNvSpPr txBox="1"/>
          <p:nvPr/>
        </p:nvSpPr>
        <p:spPr>
          <a:xfrm>
            <a:off x="323528" y="5877272"/>
            <a:ext cx="3960440"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000" b="1">
                <a:solidFill>
                  <a:srgbClr val="632423"/>
                </a:solidFill>
                <a:latin typeface="Calibri"/>
                <a:ea typeface="Calibri"/>
                <a:cs typeface="Calibri"/>
                <a:sym typeface="Calibri"/>
              </a:rPr>
              <a:t>Λαζαρίνες Νάουσας</a:t>
            </a:r>
            <a:endParaRPr sz="2000" b="1">
              <a:solidFill>
                <a:srgbClr val="632423"/>
              </a:solidFill>
              <a:latin typeface="Calibri"/>
              <a:ea typeface="Calibri"/>
              <a:cs typeface="Calibri"/>
              <a:sym typeface="Calibri"/>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261"/>
        <p:cNvGrpSpPr/>
        <p:nvPr/>
      </p:nvGrpSpPr>
      <p:grpSpPr>
        <a:xfrm>
          <a:off x="0" y="0"/>
          <a:ext cx="0" cy="0"/>
          <a:chOff x="0" y="0"/>
          <a:chExt cx="0" cy="0"/>
        </a:xfrm>
      </p:grpSpPr>
      <p:sp>
        <p:nvSpPr>
          <p:cNvPr id="262" name="Google Shape;262;p30"/>
          <p:cNvSpPr txBox="1">
            <a:spLocks noGrp="1"/>
          </p:cNvSpPr>
          <p:nvPr>
            <p:ph type="title"/>
          </p:nvPr>
        </p:nvSpPr>
        <p:spPr>
          <a:xfrm>
            <a:off x="251520" y="260648"/>
            <a:ext cx="858964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600"/>
              <a:buFont typeface="Bookman Old Style"/>
              <a:buNone/>
            </a:pPr>
            <a:r>
              <a:rPr lang="el-GR" sz="1600" b="1">
                <a:solidFill>
                  <a:srgbClr val="632423"/>
                </a:solidFill>
                <a:latin typeface="Bookman Old Style"/>
                <a:ea typeface="Bookman Old Style"/>
                <a:cs typeface="Bookman Old Style"/>
                <a:sym typeface="Bookman Old Style"/>
              </a:rPr>
              <a:t>Το Σάββατο του Λαζάρου, οι νοικοκυρές φτιάχνουν τα «Λαζαράκια» ψωμάκια σε σχήμα ανθρώπου σπαργανωμένου, δηλαδή όπως αναπαριστούν τον Λάζαρο στις εκκλησιαστικές εικόνες. Συνηθίζεται όσα παιδιά έχει η οικογένεια τόσα λαζαράκια να πλάθουν και στη θέση των ματιών να βάζουν δυο γαρίφαλα για μάτια.</a:t>
            </a:r>
            <a:endParaRPr sz="1600" b="1">
              <a:solidFill>
                <a:srgbClr val="632423"/>
              </a:solidFill>
              <a:latin typeface="Bookman Old Style"/>
              <a:ea typeface="Bookman Old Style"/>
              <a:cs typeface="Bookman Old Style"/>
              <a:sym typeface="Bookman Old Style"/>
            </a:endParaRPr>
          </a:p>
        </p:txBody>
      </p:sp>
      <p:pic>
        <p:nvPicPr>
          <p:cNvPr id="263" name="Google Shape;263;p30" descr="lazarakia hashtag on Twitter"/>
          <p:cNvPicPr preferRelativeResize="0"/>
          <p:nvPr/>
        </p:nvPicPr>
        <p:blipFill rotWithShape="1">
          <a:blip r:embed="rId3">
            <a:alphaModFix/>
          </a:blip>
          <a:srcRect/>
          <a:stretch/>
        </p:blipFill>
        <p:spPr>
          <a:xfrm>
            <a:off x="1187624" y="1484784"/>
            <a:ext cx="6588014" cy="4968552"/>
          </a:xfrm>
          <a:prstGeom prst="rect">
            <a:avLst/>
          </a:prstGeom>
          <a:noFill/>
          <a:ln>
            <a:noFill/>
          </a:ln>
        </p:spPr>
      </p:pic>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E1A002-45A0-4546-A014-42F502546248}"/>
              </a:ext>
            </a:extLst>
          </p:cNvPr>
          <p:cNvSpPr>
            <a:spLocks noGrp="1"/>
          </p:cNvSpPr>
          <p:nvPr>
            <p:ph type="title"/>
          </p:nvPr>
        </p:nvSpPr>
        <p:spPr>
          <a:xfrm>
            <a:off x="457200" y="0"/>
            <a:ext cx="8229600" cy="1143000"/>
          </a:xfrm>
        </p:spPr>
        <p:txBody>
          <a:bodyPr/>
          <a:lstStyle/>
          <a:p>
            <a:r>
              <a:rPr lang="el-GR" dirty="0"/>
              <a:t>ΣΥΝΤΑΓΗ ΓΙΑ ΛΑΖΑΡΑΚΙΑ!</a:t>
            </a:r>
          </a:p>
        </p:txBody>
      </p:sp>
      <p:pic>
        <p:nvPicPr>
          <p:cNvPr id="4" name="Εικόνα 3">
            <a:extLst>
              <a:ext uri="{FF2B5EF4-FFF2-40B4-BE49-F238E27FC236}">
                <a16:creationId xmlns:a16="http://schemas.microsoft.com/office/drawing/2014/main" id="{2BF92377-AB3F-4A74-BB30-212BE173412E}"/>
              </a:ext>
            </a:extLst>
          </p:cNvPr>
          <p:cNvPicPr>
            <a:picLocks noChangeAspect="1"/>
          </p:cNvPicPr>
          <p:nvPr/>
        </p:nvPicPr>
        <p:blipFill>
          <a:blip r:embed="rId2"/>
          <a:stretch>
            <a:fillRect/>
          </a:stretch>
        </p:blipFill>
        <p:spPr>
          <a:xfrm>
            <a:off x="354330" y="1087120"/>
            <a:ext cx="4552950" cy="5679440"/>
          </a:xfrm>
          <a:prstGeom prst="rect">
            <a:avLst/>
          </a:prstGeom>
        </p:spPr>
      </p:pic>
      <p:sp>
        <p:nvSpPr>
          <p:cNvPr id="5" name="TextBox 4">
            <a:extLst>
              <a:ext uri="{FF2B5EF4-FFF2-40B4-BE49-F238E27FC236}">
                <a16:creationId xmlns:a16="http://schemas.microsoft.com/office/drawing/2014/main" id="{7B6FE370-3200-44C8-AADE-A84690B6AEA1}"/>
              </a:ext>
            </a:extLst>
          </p:cNvPr>
          <p:cNvSpPr txBox="1"/>
          <p:nvPr/>
        </p:nvSpPr>
        <p:spPr>
          <a:xfrm>
            <a:off x="5130800" y="1062116"/>
            <a:ext cx="2661920" cy="738664"/>
          </a:xfrm>
          <a:prstGeom prst="rect">
            <a:avLst/>
          </a:prstGeom>
          <a:noFill/>
        </p:spPr>
        <p:txBody>
          <a:bodyPr wrap="square" rtlCol="0">
            <a:spAutoFit/>
          </a:bodyPr>
          <a:lstStyle/>
          <a:p>
            <a:r>
              <a:rPr lang="el-GR" dirty="0"/>
              <a:t>*(ΟΙ ΣΤΑΦΙΔΕΣ</a:t>
            </a:r>
          </a:p>
          <a:p>
            <a:r>
              <a:rPr lang="el-GR" dirty="0"/>
              <a:t>ΚΑΙ ΤΟ ΚΑΡΥΔΙ ΕΊΝΑΙ ΠΡΟΑΙΡΕΤΙΚΑ!)</a:t>
            </a:r>
          </a:p>
        </p:txBody>
      </p:sp>
      <p:pic>
        <p:nvPicPr>
          <p:cNvPr id="2050" name="Picture 2" descr="Course Banner">
            <a:extLst>
              <a:ext uri="{FF2B5EF4-FFF2-40B4-BE49-F238E27FC236}">
                <a16:creationId xmlns:a16="http://schemas.microsoft.com/office/drawing/2014/main" id="{ABA82C01-3B09-47FE-91D0-AA6387791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2019736"/>
            <a:ext cx="3429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7" name="Google Shape;263;p30" descr="lazarakia hashtag on Twitter">
            <a:extLst>
              <a:ext uri="{FF2B5EF4-FFF2-40B4-BE49-F238E27FC236}">
                <a16:creationId xmlns:a16="http://schemas.microsoft.com/office/drawing/2014/main" id="{E8CD1CCB-AED9-4C80-BB9E-05CCF0BFA28D}"/>
              </a:ext>
            </a:extLst>
          </p:cNvPr>
          <p:cNvPicPr preferRelativeResize="0"/>
          <p:nvPr/>
        </p:nvPicPr>
        <p:blipFill rotWithShape="1">
          <a:blip r:embed="rId4">
            <a:alphaModFix/>
          </a:blip>
          <a:srcRect/>
          <a:stretch/>
        </p:blipFill>
        <p:spPr>
          <a:xfrm>
            <a:off x="5080000" y="4164012"/>
            <a:ext cx="3606800" cy="2352908"/>
          </a:xfrm>
          <a:prstGeom prst="rect">
            <a:avLst/>
          </a:prstGeom>
          <a:noFill/>
          <a:ln>
            <a:noFill/>
          </a:ln>
        </p:spPr>
      </p:pic>
    </p:spTree>
    <p:extLst>
      <p:ext uri="{BB962C8B-B14F-4D97-AF65-F5344CB8AC3E}">
        <p14:creationId xmlns:p14="http://schemas.microsoft.com/office/powerpoint/2010/main" val="121210120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206"/>
        <p:cNvGrpSpPr/>
        <p:nvPr/>
      </p:nvGrpSpPr>
      <p:grpSpPr>
        <a:xfrm>
          <a:off x="0" y="0"/>
          <a:ext cx="0" cy="0"/>
          <a:chOff x="0" y="0"/>
          <a:chExt cx="0" cy="0"/>
        </a:xfrm>
      </p:grpSpPr>
      <p:sp>
        <p:nvSpPr>
          <p:cNvPr id="207" name="Google Shape;207;p27"/>
          <p:cNvSpPr txBox="1">
            <a:spLocks noGrp="1"/>
          </p:cNvSpPr>
          <p:nvPr>
            <p:ph type="title"/>
          </p:nvPr>
        </p:nvSpPr>
        <p:spPr>
          <a:xfrm>
            <a:off x="457200" y="274638"/>
            <a:ext cx="8229600" cy="34605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rgbClr val="632423"/>
              </a:buClr>
              <a:buSzPct val="100000"/>
              <a:buFont typeface="Bookman Old Style"/>
              <a:buNone/>
            </a:pPr>
            <a:r>
              <a:rPr lang="el-GR" sz="1800" b="1">
                <a:solidFill>
                  <a:srgbClr val="632423"/>
                </a:solidFill>
                <a:latin typeface="Bookman Old Style"/>
                <a:ea typeface="Bookman Old Style"/>
                <a:cs typeface="Bookman Old Style"/>
                <a:sym typeface="Bookman Old Style"/>
              </a:rPr>
              <a:t>«Ήρθε ο Λάζαρος, ήρθαν τα Βάγια…» Περιμένουν το κέρασμα σου.</a:t>
            </a:r>
            <a:endParaRPr sz="1800" b="1">
              <a:solidFill>
                <a:srgbClr val="632423"/>
              </a:solidFill>
              <a:latin typeface="Bookman Old Style"/>
              <a:ea typeface="Bookman Old Style"/>
              <a:cs typeface="Bookman Old Style"/>
              <a:sym typeface="Bookman Old Style"/>
            </a:endParaRPr>
          </a:p>
        </p:txBody>
      </p:sp>
      <p:sp>
        <p:nvSpPr>
          <p:cNvPr id="208" name="Google Shape;208;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209" name="Google Shape;209;p27" descr="https://o.remove.bg/downloads/6831accf-c6b0-4d00-a9f9-49832e588f8e/610rykjjvcL._AC_SX466___1_-removebg-preview.png"/>
          <p:cNvPicPr preferRelativeResize="0"/>
          <p:nvPr/>
        </p:nvPicPr>
        <p:blipFill rotWithShape="1">
          <a:blip r:embed="rId3">
            <a:alphaModFix/>
          </a:blip>
          <a:srcRect/>
          <a:stretch/>
        </p:blipFill>
        <p:spPr>
          <a:xfrm>
            <a:off x="2843808" y="1412776"/>
            <a:ext cx="3828506" cy="3672408"/>
          </a:xfrm>
          <a:prstGeom prst="rect">
            <a:avLst/>
          </a:prstGeom>
          <a:noFill/>
          <a:ln>
            <a:noFill/>
          </a:ln>
        </p:spPr>
      </p:pic>
      <p:pic>
        <p:nvPicPr>
          <p:cNvPr id="210" name="Google Shape;210;p27" descr="Τσουρέκι απλό | ΖΥΜΑ Food &amp; Catering"/>
          <p:cNvPicPr preferRelativeResize="0"/>
          <p:nvPr/>
        </p:nvPicPr>
        <p:blipFill rotWithShape="1">
          <a:blip r:embed="rId4">
            <a:alphaModFix/>
          </a:blip>
          <a:srcRect/>
          <a:stretch/>
        </p:blipFill>
        <p:spPr>
          <a:xfrm>
            <a:off x="179512" y="908720"/>
            <a:ext cx="1694305" cy="1440160"/>
          </a:xfrm>
          <a:prstGeom prst="rect">
            <a:avLst/>
          </a:prstGeom>
          <a:noFill/>
          <a:ln>
            <a:noFill/>
          </a:ln>
        </p:spPr>
      </p:pic>
      <p:pic>
        <p:nvPicPr>
          <p:cNvPr id="211" name="Google Shape;211;p27" descr="Βίντεο/Συνταγές - keramaris"/>
          <p:cNvPicPr preferRelativeResize="0"/>
          <p:nvPr/>
        </p:nvPicPr>
        <p:blipFill rotWithShape="1">
          <a:blip r:embed="rId5">
            <a:alphaModFix/>
          </a:blip>
          <a:srcRect/>
          <a:stretch/>
        </p:blipFill>
        <p:spPr>
          <a:xfrm>
            <a:off x="7305632" y="2060848"/>
            <a:ext cx="1838367" cy="1224136"/>
          </a:xfrm>
          <a:prstGeom prst="rect">
            <a:avLst/>
          </a:prstGeom>
          <a:noFill/>
          <a:ln>
            <a:noFill/>
          </a:ln>
        </p:spPr>
      </p:pic>
      <p:pic>
        <p:nvPicPr>
          <p:cNvPr id="212" name="Google Shape;212;p27" descr="Αυγά A' κατηγορίας Συσκ. 6 τεμ. - filarakia.store - MARKET | GRILL | ΔΩΔΩΝΗ"/>
          <p:cNvPicPr preferRelativeResize="0"/>
          <p:nvPr/>
        </p:nvPicPr>
        <p:blipFill rotWithShape="1">
          <a:blip r:embed="rId6">
            <a:alphaModFix/>
          </a:blip>
          <a:srcRect/>
          <a:stretch/>
        </p:blipFill>
        <p:spPr>
          <a:xfrm>
            <a:off x="107504" y="4797152"/>
            <a:ext cx="2160240" cy="1134126"/>
          </a:xfrm>
          <a:prstGeom prst="rect">
            <a:avLst/>
          </a:prstGeom>
          <a:noFill/>
          <a:ln>
            <a:noFill/>
          </a:ln>
        </p:spPr>
      </p:pic>
      <p:pic>
        <p:nvPicPr>
          <p:cNvPr id="213" name="Google Shape;213;p27" descr="Coins05 - Coins Clipart - Png Download - Full Size Clipart (#3864193) -  PinClipart"/>
          <p:cNvPicPr preferRelativeResize="0"/>
          <p:nvPr/>
        </p:nvPicPr>
        <p:blipFill rotWithShape="1">
          <a:blip r:embed="rId7">
            <a:alphaModFix/>
          </a:blip>
          <a:srcRect/>
          <a:stretch/>
        </p:blipFill>
        <p:spPr>
          <a:xfrm flipH="1">
            <a:off x="7596336" y="4941168"/>
            <a:ext cx="1007915" cy="1196752"/>
          </a:xfrm>
          <a:prstGeom prst="rect">
            <a:avLst/>
          </a:prstGeom>
          <a:noFill/>
          <a:ln>
            <a:noFill/>
          </a:ln>
        </p:spPr>
      </p:pic>
      <p:pic>
        <p:nvPicPr>
          <p:cNvPr id="214" name="Google Shape;214;p27" descr="Vassilopita | Bασιλόπιτα, κόψτε την πίτα σας online"/>
          <p:cNvPicPr preferRelativeResize="0"/>
          <p:nvPr/>
        </p:nvPicPr>
        <p:blipFill rotWithShape="1">
          <a:blip r:embed="rId8">
            <a:alphaModFix/>
          </a:blip>
          <a:srcRect/>
          <a:stretch/>
        </p:blipFill>
        <p:spPr>
          <a:xfrm>
            <a:off x="2627784" y="5229200"/>
            <a:ext cx="1656184" cy="1336777"/>
          </a:xfrm>
          <a:prstGeom prst="rect">
            <a:avLst/>
          </a:prstGeom>
          <a:noFill/>
          <a:ln>
            <a:noFill/>
          </a:ln>
        </p:spPr>
      </p:pic>
      <p:pic>
        <p:nvPicPr>
          <p:cNvPr id="215" name="Google Shape;215;p27" descr="Bitter Almond Essence from Grasse | Simply Gourmand"/>
          <p:cNvPicPr preferRelativeResize="0"/>
          <p:nvPr/>
        </p:nvPicPr>
        <p:blipFill rotWithShape="1">
          <a:blip r:embed="rId9">
            <a:alphaModFix/>
          </a:blip>
          <a:srcRect/>
          <a:stretch/>
        </p:blipFill>
        <p:spPr>
          <a:xfrm>
            <a:off x="4860032" y="692696"/>
            <a:ext cx="1750840" cy="1313130"/>
          </a:xfrm>
          <a:prstGeom prst="rect">
            <a:avLst/>
          </a:prstGeom>
          <a:noFill/>
          <a:ln>
            <a:noFill/>
          </a:ln>
        </p:spPr>
      </p:pic>
      <p:pic>
        <p:nvPicPr>
          <p:cNvPr id="216" name="Google Shape;216;p27" descr="https://o.remove.bg/downloads/07250abf-2673-4d7e-9dc9-f3e012411fdb/unnamed-removebg-preview.png"/>
          <p:cNvPicPr preferRelativeResize="0"/>
          <p:nvPr/>
        </p:nvPicPr>
        <p:blipFill rotWithShape="1">
          <a:blip r:embed="rId10">
            <a:alphaModFix/>
          </a:blip>
          <a:srcRect/>
          <a:stretch/>
        </p:blipFill>
        <p:spPr>
          <a:xfrm>
            <a:off x="1115616" y="3501008"/>
            <a:ext cx="1656184" cy="1081695"/>
          </a:xfrm>
          <a:prstGeom prst="rect">
            <a:avLst/>
          </a:prstGeom>
          <a:noFill/>
          <a:ln>
            <a:noFill/>
          </a:ln>
        </p:spPr>
      </p:pic>
      <p:pic>
        <p:nvPicPr>
          <p:cNvPr id="217" name="Google Shape;217;p27" descr="https://o.remove.bg/downloads/f193fb17-9a83-4a23-a4c3-b71a858d9671/images-removebg-preview.png"/>
          <p:cNvPicPr preferRelativeResize="0"/>
          <p:nvPr/>
        </p:nvPicPr>
        <p:blipFill rotWithShape="1">
          <a:blip r:embed="rId11">
            <a:alphaModFix/>
          </a:blip>
          <a:srcRect/>
          <a:stretch/>
        </p:blipFill>
        <p:spPr>
          <a:xfrm>
            <a:off x="5004048" y="4797152"/>
            <a:ext cx="1905000" cy="1905000"/>
          </a:xfrm>
          <a:prstGeom prst="rect">
            <a:avLst/>
          </a:prstGeom>
          <a:noFill/>
          <a:ln>
            <a:noFill/>
          </a:ln>
        </p:spPr>
      </p:pic>
      <p:pic>
        <p:nvPicPr>
          <p:cNvPr id="218" name="Google Shape;218;p27" descr="Signature Cakes — Cake™ by Jason Hisley"/>
          <p:cNvPicPr preferRelativeResize="0"/>
          <p:nvPr/>
        </p:nvPicPr>
        <p:blipFill rotWithShape="1">
          <a:blip r:embed="rId12">
            <a:alphaModFix/>
          </a:blip>
          <a:srcRect/>
          <a:stretch/>
        </p:blipFill>
        <p:spPr>
          <a:xfrm>
            <a:off x="2051720" y="692696"/>
            <a:ext cx="2176242" cy="1224136"/>
          </a:xfrm>
          <a:prstGeom prst="rect">
            <a:avLst/>
          </a:prstGeom>
          <a:noFill/>
          <a:ln>
            <a:noFill/>
          </a:ln>
        </p:spPr>
      </p:pic>
      <p:pic>
        <p:nvPicPr>
          <p:cNvPr id="219" name="Google Shape;219;p27" descr="Watermelon PNG images"/>
          <p:cNvPicPr preferRelativeResize="0"/>
          <p:nvPr/>
        </p:nvPicPr>
        <p:blipFill rotWithShape="1">
          <a:blip r:embed="rId13">
            <a:alphaModFix/>
          </a:blip>
          <a:srcRect/>
          <a:stretch/>
        </p:blipFill>
        <p:spPr>
          <a:xfrm>
            <a:off x="6732240" y="3645024"/>
            <a:ext cx="1061604" cy="1152128"/>
          </a:xfrm>
          <a:prstGeom prst="rect">
            <a:avLst/>
          </a:prstGeom>
          <a:noFill/>
          <a:ln>
            <a:noFill/>
          </a:ln>
        </p:spPr>
      </p:pic>
      <p:pic>
        <p:nvPicPr>
          <p:cNvPr id="220" name="Google Shape;220;p27" descr="Orange Juice Box Clip Art at Clker.com - vector clip art online, royalty  free &amp; public domain"/>
          <p:cNvPicPr preferRelativeResize="0"/>
          <p:nvPr/>
        </p:nvPicPr>
        <p:blipFill rotWithShape="1">
          <a:blip r:embed="rId14">
            <a:alphaModFix/>
          </a:blip>
          <a:srcRect/>
          <a:stretch/>
        </p:blipFill>
        <p:spPr>
          <a:xfrm>
            <a:off x="6876256" y="764704"/>
            <a:ext cx="936587" cy="1368152"/>
          </a:xfrm>
          <a:prstGeom prst="rect">
            <a:avLst/>
          </a:prstGeom>
          <a:noFill/>
          <a:ln>
            <a:noFill/>
          </a:ln>
        </p:spPr>
      </p:pic>
      <p:pic>
        <p:nvPicPr>
          <p:cNvPr id="221" name="Google Shape;221;p27" descr="File:Candies clip art.png - Wikimedia Commons"/>
          <p:cNvPicPr preferRelativeResize="0"/>
          <p:nvPr/>
        </p:nvPicPr>
        <p:blipFill rotWithShape="1">
          <a:blip r:embed="rId15">
            <a:alphaModFix/>
          </a:blip>
          <a:srcRect/>
          <a:stretch/>
        </p:blipFill>
        <p:spPr>
          <a:xfrm rot="1579079">
            <a:off x="245311" y="2446477"/>
            <a:ext cx="1426637" cy="1440160"/>
          </a:xfrm>
          <a:prstGeom prst="rect">
            <a:avLst/>
          </a:prstGeom>
          <a:noFill/>
          <a:ln>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225"/>
        <p:cNvGrpSpPr/>
        <p:nvPr/>
      </p:nvGrpSpPr>
      <p:grpSpPr>
        <a:xfrm>
          <a:off x="0" y="0"/>
          <a:ext cx="0" cy="0"/>
          <a:chOff x="0" y="0"/>
          <a:chExt cx="0" cy="0"/>
        </a:xfrm>
      </p:grpSpPr>
      <p:pic>
        <p:nvPicPr>
          <p:cNvPr id="226" name="Google Shape;226;p28"/>
          <p:cNvPicPr preferRelativeResize="0"/>
          <p:nvPr/>
        </p:nvPicPr>
        <p:blipFill rotWithShape="1">
          <a:blip r:embed="rId3">
            <a:alphaModFix/>
          </a:blip>
          <a:srcRect/>
          <a:stretch/>
        </p:blipFill>
        <p:spPr>
          <a:xfrm>
            <a:off x="179512" y="620688"/>
            <a:ext cx="3044974" cy="5400600"/>
          </a:xfrm>
          <a:prstGeom prst="rect">
            <a:avLst/>
          </a:prstGeom>
          <a:noFill/>
          <a:ln>
            <a:noFill/>
          </a:ln>
        </p:spPr>
      </p:pic>
      <p:sp>
        <p:nvSpPr>
          <p:cNvPr id="227" name="Google Shape;227;p28"/>
          <p:cNvSpPr txBox="1">
            <a:spLocks noGrp="1"/>
          </p:cNvSpPr>
          <p:nvPr>
            <p:ph type="title"/>
          </p:nvPr>
        </p:nvSpPr>
        <p:spPr>
          <a:xfrm>
            <a:off x="3455368" y="1484784"/>
            <a:ext cx="5688632" cy="387444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600"/>
              <a:buFont typeface="Bookman Old Style"/>
              <a:buNone/>
            </a:pPr>
            <a:r>
              <a:rPr lang="el-GR" sz="1600" b="1">
                <a:solidFill>
                  <a:srgbClr val="632423"/>
                </a:solidFill>
                <a:latin typeface="Bookman Old Style"/>
                <a:ea typeface="Bookman Old Style"/>
                <a:cs typeface="Bookman Old Style"/>
                <a:sym typeface="Bookman Old Style"/>
              </a:rPr>
              <a:t>Σε άλλα μέρη της Ελλάδας οι κοπέλες φτιάχνουν ομοιώματα του Λαζάρου και το κρατούν λέγοντας τα κάλαντα και γυρνούν από σπίτι σε σπίτι. Ο νοικοκύρης τους δίνει κεράσματα, χρήματα, αυγά. Στη Σκύρο παίρνουν την τρυπητή κουτάλα. Βάζουν σε κάθε τρύπα μια άσπρη μαργαρίτα και ένα κόκκινο γαρίφαλο για στόμα και σχηματίζουν το πρόσωπο. Δένουν σταυρωτά πάνω στην κουτάλα ένα ξύλο, για να κάνουν τα χέρια, της φορούν και ένα πουκαμισάκι ή ένα μωρουδίστικο ρούχο και ο «Λάζαρος» είναι έτοιμος.</a:t>
            </a:r>
            <a:endParaRPr sz="1600" b="1">
              <a:solidFill>
                <a:srgbClr val="632423"/>
              </a:solidFill>
              <a:latin typeface="Bookman Old Style"/>
              <a:ea typeface="Bookman Old Style"/>
              <a:cs typeface="Bookman Old Style"/>
              <a:sym typeface="Bookman Old Style"/>
            </a:endParaRPr>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κειμένου 2">
            <a:extLst>
              <a:ext uri="{FF2B5EF4-FFF2-40B4-BE49-F238E27FC236}">
                <a16:creationId xmlns:a16="http://schemas.microsoft.com/office/drawing/2014/main" id="{41D1CE45-4BBB-499D-889A-F9EC267D9B6B}"/>
              </a:ext>
            </a:extLst>
          </p:cNvPr>
          <p:cNvSpPr>
            <a:spLocks noGrp="1"/>
          </p:cNvSpPr>
          <p:nvPr>
            <p:ph type="body" idx="1"/>
          </p:nvPr>
        </p:nvSpPr>
        <p:spPr>
          <a:xfrm>
            <a:off x="457200" y="289560"/>
            <a:ext cx="8229600" cy="4525963"/>
          </a:xfrm>
        </p:spPr>
        <p:txBody>
          <a:bodyPr>
            <a:normAutofit/>
          </a:bodyPr>
          <a:lstStyle/>
          <a:p>
            <a:r>
              <a:rPr lang="el-GR" sz="1800" dirty="0">
                <a:effectLst/>
              </a:rPr>
              <a:t>Ας φτιάξουμε το δικό μας </a:t>
            </a:r>
            <a:r>
              <a:rPr lang="el-GR" sz="1800" dirty="0" err="1">
                <a:effectLst/>
              </a:rPr>
              <a:t>Λαζαράκι</a:t>
            </a:r>
            <a:r>
              <a:rPr lang="el-GR" sz="1800" dirty="0">
                <a:effectLst/>
              </a:rPr>
              <a:t>.</a:t>
            </a:r>
          </a:p>
          <a:p>
            <a:r>
              <a:rPr lang="el-GR" sz="1800" dirty="0">
                <a:effectLst/>
              </a:rPr>
              <a:t>Θα χρειαστούμε:</a:t>
            </a:r>
          </a:p>
          <a:p>
            <a:pPr>
              <a:buFont typeface="Arial" panose="020B0604020202020204" pitchFamily="34" charset="0"/>
              <a:buChar char="•"/>
            </a:pPr>
            <a:r>
              <a:rPr lang="el-GR" sz="1800" b="0" i="0" dirty="0">
                <a:solidFill>
                  <a:srgbClr val="555555"/>
                </a:solidFill>
                <a:effectLst/>
                <a:latin typeface="Open Sans"/>
              </a:rPr>
              <a:t>1 </a:t>
            </a:r>
            <a:r>
              <a:rPr lang="el-GR" sz="1800" b="0" i="0" dirty="0" err="1">
                <a:solidFill>
                  <a:srgbClr val="555555"/>
                </a:solidFill>
                <a:effectLst/>
                <a:latin typeface="Open Sans"/>
              </a:rPr>
              <a:t>κουταλα</a:t>
            </a:r>
            <a:r>
              <a:rPr lang="el-GR" sz="1800" b="0" i="0" dirty="0">
                <a:solidFill>
                  <a:srgbClr val="555555"/>
                </a:solidFill>
                <a:effectLst/>
                <a:latin typeface="Open Sans"/>
              </a:rPr>
              <a:t> </a:t>
            </a:r>
            <a:r>
              <a:rPr lang="el-GR" sz="1800" b="0" i="0" dirty="0" err="1">
                <a:solidFill>
                  <a:srgbClr val="555555"/>
                </a:solidFill>
                <a:effectLst/>
                <a:latin typeface="Open Sans"/>
              </a:rPr>
              <a:t>ξυλινη</a:t>
            </a:r>
            <a:r>
              <a:rPr lang="el-GR" sz="1800" b="0" i="0" dirty="0">
                <a:solidFill>
                  <a:srgbClr val="555555"/>
                </a:solidFill>
                <a:effectLst/>
                <a:latin typeface="Open Sans"/>
              </a:rPr>
              <a:t> ή </a:t>
            </a:r>
            <a:r>
              <a:rPr lang="el-GR" sz="1800" b="0" i="0" dirty="0" err="1">
                <a:solidFill>
                  <a:srgbClr val="555555"/>
                </a:solidFill>
                <a:effectLst/>
                <a:latin typeface="Open Sans"/>
              </a:rPr>
              <a:t>ενα</a:t>
            </a:r>
            <a:r>
              <a:rPr lang="el-GR" sz="1800" b="0" i="0" dirty="0">
                <a:solidFill>
                  <a:srgbClr val="555555"/>
                </a:solidFill>
                <a:effectLst/>
                <a:latin typeface="Open Sans"/>
              </a:rPr>
              <a:t> </a:t>
            </a:r>
            <a:r>
              <a:rPr lang="el-GR" sz="1800" b="0" i="0" dirty="0" err="1">
                <a:solidFill>
                  <a:srgbClr val="555555"/>
                </a:solidFill>
                <a:effectLst/>
                <a:latin typeface="Open Sans"/>
              </a:rPr>
              <a:t>πλαστικο</a:t>
            </a:r>
            <a:r>
              <a:rPr lang="el-GR" sz="1800" b="0" i="0" dirty="0">
                <a:solidFill>
                  <a:srgbClr val="555555"/>
                </a:solidFill>
                <a:effectLst/>
                <a:latin typeface="Open Sans"/>
              </a:rPr>
              <a:t> </a:t>
            </a:r>
            <a:r>
              <a:rPr lang="el-GR" sz="1800" b="0" i="0" dirty="0" err="1">
                <a:solidFill>
                  <a:srgbClr val="555555"/>
                </a:solidFill>
                <a:effectLst/>
                <a:latin typeface="Open Sans"/>
              </a:rPr>
              <a:t>κουταλι</a:t>
            </a:r>
            <a:endParaRPr lang="el-GR" sz="1800" b="0" i="0" dirty="0">
              <a:solidFill>
                <a:srgbClr val="555555"/>
              </a:solidFill>
              <a:effectLst/>
              <a:latin typeface="Open Sans"/>
            </a:endParaRPr>
          </a:p>
          <a:p>
            <a:pPr>
              <a:buFont typeface="Arial" panose="020B0604020202020204" pitchFamily="34" charset="0"/>
              <a:buChar char="•"/>
            </a:pPr>
            <a:r>
              <a:rPr lang="el-GR" sz="1800" b="0" i="0" dirty="0">
                <a:solidFill>
                  <a:srgbClr val="555555"/>
                </a:solidFill>
                <a:effectLst/>
                <a:latin typeface="Open Sans"/>
              </a:rPr>
              <a:t>1 </a:t>
            </a:r>
            <a:r>
              <a:rPr lang="el-GR" sz="1800" b="0" i="0" dirty="0" err="1">
                <a:solidFill>
                  <a:srgbClr val="555555"/>
                </a:solidFill>
                <a:effectLst/>
                <a:latin typeface="Open Sans"/>
              </a:rPr>
              <a:t>γλωσσοπιεστρο</a:t>
            </a:r>
            <a:r>
              <a:rPr lang="el-GR" sz="1800" b="0" i="0" dirty="0">
                <a:solidFill>
                  <a:srgbClr val="555555"/>
                </a:solidFill>
                <a:effectLst/>
                <a:latin typeface="Open Sans"/>
              </a:rPr>
              <a:t> ή ένα ξυλάκι από τη φύση</a:t>
            </a:r>
          </a:p>
          <a:p>
            <a:pPr>
              <a:buFont typeface="Arial" panose="020B0604020202020204" pitchFamily="34" charset="0"/>
              <a:buChar char="•"/>
            </a:pPr>
            <a:r>
              <a:rPr lang="el-GR" sz="1800" b="0" i="0" dirty="0" err="1">
                <a:solidFill>
                  <a:srgbClr val="555555"/>
                </a:solidFill>
                <a:effectLst/>
                <a:latin typeface="Open Sans"/>
              </a:rPr>
              <a:t>βαμβακι</a:t>
            </a:r>
            <a:endParaRPr lang="el-GR" sz="1800" b="0" i="0" dirty="0">
              <a:solidFill>
                <a:srgbClr val="555555"/>
              </a:solidFill>
              <a:effectLst/>
              <a:latin typeface="Open Sans"/>
            </a:endParaRPr>
          </a:p>
          <a:p>
            <a:pPr>
              <a:buFont typeface="Arial" panose="020B0604020202020204" pitchFamily="34" charset="0"/>
              <a:buChar char="•"/>
            </a:pPr>
            <a:r>
              <a:rPr lang="el-GR" sz="1800" b="0" i="0" dirty="0">
                <a:solidFill>
                  <a:srgbClr val="555555"/>
                </a:solidFill>
                <a:effectLst/>
                <a:latin typeface="Open Sans"/>
              </a:rPr>
              <a:t>λευκό ύφασμα</a:t>
            </a:r>
          </a:p>
          <a:p>
            <a:pPr>
              <a:buFont typeface="Arial" panose="020B0604020202020204" pitchFamily="34" charset="0"/>
              <a:buChar char="•"/>
            </a:pPr>
            <a:r>
              <a:rPr lang="el-GR" sz="1800" b="0" i="0" dirty="0">
                <a:solidFill>
                  <a:srgbClr val="555555"/>
                </a:solidFill>
                <a:effectLst/>
                <a:latin typeface="Open Sans"/>
              </a:rPr>
              <a:t>κορδέλες ή σχοινάκια ή κλωστές για το δέσιμο</a:t>
            </a:r>
          </a:p>
          <a:p>
            <a:pPr>
              <a:buFont typeface="Arial" panose="020B0604020202020204" pitchFamily="34" charset="0"/>
              <a:buChar char="•"/>
            </a:pPr>
            <a:r>
              <a:rPr lang="el-GR" sz="1800" b="0" i="0" dirty="0">
                <a:solidFill>
                  <a:srgbClr val="555555"/>
                </a:solidFill>
                <a:effectLst/>
                <a:latin typeface="Open Sans"/>
              </a:rPr>
              <a:t>λουλούδια που θα φτιάξουμε μόνοι μας</a:t>
            </a:r>
          </a:p>
          <a:p>
            <a:pPr>
              <a:buFont typeface="Arial" panose="020B0604020202020204" pitchFamily="34" charset="0"/>
              <a:buChar char="•"/>
            </a:pPr>
            <a:r>
              <a:rPr lang="el-GR" sz="1800" b="0" i="0" dirty="0">
                <a:solidFill>
                  <a:srgbClr val="555555"/>
                </a:solidFill>
                <a:effectLst/>
                <a:latin typeface="Open Sans"/>
              </a:rPr>
              <a:t>κόλλα για να κολλήσουμε τα λουλούδια</a:t>
            </a:r>
          </a:p>
          <a:p>
            <a:pPr>
              <a:buFont typeface="Arial" panose="020B0604020202020204" pitchFamily="34" charset="0"/>
              <a:buChar char="•"/>
            </a:pPr>
            <a:r>
              <a:rPr lang="el-GR" sz="1800" b="0" i="0" dirty="0">
                <a:solidFill>
                  <a:srgbClr val="555555"/>
                </a:solidFill>
                <a:effectLst/>
                <a:latin typeface="Open Sans"/>
              </a:rPr>
              <a:t>μαρκαδόρο για να σχεδιάσουμε </a:t>
            </a:r>
            <a:r>
              <a:rPr lang="el-GR" sz="1800" b="0" i="0" dirty="0" err="1">
                <a:solidFill>
                  <a:srgbClr val="555555"/>
                </a:solidFill>
                <a:effectLst/>
                <a:latin typeface="Open Sans"/>
              </a:rPr>
              <a:t>ματια</a:t>
            </a:r>
            <a:r>
              <a:rPr lang="el-GR" sz="1800" b="0" i="0" dirty="0">
                <a:solidFill>
                  <a:srgbClr val="555555"/>
                </a:solidFill>
                <a:effectLst/>
                <a:latin typeface="Open Sans"/>
              </a:rPr>
              <a:t>- </a:t>
            </a:r>
            <a:r>
              <a:rPr lang="el-GR" sz="1800" b="0" i="0" dirty="0" err="1">
                <a:solidFill>
                  <a:srgbClr val="555555"/>
                </a:solidFill>
                <a:effectLst/>
                <a:latin typeface="Open Sans"/>
              </a:rPr>
              <a:t>στομα</a:t>
            </a:r>
            <a:r>
              <a:rPr lang="el-GR" sz="1800" b="0" i="0" dirty="0">
                <a:solidFill>
                  <a:srgbClr val="555555"/>
                </a:solidFill>
                <a:effectLst/>
                <a:latin typeface="Open Sans"/>
              </a:rPr>
              <a:t> -μύτη</a:t>
            </a:r>
            <a:br>
              <a:rPr lang="el-GR" dirty="0">
                <a:effectLst/>
              </a:rPr>
            </a:br>
            <a:endParaRPr lang="el-GR" dirty="0"/>
          </a:p>
        </p:txBody>
      </p:sp>
      <p:sp>
        <p:nvSpPr>
          <p:cNvPr id="4" name="AutoShape 2">
            <a:extLst>
              <a:ext uri="{FF2B5EF4-FFF2-40B4-BE49-F238E27FC236}">
                <a16:creationId xmlns:a16="http://schemas.microsoft.com/office/drawing/2014/main" id="{692EF280-9477-4703-80AD-8EF43857D051}"/>
              </a:ext>
            </a:extLst>
          </p:cNvPr>
          <p:cNvSpPr>
            <a:spLocks noChangeAspect="1" noChangeArrowheads="1"/>
          </p:cNvSpPr>
          <p:nvPr/>
        </p:nvSpPr>
        <p:spPr bwMode="auto">
          <a:xfrm>
            <a:off x="741680" y="2677160"/>
            <a:ext cx="2661920" cy="26619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a:extLst>
              <a:ext uri="{FF2B5EF4-FFF2-40B4-BE49-F238E27FC236}">
                <a16:creationId xmlns:a16="http://schemas.microsoft.com/office/drawing/2014/main" id="{1A189FB8-E15B-4327-8D8D-96762489704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AutoShape 6">
            <a:extLst>
              <a:ext uri="{FF2B5EF4-FFF2-40B4-BE49-F238E27FC236}">
                <a16:creationId xmlns:a16="http://schemas.microsoft.com/office/drawing/2014/main" id="{89E7ECC1-559D-4C1A-A164-B20B7D35F37B}"/>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 name="Εικόνα 6">
            <a:extLst>
              <a:ext uri="{FF2B5EF4-FFF2-40B4-BE49-F238E27FC236}">
                <a16:creationId xmlns:a16="http://schemas.microsoft.com/office/drawing/2014/main" id="{A66A9176-7844-4691-A299-5008A5990746}"/>
              </a:ext>
            </a:extLst>
          </p:cNvPr>
          <p:cNvPicPr>
            <a:picLocks noChangeAspect="1"/>
          </p:cNvPicPr>
          <p:nvPr/>
        </p:nvPicPr>
        <p:blipFill>
          <a:blip r:embed="rId2"/>
          <a:stretch>
            <a:fillRect/>
          </a:stretch>
        </p:blipFill>
        <p:spPr>
          <a:xfrm>
            <a:off x="243404" y="3774123"/>
            <a:ext cx="2480096" cy="2834640"/>
          </a:xfrm>
          <a:prstGeom prst="rect">
            <a:avLst/>
          </a:prstGeom>
        </p:spPr>
      </p:pic>
      <p:pic>
        <p:nvPicPr>
          <p:cNvPr id="8" name="Εικόνα 7">
            <a:extLst>
              <a:ext uri="{FF2B5EF4-FFF2-40B4-BE49-F238E27FC236}">
                <a16:creationId xmlns:a16="http://schemas.microsoft.com/office/drawing/2014/main" id="{705FB078-87AA-4481-AEEC-96D435CA9820}"/>
              </a:ext>
            </a:extLst>
          </p:cNvPr>
          <p:cNvPicPr>
            <a:picLocks noChangeAspect="1"/>
          </p:cNvPicPr>
          <p:nvPr/>
        </p:nvPicPr>
        <p:blipFill>
          <a:blip r:embed="rId3"/>
          <a:stretch>
            <a:fillRect/>
          </a:stretch>
        </p:blipFill>
        <p:spPr>
          <a:xfrm>
            <a:off x="2937296" y="3939540"/>
            <a:ext cx="2661920" cy="2799079"/>
          </a:xfrm>
          <a:prstGeom prst="rect">
            <a:avLst/>
          </a:prstGeom>
        </p:spPr>
      </p:pic>
      <p:pic>
        <p:nvPicPr>
          <p:cNvPr id="9" name="Εικόνα 8">
            <a:extLst>
              <a:ext uri="{FF2B5EF4-FFF2-40B4-BE49-F238E27FC236}">
                <a16:creationId xmlns:a16="http://schemas.microsoft.com/office/drawing/2014/main" id="{BFEF3E4C-43BE-4236-A73D-DE559B75A1CC}"/>
              </a:ext>
            </a:extLst>
          </p:cNvPr>
          <p:cNvPicPr>
            <a:picLocks noChangeAspect="1"/>
          </p:cNvPicPr>
          <p:nvPr/>
        </p:nvPicPr>
        <p:blipFill>
          <a:blip r:embed="rId4"/>
          <a:stretch>
            <a:fillRect/>
          </a:stretch>
        </p:blipFill>
        <p:spPr>
          <a:xfrm>
            <a:off x="6026808" y="4008119"/>
            <a:ext cx="2659992" cy="2799079"/>
          </a:xfrm>
          <a:prstGeom prst="rect">
            <a:avLst/>
          </a:prstGeom>
        </p:spPr>
      </p:pic>
      <p:pic>
        <p:nvPicPr>
          <p:cNvPr id="10" name="Google Shape;226;p28">
            <a:extLst>
              <a:ext uri="{FF2B5EF4-FFF2-40B4-BE49-F238E27FC236}">
                <a16:creationId xmlns:a16="http://schemas.microsoft.com/office/drawing/2014/main" id="{6A687EEC-4ECE-44CA-B242-DD6A796817F7}"/>
              </a:ext>
            </a:extLst>
          </p:cNvPr>
          <p:cNvPicPr preferRelativeResize="0"/>
          <p:nvPr/>
        </p:nvPicPr>
        <p:blipFill rotWithShape="1">
          <a:blip r:embed="rId5">
            <a:alphaModFix/>
          </a:blip>
          <a:srcRect/>
          <a:stretch/>
        </p:blipFill>
        <p:spPr>
          <a:xfrm>
            <a:off x="6482080" y="143168"/>
            <a:ext cx="2489200" cy="3748112"/>
          </a:xfrm>
          <a:prstGeom prst="rect">
            <a:avLst/>
          </a:prstGeom>
          <a:noFill/>
          <a:ln>
            <a:noFill/>
          </a:ln>
        </p:spPr>
      </p:pic>
    </p:spTree>
    <p:extLst>
      <p:ext uri="{BB962C8B-B14F-4D97-AF65-F5344CB8AC3E}">
        <p14:creationId xmlns:p14="http://schemas.microsoft.com/office/powerpoint/2010/main" val="2483532567"/>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457200" y="274638"/>
            <a:ext cx="8229600" cy="70609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2423"/>
              </a:buClr>
              <a:buSzPts val="1800"/>
              <a:buFont typeface="Bookman Old Style"/>
              <a:buNone/>
            </a:pPr>
            <a:r>
              <a:rPr lang="el-GR" sz="1800" b="1">
                <a:solidFill>
                  <a:srgbClr val="632423"/>
                </a:solidFill>
                <a:latin typeface="Bookman Old Style"/>
                <a:ea typeface="Bookman Old Style"/>
                <a:cs typeface="Bookman Old Style"/>
                <a:sym typeface="Bookman Old Style"/>
              </a:rPr>
              <a:t>Έξω από τα Ιεροσόλυμα υπήρχε ένα χωριό που το έλεγαν Βηθανία.</a:t>
            </a:r>
            <a:endParaRPr sz="1800" b="1">
              <a:solidFill>
                <a:srgbClr val="632423"/>
              </a:solidFill>
              <a:latin typeface="Bookman Old Style"/>
              <a:ea typeface="Bookman Old Style"/>
              <a:cs typeface="Bookman Old Style"/>
              <a:sym typeface="Bookman Old Style"/>
            </a:endParaRPr>
          </a:p>
        </p:txBody>
      </p:sp>
      <p:pic>
        <p:nvPicPr>
          <p:cNvPr id="93" name="Google Shape;93;p14" descr="002-yo-lazarus.jpg"/>
          <p:cNvPicPr preferRelativeResize="0">
            <a:picLocks noGrp="1"/>
          </p:cNvPicPr>
          <p:nvPr>
            <p:ph type="body" idx="1"/>
          </p:nvPr>
        </p:nvPicPr>
        <p:blipFill rotWithShape="1">
          <a:blip r:embed="rId3">
            <a:alphaModFix/>
          </a:blip>
          <a:srcRect/>
          <a:stretch/>
        </p:blipFill>
        <p:spPr>
          <a:xfrm>
            <a:off x="1187624" y="1052736"/>
            <a:ext cx="6768752" cy="5076564"/>
          </a:xfrm>
          <a:prstGeom prst="rect">
            <a:avLst/>
          </a:prstGeom>
          <a:noFill/>
          <a:ln>
            <a:noFill/>
          </a:ln>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231"/>
        <p:cNvGrpSpPr/>
        <p:nvPr/>
      </p:nvGrpSpPr>
      <p:grpSpPr>
        <a:xfrm>
          <a:off x="0" y="0"/>
          <a:ext cx="0" cy="0"/>
          <a:chOff x="0" y="0"/>
          <a:chExt cx="0" cy="0"/>
        </a:xfrm>
      </p:grpSpPr>
      <p:sp>
        <p:nvSpPr>
          <p:cNvPr id="232" name="Google Shape;232;p29"/>
          <p:cNvSpPr txBox="1">
            <a:spLocks noGrp="1"/>
          </p:cNvSpPr>
          <p:nvPr>
            <p:ph type="title"/>
          </p:nvPr>
        </p:nvSpPr>
        <p:spPr>
          <a:xfrm>
            <a:off x="457200" y="274638"/>
            <a:ext cx="8229600" cy="63408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2423"/>
              </a:buClr>
              <a:buSzPts val="2000"/>
              <a:buFont typeface="Bookman Old Style"/>
              <a:buNone/>
            </a:pPr>
            <a:r>
              <a:rPr lang="el-GR" sz="2000" b="1">
                <a:solidFill>
                  <a:srgbClr val="632423"/>
                </a:solidFill>
                <a:latin typeface="Bookman Old Style"/>
                <a:ea typeface="Bookman Old Style"/>
                <a:cs typeface="Bookman Old Style"/>
                <a:sym typeface="Bookman Old Style"/>
              </a:rPr>
              <a:t>Ο Λάζαρος και η τρυπητή κουτάλα.</a:t>
            </a:r>
            <a:endParaRPr sz="2000" b="1">
              <a:solidFill>
                <a:srgbClr val="632423"/>
              </a:solidFill>
              <a:latin typeface="Bookman Old Style"/>
              <a:ea typeface="Bookman Old Style"/>
              <a:cs typeface="Bookman Old Style"/>
              <a:sym typeface="Bookman Old Style"/>
            </a:endParaRPr>
          </a:p>
        </p:txBody>
      </p:sp>
      <p:pic>
        <p:nvPicPr>
          <p:cNvPr id="233" name="Google Shape;233;p29" descr="https://o.remove.bg/downloads/bafa16b2-c226-4900-80c8-beac64851fb0/depositphotos_457356688-stock-illustration-spoon-holes-skimmer-means-removing-removebg-preview.png"/>
          <p:cNvPicPr preferRelativeResize="0"/>
          <p:nvPr/>
        </p:nvPicPr>
        <p:blipFill rotWithShape="1">
          <a:blip r:embed="rId3">
            <a:alphaModFix/>
          </a:blip>
          <a:srcRect/>
          <a:stretch/>
        </p:blipFill>
        <p:spPr>
          <a:xfrm>
            <a:off x="467544" y="836712"/>
            <a:ext cx="1368152" cy="3384376"/>
          </a:xfrm>
          <a:prstGeom prst="rect">
            <a:avLst/>
          </a:prstGeom>
          <a:noFill/>
          <a:ln>
            <a:noFill/>
          </a:ln>
        </p:spPr>
      </p:pic>
      <p:pic>
        <p:nvPicPr>
          <p:cNvPr id="234" name="Google Shape;234;p29" descr="Red Carnation transparent PNG - StickPNG"/>
          <p:cNvPicPr preferRelativeResize="0"/>
          <p:nvPr/>
        </p:nvPicPr>
        <p:blipFill rotWithShape="1">
          <a:blip r:embed="rId4">
            <a:alphaModFix/>
          </a:blip>
          <a:srcRect/>
          <a:stretch/>
        </p:blipFill>
        <p:spPr>
          <a:xfrm>
            <a:off x="899592" y="1556792"/>
            <a:ext cx="473562" cy="432048"/>
          </a:xfrm>
          <a:prstGeom prst="rect">
            <a:avLst/>
          </a:prstGeom>
          <a:noFill/>
          <a:ln>
            <a:noFill/>
          </a:ln>
        </p:spPr>
      </p:pic>
      <p:pic>
        <p:nvPicPr>
          <p:cNvPr id="235" name="Google Shape;235;p29" descr="https://o.remove.bg/downloads/92117606-0e36-4807-a840-3cbdbc43f5e1/depositphotos_457356688-stock-illustration-spoon-holes-skimmer-means-removing-removebg-preview.png"/>
          <p:cNvPicPr preferRelativeResize="0"/>
          <p:nvPr/>
        </p:nvPicPr>
        <p:blipFill rotWithShape="1">
          <a:blip r:embed="rId5">
            <a:alphaModFix/>
          </a:blip>
          <a:srcRect/>
          <a:stretch/>
        </p:blipFill>
        <p:spPr>
          <a:xfrm>
            <a:off x="2051720" y="908720"/>
            <a:ext cx="1080119" cy="3312368"/>
          </a:xfrm>
          <a:prstGeom prst="rect">
            <a:avLst/>
          </a:prstGeom>
          <a:noFill/>
          <a:ln>
            <a:noFill/>
          </a:ln>
        </p:spPr>
      </p:pic>
      <p:pic>
        <p:nvPicPr>
          <p:cNvPr id="236" name="Google Shape;236;p29" descr="Red Carnation transparent PNG - StickPNG"/>
          <p:cNvPicPr preferRelativeResize="0"/>
          <p:nvPr/>
        </p:nvPicPr>
        <p:blipFill rotWithShape="1">
          <a:blip r:embed="rId4">
            <a:alphaModFix/>
          </a:blip>
          <a:srcRect/>
          <a:stretch/>
        </p:blipFill>
        <p:spPr>
          <a:xfrm>
            <a:off x="2339752" y="1484784"/>
            <a:ext cx="473562" cy="432048"/>
          </a:xfrm>
          <a:prstGeom prst="rect">
            <a:avLst/>
          </a:prstGeom>
          <a:noFill/>
          <a:ln>
            <a:noFill/>
          </a:ln>
        </p:spPr>
      </p:pic>
      <p:pic>
        <p:nvPicPr>
          <p:cNvPr id="237" name="Google Shape;237;p29" descr="https://o.remove.bg/downloads/917f9c10-72c5-4086-b91e-5eaf93749686/depositphotos_457356688-stock-illustration-spoon-holes-skimmer-means-removing-removebg-preview.png"/>
          <p:cNvPicPr preferRelativeResize="0"/>
          <p:nvPr/>
        </p:nvPicPr>
        <p:blipFill rotWithShape="1">
          <a:blip r:embed="rId6">
            <a:alphaModFix/>
          </a:blip>
          <a:srcRect/>
          <a:stretch/>
        </p:blipFill>
        <p:spPr>
          <a:xfrm>
            <a:off x="3491880" y="908720"/>
            <a:ext cx="1224136" cy="3168351"/>
          </a:xfrm>
          <a:prstGeom prst="rect">
            <a:avLst/>
          </a:prstGeom>
          <a:noFill/>
          <a:ln>
            <a:noFill/>
          </a:ln>
        </p:spPr>
      </p:pic>
      <p:pic>
        <p:nvPicPr>
          <p:cNvPr id="238" name="Google Shape;238;p29" descr="Red Carnation transparent PNG - StickPNG"/>
          <p:cNvPicPr preferRelativeResize="0"/>
          <p:nvPr/>
        </p:nvPicPr>
        <p:blipFill rotWithShape="1">
          <a:blip r:embed="rId7">
            <a:alphaModFix/>
          </a:blip>
          <a:srcRect/>
          <a:stretch/>
        </p:blipFill>
        <p:spPr>
          <a:xfrm>
            <a:off x="3851920" y="1484784"/>
            <a:ext cx="432048" cy="394173"/>
          </a:xfrm>
          <a:prstGeom prst="rect">
            <a:avLst/>
          </a:prstGeom>
          <a:noFill/>
          <a:ln>
            <a:noFill/>
          </a:ln>
        </p:spPr>
      </p:pic>
      <p:pic>
        <p:nvPicPr>
          <p:cNvPr id="239" name="Google Shape;239;p29" descr="https://o.remove.bg/downloads/0596c660-d85f-43bb-ad32-eaa016f6729a/depositphotos_457356688-stock-illustration-spoon-holes-skimmer-means-removing_-_%CE%91%CE%BD%CF%84%CE%B9%CE%B3%CF%81%CE%B1%CF%86%CE%AE-removebg-preview.png"/>
          <p:cNvPicPr preferRelativeResize="0"/>
          <p:nvPr/>
        </p:nvPicPr>
        <p:blipFill rotWithShape="1">
          <a:blip r:embed="rId8">
            <a:alphaModFix/>
          </a:blip>
          <a:srcRect/>
          <a:stretch/>
        </p:blipFill>
        <p:spPr>
          <a:xfrm>
            <a:off x="5076056" y="836712"/>
            <a:ext cx="1209675" cy="3240360"/>
          </a:xfrm>
          <a:prstGeom prst="rect">
            <a:avLst/>
          </a:prstGeom>
          <a:noFill/>
          <a:ln>
            <a:noFill/>
          </a:ln>
        </p:spPr>
      </p:pic>
      <p:pic>
        <p:nvPicPr>
          <p:cNvPr id="240" name="Google Shape;240;p29" descr="Red Carnation transparent PNG - StickPNG"/>
          <p:cNvPicPr preferRelativeResize="0"/>
          <p:nvPr/>
        </p:nvPicPr>
        <p:blipFill rotWithShape="1">
          <a:blip r:embed="rId7">
            <a:alphaModFix/>
          </a:blip>
          <a:srcRect/>
          <a:stretch/>
        </p:blipFill>
        <p:spPr>
          <a:xfrm>
            <a:off x="5508104" y="1556792"/>
            <a:ext cx="432048" cy="394173"/>
          </a:xfrm>
          <a:prstGeom prst="rect">
            <a:avLst/>
          </a:prstGeom>
          <a:noFill/>
          <a:ln>
            <a:noFill/>
          </a:ln>
        </p:spPr>
      </p:pic>
      <p:pic>
        <p:nvPicPr>
          <p:cNvPr id="241" name="Google Shape;241;p29" descr="https://o.remove.bg/downloads/94bfb887-d113-40d4-9490-25b56a250738/depositphotos_457356688-stock-illustration-spoon-holes-skimmer-means-removing_-_%CE%91%CE%BD%CF%84%CE%B9%CE%B3%CF%81%CE%B1%CF%86%CE%AE-removebg-preview.png"/>
          <p:cNvPicPr preferRelativeResize="0"/>
          <p:nvPr/>
        </p:nvPicPr>
        <p:blipFill rotWithShape="1">
          <a:blip r:embed="rId9">
            <a:alphaModFix/>
          </a:blip>
          <a:srcRect/>
          <a:stretch/>
        </p:blipFill>
        <p:spPr>
          <a:xfrm>
            <a:off x="6444208" y="764704"/>
            <a:ext cx="1209675" cy="3240360"/>
          </a:xfrm>
          <a:prstGeom prst="rect">
            <a:avLst/>
          </a:prstGeom>
          <a:noFill/>
          <a:ln>
            <a:noFill/>
          </a:ln>
        </p:spPr>
      </p:pic>
      <p:pic>
        <p:nvPicPr>
          <p:cNvPr id="242" name="Google Shape;242;p29" descr="Red Carnation transparent PNG - StickPNG"/>
          <p:cNvPicPr preferRelativeResize="0"/>
          <p:nvPr/>
        </p:nvPicPr>
        <p:blipFill rotWithShape="1">
          <a:blip r:embed="rId7">
            <a:alphaModFix/>
          </a:blip>
          <a:srcRect/>
          <a:stretch/>
        </p:blipFill>
        <p:spPr>
          <a:xfrm>
            <a:off x="6876256" y="1484784"/>
            <a:ext cx="432048" cy="394173"/>
          </a:xfrm>
          <a:prstGeom prst="rect">
            <a:avLst/>
          </a:prstGeom>
          <a:noFill/>
          <a:ln>
            <a:noFill/>
          </a:ln>
        </p:spPr>
      </p:pic>
      <p:pic>
        <p:nvPicPr>
          <p:cNvPr id="243" name="Google Shape;243;p29" descr="https://o.remove.bg/downloads/8a63fcb4-64c3-41ed-b3f0-e4e845ba286e/depositphotos_457356688-stock-illustration-spoon-holes-skimmer-means-removing_-_%CE%91%CE%BD%CF%84%CE%B9%CE%B3%CF%81%CE%B1%CF%86%CE%AE__4_-removebg-preview.png"/>
          <p:cNvPicPr preferRelativeResize="0"/>
          <p:nvPr/>
        </p:nvPicPr>
        <p:blipFill rotWithShape="1">
          <a:blip r:embed="rId10">
            <a:alphaModFix/>
          </a:blip>
          <a:srcRect/>
          <a:stretch/>
        </p:blipFill>
        <p:spPr>
          <a:xfrm>
            <a:off x="7740352" y="764704"/>
            <a:ext cx="1209675" cy="3168352"/>
          </a:xfrm>
          <a:prstGeom prst="rect">
            <a:avLst/>
          </a:prstGeom>
          <a:noFill/>
          <a:ln>
            <a:noFill/>
          </a:ln>
        </p:spPr>
      </p:pic>
      <p:pic>
        <p:nvPicPr>
          <p:cNvPr id="244" name="Google Shape;244;p29" descr="Red Carnation transparent PNG - StickPNG"/>
          <p:cNvPicPr preferRelativeResize="0"/>
          <p:nvPr/>
        </p:nvPicPr>
        <p:blipFill rotWithShape="1">
          <a:blip r:embed="rId7">
            <a:alphaModFix/>
          </a:blip>
          <a:srcRect/>
          <a:stretch/>
        </p:blipFill>
        <p:spPr>
          <a:xfrm>
            <a:off x="8172400" y="1484784"/>
            <a:ext cx="432048" cy="394173"/>
          </a:xfrm>
          <a:prstGeom prst="rect">
            <a:avLst/>
          </a:prstGeom>
          <a:noFill/>
          <a:ln>
            <a:noFill/>
          </a:ln>
        </p:spPr>
      </p:pic>
      <p:sp>
        <p:nvSpPr>
          <p:cNvPr id="245" name="Google Shape;245;p29" descr="Daisies clipart margarita flower, Daisies margarita flower Transparent FREE  for download on WebStockReview 2021"/>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46" name="Google Shape;246;p29" descr="daisy flower 1 SVG | Free flower clipart, Flower printable, Flower  templates printable"/>
          <p:cNvPicPr preferRelativeResize="0"/>
          <p:nvPr/>
        </p:nvPicPr>
        <p:blipFill rotWithShape="1">
          <a:blip r:embed="rId11">
            <a:alphaModFix/>
          </a:blip>
          <a:srcRect/>
          <a:stretch/>
        </p:blipFill>
        <p:spPr>
          <a:xfrm>
            <a:off x="179512" y="5129808"/>
            <a:ext cx="1742873" cy="1728192"/>
          </a:xfrm>
          <a:prstGeom prst="rect">
            <a:avLst/>
          </a:prstGeom>
          <a:noFill/>
          <a:ln>
            <a:noFill/>
          </a:ln>
        </p:spPr>
      </p:pic>
      <p:pic>
        <p:nvPicPr>
          <p:cNvPr id="247" name="Google Shape;247;p29" descr="daisy flower 1 SVG | Free flower clipart, Flower printable, Flower  templates printable"/>
          <p:cNvPicPr preferRelativeResize="0"/>
          <p:nvPr/>
        </p:nvPicPr>
        <p:blipFill rotWithShape="1">
          <a:blip r:embed="rId12">
            <a:alphaModFix/>
          </a:blip>
          <a:srcRect/>
          <a:stretch/>
        </p:blipFill>
        <p:spPr>
          <a:xfrm>
            <a:off x="1547664" y="4221088"/>
            <a:ext cx="1800200" cy="1785036"/>
          </a:xfrm>
          <a:prstGeom prst="rect">
            <a:avLst/>
          </a:prstGeom>
          <a:noFill/>
          <a:ln>
            <a:noFill/>
          </a:ln>
        </p:spPr>
      </p:pic>
      <p:pic>
        <p:nvPicPr>
          <p:cNvPr id="248" name="Google Shape;248;p29" descr="daisy flower 1 SVG | Free flower clipart, Flower printable, Flower  templates printable"/>
          <p:cNvPicPr preferRelativeResize="0"/>
          <p:nvPr/>
        </p:nvPicPr>
        <p:blipFill rotWithShape="1">
          <a:blip r:embed="rId13">
            <a:alphaModFix/>
          </a:blip>
          <a:srcRect/>
          <a:stretch/>
        </p:blipFill>
        <p:spPr>
          <a:xfrm>
            <a:off x="4427984" y="4077072"/>
            <a:ext cx="1597634" cy="1584176"/>
          </a:xfrm>
          <a:prstGeom prst="rect">
            <a:avLst/>
          </a:prstGeom>
          <a:noFill/>
          <a:ln>
            <a:noFill/>
          </a:ln>
        </p:spPr>
      </p:pic>
      <p:pic>
        <p:nvPicPr>
          <p:cNvPr id="249" name="Google Shape;249;p29" descr="daisy flower 1 SVG | Free flower clipart, Flower printable, Flower  templates printable"/>
          <p:cNvPicPr preferRelativeResize="0"/>
          <p:nvPr/>
        </p:nvPicPr>
        <p:blipFill rotWithShape="1">
          <a:blip r:embed="rId14">
            <a:alphaModFix/>
          </a:blip>
          <a:srcRect/>
          <a:stretch/>
        </p:blipFill>
        <p:spPr>
          <a:xfrm>
            <a:off x="3059832" y="5013176"/>
            <a:ext cx="1728192" cy="1713635"/>
          </a:xfrm>
          <a:prstGeom prst="rect">
            <a:avLst/>
          </a:prstGeom>
          <a:noFill/>
          <a:ln>
            <a:noFill/>
          </a:ln>
        </p:spPr>
      </p:pic>
      <p:pic>
        <p:nvPicPr>
          <p:cNvPr id="250" name="Google Shape;250;p29" descr="daisy flower 1 SVG | Free flower clipart, Flower printable, Flower  templates printable"/>
          <p:cNvPicPr preferRelativeResize="0"/>
          <p:nvPr/>
        </p:nvPicPr>
        <p:blipFill rotWithShape="1">
          <a:blip r:embed="rId15">
            <a:alphaModFix/>
          </a:blip>
          <a:srcRect/>
          <a:stretch/>
        </p:blipFill>
        <p:spPr>
          <a:xfrm>
            <a:off x="5652120" y="4985792"/>
            <a:ext cx="1888113" cy="1872208"/>
          </a:xfrm>
          <a:prstGeom prst="rect">
            <a:avLst/>
          </a:prstGeom>
          <a:noFill/>
          <a:ln>
            <a:noFill/>
          </a:ln>
        </p:spPr>
      </p:pic>
      <p:pic>
        <p:nvPicPr>
          <p:cNvPr id="251" name="Google Shape;251;p29" descr="daisy flower 1 SVG | Free flower clipart, Flower printable, Flower  templates printable"/>
          <p:cNvPicPr preferRelativeResize="0"/>
          <p:nvPr/>
        </p:nvPicPr>
        <p:blipFill rotWithShape="1">
          <a:blip r:embed="rId12">
            <a:alphaModFix/>
          </a:blip>
          <a:srcRect/>
          <a:stretch/>
        </p:blipFill>
        <p:spPr>
          <a:xfrm>
            <a:off x="7343800" y="4077072"/>
            <a:ext cx="1800200" cy="1785036"/>
          </a:xfrm>
          <a:prstGeom prst="rect">
            <a:avLst/>
          </a:prstGeom>
          <a:noFill/>
          <a:ln>
            <a:noFill/>
          </a:ln>
        </p:spPr>
      </p:pic>
      <p:sp>
        <p:nvSpPr>
          <p:cNvPr id="252" name="Google Shape;252;p29"/>
          <p:cNvSpPr txBox="1"/>
          <p:nvPr/>
        </p:nvSpPr>
        <p:spPr>
          <a:xfrm>
            <a:off x="827584" y="5589240"/>
            <a:ext cx="4320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4400" b="1">
                <a:solidFill>
                  <a:schemeClr val="dk1"/>
                </a:solidFill>
                <a:latin typeface="Calibri"/>
                <a:ea typeface="Calibri"/>
                <a:cs typeface="Calibri"/>
                <a:sym typeface="Calibri"/>
              </a:rPr>
              <a:t>8</a:t>
            </a:r>
            <a:endParaRPr sz="4400" b="1">
              <a:solidFill>
                <a:schemeClr val="dk1"/>
              </a:solidFill>
              <a:latin typeface="Calibri"/>
              <a:ea typeface="Calibri"/>
              <a:cs typeface="Calibri"/>
              <a:sym typeface="Calibri"/>
            </a:endParaRPr>
          </a:p>
        </p:txBody>
      </p:sp>
      <p:sp>
        <p:nvSpPr>
          <p:cNvPr id="253" name="Google Shape;253;p29"/>
          <p:cNvSpPr txBox="1"/>
          <p:nvPr/>
        </p:nvSpPr>
        <p:spPr>
          <a:xfrm>
            <a:off x="8100392" y="4581128"/>
            <a:ext cx="4320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4400" b="1">
                <a:solidFill>
                  <a:schemeClr val="dk1"/>
                </a:solidFill>
                <a:latin typeface="Calibri"/>
                <a:ea typeface="Calibri"/>
                <a:cs typeface="Calibri"/>
                <a:sym typeface="Calibri"/>
              </a:rPr>
              <a:t>7</a:t>
            </a:r>
            <a:endParaRPr sz="4400" b="1">
              <a:solidFill>
                <a:schemeClr val="dk1"/>
              </a:solidFill>
              <a:latin typeface="Calibri"/>
              <a:ea typeface="Calibri"/>
              <a:cs typeface="Calibri"/>
              <a:sym typeface="Calibri"/>
            </a:endParaRPr>
          </a:p>
        </p:txBody>
      </p:sp>
      <p:sp>
        <p:nvSpPr>
          <p:cNvPr id="254" name="Google Shape;254;p29"/>
          <p:cNvSpPr txBox="1"/>
          <p:nvPr/>
        </p:nvSpPr>
        <p:spPr>
          <a:xfrm>
            <a:off x="3707904" y="5517232"/>
            <a:ext cx="4320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4400" b="1">
                <a:solidFill>
                  <a:schemeClr val="dk1"/>
                </a:solidFill>
                <a:latin typeface="Calibri"/>
                <a:ea typeface="Calibri"/>
                <a:cs typeface="Calibri"/>
                <a:sym typeface="Calibri"/>
              </a:rPr>
              <a:t>6</a:t>
            </a:r>
            <a:endParaRPr sz="4400" b="1">
              <a:solidFill>
                <a:schemeClr val="dk1"/>
              </a:solidFill>
              <a:latin typeface="Calibri"/>
              <a:ea typeface="Calibri"/>
              <a:cs typeface="Calibri"/>
              <a:sym typeface="Calibri"/>
            </a:endParaRPr>
          </a:p>
        </p:txBody>
      </p:sp>
      <p:sp>
        <p:nvSpPr>
          <p:cNvPr id="255" name="Google Shape;255;p29"/>
          <p:cNvSpPr txBox="1"/>
          <p:nvPr/>
        </p:nvSpPr>
        <p:spPr>
          <a:xfrm>
            <a:off x="2267744" y="4725144"/>
            <a:ext cx="4320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4400" b="1">
                <a:solidFill>
                  <a:schemeClr val="dk1"/>
                </a:solidFill>
                <a:latin typeface="Calibri"/>
                <a:ea typeface="Calibri"/>
                <a:cs typeface="Calibri"/>
                <a:sym typeface="Calibri"/>
              </a:rPr>
              <a:t>5</a:t>
            </a:r>
            <a:endParaRPr sz="4400" b="1">
              <a:solidFill>
                <a:schemeClr val="dk1"/>
              </a:solidFill>
              <a:latin typeface="Calibri"/>
              <a:ea typeface="Calibri"/>
              <a:cs typeface="Calibri"/>
              <a:sym typeface="Calibri"/>
            </a:endParaRPr>
          </a:p>
        </p:txBody>
      </p:sp>
      <p:sp>
        <p:nvSpPr>
          <p:cNvPr id="256" name="Google Shape;256;p29"/>
          <p:cNvSpPr txBox="1"/>
          <p:nvPr/>
        </p:nvSpPr>
        <p:spPr>
          <a:xfrm>
            <a:off x="5004048" y="4509120"/>
            <a:ext cx="4320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4400" b="1">
                <a:solidFill>
                  <a:schemeClr val="dk1"/>
                </a:solidFill>
                <a:latin typeface="Calibri"/>
                <a:ea typeface="Calibri"/>
                <a:cs typeface="Calibri"/>
                <a:sym typeface="Calibri"/>
              </a:rPr>
              <a:t>4</a:t>
            </a:r>
            <a:endParaRPr sz="4400" b="1">
              <a:solidFill>
                <a:schemeClr val="dk1"/>
              </a:solidFill>
              <a:latin typeface="Calibri"/>
              <a:ea typeface="Calibri"/>
              <a:cs typeface="Calibri"/>
              <a:sym typeface="Calibri"/>
            </a:endParaRPr>
          </a:p>
        </p:txBody>
      </p:sp>
      <p:sp>
        <p:nvSpPr>
          <p:cNvPr id="257" name="Google Shape;257;p29"/>
          <p:cNvSpPr txBox="1"/>
          <p:nvPr/>
        </p:nvSpPr>
        <p:spPr>
          <a:xfrm>
            <a:off x="6372200" y="5517232"/>
            <a:ext cx="432048"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4400" b="1">
                <a:solidFill>
                  <a:schemeClr val="dk1"/>
                </a:solidFill>
                <a:latin typeface="Calibri"/>
                <a:ea typeface="Calibri"/>
                <a:cs typeface="Calibri"/>
                <a:sym typeface="Calibri"/>
              </a:rPr>
              <a:t>9</a:t>
            </a:r>
            <a:endParaRPr sz="4400" b="1">
              <a:solidFill>
                <a:schemeClr val="dk1"/>
              </a:solidFill>
              <a:latin typeface="Calibri"/>
              <a:ea typeface="Calibri"/>
              <a:cs typeface="Calibri"/>
              <a:sym typeface="Calibri"/>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267"/>
        <p:cNvGrpSpPr/>
        <p:nvPr/>
      </p:nvGrpSpPr>
      <p:grpSpPr>
        <a:xfrm>
          <a:off x="0" y="0"/>
          <a:ext cx="0" cy="0"/>
          <a:chOff x="0" y="0"/>
          <a:chExt cx="0" cy="0"/>
        </a:xfrm>
      </p:grpSpPr>
      <p:graphicFrame>
        <p:nvGraphicFramePr>
          <p:cNvPr id="268" name="Google Shape;268;p31"/>
          <p:cNvGraphicFramePr/>
          <p:nvPr/>
        </p:nvGraphicFramePr>
        <p:xfrm>
          <a:off x="179512" y="620688"/>
          <a:ext cx="6096000" cy="5976625"/>
        </p:xfrm>
        <a:graphic>
          <a:graphicData uri="http://schemas.openxmlformats.org/drawingml/2006/table">
            <a:tbl>
              <a:tblPr firstRow="1" bandRow="1">
                <a:noFill/>
                <a:tableStyleId>{B9B402AB-2F18-4CC9-9806-C90FF4AE864C}</a:tableStyleId>
              </a:tblPr>
              <a:tblGrid>
                <a:gridCol w="6096000">
                  <a:extLst>
                    <a:ext uri="{9D8B030D-6E8A-4147-A177-3AD203B41FA5}">
                      <a16:colId xmlns:a16="http://schemas.microsoft.com/office/drawing/2014/main" val="20000"/>
                    </a:ext>
                  </a:extLst>
                </a:gridCol>
              </a:tblGrid>
              <a:tr h="1195325">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0"/>
                  </a:ext>
                </a:extLst>
              </a:tr>
              <a:tr h="1195325">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1"/>
                  </a:ext>
                </a:extLst>
              </a:tr>
              <a:tr h="1195325">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2"/>
                  </a:ext>
                </a:extLst>
              </a:tr>
              <a:tr h="1195325">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3"/>
                  </a:ext>
                </a:extLst>
              </a:tr>
              <a:tr h="1195325">
                <a:tc>
                  <a:txBody>
                    <a:bodyPr/>
                    <a:lstStyle/>
                    <a:p>
                      <a:pPr marL="0" marR="0" lvl="0" indent="0" algn="l" rtl="0">
                        <a:spcBef>
                          <a:spcPts val="0"/>
                        </a:spcBef>
                        <a:spcAft>
                          <a:spcPts val="0"/>
                        </a:spcAft>
                        <a:buNone/>
                      </a:pPr>
                      <a:endParaRPr sz="1800"/>
                    </a:p>
                  </a:txBody>
                  <a:tcPr marL="91450" marR="91450" marT="45725" marB="45725">
                    <a:solidFill>
                      <a:srgbClr val="D8D8D8"/>
                    </a:solidFill>
                  </a:tcPr>
                </a:tc>
                <a:extLst>
                  <a:ext uri="{0D108BD9-81ED-4DB2-BD59-A6C34878D82A}">
                    <a16:rowId xmlns:a16="http://schemas.microsoft.com/office/drawing/2014/main" val="10004"/>
                  </a:ext>
                </a:extLst>
              </a:tr>
            </a:tbl>
          </a:graphicData>
        </a:graphic>
      </p:graphicFrame>
      <p:sp>
        <p:nvSpPr>
          <p:cNvPr id="269" name="Google Shape;269;p31"/>
          <p:cNvSpPr txBox="1">
            <a:spLocks noGrp="1"/>
          </p:cNvSpPr>
          <p:nvPr>
            <p:ph type="title"/>
          </p:nvPr>
        </p:nvSpPr>
        <p:spPr>
          <a:xfrm>
            <a:off x="467544" y="116632"/>
            <a:ext cx="8229600" cy="41805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2423"/>
              </a:buClr>
              <a:buSzPts val="1800"/>
              <a:buFont typeface="Bookman Old Style"/>
              <a:buNone/>
            </a:pPr>
            <a:r>
              <a:rPr lang="el-GR" sz="1800" b="1">
                <a:solidFill>
                  <a:srgbClr val="632423"/>
                </a:solidFill>
                <a:latin typeface="Bookman Old Style"/>
                <a:ea typeface="Bookman Old Style"/>
                <a:cs typeface="Bookman Old Style"/>
                <a:sym typeface="Bookman Old Style"/>
              </a:rPr>
              <a:t>Είναι σωστά ή πρέπει να διορθώσω κάτι στα παιδιά;</a:t>
            </a:r>
            <a:endParaRPr sz="1800" b="1">
              <a:solidFill>
                <a:srgbClr val="632423"/>
              </a:solidFill>
              <a:latin typeface="Bookman Old Style"/>
              <a:ea typeface="Bookman Old Style"/>
              <a:cs typeface="Bookman Old Style"/>
              <a:sym typeface="Bookman Old Style"/>
            </a:endParaRPr>
          </a:p>
        </p:txBody>
      </p:sp>
      <p:pic>
        <p:nvPicPr>
          <p:cNvPr id="270" name="Google Shape;270;p31" descr="https://o.remove.bg/downloads/bd1508d1-d9e7-4bea-ad79-afae3d4c5fe1/lazaraki-removebg-preview.png"/>
          <p:cNvPicPr preferRelativeResize="0"/>
          <p:nvPr/>
        </p:nvPicPr>
        <p:blipFill rotWithShape="1">
          <a:blip r:embed="rId3">
            <a:alphaModFix/>
          </a:blip>
          <a:srcRect/>
          <a:stretch/>
        </p:blipFill>
        <p:spPr>
          <a:xfrm>
            <a:off x="3491880" y="764704"/>
            <a:ext cx="529040" cy="936104"/>
          </a:xfrm>
          <a:prstGeom prst="rect">
            <a:avLst/>
          </a:prstGeom>
          <a:noFill/>
          <a:ln>
            <a:noFill/>
          </a:ln>
        </p:spPr>
      </p:pic>
      <p:pic>
        <p:nvPicPr>
          <p:cNvPr id="271" name="Google Shape;271;p31" descr="Four apps to keep kids off social media, Parents have a look- Humanity -  Oye! Good News"/>
          <p:cNvPicPr preferRelativeResize="0"/>
          <p:nvPr/>
        </p:nvPicPr>
        <p:blipFill rotWithShape="1">
          <a:blip r:embed="rId4">
            <a:alphaModFix/>
          </a:blip>
          <a:srcRect/>
          <a:stretch/>
        </p:blipFill>
        <p:spPr>
          <a:xfrm>
            <a:off x="395536" y="692696"/>
            <a:ext cx="2605696" cy="1152128"/>
          </a:xfrm>
          <a:prstGeom prst="rect">
            <a:avLst/>
          </a:prstGeom>
          <a:noFill/>
          <a:ln>
            <a:noFill/>
          </a:ln>
        </p:spPr>
      </p:pic>
      <p:pic>
        <p:nvPicPr>
          <p:cNvPr id="272" name="Google Shape;272;p31" descr="https://o.remove.bg/downloads/bd1508d1-d9e7-4bea-ad79-afae3d4c5fe1/lazaraki-removebg-preview.png"/>
          <p:cNvPicPr preferRelativeResize="0"/>
          <p:nvPr/>
        </p:nvPicPr>
        <p:blipFill rotWithShape="1">
          <a:blip r:embed="rId3">
            <a:alphaModFix/>
          </a:blip>
          <a:srcRect/>
          <a:stretch/>
        </p:blipFill>
        <p:spPr>
          <a:xfrm>
            <a:off x="5148064" y="764704"/>
            <a:ext cx="529040" cy="936104"/>
          </a:xfrm>
          <a:prstGeom prst="rect">
            <a:avLst/>
          </a:prstGeom>
          <a:noFill/>
          <a:ln>
            <a:noFill/>
          </a:ln>
        </p:spPr>
      </p:pic>
      <p:pic>
        <p:nvPicPr>
          <p:cNvPr id="273" name="Google Shape;273;p31" descr="https://o.remove.bg/downloads/bd1508d1-d9e7-4bea-ad79-afae3d4c5fe1/lazaraki-removebg-preview.png"/>
          <p:cNvPicPr preferRelativeResize="0"/>
          <p:nvPr/>
        </p:nvPicPr>
        <p:blipFill rotWithShape="1">
          <a:blip r:embed="rId3">
            <a:alphaModFix/>
          </a:blip>
          <a:srcRect/>
          <a:stretch/>
        </p:blipFill>
        <p:spPr>
          <a:xfrm>
            <a:off x="4355976" y="764704"/>
            <a:ext cx="529040" cy="936104"/>
          </a:xfrm>
          <a:prstGeom prst="rect">
            <a:avLst/>
          </a:prstGeom>
          <a:noFill/>
          <a:ln>
            <a:noFill/>
          </a:ln>
        </p:spPr>
      </p:pic>
      <p:pic>
        <p:nvPicPr>
          <p:cNvPr id="274" name="Google Shape;274;p31" descr="View full size Images Of Children Clipart - Χαμενο Κλειδι Α Δημοτικου - Png  Download and download transparent cl… | Kids clipart, Clip art, Drawing  videos for kids"/>
          <p:cNvPicPr preferRelativeResize="0"/>
          <p:nvPr/>
        </p:nvPicPr>
        <p:blipFill rotWithShape="1">
          <a:blip r:embed="rId5">
            <a:alphaModFix/>
          </a:blip>
          <a:srcRect/>
          <a:stretch/>
        </p:blipFill>
        <p:spPr>
          <a:xfrm>
            <a:off x="971600" y="1844824"/>
            <a:ext cx="1430931" cy="1082566"/>
          </a:xfrm>
          <a:prstGeom prst="rect">
            <a:avLst/>
          </a:prstGeom>
          <a:noFill/>
          <a:ln>
            <a:noFill/>
          </a:ln>
        </p:spPr>
      </p:pic>
      <p:pic>
        <p:nvPicPr>
          <p:cNvPr id="275" name="Google Shape;275;p31" descr="https://o.remove.bg/downloads/bd1508d1-d9e7-4bea-ad79-afae3d4c5fe1/lazaraki-removebg-preview.png"/>
          <p:cNvPicPr preferRelativeResize="0"/>
          <p:nvPr/>
        </p:nvPicPr>
        <p:blipFill rotWithShape="1">
          <a:blip r:embed="rId3">
            <a:alphaModFix/>
          </a:blip>
          <a:srcRect/>
          <a:stretch/>
        </p:blipFill>
        <p:spPr>
          <a:xfrm>
            <a:off x="3203848" y="1916832"/>
            <a:ext cx="529040" cy="936104"/>
          </a:xfrm>
          <a:prstGeom prst="rect">
            <a:avLst/>
          </a:prstGeom>
          <a:noFill/>
          <a:ln>
            <a:noFill/>
          </a:ln>
        </p:spPr>
      </p:pic>
      <p:pic>
        <p:nvPicPr>
          <p:cNvPr id="276" name="Google Shape;276;p31" descr="https://o.remove.bg/downloads/bd1508d1-d9e7-4bea-ad79-afae3d4c5fe1/lazaraki-removebg-preview.png"/>
          <p:cNvPicPr preferRelativeResize="0"/>
          <p:nvPr/>
        </p:nvPicPr>
        <p:blipFill rotWithShape="1">
          <a:blip r:embed="rId3">
            <a:alphaModFix/>
          </a:blip>
          <a:srcRect/>
          <a:stretch/>
        </p:blipFill>
        <p:spPr>
          <a:xfrm>
            <a:off x="4139952" y="1916832"/>
            <a:ext cx="529040" cy="936104"/>
          </a:xfrm>
          <a:prstGeom prst="rect">
            <a:avLst/>
          </a:prstGeom>
          <a:noFill/>
          <a:ln>
            <a:noFill/>
          </a:ln>
        </p:spPr>
      </p:pic>
      <p:pic>
        <p:nvPicPr>
          <p:cNvPr id="277" name="Google Shape;277;p31" descr="https://o.remove.bg/downloads/bd1508d1-d9e7-4bea-ad79-afae3d4c5fe1/lazaraki-removebg-preview.png"/>
          <p:cNvPicPr preferRelativeResize="0"/>
          <p:nvPr/>
        </p:nvPicPr>
        <p:blipFill rotWithShape="1">
          <a:blip r:embed="rId3">
            <a:alphaModFix/>
          </a:blip>
          <a:srcRect/>
          <a:stretch/>
        </p:blipFill>
        <p:spPr>
          <a:xfrm>
            <a:off x="5076056" y="1916832"/>
            <a:ext cx="529040" cy="936104"/>
          </a:xfrm>
          <a:prstGeom prst="rect">
            <a:avLst/>
          </a:prstGeom>
          <a:noFill/>
          <a:ln>
            <a:noFill/>
          </a:ln>
        </p:spPr>
      </p:pic>
      <p:sp>
        <p:nvSpPr>
          <p:cNvPr id="278" name="Google Shape;278;p31" descr="Free Images Of Cartoon Kids, Download Free Clip Art, Free Clip Art on  Clipart Library"/>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31" descr="Free Images Of Cartoon Kids, Download Free Clip Art, Free Clip Art on  Clipart Library"/>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0" name="Google Shape;280;p31" descr="Cartoon Kids In Class "/>
          <p:cNvPicPr preferRelativeResize="0"/>
          <p:nvPr/>
        </p:nvPicPr>
        <p:blipFill rotWithShape="1">
          <a:blip r:embed="rId6">
            <a:alphaModFix/>
          </a:blip>
          <a:srcRect/>
          <a:stretch/>
        </p:blipFill>
        <p:spPr>
          <a:xfrm>
            <a:off x="395536" y="3140968"/>
            <a:ext cx="2520280" cy="1124083"/>
          </a:xfrm>
          <a:prstGeom prst="rect">
            <a:avLst/>
          </a:prstGeom>
          <a:noFill/>
          <a:ln>
            <a:noFill/>
          </a:ln>
        </p:spPr>
      </p:pic>
      <p:pic>
        <p:nvPicPr>
          <p:cNvPr id="281" name="Google Shape;281;p31" descr="https://o.remove.bg/downloads/bd1508d1-d9e7-4bea-ad79-afae3d4c5fe1/lazaraki-removebg-preview.png"/>
          <p:cNvPicPr preferRelativeResize="0"/>
          <p:nvPr/>
        </p:nvPicPr>
        <p:blipFill rotWithShape="1">
          <a:blip r:embed="rId3">
            <a:alphaModFix/>
          </a:blip>
          <a:srcRect/>
          <a:stretch/>
        </p:blipFill>
        <p:spPr>
          <a:xfrm>
            <a:off x="3203848" y="3140968"/>
            <a:ext cx="529040" cy="936104"/>
          </a:xfrm>
          <a:prstGeom prst="rect">
            <a:avLst/>
          </a:prstGeom>
          <a:noFill/>
          <a:ln>
            <a:noFill/>
          </a:ln>
        </p:spPr>
      </p:pic>
      <p:pic>
        <p:nvPicPr>
          <p:cNvPr id="282" name="Google Shape;282;p31" descr="https://o.remove.bg/downloads/bd1508d1-d9e7-4bea-ad79-afae3d4c5fe1/lazaraki-removebg-preview.png"/>
          <p:cNvPicPr preferRelativeResize="0"/>
          <p:nvPr/>
        </p:nvPicPr>
        <p:blipFill rotWithShape="1">
          <a:blip r:embed="rId3">
            <a:alphaModFix/>
          </a:blip>
          <a:srcRect/>
          <a:stretch/>
        </p:blipFill>
        <p:spPr>
          <a:xfrm>
            <a:off x="3851920" y="3140968"/>
            <a:ext cx="529040" cy="936104"/>
          </a:xfrm>
          <a:prstGeom prst="rect">
            <a:avLst/>
          </a:prstGeom>
          <a:noFill/>
          <a:ln>
            <a:noFill/>
          </a:ln>
        </p:spPr>
      </p:pic>
      <p:pic>
        <p:nvPicPr>
          <p:cNvPr id="283" name="Google Shape;283;p31" descr="https://o.remove.bg/downloads/bd1508d1-d9e7-4bea-ad79-afae3d4c5fe1/lazaraki-removebg-preview.png"/>
          <p:cNvPicPr preferRelativeResize="0"/>
          <p:nvPr/>
        </p:nvPicPr>
        <p:blipFill rotWithShape="1">
          <a:blip r:embed="rId3">
            <a:alphaModFix/>
          </a:blip>
          <a:srcRect/>
          <a:stretch/>
        </p:blipFill>
        <p:spPr>
          <a:xfrm>
            <a:off x="4572000" y="3140968"/>
            <a:ext cx="529040" cy="936104"/>
          </a:xfrm>
          <a:prstGeom prst="rect">
            <a:avLst/>
          </a:prstGeom>
          <a:noFill/>
          <a:ln>
            <a:noFill/>
          </a:ln>
        </p:spPr>
      </p:pic>
      <p:pic>
        <p:nvPicPr>
          <p:cNvPr id="284" name="Google Shape;284;p31" descr="https://o.remove.bg/downloads/bd1508d1-d9e7-4bea-ad79-afae3d4c5fe1/lazaraki-removebg-preview.png"/>
          <p:cNvPicPr preferRelativeResize="0"/>
          <p:nvPr/>
        </p:nvPicPr>
        <p:blipFill rotWithShape="1">
          <a:blip r:embed="rId3">
            <a:alphaModFix/>
          </a:blip>
          <a:srcRect/>
          <a:stretch/>
        </p:blipFill>
        <p:spPr>
          <a:xfrm>
            <a:off x="5364088" y="3140968"/>
            <a:ext cx="529040" cy="936104"/>
          </a:xfrm>
          <a:prstGeom prst="rect">
            <a:avLst/>
          </a:prstGeom>
          <a:noFill/>
          <a:ln>
            <a:noFill/>
          </a:ln>
        </p:spPr>
      </p:pic>
      <p:sp>
        <p:nvSpPr>
          <p:cNvPr id="285" name="Google Shape;285;p31" descr="Free Kids Clipart 2, Download Free Clip Art, Free Clip Art on Clipart  Library"/>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6" name="Google Shape;286;p31" descr="Clip art images for kids"/>
          <p:cNvPicPr preferRelativeResize="0"/>
          <p:nvPr/>
        </p:nvPicPr>
        <p:blipFill rotWithShape="1">
          <a:blip r:embed="rId7">
            <a:alphaModFix/>
          </a:blip>
          <a:srcRect/>
          <a:stretch/>
        </p:blipFill>
        <p:spPr>
          <a:xfrm>
            <a:off x="755576" y="4293096"/>
            <a:ext cx="1656184" cy="1242138"/>
          </a:xfrm>
          <a:prstGeom prst="rect">
            <a:avLst/>
          </a:prstGeom>
          <a:noFill/>
          <a:ln>
            <a:noFill/>
          </a:ln>
        </p:spPr>
      </p:pic>
      <p:pic>
        <p:nvPicPr>
          <p:cNvPr id="287" name="Google Shape;287;p31" descr="https://o.remove.bg/downloads/bd1508d1-d9e7-4bea-ad79-afae3d4c5fe1/lazaraki-removebg-preview.png"/>
          <p:cNvPicPr preferRelativeResize="0"/>
          <p:nvPr/>
        </p:nvPicPr>
        <p:blipFill rotWithShape="1">
          <a:blip r:embed="rId3">
            <a:alphaModFix/>
          </a:blip>
          <a:srcRect/>
          <a:stretch/>
        </p:blipFill>
        <p:spPr>
          <a:xfrm>
            <a:off x="4572000" y="4365104"/>
            <a:ext cx="529040" cy="936104"/>
          </a:xfrm>
          <a:prstGeom prst="rect">
            <a:avLst/>
          </a:prstGeom>
          <a:noFill/>
          <a:ln>
            <a:noFill/>
          </a:ln>
        </p:spPr>
      </p:pic>
      <p:pic>
        <p:nvPicPr>
          <p:cNvPr id="288" name="Google Shape;288;p31" descr="https://o.remove.bg/downloads/bd1508d1-d9e7-4bea-ad79-afae3d4c5fe1/lazaraki-removebg-preview.png"/>
          <p:cNvPicPr preferRelativeResize="0"/>
          <p:nvPr/>
        </p:nvPicPr>
        <p:blipFill rotWithShape="1">
          <a:blip r:embed="rId3">
            <a:alphaModFix/>
          </a:blip>
          <a:srcRect/>
          <a:stretch/>
        </p:blipFill>
        <p:spPr>
          <a:xfrm>
            <a:off x="3851920" y="4437112"/>
            <a:ext cx="529040" cy="936104"/>
          </a:xfrm>
          <a:prstGeom prst="rect">
            <a:avLst/>
          </a:prstGeom>
          <a:noFill/>
          <a:ln>
            <a:noFill/>
          </a:ln>
        </p:spPr>
      </p:pic>
      <p:pic>
        <p:nvPicPr>
          <p:cNvPr id="289" name="Google Shape;289;p31" descr="https://o.remove.bg/downloads/bd1508d1-d9e7-4bea-ad79-afae3d4c5fe1/lazaraki-removebg-preview.png"/>
          <p:cNvPicPr preferRelativeResize="0"/>
          <p:nvPr/>
        </p:nvPicPr>
        <p:blipFill rotWithShape="1">
          <a:blip r:embed="rId3">
            <a:alphaModFix/>
          </a:blip>
          <a:srcRect/>
          <a:stretch/>
        </p:blipFill>
        <p:spPr>
          <a:xfrm>
            <a:off x="3203848" y="4437112"/>
            <a:ext cx="529040" cy="936104"/>
          </a:xfrm>
          <a:prstGeom prst="rect">
            <a:avLst/>
          </a:prstGeom>
          <a:noFill/>
          <a:ln>
            <a:noFill/>
          </a:ln>
        </p:spPr>
      </p:pic>
      <p:pic>
        <p:nvPicPr>
          <p:cNvPr id="290" name="Google Shape;290;p31" descr="https://o.remove.bg/downloads/bd1508d1-d9e7-4bea-ad79-afae3d4c5fe1/lazaraki-removebg-preview.png"/>
          <p:cNvPicPr preferRelativeResize="0"/>
          <p:nvPr/>
        </p:nvPicPr>
        <p:blipFill rotWithShape="1">
          <a:blip r:embed="rId3">
            <a:alphaModFix/>
          </a:blip>
          <a:srcRect/>
          <a:stretch/>
        </p:blipFill>
        <p:spPr>
          <a:xfrm>
            <a:off x="5364088" y="4365104"/>
            <a:ext cx="529040" cy="936104"/>
          </a:xfrm>
          <a:prstGeom prst="rect">
            <a:avLst/>
          </a:prstGeom>
          <a:noFill/>
          <a:ln>
            <a:noFill/>
          </a:ln>
        </p:spPr>
      </p:pic>
      <p:pic>
        <p:nvPicPr>
          <p:cNvPr id="291" name="Google Shape;291;p31" descr="MECK Pre-K | Mecklenburg County-funded Pre-Kindergarten Program"/>
          <p:cNvPicPr preferRelativeResize="0"/>
          <p:nvPr/>
        </p:nvPicPr>
        <p:blipFill rotWithShape="1">
          <a:blip r:embed="rId8">
            <a:alphaModFix/>
          </a:blip>
          <a:srcRect/>
          <a:stretch/>
        </p:blipFill>
        <p:spPr>
          <a:xfrm>
            <a:off x="467544" y="5517232"/>
            <a:ext cx="2160240" cy="1034755"/>
          </a:xfrm>
          <a:prstGeom prst="rect">
            <a:avLst/>
          </a:prstGeom>
          <a:noFill/>
          <a:ln>
            <a:noFill/>
          </a:ln>
        </p:spPr>
      </p:pic>
      <p:pic>
        <p:nvPicPr>
          <p:cNvPr id="292" name="Google Shape;292;p31" descr="https://o.remove.bg/downloads/bd1508d1-d9e7-4bea-ad79-afae3d4c5fe1/lazaraki-removebg-preview.png"/>
          <p:cNvPicPr preferRelativeResize="0"/>
          <p:nvPr/>
        </p:nvPicPr>
        <p:blipFill rotWithShape="1">
          <a:blip r:embed="rId3">
            <a:alphaModFix/>
          </a:blip>
          <a:srcRect/>
          <a:stretch/>
        </p:blipFill>
        <p:spPr>
          <a:xfrm>
            <a:off x="3923928" y="5517232"/>
            <a:ext cx="529040" cy="936104"/>
          </a:xfrm>
          <a:prstGeom prst="rect">
            <a:avLst/>
          </a:prstGeom>
          <a:noFill/>
          <a:ln>
            <a:noFill/>
          </a:ln>
        </p:spPr>
      </p:pic>
      <p:pic>
        <p:nvPicPr>
          <p:cNvPr id="293" name="Google Shape;293;p31" descr="https://o.remove.bg/downloads/bd1508d1-d9e7-4bea-ad79-afae3d4c5fe1/lazaraki-removebg-preview.png"/>
          <p:cNvPicPr preferRelativeResize="0"/>
          <p:nvPr/>
        </p:nvPicPr>
        <p:blipFill rotWithShape="1">
          <a:blip r:embed="rId3">
            <a:alphaModFix/>
          </a:blip>
          <a:srcRect/>
          <a:stretch/>
        </p:blipFill>
        <p:spPr>
          <a:xfrm rot="-1187684">
            <a:off x="6516216" y="4437112"/>
            <a:ext cx="529040" cy="936104"/>
          </a:xfrm>
          <a:prstGeom prst="rect">
            <a:avLst/>
          </a:prstGeom>
          <a:noFill/>
          <a:ln>
            <a:noFill/>
          </a:ln>
        </p:spPr>
      </p:pic>
      <p:pic>
        <p:nvPicPr>
          <p:cNvPr id="294" name="Google Shape;294;p31" descr="https://o.remove.bg/downloads/bd1508d1-d9e7-4bea-ad79-afae3d4c5fe1/lazaraki-removebg-preview.png"/>
          <p:cNvPicPr preferRelativeResize="0"/>
          <p:nvPr/>
        </p:nvPicPr>
        <p:blipFill rotWithShape="1">
          <a:blip r:embed="rId3">
            <a:alphaModFix/>
          </a:blip>
          <a:srcRect/>
          <a:stretch/>
        </p:blipFill>
        <p:spPr>
          <a:xfrm>
            <a:off x="8388424" y="3789040"/>
            <a:ext cx="529040" cy="936104"/>
          </a:xfrm>
          <a:prstGeom prst="rect">
            <a:avLst/>
          </a:prstGeom>
          <a:noFill/>
          <a:ln>
            <a:noFill/>
          </a:ln>
        </p:spPr>
      </p:pic>
      <p:pic>
        <p:nvPicPr>
          <p:cNvPr id="295" name="Google Shape;295;p31" descr="https://o.remove.bg/downloads/bd1508d1-d9e7-4bea-ad79-afae3d4c5fe1/lazaraki-removebg-preview.png"/>
          <p:cNvPicPr preferRelativeResize="0"/>
          <p:nvPr/>
        </p:nvPicPr>
        <p:blipFill rotWithShape="1">
          <a:blip r:embed="rId3">
            <a:alphaModFix/>
          </a:blip>
          <a:srcRect/>
          <a:stretch/>
        </p:blipFill>
        <p:spPr>
          <a:xfrm>
            <a:off x="7092280" y="5373216"/>
            <a:ext cx="529040" cy="936104"/>
          </a:xfrm>
          <a:prstGeom prst="rect">
            <a:avLst/>
          </a:prstGeom>
          <a:noFill/>
          <a:ln>
            <a:noFill/>
          </a:ln>
        </p:spPr>
      </p:pic>
      <p:pic>
        <p:nvPicPr>
          <p:cNvPr id="296" name="Google Shape;296;p31" descr="https://o.remove.bg/downloads/bd1508d1-d9e7-4bea-ad79-afae3d4c5fe1/lazaraki-removebg-preview.png"/>
          <p:cNvPicPr preferRelativeResize="0"/>
          <p:nvPr/>
        </p:nvPicPr>
        <p:blipFill rotWithShape="1">
          <a:blip r:embed="rId3">
            <a:alphaModFix/>
          </a:blip>
          <a:srcRect/>
          <a:stretch/>
        </p:blipFill>
        <p:spPr>
          <a:xfrm>
            <a:off x="8028384" y="5085184"/>
            <a:ext cx="529040" cy="936104"/>
          </a:xfrm>
          <a:prstGeom prst="rect">
            <a:avLst/>
          </a:prstGeom>
          <a:noFill/>
          <a:ln>
            <a:noFill/>
          </a:ln>
        </p:spPr>
      </p:pic>
      <p:pic>
        <p:nvPicPr>
          <p:cNvPr id="297" name="Google Shape;297;p31" descr="https://o.remove.bg/downloads/bd1508d1-d9e7-4bea-ad79-afae3d4c5fe1/lazaraki-removebg-preview.png"/>
          <p:cNvPicPr preferRelativeResize="0"/>
          <p:nvPr/>
        </p:nvPicPr>
        <p:blipFill rotWithShape="1">
          <a:blip r:embed="rId3">
            <a:alphaModFix/>
          </a:blip>
          <a:srcRect/>
          <a:stretch/>
        </p:blipFill>
        <p:spPr>
          <a:xfrm>
            <a:off x="7380312" y="764704"/>
            <a:ext cx="529040" cy="936104"/>
          </a:xfrm>
          <a:prstGeom prst="rect">
            <a:avLst/>
          </a:prstGeom>
          <a:noFill/>
          <a:ln>
            <a:noFill/>
          </a:ln>
        </p:spPr>
      </p:pic>
      <p:pic>
        <p:nvPicPr>
          <p:cNvPr id="298" name="Google Shape;298;p31" descr="https://o.remove.bg/downloads/bd1508d1-d9e7-4bea-ad79-afae3d4c5fe1/lazaraki-removebg-preview.png"/>
          <p:cNvPicPr preferRelativeResize="0"/>
          <p:nvPr/>
        </p:nvPicPr>
        <p:blipFill rotWithShape="1">
          <a:blip r:embed="rId3">
            <a:alphaModFix/>
          </a:blip>
          <a:srcRect/>
          <a:stretch/>
        </p:blipFill>
        <p:spPr>
          <a:xfrm rot="-1633837">
            <a:off x="6557052" y="1625956"/>
            <a:ext cx="529040" cy="936104"/>
          </a:xfrm>
          <a:prstGeom prst="rect">
            <a:avLst/>
          </a:prstGeom>
          <a:noFill/>
          <a:ln>
            <a:noFill/>
          </a:ln>
        </p:spPr>
      </p:pic>
      <p:pic>
        <p:nvPicPr>
          <p:cNvPr id="299" name="Google Shape;299;p31" descr="https://o.remove.bg/downloads/bd1508d1-d9e7-4bea-ad79-afae3d4c5fe1/lazaraki-removebg-preview.png"/>
          <p:cNvPicPr preferRelativeResize="0"/>
          <p:nvPr/>
        </p:nvPicPr>
        <p:blipFill rotWithShape="1">
          <a:blip r:embed="rId3">
            <a:alphaModFix/>
          </a:blip>
          <a:srcRect/>
          <a:stretch/>
        </p:blipFill>
        <p:spPr>
          <a:xfrm rot="1143385">
            <a:off x="8166705" y="1761523"/>
            <a:ext cx="529040" cy="936104"/>
          </a:xfrm>
          <a:prstGeom prst="rect">
            <a:avLst/>
          </a:prstGeom>
          <a:noFill/>
          <a:ln>
            <a:noFill/>
          </a:ln>
        </p:spPr>
      </p:pic>
      <p:pic>
        <p:nvPicPr>
          <p:cNvPr id="300" name="Google Shape;300;p31" descr="Flour clipart. Free download transparent .PNG | Creazilla"/>
          <p:cNvPicPr preferRelativeResize="0"/>
          <p:nvPr/>
        </p:nvPicPr>
        <p:blipFill rotWithShape="1">
          <a:blip r:embed="rId9">
            <a:alphaModFix/>
          </a:blip>
          <a:srcRect/>
          <a:stretch/>
        </p:blipFill>
        <p:spPr>
          <a:xfrm>
            <a:off x="6732240" y="2780928"/>
            <a:ext cx="1552600" cy="1512168"/>
          </a:xfrm>
          <a:prstGeom prst="rect">
            <a:avLst/>
          </a:prstGeom>
          <a:noFill/>
          <a:ln>
            <a:noFill/>
          </a:ln>
        </p:spPr>
      </p:pic>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304"/>
        <p:cNvGrpSpPr/>
        <p:nvPr/>
      </p:nvGrpSpPr>
      <p:grpSpPr>
        <a:xfrm>
          <a:off x="0" y="0"/>
          <a:ext cx="0" cy="0"/>
          <a:chOff x="0" y="0"/>
          <a:chExt cx="0" cy="0"/>
        </a:xfrm>
      </p:grpSpPr>
      <p:sp>
        <p:nvSpPr>
          <p:cNvPr id="305" name="Google Shape;305;p32"/>
          <p:cNvSpPr txBox="1">
            <a:spLocks noGrp="1"/>
          </p:cNvSpPr>
          <p:nvPr>
            <p:ph type="title"/>
          </p:nvPr>
        </p:nvSpPr>
        <p:spPr>
          <a:xfrm>
            <a:off x="457200" y="274638"/>
            <a:ext cx="8229600" cy="56207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632423"/>
              </a:buClr>
              <a:buSzPts val="1800"/>
              <a:buFont typeface="Bookman Old Style"/>
              <a:buNone/>
            </a:pPr>
            <a:r>
              <a:rPr lang="el-GR" sz="1800" b="1">
                <a:solidFill>
                  <a:srgbClr val="632423"/>
                </a:solidFill>
                <a:latin typeface="Bookman Old Style"/>
                <a:ea typeface="Bookman Old Style"/>
                <a:cs typeface="Bookman Old Style"/>
                <a:sym typeface="Bookman Old Style"/>
              </a:rPr>
              <a:t>Απαντώ σε ότι ρωτηθώ:</a:t>
            </a:r>
            <a:endParaRPr sz="1800" b="1">
              <a:solidFill>
                <a:srgbClr val="632423"/>
              </a:solidFill>
              <a:latin typeface="Bookman Old Style"/>
              <a:ea typeface="Bookman Old Style"/>
              <a:cs typeface="Bookman Old Style"/>
              <a:sym typeface="Bookman Old Style"/>
            </a:endParaRPr>
          </a:p>
        </p:txBody>
      </p:sp>
      <p:sp>
        <p:nvSpPr>
          <p:cNvPr id="306" name="Google Shape;306;p32"/>
          <p:cNvSpPr txBox="1">
            <a:spLocks noGrp="1"/>
          </p:cNvSpPr>
          <p:nvPr>
            <p:ph type="body" idx="1"/>
          </p:nvPr>
        </p:nvSpPr>
        <p:spPr>
          <a:xfrm>
            <a:off x="467544" y="908720"/>
            <a:ext cx="8229600" cy="5760640"/>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Το χωριό του Λαζάρου λεγόταν Βηθανία.</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Οι αδελφές του Λαζάρου ήταν</a:t>
            </a:r>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 η Μαρία και η Κασσιανή.</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 Ο Χριστός άνοιξε τον τάφο.</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Του είπε: «Λάζαρε έλα έξω»</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Ο Λάζαρος ήταν αδελφός του Χριστού.</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Τα λαζαράκια είναι ψωμιά που έχουν</a:t>
            </a:r>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 δυο χέρια σταυρωμένα.</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 Κορίτσια και αγόρια λένε τα κάλαντα του Λαζάρου.</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Τα καλάθια των κοριτσιών είναι στολισμένα με χόρτα.</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Στη κουτάλα βάζουν μαργαρίτες και ένα τριαντάφυλλο.</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Το ομοίωμα του Λαζάρου είναι φτιαγμένο από ξύλο.</a:t>
            </a:r>
            <a:endParaRPr/>
          </a:p>
          <a:p>
            <a:pPr marL="342900" lvl="0" indent="-342900" algn="l" rtl="0">
              <a:spcBef>
                <a:spcPts val="280"/>
              </a:spcBef>
              <a:spcAft>
                <a:spcPts val="0"/>
              </a:spcAft>
              <a:buClr>
                <a:schemeClr val="dk1"/>
              </a:buClr>
              <a:buSzPts val="1400"/>
              <a:buNone/>
            </a:pPr>
            <a:endParaRPr sz="1400" b="1">
              <a:solidFill>
                <a:srgbClr val="632423"/>
              </a:solidFill>
              <a:latin typeface="Bookman Old Style"/>
              <a:ea typeface="Bookman Old Style"/>
              <a:cs typeface="Bookman Old Style"/>
              <a:sym typeface="Bookman Old Style"/>
            </a:endParaRPr>
          </a:p>
          <a:p>
            <a:pPr marL="342900" lvl="0" indent="-342900" algn="l" rtl="0">
              <a:spcBef>
                <a:spcPts val="280"/>
              </a:spcBef>
              <a:spcAft>
                <a:spcPts val="0"/>
              </a:spcAft>
              <a:buClr>
                <a:srgbClr val="632423"/>
              </a:buClr>
              <a:buSzPts val="1400"/>
              <a:buNone/>
            </a:pPr>
            <a:r>
              <a:rPr lang="el-GR" sz="1400" b="1">
                <a:solidFill>
                  <a:srgbClr val="632423"/>
                </a:solidFill>
                <a:latin typeface="Bookman Old Style"/>
                <a:ea typeface="Bookman Old Style"/>
                <a:cs typeface="Bookman Old Style"/>
                <a:sym typeface="Bookman Old Style"/>
              </a:rPr>
              <a:t>Η ανάστατη του Λαζάρου γιορτάζεται την Παρασκευή.</a:t>
            </a:r>
            <a:endParaRPr/>
          </a:p>
        </p:txBody>
      </p:sp>
      <p:pic>
        <p:nvPicPr>
          <p:cNvPr id="307" name="Google Shape;307;p32" descr="https://o.remove.bg/downloads/0c0b3254-3b84-4286-b093-c25212780034/b76af009e582f06e7821addb4a89da49-removebg-preview.png"/>
          <p:cNvPicPr preferRelativeResize="0"/>
          <p:nvPr/>
        </p:nvPicPr>
        <p:blipFill rotWithShape="1">
          <a:blip r:embed="rId3">
            <a:alphaModFix/>
          </a:blip>
          <a:srcRect/>
          <a:stretch/>
        </p:blipFill>
        <p:spPr>
          <a:xfrm>
            <a:off x="5652120" y="620688"/>
            <a:ext cx="3096344" cy="2322258"/>
          </a:xfrm>
          <a:prstGeom prst="rect">
            <a:avLst/>
          </a:prstGeom>
          <a:noFill/>
          <a:ln>
            <a:noFill/>
          </a:ln>
        </p:spPr>
      </p:pic>
      <p:pic>
        <p:nvPicPr>
          <p:cNvPr id="308" name="Google Shape;308;p32" descr="https://o.remove.bg/downloads/0c0b3254-3b84-4286-b093-c25212780034/b76af009e582f06e7821addb4a89da49-removebg-preview.png"/>
          <p:cNvPicPr preferRelativeResize="0"/>
          <p:nvPr/>
        </p:nvPicPr>
        <p:blipFill rotWithShape="1">
          <a:blip r:embed="rId3">
            <a:alphaModFix/>
          </a:blip>
          <a:srcRect/>
          <a:stretch/>
        </p:blipFill>
        <p:spPr>
          <a:xfrm>
            <a:off x="5940152" y="3573016"/>
            <a:ext cx="3096344" cy="2322258"/>
          </a:xfrm>
          <a:prstGeom prst="rect">
            <a:avLst/>
          </a:prstGeom>
          <a:noFill/>
          <a:ln>
            <a:noFill/>
          </a:ln>
        </p:spPr>
      </p:pic>
      <p:sp>
        <p:nvSpPr>
          <p:cNvPr id="309" name="Google Shape;309;p32"/>
          <p:cNvSpPr txBox="1"/>
          <p:nvPr/>
        </p:nvSpPr>
        <p:spPr>
          <a:xfrm>
            <a:off x="7092280" y="1988840"/>
            <a:ext cx="9361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lt1"/>
                </a:solidFill>
                <a:latin typeface="Calibri"/>
                <a:ea typeface="Calibri"/>
                <a:cs typeface="Calibri"/>
                <a:sym typeface="Calibri"/>
              </a:rPr>
              <a:t>ΝΑΙ</a:t>
            </a:r>
            <a:endParaRPr sz="3200" b="1">
              <a:solidFill>
                <a:schemeClr val="lt1"/>
              </a:solidFill>
              <a:latin typeface="Calibri"/>
              <a:ea typeface="Calibri"/>
              <a:cs typeface="Calibri"/>
              <a:sym typeface="Calibri"/>
            </a:endParaRPr>
          </a:p>
        </p:txBody>
      </p:sp>
      <p:sp>
        <p:nvSpPr>
          <p:cNvPr id="310" name="Google Shape;310;p32"/>
          <p:cNvSpPr txBox="1"/>
          <p:nvPr/>
        </p:nvSpPr>
        <p:spPr>
          <a:xfrm>
            <a:off x="7380312" y="4941168"/>
            <a:ext cx="9361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chemeClr val="lt1"/>
                </a:solidFill>
                <a:latin typeface="Calibri"/>
                <a:ea typeface="Calibri"/>
                <a:cs typeface="Calibri"/>
                <a:sym typeface="Calibri"/>
              </a:rPr>
              <a:t> ΟΧΙ</a:t>
            </a:r>
            <a:endParaRPr sz="3200" b="1">
              <a:solidFill>
                <a:schemeClr val="lt1"/>
              </a:solidFill>
              <a:latin typeface="Calibri"/>
              <a:ea typeface="Calibri"/>
              <a:cs typeface="Calibri"/>
              <a:sym typeface="Calibri"/>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314"/>
        <p:cNvGrpSpPr/>
        <p:nvPr/>
      </p:nvGrpSpPr>
      <p:grpSpPr>
        <a:xfrm>
          <a:off x="0" y="0"/>
          <a:ext cx="0" cy="0"/>
          <a:chOff x="0" y="0"/>
          <a:chExt cx="0" cy="0"/>
        </a:xfrm>
      </p:grpSpPr>
      <p:pic>
        <p:nvPicPr>
          <p:cNvPr id="315" name="Google Shape;315;p33" descr="Basket PNG Images | PNG All"/>
          <p:cNvPicPr preferRelativeResize="0"/>
          <p:nvPr/>
        </p:nvPicPr>
        <p:blipFill rotWithShape="1">
          <a:blip r:embed="rId3">
            <a:alphaModFix/>
          </a:blip>
          <a:srcRect/>
          <a:stretch/>
        </p:blipFill>
        <p:spPr>
          <a:xfrm>
            <a:off x="5652120" y="5157192"/>
            <a:ext cx="1602960" cy="1512168"/>
          </a:xfrm>
          <a:prstGeom prst="rect">
            <a:avLst/>
          </a:prstGeom>
          <a:noFill/>
          <a:ln>
            <a:noFill/>
          </a:ln>
        </p:spPr>
      </p:pic>
      <p:pic>
        <p:nvPicPr>
          <p:cNvPr id="316" name="Google Shape;316;p33" descr="Red Easter Egg PNG Clip Art | Easter wallpaper, Easter egg pictures, Easter  eggs"/>
          <p:cNvPicPr preferRelativeResize="0"/>
          <p:nvPr/>
        </p:nvPicPr>
        <p:blipFill rotWithShape="1">
          <a:blip r:embed="rId4">
            <a:alphaModFix/>
          </a:blip>
          <a:srcRect/>
          <a:stretch/>
        </p:blipFill>
        <p:spPr>
          <a:xfrm rot="-1865284">
            <a:off x="6208344" y="5483664"/>
            <a:ext cx="504056" cy="651235"/>
          </a:xfrm>
          <a:prstGeom prst="rect">
            <a:avLst/>
          </a:prstGeom>
          <a:noFill/>
          <a:ln>
            <a:noFill/>
          </a:ln>
        </p:spPr>
      </p:pic>
      <p:sp>
        <p:nvSpPr>
          <p:cNvPr id="317" name="Google Shape;317;p33"/>
          <p:cNvSpPr txBox="1">
            <a:spLocks noGrp="1"/>
          </p:cNvSpPr>
          <p:nvPr>
            <p:ph type="title"/>
          </p:nvPr>
        </p:nvSpPr>
        <p:spPr>
          <a:xfrm>
            <a:off x="457200" y="274638"/>
            <a:ext cx="8229600" cy="562074"/>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632423"/>
              </a:buClr>
              <a:buSzPct val="100000"/>
              <a:buFont typeface="Bookman Old Style"/>
              <a:buNone/>
            </a:pPr>
            <a:r>
              <a:rPr lang="el-GR" sz="1600" b="1">
                <a:solidFill>
                  <a:srgbClr val="632423"/>
                </a:solidFill>
                <a:latin typeface="Bookman Old Style"/>
                <a:ea typeface="Bookman Old Style"/>
                <a:cs typeface="Bookman Old Style"/>
                <a:sym typeface="Bookman Old Style"/>
              </a:rPr>
              <a:t>Όταν ήμουν παιδί, η γιαγιά η Αγλαΐα, που στον κόσμο ήταν μία, μου ‘μαθε το τραγούδι αυτό, που το τραγουδούσα στη Λάρισα, όταν ήταν χωριό</a:t>
            </a:r>
            <a:r>
              <a:rPr lang="el-GR" sz="1600">
                <a:solidFill>
                  <a:srgbClr val="632423"/>
                </a:solidFill>
                <a:latin typeface="Bookman Old Style"/>
                <a:ea typeface="Bookman Old Style"/>
                <a:cs typeface="Bookman Old Style"/>
                <a:sym typeface="Bookman Old Style"/>
              </a:rPr>
              <a:t>.(κυκλώνω τις ανάλογες εικόνες)</a:t>
            </a:r>
            <a:endParaRPr sz="1600">
              <a:solidFill>
                <a:srgbClr val="632423"/>
              </a:solidFill>
              <a:latin typeface="Bookman Old Style"/>
              <a:ea typeface="Bookman Old Style"/>
              <a:cs typeface="Bookman Old Style"/>
              <a:sym typeface="Bookman Old Style"/>
            </a:endParaRPr>
          </a:p>
        </p:txBody>
      </p:sp>
      <p:sp>
        <p:nvSpPr>
          <p:cNvPr id="318" name="Google Shape;318;p33"/>
          <p:cNvSpPr txBox="1">
            <a:spLocks noGrp="1"/>
          </p:cNvSpPr>
          <p:nvPr>
            <p:ph type="body" idx="1"/>
          </p:nvPr>
        </p:nvSpPr>
        <p:spPr>
          <a:xfrm>
            <a:off x="2339752" y="1772816"/>
            <a:ext cx="4186808" cy="2764904"/>
          </a:xfrm>
          <a:prstGeom prst="rect">
            <a:avLst/>
          </a:prstGeom>
          <a:noFill/>
          <a:ln>
            <a:noFill/>
          </a:ln>
        </p:spPr>
        <p:txBody>
          <a:bodyPr spcFirstLastPara="1" wrap="square" lIns="91425" tIns="45700" rIns="91425" bIns="45700" anchor="t" anchorCtr="0">
            <a:normAutofit/>
          </a:bodyPr>
          <a:lstStyle/>
          <a:p>
            <a:pPr marL="342900" lvl="0" indent="-342900" algn="ctr" rtl="0">
              <a:spcBef>
                <a:spcPts val="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Ήρθε ο Λάζαρος, ήρθαν τα Βάγια</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Ήρθε η Κυριακή που τρων’ τα ψάρια.</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Σήκω Λάζαρε και μην κοιμάσαι,</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Ήρθε η μάνα σου από την πόλη,</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Σου ‘φερε χαρτί και κομπολόι.</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Τον Λάζαρο, τον Λάζαρο</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το αυγό στο καλαθάκι </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και άλλη πόρτα καρτερεί</a:t>
            </a:r>
            <a:endParaRPr/>
          </a:p>
          <a:p>
            <a:pPr marL="342900" lvl="0" indent="-342900" algn="ctr" rtl="0">
              <a:spcBef>
                <a:spcPts val="320"/>
              </a:spcBef>
              <a:spcAft>
                <a:spcPts val="0"/>
              </a:spcAft>
              <a:buClr>
                <a:srgbClr val="632423"/>
              </a:buClr>
              <a:buSzPts val="1600"/>
              <a:buNone/>
            </a:pPr>
            <a:r>
              <a:rPr lang="el-GR" sz="1600" b="1">
                <a:solidFill>
                  <a:srgbClr val="632423"/>
                </a:solidFill>
                <a:latin typeface="Bookman Old Style"/>
                <a:ea typeface="Bookman Old Style"/>
                <a:cs typeface="Bookman Old Style"/>
                <a:sym typeface="Bookman Old Style"/>
              </a:rPr>
              <a:t>με τον παρά στο χέρι.</a:t>
            </a:r>
            <a:endParaRPr/>
          </a:p>
        </p:txBody>
      </p:sp>
      <p:pic>
        <p:nvPicPr>
          <p:cNvPr id="319" name="Google Shape;319;p33" descr="https://o.remove.bg/downloads/f38d1443-23b1-488a-8d2d-e7e7b96140eb/%CE%B1%CF%81%CF%87%CE%B5%CE%AF%CE%BF_%CE%BB%CE%AE%CF%88%CE%B7%CF%82-removebg-preview.png"/>
          <p:cNvPicPr preferRelativeResize="0"/>
          <p:nvPr/>
        </p:nvPicPr>
        <p:blipFill rotWithShape="1">
          <a:blip r:embed="rId5">
            <a:alphaModFix/>
          </a:blip>
          <a:srcRect/>
          <a:stretch/>
        </p:blipFill>
        <p:spPr>
          <a:xfrm>
            <a:off x="7884368" y="2420888"/>
            <a:ext cx="1126007" cy="2088232"/>
          </a:xfrm>
          <a:prstGeom prst="rect">
            <a:avLst/>
          </a:prstGeom>
          <a:noFill/>
          <a:ln>
            <a:noFill/>
          </a:ln>
        </p:spPr>
      </p:pic>
      <p:pic>
        <p:nvPicPr>
          <p:cNvPr id="320" name="Google Shape;320;p33" descr="βότανο * δάφνη * Κτήμα Βιαμμών"/>
          <p:cNvPicPr preferRelativeResize="0"/>
          <p:nvPr/>
        </p:nvPicPr>
        <p:blipFill rotWithShape="1">
          <a:blip r:embed="rId6">
            <a:alphaModFix/>
          </a:blip>
          <a:srcRect/>
          <a:stretch/>
        </p:blipFill>
        <p:spPr>
          <a:xfrm>
            <a:off x="179512" y="5517232"/>
            <a:ext cx="2060054" cy="1754861"/>
          </a:xfrm>
          <a:prstGeom prst="rect">
            <a:avLst/>
          </a:prstGeom>
          <a:noFill/>
          <a:ln>
            <a:noFill/>
          </a:ln>
        </p:spPr>
      </p:pic>
      <p:pic>
        <p:nvPicPr>
          <p:cNvPr id="321" name="Google Shape;321;p33" descr="βότανο * δάφνη * Κτήμα Βιαμμών"/>
          <p:cNvPicPr preferRelativeResize="0"/>
          <p:nvPr/>
        </p:nvPicPr>
        <p:blipFill rotWithShape="1">
          <a:blip r:embed="rId6">
            <a:alphaModFix/>
          </a:blip>
          <a:srcRect/>
          <a:stretch/>
        </p:blipFill>
        <p:spPr>
          <a:xfrm rot="8255194">
            <a:off x="-294202" y="5121654"/>
            <a:ext cx="2035312" cy="1733785"/>
          </a:xfrm>
          <a:prstGeom prst="rect">
            <a:avLst/>
          </a:prstGeom>
          <a:noFill/>
          <a:ln>
            <a:noFill/>
          </a:ln>
        </p:spPr>
      </p:pic>
      <p:sp>
        <p:nvSpPr>
          <p:cNvPr id="322" name="Google Shape;322;p33"/>
          <p:cNvSpPr txBox="1"/>
          <p:nvPr/>
        </p:nvSpPr>
        <p:spPr>
          <a:xfrm>
            <a:off x="467544" y="980728"/>
            <a:ext cx="208823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rgbClr val="632423"/>
                </a:solidFill>
                <a:latin typeface="Calibri"/>
                <a:ea typeface="Calibri"/>
                <a:cs typeface="Calibri"/>
                <a:sym typeface="Calibri"/>
              </a:rPr>
              <a:t>ΚΥΡΙΑΚΗ</a:t>
            </a:r>
            <a:endParaRPr sz="3200" b="1">
              <a:solidFill>
                <a:srgbClr val="632423"/>
              </a:solidFill>
              <a:latin typeface="Calibri"/>
              <a:ea typeface="Calibri"/>
              <a:cs typeface="Calibri"/>
              <a:sym typeface="Calibri"/>
            </a:endParaRPr>
          </a:p>
        </p:txBody>
      </p:sp>
      <p:sp>
        <p:nvSpPr>
          <p:cNvPr id="323" name="Google Shape;323;p33"/>
          <p:cNvSpPr txBox="1"/>
          <p:nvPr/>
        </p:nvSpPr>
        <p:spPr>
          <a:xfrm>
            <a:off x="3491880" y="5949280"/>
            <a:ext cx="208823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3200" b="1">
                <a:solidFill>
                  <a:srgbClr val="632423"/>
                </a:solidFill>
                <a:latin typeface="Calibri"/>
                <a:ea typeface="Calibri"/>
                <a:cs typeface="Calibri"/>
                <a:sym typeface="Calibri"/>
              </a:rPr>
              <a:t>ΣΑΒΒΑΤΟ</a:t>
            </a:r>
            <a:endParaRPr sz="3200" b="1">
              <a:solidFill>
                <a:srgbClr val="632423"/>
              </a:solidFill>
              <a:latin typeface="Calibri"/>
              <a:ea typeface="Calibri"/>
              <a:cs typeface="Calibri"/>
              <a:sym typeface="Calibri"/>
            </a:endParaRPr>
          </a:p>
        </p:txBody>
      </p:sp>
      <p:pic>
        <p:nvPicPr>
          <p:cNvPr id="324" name="Google Shape;324;p33" descr="Basket PNG Images | PNG All"/>
          <p:cNvPicPr preferRelativeResize="0"/>
          <p:nvPr/>
        </p:nvPicPr>
        <p:blipFill rotWithShape="1">
          <a:blip r:embed="rId7">
            <a:alphaModFix/>
          </a:blip>
          <a:srcRect/>
          <a:stretch/>
        </p:blipFill>
        <p:spPr>
          <a:xfrm>
            <a:off x="179512" y="3212976"/>
            <a:ext cx="1373966" cy="1296144"/>
          </a:xfrm>
          <a:prstGeom prst="rect">
            <a:avLst/>
          </a:prstGeom>
          <a:noFill/>
          <a:ln>
            <a:noFill/>
          </a:ln>
        </p:spPr>
      </p:pic>
      <p:pic>
        <p:nvPicPr>
          <p:cNvPr id="325" name="Google Shape;325;p33" descr="letter paper vintage, paintinglounge , letter , paper , vintage - PicMix"/>
          <p:cNvPicPr preferRelativeResize="0"/>
          <p:nvPr/>
        </p:nvPicPr>
        <p:blipFill rotWithShape="1">
          <a:blip r:embed="rId8">
            <a:alphaModFix/>
          </a:blip>
          <a:srcRect/>
          <a:stretch/>
        </p:blipFill>
        <p:spPr>
          <a:xfrm rot="1176828">
            <a:off x="6084168" y="3284984"/>
            <a:ext cx="1040516" cy="1440160"/>
          </a:xfrm>
          <a:prstGeom prst="rect">
            <a:avLst/>
          </a:prstGeom>
          <a:noFill/>
          <a:ln>
            <a:noFill/>
          </a:ln>
        </p:spPr>
      </p:pic>
      <p:pic>
        <p:nvPicPr>
          <p:cNvPr id="326" name="Google Shape;326;p33" descr="Free icon - Free vector icons - Free SVG, PSD, PNG, EPS, Ai &amp; Icon Font"/>
          <p:cNvPicPr preferRelativeResize="0"/>
          <p:nvPr/>
        </p:nvPicPr>
        <p:blipFill rotWithShape="1">
          <a:blip r:embed="rId9">
            <a:alphaModFix/>
          </a:blip>
          <a:srcRect/>
          <a:stretch/>
        </p:blipFill>
        <p:spPr>
          <a:xfrm rot="-998905">
            <a:off x="1619672" y="3933056"/>
            <a:ext cx="1224136" cy="1224136"/>
          </a:xfrm>
          <a:prstGeom prst="rect">
            <a:avLst/>
          </a:prstGeom>
          <a:noFill/>
          <a:ln>
            <a:noFill/>
          </a:ln>
        </p:spPr>
      </p:pic>
      <p:pic>
        <p:nvPicPr>
          <p:cNvPr id="327" name="Google Shape;327;p33" descr="Κομπολόγια &amp; Μπεγλέρια - Salonica Koukoulis"/>
          <p:cNvPicPr preferRelativeResize="0"/>
          <p:nvPr/>
        </p:nvPicPr>
        <p:blipFill rotWithShape="1">
          <a:blip r:embed="rId10">
            <a:alphaModFix/>
          </a:blip>
          <a:srcRect/>
          <a:stretch/>
        </p:blipFill>
        <p:spPr>
          <a:xfrm rot="-1276832">
            <a:off x="3347864" y="3933056"/>
            <a:ext cx="2088232" cy="2088232"/>
          </a:xfrm>
          <a:prstGeom prst="rect">
            <a:avLst/>
          </a:prstGeom>
          <a:noFill/>
          <a:ln>
            <a:noFill/>
          </a:ln>
        </p:spPr>
      </p:pic>
      <p:pic>
        <p:nvPicPr>
          <p:cNvPr id="328" name="Google Shape;328;p33" descr="Coins PNG image"/>
          <p:cNvPicPr preferRelativeResize="0"/>
          <p:nvPr/>
        </p:nvPicPr>
        <p:blipFill rotWithShape="1">
          <a:blip r:embed="rId11">
            <a:alphaModFix/>
          </a:blip>
          <a:srcRect/>
          <a:stretch/>
        </p:blipFill>
        <p:spPr>
          <a:xfrm>
            <a:off x="7884368" y="5301208"/>
            <a:ext cx="1080120" cy="1076520"/>
          </a:xfrm>
          <a:prstGeom prst="rect">
            <a:avLst/>
          </a:prstGeom>
          <a:noFill/>
          <a:ln>
            <a:noFill/>
          </a:ln>
        </p:spPr>
      </p:pic>
      <p:sp>
        <p:nvSpPr>
          <p:cNvPr id="329" name="Google Shape;329;p33" descr="fishe Sticker by rea"/>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 name="Google Shape;330;p33" descr="#fishe #freetoedit"/>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1" name="Google Shape;331;p33" descr="Download Steak Plate Png Banner Black And White Download - Pork Steak PNG  Image with No Background - PNGkey.com"/>
          <p:cNvPicPr preferRelativeResize="0"/>
          <p:nvPr/>
        </p:nvPicPr>
        <p:blipFill rotWithShape="1">
          <a:blip r:embed="rId12">
            <a:alphaModFix/>
          </a:blip>
          <a:srcRect/>
          <a:stretch/>
        </p:blipFill>
        <p:spPr>
          <a:xfrm>
            <a:off x="6732240" y="908720"/>
            <a:ext cx="1656184" cy="974627"/>
          </a:xfrm>
          <a:prstGeom prst="rect">
            <a:avLst/>
          </a:prstGeom>
          <a:noFill/>
          <a:ln>
            <a:noFill/>
          </a:ln>
        </p:spPr>
      </p:pic>
      <p:sp>
        <p:nvSpPr>
          <p:cNvPr id="332" name="Google Shape;332;p33" descr="Download Fish - Fish Plate Png PNG Image with No Background - PNGkey.com"/>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33" name="Google Shape;333;p33" descr="C:\Users\LINA\Desktop\478-4783029_fish-fish-plate-png.png"/>
          <p:cNvPicPr preferRelativeResize="0"/>
          <p:nvPr/>
        </p:nvPicPr>
        <p:blipFill rotWithShape="1">
          <a:blip r:embed="rId13">
            <a:alphaModFix/>
          </a:blip>
          <a:srcRect/>
          <a:stretch/>
        </p:blipFill>
        <p:spPr>
          <a:xfrm>
            <a:off x="899592" y="1700808"/>
            <a:ext cx="1392342" cy="1440160"/>
          </a:xfrm>
          <a:prstGeom prst="rect">
            <a:avLst/>
          </a:prstGeom>
          <a:noFill/>
          <a:ln>
            <a:noFill/>
          </a:ln>
        </p:spPr>
      </p:pic>
      <p:pic>
        <p:nvPicPr>
          <p:cNvPr id="334" name="Google Shape;334;p33" descr="flower-vintage, flower , vintage - PicMix"/>
          <p:cNvPicPr preferRelativeResize="0"/>
          <p:nvPr/>
        </p:nvPicPr>
        <p:blipFill rotWithShape="1">
          <a:blip r:embed="rId14">
            <a:alphaModFix/>
          </a:blip>
          <a:srcRect/>
          <a:stretch/>
        </p:blipFill>
        <p:spPr>
          <a:xfrm>
            <a:off x="6300192" y="1772816"/>
            <a:ext cx="1872208" cy="1614780"/>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32423"/>
              </a:buClr>
              <a:buSzPts val="1800"/>
              <a:buFont typeface="Bookman Old Style"/>
              <a:buNone/>
            </a:pPr>
            <a:r>
              <a:rPr lang="el-GR" sz="1800" b="1">
                <a:solidFill>
                  <a:srgbClr val="632423"/>
                </a:solidFill>
                <a:latin typeface="Bookman Old Style"/>
                <a:ea typeface="Bookman Old Style"/>
                <a:cs typeface="Bookman Old Style"/>
                <a:sym typeface="Bookman Old Style"/>
              </a:rPr>
              <a:t>Εκεί ζούσε ένας πολύ καλός φίλος του Χριστού, που τον έλεγαν Λάζαρο. Στο σπίτι, ζούσε εκείνος με τις δύο αδελφές του, τη Μάρθα και τη Μαρία.</a:t>
            </a:r>
            <a:endParaRPr sz="1800" b="1">
              <a:solidFill>
                <a:srgbClr val="632423"/>
              </a:solidFill>
              <a:latin typeface="Bookman Old Style"/>
              <a:ea typeface="Bookman Old Style"/>
              <a:cs typeface="Bookman Old Style"/>
              <a:sym typeface="Bookman Old Style"/>
            </a:endParaRPr>
          </a:p>
        </p:txBody>
      </p:sp>
      <p:pic>
        <p:nvPicPr>
          <p:cNvPr id="99" name="Google Shape;99;p15" descr="5ed23a41291873ce0262dea7d5d47713.jpg"/>
          <p:cNvPicPr preferRelativeResize="0">
            <a:picLocks noGrp="1"/>
          </p:cNvPicPr>
          <p:nvPr>
            <p:ph type="body" idx="1"/>
          </p:nvPr>
        </p:nvPicPr>
        <p:blipFill rotWithShape="1">
          <a:blip r:embed="rId3">
            <a:alphaModFix/>
          </a:blip>
          <a:srcRect/>
          <a:stretch/>
        </p:blipFill>
        <p:spPr>
          <a:xfrm>
            <a:off x="2195736" y="1412776"/>
            <a:ext cx="4927278" cy="4927278"/>
          </a:xfrm>
          <a:prstGeom prst="rect">
            <a:avLst/>
          </a:prstGeom>
          <a:noFill/>
          <a:ln>
            <a:noFill/>
          </a:ln>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03"/>
        <p:cNvGrpSpPr/>
        <p:nvPr/>
      </p:nvGrpSpPr>
      <p:grpSpPr>
        <a:xfrm>
          <a:off x="0" y="0"/>
          <a:ext cx="0" cy="0"/>
          <a:chOff x="0" y="0"/>
          <a:chExt cx="0" cy="0"/>
        </a:xfrm>
      </p:grpSpPr>
      <p:sp>
        <p:nvSpPr>
          <p:cNvPr id="104" name="Google Shape;104;p16"/>
          <p:cNvSpPr txBox="1">
            <a:spLocks noGrp="1"/>
          </p:cNvSpPr>
          <p:nvPr>
            <p:ph type="title"/>
          </p:nvPr>
        </p:nvSpPr>
        <p:spPr>
          <a:xfrm>
            <a:off x="323528" y="260648"/>
            <a:ext cx="86868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632423"/>
              </a:buClr>
              <a:buSzPts val="1800"/>
              <a:buFont typeface="Bookman Old Style"/>
              <a:buNone/>
            </a:pPr>
            <a:r>
              <a:rPr lang="el-GR" sz="1800" b="1">
                <a:solidFill>
                  <a:srgbClr val="632423"/>
                </a:solidFill>
                <a:latin typeface="Bookman Old Style"/>
                <a:ea typeface="Bookman Old Style"/>
                <a:cs typeface="Bookman Old Style"/>
                <a:sym typeface="Bookman Old Style"/>
              </a:rPr>
              <a:t>Κάποτε ο Λάζαρος αρρώστησε πολύ βαριά. Οι αδερφές του έστειλαν μήνυμα στον Ιησού: «Κύριε, ο αγαπημένος σου φίλος είναι άρρωστος».</a:t>
            </a:r>
            <a:endParaRPr sz="1800" b="1">
              <a:solidFill>
                <a:srgbClr val="632423"/>
              </a:solidFill>
              <a:latin typeface="Bookman Old Style"/>
              <a:ea typeface="Bookman Old Style"/>
              <a:cs typeface="Bookman Old Style"/>
              <a:sym typeface="Bookman Old Style"/>
            </a:endParaRPr>
          </a:p>
        </p:txBody>
      </p:sp>
      <p:pic>
        <p:nvPicPr>
          <p:cNvPr id="105" name="Google Shape;105;p16" descr="3f780b31f909cebb6978ab1110c7dfd4.jpg"/>
          <p:cNvPicPr preferRelativeResize="0">
            <a:picLocks noGrp="1"/>
          </p:cNvPicPr>
          <p:nvPr>
            <p:ph type="body" idx="1"/>
          </p:nvPr>
        </p:nvPicPr>
        <p:blipFill rotWithShape="1">
          <a:blip r:embed="rId3">
            <a:alphaModFix/>
          </a:blip>
          <a:srcRect/>
          <a:stretch/>
        </p:blipFill>
        <p:spPr>
          <a:xfrm>
            <a:off x="1547664" y="1556792"/>
            <a:ext cx="6480720" cy="4895146"/>
          </a:xfrm>
          <a:prstGeom prst="rect">
            <a:avLst/>
          </a:prstGeom>
          <a:noFill/>
          <a:ln>
            <a:noFill/>
          </a:ln>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539552" y="188640"/>
            <a:ext cx="8229600" cy="157504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600"/>
              <a:buFont typeface="Bookman Old Style"/>
              <a:buNone/>
            </a:pPr>
            <a:r>
              <a:rPr lang="el-GR" sz="1600" b="1">
                <a:solidFill>
                  <a:srgbClr val="632423"/>
                </a:solidFill>
                <a:latin typeface="Bookman Old Style"/>
                <a:ea typeface="Bookman Old Style"/>
                <a:cs typeface="Bookman Old Style"/>
                <a:sym typeface="Bookman Old Style"/>
              </a:rPr>
              <a:t> Όταν το έμαθε ο Ιησούς είπε: «</a:t>
            </a:r>
            <a:r>
              <a:rPr lang="el-GR" sz="1600" b="1" i="1">
                <a:solidFill>
                  <a:srgbClr val="632423"/>
                </a:solidFill>
                <a:latin typeface="Bookman Old Style"/>
                <a:ea typeface="Bookman Old Style"/>
                <a:cs typeface="Bookman Old Style"/>
                <a:sym typeface="Bookman Old Style"/>
              </a:rPr>
              <a:t>Αυτή η αρρώστια δεν είναι για να φέρει θάνατο, αλλά για να φανεί η δύναμη του Θεού, για να φανερωθεί με αφορμή την αρρώστια η δόξα του Υιού του Θεού</a:t>
            </a:r>
            <a:r>
              <a:rPr lang="el-GR" sz="1600" b="1">
                <a:solidFill>
                  <a:srgbClr val="632423"/>
                </a:solidFill>
                <a:latin typeface="Bookman Old Style"/>
                <a:ea typeface="Bookman Old Style"/>
                <a:cs typeface="Bookman Old Style"/>
                <a:sym typeface="Bookman Old Style"/>
              </a:rPr>
              <a:t>».</a:t>
            </a:r>
            <a:br>
              <a:rPr lang="el-GR" sz="1600" b="1">
                <a:solidFill>
                  <a:srgbClr val="632423"/>
                </a:solidFill>
                <a:latin typeface="Bookman Old Style"/>
                <a:ea typeface="Bookman Old Style"/>
                <a:cs typeface="Bookman Old Style"/>
                <a:sym typeface="Bookman Old Style"/>
              </a:rPr>
            </a:br>
            <a:r>
              <a:rPr lang="el-GR" sz="1600" b="1">
                <a:solidFill>
                  <a:srgbClr val="632423"/>
                </a:solidFill>
                <a:latin typeface="Bookman Old Style"/>
                <a:ea typeface="Bookman Old Style"/>
                <a:cs typeface="Bookman Old Style"/>
                <a:sym typeface="Bookman Old Style"/>
              </a:rPr>
              <a:t>Ο Ιησούς αγαπούσε τον Λάζαρο και τις αδερφές του, αλλά δεν έτρεξε κοντά τους αμέσως μόλις πληροφορήθηκε την ασθένεια. Έμεινε εκεί όπου βρισκόταν για δυο μέρες ακόμα.</a:t>
            </a:r>
            <a:br>
              <a:rPr lang="el-GR" sz="1600" b="1">
                <a:solidFill>
                  <a:srgbClr val="632423"/>
                </a:solidFill>
                <a:latin typeface="Bookman Old Style"/>
                <a:ea typeface="Bookman Old Style"/>
                <a:cs typeface="Bookman Old Style"/>
                <a:sym typeface="Bookman Old Style"/>
              </a:rPr>
            </a:br>
            <a:endParaRPr sz="1600" b="1">
              <a:solidFill>
                <a:srgbClr val="632423"/>
              </a:solidFill>
              <a:latin typeface="Bookman Old Style"/>
              <a:ea typeface="Bookman Old Style"/>
              <a:cs typeface="Bookman Old Style"/>
              <a:sym typeface="Bookman Old Style"/>
            </a:endParaRPr>
          </a:p>
        </p:txBody>
      </p:sp>
      <p:pic>
        <p:nvPicPr>
          <p:cNvPr id="111" name="Google Shape;111;p17" descr="004-yo-lazarus.jpg"/>
          <p:cNvPicPr preferRelativeResize="0">
            <a:picLocks noGrp="1"/>
          </p:cNvPicPr>
          <p:nvPr>
            <p:ph type="body" idx="1"/>
          </p:nvPr>
        </p:nvPicPr>
        <p:blipFill rotWithShape="1">
          <a:blip r:embed="rId3">
            <a:alphaModFix/>
          </a:blip>
          <a:srcRect/>
          <a:stretch/>
        </p:blipFill>
        <p:spPr>
          <a:xfrm>
            <a:off x="1547664" y="1700808"/>
            <a:ext cx="6192688" cy="4644516"/>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600"/>
              <a:buFont typeface="Bookman Old Style"/>
              <a:buNone/>
            </a:pPr>
            <a:r>
              <a:rPr lang="el-GR" sz="1600" b="1">
                <a:solidFill>
                  <a:srgbClr val="632423"/>
                </a:solidFill>
                <a:latin typeface="Bookman Old Style"/>
                <a:ea typeface="Bookman Old Style"/>
                <a:cs typeface="Bookman Old Style"/>
                <a:sym typeface="Bookman Old Style"/>
              </a:rPr>
              <a:t>Κι όταν πέρασαν αυτές οι δυο ημέρες είπε στους μαθητές του: «</a:t>
            </a:r>
            <a:r>
              <a:rPr lang="el-GR" sz="1600" b="1" i="1">
                <a:solidFill>
                  <a:srgbClr val="632423"/>
                </a:solidFill>
                <a:latin typeface="Bookman Old Style"/>
                <a:ea typeface="Bookman Old Style"/>
                <a:cs typeface="Bookman Old Style"/>
                <a:sym typeface="Bookman Old Style"/>
              </a:rPr>
              <a:t>Ας πάμε στην Ιουδαία. Ο Λάζαρος, ο φίλος μας, κοιμήθηκε. Πηγαίνω όμως να τον ξυπνήσω</a:t>
            </a:r>
            <a:r>
              <a:rPr lang="el-GR" sz="1600" b="1">
                <a:solidFill>
                  <a:srgbClr val="632423"/>
                </a:solidFill>
                <a:latin typeface="Bookman Old Style"/>
                <a:ea typeface="Bookman Old Style"/>
                <a:cs typeface="Bookman Old Style"/>
                <a:sym typeface="Bookman Old Style"/>
              </a:rPr>
              <a:t>». Οι μαθητές του νόμιζαν ότι μιλάει για τον ύπνο του σώματος και του είπαν: «Κύριε, αν κοιμήθηκε θα γίνει καλά». Εκείνος όμως εννοούσε το θάνατο: «</a:t>
            </a:r>
            <a:r>
              <a:rPr lang="el-GR" sz="1600" b="1" i="1">
                <a:solidFill>
                  <a:srgbClr val="632423"/>
                </a:solidFill>
                <a:latin typeface="Bookman Old Style"/>
                <a:ea typeface="Bookman Old Style"/>
                <a:cs typeface="Bookman Old Style"/>
                <a:sym typeface="Bookman Old Style"/>
              </a:rPr>
              <a:t>Ο Λάζαρος πέθανε</a:t>
            </a:r>
            <a:r>
              <a:rPr lang="el-GR" sz="1600" b="1">
                <a:solidFill>
                  <a:srgbClr val="632423"/>
                </a:solidFill>
                <a:latin typeface="Bookman Old Style"/>
                <a:ea typeface="Bookman Old Style"/>
                <a:cs typeface="Bookman Old Style"/>
                <a:sym typeface="Bookman Old Style"/>
              </a:rPr>
              <a:t>», τους λέει. «</a:t>
            </a:r>
            <a:r>
              <a:rPr lang="el-GR" sz="1600" b="1" i="1">
                <a:solidFill>
                  <a:srgbClr val="632423"/>
                </a:solidFill>
                <a:latin typeface="Bookman Old Style"/>
                <a:ea typeface="Bookman Old Style"/>
                <a:cs typeface="Bookman Old Style"/>
                <a:sym typeface="Bookman Old Style"/>
              </a:rPr>
              <a:t>Χαίρομαι όμως για σας, γιατί ο θάνατός του θα γίνει αφορμή για να πιστέψετε</a:t>
            </a:r>
            <a:r>
              <a:rPr lang="el-GR" sz="1600" b="1">
                <a:solidFill>
                  <a:srgbClr val="632423"/>
                </a:solidFill>
                <a:latin typeface="Bookman Old Style"/>
                <a:ea typeface="Bookman Old Style"/>
                <a:cs typeface="Bookman Old Style"/>
                <a:sym typeface="Bookman Old Style"/>
              </a:rPr>
              <a:t>».</a:t>
            </a:r>
            <a:endParaRPr sz="1600" b="1">
              <a:solidFill>
                <a:srgbClr val="632423"/>
              </a:solidFill>
              <a:latin typeface="Bookman Old Style"/>
              <a:ea typeface="Bookman Old Style"/>
              <a:cs typeface="Bookman Old Style"/>
              <a:sym typeface="Bookman Old Style"/>
            </a:endParaRPr>
          </a:p>
        </p:txBody>
      </p:sp>
      <p:pic>
        <p:nvPicPr>
          <p:cNvPr id="117" name="Google Shape;117;p18" descr="008-yo-lazarus.jpg"/>
          <p:cNvPicPr preferRelativeResize="0">
            <a:picLocks noGrp="1"/>
          </p:cNvPicPr>
          <p:nvPr>
            <p:ph type="body" idx="1"/>
          </p:nvPr>
        </p:nvPicPr>
        <p:blipFill rotWithShape="1">
          <a:blip r:embed="rId3">
            <a:alphaModFix/>
          </a:blip>
          <a:srcRect/>
          <a:stretch/>
        </p:blipFill>
        <p:spPr>
          <a:xfrm>
            <a:off x="1331640" y="1772816"/>
            <a:ext cx="6336704" cy="4752528"/>
          </a:xfrm>
          <a:prstGeom prst="rect">
            <a:avLst/>
          </a:prstGeom>
          <a:noFill/>
          <a:ln>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467544" y="764704"/>
            <a:ext cx="8229600" cy="1296144"/>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rgbClr val="632423"/>
              </a:buClr>
              <a:buSzPct val="100000"/>
              <a:buFont typeface="Bookman Old Style"/>
              <a:buNone/>
            </a:pPr>
            <a:r>
              <a:rPr lang="el-GR" sz="1800" b="1">
                <a:solidFill>
                  <a:srgbClr val="632423"/>
                </a:solidFill>
                <a:latin typeface="Bookman Old Style"/>
                <a:ea typeface="Bookman Old Style"/>
                <a:cs typeface="Bookman Old Style"/>
                <a:sym typeface="Bookman Old Style"/>
              </a:rPr>
              <a:t>Όταν έφτασε ο Κύριος με τους μαθητές του στη Βηθανία, ο Λάζαρος βρισκόταν για τέταρτη ημέρα στο τάφο. Είχαν έρθει εδώ και πολλοί Ιουδαίοι από τα Ιεροσόλυμα, γνωστοί και φίλοι της Μαρίας και της Μάρθας, για να τις συμπαρασταθούν στο πένθος τους. Όταν η Μάρθα έμαθε ότι ήρθε ο Χριστός στην πόλη τους, έτρεξε να τον προϋπαντήσει και του είπε: «</a:t>
            </a:r>
            <a:r>
              <a:rPr lang="el-GR" sz="1800" b="1" i="1">
                <a:solidFill>
                  <a:srgbClr val="632423"/>
                </a:solidFill>
                <a:latin typeface="Bookman Old Style"/>
                <a:ea typeface="Bookman Old Style"/>
                <a:cs typeface="Bookman Old Style"/>
                <a:sym typeface="Bookman Old Style"/>
              </a:rPr>
              <a:t>Κύριε, αν ήσουν εδώ δεν θα πέθαινε ο αδερφός μου.»</a:t>
            </a:r>
            <a:br>
              <a:rPr lang="el-GR" sz="1800" b="1">
                <a:solidFill>
                  <a:srgbClr val="632423"/>
                </a:solidFill>
                <a:latin typeface="Bookman Old Style"/>
                <a:ea typeface="Bookman Old Style"/>
                <a:cs typeface="Bookman Old Style"/>
                <a:sym typeface="Bookman Old Style"/>
              </a:rPr>
            </a:br>
            <a:br>
              <a:rPr lang="el-GR" u="sng">
                <a:solidFill>
                  <a:schemeClr val="hlink"/>
                </a:solidFill>
                <a:hlinkClick r:id="rId3"/>
              </a:rPr>
            </a:br>
            <a:endParaRPr/>
          </a:p>
        </p:txBody>
      </p:sp>
      <p:pic>
        <p:nvPicPr>
          <p:cNvPr id="123" name="Google Shape;123;p19" descr="009-yo-lazarus.jpg"/>
          <p:cNvPicPr preferRelativeResize="0">
            <a:picLocks noGrp="1"/>
          </p:cNvPicPr>
          <p:nvPr>
            <p:ph type="body" idx="1"/>
          </p:nvPr>
        </p:nvPicPr>
        <p:blipFill rotWithShape="1">
          <a:blip r:embed="rId4">
            <a:alphaModFix/>
          </a:blip>
          <a:srcRect/>
          <a:stretch/>
        </p:blipFill>
        <p:spPr>
          <a:xfrm>
            <a:off x="1502590" y="1700808"/>
            <a:ext cx="6381778" cy="4860540"/>
          </a:xfrm>
          <a:prstGeom prst="rect">
            <a:avLst/>
          </a:prstGeom>
          <a:noFill/>
          <a:ln>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27"/>
        <p:cNvGrpSpPr/>
        <p:nvPr/>
      </p:nvGrpSpPr>
      <p:grpSpPr>
        <a:xfrm>
          <a:off x="0" y="0"/>
          <a:ext cx="0" cy="0"/>
          <a:chOff x="0" y="0"/>
          <a:chExt cx="0" cy="0"/>
        </a:xfrm>
      </p:grpSpPr>
      <p:sp>
        <p:nvSpPr>
          <p:cNvPr id="128" name="Google Shape;128;p20"/>
          <p:cNvSpPr txBox="1">
            <a:spLocks noGrp="1"/>
          </p:cNvSpPr>
          <p:nvPr>
            <p:ph type="title"/>
          </p:nvPr>
        </p:nvSpPr>
        <p:spPr>
          <a:xfrm>
            <a:off x="467544" y="332656"/>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600"/>
              <a:buFont typeface="Bookman Old Style"/>
              <a:buNone/>
            </a:pPr>
            <a:r>
              <a:rPr lang="el-GR" sz="1600" b="1">
                <a:solidFill>
                  <a:srgbClr val="632423"/>
                </a:solidFill>
                <a:latin typeface="Bookman Old Style"/>
                <a:ea typeface="Bookman Old Style"/>
                <a:cs typeface="Bookman Old Style"/>
                <a:sym typeface="Bookman Old Style"/>
              </a:rPr>
              <a:t>Ο Ιησούς λοιπόν μαζί με τη Μαρία και τη Μάρθα και τους φίλους τους που βρίσκονταν στη Βηθανία πήγαν στο τάφο του Λαζάρου. Αυτός ήταν μια σπηλιά, που την είσοδό της την έφραζε μια μεγάλη πέτρα. «</a:t>
            </a:r>
            <a:r>
              <a:rPr lang="el-GR" sz="1600" b="1" i="1">
                <a:solidFill>
                  <a:srgbClr val="632423"/>
                </a:solidFill>
                <a:latin typeface="Bookman Old Style"/>
                <a:ea typeface="Bookman Old Style"/>
                <a:cs typeface="Bookman Old Style"/>
                <a:sym typeface="Bookman Old Style"/>
              </a:rPr>
              <a:t>Τραβήξτε την πέτρα</a:t>
            </a:r>
            <a:r>
              <a:rPr lang="el-GR" sz="1600" b="1">
                <a:solidFill>
                  <a:srgbClr val="632423"/>
                </a:solidFill>
                <a:latin typeface="Bookman Old Style"/>
                <a:ea typeface="Bookman Old Style"/>
                <a:cs typeface="Bookman Old Style"/>
                <a:sym typeface="Bookman Old Style"/>
              </a:rPr>
              <a:t>!», είπε ο Ιησούς. «</a:t>
            </a:r>
            <a:r>
              <a:rPr lang="el-GR" sz="1600" b="1" i="1">
                <a:solidFill>
                  <a:srgbClr val="632423"/>
                </a:solidFill>
                <a:latin typeface="Bookman Old Style"/>
                <a:ea typeface="Bookman Old Style"/>
                <a:cs typeface="Bookman Old Style"/>
                <a:sym typeface="Bookman Old Style"/>
              </a:rPr>
              <a:t>Κύριε, τώρα πια θα μυρίζει άσχημα γιατί είναι τέταρτη ημέρα σήμερα στο τάφο</a:t>
            </a:r>
            <a:r>
              <a:rPr lang="el-GR" sz="1600" b="1">
                <a:solidFill>
                  <a:srgbClr val="632423"/>
                </a:solidFill>
                <a:latin typeface="Bookman Old Style"/>
                <a:ea typeface="Bookman Old Style"/>
                <a:cs typeface="Bookman Old Style"/>
                <a:sym typeface="Bookman Old Style"/>
              </a:rPr>
              <a:t>», του είπε η Μάρθα, η αδερφή του νεκρού, μα ο Κύριος της απάντησε: «</a:t>
            </a:r>
            <a:r>
              <a:rPr lang="el-GR" sz="1600" b="1" i="1">
                <a:solidFill>
                  <a:srgbClr val="632423"/>
                </a:solidFill>
                <a:latin typeface="Bookman Old Style"/>
                <a:ea typeface="Bookman Old Style"/>
                <a:cs typeface="Bookman Old Style"/>
                <a:sym typeface="Bookman Old Style"/>
              </a:rPr>
              <a:t>Δεν σου είπα πως αν πιστέψεις θα δεις τη δύναμη του Θεού</a:t>
            </a:r>
            <a:r>
              <a:rPr lang="el-GR" sz="1600" b="1">
                <a:solidFill>
                  <a:srgbClr val="632423"/>
                </a:solidFill>
                <a:latin typeface="Bookman Old Style"/>
                <a:ea typeface="Bookman Old Style"/>
                <a:cs typeface="Bookman Old Style"/>
                <a:sym typeface="Bookman Old Style"/>
              </a:rPr>
              <a:t>;»</a:t>
            </a:r>
            <a:endParaRPr sz="1600" b="1">
              <a:solidFill>
                <a:srgbClr val="632423"/>
              </a:solidFill>
              <a:latin typeface="Bookman Old Style"/>
              <a:ea typeface="Bookman Old Style"/>
              <a:cs typeface="Bookman Old Style"/>
              <a:sym typeface="Bookman Old Style"/>
            </a:endParaRPr>
          </a:p>
        </p:txBody>
      </p:sp>
      <p:sp>
        <p:nvSpPr>
          <p:cNvPr id="129" name="Google Shape;129;p2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chemeClr val="dk1"/>
              </a:buClr>
              <a:buSzPts val="3200"/>
              <a:buNone/>
            </a:pPr>
            <a:endParaRPr/>
          </a:p>
        </p:txBody>
      </p:sp>
      <p:pic>
        <p:nvPicPr>
          <p:cNvPr id="130" name="Google Shape;130;p20" descr="Library of free jesus raising lazarus from the dead banner free download  png files ▻▻▻ Clipart Art 2019"/>
          <p:cNvPicPr preferRelativeResize="0"/>
          <p:nvPr/>
        </p:nvPicPr>
        <p:blipFill rotWithShape="1">
          <a:blip r:embed="rId3">
            <a:alphaModFix/>
          </a:blip>
          <a:srcRect/>
          <a:stretch/>
        </p:blipFill>
        <p:spPr>
          <a:xfrm>
            <a:off x="1187624" y="1916832"/>
            <a:ext cx="6408712" cy="4662518"/>
          </a:xfrm>
          <a:prstGeom prst="rect">
            <a:avLst/>
          </a:prstGeom>
          <a:noFill/>
          <a:ln>
            <a:noFill/>
          </a:ln>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B8B7"/>
        </a:solidFill>
        <a:effectLst/>
      </p:bgPr>
    </p:bg>
    <p:spTree>
      <p:nvGrpSpPr>
        <p:cNvPr id="1" name="Shape 134"/>
        <p:cNvGrpSpPr/>
        <p:nvPr/>
      </p:nvGrpSpPr>
      <p:grpSpPr>
        <a:xfrm>
          <a:off x="0" y="0"/>
          <a:ext cx="0" cy="0"/>
          <a:chOff x="0" y="0"/>
          <a:chExt cx="0" cy="0"/>
        </a:xfrm>
      </p:grpSpPr>
      <p:sp>
        <p:nvSpPr>
          <p:cNvPr id="135" name="Google Shape;135;p21"/>
          <p:cNvSpPr txBox="1">
            <a:spLocks noGrp="1"/>
          </p:cNvSpPr>
          <p:nvPr>
            <p:ph type="title"/>
          </p:nvPr>
        </p:nvSpPr>
        <p:spPr>
          <a:xfrm>
            <a:off x="539552" y="332656"/>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632423"/>
              </a:buClr>
              <a:buSzPts val="1600"/>
              <a:buFont typeface="Bookman Old Style"/>
              <a:buNone/>
            </a:pPr>
            <a:r>
              <a:rPr lang="el-GR" sz="1600" b="1">
                <a:solidFill>
                  <a:srgbClr val="632423"/>
                </a:solidFill>
                <a:latin typeface="Bookman Old Style"/>
                <a:ea typeface="Bookman Old Style"/>
                <a:cs typeface="Bookman Old Style"/>
                <a:sym typeface="Bookman Old Style"/>
              </a:rPr>
              <a:t>Άνοιξαν λοιπόν το μνήμα του νεκρού, αφού τράβηξαν τη βαριά ταφόπλακα. Κι ο Ιησούς σήκωσε στον ουρανό τα μάτια του και είπε δυνατά: «</a:t>
            </a:r>
            <a:r>
              <a:rPr lang="el-GR" sz="1600" b="1" i="1">
                <a:solidFill>
                  <a:srgbClr val="632423"/>
                </a:solidFill>
                <a:latin typeface="Bookman Old Style"/>
                <a:ea typeface="Bookman Old Style"/>
                <a:cs typeface="Bookman Old Style"/>
                <a:sym typeface="Bookman Old Style"/>
              </a:rPr>
              <a:t>Λάζαρε, έλα έξω</a:t>
            </a:r>
            <a:r>
              <a:rPr lang="el-GR" sz="1600" b="1">
                <a:solidFill>
                  <a:srgbClr val="632423"/>
                </a:solidFill>
                <a:latin typeface="Bookman Old Style"/>
                <a:ea typeface="Bookman Old Style"/>
                <a:cs typeface="Bookman Old Style"/>
                <a:sym typeface="Bookman Old Style"/>
              </a:rPr>
              <a:t>!». Βγήκε ο νεκρός με δεμένα τα πόδια και τα χέρια με πάνινες λουρίδες και το πρόσωπό του περιτυλιγμένο. «</a:t>
            </a:r>
            <a:r>
              <a:rPr lang="el-GR" sz="1600" b="1" i="1">
                <a:solidFill>
                  <a:srgbClr val="632423"/>
                </a:solidFill>
                <a:latin typeface="Bookman Old Style"/>
                <a:ea typeface="Bookman Old Style"/>
                <a:cs typeface="Bookman Old Style"/>
                <a:sym typeface="Bookman Old Style"/>
              </a:rPr>
              <a:t>Λύστε τον κι αφήστε τον να περπατήσει</a:t>
            </a:r>
            <a:r>
              <a:rPr lang="el-GR" sz="1600" b="1">
                <a:solidFill>
                  <a:srgbClr val="632423"/>
                </a:solidFill>
                <a:latin typeface="Bookman Old Style"/>
                <a:ea typeface="Bookman Old Style"/>
                <a:cs typeface="Bookman Old Style"/>
                <a:sym typeface="Bookman Old Style"/>
              </a:rPr>
              <a:t>», τους είπε ο Ιησούς.</a:t>
            </a:r>
            <a:br>
              <a:rPr lang="el-GR" sz="1600" b="1">
                <a:solidFill>
                  <a:srgbClr val="632423"/>
                </a:solidFill>
                <a:latin typeface="Bookman Old Style"/>
                <a:ea typeface="Bookman Old Style"/>
                <a:cs typeface="Bookman Old Style"/>
                <a:sym typeface="Bookman Old Style"/>
              </a:rPr>
            </a:br>
            <a:endParaRPr sz="1600" b="1">
              <a:solidFill>
                <a:srgbClr val="632423"/>
              </a:solidFill>
              <a:latin typeface="Bookman Old Style"/>
              <a:ea typeface="Bookman Old Style"/>
              <a:cs typeface="Bookman Old Style"/>
              <a:sym typeface="Bookman Old Style"/>
            </a:endParaRPr>
          </a:p>
        </p:txBody>
      </p:sp>
      <p:pic>
        <p:nvPicPr>
          <p:cNvPr id="136" name="Google Shape;136;p21" descr="013-yo-lazarus.jpg"/>
          <p:cNvPicPr preferRelativeResize="0"/>
          <p:nvPr/>
        </p:nvPicPr>
        <p:blipFill rotWithShape="1">
          <a:blip r:embed="rId3">
            <a:alphaModFix/>
          </a:blip>
          <a:srcRect/>
          <a:stretch/>
        </p:blipFill>
        <p:spPr>
          <a:xfrm>
            <a:off x="1403648" y="1628800"/>
            <a:ext cx="6432715" cy="4824536"/>
          </a:xfrm>
          <a:prstGeom prst="rect">
            <a:avLst/>
          </a:prstGeom>
          <a:noFill/>
          <a:ln>
            <a:noFill/>
          </a:ln>
        </p:spPr>
      </p:pic>
    </p:spTree>
  </p:cSld>
  <p:clrMapOvr>
    <a:masterClrMapping/>
  </p:clrMapOvr>
  <p:transition spd="slow">
    <p:fade/>
  </p:transition>
</p:sld>
</file>

<file path=ppt/theme/theme1.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1109</Words>
  <Application>Microsoft Office PowerPoint</Application>
  <PresentationFormat>Προβολή στην οθόνη (4:3)</PresentationFormat>
  <Paragraphs>102</Paragraphs>
  <Slides>23</Slides>
  <Notes>21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23</vt:i4>
      </vt:variant>
    </vt:vector>
  </HeadingPairs>
  <TitlesOfParts>
    <vt:vector size="29" baseType="lpstr">
      <vt:lpstr>Arial</vt:lpstr>
      <vt:lpstr>Bookman Old Style</vt:lpstr>
      <vt:lpstr>Calibri</vt:lpstr>
      <vt:lpstr>Comic Sans MS</vt:lpstr>
      <vt:lpstr>Open Sans</vt:lpstr>
      <vt:lpstr>Θέμα του Office</vt:lpstr>
      <vt:lpstr>Η ανάσταση του Λαζάρου.</vt:lpstr>
      <vt:lpstr>Έξω από τα Ιεροσόλυμα υπήρχε ένα χωριό που το έλεγαν Βηθανία.</vt:lpstr>
      <vt:lpstr>Εκεί ζούσε ένας πολύ καλός φίλος του Χριστού, που τον έλεγαν Λάζαρο. Στο σπίτι, ζούσε εκείνος με τις δύο αδελφές του, τη Μάρθα και τη Μαρία.</vt:lpstr>
      <vt:lpstr>Κάποτε ο Λάζαρος αρρώστησε πολύ βαριά. Οι αδερφές του έστειλαν μήνυμα στον Ιησού: «Κύριε, ο αγαπημένος σου φίλος είναι άρρωστος».</vt:lpstr>
      <vt:lpstr> Όταν το έμαθε ο Ιησούς είπε: «Αυτή η αρρώστια δεν είναι για να φέρει θάνατο, αλλά για να φανεί η δύναμη του Θεού, για να φανερωθεί με αφορμή την αρρώστια η δόξα του Υιού του Θεού». Ο Ιησούς αγαπούσε τον Λάζαρο και τις αδερφές του, αλλά δεν έτρεξε κοντά τους αμέσως μόλις πληροφορήθηκε την ασθένεια. Έμεινε εκεί όπου βρισκόταν για δυο μέρες ακόμα. </vt:lpstr>
      <vt:lpstr>Κι όταν πέρασαν αυτές οι δυο ημέρες είπε στους μαθητές του: «Ας πάμε στην Ιουδαία. Ο Λάζαρος, ο φίλος μας, κοιμήθηκε. Πηγαίνω όμως να τον ξυπνήσω». Οι μαθητές του νόμιζαν ότι μιλάει για τον ύπνο του σώματος και του είπαν: «Κύριε, αν κοιμήθηκε θα γίνει καλά». Εκείνος όμως εννοούσε το θάνατο: «Ο Λάζαρος πέθανε», τους λέει. «Χαίρομαι όμως για σας, γιατί ο θάνατός του θα γίνει αφορμή για να πιστέψετε».</vt:lpstr>
      <vt:lpstr>Όταν έφτασε ο Κύριος με τους μαθητές του στη Βηθανία, ο Λάζαρος βρισκόταν για τέταρτη ημέρα στο τάφο. Είχαν έρθει εδώ και πολλοί Ιουδαίοι από τα Ιεροσόλυμα, γνωστοί και φίλοι της Μαρίας και της Μάρθας, για να τις συμπαρασταθούν στο πένθος τους. Όταν η Μάρθα έμαθε ότι ήρθε ο Χριστός στην πόλη τους, έτρεξε να τον προϋπαντήσει και του είπε: «Κύριε, αν ήσουν εδώ δεν θα πέθαινε ο αδερφός μου.»  </vt:lpstr>
      <vt:lpstr>Ο Ιησούς λοιπόν μαζί με τη Μαρία και τη Μάρθα και τους φίλους τους που βρίσκονταν στη Βηθανία πήγαν στο τάφο του Λαζάρου. Αυτός ήταν μια σπηλιά, που την είσοδό της την έφραζε μια μεγάλη πέτρα. «Τραβήξτε την πέτρα!», είπε ο Ιησούς. «Κύριε, τώρα πια θα μυρίζει άσχημα γιατί είναι τέταρτη ημέρα σήμερα στο τάφο», του είπε η Μάρθα, η αδερφή του νεκρού, μα ο Κύριος της απάντησε: «Δεν σου είπα πως αν πιστέψεις θα δεις τη δύναμη του Θεού;»</vt:lpstr>
      <vt:lpstr>Άνοιξαν λοιπόν το μνήμα του νεκρού, αφού τράβηξαν τη βαριά ταφόπλακα. Κι ο Ιησούς σήκωσε στον ουρανό τα μάτια του και είπε δυνατά: «Λάζαρε, έλα έξω!». Βγήκε ο νεκρός με δεμένα τα πόδια και τα χέρια με πάνινες λουρίδες και το πρόσωπό του περιτυλιγμένο. «Λύστε τον κι αφήστε τον να περπατήσει», τους είπε ο Ιησούς. </vt:lpstr>
      <vt:lpstr>Πολλοί από τους Ιουδαίους που είχαν έρθει να επισκεφθούν τη Μάρθα και τη Μαρία συγκλονίστηκαν από αυτό το γεγονός και πίστεψαν στον Χριστό. Μερικοί όμως πήγαν στους Αρχιερείς και τους είπαν αυτό που είχε κάνει ο Ιησούς. Εκείνοι αμέσως συγκάλεσαν συμβούλιο και αποφάσισαν πως είναι καλό για όλο το λαό να πεθάνει αυτός ο άνθρωπος. Από τότε ζητούσαν αφορμή για να συλλάβουν τον Κύριο.</vt:lpstr>
      <vt:lpstr>Ψάχνω το δρόμο το σωστό ,  αυτόν που θα τον οδηγήσει στον Χριστό. ΛΑΖΑΡΟΣ</vt:lpstr>
      <vt:lpstr>Βρίσκω τα πρόσωπα του θαύματος.</vt:lpstr>
      <vt:lpstr>Σε ένα θαύμα  οκτώ διαφορές.</vt:lpstr>
      <vt:lpstr>Το Σάββατο του Λαζάρου το πρωί στις γειτονιές ακούγονται τα κάλαντα που διαφέρουν από τόπο σε τόπο. Τα κάλαντα τα τραγουδούν μόνο κορίτσια, οι λεγόμενες «Λαζαρίνες». Από την προηγούμενη ημέρα έχουν μαζέψει λουλούδια και με αυτά έχουν στολίσει καλαθάκια με τα οποία γυρνούν από σπίτι σε σπίτι και τραγουδούν.  </vt:lpstr>
      <vt:lpstr>Το Σάββατο του Λαζάρου, οι νοικοκυρές φτιάχνουν τα «Λαζαράκια» ψωμάκια σε σχήμα ανθρώπου σπαργανωμένου, δηλαδή όπως αναπαριστούν τον Λάζαρο στις εκκλησιαστικές εικόνες. Συνηθίζεται όσα παιδιά έχει η οικογένεια τόσα λαζαράκια να πλάθουν και στη θέση των ματιών να βάζουν δυο γαρίφαλα για μάτια.</vt:lpstr>
      <vt:lpstr>ΣΥΝΤΑΓΗ ΓΙΑ ΛΑΖΑΡΑΚΙΑ!</vt:lpstr>
      <vt:lpstr>«Ήρθε ο Λάζαρος, ήρθαν τα Βάγια…» Περιμένουν το κέρασμα σου.</vt:lpstr>
      <vt:lpstr>Σε άλλα μέρη της Ελλάδας οι κοπέλες φτιάχνουν ομοιώματα του Λαζάρου και το κρατούν λέγοντας τα κάλαντα και γυρνούν από σπίτι σε σπίτι. Ο νοικοκύρης τους δίνει κεράσματα, χρήματα, αυγά. Στη Σκύρο παίρνουν την τρυπητή κουτάλα. Βάζουν σε κάθε τρύπα μια άσπρη μαργαρίτα και ένα κόκκινο γαρίφαλο για στόμα και σχηματίζουν το πρόσωπο. Δένουν σταυρωτά πάνω στην κουτάλα ένα ξύλο, για να κάνουν τα χέρια, της φορούν και ένα πουκαμισάκι ή ένα μωρουδίστικο ρούχο και ο «Λάζαρος» είναι έτοιμος.</vt:lpstr>
      <vt:lpstr>Παρουσίαση του PowerPoint</vt:lpstr>
      <vt:lpstr>Ο Λάζαρος και η τρυπητή κουτάλα.</vt:lpstr>
      <vt:lpstr>Είναι σωστά ή πρέπει να διορθώσω κάτι στα παιδιά;</vt:lpstr>
      <vt:lpstr>Απαντώ σε ότι ρωτηθώ:</vt:lpstr>
      <vt:lpstr>Όταν ήμουν παιδί, η γιαγιά η Αγλαΐα, που στον κόσμο ήταν μία, μου ‘μαθε το τραγούδι αυτό, που το τραγουδούσα στη Λάρισα, όταν ήταν χωριό.(κυκλώνω τις ανάλογες εικόνες)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ανάσταση του Λαζάρου.</dc:title>
  <cp:lastModifiedBy>George Savva</cp:lastModifiedBy>
  <cp:revision>3</cp:revision>
  <dcterms:modified xsi:type="dcterms:W3CDTF">2021-04-17T17:45:26Z</dcterms:modified>
</cp:coreProperties>
</file>