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C82C218-D3A1-4853-8DC7-004C6E82A8D7}"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82C218-D3A1-4853-8DC7-004C6E82A8D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FC82C218-D3A1-4853-8DC7-004C6E82A8D7}"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FC82C218-D3A1-4853-8DC7-004C6E82A8D7}"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C82C218-D3A1-4853-8DC7-004C6E82A8D7}"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4258DF31-9E73-478D-A652-A6D83125C9FA}" type="datetimeFigureOut">
              <a:rPr lang="el-GR" smtClean="0"/>
              <a:pPr/>
              <a:t>13/11/2024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82C218-D3A1-4853-8DC7-004C6E82A8D7}"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FC82C218-D3A1-4853-8DC7-004C6E82A8D7}"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FC82C218-D3A1-4853-8DC7-004C6E82A8D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FC82C218-D3A1-4853-8DC7-004C6E82A8D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C82C218-D3A1-4853-8DC7-004C6E82A8D7}"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4258DF31-9E73-478D-A652-A6D83125C9FA}" type="datetimeFigureOut">
              <a:rPr lang="el-GR" smtClean="0"/>
              <a:pPr/>
              <a:t>13/11/2024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FC82C218-D3A1-4853-8DC7-004C6E82A8D7}"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4258DF31-9E73-478D-A652-A6D83125C9FA}" type="datetimeFigureOut">
              <a:rPr lang="el-GR" smtClean="0"/>
              <a:pPr/>
              <a:t>13/11/2024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258DF31-9E73-478D-A652-A6D83125C9FA}" type="datetimeFigureOut">
              <a:rPr lang="el-GR" smtClean="0"/>
              <a:pPr/>
              <a:t>13/11/2024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C82C218-D3A1-4853-8DC7-004C6E82A8D7}"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714612" y="3429000"/>
            <a:ext cx="3786214" cy="428628"/>
          </a:xfrm>
        </p:spPr>
        <p:txBody>
          <a:bodyPr>
            <a:normAutofit fontScale="85000" lnSpcReduction="10000"/>
          </a:bodyPr>
          <a:lstStyle/>
          <a:p>
            <a:r>
              <a:rPr lang="el-GR" dirty="0" smtClean="0">
                <a:ln w="18415" cmpd="sng">
                  <a:solidFill>
                    <a:schemeClr val="accent2">
                      <a:lumMod val="20000"/>
                      <a:lumOff val="80000"/>
                    </a:schemeClr>
                  </a:solidFill>
                  <a:prstDash val="solid"/>
                </a:ln>
                <a:solidFill>
                  <a:srgbClr val="FFFFFF"/>
                </a:solidFill>
                <a:effectLst>
                  <a:outerShdw blurRad="63500" dir="3600000" algn="tl" rotWithShape="0">
                    <a:srgbClr val="000000">
                      <a:alpha val="70000"/>
                    </a:srgbClr>
                  </a:outerShdw>
                </a:effectLst>
              </a:rPr>
              <a:t>Μια σύντομη παρουσίαση</a:t>
            </a:r>
            <a:endParaRPr lang="el-GR" dirty="0">
              <a:ln w="18415" cmpd="sng">
                <a:solidFill>
                  <a:schemeClr val="accent2">
                    <a:lumMod val="20000"/>
                    <a:lumOff val="80000"/>
                  </a:schemeClr>
                </a:solidFill>
                <a:prstDash val="solid"/>
              </a:ln>
              <a:solidFill>
                <a:srgbClr val="FFFFFF"/>
              </a:solidFill>
              <a:effectLst>
                <a:outerShdw blurRad="63500" dir="3600000" algn="tl" rotWithShape="0">
                  <a:srgbClr val="000000">
                    <a:alpha val="70000"/>
                  </a:srgbClr>
                </a:outerShdw>
              </a:effectLst>
            </a:endParaRPr>
          </a:p>
        </p:txBody>
      </p:sp>
      <p:sp>
        <p:nvSpPr>
          <p:cNvPr id="2" name="1 - Τίτλος"/>
          <p:cNvSpPr>
            <a:spLocks noGrp="1"/>
          </p:cNvSpPr>
          <p:nvPr>
            <p:ph type="ctrTitle"/>
          </p:nvPr>
        </p:nvSpPr>
        <p:spPr/>
        <p:txBody>
          <a:bodyPr/>
          <a:lstStyle/>
          <a:p>
            <a:r>
              <a:rPr lang="el-GR" b="1" dirty="0" smtClean="0">
                <a:ln w="18000">
                  <a:solidFill>
                    <a:schemeClr val="accent2">
                      <a:lumMod val="75000"/>
                    </a:schemeClr>
                  </a:solidFill>
                  <a:prstDash val="solid"/>
                  <a:miter lim="800000"/>
                </a:ln>
                <a:noFill/>
                <a:effectLst>
                  <a:outerShdw blurRad="25500" dist="23000" dir="7020000" algn="tl">
                    <a:srgbClr val="000000">
                      <a:alpha val="50000"/>
                    </a:srgbClr>
                  </a:outerShdw>
                </a:effectLst>
              </a:rPr>
              <a:t>Το μάζεμα της ελιάς</a:t>
            </a:r>
            <a:r>
              <a:rPr lang="el-GR" dirty="0" smtClean="0">
                <a:ln>
                  <a:solidFill>
                    <a:schemeClr val="accent2">
                      <a:lumMod val="75000"/>
                    </a:schemeClr>
                  </a:solidFill>
                </a:ln>
              </a:rPr>
              <a:t>.</a:t>
            </a:r>
            <a:endParaRPr lang="el-GR" dirty="0">
              <a:ln>
                <a:solidFill>
                  <a:schemeClr val="accent2">
                    <a:lumMod val="75000"/>
                  </a:schemeClr>
                </a:solidFill>
              </a:l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143240" y="285728"/>
            <a:ext cx="2714644" cy="642942"/>
          </a:xfrm>
        </p:spPr>
        <p:txBody>
          <a:bodyPr>
            <a:normAutofit/>
          </a:bodyPr>
          <a:lstStyle/>
          <a:p>
            <a:r>
              <a:rPr lang="el-GR" sz="1800" b="1" dirty="0" smtClean="0">
                <a:ln w="18000">
                  <a:solidFill>
                    <a:schemeClr val="tx2">
                      <a:lumMod val="75000"/>
                    </a:schemeClr>
                  </a:solidFill>
                  <a:prstDash val="solid"/>
                  <a:miter lim="800000"/>
                </a:ln>
                <a:noFill/>
                <a:effectLst>
                  <a:outerShdw blurRad="25500" dist="23000" dir="7020000" algn="tl">
                    <a:srgbClr val="000000">
                      <a:alpha val="50000"/>
                    </a:srgbClr>
                  </a:outerShdw>
                </a:effectLst>
              </a:rPr>
              <a:t>Ο τρόπος μαζέματος</a:t>
            </a:r>
            <a:endParaRPr lang="el-GR" sz="1800" b="1" dirty="0">
              <a:ln w="18000">
                <a:solidFill>
                  <a:schemeClr val="tx2">
                    <a:lumMod val="75000"/>
                  </a:schemeClr>
                </a:solidFill>
                <a:prstDash val="solid"/>
                <a:miter lim="800000"/>
              </a:ln>
              <a:noFill/>
              <a:effectLst>
                <a:outerShdw blurRad="25500" dist="23000" dir="7020000" algn="tl">
                  <a:srgbClr val="000000">
                    <a:alpha val="50000"/>
                  </a:srgbClr>
                </a:outerShdw>
              </a:effectLst>
            </a:endParaRPr>
          </a:p>
        </p:txBody>
      </p:sp>
      <p:sp>
        <p:nvSpPr>
          <p:cNvPr id="3" name="2 - Θέση περιεχομένου"/>
          <p:cNvSpPr>
            <a:spLocks noGrp="1"/>
          </p:cNvSpPr>
          <p:nvPr>
            <p:ph sz="quarter" idx="1"/>
          </p:nvPr>
        </p:nvSpPr>
        <p:spPr>
          <a:xfrm>
            <a:off x="457200" y="1357298"/>
            <a:ext cx="8229600" cy="4768865"/>
          </a:xfrm>
        </p:spPr>
        <p:txBody>
          <a:bodyPr/>
          <a:lstStyle/>
          <a:p>
            <a:r>
              <a:rPr lang="el-GR" b="1" i="0" dirty="0" smtClean="0">
                <a:solidFill>
                  <a:srgbClr val="000000"/>
                </a:solidFill>
                <a:latin typeface="helvetica neue"/>
              </a:rPr>
              <a:t>Πως γίνεται η συγκομιδή της ελιάς;</a:t>
            </a:r>
            <a:r>
              <a:rPr lang="el-GR" dirty="0" smtClean="0"/>
              <a:t/>
            </a:r>
            <a:br>
              <a:rPr lang="el-GR" dirty="0" smtClean="0"/>
            </a:br>
            <a:r>
              <a:rPr lang="el-GR" b="0" i="0" dirty="0" smtClean="0">
                <a:solidFill>
                  <a:srgbClr val="000000"/>
                </a:solidFill>
                <a:latin typeface="helvetica neue"/>
              </a:rPr>
              <a:t>Ο καρπός της ελιάς ωριμάζει στα μέσα προς τέλη του φθινοπώρου, οπότε και ξεκινάει το λιομάζωμα. Η ελιά παραδοσιακά μαζεύεται με το χέρι, και το μάζεμα της ελιάς αποτελεί εδώ και αιώνες σημαντική αγροτική δραστηριότητα σε πολλές περιοχές της Μεσογείου.</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86116" y="274638"/>
            <a:ext cx="2286016" cy="725470"/>
          </a:xfrm>
        </p:spPr>
        <p:txBody>
          <a:bodyPr>
            <a:normAutofit fontScale="90000"/>
          </a:bodyPr>
          <a:lstStyle/>
          <a:p>
            <a:r>
              <a:rPr lang="el-GR" sz="2400" b="1" dirty="0" smtClean="0">
                <a:ln w="18000">
                  <a:solidFill>
                    <a:srgbClr val="92D050"/>
                  </a:solidFill>
                  <a:prstDash val="solid"/>
                  <a:miter lim="800000"/>
                </a:ln>
                <a:noFill/>
                <a:effectLst>
                  <a:outerShdw blurRad="25500" dist="23000" dir="7020000" algn="tl">
                    <a:srgbClr val="000000">
                      <a:alpha val="50000"/>
                    </a:srgbClr>
                  </a:outerShdw>
                </a:effectLst>
              </a:rPr>
              <a:t>Η προετοιμασία</a:t>
            </a:r>
            <a:endParaRPr lang="el-GR" sz="2400" b="1" dirty="0">
              <a:ln w="18000">
                <a:solidFill>
                  <a:srgbClr val="92D050"/>
                </a:solidFill>
                <a:prstDash val="solid"/>
                <a:miter lim="800000"/>
              </a:ln>
              <a:noFill/>
              <a:effectLst>
                <a:outerShdw blurRad="25500" dist="23000" dir="7020000" algn="tl">
                  <a:srgbClr val="000000">
                    <a:alpha val="50000"/>
                  </a:srgbClr>
                </a:outerShdw>
              </a:effectLst>
            </a:endParaRPr>
          </a:p>
        </p:txBody>
      </p:sp>
      <p:pic>
        <p:nvPicPr>
          <p:cNvPr id="4" name="3 - Θέση περιεχομένου" descr="λιομαζωμα.jpg"/>
          <p:cNvPicPr>
            <a:picLocks noGrp="1" noChangeAspect="1"/>
          </p:cNvPicPr>
          <p:nvPr>
            <p:ph sz="quarter" idx="1"/>
          </p:nvPr>
        </p:nvPicPr>
        <p:blipFill>
          <a:blip r:embed="rId2"/>
          <a:stretch>
            <a:fillRect/>
          </a:stretch>
        </p:blipFill>
        <p:spPr>
          <a:xfrm>
            <a:off x="857224" y="1142984"/>
            <a:ext cx="7572428" cy="492922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n w="18000">
                  <a:solidFill>
                    <a:schemeClr val="tx1">
                      <a:lumMod val="85000"/>
                      <a:lumOff val="15000"/>
                    </a:schemeClr>
                  </a:solidFill>
                  <a:prstDash val="solid"/>
                  <a:miter lim="800000"/>
                </a:ln>
                <a:noFill/>
                <a:effectLst>
                  <a:outerShdw blurRad="25500" dist="23000" dir="7020000" algn="tl">
                    <a:srgbClr val="000000">
                      <a:alpha val="50000"/>
                    </a:srgbClr>
                  </a:outerShdw>
                </a:effectLst>
              </a:rPr>
              <a:t>Το </a:t>
            </a:r>
            <a:r>
              <a:rPr lang="el-GR" b="1" dirty="0" err="1" smtClean="0">
                <a:ln w="18000">
                  <a:solidFill>
                    <a:schemeClr val="tx1">
                      <a:lumMod val="85000"/>
                      <a:lumOff val="15000"/>
                    </a:schemeClr>
                  </a:solidFill>
                  <a:prstDash val="solid"/>
                  <a:miter lim="800000"/>
                </a:ln>
                <a:noFill/>
                <a:effectLst>
                  <a:outerShdw blurRad="25500" dist="23000" dir="7020000" algn="tl">
                    <a:srgbClr val="000000">
                      <a:alpha val="50000"/>
                    </a:srgbClr>
                  </a:outerShdw>
                </a:effectLst>
              </a:rPr>
              <a:t>χτένι,απαραίτητο</a:t>
            </a:r>
            <a:r>
              <a:rPr lang="el-GR" b="1" dirty="0" smtClean="0">
                <a:ln w="18000">
                  <a:solidFill>
                    <a:schemeClr val="tx1">
                      <a:lumMod val="85000"/>
                      <a:lumOff val="15000"/>
                    </a:schemeClr>
                  </a:solidFill>
                  <a:prstDash val="solid"/>
                  <a:miter lim="800000"/>
                </a:ln>
                <a:noFill/>
                <a:effectLst>
                  <a:outerShdw blurRad="25500" dist="23000" dir="7020000" algn="tl">
                    <a:srgbClr val="000000">
                      <a:alpha val="50000"/>
                    </a:srgbClr>
                  </a:outerShdw>
                </a:effectLst>
              </a:rPr>
              <a:t>…</a:t>
            </a:r>
            <a:endParaRPr lang="el-GR" b="1" dirty="0">
              <a:ln w="18000">
                <a:solidFill>
                  <a:schemeClr val="tx1">
                    <a:lumMod val="85000"/>
                    <a:lumOff val="15000"/>
                  </a:schemeClr>
                </a:solidFill>
                <a:prstDash val="solid"/>
                <a:miter lim="800000"/>
              </a:ln>
              <a:noFill/>
              <a:effectLst>
                <a:outerShdw blurRad="25500" dist="23000" dir="7020000" algn="tl">
                  <a:srgbClr val="000000">
                    <a:alpha val="50000"/>
                  </a:srgbClr>
                </a:outerShdw>
              </a:effectLst>
            </a:endParaRPr>
          </a:p>
        </p:txBody>
      </p:sp>
      <p:sp>
        <p:nvSpPr>
          <p:cNvPr id="3" name="2 - Θέση περιεχομένου"/>
          <p:cNvSpPr>
            <a:spLocks noGrp="1"/>
          </p:cNvSpPr>
          <p:nvPr>
            <p:ph sz="quarter" idx="1"/>
          </p:nvPr>
        </p:nvSpPr>
        <p:spPr/>
        <p:txBody>
          <a:bodyPr/>
          <a:lstStyle/>
          <a:p>
            <a:r>
              <a:rPr lang="el-GR" b="0" i="0" dirty="0" smtClean="0">
                <a:solidFill>
                  <a:srgbClr val="000000"/>
                </a:solidFill>
                <a:latin typeface="helvetica neue"/>
              </a:rPr>
              <a:t>Στη σημερινή εποχή ευδοκιμεί ακόμη η παραδοσιακή μέθοδος συγκομιδής, με τη βοήθεια ίσως κάποιων νεότερων εργαλείων: τα κλαδιά περνιούνται με το "</a:t>
            </a:r>
            <a:r>
              <a:rPr lang="el-GR" b="1" i="0" dirty="0" smtClean="0">
                <a:solidFill>
                  <a:srgbClr val="000000"/>
                </a:solidFill>
                <a:latin typeface="helvetica neue"/>
              </a:rPr>
              <a:t>χτένι</a:t>
            </a:r>
            <a:r>
              <a:rPr lang="el-GR" b="0" i="0" dirty="0" smtClean="0">
                <a:solidFill>
                  <a:srgbClr val="000000"/>
                </a:solidFill>
                <a:latin typeface="helvetica neue"/>
              </a:rPr>
              <a:t>" για να αποσπαστεί ο καρπός με μεγαλύτερη ευκολία και ταχύτητα, ενώ το έδαφος κάτω από την ελιά στρώνεται με </a:t>
            </a:r>
            <a:r>
              <a:rPr lang="el-GR" b="1" i="0" dirty="0" err="1" smtClean="0">
                <a:solidFill>
                  <a:srgbClr val="000000"/>
                </a:solidFill>
                <a:latin typeface="helvetica neue"/>
              </a:rPr>
              <a:t>λιόπανα</a:t>
            </a:r>
            <a:r>
              <a:rPr lang="el-GR" b="1" i="0" dirty="0" smtClean="0">
                <a:solidFill>
                  <a:srgbClr val="000000"/>
                </a:solidFill>
                <a:latin typeface="helvetica neue"/>
              </a:rPr>
              <a:t> </a:t>
            </a:r>
            <a:r>
              <a:rPr lang="el-GR" b="0" i="0" dirty="0" smtClean="0">
                <a:solidFill>
                  <a:srgbClr val="000000"/>
                </a:solidFill>
                <a:latin typeface="helvetica neue"/>
              </a:rPr>
              <a:t>ή με ειδικό δίχτυ από συνθετικό υλικό.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428992" y="214290"/>
            <a:ext cx="1428760" cy="439718"/>
          </a:xfrm>
        </p:spPr>
        <p:txBody>
          <a:bodyPr>
            <a:normAutofit/>
          </a:bodyPr>
          <a:lstStyle/>
          <a:p>
            <a:r>
              <a:rPr lang="el-GR" sz="1400" dirty="0" smtClean="0"/>
              <a:t>Εν δράσει….</a:t>
            </a:r>
            <a:endParaRPr lang="el-GR" sz="1400" dirty="0"/>
          </a:p>
        </p:txBody>
      </p:sp>
      <p:pic>
        <p:nvPicPr>
          <p:cNvPr id="4" name="3 - Θέση περιεχομένου" descr="χτενια.jpg"/>
          <p:cNvPicPr>
            <a:picLocks noGrp="1" noChangeAspect="1"/>
          </p:cNvPicPr>
          <p:nvPr>
            <p:ph sz="quarter" idx="1"/>
          </p:nvPr>
        </p:nvPicPr>
        <p:blipFill>
          <a:blip r:embed="rId2"/>
          <a:stretch>
            <a:fillRect/>
          </a:stretch>
        </p:blipFill>
        <p:spPr>
          <a:xfrm>
            <a:off x="785786" y="857232"/>
            <a:ext cx="7786742" cy="5500726"/>
          </a:xfrm>
          <a:ln>
            <a:solidFill>
              <a:schemeClr val="accent3">
                <a:lumMod val="75000"/>
              </a:schemeClr>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488" y="357166"/>
            <a:ext cx="3071834" cy="928694"/>
          </a:xfrm>
        </p:spPr>
        <p:txBody>
          <a:bodyPr>
            <a:noAutofit/>
          </a:bodyPr>
          <a:lstStyle/>
          <a:p>
            <a:r>
              <a:rPr lang="el-GR" sz="2800" b="1" dirty="0" smtClean="0">
                <a:ln w="18000">
                  <a:solidFill>
                    <a:schemeClr val="tx1">
                      <a:lumMod val="75000"/>
                      <a:lumOff val="25000"/>
                    </a:schemeClr>
                  </a:solidFill>
                  <a:prstDash val="solid"/>
                  <a:miter lim="800000"/>
                </a:ln>
                <a:noFill/>
                <a:effectLst>
                  <a:outerShdw blurRad="25500" dist="23000" dir="7020000" algn="tl">
                    <a:srgbClr val="000000">
                      <a:alpha val="50000"/>
                    </a:srgbClr>
                  </a:outerShdw>
                </a:effectLst>
              </a:rPr>
              <a:t>Το τέλος του λιομαζώματος</a:t>
            </a:r>
            <a:endParaRPr lang="el-GR" sz="2800" b="1" dirty="0">
              <a:ln w="18000">
                <a:solidFill>
                  <a:schemeClr val="tx1">
                    <a:lumMod val="75000"/>
                    <a:lumOff val="25000"/>
                  </a:schemeClr>
                </a:solidFill>
                <a:prstDash val="solid"/>
                <a:miter lim="800000"/>
              </a:ln>
              <a:noFill/>
              <a:effectLst>
                <a:outerShdw blurRad="25500" dist="23000" dir="7020000" algn="tl">
                  <a:srgbClr val="000000">
                    <a:alpha val="50000"/>
                  </a:srgbClr>
                </a:outerShdw>
              </a:effectLst>
            </a:endParaRPr>
          </a:p>
        </p:txBody>
      </p:sp>
      <p:sp>
        <p:nvSpPr>
          <p:cNvPr id="3" name="2 - Θέση περιεχομένου"/>
          <p:cNvSpPr>
            <a:spLocks noGrp="1"/>
          </p:cNvSpPr>
          <p:nvPr>
            <p:ph sz="quarter" idx="1"/>
          </p:nvPr>
        </p:nvSpPr>
        <p:spPr>
          <a:xfrm>
            <a:off x="457200" y="1500174"/>
            <a:ext cx="8229600" cy="4625989"/>
          </a:xfrm>
        </p:spPr>
        <p:txBody>
          <a:bodyPr/>
          <a:lstStyle/>
          <a:p>
            <a:r>
              <a:rPr lang="el-GR" b="0" i="0" dirty="0" smtClean="0">
                <a:solidFill>
                  <a:srgbClr val="000000"/>
                </a:solidFill>
                <a:latin typeface="helvetica neue"/>
              </a:rPr>
              <a:t>Αφού πέσουν οι ελιές από το δέντρο, οι αγρότες τινάζουν τα άκρα των </a:t>
            </a:r>
            <a:r>
              <a:rPr lang="el-GR" b="0" i="0" dirty="0" err="1" smtClean="0">
                <a:solidFill>
                  <a:srgbClr val="000000"/>
                </a:solidFill>
                <a:latin typeface="helvetica neue"/>
              </a:rPr>
              <a:t>ελαιόπανων</a:t>
            </a:r>
            <a:r>
              <a:rPr lang="el-GR" b="0" i="0" dirty="0" smtClean="0">
                <a:solidFill>
                  <a:srgbClr val="000000"/>
                </a:solidFill>
                <a:latin typeface="helvetica neue"/>
              </a:rPr>
              <a:t> ώστε να δημιουργηθούν σωροί, οι οποίοι θα καθαριστούν με το χέρι από χοντρά κλαριά και τσαμπιά προκειμένου να τοποθετηθούν στη συνέχεια σε δοχεία μεταφοράς (κουβάδες, τενεκέδες κλπ.) και σακιά και να μεταφερθούν στον χώρο αποθήκευσης.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488" y="274638"/>
            <a:ext cx="3357586" cy="1143000"/>
          </a:xfrm>
        </p:spPr>
        <p:txBody>
          <a:bodyPr/>
          <a:lstStyle/>
          <a:p>
            <a:endParaRPr lang="el-GR" dirty="0"/>
          </a:p>
        </p:txBody>
      </p:sp>
      <p:pic>
        <p:nvPicPr>
          <p:cNvPr id="4" name="3 - Θέση περιεχομένου" descr="DSC_0545 (2).JPG"/>
          <p:cNvPicPr>
            <a:picLocks noGrp="1" noChangeAspect="1"/>
          </p:cNvPicPr>
          <p:nvPr>
            <p:ph sz="quarter" idx="1"/>
          </p:nvPr>
        </p:nvPicPr>
        <p:blipFill>
          <a:blip r:embed="rId2"/>
          <a:stretch>
            <a:fillRect/>
          </a:stretch>
        </p:blipFill>
        <p:spPr>
          <a:xfrm>
            <a:off x="857224" y="285728"/>
            <a:ext cx="8001056" cy="5238854"/>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TotalTime>
  <Words>131</Words>
  <Application>Microsoft Office PowerPoint</Application>
  <PresentationFormat>Προβολή στην οθόνη (4:3)</PresentationFormat>
  <Paragraphs>10</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Δημοτικός</vt:lpstr>
      <vt:lpstr>Το μάζεμα της ελιάς.</vt:lpstr>
      <vt:lpstr>Ο τρόπος μαζέματος</vt:lpstr>
      <vt:lpstr>Η προετοιμασία</vt:lpstr>
      <vt:lpstr>Το χτένι,απαραίτητο…</vt:lpstr>
      <vt:lpstr>Εν δράσει….</vt:lpstr>
      <vt:lpstr>Το τέλος του λιομαζώματος</vt:lpstr>
      <vt:lpstr>Διαφάνεια 7</vt:lpstr>
    </vt:vector>
  </TitlesOfParts>
  <Company>e-shop.gr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μάζεμα της ελιάς.</dc:title>
  <dc:creator>ntokosa@hotmail.com</dc:creator>
  <cp:lastModifiedBy>ntokosa@hotmail.com</cp:lastModifiedBy>
  <cp:revision>6</cp:revision>
  <dcterms:created xsi:type="dcterms:W3CDTF">2024-11-12T18:33:59Z</dcterms:created>
  <dcterms:modified xsi:type="dcterms:W3CDTF">2024-11-13T09:39:04Z</dcterms:modified>
</cp:coreProperties>
</file>